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b571ef6566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b571ef6566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571ef6566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b571ef6566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b571ef6566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b571ef6566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b571ef6566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b571ef6566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571ef656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571ef656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571ef656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571ef656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b571ef656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b571ef656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b571ef656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b571ef656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571ef6566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b571ef6566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b571ef6566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b571ef6566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571ef6566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571ef6566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571ef6566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571ef6566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14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CFF III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JAKÝ X JAK</a:t>
            </a:r>
            <a:endParaRPr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Jaký + noun x jak + verb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Jaký je ten salát? - dobrý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Jak se máš? - dobře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Jaká je tvoje maminka? - krásná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Jak je dnes venku? - krásně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ADJ → ADV</a:t>
            </a:r>
            <a:endParaRPr/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ý/í → e/ě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Rychlý → rychle, moderní → moderně, veselý → vesele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Ký, hý, chý → ko, ho, cho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Horký → horko, dlouhý → dlouho, tichý → ticho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Ský, cký → sky, cky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Anglický → anglicky, španělský → španělsky, hezký → hezky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Irregular: pomalý → pomalu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Comparison of adjectives</a:t>
            </a:r>
            <a:endParaRPr/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10000"/>
          </a:bodyPr>
          <a:lstStyle/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ý/í → 2. ší/čí/ejší/ější → 3. nej + 2.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Mladý → mladší → nejmladší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Veselý → veselejší → nejveselejší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Smutný → smutnější → nejsmutnější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Lehký → lehčí → nejlehčí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>
                <a:highlight>
                  <a:srgbClr val="F4CCCC"/>
                </a:highlight>
              </a:rPr>
              <a:t>!!! dobrý → lepší, špatný → horší, velký → větší, malý → menší, vysoký → vyšší,</a:t>
            </a:r>
            <a:endParaRPr i="1"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>
                <a:highlight>
                  <a:srgbClr val="F4CCCC"/>
                </a:highlight>
              </a:rPr>
              <a:t> dlouhý → delší, drahý → dražší, tichý → tišší, chytrý → chytřejší !!!</a:t>
            </a:r>
            <a:endParaRPr i="1"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>
                <a:highlight>
                  <a:srgbClr val="C9DAF8"/>
                </a:highlight>
              </a:rPr>
              <a:t>(velký bratr,</a:t>
            </a:r>
            <a:r>
              <a:rPr i="1" lang="en">
                <a:highlight>
                  <a:srgbClr val="D0E0E3"/>
                </a:highlight>
              </a:rPr>
              <a:t> </a:t>
            </a:r>
            <a:r>
              <a:rPr i="1" lang="en">
                <a:highlight>
                  <a:srgbClr val="F4CCCC"/>
                </a:highlight>
              </a:rPr>
              <a:t>velká sestra</a:t>
            </a:r>
            <a:r>
              <a:rPr i="1" lang="en">
                <a:highlight>
                  <a:srgbClr val="D9EAD3"/>
                </a:highlight>
              </a:rPr>
              <a:t>, velké dítě </a:t>
            </a:r>
            <a:r>
              <a:rPr lang="en"/>
              <a:t>→ </a:t>
            </a:r>
            <a:r>
              <a:rPr lang="en">
                <a:highlight>
                  <a:srgbClr val="FFF2CC"/>
                </a:highlight>
              </a:rPr>
              <a:t>větší bratr, větší sestra, větší dítě</a:t>
            </a:r>
            <a:r>
              <a:rPr lang="en"/>
              <a:t> → </a:t>
            </a:r>
            <a:r>
              <a:rPr lang="en">
                <a:highlight>
                  <a:srgbClr val="FFF2CC"/>
                </a:highlight>
              </a:rPr>
              <a:t>největší bratr, největší sestra, největší dítě) </a:t>
            </a:r>
            <a:endParaRPr i="1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134" name="Google Shape;134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Jak je vám? Je to lepší než včera?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Pacient má vyšší teplotu než ráno.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Jeho stav je horší než minulý týden.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Sestra je hubenější než před rokem.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…….. je nejnakažlivější nemoc.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Ovoce je zdravější než čokoláda.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Verbs revision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Inf: DĚLAT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Present (já): dělám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Past (já): dělal/a jsem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Future (já): budu dělat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Long and short verbs of motion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Long </a:t>
            </a:r>
            <a:r>
              <a:rPr lang="en"/>
              <a:t>(repeated activity, + často, vždycky, někdy, obvykle, nikdy, málokdy, každý…, rád/nerad): </a:t>
            </a:r>
            <a:r>
              <a:rPr b="1" lang="en">
                <a:highlight>
                  <a:srgbClr val="FCE5CD"/>
                </a:highlight>
              </a:rPr>
              <a:t>CHODIT - JEZDIT - LÉTAT</a:t>
            </a:r>
            <a:endParaRPr b="1">
              <a:highlight>
                <a:srgbClr val="FCE5CD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Short</a:t>
            </a:r>
            <a:r>
              <a:rPr lang="en"/>
              <a:t> (movement at specific time with a specific objective, + teď, dnes, v ...hodin, dopoledne, zítra, v sobotu, letos, včera …): </a:t>
            </a:r>
            <a:r>
              <a:rPr b="1" lang="en">
                <a:highlight>
                  <a:srgbClr val="FCE5CD"/>
                </a:highlight>
              </a:rPr>
              <a:t>JÍT - JET - LETĚT</a:t>
            </a:r>
            <a:endParaRPr b="1">
              <a:highlight>
                <a:srgbClr val="FCE5CD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/>
              <a:t>Každý den jezdím do práce autobusem, ale dnes jedu autem.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/>
              <a:t>Každý rok jezdíme na dovolenou k moři, letos ale jedeme na hory.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/>
              <a:t>Když jsem byl mladý, chodil jsem na koncerty. Včera jsem šel na koncert.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/>
              <a:t>Ráda chodím do kina a do parku.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/>
              <a:t>Letíš zítra na služební cestu?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Long and short verbs of motion - JÁ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2221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CE5CD"/>
                </a:highlight>
              </a:rPr>
              <a:t>Chodil/a jsem</a:t>
            </a:r>
            <a:endParaRPr>
              <a:highlight>
                <a:srgbClr val="FCE5CD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CE5CD"/>
                </a:highlight>
              </a:rPr>
              <a:t>Jezdil/a jsem</a:t>
            </a:r>
            <a:endParaRPr>
              <a:highlight>
                <a:srgbClr val="FCE5CD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CE5CD"/>
                </a:highlight>
              </a:rPr>
              <a:t>Létal/a jsem</a:t>
            </a:r>
            <a:endParaRPr>
              <a:highlight>
                <a:srgbClr val="FCE5CD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Šel/šla jsem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Jel/a jsem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highlight>
                  <a:srgbClr val="F4CCCC"/>
                </a:highlight>
              </a:rPr>
              <a:t>Letěl/a jsem</a:t>
            </a:r>
            <a:endParaRPr>
              <a:highlight>
                <a:srgbClr val="F4CCCC"/>
              </a:highlight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2636125" y="1152475"/>
            <a:ext cx="2221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Chodím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Jezdím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Létám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Jdu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Jedu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highlight>
                  <a:srgbClr val="F4CCCC"/>
                </a:highlight>
              </a:rPr>
              <a:t>Letím</a:t>
            </a:r>
            <a:endParaRPr>
              <a:highlight>
                <a:srgbClr val="F4CCCC"/>
              </a:highlight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4960550" y="1152475"/>
            <a:ext cx="2221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Budu chodit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Budu jezdit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Budu létat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Půjdu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Pojedu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highlight>
                  <a:srgbClr val="F4CCCC"/>
                </a:highlight>
              </a:rPr>
              <a:t>Poletím</a:t>
            </a:r>
            <a:endParaRPr>
              <a:highlight>
                <a:srgbClr val="F4CCCC"/>
              </a:highlight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1155" y="3021000"/>
            <a:ext cx="1558900" cy="136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PŘI + OD (přijít x odejít, přijet x odjet, přiletět x odletět)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Při = to come, to arrive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Přijít - přijet - přiletět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Past: přišel jsem, přijel jsem, přiletěl jsem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Future: přijdu, přijedu, přiletím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4723225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Od = to leave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Odejít - odjet - odletět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Past: odešel jsem, odjel jsem, odletěl jsem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Future: odejdu, odjedu, odletím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Aspekt: perfective x imperfective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Imperfective verbs: actions as a process, the action is important (not the result). Unlimited, unfinished or repeated action. DĚLAT, PSÁT, UKLÍZET, MĚŘIT, ČÍST, UČIT SE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Perfective verbs: results of an event or actions captured at a particular moment (very often at the end), important is the result. UDĚLAT, NAPSAT, UKLIDIT, ZMĚŘIT, PŘEČÍST, NAUČIT SE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Aspekt: perfective x imperfective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1917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INFINITIVE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Číst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EAD3"/>
                </a:highlight>
              </a:rPr>
              <a:t>Přečíst</a:t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Měřit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highlight>
                  <a:srgbClr val="D9EAD3"/>
                </a:highlight>
              </a:rPr>
              <a:t>změřit</a:t>
            </a:r>
            <a:endParaRPr>
              <a:highlight>
                <a:srgbClr val="D9EAD3"/>
              </a:highlight>
            </a:endParaRPr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2261125" y="1152475"/>
            <a:ext cx="1917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PAST (on)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Četl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EAD3"/>
                </a:highlight>
              </a:rPr>
              <a:t>Přečetl</a:t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Měřil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highlight>
                  <a:srgbClr val="D9EAD3"/>
                </a:highlight>
              </a:rPr>
              <a:t>změřil</a:t>
            </a:r>
            <a:endParaRPr>
              <a:highlight>
                <a:srgbClr val="D9EAD3"/>
              </a:highlight>
            </a:endParaRPr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4210550" y="1152475"/>
            <a:ext cx="1917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PRESENT (on)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Čte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EAD3"/>
                </a:highlight>
              </a:rPr>
              <a:t>------------</a:t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Měří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highlight>
                  <a:srgbClr val="D9EAD3"/>
                </a:highlight>
              </a:rPr>
              <a:t>------------</a:t>
            </a:r>
            <a:endParaRPr>
              <a:highlight>
                <a:srgbClr val="D9EAD3"/>
              </a:highlight>
            </a:endParaRPr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6159975" y="1152475"/>
            <a:ext cx="1917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FUTURE (on)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Bude číst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EAD3"/>
                </a:highlight>
              </a:rPr>
              <a:t>Přečte</a:t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Bude měřit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EAD3"/>
                </a:highlight>
              </a:rPr>
              <a:t>Změří</a:t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Sestra změří pacientovi tlak.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Sestra ustele pacientovi postel.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Sestra vezme pacientovi krev. (BRÁT (imp., já beru) x VZÍT (perf., já vezmu))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Sestra vymění pacientovi prostěradlo.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Sestra přinese pacientovi snídani.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Sestra pomůže pacientovi s hygienou.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TENSE (já)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IMPERFECTIVE: budu dělat, budu se učit, budu měnit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PERFECTIVE: udělám, naučím se, vyměním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Verb to be: budu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Verbs jít/jet/letět: půjdu, pojedu, poletím </a:t>
            </a:r>
            <a:r>
              <a:rPr i="1" lang="en"/>
              <a:t>(přijdu, přijedu, odejdu, odjedu)</a:t>
            </a:r>
            <a:endParaRPr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