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b692d28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b692d28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b692d28a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b692d28a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b692d28a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b692d28a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692d28a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692d28a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eva.kozakova@med.muni.cz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s.muni.cz/auth/el/med/podzim2020/aVLCJ0383/index.qwar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is.muni.cz/auth/el/med/podzim2020/aVLCJ0383/index.qwar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Czech for Foreigners III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Těší mě!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Eva Kozáková -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eva.kozakova@med.muni.cz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you have any difficulties or questions, do not hesitate to contact me.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Consultations (Monday 11-12, Friday 12-13 - MS Teams, anytime after previous agreement)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Czech for Foreigners III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Second year students: 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-can understand basic vocabulary and phrases related to their immediate specific surrounding, such as personal information, information about their studies and jobs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-are also able to understand the meaning of short, simple notes and messages, read short, simple texts, find specific information in simple materials, and understand short, simple personal letters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-can communicate in simple and routine tasks requiring a simple and direct exchange of information on familiar topics and activities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-can use a series of phrases to describe in simple terms their family, educational background and their job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-can write short, simple notes and messages related to matters in areas of their immediate needs and simple letters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-know all basic parts of body in Czech and can use a series of phrases to describe basic symptoms of diseases and aches.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141C4A"/>
                </a:solidFill>
                <a:highlight>
                  <a:srgbClr val="F9F9F9"/>
                </a:highlight>
                <a:latin typeface="Roboto"/>
                <a:ea typeface="Roboto"/>
                <a:cs typeface="Roboto"/>
                <a:sym typeface="Roboto"/>
              </a:rPr>
              <a:t>Passing the subject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5275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050"/>
              <a:buChar char="●"/>
            </a:pPr>
            <a:r>
              <a:rPr lang="en" sz="1050">
                <a:solidFill>
                  <a:srgbClr val="3A3A3A"/>
                </a:solidFill>
                <a:highlight>
                  <a:srgbClr val="F9F9F9"/>
                </a:highlight>
              </a:rPr>
              <a:t>Check Interactive Sylabus: h</a:t>
            </a:r>
            <a:r>
              <a:rPr lang="en" sz="1050" u="sng">
                <a:solidFill>
                  <a:schemeClr val="hlink"/>
                </a:solidFill>
                <a:highlight>
                  <a:srgbClr val="F9F9F9"/>
                </a:highlight>
                <a:hlinkClick r:id="rId3"/>
              </a:rPr>
              <a:t>ttps://is.muni.cz/auth/el/med/podzim2020/aVLCJ0383/index.qwarp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Advice: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Use your Czech everywhere.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Speak.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A0A0A"/>
                </a:solidFill>
                <a:highlight>
                  <a:srgbClr val="F7F8FC"/>
                </a:highlight>
              </a:rPr>
              <a:t>Do your homework. </a:t>
            </a:r>
            <a:endParaRPr sz="10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1371600" rtl="0" algn="l">
              <a:lnSpc>
                <a:spcPct val="16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1000"/>
              </a:spcBef>
              <a:spcAft>
                <a:spcPts val="0"/>
              </a:spcAft>
              <a:buClr>
                <a:srgbClr val="0A0A0A"/>
              </a:buClr>
              <a:buSzPts val="1700"/>
              <a:buChar char="●"/>
            </a:pPr>
            <a:r>
              <a:rPr lang="en" sz="1700">
                <a:solidFill>
                  <a:srgbClr val="0A0A0A"/>
                </a:solidFill>
                <a:highlight>
                  <a:srgbClr val="F7F8FC"/>
                </a:highlight>
              </a:rPr>
              <a:t>1st week: Revision. </a:t>
            </a:r>
            <a:r>
              <a:rPr i="1" lang="en" sz="1700">
                <a:solidFill>
                  <a:srgbClr val="0A0A0A"/>
                </a:solidFill>
                <a:highlight>
                  <a:srgbClr val="F7F8FC"/>
                </a:highlight>
              </a:rPr>
              <a:t>Conversation:</a:t>
            </a:r>
            <a:r>
              <a:rPr lang="en" sz="1700">
                <a:solidFill>
                  <a:srgbClr val="0A0A0A"/>
                </a:solidFill>
                <a:highlight>
                  <a:srgbClr val="F7F8FC"/>
                </a:highlight>
              </a:rPr>
              <a:t> What did you do during summer? </a:t>
            </a:r>
            <a:r>
              <a:rPr i="1" lang="en" sz="1700">
                <a:solidFill>
                  <a:srgbClr val="0A0A0A"/>
                </a:solidFill>
                <a:highlight>
                  <a:srgbClr val="F7F8FC"/>
                </a:highlight>
              </a:rPr>
              <a:t>Grammar:</a:t>
            </a:r>
            <a:r>
              <a:rPr lang="en" sz="1700">
                <a:solidFill>
                  <a:srgbClr val="0A0A0A"/>
                </a:solidFill>
                <a:highlight>
                  <a:srgbClr val="F7F8FC"/>
                </a:highlight>
              </a:rPr>
              <a:t> Revision of accusative forms in sg and plural, prepositions, verbs. The locative sg. The question KDE.</a:t>
            </a:r>
            <a:r>
              <a:rPr i="1" lang="en" sz="1700">
                <a:solidFill>
                  <a:srgbClr val="0A0A0A"/>
                </a:solidFill>
                <a:highlight>
                  <a:srgbClr val="F7F8FC"/>
                </a:highlight>
              </a:rPr>
              <a:t>Medical Czech: </a:t>
            </a:r>
            <a:r>
              <a:rPr lang="en" sz="1700">
                <a:solidFill>
                  <a:srgbClr val="0A0A0A"/>
                </a:solidFill>
                <a:highlight>
                  <a:srgbClr val="F7F8FC"/>
                </a:highlight>
              </a:rPr>
              <a:t>Revision: Parts of body. At the doctor.</a:t>
            </a:r>
            <a:endParaRPr sz="17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700"/>
              <a:buChar char="●"/>
            </a:pPr>
            <a:r>
              <a:rPr lang="en" sz="1700">
                <a:solidFill>
                  <a:srgbClr val="0A0A0A"/>
                </a:solidFill>
                <a:highlight>
                  <a:srgbClr val="F7F8FC"/>
                </a:highlight>
              </a:rPr>
              <a:t>Please open interactive sylabus: </a:t>
            </a:r>
            <a:r>
              <a:rPr lang="en" sz="1700" u="sng">
                <a:solidFill>
                  <a:schemeClr val="hlink"/>
                </a:solidFill>
                <a:highlight>
                  <a:srgbClr val="F7F8FC"/>
                </a:highlight>
                <a:hlinkClick r:id="rId3"/>
              </a:rPr>
              <a:t>https://is.muni.cz/auth/el/med/podzim2020/aVLCJ0383/index.qwarp</a:t>
            </a:r>
            <a:endParaRPr sz="17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