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76e13df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76e13df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76e13df7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76e13df7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76e13df7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76e13df7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34e0504c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34e0504c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34e0504c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34e0504c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34e0504c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34e0504c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34e0504c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34e0504c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34e0504c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34e0504c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jste dělali v létě?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Past tense: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Dělal jsem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Dělal jsi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(On) dělal/(ona) dělala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Dělali jsme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Dělali jste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(Oni) dělali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46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Activities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Cestovat (-ovat)                 Opalovat se (-ovat)                    Odpočívat (-at)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Vařit (-it)					Relaxovat (-ovat)				Fotografovat (-ovat)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Koupat se (-at)			Nevstávat (-at)	        		Spát (* já spím)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Rybařit (-it)                         Plavat (*já plavu)                        Studovat (-ovat) ???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budete dělat tento semestr?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3507000" cy="34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tense: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Budu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Budeš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Bude		+ infinitive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Budeme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Budete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Budou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! Zítra budu doma.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 víkendu nebudeme pracovat.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Budeš zítra studovat?</a:t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4484825" y="1110100"/>
            <a:ext cx="3966900" cy="31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</a:t>
            </a:r>
            <a:r>
              <a:rPr b="1" lang="en" sz="1600"/>
              <a:t>    jít/jet/letět</a:t>
            </a:r>
            <a:endParaRPr b="1"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Zítra půjdu do školy.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 víkendu pojedeme do Prahy.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Petr v létě poletí na Krétu.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Zítra nepůjdu do školy.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 víkendu nepojedeme do Brna.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Petr v létě nepoletí na Bali.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5275" y="1152475"/>
            <a:ext cx="836275" cy="83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Akuzativ - revision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Prepozice: pro - za - 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Kupuju dárek </a:t>
            </a:r>
            <a:r>
              <a:rPr lang="en">
                <a:highlight>
                  <a:srgbClr val="FCE5CD"/>
                </a:highlight>
              </a:rPr>
              <a:t>pro</a:t>
            </a:r>
            <a:r>
              <a:rPr lang="en"/>
              <a:t> maminku</a:t>
            </a:r>
            <a:r>
              <a:rPr lang="en">
                <a:highlight>
                  <a:srgbClr val="FCE5CD"/>
                </a:highlight>
              </a:rPr>
              <a:t> za</a:t>
            </a:r>
            <a:r>
              <a:rPr lang="en"/>
              <a:t> 2000 korun </a:t>
            </a:r>
            <a:r>
              <a:rPr lang="en">
                <a:highlight>
                  <a:srgbClr val="FCE5CD"/>
                </a:highlight>
              </a:rPr>
              <a:t>na</a:t>
            </a:r>
            <a:r>
              <a:rPr lang="en"/>
              <a:t> narozeniny.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Potřebuji </a:t>
            </a:r>
            <a:r>
              <a:rPr lang="en">
                <a:highlight>
                  <a:srgbClr val="FCE5CD"/>
                </a:highlight>
              </a:rPr>
              <a:t>pro</a:t>
            </a:r>
            <a:r>
              <a:rPr lang="en"/>
              <a:t> syna sirup </a:t>
            </a:r>
            <a:r>
              <a:rPr lang="en">
                <a:highlight>
                  <a:srgbClr val="FCE5CD"/>
                </a:highlight>
              </a:rPr>
              <a:t>na</a:t>
            </a:r>
            <a:r>
              <a:rPr lang="en"/>
              <a:t> kašel </a:t>
            </a:r>
            <a:r>
              <a:rPr lang="en">
                <a:highlight>
                  <a:srgbClr val="FCE5CD"/>
                </a:highlight>
              </a:rPr>
              <a:t>za</a:t>
            </a:r>
            <a:r>
              <a:rPr lang="en"/>
              <a:t> 250 korun.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Fráze: bolet, zajímat, bavit, nudit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Bolí </a:t>
            </a:r>
            <a:r>
              <a:rPr lang="en">
                <a:highlight>
                  <a:srgbClr val="FCE5CD"/>
                </a:highlight>
              </a:rPr>
              <a:t>mě</a:t>
            </a:r>
            <a:r>
              <a:rPr lang="en"/>
              <a:t> zub. </a:t>
            </a:r>
            <a:r>
              <a:rPr lang="en">
                <a:highlight>
                  <a:srgbClr val="FCE5CD"/>
                </a:highlight>
              </a:rPr>
              <a:t>Petra</a:t>
            </a:r>
            <a:r>
              <a:rPr lang="en"/>
              <a:t> bolí hlava. Baví </a:t>
            </a:r>
            <a:r>
              <a:rPr lang="en">
                <a:highlight>
                  <a:srgbClr val="FCE5CD"/>
                </a:highlight>
              </a:rPr>
              <a:t>nás</a:t>
            </a:r>
            <a:r>
              <a:rPr lang="en"/>
              <a:t> čeština.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Akuzativ - jak?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9DAF8"/>
                </a:highlight>
              </a:rPr>
              <a:t>Ma</a:t>
            </a:r>
            <a:endParaRPr b="1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Hard + 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Pána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Kluka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Soft + 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Lékaře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Tomáše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Učitele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24549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=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Hard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Papír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Stůl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Dům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Salát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Soft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Čaj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pomeranč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45981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EA9999"/>
                </a:highlight>
              </a:rPr>
              <a:t>F</a:t>
            </a:r>
            <a:endParaRPr b="1"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 → U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Káva → kávu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Kniha → knihu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Škola → školu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 → I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Rýže → rýži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Lucie → Lucii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Konsonant =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Tramvaj - tramvaj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67413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B6D7A8"/>
                </a:highlight>
              </a:rPr>
              <a:t>N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=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Město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Parkoviště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Dítě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nádraží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Akuzativ adjektiva - jak?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9DAF8"/>
                </a:highlight>
              </a:rPr>
              <a:t>Ma</a:t>
            </a:r>
            <a:endParaRPr b="1">
              <a:highlight>
                <a:srgbClr val="C9DAF8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dobrý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Ý → ÉHO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Hledám nového doktora.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Vidím velkého psa.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9DAF8"/>
                </a:highlight>
              </a:rPr>
              <a:t>moderní</a:t>
            </a:r>
            <a:endParaRPr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Í → 	ÍHO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Znám inteligentního studenta.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C9DAF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24549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dobrý</a:t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Dobrý </a:t>
            </a:r>
            <a:r>
              <a:rPr b="1" lang="en">
                <a:highlight>
                  <a:srgbClr val="FFFFFF"/>
                </a:highlight>
              </a:rPr>
              <a:t>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Hledám bílý papír.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Dám si zelený čaj.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moderní</a:t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Moderní→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Dám si hovězí burger. 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45981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EA9999"/>
                </a:highlight>
              </a:rPr>
              <a:t>F</a:t>
            </a:r>
            <a:endParaRPr b="1">
              <a:highlight>
                <a:srgbClr val="EA9999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d</a:t>
            </a:r>
            <a:r>
              <a:rPr lang="en">
                <a:highlight>
                  <a:srgbClr val="EA9999"/>
                </a:highlight>
              </a:rPr>
              <a:t>obrá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Á </a:t>
            </a:r>
            <a:r>
              <a:rPr b="1" lang="en">
                <a:highlight>
                  <a:srgbClr val="FFFFFF"/>
                </a:highlight>
              </a:rPr>
              <a:t>→ OU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Mám novou knihu.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Dám si černou kávu.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moderní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Moderní 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Hledám moderní školu.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67413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B6D7A8"/>
                </a:highlight>
              </a:rPr>
              <a:t>N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dobré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Dobré 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Nepiju bílé víno.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Mám nové auto.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moderní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Moderní 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Mají inteligentní dítě. </a:t>
            </a:r>
            <a:r>
              <a:rPr lang="en">
                <a:highlight>
                  <a:srgbClr val="FFFFFF"/>
                </a:highlight>
              </a:rPr>
              <a:t>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ten/ta/to - akuzativ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C9DAF8"/>
                </a:highlight>
              </a:rPr>
              <a:t>Ma</a:t>
            </a:r>
            <a:endParaRPr b="1">
              <a:highlight>
                <a:srgbClr val="C9DAF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Ten → toho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Vidíš toho zpěváka?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Hledám toho nového studenta.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24549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Ten 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Dám si ten dobrý salát.</a:t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Vidíš ten modrý dům?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45981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EA9999"/>
                </a:highlight>
              </a:rPr>
              <a:t>F</a:t>
            </a:r>
            <a:endParaRPr b="1"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</a:t>
            </a:r>
            <a:r>
              <a:rPr b="1" lang="en">
                <a:highlight>
                  <a:srgbClr val="FFFFFF"/>
                </a:highlight>
              </a:rPr>
              <a:t>→ tu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Znáš tu novou knihu?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Vidíš tu velkou školu? 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6741300" y="1152475"/>
            <a:ext cx="2012100" cy="33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B6D7A8"/>
                </a:highlight>
              </a:rPr>
              <a:t>N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To </a:t>
            </a:r>
            <a:r>
              <a:rPr b="1" lang="en">
                <a:highlight>
                  <a:srgbClr val="FFFFFF"/>
                </a:highlight>
              </a:rPr>
              <a:t>→ =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Znáš to město?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Vidíš to zelené auto?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Kdo/co </a:t>
            </a:r>
            <a:r>
              <a:rPr b="1" lang="en">
                <a:solidFill>
                  <a:schemeClr val="dk2"/>
                </a:solidFill>
                <a:highlight>
                  <a:srgbClr val="FFFFFF"/>
                </a:highlight>
              </a:rPr>
              <a:t>→ koho/co</a:t>
            </a:r>
            <a:endParaRPr b="1" sz="3800">
              <a:highlight>
                <a:srgbClr val="FFFFFF"/>
              </a:highlight>
            </a:endParaRPr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52475"/>
            <a:ext cx="270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Nominativ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Kdo je to?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to je?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Kdo je tvůj učitel?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468825" y="1152475"/>
            <a:ext cx="2700300" cy="34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Akuzativ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Koho hledáte?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si dáte?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Koho tam vidíš?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 potřebuješ koupit?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