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976e13df7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976e13df7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976e13df7f_0_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976e13df7f_0_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g976e13df7f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9" name="Google Shape;69;g976e13df7f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534e0504c5_0_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534e0504c5_0_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534e0504c5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534e0504c5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534e0504c5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Google Shape;92;g534e0504c5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534e0504c5_0_3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534e0504c5_0_3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534e0504c5_0_4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0" name="Google Shape;110;g534e0504c5_0_4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Revision</a:t>
            </a:r>
            <a:endParaRPr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 jste dělali v létě?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1" name="Google Shape;61;p1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Past tense:</a:t>
            </a:r>
            <a:endParaRPr b="1"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Dělal jsem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Dělal jsi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(On) dělal/(ona) dělala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Dělali jsme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Dělali jste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(Oni) dělali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>
            <p:ph type="title"/>
          </p:nvPr>
        </p:nvSpPr>
        <p:spPr>
          <a:xfrm>
            <a:off x="311700" y="445025"/>
            <a:ext cx="8520600" cy="4654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Activities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Cestovat (-ovat)                 Opalovat se (-ovat)                    Odpočívat (-at)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Vařit (-it)					Relaxovat (-ovat)				Fotografovat (-ovat)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Koupat se (-at)			Nevstávat (-at)	        		Spát (* já spím)</a:t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/>
              <a:t>Rybařit (-it)                         Plavat (*já plavu)                        Studovat (-ovat) ???</a:t>
            </a:r>
            <a:endParaRPr sz="18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Co budete dělat tento semestr?</a:t>
            </a:r>
            <a:endParaRPr/>
          </a:p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>
            <a:off x="311700" y="1152475"/>
            <a:ext cx="3507000" cy="3413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Future tense: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Budu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Budeš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Bude		+ infinitive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Budeme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Budete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Budou 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! Zítra budu doma.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 víkendu nebudeme pracovat.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Budeš zítra studovat?</a:t>
            </a:r>
            <a:endParaRPr/>
          </a:p>
        </p:txBody>
      </p:sp>
      <p:sp>
        <p:nvSpPr>
          <p:cNvPr id="73" name="Google Shape;73;p16"/>
          <p:cNvSpPr txBox="1"/>
          <p:nvPr/>
        </p:nvSpPr>
        <p:spPr>
          <a:xfrm>
            <a:off x="4484825" y="1110100"/>
            <a:ext cx="3966900" cy="314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                             </a:t>
            </a:r>
            <a:r>
              <a:rPr b="1" lang="en" sz="1600"/>
              <a:t>    jít/jet/letět</a:t>
            </a:r>
            <a:endParaRPr b="1"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Zítra půjdu do školy.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 víkendu pojedeme do Prahy.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Petr v létě poletí na Krétu.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Zítra nepůjdu do školy.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O víkendu nepojedeme do Brna.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Petr v létě nepoletí na Bali.</a:t>
            </a:r>
            <a:endParaRPr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825275" y="1152475"/>
            <a:ext cx="836275" cy="836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Akuzativ - revision</a:t>
            </a:r>
            <a:endParaRPr/>
          </a:p>
        </p:txBody>
      </p:sp>
      <p:sp>
        <p:nvSpPr>
          <p:cNvPr id="80" name="Google Shape;80;p1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Prepozice: pro - za - na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Kupuju dárek </a:t>
            </a:r>
            <a:r>
              <a:rPr lang="en">
                <a:highlight>
                  <a:srgbClr val="FCE5CD"/>
                </a:highlight>
              </a:rPr>
              <a:t>pro</a:t>
            </a:r>
            <a:r>
              <a:rPr lang="en"/>
              <a:t> maminku</a:t>
            </a:r>
            <a:r>
              <a:rPr lang="en">
                <a:highlight>
                  <a:srgbClr val="FCE5CD"/>
                </a:highlight>
              </a:rPr>
              <a:t> za</a:t>
            </a:r>
            <a:r>
              <a:rPr lang="en"/>
              <a:t> 2000 korun </a:t>
            </a:r>
            <a:r>
              <a:rPr lang="en">
                <a:highlight>
                  <a:srgbClr val="FCE5CD"/>
                </a:highlight>
              </a:rPr>
              <a:t>na</a:t>
            </a:r>
            <a:r>
              <a:rPr lang="en"/>
              <a:t> narozeniny.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Potřebuji </a:t>
            </a:r>
            <a:r>
              <a:rPr lang="en">
                <a:highlight>
                  <a:srgbClr val="FCE5CD"/>
                </a:highlight>
              </a:rPr>
              <a:t>pro</a:t>
            </a:r>
            <a:r>
              <a:rPr lang="en"/>
              <a:t> syna sirup </a:t>
            </a:r>
            <a:r>
              <a:rPr lang="en">
                <a:highlight>
                  <a:srgbClr val="FCE5CD"/>
                </a:highlight>
              </a:rPr>
              <a:t>na</a:t>
            </a:r>
            <a:r>
              <a:rPr lang="en"/>
              <a:t> kašel </a:t>
            </a:r>
            <a:r>
              <a:rPr lang="en">
                <a:highlight>
                  <a:srgbClr val="FCE5CD"/>
                </a:highlight>
              </a:rPr>
              <a:t>za</a:t>
            </a:r>
            <a:r>
              <a:rPr lang="en"/>
              <a:t> 250 korun.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Fráze: bolet, zajímat, bavit, nudit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Bolí </a:t>
            </a:r>
            <a:r>
              <a:rPr lang="en">
                <a:highlight>
                  <a:srgbClr val="FCE5CD"/>
                </a:highlight>
              </a:rPr>
              <a:t>mě</a:t>
            </a:r>
            <a:r>
              <a:rPr lang="en"/>
              <a:t> zub. </a:t>
            </a:r>
            <a:r>
              <a:rPr lang="en">
                <a:highlight>
                  <a:srgbClr val="FCE5CD"/>
                </a:highlight>
              </a:rPr>
              <a:t>Petra</a:t>
            </a:r>
            <a:r>
              <a:rPr lang="en"/>
              <a:t> bolí hlava. Baví </a:t>
            </a:r>
            <a:r>
              <a:rPr lang="en">
                <a:highlight>
                  <a:srgbClr val="FCE5CD"/>
                </a:highlight>
              </a:rPr>
              <a:t>nás</a:t>
            </a:r>
            <a:r>
              <a:rPr lang="en"/>
              <a:t> čeština.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8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Akuzativ - jak?</a:t>
            </a:r>
            <a:endParaRPr/>
          </a:p>
        </p:txBody>
      </p:sp>
      <p:sp>
        <p:nvSpPr>
          <p:cNvPr id="86" name="Google Shape;86;p18"/>
          <p:cNvSpPr txBox="1"/>
          <p:nvPr>
            <p:ph idx="1" type="body"/>
          </p:nvPr>
        </p:nvSpPr>
        <p:spPr>
          <a:xfrm>
            <a:off x="311700" y="1152475"/>
            <a:ext cx="2012100" cy="33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C9DAF8"/>
                </a:highlight>
              </a:rPr>
              <a:t>Ma</a:t>
            </a:r>
            <a:endParaRPr b="1">
              <a:highlight>
                <a:srgbClr val="C9DAF8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Hard + A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Pána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Studenta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Kluka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Soft + E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Lékaře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Tomáše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Učitele</a:t>
            </a:r>
            <a:endParaRPr/>
          </a:p>
        </p:txBody>
      </p:sp>
      <p:sp>
        <p:nvSpPr>
          <p:cNvPr id="87" name="Google Shape;87;p18"/>
          <p:cNvSpPr txBox="1"/>
          <p:nvPr>
            <p:ph idx="1" type="body"/>
          </p:nvPr>
        </p:nvSpPr>
        <p:spPr>
          <a:xfrm>
            <a:off x="2454900" y="1152475"/>
            <a:ext cx="2012100" cy="33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00FFFF"/>
                </a:highlight>
              </a:rPr>
              <a:t>Mia</a:t>
            </a:r>
            <a:endParaRPr b="1">
              <a:highlight>
                <a:srgbClr val="00FFFF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=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Hard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Papír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Stůl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Dům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Salát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Soft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Čaj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pomeranč</a:t>
            </a:r>
            <a:endParaRPr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88" name="Google Shape;88;p18"/>
          <p:cNvSpPr txBox="1"/>
          <p:nvPr>
            <p:ph idx="1" type="body"/>
          </p:nvPr>
        </p:nvSpPr>
        <p:spPr>
          <a:xfrm>
            <a:off x="4598100" y="1152475"/>
            <a:ext cx="2012100" cy="33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EA9999"/>
                </a:highlight>
              </a:rPr>
              <a:t>F</a:t>
            </a:r>
            <a:endParaRPr b="1">
              <a:highlight>
                <a:srgbClr val="EA9999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 → U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Káva → kávu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Kniha → knihu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Škola → školu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E → I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Rýže → rýži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Lucie → Lucii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Konsonant =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Tramvaj - tramvaj</a:t>
            </a:r>
            <a:endParaRPr/>
          </a:p>
        </p:txBody>
      </p:sp>
      <p:sp>
        <p:nvSpPr>
          <p:cNvPr id="89" name="Google Shape;89;p18"/>
          <p:cNvSpPr txBox="1"/>
          <p:nvPr>
            <p:ph idx="1" type="body"/>
          </p:nvPr>
        </p:nvSpPr>
        <p:spPr>
          <a:xfrm>
            <a:off x="6741300" y="1152475"/>
            <a:ext cx="2012100" cy="33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B6D7A8"/>
                </a:highlight>
              </a:rPr>
              <a:t>N</a:t>
            </a:r>
            <a:endParaRPr b="1">
              <a:highlight>
                <a:srgbClr val="B6D7A8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= </a:t>
            </a:r>
            <a:endParaRPr b="1"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Brno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Město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Parkoviště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Dítě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nádraží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Akuzativ adjektiva - jak?</a:t>
            </a:r>
            <a:endParaRPr/>
          </a:p>
        </p:txBody>
      </p:sp>
      <p:sp>
        <p:nvSpPr>
          <p:cNvPr id="95" name="Google Shape;95;p19"/>
          <p:cNvSpPr txBox="1"/>
          <p:nvPr>
            <p:ph idx="1" type="body"/>
          </p:nvPr>
        </p:nvSpPr>
        <p:spPr>
          <a:xfrm>
            <a:off x="311700" y="1152475"/>
            <a:ext cx="2012100" cy="33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C9DAF8"/>
                </a:highlight>
              </a:rPr>
              <a:t>Ma</a:t>
            </a:r>
            <a:endParaRPr b="1">
              <a:highlight>
                <a:srgbClr val="C9DAF8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C9DAF8"/>
                </a:highlight>
              </a:rPr>
              <a:t>dobrý</a:t>
            </a:r>
            <a:endParaRPr>
              <a:highlight>
                <a:srgbClr val="C9DAF8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FF"/>
                </a:highlight>
              </a:rPr>
              <a:t>Ý → ÉHO</a:t>
            </a:r>
            <a:endParaRPr b="1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Hledám nového doktora.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Vidím velkého psa.</a:t>
            </a:r>
            <a:endParaRPr>
              <a:highlight>
                <a:srgbClr val="FFFFFF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C9DAF8"/>
                </a:highlight>
              </a:rPr>
              <a:t>moderní</a:t>
            </a:r>
            <a:endParaRPr>
              <a:highlight>
                <a:srgbClr val="C9DAF8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FF"/>
                </a:highlight>
              </a:rPr>
              <a:t>Í → 	ÍHO</a:t>
            </a:r>
            <a:endParaRPr b="1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Znám inteligentního studenta. 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highlight>
                <a:srgbClr val="C9DAF8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highlight>
                <a:srgbClr val="C9DAF8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6" name="Google Shape;96;p19"/>
          <p:cNvSpPr txBox="1"/>
          <p:nvPr>
            <p:ph idx="1" type="body"/>
          </p:nvPr>
        </p:nvSpPr>
        <p:spPr>
          <a:xfrm>
            <a:off x="2454900" y="1152475"/>
            <a:ext cx="2012100" cy="33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00FFFF"/>
                </a:highlight>
              </a:rPr>
              <a:t>Mia</a:t>
            </a:r>
            <a:endParaRPr b="1">
              <a:highlight>
                <a:srgbClr val="00FFFF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00FFFF"/>
                </a:highlight>
              </a:rPr>
              <a:t>dobrý</a:t>
            </a:r>
            <a:endParaRPr>
              <a:highlight>
                <a:srgbClr val="00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Dobrý </a:t>
            </a:r>
            <a:r>
              <a:rPr b="1" lang="en">
                <a:highlight>
                  <a:srgbClr val="FFFFFF"/>
                </a:highlight>
              </a:rPr>
              <a:t>→ =</a:t>
            </a:r>
            <a:endParaRPr b="1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Hledám bílý papír.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Dám si zelený čaj.</a:t>
            </a:r>
            <a:endParaRPr>
              <a:highlight>
                <a:srgbClr val="FFFFFF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00FFFF"/>
                </a:highlight>
              </a:rPr>
              <a:t>moderní</a:t>
            </a:r>
            <a:endParaRPr>
              <a:highlight>
                <a:srgbClr val="00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FF"/>
                </a:highlight>
              </a:rPr>
              <a:t>Moderní→ =</a:t>
            </a:r>
            <a:endParaRPr b="1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Dám si hovězí burger. </a:t>
            </a:r>
            <a:endParaRPr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/>
          </a:p>
        </p:txBody>
      </p:sp>
      <p:sp>
        <p:nvSpPr>
          <p:cNvPr id="97" name="Google Shape;97;p19"/>
          <p:cNvSpPr txBox="1"/>
          <p:nvPr>
            <p:ph idx="1" type="body"/>
          </p:nvPr>
        </p:nvSpPr>
        <p:spPr>
          <a:xfrm>
            <a:off x="4598100" y="1152475"/>
            <a:ext cx="2012100" cy="33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EA9999"/>
                </a:highlight>
              </a:rPr>
              <a:t>F</a:t>
            </a:r>
            <a:endParaRPr b="1">
              <a:highlight>
                <a:srgbClr val="EA9999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EA9999"/>
                </a:highlight>
              </a:rPr>
              <a:t>d</a:t>
            </a:r>
            <a:r>
              <a:rPr lang="en">
                <a:highlight>
                  <a:srgbClr val="EA9999"/>
                </a:highlight>
              </a:rPr>
              <a:t>obrá</a:t>
            </a:r>
            <a:endParaRPr>
              <a:highlight>
                <a:srgbClr val="EA9999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FF"/>
                </a:highlight>
              </a:rPr>
              <a:t>Á </a:t>
            </a:r>
            <a:r>
              <a:rPr b="1" lang="en">
                <a:highlight>
                  <a:srgbClr val="FFFFFF"/>
                </a:highlight>
              </a:rPr>
              <a:t>→ OU</a:t>
            </a:r>
            <a:endParaRPr b="1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Mám novou knihu.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Dám si černou kávu.</a:t>
            </a:r>
            <a:endParaRPr>
              <a:highlight>
                <a:srgbClr val="FFFFFF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EA9999"/>
                </a:highlight>
              </a:rPr>
              <a:t>moderní</a:t>
            </a:r>
            <a:endParaRPr>
              <a:highlight>
                <a:srgbClr val="EA9999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FF"/>
                </a:highlight>
              </a:rPr>
              <a:t>Moderní → =</a:t>
            </a:r>
            <a:endParaRPr b="1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Hledám moderní školu. 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8" name="Google Shape;98;p19"/>
          <p:cNvSpPr txBox="1"/>
          <p:nvPr>
            <p:ph idx="1" type="body"/>
          </p:nvPr>
        </p:nvSpPr>
        <p:spPr>
          <a:xfrm>
            <a:off x="6741300" y="1152475"/>
            <a:ext cx="2012100" cy="33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B6D7A8"/>
                </a:highlight>
              </a:rPr>
              <a:t>N</a:t>
            </a:r>
            <a:endParaRPr b="1">
              <a:highlight>
                <a:srgbClr val="B6D7A8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B6D7A8"/>
                </a:highlight>
              </a:rPr>
              <a:t>dobré</a:t>
            </a:r>
            <a:endParaRPr>
              <a:highlight>
                <a:srgbClr val="B6D7A8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FF"/>
                </a:highlight>
              </a:rPr>
              <a:t>Dobré → =</a:t>
            </a:r>
            <a:endParaRPr b="1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Nepiju bílé víno.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Mám nové auto.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B6D7A8"/>
              </a:highlight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B6D7A8"/>
                </a:highlight>
              </a:rPr>
              <a:t>moderní</a:t>
            </a:r>
            <a:endParaRPr>
              <a:highlight>
                <a:srgbClr val="B6D7A8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FF"/>
                </a:highlight>
              </a:rPr>
              <a:t>Moderní → =</a:t>
            </a:r>
            <a:endParaRPr b="1"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Mají inteligentní dítě. </a:t>
            </a:r>
            <a:r>
              <a:rPr lang="en">
                <a:highlight>
                  <a:srgbClr val="FFFFFF"/>
                </a:highlight>
              </a:rPr>
              <a:t> 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2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ten/ta/to - akuzativ</a:t>
            </a:r>
            <a:endParaRPr/>
          </a:p>
        </p:txBody>
      </p:sp>
      <p:sp>
        <p:nvSpPr>
          <p:cNvPr id="104" name="Google Shape;104;p20"/>
          <p:cNvSpPr txBox="1"/>
          <p:nvPr>
            <p:ph idx="1" type="body"/>
          </p:nvPr>
        </p:nvSpPr>
        <p:spPr>
          <a:xfrm>
            <a:off x="311700" y="1152475"/>
            <a:ext cx="2012100" cy="33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C9DAF8"/>
                </a:highlight>
              </a:rPr>
              <a:t>Ma</a:t>
            </a:r>
            <a:endParaRPr b="1">
              <a:highlight>
                <a:srgbClr val="C9DAF8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FF"/>
                </a:highlight>
              </a:rPr>
              <a:t>Ten → toho</a:t>
            </a:r>
            <a:endParaRPr b="1"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Vidíš toho zpěváka?</a:t>
            </a:r>
            <a:endParaRPr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Hledám toho nového studenta.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5" name="Google Shape;105;p20"/>
          <p:cNvSpPr txBox="1"/>
          <p:nvPr>
            <p:ph idx="1" type="body"/>
          </p:nvPr>
        </p:nvSpPr>
        <p:spPr>
          <a:xfrm>
            <a:off x="2454900" y="1152475"/>
            <a:ext cx="2012100" cy="33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00FFFF"/>
                </a:highlight>
              </a:rPr>
              <a:t>Mia</a:t>
            </a:r>
            <a:endParaRPr b="1">
              <a:highlight>
                <a:srgbClr val="00FFFF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FFFFFF"/>
                </a:highlight>
              </a:rPr>
              <a:t>Ten → =</a:t>
            </a:r>
            <a:endParaRPr b="1"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Dám si ten dobrý salát.</a:t>
            </a:r>
            <a:endParaRPr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Vidíš ten modrý dům?</a:t>
            </a:r>
            <a:endParaRPr>
              <a:highlight>
                <a:srgbClr val="FFFFFF"/>
              </a:highlight>
            </a:endParaRPr>
          </a:p>
        </p:txBody>
      </p:sp>
      <p:sp>
        <p:nvSpPr>
          <p:cNvPr id="106" name="Google Shape;106;p20"/>
          <p:cNvSpPr txBox="1"/>
          <p:nvPr>
            <p:ph idx="1" type="body"/>
          </p:nvPr>
        </p:nvSpPr>
        <p:spPr>
          <a:xfrm>
            <a:off x="4598100" y="1152475"/>
            <a:ext cx="2012100" cy="33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EA9999"/>
                </a:highlight>
              </a:rPr>
              <a:t>F</a:t>
            </a:r>
            <a:endParaRPr b="1">
              <a:highlight>
                <a:srgbClr val="EA9999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Ta </a:t>
            </a:r>
            <a:r>
              <a:rPr b="1" lang="en">
                <a:highlight>
                  <a:srgbClr val="FFFFFF"/>
                </a:highlight>
              </a:rPr>
              <a:t>→ tu</a:t>
            </a:r>
            <a:endParaRPr b="1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Znáš tu novou knihu?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Vidíš tu velkou školu? </a:t>
            </a:r>
            <a:endParaRPr>
              <a:highlight>
                <a:srgbClr val="FFFFFF"/>
              </a:highlight>
            </a:endParaRPr>
          </a:p>
        </p:txBody>
      </p:sp>
      <p:sp>
        <p:nvSpPr>
          <p:cNvPr id="107" name="Google Shape;107;p20"/>
          <p:cNvSpPr txBox="1"/>
          <p:nvPr>
            <p:ph idx="1" type="body"/>
          </p:nvPr>
        </p:nvSpPr>
        <p:spPr>
          <a:xfrm>
            <a:off x="6741300" y="1152475"/>
            <a:ext cx="2012100" cy="3399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>
                <a:highlight>
                  <a:srgbClr val="B6D7A8"/>
                </a:highlight>
              </a:rPr>
              <a:t>N</a:t>
            </a:r>
            <a:endParaRPr b="1">
              <a:highlight>
                <a:srgbClr val="B6D7A8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To </a:t>
            </a:r>
            <a:r>
              <a:rPr b="1" lang="en">
                <a:highlight>
                  <a:srgbClr val="FFFFFF"/>
                </a:highlight>
              </a:rPr>
              <a:t>→ =</a:t>
            </a:r>
            <a:endParaRPr b="1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Znáš to město?</a:t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>
              <a:highlight>
                <a:srgbClr val="FFFFFF"/>
              </a:highlight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highlight>
                  <a:srgbClr val="FFFFFF"/>
                </a:highlight>
              </a:rPr>
              <a:t>Vidíš to zelené auto?</a:t>
            </a:r>
            <a:endParaRPr>
              <a:highlight>
                <a:srgbClr val="FFFFFF"/>
              </a:highligh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2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Kdo/co </a:t>
            </a:r>
            <a:r>
              <a:rPr b="1" lang="en">
                <a:solidFill>
                  <a:schemeClr val="dk2"/>
                </a:solidFill>
                <a:highlight>
                  <a:srgbClr val="FFFFFF"/>
                </a:highlight>
              </a:rPr>
              <a:t>→ koho/co</a:t>
            </a:r>
            <a:endParaRPr b="1" sz="3800">
              <a:highlight>
                <a:srgbClr val="FFFFFF"/>
              </a:highlight>
            </a:endParaRPr>
          </a:p>
        </p:txBody>
      </p:sp>
      <p:sp>
        <p:nvSpPr>
          <p:cNvPr id="113" name="Google Shape;113;p21"/>
          <p:cNvSpPr txBox="1"/>
          <p:nvPr>
            <p:ph idx="1" type="body"/>
          </p:nvPr>
        </p:nvSpPr>
        <p:spPr>
          <a:xfrm>
            <a:off x="311700" y="1152475"/>
            <a:ext cx="27003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Nominativ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Kdo je to?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 to je?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Kdo je tvůj učitel?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114" name="Google Shape;114;p21"/>
          <p:cNvSpPr txBox="1"/>
          <p:nvPr>
            <p:ph idx="1" type="body"/>
          </p:nvPr>
        </p:nvSpPr>
        <p:spPr>
          <a:xfrm>
            <a:off x="3468825" y="1152475"/>
            <a:ext cx="2700300" cy="348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n"/>
              <a:t>Akuzativ</a:t>
            </a:r>
            <a:endParaRPr b="1"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Koho hledáte?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Co si dáte?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n"/>
              <a:t>Koho tam vidíš?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n"/>
              <a:t>Co potřebuješ koupit?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