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aa0455ff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aa0455ff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9aa0455ff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9aa0455ff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9aa0455ffc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9aa0455ffc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9aa0455ffc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9aa0455ffc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9aa0455ffc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9aa0455ffc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9aa0455ffc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9aa0455ffc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9aa0455ffc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9aa0455ffc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9aa0455ffc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9aa0455ffc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 doktora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Základní fráze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Slovní zásoba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Lidské tělo:</a:t>
            </a:r>
            <a:r>
              <a:rPr lang="en"/>
              <a:t> břicho, hlava, koleno, krk, noha (nohy), nos, oko (oči), ústa/pusa, rameno, ruka (ruce), ucho (uši), vlas (vlasy), zub (zuby), záda (pl.), kotník, prst, jazyk, srdce, mozek, krev …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Místa:</a:t>
            </a:r>
            <a:r>
              <a:rPr lang="en"/>
              <a:t> nemocnice, poliklinika, klinika, ordinace, čekárna, pohotovost, lékárna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Lidé:</a:t>
            </a:r>
            <a:r>
              <a:rPr lang="en"/>
              <a:t> doktor/doktorka (lékař/lékařka), sestra, pacient/pacientka, lékárník/lékárnice, zubař/zubařka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/>
              <a:t>“Věci”:</a:t>
            </a:r>
            <a:r>
              <a:rPr lang="en"/>
              <a:t> recept, sirup, lék, mast, krém, obvaz, náplast, kapky, antibiotika, teploměr, rouška, kapesník ...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Základní fráze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2531900" y="1145075"/>
            <a:ext cx="2167500" cy="34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Bolet + akuzativ + nominativ (místo)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Bolí mě ucho.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64400" y="1145075"/>
            <a:ext cx="2167500" cy="34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Mít + akuzativ (problém)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Mám angínu. 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4699400" y="1145075"/>
            <a:ext cx="2167500" cy="34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Být + dativ + adverbium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Je mi špatně.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6778100" y="1145075"/>
            <a:ext cx="2167500" cy="34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Sloveso/být + adjektivum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Kašlu. Jsem zdravý.</a:t>
            </a:r>
            <a:endParaRPr sz="17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4400" y="3153975"/>
            <a:ext cx="1666824" cy="101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06250" y="3153975"/>
            <a:ext cx="826025" cy="1249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07300" y="3330325"/>
            <a:ext cx="1305476" cy="108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866900" y="3307087"/>
            <a:ext cx="1134374" cy="1134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Mít + akuzativ (jaký problém)</a:t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Mám (+ nemoc) rýmu, angínu, migrénu, chřipku, průjem, horečku, depresi, alergii, kašel, diabetes/cukrovku.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Mám zlomený/zlomenou/zlomené: mám zlomený nos, zlomenou nohu, zlomené srdce.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Mám problém/potíže.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Bolet I</a:t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 bolí (hlava, ucho, břicho, noha…) je v nominativu </a:t>
            </a:r>
            <a:r>
              <a:rPr lang="en" sz="1200"/>
              <a:t>(to je agens děje).</a:t>
            </a:r>
            <a:endParaRPr sz="1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Koho to bolí (mě, Petra, maminku, dítě…) je v akuzativu </a:t>
            </a:r>
            <a:r>
              <a:rPr lang="en" sz="1200"/>
              <a:t>(to patiens děje).</a:t>
            </a:r>
            <a:endParaRPr sz="1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Karel → </a:t>
            </a:r>
            <a:r>
              <a:rPr b="1" lang="en" sz="1200"/>
              <a:t>Karla</a:t>
            </a:r>
            <a:r>
              <a:rPr lang="en" sz="1200"/>
              <a:t> bolí hlava.</a:t>
            </a:r>
            <a:endParaRPr sz="1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Jana → </a:t>
            </a:r>
            <a:r>
              <a:rPr b="1" lang="en" sz="1200"/>
              <a:t>Janu</a:t>
            </a:r>
            <a:r>
              <a:rPr lang="en" sz="1200"/>
              <a:t> bolí ucho.</a:t>
            </a:r>
            <a:endParaRPr sz="1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200"/>
              <a:t>Kamila a Petra → </a:t>
            </a:r>
            <a:r>
              <a:rPr b="1" lang="en" sz="1200"/>
              <a:t>Kamilu a Petru</a:t>
            </a:r>
            <a:r>
              <a:rPr lang="en" sz="1200"/>
              <a:t> bolí břicho. </a:t>
            </a:r>
            <a:endParaRPr sz="1200"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914975" y="2212825"/>
            <a:ext cx="4381200" cy="25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Pozor na minulý čas!</a:t>
            </a:r>
            <a:endParaRPr b="1" sz="1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200">
                <a:highlight>
                  <a:srgbClr val="C9DAF8"/>
                </a:highlight>
              </a:rPr>
              <a:t>M:</a:t>
            </a:r>
            <a:r>
              <a:rPr lang="en" sz="1200"/>
              <a:t> kotník, nos, zub → Petra</a:t>
            </a:r>
            <a:r>
              <a:rPr b="1" lang="en" sz="1200"/>
              <a:t> </a:t>
            </a:r>
            <a:r>
              <a:rPr b="1" lang="en" sz="1200">
                <a:highlight>
                  <a:srgbClr val="C9DAF8"/>
                </a:highlight>
              </a:rPr>
              <a:t>bolel</a:t>
            </a:r>
            <a:r>
              <a:rPr b="1" lang="en" sz="1200"/>
              <a:t> </a:t>
            </a:r>
            <a:r>
              <a:rPr lang="en" sz="1200"/>
              <a:t>kotník/nos/zub.</a:t>
            </a:r>
            <a:endParaRPr sz="1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200">
                <a:highlight>
                  <a:srgbClr val="F4CCCC"/>
                </a:highlight>
              </a:rPr>
              <a:t>F:</a:t>
            </a:r>
            <a:r>
              <a:rPr lang="en" sz="1200">
                <a:highlight>
                  <a:srgbClr val="F4CCCC"/>
                </a:highlight>
              </a:rPr>
              <a:t> </a:t>
            </a:r>
            <a:r>
              <a:rPr lang="en" sz="1200"/>
              <a:t>hlava, ruka, noha → Petra </a:t>
            </a:r>
            <a:r>
              <a:rPr b="1" lang="en" sz="1200">
                <a:highlight>
                  <a:srgbClr val="F4CCCC"/>
                </a:highlight>
              </a:rPr>
              <a:t>bolela</a:t>
            </a:r>
            <a:r>
              <a:rPr lang="en" sz="1200">
                <a:highlight>
                  <a:srgbClr val="F4CCCC"/>
                </a:highlight>
              </a:rPr>
              <a:t> </a:t>
            </a:r>
            <a:r>
              <a:rPr lang="en" sz="1200"/>
              <a:t>hlava/ruka/noha.</a:t>
            </a:r>
            <a:endParaRPr sz="1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200">
                <a:highlight>
                  <a:srgbClr val="D9EAD3"/>
                </a:highlight>
              </a:rPr>
              <a:t>N:</a:t>
            </a:r>
            <a:r>
              <a:rPr lang="en" sz="1200"/>
              <a:t> oko, břicho, koleno → Petra </a:t>
            </a:r>
            <a:r>
              <a:rPr b="1" lang="en" sz="1200">
                <a:highlight>
                  <a:srgbClr val="D9EAD3"/>
                </a:highlight>
              </a:rPr>
              <a:t>bolelo</a:t>
            </a:r>
            <a:r>
              <a:rPr lang="en" sz="1200"/>
              <a:t> oko/břicho/koleno.</a:t>
            </a:r>
            <a:endParaRPr sz="1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1200">
                <a:highlight>
                  <a:srgbClr val="B4A7D6"/>
                </a:highlight>
              </a:rPr>
              <a:t>Pl:</a:t>
            </a:r>
            <a:r>
              <a:rPr lang="en" sz="1200"/>
              <a:t> záda → Petra </a:t>
            </a:r>
            <a:r>
              <a:rPr b="1" lang="en" sz="1200">
                <a:highlight>
                  <a:srgbClr val="B4A7D6"/>
                </a:highlight>
              </a:rPr>
              <a:t>bolela</a:t>
            </a:r>
            <a:r>
              <a:rPr lang="en" sz="1200"/>
              <a:t> záda. </a:t>
            </a:r>
            <a:endParaRPr sz="1200"/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1526" y="2127550"/>
            <a:ext cx="1051650" cy="101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Bolet II - pronomina v akuzativu (kniha strana 75)</a:t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100">
                <a:highlight>
                  <a:srgbClr val="FFF2CC"/>
                </a:highlight>
              </a:rPr>
              <a:t>Akuzativ</a:t>
            </a:r>
            <a:endParaRPr b="1" sz="2100">
              <a:highlight>
                <a:srgbClr val="FFF2C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/>
              <a:t>Já - </a:t>
            </a:r>
            <a:r>
              <a:rPr lang="en" sz="2100">
                <a:highlight>
                  <a:srgbClr val="FFF2CC"/>
                </a:highlight>
              </a:rPr>
              <a:t>mě</a:t>
            </a:r>
            <a:r>
              <a:rPr lang="en" sz="2100"/>
              <a:t> → </a:t>
            </a:r>
            <a:r>
              <a:rPr i="1" lang="en" sz="2100"/>
              <a:t>Bolí mě zub.</a:t>
            </a:r>
            <a:endParaRPr i="1"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/>
              <a:t>Ty - </a:t>
            </a:r>
            <a:r>
              <a:rPr lang="en" sz="2100">
                <a:highlight>
                  <a:srgbClr val="FFF2CC"/>
                </a:highlight>
              </a:rPr>
              <a:t>tě </a:t>
            </a:r>
            <a:r>
              <a:rPr lang="en" sz="2100"/>
              <a:t>→ </a:t>
            </a:r>
            <a:r>
              <a:rPr i="1" lang="en" sz="2100"/>
              <a:t>Bolí tě hlava?</a:t>
            </a:r>
            <a:endParaRPr i="1"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/>
              <a:t>On - </a:t>
            </a:r>
            <a:r>
              <a:rPr lang="en" sz="2100">
                <a:highlight>
                  <a:srgbClr val="FFF2CC"/>
                </a:highlight>
              </a:rPr>
              <a:t>ho</a:t>
            </a:r>
            <a:r>
              <a:rPr lang="en" sz="2100"/>
              <a:t> → </a:t>
            </a:r>
            <a:r>
              <a:rPr i="1" lang="en" sz="2100"/>
              <a:t>Bolí ho břicho.</a:t>
            </a:r>
            <a:endParaRPr i="1"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/>
              <a:t>Ona - </a:t>
            </a:r>
            <a:r>
              <a:rPr lang="en" sz="2100">
                <a:highlight>
                  <a:srgbClr val="FFF2CC"/>
                </a:highlight>
              </a:rPr>
              <a:t>jí </a:t>
            </a:r>
            <a:r>
              <a:rPr lang="en" sz="2100"/>
              <a:t>→ </a:t>
            </a:r>
            <a:r>
              <a:rPr i="1" lang="en" sz="2100"/>
              <a:t>Bolí ji koleno.</a:t>
            </a:r>
            <a:endParaRPr i="1"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/>
              <a:t>Ono - </a:t>
            </a:r>
            <a:r>
              <a:rPr lang="en" sz="2100">
                <a:highlight>
                  <a:srgbClr val="FFF2CC"/>
                </a:highlight>
              </a:rPr>
              <a:t>ho</a:t>
            </a:r>
            <a:r>
              <a:rPr lang="en" sz="2100"/>
              <a:t> → </a:t>
            </a:r>
            <a:r>
              <a:rPr i="1" lang="en" sz="2100"/>
              <a:t>Bolí ho ucho.</a:t>
            </a:r>
            <a:endParaRPr i="1"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/>
              <a:t>My - </a:t>
            </a:r>
            <a:r>
              <a:rPr lang="en" sz="2100">
                <a:highlight>
                  <a:srgbClr val="FFF2CC"/>
                </a:highlight>
              </a:rPr>
              <a:t>nás </a:t>
            </a:r>
            <a:r>
              <a:rPr lang="en" sz="2100"/>
              <a:t>→ </a:t>
            </a:r>
            <a:r>
              <a:rPr i="1" lang="en" sz="2100"/>
              <a:t>Bolí nás nohy.</a:t>
            </a:r>
            <a:r>
              <a:rPr lang="en" sz="2100"/>
              <a:t> </a:t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/>
              <a:t>Vy - </a:t>
            </a:r>
            <a:r>
              <a:rPr lang="en" sz="2100">
                <a:highlight>
                  <a:srgbClr val="FFF2CC"/>
                </a:highlight>
              </a:rPr>
              <a:t>vás</a:t>
            </a:r>
            <a:r>
              <a:rPr lang="en" sz="2100"/>
              <a:t> → </a:t>
            </a:r>
            <a:r>
              <a:rPr i="1" lang="en" sz="2100"/>
              <a:t>Co vás bolí? </a:t>
            </a:r>
            <a:endParaRPr i="1"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/>
              <a:t>Oni - </a:t>
            </a:r>
            <a:r>
              <a:rPr lang="en" sz="2100">
                <a:highlight>
                  <a:srgbClr val="FFF2CC"/>
                </a:highlight>
              </a:rPr>
              <a:t>je </a:t>
            </a:r>
            <a:r>
              <a:rPr lang="en" sz="2100"/>
              <a:t>→ </a:t>
            </a:r>
            <a:r>
              <a:rPr i="1" lang="en" sz="2100"/>
              <a:t>Bolí je ruce.</a:t>
            </a:r>
            <a:r>
              <a:rPr lang="en" sz="2100"/>
              <a:t>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Být + dativ + adverbium - Jak vám je? </a:t>
            </a:r>
            <a:endParaRPr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100">
                <a:highlight>
                  <a:srgbClr val="F4CCCC"/>
                </a:highlight>
              </a:rPr>
              <a:t>Dativ </a:t>
            </a:r>
            <a:endParaRPr b="1" sz="2100">
              <a:highlight>
                <a:srgbClr val="F4CCC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/>
              <a:t>Já - </a:t>
            </a:r>
            <a:r>
              <a:rPr lang="en" sz="2100">
                <a:highlight>
                  <a:srgbClr val="F4CCCC"/>
                </a:highlight>
              </a:rPr>
              <a:t>mi</a:t>
            </a:r>
            <a:r>
              <a:rPr lang="en" sz="2100"/>
              <a:t> → </a:t>
            </a:r>
            <a:r>
              <a:rPr i="1" lang="en" sz="2100"/>
              <a:t>Je mi zima.</a:t>
            </a:r>
            <a:r>
              <a:rPr lang="en" sz="2100"/>
              <a:t> </a:t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/>
              <a:t>Ty - </a:t>
            </a:r>
            <a:r>
              <a:rPr lang="en" sz="2100">
                <a:highlight>
                  <a:srgbClr val="F4CCCC"/>
                </a:highlight>
              </a:rPr>
              <a:t>ti </a:t>
            </a:r>
            <a:r>
              <a:rPr lang="en" sz="2100"/>
              <a:t>→ </a:t>
            </a:r>
            <a:r>
              <a:rPr i="1" lang="en" sz="2100"/>
              <a:t>Je ti špatně?</a:t>
            </a:r>
            <a:endParaRPr i="1"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/>
              <a:t>On - </a:t>
            </a:r>
            <a:r>
              <a:rPr lang="en" sz="2100">
                <a:highlight>
                  <a:srgbClr val="F4CCCC"/>
                </a:highlight>
              </a:rPr>
              <a:t>mu</a:t>
            </a:r>
            <a:r>
              <a:rPr lang="en" sz="2100"/>
              <a:t> → </a:t>
            </a:r>
            <a:r>
              <a:rPr i="1" lang="en" sz="2100"/>
              <a:t>Je mu dobře. </a:t>
            </a:r>
            <a:endParaRPr i="1"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/>
              <a:t>Ona -</a:t>
            </a:r>
            <a:r>
              <a:rPr lang="en" sz="2100">
                <a:highlight>
                  <a:srgbClr val="F4CCCC"/>
                </a:highlight>
              </a:rPr>
              <a:t> jí </a:t>
            </a:r>
            <a:r>
              <a:rPr lang="en" sz="2100"/>
              <a:t>→ </a:t>
            </a:r>
            <a:r>
              <a:rPr i="1" lang="en" sz="2100"/>
              <a:t>Je jí horko. </a:t>
            </a:r>
            <a:endParaRPr i="1"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/>
              <a:t>Ono - </a:t>
            </a:r>
            <a:r>
              <a:rPr lang="en" sz="2100">
                <a:highlight>
                  <a:srgbClr val="F4CCCC"/>
                </a:highlight>
              </a:rPr>
              <a:t>mu </a:t>
            </a:r>
            <a:r>
              <a:rPr lang="en" sz="2100"/>
              <a:t>→ </a:t>
            </a:r>
            <a:r>
              <a:rPr i="1" lang="en" sz="2100"/>
              <a:t>Je mu špatně. </a:t>
            </a:r>
            <a:endParaRPr i="1"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/>
              <a:t>My - </a:t>
            </a:r>
            <a:r>
              <a:rPr lang="en" sz="2100">
                <a:highlight>
                  <a:srgbClr val="F4CCCC"/>
                </a:highlight>
              </a:rPr>
              <a:t>nám</a:t>
            </a:r>
            <a:r>
              <a:rPr lang="en" sz="2100"/>
              <a:t> → </a:t>
            </a:r>
            <a:r>
              <a:rPr i="1" lang="en" sz="2100"/>
              <a:t>Je nám teplo. </a:t>
            </a:r>
            <a:endParaRPr i="1"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/>
              <a:t>Vy - </a:t>
            </a:r>
            <a:r>
              <a:rPr lang="en" sz="2100">
                <a:highlight>
                  <a:srgbClr val="F4CCCC"/>
                </a:highlight>
              </a:rPr>
              <a:t>vám</a:t>
            </a:r>
            <a:r>
              <a:rPr lang="en" sz="2100"/>
              <a:t> → </a:t>
            </a:r>
            <a:r>
              <a:rPr i="1" lang="en" sz="2100"/>
              <a:t>Je vám špatně?</a:t>
            </a:r>
            <a:endParaRPr i="1"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/>
              <a:t>Oni - </a:t>
            </a:r>
            <a:r>
              <a:rPr lang="en" sz="2100">
                <a:highlight>
                  <a:srgbClr val="F4CCCC"/>
                </a:highlight>
              </a:rPr>
              <a:t>jim</a:t>
            </a:r>
            <a:r>
              <a:rPr lang="en" sz="2100"/>
              <a:t> → </a:t>
            </a:r>
            <a:r>
              <a:rPr i="1" lang="en" sz="2100"/>
              <a:t>Je jim dobře. </a:t>
            </a:r>
            <a:endParaRPr i="1" sz="2100"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9"/>
          <p:cNvSpPr txBox="1"/>
          <p:nvPr/>
        </p:nvSpPr>
        <p:spPr>
          <a:xfrm>
            <a:off x="4958475" y="1724375"/>
            <a:ext cx="2464500" cy="13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D9EAD3"/>
                </a:highlight>
              </a:rPr>
              <a:t>Jak vám je?</a:t>
            </a:r>
            <a:endParaRPr b="1"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EAD3"/>
                </a:highlight>
              </a:rPr>
              <a:t>zima/horko/chladno</a:t>
            </a:r>
            <a:endParaRPr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EAD3"/>
                </a:highlight>
              </a:rPr>
              <a:t>dobře/špatně/zle/skvěle/fajn</a:t>
            </a:r>
            <a:endParaRPr>
              <a:highlight>
                <a:srgbClr val="D9EAD3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Akuzativ x Dativ </a:t>
            </a:r>
            <a:endParaRPr/>
          </a:p>
        </p:txBody>
      </p:sp>
      <p:sp>
        <p:nvSpPr>
          <p:cNvPr id="107" name="Google Shape;107;p20"/>
          <p:cNvSpPr txBox="1"/>
          <p:nvPr>
            <p:ph idx="1" type="body"/>
          </p:nvPr>
        </p:nvSpPr>
        <p:spPr>
          <a:xfrm>
            <a:off x="266425" y="1017725"/>
            <a:ext cx="4305600" cy="353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highlight>
                  <a:srgbClr val="FFF2CC"/>
                </a:highlight>
              </a:rPr>
              <a:t>Akuzativ</a:t>
            </a:r>
            <a:endParaRPr b="1" sz="2100">
              <a:highlight>
                <a:srgbClr val="FFF2C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Já - </a:t>
            </a:r>
            <a:r>
              <a:rPr lang="en" sz="2100">
                <a:highlight>
                  <a:srgbClr val="FFF2CC"/>
                </a:highlight>
              </a:rPr>
              <a:t>mě</a:t>
            </a:r>
            <a:r>
              <a:rPr lang="en" sz="2100"/>
              <a:t> → </a:t>
            </a:r>
            <a:r>
              <a:rPr i="1" lang="en" sz="2100"/>
              <a:t>Bolí mě zub.</a:t>
            </a:r>
            <a:endParaRPr i="1"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Ty - </a:t>
            </a:r>
            <a:r>
              <a:rPr lang="en" sz="2100">
                <a:highlight>
                  <a:srgbClr val="FFF2CC"/>
                </a:highlight>
              </a:rPr>
              <a:t>tě </a:t>
            </a:r>
            <a:r>
              <a:rPr lang="en" sz="2100"/>
              <a:t>→ </a:t>
            </a:r>
            <a:r>
              <a:rPr i="1" lang="en" sz="2100"/>
              <a:t>Bolí tě hlava?</a:t>
            </a:r>
            <a:endParaRPr i="1"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On - </a:t>
            </a:r>
            <a:r>
              <a:rPr lang="en" sz="2100">
                <a:highlight>
                  <a:srgbClr val="FFF2CC"/>
                </a:highlight>
              </a:rPr>
              <a:t>ho</a:t>
            </a:r>
            <a:r>
              <a:rPr lang="en" sz="2100"/>
              <a:t> → </a:t>
            </a:r>
            <a:r>
              <a:rPr i="1" lang="en" sz="2100"/>
              <a:t>Bolí ho břicho.</a:t>
            </a:r>
            <a:endParaRPr i="1"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Ona - </a:t>
            </a:r>
            <a:r>
              <a:rPr lang="en" sz="2100">
                <a:highlight>
                  <a:srgbClr val="FFF2CC"/>
                </a:highlight>
              </a:rPr>
              <a:t>jí </a:t>
            </a:r>
            <a:r>
              <a:rPr lang="en" sz="2100"/>
              <a:t>→ </a:t>
            </a:r>
            <a:r>
              <a:rPr i="1" lang="en" sz="2100"/>
              <a:t>Bolí ji koleno.</a:t>
            </a:r>
            <a:endParaRPr i="1"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Ono - </a:t>
            </a:r>
            <a:r>
              <a:rPr lang="en" sz="2100">
                <a:highlight>
                  <a:srgbClr val="FFF2CC"/>
                </a:highlight>
              </a:rPr>
              <a:t>ho</a:t>
            </a:r>
            <a:r>
              <a:rPr lang="en" sz="2100"/>
              <a:t> → </a:t>
            </a:r>
            <a:r>
              <a:rPr i="1" lang="en" sz="2100"/>
              <a:t>Bolí ho ucho.</a:t>
            </a:r>
            <a:endParaRPr i="1"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My - </a:t>
            </a:r>
            <a:r>
              <a:rPr lang="en" sz="2100">
                <a:highlight>
                  <a:srgbClr val="FFF2CC"/>
                </a:highlight>
              </a:rPr>
              <a:t>nás </a:t>
            </a:r>
            <a:r>
              <a:rPr lang="en" sz="2100"/>
              <a:t>→ </a:t>
            </a:r>
            <a:r>
              <a:rPr i="1" lang="en" sz="2100"/>
              <a:t>Bolí nás nohy.</a:t>
            </a:r>
            <a:r>
              <a:rPr lang="en" sz="2100"/>
              <a:t> </a:t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Vy - </a:t>
            </a:r>
            <a:r>
              <a:rPr lang="en" sz="2100">
                <a:highlight>
                  <a:srgbClr val="FFF2CC"/>
                </a:highlight>
              </a:rPr>
              <a:t>vás</a:t>
            </a:r>
            <a:r>
              <a:rPr lang="en" sz="2100"/>
              <a:t> → </a:t>
            </a:r>
            <a:r>
              <a:rPr i="1" lang="en" sz="2100"/>
              <a:t>Co vás bolí? </a:t>
            </a:r>
            <a:endParaRPr i="1"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Oni - </a:t>
            </a:r>
            <a:r>
              <a:rPr lang="en" sz="2100">
                <a:highlight>
                  <a:srgbClr val="FFF2CC"/>
                </a:highlight>
              </a:rPr>
              <a:t>je </a:t>
            </a:r>
            <a:r>
              <a:rPr lang="en" sz="2100"/>
              <a:t>→ </a:t>
            </a:r>
            <a:r>
              <a:rPr i="1" lang="en" sz="2100"/>
              <a:t>Bolí je ruce.</a:t>
            </a:r>
            <a:r>
              <a:rPr lang="en" sz="2100"/>
              <a:t> </a:t>
            </a:r>
            <a:endParaRPr sz="2100"/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4572000" y="1017725"/>
            <a:ext cx="4260300" cy="34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highlight>
                  <a:srgbClr val="F4CCCC"/>
                </a:highlight>
              </a:rPr>
              <a:t>Dativ </a:t>
            </a:r>
            <a:endParaRPr b="1" sz="2100">
              <a:highlight>
                <a:srgbClr val="F4CCC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Já - </a:t>
            </a:r>
            <a:r>
              <a:rPr lang="en" sz="2100">
                <a:highlight>
                  <a:srgbClr val="F4CCCC"/>
                </a:highlight>
              </a:rPr>
              <a:t>mi</a:t>
            </a:r>
            <a:r>
              <a:rPr lang="en" sz="2100"/>
              <a:t> → </a:t>
            </a:r>
            <a:r>
              <a:rPr i="1" lang="en" sz="2100"/>
              <a:t>Je mi zima.</a:t>
            </a:r>
            <a:r>
              <a:rPr lang="en" sz="2100"/>
              <a:t> </a:t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Ty - </a:t>
            </a:r>
            <a:r>
              <a:rPr lang="en" sz="2100">
                <a:highlight>
                  <a:srgbClr val="F4CCCC"/>
                </a:highlight>
              </a:rPr>
              <a:t>ti </a:t>
            </a:r>
            <a:r>
              <a:rPr lang="en" sz="2100"/>
              <a:t>→ </a:t>
            </a:r>
            <a:r>
              <a:rPr i="1" lang="en" sz="2100"/>
              <a:t>Je ti špatně?</a:t>
            </a:r>
            <a:endParaRPr i="1"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On - </a:t>
            </a:r>
            <a:r>
              <a:rPr lang="en" sz="2100">
                <a:highlight>
                  <a:srgbClr val="F4CCCC"/>
                </a:highlight>
              </a:rPr>
              <a:t>mu</a:t>
            </a:r>
            <a:r>
              <a:rPr lang="en" sz="2100"/>
              <a:t> → </a:t>
            </a:r>
            <a:r>
              <a:rPr i="1" lang="en" sz="2100"/>
              <a:t>Je mu dobře. </a:t>
            </a:r>
            <a:endParaRPr i="1"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Ona -</a:t>
            </a:r>
            <a:r>
              <a:rPr lang="en" sz="2100">
                <a:highlight>
                  <a:srgbClr val="F4CCCC"/>
                </a:highlight>
              </a:rPr>
              <a:t> jí </a:t>
            </a:r>
            <a:r>
              <a:rPr lang="en" sz="2100"/>
              <a:t>→ </a:t>
            </a:r>
            <a:r>
              <a:rPr i="1" lang="en" sz="2100"/>
              <a:t>Je jí horko. </a:t>
            </a:r>
            <a:endParaRPr i="1"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Ono - </a:t>
            </a:r>
            <a:r>
              <a:rPr lang="en" sz="2100">
                <a:highlight>
                  <a:srgbClr val="F4CCCC"/>
                </a:highlight>
              </a:rPr>
              <a:t>mu </a:t>
            </a:r>
            <a:r>
              <a:rPr lang="en" sz="2100"/>
              <a:t>→ </a:t>
            </a:r>
            <a:r>
              <a:rPr i="1" lang="en" sz="2100"/>
              <a:t>Je mu špatně. </a:t>
            </a:r>
            <a:endParaRPr i="1"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My - </a:t>
            </a:r>
            <a:r>
              <a:rPr lang="en" sz="2100">
                <a:highlight>
                  <a:srgbClr val="F4CCCC"/>
                </a:highlight>
              </a:rPr>
              <a:t>nám</a:t>
            </a:r>
            <a:r>
              <a:rPr lang="en" sz="2100"/>
              <a:t> → </a:t>
            </a:r>
            <a:r>
              <a:rPr i="1" lang="en" sz="2100"/>
              <a:t>Je nám teplo. </a:t>
            </a:r>
            <a:endParaRPr i="1"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Vy - </a:t>
            </a:r>
            <a:r>
              <a:rPr lang="en" sz="2100">
                <a:highlight>
                  <a:srgbClr val="F4CCCC"/>
                </a:highlight>
              </a:rPr>
              <a:t>vám</a:t>
            </a:r>
            <a:r>
              <a:rPr lang="en" sz="2100"/>
              <a:t> → </a:t>
            </a:r>
            <a:r>
              <a:rPr i="1" lang="en" sz="2100"/>
              <a:t>Je vám špatně?</a:t>
            </a:r>
            <a:endParaRPr i="1" sz="2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Oni - </a:t>
            </a:r>
            <a:r>
              <a:rPr lang="en" sz="2100">
                <a:highlight>
                  <a:srgbClr val="F4CCCC"/>
                </a:highlight>
              </a:rPr>
              <a:t>jim</a:t>
            </a:r>
            <a:r>
              <a:rPr lang="en" sz="2100"/>
              <a:t> → </a:t>
            </a:r>
            <a:r>
              <a:rPr i="1" lang="en" sz="2100"/>
              <a:t>Je jim dobře. </a:t>
            </a:r>
            <a:endParaRPr i="1" sz="21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Slovesa a být + adjektivum</a:t>
            </a:r>
            <a:endParaRPr/>
          </a:p>
        </p:txBody>
      </p:sp>
      <p:sp>
        <p:nvSpPr>
          <p:cNvPr id="114" name="Google Shape;11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Kašlat (to cough) - kašlu, kašleš, kašle, kašleme, kašlete, kašlou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Zvracet (to vomit) - zvracím, zvracíš, zvrací, zvracíme, zvracíte, zvrací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Jsem zdravý/zdravá.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Jsem nemocný/nemocná.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Jsem nachlazený/nachlazená.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Jsem zraněný/zraněná.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Jsem těhotná.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