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0c766707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0c766707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0c7667074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0c7667074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0c766707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0c766707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0c766707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0c766707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0c766707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0c766707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0c766707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0c766707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0c7667074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0c7667074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a0c7667074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a0c7667074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a0c7667074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a0c7667074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Genitive sg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Místa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Použijte místa v krátkých dialozích - Kam jdeš/jedeš? Odkud jdeš/jedeš?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Škola - Brno - nemocnice - banka - univerzita - restaurace - kancelář - pokoj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Doktor - obchod - supermarket - divadlo - park - dům - cukrárna - kino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Kavárna - knihovna - Praha - Česká republika - práce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Genitiv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Prepozice: </a:t>
            </a:r>
            <a:r>
              <a:rPr b="1" lang="en">
                <a:highlight>
                  <a:srgbClr val="FCE5CD"/>
                </a:highlight>
              </a:rPr>
              <a:t>do</a:t>
            </a:r>
            <a:r>
              <a:rPr lang="en">
                <a:highlight>
                  <a:srgbClr val="FCE5CD"/>
                </a:highlight>
              </a:rPr>
              <a:t> (jdu do banky), </a:t>
            </a:r>
            <a:r>
              <a:rPr b="1" lang="en">
                <a:highlight>
                  <a:srgbClr val="FCE5CD"/>
                </a:highlight>
              </a:rPr>
              <a:t>od</a:t>
            </a:r>
            <a:r>
              <a:rPr lang="en">
                <a:highlight>
                  <a:srgbClr val="FCE5CD"/>
                </a:highlight>
              </a:rPr>
              <a:t> (jdu od doktora), </a:t>
            </a:r>
            <a:r>
              <a:rPr b="1" lang="en">
                <a:highlight>
                  <a:srgbClr val="FCE5CD"/>
                </a:highlight>
              </a:rPr>
              <a:t>z/ze</a:t>
            </a:r>
            <a:r>
              <a:rPr lang="en">
                <a:highlight>
                  <a:srgbClr val="FCE5CD"/>
                </a:highlight>
              </a:rPr>
              <a:t> (jsem ze Španělska), </a:t>
            </a:r>
            <a:r>
              <a:rPr b="1" lang="en">
                <a:highlight>
                  <a:srgbClr val="FCE5CD"/>
                </a:highlight>
              </a:rPr>
              <a:t>bez</a:t>
            </a:r>
            <a:r>
              <a:rPr lang="en">
                <a:highlight>
                  <a:srgbClr val="FCE5CD"/>
                </a:highlight>
              </a:rPr>
              <a:t> (dám si kávu bez cukru), </a:t>
            </a:r>
            <a:r>
              <a:rPr b="1" lang="en">
                <a:highlight>
                  <a:srgbClr val="FCE5CD"/>
                </a:highlight>
              </a:rPr>
              <a:t>kolem</a:t>
            </a:r>
            <a:r>
              <a:rPr lang="en">
                <a:highlight>
                  <a:srgbClr val="FCE5CD"/>
                </a:highlight>
              </a:rPr>
              <a:t> (musíme jet kolem parku), </a:t>
            </a:r>
            <a:r>
              <a:rPr b="1" lang="en">
                <a:highlight>
                  <a:srgbClr val="FCE5CD"/>
                </a:highlight>
              </a:rPr>
              <a:t>vedle</a:t>
            </a:r>
            <a:r>
              <a:rPr lang="en">
                <a:highlight>
                  <a:srgbClr val="FCE5CD"/>
                </a:highlight>
              </a:rPr>
              <a:t> (vedle školy je dobrá kavárna), </a:t>
            </a:r>
            <a:r>
              <a:rPr b="1" lang="en">
                <a:highlight>
                  <a:srgbClr val="FCE5CD"/>
                </a:highlight>
              </a:rPr>
              <a:t>u</a:t>
            </a:r>
            <a:r>
              <a:rPr lang="en">
                <a:highlight>
                  <a:srgbClr val="FCE5CD"/>
                </a:highlight>
              </a:rPr>
              <a:t> (bydlím u kamaráda), </a:t>
            </a:r>
            <a:r>
              <a:rPr b="1" lang="en">
                <a:highlight>
                  <a:srgbClr val="FCE5CD"/>
                </a:highlight>
              </a:rPr>
              <a:t>blízko</a:t>
            </a:r>
            <a:r>
              <a:rPr lang="en">
                <a:highlight>
                  <a:srgbClr val="FCE5CD"/>
                </a:highlight>
              </a:rPr>
              <a:t> (pracuju blízko univerzity)</a:t>
            </a:r>
            <a:endParaRPr>
              <a:highlight>
                <a:srgbClr val="FCE5CD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Posesivita: auto maminky, bratr tatínka (+ barva knihy, noha stolu…)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Slovesa: bát se (bojím se tmy), ptát se (musím se ptát doktora)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Partitiv: litr mléka, kilo masa, kelímek jogurtu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Datum: 15.11. - patnáctého listopadu, 2.1. - druhého ledna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něco/nic/co + adj.: dám si něco sladkého, co je nového?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Genitiv - jak?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1767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A4C2F4"/>
                </a:highlight>
              </a:rPr>
              <a:t>Ma</a:t>
            </a:r>
            <a:endParaRPr b="1">
              <a:highlight>
                <a:srgbClr val="A4C2F4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Hard kons. + a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Pán → pána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Doktor → doktora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lang="en" u="sng"/>
              <a:t>e</a:t>
            </a:r>
            <a:r>
              <a:rPr lang="en"/>
              <a:t>s → psa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Kar</a:t>
            </a:r>
            <a:r>
              <a:rPr lang="en" u="sng"/>
              <a:t>e</a:t>
            </a:r>
            <a:r>
              <a:rPr lang="en"/>
              <a:t>l → Karla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Soft kons. + e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Lékař → lékaře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Muž → muže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Učitel → učitele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2" type="body"/>
          </p:nvPr>
        </p:nvSpPr>
        <p:spPr>
          <a:xfrm>
            <a:off x="4430325" y="1152475"/>
            <a:ext cx="1828200" cy="349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4CCCC"/>
                </a:highlight>
              </a:rPr>
              <a:t>F</a:t>
            </a:r>
            <a:endParaRPr b="1">
              <a:highlight>
                <a:srgbClr val="F4CC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 → Y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Škola → školy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Banka → banky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Kniha → knihy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 → =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Restaurace → restaurace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Rýže → rýže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Kons + E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Tramvaj → tramvaje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Garáž → garáže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2353075" y="1152475"/>
            <a:ext cx="1893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00FFFF"/>
                </a:highlight>
              </a:rPr>
              <a:t>Mia</a:t>
            </a:r>
            <a:endParaRPr b="1">
              <a:highlight>
                <a:srgbClr val="00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Hard kons. + u</a:t>
            </a:r>
            <a:endParaRPr b="1"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Cukr → cukru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Hotel → hotelu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Salát → salátu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Dům → domu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Stůl → stolu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*Hard kons. + a</a:t>
            </a:r>
            <a:endParaRPr b="1"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Les → lesa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Led</a:t>
            </a:r>
            <a:r>
              <a:rPr lang="en" sz="1200" u="sng"/>
              <a:t>e</a:t>
            </a:r>
            <a:r>
              <a:rPr lang="en" sz="1200"/>
              <a:t>n → ledna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Břez</a:t>
            </a:r>
            <a:r>
              <a:rPr lang="en" sz="1200" u="sng"/>
              <a:t>e</a:t>
            </a:r>
            <a:r>
              <a:rPr lang="en" sz="1200"/>
              <a:t>n → března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Soft kons. + e</a:t>
            </a:r>
            <a:endParaRPr b="1"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Čaj → čaje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Počítač → počítače</a:t>
            </a:r>
            <a:endParaRPr sz="1000"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6442775" y="1152475"/>
            <a:ext cx="1767000" cy="352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B6D7A8"/>
                </a:highlight>
              </a:rPr>
              <a:t>N</a:t>
            </a:r>
            <a:endParaRPr b="1">
              <a:highlight>
                <a:srgbClr val="B6D7A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 → A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Město → města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Auto → auta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Pivo → piva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E/Ě → E/Ě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Hřiště → hřiště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Moře → moře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Í/Ý → Í/Ý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Nádraží → nádraží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Genitiv - adjektiva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166900" y="1152475"/>
            <a:ext cx="2048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C9DAF8"/>
                </a:highlight>
              </a:rPr>
              <a:t>Ma</a:t>
            </a:r>
            <a:endParaRPr b="1">
              <a:highlight>
                <a:srgbClr val="C9DAF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Dobrý → dobrého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Bydlím u českého kamaráda.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Moderní → moderního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Sedím vedle inteligentního studenta.</a:t>
            </a:r>
            <a:endParaRPr sz="1300"/>
          </a:p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430325" y="1152475"/>
            <a:ext cx="1828200" cy="349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highlight>
                  <a:srgbClr val="F4CCCC"/>
                </a:highlight>
              </a:rPr>
              <a:t>F</a:t>
            </a:r>
            <a:endParaRPr b="1" sz="1300">
              <a:highlight>
                <a:srgbClr val="F4CC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Dobrá → dobré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Jedu do České republiky.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Moderní → moderní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Bydlím u starší sestry.</a:t>
            </a:r>
            <a:endParaRPr sz="1300"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2353075" y="1152475"/>
            <a:ext cx="2048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00FFFF"/>
                </a:highlight>
              </a:rPr>
              <a:t>Mia</a:t>
            </a:r>
            <a:endParaRPr b="1">
              <a:highlight>
                <a:srgbClr val="00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Dobrý → dobrého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Vedle nového hotelu...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Moderní → moderního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Dnes je prvního ledna. </a:t>
            </a:r>
            <a:endParaRPr sz="1300"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6442775" y="1183075"/>
            <a:ext cx="2084100" cy="349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highlight>
                  <a:srgbClr val="B6D7A8"/>
                </a:highlight>
              </a:rPr>
              <a:t>N</a:t>
            </a:r>
            <a:endParaRPr b="1" sz="1300">
              <a:highlight>
                <a:srgbClr val="B6D7A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Dobré → dobrého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Deci bílého vína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Moderní → moderního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Bez luxusního auta...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Genitiv - ten/ta/to + kdo/co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1767000" cy="167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C9DAF8"/>
                </a:highlight>
              </a:rPr>
              <a:t>Ma</a:t>
            </a:r>
            <a:endParaRPr b="1"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Ten → toho</a:t>
            </a:r>
            <a:endParaRPr/>
          </a:p>
        </p:txBody>
      </p:sp>
      <p:sp>
        <p:nvSpPr>
          <p:cNvPr id="92" name="Google Shape;92;p18"/>
          <p:cNvSpPr txBox="1"/>
          <p:nvPr>
            <p:ph idx="2" type="body"/>
          </p:nvPr>
        </p:nvSpPr>
        <p:spPr>
          <a:xfrm>
            <a:off x="4491525" y="1152475"/>
            <a:ext cx="1767000" cy="15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4CCCC"/>
                </a:highlight>
              </a:rPr>
              <a:t>F</a:t>
            </a:r>
            <a:endParaRPr b="1">
              <a:highlight>
                <a:srgbClr val="F4CC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Ta → té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2408275" y="1152475"/>
            <a:ext cx="1711800" cy="167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00FFFF"/>
                </a:highlight>
              </a:rPr>
              <a:t>Mia</a:t>
            </a:r>
            <a:endParaRPr b="1">
              <a:highlight>
                <a:srgbClr val="00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Ten  → toho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6442775" y="1152475"/>
            <a:ext cx="1767000" cy="16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D9EAD3"/>
                </a:highlight>
              </a:rPr>
              <a:t>N</a:t>
            </a:r>
            <a:endParaRPr>
              <a:highlight>
                <a:srgbClr val="D9EAD3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To → toho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1934500" y="2746375"/>
            <a:ext cx="5454600" cy="16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kdo/co → koho/ čeho </a:t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 koho bydlíš?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Bez čeho nemůžeš žít?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6747575" y="1457275"/>
            <a:ext cx="1767000" cy="16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Genitiv - shrnutí</a:t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C9DAF8"/>
                </a:highlight>
              </a:rPr>
              <a:t>Ma:</a:t>
            </a:r>
            <a:endParaRPr>
              <a:highlight>
                <a:srgbClr val="C9DAF8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Bydlím u starého dědečka.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Jdu od praktického lékaře.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FF"/>
                </a:highlight>
              </a:rPr>
              <a:t>Mia:</a:t>
            </a:r>
            <a:endParaRPr>
              <a:highlight>
                <a:srgbClr val="00FFFF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Hotel je blízko městského parku.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Jedeme do Českého Krumlova.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4CCCC"/>
                </a:highlight>
              </a:rPr>
              <a:t>F:</a:t>
            </a:r>
            <a:endParaRPr>
              <a:highlight>
                <a:srgbClr val="F4CCCC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 létě pojedeme do České republiky.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Jdu od nové zubařky.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D9EAD3"/>
                </a:highlight>
              </a:rPr>
              <a:t>N:</a:t>
            </a:r>
            <a:endParaRPr>
              <a:highlight>
                <a:srgbClr val="D9EAD3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Bankomat je u toho nového parkoviště.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Tramvaj jezdí od hlavního nádraží.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Prepozice dynamické</a:t>
            </a:r>
            <a:r>
              <a:rPr lang="en"/>
              <a:t> </a:t>
            </a:r>
            <a:r>
              <a:rPr lang="en" sz="1800"/>
              <a:t>(after verbs of motion - jít, jet, chodit, letět…) - </a:t>
            </a:r>
            <a:r>
              <a:rPr b="1" lang="en" sz="1800">
                <a:highlight>
                  <a:srgbClr val="FFF2CC"/>
                </a:highlight>
              </a:rPr>
              <a:t>KAM?</a:t>
            </a:r>
            <a:endParaRPr b="1" sz="1800">
              <a:highlight>
                <a:srgbClr val="FFF2CC"/>
              </a:highlight>
            </a:endParaRPr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152475"/>
            <a:ext cx="2811300" cy="34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2CC"/>
                </a:highlight>
              </a:rPr>
              <a:t>Do (genitive)</a:t>
            </a:r>
            <a:endParaRPr b="1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Země, kontinenty:</a:t>
            </a:r>
            <a:r>
              <a:rPr lang="en"/>
              <a:t> jedu do Bulharska/Španělska/Afriky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Města:</a:t>
            </a:r>
            <a:r>
              <a:rPr lang="en"/>
              <a:t> jedeme do Paříže/Madridu/Londýna/Liberce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Místa/budovy</a:t>
            </a:r>
            <a:r>
              <a:rPr lang="en"/>
              <a:t>: jdu do nemocnice/ práce/banky/kanceláře/obchodu</a:t>
            </a:r>
            <a:endParaRPr/>
          </a:p>
        </p:txBody>
      </p:sp>
      <p:sp>
        <p:nvSpPr>
          <p:cNvPr id="109" name="Google Shape;109;p20"/>
          <p:cNvSpPr txBox="1"/>
          <p:nvPr>
            <p:ph idx="2" type="body"/>
          </p:nvPr>
        </p:nvSpPr>
        <p:spPr>
          <a:xfrm>
            <a:off x="3123000" y="1152475"/>
            <a:ext cx="3019500" cy="33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2CC"/>
                </a:highlight>
              </a:rPr>
              <a:t>Na (accusative)</a:t>
            </a:r>
            <a:endParaRPr b="1">
              <a:highlight>
                <a:srgbClr val="FFF2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300"/>
              <a:t>Otevřená místa, plocha:</a:t>
            </a:r>
            <a:r>
              <a:rPr lang="en" sz="1300"/>
              <a:t> jdu na nádraží/náměstí/zahradu/letiště/hory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Instituce:</a:t>
            </a:r>
            <a:r>
              <a:rPr lang="en" sz="1300"/>
              <a:t> jdu na poštu/univerzitu/kliniku/ambasádu/policii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Akce, aktivita: </a:t>
            </a:r>
            <a:r>
              <a:rPr lang="en" sz="1300"/>
              <a:t>jdu na hokej/party/koncert/film/večeři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Ostrovy/poloostrovy:</a:t>
            </a:r>
            <a:r>
              <a:rPr lang="en" sz="1300"/>
              <a:t> jedu na Bali/Kypr/Sicílii/Balkán/Mallorcu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*jedu na </a:t>
            </a:r>
            <a:r>
              <a:rPr b="1" lang="en" sz="1300"/>
              <a:t>Moravu/Slovensko/Ukrajinu</a:t>
            </a:r>
            <a:endParaRPr b="1"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 txBox="1"/>
          <p:nvPr>
            <p:ph idx="2" type="body"/>
          </p:nvPr>
        </p:nvSpPr>
        <p:spPr>
          <a:xfrm>
            <a:off x="6142500" y="1152475"/>
            <a:ext cx="2930700" cy="33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2CC"/>
                </a:highlight>
              </a:rPr>
              <a:t>K/ke (dative)</a:t>
            </a:r>
            <a:endParaRPr b="1"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Lidé:</a:t>
            </a:r>
            <a:r>
              <a:rPr lang="en"/>
              <a:t> jdu k doktorovi/zubaři/babičce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Voda:</a:t>
            </a:r>
            <a:r>
              <a:rPr lang="en"/>
              <a:t> jedeme k moři/rybníku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K/ke (= </a:t>
            </a:r>
            <a:r>
              <a:rPr lang="en" u="sng"/>
              <a:t>towards</a:t>
            </a:r>
            <a:r>
              <a:rPr lang="en"/>
              <a:t>): jdeme ke škole/ té restauraci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Prepozice - </a:t>
            </a:r>
            <a:r>
              <a:rPr lang="en" sz="2300">
                <a:highlight>
                  <a:srgbClr val="D9EAD3"/>
                </a:highlight>
              </a:rPr>
              <a:t>ODKUD?</a:t>
            </a:r>
            <a:r>
              <a:rPr lang="en" sz="2300"/>
              <a:t> </a:t>
            </a:r>
            <a:endParaRPr sz="2100"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311700" y="1152475"/>
            <a:ext cx="2811300" cy="34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D9EAD3"/>
                </a:highlight>
              </a:rPr>
              <a:t>Z/ze (genitive)</a:t>
            </a:r>
            <a:endParaRPr b="1">
              <a:highlight>
                <a:srgbClr val="D9EAD3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Země, kontinenty:</a:t>
            </a:r>
            <a:r>
              <a:rPr lang="en"/>
              <a:t> jsem z Bulharska/Španělska/Afriky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Města:</a:t>
            </a:r>
            <a:r>
              <a:rPr lang="en"/>
              <a:t> jsme z  Paříže/Madridu/Londýna/Liberce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Místa/budovy</a:t>
            </a:r>
            <a:r>
              <a:rPr lang="en"/>
              <a:t>: jdu z nemocnice/ práce/banky/kanceláře/obchodu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1"/>
          <p:cNvSpPr txBox="1"/>
          <p:nvPr>
            <p:ph idx="2" type="body"/>
          </p:nvPr>
        </p:nvSpPr>
        <p:spPr>
          <a:xfrm>
            <a:off x="3123000" y="1152475"/>
            <a:ext cx="3019500" cy="33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D9EAD3"/>
                </a:highlight>
              </a:rPr>
              <a:t>Z/ze (genitive)</a:t>
            </a:r>
            <a:endParaRPr b="1">
              <a:highlight>
                <a:srgbClr val="D9EAD3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300"/>
              <a:t>Otevřená místa, plocha:</a:t>
            </a:r>
            <a:r>
              <a:rPr lang="en" sz="1300"/>
              <a:t> jedu z nádraží/náměstí/zahrady/letiště/hor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Instituce:</a:t>
            </a:r>
            <a:r>
              <a:rPr lang="en" sz="1300"/>
              <a:t> jdu z pošty/univerzity/kliniky/ambasády/policie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Akce, aktivita: </a:t>
            </a:r>
            <a:r>
              <a:rPr lang="en" sz="1300"/>
              <a:t>jdu z hokeje/party/koncertu/filmu/večeře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/>
              <a:t>Ostrovy/poloostrovy:</a:t>
            </a:r>
            <a:r>
              <a:rPr lang="en" sz="1300"/>
              <a:t> letíme z Bali/Kypru/Sicílie/Balkánu/Mallorcy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*jsem z </a:t>
            </a:r>
            <a:r>
              <a:rPr b="1" lang="en" sz="1300"/>
              <a:t>Moravy/Slovenska/Ukrajiny</a:t>
            </a:r>
            <a:endParaRPr/>
          </a:p>
        </p:txBody>
      </p:sp>
      <p:sp>
        <p:nvSpPr>
          <p:cNvPr id="118" name="Google Shape;118;p21"/>
          <p:cNvSpPr txBox="1"/>
          <p:nvPr>
            <p:ph idx="2" type="body"/>
          </p:nvPr>
        </p:nvSpPr>
        <p:spPr>
          <a:xfrm>
            <a:off x="6142500" y="1152475"/>
            <a:ext cx="2930700" cy="333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D9EAD3"/>
                </a:highlight>
              </a:rPr>
              <a:t>Od (genitive)</a:t>
            </a:r>
            <a:endParaRPr b="1">
              <a:highlight>
                <a:srgbClr val="D9EAD3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Lidé:</a:t>
            </a:r>
            <a:r>
              <a:rPr lang="en"/>
              <a:t> jdu od doktora/zubaře/babičky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Voda:</a:t>
            </a:r>
            <a:r>
              <a:rPr lang="en"/>
              <a:t> jedeme od moře/rybníka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