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521cc3e3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521cc3e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521cc3e3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521cc3e3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521cc3e3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521cc3e3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521cc3e34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521cc3e34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521cc3e3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521cc3e3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521cc3e34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521cc3e34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4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III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Týden 4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Plán: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1600">
                <a:solidFill>
                  <a:srgbClr val="0A0A0A"/>
                </a:solidFill>
                <a:highlight>
                  <a:srgbClr val="F7F8FC"/>
                </a:highlight>
              </a:rPr>
              <a:t>Conversation:</a:t>
            </a:r>
            <a:r>
              <a:rPr lang="en" sz="1600">
                <a:solidFill>
                  <a:srgbClr val="0A0A0A"/>
                </a:solidFill>
                <a:highlight>
                  <a:srgbClr val="F7F8FC"/>
                </a:highlight>
              </a:rPr>
              <a:t> Travelling. </a:t>
            </a:r>
            <a:r>
              <a:rPr i="1" lang="en" sz="1600">
                <a:solidFill>
                  <a:srgbClr val="0A0A0A"/>
                </a:solidFill>
                <a:highlight>
                  <a:srgbClr val="F7F8FC"/>
                </a:highlight>
              </a:rPr>
              <a:t>Grammar:</a:t>
            </a:r>
            <a:r>
              <a:rPr lang="en" sz="1600">
                <a:solidFill>
                  <a:srgbClr val="0A0A0A"/>
                </a:solidFill>
                <a:highlight>
                  <a:srgbClr val="F7F8FC"/>
                </a:highlight>
              </a:rPr>
              <a:t> Prefixes I (při- and od-). </a:t>
            </a:r>
            <a:r>
              <a:rPr i="1" lang="en" sz="1600">
                <a:solidFill>
                  <a:srgbClr val="0A0A0A"/>
                </a:solidFill>
                <a:highlight>
                  <a:srgbClr val="F7F8FC"/>
                </a:highlight>
              </a:rPr>
              <a:t>Medical Czech: </a:t>
            </a:r>
            <a:r>
              <a:rPr lang="en" sz="1600">
                <a:solidFill>
                  <a:srgbClr val="0A0A0A"/>
                </a:solidFill>
                <a:highlight>
                  <a:srgbClr val="F7F8FC"/>
                </a:highlight>
              </a:rPr>
              <a:t>NURSING I.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Prefixy při/od(ode) - strana 92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Při = to arrive/come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Přijít </a:t>
            </a:r>
            <a:r>
              <a:rPr lang="en"/>
              <a:t>- to arrive (on foot), to come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Přijet</a:t>
            </a:r>
            <a:r>
              <a:rPr lang="en"/>
              <a:t> - to arrive (by vehicle), to come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Přiletět</a:t>
            </a:r>
            <a:r>
              <a:rPr lang="en"/>
              <a:t> - to arrive (by plane), to come </a:t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od/ode = to leave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Odejít</a:t>
            </a:r>
            <a:r>
              <a:rPr lang="en"/>
              <a:t> - to leave (on foot)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Odjet</a:t>
            </a:r>
            <a:r>
              <a:rPr lang="en"/>
              <a:t> - to leave (by vehicle)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Odletět</a:t>
            </a:r>
            <a:r>
              <a:rPr lang="en"/>
              <a:t> - to leave (by plane), to depart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Včera - teď - zítra</a:t>
            </a:r>
            <a:endParaRPr b="1"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700125"/>
            <a:ext cx="9168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ON</a:t>
            </a:r>
            <a:endParaRPr/>
          </a:p>
        </p:txBody>
      </p:sp>
      <p:sp>
        <p:nvSpPr>
          <p:cNvPr id="75" name="Google Shape;75;p16"/>
          <p:cNvSpPr txBox="1"/>
          <p:nvPr>
            <p:ph type="title"/>
          </p:nvPr>
        </p:nvSpPr>
        <p:spPr>
          <a:xfrm>
            <a:off x="1293000" y="1017725"/>
            <a:ext cx="184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včera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1292975" y="1700125"/>
            <a:ext cx="18420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Přišel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Přijel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Přiletěl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5645975" y="1700125"/>
            <a:ext cx="18420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Přijde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Přijede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Přiletí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1292975" y="3227425"/>
            <a:ext cx="18420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Odešel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Odjel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Odletěl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5645975" y="3227425"/>
            <a:ext cx="18420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Odejde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Odjede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Odletí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3227425"/>
            <a:ext cx="9168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ON</a:t>
            </a:r>
            <a:endParaRPr/>
          </a:p>
        </p:txBody>
      </p:sp>
      <p:sp>
        <p:nvSpPr>
          <p:cNvPr id="81" name="Google Shape;81;p16"/>
          <p:cNvSpPr txBox="1"/>
          <p:nvPr>
            <p:ph type="title"/>
          </p:nvPr>
        </p:nvSpPr>
        <p:spPr>
          <a:xfrm>
            <a:off x="3469475" y="1017725"/>
            <a:ext cx="184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teď</a:t>
            </a:r>
            <a:endParaRPr/>
          </a:p>
        </p:txBody>
      </p:sp>
      <p:sp>
        <p:nvSpPr>
          <p:cNvPr id="82" name="Google Shape;82;p16"/>
          <p:cNvSpPr txBox="1"/>
          <p:nvPr>
            <p:ph type="title"/>
          </p:nvPr>
        </p:nvSpPr>
        <p:spPr>
          <a:xfrm>
            <a:off x="5645950" y="1017725"/>
            <a:ext cx="184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zítra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1887" y="1590425"/>
            <a:ext cx="833337" cy="149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21875" y="3141000"/>
            <a:ext cx="833350" cy="1499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Nursing = ošetřovatelství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Hygiena a soběstačnost: 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čistit (si)/</a:t>
            </a:r>
            <a:r>
              <a:rPr b="1" lang="en" sz="1100">
                <a:solidFill>
                  <a:schemeClr val="dk1"/>
                </a:solidFill>
              </a:rPr>
              <a:t>vyčistit (si)</a:t>
            </a:r>
            <a:r>
              <a:rPr lang="en" sz="1100">
                <a:solidFill>
                  <a:schemeClr val="dk1"/>
                </a:solidFill>
              </a:rPr>
              <a:t> 	+ parts of your body in acc (to clean/to brush)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holit se/</a:t>
            </a:r>
            <a:r>
              <a:rPr b="1" lang="en" sz="1100">
                <a:solidFill>
                  <a:schemeClr val="dk1"/>
                </a:solidFill>
              </a:rPr>
              <a:t>oholit se</a:t>
            </a:r>
            <a:r>
              <a:rPr lang="en" sz="1100">
                <a:solidFill>
                  <a:schemeClr val="dk1"/>
                </a:solidFill>
              </a:rPr>
              <a:t> (holit si + parts of your body in acc) (to shave)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chodit</a:t>
            </a:r>
            <a:r>
              <a:rPr lang="en" sz="1100">
                <a:solidFill>
                  <a:schemeClr val="dk1"/>
                </a:solidFill>
              </a:rPr>
              <a:t>/jít (to walk)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měnit/</a:t>
            </a:r>
            <a:r>
              <a:rPr b="1" lang="en" sz="1100">
                <a:solidFill>
                  <a:schemeClr val="dk1"/>
                </a:solidFill>
              </a:rPr>
              <a:t>vyměnit</a:t>
            </a:r>
            <a:r>
              <a:rPr lang="en" sz="1100">
                <a:solidFill>
                  <a:schemeClr val="dk1"/>
                </a:solidFill>
              </a:rPr>
              <a:t> (vyměnit si + something to be changed in acc) (to change)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mýt se/</a:t>
            </a:r>
            <a:r>
              <a:rPr b="1" lang="en" sz="1100">
                <a:solidFill>
                  <a:schemeClr val="dk1"/>
                </a:solidFill>
              </a:rPr>
              <a:t>umýt se, umyju se</a:t>
            </a:r>
            <a:r>
              <a:rPr lang="en" sz="1100">
                <a:solidFill>
                  <a:schemeClr val="dk1"/>
                </a:solidFill>
              </a:rPr>
              <a:t> 	(umýt si + parts of your body in acc) (to to wash)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oblékat se/</a:t>
            </a:r>
            <a:r>
              <a:rPr b="1" lang="en" sz="1100">
                <a:solidFill>
                  <a:schemeClr val="dk1"/>
                </a:solidFill>
              </a:rPr>
              <a:t>obléknout se, obléknu se </a:t>
            </a:r>
            <a:r>
              <a:rPr lang="en" sz="1100">
                <a:solidFill>
                  <a:schemeClr val="dk1"/>
                </a:solidFill>
              </a:rPr>
              <a:t>(obléknout si + clothes in acc) (to dress up)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pomáhat/</a:t>
            </a:r>
            <a:r>
              <a:rPr b="1" lang="en" sz="1100">
                <a:solidFill>
                  <a:schemeClr val="dk1"/>
                </a:solidFill>
              </a:rPr>
              <a:t>pomoct*, pomůžu</a:t>
            </a:r>
            <a:r>
              <a:rPr lang="en" sz="1100">
                <a:solidFill>
                  <a:schemeClr val="dk1"/>
                </a:solidFill>
              </a:rPr>
              <a:t> 	(to help)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sprchovat se/osprchovat se (to shower)</a:t>
            </a:r>
            <a:br>
              <a:rPr lang="en" sz="1100">
                <a:solidFill>
                  <a:schemeClr val="dk1"/>
                </a:solidFill>
              </a:rPr>
            </a:b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/>
              <a:t>Make questions. Use these „starters“.</a:t>
            </a:r>
            <a:endParaRPr b="1" sz="3200"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Sestra: </a:t>
            </a:r>
            <a:r>
              <a:rPr b="1" lang="en" sz="1100">
                <a:solidFill>
                  <a:schemeClr val="dk1"/>
                </a:solidFill>
              </a:rPr>
              <a:t>Můžete</a:t>
            </a:r>
            <a:r>
              <a:rPr lang="en" sz="1100">
                <a:solidFill>
                  <a:schemeClr val="dk1"/>
                </a:solidFill>
              </a:rPr>
              <a:t> [+ infinitiv] sám/sama?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Pacient: Ne, sám/sama [</a:t>
            </a:r>
            <a:r>
              <a:rPr b="1" lang="en" sz="1100">
                <a:solidFill>
                  <a:schemeClr val="dk1"/>
                </a:solidFill>
              </a:rPr>
              <a:t>conjugated</a:t>
            </a:r>
            <a:r>
              <a:rPr lang="en" sz="1100">
                <a:solidFill>
                  <a:schemeClr val="dk1"/>
                </a:solidFill>
              </a:rPr>
              <a:t> verb in negative forms].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Sestra: </a:t>
            </a:r>
            <a:r>
              <a:rPr b="1" lang="en" sz="1100">
                <a:solidFill>
                  <a:schemeClr val="dk1"/>
                </a:solidFill>
              </a:rPr>
              <a:t>Chcete</a:t>
            </a:r>
            <a:r>
              <a:rPr lang="en" sz="1100">
                <a:solidFill>
                  <a:schemeClr val="dk1"/>
                </a:solidFill>
              </a:rPr>
              <a:t> pomoct [+ infinitiv]?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/>
              <a:t> Hygiena a vy. Make questions. Ask each other about your hygiene. Start with…</a:t>
            </a:r>
            <a:endParaRPr b="1" sz="17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/>
              <a:t>Kdy (obvykle) (+conjugated imperfective = left verb) …?</a:t>
            </a:r>
            <a:br>
              <a:rPr lang="en"/>
            </a:br>
            <a:r>
              <a:rPr lang="en"/>
              <a:t> 	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/>
              <a:t>Jak často (+conjugated imperfective = left verb) …?</a:t>
            </a:r>
            <a:br>
              <a:rPr lang="en"/>
            </a:br>
            <a:r>
              <a:rPr lang="en"/>
              <a:t> 	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/>
              <a:t>Jak dlouho (+conjugated imperfective = left verb) …?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