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2" r:id="rId18"/>
    <p:sldId id="272" r:id="rId19"/>
    <p:sldId id="273" r:id="rId20"/>
    <p:sldId id="313" r:id="rId21"/>
    <p:sldId id="319" r:id="rId22"/>
    <p:sldId id="314" r:id="rId23"/>
    <p:sldId id="315" r:id="rId24"/>
    <p:sldId id="316" r:id="rId25"/>
    <p:sldId id="317" r:id="rId26"/>
    <p:sldId id="318" r:id="rId27"/>
    <p:sldId id="320" r:id="rId28"/>
    <p:sldId id="321" r:id="rId29"/>
    <p:sldId id="322" r:id="rId30"/>
    <p:sldId id="323" r:id="rId31"/>
    <p:sldId id="324"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F2"/>
          </a:solidFill>
        </a:fill>
      </a:tcStyle>
    </a:wholeTbl>
    <a:band2H>
      <a:tcTxStyle/>
      <a:tcStyle>
        <a:tcBdr/>
        <a:fill>
          <a:solidFill>
            <a:srgbClr val="E6E6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CD"/>
          </a:solidFill>
        </a:fill>
      </a:tcStyle>
    </a:wholeTbl>
    <a:band2H>
      <a:tcTxStyle/>
      <a:tcStyle>
        <a:tcBdr/>
        <a:fill>
          <a:solidFill>
            <a:srgbClr val="E6F2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CAD4"/>
          </a:solidFill>
        </a:fill>
      </a:tcStyle>
    </a:wholeTbl>
    <a:band2H>
      <a:tcTxStyle/>
      <a:tcStyle>
        <a:tcBdr/>
        <a:fill>
          <a:solidFill>
            <a:srgbClr val="F3E6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0"/>
    <p:restoredTop sz="94626"/>
  </p:normalViewPr>
  <p:slideViewPr>
    <p:cSldViewPr snapToGrid="0" snapToObjects="1">
      <p:cViewPr varScale="1">
        <p:scale>
          <a:sx n="105" d="100"/>
          <a:sy n="105"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1143000" y="685800"/>
            <a:ext cx="4572000" cy="3429000"/>
          </a:xfrm>
          <a:prstGeom prst="rect">
            <a:avLst/>
          </a:prstGeom>
        </p:spPr>
        <p:txBody>
          <a:bodyPr/>
          <a:lstStyle/>
          <a:p>
            <a:endParaRPr/>
          </a:p>
        </p:txBody>
      </p:sp>
      <p:sp>
        <p:nvSpPr>
          <p:cNvPr id="213" name="Shape 2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Úvodní snímek">
    <p:spTree>
      <p:nvGrpSpPr>
        <p:cNvPr id="1" name=""/>
        <p:cNvGrpSpPr/>
        <p:nvPr/>
      </p:nvGrpSpPr>
      <p:grpSpPr>
        <a:xfrm>
          <a:off x="0" y="0"/>
          <a:ext cx="0" cy="0"/>
          <a:chOff x="0" y="0"/>
          <a:chExt cx="0" cy="0"/>
        </a:xfrm>
      </p:grpSpPr>
      <p:sp>
        <p:nvSpPr>
          <p:cNvPr id="12" name="Title Text"/>
          <p:cNvSpPr txBox="1">
            <a:spLocks noGrp="1"/>
          </p:cNvSpPr>
          <p:nvPr>
            <p:ph type="title"/>
          </p:nvPr>
        </p:nvSpPr>
        <p:spPr>
          <a:xfrm>
            <a:off x="398502" y="2900365"/>
            <a:ext cx="11361601" cy="1171581"/>
          </a:xfrm>
          <a:prstGeom prst="rect">
            <a:avLst/>
          </a:prstGeom>
        </p:spPr>
        <p:txBody>
          <a:bodyPr/>
          <a:lstStyle>
            <a:lvl1pPr>
              <a:lnSpc>
                <a:spcPts val="4400"/>
              </a:lnSpc>
              <a:defRPr sz="4400"/>
            </a:lvl1pPr>
          </a:lstStyle>
          <a:p>
            <a:r>
              <a:t>Title Text</a:t>
            </a:r>
          </a:p>
        </p:txBody>
      </p:sp>
      <p:sp>
        <p:nvSpPr>
          <p:cNvPr id="13" name="Body Level One…"/>
          <p:cNvSpPr txBox="1">
            <a:spLocks noGrp="1"/>
          </p:cNvSpPr>
          <p:nvPr>
            <p:ph type="body" sz="quarter" idx="1"/>
          </p:nvPr>
        </p:nvSpPr>
        <p:spPr>
          <a:xfrm>
            <a:off x="398502" y="4116401"/>
            <a:ext cx="11361601" cy="698498"/>
          </a:xfrm>
          <a:prstGeom prst="rect">
            <a:avLst/>
          </a:prstGeom>
        </p:spPr>
        <p:txBody>
          <a:bodyPr/>
          <a:lstStyle>
            <a:lvl1pPr marL="0" indent="0">
              <a:lnSpc>
                <a:spcPct val="100000"/>
              </a:lnSpc>
              <a:buClrTx/>
              <a:buSzTx/>
              <a:buFontTx/>
              <a:buNone/>
              <a:defRPr sz="2400"/>
            </a:lvl1pPr>
            <a:lvl2pPr marL="0" indent="457200">
              <a:lnSpc>
                <a:spcPct val="100000"/>
              </a:lnSpc>
              <a:buClrTx/>
              <a:buSzTx/>
              <a:buFontTx/>
              <a:buNone/>
              <a:defRPr sz="2400"/>
            </a:lvl2pPr>
            <a:lvl3pPr>
              <a:lnSpc>
                <a:spcPct val="100000"/>
              </a:lnSpc>
              <a:buClrTx/>
              <a:buFontTx/>
              <a:defRPr sz="2400"/>
            </a:lvl3pPr>
            <a:lvl4pPr>
              <a:lnSpc>
                <a:spcPct val="100000"/>
              </a:lnSpc>
              <a:buClrTx/>
              <a:buFontTx/>
              <a:defRPr sz="2400"/>
            </a:lvl4pPr>
            <a:lvl5pPr>
              <a:lnSpc>
                <a:spcPct val="100000"/>
              </a:lnSpc>
              <a:buClrTx/>
              <a:buFontTx/>
              <a:defRPr sz="2400"/>
            </a:lvl5pPr>
          </a:lstStyle>
          <a:p>
            <a:r>
              <a:t>Body Level One</a:t>
            </a:r>
          </a:p>
          <a:p>
            <a:pPr lvl="1"/>
            <a:r>
              <a:t>Body Level Two</a:t>
            </a:r>
          </a:p>
          <a:p>
            <a:pPr lvl="2"/>
            <a:r>
              <a:t>Body Level Three</a:t>
            </a:r>
          </a:p>
          <a:p>
            <a:pPr lvl="3"/>
            <a:r>
              <a:t>Body Level Four</a:t>
            </a:r>
          </a:p>
          <a:p>
            <a:pPr lvl="4"/>
            <a:r>
              <a:t>Body Level Five</a:t>
            </a:r>
          </a:p>
        </p:txBody>
      </p:sp>
      <p:pic>
        <p:nvPicPr>
          <p:cNvPr id="14" name="Obrázek 8" descr="Obrázek 8"/>
          <p:cNvPicPr>
            <a:picLocks noChangeAspect="1"/>
          </p:cNvPicPr>
          <p:nvPr/>
        </p:nvPicPr>
        <p:blipFill>
          <a:blip r:embed="rId2"/>
          <a:stretch>
            <a:fillRect/>
          </a:stretch>
        </p:blipFill>
        <p:spPr>
          <a:xfrm>
            <a:off x="414000" y="414000"/>
            <a:ext cx="1534459" cy="1058778"/>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Obrázky text - dva sloupce">
    <p:spTree>
      <p:nvGrpSpPr>
        <p:cNvPr id="1" name=""/>
        <p:cNvGrpSpPr/>
        <p:nvPr/>
      </p:nvGrpSpPr>
      <p:grpSpPr>
        <a:xfrm>
          <a:off x="0" y="0"/>
          <a:ext cx="0" cy="0"/>
          <a:chOff x="0" y="0"/>
          <a:chExt cx="0" cy="0"/>
        </a:xfrm>
      </p:grpSpPr>
      <p:sp>
        <p:nvSpPr>
          <p:cNvPr id="108" name="Body Level One…"/>
          <p:cNvSpPr txBox="1">
            <a:spLocks noGrp="1"/>
          </p:cNvSpPr>
          <p:nvPr>
            <p:ph type="body" sz="half" idx="1"/>
          </p:nvPr>
        </p:nvSpPr>
        <p:spPr>
          <a:xfrm>
            <a:off x="719996" y="718711"/>
            <a:ext cx="5220003" cy="3204002"/>
          </a:xfrm>
          <a:prstGeom prst="rect">
            <a:avLst/>
          </a:prstGeom>
        </p:spPr>
        <p:txBody>
          <a:bodyPr/>
          <a:lstStyle>
            <a:lvl1pPr marL="0" indent="0">
              <a:lnSpc>
                <a:spcPct val="100000"/>
              </a:lnSpc>
              <a:buClrTx/>
              <a:buSzTx/>
              <a:buFontTx/>
              <a:buNone/>
            </a:lvl1pPr>
            <a:lvl2pPr marL="0" indent="0">
              <a:lnSpc>
                <a:spcPct val="100000"/>
              </a:lnSpc>
              <a:buClrTx/>
              <a:buSzTx/>
              <a:buFontTx/>
              <a:buNone/>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09" name="Zástupný symbol pro text 5"/>
          <p:cNvSpPr>
            <a:spLocks noGrp="1"/>
          </p:cNvSpPr>
          <p:nvPr>
            <p:ph type="body" sz="quarter" idx="21"/>
          </p:nvPr>
        </p:nvSpPr>
        <p:spPr>
          <a:xfrm>
            <a:off x="719998" y="4500000"/>
            <a:ext cx="5220001" cy="1331999"/>
          </a:xfrm>
          <a:prstGeom prst="rect">
            <a:avLst/>
          </a:prstGeom>
        </p:spPr>
        <p:txBody>
          <a:bodyPr/>
          <a:lstStyle/>
          <a:p>
            <a:pPr marL="0" indent="0">
              <a:lnSpc>
                <a:spcPts val="1800"/>
              </a:lnSpc>
              <a:buClrTx/>
              <a:buSzTx/>
              <a:buFontTx/>
              <a:buNone/>
              <a:defRPr sz="1500"/>
            </a:pPr>
            <a:endParaRPr/>
          </a:p>
        </p:txBody>
      </p:sp>
      <p:sp>
        <p:nvSpPr>
          <p:cNvPr id="110" name="Zástupný symbol pro text 13"/>
          <p:cNvSpPr>
            <a:spLocks noGrp="1"/>
          </p:cNvSpPr>
          <p:nvPr>
            <p:ph type="body" sz="quarter" idx="22"/>
          </p:nvPr>
        </p:nvSpPr>
        <p:spPr>
          <a:xfrm>
            <a:off x="720723" y="4068000"/>
            <a:ext cx="5220001" cy="360001"/>
          </a:xfrm>
          <a:prstGeom prst="rect">
            <a:avLst/>
          </a:prstGeom>
        </p:spPr>
        <p:txBody>
          <a:bodyPr/>
          <a:lstStyle/>
          <a:p>
            <a:pPr marL="0" indent="0">
              <a:lnSpc>
                <a:spcPts val="1100"/>
              </a:lnSpc>
              <a:buClrTx/>
              <a:buSzTx/>
              <a:buFontTx/>
              <a:buNone/>
              <a:defRPr sz="900" b="1"/>
            </a:pPr>
            <a:endParaRPr/>
          </a:p>
        </p:txBody>
      </p:sp>
      <p:sp>
        <p:nvSpPr>
          <p:cNvPr id="111" name="Zástupný symbol pro text 5"/>
          <p:cNvSpPr>
            <a:spLocks noGrp="1"/>
          </p:cNvSpPr>
          <p:nvPr>
            <p:ph type="body" sz="quarter" idx="23"/>
          </p:nvPr>
        </p:nvSpPr>
        <p:spPr>
          <a:xfrm>
            <a:off x="6251278" y="4500000"/>
            <a:ext cx="5220001" cy="1331999"/>
          </a:xfrm>
          <a:prstGeom prst="rect">
            <a:avLst/>
          </a:prstGeom>
        </p:spPr>
        <p:txBody>
          <a:bodyPr/>
          <a:lstStyle/>
          <a:p>
            <a:pPr marL="0" indent="0">
              <a:lnSpc>
                <a:spcPts val="1800"/>
              </a:lnSpc>
              <a:buClrTx/>
              <a:buSzTx/>
              <a:buFontTx/>
              <a:buNone/>
              <a:defRPr sz="1500"/>
            </a:pPr>
            <a:endParaRPr/>
          </a:p>
        </p:txBody>
      </p:sp>
      <p:sp>
        <p:nvSpPr>
          <p:cNvPr id="112" name="Zástupný symbol pro text 13"/>
          <p:cNvSpPr>
            <a:spLocks noGrp="1"/>
          </p:cNvSpPr>
          <p:nvPr>
            <p:ph type="body" sz="quarter" idx="24"/>
          </p:nvPr>
        </p:nvSpPr>
        <p:spPr>
          <a:xfrm>
            <a:off x="6252002" y="4068000"/>
            <a:ext cx="5220001" cy="360001"/>
          </a:xfrm>
          <a:prstGeom prst="rect">
            <a:avLst/>
          </a:prstGeom>
        </p:spPr>
        <p:txBody>
          <a:bodyPr/>
          <a:lstStyle/>
          <a:p>
            <a:pPr marL="0" indent="0">
              <a:lnSpc>
                <a:spcPts val="1100"/>
              </a:lnSpc>
              <a:buClrTx/>
              <a:buSzTx/>
              <a:buFontTx/>
              <a:buNone/>
              <a:defRPr sz="900" b="1"/>
            </a:pPr>
            <a:endParaRPr/>
          </a:p>
        </p:txBody>
      </p:sp>
      <p:pic>
        <p:nvPicPr>
          <p:cNvPr id="113" name="Obrázek 15" descr="Obrázek 15"/>
          <p:cNvPicPr>
            <a:picLocks noChangeAspect="1"/>
          </p:cNvPicPr>
          <p:nvPr/>
        </p:nvPicPr>
        <p:blipFill>
          <a:blip r:embed="rId2"/>
          <a:stretch>
            <a:fillRect/>
          </a:stretch>
        </p:blipFill>
        <p:spPr>
          <a:xfrm>
            <a:off x="10879841" y="6051060"/>
            <a:ext cx="840327" cy="579826"/>
          </a:xfrm>
          <a:prstGeom prst="rect">
            <a:avLst/>
          </a:prstGeom>
          <a:ln w="12700">
            <a:miter lim="400000"/>
          </a:ln>
        </p:spPr>
      </p:pic>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rázdný snímek">
    <p:spTree>
      <p:nvGrpSpPr>
        <p:cNvPr id="1" name=""/>
        <p:cNvGrpSpPr/>
        <p:nvPr/>
      </p:nvGrpSpPr>
      <p:grpSpPr>
        <a:xfrm>
          <a:off x="0" y="0"/>
          <a:ext cx="0" cy="0"/>
          <a:chOff x="0" y="0"/>
          <a:chExt cx="0" cy="0"/>
        </a:xfrm>
      </p:grpSpPr>
      <p:pic>
        <p:nvPicPr>
          <p:cNvPr id="121" name="Obrázek 6" descr="Obrázek 6"/>
          <p:cNvPicPr>
            <a:picLocks noChangeAspect="1"/>
          </p:cNvPicPr>
          <p:nvPr/>
        </p:nvPicPr>
        <p:blipFill>
          <a:blip r:embed="rId2"/>
          <a:stretch>
            <a:fillRect/>
          </a:stretch>
        </p:blipFill>
        <p:spPr>
          <a:xfrm>
            <a:off x="10879841" y="6051060"/>
            <a:ext cx="840327" cy="579826"/>
          </a:xfrm>
          <a:prstGeom prst="rect">
            <a:avLst/>
          </a:prstGeom>
          <a:ln w="12700">
            <a:miter lim="400000"/>
          </a:ln>
        </p:spPr>
      </p:pic>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Inverzní snímek s obrázkem">
    <p:bg>
      <p:bgPr>
        <a:solidFill>
          <a:schemeClr val="accent1"/>
        </a:solidFill>
        <a:effectLst/>
      </p:bgPr>
    </p:bg>
    <p:spTree>
      <p:nvGrpSpPr>
        <p:cNvPr id="1" name=""/>
        <p:cNvGrpSpPr/>
        <p:nvPr/>
      </p:nvGrpSpPr>
      <p:grpSpPr>
        <a:xfrm>
          <a:off x="0" y="0"/>
          <a:ext cx="0" cy="0"/>
          <a:chOff x="0" y="0"/>
          <a:chExt cx="0" cy="0"/>
        </a:xfrm>
      </p:grpSpPr>
      <p:sp>
        <p:nvSpPr>
          <p:cNvPr id="129" name="Zástupný symbol pro obrázek 7"/>
          <p:cNvSpPr>
            <a:spLocks noGrp="1"/>
          </p:cNvSpPr>
          <p:nvPr>
            <p:ph type="pic" idx="21"/>
          </p:nvPr>
        </p:nvSpPr>
        <p:spPr>
          <a:xfrm>
            <a:off x="0" y="1"/>
            <a:ext cx="12192000" cy="5842001"/>
          </a:xfrm>
          <a:prstGeom prst="rect">
            <a:avLst/>
          </a:prstGeom>
        </p:spPr>
        <p:txBody>
          <a:bodyPr lIns="91439" tIns="45719" rIns="91439" bIns="45719">
            <a:noAutofit/>
          </a:bodyPr>
          <a:lstStyle/>
          <a:p>
            <a:endParaRPr/>
          </a:p>
        </p:txBody>
      </p:sp>
      <p:pic>
        <p:nvPicPr>
          <p:cNvPr id="130" name="Obrázek 8" descr="Obrázek 8"/>
          <p:cNvPicPr>
            <a:picLocks noChangeAspect="1"/>
          </p:cNvPicPr>
          <p:nvPr/>
        </p:nvPicPr>
        <p:blipFill>
          <a:blip r:embed="rId2"/>
          <a:stretch>
            <a:fillRect/>
          </a:stretch>
        </p:blipFill>
        <p:spPr>
          <a:xfrm>
            <a:off x="10883565" y="6048047"/>
            <a:ext cx="856023" cy="597601"/>
          </a:xfrm>
          <a:prstGeom prst="rect">
            <a:avLst/>
          </a:prstGeom>
          <a:ln w="12700">
            <a:miter lim="400000"/>
          </a:ln>
        </p:spPr>
      </p:pic>
      <p:sp>
        <p:nvSpPr>
          <p:cNvPr id="13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nímek MUNI CJV">
    <p:bg>
      <p:bgPr>
        <a:solidFill>
          <a:schemeClr val="accent1"/>
        </a:solidFill>
        <a:effectLst/>
      </p:bgPr>
    </p:bg>
    <p:spTree>
      <p:nvGrpSpPr>
        <p:cNvPr id="1" name=""/>
        <p:cNvGrpSpPr/>
        <p:nvPr/>
      </p:nvGrpSpPr>
      <p:grpSpPr>
        <a:xfrm>
          <a:off x="0" y="0"/>
          <a:ext cx="0" cy="0"/>
          <a:chOff x="0" y="0"/>
          <a:chExt cx="0" cy="0"/>
        </a:xfrm>
      </p:grpSpPr>
      <p:pic>
        <p:nvPicPr>
          <p:cNvPr id="138" name="Obrázek 3" descr="Obrázek 3"/>
          <p:cNvPicPr>
            <a:picLocks noChangeAspect="1"/>
          </p:cNvPicPr>
          <p:nvPr/>
        </p:nvPicPr>
        <p:blipFill>
          <a:blip r:embed="rId2"/>
          <a:stretch>
            <a:fillRect/>
          </a:stretch>
        </p:blipFill>
        <p:spPr>
          <a:xfrm>
            <a:off x="4048731" y="2025162"/>
            <a:ext cx="4069500" cy="2840972"/>
          </a:xfrm>
          <a:prstGeom prst="rect">
            <a:avLst/>
          </a:prstGeom>
          <a:ln w="12700">
            <a:miter lim="400000"/>
          </a:ln>
        </p:spPr>
      </p:pic>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nímek MUNI">
    <p:bg>
      <p:bgPr>
        <a:solidFill>
          <a:schemeClr val="accent1"/>
        </a:solidFill>
        <a:effectLst/>
      </p:bgPr>
    </p:bg>
    <p:spTree>
      <p:nvGrpSpPr>
        <p:cNvPr id="1" name=""/>
        <p:cNvGrpSpPr/>
        <p:nvPr/>
      </p:nvGrpSpPr>
      <p:grpSpPr>
        <a:xfrm>
          <a:off x="0" y="0"/>
          <a:ext cx="0" cy="0"/>
          <a:chOff x="0" y="0"/>
          <a:chExt cx="0" cy="0"/>
        </a:xfrm>
      </p:grpSpPr>
      <p:pic>
        <p:nvPicPr>
          <p:cNvPr id="146" name="Obrázek 3" descr="Obrázek 3"/>
          <p:cNvPicPr>
            <a:picLocks noChangeAspect="1"/>
          </p:cNvPicPr>
          <p:nvPr/>
        </p:nvPicPr>
        <p:blipFill>
          <a:blip r:embed="rId2"/>
          <a:stretch>
            <a:fillRect/>
          </a:stretch>
        </p:blipFill>
        <p:spPr>
          <a:xfrm>
            <a:off x="2250207" y="2434288"/>
            <a:ext cx="7673490" cy="1989423"/>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Úvodní snímek – inverzní">
    <p:bg>
      <p:bgPr>
        <a:solidFill>
          <a:schemeClr val="accent1"/>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398502" y="2900365"/>
            <a:ext cx="11361601" cy="1171581"/>
          </a:xfrm>
          <a:prstGeom prst="rect">
            <a:avLst/>
          </a:prstGeom>
        </p:spPr>
        <p:txBody>
          <a:bodyPr/>
          <a:lstStyle>
            <a:lvl1pPr>
              <a:lnSpc>
                <a:spcPts val="4400"/>
              </a:lnSpc>
              <a:defRPr sz="4400">
                <a:solidFill>
                  <a:srgbClr val="FFFFFF"/>
                </a:solidFill>
              </a:defRPr>
            </a:lvl1pPr>
          </a:lstStyle>
          <a:p>
            <a:r>
              <a:t>Title Text</a:t>
            </a:r>
          </a:p>
        </p:txBody>
      </p:sp>
      <p:sp>
        <p:nvSpPr>
          <p:cNvPr id="32" name="Body Level One…"/>
          <p:cNvSpPr txBox="1">
            <a:spLocks noGrp="1"/>
          </p:cNvSpPr>
          <p:nvPr>
            <p:ph type="body" sz="quarter" idx="1"/>
          </p:nvPr>
        </p:nvSpPr>
        <p:spPr>
          <a:xfrm>
            <a:off x="398502" y="4116401"/>
            <a:ext cx="11361601" cy="698498"/>
          </a:xfrm>
          <a:prstGeom prst="rect">
            <a:avLst/>
          </a:prstGeom>
        </p:spPr>
        <p:txBody>
          <a:bodyPr/>
          <a:lstStyle>
            <a:lvl1pPr marL="0" indent="0">
              <a:lnSpc>
                <a:spcPct val="100000"/>
              </a:lnSpc>
              <a:buClrTx/>
              <a:buSzTx/>
              <a:buFontTx/>
              <a:buNone/>
              <a:defRPr sz="2400">
                <a:solidFill>
                  <a:srgbClr val="FFFFFF"/>
                </a:solidFill>
              </a:defRPr>
            </a:lvl1pPr>
            <a:lvl2pPr marL="0" indent="457200">
              <a:lnSpc>
                <a:spcPct val="100000"/>
              </a:lnSpc>
              <a:buClrTx/>
              <a:buSzTx/>
              <a:buFontTx/>
              <a:buNone/>
              <a:defRPr sz="2400">
                <a:solidFill>
                  <a:srgbClr val="FFFFFF"/>
                </a:solidFill>
              </a:defRPr>
            </a:lvl2pPr>
            <a:lvl3pPr>
              <a:lnSpc>
                <a:spcPct val="100000"/>
              </a:lnSpc>
              <a:buClrTx/>
              <a:buFontTx/>
              <a:defRPr sz="2400">
                <a:solidFill>
                  <a:srgbClr val="FFFFFF"/>
                </a:solidFill>
              </a:defRPr>
            </a:lvl3pPr>
            <a:lvl4pPr>
              <a:lnSpc>
                <a:spcPct val="100000"/>
              </a:lnSpc>
              <a:buClrTx/>
              <a:buFontTx/>
              <a:defRPr sz="2400">
                <a:solidFill>
                  <a:srgbClr val="FFFFFF"/>
                </a:solidFill>
              </a:defRPr>
            </a:lvl4pPr>
            <a:lvl5pPr>
              <a:lnSpc>
                <a:spcPct val="100000"/>
              </a:lnSpc>
              <a:buClrTx/>
              <a:buFontTx/>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3" name="Obrázek 10" descr="Obrázek 10"/>
          <p:cNvPicPr>
            <a:picLocks noChangeAspect="1"/>
          </p:cNvPicPr>
          <p:nvPr/>
        </p:nvPicPr>
        <p:blipFill>
          <a:blip r:embed="rId2"/>
          <a:stretch>
            <a:fillRect/>
          </a:stretch>
        </p:blipFill>
        <p:spPr>
          <a:xfrm>
            <a:off x="414000" y="414000"/>
            <a:ext cx="1516627" cy="1058778"/>
          </a:xfrm>
          <a:prstGeom prst="rect">
            <a:avLst/>
          </a:prstGeom>
          <a:ln w="12700">
            <a:miter lim="400000"/>
          </a:ln>
        </p:spPr>
      </p:pic>
      <p:sp>
        <p:nvSpPr>
          <p:cNvPr id="3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Nadpis, podnadpis a obsah">
    <p:spTree>
      <p:nvGrpSpPr>
        <p:cNvPr id="1" name=""/>
        <p:cNvGrpSpPr/>
        <p:nvPr/>
      </p:nvGrpSpPr>
      <p:grpSpPr>
        <a:xfrm>
          <a:off x="0" y="0"/>
          <a:ext cx="0" cy="0"/>
          <a:chOff x="0" y="0"/>
          <a:chExt cx="0" cy="0"/>
        </a:xfrm>
      </p:grpSpPr>
      <p:sp>
        <p:nvSpPr>
          <p:cNvPr id="4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Zástupný symbol pro text 7"/>
          <p:cNvSpPr>
            <a:spLocks noGrp="1"/>
          </p:cNvSpPr>
          <p:nvPr>
            <p:ph type="body" sz="quarter" idx="21"/>
          </p:nvPr>
        </p:nvSpPr>
        <p:spPr>
          <a:xfrm>
            <a:off x="720724" y="1296001"/>
            <a:ext cx="10752140" cy="271577"/>
          </a:xfrm>
          <a:prstGeom prst="rect">
            <a:avLst/>
          </a:prstGeom>
        </p:spPr>
        <p:txBody>
          <a:bodyPr/>
          <a:lstStyle/>
          <a:p>
            <a:pPr marL="0" indent="0">
              <a:lnSpc>
                <a:spcPts val="2300"/>
              </a:lnSpc>
              <a:buClrTx/>
              <a:buSzTx/>
              <a:buFontTx/>
              <a:buNone/>
              <a:defRPr sz="2000">
                <a:solidFill>
                  <a:schemeClr val="accent1"/>
                </a:solidFill>
              </a:defRPr>
            </a:pPr>
            <a:endParaRPr/>
          </a:p>
        </p:txBody>
      </p:sp>
      <p:sp>
        <p:nvSpPr>
          <p:cNvPr id="43" name="Title Text"/>
          <p:cNvSpPr txBox="1">
            <a:spLocks noGrp="1"/>
          </p:cNvSpPr>
          <p:nvPr>
            <p:ph type="title"/>
          </p:nvPr>
        </p:nvSpPr>
        <p:spPr>
          <a:prstGeom prst="rect">
            <a:avLst/>
          </a:prstGeom>
        </p:spPr>
        <p:txBody>
          <a:bodyPr/>
          <a:lstStyle/>
          <a:p>
            <a:r>
              <a:t>Title Text</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adpis a porovnání">
    <p:spTree>
      <p:nvGrpSpPr>
        <p:cNvPr id="1" name=""/>
        <p:cNvGrpSpPr/>
        <p:nvPr/>
      </p:nvGrpSpPr>
      <p:grpSpPr>
        <a:xfrm>
          <a:off x="0" y="0"/>
          <a:ext cx="0" cy="0"/>
          <a:chOff x="0" y="0"/>
          <a:chExt cx="0" cy="0"/>
        </a:xfrm>
      </p:grpSpPr>
      <p:sp>
        <p:nvSpPr>
          <p:cNvPr id="51" name="Body Level One…"/>
          <p:cNvSpPr txBox="1">
            <a:spLocks noGrp="1"/>
          </p:cNvSpPr>
          <p:nvPr>
            <p:ph type="body" sz="quarter" idx="1"/>
          </p:nvPr>
        </p:nvSpPr>
        <p:spPr>
          <a:xfrm>
            <a:off x="720725" y="1296001"/>
            <a:ext cx="5220000" cy="271577"/>
          </a:xfrm>
          <a:prstGeom prst="rect">
            <a:avLst/>
          </a:prstGeom>
        </p:spPr>
        <p:txBody>
          <a:bodyPr/>
          <a:lstStyle>
            <a:lvl1pPr marL="0" indent="0">
              <a:lnSpc>
                <a:spcPts val="2300"/>
              </a:lnSpc>
              <a:buClrTx/>
              <a:buSzTx/>
              <a:buFontTx/>
              <a:buNone/>
              <a:defRPr sz="2000">
                <a:solidFill>
                  <a:schemeClr val="accent1"/>
                </a:solidFill>
              </a:defRPr>
            </a:lvl1pPr>
            <a:lvl2pPr marL="0" indent="0">
              <a:lnSpc>
                <a:spcPts val="2300"/>
              </a:lnSpc>
              <a:buClrTx/>
              <a:buSzTx/>
              <a:buFontTx/>
              <a:buNone/>
              <a:defRPr sz="2000">
                <a:solidFill>
                  <a:schemeClr val="accent1"/>
                </a:solidFill>
              </a:defRPr>
            </a:lvl2pPr>
            <a:lvl3pPr>
              <a:lnSpc>
                <a:spcPts val="2300"/>
              </a:lnSpc>
              <a:buClrTx/>
              <a:buFontTx/>
              <a:defRPr sz="2000">
                <a:solidFill>
                  <a:schemeClr val="accent1"/>
                </a:solidFill>
              </a:defRPr>
            </a:lvl3pPr>
            <a:lvl4pPr>
              <a:lnSpc>
                <a:spcPts val="2300"/>
              </a:lnSpc>
              <a:buClrTx/>
              <a:buFontTx/>
              <a:defRPr sz="2000">
                <a:solidFill>
                  <a:schemeClr val="accent1"/>
                </a:solidFill>
              </a:defRPr>
            </a:lvl4pPr>
            <a:lvl5pPr>
              <a:lnSpc>
                <a:spcPts val="2300"/>
              </a:lnSpc>
              <a:buClrTx/>
              <a:buFontTx/>
              <a:defRPr sz="20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52" name="Title Text"/>
          <p:cNvSpPr txBox="1">
            <a:spLocks noGrp="1"/>
          </p:cNvSpPr>
          <p:nvPr>
            <p:ph type="title"/>
          </p:nvPr>
        </p:nvSpPr>
        <p:spPr>
          <a:prstGeom prst="rect">
            <a:avLst/>
          </a:prstGeom>
        </p:spPr>
        <p:txBody>
          <a:bodyPr/>
          <a:lstStyle/>
          <a:p>
            <a:r>
              <a:t>Title Text</a:t>
            </a:r>
          </a:p>
        </p:txBody>
      </p:sp>
      <p:sp>
        <p:nvSpPr>
          <p:cNvPr id="53" name="Zástupný symbol pro text 7"/>
          <p:cNvSpPr>
            <a:spLocks noGrp="1"/>
          </p:cNvSpPr>
          <p:nvPr>
            <p:ph type="body" sz="quarter" idx="21"/>
          </p:nvPr>
        </p:nvSpPr>
        <p:spPr>
          <a:xfrm>
            <a:off x="6251278" y="1290515"/>
            <a:ext cx="5220001" cy="271577"/>
          </a:xfrm>
          <a:prstGeom prst="rect">
            <a:avLst/>
          </a:prstGeom>
        </p:spPr>
        <p:txBody>
          <a:bodyPr/>
          <a:lstStyle/>
          <a:p>
            <a:pPr marL="0" indent="0">
              <a:lnSpc>
                <a:spcPts val="2300"/>
              </a:lnSpc>
              <a:buClrTx/>
              <a:buSzTx/>
              <a:buFontTx/>
              <a:buNone/>
              <a:defRPr sz="2000">
                <a:solidFill>
                  <a:schemeClr val="accent1"/>
                </a:solidFill>
              </a:defRPr>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Nadpis, obsah a text">
    <p:spTree>
      <p:nvGrpSpPr>
        <p:cNvPr id="1" name=""/>
        <p:cNvGrpSpPr/>
        <p:nvPr/>
      </p:nvGrpSpPr>
      <p:grpSpPr>
        <a:xfrm>
          <a:off x="0" y="0"/>
          <a:ext cx="0" cy="0"/>
          <a:chOff x="0" y="0"/>
          <a:chExt cx="0" cy="0"/>
        </a:xfrm>
      </p:grpSpPr>
      <p:sp>
        <p:nvSpPr>
          <p:cNvPr id="61" name="Body Level One…"/>
          <p:cNvSpPr txBox="1">
            <a:spLocks noGrp="1"/>
          </p:cNvSpPr>
          <p:nvPr>
            <p:ph type="body" sz="half" idx="1"/>
          </p:nvPr>
        </p:nvSpPr>
        <p:spPr>
          <a:xfrm>
            <a:off x="719137" y="1695074"/>
            <a:ext cx="5218413" cy="3896712"/>
          </a:xfrm>
          <a:prstGeom prst="rect">
            <a:avLst/>
          </a:prstGeom>
        </p:spPr>
        <p:txBody>
          <a:bodyPr/>
          <a:lstStyle>
            <a:lvl1pPr marL="0" indent="0">
              <a:lnSpc>
                <a:spcPct val="100000"/>
              </a:lnSpc>
              <a:buClrTx/>
              <a:buSzTx/>
              <a:buFontTx/>
              <a:buNone/>
            </a:lvl1pPr>
            <a:lvl2pPr marL="0" indent="0">
              <a:lnSpc>
                <a:spcPct val="100000"/>
              </a:lnSpc>
              <a:buClrTx/>
              <a:buSzTx/>
              <a:buFontTx/>
              <a:buNone/>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prstGeom prst="rect">
            <a:avLst/>
          </a:prstGeom>
        </p:spPr>
        <p:txBody>
          <a:bodyPr/>
          <a:lstStyle/>
          <a:p>
            <a:r>
              <a:t>Title Text</a:t>
            </a:r>
          </a:p>
        </p:txBody>
      </p:sp>
      <p:sp>
        <p:nvSpPr>
          <p:cNvPr id="63" name="Zástupný symbol pro text 13"/>
          <p:cNvSpPr>
            <a:spLocks noGrp="1"/>
          </p:cNvSpPr>
          <p:nvPr>
            <p:ph type="body" sz="quarter" idx="21"/>
          </p:nvPr>
        </p:nvSpPr>
        <p:spPr>
          <a:xfrm>
            <a:off x="720724" y="5599669"/>
            <a:ext cx="5218414" cy="216001"/>
          </a:xfrm>
          <a:prstGeom prst="rect">
            <a:avLst/>
          </a:prstGeom>
        </p:spPr>
        <p:txBody>
          <a:bodyPr anchor="ctr"/>
          <a:lstStyle/>
          <a:p>
            <a:pPr marL="0" indent="0">
              <a:lnSpc>
                <a:spcPts val="1100"/>
              </a:lnSpc>
              <a:buClrTx/>
              <a:buSzTx/>
              <a:buFontTx/>
              <a:buNone/>
              <a:defRPr sz="1000"/>
            </a:pPr>
            <a:endParaRPr/>
          </a:p>
        </p:txBody>
      </p:sp>
      <p:pic>
        <p:nvPicPr>
          <p:cNvPr id="64" name="Obrázek 9" descr="Obrázek 9"/>
          <p:cNvPicPr>
            <a:picLocks noChangeAspect="1"/>
          </p:cNvPicPr>
          <p:nvPr/>
        </p:nvPicPr>
        <p:blipFill>
          <a:blip r:embed="rId2"/>
          <a:stretch>
            <a:fillRect/>
          </a:stretch>
        </p:blipFill>
        <p:spPr>
          <a:xfrm>
            <a:off x="10879841" y="6051060"/>
            <a:ext cx="840327" cy="579826"/>
          </a:xfrm>
          <a:prstGeom prst="rect">
            <a:avLst/>
          </a:prstGeom>
          <a:ln w="12700">
            <a:miter lim="400000"/>
          </a:ln>
        </p:spPr>
      </p:pic>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adpis, podnadpis a tři sloupce">
    <p:spTree>
      <p:nvGrpSpPr>
        <p:cNvPr id="1" name=""/>
        <p:cNvGrpSpPr/>
        <p:nvPr/>
      </p:nvGrpSpPr>
      <p:grpSpPr>
        <a:xfrm>
          <a:off x="0" y="0"/>
          <a:ext cx="0" cy="0"/>
          <a:chOff x="0" y="0"/>
          <a:chExt cx="0" cy="0"/>
        </a:xfrm>
      </p:grpSpPr>
      <p:sp>
        <p:nvSpPr>
          <p:cNvPr id="72" name="Body Level One…"/>
          <p:cNvSpPr txBox="1">
            <a:spLocks noGrp="1"/>
          </p:cNvSpPr>
          <p:nvPr>
            <p:ph type="body" sz="quarter" idx="1"/>
          </p:nvPr>
        </p:nvSpPr>
        <p:spPr>
          <a:xfrm>
            <a:off x="4439999" y="1692001"/>
            <a:ext cx="3311526" cy="2230712"/>
          </a:xfrm>
          <a:prstGeom prst="rect">
            <a:avLst/>
          </a:prstGeom>
        </p:spPr>
        <p:txBody>
          <a:bodyPr/>
          <a:lstStyle>
            <a:lvl1pPr marL="0" indent="0">
              <a:lnSpc>
                <a:spcPct val="100000"/>
              </a:lnSpc>
              <a:buClrTx/>
              <a:buSzTx/>
              <a:buFontTx/>
              <a:buNone/>
            </a:lvl1pPr>
            <a:lvl2pPr marL="0" indent="0">
              <a:lnSpc>
                <a:spcPct val="100000"/>
              </a:lnSpc>
              <a:buClrTx/>
              <a:buSzTx/>
              <a:buFontTx/>
              <a:buNone/>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3" name="Zástupný symbol pro text 5"/>
          <p:cNvSpPr>
            <a:spLocks noGrp="1"/>
          </p:cNvSpPr>
          <p:nvPr>
            <p:ph type="body" sz="quarter" idx="21"/>
          </p:nvPr>
        </p:nvSpPr>
        <p:spPr>
          <a:xfrm>
            <a:off x="719998" y="4414270"/>
            <a:ext cx="3312002" cy="1427731"/>
          </a:xfrm>
          <a:prstGeom prst="rect">
            <a:avLst/>
          </a:prstGeom>
        </p:spPr>
        <p:txBody>
          <a:bodyPr/>
          <a:lstStyle/>
          <a:p>
            <a:pPr marL="0" indent="0">
              <a:lnSpc>
                <a:spcPts val="1800"/>
              </a:lnSpc>
              <a:buClrTx/>
              <a:buSzTx/>
              <a:buFontTx/>
              <a:buNone/>
              <a:defRPr sz="1500"/>
            </a:pPr>
            <a:endParaRPr/>
          </a:p>
        </p:txBody>
      </p:sp>
      <p:sp>
        <p:nvSpPr>
          <p:cNvPr id="74" name="Zástupný symbol pro text 5"/>
          <p:cNvSpPr>
            <a:spLocks noGrp="1"/>
          </p:cNvSpPr>
          <p:nvPr>
            <p:ph type="body" sz="quarter" idx="22"/>
          </p:nvPr>
        </p:nvSpPr>
        <p:spPr>
          <a:xfrm>
            <a:off x="4439999" y="4414270"/>
            <a:ext cx="3312002" cy="1427731"/>
          </a:xfrm>
          <a:prstGeom prst="rect">
            <a:avLst/>
          </a:prstGeom>
        </p:spPr>
        <p:txBody>
          <a:bodyPr/>
          <a:lstStyle/>
          <a:p>
            <a:pPr marL="0" indent="0">
              <a:lnSpc>
                <a:spcPts val="1800"/>
              </a:lnSpc>
              <a:buClrTx/>
              <a:buSzTx/>
              <a:buFontTx/>
              <a:buNone/>
              <a:defRPr sz="1500"/>
            </a:pPr>
            <a:endParaRPr/>
          </a:p>
        </p:txBody>
      </p:sp>
      <p:sp>
        <p:nvSpPr>
          <p:cNvPr id="75" name="Zástupný symbol pro text 5"/>
          <p:cNvSpPr>
            <a:spLocks noGrp="1"/>
          </p:cNvSpPr>
          <p:nvPr>
            <p:ph type="body" sz="quarter" idx="23"/>
          </p:nvPr>
        </p:nvSpPr>
        <p:spPr>
          <a:xfrm>
            <a:off x="8161200" y="4414270"/>
            <a:ext cx="3312001" cy="1427731"/>
          </a:xfrm>
          <a:prstGeom prst="rect">
            <a:avLst/>
          </a:prstGeom>
        </p:spPr>
        <p:txBody>
          <a:bodyPr/>
          <a:lstStyle/>
          <a:p>
            <a:pPr marL="0" indent="0">
              <a:lnSpc>
                <a:spcPts val="1800"/>
              </a:lnSpc>
              <a:buClrTx/>
              <a:buSzTx/>
              <a:buFontTx/>
              <a:buNone/>
              <a:defRPr sz="1500"/>
            </a:pPr>
            <a:endParaRPr/>
          </a:p>
        </p:txBody>
      </p:sp>
      <p:sp>
        <p:nvSpPr>
          <p:cNvPr id="76" name="Zástupný symbol pro text 13"/>
          <p:cNvSpPr>
            <a:spLocks noGrp="1"/>
          </p:cNvSpPr>
          <p:nvPr>
            <p:ph type="body" sz="quarter" idx="24"/>
          </p:nvPr>
        </p:nvSpPr>
        <p:spPr>
          <a:xfrm>
            <a:off x="720725" y="4025136"/>
            <a:ext cx="3311525" cy="216001"/>
          </a:xfrm>
          <a:prstGeom prst="rect">
            <a:avLst/>
          </a:prstGeom>
        </p:spPr>
        <p:txBody>
          <a:bodyPr anchor="ctr"/>
          <a:lstStyle/>
          <a:p>
            <a:pPr marL="0" indent="0">
              <a:lnSpc>
                <a:spcPts val="1100"/>
              </a:lnSpc>
              <a:buClrTx/>
              <a:buSzTx/>
              <a:buFontTx/>
              <a:buNone/>
              <a:defRPr sz="1000"/>
            </a:pPr>
            <a:endParaRPr/>
          </a:p>
        </p:txBody>
      </p:sp>
      <p:sp>
        <p:nvSpPr>
          <p:cNvPr id="77" name="Zástupný symbol pro text 13"/>
          <p:cNvSpPr>
            <a:spLocks noGrp="1"/>
          </p:cNvSpPr>
          <p:nvPr>
            <p:ph type="body" sz="quarter" idx="25"/>
          </p:nvPr>
        </p:nvSpPr>
        <p:spPr>
          <a:xfrm>
            <a:off x="4440475" y="4025136"/>
            <a:ext cx="3311526" cy="216001"/>
          </a:xfrm>
          <a:prstGeom prst="rect">
            <a:avLst/>
          </a:prstGeom>
        </p:spPr>
        <p:txBody>
          <a:bodyPr anchor="ctr"/>
          <a:lstStyle/>
          <a:p>
            <a:pPr marL="0" indent="0">
              <a:lnSpc>
                <a:spcPts val="1100"/>
              </a:lnSpc>
              <a:buClrTx/>
              <a:buSzTx/>
              <a:buFontTx/>
              <a:buNone/>
              <a:defRPr sz="1000"/>
            </a:pPr>
            <a:endParaRPr/>
          </a:p>
        </p:txBody>
      </p:sp>
      <p:sp>
        <p:nvSpPr>
          <p:cNvPr id="78" name="Zástupný symbol pro text 13"/>
          <p:cNvSpPr>
            <a:spLocks noGrp="1"/>
          </p:cNvSpPr>
          <p:nvPr>
            <p:ph type="body" sz="quarter" idx="26"/>
          </p:nvPr>
        </p:nvSpPr>
        <p:spPr>
          <a:xfrm>
            <a:off x="8161435" y="4025136"/>
            <a:ext cx="3311526" cy="216001"/>
          </a:xfrm>
          <a:prstGeom prst="rect">
            <a:avLst/>
          </a:prstGeom>
        </p:spPr>
        <p:txBody>
          <a:bodyPr anchor="ctr"/>
          <a:lstStyle/>
          <a:p>
            <a:pPr marL="0" indent="0">
              <a:lnSpc>
                <a:spcPts val="1100"/>
              </a:lnSpc>
              <a:buClrTx/>
              <a:buSzTx/>
              <a:buFontTx/>
              <a:buNone/>
              <a:defRPr sz="1000"/>
            </a:pPr>
            <a:endParaRPr/>
          </a:p>
        </p:txBody>
      </p:sp>
      <p:sp>
        <p:nvSpPr>
          <p:cNvPr id="79" name="Zástupný symbol pro text 7"/>
          <p:cNvSpPr>
            <a:spLocks noGrp="1"/>
          </p:cNvSpPr>
          <p:nvPr>
            <p:ph type="body" sz="quarter" idx="27"/>
          </p:nvPr>
        </p:nvSpPr>
        <p:spPr>
          <a:xfrm>
            <a:off x="720724" y="1296001"/>
            <a:ext cx="10752140" cy="271577"/>
          </a:xfrm>
          <a:prstGeom prst="rect">
            <a:avLst/>
          </a:prstGeom>
        </p:spPr>
        <p:txBody>
          <a:bodyPr/>
          <a:lstStyle/>
          <a:p>
            <a:pPr marL="0" indent="0">
              <a:lnSpc>
                <a:spcPts val="2300"/>
              </a:lnSpc>
              <a:buClrTx/>
              <a:buSzTx/>
              <a:buFontTx/>
              <a:buNone/>
              <a:defRPr sz="2000">
                <a:solidFill>
                  <a:schemeClr val="accent1"/>
                </a:solidFill>
              </a:defRPr>
            </a:pPr>
            <a:endParaRPr/>
          </a:p>
        </p:txBody>
      </p:sp>
      <p:sp>
        <p:nvSpPr>
          <p:cNvPr id="80" name="Title Text"/>
          <p:cNvSpPr txBox="1">
            <a:spLocks noGrp="1"/>
          </p:cNvSpPr>
          <p:nvPr>
            <p:ph type="title"/>
          </p:nvPr>
        </p:nvSpPr>
        <p:spPr>
          <a:prstGeom prst="rect">
            <a:avLst/>
          </a:prstGeom>
        </p:spPr>
        <p:txBody>
          <a:bodyPr/>
          <a:lstStyle/>
          <a:p>
            <a:r>
              <a:t>Title Text</a:t>
            </a:r>
          </a:p>
        </p:txBody>
      </p:sp>
      <p:pic>
        <p:nvPicPr>
          <p:cNvPr id="81" name="Obrázek 21" descr="Obrázek 21"/>
          <p:cNvPicPr>
            <a:picLocks noChangeAspect="1"/>
          </p:cNvPicPr>
          <p:nvPr/>
        </p:nvPicPr>
        <p:blipFill>
          <a:blip r:embed="rId2"/>
          <a:stretch>
            <a:fillRect/>
          </a:stretch>
        </p:blipFill>
        <p:spPr>
          <a:xfrm>
            <a:off x="10879841" y="6051060"/>
            <a:ext cx="840327" cy="579826"/>
          </a:xfrm>
          <a:prstGeom prst="rect">
            <a:avLst/>
          </a:prstGeom>
          <a:ln w="12700">
            <a:miter lim="400000"/>
          </a:ln>
        </p:spPr>
      </p:pic>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Obsah a text bez nadpisu">
    <p:spTree>
      <p:nvGrpSpPr>
        <p:cNvPr id="1" name=""/>
        <p:cNvGrpSpPr/>
        <p:nvPr/>
      </p:nvGrpSpPr>
      <p:grpSpPr>
        <a:xfrm>
          <a:off x="0" y="0"/>
          <a:ext cx="0" cy="0"/>
          <a:chOff x="0" y="0"/>
          <a:chExt cx="0" cy="0"/>
        </a:xfrm>
      </p:grpSpPr>
      <p:sp>
        <p:nvSpPr>
          <p:cNvPr id="89" name="Body Level One…"/>
          <p:cNvSpPr txBox="1">
            <a:spLocks noGrp="1"/>
          </p:cNvSpPr>
          <p:nvPr>
            <p:ph type="body" sz="half" idx="1"/>
          </p:nvPr>
        </p:nvSpPr>
        <p:spPr>
          <a:xfrm>
            <a:off x="6272212" y="692150"/>
            <a:ext cx="5200988" cy="5139850"/>
          </a:xfrm>
          <a:prstGeom prst="rect">
            <a:avLst/>
          </a:prstGeom>
        </p:spPr>
        <p:txBody>
          <a:bodyPr/>
          <a:lstStyle>
            <a:lvl1pPr marL="252000" indent="-180000">
              <a:defRPr sz="2000"/>
            </a:lvl1pPr>
            <a:lvl2pPr marL="549000" indent="-225000">
              <a:defRPr sz="2000"/>
            </a:lvl2pPr>
            <a:lvl3pPr>
              <a:defRPr sz="2000"/>
            </a:lvl3pPr>
            <a:lvl4pPr>
              <a:defRPr sz="2000"/>
            </a:lvl4pPr>
            <a:lvl5pPr>
              <a:defRPr sz="2000"/>
            </a:lvl5pPr>
          </a:lstStyle>
          <a:p>
            <a:r>
              <a:t>Body Level One</a:t>
            </a:r>
          </a:p>
          <a:p>
            <a:pPr lvl="1"/>
            <a:r>
              <a:t>Body Level Two</a:t>
            </a:r>
          </a:p>
          <a:p>
            <a:pPr lvl="2"/>
            <a:r>
              <a:t>Body Level Three</a:t>
            </a:r>
          </a:p>
          <a:p>
            <a:pPr lvl="3"/>
            <a:r>
              <a:t>Body Level Four</a:t>
            </a:r>
          </a:p>
          <a:p>
            <a:pPr lvl="4"/>
            <a:r>
              <a:t>Body Level Five</a:t>
            </a:r>
          </a:p>
        </p:txBody>
      </p:sp>
      <p:sp>
        <p:nvSpPr>
          <p:cNvPr id="90" name="Zástupný symbol pro text 13"/>
          <p:cNvSpPr>
            <a:spLocks noGrp="1"/>
          </p:cNvSpPr>
          <p:nvPr>
            <p:ph type="body" sz="quarter" idx="21"/>
          </p:nvPr>
        </p:nvSpPr>
        <p:spPr>
          <a:xfrm>
            <a:off x="720724" y="5599669"/>
            <a:ext cx="5218414" cy="216001"/>
          </a:xfrm>
          <a:prstGeom prst="rect">
            <a:avLst/>
          </a:prstGeom>
        </p:spPr>
        <p:txBody>
          <a:bodyPr anchor="ctr"/>
          <a:lstStyle/>
          <a:p>
            <a:pPr marL="0" indent="0">
              <a:lnSpc>
                <a:spcPts val="1100"/>
              </a:lnSpc>
              <a:buClrTx/>
              <a:buSzTx/>
              <a:buFontTx/>
              <a:buNone/>
              <a:defRPr sz="1000"/>
            </a:pPr>
            <a:endParaRPr/>
          </a:p>
        </p:txBody>
      </p:sp>
      <p:pic>
        <p:nvPicPr>
          <p:cNvPr id="91" name="Obrázek 7" descr="Obrázek 7"/>
          <p:cNvPicPr>
            <a:picLocks noChangeAspect="1"/>
          </p:cNvPicPr>
          <p:nvPr/>
        </p:nvPicPr>
        <p:blipFill>
          <a:blip r:embed="rId2"/>
          <a:stretch>
            <a:fillRect/>
          </a:stretch>
        </p:blipFill>
        <p:spPr>
          <a:xfrm>
            <a:off x="10879841" y="6051060"/>
            <a:ext cx="840327" cy="579826"/>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Obsah bez nadpisu">
    <p:spTree>
      <p:nvGrpSpPr>
        <p:cNvPr id="1" name=""/>
        <p:cNvGrpSpPr/>
        <p:nvPr/>
      </p:nvGrpSpPr>
      <p:grpSpPr>
        <a:xfrm>
          <a:off x="0" y="0"/>
          <a:ext cx="0" cy="0"/>
          <a:chOff x="0" y="0"/>
          <a:chExt cx="0" cy="0"/>
        </a:xfrm>
      </p:grpSpPr>
      <p:sp>
        <p:nvSpPr>
          <p:cNvPr id="99" name="Body Level One…"/>
          <p:cNvSpPr txBox="1">
            <a:spLocks noGrp="1"/>
          </p:cNvSpPr>
          <p:nvPr>
            <p:ph type="body" idx="1"/>
          </p:nvPr>
        </p:nvSpPr>
        <p:spPr>
          <a:xfrm>
            <a:off x="719999" y="692150"/>
            <a:ext cx="10753202" cy="51398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00" name="Obrázek 5" descr="Obrázek 5"/>
          <p:cNvPicPr>
            <a:picLocks noChangeAspect="1"/>
          </p:cNvPicPr>
          <p:nvPr/>
        </p:nvPicPr>
        <p:blipFill>
          <a:blip r:embed="rId2"/>
          <a:stretch>
            <a:fillRect/>
          </a:stretch>
        </p:blipFill>
        <p:spPr>
          <a:xfrm>
            <a:off x="10879841" y="6051060"/>
            <a:ext cx="840327" cy="579826"/>
          </a:xfrm>
          <a:prstGeom prst="rect">
            <a:avLst/>
          </a:prstGeom>
          <a:ln w="12700">
            <a:miter lim="400000"/>
          </a:ln>
        </p:spPr>
      </p:pic>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19999" y="719999"/>
            <a:ext cx="10753202" cy="451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3" name="Body Level One…"/>
          <p:cNvSpPr txBox="1">
            <a:spLocks noGrp="1"/>
          </p:cNvSpPr>
          <p:nvPr>
            <p:ph type="body" idx="1"/>
          </p:nvPr>
        </p:nvSpPr>
        <p:spPr>
          <a:xfrm>
            <a:off x="719999" y="1692001"/>
            <a:ext cx="10753202" cy="41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pic>
        <p:nvPicPr>
          <p:cNvPr id="4" name="Obrázek 8" descr="Obrázek 8"/>
          <p:cNvPicPr>
            <a:picLocks noChangeAspect="1"/>
          </p:cNvPicPr>
          <p:nvPr/>
        </p:nvPicPr>
        <p:blipFill>
          <a:blip r:embed="rId16"/>
          <a:stretch>
            <a:fillRect/>
          </a:stretch>
        </p:blipFill>
        <p:spPr>
          <a:xfrm>
            <a:off x="10879841" y="6051060"/>
            <a:ext cx="840327" cy="579826"/>
          </a:xfrm>
          <a:prstGeom prst="rect">
            <a:avLst/>
          </a:prstGeom>
          <a:ln w="12700">
            <a:miter lim="400000"/>
          </a:ln>
        </p:spPr>
      </p:pic>
      <p:sp>
        <p:nvSpPr>
          <p:cNvPr id="5" name="Slide Number"/>
          <p:cNvSpPr txBox="1">
            <a:spLocks noGrp="1"/>
          </p:cNvSpPr>
          <p:nvPr>
            <p:ph type="sldNum" sz="quarter" idx="2"/>
          </p:nvPr>
        </p:nvSpPr>
        <p:spPr>
          <a:xfrm>
            <a:off x="414000" y="6267593"/>
            <a:ext cx="182216" cy="172815"/>
          </a:xfrm>
          <a:prstGeom prst="rect">
            <a:avLst/>
          </a:prstGeom>
          <a:ln w="12700">
            <a:miter lim="400000"/>
          </a:ln>
        </p:spPr>
        <p:txBody>
          <a:bodyPr wrap="none" lIns="0" tIns="0" rIns="0" bIns="0" anchor="ctr">
            <a:spAutoFit/>
          </a:bodyPr>
          <a:lstStyle>
            <a:lvl1pPr>
              <a:defRPr sz="1200">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1pPr>
      <a:lvl2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2pPr>
      <a:lvl3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3pPr>
      <a:lvl4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4pPr>
      <a:lvl5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5pPr>
      <a:lvl6pPr marL="0" marR="0" indent="45720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6pPr>
      <a:lvl7pPr marL="0" marR="0" indent="91440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7pPr>
      <a:lvl8pPr marL="0" marR="0" indent="137160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8pPr>
      <a:lvl9pPr marL="0" marR="0" indent="182880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j-lt"/>
          <a:ea typeface="+mj-ea"/>
          <a:cs typeface="+mj-cs"/>
          <a:sym typeface="Arial"/>
        </a:defRPr>
      </a:lvl9pPr>
    </p:titleStyle>
    <p:bodyStyle>
      <a:lvl1pPr marL="252000" marR="0" indent="-179999" algn="l" defTabSz="914400" rtl="0" latinLnBrk="0">
        <a:lnSpc>
          <a:spcPct val="150000"/>
        </a:lnSpc>
        <a:spcBef>
          <a:spcPts val="0"/>
        </a:spcBef>
        <a:spcAft>
          <a:spcPts val="0"/>
        </a:spcAft>
        <a:buClr>
          <a:schemeClr val="accent1"/>
        </a:buClr>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576000" marR="0" indent="-252000" algn="l" defTabSz="914400" rtl="0" latinLnBrk="0">
        <a:lnSpc>
          <a:spcPct val="150000"/>
        </a:lnSpc>
        <a:spcBef>
          <a:spcPts val="0"/>
        </a:spcBef>
        <a:spcAft>
          <a:spcPts val="0"/>
        </a:spcAft>
        <a:buClr>
          <a:schemeClr val="accent1"/>
        </a:buClr>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0" marR="0" indent="914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j-lt"/>
          <a:ea typeface="+mj-ea"/>
          <a:cs typeface="+mj-cs"/>
          <a:sym typeface="Arial"/>
        </a:defRPr>
      </a:lvl3pPr>
      <a:lvl4pPr marL="0" marR="0" indent="1371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j-lt"/>
          <a:ea typeface="+mj-ea"/>
          <a:cs typeface="+mj-cs"/>
          <a:sym typeface="Arial"/>
        </a:defRPr>
      </a:lvl4pPr>
      <a:lvl5pPr marL="0" marR="0" indent="1828800" algn="l" defTabSz="914400" rtl="0" latinLnBrk="0">
        <a:lnSpc>
          <a:spcPct val="1500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17"/>
        </a:buBlip>
        <a:tabLst/>
        <a:defRPr sz="2800" b="0" i="0" u="none" strike="noStrike" cap="none" spc="0" baseline="0">
          <a:solidFill>
            <a:srgbClr val="000000"/>
          </a:solidFill>
          <a:uFillTx/>
          <a:latin typeface="+mj-lt"/>
          <a:ea typeface="+mj-ea"/>
          <a:cs typeface="+mj-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j-lt"/>
          <a:ea typeface="+mj-ea"/>
          <a:cs typeface="+mj-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j-lt"/>
          <a:ea typeface="+mj-ea"/>
          <a:cs typeface="+mj-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245691@mail.muni.cz"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zechstepbystep.cz/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d79dsY7g4&amp;t=187s" TargetMode="External"/><Relationship Id="rId2" Type="http://schemas.openxmlformats.org/officeDocument/2006/relationships/hyperlink" Target="https://www.youtube.com/watch?v=r6M7fd65XfQ"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ingapps.org/watch?v=po6pz7rf320" TargetMode="External"/><Relationship Id="rId2" Type="http://schemas.openxmlformats.org/officeDocument/2006/relationships/hyperlink" Target="https://learningapps.org/watch?v=pkpigx35j20"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learningapps.org/watch?v=pkwwy9xhn2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learningapps.org/watch?v=pzzh9ki8a2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ingapps.org/watch?v=pho61z0ua20" TargetMode="External"/><Relationship Id="rId2" Type="http://schemas.openxmlformats.org/officeDocument/2006/relationships/hyperlink" Target="https://learningapps.org/watch?v=puurjf98520"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learningapps.org/watch?v=p8dgsqa0j20" TargetMode="External"/><Relationship Id="rId2" Type="http://schemas.openxmlformats.org/officeDocument/2006/relationships/hyperlink" Target="https://learningapps.org/watch?v=pvjpv2ms320"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s.muni.cz/auth/el/med/podzim2020/aVLCJ0383/index.qwar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s.muni.cz/auth/el/med/podzim2020/aVLCJ0383/index.qwarp" TargetMode="External"/><Relationship Id="rId2" Type="http://schemas.openxmlformats.org/officeDocument/2006/relationships/hyperlink" Target="https://is.muni.cz/auth/el/med/podzim2020/aVLCJ018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Nadpis 3"/>
          <p:cNvSpPr txBox="1">
            <a:spLocks noGrp="1"/>
          </p:cNvSpPr>
          <p:nvPr>
            <p:ph type="title"/>
          </p:nvPr>
        </p:nvSpPr>
        <p:spPr>
          <a:xfrm>
            <a:off x="398501" y="2900365"/>
            <a:ext cx="11361602" cy="1171581"/>
          </a:xfrm>
          <a:prstGeom prst="rect">
            <a:avLst/>
          </a:prstGeom>
        </p:spPr>
        <p:txBody>
          <a:bodyPr/>
          <a:lstStyle>
            <a:lvl1pPr>
              <a:spcBef>
                <a:spcPts val="600"/>
              </a:spcBef>
            </a:lvl1pPr>
          </a:lstStyle>
          <a:p>
            <a:r>
              <a:rPr dirty="0"/>
              <a:t>aVLCJ0</a:t>
            </a:r>
            <a:r>
              <a:rPr lang="cs-CZ" dirty="0"/>
              <a:t>383</a:t>
            </a:r>
            <a:r>
              <a:rPr dirty="0"/>
              <a:t> Czech Language for Foreigners I</a:t>
            </a:r>
            <a:r>
              <a:rPr lang="cs-CZ" dirty="0"/>
              <a:t>II</a:t>
            </a:r>
            <a:r>
              <a:rPr dirty="0"/>
              <a:t> </a:t>
            </a:r>
          </a:p>
        </p:txBody>
      </p:sp>
      <p:sp>
        <p:nvSpPr>
          <p:cNvPr id="217" name="Podnadpis 4"/>
          <p:cNvSpPr txBox="1">
            <a:spLocks noGrp="1"/>
          </p:cNvSpPr>
          <p:nvPr>
            <p:ph type="body" sz="quarter" idx="1"/>
          </p:nvPr>
        </p:nvSpPr>
        <p:spPr>
          <a:xfrm>
            <a:off x="398501" y="4116401"/>
            <a:ext cx="11361602" cy="698498"/>
          </a:xfrm>
          <a:prstGeom prst="rect">
            <a:avLst/>
          </a:prstGeom>
        </p:spPr>
        <p:txBody>
          <a:bodyPr/>
          <a:lstStyle>
            <a:lvl1pPr>
              <a:spcBef>
                <a:spcPts val="600"/>
              </a:spcBef>
            </a:lvl1pPr>
          </a:lstStyle>
          <a:p>
            <a:r>
              <a:rPr dirty="0"/>
              <a:t>how to study </a:t>
            </a:r>
            <a:r>
              <a:rPr dirty="0" err="1"/>
              <a:t>czech</a:t>
            </a:r>
            <a:r>
              <a:rPr dirty="0"/>
              <a:t> online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online: the class (mental)</a:t>
            </a:r>
          </a:p>
        </p:txBody>
      </p:sp>
      <p:sp>
        <p:nvSpPr>
          <p:cNvPr id="245" name="Zástupný obsah 4"/>
          <p:cNvSpPr txBox="1">
            <a:spLocks noGrp="1"/>
          </p:cNvSpPr>
          <p:nvPr>
            <p:ph type="body" idx="1"/>
          </p:nvPr>
        </p:nvSpPr>
        <p:spPr>
          <a:xfrm>
            <a:off x="719999" y="1692001"/>
            <a:ext cx="11038863" cy="4140000"/>
          </a:xfrm>
          <a:prstGeom prst="rect">
            <a:avLst/>
          </a:prstGeom>
        </p:spPr>
        <p:txBody>
          <a:bodyPr/>
          <a:lstStyle/>
          <a:p>
            <a:r>
              <a:t>participate</a:t>
            </a:r>
          </a:p>
          <a:p>
            <a:r>
              <a:t>be active in completing the tasks</a:t>
            </a:r>
          </a:p>
          <a:p>
            <a:r>
              <a:t>do not worry to ask any question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at home: homework</a:t>
            </a:r>
          </a:p>
        </p:txBody>
      </p:sp>
      <p:sp>
        <p:nvSpPr>
          <p:cNvPr id="248" name="Zástupný obsah 4"/>
          <p:cNvSpPr txBox="1">
            <a:spLocks noGrp="1"/>
          </p:cNvSpPr>
          <p:nvPr>
            <p:ph type="body" idx="1"/>
          </p:nvPr>
        </p:nvSpPr>
        <p:spPr>
          <a:xfrm>
            <a:off x="719999" y="1692001"/>
            <a:ext cx="11038863" cy="4140000"/>
          </a:xfrm>
          <a:prstGeom prst="rect">
            <a:avLst/>
          </a:prstGeom>
        </p:spPr>
        <p:txBody>
          <a:bodyPr/>
          <a:lstStyle/>
          <a:p>
            <a:r>
              <a:t>completing the homework → reducing the passmark for the final test</a:t>
            </a:r>
          </a:p>
          <a:p>
            <a:r>
              <a:t>but also other benefits (like, actually, learning something useful)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at home: translations</a:t>
            </a:r>
          </a:p>
        </p:txBody>
      </p:sp>
      <p:sp>
        <p:nvSpPr>
          <p:cNvPr id="251" name="Zástupný obsah 4"/>
          <p:cNvSpPr txBox="1">
            <a:spLocks noGrp="1"/>
          </p:cNvSpPr>
          <p:nvPr>
            <p:ph type="body" idx="1"/>
          </p:nvPr>
        </p:nvSpPr>
        <p:spPr>
          <a:xfrm>
            <a:off x="719999" y="1692001"/>
            <a:ext cx="11038863" cy="4140000"/>
          </a:xfrm>
          <a:prstGeom prst="rect">
            <a:avLst/>
          </a:prstGeom>
        </p:spPr>
        <p:txBody>
          <a:bodyPr/>
          <a:lstStyle/>
          <a:p>
            <a:r>
              <a:t>use the book dictionaries (PDF on IS) for vocabulary in the exercises</a:t>
            </a:r>
          </a:p>
          <a:p>
            <a:pPr marL="504000" lvl="1" indent="-180000">
              <a:lnSpc>
                <a:spcPct val="100000"/>
              </a:lnSpc>
              <a:defRPr sz="2000"/>
            </a:pPr>
            <a:r>
              <a:t>if you use the (PDF) dictionaries, do not look for the exact form you do not understand; look for the most similar form → studovat (to study) could also look like: studuju (I study), studuješ (you study)...</a:t>
            </a:r>
          </a:p>
          <a:p>
            <a:r>
              <a:t>use any online dictionaries for isolated words</a:t>
            </a:r>
          </a:p>
          <a:p>
            <a:r>
              <a:t>try not to use google translator </a:t>
            </a:r>
          </a:p>
          <a:p>
            <a:r>
              <a:t>do not use „camera“ translators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in Czech republic</a:t>
            </a:r>
          </a:p>
        </p:txBody>
      </p:sp>
      <p:sp>
        <p:nvSpPr>
          <p:cNvPr id="254" name="Zástupný obsah 4"/>
          <p:cNvSpPr txBox="1">
            <a:spLocks noGrp="1"/>
          </p:cNvSpPr>
          <p:nvPr>
            <p:ph type="body" idx="1"/>
          </p:nvPr>
        </p:nvSpPr>
        <p:spPr>
          <a:xfrm>
            <a:off x="719999" y="1692001"/>
            <a:ext cx="11038863" cy="4140000"/>
          </a:xfrm>
          <a:prstGeom prst="rect">
            <a:avLst/>
          </a:prstGeom>
        </p:spPr>
        <p:txBody>
          <a:bodyPr/>
          <a:lstStyle/>
          <a:p>
            <a:r>
              <a:rPr dirty="0"/>
              <a:t>use the language </a:t>
            </a:r>
            <a:r>
              <a:rPr dirty="0" err="1"/>
              <a:t>everytime</a:t>
            </a:r>
            <a:r>
              <a:rPr dirty="0"/>
              <a:t> you can</a:t>
            </a:r>
          </a:p>
          <a:p>
            <a:r>
              <a:rPr dirty="0"/>
              <a:t>it boosts your skills</a:t>
            </a:r>
          </a:p>
          <a:p>
            <a:r>
              <a:rPr dirty="0"/>
              <a:t>it makes your learning easier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Getting the credit</a:t>
            </a:r>
          </a:p>
        </p:txBody>
      </p:sp>
      <p:sp>
        <p:nvSpPr>
          <p:cNvPr id="257" name="Zástupný obsah 4"/>
          <p:cNvSpPr txBox="1">
            <a:spLocks noGrp="1"/>
          </p:cNvSpPr>
          <p:nvPr>
            <p:ph type="body" idx="1"/>
          </p:nvPr>
        </p:nvSpPr>
        <p:spPr>
          <a:xfrm>
            <a:off x="433953" y="1348353"/>
            <a:ext cx="11324909" cy="4483648"/>
          </a:xfrm>
          <a:prstGeom prst="rect">
            <a:avLst/>
          </a:prstGeom>
        </p:spPr>
        <p:txBody>
          <a:bodyPr>
            <a:normAutofit fontScale="77500" lnSpcReduction="20000"/>
          </a:bodyPr>
          <a:lstStyle/>
          <a:p>
            <a:r>
              <a:rPr dirty="0"/>
              <a:t> attend the classes (you can miss 2 of them without proper excuse)</a:t>
            </a:r>
          </a:p>
          <a:p>
            <a:pPr marL="504000" lvl="1" indent="-180000">
              <a:lnSpc>
                <a:spcPct val="100000"/>
              </a:lnSpc>
              <a:defRPr sz="2000"/>
            </a:pPr>
            <a:r>
              <a:rPr dirty="0"/>
              <a:t>substitutions: ask the teacher of the group you want to substitute with</a:t>
            </a:r>
          </a:p>
          <a:p>
            <a:r>
              <a:rPr dirty="0"/>
              <a:t> pass the final test: </a:t>
            </a:r>
            <a:r>
              <a:rPr dirty="0" err="1"/>
              <a:t>passmark</a:t>
            </a:r>
            <a:r>
              <a:rPr dirty="0"/>
              <a:t> 70 %</a:t>
            </a:r>
          </a:p>
          <a:p>
            <a:r>
              <a:rPr dirty="0"/>
              <a:t>final test </a:t>
            </a:r>
            <a:r>
              <a:rPr dirty="0" err="1"/>
              <a:t>passmark</a:t>
            </a:r>
            <a:r>
              <a:rPr dirty="0"/>
              <a:t> can be reduced by:</a:t>
            </a:r>
            <a:endParaRPr lang="cs-CZ" dirty="0"/>
          </a:p>
          <a:p>
            <a:pPr>
              <a:buFont typeface="Arial" panose="020B0604020202020204" pitchFamily="34" charset="0"/>
              <a:buChar char="•"/>
            </a:pPr>
            <a:r>
              <a:rPr lang="cs-CZ" dirty="0" err="1"/>
              <a:t>passing</a:t>
            </a:r>
            <a:r>
              <a:rPr lang="cs-CZ" dirty="0"/>
              <a:t> </a:t>
            </a:r>
            <a:r>
              <a:rPr lang="cs-CZ" dirty="0" err="1"/>
              <a:t>the</a:t>
            </a:r>
            <a:r>
              <a:rPr lang="cs-CZ" dirty="0"/>
              <a:t> </a:t>
            </a:r>
            <a:r>
              <a:rPr lang="cs-CZ" dirty="0" err="1"/>
              <a:t>progress</a:t>
            </a:r>
            <a:r>
              <a:rPr lang="cs-CZ" dirty="0"/>
              <a:t> </a:t>
            </a:r>
            <a:r>
              <a:rPr lang="cs-CZ" dirty="0" err="1"/>
              <a:t>tests</a:t>
            </a:r>
            <a:r>
              <a:rPr lang="cs-CZ" dirty="0"/>
              <a:t> 1 </a:t>
            </a:r>
            <a:r>
              <a:rPr lang="cs-CZ" dirty="0" err="1"/>
              <a:t>written</a:t>
            </a:r>
            <a:r>
              <a:rPr lang="cs-CZ" dirty="0"/>
              <a:t> </a:t>
            </a:r>
            <a:r>
              <a:rPr lang="cs-CZ" dirty="0" err="1"/>
              <a:t>tests</a:t>
            </a:r>
            <a:r>
              <a:rPr lang="cs-CZ" dirty="0"/>
              <a:t>: </a:t>
            </a:r>
            <a:r>
              <a:rPr lang="cs-CZ" dirty="0" err="1"/>
              <a:t>if</a:t>
            </a:r>
            <a:r>
              <a:rPr lang="cs-CZ" dirty="0"/>
              <a:t> </a:t>
            </a:r>
            <a:r>
              <a:rPr lang="cs-CZ" dirty="0" err="1"/>
              <a:t>passed</a:t>
            </a:r>
            <a:r>
              <a:rPr lang="cs-CZ" dirty="0"/>
              <a:t>, </a:t>
            </a:r>
            <a:r>
              <a:rPr lang="cs-CZ" dirty="0" err="1"/>
              <a:t>will</a:t>
            </a:r>
            <a:r>
              <a:rPr lang="cs-CZ" dirty="0"/>
              <a:t> </a:t>
            </a:r>
            <a:r>
              <a:rPr lang="cs-CZ" dirty="0" err="1"/>
              <a:t>reduce</a:t>
            </a:r>
            <a:r>
              <a:rPr lang="cs-CZ" dirty="0"/>
              <a:t> </a:t>
            </a:r>
            <a:r>
              <a:rPr lang="cs-CZ" dirty="0" err="1"/>
              <a:t>your</a:t>
            </a:r>
            <a:r>
              <a:rPr lang="cs-CZ" dirty="0"/>
              <a:t> </a:t>
            </a:r>
            <a:r>
              <a:rPr lang="cs-CZ" dirty="0" err="1"/>
              <a:t>final</a:t>
            </a:r>
            <a:r>
              <a:rPr lang="cs-CZ" dirty="0"/>
              <a:t> test </a:t>
            </a:r>
            <a:r>
              <a:rPr lang="cs-CZ" dirty="0" err="1"/>
              <a:t>passmark</a:t>
            </a:r>
            <a:r>
              <a:rPr lang="cs-CZ" dirty="0"/>
              <a:t> by 2 %</a:t>
            </a:r>
          </a:p>
          <a:p>
            <a:pPr>
              <a:buFont typeface="Arial" panose="020B0604020202020204" pitchFamily="34" charset="0"/>
              <a:buChar char="•"/>
            </a:pPr>
            <a:r>
              <a:rPr lang="cs-CZ" dirty="0"/>
              <a:t>1 oral test: </a:t>
            </a:r>
            <a:r>
              <a:rPr lang="cs-CZ" dirty="0" err="1"/>
              <a:t>if</a:t>
            </a:r>
            <a:r>
              <a:rPr lang="cs-CZ" dirty="0"/>
              <a:t> </a:t>
            </a:r>
            <a:r>
              <a:rPr lang="cs-CZ" dirty="0" err="1"/>
              <a:t>passed</a:t>
            </a:r>
            <a:r>
              <a:rPr lang="cs-CZ" dirty="0"/>
              <a:t>, </a:t>
            </a:r>
            <a:r>
              <a:rPr lang="cs-CZ" dirty="0" err="1"/>
              <a:t>it</a:t>
            </a:r>
            <a:r>
              <a:rPr lang="cs-CZ" dirty="0"/>
              <a:t> </a:t>
            </a:r>
            <a:r>
              <a:rPr lang="cs-CZ" dirty="0" err="1"/>
              <a:t>will</a:t>
            </a:r>
            <a:r>
              <a:rPr lang="cs-CZ" dirty="0"/>
              <a:t> </a:t>
            </a:r>
            <a:r>
              <a:rPr lang="cs-CZ" dirty="0" err="1"/>
              <a:t>reduce</a:t>
            </a:r>
            <a:r>
              <a:rPr lang="cs-CZ" dirty="0"/>
              <a:t> </a:t>
            </a:r>
            <a:r>
              <a:rPr lang="cs-CZ" dirty="0" err="1"/>
              <a:t>your</a:t>
            </a:r>
            <a:r>
              <a:rPr lang="cs-CZ" dirty="0"/>
              <a:t> </a:t>
            </a:r>
            <a:r>
              <a:rPr lang="cs-CZ" dirty="0" err="1"/>
              <a:t>final</a:t>
            </a:r>
            <a:r>
              <a:rPr lang="cs-CZ" dirty="0"/>
              <a:t> test </a:t>
            </a:r>
            <a:r>
              <a:rPr lang="cs-CZ" dirty="0" err="1"/>
              <a:t>passmark</a:t>
            </a:r>
            <a:r>
              <a:rPr lang="cs-CZ" dirty="0"/>
              <a:t> by 3 %</a:t>
            </a:r>
          </a:p>
          <a:p>
            <a:pPr>
              <a:buFont typeface="Arial" panose="020B0604020202020204" pitchFamily="34" charset="0"/>
              <a:buChar char="•"/>
            </a:pPr>
            <a:r>
              <a:rPr lang="cs-CZ" dirty="0"/>
              <a:t>1 </a:t>
            </a:r>
            <a:r>
              <a:rPr lang="cs-CZ" dirty="0" err="1"/>
              <a:t>project</a:t>
            </a:r>
            <a:r>
              <a:rPr lang="cs-CZ" dirty="0"/>
              <a:t>: </a:t>
            </a:r>
            <a:r>
              <a:rPr lang="cs-CZ" dirty="0" err="1"/>
              <a:t>if</a:t>
            </a:r>
            <a:r>
              <a:rPr lang="cs-CZ" dirty="0"/>
              <a:t> </a:t>
            </a:r>
            <a:r>
              <a:rPr lang="cs-CZ" dirty="0" err="1"/>
              <a:t>passed</a:t>
            </a:r>
            <a:r>
              <a:rPr lang="cs-CZ" dirty="0"/>
              <a:t>, </a:t>
            </a:r>
            <a:r>
              <a:rPr lang="cs-CZ" dirty="0" err="1"/>
              <a:t>it</a:t>
            </a:r>
            <a:r>
              <a:rPr lang="cs-CZ" dirty="0"/>
              <a:t> </a:t>
            </a:r>
            <a:r>
              <a:rPr lang="cs-CZ" dirty="0" err="1"/>
              <a:t>will</a:t>
            </a:r>
            <a:r>
              <a:rPr lang="cs-CZ" dirty="0"/>
              <a:t> </a:t>
            </a:r>
            <a:r>
              <a:rPr lang="cs-CZ" dirty="0" err="1"/>
              <a:t>reduce</a:t>
            </a:r>
            <a:r>
              <a:rPr lang="cs-CZ" dirty="0"/>
              <a:t> </a:t>
            </a:r>
            <a:r>
              <a:rPr lang="cs-CZ" dirty="0" err="1"/>
              <a:t>your</a:t>
            </a:r>
            <a:r>
              <a:rPr lang="cs-CZ" dirty="0"/>
              <a:t> </a:t>
            </a:r>
            <a:r>
              <a:rPr lang="cs-CZ" dirty="0" err="1"/>
              <a:t>final</a:t>
            </a:r>
            <a:r>
              <a:rPr lang="cs-CZ" dirty="0"/>
              <a:t> test </a:t>
            </a:r>
            <a:r>
              <a:rPr lang="cs-CZ" dirty="0" err="1"/>
              <a:t>passmark</a:t>
            </a:r>
            <a:r>
              <a:rPr lang="cs-CZ" dirty="0"/>
              <a:t> by 3 %</a:t>
            </a:r>
          </a:p>
          <a:p>
            <a:pPr>
              <a:buFont typeface="Arial" panose="020B0604020202020204" pitchFamily="34" charset="0"/>
              <a:buChar char="•"/>
            </a:pPr>
            <a:r>
              <a:rPr lang="cs-CZ" dirty="0" err="1"/>
              <a:t>completing</a:t>
            </a:r>
            <a:r>
              <a:rPr lang="cs-CZ" dirty="0"/>
              <a:t> </a:t>
            </a:r>
            <a:r>
              <a:rPr lang="cs-CZ" dirty="0" err="1"/>
              <a:t>homeworks</a:t>
            </a:r>
            <a:r>
              <a:rPr lang="cs-CZ" dirty="0"/>
              <a:t>: </a:t>
            </a:r>
            <a:r>
              <a:rPr lang="cs-CZ" dirty="0" err="1"/>
              <a:t>if</a:t>
            </a:r>
            <a:r>
              <a:rPr lang="cs-CZ" dirty="0"/>
              <a:t> </a:t>
            </a:r>
            <a:r>
              <a:rPr lang="cs-CZ" dirty="0" err="1"/>
              <a:t>you</a:t>
            </a:r>
            <a:r>
              <a:rPr lang="cs-CZ" dirty="0"/>
              <a:t> </a:t>
            </a:r>
            <a:r>
              <a:rPr lang="cs-CZ" dirty="0" err="1"/>
              <a:t>complete</a:t>
            </a:r>
            <a:r>
              <a:rPr lang="cs-CZ" dirty="0"/>
              <a:t> </a:t>
            </a:r>
            <a:r>
              <a:rPr lang="cs-CZ" dirty="0" err="1"/>
              <a:t>over</a:t>
            </a:r>
            <a:r>
              <a:rPr lang="cs-CZ" dirty="0"/>
              <a:t> 90 % </a:t>
            </a:r>
            <a:r>
              <a:rPr lang="cs-CZ" dirty="0" err="1"/>
              <a:t>of</a:t>
            </a:r>
            <a:r>
              <a:rPr lang="cs-CZ" dirty="0"/>
              <a:t> </a:t>
            </a:r>
            <a:r>
              <a:rPr lang="cs-CZ" dirty="0" err="1"/>
              <a:t>the</a:t>
            </a:r>
            <a:r>
              <a:rPr lang="cs-CZ" dirty="0"/>
              <a:t> </a:t>
            </a:r>
            <a:r>
              <a:rPr lang="cs-CZ" dirty="0" err="1"/>
              <a:t>assigned</a:t>
            </a:r>
            <a:r>
              <a:rPr lang="cs-CZ" dirty="0"/>
              <a:t> </a:t>
            </a:r>
            <a:r>
              <a:rPr lang="cs-CZ" dirty="0" err="1"/>
              <a:t>homework</a:t>
            </a:r>
            <a:r>
              <a:rPr lang="cs-CZ" dirty="0"/>
              <a:t>, </a:t>
            </a:r>
            <a:r>
              <a:rPr lang="cs-CZ" dirty="0" err="1"/>
              <a:t>your</a:t>
            </a:r>
            <a:r>
              <a:rPr lang="cs-CZ" dirty="0"/>
              <a:t> </a:t>
            </a:r>
            <a:r>
              <a:rPr lang="cs-CZ" dirty="0" err="1"/>
              <a:t>final</a:t>
            </a:r>
            <a:r>
              <a:rPr lang="cs-CZ" dirty="0"/>
              <a:t> test </a:t>
            </a:r>
            <a:r>
              <a:rPr lang="cs-CZ" dirty="0" err="1"/>
              <a:t>passmark</a:t>
            </a:r>
            <a:r>
              <a:rPr lang="cs-CZ" dirty="0"/>
              <a:t> </a:t>
            </a:r>
            <a:r>
              <a:rPr lang="cs-CZ" dirty="0" err="1"/>
              <a:t>will</a:t>
            </a:r>
            <a:r>
              <a:rPr lang="cs-CZ" dirty="0"/>
              <a:t> </a:t>
            </a:r>
            <a:r>
              <a:rPr lang="cs-CZ" dirty="0" err="1"/>
              <a:t>be</a:t>
            </a:r>
            <a:r>
              <a:rPr lang="cs-CZ" dirty="0"/>
              <a:t> </a:t>
            </a:r>
            <a:r>
              <a:rPr lang="cs-CZ" dirty="0" err="1"/>
              <a:t>reduced</a:t>
            </a:r>
            <a:r>
              <a:rPr lang="cs-CZ" dirty="0"/>
              <a:t> by 2 %</a:t>
            </a:r>
          </a:p>
          <a:p>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Motivation</a:t>
            </a:r>
          </a:p>
        </p:txBody>
      </p:sp>
      <p:sp>
        <p:nvSpPr>
          <p:cNvPr id="260" name="Zástupný obsah 4"/>
          <p:cNvSpPr txBox="1">
            <a:spLocks noGrp="1"/>
          </p:cNvSpPr>
          <p:nvPr>
            <p:ph type="body" idx="1"/>
          </p:nvPr>
        </p:nvSpPr>
        <p:spPr>
          <a:xfrm>
            <a:off x="719999" y="1692001"/>
            <a:ext cx="11038863" cy="4140000"/>
          </a:xfrm>
          <a:prstGeom prst="rect">
            <a:avLst/>
          </a:prstGeom>
        </p:spPr>
        <p:txBody>
          <a:bodyPr/>
          <a:lstStyle/>
          <a:p>
            <a:r>
              <a:t>credit </a:t>
            </a:r>
            <a:r>
              <a:rPr>
                <a:latin typeface="Wingdings"/>
                <a:ea typeface="Wingdings"/>
                <a:cs typeface="Wingdings"/>
                <a:sym typeface="Wingdings"/>
              </a:rPr>
              <a:t>☹</a:t>
            </a:r>
          </a:p>
          <a:p>
            <a:r>
              <a:t>being able to speak with czech patients later during clinical subjects</a:t>
            </a:r>
          </a:p>
          <a:p>
            <a:r>
              <a:t>making your brain work a different was, thus training it</a:t>
            </a:r>
          </a:p>
          <a:p>
            <a:r>
              <a:t>meeting interesting people &amp; seeing interesting places</a:t>
            </a:r>
          </a:p>
          <a:p>
            <a:r>
              <a:t>eating better food &amp; drinking more interesting drinks</a:t>
            </a:r>
          </a:p>
          <a:p>
            <a:r>
              <a:t>having better life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Questions?</a:t>
            </a:r>
          </a:p>
        </p:txBody>
      </p:sp>
      <p:sp>
        <p:nvSpPr>
          <p:cNvPr id="263" name="Zástupný obsah 4"/>
          <p:cNvSpPr txBox="1">
            <a:spLocks noGrp="1"/>
          </p:cNvSpPr>
          <p:nvPr>
            <p:ph type="body" idx="1"/>
          </p:nvPr>
        </p:nvSpPr>
        <p:spPr>
          <a:xfrm>
            <a:off x="719999" y="1692001"/>
            <a:ext cx="11038863" cy="4140000"/>
          </a:xfrm>
          <a:prstGeom prst="rect">
            <a:avLst/>
          </a:prstGeom>
        </p:spPr>
        <p:txBody>
          <a:bodyPr/>
          <a:lstStyle/>
          <a:p>
            <a:r>
              <a:rPr dirty="0"/>
              <a:t> Consultations (Friday 1</a:t>
            </a:r>
            <a:r>
              <a:rPr lang="cs-CZ" dirty="0"/>
              <a:t>0-11)</a:t>
            </a:r>
            <a:r>
              <a:rPr dirty="0"/>
              <a:t> MS Teams</a:t>
            </a:r>
            <a:r>
              <a:rPr lang="cs-CZ" dirty="0"/>
              <a:t>) + </a:t>
            </a:r>
            <a:r>
              <a:rPr dirty="0"/>
              <a:t>anytime: within MS Teams, email (</a:t>
            </a:r>
            <a:r>
              <a:rPr u="sng" dirty="0">
                <a:solidFill>
                  <a:schemeClr val="accent1"/>
                </a:solidFill>
                <a:uFill>
                  <a:solidFill>
                    <a:schemeClr val="accent1"/>
                  </a:solidFill>
                </a:uFill>
                <a:hlinkClick r:id="rId2"/>
              </a:rPr>
              <a:t>245691@mail.muni.cz</a:t>
            </a:r>
            <a:r>
              <a:rPr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CB6B1-0B75-EE45-BBD5-AC661DFDA49F}"/>
              </a:ext>
            </a:extLst>
          </p:cNvPr>
          <p:cNvSpPr>
            <a:spLocks noGrp="1"/>
          </p:cNvSpPr>
          <p:nvPr>
            <p:ph type="title"/>
          </p:nvPr>
        </p:nvSpPr>
        <p:spPr/>
        <p:txBody>
          <a:bodyPr>
            <a:normAutofit fontScale="90000"/>
          </a:bodyPr>
          <a:lstStyle/>
          <a:p>
            <a:r>
              <a:rPr lang="cs-CZ" dirty="0" err="1"/>
              <a:t>Book</a:t>
            </a:r>
            <a:endParaRPr lang="cs-CZ" dirty="0"/>
          </a:p>
        </p:txBody>
      </p:sp>
      <p:sp>
        <p:nvSpPr>
          <p:cNvPr id="3" name="Zástupný text 2">
            <a:extLst>
              <a:ext uri="{FF2B5EF4-FFF2-40B4-BE49-F238E27FC236}">
                <a16:creationId xmlns:a16="http://schemas.microsoft.com/office/drawing/2014/main" id="{8F86E30E-B0E2-AB48-9127-772928EEC81F}"/>
              </a:ext>
            </a:extLst>
          </p:cNvPr>
          <p:cNvSpPr>
            <a:spLocks noGrp="1"/>
          </p:cNvSpPr>
          <p:nvPr>
            <p:ph type="body" idx="1"/>
          </p:nvPr>
        </p:nvSpPr>
        <p:spPr/>
        <p:txBody>
          <a:bodyPr/>
          <a:lstStyle/>
          <a:p>
            <a:pPr marL="72001" indent="0">
              <a:buNone/>
            </a:pPr>
            <a:r>
              <a:rPr lang="cs-CZ" dirty="0"/>
              <a:t>Česky krok za krokem 1 (</a:t>
            </a:r>
            <a:r>
              <a:rPr lang="cs-CZ" dirty="0" err="1"/>
              <a:t>textbook</a:t>
            </a:r>
            <a:r>
              <a:rPr lang="cs-CZ" dirty="0"/>
              <a:t>, </a:t>
            </a:r>
            <a:r>
              <a:rPr lang="cs-CZ" dirty="0" err="1"/>
              <a:t>including</a:t>
            </a:r>
            <a:r>
              <a:rPr lang="cs-CZ" dirty="0"/>
              <a:t> </a:t>
            </a:r>
            <a:r>
              <a:rPr lang="cs-CZ" dirty="0" err="1"/>
              <a:t>grammar</a:t>
            </a:r>
            <a:r>
              <a:rPr lang="cs-CZ" dirty="0"/>
              <a:t> and </a:t>
            </a:r>
            <a:r>
              <a:rPr lang="cs-CZ" dirty="0" err="1"/>
              <a:t>vocabulary</a:t>
            </a:r>
            <a:r>
              <a:rPr lang="cs-CZ" dirty="0"/>
              <a:t> </a:t>
            </a:r>
            <a:r>
              <a:rPr lang="cs-CZ" dirty="0" err="1"/>
              <a:t>appendix</a:t>
            </a:r>
            <a:r>
              <a:rPr lang="cs-CZ" dirty="0"/>
              <a:t> + </a:t>
            </a:r>
            <a:r>
              <a:rPr lang="cs-CZ" dirty="0" err="1"/>
              <a:t>workbook</a:t>
            </a:r>
            <a:r>
              <a:rPr lang="cs-CZ" dirty="0"/>
              <a:t>)</a:t>
            </a:r>
          </a:p>
          <a:p>
            <a:r>
              <a:rPr lang="cs-CZ" dirty="0"/>
              <a:t>more </a:t>
            </a:r>
            <a:r>
              <a:rPr lang="cs-CZ" dirty="0" err="1"/>
              <a:t>information</a:t>
            </a:r>
            <a:r>
              <a:rPr lang="cs-CZ" dirty="0"/>
              <a:t>: </a:t>
            </a:r>
            <a:r>
              <a:rPr lang="cs-CZ" dirty="0">
                <a:hlinkClick r:id="rId2"/>
              </a:rPr>
              <a:t>https://www.czechstepbystep.cz/en</a:t>
            </a:r>
            <a:endParaRPr lang="cs-CZ" dirty="0"/>
          </a:p>
          <a:p>
            <a:pPr marL="72001" indent="0">
              <a:buNone/>
            </a:pPr>
            <a:endParaRPr lang="cs-CZ" dirty="0"/>
          </a:p>
          <a:p>
            <a:pPr marL="72001" indent="0">
              <a:buNone/>
            </a:pPr>
            <a:r>
              <a:rPr lang="cs-CZ" dirty="0" err="1"/>
              <a:t>Talking</a:t>
            </a:r>
            <a:r>
              <a:rPr lang="cs-CZ" dirty="0"/>
              <a:t> </a:t>
            </a:r>
            <a:r>
              <a:rPr lang="cs-CZ" dirty="0" err="1"/>
              <a:t>medicine</a:t>
            </a:r>
            <a:endParaRPr lang="cs-CZ" dirty="0"/>
          </a:p>
          <a:p>
            <a:endParaRPr lang="cs-CZ" dirty="0"/>
          </a:p>
        </p:txBody>
      </p:sp>
    </p:spTree>
    <p:extLst>
      <p:ext uri="{BB962C8B-B14F-4D97-AF65-F5344CB8AC3E}">
        <p14:creationId xmlns:p14="http://schemas.microsoft.com/office/powerpoint/2010/main" val="36713386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Lesson 1"/>
          <p:cNvSpPr txBox="1">
            <a:spLocks noGrp="1"/>
          </p:cNvSpPr>
          <p:nvPr>
            <p:ph type="title"/>
          </p:nvPr>
        </p:nvSpPr>
        <p:spPr>
          <a:prstGeom prst="rect">
            <a:avLst/>
          </a:prstGeom>
        </p:spPr>
        <p:txBody>
          <a:bodyPr/>
          <a:lstStyle/>
          <a:p>
            <a:r>
              <a:t>Lesson 1</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My name. Where are you from? What do you do?…"/>
          <p:cNvSpPr txBox="1">
            <a:spLocks noGrp="1"/>
          </p:cNvSpPr>
          <p:nvPr>
            <p:ph type="body" idx="1"/>
          </p:nvPr>
        </p:nvSpPr>
        <p:spPr>
          <a:prstGeom prst="rect">
            <a:avLst/>
          </a:prstGeom>
        </p:spPr>
        <p:txBody>
          <a:bodyPr>
            <a:normAutofit fontScale="92500" lnSpcReduction="10000"/>
          </a:bodyPr>
          <a:lstStyle/>
          <a:p>
            <a:pPr marL="457200" indent="-317500">
              <a:lnSpc>
                <a:spcPct val="115000"/>
              </a:lnSpc>
              <a:spcBef>
                <a:spcPts val="1000"/>
              </a:spcBef>
              <a:buClr>
                <a:srgbClr val="0A0A0A"/>
              </a:buClr>
              <a:buSzPts val="2200"/>
              <a:buFont typeface="Arial"/>
              <a:buChar char="●"/>
              <a:defRPr sz="2200">
                <a:solidFill>
                  <a:srgbClr val="0A0A0A"/>
                </a:solidFill>
              </a:defRPr>
            </a:pPr>
            <a:r>
              <a:rPr lang="cs-CZ" sz="2200" dirty="0" err="1"/>
              <a:t>Revision</a:t>
            </a:r>
            <a:r>
              <a:rPr lang="cs-CZ" sz="2200" dirty="0"/>
              <a:t>. </a:t>
            </a:r>
            <a:r>
              <a:rPr lang="cs-CZ" sz="2200" dirty="0" err="1"/>
              <a:t>Conversation</a:t>
            </a:r>
            <a:r>
              <a:rPr lang="cs-CZ" sz="2200" dirty="0"/>
              <a:t> </a:t>
            </a:r>
            <a:r>
              <a:rPr lang="cs-CZ" sz="2200" dirty="0">
                <a:sym typeface="Wingdings" pitchFamily="2" charset="2"/>
              </a:rPr>
              <a:t></a:t>
            </a:r>
            <a:endParaRPr lang="cs-CZ" sz="2200" dirty="0"/>
          </a:p>
          <a:p>
            <a:pPr marL="139700" indent="0">
              <a:lnSpc>
                <a:spcPct val="115000"/>
              </a:lnSpc>
              <a:spcBef>
                <a:spcPts val="1000"/>
              </a:spcBef>
              <a:buClr>
                <a:srgbClr val="0A0A0A"/>
              </a:buClr>
              <a:buSzPts val="2200"/>
              <a:buNone/>
              <a:defRPr sz="2200">
                <a:solidFill>
                  <a:srgbClr val="0A0A0A"/>
                </a:solidFill>
              </a:defRPr>
            </a:pPr>
            <a:endParaRPr lang="cs-CZ" sz="2200" dirty="0"/>
          </a:p>
          <a:p>
            <a:pPr marL="457200" indent="-317500">
              <a:lnSpc>
                <a:spcPct val="115000"/>
              </a:lnSpc>
              <a:spcBef>
                <a:spcPts val="1000"/>
              </a:spcBef>
              <a:buClr>
                <a:srgbClr val="0A0A0A"/>
              </a:buClr>
              <a:buSzPts val="2200"/>
              <a:buFont typeface="Arial"/>
              <a:buChar char="●"/>
              <a:defRPr sz="2200">
                <a:solidFill>
                  <a:srgbClr val="0A0A0A"/>
                </a:solidFill>
              </a:defRPr>
            </a:pPr>
            <a:r>
              <a:rPr lang="cs-CZ" sz="2200" dirty="0" err="1"/>
              <a:t>Grammar</a:t>
            </a:r>
            <a:r>
              <a:rPr lang="cs-CZ" sz="2200" dirty="0"/>
              <a:t>: </a:t>
            </a:r>
            <a:r>
              <a:rPr lang="cs-CZ" sz="2200" dirty="0" err="1"/>
              <a:t>Revision</a:t>
            </a:r>
            <a:r>
              <a:rPr lang="cs-CZ" sz="2200" dirty="0"/>
              <a:t> </a:t>
            </a:r>
            <a:r>
              <a:rPr lang="cs-CZ" sz="2200" dirty="0" err="1"/>
              <a:t>of</a:t>
            </a:r>
            <a:r>
              <a:rPr lang="cs-CZ" sz="2200" dirty="0"/>
              <a:t> </a:t>
            </a:r>
            <a:r>
              <a:rPr lang="cs-CZ" sz="2200" dirty="0" err="1"/>
              <a:t>accusative</a:t>
            </a:r>
            <a:r>
              <a:rPr lang="cs-CZ" sz="2200" dirty="0"/>
              <a:t> </a:t>
            </a:r>
            <a:r>
              <a:rPr lang="cs-CZ" sz="2200" dirty="0" err="1"/>
              <a:t>forms</a:t>
            </a:r>
            <a:r>
              <a:rPr lang="cs-CZ" sz="2200" dirty="0"/>
              <a:t> in </a:t>
            </a:r>
            <a:r>
              <a:rPr lang="cs-CZ" sz="2200" dirty="0" err="1"/>
              <a:t>sg</a:t>
            </a:r>
            <a:r>
              <a:rPr lang="cs-CZ" sz="2200" dirty="0"/>
              <a:t> and </a:t>
            </a:r>
            <a:r>
              <a:rPr lang="cs-CZ" sz="2200" dirty="0" err="1"/>
              <a:t>plural</a:t>
            </a:r>
            <a:r>
              <a:rPr lang="cs-CZ" sz="2200" dirty="0"/>
              <a:t>, </a:t>
            </a:r>
            <a:r>
              <a:rPr lang="cs-CZ" sz="2200" dirty="0" err="1"/>
              <a:t>prepositions</a:t>
            </a:r>
            <a:r>
              <a:rPr lang="cs-CZ" sz="2200" dirty="0"/>
              <a:t>, </a:t>
            </a:r>
            <a:r>
              <a:rPr lang="cs-CZ" sz="2200" dirty="0" err="1"/>
              <a:t>verbs</a:t>
            </a:r>
            <a:r>
              <a:rPr lang="cs-CZ" sz="2200" dirty="0"/>
              <a:t>. </a:t>
            </a:r>
          </a:p>
          <a:p>
            <a:pPr marL="457200" indent="-317500">
              <a:lnSpc>
                <a:spcPct val="115000"/>
              </a:lnSpc>
              <a:spcBef>
                <a:spcPts val="1000"/>
              </a:spcBef>
              <a:buClr>
                <a:srgbClr val="0A0A0A"/>
              </a:buClr>
              <a:buSzPts val="2200"/>
              <a:buFont typeface="Arial"/>
              <a:buChar char="●"/>
              <a:defRPr sz="2200">
                <a:solidFill>
                  <a:srgbClr val="0A0A0A"/>
                </a:solidFill>
              </a:defRPr>
            </a:pPr>
            <a:r>
              <a:rPr lang="cs-CZ" sz="2200" dirty="0" err="1"/>
              <a:t>The</a:t>
            </a:r>
            <a:r>
              <a:rPr lang="cs-CZ" sz="2200" dirty="0"/>
              <a:t> </a:t>
            </a:r>
            <a:r>
              <a:rPr lang="cs-CZ" sz="2200" dirty="0" err="1"/>
              <a:t>locative</a:t>
            </a:r>
            <a:r>
              <a:rPr lang="cs-CZ" sz="2200" dirty="0"/>
              <a:t> </a:t>
            </a:r>
            <a:r>
              <a:rPr lang="cs-CZ" sz="2200" dirty="0" err="1"/>
              <a:t>sg</a:t>
            </a:r>
            <a:r>
              <a:rPr lang="cs-CZ" sz="2200" dirty="0"/>
              <a:t>. </a:t>
            </a:r>
          </a:p>
          <a:p>
            <a:pPr marL="457200" indent="-317500">
              <a:lnSpc>
                <a:spcPct val="115000"/>
              </a:lnSpc>
              <a:spcBef>
                <a:spcPts val="1000"/>
              </a:spcBef>
              <a:buClr>
                <a:srgbClr val="0A0A0A"/>
              </a:buClr>
              <a:buSzPts val="2200"/>
              <a:buFont typeface="Arial"/>
              <a:buChar char="●"/>
              <a:defRPr sz="2200">
                <a:solidFill>
                  <a:srgbClr val="0A0A0A"/>
                </a:solidFill>
              </a:defRPr>
            </a:pPr>
            <a:r>
              <a:rPr lang="cs-CZ" sz="2200" dirty="0" err="1"/>
              <a:t>The</a:t>
            </a:r>
            <a:r>
              <a:rPr lang="cs-CZ" sz="2200" dirty="0"/>
              <a:t> </a:t>
            </a:r>
            <a:r>
              <a:rPr lang="cs-CZ" sz="2200" dirty="0" err="1"/>
              <a:t>question</a:t>
            </a:r>
            <a:r>
              <a:rPr lang="cs-CZ" sz="2200" dirty="0"/>
              <a:t> KDE.</a:t>
            </a:r>
          </a:p>
          <a:p>
            <a:pPr marL="139700" indent="0">
              <a:lnSpc>
                <a:spcPct val="115000"/>
              </a:lnSpc>
              <a:spcBef>
                <a:spcPts val="1000"/>
              </a:spcBef>
              <a:buClr>
                <a:srgbClr val="0A0A0A"/>
              </a:buClr>
              <a:buSzPts val="2200"/>
              <a:buNone/>
              <a:defRPr sz="2200">
                <a:solidFill>
                  <a:srgbClr val="0A0A0A"/>
                </a:solidFill>
              </a:defRPr>
            </a:pPr>
            <a:r>
              <a:rPr lang="cs-CZ" sz="2200" dirty="0"/>
              <a:t> </a:t>
            </a:r>
          </a:p>
          <a:p>
            <a:pPr marL="457200" indent="-317500">
              <a:lnSpc>
                <a:spcPct val="115000"/>
              </a:lnSpc>
              <a:spcBef>
                <a:spcPts val="1000"/>
              </a:spcBef>
              <a:buClr>
                <a:srgbClr val="0A0A0A"/>
              </a:buClr>
              <a:buSzPts val="2200"/>
              <a:buFont typeface="Arial"/>
              <a:buChar char="●"/>
              <a:defRPr sz="2200">
                <a:solidFill>
                  <a:srgbClr val="0A0A0A"/>
                </a:solidFill>
              </a:defRPr>
            </a:pPr>
            <a:r>
              <a:rPr lang="cs-CZ" sz="2200" dirty="0" err="1"/>
              <a:t>Medical</a:t>
            </a:r>
            <a:r>
              <a:rPr lang="cs-CZ" sz="2200" dirty="0"/>
              <a:t> Czech: </a:t>
            </a:r>
          </a:p>
          <a:p>
            <a:pPr marL="457200" indent="-317500">
              <a:lnSpc>
                <a:spcPct val="115000"/>
              </a:lnSpc>
              <a:spcBef>
                <a:spcPts val="1000"/>
              </a:spcBef>
              <a:buClr>
                <a:srgbClr val="0A0A0A"/>
              </a:buClr>
              <a:buSzPts val="2200"/>
              <a:buFont typeface="Arial"/>
              <a:buChar char="●"/>
              <a:defRPr sz="2200">
                <a:solidFill>
                  <a:srgbClr val="0A0A0A"/>
                </a:solidFill>
              </a:defRPr>
            </a:pPr>
            <a:r>
              <a:rPr lang="cs-CZ" sz="2200" dirty="0" err="1"/>
              <a:t>Revision</a:t>
            </a:r>
            <a:r>
              <a:rPr lang="cs-CZ" sz="2200" dirty="0"/>
              <a:t>: </a:t>
            </a:r>
            <a:r>
              <a:rPr lang="cs-CZ" sz="2200" dirty="0" err="1"/>
              <a:t>Parts</a:t>
            </a:r>
            <a:r>
              <a:rPr lang="cs-CZ" sz="2200" dirty="0"/>
              <a:t> </a:t>
            </a:r>
            <a:r>
              <a:rPr lang="cs-CZ" sz="2200" dirty="0" err="1"/>
              <a:t>of</a:t>
            </a:r>
            <a:r>
              <a:rPr lang="cs-CZ" sz="2200" dirty="0"/>
              <a:t> body. </a:t>
            </a:r>
          </a:p>
          <a:p>
            <a:pPr marL="457200" indent="-317500">
              <a:lnSpc>
                <a:spcPct val="115000"/>
              </a:lnSpc>
              <a:spcBef>
                <a:spcPts val="1000"/>
              </a:spcBef>
              <a:buClr>
                <a:srgbClr val="0A0A0A"/>
              </a:buClr>
              <a:buSzPts val="2200"/>
              <a:buFont typeface="Arial"/>
              <a:buChar char="●"/>
              <a:defRPr sz="2200">
                <a:solidFill>
                  <a:srgbClr val="0A0A0A"/>
                </a:solidFill>
              </a:defRPr>
            </a:pPr>
            <a:r>
              <a:rPr lang="cs-CZ" sz="2200" dirty="0"/>
              <a:t>At </a:t>
            </a:r>
            <a:r>
              <a:rPr lang="cs-CZ" sz="2200" dirty="0" err="1"/>
              <a:t>the</a:t>
            </a:r>
            <a:r>
              <a:rPr lang="cs-CZ" sz="2200" dirty="0"/>
              <a:t> </a:t>
            </a:r>
            <a:r>
              <a:rPr lang="cs-CZ" sz="2200" dirty="0" err="1"/>
              <a:t>doctor</a:t>
            </a:r>
            <a:r>
              <a:rPr lang="cs-CZ" sz="2200" dirty="0"/>
              <a:t>.</a:t>
            </a:r>
          </a:p>
          <a:p>
            <a:pPr marL="457200" indent="-317500">
              <a:lnSpc>
                <a:spcPct val="115000"/>
              </a:lnSpc>
              <a:spcBef>
                <a:spcPts val="1000"/>
              </a:spcBef>
              <a:buClr>
                <a:srgbClr val="0A0A0A"/>
              </a:buClr>
              <a:buSzPts val="2200"/>
              <a:buChar char="●"/>
              <a:defRPr sz="2200">
                <a:solidFill>
                  <a:srgbClr val="0A0A0A"/>
                </a:solidFill>
              </a:defRPr>
            </a:pPr>
            <a:endParaRPr dirty="0"/>
          </a:p>
        </p:txBody>
      </p:sp>
      <p:sp>
        <p:nvSpPr>
          <p:cNvPr id="269" name="Lesson 1"/>
          <p:cNvSpPr txBox="1">
            <a:spLocks noGrp="1"/>
          </p:cNvSpPr>
          <p:nvPr>
            <p:ph type="title"/>
          </p:nvPr>
        </p:nvSpPr>
        <p:spPr>
          <a:prstGeom prst="rect">
            <a:avLst/>
          </a:prstGeom>
        </p:spPr>
        <p:txBody>
          <a:bodyPr/>
          <a:lstStyle>
            <a:lvl1pPr defTabSz="804672">
              <a:lnSpc>
                <a:spcPts val="3500"/>
              </a:lnSpc>
              <a:defRPr sz="3520"/>
            </a:lvl1pPr>
          </a:lstStyle>
          <a:p>
            <a:r>
              <a:t>Lesson 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he main aim of the course Czech for Foreigners is to teach students to communicate with patients in Czech without any help of English speaking doctors or interpreters and independently take case history…"/>
          <p:cNvSpPr txBox="1">
            <a:spLocks noGrp="1"/>
          </p:cNvSpPr>
          <p:nvPr>
            <p:ph type="body" idx="1"/>
          </p:nvPr>
        </p:nvSpPr>
        <p:spPr>
          <a:xfrm>
            <a:off x="796924" y="1454602"/>
            <a:ext cx="10309987" cy="4360927"/>
          </a:xfrm>
          <a:prstGeom prst="rect">
            <a:avLst/>
          </a:prstGeom>
        </p:spPr>
        <p:txBody>
          <a:bodyPr>
            <a:normAutofit/>
          </a:bodyPr>
          <a:lstStyle/>
          <a:p>
            <a:pPr marL="210311" indent="-210311" algn="just" defTabSz="841247">
              <a:lnSpc>
                <a:spcPct val="150000"/>
              </a:lnSpc>
              <a:buClr>
                <a:srgbClr val="595959"/>
              </a:buClr>
              <a:buSzPts val="2500"/>
              <a:buFont typeface="Arial"/>
              <a:buChar char="•"/>
              <a:defRPr sz="2576">
                <a:solidFill>
                  <a:srgbClr val="000000"/>
                </a:solidFill>
              </a:defRPr>
            </a:pPr>
            <a:r>
              <a:rPr lang="cs-CZ" b="1" dirty="0"/>
              <a:t>T</a:t>
            </a:r>
            <a:r>
              <a:rPr b="1" dirty="0"/>
              <a:t>he main aim </a:t>
            </a:r>
            <a:r>
              <a:rPr dirty="0"/>
              <a:t>of the course Czech for Foreigner</a:t>
            </a:r>
            <a:r>
              <a:rPr lang="cs-CZ" dirty="0"/>
              <a:t>s ?</a:t>
            </a:r>
          </a:p>
          <a:p>
            <a:pPr algn="just" defTabSz="841247">
              <a:lnSpc>
                <a:spcPct val="150000"/>
              </a:lnSpc>
              <a:buClr>
                <a:srgbClr val="595959"/>
              </a:buClr>
              <a:buSzPts val="2500"/>
              <a:defRPr sz="2576">
                <a:solidFill>
                  <a:srgbClr val="000000"/>
                </a:solidFill>
              </a:defRPr>
            </a:pPr>
            <a:r>
              <a:rPr lang="cs-CZ" b="1" dirty="0" err="1"/>
              <a:t>discussion</a:t>
            </a:r>
            <a:endParaRPr lang="cs-CZ" b="1" dirty="0"/>
          </a:p>
        </p:txBody>
      </p:sp>
      <p:sp>
        <p:nvSpPr>
          <p:cNvPr id="220" name="Czech Language for Foreigners I"/>
          <p:cNvSpPr txBox="1">
            <a:spLocks noGrp="1"/>
          </p:cNvSpPr>
          <p:nvPr>
            <p:ph type="title"/>
          </p:nvPr>
        </p:nvSpPr>
        <p:spPr>
          <a:prstGeom prst="rect">
            <a:avLst/>
          </a:prstGeom>
        </p:spPr>
        <p:txBody>
          <a:bodyPr/>
          <a:lstStyle>
            <a:lvl1pPr defTabSz="804672">
              <a:lnSpc>
                <a:spcPts val="3500"/>
              </a:lnSpc>
              <a:defRPr sz="3520"/>
            </a:lvl1pPr>
          </a:lstStyle>
          <a:p>
            <a:r>
              <a:rPr dirty="0"/>
              <a:t>Czech Language for Foreigners I</a:t>
            </a:r>
            <a:r>
              <a:rPr lang="cs-CZ" dirty="0"/>
              <a:t>II</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78E1FE5-9DAF-4F49-BFA6-5FF60170FAFE}"/>
              </a:ext>
            </a:extLst>
          </p:cNvPr>
          <p:cNvSpPr>
            <a:spLocks noGrp="1"/>
          </p:cNvSpPr>
          <p:nvPr>
            <p:ph type="body" idx="1"/>
          </p:nvPr>
        </p:nvSpPr>
        <p:spPr/>
        <p:txBody>
          <a:bodyPr>
            <a:normAutofit/>
          </a:bodyPr>
          <a:lstStyle/>
          <a:p>
            <a:pPr marL="72001" indent="0">
              <a:buNone/>
            </a:pPr>
            <a:r>
              <a:rPr lang="cs-CZ" dirty="0" err="1"/>
              <a:t>answer</a:t>
            </a:r>
            <a:r>
              <a:rPr lang="cs-CZ" dirty="0"/>
              <a:t> </a:t>
            </a:r>
            <a:r>
              <a:rPr lang="cs-CZ" dirty="0" err="1"/>
              <a:t>teacher's</a:t>
            </a:r>
            <a:r>
              <a:rPr lang="cs-CZ" dirty="0"/>
              <a:t> </a:t>
            </a:r>
            <a:r>
              <a:rPr lang="cs-CZ" dirty="0" err="1"/>
              <a:t>questions</a:t>
            </a:r>
            <a:r>
              <a:rPr lang="cs-CZ" dirty="0"/>
              <a:t>:</a:t>
            </a:r>
          </a:p>
          <a:p>
            <a:pPr marL="72001" indent="0">
              <a:buNone/>
            </a:pPr>
            <a:endParaRPr lang="cs-CZ" dirty="0"/>
          </a:p>
          <a:p>
            <a:r>
              <a:rPr lang="cs-CZ" sz="1400" dirty="0"/>
              <a:t>Jaké je vaše jméno? Moje jméno je …. Já jsem …. Jsem….</a:t>
            </a:r>
          </a:p>
          <a:p>
            <a:pPr marL="72001" indent="0">
              <a:buNone/>
            </a:pPr>
            <a:endParaRPr lang="cs-CZ" sz="1400" dirty="0"/>
          </a:p>
          <a:p>
            <a:r>
              <a:rPr lang="cs-CZ" sz="1400" dirty="0"/>
              <a:t>Odkud pocházíte? + Jste nyní v Brně? (</a:t>
            </a:r>
            <a:r>
              <a:rPr lang="cs-CZ" sz="1400" dirty="0" err="1"/>
              <a:t>answer</a:t>
            </a:r>
            <a:r>
              <a:rPr lang="cs-CZ" sz="1400" dirty="0"/>
              <a:t>- ano </a:t>
            </a:r>
            <a:r>
              <a:rPr lang="cs-CZ" sz="1400" dirty="0" err="1"/>
              <a:t>or</a:t>
            </a:r>
            <a:r>
              <a:rPr lang="cs-CZ" sz="1400" dirty="0"/>
              <a:t> ne)</a:t>
            </a:r>
          </a:p>
          <a:p>
            <a:pPr marL="72001" indent="0">
              <a:buNone/>
            </a:pPr>
            <a:endParaRPr lang="cs-CZ" dirty="0"/>
          </a:p>
          <a:p>
            <a:pPr>
              <a:buFontTx/>
              <a:buChar char="-"/>
            </a:pPr>
            <a:endParaRPr lang="cs-CZ" dirty="0">
              <a:sym typeface="Wingdings" pitchFamily="2" charset="2"/>
            </a:endParaRPr>
          </a:p>
          <a:p>
            <a:pPr marL="72001" indent="0">
              <a:buNone/>
            </a:pPr>
            <a:endParaRPr lang="cs-CZ" dirty="0"/>
          </a:p>
          <a:p>
            <a:pPr marL="72001" indent="0">
              <a:buNone/>
            </a:pPr>
            <a:endParaRPr lang="cs-CZ" dirty="0"/>
          </a:p>
        </p:txBody>
      </p:sp>
      <p:sp>
        <p:nvSpPr>
          <p:cNvPr id="4" name="Nadpis 3">
            <a:extLst>
              <a:ext uri="{FF2B5EF4-FFF2-40B4-BE49-F238E27FC236}">
                <a16:creationId xmlns:a16="http://schemas.microsoft.com/office/drawing/2014/main" id="{930E980C-CE0A-1E4F-A605-9F59886EFE0A}"/>
              </a:ext>
            </a:extLst>
          </p:cNvPr>
          <p:cNvSpPr>
            <a:spLocks noGrp="1"/>
          </p:cNvSpPr>
          <p:nvPr>
            <p:ph type="title"/>
          </p:nvPr>
        </p:nvSpPr>
        <p:spPr/>
        <p:txBody>
          <a:bodyPr>
            <a:normAutofit fontScale="90000"/>
          </a:bodyPr>
          <a:lstStyle/>
          <a:p>
            <a:r>
              <a:rPr lang="cs-CZ" dirty="0" err="1"/>
              <a:t>Warm</a:t>
            </a:r>
            <a:r>
              <a:rPr lang="cs-CZ" dirty="0"/>
              <a:t> up</a:t>
            </a:r>
          </a:p>
        </p:txBody>
      </p:sp>
    </p:spTree>
    <p:extLst>
      <p:ext uri="{BB962C8B-B14F-4D97-AF65-F5344CB8AC3E}">
        <p14:creationId xmlns:p14="http://schemas.microsoft.com/office/powerpoint/2010/main" val="20735350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6139719-209E-4842-9E77-675933B5FB35}"/>
              </a:ext>
            </a:extLst>
          </p:cNvPr>
          <p:cNvSpPr>
            <a:spLocks noGrp="1"/>
          </p:cNvSpPr>
          <p:nvPr>
            <p:ph type="body" idx="1"/>
          </p:nvPr>
        </p:nvSpPr>
        <p:spPr/>
        <p:txBody>
          <a:bodyPr/>
          <a:lstStyle/>
          <a:p>
            <a:r>
              <a:rPr lang="cs-CZ" dirty="0">
                <a:hlinkClick r:id="rId2"/>
              </a:rPr>
              <a:t>https://www.youtube.com/watch?v=r6M7fd65XfQ</a:t>
            </a:r>
            <a:r>
              <a:rPr lang="cs-CZ" dirty="0"/>
              <a:t> (9:44) </a:t>
            </a:r>
          </a:p>
          <a:p>
            <a:r>
              <a:rPr lang="cs-CZ" dirty="0">
                <a:hlinkClick r:id="rId3"/>
              </a:rPr>
              <a:t>https://www.youtube.com/watch?v=-pd79dsY7g4&amp;t=187s</a:t>
            </a:r>
            <a:r>
              <a:rPr lang="cs-CZ" dirty="0"/>
              <a:t> (12:24)</a:t>
            </a:r>
          </a:p>
        </p:txBody>
      </p:sp>
      <p:sp>
        <p:nvSpPr>
          <p:cNvPr id="3" name="Zástupný text 2">
            <a:extLst>
              <a:ext uri="{FF2B5EF4-FFF2-40B4-BE49-F238E27FC236}">
                <a16:creationId xmlns:a16="http://schemas.microsoft.com/office/drawing/2014/main" id="{70DFEC5E-51E3-0944-A82E-DE598AEB0534}"/>
              </a:ext>
            </a:extLst>
          </p:cNvPr>
          <p:cNvSpPr>
            <a:spLocks noGrp="1"/>
          </p:cNvSpPr>
          <p:nvPr>
            <p:ph type="body" sz="quarter" idx="21"/>
          </p:nvPr>
        </p:nvSpPr>
        <p:spPr/>
        <p:txBody>
          <a:bodyPr>
            <a:normAutofit fontScale="55000" lnSpcReduction="20000"/>
          </a:bodyPr>
          <a:lstStyle/>
          <a:p>
            <a:r>
              <a:rPr lang="cs-CZ" dirty="0" err="1"/>
              <a:t>watch</a:t>
            </a:r>
            <a:r>
              <a:rPr lang="cs-CZ" dirty="0"/>
              <a:t> these </a:t>
            </a:r>
            <a:r>
              <a:rPr lang="cs-CZ" dirty="0" err="1"/>
              <a:t>two</a:t>
            </a:r>
            <a:r>
              <a:rPr lang="cs-CZ" dirty="0"/>
              <a:t> </a:t>
            </a:r>
            <a:r>
              <a:rPr lang="cs-CZ" dirty="0" err="1"/>
              <a:t>videos</a:t>
            </a:r>
            <a:r>
              <a:rPr lang="cs-CZ" dirty="0"/>
              <a:t> to </a:t>
            </a:r>
            <a:r>
              <a:rPr lang="cs-CZ" dirty="0" err="1"/>
              <a:t>remember</a:t>
            </a:r>
            <a:r>
              <a:rPr lang="cs-CZ" dirty="0"/>
              <a:t> </a:t>
            </a:r>
            <a:r>
              <a:rPr lang="cs-CZ" dirty="0" err="1"/>
              <a:t>the</a:t>
            </a:r>
            <a:r>
              <a:rPr lang="cs-CZ" dirty="0"/>
              <a:t> </a:t>
            </a:r>
            <a:r>
              <a:rPr lang="cs-CZ" dirty="0" err="1"/>
              <a:t>accusative</a:t>
            </a:r>
            <a:r>
              <a:rPr lang="cs-CZ" dirty="0"/>
              <a:t> and </a:t>
            </a:r>
            <a:r>
              <a:rPr lang="cs-CZ" dirty="0" err="1"/>
              <a:t>how</a:t>
            </a:r>
            <a:r>
              <a:rPr lang="cs-CZ" dirty="0"/>
              <a:t> use </a:t>
            </a:r>
            <a:r>
              <a:rPr lang="cs-CZ" dirty="0" err="1"/>
              <a:t>accusative</a:t>
            </a:r>
            <a:r>
              <a:rPr lang="cs-CZ" dirty="0"/>
              <a:t> in </a:t>
            </a:r>
            <a:r>
              <a:rPr lang="cs-CZ" dirty="0" err="1"/>
              <a:t>conjunction</a:t>
            </a:r>
            <a:r>
              <a:rPr lang="cs-CZ" dirty="0"/>
              <a:t> </a:t>
            </a:r>
            <a:r>
              <a:rPr lang="cs-CZ" dirty="0" err="1"/>
              <a:t>with</a:t>
            </a:r>
            <a:r>
              <a:rPr lang="cs-CZ" dirty="0"/>
              <a:t> </a:t>
            </a:r>
            <a:r>
              <a:rPr lang="cs-CZ" dirty="0" err="1"/>
              <a:t>verbs</a:t>
            </a:r>
            <a:endParaRPr lang="cs-CZ" dirty="0"/>
          </a:p>
        </p:txBody>
      </p:sp>
      <p:sp>
        <p:nvSpPr>
          <p:cNvPr id="4" name="Nadpis 3">
            <a:extLst>
              <a:ext uri="{FF2B5EF4-FFF2-40B4-BE49-F238E27FC236}">
                <a16:creationId xmlns:a16="http://schemas.microsoft.com/office/drawing/2014/main" id="{F7D4E4FE-061D-8B47-A669-319114DE2DEF}"/>
              </a:ext>
            </a:extLst>
          </p:cNvPr>
          <p:cNvSpPr>
            <a:spLocks noGrp="1"/>
          </p:cNvSpPr>
          <p:nvPr>
            <p:ph type="title"/>
          </p:nvPr>
        </p:nvSpPr>
        <p:spPr/>
        <p:txBody>
          <a:bodyPr>
            <a:normAutofit fontScale="90000"/>
          </a:bodyPr>
          <a:lstStyle/>
          <a:p>
            <a:r>
              <a:rPr lang="cs-CZ" dirty="0" err="1"/>
              <a:t>Accusative</a:t>
            </a:r>
            <a:r>
              <a:rPr lang="cs-CZ" dirty="0"/>
              <a:t> </a:t>
            </a:r>
            <a:r>
              <a:rPr lang="cs-CZ" dirty="0" err="1"/>
              <a:t>singular</a:t>
            </a:r>
            <a:r>
              <a:rPr lang="cs-CZ" dirty="0"/>
              <a:t> and </a:t>
            </a:r>
            <a:r>
              <a:rPr lang="cs-CZ" dirty="0" err="1"/>
              <a:t>plural</a:t>
            </a:r>
            <a:endParaRPr lang="cs-CZ" dirty="0"/>
          </a:p>
        </p:txBody>
      </p:sp>
    </p:spTree>
    <p:extLst>
      <p:ext uri="{BB962C8B-B14F-4D97-AF65-F5344CB8AC3E}">
        <p14:creationId xmlns:p14="http://schemas.microsoft.com/office/powerpoint/2010/main" val="352377169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C1CE4DC-3533-3048-8F69-A3EAC7D3E2DD}"/>
              </a:ext>
            </a:extLst>
          </p:cNvPr>
          <p:cNvSpPr>
            <a:spLocks noGrp="1"/>
          </p:cNvSpPr>
          <p:nvPr>
            <p:ph type="body" idx="1"/>
          </p:nvPr>
        </p:nvSpPr>
        <p:spPr>
          <a:xfrm>
            <a:off x="719930" y="3633216"/>
            <a:ext cx="10753271" cy="2198784"/>
          </a:xfrm>
        </p:spPr>
        <p:txBody>
          <a:bodyPr>
            <a:normAutofit/>
          </a:bodyPr>
          <a:lstStyle/>
          <a:p>
            <a:pPr marL="72001" indent="0">
              <a:buNone/>
            </a:pPr>
            <a:r>
              <a:rPr lang="cs-CZ" sz="1800" dirty="0"/>
              <a:t>Vidím studentky. Ony</a:t>
            </a:r>
          </a:p>
          <a:p>
            <a:pPr marL="72001" indent="0">
              <a:buNone/>
            </a:pPr>
            <a:r>
              <a:rPr lang="cs-CZ" sz="1800" dirty="0"/>
              <a:t>sedí v knihovně (třídě).</a:t>
            </a:r>
          </a:p>
          <a:p>
            <a:pPr marL="72001" indent="0">
              <a:buNone/>
            </a:pPr>
            <a:r>
              <a:rPr lang="cs-CZ" sz="1800" dirty="0"/>
              <a:t>Studentky mají knihy.</a:t>
            </a:r>
          </a:p>
          <a:p>
            <a:pPr marL="72001" indent="0">
              <a:buNone/>
            </a:pPr>
            <a:r>
              <a:rPr lang="cs-CZ" sz="1800" dirty="0"/>
              <a:t>Ta studentka má </a:t>
            </a:r>
          </a:p>
          <a:p>
            <a:pPr marL="72001" indent="0">
              <a:buNone/>
            </a:pPr>
            <a:r>
              <a:rPr lang="cs-CZ" sz="1800" dirty="0"/>
              <a:t>černé triko (t-</a:t>
            </a:r>
            <a:r>
              <a:rPr lang="cs-CZ" sz="1800" dirty="0" err="1"/>
              <a:t>shirt</a:t>
            </a:r>
            <a:r>
              <a:rPr lang="cs-CZ" sz="1800" dirty="0"/>
              <a:t>).</a:t>
            </a:r>
          </a:p>
        </p:txBody>
      </p:sp>
      <p:sp>
        <p:nvSpPr>
          <p:cNvPr id="3" name="Zástupný text 2">
            <a:extLst>
              <a:ext uri="{FF2B5EF4-FFF2-40B4-BE49-F238E27FC236}">
                <a16:creationId xmlns:a16="http://schemas.microsoft.com/office/drawing/2014/main" id="{E9D6F997-0DFC-AA4A-8746-33646A022141}"/>
              </a:ext>
            </a:extLst>
          </p:cNvPr>
          <p:cNvSpPr>
            <a:spLocks noGrp="1"/>
          </p:cNvSpPr>
          <p:nvPr>
            <p:ph type="body" sz="quarter" idx="21"/>
          </p:nvPr>
        </p:nvSpPr>
        <p:spPr>
          <a:xfrm>
            <a:off x="719930" y="1845566"/>
            <a:ext cx="10752140" cy="271577"/>
          </a:xfrm>
        </p:spPr>
        <p:txBody>
          <a:bodyPr>
            <a:normAutofit fontScale="55000" lnSpcReduction="20000"/>
          </a:bodyPr>
          <a:lstStyle/>
          <a:p>
            <a:r>
              <a:rPr lang="cs-CZ" dirty="0" err="1"/>
              <a:t>work</a:t>
            </a:r>
            <a:r>
              <a:rPr lang="cs-CZ" dirty="0"/>
              <a:t> in </a:t>
            </a:r>
            <a:r>
              <a:rPr lang="cs-CZ" dirty="0" err="1"/>
              <a:t>groups</a:t>
            </a:r>
            <a:r>
              <a:rPr lang="cs-CZ" dirty="0"/>
              <a:t>, </a:t>
            </a:r>
            <a:r>
              <a:rPr lang="cs-CZ" dirty="0" err="1"/>
              <a:t>describe</a:t>
            </a:r>
            <a:r>
              <a:rPr lang="cs-CZ" dirty="0"/>
              <a:t> </a:t>
            </a:r>
            <a:r>
              <a:rPr lang="cs-CZ" dirty="0" err="1"/>
              <a:t>the</a:t>
            </a:r>
            <a:r>
              <a:rPr lang="cs-CZ" dirty="0"/>
              <a:t> </a:t>
            </a:r>
            <a:r>
              <a:rPr lang="cs-CZ" dirty="0" err="1"/>
              <a:t>picture</a:t>
            </a:r>
            <a:r>
              <a:rPr lang="cs-CZ" dirty="0"/>
              <a:t> </a:t>
            </a:r>
            <a:r>
              <a:rPr lang="cs-CZ" dirty="0" err="1"/>
              <a:t>you</a:t>
            </a:r>
            <a:r>
              <a:rPr lang="cs-CZ" dirty="0"/>
              <a:t> </a:t>
            </a:r>
            <a:r>
              <a:rPr lang="cs-CZ" dirty="0" err="1"/>
              <a:t>will</a:t>
            </a:r>
            <a:r>
              <a:rPr lang="cs-CZ" dirty="0"/>
              <a:t> </a:t>
            </a:r>
            <a:r>
              <a:rPr lang="cs-CZ" dirty="0" err="1"/>
              <a:t>be</a:t>
            </a:r>
            <a:r>
              <a:rPr lang="cs-CZ" dirty="0"/>
              <a:t> </a:t>
            </a:r>
            <a:r>
              <a:rPr lang="cs-CZ" dirty="0" err="1"/>
              <a:t>given</a:t>
            </a:r>
            <a:r>
              <a:rPr lang="cs-CZ" dirty="0"/>
              <a:t>, </a:t>
            </a:r>
            <a:r>
              <a:rPr lang="cs-CZ" dirty="0" err="1"/>
              <a:t>present</a:t>
            </a:r>
            <a:r>
              <a:rPr lang="cs-CZ" dirty="0"/>
              <a:t> </a:t>
            </a:r>
            <a:r>
              <a:rPr lang="cs-CZ" dirty="0" err="1"/>
              <a:t>it</a:t>
            </a:r>
            <a:r>
              <a:rPr lang="cs-CZ" dirty="0"/>
              <a:t> </a:t>
            </a:r>
          </a:p>
        </p:txBody>
      </p:sp>
      <p:sp>
        <p:nvSpPr>
          <p:cNvPr id="4" name="Nadpis 3">
            <a:extLst>
              <a:ext uri="{FF2B5EF4-FFF2-40B4-BE49-F238E27FC236}">
                <a16:creationId xmlns:a16="http://schemas.microsoft.com/office/drawing/2014/main" id="{091D27A3-0F5C-094E-89B5-267CE539807F}"/>
              </a:ext>
            </a:extLst>
          </p:cNvPr>
          <p:cNvSpPr>
            <a:spLocks noGrp="1"/>
          </p:cNvSpPr>
          <p:nvPr>
            <p:ph type="title"/>
          </p:nvPr>
        </p:nvSpPr>
        <p:spPr/>
        <p:txBody>
          <a:bodyPr>
            <a:normAutofit fontScale="90000"/>
          </a:bodyPr>
          <a:lstStyle/>
          <a:p>
            <a:r>
              <a:rPr lang="cs-CZ" dirty="0"/>
              <a:t>Group </a:t>
            </a:r>
            <a:r>
              <a:rPr lang="cs-CZ" dirty="0" err="1"/>
              <a:t>actvity</a:t>
            </a:r>
            <a:br>
              <a:rPr lang="cs-CZ" sz="1600" dirty="0"/>
            </a:br>
            <a:br>
              <a:rPr lang="cs-CZ" sz="1600" dirty="0"/>
            </a:br>
            <a:br>
              <a:rPr lang="cs-CZ" sz="1600" dirty="0"/>
            </a:br>
            <a:br>
              <a:rPr lang="cs-CZ" sz="1600" dirty="0"/>
            </a:br>
            <a:r>
              <a:rPr lang="cs-CZ" sz="2000" dirty="0">
                <a:latin typeface="Arial" panose="020B0604020202020204" pitchFamily="34" charset="0"/>
                <a:cs typeface="Arial" panose="020B0604020202020204" pitchFamily="34" charset="0"/>
              </a:rPr>
              <a:t>- 3 </a:t>
            </a:r>
            <a:r>
              <a:rPr lang="cs-CZ" sz="2000" dirty="0" err="1">
                <a:latin typeface="Arial" panose="020B0604020202020204" pitchFamily="34" charset="0"/>
                <a:cs typeface="Arial" panose="020B0604020202020204" pitchFamily="34" charset="0"/>
                <a:sym typeface="Wingdings" pitchFamily="2" charset="2"/>
              </a:rPr>
              <a:t>or</a:t>
            </a:r>
            <a:r>
              <a:rPr lang="cs-CZ" sz="2000" dirty="0">
                <a:latin typeface="Arial" panose="020B0604020202020204" pitchFamily="34" charset="0"/>
                <a:cs typeface="Arial" panose="020B0604020202020204" pitchFamily="34" charset="0"/>
                <a:sym typeface="Wingdings" pitchFamily="2" charset="2"/>
              </a:rPr>
              <a:t> more </a:t>
            </a:r>
            <a:r>
              <a:rPr lang="cs-CZ" sz="2000" dirty="0" err="1">
                <a:latin typeface="Arial" panose="020B0604020202020204" pitchFamily="34" charset="0"/>
                <a:cs typeface="Arial" panose="020B0604020202020204" pitchFamily="34" charset="0"/>
                <a:sym typeface="Wingdings" pitchFamily="2" charset="2"/>
              </a:rPr>
              <a:t>sentences</a:t>
            </a:r>
            <a:r>
              <a:rPr lang="cs-CZ" sz="2000" dirty="0">
                <a:latin typeface="Arial" panose="020B0604020202020204" pitchFamily="34" charset="0"/>
                <a:cs typeface="Arial" panose="020B0604020202020204" pitchFamily="34" charset="0"/>
                <a:sym typeface="Wingdings" pitchFamily="2" charset="2"/>
              </a:rPr>
              <a:t> </a:t>
            </a:r>
            <a:r>
              <a:rPr lang="cs-CZ" sz="2000" dirty="0" err="1">
                <a:sym typeface="Wingdings" pitchFamily="2" charset="2"/>
              </a:rPr>
              <a:t>please</a:t>
            </a:r>
            <a:r>
              <a:rPr lang="cs-CZ" sz="2000" dirty="0">
                <a:sym typeface="Wingdings" pitchFamily="2" charset="2"/>
              </a:rPr>
              <a:t> </a:t>
            </a:r>
            <a:br>
              <a:rPr lang="cs-CZ" dirty="0">
                <a:sym typeface="Wingdings" pitchFamily="2" charset="2"/>
              </a:rPr>
            </a:br>
            <a:br>
              <a:rPr lang="cs-CZ" dirty="0"/>
            </a:br>
            <a:r>
              <a:rPr lang="cs-CZ" dirty="0"/>
              <a:t>  </a:t>
            </a:r>
          </a:p>
        </p:txBody>
      </p:sp>
      <p:pic>
        <p:nvPicPr>
          <p:cNvPr id="5" name="Obrázek 4">
            <a:extLst>
              <a:ext uri="{FF2B5EF4-FFF2-40B4-BE49-F238E27FC236}">
                <a16:creationId xmlns:a16="http://schemas.microsoft.com/office/drawing/2014/main" id="{CC5922FD-A9DE-2841-9D6C-13D7B16F93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40421" y="2266963"/>
            <a:ext cx="6473883" cy="3658349"/>
          </a:xfrm>
          <a:prstGeom prst="rect">
            <a:avLst/>
          </a:prstGeom>
          <a:noFill/>
          <a:ln>
            <a:noFill/>
          </a:ln>
        </p:spPr>
      </p:pic>
    </p:spTree>
    <p:extLst>
      <p:ext uri="{BB962C8B-B14F-4D97-AF65-F5344CB8AC3E}">
        <p14:creationId xmlns:p14="http://schemas.microsoft.com/office/powerpoint/2010/main" val="24124349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AE4CCF3-74B5-A249-B17C-96E3B08376E9}"/>
              </a:ext>
            </a:extLst>
          </p:cNvPr>
          <p:cNvSpPr>
            <a:spLocks noGrp="1"/>
          </p:cNvSpPr>
          <p:nvPr>
            <p:ph type="body" idx="1"/>
          </p:nvPr>
        </p:nvSpPr>
        <p:spPr/>
        <p:txBody>
          <a:bodyPr/>
          <a:lstStyle/>
          <a:p>
            <a:pPr marL="72001" indent="0">
              <a:buNone/>
            </a:pPr>
            <a:endParaRPr lang="cs-CZ" dirty="0"/>
          </a:p>
        </p:txBody>
      </p:sp>
      <p:pic>
        <p:nvPicPr>
          <p:cNvPr id="5" name="Obrázek 4">
            <a:extLst>
              <a:ext uri="{FF2B5EF4-FFF2-40B4-BE49-F238E27FC236}">
                <a16:creationId xmlns:a16="http://schemas.microsoft.com/office/drawing/2014/main" id="{DBC20197-7AF9-614E-8B1F-862FD05DA6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4672" y="1026000"/>
            <a:ext cx="7790688" cy="5277264"/>
          </a:xfrm>
          <a:prstGeom prst="rect">
            <a:avLst/>
          </a:prstGeom>
          <a:noFill/>
          <a:ln>
            <a:noFill/>
          </a:ln>
        </p:spPr>
      </p:pic>
    </p:spTree>
    <p:extLst>
      <p:ext uri="{BB962C8B-B14F-4D97-AF65-F5344CB8AC3E}">
        <p14:creationId xmlns:p14="http://schemas.microsoft.com/office/powerpoint/2010/main" val="145052092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348717A-5466-2843-A89F-27DCFE6F3338}"/>
              </a:ext>
            </a:extLst>
          </p:cNvPr>
          <p:cNvSpPr>
            <a:spLocks noGrp="1"/>
          </p:cNvSpPr>
          <p:nvPr>
            <p:ph type="body" idx="1"/>
          </p:nvPr>
        </p:nvSpPr>
        <p:spPr/>
        <p:txBody>
          <a:bodyPr/>
          <a:lstStyle/>
          <a:p>
            <a:pPr marL="72001" indent="0">
              <a:buNone/>
            </a:pPr>
            <a:endParaRPr lang="cs-CZ" dirty="0"/>
          </a:p>
        </p:txBody>
      </p:sp>
      <p:pic>
        <p:nvPicPr>
          <p:cNvPr id="5" name="Obrázek 4">
            <a:extLst>
              <a:ext uri="{FF2B5EF4-FFF2-40B4-BE49-F238E27FC236}">
                <a16:creationId xmlns:a16="http://schemas.microsoft.com/office/drawing/2014/main" id="{F211E507-B3DA-FB46-B8F7-F0ACFEEEA8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408" y="1529976"/>
            <a:ext cx="7720584" cy="4464050"/>
          </a:xfrm>
          <a:prstGeom prst="rect">
            <a:avLst/>
          </a:prstGeom>
          <a:noFill/>
          <a:ln>
            <a:noFill/>
          </a:ln>
        </p:spPr>
      </p:pic>
    </p:spTree>
    <p:extLst>
      <p:ext uri="{BB962C8B-B14F-4D97-AF65-F5344CB8AC3E}">
        <p14:creationId xmlns:p14="http://schemas.microsoft.com/office/powerpoint/2010/main" val="7639808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5B4B39F-BE42-A24A-84A5-9E8A78BC62AC}"/>
              </a:ext>
            </a:extLst>
          </p:cNvPr>
          <p:cNvSpPr>
            <a:spLocks noGrp="1"/>
          </p:cNvSpPr>
          <p:nvPr>
            <p:ph type="body" idx="1"/>
          </p:nvPr>
        </p:nvSpPr>
        <p:spPr/>
        <p:txBody>
          <a:bodyPr/>
          <a:lstStyle/>
          <a:p>
            <a:endParaRPr lang="cs-CZ" dirty="0"/>
          </a:p>
        </p:txBody>
      </p:sp>
      <p:pic>
        <p:nvPicPr>
          <p:cNvPr id="5" name="Obrázek 4">
            <a:extLst>
              <a:ext uri="{FF2B5EF4-FFF2-40B4-BE49-F238E27FC236}">
                <a16:creationId xmlns:a16="http://schemas.microsoft.com/office/drawing/2014/main" id="{93CD65EA-F41D-0946-B953-C249C6ADD2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8799" y="897776"/>
            <a:ext cx="8558205" cy="4965510"/>
          </a:xfrm>
          <a:prstGeom prst="rect">
            <a:avLst/>
          </a:prstGeom>
          <a:noFill/>
          <a:ln>
            <a:noFill/>
          </a:ln>
        </p:spPr>
      </p:pic>
    </p:spTree>
    <p:extLst>
      <p:ext uri="{BB962C8B-B14F-4D97-AF65-F5344CB8AC3E}">
        <p14:creationId xmlns:p14="http://schemas.microsoft.com/office/powerpoint/2010/main" val="95467653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A75011A-9C91-8747-9D42-C2D84982E081}"/>
              </a:ext>
            </a:extLst>
          </p:cNvPr>
          <p:cNvSpPr>
            <a:spLocks noGrp="1"/>
          </p:cNvSpPr>
          <p:nvPr>
            <p:ph type="body" idx="1"/>
          </p:nvPr>
        </p:nvSpPr>
        <p:spPr/>
        <p:txBody>
          <a:bodyPr/>
          <a:lstStyle/>
          <a:p>
            <a:pPr lvl="1"/>
            <a:r>
              <a:rPr lang="cs-CZ" dirty="0" err="1"/>
              <a:t>match</a:t>
            </a:r>
            <a:r>
              <a:rPr lang="cs-CZ" dirty="0"/>
              <a:t> </a:t>
            </a:r>
            <a:r>
              <a:rPr lang="cs-CZ" dirty="0" err="1"/>
              <a:t>the</a:t>
            </a:r>
            <a:r>
              <a:rPr lang="cs-CZ" dirty="0"/>
              <a:t> </a:t>
            </a:r>
            <a:r>
              <a:rPr lang="cs-CZ" dirty="0" err="1"/>
              <a:t>picture</a:t>
            </a:r>
            <a:r>
              <a:rPr lang="cs-CZ" dirty="0"/>
              <a:t> </a:t>
            </a:r>
            <a:r>
              <a:rPr lang="cs-CZ" dirty="0" err="1"/>
              <a:t>with</a:t>
            </a:r>
            <a:r>
              <a:rPr lang="cs-CZ" dirty="0"/>
              <a:t> </a:t>
            </a:r>
            <a:r>
              <a:rPr lang="cs-CZ" dirty="0" err="1"/>
              <a:t>the</a:t>
            </a:r>
            <a:r>
              <a:rPr lang="cs-CZ" dirty="0"/>
              <a:t> </a:t>
            </a:r>
            <a:r>
              <a:rPr lang="cs-CZ" dirty="0" err="1"/>
              <a:t>appropriate</a:t>
            </a:r>
            <a:r>
              <a:rPr lang="cs-CZ" dirty="0"/>
              <a:t> verb (5 </a:t>
            </a:r>
            <a:r>
              <a:rPr lang="cs-CZ" dirty="0" err="1"/>
              <a:t>minutes</a:t>
            </a:r>
            <a:r>
              <a:rPr lang="cs-CZ" dirty="0"/>
              <a:t>): </a:t>
            </a:r>
            <a:r>
              <a:rPr lang="cs-CZ" dirty="0">
                <a:hlinkClick r:id="rId2"/>
              </a:rPr>
              <a:t>link</a:t>
            </a:r>
            <a:br>
              <a:rPr lang="cs-CZ" dirty="0">
                <a:hlinkClick r:id="rId2"/>
              </a:rPr>
            </a:br>
            <a:endParaRPr lang="cs-CZ" sz="2400" dirty="0"/>
          </a:p>
          <a:p>
            <a:pPr lvl="1"/>
            <a:r>
              <a:rPr lang="cs-CZ" dirty="0"/>
              <a:t>sort </a:t>
            </a:r>
            <a:r>
              <a:rPr lang="cs-CZ" dirty="0" err="1"/>
              <a:t>the</a:t>
            </a:r>
            <a:r>
              <a:rPr lang="cs-CZ" dirty="0"/>
              <a:t> </a:t>
            </a:r>
            <a:r>
              <a:rPr lang="cs-CZ" dirty="0" err="1"/>
              <a:t>verbs</a:t>
            </a:r>
            <a:r>
              <a:rPr lang="cs-CZ" dirty="0"/>
              <a:t> </a:t>
            </a:r>
            <a:r>
              <a:rPr lang="cs-CZ" dirty="0" err="1"/>
              <a:t>out</a:t>
            </a:r>
            <a:r>
              <a:rPr lang="cs-CZ" dirty="0"/>
              <a:t> </a:t>
            </a:r>
            <a:r>
              <a:rPr lang="cs-CZ" dirty="0" err="1"/>
              <a:t>into</a:t>
            </a:r>
            <a:r>
              <a:rPr lang="cs-CZ" dirty="0"/>
              <a:t> </a:t>
            </a:r>
            <a:r>
              <a:rPr lang="cs-CZ" dirty="0" err="1"/>
              <a:t>four</a:t>
            </a:r>
            <a:r>
              <a:rPr lang="cs-CZ" dirty="0"/>
              <a:t> </a:t>
            </a:r>
            <a:r>
              <a:rPr lang="cs-CZ" dirty="0" err="1"/>
              <a:t>groups</a:t>
            </a:r>
            <a:r>
              <a:rPr lang="cs-CZ" dirty="0"/>
              <a:t> </a:t>
            </a:r>
            <a:r>
              <a:rPr lang="cs-CZ" dirty="0" err="1"/>
              <a:t>according</a:t>
            </a:r>
            <a:r>
              <a:rPr lang="cs-CZ" dirty="0"/>
              <a:t> to </a:t>
            </a:r>
            <a:r>
              <a:rPr lang="cs-CZ" dirty="0" err="1"/>
              <a:t>their</a:t>
            </a:r>
            <a:r>
              <a:rPr lang="cs-CZ" dirty="0"/>
              <a:t> type (5 </a:t>
            </a:r>
            <a:r>
              <a:rPr lang="cs-CZ" dirty="0" err="1"/>
              <a:t>minutes</a:t>
            </a:r>
            <a:r>
              <a:rPr lang="cs-CZ" dirty="0"/>
              <a:t>): </a:t>
            </a:r>
            <a:r>
              <a:rPr lang="cs-CZ" dirty="0">
                <a:hlinkClick r:id="rId3"/>
              </a:rPr>
              <a:t>link</a:t>
            </a:r>
            <a:r>
              <a:rPr lang="cs-CZ" dirty="0"/>
              <a:t> </a:t>
            </a:r>
            <a:endParaRPr lang="cs-CZ" sz="2400" dirty="0"/>
          </a:p>
          <a:p>
            <a:endParaRPr lang="cs-CZ" dirty="0"/>
          </a:p>
        </p:txBody>
      </p:sp>
      <p:sp>
        <p:nvSpPr>
          <p:cNvPr id="4" name="Nadpis 3">
            <a:extLst>
              <a:ext uri="{FF2B5EF4-FFF2-40B4-BE49-F238E27FC236}">
                <a16:creationId xmlns:a16="http://schemas.microsoft.com/office/drawing/2014/main" id="{B06D0631-F4FE-804A-BA9C-E13E7F435F24}"/>
              </a:ext>
            </a:extLst>
          </p:cNvPr>
          <p:cNvSpPr>
            <a:spLocks noGrp="1"/>
          </p:cNvSpPr>
          <p:nvPr>
            <p:ph type="title"/>
          </p:nvPr>
        </p:nvSpPr>
        <p:spPr/>
        <p:txBody>
          <a:bodyPr>
            <a:normAutofit fontScale="90000"/>
          </a:bodyPr>
          <a:lstStyle/>
          <a:p>
            <a:r>
              <a:rPr lang="cs-CZ" dirty="0" err="1"/>
              <a:t>Verbs</a:t>
            </a:r>
            <a:r>
              <a:rPr lang="cs-CZ" dirty="0"/>
              <a:t> (</a:t>
            </a:r>
            <a:r>
              <a:rPr lang="cs-CZ" dirty="0" err="1"/>
              <a:t>vocabulary</a:t>
            </a:r>
            <a:r>
              <a:rPr lang="cs-CZ" dirty="0"/>
              <a:t>) and </a:t>
            </a:r>
            <a:r>
              <a:rPr lang="cs-CZ" dirty="0" err="1"/>
              <a:t>present</a:t>
            </a:r>
            <a:r>
              <a:rPr lang="cs-CZ" dirty="0"/>
              <a:t> tense</a:t>
            </a:r>
          </a:p>
        </p:txBody>
      </p:sp>
    </p:spTree>
    <p:extLst>
      <p:ext uri="{BB962C8B-B14F-4D97-AF65-F5344CB8AC3E}">
        <p14:creationId xmlns:p14="http://schemas.microsoft.com/office/powerpoint/2010/main" val="10797398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6B2170E-506C-E442-9932-CFB9389E2342}"/>
              </a:ext>
            </a:extLst>
          </p:cNvPr>
          <p:cNvSpPr>
            <a:spLocks noGrp="1"/>
          </p:cNvSpPr>
          <p:nvPr>
            <p:ph type="body" idx="1"/>
          </p:nvPr>
        </p:nvSpPr>
        <p:spPr/>
        <p:txBody>
          <a:bodyPr/>
          <a:lstStyle/>
          <a:p>
            <a:pPr lvl="1"/>
            <a:r>
              <a:rPr lang="cs-CZ" sz="3200" dirty="0"/>
              <a:t>sort </a:t>
            </a:r>
            <a:r>
              <a:rPr lang="cs-CZ" sz="3200" dirty="0" err="1"/>
              <a:t>the</a:t>
            </a:r>
            <a:r>
              <a:rPr lang="cs-CZ" sz="3200" dirty="0"/>
              <a:t> </a:t>
            </a:r>
            <a:r>
              <a:rPr lang="cs-CZ" sz="3200" dirty="0" err="1"/>
              <a:t>words</a:t>
            </a:r>
            <a:r>
              <a:rPr lang="cs-CZ" sz="3200" dirty="0"/>
              <a:t> </a:t>
            </a:r>
            <a:r>
              <a:rPr lang="cs-CZ" sz="3200" dirty="0" err="1"/>
              <a:t>out</a:t>
            </a:r>
            <a:r>
              <a:rPr lang="cs-CZ" sz="3200" dirty="0"/>
              <a:t> </a:t>
            </a:r>
            <a:r>
              <a:rPr lang="cs-CZ" sz="3200" dirty="0" err="1"/>
              <a:t>according</a:t>
            </a:r>
            <a:r>
              <a:rPr lang="cs-CZ" sz="3200" dirty="0"/>
              <a:t> to </a:t>
            </a:r>
            <a:r>
              <a:rPr lang="cs-CZ" sz="3200" dirty="0" err="1"/>
              <a:t>the</a:t>
            </a:r>
            <a:r>
              <a:rPr lang="cs-CZ" sz="3200" dirty="0"/>
              <a:t> </a:t>
            </a:r>
            <a:r>
              <a:rPr lang="cs-CZ" sz="3200" dirty="0" err="1"/>
              <a:t>ending</a:t>
            </a:r>
            <a:r>
              <a:rPr lang="cs-CZ" sz="3200" dirty="0"/>
              <a:t> </a:t>
            </a:r>
            <a:r>
              <a:rPr lang="cs-CZ" sz="3200" dirty="0" err="1"/>
              <a:t>they</a:t>
            </a:r>
            <a:r>
              <a:rPr lang="cs-CZ" sz="3200" dirty="0"/>
              <a:t> </a:t>
            </a:r>
            <a:r>
              <a:rPr lang="cs-CZ" sz="3200" dirty="0" err="1"/>
              <a:t>take</a:t>
            </a:r>
            <a:r>
              <a:rPr lang="cs-CZ" sz="3200" dirty="0"/>
              <a:t> in </a:t>
            </a:r>
            <a:r>
              <a:rPr lang="cs-CZ" sz="3200" dirty="0" err="1"/>
              <a:t>the</a:t>
            </a:r>
            <a:r>
              <a:rPr lang="cs-CZ" sz="3200" dirty="0"/>
              <a:t> </a:t>
            </a:r>
            <a:r>
              <a:rPr lang="cs-CZ" sz="3200" dirty="0" err="1"/>
              <a:t>locative</a:t>
            </a:r>
            <a:r>
              <a:rPr lang="cs-CZ" sz="3200" dirty="0"/>
              <a:t> case (5 </a:t>
            </a:r>
            <a:r>
              <a:rPr lang="cs-CZ" sz="3200" dirty="0" err="1"/>
              <a:t>minutes</a:t>
            </a:r>
            <a:r>
              <a:rPr lang="cs-CZ" sz="3200" dirty="0"/>
              <a:t>): </a:t>
            </a:r>
            <a:r>
              <a:rPr lang="cs-CZ" sz="3200" dirty="0">
                <a:hlinkClick r:id="rId2"/>
              </a:rPr>
              <a:t>link</a:t>
            </a:r>
            <a:endParaRPr lang="cs-CZ" sz="3200" dirty="0"/>
          </a:p>
          <a:p>
            <a:r>
              <a:rPr lang="cs-CZ" b="1" dirty="0"/>
              <a:t>Kde???</a:t>
            </a:r>
          </a:p>
          <a:p>
            <a:endParaRPr lang="cs-CZ" dirty="0"/>
          </a:p>
        </p:txBody>
      </p:sp>
      <p:sp>
        <p:nvSpPr>
          <p:cNvPr id="4" name="Nadpis 3">
            <a:extLst>
              <a:ext uri="{FF2B5EF4-FFF2-40B4-BE49-F238E27FC236}">
                <a16:creationId xmlns:a16="http://schemas.microsoft.com/office/drawing/2014/main" id="{34B3BFB1-06A7-1F44-A680-33393664C074}"/>
              </a:ext>
            </a:extLst>
          </p:cNvPr>
          <p:cNvSpPr>
            <a:spLocks noGrp="1"/>
          </p:cNvSpPr>
          <p:nvPr>
            <p:ph type="title"/>
          </p:nvPr>
        </p:nvSpPr>
        <p:spPr/>
        <p:txBody>
          <a:bodyPr>
            <a:normAutofit fontScale="90000"/>
          </a:bodyPr>
          <a:lstStyle/>
          <a:p>
            <a:r>
              <a:rPr lang="cs-CZ" dirty="0" err="1"/>
              <a:t>Locative</a:t>
            </a:r>
            <a:r>
              <a:rPr lang="cs-CZ" dirty="0"/>
              <a:t> </a:t>
            </a:r>
            <a:r>
              <a:rPr lang="cs-CZ" dirty="0" err="1"/>
              <a:t>singular</a:t>
            </a:r>
            <a:r>
              <a:rPr lang="cs-CZ" dirty="0"/>
              <a:t> and </a:t>
            </a:r>
            <a:r>
              <a:rPr lang="cs-CZ" dirty="0" err="1"/>
              <a:t>verbs</a:t>
            </a:r>
            <a:r>
              <a:rPr lang="cs-CZ" dirty="0"/>
              <a:t> in </a:t>
            </a:r>
            <a:r>
              <a:rPr lang="cs-CZ" dirty="0" err="1"/>
              <a:t>present</a:t>
            </a:r>
            <a:r>
              <a:rPr lang="cs-CZ" dirty="0"/>
              <a:t> tense</a:t>
            </a:r>
          </a:p>
        </p:txBody>
      </p:sp>
    </p:spTree>
    <p:extLst>
      <p:ext uri="{BB962C8B-B14F-4D97-AF65-F5344CB8AC3E}">
        <p14:creationId xmlns:p14="http://schemas.microsoft.com/office/powerpoint/2010/main" val="219994362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6773AB1-8D60-0949-8A7F-06394268EC31}"/>
              </a:ext>
            </a:extLst>
          </p:cNvPr>
          <p:cNvSpPr>
            <a:spLocks noGrp="1"/>
          </p:cNvSpPr>
          <p:nvPr>
            <p:ph type="body" idx="1"/>
          </p:nvPr>
        </p:nvSpPr>
        <p:spPr/>
        <p:txBody>
          <a:bodyPr>
            <a:normAutofit/>
          </a:bodyPr>
          <a:lstStyle/>
          <a:p>
            <a:endParaRPr lang="cs-CZ" dirty="0"/>
          </a:p>
          <a:p>
            <a:r>
              <a:rPr lang="cs-CZ" dirty="0"/>
              <a:t>Co jste dělal(a) v létě? (</a:t>
            </a:r>
            <a:r>
              <a:rPr lang="cs-CZ" dirty="0" err="1"/>
              <a:t>What</a:t>
            </a:r>
            <a:r>
              <a:rPr lang="cs-CZ" dirty="0"/>
              <a:t> </a:t>
            </a:r>
            <a:r>
              <a:rPr lang="cs-CZ" dirty="0" err="1"/>
              <a:t>did</a:t>
            </a:r>
            <a:r>
              <a:rPr lang="cs-CZ" dirty="0"/>
              <a:t> </a:t>
            </a:r>
            <a:r>
              <a:rPr lang="cs-CZ" dirty="0" err="1"/>
              <a:t>you</a:t>
            </a:r>
            <a:r>
              <a:rPr lang="cs-CZ" dirty="0"/>
              <a:t> do </a:t>
            </a:r>
            <a:r>
              <a:rPr lang="cs-CZ" dirty="0" err="1"/>
              <a:t>during</a:t>
            </a:r>
            <a:r>
              <a:rPr lang="cs-CZ" dirty="0"/>
              <a:t> </a:t>
            </a:r>
            <a:r>
              <a:rPr lang="cs-CZ" dirty="0" err="1"/>
              <a:t>summer</a:t>
            </a:r>
            <a:r>
              <a:rPr lang="cs-CZ" dirty="0"/>
              <a:t>? </a:t>
            </a:r>
            <a:r>
              <a:rPr lang="cs-CZ" dirty="0">
                <a:sym typeface="Wingdings" pitchFamily="2" charset="2"/>
              </a:rPr>
              <a:t>) </a:t>
            </a:r>
          </a:p>
          <a:p>
            <a:pPr marL="72001" indent="0">
              <a:buNone/>
            </a:pPr>
            <a:r>
              <a:rPr lang="cs-CZ" b="1" dirty="0">
                <a:sym typeface="Wingdings" pitchFamily="2" charset="2"/>
              </a:rPr>
              <a:t>2 </a:t>
            </a:r>
            <a:r>
              <a:rPr lang="cs-CZ" b="1" dirty="0" err="1">
                <a:sym typeface="Wingdings" pitchFamily="2" charset="2"/>
              </a:rPr>
              <a:t>or</a:t>
            </a:r>
            <a:r>
              <a:rPr lang="cs-CZ" b="1" dirty="0">
                <a:sym typeface="Wingdings" pitchFamily="2" charset="2"/>
              </a:rPr>
              <a:t> more </a:t>
            </a:r>
            <a:r>
              <a:rPr lang="cs-CZ" b="1" dirty="0" err="1">
                <a:sym typeface="Wingdings" pitchFamily="2" charset="2"/>
              </a:rPr>
              <a:t>sentences</a:t>
            </a:r>
            <a:r>
              <a:rPr lang="cs-CZ" b="1" dirty="0">
                <a:sym typeface="Wingdings" pitchFamily="2" charset="2"/>
              </a:rPr>
              <a:t> </a:t>
            </a:r>
            <a:r>
              <a:rPr lang="cs-CZ" b="1" dirty="0" err="1">
                <a:sym typeface="Wingdings" pitchFamily="2" charset="2"/>
              </a:rPr>
              <a:t>please</a:t>
            </a:r>
            <a:r>
              <a:rPr lang="cs-CZ" dirty="0">
                <a:sym typeface="Wingdings" pitchFamily="2" charset="2"/>
              </a:rPr>
              <a:t> </a:t>
            </a:r>
          </a:p>
          <a:p>
            <a:pPr marL="72001" indent="0">
              <a:buNone/>
            </a:pPr>
            <a:endParaRPr lang="cs-CZ" dirty="0">
              <a:sym typeface="Wingdings" pitchFamily="2" charset="2"/>
            </a:endParaRPr>
          </a:p>
          <a:p>
            <a:pPr marL="72001" indent="0">
              <a:buNone/>
            </a:pPr>
            <a:r>
              <a:rPr lang="cs-CZ" dirty="0">
                <a:sym typeface="Wingdings" pitchFamily="2" charset="2"/>
              </a:rPr>
              <a:t>  Byl jsem v Itálii se svou rodinou. Pracoval jsem. …..</a:t>
            </a:r>
          </a:p>
          <a:p>
            <a:pPr marL="72001" indent="0">
              <a:buNone/>
            </a:pPr>
            <a:endParaRPr lang="cs-CZ" dirty="0"/>
          </a:p>
        </p:txBody>
      </p:sp>
      <p:sp>
        <p:nvSpPr>
          <p:cNvPr id="3" name="Zástupný text 2">
            <a:extLst>
              <a:ext uri="{FF2B5EF4-FFF2-40B4-BE49-F238E27FC236}">
                <a16:creationId xmlns:a16="http://schemas.microsoft.com/office/drawing/2014/main" id="{9AE1463F-68B1-464F-B147-13FE54C82D3C}"/>
              </a:ext>
            </a:extLst>
          </p:cNvPr>
          <p:cNvSpPr>
            <a:spLocks noGrp="1"/>
          </p:cNvSpPr>
          <p:nvPr>
            <p:ph type="body" sz="quarter" idx="21"/>
          </p:nvPr>
        </p:nvSpPr>
        <p:spPr/>
        <p:txBody>
          <a:bodyPr>
            <a:normAutofit fontScale="55000" lnSpcReduction="20000"/>
          </a:bodyPr>
          <a:lstStyle/>
          <a:p>
            <a:endParaRPr lang="cs-CZ"/>
          </a:p>
        </p:txBody>
      </p:sp>
      <p:sp>
        <p:nvSpPr>
          <p:cNvPr id="4" name="Nadpis 3">
            <a:extLst>
              <a:ext uri="{FF2B5EF4-FFF2-40B4-BE49-F238E27FC236}">
                <a16:creationId xmlns:a16="http://schemas.microsoft.com/office/drawing/2014/main" id="{7FD07FE6-5CB9-D341-8C9C-C506F542D8C9}"/>
              </a:ext>
            </a:extLst>
          </p:cNvPr>
          <p:cNvSpPr>
            <a:spLocks noGrp="1"/>
          </p:cNvSpPr>
          <p:nvPr>
            <p:ph type="title"/>
          </p:nvPr>
        </p:nvSpPr>
        <p:spPr/>
        <p:txBody>
          <a:bodyPr>
            <a:normAutofit fontScale="90000"/>
          </a:bodyPr>
          <a:lstStyle/>
          <a:p>
            <a:r>
              <a:rPr lang="cs-CZ" dirty="0" err="1"/>
              <a:t>Verbs</a:t>
            </a:r>
            <a:r>
              <a:rPr lang="cs-CZ" dirty="0"/>
              <a:t> in paste tense</a:t>
            </a:r>
            <a:br>
              <a:rPr lang="cs-CZ" dirty="0"/>
            </a:br>
            <a:endParaRPr lang="cs-CZ" dirty="0"/>
          </a:p>
        </p:txBody>
      </p:sp>
    </p:spTree>
    <p:extLst>
      <p:ext uri="{BB962C8B-B14F-4D97-AF65-F5344CB8AC3E}">
        <p14:creationId xmlns:p14="http://schemas.microsoft.com/office/powerpoint/2010/main" val="122179134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2E7B392-002F-0141-9999-DECAB1227AD9}"/>
              </a:ext>
            </a:extLst>
          </p:cNvPr>
          <p:cNvSpPr>
            <a:spLocks noGrp="1"/>
          </p:cNvSpPr>
          <p:nvPr>
            <p:ph type="body" idx="1"/>
          </p:nvPr>
        </p:nvSpPr>
        <p:spPr/>
        <p:txBody>
          <a:bodyPr/>
          <a:lstStyle/>
          <a:p>
            <a:endParaRPr lang="cs-CZ" dirty="0"/>
          </a:p>
          <a:p>
            <a:pPr lvl="1"/>
            <a:r>
              <a:rPr lang="cs-CZ" dirty="0"/>
              <a:t>ROPOT: Sort </a:t>
            </a:r>
            <a:r>
              <a:rPr lang="cs-CZ" dirty="0" err="1"/>
              <a:t>the</a:t>
            </a:r>
            <a:r>
              <a:rPr lang="cs-CZ" dirty="0"/>
              <a:t> </a:t>
            </a:r>
            <a:r>
              <a:rPr lang="cs-CZ" dirty="0" err="1"/>
              <a:t>words</a:t>
            </a:r>
            <a:r>
              <a:rPr lang="cs-CZ" dirty="0"/>
              <a:t> </a:t>
            </a:r>
            <a:r>
              <a:rPr lang="cs-CZ" dirty="0" err="1"/>
              <a:t>out</a:t>
            </a:r>
            <a:r>
              <a:rPr lang="cs-CZ" dirty="0"/>
              <a:t> </a:t>
            </a:r>
            <a:r>
              <a:rPr lang="cs-CZ" dirty="0" err="1"/>
              <a:t>with</a:t>
            </a:r>
            <a:r>
              <a:rPr lang="cs-CZ" dirty="0"/>
              <a:t> </a:t>
            </a:r>
            <a:r>
              <a:rPr lang="cs-CZ" dirty="0" err="1"/>
              <a:t>given</a:t>
            </a:r>
            <a:r>
              <a:rPr lang="cs-CZ" dirty="0"/>
              <a:t> </a:t>
            </a:r>
            <a:r>
              <a:rPr lang="cs-CZ" dirty="0" err="1"/>
              <a:t>prepositions</a:t>
            </a:r>
            <a:r>
              <a:rPr lang="cs-CZ" dirty="0"/>
              <a:t> (NA/DO/K) (5 </a:t>
            </a:r>
            <a:r>
              <a:rPr lang="cs-CZ" dirty="0" err="1"/>
              <a:t>minutes</a:t>
            </a:r>
            <a:r>
              <a:rPr lang="cs-CZ" dirty="0"/>
              <a:t>)</a:t>
            </a:r>
            <a:endParaRPr lang="cs-CZ" sz="2400" dirty="0"/>
          </a:p>
          <a:p>
            <a:pPr lvl="1"/>
            <a:r>
              <a:rPr lang="cs-CZ" dirty="0"/>
              <a:t>Sort </a:t>
            </a:r>
            <a:r>
              <a:rPr lang="cs-CZ" dirty="0" err="1"/>
              <a:t>the</a:t>
            </a:r>
            <a:r>
              <a:rPr lang="cs-CZ" dirty="0"/>
              <a:t> </a:t>
            </a:r>
            <a:r>
              <a:rPr lang="cs-CZ" dirty="0" err="1"/>
              <a:t>words</a:t>
            </a:r>
            <a:r>
              <a:rPr lang="cs-CZ" dirty="0"/>
              <a:t> </a:t>
            </a:r>
            <a:r>
              <a:rPr lang="cs-CZ" dirty="0" err="1"/>
              <a:t>out</a:t>
            </a:r>
            <a:r>
              <a:rPr lang="cs-CZ" dirty="0"/>
              <a:t> </a:t>
            </a:r>
            <a:r>
              <a:rPr lang="cs-CZ" dirty="0" err="1"/>
              <a:t>with</a:t>
            </a:r>
            <a:r>
              <a:rPr lang="cs-CZ" dirty="0"/>
              <a:t> </a:t>
            </a:r>
            <a:r>
              <a:rPr lang="cs-CZ" dirty="0" err="1"/>
              <a:t>given</a:t>
            </a:r>
            <a:r>
              <a:rPr lang="cs-CZ" dirty="0"/>
              <a:t> </a:t>
            </a:r>
            <a:r>
              <a:rPr lang="cs-CZ" dirty="0" err="1"/>
              <a:t>prepositions</a:t>
            </a:r>
            <a:r>
              <a:rPr lang="cs-CZ" dirty="0"/>
              <a:t>: </a:t>
            </a:r>
            <a:r>
              <a:rPr lang="cs-CZ" dirty="0">
                <a:hlinkClick r:id="rId2"/>
              </a:rPr>
              <a:t>link</a:t>
            </a:r>
            <a:r>
              <a:rPr lang="cs-CZ" dirty="0"/>
              <a:t> (A/V/U) (5 </a:t>
            </a:r>
            <a:r>
              <a:rPr lang="cs-CZ" dirty="0" err="1"/>
              <a:t>minutes</a:t>
            </a:r>
            <a:r>
              <a:rPr lang="cs-CZ" dirty="0"/>
              <a:t>)</a:t>
            </a:r>
            <a:endParaRPr lang="cs-CZ" sz="2400" dirty="0"/>
          </a:p>
          <a:p>
            <a:pPr marL="72001" indent="0">
              <a:buNone/>
            </a:pPr>
            <a:endParaRPr lang="cs-CZ" dirty="0"/>
          </a:p>
        </p:txBody>
      </p:sp>
      <p:sp>
        <p:nvSpPr>
          <p:cNvPr id="4" name="Nadpis 3">
            <a:extLst>
              <a:ext uri="{FF2B5EF4-FFF2-40B4-BE49-F238E27FC236}">
                <a16:creationId xmlns:a16="http://schemas.microsoft.com/office/drawing/2014/main" id="{2C7E8309-C48D-6845-91D2-93212272CA50}"/>
              </a:ext>
            </a:extLst>
          </p:cNvPr>
          <p:cNvSpPr>
            <a:spLocks noGrp="1"/>
          </p:cNvSpPr>
          <p:nvPr>
            <p:ph type="title"/>
          </p:nvPr>
        </p:nvSpPr>
        <p:spPr/>
        <p:txBody>
          <a:bodyPr>
            <a:normAutofit fontScale="90000"/>
          </a:bodyPr>
          <a:lstStyle/>
          <a:p>
            <a:r>
              <a:rPr lang="cs-CZ" dirty="0" err="1"/>
              <a:t>Prepositions</a:t>
            </a:r>
            <a:r>
              <a:rPr lang="cs-CZ" dirty="0"/>
              <a:t> </a:t>
            </a:r>
            <a:br>
              <a:rPr lang="cs-CZ" dirty="0"/>
            </a:br>
            <a:br>
              <a:rPr lang="cs-CZ" dirty="0"/>
            </a:br>
            <a:endParaRPr lang="cs-CZ" dirty="0"/>
          </a:p>
        </p:txBody>
      </p:sp>
    </p:spTree>
    <p:extLst>
      <p:ext uri="{BB962C8B-B14F-4D97-AF65-F5344CB8AC3E}">
        <p14:creationId xmlns:p14="http://schemas.microsoft.com/office/powerpoint/2010/main" val="42077964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online: software</a:t>
            </a:r>
          </a:p>
        </p:txBody>
      </p:sp>
      <p:sp>
        <p:nvSpPr>
          <p:cNvPr id="223" name="Zástupný obsah 4"/>
          <p:cNvSpPr txBox="1">
            <a:spLocks noGrp="1"/>
          </p:cNvSpPr>
          <p:nvPr>
            <p:ph type="body" idx="1"/>
          </p:nvPr>
        </p:nvSpPr>
        <p:spPr>
          <a:xfrm>
            <a:off x="719999" y="1692001"/>
            <a:ext cx="10753202" cy="4140000"/>
          </a:xfrm>
          <a:prstGeom prst="rect">
            <a:avLst/>
          </a:prstGeom>
        </p:spPr>
        <p:txBody>
          <a:bodyPr/>
          <a:lstStyle/>
          <a:p>
            <a:r>
              <a:rPr dirty="0"/>
              <a:t> MS Teams - logging in with your ID (UČO) and primary password</a:t>
            </a:r>
          </a:p>
          <a:p>
            <a:r>
              <a:rPr dirty="0"/>
              <a:t> do not use your personal account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B1B9F3F-893F-5A46-9489-6BE8AFF91AAF}"/>
              </a:ext>
            </a:extLst>
          </p:cNvPr>
          <p:cNvSpPr>
            <a:spLocks noGrp="1"/>
          </p:cNvSpPr>
          <p:nvPr>
            <p:ph type="body" idx="1"/>
          </p:nvPr>
        </p:nvSpPr>
        <p:spPr/>
        <p:txBody>
          <a:bodyPr/>
          <a:lstStyle/>
          <a:p>
            <a:pPr lvl="0"/>
            <a:r>
              <a:rPr lang="cs-CZ" dirty="0" err="1"/>
              <a:t>at</a:t>
            </a:r>
            <a:r>
              <a:rPr lang="cs-CZ" dirty="0"/>
              <a:t> </a:t>
            </a:r>
            <a:r>
              <a:rPr lang="cs-CZ" dirty="0" err="1"/>
              <a:t>the</a:t>
            </a:r>
            <a:r>
              <a:rPr lang="cs-CZ" dirty="0"/>
              <a:t> </a:t>
            </a:r>
            <a:r>
              <a:rPr lang="cs-CZ" dirty="0" err="1"/>
              <a:t>doctor</a:t>
            </a:r>
            <a:r>
              <a:rPr lang="cs-CZ" dirty="0"/>
              <a:t>: </a:t>
            </a:r>
            <a:r>
              <a:rPr lang="cs-CZ" dirty="0" err="1"/>
              <a:t>what</a:t>
            </a:r>
            <a:r>
              <a:rPr lang="cs-CZ" dirty="0"/>
              <a:t> </a:t>
            </a:r>
            <a:r>
              <a:rPr lang="cs-CZ" dirty="0" err="1"/>
              <a:t>does</a:t>
            </a:r>
            <a:r>
              <a:rPr lang="cs-CZ" dirty="0"/>
              <a:t> </a:t>
            </a:r>
            <a:r>
              <a:rPr lang="cs-CZ" dirty="0" err="1"/>
              <a:t>the</a:t>
            </a:r>
            <a:r>
              <a:rPr lang="cs-CZ" dirty="0"/>
              <a:t> </a:t>
            </a:r>
            <a:r>
              <a:rPr lang="cs-CZ" dirty="0" err="1"/>
              <a:t>doctor</a:t>
            </a:r>
            <a:r>
              <a:rPr lang="cs-CZ" dirty="0"/>
              <a:t> </a:t>
            </a:r>
            <a:r>
              <a:rPr lang="cs-CZ" dirty="0" err="1"/>
              <a:t>say</a:t>
            </a:r>
            <a:r>
              <a:rPr lang="cs-CZ" dirty="0"/>
              <a:t>? and </a:t>
            </a:r>
            <a:r>
              <a:rPr lang="cs-CZ" dirty="0" err="1"/>
              <a:t>what</a:t>
            </a:r>
            <a:r>
              <a:rPr lang="cs-CZ" dirty="0"/>
              <a:t> </a:t>
            </a:r>
            <a:r>
              <a:rPr lang="cs-CZ" dirty="0" err="1"/>
              <a:t>the</a:t>
            </a:r>
            <a:r>
              <a:rPr lang="cs-CZ" dirty="0"/>
              <a:t> </a:t>
            </a:r>
            <a:r>
              <a:rPr lang="cs-CZ" dirty="0" err="1"/>
              <a:t>patient</a:t>
            </a:r>
            <a:r>
              <a:rPr lang="cs-CZ" dirty="0"/>
              <a:t>? </a:t>
            </a:r>
            <a:r>
              <a:rPr lang="cs-CZ" dirty="0">
                <a:hlinkClick r:id="rId2"/>
              </a:rPr>
              <a:t>link</a:t>
            </a:r>
            <a:r>
              <a:rPr lang="cs-CZ" dirty="0"/>
              <a:t> </a:t>
            </a:r>
            <a:r>
              <a:rPr lang="cs-CZ" b="1" dirty="0"/>
              <a:t>(5 </a:t>
            </a:r>
            <a:r>
              <a:rPr lang="cs-CZ" b="1" dirty="0" err="1"/>
              <a:t>minutes</a:t>
            </a:r>
            <a:r>
              <a:rPr lang="cs-CZ" b="1" dirty="0"/>
              <a:t>)</a:t>
            </a:r>
            <a:endParaRPr lang="cs-CZ" sz="2400" dirty="0"/>
          </a:p>
          <a:p>
            <a:pPr lvl="0"/>
            <a:r>
              <a:rPr lang="cs-CZ" dirty="0" err="1"/>
              <a:t>human</a:t>
            </a:r>
            <a:r>
              <a:rPr lang="cs-CZ" dirty="0"/>
              <a:t> body </a:t>
            </a:r>
            <a:r>
              <a:rPr lang="cs-CZ" dirty="0" err="1"/>
              <a:t>vocabulary</a:t>
            </a:r>
            <a:r>
              <a:rPr lang="cs-CZ" dirty="0"/>
              <a:t> </a:t>
            </a:r>
            <a:r>
              <a:rPr lang="cs-CZ" b="1" dirty="0"/>
              <a:t>(10 </a:t>
            </a:r>
            <a:r>
              <a:rPr lang="cs-CZ" b="1" dirty="0" err="1"/>
              <a:t>minutes</a:t>
            </a:r>
            <a:r>
              <a:rPr lang="cs-CZ" b="1" dirty="0"/>
              <a:t>): </a:t>
            </a:r>
            <a:endParaRPr lang="cs-CZ" sz="2400" dirty="0"/>
          </a:p>
          <a:p>
            <a:pPr lvl="1"/>
            <a:r>
              <a:rPr lang="cs-CZ" dirty="0" err="1"/>
              <a:t>what</a:t>
            </a:r>
            <a:r>
              <a:rPr lang="cs-CZ" dirty="0"/>
              <a:t> </a:t>
            </a:r>
            <a:r>
              <a:rPr lang="cs-CZ" dirty="0" err="1"/>
              <a:t>is</a:t>
            </a:r>
            <a:r>
              <a:rPr lang="cs-CZ" dirty="0"/>
              <a:t> </a:t>
            </a:r>
            <a:r>
              <a:rPr lang="cs-CZ" dirty="0" err="1"/>
              <a:t>it</a:t>
            </a:r>
            <a:r>
              <a:rPr lang="cs-CZ" dirty="0"/>
              <a:t>?  (3 </a:t>
            </a:r>
            <a:r>
              <a:rPr lang="cs-CZ" dirty="0" err="1"/>
              <a:t>minutes</a:t>
            </a:r>
            <a:r>
              <a:rPr lang="cs-CZ" dirty="0"/>
              <a:t>) </a:t>
            </a:r>
            <a:r>
              <a:rPr lang="cs-CZ" dirty="0">
                <a:hlinkClick r:id="rId3"/>
              </a:rPr>
              <a:t>link</a:t>
            </a:r>
            <a:endParaRPr lang="cs-CZ" sz="2400" dirty="0"/>
          </a:p>
          <a:p>
            <a:endParaRPr lang="cs-CZ" dirty="0"/>
          </a:p>
        </p:txBody>
      </p:sp>
      <p:sp>
        <p:nvSpPr>
          <p:cNvPr id="3" name="Zástupný text 2">
            <a:extLst>
              <a:ext uri="{FF2B5EF4-FFF2-40B4-BE49-F238E27FC236}">
                <a16:creationId xmlns:a16="http://schemas.microsoft.com/office/drawing/2014/main" id="{9A880FBD-97BF-BB46-B14A-93F1A3C60680}"/>
              </a:ext>
            </a:extLst>
          </p:cNvPr>
          <p:cNvSpPr>
            <a:spLocks noGrp="1"/>
          </p:cNvSpPr>
          <p:nvPr>
            <p:ph type="body" sz="quarter" idx="21"/>
          </p:nvPr>
        </p:nvSpPr>
        <p:spPr/>
        <p:txBody>
          <a:bodyPr>
            <a:normAutofit fontScale="55000" lnSpcReduction="20000"/>
          </a:bodyPr>
          <a:lstStyle/>
          <a:p>
            <a:endParaRPr lang="cs-CZ"/>
          </a:p>
        </p:txBody>
      </p:sp>
      <p:sp>
        <p:nvSpPr>
          <p:cNvPr id="4" name="Nadpis 3">
            <a:extLst>
              <a:ext uri="{FF2B5EF4-FFF2-40B4-BE49-F238E27FC236}">
                <a16:creationId xmlns:a16="http://schemas.microsoft.com/office/drawing/2014/main" id="{E7FC434B-12F3-7845-8B20-1F319FD1B53A}"/>
              </a:ext>
            </a:extLst>
          </p:cNvPr>
          <p:cNvSpPr>
            <a:spLocks noGrp="1"/>
          </p:cNvSpPr>
          <p:nvPr>
            <p:ph type="title"/>
          </p:nvPr>
        </p:nvSpPr>
        <p:spPr/>
        <p:txBody>
          <a:bodyPr>
            <a:normAutofit fontScale="90000"/>
          </a:bodyPr>
          <a:lstStyle/>
          <a:p>
            <a:pPr lvl="0"/>
            <a:r>
              <a:rPr lang="cs-CZ" dirty="0"/>
              <a:t>At </a:t>
            </a:r>
            <a:r>
              <a:rPr lang="cs-CZ" dirty="0" err="1"/>
              <a:t>the</a:t>
            </a:r>
            <a:r>
              <a:rPr lang="cs-CZ" dirty="0"/>
              <a:t> </a:t>
            </a:r>
            <a:r>
              <a:rPr lang="cs-CZ" dirty="0" err="1"/>
              <a:t>doctor</a:t>
            </a:r>
            <a:br>
              <a:rPr lang="cs-CZ" dirty="0"/>
            </a:br>
            <a:endParaRPr lang="cs-CZ" dirty="0"/>
          </a:p>
        </p:txBody>
      </p:sp>
    </p:spTree>
    <p:extLst>
      <p:ext uri="{BB962C8B-B14F-4D97-AF65-F5344CB8AC3E}">
        <p14:creationId xmlns:p14="http://schemas.microsoft.com/office/powerpoint/2010/main" val="121713218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E0069E6-2451-7048-A207-CABB0740CF13}"/>
              </a:ext>
            </a:extLst>
          </p:cNvPr>
          <p:cNvSpPr>
            <a:spLocks noGrp="1"/>
          </p:cNvSpPr>
          <p:nvPr>
            <p:ph type="body" idx="1"/>
          </p:nvPr>
        </p:nvSpPr>
        <p:spPr/>
        <p:txBody>
          <a:bodyPr/>
          <a:lstStyle/>
          <a:p>
            <a:r>
              <a:rPr lang="cs-CZ" b="1" dirty="0" err="1"/>
              <a:t>Homework</a:t>
            </a:r>
            <a:r>
              <a:rPr lang="cs-CZ" b="1" dirty="0"/>
              <a:t> (</a:t>
            </a:r>
            <a:r>
              <a:rPr lang="cs-CZ" b="1" dirty="0" err="1"/>
              <a:t>ROPOTs</a:t>
            </a:r>
            <a:r>
              <a:rPr lang="cs-CZ" b="1" dirty="0"/>
              <a:t>)</a:t>
            </a:r>
            <a:endParaRPr lang="cs-CZ" dirty="0"/>
          </a:p>
          <a:p>
            <a:pPr lvl="0"/>
            <a:r>
              <a:rPr lang="cs-CZ" dirty="0" err="1"/>
              <a:t>verbs</a:t>
            </a:r>
            <a:r>
              <a:rPr lang="cs-CZ" dirty="0"/>
              <a:t> in </a:t>
            </a:r>
            <a:r>
              <a:rPr lang="cs-CZ" dirty="0" err="1"/>
              <a:t>present</a:t>
            </a:r>
            <a:r>
              <a:rPr lang="cs-CZ" dirty="0"/>
              <a:t> tense: </a:t>
            </a:r>
            <a:r>
              <a:rPr lang="cs-CZ" dirty="0" err="1"/>
              <a:t>what</a:t>
            </a:r>
            <a:r>
              <a:rPr lang="cs-CZ" dirty="0"/>
              <a:t> do </a:t>
            </a:r>
            <a:r>
              <a:rPr lang="cs-CZ" dirty="0" err="1"/>
              <a:t>they</a:t>
            </a:r>
            <a:r>
              <a:rPr lang="cs-CZ" dirty="0"/>
              <a:t> </a:t>
            </a:r>
            <a:r>
              <a:rPr lang="cs-CZ" dirty="0" err="1"/>
              <a:t>like</a:t>
            </a:r>
            <a:r>
              <a:rPr lang="cs-CZ" dirty="0"/>
              <a:t> </a:t>
            </a:r>
            <a:r>
              <a:rPr lang="cs-CZ" dirty="0" err="1"/>
              <a:t>doing</a:t>
            </a:r>
            <a:r>
              <a:rPr lang="cs-CZ" dirty="0"/>
              <a:t>? </a:t>
            </a:r>
            <a:r>
              <a:rPr lang="cs-CZ" dirty="0" err="1"/>
              <a:t>Choose</a:t>
            </a:r>
            <a:r>
              <a:rPr lang="cs-CZ" dirty="0"/>
              <a:t> </a:t>
            </a:r>
            <a:r>
              <a:rPr lang="cs-CZ" dirty="0" err="1"/>
              <a:t>the</a:t>
            </a:r>
            <a:r>
              <a:rPr lang="cs-CZ" dirty="0"/>
              <a:t> </a:t>
            </a:r>
            <a:r>
              <a:rPr lang="cs-CZ" dirty="0" err="1"/>
              <a:t>suitable</a:t>
            </a:r>
            <a:r>
              <a:rPr lang="cs-CZ" dirty="0"/>
              <a:t> </a:t>
            </a:r>
            <a:r>
              <a:rPr lang="cs-CZ" dirty="0" err="1"/>
              <a:t>answer</a:t>
            </a:r>
            <a:r>
              <a:rPr lang="cs-CZ" dirty="0"/>
              <a:t>. Revise </a:t>
            </a:r>
            <a:r>
              <a:rPr lang="cs-CZ" dirty="0" err="1"/>
              <a:t>the</a:t>
            </a:r>
            <a:r>
              <a:rPr lang="cs-CZ" dirty="0"/>
              <a:t> </a:t>
            </a:r>
            <a:r>
              <a:rPr lang="cs-CZ" dirty="0" err="1"/>
              <a:t>vocabulary</a:t>
            </a:r>
            <a:r>
              <a:rPr lang="cs-CZ" dirty="0"/>
              <a:t>: </a:t>
            </a:r>
            <a:r>
              <a:rPr lang="cs-CZ" dirty="0">
                <a:hlinkClick r:id="rId2"/>
              </a:rPr>
              <a:t>link</a:t>
            </a:r>
            <a:endParaRPr lang="cs-CZ" dirty="0"/>
          </a:p>
          <a:p>
            <a:pPr lvl="0"/>
            <a:r>
              <a:rPr lang="cs-CZ" dirty="0" err="1"/>
              <a:t>verbs</a:t>
            </a:r>
            <a:r>
              <a:rPr lang="cs-CZ" dirty="0"/>
              <a:t> in </a:t>
            </a:r>
            <a:r>
              <a:rPr lang="cs-CZ" dirty="0" err="1"/>
              <a:t>present</a:t>
            </a:r>
            <a:r>
              <a:rPr lang="cs-CZ" dirty="0"/>
              <a:t> tense: sort </a:t>
            </a:r>
            <a:r>
              <a:rPr lang="cs-CZ" dirty="0" err="1"/>
              <a:t>the</a:t>
            </a:r>
            <a:r>
              <a:rPr lang="cs-CZ" dirty="0"/>
              <a:t> </a:t>
            </a:r>
            <a:r>
              <a:rPr lang="cs-CZ" dirty="0" err="1"/>
              <a:t>verbs</a:t>
            </a:r>
            <a:r>
              <a:rPr lang="cs-CZ" dirty="0"/>
              <a:t> </a:t>
            </a:r>
            <a:r>
              <a:rPr lang="cs-CZ" dirty="0" err="1"/>
              <a:t>out</a:t>
            </a:r>
            <a:r>
              <a:rPr lang="cs-CZ" dirty="0"/>
              <a:t> </a:t>
            </a:r>
            <a:r>
              <a:rPr lang="cs-CZ" dirty="0" err="1"/>
              <a:t>into</a:t>
            </a:r>
            <a:r>
              <a:rPr lang="cs-CZ" dirty="0"/>
              <a:t> </a:t>
            </a:r>
            <a:r>
              <a:rPr lang="cs-CZ" dirty="0" err="1"/>
              <a:t>four</a:t>
            </a:r>
            <a:r>
              <a:rPr lang="cs-CZ" dirty="0"/>
              <a:t> </a:t>
            </a:r>
            <a:r>
              <a:rPr lang="cs-CZ" dirty="0" err="1"/>
              <a:t>groups</a:t>
            </a:r>
            <a:r>
              <a:rPr lang="cs-CZ" dirty="0"/>
              <a:t> </a:t>
            </a:r>
            <a:r>
              <a:rPr lang="cs-CZ" dirty="0" err="1"/>
              <a:t>according</a:t>
            </a:r>
            <a:r>
              <a:rPr lang="cs-CZ" dirty="0"/>
              <a:t> </a:t>
            </a:r>
            <a:r>
              <a:rPr lang="cs-CZ" dirty="0" err="1"/>
              <a:t>their</a:t>
            </a:r>
            <a:r>
              <a:rPr lang="cs-CZ" dirty="0"/>
              <a:t> person: </a:t>
            </a:r>
            <a:r>
              <a:rPr lang="cs-CZ" dirty="0">
                <a:hlinkClick r:id="rId3"/>
              </a:rPr>
              <a:t>link</a:t>
            </a:r>
            <a:r>
              <a:rPr lang="cs-CZ" dirty="0"/>
              <a:t> </a:t>
            </a:r>
          </a:p>
          <a:p>
            <a:endParaRPr lang="cs-CZ" dirty="0"/>
          </a:p>
        </p:txBody>
      </p:sp>
      <p:sp>
        <p:nvSpPr>
          <p:cNvPr id="3" name="Zástupný text 2">
            <a:extLst>
              <a:ext uri="{FF2B5EF4-FFF2-40B4-BE49-F238E27FC236}">
                <a16:creationId xmlns:a16="http://schemas.microsoft.com/office/drawing/2014/main" id="{A6AC6BD3-A09F-0549-9AD9-672C90DE59F0}"/>
              </a:ext>
            </a:extLst>
          </p:cNvPr>
          <p:cNvSpPr>
            <a:spLocks noGrp="1"/>
          </p:cNvSpPr>
          <p:nvPr>
            <p:ph type="body" sz="quarter" idx="21"/>
          </p:nvPr>
        </p:nvSpPr>
        <p:spPr/>
        <p:txBody>
          <a:bodyPr>
            <a:normAutofit fontScale="55000" lnSpcReduction="20000"/>
          </a:bodyPr>
          <a:lstStyle/>
          <a:p>
            <a:endParaRPr lang="cs-CZ"/>
          </a:p>
        </p:txBody>
      </p:sp>
      <p:sp>
        <p:nvSpPr>
          <p:cNvPr id="4" name="Nadpis 3">
            <a:extLst>
              <a:ext uri="{FF2B5EF4-FFF2-40B4-BE49-F238E27FC236}">
                <a16:creationId xmlns:a16="http://schemas.microsoft.com/office/drawing/2014/main" id="{A482D257-45AB-C546-AAA1-A4EB34CF0267}"/>
              </a:ext>
            </a:extLst>
          </p:cNvPr>
          <p:cNvSpPr>
            <a:spLocks noGrp="1"/>
          </p:cNvSpPr>
          <p:nvPr>
            <p:ph type="title"/>
          </p:nvPr>
        </p:nvSpPr>
        <p:spPr/>
        <p:txBody>
          <a:bodyPr>
            <a:normAutofit fontScale="90000"/>
          </a:bodyPr>
          <a:lstStyle/>
          <a:p>
            <a:r>
              <a:rPr lang="cs-CZ" dirty="0" err="1"/>
              <a:t>Homework</a:t>
            </a:r>
            <a:endParaRPr lang="cs-CZ" dirty="0"/>
          </a:p>
        </p:txBody>
      </p:sp>
    </p:spTree>
    <p:extLst>
      <p:ext uri="{BB962C8B-B14F-4D97-AF65-F5344CB8AC3E}">
        <p14:creationId xmlns:p14="http://schemas.microsoft.com/office/powerpoint/2010/main" val="6330892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online: hardware</a:t>
            </a:r>
          </a:p>
        </p:txBody>
      </p:sp>
      <p:sp>
        <p:nvSpPr>
          <p:cNvPr id="226" name="Zástupný obsah 4"/>
          <p:cNvSpPr txBox="1">
            <a:spLocks noGrp="1"/>
          </p:cNvSpPr>
          <p:nvPr>
            <p:ph type="body" idx="1"/>
          </p:nvPr>
        </p:nvSpPr>
        <p:spPr>
          <a:xfrm>
            <a:off x="719999" y="1692001"/>
            <a:ext cx="10753202" cy="4140000"/>
          </a:xfrm>
          <a:prstGeom prst="rect">
            <a:avLst/>
          </a:prstGeom>
        </p:spPr>
        <p:txBody>
          <a:bodyPr/>
          <a:lstStyle/>
          <a:p>
            <a:r>
              <a:rPr dirty="0"/>
              <a:t>Internet connection </a:t>
            </a:r>
            <a:r>
              <a:rPr lang="cs-CZ" dirty="0">
                <a:sym typeface="Wingdings" pitchFamily="2" charset="2"/>
              </a:rPr>
              <a:t></a:t>
            </a:r>
            <a:endParaRPr dirty="0"/>
          </a:p>
          <a:p>
            <a:r>
              <a:rPr dirty="0"/>
              <a:t>camera: have it always on</a:t>
            </a:r>
          </a:p>
          <a:p>
            <a:r>
              <a:rPr dirty="0"/>
              <a:t>microphone: have it muted, ready to turn it on when asked or having a question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online: working with sources</a:t>
            </a:r>
          </a:p>
        </p:txBody>
      </p:sp>
      <p:sp>
        <p:nvSpPr>
          <p:cNvPr id="229" name="Zástupný obsah 4"/>
          <p:cNvSpPr txBox="1">
            <a:spLocks noGrp="1"/>
          </p:cNvSpPr>
          <p:nvPr>
            <p:ph type="body" idx="1"/>
          </p:nvPr>
        </p:nvSpPr>
        <p:spPr>
          <a:xfrm>
            <a:off x="719999" y="1692001"/>
            <a:ext cx="11038863" cy="4140000"/>
          </a:xfrm>
          <a:prstGeom prst="rect">
            <a:avLst/>
          </a:prstGeom>
        </p:spPr>
        <p:txBody>
          <a:bodyPr/>
          <a:lstStyle/>
          <a:p>
            <a:r>
              <a:t>interactive syllabus</a:t>
            </a:r>
          </a:p>
          <a:p>
            <a:r>
              <a:t>learning materials</a:t>
            </a:r>
          </a:p>
          <a:p>
            <a:r>
              <a:t>MS Teams platform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Nadpis 3"/>
          <p:cNvSpPr txBox="1">
            <a:spLocks noGrp="1"/>
          </p:cNvSpPr>
          <p:nvPr>
            <p:ph type="title"/>
          </p:nvPr>
        </p:nvSpPr>
        <p:spPr>
          <a:xfrm>
            <a:off x="719999" y="719999"/>
            <a:ext cx="10753202" cy="451578"/>
          </a:xfrm>
          <a:prstGeom prst="rect">
            <a:avLst/>
          </a:prstGeom>
        </p:spPr>
        <p:txBody>
          <a:bodyPr/>
          <a:lstStyle/>
          <a:p>
            <a:pPr defTabSz="402336">
              <a:lnSpc>
                <a:spcPts val="1700"/>
              </a:lnSpc>
              <a:defRPr sz="1760"/>
            </a:pPr>
            <a:r>
              <a:t>Interactive syllabus</a:t>
            </a:r>
            <a:br/>
            <a:endParaRPr/>
          </a:p>
        </p:txBody>
      </p:sp>
      <p:sp>
        <p:nvSpPr>
          <p:cNvPr id="232" name="Zástupný obsah 4"/>
          <p:cNvSpPr txBox="1">
            <a:spLocks noGrp="1"/>
          </p:cNvSpPr>
          <p:nvPr>
            <p:ph type="body" idx="1"/>
          </p:nvPr>
        </p:nvSpPr>
        <p:spPr>
          <a:xfrm>
            <a:off x="719999" y="1692001"/>
            <a:ext cx="11038863" cy="4140000"/>
          </a:xfrm>
          <a:prstGeom prst="rect">
            <a:avLst/>
          </a:prstGeom>
        </p:spPr>
        <p:txBody>
          <a:bodyPr>
            <a:normAutofit lnSpcReduction="10000"/>
          </a:bodyPr>
          <a:lstStyle/>
          <a:p>
            <a:r>
              <a:rPr lang="cs-CZ" dirty="0">
                <a:hlinkClick r:id="rId2"/>
              </a:rPr>
              <a:t>https://is.muni.cz/auth/el/med/podzim2020/aVLCJ0383/index.qwarp</a:t>
            </a:r>
            <a:endParaRPr lang="cs-CZ" dirty="0"/>
          </a:p>
          <a:p>
            <a:pPr marL="72001" indent="0">
              <a:buNone/>
            </a:pPr>
            <a:endParaRPr lang="cs-CZ" dirty="0"/>
          </a:p>
          <a:p>
            <a:r>
              <a:rPr dirty="0"/>
              <a:t>general info section (available all the time)</a:t>
            </a:r>
          </a:p>
          <a:p>
            <a:r>
              <a:rPr dirty="0"/>
              <a:t>special chapter for each week (opens every Monday)</a:t>
            </a:r>
          </a:p>
          <a:p>
            <a:r>
              <a:rPr dirty="0"/>
              <a:t>list of all the tutorials (updated weekly)</a:t>
            </a:r>
          </a:p>
          <a:p>
            <a:pPr marL="504000" lvl="1" indent="-180000">
              <a:lnSpc>
                <a:spcPct val="100000"/>
              </a:lnSpc>
              <a:defRPr sz="2000"/>
            </a:pPr>
            <a:r>
              <a:rPr dirty="0"/>
              <a:t>those to be studied for next week will in specific week chapter</a:t>
            </a:r>
          </a:p>
          <a:p>
            <a:pPr marL="504000" lvl="1" indent="-180000">
              <a:lnSpc>
                <a:spcPct val="100000"/>
              </a:lnSpc>
              <a:defRPr sz="2000"/>
            </a:pPr>
            <a:r>
              <a:rPr dirty="0"/>
              <a:t>those for revising only in tutorial list</a:t>
            </a:r>
          </a:p>
          <a:p>
            <a:r>
              <a:rPr dirty="0"/>
              <a:t>list of all the </a:t>
            </a:r>
            <a:r>
              <a:rPr dirty="0" err="1"/>
              <a:t>homeworks</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Nadpis 3"/>
          <p:cNvSpPr txBox="1">
            <a:spLocks noGrp="1"/>
          </p:cNvSpPr>
          <p:nvPr>
            <p:ph type="title"/>
          </p:nvPr>
        </p:nvSpPr>
        <p:spPr>
          <a:xfrm>
            <a:off x="719999" y="719999"/>
            <a:ext cx="10753202" cy="451578"/>
          </a:xfrm>
          <a:prstGeom prst="rect">
            <a:avLst/>
          </a:prstGeom>
        </p:spPr>
        <p:txBody>
          <a:bodyPr/>
          <a:lstStyle/>
          <a:p>
            <a:pPr defTabSz="402336">
              <a:lnSpc>
                <a:spcPts val="1700"/>
              </a:lnSpc>
              <a:defRPr sz="1760"/>
            </a:pPr>
            <a:r>
              <a:t>Interactive syllabus: week work</a:t>
            </a:r>
            <a:br/>
            <a:endParaRPr/>
          </a:p>
        </p:txBody>
      </p:sp>
      <p:sp>
        <p:nvSpPr>
          <p:cNvPr id="235" name="Zástupný obsah 4"/>
          <p:cNvSpPr txBox="1">
            <a:spLocks noGrp="1"/>
          </p:cNvSpPr>
          <p:nvPr>
            <p:ph type="body" idx="1"/>
          </p:nvPr>
        </p:nvSpPr>
        <p:spPr>
          <a:xfrm>
            <a:off x="719999" y="1331494"/>
            <a:ext cx="11038863" cy="4500507"/>
          </a:xfrm>
          <a:prstGeom prst="rect">
            <a:avLst/>
          </a:prstGeom>
        </p:spPr>
        <p:txBody>
          <a:bodyPr/>
          <a:lstStyle/>
          <a:p>
            <a:r>
              <a:t>explanation / Q&amp;A (from week 2 based on video tutorials)</a:t>
            </a:r>
          </a:p>
          <a:p>
            <a:r>
              <a:t>following list of different tasks</a:t>
            </a:r>
          </a:p>
          <a:p>
            <a:pPr marL="504000" lvl="1" indent="-180000">
              <a:lnSpc>
                <a:spcPct val="100000"/>
              </a:lnSpc>
              <a:defRPr sz="2000"/>
            </a:pPr>
            <a:r>
              <a:t>book/PDF/handout based tasks, ROPOTs, online exercices, working/speaking in smaller groups, quizes…</a:t>
            </a:r>
          </a:p>
          <a:p>
            <a:r>
              <a:t>homework</a:t>
            </a:r>
          </a:p>
          <a:p>
            <a:pPr marL="504000" lvl="1" indent="-180000">
              <a:lnSpc>
                <a:spcPct val="100000"/>
              </a:lnSpc>
              <a:defRPr sz="2000"/>
            </a:pPr>
            <a:r>
              <a:t>ROPOTs: revising vocabulary and grammar</a:t>
            </a:r>
          </a:p>
          <a:p>
            <a:pPr marL="504000" lvl="1" indent="-180000">
              <a:lnSpc>
                <a:spcPct val="100000"/>
              </a:lnSpc>
              <a:defRPr sz="2000"/>
            </a:pPr>
            <a:r>
              <a:t>tutorials: videos explaining different topics — watch before you attend your class; prepare questions if necessarry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Learning materials</a:t>
            </a:r>
          </a:p>
        </p:txBody>
      </p:sp>
      <p:sp>
        <p:nvSpPr>
          <p:cNvPr id="238" name="Zástupný obsah 4"/>
          <p:cNvSpPr txBox="1">
            <a:spLocks noGrp="1"/>
          </p:cNvSpPr>
          <p:nvPr>
            <p:ph type="body" idx="1"/>
          </p:nvPr>
        </p:nvSpPr>
        <p:spPr>
          <a:xfrm>
            <a:off x="719999" y="1331494"/>
            <a:ext cx="11038863" cy="4500507"/>
          </a:xfrm>
          <a:prstGeom prst="rect">
            <a:avLst/>
          </a:prstGeom>
        </p:spPr>
        <p:txBody>
          <a:bodyPr>
            <a:normAutofit fontScale="92500"/>
          </a:bodyPr>
          <a:lstStyle/>
          <a:p>
            <a:pPr marL="0" indent="72000">
              <a:buSzTx/>
              <a:buNone/>
            </a:pPr>
            <a:r>
              <a:rPr lang="cs-CZ" u="sng" dirty="0">
                <a:solidFill>
                  <a:schemeClr val="accent1"/>
                </a:solidFill>
                <a:uFill>
                  <a:solidFill>
                    <a:schemeClr val="accent1"/>
                  </a:solidFill>
                </a:uFill>
                <a:hlinkClick r:id="rId2"/>
              </a:rPr>
              <a:t>https://is.muni.cz/auth/el/med/podzim2020/aVLCJ0383/um/klara_s_group/</a:t>
            </a:r>
          </a:p>
          <a:p>
            <a:pPr marL="0" indent="72000">
              <a:buSzTx/>
              <a:buNone/>
            </a:pPr>
            <a:r>
              <a:rPr dirty="0"/>
              <a:t>your teachers‘ materials</a:t>
            </a:r>
          </a:p>
          <a:p>
            <a:pPr marL="0" indent="72000">
              <a:buSzTx/>
              <a:buNone/>
            </a:pPr>
            <a:endParaRPr lang="cs-CZ" dirty="0"/>
          </a:p>
          <a:p>
            <a:pPr marL="0" indent="72000">
              <a:buSzTx/>
              <a:buNone/>
            </a:pPr>
            <a:r>
              <a:rPr lang="cs-CZ" dirty="0">
                <a:hlinkClick r:id="rId3"/>
              </a:rPr>
              <a:t>https://is.muni.cz/auth/el/med/podzim2020/aVLCJ0383/index.qwarp</a:t>
            </a:r>
            <a:endParaRPr lang="cs-CZ" dirty="0"/>
          </a:p>
          <a:p>
            <a:pPr marL="0" indent="72000">
              <a:buSzTx/>
              <a:buNone/>
            </a:pPr>
            <a:r>
              <a:rPr dirty="0"/>
              <a:t>class materials</a:t>
            </a:r>
          </a:p>
          <a:p>
            <a:pPr marL="0" indent="72000">
              <a:buSzTx/>
              <a:buNone/>
            </a:pPr>
            <a:endParaRPr dirty="0"/>
          </a:p>
          <a:p>
            <a:pPr marL="0" indent="72000">
              <a:buSzTx/>
              <a:buNone/>
            </a:pPr>
            <a:r>
              <a:rPr dirty="0"/>
              <a:t> </a:t>
            </a:r>
          </a:p>
        </p:txBody>
      </p:sp>
      <p:pic>
        <p:nvPicPr>
          <p:cNvPr id="239" name="Obrázek 2" descr="Obrázek 2"/>
          <p:cNvPicPr>
            <a:picLocks noChangeAspect="1"/>
          </p:cNvPicPr>
          <p:nvPr/>
        </p:nvPicPr>
        <p:blipFill>
          <a:blip r:embed="rId4"/>
          <a:stretch>
            <a:fillRect/>
          </a:stretch>
        </p:blipFill>
        <p:spPr>
          <a:xfrm>
            <a:off x="761256" y="4841254"/>
            <a:ext cx="5334745" cy="103837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Nadpis 3"/>
          <p:cNvSpPr txBox="1">
            <a:spLocks noGrp="1"/>
          </p:cNvSpPr>
          <p:nvPr>
            <p:ph type="title"/>
          </p:nvPr>
        </p:nvSpPr>
        <p:spPr>
          <a:xfrm>
            <a:off x="719999" y="719999"/>
            <a:ext cx="10753202" cy="451578"/>
          </a:xfrm>
          <a:prstGeom prst="rect">
            <a:avLst/>
          </a:prstGeom>
        </p:spPr>
        <p:txBody>
          <a:bodyPr/>
          <a:lstStyle>
            <a:lvl1pPr defTabSz="804672">
              <a:lnSpc>
                <a:spcPts val="3500"/>
              </a:lnSpc>
              <a:defRPr sz="3520"/>
            </a:lvl1pPr>
          </a:lstStyle>
          <a:p>
            <a:r>
              <a:t>Studying online: the class (technical)</a:t>
            </a:r>
          </a:p>
        </p:txBody>
      </p:sp>
      <p:sp>
        <p:nvSpPr>
          <p:cNvPr id="242" name="Zástupný obsah 4"/>
          <p:cNvSpPr txBox="1">
            <a:spLocks noGrp="1"/>
          </p:cNvSpPr>
          <p:nvPr>
            <p:ph type="body" idx="1"/>
          </p:nvPr>
        </p:nvSpPr>
        <p:spPr>
          <a:xfrm>
            <a:off x="719999" y="1692001"/>
            <a:ext cx="11038863" cy="4140000"/>
          </a:xfrm>
          <a:prstGeom prst="rect">
            <a:avLst/>
          </a:prstGeom>
        </p:spPr>
        <p:txBody>
          <a:bodyPr/>
          <a:lstStyle/>
          <a:p>
            <a:r>
              <a:t>be logged in on time</a:t>
            </a:r>
          </a:p>
          <a:p>
            <a:r>
              <a:t>have your camera on</a:t>
            </a:r>
          </a:p>
          <a:p>
            <a:r>
              <a:t>have your microphone muted</a:t>
            </a:r>
          </a:p>
          <a:p>
            <a:r>
              <a:t>if you have a question, raise your hand or write the question into the chat</a:t>
            </a:r>
          </a:p>
        </p:txBody>
      </p:sp>
    </p:spTree>
  </p:cSld>
  <p:clrMapOvr>
    <a:masterClrMapping/>
  </p:clrMapOvr>
  <p:transition spd="med"/>
</p:sld>
</file>

<file path=ppt/theme/theme1.xml><?xml version="1.0" encoding="utf-8"?>
<a:theme xmlns:a="http://schemas.openxmlformats.org/drawingml/2006/main" name="Prezentace_MU_CZ">
  <a:themeElements>
    <a:clrScheme name="Prezentace_MU_CZ">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Prezentace_MU_CZ">
      <a:majorFont>
        <a:latin typeface="Arial"/>
        <a:ea typeface="Arial"/>
        <a:cs typeface="Arial"/>
      </a:majorFont>
      <a:minorFont>
        <a:latin typeface="Helvetica"/>
        <a:ea typeface="Helvetica"/>
        <a:cs typeface="Helvetica"/>
      </a:minorFont>
    </a:fontScheme>
    <a:fmtScheme name="Prezentace_MU_C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ezentace_MU_CZ">
  <a:themeElements>
    <a:clrScheme name="Prezentace_MU_CZ">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Prezentace_MU_CZ">
      <a:majorFont>
        <a:latin typeface="Arial"/>
        <a:ea typeface="Arial"/>
        <a:cs typeface="Arial"/>
      </a:majorFont>
      <a:minorFont>
        <a:latin typeface="Helvetica"/>
        <a:ea typeface="Helvetica"/>
        <a:cs typeface="Helvetica"/>
      </a:minorFont>
    </a:fontScheme>
    <a:fmtScheme name="Prezentace_MU_C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346</TotalTime>
  <Words>1145</Words>
  <Application>Microsoft Macintosh PowerPoint</Application>
  <PresentationFormat>Širokoúhlá obrazovka</PresentationFormat>
  <Paragraphs>139</Paragraphs>
  <Slides>31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Wingdings</vt:lpstr>
      <vt:lpstr>Prezentace_MU_CZ</vt:lpstr>
      <vt:lpstr>aVLCJ0383 Czech Language for Foreigners III </vt:lpstr>
      <vt:lpstr>Czech Language for Foreigners III</vt:lpstr>
      <vt:lpstr>Studying online: software</vt:lpstr>
      <vt:lpstr>Studying online: hardware</vt:lpstr>
      <vt:lpstr>Studying online: working with sources</vt:lpstr>
      <vt:lpstr>Interactive syllabus </vt:lpstr>
      <vt:lpstr>Interactive syllabus: week work </vt:lpstr>
      <vt:lpstr>Learning materials</vt:lpstr>
      <vt:lpstr>Studying online: the class (technical)</vt:lpstr>
      <vt:lpstr>Studying online: the class (mental)</vt:lpstr>
      <vt:lpstr>Studying at home: homework</vt:lpstr>
      <vt:lpstr>Studying at home: translations</vt:lpstr>
      <vt:lpstr>Studying in Czech republic</vt:lpstr>
      <vt:lpstr>Getting the credit</vt:lpstr>
      <vt:lpstr>Motivation</vt:lpstr>
      <vt:lpstr>Questions?</vt:lpstr>
      <vt:lpstr>Book</vt:lpstr>
      <vt:lpstr>Lesson 1</vt:lpstr>
      <vt:lpstr>Lesson 1</vt:lpstr>
      <vt:lpstr>Warm up</vt:lpstr>
      <vt:lpstr>Accusative singular and plural</vt:lpstr>
      <vt:lpstr>Group actvity    - 3 or more sentences please     </vt:lpstr>
      <vt:lpstr>Prezentace aplikace PowerPoint</vt:lpstr>
      <vt:lpstr>Prezentace aplikace PowerPoint</vt:lpstr>
      <vt:lpstr>Prezentace aplikace PowerPoint</vt:lpstr>
      <vt:lpstr>Verbs (vocabulary) and present tense</vt:lpstr>
      <vt:lpstr>Locative singular and verbs in present tense</vt:lpstr>
      <vt:lpstr>Verbs in paste tense </vt:lpstr>
      <vt:lpstr>Prepositions   </vt:lpstr>
      <vt:lpstr>At the doctor </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aVLCJ0181 Czech Language for Foreigners I </dc:title>
  <cp:lastModifiedBy>Klára Staníková</cp:lastModifiedBy>
  <cp:revision>20</cp:revision>
  <dcterms:modified xsi:type="dcterms:W3CDTF">2020-10-09T10:45:50Z</dcterms:modified>
</cp:coreProperties>
</file>