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1"/>
  </p:notesMasterIdLst>
  <p:sldIdLst>
    <p:sldId id="256" r:id="rId2"/>
    <p:sldId id="258" r:id="rId3"/>
    <p:sldId id="259" r:id="rId4"/>
    <p:sldId id="263" r:id="rId5"/>
    <p:sldId id="271" r:id="rId6"/>
    <p:sldId id="260" r:id="rId7"/>
    <p:sldId id="261" r:id="rId8"/>
    <p:sldId id="262" r:id="rId9"/>
    <p:sldId id="264" r:id="rId10"/>
  </p:sldIdLst>
  <p:sldSz cx="12192000" cy="6858000"/>
  <p:notesSz cx="6858000" cy="9144000"/>
  <p:embeddedFontLst>
    <p:embeddedFont>
      <p:font typeface="Montserrat" pitchFamily="2" charset="0"/>
      <p:regular r:id="rId12"/>
      <p:bold r:id="rId13"/>
      <p:italic r:id="rId14"/>
      <p:boldItalic r:id="rId15"/>
    </p:embeddedFont>
    <p:embeddedFont>
      <p:font typeface="Raleway" pitchFamily="2" charset="0"/>
      <p:regular r:id="rId16"/>
      <p:bold r:id="rId17"/>
      <p:italic r:id="rId18"/>
      <p:boldItalic r:id="rId19"/>
    </p:embeddedFont>
    <p:embeddedFont>
      <p:font typeface="Tahoma" panose="020B0604030504040204" pitchFamily="3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428">
          <p15:clr>
            <a:srgbClr val="A4A3A4"/>
          </p15:clr>
        </p15:guide>
        <p15:guide id="7" pos="7224">
          <p15:clr>
            <a:srgbClr val="A4A3A4"/>
          </p15:clr>
        </p15:guide>
        <p15:guide id="8" pos="909">
          <p15:clr>
            <a:srgbClr val="A4A3A4"/>
          </p15:clr>
        </p15:guide>
        <p15:guide id="9" pos="3688">
          <p15:clr>
            <a:srgbClr val="A4A3A4"/>
          </p15:clr>
        </p15:guide>
        <p15:guide id="10" pos="39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15"/>
    <p:restoredTop sz="94532"/>
  </p:normalViewPr>
  <p:slideViewPr>
    <p:cSldViewPr snapToGrid="0">
      <p:cViewPr>
        <p:scale>
          <a:sx n="64" d="100"/>
          <a:sy n="64" d="100"/>
        </p:scale>
        <p:origin x="2224" y="100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4f0e686a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4f0e686a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54f0e686a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 and content">
  <p:cSld name="Heading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, content and text">
  <p:cSld name="Heading, content and 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body" idx="1"/>
          </p:nvPr>
        </p:nvSpPr>
        <p:spPr>
          <a:xfrm>
            <a:off x="719137" y="1695074"/>
            <a:ext cx="5218413" cy="3896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body" idx="2"/>
          </p:nvPr>
        </p:nvSpPr>
        <p:spPr>
          <a:xfrm>
            <a:off x="720725" y="5599670"/>
            <a:ext cx="5218412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 b="0" i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body" idx="3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 b="0"/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̶"/>
              <a:defRPr sz="16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, subheading and three columns">
  <p:cSld name="Heading, subheading and three column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body" idx="1"/>
          </p:nvPr>
        </p:nvSpPr>
        <p:spPr>
          <a:xfrm>
            <a:off x="4440000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ftr" idx="11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2"/>
          </p:nvPr>
        </p:nvSpPr>
        <p:spPr>
          <a:xfrm>
            <a:off x="719999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body" idx="3"/>
          </p:nvPr>
        </p:nvSpPr>
        <p:spPr>
          <a:xfrm>
            <a:off x="4440000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4"/>
          </p:nvPr>
        </p:nvSpPr>
        <p:spPr>
          <a:xfrm>
            <a:off x="8161200" y="4414270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body" idx="5"/>
          </p:nvPr>
        </p:nvSpPr>
        <p:spPr>
          <a:xfrm>
            <a:off x="72072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body" idx="6"/>
          </p:nvPr>
        </p:nvSpPr>
        <p:spPr>
          <a:xfrm>
            <a:off x="444047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body" idx="7"/>
          </p:nvPr>
        </p:nvSpPr>
        <p:spPr>
          <a:xfrm>
            <a:off x="8161436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8"/>
          </p:nvPr>
        </p:nvSpPr>
        <p:spPr>
          <a:xfrm>
            <a:off x="719999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body" idx="9"/>
          </p:nvPr>
        </p:nvSpPr>
        <p:spPr>
          <a:xfrm>
            <a:off x="8160001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3"/>
          </p:nvPr>
        </p:nvSpPr>
        <p:spPr>
          <a:xfrm>
            <a:off x="720725" y="1296000"/>
            <a:ext cx="10752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4" name="Google Shape;84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out heading">
  <p:cSld name="Content without heading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body"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7" name="Google Shape;87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dk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/>
        </p:nvSpPr>
        <p:spPr>
          <a:xfrm rot="10800000" flipH="1">
            <a:off x="4368800" y="33"/>
            <a:ext cx="78231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5"/>
          <p:cNvSpPr/>
          <p:nvPr/>
        </p:nvSpPr>
        <p:spPr>
          <a:xfrm rot="-5400000">
            <a:off x="1012250" y="3356550"/>
            <a:ext cx="6858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title"/>
          </p:nvPr>
        </p:nvSpPr>
        <p:spPr>
          <a:xfrm>
            <a:off x="301437" y="477067"/>
            <a:ext cx="3744000" cy="127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body" idx="1"/>
          </p:nvPr>
        </p:nvSpPr>
        <p:spPr>
          <a:xfrm>
            <a:off x="301433" y="1954400"/>
            <a:ext cx="3744000" cy="421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30200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6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999999"/>
              </a:gs>
              <a:gs pos="32000">
                <a:srgbClr val="D9D9D9"/>
              </a:gs>
              <a:gs pos="69000">
                <a:srgbClr val="F3F3F3"/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1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2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 sz="22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pic>
        <p:nvPicPr>
          <p:cNvPr id="99" name="Google Shape;99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inverse">
  <p:cSld name="SECTION_TITLE_AND_DESCRIPTION_1">
    <p:bg>
      <p:bgPr>
        <a:solidFill>
          <a:schemeClr val="accen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02" name="Google Shape;102;p17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B7B7B7"/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1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body" idx="2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>
                <a:solidFill>
                  <a:srgbClr val="FFFFFF"/>
                </a:solidFill>
              </a:defRPr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○"/>
              <a:defRPr sz="2200">
                <a:solidFill>
                  <a:srgbClr val="FFFFFF"/>
                </a:solidFill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106" name="Google Shape;106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13841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s, text – two columns">
  <p:cSld name="Images, text – two column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>
            <a:spLocks noGrp="1"/>
          </p:cNvSpPr>
          <p:nvPr>
            <p:ph type="body" idx="1"/>
          </p:nvPr>
        </p:nvSpPr>
        <p:spPr>
          <a:xfrm>
            <a:off x="719997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body" idx="2"/>
          </p:nvPr>
        </p:nvSpPr>
        <p:spPr>
          <a:xfrm>
            <a:off x="719999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3"/>
          </p:nvPr>
        </p:nvSpPr>
        <p:spPr>
          <a:xfrm>
            <a:off x="720724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body" idx="4"/>
          </p:nvPr>
        </p:nvSpPr>
        <p:spPr>
          <a:xfrm>
            <a:off x="6251278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body" idx="5"/>
          </p:nvPr>
        </p:nvSpPr>
        <p:spPr>
          <a:xfrm>
            <a:off x="6252003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6"/>
          </p:nvPr>
        </p:nvSpPr>
        <p:spPr>
          <a:xfrm>
            <a:off x="6251278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ty slide">
  <p:cSld name="Empty slid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verse slide with title">
  <p:cSld name="Inverse slide with image">
    <p:bg>
      <p:bgPr>
        <a:solidFill>
          <a:srgbClr val="0000DC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xfrm>
            <a:off x="398502" y="2366965"/>
            <a:ext cx="11361600" cy="11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subTitle" idx="1"/>
          </p:nvPr>
        </p:nvSpPr>
        <p:spPr>
          <a:xfrm>
            <a:off x="398502" y="35830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verse slide with title and tip">
  <p:cSld name="Inverse slide with image_2">
    <p:bg>
      <p:bgPr>
        <a:solidFill>
          <a:srgbClr val="0000DC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7303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>
          <a:xfrm>
            <a:off x="398500" y="1452584"/>
            <a:ext cx="11361600" cy="22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9601" y="3286234"/>
            <a:ext cx="3388675" cy="3172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1" descr="Piece of duct tape sticking a note to the slide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28040">
            <a:off x="9189056" y="3275956"/>
            <a:ext cx="1649762" cy="48493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>
            <a:spLocks noGrp="1"/>
          </p:cNvSpPr>
          <p:nvPr>
            <p:ph type="body" idx="1"/>
          </p:nvPr>
        </p:nvSpPr>
        <p:spPr>
          <a:xfrm>
            <a:off x="8288250" y="4181725"/>
            <a:ext cx="3147300" cy="179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800"/>
              <a:buNone/>
              <a:defRPr sz="1800">
                <a:solidFill>
                  <a:srgbClr val="37474F"/>
                </a:solidFill>
              </a:defRPr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subTitle" idx="2"/>
          </p:nvPr>
        </p:nvSpPr>
        <p:spPr>
          <a:xfrm>
            <a:off x="8591875" y="3697675"/>
            <a:ext cx="2751300" cy="363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– inverse">
  <p:cSld name="Title slide – inverse">
    <p:bg>
      <p:bgPr>
        <a:solidFill>
          <a:srgbClr val="0000DC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4000" y="414000"/>
            <a:ext cx="1516626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verse slide with note">
  <p:cSld name="Inverse slide with image_1">
    <p:bg>
      <p:bgPr>
        <a:solidFill>
          <a:srgbClr val="0000DC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9950" y="480950"/>
            <a:ext cx="5699850" cy="564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 descr="Piece of duct tape sticking a note to the slide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54828">
            <a:off x="5060000" y="465526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>
            <a:spLocks noGrp="1"/>
          </p:cNvSpPr>
          <p:nvPr>
            <p:ph type="title"/>
          </p:nvPr>
        </p:nvSpPr>
        <p:spPr>
          <a:xfrm>
            <a:off x="3769950" y="1027275"/>
            <a:ext cx="4731900" cy="726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body" idx="1"/>
          </p:nvPr>
        </p:nvSpPr>
        <p:spPr>
          <a:xfrm>
            <a:off x="3554750" y="1869600"/>
            <a:ext cx="5052300" cy="398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Raleway"/>
              <a:buChar char="➔"/>
              <a:defRPr sz="22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228600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verse slide">
  <p:cSld name="Inverse slide with image_1_1">
    <p:bg>
      <p:bgPr>
        <a:solidFill>
          <a:srgbClr val="0000DC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NI CJV slide">
  <p:cSld name="MUNI CJV slide">
    <p:bg>
      <p:bgPr>
        <a:solidFill>
          <a:srgbClr val="0000DC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48731" y="2025162"/>
            <a:ext cx="4069499" cy="284097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NI slide">
  <p:cSld name="MUNI slide">
    <p:bg>
      <p:bgPr>
        <a:solidFill>
          <a:schemeClr val="dk2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44028" y="2285079"/>
            <a:ext cx="8890088" cy="230483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 txBox="1">
            <a:spLocks noGrp="1"/>
          </p:cNvSpPr>
          <p:nvPr>
            <p:ph type="ftr" idx="11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10962900" cy="361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2 columns">
  <p:cSld name="TITLE_AND_BODY_1">
    <p:bg>
      <p:bgPr>
        <a:solidFill>
          <a:schemeClr val="dk2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 rot="10800000" flipH="1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629200" y="2558775"/>
            <a:ext cx="5315400" cy="361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6276700" y="2558775"/>
            <a:ext cx="5315400" cy="361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title with text" type="titleOnly">
  <p:cSld name="TITLE_ONLY">
    <p:bg>
      <p:bgPr>
        <a:solidFill>
          <a:schemeClr val="dk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rot="10800000" flipH="1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title for image">
  <p:cSld name="TITLE_ONLY_1">
    <p:bg>
      <p:bgPr>
        <a:solidFill>
          <a:schemeClr val="dk2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rot="10800000" flipH="1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8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47" name="Google Shape;4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dk2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/>
        </p:nvSpPr>
        <p:spPr>
          <a:xfrm rot="10800000" flipH="1">
            <a:off x="0" y="-100"/>
            <a:ext cx="12192000" cy="626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9"/>
          <p:cNvSpPr/>
          <p:nvPr/>
        </p:nvSpPr>
        <p:spPr>
          <a:xfrm rot="10800000" flipH="1">
            <a:off x="0" y="6163733"/>
            <a:ext cx="12192000" cy="987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1"/>
          </p:nvPr>
        </p:nvSpPr>
        <p:spPr>
          <a:xfrm>
            <a:off x="76200" y="6262433"/>
            <a:ext cx="11175900" cy="59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pic>
        <p:nvPicPr>
          <p:cNvPr id="52" name="Google Shape;5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56041" y="2598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, subheading and text">
  <p:cSld name="Heading, subheading and 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2"/>
          </p:nvPr>
        </p:nvSpPr>
        <p:spPr>
          <a:xfrm>
            <a:off x="720725" y="1219800"/>
            <a:ext cx="107520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7" name="Google Shape;57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 and comparison">
  <p:cSld name="Heading and comparis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720725" y="1219800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2"/>
          </p:nvPr>
        </p:nvSpPr>
        <p:spPr>
          <a:xfrm>
            <a:off x="6251275" y="1214328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body" idx="3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4"/>
          </p:nvPr>
        </p:nvSpPr>
        <p:spPr>
          <a:xfrm>
            <a:off x="6251280" y="1690271"/>
            <a:ext cx="52200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4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718800" y="1567200"/>
            <a:ext cx="10753200" cy="44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watch?v=po65t0cd320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watch?v=pap4f1v6n20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title"/>
          </p:nvPr>
        </p:nvSpPr>
        <p:spPr>
          <a:xfrm>
            <a:off x="414000" y="3429000"/>
            <a:ext cx="11361600" cy="117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err="1"/>
              <a:t>Week</a:t>
            </a:r>
            <a:r>
              <a:rPr lang="cs-CZ" dirty="0"/>
              <a:t> 02 CFF III.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6CAD42-0EFB-1440-9AB0-0446A0134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Registration</a:t>
            </a:r>
            <a:r>
              <a:rPr lang="cs-CZ" dirty="0"/>
              <a:t> + </a:t>
            </a:r>
            <a:r>
              <a:rPr lang="cs-CZ" dirty="0" err="1"/>
              <a:t>warm</a:t>
            </a:r>
            <a:r>
              <a:rPr lang="cs-CZ" dirty="0"/>
              <a:t> up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16E34D9-2317-E64A-8C1C-DEA172CDE6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cs-CZ" dirty="0"/>
              <a:t>-  </a:t>
            </a:r>
            <a:r>
              <a:rPr lang="cs-CZ" dirty="0" err="1"/>
              <a:t>answer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teacher's</a:t>
            </a:r>
            <a:r>
              <a:rPr lang="cs-CZ" dirty="0"/>
              <a:t> </a:t>
            </a:r>
            <a:r>
              <a:rPr lang="cs-CZ" dirty="0" err="1"/>
              <a:t>question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8037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6CAD42-0EFB-1440-9AB0-0446A0134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Genitiv </a:t>
            </a:r>
            <a:r>
              <a:rPr lang="cs-CZ" dirty="0" err="1"/>
              <a:t>singular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16E34D9-2317-E64A-8C1C-DEA172CDE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809" y="934278"/>
            <a:ext cx="11115391" cy="4897722"/>
          </a:xfrm>
        </p:spPr>
        <p:txBody>
          <a:bodyPr/>
          <a:lstStyle/>
          <a:p>
            <a:r>
              <a:rPr lang="cs-CZ" dirty="0" err="1"/>
              <a:t>explanation</a:t>
            </a:r>
            <a:r>
              <a:rPr lang="cs-CZ" dirty="0"/>
              <a:t>: </a:t>
            </a:r>
            <a:r>
              <a:rPr lang="cs-CZ" dirty="0" err="1"/>
              <a:t>after</a:t>
            </a:r>
            <a:r>
              <a:rPr lang="cs-CZ" dirty="0"/>
              <a:t> </a:t>
            </a:r>
            <a:r>
              <a:rPr lang="cs-CZ" dirty="0" err="1"/>
              <a:t>prepositions</a:t>
            </a:r>
            <a:r>
              <a:rPr lang="cs-CZ" dirty="0"/>
              <a:t> and </a:t>
            </a:r>
            <a:r>
              <a:rPr lang="cs-CZ" dirty="0" err="1"/>
              <a:t>after</a:t>
            </a:r>
            <a:r>
              <a:rPr lang="cs-CZ" dirty="0"/>
              <a:t> </a:t>
            </a:r>
            <a:r>
              <a:rPr lang="cs-CZ" dirty="0" err="1"/>
              <a:t>nouns</a:t>
            </a:r>
            <a:endParaRPr lang="cs-CZ" dirty="0"/>
          </a:p>
          <a:p>
            <a:r>
              <a:rPr lang="cs-CZ" dirty="0" err="1"/>
              <a:t>Question</a:t>
            </a:r>
            <a:r>
              <a:rPr lang="cs-CZ" dirty="0"/>
              <a:t> – Koho? Čeho? </a:t>
            </a:r>
          </a:p>
          <a:p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3C375C2F-0E09-BD48-89D1-2245E8D7E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23980"/>
            <a:ext cx="12192000" cy="355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528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 descr="Obsah obrázku stůl&#10;&#10;Popis byl vytvořen automaticky">
            <a:extLst>
              <a:ext uri="{FF2B5EF4-FFF2-40B4-BE49-F238E27FC236}">
                <a16:creationId xmlns:a16="http://schemas.microsoft.com/office/drawing/2014/main" id="{78739D49-163D-9D4A-9CA8-D860966E6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2210"/>
            <a:ext cx="12192000" cy="3793532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FBEF6CC1-CB7B-2240-893A-75CA3B0C3D64}"/>
              </a:ext>
            </a:extLst>
          </p:cNvPr>
          <p:cNvSpPr txBox="1"/>
          <p:nvPr/>
        </p:nvSpPr>
        <p:spPr>
          <a:xfrm>
            <a:off x="775253" y="477078"/>
            <a:ext cx="5844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bg2"/>
                </a:solidFill>
              </a:rPr>
              <a:t>Genitiv </a:t>
            </a:r>
            <a:r>
              <a:rPr lang="cs-CZ" sz="2800" b="1" dirty="0" err="1">
                <a:solidFill>
                  <a:schemeClr val="bg2"/>
                </a:solidFill>
              </a:rPr>
              <a:t>singular</a:t>
            </a:r>
            <a:endParaRPr lang="cs-CZ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944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6CAD42-0EFB-1440-9AB0-0446A0134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Genitiv </a:t>
            </a:r>
            <a:r>
              <a:rPr lang="cs-CZ" dirty="0" err="1"/>
              <a:t>singular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16E34D9-2317-E64A-8C1C-DEA172CDE6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genitive </a:t>
            </a:r>
            <a:r>
              <a:rPr lang="cs-CZ" dirty="0" err="1"/>
              <a:t>singular</a:t>
            </a:r>
            <a:r>
              <a:rPr lang="cs-CZ" dirty="0"/>
              <a:t>: sort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words</a:t>
            </a:r>
            <a:r>
              <a:rPr lang="cs-CZ" dirty="0"/>
              <a:t> </a:t>
            </a:r>
            <a:r>
              <a:rPr lang="cs-CZ" dirty="0" err="1"/>
              <a:t>out</a:t>
            </a:r>
            <a:r>
              <a:rPr lang="cs-CZ" dirty="0"/>
              <a:t> </a:t>
            </a:r>
            <a:r>
              <a:rPr lang="cs-CZ" dirty="0" err="1"/>
              <a:t>according</a:t>
            </a:r>
            <a:r>
              <a:rPr lang="cs-CZ" dirty="0"/>
              <a:t> to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ending</a:t>
            </a:r>
            <a:r>
              <a:rPr lang="cs-CZ" dirty="0"/>
              <a:t> in genitive: </a:t>
            </a:r>
            <a:r>
              <a:rPr lang="cs-CZ" dirty="0">
                <a:hlinkClick r:id="rId2"/>
              </a:rPr>
              <a:t>link</a:t>
            </a:r>
            <a:endParaRPr lang="cs-CZ" dirty="0"/>
          </a:p>
          <a:p>
            <a:pPr marL="508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4474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6CAD42-0EFB-1440-9AB0-0446A0134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Preposition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genitive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E48468B-3CB7-8E47-A1E7-C144AA940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5692"/>
            <a:ext cx="12192000" cy="362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989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6CAD42-0EFB-1440-9AB0-0446A0134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Preposition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genetive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16E34D9-2317-E64A-8C1C-DEA172CDE6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prepositions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genitive: odkud jde? (</a:t>
            </a:r>
            <a:r>
              <a:rPr lang="cs-CZ" dirty="0">
                <a:hlinkClick r:id="rId2"/>
              </a:rPr>
              <a:t>link</a:t>
            </a:r>
            <a:r>
              <a:rPr lang="cs-CZ" dirty="0"/>
              <a:t>)</a:t>
            </a:r>
          </a:p>
          <a:p>
            <a:r>
              <a:rPr lang="cs-CZ" dirty="0"/>
              <a:t>genitive </a:t>
            </a:r>
            <a:r>
              <a:rPr lang="cs-CZ" dirty="0" err="1"/>
              <a:t>singular</a:t>
            </a:r>
            <a:r>
              <a:rPr lang="cs-CZ" dirty="0"/>
              <a:t>: </a:t>
            </a:r>
            <a:r>
              <a:rPr lang="cs-CZ" dirty="0" err="1"/>
              <a:t>work</a:t>
            </a:r>
            <a:r>
              <a:rPr lang="cs-CZ" dirty="0"/>
              <a:t> in </a:t>
            </a:r>
            <a:r>
              <a:rPr lang="cs-CZ" dirty="0" err="1"/>
              <a:t>groups</a:t>
            </a:r>
            <a:r>
              <a:rPr lang="cs-CZ" dirty="0"/>
              <a:t>, </a:t>
            </a:r>
            <a:r>
              <a:rPr lang="cs-CZ" dirty="0" err="1"/>
              <a:t>ask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question</a:t>
            </a:r>
            <a:r>
              <a:rPr lang="cs-CZ" dirty="0"/>
              <a:t> Kam jdeš? and </a:t>
            </a:r>
            <a:r>
              <a:rPr lang="cs-CZ" dirty="0" err="1"/>
              <a:t>answer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preposition</a:t>
            </a:r>
            <a:r>
              <a:rPr lang="cs-CZ" dirty="0"/>
              <a:t> DO + </a:t>
            </a:r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places</a:t>
            </a:r>
            <a:endParaRPr lang="cs-CZ" dirty="0"/>
          </a:p>
          <a:p>
            <a:r>
              <a:rPr lang="cs-CZ" dirty="0" err="1"/>
              <a:t>quizlet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2087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6CAD42-0EFB-1440-9AB0-0446A0134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Symptoms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diseases</a:t>
            </a:r>
            <a:br>
              <a:rPr lang="cs-CZ" b="0" dirty="0"/>
            </a:b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16E34D9-2317-E64A-8C1C-DEA172CDE6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Explanation</a:t>
            </a:r>
            <a:endParaRPr lang="cs-CZ" dirty="0"/>
          </a:p>
          <a:p>
            <a:r>
              <a:rPr lang="cs-CZ" dirty="0" err="1"/>
              <a:t>symptoms</a:t>
            </a:r>
            <a:r>
              <a:rPr lang="cs-CZ" dirty="0"/>
              <a:t>: </a:t>
            </a:r>
            <a:r>
              <a:rPr lang="cs-CZ" dirty="0" err="1"/>
              <a:t>working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handout in </a:t>
            </a:r>
            <a:r>
              <a:rPr lang="cs-CZ" dirty="0" err="1"/>
              <a:t>groups</a:t>
            </a:r>
            <a:endParaRPr lang="cs-CZ" dirty="0"/>
          </a:p>
          <a:p>
            <a:r>
              <a:rPr lang="cs-CZ" dirty="0" err="1"/>
              <a:t>symptoms</a:t>
            </a:r>
            <a:r>
              <a:rPr lang="cs-CZ" dirty="0"/>
              <a:t>: </a:t>
            </a:r>
            <a:r>
              <a:rPr lang="cs-CZ" dirty="0" err="1"/>
              <a:t>work</a:t>
            </a:r>
            <a:r>
              <a:rPr lang="cs-CZ" dirty="0"/>
              <a:t> in </a:t>
            </a:r>
            <a:r>
              <a:rPr lang="cs-CZ" dirty="0" err="1"/>
              <a:t>groups</a:t>
            </a:r>
            <a:r>
              <a:rPr lang="cs-CZ" dirty="0"/>
              <a:t>, </a:t>
            </a:r>
            <a:r>
              <a:rPr lang="cs-CZ" dirty="0" err="1"/>
              <a:t>ask</a:t>
            </a:r>
            <a:r>
              <a:rPr lang="cs-CZ" dirty="0"/>
              <a:t> </a:t>
            </a:r>
            <a:r>
              <a:rPr lang="cs-CZ" dirty="0" err="1"/>
              <a:t>each</a:t>
            </a:r>
            <a:r>
              <a:rPr lang="cs-CZ" dirty="0"/>
              <a:t> </a:t>
            </a:r>
            <a:r>
              <a:rPr lang="cs-CZ" dirty="0" err="1"/>
              <a:t>other</a:t>
            </a:r>
            <a:r>
              <a:rPr lang="cs-CZ" dirty="0"/>
              <a:t> YES/NO </a:t>
            </a:r>
            <a:r>
              <a:rPr lang="cs-CZ" dirty="0" err="1"/>
              <a:t>questions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symptoms</a:t>
            </a:r>
            <a:r>
              <a:rPr lang="cs-CZ" dirty="0"/>
              <a:t> (use </a:t>
            </a:r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ones</a:t>
            </a:r>
            <a:r>
              <a:rPr lang="cs-CZ" dirty="0"/>
              <a:t>), </a:t>
            </a:r>
            <a:r>
              <a:rPr lang="cs-CZ" dirty="0" err="1"/>
              <a:t>answer</a:t>
            </a:r>
            <a:r>
              <a:rPr lang="cs-CZ" dirty="0"/>
              <a:t> </a:t>
            </a:r>
            <a:r>
              <a:rPr lang="cs-CZ" dirty="0" err="1"/>
              <a:t>them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9005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6CAD42-0EFB-1440-9AB0-0446A0134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16E34D9-2317-E64A-8C1C-DEA172CDE6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symptoms</a:t>
            </a:r>
            <a:r>
              <a:rPr lang="cs-CZ" dirty="0"/>
              <a:t>: </a:t>
            </a:r>
            <a:r>
              <a:rPr lang="cs-CZ" dirty="0" err="1"/>
              <a:t>work</a:t>
            </a:r>
            <a:r>
              <a:rPr lang="cs-CZ" dirty="0"/>
              <a:t> in </a:t>
            </a:r>
            <a:r>
              <a:rPr lang="cs-CZ" dirty="0" err="1"/>
              <a:t>groups</a:t>
            </a:r>
            <a:r>
              <a:rPr lang="cs-CZ" dirty="0"/>
              <a:t>, </a:t>
            </a:r>
            <a:r>
              <a:rPr lang="cs-CZ" dirty="0" err="1"/>
              <a:t>ask</a:t>
            </a:r>
            <a:r>
              <a:rPr lang="cs-CZ" dirty="0"/>
              <a:t> </a:t>
            </a:r>
            <a:r>
              <a:rPr lang="cs-CZ" dirty="0" err="1"/>
              <a:t>each</a:t>
            </a:r>
            <a:r>
              <a:rPr lang="cs-CZ" dirty="0"/>
              <a:t> </a:t>
            </a:r>
            <a:r>
              <a:rPr lang="cs-CZ" dirty="0" err="1"/>
              <a:t>other</a:t>
            </a:r>
            <a:r>
              <a:rPr lang="cs-CZ" dirty="0"/>
              <a:t> YES/NO </a:t>
            </a:r>
            <a:r>
              <a:rPr lang="cs-CZ" dirty="0" err="1"/>
              <a:t>questions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symptoms</a:t>
            </a:r>
            <a:r>
              <a:rPr lang="cs-CZ" dirty="0"/>
              <a:t> (use </a:t>
            </a:r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ones</a:t>
            </a:r>
            <a:r>
              <a:rPr lang="cs-CZ" dirty="0"/>
              <a:t>), </a:t>
            </a:r>
            <a:r>
              <a:rPr lang="cs-CZ" dirty="0" err="1"/>
              <a:t>answer</a:t>
            </a:r>
            <a:r>
              <a:rPr lang="cs-CZ" dirty="0"/>
              <a:t> </a:t>
            </a:r>
            <a:r>
              <a:rPr lang="cs-CZ" dirty="0" err="1"/>
              <a:t>them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2644424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145</Words>
  <Application>Microsoft Macintosh PowerPoint</Application>
  <PresentationFormat>Širokoúhlá obrazovka</PresentationFormat>
  <Paragraphs>21</Paragraphs>
  <Slides>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Arial</vt:lpstr>
      <vt:lpstr>Raleway</vt:lpstr>
      <vt:lpstr>Tahoma</vt:lpstr>
      <vt:lpstr>Noto Sans Symbols</vt:lpstr>
      <vt:lpstr>Montserrat</vt:lpstr>
      <vt:lpstr>Presentation_MU_EN</vt:lpstr>
      <vt:lpstr>Week 02 CFF III.</vt:lpstr>
      <vt:lpstr>Registration + warm up</vt:lpstr>
      <vt:lpstr>Genitiv singular</vt:lpstr>
      <vt:lpstr>Prezentace aplikace PowerPoint</vt:lpstr>
      <vt:lpstr>Genitiv singular</vt:lpstr>
      <vt:lpstr>Preposition with genitive</vt:lpstr>
      <vt:lpstr>Preposition with genetive</vt:lpstr>
      <vt:lpstr>Symptoms of diseases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cp:lastModifiedBy>Klára Staníková</cp:lastModifiedBy>
  <cp:revision>12</cp:revision>
  <dcterms:modified xsi:type="dcterms:W3CDTF">2020-10-15T14:45:49Z</dcterms:modified>
</cp:coreProperties>
</file>