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7" r:id="rId3"/>
    <p:sldId id="266" r:id="rId4"/>
    <p:sldId id="269" r:id="rId5"/>
    <p:sldId id="271" r:id="rId6"/>
    <p:sldId id="257" r:id="rId7"/>
    <p:sldId id="272" r:id="rId8"/>
  </p:sldIdLst>
  <p:sldSz cx="12192000" cy="6858000"/>
  <p:notesSz cx="6858000" cy="9144000"/>
  <p:embeddedFontLs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/>
    <p:restoredTop sz="94646"/>
  </p:normalViewPr>
  <p:slideViewPr>
    <p:cSldViewPr snapToGrid="0">
      <p:cViewPr varScale="1">
        <p:scale>
          <a:sx n="95" d="100"/>
          <a:sy n="95" d="100"/>
        </p:scale>
        <p:origin x="200" y="3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Llru71_rFbCe6oIsomzABO3nbSmDLXi0EPmuIgFIwV8/edit?usp=shari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Week</a:t>
            </a:r>
            <a:r>
              <a:rPr lang="cs-CZ" dirty="0"/>
              <a:t> 8, CFF III. 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3FAC4-6CAB-E14F-BB3D-FBE550F7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ORAL TEST – WEEK 9 ( 4. 12. 2020)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45F90F-9D19-114A-90C3-3E2C8352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2002"/>
            <a:ext cx="11473200" cy="516599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https://docs.google.com/document/d/1Llru71_rFbCe6oIsomzABO3nbSmDLXi0EPmuIgFIwV8/edit?usp=sharing</a:t>
            </a:r>
            <a:endParaRPr lang="cs-CZ" dirty="0"/>
          </a:p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suits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 I </a:t>
            </a:r>
            <a:r>
              <a:rPr lang="cs-CZ" dirty="0" err="1">
                <a:sym typeface="Wingdings" pitchFamily="2" charset="2"/>
              </a:rPr>
              <a:t>will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check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the</a:t>
            </a:r>
            <a:r>
              <a:rPr lang="cs-CZ" dirty="0">
                <a:sym typeface="Wingdings" pitchFamily="2" charset="2"/>
              </a:rPr>
              <a:t> list </a:t>
            </a:r>
            <a:r>
              <a:rPr lang="cs-CZ" dirty="0" err="1">
                <a:sym typeface="Wingdings" pitchFamily="2" charset="2"/>
              </a:rPr>
              <a:t>at</a:t>
            </a:r>
            <a:r>
              <a:rPr lang="cs-CZ" dirty="0">
                <a:sym typeface="Wingdings" pitchFamily="2" charset="2"/>
              </a:rPr>
              <a:t> end </a:t>
            </a:r>
            <a:r>
              <a:rPr lang="cs-CZ" dirty="0" err="1">
                <a:sym typeface="Wingdings" pitchFamily="2" charset="2"/>
              </a:rPr>
              <a:t>of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our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lesson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today</a:t>
            </a:r>
            <a:endParaRPr lang="cs-CZ" dirty="0">
              <a:sym typeface="Wingdings" pitchFamily="2" charset="2"/>
            </a:endParaRPr>
          </a:p>
          <a:p>
            <a:endParaRPr lang="cs-CZ" dirty="0"/>
          </a:p>
          <a:p>
            <a:r>
              <a:rPr lang="cs-CZ" dirty="0">
                <a:highlight>
                  <a:srgbClr val="FFFF00"/>
                </a:highlight>
              </a:rPr>
              <a:t>20 </a:t>
            </a:r>
            <a:r>
              <a:rPr lang="cs-CZ" dirty="0" err="1">
                <a:highlight>
                  <a:srgbClr val="FFFF00"/>
                </a:highlight>
              </a:rPr>
              <a:t>poins</a:t>
            </a:r>
            <a:r>
              <a:rPr lang="cs-CZ" dirty="0">
                <a:highlight>
                  <a:srgbClr val="FFFF00"/>
                </a:highlight>
              </a:rPr>
              <a:t> – 14(70%) – 20     - </a:t>
            </a:r>
            <a:r>
              <a:rPr lang="cs-CZ" dirty="0" err="1">
                <a:highlight>
                  <a:srgbClr val="FFFF00"/>
                </a:highlight>
              </a:rPr>
              <a:t>pass</a:t>
            </a:r>
            <a:r>
              <a:rPr lang="cs-CZ" dirty="0">
                <a:highlight>
                  <a:srgbClr val="FFFF00"/>
                </a:highlight>
              </a:rPr>
              <a:t> </a:t>
            </a:r>
          </a:p>
          <a:p>
            <a:r>
              <a:rPr lang="cs-CZ" dirty="0" err="1">
                <a:highlight>
                  <a:srgbClr val="FFFF00"/>
                </a:highlight>
              </a:rPr>
              <a:t>Structure</a:t>
            </a:r>
            <a:r>
              <a:rPr lang="cs-CZ" dirty="0">
                <a:highlight>
                  <a:srgbClr val="FFFF00"/>
                </a:highlight>
              </a:rPr>
              <a:t> – </a:t>
            </a:r>
            <a:r>
              <a:rPr lang="cs-CZ" dirty="0" err="1">
                <a:highlight>
                  <a:srgbClr val="FFFF00"/>
                </a:highlight>
              </a:rPr>
              <a:t>description</a:t>
            </a:r>
            <a:r>
              <a:rPr lang="cs-CZ" dirty="0">
                <a:highlight>
                  <a:srgbClr val="FFFF00"/>
                </a:highlight>
              </a:rPr>
              <a:t> – IS – </a:t>
            </a:r>
            <a:r>
              <a:rPr lang="cs-CZ" dirty="0" err="1">
                <a:highlight>
                  <a:srgbClr val="FFFF00"/>
                </a:highlight>
              </a:rPr>
              <a:t>week</a:t>
            </a:r>
            <a:r>
              <a:rPr lang="cs-CZ" dirty="0">
                <a:highlight>
                  <a:srgbClr val="FFFF00"/>
                </a:highlight>
              </a:rPr>
              <a:t> 8</a:t>
            </a:r>
          </a:p>
          <a:p>
            <a:pPr marL="508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21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E3820C-DE4B-6946-A589-F3153A85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35" y="3055322"/>
            <a:ext cx="5220000" cy="369300"/>
          </a:xfrm>
        </p:spPr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F3352C-76F4-CB4D-A5BE-F66C114A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6" y="226715"/>
            <a:ext cx="10753200" cy="756000"/>
          </a:xfrm>
        </p:spPr>
        <p:txBody>
          <a:bodyPr/>
          <a:lstStyle/>
          <a:p>
            <a:r>
              <a:rPr lang="cs-CZ" sz="3600" dirty="0" err="1"/>
              <a:t>Grammar</a:t>
            </a:r>
            <a:r>
              <a:rPr lang="cs-CZ" sz="3600" dirty="0"/>
              <a:t> – </a:t>
            </a:r>
            <a:r>
              <a:rPr lang="cs-CZ" sz="3600" dirty="0" err="1"/>
              <a:t>perfective</a:t>
            </a:r>
            <a:r>
              <a:rPr lang="cs-CZ" sz="3600" dirty="0"/>
              <a:t> and </a:t>
            </a:r>
            <a:r>
              <a:rPr lang="cs-CZ" sz="3600" dirty="0" err="1"/>
              <a:t>imperfective</a:t>
            </a:r>
            <a:r>
              <a:rPr lang="cs-CZ" sz="3600" dirty="0"/>
              <a:t> verb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AA092A-9B9E-9440-A0C9-97B3346801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7835" y="3005251"/>
            <a:ext cx="5220000" cy="369300"/>
          </a:xfrm>
        </p:spPr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042C38-4F71-5B4B-8BBB-D9CFB341A9F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83116" y="3568200"/>
            <a:ext cx="5219998" cy="4140000"/>
          </a:xfrm>
        </p:spPr>
        <p:txBody>
          <a:bodyPr/>
          <a:lstStyle/>
          <a:p>
            <a:r>
              <a:rPr lang="cs-CZ" sz="2000" b="1" dirty="0"/>
              <a:t>Past tense</a:t>
            </a:r>
          </a:p>
          <a:p>
            <a:pPr lvl="1"/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happening.</a:t>
            </a:r>
          </a:p>
          <a:p>
            <a:pPr lvl="1"/>
            <a:r>
              <a:rPr lang="cs-CZ" sz="1600" i="1" dirty="0"/>
              <a:t>Jedl jsem kuřecí stehno.</a:t>
            </a:r>
          </a:p>
          <a:p>
            <a:r>
              <a:rPr lang="cs-CZ" sz="2000" b="1" dirty="0" err="1"/>
              <a:t>Present</a:t>
            </a:r>
            <a:r>
              <a:rPr lang="cs-CZ" sz="2000" b="1" dirty="0"/>
              <a:t> tense</a:t>
            </a:r>
          </a:p>
          <a:p>
            <a:pPr lvl="1"/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happening.</a:t>
            </a:r>
          </a:p>
          <a:p>
            <a:pPr lvl="1"/>
            <a:r>
              <a:rPr lang="cs-CZ" sz="1600" i="1" dirty="0"/>
              <a:t>Jím kuřecí stehno</a:t>
            </a:r>
            <a:r>
              <a:rPr lang="cs-CZ" sz="1600" dirty="0"/>
              <a:t>.</a:t>
            </a:r>
          </a:p>
          <a:p>
            <a:r>
              <a:rPr lang="cs-CZ" sz="2000" b="1" dirty="0" err="1"/>
              <a:t>Future</a:t>
            </a:r>
            <a:r>
              <a:rPr lang="cs-CZ" sz="2000" b="1" dirty="0"/>
              <a:t> tense</a:t>
            </a:r>
          </a:p>
          <a:p>
            <a:pPr lvl="1"/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will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happening.</a:t>
            </a:r>
          </a:p>
          <a:p>
            <a:pPr lvl="1"/>
            <a:r>
              <a:rPr lang="cs-CZ" sz="1600" i="1" dirty="0"/>
              <a:t>Budu jíst kuřecí stehno.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AB61F5-B1DD-894A-B4E2-C226DAE21866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87835" y="3483449"/>
            <a:ext cx="5220000" cy="4140000"/>
          </a:xfrm>
        </p:spPr>
        <p:txBody>
          <a:bodyPr/>
          <a:lstStyle/>
          <a:p>
            <a:r>
              <a:rPr lang="cs-CZ" sz="2000" b="1" dirty="0"/>
              <a:t>Past tense</a:t>
            </a:r>
          </a:p>
          <a:p>
            <a:pPr lvl="1"/>
            <a:r>
              <a:rPr lang="cs-CZ" sz="1600" dirty="0" err="1"/>
              <a:t>Action</a:t>
            </a:r>
            <a:r>
              <a:rPr lang="cs-CZ" sz="1600" dirty="0"/>
              <a:t> has </a:t>
            </a:r>
            <a:r>
              <a:rPr lang="cs-CZ" sz="1600" dirty="0" err="1"/>
              <a:t>happened</a:t>
            </a:r>
            <a:r>
              <a:rPr lang="cs-CZ" sz="1600" dirty="0"/>
              <a:t> </a:t>
            </a:r>
            <a:r>
              <a:rPr lang="cs-CZ" sz="1600" dirty="0" err="1"/>
              <a:t>already</a:t>
            </a:r>
            <a:r>
              <a:rPr lang="cs-CZ" sz="1600" dirty="0"/>
              <a:t>,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over</a:t>
            </a:r>
            <a:r>
              <a:rPr lang="cs-CZ" sz="1600" dirty="0"/>
              <a:t>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result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achieved</a:t>
            </a:r>
            <a:r>
              <a:rPr lang="cs-CZ" sz="1600" dirty="0"/>
              <a:t>.</a:t>
            </a:r>
          </a:p>
          <a:p>
            <a:pPr lvl="1"/>
            <a:r>
              <a:rPr lang="cs-CZ" sz="1600" i="1" dirty="0"/>
              <a:t>Snědl jsem kuřecí stehno.</a:t>
            </a:r>
          </a:p>
          <a:p>
            <a:r>
              <a:rPr lang="cs-CZ" sz="2000" b="1" dirty="0" err="1"/>
              <a:t>Future</a:t>
            </a:r>
            <a:r>
              <a:rPr lang="cs-CZ" sz="2000" b="1" dirty="0"/>
              <a:t> tense </a:t>
            </a:r>
            <a:r>
              <a:rPr lang="cs-CZ" sz="2000" dirty="0"/>
              <a:t>(</a:t>
            </a:r>
            <a:r>
              <a:rPr lang="cs-CZ" sz="2000" dirty="0" err="1"/>
              <a:t>formaly</a:t>
            </a:r>
            <a:r>
              <a:rPr lang="cs-CZ" sz="2000" dirty="0"/>
              <a:t> </a:t>
            </a:r>
            <a:r>
              <a:rPr lang="cs-CZ" sz="2000" dirty="0" err="1"/>
              <a:t>present</a:t>
            </a:r>
            <a:r>
              <a:rPr lang="cs-CZ" sz="2000" dirty="0"/>
              <a:t> tense </a:t>
            </a:r>
            <a:r>
              <a:rPr lang="cs-CZ" sz="2000" dirty="0" err="1"/>
              <a:t>form</a:t>
            </a:r>
            <a:r>
              <a:rPr lang="cs-CZ" sz="2000" dirty="0"/>
              <a:t>)</a:t>
            </a:r>
          </a:p>
          <a:p>
            <a:pPr lvl="1"/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going</a:t>
            </a:r>
            <a:r>
              <a:rPr lang="cs-CZ" sz="1600" dirty="0"/>
              <a:t> to </a:t>
            </a:r>
            <a:r>
              <a:rPr lang="cs-CZ" sz="1600" dirty="0" err="1"/>
              <a:t>happen</a:t>
            </a:r>
            <a:r>
              <a:rPr lang="cs-CZ" sz="1600" dirty="0"/>
              <a:t>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result</a:t>
            </a:r>
            <a:r>
              <a:rPr lang="cs-CZ" sz="1600" dirty="0"/>
              <a:t> </a:t>
            </a:r>
            <a:r>
              <a:rPr lang="cs-CZ" sz="1600" dirty="0" err="1"/>
              <a:t>will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achieved</a:t>
            </a:r>
            <a:r>
              <a:rPr lang="cs-CZ" sz="1600" i="1" dirty="0"/>
              <a:t>.</a:t>
            </a:r>
          </a:p>
          <a:p>
            <a:pPr lvl="1"/>
            <a:r>
              <a:rPr lang="cs-CZ" sz="1600" i="1" dirty="0"/>
              <a:t>Sním kuřecí stehno.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F393AF-145B-D24F-A6B6-16FF2A754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4" y="1451473"/>
            <a:ext cx="2142352" cy="15767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C2DAA9-20DE-1A42-99FA-C6A20476A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35" y="1338772"/>
            <a:ext cx="2635809" cy="14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4AC73-A786-8649-A25E-AF0234A1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Forms</a:t>
            </a:r>
            <a:r>
              <a:rPr lang="cs-CZ" dirty="0"/>
              <a:t> and </a:t>
            </a:r>
            <a:r>
              <a:rPr lang="cs-CZ" dirty="0" err="1"/>
              <a:t>grammar</a:t>
            </a:r>
            <a:r>
              <a:rPr lang="cs-CZ" dirty="0"/>
              <a:t>: </a:t>
            </a:r>
            <a:r>
              <a:rPr lang="cs-CZ" dirty="0" err="1"/>
              <a:t>prefixes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E98D61-88B8-DE4A-94E5-506DAE6E7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2D452A8-C1D0-D64A-860B-D684443C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867"/>
            <a:ext cx="1219200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2AD0B-BF43-9646-8C47-0890038F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DCCEAC-E925-F340-83BC-8E2E04424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443" y="1669774"/>
            <a:ext cx="11055757" cy="416222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do</a:t>
            </a:r>
          </a:p>
          <a:p>
            <a:r>
              <a:rPr lang="cs-CZ" dirty="0" err="1">
                <a:highlight>
                  <a:srgbClr val="00FF00"/>
                </a:highlight>
              </a:rPr>
              <a:t>Identify</a:t>
            </a:r>
            <a:r>
              <a:rPr lang="cs-CZ" dirty="0">
                <a:highlight>
                  <a:srgbClr val="00FF00"/>
                </a:highlight>
              </a:rPr>
              <a:t> </a:t>
            </a:r>
            <a:r>
              <a:rPr lang="cs-CZ" dirty="0" err="1">
                <a:highlight>
                  <a:srgbClr val="00FF00"/>
                </a:highlight>
              </a:rPr>
              <a:t>the</a:t>
            </a:r>
            <a:r>
              <a:rPr lang="cs-CZ" dirty="0">
                <a:highlight>
                  <a:srgbClr val="00FF00"/>
                </a:highlight>
              </a:rPr>
              <a:t> verb </a:t>
            </a:r>
            <a:r>
              <a:rPr lang="cs-CZ" dirty="0" err="1">
                <a:highlight>
                  <a:srgbClr val="00FF00"/>
                </a:highlight>
              </a:rPr>
              <a:t>with</a:t>
            </a:r>
            <a:r>
              <a:rPr lang="cs-CZ" dirty="0">
                <a:highlight>
                  <a:srgbClr val="00FF00"/>
                </a:highlight>
              </a:rPr>
              <a:t> </a:t>
            </a:r>
            <a:r>
              <a:rPr lang="cs-CZ" dirty="0" err="1">
                <a:highlight>
                  <a:srgbClr val="00FF00"/>
                </a:highlight>
              </a:rPr>
              <a:t>the</a:t>
            </a:r>
            <a:r>
              <a:rPr lang="cs-CZ" dirty="0">
                <a:highlight>
                  <a:srgbClr val="00FF00"/>
                </a:highlight>
              </a:rPr>
              <a:t> prefix (mýt → </a:t>
            </a:r>
            <a:r>
              <a:rPr lang="cs-CZ" b="1" dirty="0">
                <a:solidFill>
                  <a:srgbClr val="0070C0"/>
                </a:solidFill>
                <a:highlight>
                  <a:srgbClr val="00FF00"/>
                </a:highlight>
              </a:rPr>
              <a:t>u</a:t>
            </a:r>
            <a:r>
              <a:rPr lang="cs-CZ" b="1" dirty="0">
                <a:highlight>
                  <a:srgbClr val="00FF00"/>
                </a:highlight>
              </a:rPr>
              <a:t>mýt</a:t>
            </a:r>
            <a:r>
              <a:rPr lang="cs-CZ" dirty="0">
                <a:highlight>
                  <a:srgbClr val="00FF00"/>
                </a:highlight>
              </a:rPr>
              <a:t>)</a:t>
            </a:r>
          </a:p>
          <a:p>
            <a:r>
              <a:rPr lang="cs-CZ" dirty="0">
                <a:highlight>
                  <a:srgbClr val="00FF00"/>
                </a:highlight>
              </a:rPr>
              <a:t>Make </a:t>
            </a:r>
            <a:r>
              <a:rPr lang="cs-CZ" dirty="0" err="1">
                <a:highlight>
                  <a:srgbClr val="00FF00"/>
                </a:highlight>
              </a:rPr>
              <a:t>correct</a:t>
            </a:r>
            <a:r>
              <a:rPr lang="cs-CZ" dirty="0">
                <a:highlight>
                  <a:srgbClr val="00FF00"/>
                </a:highlight>
              </a:rPr>
              <a:t> </a:t>
            </a:r>
            <a:r>
              <a:rPr lang="cs-CZ" dirty="0" err="1">
                <a:highlight>
                  <a:srgbClr val="00FF00"/>
                </a:highlight>
              </a:rPr>
              <a:t>future</a:t>
            </a:r>
            <a:r>
              <a:rPr lang="cs-CZ" dirty="0">
                <a:highlight>
                  <a:srgbClr val="00FF00"/>
                </a:highlight>
              </a:rPr>
              <a:t> tense </a:t>
            </a:r>
            <a:r>
              <a:rPr lang="cs-CZ" dirty="0" err="1">
                <a:highlight>
                  <a:srgbClr val="00FF00"/>
                </a:highlight>
              </a:rPr>
              <a:t>forms</a:t>
            </a:r>
            <a:r>
              <a:rPr lang="cs-CZ" dirty="0">
                <a:highlight>
                  <a:srgbClr val="00FF00"/>
                </a:highlight>
              </a:rPr>
              <a:t> (</a:t>
            </a:r>
            <a:r>
              <a:rPr lang="cs-CZ" dirty="0" err="1">
                <a:highlight>
                  <a:srgbClr val="00FF00"/>
                </a:highlight>
              </a:rPr>
              <a:t>perfectives</a:t>
            </a:r>
            <a:r>
              <a:rPr lang="cs-CZ" dirty="0">
                <a:highlight>
                  <a:srgbClr val="00FF00"/>
                </a:highlight>
              </a:rPr>
              <a:t> = </a:t>
            </a:r>
            <a:r>
              <a:rPr lang="cs-CZ" b="1" dirty="0" err="1">
                <a:highlight>
                  <a:srgbClr val="00FF00"/>
                </a:highlight>
              </a:rPr>
              <a:t>without</a:t>
            </a:r>
            <a:r>
              <a:rPr lang="cs-CZ" b="1" dirty="0">
                <a:highlight>
                  <a:srgbClr val="00FF00"/>
                </a:highlight>
              </a:rPr>
              <a:t> </a:t>
            </a:r>
            <a:r>
              <a:rPr lang="cs-CZ" dirty="0">
                <a:highlight>
                  <a:srgbClr val="00FF00"/>
                </a:highlight>
              </a:rPr>
              <a:t>BUDU, </a:t>
            </a:r>
            <a:r>
              <a:rPr lang="cs-CZ" dirty="0" err="1">
                <a:highlight>
                  <a:srgbClr val="00FF00"/>
                </a:highlight>
              </a:rPr>
              <a:t>only</a:t>
            </a:r>
            <a:r>
              <a:rPr lang="cs-CZ" dirty="0">
                <a:highlight>
                  <a:srgbClr val="00FF00"/>
                </a:highlight>
              </a:rPr>
              <a:t> </a:t>
            </a:r>
            <a:r>
              <a:rPr lang="cs-CZ" dirty="0" err="1">
                <a:highlight>
                  <a:srgbClr val="00FF00"/>
                </a:highlight>
              </a:rPr>
              <a:t>present</a:t>
            </a:r>
            <a:r>
              <a:rPr lang="cs-CZ" dirty="0">
                <a:highlight>
                  <a:srgbClr val="00FF00"/>
                </a:highlight>
              </a:rPr>
              <a:t> tense </a:t>
            </a:r>
            <a:r>
              <a:rPr lang="cs-CZ" dirty="0" err="1">
                <a:highlight>
                  <a:srgbClr val="00FF00"/>
                </a:highlight>
              </a:rPr>
              <a:t>form</a:t>
            </a:r>
            <a:r>
              <a:rPr lang="cs-CZ" dirty="0">
                <a:highlight>
                  <a:srgbClr val="00FF00"/>
                </a:highlight>
              </a:rPr>
              <a:t>)</a:t>
            </a:r>
          </a:p>
          <a:p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pairs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IS)</a:t>
            </a:r>
          </a:p>
          <a:p>
            <a:pPr marL="508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11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C9A7F-0D21-404C-86CE-98391CAF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Registration</a:t>
            </a:r>
            <a:r>
              <a:rPr lang="cs-CZ" dirty="0"/>
              <a:t> + </a:t>
            </a:r>
            <a:r>
              <a:rPr lang="cs-CZ" dirty="0" err="1"/>
              <a:t>revision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32D28D3-3535-9D48-9A5E-D9991BED9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02090"/>
              </p:ext>
            </p:extLst>
          </p:nvPr>
        </p:nvGraphicFramePr>
        <p:xfrm>
          <a:off x="462224" y="1371600"/>
          <a:ext cx="9817951" cy="517138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428976">
                  <a:extLst>
                    <a:ext uri="{9D8B030D-6E8A-4147-A177-3AD203B41FA5}">
                      <a16:colId xmlns:a16="http://schemas.microsoft.com/office/drawing/2014/main" val="1095598324"/>
                    </a:ext>
                  </a:extLst>
                </a:gridCol>
                <a:gridCol w="2536236">
                  <a:extLst>
                    <a:ext uri="{9D8B030D-6E8A-4147-A177-3AD203B41FA5}">
                      <a16:colId xmlns:a16="http://schemas.microsoft.com/office/drawing/2014/main" val="1145239650"/>
                    </a:ext>
                  </a:extLst>
                </a:gridCol>
                <a:gridCol w="4852739">
                  <a:extLst>
                    <a:ext uri="{9D8B030D-6E8A-4147-A177-3AD203B41FA5}">
                      <a16:colId xmlns:a16="http://schemas.microsoft.com/office/drawing/2014/main" val="1965753457"/>
                    </a:ext>
                  </a:extLst>
                </a:gridCol>
              </a:tblGrid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Imperfective verb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Perfective verb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English translation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370738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  <a:highlight>
                            <a:srgbClr val="00FFFF"/>
                          </a:highlight>
                        </a:rPr>
                        <a:t>brát (beru, bral)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  <a:highlight>
                            <a:srgbClr val="00FFFF"/>
                          </a:highlight>
                        </a:rPr>
                        <a:t>vzít (vezmu, vzal)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take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42548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číst (čtu, četl)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            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read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1330"/>
                  </a:ext>
                </a:extLst>
              </a:tr>
              <a:tr h="353176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áva</a:t>
                      </a:r>
                      <a:r>
                        <a:rPr lang="cs-CZ" sz="1100">
                          <a:effectLst/>
                        </a:rPr>
                        <a:t>t (si)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dát (si) (dám, dal)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give (dát), have something to drink or to eat in a restaurant (dát si)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970364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dělat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138238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dívat se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have a look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460599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dost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áva</a:t>
                      </a:r>
                      <a:r>
                        <a:rPr lang="cs-CZ" sz="1100">
                          <a:effectLst/>
                        </a:rPr>
                        <a:t>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dost</a:t>
                      </a:r>
                      <a:r>
                        <a:rPr lang="cs-CZ" sz="1100" dirty="0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cs-CZ" sz="1100" dirty="0">
                          <a:effectLst/>
                        </a:rPr>
                        <a:t>t (dostanu, dostal)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get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556284"/>
                  </a:ext>
                </a:extLst>
              </a:tr>
              <a:tr h="353176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hubnout (hubnu, hubl/hubnul)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lose 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487850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jíst (jím, jedl)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sníst (sním, snědl)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eat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107427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kup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ova</a:t>
                      </a:r>
                      <a:r>
                        <a:rPr lang="cs-CZ" sz="1100">
                          <a:effectLst/>
                        </a:rPr>
                        <a:t>t (si)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k</a:t>
                      </a:r>
                      <a:r>
                        <a:rPr lang="cs-CZ" sz="1100" dirty="0">
                          <a:effectLst/>
                          <a:highlight>
                            <a:srgbClr val="FFFF00"/>
                          </a:highlight>
                        </a:rPr>
                        <a:t>oupi</a:t>
                      </a:r>
                      <a:r>
                        <a:rPr lang="cs-CZ" sz="1100" dirty="0">
                          <a:effectLst/>
                        </a:rPr>
                        <a:t>t (si)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buy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122818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měřit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measure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457878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pít (piju, pil)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drink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579014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pom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áha</a:t>
                      </a:r>
                      <a:r>
                        <a:rPr lang="cs-CZ" sz="1100">
                          <a:effectLst/>
                        </a:rPr>
                        <a:t>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pom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oc</a:t>
                      </a:r>
                      <a:r>
                        <a:rPr lang="cs-CZ" sz="1100">
                          <a:effectLst/>
                        </a:rPr>
                        <a:t>t (pomůžu, pomohl)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help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759854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pos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íla</a:t>
                      </a:r>
                      <a:r>
                        <a:rPr lang="cs-CZ" sz="1100">
                          <a:effectLst/>
                        </a:rPr>
                        <a:t>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pos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la</a:t>
                      </a:r>
                      <a:r>
                        <a:rPr lang="cs-CZ" sz="1100">
                          <a:effectLst/>
                        </a:rPr>
                        <a:t>t (pošlu, poslal)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send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278446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připrav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ova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připrav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i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prepare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174554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psát (píšu, psal)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            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write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560757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ptát se (ptám se, ptal se)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ask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883924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ří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ka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ří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c</a:t>
                      </a:r>
                      <a:r>
                        <a:rPr lang="cs-CZ" sz="1100">
                          <a:effectLst/>
                        </a:rPr>
                        <a:t>t (řeknu, řekl)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say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741906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učit se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learn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094418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vařit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cook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642412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vidět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see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856430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volat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zavolat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call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30769"/>
                  </a:ext>
                </a:extLst>
              </a:tr>
              <a:tr h="353176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vr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ace</a:t>
                      </a:r>
                      <a:r>
                        <a:rPr lang="cs-CZ" sz="1100">
                          <a:effectLst/>
                        </a:rPr>
                        <a:t>t se (vracím se, vracel se)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vr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áti</a:t>
                      </a:r>
                      <a:r>
                        <a:rPr lang="cs-CZ" sz="1100">
                          <a:effectLst/>
                        </a:rPr>
                        <a:t>t se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return, come back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980553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vysvětl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ova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vysvětl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i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explain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986036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vyšetř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ova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vyšetř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i</a:t>
                      </a:r>
                      <a:r>
                        <a:rPr lang="cs-CZ" sz="1100">
                          <a:effectLst/>
                        </a:rPr>
                        <a:t>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examine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063570"/>
                  </a:ext>
                </a:extLst>
              </a:tr>
              <a:tr h="176588"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zač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ína</a:t>
                      </a:r>
                      <a:r>
                        <a:rPr lang="cs-CZ" sz="1100">
                          <a:effectLst/>
                        </a:rPr>
                        <a:t>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>
                          <a:effectLst/>
                        </a:rPr>
                        <a:t>zač</a:t>
                      </a:r>
                      <a:r>
                        <a:rPr lang="cs-CZ" sz="1100">
                          <a:effectLst/>
                          <a:highlight>
                            <a:srgbClr val="FFFF00"/>
                          </a:highlight>
                        </a:rPr>
                        <a:t>í</a:t>
                      </a:r>
                      <a:r>
                        <a:rPr lang="cs-CZ" sz="1100">
                          <a:effectLst/>
                        </a:rPr>
                        <a:t>t (začnu, začal)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100" dirty="0">
                          <a:effectLst/>
                        </a:rPr>
                        <a:t>start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85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67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1320B4-780D-3143-A4A9-0B4872161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919" y="623700"/>
            <a:ext cx="11405964" cy="6234300"/>
          </a:xfrm>
        </p:spPr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8 handout </a:t>
            </a:r>
          </a:p>
          <a:p>
            <a:r>
              <a:rPr lang="cs-CZ" dirty="0"/>
              <a:t>ex. 1 + 2 </a:t>
            </a:r>
          </a:p>
          <a:p>
            <a:endParaRPr lang="cs-CZ" dirty="0"/>
          </a:p>
          <a:p>
            <a:r>
              <a:rPr lang="cs-CZ" dirty="0"/>
              <a:t>3 – </a:t>
            </a:r>
            <a:r>
              <a:rPr lang="cs-CZ" dirty="0" err="1"/>
              <a:t>together</a:t>
            </a:r>
            <a:endParaRPr lang="cs-CZ" dirty="0"/>
          </a:p>
          <a:p>
            <a:r>
              <a:rPr lang="cs-CZ" dirty="0"/>
              <a:t>4+5+6+7 – </a:t>
            </a:r>
            <a:r>
              <a:rPr lang="cs-CZ" dirty="0" err="1"/>
              <a:t>together</a:t>
            </a:r>
            <a:endParaRPr lang="cs-CZ" dirty="0"/>
          </a:p>
          <a:p>
            <a:r>
              <a:rPr lang="cs-CZ" dirty="0"/>
              <a:t>8 </a:t>
            </a:r>
          </a:p>
          <a:p>
            <a:r>
              <a:rPr lang="cs-CZ" sz="2400" dirty="0"/>
              <a:t>Hypochondr – člověk, který dělá svoje problémy větší (</a:t>
            </a:r>
            <a:r>
              <a:rPr lang="cs-CZ" sz="2400" dirty="0" err="1"/>
              <a:t>bigger</a:t>
            </a:r>
            <a:r>
              <a:rPr lang="cs-CZ" sz="2400" dirty="0"/>
              <a:t>)</a:t>
            </a:r>
          </a:p>
          <a:p>
            <a:r>
              <a:rPr lang="cs-CZ" sz="2400" dirty="0"/>
              <a:t>Simulant -  ten, kdo něco předstírá, např. chorobu</a:t>
            </a:r>
          </a:p>
          <a:p>
            <a:r>
              <a:rPr lang="cs-CZ" sz="2400" dirty="0"/>
              <a:t>Zdravý člověk - </a:t>
            </a:r>
          </a:p>
          <a:p>
            <a:r>
              <a:rPr lang="cs-CZ" sz="2400" dirty="0"/>
              <a:t>Nemocný člověk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2812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460</Words>
  <Application>Microsoft Macintosh PowerPoint</Application>
  <PresentationFormat>Širokoúhlá obrazovka</PresentationFormat>
  <Paragraphs>113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Montserrat</vt:lpstr>
      <vt:lpstr>Raleway</vt:lpstr>
      <vt:lpstr>Arial</vt:lpstr>
      <vt:lpstr>Tahoma</vt:lpstr>
      <vt:lpstr>Times New Roman</vt:lpstr>
      <vt:lpstr>Noto Sans Symbols</vt:lpstr>
      <vt:lpstr>Presentation_MU_EN</vt:lpstr>
      <vt:lpstr>Week 8, CFF III. </vt:lpstr>
      <vt:lpstr>ORAL TEST – WEEK 9 ( 4. 12. 2020)</vt:lpstr>
      <vt:lpstr>Grammar – perfective and imperfective verb</vt:lpstr>
      <vt:lpstr>Forms and grammar: prefixes</vt:lpstr>
      <vt:lpstr>Conclusion</vt:lpstr>
      <vt:lpstr>Registration + revision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8, CFF III. </dc:title>
  <cp:lastModifiedBy>Klára Staníková</cp:lastModifiedBy>
  <cp:revision>4</cp:revision>
  <dcterms:modified xsi:type="dcterms:W3CDTF">2020-11-27T09:52:35Z</dcterms:modified>
</cp:coreProperties>
</file>