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/>
    <p:restoredTop sz="94646"/>
  </p:normalViewPr>
  <p:slideViewPr>
    <p:cSldViewPr snapToGrid="0">
      <p:cViewPr>
        <p:scale>
          <a:sx n="143" d="100"/>
          <a:sy n="143" d="100"/>
        </p:scale>
        <p:origin x="-1696" y="-6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ad501d56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ad501d56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aad501d56d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3c5fa5e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3c5fa5e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b3c5fa5e74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ad501d5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ad501d5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ad501d56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ad501d56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ad501d56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aad501d56d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ad501d56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ad501d56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aad501d56d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ad501d56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ad501d56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aad501d56d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ad501d56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ad501d56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aad501d56d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ad501d56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ad501d56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aad501d56d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ad501d5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ad501d5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aad501d56d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12, CFF III. 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Credit test + deadline for video</a:t>
            </a: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-"/>
            </a:pPr>
            <a:r>
              <a:rPr lang="cs-CZ">
                <a:solidFill>
                  <a:srgbClr val="FF0000"/>
                </a:solidFill>
              </a:rPr>
              <a:t>Next week you will find the structure of the credit test in the interactive syllabus.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Calibri"/>
              <a:buChar char="-"/>
            </a:pPr>
            <a:r>
              <a:rPr lang="cs-CZ" sz="27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DEADLINE</a:t>
            </a:r>
            <a:r>
              <a:rPr lang="cs-CZ"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FOR VIDEO -  Sunday 17. 1. 2020 (the end of the Week 13)</a:t>
            </a:r>
            <a:endParaRPr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543697" y="1421027"/>
            <a:ext cx="10929503" cy="44109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Veselý - veselejší - nejveselejší</a:t>
            </a:r>
            <a:r>
              <a:rPr lang="cs-CZ" sz="1700" dirty="0">
                <a:highlight>
                  <a:srgbClr val="FFFFFF"/>
                </a:highlight>
              </a:rPr>
              <a:t>​</a:t>
            </a:r>
            <a:endParaRPr sz="1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Krásný - krásnější - nejkrásnější</a:t>
            </a:r>
            <a:r>
              <a:rPr lang="cs-CZ" sz="1700" dirty="0">
                <a:highlight>
                  <a:srgbClr val="FFFFFF"/>
                </a:highlight>
              </a:rPr>
              <a:t>​</a:t>
            </a:r>
            <a:endParaRPr sz="1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00"/>
                </a:highlight>
              </a:rPr>
              <a:t>Zdravý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- zdravější – nejzdravější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Starý – starší - nejstarší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Mladý – mladší - nejmladší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Hodný – hodnější - nejhodnější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err="1">
                <a:solidFill>
                  <a:srgbClr val="595959"/>
                </a:solidFill>
                <a:highlight>
                  <a:srgbClr val="FFFFFF"/>
                </a:highlight>
              </a:rPr>
              <a:t>Smutný-smutnější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- nejsmutnější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 err="1">
                <a:solidFill>
                  <a:srgbClr val="595959"/>
                </a:solidFill>
                <a:highlight>
                  <a:srgbClr val="FFFFFF"/>
                </a:highlight>
              </a:rPr>
              <a:t>Hubený-hubenější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- nejhubenější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Bohatý – bohatší - nejbohatší</a:t>
            </a:r>
            <a:endParaRPr sz="1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00"/>
                </a:highlight>
              </a:rPr>
              <a:t>Jak se jmenuje nejvyšší hora České republiky? Sněžka – 1624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00"/>
                </a:highlight>
              </a:rPr>
              <a:t>Jak se jmenuje největší město v České republice? 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Jaké město je nejkrásnější na světě? Jaké zvíře je největší na světě? Jaké zvíře je nejrychlejší? … </a:t>
            </a:r>
            <a:endParaRPr sz="17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Registration + revision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dative singular</a:t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573650" y="1560225"/>
            <a:ext cx="9716400" cy="4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b="1" dirty="0">
                <a:solidFill>
                  <a:srgbClr val="595959"/>
                </a:solidFill>
                <a:highlight>
                  <a:srgbClr val="FFFFFF"/>
                </a:highlight>
              </a:rPr>
              <a:t>Fráze, které známe:</a:t>
            </a:r>
            <a:r>
              <a:rPr lang="cs-CZ" sz="1700" dirty="0">
                <a:solidFill>
                  <a:schemeClr val="dk1"/>
                </a:solidFill>
                <a:highlight>
                  <a:srgbClr val="FFFFFF"/>
                </a:highlight>
              </a:rPr>
              <a:t>​      </a:t>
            </a:r>
            <a:r>
              <a:rPr lang="cs-CZ" sz="1700" dirty="0">
                <a:solidFill>
                  <a:schemeClr val="dk1"/>
                </a:solidFill>
                <a:highlight>
                  <a:srgbClr val="E06666"/>
                </a:highlight>
              </a:rPr>
              <a:t>  </a:t>
            </a:r>
            <a:r>
              <a:rPr lang="cs-CZ" sz="1700" i="1" dirty="0">
                <a:solidFill>
                  <a:schemeClr val="dk1"/>
                </a:solidFill>
                <a:highlight>
                  <a:srgbClr val="E06666"/>
                </a:highlight>
              </a:rPr>
              <a:t>Mi, ti, mu, jí, nám, vám, jim</a:t>
            </a:r>
            <a:r>
              <a:rPr lang="cs-CZ" sz="1700" dirty="0">
                <a:solidFill>
                  <a:schemeClr val="dk1"/>
                </a:solidFill>
                <a:highlight>
                  <a:srgbClr val="E06666"/>
                </a:highlight>
              </a:rPr>
              <a:t> = </a:t>
            </a:r>
            <a:r>
              <a:rPr lang="cs-CZ" sz="1700" u="sng" dirty="0" err="1">
                <a:solidFill>
                  <a:schemeClr val="dk1"/>
                </a:solidFill>
                <a:highlight>
                  <a:srgbClr val="E06666"/>
                </a:highlight>
              </a:rPr>
              <a:t>personal</a:t>
            </a:r>
            <a:r>
              <a:rPr lang="cs-CZ" sz="1700" u="sng" dirty="0">
                <a:solidFill>
                  <a:schemeClr val="dk1"/>
                </a:solidFill>
                <a:highlight>
                  <a:srgbClr val="E06666"/>
                </a:highlight>
              </a:rPr>
              <a:t> </a:t>
            </a:r>
            <a:r>
              <a:rPr lang="cs-CZ" sz="1700" u="sng" dirty="0" err="1">
                <a:solidFill>
                  <a:schemeClr val="dk1"/>
                </a:solidFill>
                <a:highlight>
                  <a:srgbClr val="E06666"/>
                </a:highlight>
              </a:rPr>
              <a:t>pronouns</a:t>
            </a:r>
            <a:r>
              <a:rPr lang="cs-CZ" sz="1700" u="sng" dirty="0">
                <a:solidFill>
                  <a:schemeClr val="dk1"/>
                </a:solidFill>
                <a:highlight>
                  <a:srgbClr val="E06666"/>
                </a:highlight>
              </a:rPr>
              <a:t> in </a:t>
            </a:r>
            <a:r>
              <a:rPr lang="cs-CZ" sz="1700" u="sng" dirty="0" err="1">
                <a:solidFill>
                  <a:schemeClr val="dk1"/>
                </a:solidFill>
                <a:highlight>
                  <a:srgbClr val="E06666"/>
                </a:highlight>
              </a:rPr>
              <a:t>the</a:t>
            </a:r>
            <a:r>
              <a:rPr lang="cs-CZ" sz="1700" u="sng" dirty="0">
                <a:solidFill>
                  <a:schemeClr val="dk1"/>
                </a:solidFill>
                <a:highlight>
                  <a:srgbClr val="E06666"/>
                </a:highlight>
              </a:rPr>
              <a:t> dative case</a:t>
            </a:r>
            <a:endParaRPr sz="1700" u="sng" dirty="0">
              <a:solidFill>
                <a:schemeClr val="dk1"/>
              </a:solidFill>
              <a:highlight>
                <a:srgbClr val="E06666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Kolik je </a:t>
            </a:r>
            <a:r>
              <a:rPr lang="cs-CZ" sz="1700" u="sng" dirty="0">
                <a:solidFill>
                  <a:srgbClr val="595959"/>
                </a:solidFill>
                <a:highlight>
                  <a:srgbClr val="FFFF00"/>
                </a:highlight>
              </a:rPr>
              <a:t>vám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let?</a:t>
            </a:r>
            <a:r>
              <a:rPr lang="cs-CZ" sz="1700" dirty="0">
                <a:solidFill>
                  <a:schemeClr val="dk1"/>
                </a:solidFill>
                <a:highlight>
                  <a:srgbClr val="FFFFFF"/>
                </a:highlight>
              </a:rPr>
              <a:t>​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Je </a:t>
            </a:r>
            <a:r>
              <a:rPr lang="cs-CZ" sz="1700" u="sng" dirty="0">
                <a:solidFill>
                  <a:srgbClr val="595959"/>
                </a:solidFill>
                <a:highlight>
                  <a:srgbClr val="FFFF00"/>
                </a:highlight>
              </a:rPr>
              <a:t>mi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špatně a horko.</a:t>
            </a:r>
            <a:r>
              <a:rPr lang="cs-CZ" sz="1700" dirty="0">
                <a:solidFill>
                  <a:schemeClr val="dk1"/>
                </a:solidFill>
                <a:highlight>
                  <a:srgbClr val="FFFFFF"/>
                </a:highlight>
              </a:rPr>
              <a:t>​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Motá se </a:t>
            </a:r>
            <a:r>
              <a:rPr lang="cs-CZ" sz="1700" u="sng" dirty="0">
                <a:solidFill>
                  <a:srgbClr val="595959"/>
                </a:solidFill>
                <a:highlight>
                  <a:srgbClr val="FFFFFF"/>
                </a:highlight>
              </a:rPr>
              <a:t>vám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hlava?</a:t>
            </a:r>
            <a:r>
              <a:rPr lang="cs-CZ" sz="1700" dirty="0">
                <a:solidFill>
                  <a:schemeClr val="dk1"/>
                </a:solidFill>
                <a:highlight>
                  <a:srgbClr val="FFFFFF"/>
                </a:highlight>
              </a:rPr>
              <a:t>​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Buší </a:t>
            </a:r>
            <a:r>
              <a:rPr lang="cs-CZ" sz="1700" u="sng" dirty="0">
                <a:solidFill>
                  <a:srgbClr val="595959"/>
                </a:solidFill>
                <a:highlight>
                  <a:srgbClr val="FFFFFF"/>
                </a:highlight>
              </a:rPr>
              <a:t>mi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srdce.</a:t>
            </a:r>
            <a:r>
              <a:rPr lang="cs-CZ" sz="1700" dirty="0">
                <a:solidFill>
                  <a:schemeClr val="dk1"/>
                </a:solidFill>
                <a:highlight>
                  <a:srgbClr val="FFFFFF"/>
                </a:highlight>
              </a:rPr>
              <a:t>​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Je </a:t>
            </a:r>
            <a:r>
              <a:rPr lang="cs-CZ" sz="1700" u="sng" dirty="0">
                <a:solidFill>
                  <a:srgbClr val="595959"/>
                </a:solidFill>
                <a:highlight>
                  <a:srgbClr val="FFFF00"/>
                </a:highlight>
              </a:rPr>
              <a:t>ti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 zima?</a:t>
            </a:r>
            <a:r>
              <a:rPr lang="cs-CZ" sz="1700" dirty="0">
                <a:solidFill>
                  <a:schemeClr val="dk1"/>
                </a:solidFill>
                <a:highlight>
                  <a:srgbClr val="FFFFFF"/>
                </a:highlight>
              </a:rPr>
              <a:t>​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Jak je </a:t>
            </a:r>
            <a:r>
              <a:rPr lang="cs-CZ" sz="1700" u="sng" dirty="0">
                <a:solidFill>
                  <a:srgbClr val="595959"/>
                </a:solidFill>
                <a:highlight>
                  <a:srgbClr val="FFFFFF"/>
                </a:highlight>
              </a:rPr>
              <a:t>vám</a:t>
            </a:r>
            <a:r>
              <a:rPr lang="cs-CZ" sz="1700" dirty="0">
                <a:solidFill>
                  <a:srgbClr val="595959"/>
                </a:solidFill>
                <a:highlight>
                  <a:srgbClr val="FFFFFF"/>
                </a:highlight>
              </a:rPr>
              <a:t>?</a:t>
            </a:r>
            <a:endParaRPr sz="17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25" y="3701437"/>
            <a:ext cx="8523501" cy="31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dativ singular - usage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128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cs-CZ" sz="2900" i="1" dirty="0">
                <a:solidFill>
                  <a:srgbClr val="595959"/>
                </a:solidFill>
                <a:highlight>
                  <a:srgbClr val="FFFF00"/>
                </a:highlight>
              </a:rPr>
              <a:t>Druhý objekt </a:t>
            </a:r>
            <a:r>
              <a:rPr lang="cs-CZ" sz="2900" i="1" dirty="0">
                <a:solidFill>
                  <a:srgbClr val="595959"/>
                </a:solidFill>
                <a:highlight>
                  <a:srgbClr val="FFFFFF"/>
                </a:highlight>
              </a:rPr>
              <a:t>ve větě.</a:t>
            </a:r>
            <a:r>
              <a:rPr lang="cs-CZ" sz="2900" i="1" dirty="0">
                <a:highlight>
                  <a:srgbClr val="FFFFFF"/>
                </a:highlight>
              </a:rPr>
              <a:t>​</a:t>
            </a:r>
            <a:r>
              <a:rPr lang="cs-CZ" sz="2900" i="1" dirty="0">
                <a:highlight>
                  <a:srgbClr val="FFFF00"/>
                </a:highlight>
              </a:rPr>
              <a:t>125</a:t>
            </a:r>
            <a:endParaRPr sz="2900" i="1" dirty="0">
              <a:highlight>
                <a:srgbClr val="FFFF00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i="1" u="sng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Eva (</a:t>
            </a:r>
            <a:r>
              <a:rPr lang="cs-CZ" sz="2300" i="1" dirty="0" err="1">
                <a:solidFill>
                  <a:srgbClr val="3A3A3A"/>
                </a:solidFill>
                <a:highlight>
                  <a:srgbClr val="FFFFFF"/>
                </a:highlight>
              </a:rPr>
              <a:t>subject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 = nominative) dá (verb) knihu (1st </a:t>
            </a:r>
            <a:r>
              <a:rPr lang="cs-CZ" sz="2300" i="1" dirty="0" err="1">
                <a:solidFill>
                  <a:srgbClr val="3A3A3A"/>
                </a:solidFill>
                <a:highlight>
                  <a:srgbClr val="FFFFFF"/>
                </a:highlight>
              </a:rPr>
              <a:t>object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 = </a:t>
            </a:r>
            <a:r>
              <a:rPr lang="cs-CZ" sz="2300" i="1" dirty="0" err="1">
                <a:solidFill>
                  <a:srgbClr val="3A3A3A"/>
                </a:solidFill>
                <a:highlight>
                  <a:srgbClr val="FFFFFF"/>
                </a:highlight>
              </a:rPr>
              <a:t>accusative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)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00FFFF"/>
                </a:highlight>
              </a:rPr>
              <a:t>mamince</a:t>
            </a:r>
            <a:r>
              <a:rPr lang="cs-CZ" sz="2300" i="1" dirty="0">
                <a:solidFill>
                  <a:srgbClr val="3A3A3A"/>
                </a:solidFill>
                <a:highlight>
                  <a:srgbClr val="00FFFF"/>
                </a:highlight>
              </a:rPr>
              <a:t> (2nd </a:t>
            </a:r>
            <a:r>
              <a:rPr lang="cs-CZ" sz="2300" i="1" dirty="0" err="1">
                <a:solidFill>
                  <a:srgbClr val="3A3A3A"/>
                </a:solidFill>
                <a:highlight>
                  <a:srgbClr val="00FFFF"/>
                </a:highlight>
              </a:rPr>
              <a:t>object</a:t>
            </a:r>
            <a:r>
              <a:rPr lang="cs-CZ" sz="2300" i="1" dirty="0">
                <a:solidFill>
                  <a:srgbClr val="3A3A3A"/>
                </a:solidFill>
                <a:highlight>
                  <a:srgbClr val="00FFFF"/>
                </a:highlight>
              </a:rPr>
              <a:t> = dative).</a:t>
            </a:r>
            <a:r>
              <a:rPr lang="cs-CZ" sz="2300" dirty="0">
                <a:highlight>
                  <a:srgbClr val="00FFFF"/>
                </a:highlight>
              </a:rPr>
              <a:t>​</a:t>
            </a:r>
            <a:endParaRPr sz="2300" dirty="0"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Maminka kupuje dárek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00FFFF"/>
                </a:highlight>
              </a:rPr>
              <a:t>bratrovi</a:t>
            </a:r>
            <a:r>
              <a:rPr lang="cs-CZ" sz="2300" i="1" dirty="0">
                <a:solidFill>
                  <a:srgbClr val="3A3A3A"/>
                </a:solidFill>
                <a:highlight>
                  <a:srgbClr val="00FFFF"/>
                </a:highlight>
              </a:rPr>
              <a:t>.  </a:t>
            </a:r>
            <a:r>
              <a:rPr lang="cs-CZ" sz="2300" dirty="0">
                <a:highlight>
                  <a:srgbClr val="00FFFF"/>
                </a:highlight>
              </a:rPr>
              <a:t>​</a:t>
            </a:r>
            <a:endParaRPr sz="2300" dirty="0"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Petr píše dopis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00FFFF"/>
                </a:highlight>
              </a:rPr>
              <a:t>přítelkyni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.</a:t>
            </a:r>
            <a:r>
              <a:rPr lang="cs-CZ" sz="2300" dirty="0">
                <a:highlight>
                  <a:srgbClr val="FFFFFF"/>
                </a:highlight>
              </a:rPr>
              <a:t>​</a:t>
            </a:r>
            <a:endParaRPr sz="23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Musím uvařit večeři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00FFFF"/>
                </a:highlight>
              </a:rPr>
              <a:t>synovi</a:t>
            </a:r>
            <a:r>
              <a:rPr lang="cs-CZ" sz="2300" i="1" dirty="0">
                <a:solidFill>
                  <a:srgbClr val="3A3A3A"/>
                </a:solidFill>
                <a:highlight>
                  <a:srgbClr val="00FFFF"/>
                </a:highlight>
              </a:rPr>
              <a:t>. 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X (pro syna = </a:t>
            </a:r>
            <a:r>
              <a:rPr lang="cs-CZ" sz="2300" i="1" dirty="0" err="1">
                <a:solidFill>
                  <a:srgbClr val="3A3A3A"/>
                </a:solidFill>
                <a:highlight>
                  <a:srgbClr val="FFFFFF"/>
                </a:highlight>
              </a:rPr>
              <a:t>acc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.)</a:t>
            </a:r>
            <a:r>
              <a:rPr lang="cs-CZ" sz="2300" dirty="0">
                <a:highlight>
                  <a:srgbClr val="FFFFFF"/>
                </a:highlight>
              </a:rPr>
              <a:t>​</a:t>
            </a:r>
            <a:endParaRPr sz="23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Sestra bere krev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pacientovi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.</a:t>
            </a:r>
            <a:r>
              <a:rPr lang="cs-CZ" sz="2300" dirty="0">
                <a:highlight>
                  <a:srgbClr val="FFFFFF"/>
                </a:highlight>
              </a:rPr>
              <a:t>​</a:t>
            </a:r>
            <a:endParaRPr sz="23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Doktor měří tlak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paní Novákové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.</a:t>
            </a:r>
            <a:r>
              <a:rPr lang="cs-CZ" sz="2300" dirty="0">
                <a:highlight>
                  <a:srgbClr val="FFFFFF"/>
                </a:highlight>
              </a:rPr>
              <a:t>​</a:t>
            </a:r>
            <a:endParaRPr sz="23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Sestra nese čaj a snídani </a:t>
            </a:r>
            <a:r>
              <a:rPr lang="cs-CZ" sz="23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panu Horníčkovi</a:t>
            </a:r>
            <a:r>
              <a:rPr lang="cs-CZ" sz="2300" i="1" dirty="0">
                <a:solidFill>
                  <a:srgbClr val="3A3A3A"/>
                </a:solidFill>
                <a:highlight>
                  <a:srgbClr val="FFFFFF"/>
                </a:highlight>
              </a:rPr>
              <a:t>. </a:t>
            </a:r>
            <a:endParaRPr sz="2300" i="1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dativ singular - usage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2. </a:t>
            </a:r>
            <a:r>
              <a:rPr lang="cs-CZ" sz="2600" i="1" u="sng" dirty="0" err="1">
                <a:solidFill>
                  <a:srgbClr val="3A3A3A"/>
                </a:solidFill>
                <a:highlight>
                  <a:srgbClr val="FFFFFF"/>
                </a:highlight>
              </a:rPr>
              <a:t>Verbs</a:t>
            </a:r>
            <a:r>
              <a:rPr lang="cs-CZ" sz="26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600" i="1" u="sng" dirty="0" err="1">
                <a:solidFill>
                  <a:srgbClr val="3A3A3A"/>
                </a:solidFill>
                <a:highlight>
                  <a:srgbClr val="FFFFFF"/>
                </a:highlight>
              </a:rPr>
              <a:t>used</a:t>
            </a:r>
            <a:r>
              <a:rPr lang="cs-CZ" sz="26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600" i="1" u="sng" dirty="0" err="1">
                <a:solidFill>
                  <a:srgbClr val="3A3A3A"/>
                </a:solidFill>
                <a:highlight>
                  <a:srgbClr val="FFFFFF"/>
                </a:highlight>
              </a:rPr>
              <a:t>with</a:t>
            </a:r>
            <a:r>
              <a:rPr lang="cs-CZ" sz="26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600" i="1" u="sng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26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 dative - 126</a:t>
            </a:r>
            <a:endParaRPr sz="2600" i="1" u="sng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0323"/>
            <a:ext cx="10753200" cy="463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The</a:t>
            </a:r>
            <a:r>
              <a:rPr lang="cs-CZ" dirty="0"/>
              <a:t> dativ </a:t>
            </a:r>
            <a:r>
              <a:rPr lang="cs-CZ" dirty="0" err="1"/>
              <a:t>singular</a:t>
            </a:r>
            <a:r>
              <a:rPr lang="cs-CZ" dirty="0"/>
              <a:t> - </a:t>
            </a:r>
            <a:r>
              <a:rPr lang="cs-CZ" dirty="0" err="1"/>
              <a:t>usage</a:t>
            </a:r>
            <a:endParaRPr dirty="0"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2516" y="1692002"/>
            <a:ext cx="11160684" cy="4674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i="1" dirty="0">
                <a:solidFill>
                  <a:srgbClr val="595959"/>
                </a:solidFill>
                <a:highlight>
                  <a:srgbClr val="FFFFFF"/>
                </a:highlight>
              </a:rPr>
              <a:t>3. Prepozice s dativem</a:t>
            </a:r>
            <a:r>
              <a:rPr lang="cs-CZ" sz="2700" i="1" dirty="0">
                <a:highlight>
                  <a:srgbClr val="FFFFFF"/>
                </a:highlight>
              </a:rPr>
              <a:t>​</a:t>
            </a:r>
            <a:endParaRPr sz="27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 u="sng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b="1" dirty="0">
                <a:solidFill>
                  <a:srgbClr val="595959"/>
                </a:solidFill>
                <a:highlight>
                  <a:srgbClr val="FFFFFF"/>
                </a:highlight>
              </a:rPr>
              <a:t>Díky 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(</a:t>
            </a:r>
            <a:r>
              <a:rPr lang="cs-CZ" sz="2700" dirty="0" err="1">
                <a:solidFill>
                  <a:srgbClr val="595959"/>
                </a:solidFill>
                <a:highlight>
                  <a:srgbClr val="FFFFFF"/>
                </a:highlight>
              </a:rPr>
              <a:t>thanks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to) - Díky </a:t>
            </a:r>
            <a:r>
              <a:rPr lang="cs-CZ" sz="2700" dirty="0">
                <a:solidFill>
                  <a:srgbClr val="595959"/>
                </a:solidFill>
                <a:highlight>
                  <a:srgbClr val="00FFFF"/>
                </a:highlight>
              </a:rPr>
              <a:t>kamarádovi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mám novou práci.</a:t>
            </a:r>
            <a:r>
              <a:rPr lang="cs-CZ" sz="2700" dirty="0">
                <a:highlight>
                  <a:srgbClr val="FFFFFF"/>
                </a:highlight>
              </a:rPr>
              <a:t>​</a:t>
            </a:r>
            <a:endParaRPr sz="2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b="1" dirty="0">
                <a:solidFill>
                  <a:srgbClr val="595959"/>
                </a:solidFill>
                <a:highlight>
                  <a:srgbClr val="FFFFFF"/>
                </a:highlight>
              </a:rPr>
              <a:t>Kvůli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(</a:t>
            </a:r>
            <a:r>
              <a:rPr lang="cs-CZ" sz="2700" dirty="0" err="1">
                <a:solidFill>
                  <a:srgbClr val="595959"/>
                </a:solidFill>
                <a:highlight>
                  <a:srgbClr val="FFFFFF"/>
                </a:highlight>
              </a:rPr>
              <a:t>because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cs-CZ" sz="2700" dirty="0" err="1">
                <a:solidFill>
                  <a:srgbClr val="595959"/>
                </a:solidFill>
                <a:highlight>
                  <a:srgbClr val="FFFFFF"/>
                </a:highlight>
              </a:rPr>
              <a:t>of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) - Kvůli </a:t>
            </a:r>
            <a:r>
              <a:rPr lang="cs-CZ" sz="2700" dirty="0" err="1">
                <a:solidFill>
                  <a:srgbClr val="595959"/>
                </a:solidFill>
                <a:highlight>
                  <a:srgbClr val="00FFFF"/>
                </a:highlight>
              </a:rPr>
              <a:t>coronaviru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nemáme lekce v kampusu.</a:t>
            </a:r>
            <a:r>
              <a:rPr lang="cs-CZ" sz="2700" dirty="0">
                <a:highlight>
                  <a:srgbClr val="FFFFFF"/>
                </a:highlight>
              </a:rPr>
              <a:t>​</a:t>
            </a:r>
            <a:endParaRPr sz="2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b="1" dirty="0">
                <a:solidFill>
                  <a:srgbClr val="595959"/>
                </a:solidFill>
                <a:highlight>
                  <a:srgbClr val="FFFFFF"/>
                </a:highlight>
              </a:rPr>
              <a:t>K/ke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(to, </a:t>
            </a:r>
            <a:r>
              <a:rPr lang="cs-CZ" sz="2700" dirty="0" err="1">
                <a:solidFill>
                  <a:srgbClr val="595959"/>
                </a:solidFill>
                <a:highlight>
                  <a:srgbClr val="FFFFFF"/>
                </a:highlight>
              </a:rPr>
              <a:t>towards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) - Odpoledne musím jít k </a:t>
            </a:r>
            <a:r>
              <a:rPr lang="cs-CZ" sz="2700" dirty="0">
                <a:solidFill>
                  <a:srgbClr val="595959"/>
                </a:solidFill>
                <a:highlight>
                  <a:srgbClr val="00FFFF"/>
                </a:highlight>
              </a:rPr>
              <a:t>doktorovi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.</a:t>
            </a:r>
            <a:r>
              <a:rPr lang="cs-CZ" sz="2700" dirty="0">
                <a:highlight>
                  <a:srgbClr val="FFFFFF"/>
                </a:highlight>
              </a:rPr>
              <a:t>​</a:t>
            </a:r>
            <a:endParaRPr sz="2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b="1" dirty="0">
                <a:solidFill>
                  <a:srgbClr val="595959"/>
                </a:solidFill>
                <a:highlight>
                  <a:srgbClr val="00FFFF"/>
                </a:highlight>
              </a:rPr>
              <a:t>Proti</a:t>
            </a:r>
            <a:r>
              <a:rPr lang="cs-CZ" sz="2700" dirty="0">
                <a:solidFill>
                  <a:srgbClr val="595959"/>
                </a:solidFill>
                <a:highlight>
                  <a:srgbClr val="00FFFF"/>
                </a:highlight>
              </a:rPr>
              <a:t> (</a:t>
            </a:r>
            <a:r>
              <a:rPr lang="cs-CZ" sz="2700" dirty="0" err="1">
                <a:solidFill>
                  <a:srgbClr val="595959"/>
                </a:solidFill>
                <a:highlight>
                  <a:srgbClr val="00FFFF"/>
                </a:highlight>
              </a:rPr>
              <a:t>against</a:t>
            </a:r>
            <a:r>
              <a:rPr lang="cs-CZ" sz="2700" dirty="0">
                <a:solidFill>
                  <a:srgbClr val="595959"/>
                </a:solidFill>
                <a:highlight>
                  <a:srgbClr val="00FFFF"/>
                </a:highlight>
              </a:rPr>
              <a:t>) 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- Dnes hraje hokej Kometa proti Spartě.</a:t>
            </a:r>
            <a:r>
              <a:rPr lang="cs-CZ" sz="2700" dirty="0">
                <a:highlight>
                  <a:srgbClr val="FFFFFF"/>
                </a:highlight>
              </a:rPr>
              <a:t>​</a:t>
            </a:r>
            <a:endParaRPr sz="27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b="1" dirty="0">
                <a:solidFill>
                  <a:srgbClr val="595959"/>
                </a:solidFill>
                <a:highlight>
                  <a:srgbClr val="FFFFFF"/>
                </a:highlight>
              </a:rPr>
              <a:t>Naproti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(</a:t>
            </a:r>
            <a:r>
              <a:rPr lang="cs-CZ" sz="2700" dirty="0" err="1">
                <a:solidFill>
                  <a:srgbClr val="595959"/>
                </a:solidFill>
                <a:highlight>
                  <a:srgbClr val="FFFFFF"/>
                </a:highlight>
              </a:rPr>
              <a:t>opposite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) - Naproti </a:t>
            </a:r>
            <a:r>
              <a:rPr lang="cs-CZ" sz="2700" dirty="0">
                <a:solidFill>
                  <a:srgbClr val="595959"/>
                </a:solidFill>
                <a:highlight>
                  <a:srgbClr val="00FFFF"/>
                </a:highlight>
              </a:rPr>
              <a:t>škole</a:t>
            </a:r>
            <a:r>
              <a:rPr lang="cs-CZ" sz="2700" dirty="0">
                <a:solidFill>
                  <a:srgbClr val="595959"/>
                </a:solidFill>
                <a:highlight>
                  <a:srgbClr val="FFFFFF"/>
                </a:highlight>
              </a:rPr>
              <a:t> je nákupní centrum.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i="1" u="sng" dirty="0">
                <a:solidFill>
                  <a:srgbClr val="3A3A3A"/>
                </a:solidFill>
                <a:highlight>
                  <a:srgbClr val="FFFFFF"/>
                </a:highlight>
              </a:rPr>
              <a:t>127/4 -  1. Díky  2. k 3.Kvůli 4. k moři 5. proti 6. k  7. ke 8.Díky 9. k obědu 10.kvůli </a:t>
            </a:r>
            <a:endParaRPr sz="2600" i="1" u="sng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Dativ singular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13" y="1073650"/>
            <a:ext cx="12018172" cy="48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126/6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82" y="1135075"/>
            <a:ext cx="8739268" cy="202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87116FA-9B15-DC41-804D-B284F3D3AE25}"/>
              </a:ext>
            </a:extLst>
          </p:cNvPr>
          <p:cNvSpPr txBox="1"/>
          <p:nvPr/>
        </p:nvSpPr>
        <p:spPr>
          <a:xfrm>
            <a:off x="323650" y="3429001"/>
            <a:ext cx="8502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Komu nejčastěji telefonujete? Nejčastěji telefonuji mamince, příteli.</a:t>
            </a:r>
          </a:p>
          <a:p>
            <a:pPr marL="342900" indent="-342900">
              <a:buAutoNum type="arabicPeriod"/>
            </a:pPr>
            <a:r>
              <a:rPr lang="cs-CZ" dirty="0"/>
              <a:t>Komu dáváte dárky? Dávám dárky bratr</a:t>
            </a:r>
            <a:r>
              <a:rPr lang="cs-CZ" dirty="0">
                <a:highlight>
                  <a:srgbClr val="00FFFF"/>
                </a:highlight>
              </a:rPr>
              <a:t>ovi</a:t>
            </a:r>
            <a:r>
              <a:rPr lang="cs-CZ" dirty="0"/>
              <a:t>. </a:t>
            </a:r>
          </a:p>
          <a:p>
            <a:pPr marL="342900" indent="-342900">
              <a:buAutoNum type="arabicPeriod"/>
            </a:pPr>
            <a:r>
              <a:rPr lang="cs-CZ" dirty="0"/>
              <a:t>Komu pomáháte? Pomáhá učiteli, sestře, tatínkovi,…</a:t>
            </a:r>
          </a:p>
          <a:p>
            <a:pPr marL="342900" indent="-342900">
              <a:buAutoNum type="arabicPeriod"/>
            </a:pPr>
            <a:r>
              <a:rPr lang="cs-CZ" dirty="0"/>
              <a:t>Komu radíte?  Radím kamarádce, kamarádovi,…</a:t>
            </a:r>
          </a:p>
          <a:p>
            <a:pPr marL="342900" indent="-342900">
              <a:buAutoNum type="arabicPeriod"/>
            </a:pPr>
            <a:r>
              <a:rPr lang="cs-CZ" dirty="0"/>
              <a:t>Komu něco vysvětlujete? Vysvětluju něco bratrovi, kamarádovi, mamince, …..</a:t>
            </a:r>
          </a:p>
          <a:p>
            <a:pPr marL="342900" indent="-342900">
              <a:buAutoNum type="arabicPeriod"/>
            </a:pPr>
            <a:r>
              <a:rPr lang="cs-CZ" dirty="0"/>
              <a:t>Komu někdy nerozumíte? Někdy nerozumím učitelce, učiteli, kolegovi,…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126/8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1247400"/>
            <a:ext cx="119253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E2F5980-D5D3-844A-B272-A4AF7F93C828}"/>
              </a:ext>
            </a:extLst>
          </p:cNvPr>
          <p:cNvSpPr txBox="1"/>
          <p:nvPr/>
        </p:nvSpPr>
        <p:spPr>
          <a:xfrm>
            <a:off x="537882" y="4392706"/>
            <a:ext cx="10219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Eva dá </a:t>
            </a:r>
            <a:r>
              <a:rPr lang="cs-CZ" dirty="0">
                <a:highlight>
                  <a:srgbClr val="00FFFF"/>
                </a:highlight>
              </a:rPr>
              <a:t>mamince </a:t>
            </a:r>
            <a:r>
              <a:rPr lang="cs-CZ" dirty="0"/>
              <a:t>knihu o Praze. </a:t>
            </a:r>
          </a:p>
          <a:p>
            <a:r>
              <a:rPr lang="cs-CZ" dirty="0"/>
              <a:t>Alena dá mamince svetr. </a:t>
            </a:r>
          </a:p>
          <a:p>
            <a:r>
              <a:rPr lang="cs-CZ" dirty="0"/>
              <a:t>David dá </a:t>
            </a:r>
            <a:r>
              <a:rPr lang="cs-CZ" dirty="0">
                <a:highlight>
                  <a:srgbClr val="00FFFF"/>
                </a:highlight>
              </a:rPr>
              <a:t>babičce</a:t>
            </a:r>
            <a:r>
              <a:rPr lang="cs-CZ" dirty="0"/>
              <a:t> hrnek na kávu.</a:t>
            </a:r>
          </a:p>
          <a:p>
            <a:r>
              <a:rPr lang="cs-CZ" dirty="0"/>
              <a:t>Alena dá </a:t>
            </a:r>
            <a:r>
              <a:rPr lang="cs-CZ" dirty="0">
                <a:highlight>
                  <a:srgbClr val="00FFFF"/>
                </a:highlight>
              </a:rPr>
              <a:t>tatínkovi</a:t>
            </a:r>
            <a:r>
              <a:rPr lang="cs-CZ" dirty="0"/>
              <a:t> přehrávač MP3.  </a:t>
            </a:r>
          </a:p>
          <a:p>
            <a:r>
              <a:rPr lang="cs-CZ" dirty="0"/>
              <a:t>Michal dá </a:t>
            </a:r>
            <a:r>
              <a:rPr lang="cs-CZ" dirty="0">
                <a:highlight>
                  <a:srgbClr val="00FFFF"/>
                </a:highlight>
              </a:rPr>
              <a:t>Petrovi</a:t>
            </a:r>
            <a:r>
              <a:rPr lang="cs-CZ" dirty="0"/>
              <a:t> detektivku.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489</Words>
  <Application>Microsoft Macintosh PowerPoint</Application>
  <PresentationFormat>Širokoúhlá obrazovka</PresentationFormat>
  <Paragraphs>80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Calibri</vt:lpstr>
      <vt:lpstr>Arial</vt:lpstr>
      <vt:lpstr>Raleway</vt:lpstr>
      <vt:lpstr>Montserrat</vt:lpstr>
      <vt:lpstr>Tahoma</vt:lpstr>
      <vt:lpstr>Noto Sans Symbols</vt:lpstr>
      <vt:lpstr>Presentation_MU_EN</vt:lpstr>
      <vt:lpstr>week 12, CFF III. </vt:lpstr>
      <vt:lpstr>Registration + revision</vt:lpstr>
      <vt:lpstr>The dative singular</vt:lpstr>
      <vt:lpstr>The dativ singular - usage</vt:lpstr>
      <vt:lpstr>The dativ singular - usage</vt:lpstr>
      <vt:lpstr>The dativ singular - usage</vt:lpstr>
      <vt:lpstr>Dativ singular</vt:lpstr>
      <vt:lpstr>126/6</vt:lpstr>
      <vt:lpstr>126/8</vt:lpstr>
      <vt:lpstr>Credit test + deadline for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12, CFF III. </dc:title>
  <cp:lastModifiedBy>Klára Staníková</cp:lastModifiedBy>
  <cp:revision>7</cp:revision>
  <dcterms:modified xsi:type="dcterms:W3CDTF">2021-01-08T11:02:46Z</dcterms:modified>
</cp:coreProperties>
</file>