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embeddedFontLst>
    <p:embeddedFont>
      <p:font typeface="Montserrat" pitchFamily="2" charset="0"/>
      <p:regular r:id="rId13"/>
      <p:bold r:id="rId14"/>
      <p:italic r:id="rId15"/>
      <p:boldItalic r:id="rId16"/>
    </p:embeddedFont>
    <p:embeddedFont>
      <p:font typeface="Raleway" pitchFamily="2" charset="0"/>
      <p:regular r:id="rId17"/>
      <p:bold r:id="rId18"/>
      <p:italic r:id="rId19"/>
      <p:boldItalic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0"/>
    <p:restoredTop sz="94646"/>
  </p:normalViewPr>
  <p:slideViewPr>
    <p:cSldViewPr snapToGrid="0">
      <p:cViewPr varScale="1">
        <p:scale>
          <a:sx n="91" d="100"/>
          <a:sy n="91" d="100"/>
        </p:scale>
        <p:origin x="208" y="4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4f0e686a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7c031bf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b7c031bf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b7c031bf2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7c031bf2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b7c031bf2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b7c031bf28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7c031bf2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b7c031bf2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b7c031bf28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7c031bf2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7c031bf2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b7c031bf28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7c031bf2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b7c031bf2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b7c031bf28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7c031bf2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b7c031bf2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b7c031bf28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7c031bf2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b7c031bf2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b7c031bf28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7c031bf2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b7c031bf2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b7c031bf28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mparison">
  <p:cSld name="Heading and 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3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4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content and text">
  <p:cSld name="Heading, content and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2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0" i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3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 b="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hree columns">
  <p:cSld name="Heading, subheading and three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3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4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5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6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7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8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9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3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out heading">
  <p:cSld name="Content without heading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rot="10800000" flipH="1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inverse">
  <p:cSld name="SECTION_TITLE_AND_DESCRIPTION_1"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, text – two columns">
  <p:cSld name="Images, text – two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2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3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4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5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6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">
  <p:cSld name="Empty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">
  <p:cSld name="Inverse slide with image">
    <p:bg>
      <p:bgPr>
        <a:solidFill>
          <a:srgbClr val="0000DC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ntent">
  <p:cSld name="Heading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 and tip">
  <p:cSld name="Inverse slide with image_2">
    <p:bg>
      <p:bgPr>
        <a:solidFill>
          <a:srgbClr val="0000DC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2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note">
  <p:cSld name="Inverse slide with image_1">
    <p:bg>
      <p:bgPr>
        <a:solidFill>
          <a:srgbClr val="0000DC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sz="22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2286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">
  <p:cSld name="Inverse slide with image_1_1">
    <p:bg>
      <p:bgPr>
        <a:solidFill>
          <a:srgbClr val="0000DC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CJV slide">
  <p:cSld name="MUNI CJV slide">
    <p:bg>
      <p:bgPr>
        <a:solidFill>
          <a:srgbClr val="0000DC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lide">
  <p:cSld name="MUNI slide">
    <p:bg>
      <p:bgPr>
        <a:solidFill>
          <a:schemeClr val="dk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– inverse">
  <p:cSld name="Title slide – inverse">
    <p:bg>
      <p:bgPr>
        <a:solidFill>
          <a:srgbClr val="0000DC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TITLE_AND_BODY_1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with text" type="titleOnly">
  <p:cSld name="TITLE_ONLY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for image">
  <p:cSld name="TITLE_ONLY_1">
    <p:bg>
      <p:bgPr>
        <a:solidFill>
          <a:schemeClr val="dk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rot="10800000" flipH="1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 rot="10800000" flipH="1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ext">
  <p:cSld name="Heading, subheading and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4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I0-QEdvw3EyW9zkL1V_O6CmIYC3SEv9IiLGOeukuUlhUNkdBWE9PREdPSVlBRENGRUFYWVJTVVFZVC4u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week 14, big revision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>
            <a:spLocks noGrp="1"/>
          </p:cNvSpPr>
          <p:nvPr>
            <p:ph type="body" idx="1"/>
          </p:nvPr>
        </p:nvSpPr>
        <p:spPr>
          <a:xfrm>
            <a:off x="329825" y="286100"/>
            <a:ext cx="11143500" cy="657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>
                <a:solidFill>
                  <a:schemeClr val="dk2"/>
                </a:solidFill>
              </a:rPr>
              <a:t>Comparison of adjectives</a:t>
            </a:r>
            <a:endParaRPr sz="13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300">
                <a:solidFill>
                  <a:srgbClr val="595959"/>
                </a:solidFill>
              </a:rPr>
              <a:t>1.ý/í →     2. ší/čí/ejší/ější    →      3. nej + 2.</a:t>
            </a:r>
            <a:endParaRPr sz="23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>
                <a:solidFill>
                  <a:srgbClr val="595959"/>
                </a:solidFill>
              </a:rPr>
              <a:t>Mladý → mladší → nejmladší</a:t>
            </a:r>
            <a:endParaRPr sz="16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>
                <a:solidFill>
                  <a:srgbClr val="595959"/>
                </a:solidFill>
              </a:rPr>
              <a:t>Veselý → veselejší → nejveselejší</a:t>
            </a:r>
            <a:endParaRPr sz="16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>
                <a:solidFill>
                  <a:srgbClr val="595959"/>
                </a:solidFill>
              </a:rPr>
              <a:t>Smutný → smutnější → nejsmutnější</a:t>
            </a:r>
            <a:endParaRPr sz="16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>
                <a:solidFill>
                  <a:srgbClr val="595959"/>
                </a:solidFill>
              </a:rPr>
              <a:t>Lehký → lehčí → nejlehčí</a:t>
            </a:r>
            <a:endParaRPr sz="16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i="1">
                <a:solidFill>
                  <a:srgbClr val="595959"/>
                </a:solidFill>
                <a:highlight>
                  <a:srgbClr val="F4CCCC"/>
                </a:highlight>
              </a:rPr>
              <a:t>!!! dobrý → lepší, špatný → horší, velký → větší, malý → menší, vysoký → vyšší,</a:t>
            </a:r>
            <a:endParaRPr sz="1600" i="1">
              <a:solidFill>
                <a:srgbClr val="595959"/>
              </a:solidFill>
              <a:highlight>
                <a:srgbClr val="F4CCCC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i="1">
                <a:solidFill>
                  <a:srgbClr val="595959"/>
                </a:solidFill>
                <a:highlight>
                  <a:srgbClr val="F4CCCC"/>
                </a:highlight>
              </a:rPr>
              <a:t> dlouhý → delší, drahý → dražší, tichý → tišší, chytrý → chytřejší !!!</a:t>
            </a:r>
            <a:endParaRPr sz="1600" i="1">
              <a:solidFill>
                <a:srgbClr val="595959"/>
              </a:solidFill>
              <a:highlight>
                <a:srgbClr val="F4CCCC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600" i="1">
                <a:solidFill>
                  <a:srgbClr val="595959"/>
                </a:solidFill>
                <a:highlight>
                  <a:srgbClr val="C9DAF8"/>
                </a:highlight>
              </a:rPr>
              <a:t>(velký bratr,</a:t>
            </a:r>
            <a:r>
              <a:rPr lang="cs-CZ" sz="1600" i="1">
                <a:solidFill>
                  <a:srgbClr val="595959"/>
                </a:solidFill>
                <a:highlight>
                  <a:srgbClr val="D0E0E3"/>
                </a:highlight>
              </a:rPr>
              <a:t> </a:t>
            </a:r>
            <a:r>
              <a:rPr lang="cs-CZ" sz="1600" i="1">
                <a:solidFill>
                  <a:srgbClr val="595959"/>
                </a:solidFill>
                <a:highlight>
                  <a:srgbClr val="F4CCCC"/>
                </a:highlight>
              </a:rPr>
              <a:t>velká sestra</a:t>
            </a:r>
            <a:r>
              <a:rPr lang="cs-CZ" sz="1600" i="1">
                <a:solidFill>
                  <a:srgbClr val="595959"/>
                </a:solidFill>
                <a:highlight>
                  <a:srgbClr val="D9EAD3"/>
                </a:highlight>
              </a:rPr>
              <a:t>, velké dítě </a:t>
            </a:r>
            <a:r>
              <a:rPr lang="cs-CZ" sz="1600">
                <a:solidFill>
                  <a:srgbClr val="595959"/>
                </a:solidFill>
              </a:rPr>
              <a:t>→ </a:t>
            </a:r>
            <a:r>
              <a:rPr lang="cs-CZ" sz="1600">
                <a:solidFill>
                  <a:srgbClr val="595959"/>
                </a:solidFill>
                <a:highlight>
                  <a:srgbClr val="FFF2CC"/>
                </a:highlight>
              </a:rPr>
              <a:t>větší bratr, větší sestra, větší dítě</a:t>
            </a:r>
            <a:r>
              <a:rPr lang="cs-CZ" sz="1600">
                <a:solidFill>
                  <a:srgbClr val="595959"/>
                </a:solidFill>
              </a:rPr>
              <a:t> → </a:t>
            </a:r>
            <a:r>
              <a:rPr lang="cs-CZ" sz="1600">
                <a:solidFill>
                  <a:srgbClr val="595959"/>
                </a:solidFill>
                <a:highlight>
                  <a:srgbClr val="FFF2CC"/>
                </a:highlight>
              </a:rPr>
              <a:t>největší bratr, největší sestra, největší dítě) </a:t>
            </a:r>
            <a:endParaRPr sz="1600">
              <a:solidFill>
                <a:srgbClr val="595959"/>
              </a:solidFill>
              <a:highlight>
                <a:srgbClr val="FFF2CC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rgbClr val="595959"/>
                </a:solidFill>
                <a:highlight>
                  <a:srgbClr val="FFFFFF"/>
                </a:highlight>
              </a:rPr>
              <a:t>Examples :</a:t>
            </a:r>
            <a:r>
              <a:rPr lang="cs-CZ" sz="900">
                <a:solidFill>
                  <a:srgbClr val="595959"/>
                </a:solidFill>
                <a:highlight>
                  <a:srgbClr val="FFFFFF"/>
                </a:highlight>
              </a:rPr>
              <a:t> </a:t>
            </a:r>
            <a:r>
              <a:rPr lang="cs-CZ" sz="1400">
                <a:solidFill>
                  <a:srgbClr val="595959"/>
                </a:solidFill>
                <a:highlight>
                  <a:srgbClr val="FFFFFF"/>
                </a:highlight>
              </a:rPr>
              <a:t>J</a:t>
            </a:r>
            <a:r>
              <a:rPr lang="cs-CZ" sz="1400">
                <a:solidFill>
                  <a:srgbClr val="595959"/>
                </a:solidFill>
              </a:rPr>
              <a:t>ak je vám? Je to lepší než včera?</a:t>
            </a:r>
            <a:endParaRPr sz="1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rgbClr val="595959"/>
                </a:solidFill>
              </a:rPr>
              <a:t>Pacient má vyšší teplotu než ráno.</a:t>
            </a:r>
            <a:endParaRPr sz="1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rgbClr val="595959"/>
                </a:solidFill>
              </a:rPr>
              <a:t>Jeho stav je horší než minulý týden.</a:t>
            </a:r>
            <a:endParaRPr sz="1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rgbClr val="595959"/>
                </a:solidFill>
              </a:rPr>
              <a:t>Sestra je hubenější než před rokem. </a:t>
            </a:r>
            <a:endParaRPr sz="1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rgbClr val="595959"/>
                </a:solidFill>
              </a:rPr>
              <a:t>Covid je nejnakažlivější nemoc.</a:t>
            </a:r>
            <a:endParaRPr sz="1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rgbClr val="595959"/>
                </a:solidFill>
              </a:rPr>
              <a:t>Ovoce je zdravější než čokoláda.</a:t>
            </a:r>
            <a:r>
              <a:rPr lang="cs-CZ" sz="2100">
                <a:solidFill>
                  <a:srgbClr val="595959"/>
                </a:solidFill>
              </a:rPr>
              <a:t> </a:t>
            </a:r>
            <a:endParaRPr sz="21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595959"/>
              </a:solidFill>
              <a:highlight>
                <a:srgbClr val="FFF2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7587188-F4C6-CE48-AED5-FE52ADB0E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609" y="0"/>
            <a:ext cx="11346591" cy="5832000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400" dirty="0"/>
              <a:t>5 </a:t>
            </a:r>
            <a:r>
              <a:rPr lang="cs-CZ" sz="2400" dirty="0" err="1"/>
              <a:t>documents</a:t>
            </a:r>
            <a:r>
              <a:rPr lang="cs-CZ" sz="2400" dirty="0"/>
              <a:t> in </a:t>
            </a:r>
            <a:r>
              <a:rPr lang="cs-CZ" sz="2400" dirty="0" err="1"/>
              <a:t>your</a:t>
            </a:r>
            <a:r>
              <a:rPr lang="cs-CZ" sz="2400" dirty="0"/>
              <a:t> chat </a:t>
            </a:r>
            <a:r>
              <a:rPr lang="cs-CZ" sz="2400" dirty="0" err="1"/>
              <a:t>today</a:t>
            </a:r>
            <a:r>
              <a:rPr lang="cs-CZ" sz="2400"/>
              <a:t>:</a:t>
            </a:r>
          </a:p>
          <a:p>
            <a:pPr marL="50800" indent="0">
              <a:buNone/>
            </a:pPr>
            <a:endParaRPr lang="cs-CZ" sz="2400" dirty="0"/>
          </a:p>
          <a:p>
            <a:pPr marL="565150" indent="-514350">
              <a:buAutoNum type="arabicPeriod"/>
            </a:pPr>
            <a:r>
              <a:rPr lang="cs-CZ" sz="2400" dirty="0"/>
              <a:t>Online </a:t>
            </a:r>
            <a:r>
              <a:rPr lang="cs-CZ" sz="2400" dirty="0" err="1"/>
              <a:t>practise</a:t>
            </a:r>
            <a:r>
              <a:rPr lang="cs-CZ" sz="2400" dirty="0"/>
              <a:t> (very </a:t>
            </a:r>
            <a:r>
              <a:rPr lang="cs-CZ" sz="2400" dirty="0" err="1"/>
              <a:t>useful</a:t>
            </a:r>
            <a:r>
              <a:rPr lang="cs-CZ" sz="2400" dirty="0"/>
              <a:t> </a:t>
            </a:r>
            <a:r>
              <a:rPr lang="cs-CZ" sz="2400" dirty="0" err="1"/>
              <a:t>document</a:t>
            </a:r>
            <a:r>
              <a:rPr lang="cs-CZ" sz="2400" dirty="0"/>
              <a:t> - lines + </a:t>
            </a:r>
            <a:r>
              <a:rPr lang="cs-CZ" sz="2400" dirty="0" err="1"/>
              <a:t>summary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some</a:t>
            </a:r>
            <a:r>
              <a:rPr lang="cs-CZ" sz="2400" dirty="0"/>
              <a:t> </a:t>
            </a:r>
            <a:r>
              <a:rPr lang="cs-CZ" sz="2400" dirty="0" err="1"/>
              <a:t>grammars</a:t>
            </a:r>
            <a:r>
              <a:rPr lang="cs-CZ" sz="2400" dirty="0"/>
              <a:t>)</a:t>
            </a:r>
          </a:p>
          <a:p>
            <a:pPr marL="565150" indent="-514350">
              <a:buAutoNum type="arabicPeriod"/>
            </a:pPr>
            <a:r>
              <a:rPr lang="cs-CZ" sz="2400" dirty="0" err="1"/>
              <a:t>This</a:t>
            </a:r>
            <a:r>
              <a:rPr lang="cs-CZ" sz="2400" dirty="0"/>
              <a:t> </a:t>
            </a:r>
            <a:r>
              <a:rPr lang="cs-CZ" sz="2400" dirty="0" err="1"/>
              <a:t>presentation</a:t>
            </a:r>
            <a:endParaRPr lang="cs-CZ" sz="2400" dirty="0"/>
          </a:p>
          <a:p>
            <a:pPr marL="565150" indent="-514350">
              <a:buAutoNum type="arabicPeriod"/>
            </a:pPr>
            <a:r>
              <a:rPr lang="cs-CZ" sz="2400" dirty="0"/>
              <a:t>List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Question</a:t>
            </a:r>
            <a:endParaRPr lang="cs-CZ" sz="2400" dirty="0"/>
          </a:p>
          <a:p>
            <a:pPr marL="565150" indent="-514350">
              <a:buAutoNum type="arabicPeriod"/>
            </a:pPr>
            <a:r>
              <a:rPr lang="cs-CZ" sz="2400" dirty="0" err="1"/>
              <a:t>Week</a:t>
            </a:r>
            <a:r>
              <a:rPr lang="cs-CZ" sz="2400" dirty="0"/>
              <a:t> 14 – MOCK TEST – </a:t>
            </a:r>
            <a:r>
              <a:rPr lang="cs-CZ" sz="2400" dirty="0" err="1"/>
              <a:t>empty</a:t>
            </a:r>
            <a:r>
              <a:rPr lang="cs-CZ" sz="2400" dirty="0"/>
              <a:t> </a:t>
            </a:r>
          </a:p>
          <a:p>
            <a:pPr marL="565150" indent="-514350">
              <a:buAutoNum type="arabicPeriod"/>
            </a:pPr>
            <a:r>
              <a:rPr lang="cs-CZ" sz="2400" dirty="0" err="1"/>
              <a:t>Week</a:t>
            </a:r>
            <a:r>
              <a:rPr lang="cs-CZ" sz="2400" dirty="0"/>
              <a:t> 12 – </a:t>
            </a:r>
            <a:r>
              <a:rPr lang="cs-CZ" sz="2400" dirty="0" err="1"/>
              <a:t>solution</a:t>
            </a:r>
            <a:endParaRPr lang="cs-CZ" sz="2400" dirty="0"/>
          </a:p>
          <a:p>
            <a:pPr marL="565150" indent="-514350">
              <a:buAutoNum type="arabicPeriod"/>
            </a:pPr>
            <a:r>
              <a:rPr lang="cs-CZ" sz="1800" dirty="0"/>
              <a:t>+ link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survay</a:t>
            </a:r>
            <a:r>
              <a:rPr lang="cs-CZ" sz="1800" dirty="0"/>
              <a:t> - </a:t>
            </a:r>
            <a:r>
              <a:rPr lang="cs-CZ" sz="2000" dirty="0">
                <a:hlinkClick r:id="rId2"/>
              </a:rPr>
              <a:t>https://forms.office.com/Pages/ResponsePage.aspx?id=I0-QEdvw3EyW9zkL1V_O6CmIYC3SEv9IiLGOeukuUlhUNkdBWE9PREdPSVlBRENGRUFYWVJTVVFZVC4u</a:t>
            </a:r>
            <a:endParaRPr lang="cs-CZ" sz="2000" dirty="0"/>
          </a:p>
          <a:p>
            <a:pPr marL="565150" indent="-514350">
              <a:buAutoNum type="arabicPeriod"/>
            </a:pPr>
            <a:endParaRPr lang="cs-CZ" dirty="0"/>
          </a:p>
          <a:p>
            <a:pPr marL="565150" indent="-514350">
              <a:buAutoNum type="arabicPeriod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137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2"/>
                </a:solidFill>
              </a:rPr>
              <a:t>Verbs revision</a:t>
            </a:r>
            <a:endParaRPr sz="32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 b="1">
                <a:solidFill>
                  <a:srgbClr val="595959"/>
                </a:solidFill>
              </a:rPr>
              <a:t>Inf:</a:t>
            </a:r>
            <a:r>
              <a:rPr lang="cs-CZ" sz="1800">
                <a:solidFill>
                  <a:srgbClr val="595959"/>
                </a:solidFill>
              </a:rPr>
              <a:t> DĚLAT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 b="1">
                <a:solidFill>
                  <a:srgbClr val="595959"/>
                </a:solidFill>
              </a:rPr>
              <a:t>Present (já):</a:t>
            </a:r>
            <a:r>
              <a:rPr lang="cs-CZ" sz="1800">
                <a:solidFill>
                  <a:srgbClr val="595959"/>
                </a:solidFill>
              </a:rPr>
              <a:t> dělám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 b="1">
                <a:solidFill>
                  <a:srgbClr val="595959"/>
                </a:solidFill>
              </a:rPr>
              <a:t>Past (já):</a:t>
            </a:r>
            <a:r>
              <a:rPr lang="cs-CZ" sz="1800">
                <a:solidFill>
                  <a:srgbClr val="595959"/>
                </a:solidFill>
              </a:rPr>
              <a:t> dělal/a jsem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 b="1">
                <a:solidFill>
                  <a:srgbClr val="595959"/>
                </a:solidFill>
              </a:rPr>
              <a:t>Future (já):</a:t>
            </a:r>
            <a:r>
              <a:rPr lang="cs-CZ" sz="1800">
                <a:solidFill>
                  <a:srgbClr val="595959"/>
                </a:solidFill>
              </a:rPr>
              <a:t> budu dělat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2"/>
                </a:solidFill>
              </a:rPr>
              <a:t>Long and short verb of motion</a:t>
            </a:r>
            <a:endParaRPr sz="32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 b="1">
                <a:solidFill>
                  <a:srgbClr val="F6B26B"/>
                </a:solidFill>
              </a:rPr>
              <a:t>Long </a:t>
            </a:r>
            <a:r>
              <a:rPr lang="cs-CZ" sz="1700">
                <a:solidFill>
                  <a:srgbClr val="F6B26B"/>
                </a:solidFill>
              </a:rPr>
              <a:t>(repeated activity, + často, vždycky, někdy, obvykle, nikdy, málokdy, každ</a:t>
            </a:r>
            <a:r>
              <a:rPr lang="cs-CZ" sz="1700">
                <a:solidFill>
                  <a:srgbClr val="F6B26B"/>
                </a:solidFill>
                <a:highlight>
                  <a:srgbClr val="FFFFFF"/>
                </a:highlight>
              </a:rPr>
              <a:t>ý…, rád/nerad): </a:t>
            </a:r>
            <a:r>
              <a:rPr lang="cs-CZ" sz="1700" b="1">
                <a:solidFill>
                  <a:srgbClr val="F6B26B"/>
                </a:solidFill>
                <a:highlight>
                  <a:srgbClr val="FFFFFF"/>
                </a:highlight>
              </a:rPr>
              <a:t>CHODIT - JEZDIT - LÉTAT</a:t>
            </a:r>
            <a:endParaRPr sz="1700" b="1">
              <a:solidFill>
                <a:srgbClr val="F6B26B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 b="1">
                <a:solidFill>
                  <a:srgbClr val="E06666"/>
                </a:solidFill>
              </a:rPr>
              <a:t>Short</a:t>
            </a:r>
            <a:r>
              <a:rPr lang="cs-CZ" sz="1700">
                <a:solidFill>
                  <a:srgbClr val="E06666"/>
                </a:solidFill>
              </a:rPr>
              <a:t> (movement at specific time with a specific objective, + teď, dnes, v ...hodin, dopoledne, zítra, v sobotu, letos, včera …): </a:t>
            </a:r>
            <a:r>
              <a:rPr lang="cs-CZ" sz="1700" b="1">
                <a:solidFill>
                  <a:srgbClr val="E06666"/>
                </a:solidFill>
              </a:rPr>
              <a:t>JÍT - JET - LETĚT</a:t>
            </a:r>
            <a:endParaRPr sz="1700" b="1">
              <a:solidFill>
                <a:srgbClr val="E0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 i="1">
                <a:solidFill>
                  <a:srgbClr val="595959"/>
                </a:solidFill>
              </a:rPr>
              <a:t>Každý den jezdím do práce autobusem, ale dnes jedu autem.</a:t>
            </a:r>
            <a:endParaRPr sz="1700" i="1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 i="1">
                <a:solidFill>
                  <a:srgbClr val="595959"/>
                </a:solidFill>
              </a:rPr>
              <a:t>Každý rok jezdíme na dovolenou k moři, letos ale jedeme na hory.</a:t>
            </a:r>
            <a:endParaRPr sz="1700" i="1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 i="1">
                <a:solidFill>
                  <a:srgbClr val="595959"/>
                </a:solidFill>
              </a:rPr>
              <a:t>Když jsem byl mladý, chodil jsem na koncerty. Včera jsem šel na koncert.</a:t>
            </a:r>
            <a:endParaRPr sz="1700" i="1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 i="1">
                <a:solidFill>
                  <a:srgbClr val="595959"/>
                </a:solidFill>
              </a:rPr>
              <a:t>Ráda chodím do kina a do parku.</a:t>
            </a:r>
            <a:endParaRPr sz="1700" i="1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 i="1">
                <a:solidFill>
                  <a:srgbClr val="595959"/>
                </a:solidFill>
              </a:rPr>
              <a:t>Letíš zítra na služební cestu?</a:t>
            </a:r>
            <a:endParaRPr sz="1700" i="1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68100" cy="6039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3543"/>
            <a:ext cx="12029526" cy="5389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rgbClr val="0000FF"/>
                </a:solidFill>
              </a:rPr>
              <a:t>Aspekt: perfective x imperfective</a:t>
            </a:r>
            <a:endParaRPr sz="31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 b="1">
                <a:solidFill>
                  <a:srgbClr val="595959"/>
                </a:solidFill>
              </a:rPr>
              <a:t>Imperfective verbs:</a:t>
            </a:r>
            <a:r>
              <a:rPr lang="cs-CZ" sz="2400">
                <a:solidFill>
                  <a:srgbClr val="595959"/>
                </a:solidFill>
              </a:rPr>
              <a:t> actions as a process, the action is important (not the result). Unlimited, unfinished or repeated action. DĚLAT, PSÁT, UKLÍZET, MĚŘIT, ČÍST, UČIT SE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 b="1">
                <a:solidFill>
                  <a:srgbClr val="595959"/>
                </a:solidFill>
              </a:rPr>
              <a:t>Perfective verbs</a:t>
            </a:r>
            <a:r>
              <a:rPr lang="cs-CZ" sz="2400">
                <a:solidFill>
                  <a:srgbClr val="595959"/>
                </a:solidFill>
              </a:rPr>
              <a:t>: results of an event or actions captured at a particular moment (very often at the end), important is the result. UDĚLAT, NAPSAT, UKLIDIT, ZMĚŘIT, PŘEČÍST, NAUČIT SE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58175" cy="4702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2"/>
          <p:cNvSpPr txBox="1"/>
          <p:nvPr/>
        </p:nvSpPr>
        <p:spPr>
          <a:xfrm>
            <a:off x="329775" y="4405225"/>
            <a:ext cx="10477500" cy="30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>
                <a:solidFill>
                  <a:srgbClr val="595959"/>
                </a:solidFill>
              </a:rPr>
              <a:t>Examples: Sestra změří pacientovi tlak.</a:t>
            </a:r>
            <a:endParaRPr sz="16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>
                <a:solidFill>
                  <a:srgbClr val="595959"/>
                </a:solidFill>
              </a:rPr>
              <a:t>Sestra ustele pacientovi postel.</a:t>
            </a:r>
            <a:endParaRPr sz="16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>
                <a:solidFill>
                  <a:srgbClr val="595959"/>
                </a:solidFill>
              </a:rPr>
              <a:t>Sestra vezme pacientovi krev. (BRÁT (imp., já beru) x VZÍT (perf., já vezmu))</a:t>
            </a:r>
            <a:endParaRPr sz="16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>
                <a:solidFill>
                  <a:srgbClr val="595959"/>
                </a:solidFill>
              </a:rPr>
              <a:t>Sestra vymění pacientovi prostěradlo.</a:t>
            </a:r>
            <a:endParaRPr sz="16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>
                <a:solidFill>
                  <a:srgbClr val="595959"/>
                </a:solidFill>
              </a:rPr>
              <a:t>Sestra přinese pacientovi snídani.</a:t>
            </a:r>
            <a:endParaRPr sz="16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>
                <a:solidFill>
                  <a:srgbClr val="595959"/>
                </a:solidFill>
              </a:rPr>
              <a:t>Sestra pomůže pacientovi s hygienou. </a:t>
            </a:r>
            <a:endParaRPr sz="16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>
            <a:spLocks noGrp="1"/>
          </p:cNvSpPr>
          <p:nvPr>
            <p:ph type="body" idx="1"/>
          </p:nvPr>
        </p:nvSpPr>
        <p:spPr>
          <a:xfrm>
            <a:off x="529250" y="269500"/>
            <a:ext cx="10944000" cy="593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rgbClr val="0000FF"/>
                </a:solidFill>
              </a:rPr>
              <a:t>Jaký x Jak? </a:t>
            </a:r>
            <a:endParaRPr sz="3900"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595959"/>
                </a:solidFill>
              </a:rPr>
              <a:t>Jaký + noun</a:t>
            </a:r>
            <a:r>
              <a:rPr lang="cs-CZ" sz="1800">
                <a:solidFill>
                  <a:srgbClr val="595959"/>
                </a:solidFill>
              </a:rPr>
              <a:t>                                          x              </a:t>
            </a:r>
            <a:r>
              <a:rPr lang="cs-CZ" sz="1800" b="1">
                <a:solidFill>
                  <a:srgbClr val="595959"/>
                </a:solidFill>
              </a:rPr>
              <a:t>  jak + verb</a:t>
            </a:r>
            <a:endParaRPr sz="1800" b="1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solidFill>
                  <a:srgbClr val="595959"/>
                </a:solidFill>
              </a:rPr>
              <a:t>Jaký je ten salát? - dobrý                                   Jak je dnes venku? - krásně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solidFill>
                  <a:srgbClr val="595959"/>
                </a:solidFill>
              </a:rPr>
              <a:t>Jaká je tvoje maminka? - krásná                        Jak se máš? - dobře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rgbClr val="0000FF"/>
                </a:solidFill>
              </a:rPr>
              <a:t>Adjective </a:t>
            </a:r>
            <a:r>
              <a:rPr lang="cs-CZ" sz="2500"/>
              <a:t>→ </a:t>
            </a:r>
            <a:r>
              <a:rPr lang="cs-CZ" sz="3200" b="1">
                <a:solidFill>
                  <a:srgbClr val="0000FF"/>
                </a:solidFill>
              </a:rPr>
              <a:t>Adverb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595959"/>
                </a:solidFill>
              </a:rPr>
              <a:t>1.ý/í → e/ě - Rychlý → rychle, moderní → moderně, veselý → vesele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595959"/>
                </a:solidFill>
              </a:rPr>
              <a:t>2.Ký, hý, chý → ko, ho, cho - Horký → horko, dlouhý → dlouho, tichý → ticho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595959"/>
                </a:solidFill>
              </a:rPr>
              <a:t>3. .Ský, cký → sky, cky - Anglický → anglicky, španělský → španělsky, hezký → hezky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solidFill>
                  <a:srgbClr val="595959"/>
                </a:solidFill>
              </a:rPr>
              <a:t>4.Irregular: pomalý → pomalu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627</Words>
  <Application>Microsoft Macintosh PowerPoint</Application>
  <PresentationFormat>Širokoúhlá obrazovka</PresentationFormat>
  <Paragraphs>81</Paragraphs>
  <Slides>10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Raleway</vt:lpstr>
      <vt:lpstr>Tahoma</vt:lpstr>
      <vt:lpstr>Montserrat</vt:lpstr>
      <vt:lpstr>Noto Sans Symbols</vt:lpstr>
      <vt:lpstr>Presentation_MU_EN</vt:lpstr>
      <vt:lpstr>week 14, big revision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14, big revision</dc:title>
  <cp:lastModifiedBy>Klára Staníková</cp:lastModifiedBy>
  <cp:revision>2</cp:revision>
  <dcterms:modified xsi:type="dcterms:W3CDTF">2021-01-22T10:02:36Z</dcterms:modified>
</cp:coreProperties>
</file>