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2" r:id="rId6"/>
    <p:sldId id="261" r:id="rId7"/>
  </p:sldIdLst>
  <p:sldSz cx="12192000" cy="6858000"/>
  <p:notesSz cx="6858000" cy="9144000"/>
  <p:embeddedFontLst>
    <p:embeddedFont>
      <p:font typeface="Montserrat" pitchFamily="2" charset="0"/>
      <p:regular r:id="rId9"/>
      <p:bold r:id="rId10"/>
      <p:italic r:id="rId11"/>
      <p:boldItalic r:id="rId12"/>
    </p:embeddedFont>
    <p:embeddedFont>
      <p:font typeface="Raleway" pitchFamily="2" charset="0"/>
      <p:regular r:id="rId13"/>
      <p:bold r:id="rId14"/>
      <p:italic r:id="rId15"/>
      <p:boldItalic r:id="rId16"/>
    </p:embeddedFont>
    <p:embeddedFont>
      <p:font typeface="Tahoma" panose="020B0604030504040204" pitchFamily="3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/>
    <p:restoredTop sz="94618"/>
  </p:normalViewPr>
  <p:slideViewPr>
    <p:cSldViewPr snapToGrid="0">
      <p:cViewPr varScale="1">
        <p:scale>
          <a:sx n="104" d="100"/>
          <a:sy n="104" d="100"/>
        </p:scale>
        <p:origin x="872" y="2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54f0e686a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content">
  <p:cSld name="Heading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content and text">
  <p:cSld name="Heading, content and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2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b="0" i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3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 b="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hree columns">
  <p:cSld name="Heading, subheading and three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2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3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4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5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6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7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8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9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3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out heading">
  <p:cSld name="Content without heading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rot="10800000" flipH="1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2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inverse">
  <p:cSld name="SECTION_TITLE_AND_DESCRIPTION_1">
    <p:bg>
      <p:bgPr>
        <a:solidFill>
          <a:schemeClr val="accen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2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, text – two columns">
  <p:cSld name="Images, text – two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2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3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4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5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6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slide">
  <p:cSld name="Empty slid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title">
  <p:cSld name="Inverse slide with image">
    <p:bg>
      <p:bgPr>
        <a:solidFill>
          <a:srgbClr val="0000DC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1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title and tip">
  <p:cSld name="Inverse slide with image_2">
    <p:bg>
      <p:bgPr>
        <a:solidFill>
          <a:srgbClr val="0000DC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2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– inverse">
  <p:cSld name="Title slide – inverse">
    <p:bg>
      <p:bgPr>
        <a:solidFill>
          <a:srgbClr val="0000DC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note">
  <p:cSld name="Inverse slide with image_1">
    <p:bg>
      <p:bgPr>
        <a:solidFill>
          <a:srgbClr val="0000DC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sz="22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2286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">
  <p:cSld name="Inverse slide with image_1_1">
    <p:bg>
      <p:bgPr>
        <a:solidFill>
          <a:srgbClr val="0000DC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CJV slide">
  <p:cSld name="MUNI CJV slide">
    <p:bg>
      <p:bgPr>
        <a:solidFill>
          <a:srgbClr val="0000DC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slide">
  <p:cSld name="MUNI slide">
    <p:bg>
      <p:bgPr>
        <a:solidFill>
          <a:schemeClr val="dk2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s">
  <p:cSld name="TITLE_AND_BODY_1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rot="10800000" flipH="1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itle with text" type="titleOnly">
  <p:cSld name="TITLE_ONLY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rot="10800000" flipH="1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itle for image">
  <p:cSld name="TITLE_ONLY_1">
    <p:bg>
      <p:bgPr>
        <a:solidFill>
          <a:schemeClr val="dk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rot="10800000" flipH="1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rot="10800000" flipH="1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/>
          <p:nvPr/>
        </p:nvSpPr>
        <p:spPr>
          <a:xfrm rot="10800000" flipH="1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ext">
  <p:cSld name="Heading, subheading and 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2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comparison">
  <p:cSld name="Heading and compar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3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4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4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/>
              <a:t>Week</a:t>
            </a:r>
            <a:r>
              <a:rPr lang="cs-CZ" dirty="0"/>
              <a:t> 4, CFF III.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E87546-39F1-FA44-A6D4-BF4AADC75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Revision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1335A94-D4E2-914A-8A27-301D59EF3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2002"/>
            <a:ext cx="10753200" cy="5660520"/>
          </a:xfrm>
        </p:spPr>
        <p:txBody>
          <a:bodyPr/>
          <a:lstStyle/>
          <a:p>
            <a:r>
              <a:rPr lang="cs-CZ" dirty="0" err="1"/>
              <a:t>warm</a:t>
            </a:r>
            <a:r>
              <a:rPr lang="cs-CZ" dirty="0"/>
              <a:t> up: </a:t>
            </a:r>
            <a:r>
              <a:rPr lang="cs-CZ" dirty="0" err="1"/>
              <a:t>teacher’s</a:t>
            </a:r>
            <a:r>
              <a:rPr lang="cs-CZ" dirty="0"/>
              <a:t> </a:t>
            </a:r>
            <a:r>
              <a:rPr lang="cs-CZ" dirty="0" err="1"/>
              <a:t>choice</a:t>
            </a:r>
            <a:endParaRPr lang="cs-CZ" dirty="0"/>
          </a:p>
          <a:p>
            <a:r>
              <a:rPr lang="cs-CZ" dirty="0"/>
              <a:t>Jste unavený?        - Bolí mě celé tělo.            Nemůžu spát. </a:t>
            </a:r>
          </a:p>
          <a:p>
            <a:r>
              <a:rPr lang="cs-CZ" dirty="0"/>
              <a:t>Je mi špatně.         - Tady mě bolí.               Mám zimnici.</a:t>
            </a:r>
          </a:p>
          <a:p>
            <a:r>
              <a:rPr lang="cs-CZ" dirty="0"/>
              <a:t>Potíte se?           Mám strach.</a:t>
            </a:r>
          </a:p>
          <a:p>
            <a:r>
              <a:rPr lang="cs-CZ" dirty="0"/>
              <a:t>Nemám chuť k jídlu.       Je mi zima. </a:t>
            </a:r>
          </a:p>
          <a:p>
            <a:r>
              <a:rPr lang="cs-CZ" dirty="0"/>
              <a:t>Slyšíte dobře?                Neslyším vás. </a:t>
            </a:r>
          </a:p>
          <a:p>
            <a:r>
              <a:rPr lang="cs-CZ" dirty="0"/>
              <a:t>Nemám hlad.                  Chce se mi spát. </a:t>
            </a:r>
          </a:p>
          <a:p>
            <a:r>
              <a:rPr lang="cs-CZ" dirty="0"/>
              <a:t>Je mi horko.                    Vidíte dobře?              Hubnete? </a:t>
            </a:r>
          </a:p>
        </p:txBody>
      </p:sp>
    </p:spTree>
    <p:extLst>
      <p:ext uri="{BB962C8B-B14F-4D97-AF65-F5344CB8AC3E}">
        <p14:creationId xmlns:p14="http://schemas.microsoft.com/office/powerpoint/2010/main" val="3259433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E87546-39F1-FA44-A6D4-BF4AADC75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err="1"/>
              <a:t>Verbs</a:t>
            </a:r>
            <a:r>
              <a:rPr lang="cs-CZ" b="0" dirty="0"/>
              <a:t> </a:t>
            </a:r>
            <a:r>
              <a:rPr lang="cs-CZ" b="0" dirty="0" err="1"/>
              <a:t>of</a:t>
            </a:r>
            <a:r>
              <a:rPr lang="cs-CZ" b="0" dirty="0"/>
              <a:t> </a:t>
            </a:r>
            <a:r>
              <a:rPr lang="cs-CZ" b="0" dirty="0" err="1"/>
              <a:t>motion</a:t>
            </a:r>
            <a:r>
              <a:rPr lang="cs-CZ" b="0" dirty="0"/>
              <a:t> </a:t>
            </a:r>
            <a:r>
              <a:rPr lang="cs-CZ" b="0" dirty="0" err="1"/>
              <a:t>with</a:t>
            </a:r>
            <a:r>
              <a:rPr lang="cs-CZ" b="0" dirty="0"/>
              <a:t> </a:t>
            </a:r>
            <a:r>
              <a:rPr lang="cs-CZ" b="0" dirty="0" err="1"/>
              <a:t>prefixes</a:t>
            </a:r>
            <a:r>
              <a:rPr lang="cs-CZ" b="0" dirty="0"/>
              <a:t> při- and od/e-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1335A94-D4E2-914A-8A27-301D59EF3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2002"/>
            <a:ext cx="10753200" cy="5981544"/>
          </a:xfrm>
        </p:spPr>
        <p:txBody>
          <a:bodyPr/>
          <a:lstStyle/>
          <a:p>
            <a:r>
              <a:rPr lang="cs-CZ" sz="2000" dirty="0" err="1"/>
              <a:t>explanation</a:t>
            </a:r>
            <a:r>
              <a:rPr lang="cs-CZ" sz="2000" dirty="0"/>
              <a:t>: </a:t>
            </a:r>
            <a:r>
              <a:rPr lang="cs-CZ" sz="2000" dirty="0" err="1"/>
              <a:t>also</a:t>
            </a:r>
            <a:r>
              <a:rPr lang="cs-CZ" sz="2000" dirty="0"/>
              <a:t> in </a:t>
            </a:r>
            <a:r>
              <a:rPr lang="cs-CZ" sz="2000" dirty="0" err="1"/>
              <a:t>textbook</a:t>
            </a:r>
            <a:r>
              <a:rPr lang="cs-CZ" sz="2000" dirty="0"/>
              <a:t>, p. 92</a:t>
            </a:r>
          </a:p>
          <a:p>
            <a:r>
              <a:rPr lang="cs-CZ" sz="1600" dirty="0">
                <a:highlight>
                  <a:srgbClr val="FFFF00"/>
                </a:highlight>
              </a:rPr>
              <a:t>Při</a:t>
            </a:r>
            <a:r>
              <a:rPr lang="cs-CZ" sz="1600" dirty="0"/>
              <a:t>jít – to </a:t>
            </a:r>
            <a:r>
              <a:rPr lang="cs-CZ" sz="1600" dirty="0" err="1"/>
              <a:t>come</a:t>
            </a:r>
            <a:r>
              <a:rPr lang="cs-CZ" sz="1600" dirty="0"/>
              <a:t>     </a:t>
            </a:r>
            <a:r>
              <a:rPr lang="cs-CZ" sz="1600" dirty="0" err="1"/>
              <a:t>x</a:t>
            </a:r>
            <a:r>
              <a:rPr lang="cs-CZ" sz="1600" dirty="0"/>
              <a:t>    </a:t>
            </a:r>
            <a:r>
              <a:rPr lang="cs-CZ" sz="1600" dirty="0">
                <a:highlight>
                  <a:srgbClr val="FFFF00"/>
                </a:highlight>
              </a:rPr>
              <a:t>ode</a:t>
            </a:r>
            <a:r>
              <a:rPr lang="cs-CZ" sz="1600" dirty="0"/>
              <a:t>jít – to </a:t>
            </a:r>
            <a:r>
              <a:rPr lang="cs-CZ" sz="1600" dirty="0" err="1"/>
              <a:t>leave</a:t>
            </a:r>
            <a:r>
              <a:rPr lang="cs-CZ" sz="1600" dirty="0"/>
              <a:t>     on </a:t>
            </a:r>
            <a:r>
              <a:rPr lang="cs-CZ" sz="1600" dirty="0" err="1"/>
              <a:t>foot</a:t>
            </a:r>
            <a:r>
              <a:rPr lang="cs-CZ" sz="1600" dirty="0"/>
              <a:t>.      </a:t>
            </a:r>
            <a:r>
              <a:rPr lang="cs-CZ" sz="1600" dirty="0">
                <a:highlight>
                  <a:srgbClr val="FFFF00"/>
                </a:highlight>
              </a:rPr>
              <a:t> Odešel (a) – </a:t>
            </a:r>
            <a:r>
              <a:rPr lang="cs-CZ" sz="1600" dirty="0" err="1">
                <a:highlight>
                  <a:srgbClr val="FFFF00"/>
                </a:highlight>
              </a:rPr>
              <a:t>pass</a:t>
            </a:r>
            <a:r>
              <a:rPr lang="cs-CZ" sz="1600" dirty="0">
                <a:highlight>
                  <a:srgbClr val="FFFF00"/>
                </a:highlight>
              </a:rPr>
              <a:t> t. </a:t>
            </a:r>
          </a:p>
          <a:p>
            <a:r>
              <a:rPr lang="cs-CZ" sz="1600" dirty="0">
                <a:highlight>
                  <a:srgbClr val="FFFF00"/>
                </a:highlight>
              </a:rPr>
              <a:t>Při</a:t>
            </a:r>
            <a:r>
              <a:rPr lang="cs-CZ" sz="1600" dirty="0"/>
              <a:t>jet – to </a:t>
            </a:r>
            <a:r>
              <a:rPr lang="cs-CZ" sz="1600" dirty="0" err="1"/>
              <a:t>come</a:t>
            </a:r>
            <a:r>
              <a:rPr lang="cs-CZ" sz="1600" dirty="0"/>
              <a:t>    </a:t>
            </a:r>
            <a:r>
              <a:rPr lang="cs-CZ" sz="1600" dirty="0">
                <a:highlight>
                  <a:srgbClr val="FFFF00"/>
                </a:highlight>
              </a:rPr>
              <a:t>X   odjet to </a:t>
            </a:r>
            <a:r>
              <a:rPr lang="cs-CZ" sz="1600" dirty="0" err="1">
                <a:highlight>
                  <a:srgbClr val="FFFF00"/>
                </a:highlight>
              </a:rPr>
              <a:t>leave</a:t>
            </a:r>
            <a:r>
              <a:rPr lang="cs-CZ" sz="1600" dirty="0">
                <a:highlight>
                  <a:srgbClr val="FFFF00"/>
                </a:highlight>
              </a:rPr>
              <a:t>         </a:t>
            </a:r>
            <a:r>
              <a:rPr lang="cs-CZ" sz="1600" dirty="0"/>
              <a:t>by </a:t>
            </a:r>
            <a:r>
              <a:rPr lang="cs-CZ" sz="1600" dirty="0" err="1"/>
              <a:t>vehicle</a:t>
            </a:r>
            <a:r>
              <a:rPr lang="cs-CZ" sz="1600" dirty="0"/>
              <a:t>        od</a:t>
            </a:r>
          </a:p>
          <a:p>
            <a:r>
              <a:rPr lang="cs-CZ" sz="1600" dirty="0">
                <a:highlight>
                  <a:srgbClr val="FFFF00"/>
                </a:highlight>
              </a:rPr>
              <a:t>Při</a:t>
            </a:r>
            <a:r>
              <a:rPr lang="cs-CZ" sz="1600" dirty="0"/>
              <a:t>letět – to </a:t>
            </a:r>
            <a:r>
              <a:rPr lang="cs-CZ" sz="1600" dirty="0" err="1"/>
              <a:t>come</a:t>
            </a:r>
            <a:r>
              <a:rPr lang="cs-CZ" sz="1600" dirty="0"/>
              <a:t>   </a:t>
            </a:r>
            <a:r>
              <a:rPr lang="cs-CZ" sz="1600" dirty="0" err="1"/>
              <a:t>x</a:t>
            </a:r>
            <a:r>
              <a:rPr lang="cs-CZ" sz="1600" dirty="0"/>
              <a:t>    </a:t>
            </a:r>
            <a:r>
              <a:rPr lang="cs-CZ" sz="1600" dirty="0">
                <a:highlight>
                  <a:srgbClr val="FFFF00"/>
                </a:highlight>
              </a:rPr>
              <a:t>od</a:t>
            </a:r>
            <a:r>
              <a:rPr lang="cs-CZ" sz="1600" dirty="0"/>
              <a:t>letět – to </a:t>
            </a:r>
            <a:r>
              <a:rPr lang="cs-CZ" sz="1600" dirty="0" err="1"/>
              <a:t>leave</a:t>
            </a:r>
            <a:r>
              <a:rPr lang="cs-CZ" sz="1600" dirty="0"/>
              <a:t>.   By plane</a:t>
            </a:r>
          </a:p>
          <a:p>
            <a:endParaRPr lang="cs-CZ" sz="1600" dirty="0"/>
          </a:p>
          <a:p>
            <a:r>
              <a:rPr lang="cs-CZ" sz="1600" dirty="0" err="1"/>
              <a:t>textbook</a:t>
            </a:r>
            <a:r>
              <a:rPr lang="cs-CZ" sz="1600" dirty="0"/>
              <a:t>, p. </a:t>
            </a:r>
            <a:r>
              <a:rPr lang="cs-CZ" sz="1600" dirty="0">
                <a:highlight>
                  <a:srgbClr val="FFFF00"/>
                </a:highlight>
              </a:rPr>
              <a:t>92/ex. 3: </a:t>
            </a:r>
            <a:r>
              <a:rPr lang="cs-CZ" sz="1600" dirty="0" err="1"/>
              <a:t>fill</a:t>
            </a:r>
            <a:r>
              <a:rPr lang="cs-CZ" sz="1600" dirty="0"/>
              <a:t> in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gaps</a:t>
            </a:r>
            <a:r>
              <a:rPr lang="cs-CZ" sz="1600" dirty="0"/>
              <a:t>, use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verbs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box</a:t>
            </a:r>
          </a:p>
          <a:p>
            <a:r>
              <a:rPr lang="cs-CZ" sz="1600" dirty="0"/>
              <a:t>1. </a:t>
            </a:r>
            <a:r>
              <a:rPr lang="cs-CZ" sz="1600" dirty="0" err="1"/>
              <a:t>příjít</a:t>
            </a:r>
            <a:r>
              <a:rPr lang="cs-CZ" sz="1600" dirty="0"/>
              <a:t> 2. odejít 3. přijet   4. odjet  5. přiletět.  6. odletět</a:t>
            </a:r>
          </a:p>
          <a:p>
            <a:r>
              <a:rPr lang="cs-CZ" dirty="0" err="1"/>
              <a:t>workbook</a:t>
            </a:r>
            <a:r>
              <a:rPr lang="cs-CZ" dirty="0"/>
              <a:t>, p. 128/ex. 24: use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verbs</a:t>
            </a:r>
            <a:r>
              <a:rPr lang="cs-CZ" dirty="0"/>
              <a:t> in past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future</a:t>
            </a:r>
            <a:r>
              <a:rPr lang="cs-CZ" dirty="0"/>
              <a:t> tense</a:t>
            </a:r>
          </a:p>
          <a:p>
            <a:r>
              <a:rPr lang="cs-CZ" dirty="0"/>
              <a:t>1. přijel 2. přiletěla  3. odešel 4. odešla 5. přiletělo </a:t>
            </a:r>
          </a:p>
          <a:p>
            <a:r>
              <a:rPr lang="cs-CZ" dirty="0"/>
              <a:t>8. odjela  9. přiletělo  10. odjel </a:t>
            </a:r>
          </a:p>
          <a:p>
            <a:endParaRPr lang="cs-CZ" dirty="0"/>
          </a:p>
          <a:p>
            <a:r>
              <a:rPr lang="cs-CZ" dirty="0" err="1"/>
              <a:t>working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handout: </a:t>
            </a:r>
            <a:r>
              <a:rPr lang="cs-CZ" dirty="0" err="1"/>
              <a:t>complete</a:t>
            </a:r>
            <a:r>
              <a:rPr lang="cs-CZ" dirty="0"/>
              <a:t> </a:t>
            </a:r>
            <a:r>
              <a:rPr lang="cs-CZ" dirty="0" err="1"/>
              <a:t>exercice</a:t>
            </a:r>
            <a:r>
              <a:rPr lang="cs-CZ" dirty="0"/>
              <a:t> 1</a:t>
            </a:r>
          </a:p>
          <a:p>
            <a:pPr marL="508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8323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E87546-39F1-FA44-A6D4-BF4AADC75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Nursing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1335A94-D4E2-914A-8A27-301D59EF35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work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handout</a:t>
            </a:r>
          </a:p>
        </p:txBody>
      </p:sp>
    </p:spTree>
    <p:extLst>
      <p:ext uri="{BB962C8B-B14F-4D97-AF65-F5344CB8AC3E}">
        <p14:creationId xmlns:p14="http://schemas.microsoft.com/office/powerpoint/2010/main" val="61305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E87546-39F1-FA44-A6D4-BF4AADC75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Homework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1335A94-D4E2-914A-8A27-301D59EF3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84" y="1247400"/>
            <a:ext cx="10753200" cy="4139998"/>
          </a:xfrm>
        </p:spPr>
        <p:txBody>
          <a:bodyPr/>
          <a:lstStyle/>
          <a:p>
            <a:r>
              <a:rPr lang="cs-CZ" dirty="0"/>
              <a:t>Study </a:t>
            </a:r>
            <a:r>
              <a:rPr lang="cs-CZ" dirty="0" err="1"/>
              <a:t>nursing</a:t>
            </a:r>
            <a:r>
              <a:rPr lang="cs-CZ" dirty="0"/>
              <a:t> </a:t>
            </a:r>
            <a:r>
              <a:rPr lang="cs-CZ" dirty="0" err="1"/>
              <a:t>vocabulary</a:t>
            </a:r>
            <a:r>
              <a:rPr lang="cs-CZ" dirty="0"/>
              <a:t> (</a:t>
            </a:r>
            <a:r>
              <a:rPr lang="cs-CZ" dirty="0" err="1"/>
              <a:t>today's</a:t>
            </a:r>
            <a:r>
              <a:rPr lang="cs-CZ" dirty="0"/>
              <a:t> </a:t>
            </a:r>
            <a:r>
              <a:rPr lang="cs-CZ" dirty="0" err="1"/>
              <a:t>lesson</a:t>
            </a:r>
            <a:r>
              <a:rPr lang="cs-CZ" dirty="0"/>
              <a:t> + </a:t>
            </a:r>
            <a:r>
              <a:rPr lang="cs-CZ" dirty="0" err="1"/>
              <a:t>vocabulary</a:t>
            </a:r>
            <a:r>
              <a:rPr lang="cs-CZ" dirty="0"/>
              <a:t> </a:t>
            </a:r>
            <a:r>
              <a:rPr lang="cs-CZ" dirty="0" err="1"/>
              <a:t>file</a:t>
            </a:r>
            <a:r>
              <a:rPr lang="cs-CZ" dirty="0"/>
              <a:t>)</a:t>
            </a:r>
          </a:p>
          <a:p>
            <a:r>
              <a:rPr lang="cs-CZ" dirty="0" err="1"/>
              <a:t>ROPOTs</a:t>
            </a:r>
            <a:endParaRPr lang="cs-CZ" dirty="0"/>
          </a:p>
          <a:p>
            <a:r>
              <a:rPr lang="cs-CZ" dirty="0"/>
              <a:t>MOCK TEST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3835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E87546-39F1-FA44-A6D4-BF4AADC75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Progress</a:t>
            </a:r>
            <a:r>
              <a:rPr lang="cs-CZ" dirty="0"/>
              <a:t> test – </a:t>
            </a:r>
            <a:r>
              <a:rPr lang="cs-CZ" dirty="0" err="1"/>
              <a:t>week</a:t>
            </a:r>
            <a:r>
              <a:rPr lang="cs-CZ" dirty="0"/>
              <a:t> 5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1335A94-D4E2-914A-8A27-301D59EF3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84" y="1247400"/>
            <a:ext cx="10753200" cy="5505092"/>
          </a:xfrm>
        </p:spPr>
        <p:txBody>
          <a:bodyPr/>
          <a:lstStyle/>
          <a:p>
            <a:r>
              <a:rPr lang="cs-CZ" sz="1400" b="1" dirty="0" err="1">
                <a:solidFill>
                  <a:srgbClr val="FF0000"/>
                </a:solidFill>
              </a:rPr>
              <a:t>You</a:t>
            </a:r>
            <a:r>
              <a:rPr lang="cs-CZ" sz="1400" b="1" dirty="0">
                <a:solidFill>
                  <a:srgbClr val="FF0000"/>
                </a:solidFill>
              </a:rPr>
              <a:t> </a:t>
            </a:r>
            <a:r>
              <a:rPr lang="cs-CZ" sz="1400" b="1" dirty="0" err="1">
                <a:solidFill>
                  <a:srgbClr val="FF0000"/>
                </a:solidFill>
              </a:rPr>
              <a:t>will</a:t>
            </a:r>
            <a:r>
              <a:rPr lang="cs-CZ" sz="1400" b="1" dirty="0">
                <a:solidFill>
                  <a:srgbClr val="FF0000"/>
                </a:solidFill>
              </a:rPr>
              <a:t> </a:t>
            </a:r>
            <a:r>
              <a:rPr lang="cs-CZ" sz="1400" b="1" dirty="0" err="1">
                <a:solidFill>
                  <a:srgbClr val="FF0000"/>
                </a:solidFill>
              </a:rPr>
              <a:t>receive</a:t>
            </a:r>
            <a:r>
              <a:rPr lang="cs-CZ" sz="1400" b="1" dirty="0">
                <a:solidFill>
                  <a:srgbClr val="FF0000"/>
                </a:solidFill>
              </a:rPr>
              <a:t> </a:t>
            </a:r>
            <a:r>
              <a:rPr lang="cs-CZ" sz="1400" b="1" dirty="0" err="1">
                <a:solidFill>
                  <a:srgbClr val="FF0000"/>
                </a:solidFill>
              </a:rPr>
              <a:t>an</a:t>
            </a:r>
            <a:r>
              <a:rPr lang="cs-CZ" sz="1400" b="1" dirty="0">
                <a:solidFill>
                  <a:srgbClr val="FF0000"/>
                </a:solidFill>
              </a:rPr>
              <a:t> email </a:t>
            </a:r>
            <a:r>
              <a:rPr lang="cs-CZ" sz="1400" b="1" dirty="0" err="1">
                <a:solidFill>
                  <a:srgbClr val="FF0000"/>
                </a:solidFill>
              </a:rPr>
              <a:t>next</a:t>
            </a:r>
            <a:r>
              <a:rPr lang="cs-CZ" sz="1400" b="1" dirty="0">
                <a:solidFill>
                  <a:srgbClr val="FF0000"/>
                </a:solidFill>
              </a:rPr>
              <a:t> </a:t>
            </a:r>
            <a:r>
              <a:rPr lang="cs-CZ" sz="1400" b="1" dirty="0" err="1">
                <a:solidFill>
                  <a:srgbClr val="FF0000"/>
                </a:solidFill>
              </a:rPr>
              <a:t>week</a:t>
            </a:r>
            <a:r>
              <a:rPr lang="cs-CZ" sz="1400" b="1" dirty="0">
                <a:solidFill>
                  <a:srgbClr val="FF0000"/>
                </a:solidFill>
              </a:rPr>
              <a:t>, </a:t>
            </a:r>
            <a:r>
              <a:rPr lang="cs-CZ" sz="1400" b="1" dirty="0" err="1">
                <a:solidFill>
                  <a:srgbClr val="FF0000"/>
                </a:solidFill>
              </a:rPr>
              <a:t>there</a:t>
            </a:r>
            <a:r>
              <a:rPr lang="cs-CZ" sz="1400" b="1" dirty="0">
                <a:solidFill>
                  <a:srgbClr val="FF0000"/>
                </a:solidFill>
              </a:rPr>
              <a:t> </a:t>
            </a:r>
            <a:r>
              <a:rPr lang="cs-CZ" sz="1400" b="1" dirty="0" err="1">
                <a:solidFill>
                  <a:srgbClr val="FF0000"/>
                </a:solidFill>
              </a:rPr>
              <a:t>will</a:t>
            </a:r>
            <a:r>
              <a:rPr lang="cs-CZ" sz="1400" b="1" dirty="0">
                <a:solidFill>
                  <a:srgbClr val="FF0000"/>
                </a:solidFill>
              </a:rPr>
              <a:t> </a:t>
            </a:r>
            <a:r>
              <a:rPr lang="cs-CZ" sz="1400" b="1" dirty="0" err="1">
                <a:solidFill>
                  <a:srgbClr val="FF0000"/>
                </a:solidFill>
              </a:rPr>
              <a:t>be</a:t>
            </a:r>
            <a:r>
              <a:rPr lang="cs-CZ" sz="1400" b="1" dirty="0">
                <a:solidFill>
                  <a:srgbClr val="FF0000"/>
                </a:solidFill>
              </a:rPr>
              <a:t> a link to </a:t>
            </a:r>
            <a:r>
              <a:rPr lang="cs-CZ" sz="1400" b="1" dirty="0" err="1">
                <a:solidFill>
                  <a:srgbClr val="FF0000"/>
                </a:solidFill>
              </a:rPr>
              <a:t>the</a:t>
            </a:r>
            <a:r>
              <a:rPr lang="cs-CZ" sz="1400" b="1" dirty="0">
                <a:solidFill>
                  <a:srgbClr val="FF0000"/>
                </a:solidFill>
              </a:rPr>
              <a:t> test </a:t>
            </a:r>
          </a:p>
          <a:p>
            <a:r>
              <a:rPr lang="cs-CZ" sz="1400" dirty="0" err="1">
                <a:solidFill>
                  <a:srgbClr val="FF0000"/>
                </a:solidFill>
              </a:rPr>
              <a:t>this</a:t>
            </a:r>
            <a:r>
              <a:rPr lang="cs-CZ" sz="1400" dirty="0">
                <a:solidFill>
                  <a:srgbClr val="FF0000"/>
                </a:solidFill>
              </a:rPr>
              <a:t> test </a:t>
            </a:r>
            <a:r>
              <a:rPr lang="cs-CZ" sz="1400" dirty="0" err="1">
                <a:solidFill>
                  <a:srgbClr val="FF0000"/>
                </a:solidFill>
              </a:rPr>
              <a:t>will</a:t>
            </a:r>
            <a:r>
              <a:rPr lang="cs-CZ" sz="1400" dirty="0">
                <a:solidFill>
                  <a:srgbClr val="FF0000"/>
                </a:solidFill>
              </a:rPr>
              <a:t> start </a:t>
            </a:r>
            <a:r>
              <a:rPr lang="cs-CZ" sz="1400" dirty="0" err="1">
                <a:solidFill>
                  <a:srgbClr val="FF0000"/>
                </a:solidFill>
              </a:rPr>
              <a:t>at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the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time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of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our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lesson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next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week</a:t>
            </a:r>
            <a:r>
              <a:rPr lang="cs-CZ" sz="1400" dirty="0">
                <a:solidFill>
                  <a:srgbClr val="FF0000"/>
                </a:solidFill>
              </a:rPr>
              <a:t> – 11:00</a:t>
            </a:r>
          </a:p>
          <a:p>
            <a:r>
              <a:rPr lang="cs-CZ" sz="1400" dirty="0" err="1">
                <a:solidFill>
                  <a:srgbClr val="FF0000"/>
                </a:solidFill>
              </a:rPr>
              <a:t>this</a:t>
            </a:r>
            <a:r>
              <a:rPr lang="cs-CZ" sz="1400" dirty="0">
                <a:solidFill>
                  <a:srgbClr val="FF0000"/>
                </a:solidFill>
              </a:rPr>
              <a:t> test </a:t>
            </a:r>
            <a:r>
              <a:rPr lang="cs-CZ" sz="1400" dirty="0" err="1">
                <a:solidFill>
                  <a:srgbClr val="FF0000"/>
                </a:solidFill>
              </a:rPr>
              <a:t>will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be</a:t>
            </a:r>
            <a:r>
              <a:rPr lang="cs-CZ" sz="1400" dirty="0">
                <a:solidFill>
                  <a:srgbClr val="FF0000"/>
                </a:solidFill>
              </a:rPr>
              <a:t> open </a:t>
            </a:r>
            <a:r>
              <a:rPr lang="cs-CZ" sz="1400" dirty="0" err="1">
                <a:solidFill>
                  <a:srgbClr val="FF0000"/>
                </a:solidFill>
              </a:rPr>
              <a:t>for</a:t>
            </a:r>
            <a:r>
              <a:rPr lang="cs-CZ" sz="1400" dirty="0">
                <a:solidFill>
                  <a:srgbClr val="FF0000"/>
                </a:solidFill>
              </a:rPr>
              <a:t> a maximum 20 </a:t>
            </a:r>
            <a:r>
              <a:rPr lang="cs-CZ" sz="1400" dirty="0" err="1">
                <a:solidFill>
                  <a:srgbClr val="FF0000"/>
                </a:solidFill>
              </a:rPr>
              <a:t>minutes</a:t>
            </a:r>
            <a:r>
              <a:rPr lang="cs-CZ" sz="1400" dirty="0">
                <a:solidFill>
                  <a:srgbClr val="FF0000"/>
                </a:solidFill>
              </a:rPr>
              <a:t>, </a:t>
            </a:r>
            <a:r>
              <a:rPr lang="cs-CZ" sz="1400" dirty="0" err="1">
                <a:solidFill>
                  <a:srgbClr val="FF0000"/>
                </a:solidFill>
              </a:rPr>
              <a:t>which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means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that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you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have</a:t>
            </a:r>
            <a:r>
              <a:rPr lang="cs-CZ" sz="1400" dirty="0">
                <a:solidFill>
                  <a:srgbClr val="FF0000"/>
                </a:solidFill>
              </a:rPr>
              <a:t> to </a:t>
            </a:r>
            <a:r>
              <a:rPr lang="cs-CZ" sz="1400" dirty="0" err="1">
                <a:solidFill>
                  <a:srgbClr val="FF0000"/>
                </a:solidFill>
              </a:rPr>
              <a:t>work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quickly</a:t>
            </a:r>
            <a:r>
              <a:rPr lang="cs-CZ" sz="1400" dirty="0">
                <a:solidFill>
                  <a:srgbClr val="FF0000"/>
                </a:solidFill>
              </a:rPr>
              <a:t> and </a:t>
            </a:r>
            <a:r>
              <a:rPr lang="cs-CZ" sz="1400" dirty="0" err="1">
                <a:solidFill>
                  <a:srgbClr val="FF0000"/>
                </a:solidFill>
              </a:rPr>
              <a:t>without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the</a:t>
            </a:r>
            <a:r>
              <a:rPr lang="cs-CZ" sz="1400" dirty="0">
                <a:solidFill>
                  <a:srgbClr val="FF0000"/>
                </a:solidFill>
              </a:rPr>
              <a:t> use </a:t>
            </a:r>
            <a:r>
              <a:rPr lang="cs-CZ" sz="1400" dirty="0" err="1">
                <a:solidFill>
                  <a:srgbClr val="FF0000"/>
                </a:solidFill>
              </a:rPr>
              <a:t>of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books</a:t>
            </a:r>
            <a:r>
              <a:rPr lang="cs-CZ" sz="1400" dirty="0">
                <a:solidFill>
                  <a:srgbClr val="FF0000"/>
                </a:solidFill>
              </a:rPr>
              <a:t> and </a:t>
            </a:r>
            <a:r>
              <a:rPr lang="cs-CZ" sz="1400" dirty="0" err="1">
                <a:solidFill>
                  <a:srgbClr val="FF0000"/>
                </a:solidFill>
              </a:rPr>
              <a:t>other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materials</a:t>
            </a:r>
            <a:endParaRPr lang="cs-CZ" sz="1400" dirty="0">
              <a:solidFill>
                <a:srgbClr val="FF0000"/>
              </a:solidFill>
            </a:endParaRPr>
          </a:p>
          <a:p>
            <a:r>
              <a:rPr lang="cs-CZ" sz="1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Submit</a:t>
            </a:r>
            <a:r>
              <a:rPr lang="cs-CZ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cs-CZ" sz="1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please</a:t>
            </a:r>
            <a:r>
              <a:rPr lang="cs-CZ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! </a:t>
            </a:r>
            <a:r>
              <a:rPr lang="cs-CZ" sz="1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that</a:t>
            </a:r>
            <a:r>
              <a:rPr lang="cs-CZ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cs-CZ" sz="1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is</a:t>
            </a:r>
            <a:r>
              <a:rPr lang="cs-CZ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cs-CZ" sz="1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the</a:t>
            </a:r>
            <a:r>
              <a:rPr lang="cs-CZ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 most </a:t>
            </a:r>
            <a:r>
              <a:rPr lang="cs-CZ" sz="1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important</a:t>
            </a:r>
            <a:r>
              <a:rPr lang="cs-CZ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cs-CZ" sz="1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thing</a:t>
            </a:r>
            <a:endParaRPr lang="cs-CZ" sz="14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cs-CZ" sz="1400" dirty="0" err="1">
                <a:solidFill>
                  <a:srgbClr val="FF0000"/>
                </a:solidFill>
              </a:rPr>
              <a:t>if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you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have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technical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problems</a:t>
            </a:r>
            <a:r>
              <a:rPr lang="cs-CZ" sz="1400" dirty="0">
                <a:solidFill>
                  <a:srgbClr val="FF0000"/>
                </a:solidFill>
              </a:rPr>
              <a:t>, </a:t>
            </a:r>
            <a:r>
              <a:rPr lang="cs-CZ" sz="1400" dirty="0" err="1">
                <a:solidFill>
                  <a:srgbClr val="FF0000"/>
                </a:solidFill>
              </a:rPr>
              <a:t>we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will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solve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it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after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our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lesson</a:t>
            </a:r>
            <a:endParaRPr lang="cs-CZ" sz="1400" dirty="0">
              <a:solidFill>
                <a:srgbClr val="FF0000"/>
              </a:solidFill>
            </a:endParaRPr>
          </a:p>
          <a:p>
            <a:r>
              <a:rPr lang="cs-CZ" sz="1400" dirty="0">
                <a:solidFill>
                  <a:srgbClr val="FF0000"/>
                </a:solidFill>
              </a:rPr>
              <a:t>online </a:t>
            </a:r>
            <a:r>
              <a:rPr lang="cs-CZ" sz="1400" dirty="0" err="1">
                <a:solidFill>
                  <a:srgbClr val="FF0000"/>
                </a:solidFill>
              </a:rPr>
              <a:t>lesson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starts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after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the</a:t>
            </a:r>
            <a:r>
              <a:rPr lang="cs-CZ" sz="1400" dirty="0">
                <a:solidFill>
                  <a:srgbClr val="FF0000"/>
                </a:solidFill>
              </a:rPr>
              <a:t> test - </a:t>
            </a:r>
            <a:r>
              <a:rPr lang="cs-CZ" sz="1400" dirty="0" err="1">
                <a:solidFill>
                  <a:srgbClr val="FF0000"/>
                </a:solidFill>
              </a:rPr>
              <a:t>ie</a:t>
            </a:r>
            <a:r>
              <a:rPr lang="cs-CZ" sz="1400" dirty="0">
                <a:solidFill>
                  <a:srgbClr val="FF0000"/>
                </a:solidFill>
              </a:rPr>
              <a:t>. 11:30</a:t>
            </a:r>
          </a:p>
          <a:p>
            <a:r>
              <a:rPr lang="cs-CZ" sz="1400" b="1" dirty="0">
                <a:solidFill>
                  <a:schemeClr val="bg2"/>
                </a:solidFill>
              </a:rPr>
              <a:t>70% </a:t>
            </a:r>
            <a:r>
              <a:rPr lang="cs-CZ" sz="1400" b="1" dirty="0" err="1">
                <a:solidFill>
                  <a:schemeClr val="bg2"/>
                </a:solidFill>
              </a:rPr>
              <a:t>pass</a:t>
            </a:r>
            <a:endParaRPr lang="cs-CZ" sz="1400" b="1" dirty="0">
              <a:solidFill>
                <a:schemeClr val="bg2"/>
              </a:solidFill>
            </a:endParaRPr>
          </a:p>
          <a:p>
            <a:r>
              <a:rPr lang="cs-CZ" sz="1800" b="1" dirty="0">
                <a:solidFill>
                  <a:srgbClr val="FF0000"/>
                </a:solidFill>
              </a:rPr>
              <a:t>- </a:t>
            </a:r>
            <a:r>
              <a:rPr lang="cs-CZ" sz="1800" b="1" dirty="0" err="1">
                <a:solidFill>
                  <a:srgbClr val="FF0000"/>
                </a:solidFill>
              </a:rPr>
              <a:t>try</a:t>
            </a:r>
            <a:r>
              <a:rPr lang="cs-CZ" sz="1800" b="1" dirty="0">
                <a:solidFill>
                  <a:srgbClr val="FF0000"/>
                </a:solidFill>
              </a:rPr>
              <a:t> </a:t>
            </a:r>
            <a:r>
              <a:rPr lang="cs-CZ" sz="1800" b="1" dirty="0" err="1">
                <a:solidFill>
                  <a:srgbClr val="FF0000"/>
                </a:solidFill>
              </a:rPr>
              <a:t>the</a:t>
            </a:r>
            <a:r>
              <a:rPr lang="cs-CZ" sz="1800" b="1" dirty="0">
                <a:solidFill>
                  <a:srgbClr val="FF0000"/>
                </a:solidFill>
              </a:rPr>
              <a:t> MOCK test in </a:t>
            </a:r>
            <a:r>
              <a:rPr lang="cs-CZ" sz="1800" b="1" dirty="0" err="1">
                <a:solidFill>
                  <a:srgbClr val="FF0000"/>
                </a:solidFill>
              </a:rPr>
              <a:t>the</a:t>
            </a:r>
            <a:r>
              <a:rPr lang="cs-CZ" sz="1800" b="1" dirty="0">
                <a:solidFill>
                  <a:srgbClr val="FF0000"/>
                </a:solidFill>
              </a:rPr>
              <a:t> </a:t>
            </a:r>
            <a:r>
              <a:rPr lang="cs-CZ" sz="1800" b="1" dirty="0" err="1">
                <a:solidFill>
                  <a:srgbClr val="FF0000"/>
                </a:solidFill>
              </a:rPr>
              <a:t>interactive</a:t>
            </a:r>
            <a:r>
              <a:rPr lang="cs-CZ" sz="1800" b="1" dirty="0">
                <a:solidFill>
                  <a:srgbClr val="FF0000"/>
                </a:solidFill>
              </a:rPr>
              <a:t> </a:t>
            </a:r>
            <a:r>
              <a:rPr lang="cs-CZ" sz="1800" b="1" dirty="0" err="1">
                <a:solidFill>
                  <a:srgbClr val="FF0000"/>
                </a:solidFill>
              </a:rPr>
              <a:t>syl</a:t>
            </a:r>
            <a:r>
              <a:rPr lang="cs-CZ" sz="1800" b="1" dirty="0">
                <a:solidFill>
                  <a:srgbClr val="FF0000"/>
                </a:solidFill>
              </a:rPr>
              <a:t>.</a:t>
            </a:r>
            <a:endParaRPr lang="cs-CZ" sz="1800" dirty="0">
              <a:solidFill>
                <a:srgbClr val="FF0000"/>
              </a:solidFill>
            </a:endParaRPr>
          </a:p>
          <a:p>
            <a:endParaRPr lang="cs-CZ" sz="1800" dirty="0">
              <a:solidFill>
                <a:srgbClr val="FF0000"/>
              </a:solidFill>
            </a:endParaRPr>
          </a:p>
          <a:p>
            <a:r>
              <a:rPr lang="cs-CZ" sz="1800" b="1" dirty="0" err="1">
                <a:solidFill>
                  <a:srgbClr val="FF0000"/>
                </a:solidFill>
                <a:latin typeface="+mj-lt"/>
              </a:rPr>
              <a:t>Topics</a:t>
            </a:r>
            <a:r>
              <a:rPr lang="cs-CZ" sz="1800" b="1" dirty="0">
                <a:solidFill>
                  <a:srgbClr val="FF0000"/>
                </a:solidFill>
                <a:latin typeface="+mj-lt"/>
              </a:rPr>
              <a:t>:</a:t>
            </a:r>
          </a:p>
          <a:p>
            <a:r>
              <a:rPr lang="cs-CZ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 tense + </a:t>
            </a:r>
            <a:r>
              <a:rPr lang="cs-CZ" sz="14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cs-CZ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t.</a:t>
            </a:r>
          </a:p>
          <a:p>
            <a:r>
              <a:rPr lang="cs-CZ" sz="14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declination</a:t>
            </a:r>
            <a:r>
              <a:rPr lang="cs-CZ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-gen, </a:t>
            </a:r>
            <a:r>
              <a:rPr lang="cs-CZ" sz="14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lang="cs-CZ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</a:t>
            </a:r>
            <a:endParaRPr lang="cs-CZ" sz="1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Prepositions</a:t>
            </a:r>
            <a:r>
              <a:rPr lang="cs-CZ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(od, k, na,…)</a:t>
            </a:r>
          </a:p>
          <a:p>
            <a:r>
              <a:rPr lang="cs-CZ" sz="14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cs-CZ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Czech</a:t>
            </a:r>
          </a:p>
          <a:p>
            <a:r>
              <a:rPr lang="cs-CZ" sz="1400" dirty="0">
                <a:solidFill>
                  <a:schemeClr val="accent2"/>
                </a:solidFill>
              </a:rPr>
              <a:t>Long and </a:t>
            </a:r>
            <a:r>
              <a:rPr lang="cs-CZ" sz="1400" dirty="0" err="1">
                <a:solidFill>
                  <a:schemeClr val="accent2"/>
                </a:solidFill>
              </a:rPr>
              <a:t>short</a:t>
            </a:r>
            <a:r>
              <a:rPr lang="cs-CZ" sz="1400" dirty="0">
                <a:solidFill>
                  <a:schemeClr val="accent2"/>
                </a:solidFill>
              </a:rPr>
              <a:t> </a:t>
            </a:r>
            <a:r>
              <a:rPr lang="cs-CZ" sz="1400" dirty="0" err="1">
                <a:solidFill>
                  <a:schemeClr val="accent2"/>
                </a:solidFill>
              </a:rPr>
              <a:t>verbs</a:t>
            </a:r>
            <a:r>
              <a:rPr lang="cs-CZ" sz="1400" dirty="0">
                <a:solidFill>
                  <a:schemeClr val="accent2"/>
                </a:solidFill>
              </a:rPr>
              <a:t> </a:t>
            </a:r>
            <a:r>
              <a:rPr lang="cs-CZ" sz="1400" dirty="0" err="1">
                <a:solidFill>
                  <a:schemeClr val="accent2"/>
                </a:solidFill>
              </a:rPr>
              <a:t>of</a:t>
            </a:r>
            <a:r>
              <a:rPr lang="cs-CZ" sz="1400" dirty="0">
                <a:solidFill>
                  <a:schemeClr val="accent2"/>
                </a:solidFill>
              </a:rPr>
              <a:t> </a:t>
            </a:r>
            <a:r>
              <a:rPr lang="cs-CZ" sz="1400" dirty="0" err="1">
                <a:solidFill>
                  <a:schemeClr val="accent2"/>
                </a:solidFill>
              </a:rPr>
              <a:t>motion</a:t>
            </a:r>
            <a:endParaRPr lang="cs-CZ" sz="1800" b="1" dirty="0">
              <a:solidFill>
                <a:srgbClr val="FF0000"/>
              </a:solidFill>
            </a:endParaRPr>
          </a:p>
          <a:p>
            <a:endParaRPr lang="cs-CZ" sz="1800" b="1" dirty="0">
              <a:solidFill>
                <a:srgbClr val="FF0000"/>
              </a:solidFill>
            </a:endParaRPr>
          </a:p>
          <a:p>
            <a:endParaRPr lang="cs-CZ" sz="1800" b="1" dirty="0">
              <a:solidFill>
                <a:srgbClr val="FF0000"/>
              </a:solidFill>
            </a:endParaRPr>
          </a:p>
        </p:txBody>
      </p:sp>
      <p:pic>
        <p:nvPicPr>
          <p:cNvPr id="5" name="Obrázek 4" descr="Obsah obrázku osoba, chlapec, vsedě, mladý&#10;&#10;Popis byl vytvořen automaticky">
            <a:extLst>
              <a:ext uri="{FF2B5EF4-FFF2-40B4-BE49-F238E27FC236}">
                <a16:creationId xmlns:a16="http://schemas.microsoft.com/office/drawing/2014/main" id="{1A44CD86-9556-D74D-AFDC-45E471C13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714" y="4009544"/>
            <a:ext cx="3315286" cy="28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0711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385</Words>
  <Application>Microsoft Macintosh PowerPoint</Application>
  <PresentationFormat>Širokoúhlá obrazovka</PresentationFormat>
  <Paragraphs>47</Paragraphs>
  <Slides>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Tahoma</vt:lpstr>
      <vt:lpstr>Montserrat</vt:lpstr>
      <vt:lpstr>Noto Sans Symbols</vt:lpstr>
      <vt:lpstr>Raleway</vt:lpstr>
      <vt:lpstr>Arial</vt:lpstr>
      <vt:lpstr>Presentation_MU_EN</vt:lpstr>
      <vt:lpstr>Week 4, CFF III.</vt:lpstr>
      <vt:lpstr>Revision</vt:lpstr>
      <vt:lpstr>Verbs of motion with prefixes při- and od/e-</vt:lpstr>
      <vt:lpstr>Nursing</vt:lpstr>
      <vt:lpstr>Homework</vt:lpstr>
      <vt:lpstr>Progress test – week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4, CFF III.</dc:title>
  <cp:lastModifiedBy>Klára Staníková</cp:lastModifiedBy>
  <cp:revision>15</cp:revision>
  <dcterms:modified xsi:type="dcterms:W3CDTF">2020-10-30T11:37:11Z</dcterms:modified>
</cp:coreProperties>
</file>