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82" r:id="rId4"/>
    <p:sldId id="283" r:id="rId5"/>
    <p:sldId id="277" r:id="rId6"/>
    <p:sldId id="280" r:id="rId7"/>
    <p:sldId id="261" r:id="rId8"/>
    <p:sldId id="275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8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9371E-6BA7-4D11-9C8F-E3BC85A8B0EE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FCE0A-2B48-4FED-A30A-406BF02B85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8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ACA37-F220-438F-BEC8-EDB3172BF99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11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ACA37-F220-438F-BEC8-EDB3172BF99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02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ACA37-F220-438F-BEC8-EDB3172BF99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724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ACA37-F220-438F-BEC8-EDB3172BF99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19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ACA37-F220-438F-BEC8-EDB3172BF99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66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ACA37-F220-438F-BEC8-EDB3172BF99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96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ACA37-F220-438F-BEC8-EDB3172BF99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42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ACA37-F220-438F-BEC8-EDB3172BF99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96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ACA37-F220-438F-BEC8-EDB3172BF99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55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ACA37-F220-438F-BEC8-EDB3172BF99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6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ACA37-F220-438F-BEC8-EDB3172BF99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00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ACA37-F220-438F-BEC8-EDB3172BF99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01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0A3-70CC-469B-9CDA-66CA77EDE57E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2A9-F9AB-4FE8-809C-9310973A7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0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0A3-70CC-469B-9CDA-66CA77EDE57E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2A9-F9AB-4FE8-809C-9310973A7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1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0A3-70CC-469B-9CDA-66CA77EDE57E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2A9-F9AB-4FE8-809C-9310973A7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72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0A3-70CC-469B-9CDA-66CA77EDE57E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2A9-F9AB-4FE8-809C-9310973A7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18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0A3-70CC-469B-9CDA-66CA77EDE57E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2A9-F9AB-4FE8-809C-9310973A7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51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0A3-70CC-469B-9CDA-66CA77EDE57E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2A9-F9AB-4FE8-809C-9310973A7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2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0A3-70CC-469B-9CDA-66CA77EDE57E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2A9-F9AB-4FE8-809C-9310973A7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49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0A3-70CC-469B-9CDA-66CA77EDE57E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2A9-F9AB-4FE8-809C-9310973A7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66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0A3-70CC-469B-9CDA-66CA77EDE57E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2A9-F9AB-4FE8-809C-9310973A7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66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0A3-70CC-469B-9CDA-66CA77EDE57E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2A9-F9AB-4FE8-809C-9310973A7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76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0A3-70CC-469B-9CDA-66CA77EDE57E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2A9-F9AB-4FE8-809C-9310973A7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26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30A3-70CC-469B-9CDA-66CA77EDE57E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A72A9-F9AB-4FE8-809C-9310973A7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3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tudyblue.com/notes/note/n/week-56-wed-cardiovascular-histology/deck/722672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iupui.edu/~anatd502/Labs.f04/digestive%20III%20lab/Digestive%20System%20III%20Lab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3" y="119269"/>
            <a:ext cx="7733500" cy="7984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0146" y="1408709"/>
            <a:ext cx="885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/>
              <a:t>CARDIOVASCULAR SYSTEM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763519" y="2706801"/>
            <a:ext cx="78390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Heart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Vessels</a:t>
            </a:r>
            <a:r>
              <a:rPr lang="cs-CZ" sz="2800" dirty="0"/>
              <a:t>          </a:t>
            </a:r>
            <a:r>
              <a:rPr lang="cs-CZ" sz="2800" dirty="0" err="1"/>
              <a:t>arteries</a:t>
            </a:r>
            <a:endParaRPr lang="cs-CZ" sz="2800" dirty="0"/>
          </a:p>
          <a:p>
            <a:r>
              <a:rPr lang="cs-CZ" sz="2800" dirty="0"/>
              <a:t>                             </a:t>
            </a:r>
            <a:r>
              <a:rPr lang="cs-CZ" sz="2800" dirty="0" err="1"/>
              <a:t>veins</a:t>
            </a:r>
            <a:endParaRPr lang="cs-CZ" sz="2800" dirty="0"/>
          </a:p>
          <a:p>
            <a:r>
              <a:rPr lang="cs-CZ" sz="2800" dirty="0"/>
              <a:t>                             </a:t>
            </a:r>
            <a:r>
              <a:rPr lang="cs-CZ" sz="2800" dirty="0" err="1"/>
              <a:t>capillaries</a:t>
            </a:r>
            <a:r>
              <a:rPr lang="cs-CZ" sz="2800" dirty="0"/>
              <a:t>         </a:t>
            </a:r>
            <a:r>
              <a:rPr lang="cs-CZ" sz="2800" dirty="0" err="1"/>
              <a:t>continuous</a:t>
            </a:r>
            <a:endParaRPr lang="cs-CZ" sz="2800" dirty="0"/>
          </a:p>
          <a:p>
            <a:r>
              <a:rPr lang="cs-CZ" sz="2800" dirty="0"/>
              <a:t>                                                        </a:t>
            </a:r>
            <a:r>
              <a:rPr lang="cs-CZ" sz="2800" dirty="0" err="1"/>
              <a:t>fenestrated</a:t>
            </a:r>
            <a:endParaRPr lang="cs-CZ" sz="2800" dirty="0"/>
          </a:p>
          <a:p>
            <a:r>
              <a:rPr lang="cs-CZ" sz="2800" dirty="0"/>
              <a:t>                                                        </a:t>
            </a:r>
            <a:r>
              <a:rPr lang="cs-CZ" sz="2800" dirty="0" err="1"/>
              <a:t>sinusoids</a:t>
            </a:r>
            <a:endParaRPr lang="cs-CZ" sz="2800" dirty="0"/>
          </a:p>
          <a:p>
            <a:endParaRPr lang="cs-CZ" sz="2800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417875" y="3420192"/>
            <a:ext cx="68579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2409083" y="3420192"/>
            <a:ext cx="685793" cy="4021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426667" y="3446568"/>
            <a:ext cx="747346" cy="8042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712650" y="4265429"/>
            <a:ext cx="5715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695066" y="4274221"/>
            <a:ext cx="638563" cy="39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4686274" y="4283013"/>
            <a:ext cx="630121" cy="7989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Documents and Settings\Sedláčková.HIST4\Dokumenty\Obrázky\prezentace, testy kardio\kapiláry 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948" r="70855"/>
          <a:stretch/>
        </p:blipFill>
        <p:spPr bwMode="auto">
          <a:xfrm>
            <a:off x="7123290" y="4080206"/>
            <a:ext cx="1225466" cy="12210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81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1034" y="149486"/>
            <a:ext cx="614655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muscular</a:t>
            </a:r>
            <a:r>
              <a:rPr lang="cs-CZ" sz="2800" dirty="0"/>
              <a:t> </a:t>
            </a:r>
            <a:r>
              <a:rPr lang="cs-CZ" sz="2800" dirty="0" err="1"/>
              <a:t>artery</a:t>
            </a:r>
            <a:r>
              <a:rPr lang="cs-CZ" sz="2800" dirty="0"/>
              <a:t> </a:t>
            </a:r>
          </a:p>
          <a:p>
            <a:r>
              <a:rPr lang="cs-CZ" sz="2400" dirty="0"/>
              <a:t>HE                                                                    </a:t>
            </a:r>
            <a:r>
              <a:rPr lang="cs-CZ" sz="2400" dirty="0" err="1"/>
              <a:t>orcein</a:t>
            </a:r>
            <a:endParaRPr lang="cs-CZ" sz="2400" dirty="0"/>
          </a:p>
        </p:txBody>
      </p:sp>
      <p:pic>
        <p:nvPicPr>
          <p:cNvPr id="6146" name="Picture 2" descr="C:\Documents and Settings\Sedláčková.HIST4\Dokumenty\Obrázky\prezentace, testy kardio\arterie orcein 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41" y="1099037"/>
            <a:ext cx="4535360" cy="53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Sedláčková.HIST4\Dokumenty\Obrázky\prezentace, testy kardio\arterie 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" y="1099038"/>
            <a:ext cx="4517060" cy="53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44348" y="6444770"/>
            <a:ext cx="269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membrana</a:t>
            </a:r>
            <a:r>
              <a:rPr lang="cs-CZ" dirty="0"/>
              <a:t> </a:t>
            </a:r>
            <a:r>
              <a:rPr lang="cs-CZ" dirty="0" err="1"/>
              <a:t>elastica</a:t>
            </a:r>
            <a:r>
              <a:rPr lang="cs-CZ" dirty="0"/>
              <a:t> interna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389185" y="4106008"/>
            <a:ext cx="2101361" cy="23387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169877" y="4862146"/>
            <a:ext cx="766811" cy="16529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3780" y="167081"/>
            <a:ext cx="59269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vein</a:t>
            </a:r>
            <a:r>
              <a:rPr lang="cs-CZ" sz="2400" dirty="0"/>
              <a:t> </a:t>
            </a:r>
            <a:r>
              <a:rPr lang="cs-CZ" sz="2800" dirty="0"/>
              <a:t>(1-intima, 2-media, 3-adventitia)</a:t>
            </a:r>
          </a:p>
          <a:p>
            <a:r>
              <a:rPr lang="cs-CZ" sz="2400" dirty="0"/>
              <a:t>HE                                                                   </a:t>
            </a:r>
            <a:r>
              <a:rPr lang="cs-CZ" sz="2400" dirty="0" err="1"/>
              <a:t>orcein</a:t>
            </a:r>
            <a:endParaRPr lang="cs-CZ" sz="2400" dirty="0"/>
          </a:p>
        </p:txBody>
      </p:sp>
      <p:pic>
        <p:nvPicPr>
          <p:cNvPr id="7170" name="Picture 2" descr="C:\Documents and Settings\Sedláčková.HIST4\Dokumenty\Obrázky\prezentace, testy kardio\véna 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384" y="1101995"/>
            <a:ext cx="4557983" cy="567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Sedláčková.HIST4\Dokumenty\Obrázky\prezentace, testy kardio\véna orcein 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36" y="1101995"/>
            <a:ext cx="4469612" cy="567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 rot="17640000">
            <a:off x="1074411" y="2399356"/>
            <a:ext cx="281076" cy="771388"/>
          </a:xfrm>
          <a:prstGeom prst="rightBrace">
            <a:avLst>
              <a:gd name="adj1" fmla="val 8333"/>
              <a:gd name="adj2" fmla="val 470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ravá složená závorka 5"/>
          <p:cNvSpPr/>
          <p:nvPr/>
        </p:nvSpPr>
        <p:spPr>
          <a:xfrm rot="17640000">
            <a:off x="2396697" y="3418542"/>
            <a:ext cx="281076" cy="3332589"/>
          </a:xfrm>
          <a:prstGeom prst="rightBrace">
            <a:avLst>
              <a:gd name="adj1" fmla="val 8333"/>
              <a:gd name="adj2" fmla="val 470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143006" y="20046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2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91919" y="42642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3</a:t>
            </a:r>
            <a:endParaRPr lang="cs-CZ" sz="2400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430823" y="2224454"/>
            <a:ext cx="298939" cy="3649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63780" y="18024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83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8281" y="96737"/>
            <a:ext cx="60648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aorta</a:t>
            </a:r>
          </a:p>
          <a:p>
            <a:r>
              <a:rPr lang="cs-CZ" sz="2400" dirty="0"/>
              <a:t>HE                                                                     </a:t>
            </a:r>
            <a:r>
              <a:rPr lang="cs-CZ" sz="2400" dirty="0" err="1"/>
              <a:t>orcein</a:t>
            </a:r>
            <a:endParaRPr lang="cs-CZ" sz="2400" dirty="0"/>
          </a:p>
        </p:txBody>
      </p:sp>
      <p:pic>
        <p:nvPicPr>
          <p:cNvPr id="1026" name="Picture 2" descr="C:\Documents and Settings\Sedláčková.HIST4\Dokumenty\Obrázky\prezentace, testy kardio\aorta orc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88202" y="1832369"/>
            <a:ext cx="5950615" cy="40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edláčková.HIST4\Dokumenty\Obrázky\prezentace, testy kardio\aorta 4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0221" y="1537796"/>
            <a:ext cx="5928183" cy="46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6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0491" y="219826"/>
            <a:ext cx="565122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aorta – intima </a:t>
            </a:r>
            <a:r>
              <a:rPr lang="cs-CZ" sz="2800" dirty="0">
                <a:cs typeface="Times New Roman"/>
              </a:rPr>
              <a:t>*</a:t>
            </a:r>
            <a:endParaRPr lang="cs-CZ" sz="2800" dirty="0"/>
          </a:p>
          <a:p>
            <a:r>
              <a:rPr lang="cs-CZ" sz="2400" dirty="0"/>
              <a:t>HE                                                               </a:t>
            </a:r>
            <a:r>
              <a:rPr lang="cs-CZ" sz="2400" dirty="0" err="1"/>
              <a:t>orcein</a:t>
            </a:r>
            <a:endParaRPr lang="cs-CZ" sz="2400" dirty="0"/>
          </a:p>
        </p:txBody>
      </p:sp>
      <p:pic>
        <p:nvPicPr>
          <p:cNvPr id="4099" name="Picture 3" descr="C:\Documents and Settings\Sedláčková.HIST4\Dokumenty\Obrázky\prezentace, testy kardio\aorta orcei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88" y="1138662"/>
            <a:ext cx="4433453" cy="537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edláčková.HIST4\Dokumenty\Obrázky\prezentace, testy kardio\aorta HE 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376" y="1195781"/>
            <a:ext cx="4591251" cy="53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23292" y="178484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cs typeface="Times New Roman"/>
              </a:rPr>
              <a:t>*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61828" y="197241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cs typeface="Times New Roman"/>
              </a:rPr>
              <a:t>*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32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3915" y="140151"/>
            <a:ext cx="8374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aorta (</a:t>
            </a:r>
            <a:r>
              <a:rPr lang="cs-CZ" sz="2800" dirty="0" err="1"/>
              <a:t>orcein</a:t>
            </a:r>
            <a:r>
              <a:rPr lang="cs-CZ" sz="2800" dirty="0"/>
              <a:t>) – </a:t>
            </a:r>
            <a:r>
              <a:rPr lang="cs-CZ" sz="2800" dirty="0" err="1"/>
              <a:t>adventitia</a:t>
            </a:r>
            <a:r>
              <a:rPr lang="cs-CZ" sz="2800" dirty="0"/>
              <a:t>, </a:t>
            </a:r>
            <a:r>
              <a:rPr lang="cs-CZ" sz="2800" dirty="0" err="1"/>
              <a:t>vasa</a:t>
            </a:r>
            <a:r>
              <a:rPr lang="cs-CZ" sz="2800" dirty="0"/>
              <a:t> </a:t>
            </a:r>
            <a:r>
              <a:rPr lang="cs-CZ" sz="2800" dirty="0" err="1"/>
              <a:t>vasorum</a:t>
            </a:r>
            <a:r>
              <a:rPr lang="cs-CZ" sz="2800" dirty="0"/>
              <a:t>, nervi </a:t>
            </a:r>
            <a:r>
              <a:rPr lang="cs-CZ" sz="2800" dirty="0" err="1"/>
              <a:t>vasorum</a:t>
            </a:r>
            <a:endParaRPr lang="cs-CZ" sz="2800" dirty="0"/>
          </a:p>
        </p:txBody>
      </p:sp>
      <p:pic>
        <p:nvPicPr>
          <p:cNvPr id="2050" name="Picture 2" descr="C:\Documents and Settings\Sedláčková.HIST4\Dokumenty\Obrázky\prezentace, testy kardio\aorta orcein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" y="1010242"/>
            <a:ext cx="9083307" cy="56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91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606" y="246193"/>
            <a:ext cx="2305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vena</a:t>
            </a:r>
            <a:r>
              <a:rPr lang="cs-CZ" sz="2800" dirty="0"/>
              <a:t> </a:t>
            </a:r>
            <a:r>
              <a:rPr lang="cs-CZ" sz="2800" dirty="0" err="1"/>
              <a:t>cava</a:t>
            </a:r>
            <a:r>
              <a:rPr lang="cs-CZ" sz="2800" dirty="0"/>
              <a:t> (HE)</a:t>
            </a:r>
          </a:p>
        </p:txBody>
      </p:sp>
      <p:pic>
        <p:nvPicPr>
          <p:cNvPr id="4098" name="Picture 2" descr="C:\Documents and Settings\Sedláčková.HIST4\Dokumenty\Obrázky\prezentace, testy kardio\vena cav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802" y="982994"/>
            <a:ext cx="8659568" cy="58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Sedláčková.HIST4\Dokumenty\Obrázky\prezentace, testy kardio\vena cava 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35287" y="131893"/>
            <a:ext cx="2996848" cy="20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1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1366" y="26396"/>
            <a:ext cx="65822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myocardium</a:t>
            </a:r>
            <a:endParaRPr lang="cs-CZ" sz="2800" dirty="0"/>
          </a:p>
          <a:p>
            <a:r>
              <a:rPr lang="cs-CZ" sz="2400" dirty="0"/>
              <a:t>HE                                                                   </a:t>
            </a:r>
            <a:r>
              <a:rPr lang="cs-CZ" sz="2400" dirty="0" err="1"/>
              <a:t>Heidenhain</a:t>
            </a:r>
            <a:endParaRPr lang="cs-CZ" sz="2400" dirty="0"/>
          </a:p>
        </p:txBody>
      </p:sp>
      <p:pic>
        <p:nvPicPr>
          <p:cNvPr id="3074" name="Picture 2" descr="C:\Documents and Settings\Sedláčková.HIST4\Dokumenty\Obrázky\prezentace, testy kardio\myokar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2" r="24414"/>
          <a:stretch/>
        </p:blipFill>
        <p:spPr bwMode="auto">
          <a:xfrm>
            <a:off x="219808" y="847649"/>
            <a:ext cx="4677517" cy="591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Sedláčková.HIST4\Dokumenty\Obrázky\prezentace, testy kardio\myokard Heidenhain 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62" y="847648"/>
            <a:ext cx="3851746" cy="59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48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6539" y="44624"/>
            <a:ext cx="328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cardiomyocyte</a:t>
            </a:r>
            <a:r>
              <a:rPr lang="cs-CZ" sz="2800" dirty="0"/>
              <a:t> (TEM)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487311-3783-44D0-8E54-C5EC84EF1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581025"/>
            <a:ext cx="486727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87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edláčková.HIST4\Dokumenty\Obrázky\prezentace, testy kardio\f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17" y="290145"/>
            <a:ext cx="5383090" cy="62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16" y="791308"/>
            <a:ext cx="2630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Fetal</a:t>
            </a:r>
            <a:r>
              <a:rPr lang="cs-CZ" sz="2800" dirty="0"/>
              <a:t> </a:t>
            </a:r>
          </a:p>
          <a:p>
            <a:r>
              <a:rPr lang="cs-CZ" sz="2800" dirty="0" err="1"/>
              <a:t>blood</a:t>
            </a:r>
            <a:r>
              <a:rPr lang="cs-CZ" sz="2800" dirty="0"/>
              <a:t> </a:t>
            </a:r>
            <a:r>
              <a:rPr lang="cs-CZ" sz="2800" dirty="0" err="1"/>
              <a:t>circulation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737233" y="817689"/>
            <a:ext cx="84394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 err="1"/>
              <a:t>left</a:t>
            </a:r>
            <a:r>
              <a:rPr lang="cs-CZ" sz="1200" dirty="0"/>
              <a:t> atrium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68610" y="1362814"/>
            <a:ext cx="4523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 err="1"/>
              <a:t>lung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28441" y="2628905"/>
            <a:ext cx="96911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 err="1"/>
              <a:t>left</a:t>
            </a:r>
            <a:r>
              <a:rPr lang="cs-CZ" sz="1200" dirty="0"/>
              <a:t> </a:t>
            </a:r>
            <a:r>
              <a:rPr lang="cs-CZ" sz="1200" dirty="0" err="1"/>
              <a:t>ventricle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32285" y="2101367"/>
            <a:ext cx="9256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 err="1"/>
              <a:t>right</a:t>
            </a:r>
            <a:r>
              <a:rPr lang="cs-CZ" sz="1200" dirty="0"/>
              <a:t> atrium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332285" y="2617940"/>
            <a:ext cx="10508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 err="1"/>
              <a:t>right</a:t>
            </a:r>
            <a:r>
              <a:rPr lang="cs-CZ" sz="1200" dirty="0"/>
              <a:t> </a:t>
            </a:r>
            <a:r>
              <a:rPr lang="cs-CZ" sz="1200" dirty="0" err="1"/>
              <a:t>ventricle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24565" y="5600707"/>
            <a:ext cx="10600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 err="1"/>
              <a:t>umbilical</a:t>
            </a:r>
            <a:r>
              <a:rPr lang="cs-CZ" sz="1200" dirty="0"/>
              <a:t> </a:t>
            </a:r>
            <a:r>
              <a:rPr lang="cs-CZ" sz="1200" dirty="0" err="1"/>
              <a:t>cord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396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45146" y="1030702"/>
            <a:ext cx="6334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CARDIOVASCULAR SYSTEM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800143"/>
            <a:ext cx="896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u="sng" strike="noStrike" dirty="0" err="1">
                <a:effectLst/>
              </a:rPr>
              <a:t>Slides</a:t>
            </a:r>
            <a:endParaRPr lang="cs-CZ" sz="2400" u="sng" strike="noStrike" dirty="0">
              <a:effectLst/>
            </a:endParaRPr>
          </a:p>
          <a:p>
            <a:r>
              <a:rPr lang="cs-CZ" sz="2400" dirty="0" err="1"/>
              <a:t>Muscular</a:t>
            </a:r>
            <a:r>
              <a:rPr lang="cs-CZ" sz="2400" dirty="0"/>
              <a:t> </a:t>
            </a:r>
            <a:r>
              <a:rPr lang="cs-CZ" sz="2400" dirty="0" err="1"/>
              <a:t>artery</a:t>
            </a:r>
            <a:r>
              <a:rPr lang="cs-CZ" sz="2400" dirty="0"/>
              <a:t> and </a:t>
            </a:r>
            <a:r>
              <a:rPr lang="cs-CZ" sz="2400" dirty="0" err="1"/>
              <a:t>vein</a:t>
            </a:r>
            <a:r>
              <a:rPr lang="cs-CZ" sz="2400" dirty="0"/>
              <a:t> (59 – HE, 60 - </a:t>
            </a:r>
            <a:r>
              <a:rPr lang="cs-CZ" sz="2400" dirty="0" err="1"/>
              <a:t>orcein</a:t>
            </a:r>
            <a:r>
              <a:rPr lang="cs-CZ" sz="2400" dirty="0"/>
              <a:t>)</a:t>
            </a:r>
          </a:p>
          <a:p>
            <a:r>
              <a:rPr lang="cs-CZ" sz="2400" dirty="0"/>
              <a:t>Aorta (61 – HE, 62 - </a:t>
            </a:r>
            <a:r>
              <a:rPr lang="cs-CZ" sz="2400" dirty="0" err="1"/>
              <a:t>orcein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Vena</a:t>
            </a:r>
            <a:r>
              <a:rPr lang="cs-CZ" sz="2400" dirty="0"/>
              <a:t> </a:t>
            </a:r>
            <a:r>
              <a:rPr lang="cs-CZ" sz="2400" dirty="0" err="1"/>
              <a:t>cava</a:t>
            </a:r>
            <a:r>
              <a:rPr lang="cs-CZ" sz="2400" dirty="0"/>
              <a:t> (63 - HE)</a:t>
            </a:r>
          </a:p>
          <a:p>
            <a:r>
              <a:rPr lang="cs-CZ" sz="2400" dirty="0" err="1"/>
              <a:t>Myocardium</a:t>
            </a:r>
            <a:r>
              <a:rPr lang="cs-CZ" sz="2400" dirty="0"/>
              <a:t> (64 – HE, 65 - </a:t>
            </a:r>
            <a:r>
              <a:rPr lang="cs-CZ" sz="2400" dirty="0" err="1"/>
              <a:t>Heidenhain</a:t>
            </a:r>
            <a:r>
              <a:rPr lang="cs-CZ" sz="2400" dirty="0"/>
              <a:t>)</a:t>
            </a:r>
          </a:p>
          <a:p>
            <a:r>
              <a:rPr lang="cs-CZ" sz="2400" dirty="0"/>
              <a:t> </a:t>
            </a:r>
          </a:p>
          <a:p>
            <a:r>
              <a:rPr lang="cs-CZ" sz="2400" u="sng" dirty="0"/>
              <a:t>Atlas EM</a:t>
            </a:r>
            <a:r>
              <a:rPr lang="cs-CZ" sz="2400" dirty="0"/>
              <a:t>:</a:t>
            </a:r>
          </a:p>
          <a:p>
            <a:r>
              <a:rPr lang="cs-CZ" sz="2400" dirty="0"/>
              <a:t>Arteriole (59)</a:t>
            </a:r>
          </a:p>
          <a:p>
            <a:r>
              <a:rPr lang="cs-CZ" sz="2400" dirty="0" err="1"/>
              <a:t>Continuous</a:t>
            </a:r>
            <a:r>
              <a:rPr lang="cs-CZ" sz="2400" dirty="0"/>
              <a:t> </a:t>
            </a:r>
            <a:r>
              <a:rPr lang="cs-CZ" sz="2400" dirty="0" err="1"/>
              <a:t>capillary</a:t>
            </a:r>
            <a:r>
              <a:rPr lang="cs-CZ" sz="2400" dirty="0"/>
              <a:t> (55)</a:t>
            </a:r>
          </a:p>
          <a:p>
            <a:r>
              <a:rPr lang="cs-CZ" sz="2400" dirty="0" err="1"/>
              <a:t>Fenestrated</a:t>
            </a:r>
            <a:r>
              <a:rPr lang="cs-CZ" sz="2400" dirty="0"/>
              <a:t> </a:t>
            </a:r>
            <a:r>
              <a:rPr lang="cs-CZ" sz="2400" dirty="0" err="1"/>
              <a:t>capillary</a:t>
            </a:r>
            <a:r>
              <a:rPr lang="cs-CZ" sz="2400" dirty="0"/>
              <a:t> (56, 57)</a:t>
            </a:r>
          </a:p>
          <a:p>
            <a:r>
              <a:rPr lang="cs-CZ" sz="2400" dirty="0"/>
              <a:t>Sinusoid </a:t>
            </a:r>
            <a:r>
              <a:rPr lang="cs-CZ" sz="2400" dirty="0" err="1"/>
              <a:t>capillary</a:t>
            </a:r>
            <a:r>
              <a:rPr lang="cs-CZ" sz="2400" dirty="0"/>
              <a:t> (58)</a:t>
            </a:r>
          </a:p>
          <a:p>
            <a:r>
              <a:rPr lang="cs-CZ" sz="2400" dirty="0" err="1"/>
              <a:t>Cardiomyocyte</a:t>
            </a:r>
            <a:r>
              <a:rPr lang="cs-CZ" sz="2400" dirty="0"/>
              <a:t> (44-46)</a:t>
            </a:r>
          </a:p>
          <a:p>
            <a:r>
              <a:rPr lang="cs-CZ" sz="2400" u="none" strike="noStrike" dirty="0">
                <a:effectLst/>
              </a:rPr>
              <a:t>Development </a:t>
            </a:r>
            <a:r>
              <a:rPr lang="cs-CZ" sz="2400" u="none" strike="noStrike" dirty="0" err="1">
                <a:effectLst/>
              </a:rPr>
              <a:t>of</a:t>
            </a:r>
            <a:r>
              <a:rPr lang="cs-CZ" sz="2400" u="none" strike="noStrike" dirty="0">
                <a:effectLst/>
              </a:rPr>
              <a:t> </a:t>
            </a:r>
            <a:r>
              <a:rPr lang="cs-CZ" sz="2400" u="none" strike="noStrike" dirty="0" err="1">
                <a:effectLst/>
              </a:rPr>
              <a:t>hear</a:t>
            </a:r>
            <a:r>
              <a:rPr lang="cs-CZ" sz="2400" dirty="0" err="1"/>
              <a:t>t</a:t>
            </a:r>
            <a:r>
              <a:rPr lang="cs-CZ" sz="2400" dirty="0"/>
              <a:t>, </a:t>
            </a:r>
            <a:r>
              <a:rPr lang="cs-CZ" sz="2400" dirty="0" err="1"/>
              <a:t>embryonic</a:t>
            </a:r>
            <a:r>
              <a:rPr lang="cs-CZ" sz="2400" dirty="0"/>
              <a:t> and </a:t>
            </a:r>
            <a:r>
              <a:rPr lang="cs-CZ" sz="2400" dirty="0" err="1"/>
              <a:t>fetal</a:t>
            </a:r>
            <a:r>
              <a:rPr lang="cs-CZ" sz="2400" dirty="0"/>
              <a:t> </a:t>
            </a:r>
            <a:r>
              <a:rPr lang="cs-CZ" sz="2400" dirty="0" err="1"/>
              <a:t>blood</a:t>
            </a:r>
            <a:r>
              <a:rPr lang="cs-CZ" sz="2400" dirty="0"/>
              <a:t> </a:t>
            </a:r>
            <a:r>
              <a:rPr lang="cs-CZ" sz="2400" dirty="0" err="1"/>
              <a:t>circulation</a:t>
            </a:r>
            <a:r>
              <a:rPr lang="cs-CZ" sz="2400" dirty="0"/>
              <a:t> (91-93)</a:t>
            </a:r>
            <a:endParaRPr lang="cs-CZ" sz="2400" u="none" strike="noStrike" dirty="0">
              <a:effectLst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3" y="119269"/>
            <a:ext cx="7733500" cy="7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1162" y="193434"/>
            <a:ext cx="3147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Continuous</a:t>
            </a:r>
            <a:r>
              <a:rPr lang="cs-CZ" sz="2800" dirty="0"/>
              <a:t> </a:t>
            </a:r>
            <a:r>
              <a:rPr lang="cs-CZ" sz="2800" dirty="0" err="1"/>
              <a:t>capillary</a:t>
            </a:r>
            <a:endParaRPr lang="cs-CZ" sz="2800" dirty="0"/>
          </a:p>
        </p:txBody>
      </p:sp>
      <p:pic>
        <p:nvPicPr>
          <p:cNvPr id="2050" name="Picture 2" descr="C:\Documents and Settings\Sedláčková.HIST4\Dokumenty\Obrázky\prezentace, testy kardio\kapiláry 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948" r="70855"/>
          <a:stretch/>
        </p:blipFill>
        <p:spPr bwMode="auto">
          <a:xfrm>
            <a:off x="7284884" y="3349733"/>
            <a:ext cx="1225466" cy="10995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edláčková.HIST4\Dokumenty\Obrázky\prezentace, testy kardio\kapiláry b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65104"/>
            <a:ext cx="914400" cy="790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Sedláčková.HIST4\Dokumenty\Obrázky\prezentace, testy kardio\kapilára souvislá 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41"/>
          <a:stretch/>
        </p:blipFill>
        <p:spPr bwMode="auto">
          <a:xfrm flipH="1">
            <a:off x="43960" y="747346"/>
            <a:ext cx="7104186" cy="608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Stavba srdce a cév - 1 Kontinuální kapilára"/>
          <p:cNvPicPr>
            <a:picLocks noChangeAspect="1" noChangeArrowheads="1"/>
          </p:cNvPicPr>
          <p:nvPr/>
        </p:nvPicPr>
        <p:blipFill rotWithShape="1">
          <a:blip r:embed="rId9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4397" r="4732" b="4191"/>
          <a:stretch/>
        </p:blipFill>
        <p:spPr bwMode="auto">
          <a:xfrm>
            <a:off x="6532676" y="184642"/>
            <a:ext cx="2525518" cy="25585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48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6871" y="254988"/>
            <a:ext cx="3213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Fenestrated</a:t>
            </a:r>
            <a:r>
              <a:rPr lang="cs-CZ" sz="2800" dirty="0"/>
              <a:t> </a:t>
            </a:r>
            <a:r>
              <a:rPr lang="cs-CZ" sz="2800" dirty="0" err="1"/>
              <a:t>capillary</a:t>
            </a:r>
            <a:endParaRPr lang="cs-CZ" sz="2800" dirty="0"/>
          </a:p>
        </p:txBody>
      </p:sp>
      <p:pic>
        <p:nvPicPr>
          <p:cNvPr id="2050" name="Picture 2" descr="C:\Documents and Settings\Sedláčková.HIST4\Dokumenty\Obrázky\prezentace, testy kardio\fenestrovaná kapilá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" y="905611"/>
            <a:ext cx="7913731" cy="588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tavba srdce a cév - 2 Fenestrovaná kapilára"/>
          <p:cNvPicPr>
            <a:picLocks noChangeAspect="1" noChangeArrowheads="1"/>
          </p:cNvPicPr>
          <p:nvPr/>
        </p:nvPicPr>
        <p:blipFill rotWithShape="1"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3592" r="6168" b="3200"/>
          <a:stretch/>
        </p:blipFill>
        <p:spPr bwMode="auto">
          <a:xfrm rot="10800000">
            <a:off x="6304085" y="114299"/>
            <a:ext cx="2734404" cy="278412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59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5324" y="149485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Sinusoid </a:t>
            </a:r>
            <a:endParaRPr lang="cs-CZ" sz="2000" dirty="0"/>
          </a:p>
        </p:txBody>
      </p:sp>
      <p:pic>
        <p:nvPicPr>
          <p:cNvPr id="3074" name="Picture 2" descr="C:\Documents and Settings\Sedláčková.HIST4\Dokumenty\Obrázky\prezentace, testy kardio\sinusoida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5" y="738555"/>
            <a:ext cx="8293619" cy="59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kapilára1"/>
          <p:cNvPicPr>
            <a:picLocks noChangeAspect="1" noChangeArrowheads="1"/>
          </p:cNvPicPr>
          <p:nvPr/>
        </p:nvPicPr>
        <p:blipFill rotWithShape="1">
          <a:blip r:embed="rId4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" b="10000"/>
          <a:stretch/>
        </p:blipFill>
        <p:spPr bwMode="auto">
          <a:xfrm>
            <a:off x="6388243" y="79149"/>
            <a:ext cx="2688597" cy="26640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73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9054" y="620688"/>
            <a:ext cx="2994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General </a:t>
            </a:r>
            <a:r>
              <a:rPr lang="cs-CZ" sz="2800" dirty="0" err="1"/>
              <a:t>structure</a:t>
            </a:r>
            <a:r>
              <a:rPr lang="cs-CZ" sz="2800" dirty="0"/>
              <a:t> </a:t>
            </a:r>
          </a:p>
          <a:p>
            <a:r>
              <a:rPr lang="cs-CZ" sz="2800" dirty="0"/>
              <a:t>     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blood</a:t>
            </a:r>
            <a:r>
              <a:rPr lang="cs-CZ" sz="2800" dirty="0"/>
              <a:t> </a:t>
            </a:r>
            <a:r>
              <a:rPr lang="cs-CZ" sz="2800" dirty="0" err="1"/>
              <a:t>vessels</a:t>
            </a:r>
            <a:endParaRPr lang="cs-CZ" sz="2800" dirty="0"/>
          </a:p>
        </p:txBody>
      </p:sp>
      <p:pic>
        <p:nvPicPr>
          <p:cNvPr id="7" name="Picture 4" descr="Stavba srdce a cév - 3 Céva"/>
          <p:cNvPicPr>
            <a:picLocks noChangeAspect="1" noChangeArrowheads="1"/>
          </p:cNvPicPr>
          <p:nvPr/>
        </p:nvPicPr>
        <p:blipFill rotWithShape="1">
          <a:blip r:embed="rId3">
            <a:lum bright="6000" contras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0" t="11066" r="780" b="6895"/>
          <a:stretch/>
        </p:blipFill>
        <p:spPr bwMode="auto">
          <a:xfrm>
            <a:off x="3187038" y="476672"/>
            <a:ext cx="585786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09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Výsledek obrázku pro venule vs arteriole histolog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" y="851047"/>
            <a:ext cx="474345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Výsledek obrázku pro venule vs arteriole histolog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70607" y="851048"/>
            <a:ext cx="41148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797552" y="155679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300192" y="350705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982859" y="500726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92950" y="190202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260648"/>
            <a:ext cx="827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capillaries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arterioles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venules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cs-CZ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endothelium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],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ducts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cs-CZ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epithelium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83103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6669" y="413243"/>
            <a:ext cx="3118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arteriole and </a:t>
            </a:r>
            <a:r>
              <a:rPr lang="cs-CZ" sz="2800" dirty="0" err="1"/>
              <a:t>venule</a:t>
            </a:r>
            <a:endParaRPr lang="cs-CZ" sz="2800" dirty="0"/>
          </a:p>
        </p:txBody>
      </p:sp>
      <p:pic>
        <p:nvPicPr>
          <p:cNvPr id="1026" name="Picture 2" descr="C:\Documents and Settings\Sedláčková.HIST4\Dokumenty\Obrázky\prezentace, testy kardio\arteriola, venu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5324" r="18394" b="16812"/>
          <a:stretch/>
        </p:blipFill>
        <p:spPr bwMode="auto">
          <a:xfrm>
            <a:off x="26376" y="1062409"/>
            <a:ext cx="4646379" cy="48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edláčková.HIST4\Dokumenty\Obrázky\prezentace, testy kardio\arterioly, venul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2" t="20083"/>
          <a:stretch/>
        </p:blipFill>
        <p:spPr bwMode="auto">
          <a:xfrm>
            <a:off x="4815716" y="1062409"/>
            <a:ext cx="4301908" cy="48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94700" y="408843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57396" y="251760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A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07644" y="3053915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20732" y="1527043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69988" y="4273083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5377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edláčková.HIST4\Dokumenty\Obrázky\prezentace, testy kardio\arterie s vén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978" y="622398"/>
            <a:ext cx="8106508" cy="610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tavba srdce a cév - 3 Céva"/>
          <p:cNvPicPr>
            <a:picLocks noChangeAspect="1" noChangeArrowheads="1"/>
          </p:cNvPicPr>
          <p:nvPr/>
        </p:nvPicPr>
        <p:blipFill rotWithShape="1">
          <a:blip r:embed="rId4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11066" r="35193" b="9746"/>
          <a:stretch/>
        </p:blipFill>
        <p:spPr bwMode="auto">
          <a:xfrm>
            <a:off x="7718272" y="180296"/>
            <a:ext cx="1153166" cy="18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20072" y="292494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07704" y="491155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A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1905" y="105529"/>
            <a:ext cx="4476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muscular</a:t>
            </a:r>
            <a:r>
              <a:rPr lang="cs-CZ" sz="2800" dirty="0"/>
              <a:t> </a:t>
            </a:r>
            <a:r>
              <a:rPr lang="cs-CZ" sz="2800" dirty="0" err="1"/>
              <a:t>artery</a:t>
            </a:r>
            <a:r>
              <a:rPr lang="cs-CZ" sz="2800" dirty="0"/>
              <a:t> and </a:t>
            </a:r>
            <a:r>
              <a:rPr lang="cs-CZ" sz="2800" dirty="0" err="1"/>
              <a:t>vein</a:t>
            </a:r>
            <a:r>
              <a:rPr lang="cs-CZ" sz="2800" dirty="0"/>
              <a:t> - HE</a:t>
            </a:r>
          </a:p>
        </p:txBody>
      </p:sp>
    </p:spTree>
    <p:extLst>
      <p:ext uri="{BB962C8B-B14F-4D97-AF65-F5344CB8AC3E}">
        <p14:creationId xmlns:p14="http://schemas.microsoft.com/office/powerpoint/2010/main" val="341532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3769" y="78611"/>
            <a:ext cx="4987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muscular</a:t>
            </a:r>
            <a:r>
              <a:rPr lang="cs-CZ" sz="2800" dirty="0"/>
              <a:t> </a:t>
            </a:r>
            <a:r>
              <a:rPr lang="cs-CZ" sz="2800" dirty="0" err="1"/>
              <a:t>artery</a:t>
            </a:r>
            <a:r>
              <a:rPr lang="cs-CZ" sz="2800" dirty="0"/>
              <a:t> and </a:t>
            </a:r>
            <a:r>
              <a:rPr lang="cs-CZ" sz="2800" dirty="0" err="1"/>
              <a:t>vein</a:t>
            </a:r>
            <a:r>
              <a:rPr lang="cs-CZ" sz="2800" dirty="0"/>
              <a:t> - </a:t>
            </a:r>
            <a:r>
              <a:rPr lang="cs-CZ" sz="2800" dirty="0" err="1"/>
              <a:t>orcein</a:t>
            </a:r>
            <a:endParaRPr lang="cs-CZ" sz="2800" dirty="0"/>
          </a:p>
        </p:txBody>
      </p:sp>
      <p:pic>
        <p:nvPicPr>
          <p:cNvPr id="5122" name="Picture 2" descr="C:\Documents and Settings\Sedláčková.HIST4\Dokumenty\Obrázky\prezentace, testy kardio\arterie s vénou orce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3"/>
          <a:stretch/>
        </p:blipFill>
        <p:spPr bwMode="auto">
          <a:xfrm rot="10800000" flipH="1">
            <a:off x="251521" y="520462"/>
            <a:ext cx="8479402" cy="618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avba srdce a cév - 3 Céva"/>
          <p:cNvPicPr>
            <a:picLocks noChangeAspect="1" noChangeArrowheads="1"/>
          </p:cNvPicPr>
          <p:nvPr/>
        </p:nvPicPr>
        <p:blipFill rotWithShape="1">
          <a:blip r:embed="rId4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11066" r="35193" b="9746"/>
          <a:stretch/>
        </p:blipFill>
        <p:spPr bwMode="auto">
          <a:xfrm>
            <a:off x="7718272" y="180296"/>
            <a:ext cx="1153166" cy="18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88768" y="3543399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7744" y="383143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389115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230</Words>
  <Application>Microsoft Office PowerPoint</Application>
  <PresentationFormat>Předvádění na obrazovce (4:3)</PresentationFormat>
  <Paragraphs>82</Paragraphs>
  <Slides>19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Sedláčková</dc:creator>
  <cp:lastModifiedBy>Jana Dumková</cp:lastModifiedBy>
  <cp:revision>24</cp:revision>
  <dcterms:created xsi:type="dcterms:W3CDTF">2015-04-17T11:51:26Z</dcterms:created>
  <dcterms:modified xsi:type="dcterms:W3CDTF">2020-10-02T09:00:53Z</dcterms:modified>
</cp:coreProperties>
</file>