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2" r:id="rId24"/>
    <p:sldId id="280" r:id="rId25"/>
    <p:sldId id="281" r:id="rId26"/>
    <p:sldId id="283" r:id="rId27"/>
    <p:sldId id="285" r:id="rId28"/>
    <p:sldId id="284" r:id="rId29"/>
    <p:sldId id="286" r:id="rId30"/>
    <p:sldId id="287" r:id="rId31"/>
    <p:sldId id="291" r:id="rId32"/>
    <p:sldId id="290" r:id="rId33"/>
    <p:sldId id="288" r:id="rId34"/>
    <p:sldId id="292" r:id="rId35"/>
    <p:sldId id="293" r:id="rId36"/>
    <p:sldId id="295" r:id="rId37"/>
    <p:sldId id="296" r:id="rId38"/>
    <p:sldId id="294" r:id="rId39"/>
    <p:sldId id="297" r:id="rId40"/>
    <p:sldId id="298" r:id="rId41"/>
    <p:sldId id="299" r:id="rId42"/>
    <p:sldId id="300" r:id="rId43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796" autoAdjust="0"/>
  </p:normalViewPr>
  <p:slideViewPr>
    <p:cSldViewPr snapToGrid="0">
      <p:cViewPr>
        <p:scale>
          <a:sx n="130" d="100"/>
          <a:sy n="130" d="100"/>
        </p:scale>
        <p:origin x="-1074" y="6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574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077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148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947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947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7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8A4BF068-759C-48D3-8BB0-5F551EDD7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xmlns="" id="{5E596EC5-1D75-47DC-BC19-74D759B82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79" y="6356353"/>
            <a:ext cx="2133971" cy="365125"/>
          </a:xfrm>
          <a:prstGeom prst="rect">
            <a:avLst/>
          </a:prstGeom>
        </p:spPr>
        <p:txBody>
          <a:bodyPr/>
          <a:lstStyle/>
          <a:p>
            <a:fld id="{95EC1D4A-A796-47C3-A63E-CE236FB377E2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6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1695075"/>
            <a:ext cx="391448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dirty="0"/>
              <a:t>Department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infectious</a:t>
            </a:r>
            <a:r>
              <a:rPr lang="sk-SK" dirty="0"/>
              <a:t> </a:t>
            </a:r>
            <a:r>
              <a:rPr lang="sk-SK" dirty="0" err="1" smtClean="0"/>
              <a:t>diseases</a:t>
            </a:r>
            <a:r>
              <a:rPr lang="sk-SK" dirty="0" smtClean="0"/>
              <a:t>, Masaryk univerzity, Univerzity </a:t>
            </a:r>
            <a:r>
              <a:rPr lang="sk-SK" dirty="0" err="1" smtClean="0"/>
              <a:t>hospital</a:t>
            </a:r>
            <a:r>
              <a:rPr lang="sk-SK" dirty="0" smtClean="0"/>
              <a:t> Brno</a:t>
            </a:r>
            <a:endParaRPr lang="en-GB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3688" y="2717485"/>
            <a:ext cx="8522680" cy="1171580"/>
          </a:xfrm>
        </p:spPr>
        <p:txBody>
          <a:bodyPr/>
          <a:lstStyle/>
          <a:p>
            <a:pPr algn="ctr"/>
            <a:r>
              <a:rPr lang="sk-SK" dirty="0" err="1"/>
              <a:t>Yellow</a:t>
            </a:r>
            <a:r>
              <a:rPr lang="sk-SK" dirty="0"/>
              <a:t> </a:t>
            </a:r>
            <a:r>
              <a:rPr lang="sk-SK" dirty="0" err="1"/>
              <a:t>fever</a:t>
            </a: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Ebola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/>
              <a:t>Tomáš </a:t>
            </a:r>
            <a:r>
              <a:rPr lang="sk-SK" dirty="0" err="1"/>
              <a:t>Gergel</a:t>
            </a:r>
            <a:endParaRPr lang="sk-SK" dirty="0"/>
          </a:p>
          <a:p>
            <a:pPr algn="ctr"/>
            <a:r>
              <a:rPr lang="sk-SK" dirty="0" err="1"/>
              <a:t>Svatava</a:t>
            </a:r>
            <a:r>
              <a:rPr lang="sk-SK" dirty="0"/>
              <a:t> Snopková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11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/>
    </mc:Choice>
    <mc:Fallback xmlns="">
      <p:transition advClick="0" advTm="2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manifastation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1600" dirty="0" err="1"/>
              <a:t>Subclinical</a:t>
            </a:r>
            <a:r>
              <a:rPr lang="cs-CZ" sz="1600" dirty="0"/>
              <a:t> </a:t>
            </a:r>
            <a:r>
              <a:rPr lang="cs-CZ" sz="1600" dirty="0" err="1"/>
              <a:t>infection</a:t>
            </a:r>
            <a:endParaRPr lang="cs-CZ" sz="1600" dirty="0"/>
          </a:p>
          <a:p>
            <a:pPr marL="586350" indent="-514350">
              <a:buFont typeface="+mj-lt"/>
              <a:buAutoNum type="arabicPeriod"/>
            </a:pPr>
            <a:r>
              <a:rPr lang="cs-CZ" sz="1600" dirty="0" err="1" smtClean="0"/>
              <a:t>Abortive</a:t>
            </a:r>
            <a:r>
              <a:rPr lang="cs-CZ" sz="1600" dirty="0"/>
              <a:t>, </a:t>
            </a:r>
            <a:r>
              <a:rPr lang="cs-CZ" sz="1600" dirty="0" err="1"/>
              <a:t>nonspecific</a:t>
            </a:r>
            <a:r>
              <a:rPr lang="cs-CZ" sz="1600" dirty="0"/>
              <a:t> </a:t>
            </a:r>
            <a:r>
              <a:rPr lang="cs-CZ" sz="1600" dirty="0" err="1"/>
              <a:t>febrile</a:t>
            </a:r>
            <a:r>
              <a:rPr lang="cs-CZ" sz="1600" dirty="0"/>
              <a:t> </a:t>
            </a:r>
            <a:r>
              <a:rPr lang="cs-CZ" sz="1600" dirty="0" err="1"/>
              <a:t>illness</a:t>
            </a:r>
            <a:r>
              <a:rPr lang="cs-CZ" sz="1600" dirty="0"/>
              <a:t>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jaundice</a:t>
            </a:r>
            <a:endParaRPr lang="cs-CZ" sz="1600" dirty="0"/>
          </a:p>
          <a:p>
            <a:pPr marL="586350" indent="-514350">
              <a:buFont typeface="+mj-lt"/>
              <a:buAutoNum type="arabicPeriod"/>
            </a:pPr>
            <a:r>
              <a:rPr lang="cs-CZ" sz="1600" dirty="0" err="1" smtClean="0"/>
              <a:t>Life-threatening</a:t>
            </a:r>
            <a:r>
              <a:rPr lang="cs-CZ" sz="1600" dirty="0" smtClean="0"/>
              <a:t> </a:t>
            </a:r>
            <a:r>
              <a:rPr lang="cs-CZ" sz="1600" dirty="0" err="1"/>
              <a:t>disease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fever</a:t>
            </a:r>
            <a:r>
              <a:rPr lang="cs-CZ" sz="1600" dirty="0"/>
              <a:t>, </a:t>
            </a:r>
            <a:r>
              <a:rPr lang="cs-CZ" sz="1600" dirty="0" err="1"/>
              <a:t>jaundice</a:t>
            </a:r>
            <a:r>
              <a:rPr lang="cs-CZ" sz="1600" dirty="0"/>
              <a:t>, </a:t>
            </a:r>
            <a:r>
              <a:rPr lang="cs-CZ" sz="1600" dirty="0" err="1"/>
              <a:t>renal</a:t>
            </a:r>
            <a:r>
              <a:rPr lang="cs-CZ" sz="1600" dirty="0"/>
              <a:t> </a:t>
            </a:r>
            <a:r>
              <a:rPr lang="cs-CZ" sz="1600" dirty="0" err="1"/>
              <a:t>failure</a:t>
            </a:r>
            <a:r>
              <a:rPr lang="cs-CZ" sz="1600" dirty="0"/>
              <a:t>, and </a:t>
            </a:r>
            <a:r>
              <a:rPr lang="cs-CZ" sz="1600" dirty="0" err="1"/>
              <a:t>hemorrhage</a:t>
            </a:r>
            <a:endParaRPr lang="cs-CZ" sz="1600" dirty="0"/>
          </a:p>
          <a:p>
            <a:pPr marL="586350" indent="-514350">
              <a:buFont typeface="+mj-lt"/>
              <a:buAutoNum type="arabicPeriod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886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classical</a:t>
            </a:r>
            <a:r>
              <a:rPr lang="cs-CZ" dirty="0" smtClean="0"/>
              <a:t> </a:t>
            </a:r>
            <a:r>
              <a:rPr lang="cs-CZ" dirty="0" err="1" smtClean="0"/>
              <a:t>illness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591300" y="1553013"/>
            <a:ext cx="8066301" cy="4139998"/>
          </a:xfrm>
        </p:spPr>
        <p:txBody>
          <a:bodyPr/>
          <a:lstStyle/>
          <a:p>
            <a:pPr marL="529200" indent="-457200"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Period of </a:t>
            </a:r>
            <a:r>
              <a:rPr lang="en-US" sz="1600" b="1" dirty="0" smtClean="0">
                <a:solidFill>
                  <a:schemeClr val="tx2"/>
                </a:solidFill>
              </a:rPr>
              <a:t>infection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accent2"/>
                </a:solidFill>
              </a:rPr>
              <a:t>(</a:t>
            </a:r>
            <a:r>
              <a:rPr lang="cs-CZ" sz="1600" b="1" dirty="0" smtClean="0">
                <a:solidFill>
                  <a:schemeClr val="accent2"/>
                </a:solidFill>
              </a:rPr>
              <a:t>„</a:t>
            </a:r>
            <a:r>
              <a:rPr lang="cs-CZ" sz="1600" b="1" dirty="0" err="1" smtClean="0">
                <a:solidFill>
                  <a:schemeClr val="accent2"/>
                </a:solidFill>
              </a:rPr>
              <a:t>red</a:t>
            </a:r>
            <a:r>
              <a:rPr lang="cs-CZ" sz="1600" b="1" dirty="0" smtClean="0">
                <a:solidFill>
                  <a:schemeClr val="accent2"/>
                </a:solidFill>
              </a:rPr>
              <a:t> period“</a:t>
            </a:r>
            <a:r>
              <a:rPr lang="cs-CZ" sz="1600" dirty="0" smtClean="0">
                <a:solidFill>
                  <a:schemeClr val="accent2"/>
                </a:solidFill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 3-4 </a:t>
            </a:r>
            <a:r>
              <a:rPr lang="cs-CZ" sz="1600" dirty="0" err="1" smtClean="0"/>
              <a:t>days</a:t>
            </a:r>
            <a:r>
              <a:rPr lang="cs-CZ" sz="1600" dirty="0" smtClean="0"/>
              <a:t> </a:t>
            </a:r>
            <a:r>
              <a:rPr lang="cs-CZ" sz="1600" dirty="0" err="1" smtClean="0"/>
              <a:t>lasting</a:t>
            </a:r>
            <a:r>
              <a:rPr lang="cs-CZ" sz="1600" dirty="0" smtClean="0"/>
              <a:t> </a:t>
            </a:r>
            <a:r>
              <a:rPr lang="cs-CZ" sz="1600" dirty="0" err="1" smtClean="0"/>
              <a:t>viremia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err="1" smtClean="0"/>
              <a:t>malaise</a:t>
            </a:r>
            <a:r>
              <a:rPr lang="cs-CZ" sz="1600" dirty="0" smtClean="0"/>
              <a:t>, </a:t>
            </a:r>
            <a:r>
              <a:rPr lang="cs-CZ" sz="1600" dirty="0" err="1" smtClean="0"/>
              <a:t>headache</a:t>
            </a:r>
            <a:r>
              <a:rPr lang="cs-CZ" sz="1600" dirty="0"/>
              <a:t>, </a:t>
            </a:r>
            <a:r>
              <a:rPr lang="cs-CZ" sz="1600" dirty="0" err="1"/>
              <a:t>photophobia</a:t>
            </a:r>
            <a:r>
              <a:rPr lang="cs-CZ" sz="1600" dirty="0"/>
              <a:t>, </a:t>
            </a:r>
            <a:r>
              <a:rPr lang="cs-CZ" sz="1600" dirty="0" err="1" smtClean="0"/>
              <a:t>pain</a:t>
            </a:r>
            <a:r>
              <a:rPr lang="cs-CZ" sz="1600" dirty="0" smtClean="0"/>
              <a:t> </a:t>
            </a:r>
            <a:r>
              <a:rPr lang="cs-CZ" sz="1600" dirty="0"/>
              <a:t>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lower</a:t>
            </a:r>
            <a:r>
              <a:rPr lang="cs-CZ" sz="1600" dirty="0"/>
              <a:t> </a:t>
            </a:r>
            <a:r>
              <a:rPr lang="cs-CZ" sz="1600" dirty="0" err="1"/>
              <a:t>extremities</a:t>
            </a:r>
            <a:r>
              <a:rPr lang="cs-CZ" sz="1600" dirty="0"/>
              <a:t>, </a:t>
            </a:r>
            <a:r>
              <a:rPr lang="cs-CZ" sz="1600" dirty="0" err="1"/>
              <a:t>myalgia</a:t>
            </a:r>
            <a:r>
              <a:rPr lang="cs-CZ" sz="1600" dirty="0"/>
              <a:t>, </a:t>
            </a:r>
            <a:r>
              <a:rPr lang="cs-CZ" sz="1600" dirty="0" err="1"/>
              <a:t>anorexia</a:t>
            </a:r>
            <a:r>
              <a:rPr lang="cs-CZ" sz="1600" dirty="0"/>
              <a:t>, </a:t>
            </a:r>
            <a:r>
              <a:rPr lang="cs-CZ" sz="1600" dirty="0" err="1"/>
              <a:t>nausea</a:t>
            </a:r>
            <a:r>
              <a:rPr lang="cs-CZ" sz="1600" dirty="0"/>
              <a:t>, </a:t>
            </a:r>
            <a:r>
              <a:rPr lang="cs-CZ" sz="1600" dirty="0" err="1"/>
              <a:t>vomiting</a:t>
            </a:r>
            <a:r>
              <a:rPr lang="cs-CZ" sz="1600" dirty="0"/>
              <a:t>, </a:t>
            </a:r>
            <a:r>
              <a:rPr lang="cs-CZ" sz="1600" dirty="0" err="1"/>
              <a:t>restlessness</a:t>
            </a:r>
            <a:r>
              <a:rPr lang="cs-CZ" sz="1600" dirty="0"/>
              <a:t>, </a:t>
            </a:r>
            <a:r>
              <a:rPr lang="cs-CZ" sz="1600" dirty="0" err="1"/>
              <a:t>irritability</a:t>
            </a:r>
            <a:r>
              <a:rPr lang="cs-CZ" sz="1600" dirty="0"/>
              <a:t>, and </a:t>
            </a:r>
            <a:r>
              <a:rPr lang="cs-CZ" sz="1600" dirty="0" err="1"/>
              <a:t>dizziness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 err="1" smtClean="0"/>
              <a:t>nonspecific</a:t>
            </a:r>
            <a:r>
              <a:rPr lang="cs-CZ" sz="1600" dirty="0" smtClean="0"/>
              <a:t>, </a:t>
            </a:r>
            <a:r>
              <a:rPr lang="cs-CZ" sz="1600" dirty="0" err="1" smtClean="0"/>
              <a:t>impossible</a:t>
            </a:r>
            <a:r>
              <a:rPr lang="cs-CZ" sz="1600" dirty="0" smtClean="0"/>
              <a:t> </a:t>
            </a:r>
            <a:r>
              <a:rPr lang="cs-CZ" sz="1600" dirty="0"/>
              <a:t>to </a:t>
            </a:r>
            <a:r>
              <a:rPr lang="cs-CZ" sz="1600" dirty="0" err="1"/>
              <a:t>distinguish</a:t>
            </a:r>
            <a:r>
              <a:rPr lang="cs-CZ" sz="1600" dirty="0"/>
              <a:t> </a:t>
            </a:r>
            <a:r>
              <a:rPr lang="cs-CZ" sz="1600" dirty="0" err="1"/>
              <a:t>yellow</a:t>
            </a:r>
            <a:r>
              <a:rPr lang="cs-CZ" sz="1600" dirty="0"/>
              <a:t> </a:t>
            </a:r>
            <a:r>
              <a:rPr lang="cs-CZ" sz="1600" dirty="0" err="1"/>
              <a:t>fever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acute</a:t>
            </a:r>
            <a:r>
              <a:rPr lang="cs-CZ" sz="1600" dirty="0"/>
              <a:t> </a:t>
            </a:r>
            <a:r>
              <a:rPr lang="cs-CZ" sz="1600" dirty="0" err="1" smtClean="0"/>
              <a:t>infections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PE: </a:t>
            </a:r>
            <a:r>
              <a:rPr lang="cs-CZ" sz="1600" dirty="0" err="1" smtClean="0"/>
              <a:t>patient</a:t>
            </a:r>
            <a:r>
              <a:rPr lang="cs-CZ" sz="1600" dirty="0" smtClean="0"/>
              <a:t> </a:t>
            </a:r>
            <a:r>
              <a:rPr lang="en-US" sz="1600" dirty="0" smtClean="0"/>
              <a:t>appears </a:t>
            </a:r>
            <a:r>
              <a:rPr lang="en-US" sz="1600" dirty="0"/>
              <a:t>acutely </a:t>
            </a:r>
            <a:r>
              <a:rPr lang="en-US" sz="1600" dirty="0" smtClean="0"/>
              <a:t>ill</a:t>
            </a:r>
            <a:r>
              <a:rPr lang="cs-CZ" sz="1600" dirty="0" smtClean="0"/>
              <a:t>, </a:t>
            </a:r>
            <a:r>
              <a:rPr lang="en-US" sz="1600" dirty="0" smtClean="0">
                <a:solidFill>
                  <a:schemeClr val="accent2"/>
                </a:solidFill>
              </a:rPr>
              <a:t>flushed </a:t>
            </a:r>
            <a:r>
              <a:rPr lang="en-US" sz="1600" dirty="0">
                <a:solidFill>
                  <a:schemeClr val="accent2"/>
                </a:solidFill>
              </a:rPr>
              <a:t>skin</a:t>
            </a:r>
            <a:r>
              <a:rPr lang="en-US" sz="1600" dirty="0"/>
              <a:t>, </a:t>
            </a:r>
            <a:r>
              <a:rPr lang="cs-CZ" sz="1600" dirty="0" err="1" smtClean="0">
                <a:solidFill>
                  <a:schemeClr val="accent2"/>
                </a:solidFill>
              </a:rPr>
              <a:t>conjunctivitis</a:t>
            </a:r>
            <a:r>
              <a:rPr lang="cs-CZ" sz="1600" dirty="0" smtClean="0"/>
              <a:t>, </a:t>
            </a:r>
            <a:r>
              <a:rPr lang="en-US" sz="1600" dirty="0" smtClean="0"/>
              <a:t>epigastric tenderness</a:t>
            </a:r>
            <a:r>
              <a:rPr lang="cs-CZ" sz="1600" dirty="0" smtClean="0"/>
              <a:t>, +-</a:t>
            </a:r>
            <a:r>
              <a:rPr lang="en-US" sz="1600" dirty="0" smtClean="0"/>
              <a:t> </a:t>
            </a:r>
            <a:r>
              <a:rPr lang="cs-CZ" sz="1600" dirty="0" err="1" smtClean="0"/>
              <a:t>hepatomegaly</a:t>
            </a:r>
            <a:r>
              <a:rPr lang="cs-CZ" sz="1600" dirty="0" smtClean="0"/>
              <a:t>, </a:t>
            </a:r>
            <a:r>
              <a:rPr lang="en-US" sz="1600" dirty="0" smtClean="0"/>
              <a:t>tongue </a:t>
            </a:r>
            <a:r>
              <a:rPr lang="cs-CZ" sz="1600" dirty="0" smtClean="0"/>
              <a:t>-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accent2"/>
                </a:solidFill>
              </a:rPr>
              <a:t>red at the tip and sides</a:t>
            </a:r>
            <a:r>
              <a:rPr lang="en-US" sz="1600" dirty="0"/>
              <a:t> with a white coating in the </a:t>
            </a:r>
            <a:r>
              <a:rPr lang="en-US" sz="1600" dirty="0" smtClean="0"/>
              <a:t>center</a:t>
            </a:r>
            <a:r>
              <a:rPr lang="cs-CZ" sz="1600" dirty="0" smtClean="0"/>
              <a:t>, </a:t>
            </a:r>
            <a:r>
              <a:rPr lang="en-US" sz="1600" dirty="0" err="1"/>
              <a:t>Faget's</a:t>
            </a:r>
            <a:r>
              <a:rPr lang="en-US" sz="1600" dirty="0"/>
              <a:t> </a:t>
            </a:r>
            <a:r>
              <a:rPr lang="en-US" sz="1600" dirty="0" smtClean="0"/>
              <a:t>sign</a:t>
            </a:r>
            <a:r>
              <a:rPr lang="cs-CZ" sz="1600" dirty="0" smtClean="0"/>
              <a:t> (↓puls </a:t>
            </a:r>
            <a:r>
              <a:rPr lang="cs-CZ" sz="1600" dirty="0" err="1" smtClean="0"/>
              <a:t>rate</a:t>
            </a:r>
            <a:r>
              <a:rPr lang="cs-CZ" sz="1600" dirty="0" smtClean="0"/>
              <a:t> </a:t>
            </a:r>
            <a:r>
              <a:rPr lang="cs-CZ" sz="1600" dirty="0" err="1" smtClean="0"/>
              <a:t>relative</a:t>
            </a:r>
            <a:r>
              <a:rPr lang="cs-CZ" sz="1600" dirty="0" smtClean="0"/>
              <a:t> to ↑</a:t>
            </a:r>
            <a:r>
              <a:rPr lang="cs-CZ" sz="1600" dirty="0" err="1" smtClean="0"/>
              <a:t>temperature</a:t>
            </a:r>
            <a:r>
              <a:rPr lang="cs-CZ" sz="1600" dirty="0" smtClean="0"/>
              <a:t> (39-41</a:t>
            </a:r>
            <a:r>
              <a:rPr lang="en-US" sz="1600" dirty="0" smtClean="0"/>
              <a:t>ºC</a:t>
            </a:r>
            <a:r>
              <a:rPr lang="cs-CZ" sz="1600" dirty="0" smtClean="0"/>
              <a:t>)</a:t>
            </a:r>
            <a:r>
              <a:rPr lang="en-US" sz="1600" dirty="0" smtClean="0"/>
              <a:t> 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err="1" smtClean="0"/>
              <a:t>Lab</a:t>
            </a:r>
            <a:r>
              <a:rPr lang="cs-CZ" sz="1600" dirty="0" smtClean="0"/>
              <a:t>.: </a:t>
            </a:r>
            <a:r>
              <a:rPr lang="en-US" sz="1600" dirty="0" smtClean="0"/>
              <a:t>leukopenia </a:t>
            </a:r>
            <a:r>
              <a:rPr lang="en-US" sz="1600" dirty="0"/>
              <a:t>(1500 to 2500 per </a:t>
            </a:r>
            <a:r>
              <a:rPr lang="cs-CZ" sz="1600" dirty="0" err="1" smtClean="0"/>
              <a:t>ul</a:t>
            </a:r>
            <a:r>
              <a:rPr lang="en-US" sz="1600" dirty="0" smtClean="0"/>
              <a:t>) relative </a:t>
            </a:r>
            <a:r>
              <a:rPr lang="en-US" sz="1600" dirty="0"/>
              <a:t>neutropenia; </a:t>
            </a:r>
            <a:r>
              <a:rPr lang="cs-CZ" sz="1600" dirty="0" err="1" smtClean="0"/>
              <a:t>elevated</a:t>
            </a:r>
            <a:r>
              <a:rPr lang="cs-CZ" sz="1600" dirty="0" smtClean="0"/>
              <a:t> s</a:t>
            </a:r>
            <a:r>
              <a:rPr lang="en-US" sz="1600" dirty="0" err="1" smtClean="0"/>
              <a:t>erum</a:t>
            </a:r>
            <a:r>
              <a:rPr lang="en-US" sz="1600" dirty="0" smtClean="0"/>
              <a:t> transaminase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632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2000"/>
    </mc:Choice>
    <mc:Fallback xmlns="">
      <p:transition spd="slow" advClick="0" advTm="13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2"/>
            </a:pPr>
            <a:r>
              <a:rPr lang="en-US" sz="1600" b="1" dirty="0">
                <a:solidFill>
                  <a:schemeClr val="tx2"/>
                </a:solidFill>
              </a:rPr>
              <a:t>Period of </a:t>
            </a:r>
            <a:r>
              <a:rPr lang="en-US" sz="1600" b="1" dirty="0" smtClean="0">
                <a:solidFill>
                  <a:schemeClr val="tx2"/>
                </a:solidFill>
              </a:rPr>
              <a:t>remission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lasting </a:t>
            </a:r>
            <a:r>
              <a:rPr lang="en-US" sz="1600" dirty="0"/>
              <a:t>up to </a:t>
            </a:r>
            <a:r>
              <a:rPr lang="cs-CZ" sz="1600" dirty="0" smtClean="0"/>
              <a:t>72</a:t>
            </a:r>
            <a:r>
              <a:rPr lang="en-US" sz="1600" dirty="0" smtClean="0"/>
              <a:t> hours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abatement </a:t>
            </a:r>
            <a:r>
              <a:rPr lang="en-US" sz="1600" dirty="0"/>
              <a:t>of fever and </a:t>
            </a:r>
            <a:r>
              <a:rPr lang="en-US" sz="1600" dirty="0" smtClean="0"/>
              <a:t>symptoms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p</a:t>
            </a:r>
            <a:r>
              <a:rPr lang="en-US" sz="1600" dirty="0" err="1" smtClean="0"/>
              <a:t>atients</a:t>
            </a:r>
            <a:r>
              <a:rPr lang="en-US" sz="1600" dirty="0" smtClean="0"/>
              <a:t> </a:t>
            </a:r>
            <a:r>
              <a:rPr lang="en-US" sz="1600" dirty="0"/>
              <a:t>with abortive infections recover at this </a:t>
            </a:r>
            <a:r>
              <a:rPr lang="en-US" sz="1600" dirty="0" smtClean="0"/>
              <a:t>stage </a:t>
            </a:r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4414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3"/>
            </a:pPr>
            <a:r>
              <a:rPr lang="en-US" sz="1600" b="1" dirty="0">
                <a:solidFill>
                  <a:schemeClr val="tx2"/>
                </a:solidFill>
              </a:rPr>
              <a:t>Period of </a:t>
            </a:r>
            <a:r>
              <a:rPr lang="en-US" sz="1600" b="1" dirty="0" smtClean="0">
                <a:solidFill>
                  <a:schemeClr val="tx2"/>
                </a:solidFill>
              </a:rPr>
              <a:t>intoxication</a:t>
            </a:r>
            <a:r>
              <a:rPr lang="cs-CZ" sz="1600" b="1" dirty="0" smtClean="0"/>
              <a:t> (sever </a:t>
            </a:r>
            <a:r>
              <a:rPr lang="cs-CZ" sz="1600" b="1" dirty="0" err="1" smtClean="0"/>
              <a:t>yellow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fever</a:t>
            </a:r>
            <a:r>
              <a:rPr lang="cs-CZ" sz="1600" b="1" dirty="0" smtClean="0"/>
              <a:t>, </a:t>
            </a:r>
            <a:r>
              <a:rPr lang="cs-CZ" sz="1600" b="1" dirty="0" smtClean="0">
                <a:solidFill>
                  <a:srgbClr val="FFC000"/>
                </a:solidFill>
              </a:rPr>
              <a:t>„</a:t>
            </a:r>
            <a:r>
              <a:rPr lang="cs-CZ" sz="1600" b="1" dirty="0" err="1" smtClean="0">
                <a:solidFill>
                  <a:srgbClr val="FFC000"/>
                </a:solidFill>
              </a:rPr>
              <a:t>yellow</a:t>
            </a:r>
            <a:r>
              <a:rPr lang="cs-CZ" sz="1600" b="1" dirty="0" smtClean="0">
                <a:solidFill>
                  <a:srgbClr val="FFC000"/>
                </a:solidFill>
              </a:rPr>
              <a:t> period“</a:t>
            </a:r>
            <a:r>
              <a:rPr lang="cs-CZ" sz="1600" b="1" dirty="0" smtClean="0"/>
              <a:t>)</a:t>
            </a: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a</a:t>
            </a:r>
            <a:r>
              <a:rPr lang="en-US" sz="1600" dirty="0" err="1" smtClean="0"/>
              <a:t>pprox</a:t>
            </a:r>
            <a:r>
              <a:rPr lang="cs-CZ" sz="1600" dirty="0" smtClean="0"/>
              <a:t>x.</a:t>
            </a:r>
            <a:r>
              <a:rPr lang="en-US" sz="1600" dirty="0" smtClean="0"/>
              <a:t> </a:t>
            </a:r>
            <a:r>
              <a:rPr lang="en-US" sz="1600" dirty="0"/>
              <a:t>15 </a:t>
            </a:r>
            <a:r>
              <a:rPr lang="en-US" sz="1600" dirty="0" smtClean="0"/>
              <a:t>% </a:t>
            </a:r>
            <a:r>
              <a:rPr lang="en-US" sz="1600" dirty="0"/>
              <a:t>of </a:t>
            </a:r>
            <a:r>
              <a:rPr lang="en-US" sz="1600" dirty="0" smtClean="0"/>
              <a:t>infected enter </a:t>
            </a:r>
            <a:r>
              <a:rPr lang="cs-CZ" sz="1600" dirty="0" err="1" smtClean="0"/>
              <a:t>this</a:t>
            </a:r>
            <a:r>
              <a:rPr lang="cs-CZ" sz="1600" dirty="0" smtClean="0"/>
              <a:t> </a:t>
            </a:r>
            <a:r>
              <a:rPr lang="en-US" sz="1600" dirty="0" smtClean="0"/>
              <a:t>stage</a:t>
            </a:r>
            <a:r>
              <a:rPr lang="cs-CZ" sz="1600" dirty="0" smtClean="0"/>
              <a:t> (˃50% </a:t>
            </a:r>
            <a:r>
              <a:rPr lang="cs-CZ" sz="1600" dirty="0" err="1" smtClean="0"/>
              <a:t>travelers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nonendemic</a:t>
            </a:r>
            <a:r>
              <a:rPr lang="cs-CZ" sz="1600" dirty="0" smtClean="0"/>
              <a:t> </a:t>
            </a:r>
            <a:r>
              <a:rPr lang="cs-CZ" sz="1600" dirty="0" err="1" smtClean="0"/>
              <a:t>countries</a:t>
            </a:r>
            <a:r>
              <a:rPr lang="cs-CZ" sz="1600" dirty="0" smtClean="0"/>
              <a:t>)</a:t>
            </a:r>
          </a:p>
          <a:p>
            <a:pPr marL="620100" indent="-285750">
              <a:buSzPct val="60000"/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prstClr val="black"/>
                </a:solidFill>
              </a:rPr>
              <a:t>20 </a:t>
            </a:r>
            <a:r>
              <a:rPr lang="cs-CZ" sz="1600" dirty="0">
                <a:solidFill>
                  <a:prstClr val="black"/>
                </a:solidFill>
              </a:rPr>
              <a:t>– 50% </a:t>
            </a:r>
            <a:r>
              <a:rPr lang="cs-CZ" sz="1600" dirty="0" smtClean="0">
                <a:solidFill>
                  <a:prstClr val="black"/>
                </a:solidFill>
              </a:rPr>
              <a:t>mortality (non-</a:t>
            </a:r>
            <a:r>
              <a:rPr lang="cs-CZ" sz="1600" dirty="0" err="1" smtClean="0">
                <a:solidFill>
                  <a:prstClr val="black"/>
                </a:solidFill>
              </a:rPr>
              <a:t>treated</a:t>
            </a:r>
            <a:r>
              <a:rPr lang="cs-CZ" sz="1600" dirty="0" smtClean="0">
                <a:solidFill>
                  <a:prstClr val="black"/>
                </a:solidFill>
              </a:rPr>
              <a:t>), 5% (</a:t>
            </a:r>
            <a:r>
              <a:rPr lang="cs-CZ" sz="1600" dirty="0" err="1" smtClean="0">
                <a:solidFill>
                  <a:prstClr val="black"/>
                </a:solidFill>
              </a:rPr>
              <a:t>treated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  <a:endParaRPr lang="cs-CZ" sz="1600" dirty="0">
              <a:solidFill>
                <a:prstClr val="black"/>
              </a:solidFill>
            </a:endParaRPr>
          </a:p>
          <a:p>
            <a:pPr marL="620100" indent="-285750">
              <a:buSzPct val="60000"/>
              <a:buFont typeface="Courier New" panose="02070309020205020404" pitchFamily="49" charset="0"/>
              <a:buChar char="o"/>
            </a:pPr>
            <a:r>
              <a:rPr lang="cs-CZ" sz="1600" dirty="0" err="1" smtClean="0">
                <a:solidFill>
                  <a:prstClr val="black"/>
                </a:solidFill>
              </a:rPr>
              <a:t>survivors</a:t>
            </a:r>
            <a:r>
              <a:rPr lang="cs-CZ" sz="1600" dirty="0" smtClean="0">
                <a:solidFill>
                  <a:prstClr val="black"/>
                </a:solidFill>
              </a:rPr>
              <a:t> –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 smtClean="0"/>
              <a:t>consequences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prstClr val="black"/>
                </a:solidFill>
              </a:rPr>
              <a:t>+ </a:t>
            </a:r>
            <a:r>
              <a:rPr lang="cs-CZ" sz="1600" dirty="0" err="1" smtClean="0">
                <a:solidFill>
                  <a:prstClr val="black"/>
                </a:solidFill>
              </a:rPr>
              <a:t>life</a:t>
            </a:r>
            <a:r>
              <a:rPr lang="cs-CZ" sz="1600" dirty="0" smtClean="0">
                <a:solidFill>
                  <a:prstClr val="black"/>
                </a:solidFill>
              </a:rPr>
              <a:t>-long </a:t>
            </a:r>
            <a:r>
              <a:rPr lang="cs-CZ" sz="1600" dirty="0" err="1" smtClean="0">
                <a:solidFill>
                  <a:prstClr val="black"/>
                </a:solidFill>
              </a:rPr>
              <a:t>immunity</a:t>
            </a:r>
            <a:endParaRPr lang="cs-CZ" sz="16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return </a:t>
            </a:r>
            <a:r>
              <a:rPr lang="en-US" sz="1600" dirty="0"/>
              <a:t>of fever, </a:t>
            </a:r>
            <a:r>
              <a:rPr lang="en-US" sz="1600" dirty="0" smtClean="0"/>
              <a:t>nausea</a:t>
            </a:r>
            <a:r>
              <a:rPr lang="en-US" sz="1600" dirty="0"/>
              <a:t>, vomiting, epigastric pain, </a:t>
            </a:r>
            <a:r>
              <a:rPr lang="en-US" sz="1600" dirty="0">
                <a:solidFill>
                  <a:srgbClr val="FFC000"/>
                </a:solidFill>
              </a:rPr>
              <a:t>jaundice</a:t>
            </a:r>
            <a:r>
              <a:rPr lang="en-US" sz="1600" dirty="0"/>
              <a:t>, </a:t>
            </a:r>
            <a:r>
              <a:rPr lang="en-US" sz="1600" dirty="0" smtClean="0"/>
              <a:t>oliguria </a:t>
            </a:r>
            <a:r>
              <a:rPr lang="en-US" sz="1600" dirty="0"/>
              <a:t>and hemorrhagic </a:t>
            </a:r>
            <a:r>
              <a:rPr lang="en-US" sz="1600" dirty="0" smtClean="0"/>
              <a:t>diathesis</a:t>
            </a:r>
            <a:r>
              <a:rPr lang="cs-CZ" sz="1600" dirty="0" smtClean="0"/>
              <a:t> (</a:t>
            </a:r>
            <a:r>
              <a:rPr lang="cs-CZ" sz="1600" dirty="0" err="1"/>
              <a:t>coffee-grounds</a:t>
            </a:r>
            <a:r>
              <a:rPr lang="cs-CZ" sz="1600" dirty="0"/>
              <a:t> </a:t>
            </a:r>
            <a:r>
              <a:rPr lang="cs-CZ" sz="1600" dirty="0" err="1"/>
              <a:t>hematemesis</a:t>
            </a:r>
            <a:r>
              <a:rPr lang="cs-CZ" sz="1600" dirty="0"/>
              <a:t>, </a:t>
            </a:r>
            <a:r>
              <a:rPr lang="cs-CZ" sz="1600" dirty="0" err="1"/>
              <a:t>melena</a:t>
            </a:r>
            <a:r>
              <a:rPr lang="cs-CZ" sz="1600" dirty="0"/>
              <a:t>, </a:t>
            </a:r>
            <a:r>
              <a:rPr lang="cs-CZ" sz="1600" dirty="0" err="1"/>
              <a:t>hematuria</a:t>
            </a:r>
            <a:r>
              <a:rPr lang="cs-CZ" sz="1600" dirty="0"/>
              <a:t>, </a:t>
            </a:r>
            <a:r>
              <a:rPr lang="cs-CZ" sz="1600" dirty="0" err="1"/>
              <a:t>metrorrhagia</a:t>
            </a:r>
            <a:r>
              <a:rPr lang="cs-CZ" sz="1600" dirty="0"/>
              <a:t>, </a:t>
            </a:r>
            <a:r>
              <a:rPr lang="cs-CZ" sz="1600" dirty="0" err="1"/>
              <a:t>petechiae</a:t>
            </a:r>
            <a:r>
              <a:rPr lang="cs-CZ" sz="1600" dirty="0"/>
              <a:t>, </a:t>
            </a:r>
            <a:r>
              <a:rPr lang="cs-CZ" sz="1600" dirty="0" err="1"/>
              <a:t>ecchymoses</a:t>
            </a:r>
            <a:r>
              <a:rPr lang="cs-CZ" sz="1600" dirty="0"/>
              <a:t>, </a:t>
            </a:r>
            <a:r>
              <a:rPr lang="cs-CZ" sz="1600" dirty="0" err="1"/>
              <a:t>epistaxis</a:t>
            </a:r>
            <a:r>
              <a:rPr lang="cs-CZ" sz="1600" dirty="0"/>
              <a:t>, </a:t>
            </a:r>
            <a:r>
              <a:rPr lang="cs-CZ" sz="1600" dirty="0" err="1"/>
              <a:t>oozing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gums</a:t>
            </a:r>
            <a:r>
              <a:rPr lang="cs-CZ" sz="1600" dirty="0"/>
              <a:t>, and </a:t>
            </a:r>
            <a:r>
              <a:rPr lang="cs-CZ" sz="1600" dirty="0" err="1"/>
              <a:t>bleeding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needle</a:t>
            </a:r>
            <a:r>
              <a:rPr lang="cs-CZ" sz="1600" dirty="0"/>
              <a:t> </a:t>
            </a:r>
            <a:r>
              <a:rPr lang="cs-CZ" sz="1600" dirty="0" err="1"/>
              <a:t>puncture</a:t>
            </a:r>
            <a:r>
              <a:rPr lang="cs-CZ" sz="1600" dirty="0"/>
              <a:t> </a:t>
            </a:r>
            <a:r>
              <a:rPr lang="cs-CZ" sz="1600" dirty="0" err="1" smtClean="0"/>
              <a:t>sites</a:t>
            </a:r>
            <a:r>
              <a:rPr lang="cs-CZ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↓</a:t>
            </a:r>
            <a:r>
              <a:rPr lang="en-US" sz="1600" dirty="0" smtClean="0"/>
              <a:t>viremia</a:t>
            </a:r>
            <a:r>
              <a:rPr lang="cs-CZ" sz="1600" dirty="0" smtClean="0"/>
              <a:t>,</a:t>
            </a:r>
            <a:r>
              <a:rPr lang="en-US" sz="1600" dirty="0" smtClean="0"/>
              <a:t> </a:t>
            </a:r>
            <a:r>
              <a:rPr lang="cs-CZ" sz="1600" dirty="0" smtClean="0"/>
              <a:t>↑</a:t>
            </a:r>
            <a:r>
              <a:rPr lang="en-US" sz="1600" dirty="0" smtClean="0"/>
              <a:t>antibodies 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7753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0"/>
    </mc:Choice>
    <mc:Fallback xmlns="">
      <p:transition spd="slow" advTm="6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indent="-342900">
              <a:buFont typeface="+mj-lt"/>
              <a:buAutoNum type="arabicParenR" startAt="3"/>
            </a:pPr>
            <a:r>
              <a:rPr lang="en-US" sz="1800" b="1" dirty="0">
                <a:solidFill>
                  <a:schemeClr val="tx2"/>
                </a:solidFill>
              </a:rPr>
              <a:t>Period of intoxication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endParaRPr lang="cs-CZ" sz="1800" b="1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Organ </a:t>
            </a:r>
            <a:r>
              <a:rPr lang="cs-CZ" sz="1800" b="1" dirty="0" err="1" smtClean="0"/>
              <a:t>dysfuncion</a:t>
            </a:r>
            <a:r>
              <a:rPr lang="cs-CZ" sz="1800" dirty="0" smtClean="0"/>
              <a:t>:</a:t>
            </a:r>
            <a:endParaRPr lang="cs-CZ" sz="1800" b="1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b="1" dirty="0" smtClean="0"/>
              <a:t>Liver - </a:t>
            </a:r>
            <a:r>
              <a:rPr lang="sk-SK" sz="1800" dirty="0" err="1"/>
              <a:t>apoptosis</a:t>
            </a:r>
            <a:r>
              <a:rPr lang="sk-SK" sz="1800" dirty="0"/>
              <a:t> </a:t>
            </a:r>
            <a:r>
              <a:rPr lang="sk-SK" sz="1800" dirty="0" err="1"/>
              <a:t>of</a:t>
            </a:r>
            <a:r>
              <a:rPr lang="sk-SK" sz="1800" dirty="0"/>
              <a:t> </a:t>
            </a:r>
            <a:r>
              <a:rPr lang="sk-SK" sz="1800" dirty="0" err="1"/>
              <a:t>hepatocytes</a:t>
            </a:r>
            <a:r>
              <a:rPr lang="sk-SK" sz="1800" dirty="0"/>
              <a:t> in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midzone</a:t>
            </a:r>
            <a:r>
              <a:rPr lang="sk-SK" sz="1800" dirty="0"/>
              <a:t> </a:t>
            </a:r>
            <a:r>
              <a:rPr lang="sk-SK" sz="1800" dirty="0" err="1"/>
              <a:t>of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liver</a:t>
            </a:r>
            <a:r>
              <a:rPr lang="sk-SK" sz="1800" dirty="0"/>
              <a:t> </a:t>
            </a:r>
            <a:r>
              <a:rPr lang="sk-SK" sz="1800" dirty="0" err="1" smtClean="0"/>
              <a:t>lobule</a:t>
            </a:r>
            <a:r>
              <a:rPr lang="sk-SK" sz="1800" dirty="0" smtClean="0"/>
              <a:t>, no </a:t>
            </a:r>
            <a:r>
              <a:rPr lang="sk-SK" sz="1800" dirty="0" err="1"/>
              <a:t>disruption</a:t>
            </a:r>
            <a:r>
              <a:rPr lang="sk-SK" sz="1800" dirty="0"/>
              <a:t> </a:t>
            </a:r>
            <a:r>
              <a:rPr lang="sk-SK" sz="1800" dirty="0" err="1"/>
              <a:t>of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 smtClean="0"/>
              <a:t>architecture</a:t>
            </a:r>
            <a:r>
              <a:rPr lang="sk-SK" sz="1800" dirty="0" smtClean="0"/>
              <a:t> </a:t>
            </a:r>
            <a:r>
              <a:rPr lang="sk-SK" sz="1800" dirty="0" err="1"/>
              <a:t>of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 smtClean="0"/>
              <a:t>liver</a:t>
            </a:r>
            <a:r>
              <a:rPr lang="sk-SK" sz="1800" dirty="0" smtClean="0"/>
              <a:t>, </a:t>
            </a:r>
            <a:r>
              <a:rPr lang="sk-SK" sz="1800" dirty="0" err="1" smtClean="0"/>
              <a:t>healing</a:t>
            </a:r>
            <a:r>
              <a:rPr lang="sk-SK" sz="1800" dirty="0" smtClean="0"/>
              <a:t> </a:t>
            </a:r>
            <a:r>
              <a:rPr lang="sk-SK" sz="1800" dirty="0" err="1"/>
              <a:t>is</a:t>
            </a:r>
            <a:r>
              <a:rPr lang="sk-SK" sz="1800" dirty="0"/>
              <a:t> </a:t>
            </a:r>
            <a:r>
              <a:rPr lang="sk-SK" sz="1800" dirty="0" err="1"/>
              <a:t>complete</a:t>
            </a:r>
            <a:r>
              <a:rPr lang="sk-SK" sz="1800" dirty="0"/>
              <a:t> </a:t>
            </a:r>
            <a:r>
              <a:rPr lang="sk-SK" sz="1800" dirty="0" err="1"/>
              <a:t>without</a:t>
            </a:r>
            <a:r>
              <a:rPr lang="sk-SK" sz="1800" dirty="0"/>
              <a:t> </a:t>
            </a:r>
            <a:r>
              <a:rPr lang="sk-SK" sz="1800" dirty="0" err="1"/>
              <a:t>postnecrotic</a:t>
            </a:r>
            <a:r>
              <a:rPr lang="sk-SK" sz="1800" dirty="0"/>
              <a:t> </a:t>
            </a:r>
            <a:r>
              <a:rPr lang="sk-SK" sz="1800" dirty="0" err="1" smtClean="0"/>
              <a:t>fibrosis</a:t>
            </a:r>
            <a:r>
              <a:rPr lang="sk-SK" sz="1800" dirty="0" smtClean="0"/>
              <a:t> (</a:t>
            </a:r>
            <a:r>
              <a:rPr lang="sk-SK" sz="1800" dirty="0"/>
              <a:t>in </a:t>
            </a:r>
            <a:r>
              <a:rPr lang="sk-SK" sz="1800" dirty="0" err="1"/>
              <a:t>nonfatal</a:t>
            </a:r>
            <a:r>
              <a:rPr lang="sk-SK" sz="1800" dirty="0"/>
              <a:t> </a:t>
            </a:r>
            <a:r>
              <a:rPr lang="sk-SK" sz="1800" dirty="0" err="1" smtClean="0"/>
              <a:t>cases</a:t>
            </a:r>
            <a:r>
              <a:rPr lang="sk-SK" sz="1800" dirty="0" smtClean="0"/>
              <a:t>) 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sk-SK" sz="1800" b="1" dirty="0" err="1" smtClean="0"/>
              <a:t>Kidney</a:t>
            </a:r>
            <a:r>
              <a:rPr lang="sk-SK" sz="1800" b="1" dirty="0" smtClean="0"/>
              <a:t> </a:t>
            </a:r>
            <a:r>
              <a:rPr lang="sk-SK" sz="1800" b="1" dirty="0"/>
              <a:t>-</a:t>
            </a:r>
            <a:r>
              <a:rPr lang="sk-SK" sz="1800" dirty="0"/>
              <a:t> </a:t>
            </a:r>
            <a:r>
              <a:rPr lang="sk-SK" sz="1800" dirty="0" err="1" smtClean="0"/>
              <a:t>direct</a:t>
            </a:r>
            <a:r>
              <a:rPr lang="sk-SK" sz="1800" dirty="0" smtClean="0"/>
              <a:t> </a:t>
            </a:r>
            <a:r>
              <a:rPr lang="sk-SK" sz="1800" dirty="0" err="1"/>
              <a:t>viral</a:t>
            </a:r>
            <a:r>
              <a:rPr lang="sk-SK" sz="1800" dirty="0"/>
              <a:t> </a:t>
            </a:r>
            <a:r>
              <a:rPr lang="sk-SK" sz="1800" dirty="0" err="1"/>
              <a:t>injury</a:t>
            </a:r>
            <a:r>
              <a:rPr lang="sk-SK" sz="1800" dirty="0"/>
              <a:t> and </a:t>
            </a:r>
            <a:r>
              <a:rPr lang="sk-SK" sz="1800" dirty="0" err="1"/>
              <a:t>nonspecific</a:t>
            </a:r>
            <a:r>
              <a:rPr lang="sk-SK" sz="1800" dirty="0"/>
              <a:t> </a:t>
            </a:r>
            <a:r>
              <a:rPr lang="sk-SK" sz="1800" dirty="0" err="1"/>
              <a:t>changes</a:t>
            </a:r>
            <a:r>
              <a:rPr lang="sk-SK" sz="1800" dirty="0"/>
              <a:t> </a:t>
            </a:r>
            <a:r>
              <a:rPr lang="sk-SK" sz="1800" dirty="0" err="1"/>
              <a:t>due</a:t>
            </a:r>
            <a:r>
              <a:rPr lang="sk-SK" sz="1800" dirty="0"/>
              <a:t> to </a:t>
            </a:r>
            <a:r>
              <a:rPr lang="sk-SK" sz="1800" dirty="0" err="1"/>
              <a:t>hypotension</a:t>
            </a:r>
            <a:r>
              <a:rPr lang="sk-SK" sz="1800" dirty="0"/>
              <a:t> and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hepatorenal</a:t>
            </a:r>
            <a:r>
              <a:rPr lang="sk-SK" sz="1800" dirty="0"/>
              <a:t> </a:t>
            </a:r>
            <a:r>
              <a:rPr lang="sk-SK" sz="1800" dirty="0" err="1"/>
              <a:t>syndrome</a:t>
            </a:r>
            <a:endParaRPr lang="sk-SK" sz="1800" dirty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hemorrhagic</a:t>
            </a:r>
            <a:r>
              <a:rPr lang="sk-SK" sz="1800" b="1" dirty="0"/>
              <a:t> </a:t>
            </a:r>
            <a:r>
              <a:rPr lang="sk-SK" sz="1800" b="1" dirty="0" err="1"/>
              <a:t>diathesis</a:t>
            </a:r>
            <a:r>
              <a:rPr lang="sk-SK" sz="1800" dirty="0"/>
              <a:t> </a:t>
            </a:r>
            <a:r>
              <a:rPr lang="sk-SK" sz="1800" dirty="0" smtClean="0"/>
              <a:t>-  </a:t>
            </a:r>
            <a:r>
              <a:rPr lang="sk-SK" sz="1800" dirty="0" err="1"/>
              <a:t>decreased</a:t>
            </a:r>
            <a:r>
              <a:rPr lang="sk-SK" sz="1800" dirty="0"/>
              <a:t> </a:t>
            </a:r>
            <a:r>
              <a:rPr lang="sk-SK" sz="1800" dirty="0" err="1"/>
              <a:t>synthesis</a:t>
            </a:r>
            <a:r>
              <a:rPr lang="sk-SK" sz="1800" dirty="0"/>
              <a:t> </a:t>
            </a:r>
            <a:r>
              <a:rPr lang="sk-SK" sz="1800" dirty="0" err="1"/>
              <a:t>of</a:t>
            </a:r>
            <a:r>
              <a:rPr lang="sk-SK" sz="1800" dirty="0"/>
              <a:t> </a:t>
            </a:r>
            <a:r>
              <a:rPr lang="sk-SK" sz="1800" dirty="0" err="1"/>
              <a:t>vitamin</a:t>
            </a:r>
            <a:r>
              <a:rPr lang="sk-SK" sz="1800" dirty="0"/>
              <a:t> </a:t>
            </a:r>
            <a:r>
              <a:rPr lang="sk-SK" sz="1800" dirty="0" err="1"/>
              <a:t>K-dependent</a:t>
            </a:r>
            <a:r>
              <a:rPr lang="sk-SK" sz="1800" dirty="0"/>
              <a:t> </a:t>
            </a:r>
            <a:r>
              <a:rPr lang="sk-SK" sz="1800" dirty="0" err="1"/>
              <a:t>coagulation</a:t>
            </a:r>
            <a:r>
              <a:rPr lang="sk-SK" sz="1800" dirty="0"/>
              <a:t> </a:t>
            </a:r>
            <a:r>
              <a:rPr lang="sk-SK" sz="1800" dirty="0" err="1"/>
              <a:t>factors</a:t>
            </a:r>
            <a:r>
              <a:rPr lang="sk-SK" sz="1800" dirty="0"/>
              <a:t> by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liver</a:t>
            </a:r>
            <a:r>
              <a:rPr lang="sk-SK" sz="1800" dirty="0"/>
              <a:t>, </a:t>
            </a:r>
            <a:r>
              <a:rPr lang="sk-SK" sz="1800" dirty="0" err="1"/>
              <a:t>disseminated</a:t>
            </a:r>
            <a:r>
              <a:rPr lang="sk-SK" sz="1800" dirty="0"/>
              <a:t> </a:t>
            </a:r>
            <a:r>
              <a:rPr lang="sk-SK" sz="1800" dirty="0" err="1"/>
              <a:t>intravascular</a:t>
            </a:r>
            <a:r>
              <a:rPr lang="sk-SK" sz="1800" dirty="0"/>
              <a:t> </a:t>
            </a:r>
            <a:r>
              <a:rPr lang="sk-SK" sz="1800" dirty="0" err="1"/>
              <a:t>coagulation</a:t>
            </a:r>
            <a:r>
              <a:rPr lang="sk-SK" sz="1800" dirty="0"/>
              <a:t>, and </a:t>
            </a:r>
            <a:r>
              <a:rPr lang="sk-SK" sz="1800" dirty="0" err="1"/>
              <a:t>platelet</a:t>
            </a:r>
            <a:r>
              <a:rPr lang="sk-SK" sz="1800" dirty="0"/>
              <a:t> </a:t>
            </a:r>
            <a:r>
              <a:rPr lang="sk-SK" sz="1800" dirty="0" err="1" smtClean="0"/>
              <a:t>dysfunction</a:t>
            </a:r>
            <a:endParaRPr lang="sk-SK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sk-SK" sz="1800" b="1" dirty="0" err="1" smtClean="0"/>
              <a:t>Encefalopathy</a:t>
            </a:r>
            <a:r>
              <a:rPr lang="sk-SK" sz="1800" dirty="0" smtClean="0"/>
              <a:t> - </a:t>
            </a:r>
            <a:r>
              <a:rPr lang="sk-SK" sz="1800" dirty="0" err="1"/>
              <a:t>result</a:t>
            </a:r>
            <a:r>
              <a:rPr lang="sk-SK" sz="1800" dirty="0"/>
              <a:t> </a:t>
            </a:r>
            <a:r>
              <a:rPr lang="sk-SK" sz="1800" dirty="0" err="1"/>
              <a:t>of</a:t>
            </a:r>
            <a:r>
              <a:rPr lang="sk-SK" sz="1800" dirty="0"/>
              <a:t> </a:t>
            </a:r>
            <a:r>
              <a:rPr lang="sk-SK" sz="1800" dirty="0" err="1"/>
              <a:t>microvascular</a:t>
            </a:r>
            <a:r>
              <a:rPr lang="sk-SK" sz="1800" dirty="0"/>
              <a:t> </a:t>
            </a:r>
            <a:r>
              <a:rPr lang="sk-SK" sz="1800" dirty="0" err="1" smtClean="0"/>
              <a:t>dysfunction</a:t>
            </a:r>
            <a:endParaRPr lang="sk-SK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b="1" dirty="0"/>
              <a:t>Myocardial injury</a:t>
            </a:r>
            <a:r>
              <a:rPr lang="en-US" sz="1800" dirty="0"/>
              <a:t> </a:t>
            </a:r>
            <a:r>
              <a:rPr lang="sk-SK" sz="1800" dirty="0" smtClean="0"/>
              <a:t>-</a:t>
            </a:r>
            <a:r>
              <a:rPr lang="en-US" sz="1800" dirty="0"/>
              <a:t> </a:t>
            </a:r>
            <a:r>
              <a:rPr lang="cs-CZ" sz="1800" dirty="0" err="1" smtClean="0"/>
              <a:t>rare</a:t>
            </a:r>
            <a:r>
              <a:rPr lang="cs-CZ" sz="1800" dirty="0" smtClean="0"/>
              <a:t>, </a:t>
            </a:r>
            <a:r>
              <a:rPr lang="cs-CZ" sz="1800" dirty="0" err="1" smtClean="0"/>
              <a:t>arrythmias</a:t>
            </a:r>
            <a:r>
              <a:rPr lang="cs-CZ" sz="1800" dirty="0" smtClean="0"/>
              <a:t>, </a:t>
            </a:r>
            <a:r>
              <a:rPr lang="cs-CZ" sz="1800" dirty="0" err="1" smtClean="0"/>
              <a:t>myocardial</a:t>
            </a:r>
            <a:r>
              <a:rPr lang="cs-CZ" sz="1800" dirty="0" smtClean="0"/>
              <a:t> </a:t>
            </a:r>
            <a:r>
              <a:rPr lang="cs-CZ" sz="1800" dirty="0" err="1" smtClean="0"/>
              <a:t>insufficiency</a:t>
            </a:r>
            <a:r>
              <a:rPr lang="cs-CZ" sz="1800" dirty="0" smtClean="0"/>
              <a:t> </a:t>
            </a:r>
          </a:p>
          <a:p>
            <a:pPr marL="324000" lvl="1" indent="0">
              <a:buSzPct val="60000"/>
              <a:buNone/>
            </a:pPr>
            <a:r>
              <a:rPr lang="cs-CZ" sz="1800" dirty="0" smtClean="0"/>
              <a:t>→ MOF</a:t>
            </a:r>
            <a:r>
              <a:rPr lang="en-US" sz="1800" dirty="0" smtClean="0"/>
              <a:t> </a:t>
            </a:r>
            <a:r>
              <a:rPr lang="cs-CZ" sz="1800" dirty="0"/>
              <a:t>- </a:t>
            </a:r>
            <a:r>
              <a:rPr lang="en-US" sz="1800" dirty="0"/>
              <a:t>high levels of </a:t>
            </a:r>
            <a:r>
              <a:rPr lang="en-US" sz="1800" dirty="0" err="1"/>
              <a:t>proinflammatory</a:t>
            </a:r>
            <a:r>
              <a:rPr lang="en-US" sz="1800" dirty="0"/>
              <a:t> cytokines </a:t>
            </a:r>
            <a:r>
              <a:rPr lang="cs-CZ" sz="1800" dirty="0" smtClean="0"/>
              <a:t>(IL-1, IL-6, TNF-</a:t>
            </a:r>
            <a:r>
              <a:rPr lang="el-GR" sz="1800" dirty="0" smtClean="0"/>
              <a:t>α</a:t>
            </a:r>
            <a:r>
              <a:rPr lang="sk-SK" sz="1800" dirty="0" smtClean="0"/>
              <a:t> -</a:t>
            </a:r>
            <a:r>
              <a:rPr lang="cs-CZ" sz="1800" dirty="0" smtClean="0"/>
              <a:t> </a:t>
            </a:r>
            <a:r>
              <a:rPr lang="cs-CZ" sz="1800" dirty="0" smtClean="0"/>
              <a:t>as </a:t>
            </a:r>
            <a:r>
              <a:rPr lang="cs-CZ" sz="1800" dirty="0"/>
              <a:t>in</a:t>
            </a:r>
            <a:r>
              <a:rPr lang="en-US" sz="1800" dirty="0"/>
              <a:t> bacterial sepsis</a:t>
            </a:r>
            <a:r>
              <a:rPr lang="cs-CZ" sz="1800" dirty="0"/>
              <a:t>, SIRS)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2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00"/>
    </mc:Choice>
    <mc:Fallback xmlns="">
      <p:transition spd="slow" advTm="16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0" y="3726841"/>
            <a:ext cx="3386353" cy="272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truthtalk13.files.wordpress.com/2014/09/yellowfever_thumb.jpg?w=490&amp;h=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9" y="1309407"/>
            <a:ext cx="3775487" cy="24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615890" y="1243582"/>
            <a:ext cx="43159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2" indent="0">
              <a:buNone/>
            </a:pPr>
            <a:r>
              <a:rPr lang="cs-CZ" altLang="cs-CZ" sz="1800" dirty="0" err="1" smtClean="0">
                <a:solidFill>
                  <a:prstClr val="black"/>
                </a:solidFill>
                <a:latin typeface="+mn-lt"/>
                <a:cs typeface="Tahoma" pitchFamily="34" charset="0"/>
              </a:rPr>
              <a:t>Lab</a:t>
            </a:r>
            <a:r>
              <a:rPr lang="cs-CZ" altLang="cs-CZ" sz="1800" dirty="0" smtClean="0">
                <a:solidFill>
                  <a:prstClr val="black"/>
                </a:solidFill>
                <a:latin typeface="+mn-lt"/>
                <a:cs typeface="Tahoma" pitchFamily="34" charset="0"/>
              </a:rPr>
              <a:t>:</a:t>
            </a:r>
          </a:p>
          <a:p>
            <a:pPr marL="4572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  <a:latin typeface="+mn-lt"/>
              </a:rPr>
              <a:t>↓ </a:t>
            </a:r>
            <a:r>
              <a:rPr lang="cs-CZ" sz="1800" dirty="0" err="1">
                <a:solidFill>
                  <a:prstClr val="black"/>
                </a:solidFill>
                <a:latin typeface="+mn-lt"/>
              </a:rPr>
              <a:t>Leuko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, </a:t>
            </a:r>
            <a:r>
              <a:rPr lang="cs-CZ" sz="1800" dirty="0" err="1">
                <a:solidFill>
                  <a:prstClr val="black"/>
                </a:solidFill>
                <a:latin typeface="+mn-lt"/>
              </a:rPr>
              <a:t>relat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. </a:t>
            </a:r>
            <a:r>
              <a:rPr lang="cs-CZ" sz="1800" dirty="0" err="1" smtClean="0">
                <a:solidFill>
                  <a:prstClr val="black"/>
                </a:solidFill>
                <a:latin typeface="+mn-lt"/>
              </a:rPr>
              <a:t>lymfocytosis</a:t>
            </a:r>
            <a:r>
              <a:rPr lang="cs-CZ" sz="1800" dirty="0" smtClean="0">
                <a:solidFill>
                  <a:prstClr val="black"/>
                </a:solidFill>
                <a:latin typeface="+mn-lt"/>
              </a:rPr>
              <a:t>, ↓ PLT</a:t>
            </a:r>
          </a:p>
          <a:p>
            <a:pPr marL="4572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  <a:latin typeface="+mn-lt"/>
              </a:rPr>
              <a:t>AST (↑↑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) &gt; </a:t>
            </a:r>
            <a:r>
              <a:rPr lang="cs-CZ" sz="1800" dirty="0" smtClean="0">
                <a:solidFill>
                  <a:prstClr val="black"/>
                </a:solidFill>
                <a:latin typeface="+mn-lt"/>
              </a:rPr>
              <a:t>ALT </a:t>
            </a:r>
            <a:r>
              <a:rPr lang="cs-CZ" sz="1800" dirty="0" smtClean="0">
                <a:latin typeface="+mn-lt"/>
              </a:rPr>
              <a:t>(</a:t>
            </a:r>
            <a:r>
              <a:rPr lang="en-US" sz="1800" dirty="0">
                <a:latin typeface="+mn-lt"/>
              </a:rPr>
              <a:t>due </a:t>
            </a:r>
            <a:r>
              <a:rPr lang="en-US" sz="1800" dirty="0" smtClean="0">
                <a:latin typeface="+mn-lt"/>
              </a:rPr>
              <a:t>to</a:t>
            </a:r>
            <a:r>
              <a:rPr lang="cs-CZ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concomitant </a:t>
            </a:r>
            <a:r>
              <a:rPr lang="en-US" sz="1800" dirty="0">
                <a:latin typeface="+mn-lt"/>
              </a:rPr>
              <a:t>viral injury to </a:t>
            </a:r>
            <a:r>
              <a:rPr lang="en-US" sz="1800" dirty="0" smtClean="0">
                <a:latin typeface="+mn-lt"/>
              </a:rPr>
              <a:t>the</a:t>
            </a:r>
            <a:r>
              <a:rPr lang="cs-CZ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myocardium </a:t>
            </a:r>
            <a:r>
              <a:rPr lang="en-US" sz="1800" dirty="0">
                <a:latin typeface="+mn-lt"/>
              </a:rPr>
              <a:t>and skeletal muscle</a:t>
            </a:r>
            <a:r>
              <a:rPr lang="cs-CZ" sz="1800" dirty="0" smtClean="0">
                <a:latin typeface="+mn-lt"/>
              </a:rPr>
              <a:t>)</a:t>
            </a:r>
          </a:p>
          <a:p>
            <a:pPr marL="114300" lvl="2">
              <a:buClr>
                <a:schemeClr val="tx2"/>
              </a:buClr>
            </a:pPr>
            <a:r>
              <a:rPr lang="cs-CZ" sz="1800" dirty="0" smtClean="0">
                <a:latin typeface="+mn-lt"/>
              </a:rPr>
              <a:t>     ALP </a:t>
            </a:r>
            <a:r>
              <a:rPr lang="cs-CZ" sz="1800" dirty="0" err="1" smtClean="0">
                <a:latin typeface="+mn-lt"/>
              </a:rPr>
              <a:t>normal</a:t>
            </a:r>
            <a:endParaRPr lang="cs-CZ" sz="1800" dirty="0" smtClean="0">
              <a:latin typeface="+mn-lt"/>
            </a:endParaRPr>
          </a:p>
          <a:p>
            <a:pPr marL="114300" lvl="2">
              <a:buClr>
                <a:schemeClr val="tx2"/>
              </a:buClr>
            </a:pPr>
            <a:r>
              <a:rPr lang="cs-CZ" sz="1800" dirty="0" smtClean="0">
                <a:latin typeface="+mn-lt"/>
              </a:rPr>
              <a:t>    ↑ </a:t>
            </a:r>
            <a:r>
              <a:rPr lang="en-US" sz="1800" dirty="0" smtClean="0">
                <a:latin typeface="+mn-lt"/>
              </a:rPr>
              <a:t>bilirubin</a:t>
            </a:r>
            <a:r>
              <a:rPr lang="cs-CZ" sz="1800" dirty="0" smtClean="0">
                <a:latin typeface="+mn-lt"/>
              </a:rPr>
              <a:t> t</a:t>
            </a:r>
            <a:r>
              <a:rPr lang="en-US" sz="1800" dirty="0" err="1" smtClean="0">
                <a:latin typeface="+mn-lt"/>
              </a:rPr>
              <a:t>ypically</a:t>
            </a:r>
            <a:r>
              <a:rPr lang="en-US" sz="1800" dirty="0" smtClean="0">
                <a:latin typeface="+mn-lt"/>
              </a:rPr>
              <a:t> between</a:t>
            </a:r>
            <a:r>
              <a:rPr lang="cs-CZ" sz="1800" dirty="0" smtClean="0">
                <a:latin typeface="+mn-lt"/>
              </a:rPr>
              <a:t> 85-170   </a:t>
            </a:r>
            <a:r>
              <a:rPr lang="cs-CZ" sz="1800" dirty="0" err="1" smtClean="0">
                <a:latin typeface="+mn-lt"/>
              </a:rPr>
              <a:t>umol</a:t>
            </a:r>
            <a:r>
              <a:rPr lang="cs-CZ" sz="1800" dirty="0" smtClean="0">
                <a:latin typeface="+mn-lt"/>
              </a:rPr>
              <a:t>/L </a:t>
            </a:r>
          </a:p>
          <a:p>
            <a:pPr marL="400050" lvl="2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800" dirty="0" err="1" smtClean="0">
                <a:latin typeface="+mn-lt"/>
              </a:rPr>
              <a:t>decreased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synthesis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of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coagulation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factors</a:t>
            </a:r>
            <a:r>
              <a:rPr lang="cs-CZ" sz="1800" dirty="0" smtClean="0">
                <a:solidFill>
                  <a:prstClr val="black"/>
                </a:solidFill>
                <a:latin typeface="+mn-lt"/>
              </a:rPr>
              <a:t>  (f. II, V, VII, IX, X)</a:t>
            </a:r>
          </a:p>
          <a:p>
            <a:pPr marL="4572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prstClr val="black"/>
                </a:solidFill>
                <a:latin typeface="+mn-lt"/>
              </a:rPr>
              <a:t>↑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myoglobin +↑CK (</a:t>
            </a:r>
            <a:r>
              <a:rPr lang="cs-CZ" sz="1800" dirty="0" err="1" smtClean="0">
                <a:solidFill>
                  <a:prstClr val="black"/>
                </a:solidFill>
                <a:latin typeface="+mn-lt"/>
              </a:rPr>
              <a:t>myositis</a:t>
            </a:r>
            <a:r>
              <a:rPr lang="cs-CZ" sz="1800" dirty="0" smtClean="0">
                <a:solidFill>
                  <a:prstClr val="black"/>
                </a:solidFill>
                <a:latin typeface="+mn-lt"/>
              </a:rPr>
              <a:t>)</a:t>
            </a:r>
            <a:endParaRPr lang="cs-CZ" sz="1800" dirty="0">
              <a:solidFill>
                <a:prstClr val="black"/>
              </a:solidFill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Yellow</a:t>
            </a:r>
            <a:r>
              <a:rPr lang="cs-CZ" dirty="0" smtClean="0"/>
              <a:t> </a:t>
            </a:r>
            <a:r>
              <a:rPr lang="cs-CZ" dirty="0" err="1" smtClean="0"/>
              <a:t>fever</a:t>
            </a:r>
            <a:r>
              <a:rPr lang="cs-CZ" dirty="0" smtClean="0"/>
              <a:t> - </a:t>
            </a:r>
            <a:r>
              <a:rPr lang="cs-CZ" dirty="0" err="1" smtClean="0"/>
              <a:t>diagnostic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indent="-342900">
              <a:buFont typeface="+mj-lt"/>
              <a:buAutoNum type="arabicPeriod"/>
            </a:pPr>
            <a:r>
              <a:rPr lang="cs-CZ" sz="1800" b="1" dirty="0" smtClean="0"/>
              <a:t>sérology</a:t>
            </a:r>
            <a:r>
              <a:rPr lang="cs-CZ" sz="1800" dirty="0" smtClean="0"/>
              <a:t>: ELISA </a:t>
            </a:r>
            <a:r>
              <a:rPr lang="cs-CZ" sz="1800" dirty="0"/>
              <a:t>- </a:t>
            </a:r>
            <a:r>
              <a:rPr lang="cs-CZ" sz="1800" dirty="0" err="1" smtClean="0"/>
              <a:t>IgM</a:t>
            </a:r>
            <a:r>
              <a:rPr lang="cs-CZ" sz="1800" dirty="0" smtClean="0"/>
              <a:t> </a:t>
            </a:r>
            <a:r>
              <a:rPr lang="cs-CZ" sz="1800" dirty="0" err="1" smtClean="0"/>
              <a:t>antibodies</a:t>
            </a:r>
            <a:r>
              <a:rPr lang="cs-CZ" sz="1800" dirty="0" smtClean="0"/>
              <a:t>, ↑ </a:t>
            </a:r>
            <a:r>
              <a:rPr lang="cs-CZ" sz="1800" dirty="0" err="1" smtClean="0"/>
              <a:t>lvl</a:t>
            </a:r>
            <a:r>
              <a:rPr lang="cs-CZ" sz="1800" dirty="0" smtClean="0"/>
              <a:t> in </a:t>
            </a:r>
            <a:r>
              <a:rPr lang="cs-CZ" sz="1800" dirty="0" err="1" smtClean="0"/>
              <a:t>acute</a:t>
            </a:r>
            <a:r>
              <a:rPr lang="cs-CZ" sz="1800" dirty="0" smtClean="0"/>
              <a:t> </a:t>
            </a:r>
            <a:r>
              <a:rPr lang="cs-CZ" sz="1800" dirty="0" err="1" smtClean="0"/>
              <a:t>faze</a:t>
            </a:r>
            <a:r>
              <a:rPr lang="cs-CZ" sz="1800" dirty="0" smtClean="0"/>
              <a:t>, </a:t>
            </a:r>
            <a:r>
              <a:rPr lang="cs-CZ" sz="1800" dirty="0"/>
              <a:t>↓ </a:t>
            </a:r>
            <a:r>
              <a:rPr lang="cs-CZ" sz="1800" dirty="0" smtClean="0"/>
              <a:t>in </a:t>
            </a:r>
            <a:r>
              <a:rPr lang="cs-CZ" sz="1800" dirty="0" err="1" smtClean="0"/>
              <a:t>covalescens</a:t>
            </a:r>
            <a:endParaRPr lang="cs-CZ" sz="1800" dirty="0"/>
          </a:p>
          <a:p>
            <a:pPr lvl="1"/>
            <a:r>
              <a:rPr lang="en-US" sz="1800" dirty="0"/>
              <a:t> </a:t>
            </a:r>
            <a:r>
              <a:rPr lang="cs-CZ" sz="1800" dirty="0" err="1" smtClean="0"/>
              <a:t>can</a:t>
            </a:r>
            <a:r>
              <a:rPr lang="cs-CZ" sz="1800" dirty="0" smtClean="0"/>
              <a:t>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en-US" sz="1800" dirty="0" smtClean="0"/>
              <a:t>cross-reactions </a:t>
            </a:r>
            <a:r>
              <a:rPr lang="en-US" sz="1800" dirty="0"/>
              <a:t>with other </a:t>
            </a:r>
            <a:r>
              <a:rPr lang="en-US" sz="1800" dirty="0" err="1" smtClean="0"/>
              <a:t>flaviviruses</a:t>
            </a:r>
            <a:r>
              <a:rPr lang="cs-CZ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particularly in Africa where multiple </a:t>
            </a:r>
            <a:r>
              <a:rPr lang="en-US" sz="1800" dirty="0" err="1"/>
              <a:t>flaviviruses</a:t>
            </a:r>
            <a:r>
              <a:rPr lang="en-US" sz="1800" dirty="0"/>
              <a:t> </a:t>
            </a:r>
            <a:r>
              <a:rPr lang="en-US" sz="1800" dirty="0" smtClean="0"/>
              <a:t>circulate</a:t>
            </a:r>
            <a:endParaRPr lang="cs-CZ" sz="1800" dirty="0" smtClean="0"/>
          </a:p>
          <a:p>
            <a:pPr lvl="1"/>
            <a:r>
              <a:rPr lang="cs-CZ" sz="1800" dirty="0" smtClean="0"/>
              <a:t> t</a:t>
            </a:r>
            <a:r>
              <a:rPr lang="en-US" sz="1800" dirty="0" smtClean="0"/>
              <a:t>he </a:t>
            </a:r>
            <a:r>
              <a:rPr lang="en-US" sz="1800" dirty="0"/>
              <a:t>neutralization test is more specific but requires a specialized </a:t>
            </a:r>
            <a:r>
              <a:rPr lang="en-US" sz="1800" dirty="0" smtClean="0"/>
              <a:t>laboratory</a:t>
            </a:r>
            <a:endParaRPr lang="cs-CZ" sz="1800" dirty="0"/>
          </a:p>
          <a:p>
            <a:pPr marL="414900" indent="-342900">
              <a:buFont typeface="+mj-lt"/>
              <a:buAutoNum type="arabicPeriod"/>
            </a:pPr>
            <a:r>
              <a:rPr lang="cs-CZ" sz="1800" b="1" dirty="0" smtClean="0"/>
              <a:t>PCR</a:t>
            </a:r>
            <a:r>
              <a:rPr lang="cs-CZ" sz="1800" dirty="0" smtClean="0"/>
              <a:t>: </a:t>
            </a:r>
            <a:r>
              <a:rPr lang="cs-CZ" sz="1800" dirty="0" err="1" smtClean="0"/>
              <a:t>viral</a:t>
            </a:r>
            <a:r>
              <a:rPr lang="cs-CZ" sz="1800" dirty="0" smtClean="0"/>
              <a:t> genom </a:t>
            </a:r>
            <a:r>
              <a:rPr lang="cs-CZ" sz="1800" dirty="0" err="1" smtClean="0"/>
              <a:t>detection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blood</a:t>
            </a:r>
            <a:r>
              <a:rPr lang="cs-CZ" sz="1800" dirty="0" smtClean="0"/>
              <a:t> </a:t>
            </a:r>
            <a:r>
              <a:rPr lang="cs-CZ" sz="1800" dirty="0" err="1" smtClean="0"/>
              <a:t>or</a:t>
            </a:r>
            <a:r>
              <a:rPr lang="cs-CZ" sz="1800" dirty="0" smtClean="0"/>
              <a:t> </a:t>
            </a:r>
            <a:r>
              <a:rPr lang="cs-CZ" sz="1800" dirty="0" err="1" smtClean="0"/>
              <a:t>tissue</a:t>
            </a:r>
            <a:r>
              <a:rPr lang="cs-CZ" sz="1800" dirty="0" smtClean="0"/>
              <a:t> </a:t>
            </a:r>
            <a:r>
              <a:rPr lang="cs-CZ" sz="1800" dirty="0" err="1" smtClean="0"/>
              <a:t>samples</a:t>
            </a:r>
            <a:endParaRPr lang="cs-CZ" sz="1800" dirty="0"/>
          </a:p>
          <a:p>
            <a:pPr marL="414900" indent="-342900">
              <a:buFont typeface="+mj-lt"/>
              <a:buAutoNum type="arabicPeriod"/>
            </a:pPr>
            <a:r>
              <a:rPr lang="cs-CZ" sz="1800" b="1" dirty="0" smtClean="0"/>
              <a:t>Liver sample histology </a:t>
            </a:r>
            <a:r>
              <a:rPr lang="cs-CZ" sz="1800" dirty="0" smtClean="0"/>
              <a:t>– </a:t>
            </a:r>
            <a:r>
              <a:rPr lang="cs-CZ" sz="1800" dirty="0" err="1" smtClean="0"/>
              <a:t>only</a:t>
            </a:r>
            <a:r>
              <a:rPr lang="cs-CZ" sz="1800" dirty="0" smtClean="0"/>
              <a:t> post </a:t>
            </a:r>
            <a:r>
              <a:rPr lang="cs-CZ" sz="1800" dirty="0" err="1" smtClean="0"/>
              <a:t>mortem</a:t>
            </a:r>
            <a:r>
              <a:rPr lang="cs-CZ" sz="1800" dirty="0" smtClean="0"/>
              <a:t>. </a:t>
            </a:r>
            <a:r>
              <a:rPr lang="cs-CZ" sz="1800" dirty="0" err="1" smtClean="0"/>
              <a:t>During</a:t>
            </a:r>
            <a:r>
              <a:rPr lang="cs-CZ" sz="1800" dirty="0" smtClean="0"/>
              <a:t> </a:t>
            </a:r>
            <a:r>
              <a:rPr lang="cs-CZ" sz="1800" dirty="0" err="1" smtClean="0"/>
              <a:t>illness</a:t>
            </a:r>
            <a:r>
              <a:rPr lang="cs-CZ" sz="1800" dirty="0" smtClean="0"/>
              <a:t> </a:t>
            </a:r>
            <a:r>
              <a:rPr lang="cs-CZ" sz="1800" dirty="0" err="1" smtClean="0"/>
              <a:t>high</a:t>
            </a:r>
            <a:r>
              <a:rPr lang="cs-CZ" sz="1800" dirty="0" smtClean="0"/>
              <a:t> risk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fatal</a:t>
            </a:r>
            <a:r>
              <a:rPr lang="cs-CZ" sz="1800" dirty="0" smtClean="0"/>
              <a:t> </a:t>
            </a:r>
            <a:r>
              <a:rPr lang="cs-CZ" sz="1800" dirty="0" err="1" smtClean="0"/>
              <a:t>bleeding</a:t>
            </a:r>
            <a:r>
              <a:rPr lang="cs-CZ" sz="1800" dirty="0" smtClean="0"/>
              <a:t> (</a:t>
            </a:r>
            <a:r>
              <a:rPr lang="cs-CZ" sz="1800" dirty="0" err="1" smtClean="0"/>
              <a:t>see</a:t>
            </a:r>
            <a:r>
              <a:rPr lang="cs-CZ" sz="1800" dirty="0" smtClean="0"/>
              <a:t> Liver in organ </a:t>
            </a:r>
            <a:r>
              <a:rPr lang="cs-CZ" sz="1800" dirty="0" err="1" smtClean="0"/>
              <a:t>dysfuncion</a:t>
            </a:r>
            <a:r>
              <a:rPr lang="cs-CZ" sz="1800" dirty="0" smtClean="0"/>
              <a:t>, </a:t>
            </a:r>
            <a:r>
              <a:rPr lang="cs-CZ" sz="1800" dirty="0" err="1" smtClean="0"/>
              <a:t>slide</a:t>
            </a:r>
            <a:r>
              <a:rPr lang="cs-CZ" sz="1800" dirty="0" smtClean="0"/>
              <a:t> 14)</a:t>
            </a:r>
            <a:endParaRPr lang="cs-CZ" sz="1800" dirty="0"/>
          </a:p>
          <a:p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positive </a:t>
            </a:r>
            <a:r>
              <a:rPr lang="cs-CZ" sz="1800" dirty="0" err="1" smtClean="0"/>
              <a:t>results</a:t>
            </a:r>
            <a:r>
              <a:rPr lang="cs-CZ" sz="1800" dirty="0" smtClean="0"/>
              <a:t> </a:t>
            </a:r>
            <a:r>
              <a:rPr lang="cs-CZ" sz="1800" dirty="0" err="1" smtClean="0"/>
              <a:t>must</a:t>
            </a:r>
            <a:r>
              <a:rPr lang="cs-CZ" sz="1800" dirty="0" smtClean="0"/>
              <a:t>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cs-CZ" sz="1800" dirty="0" err="1" smtClean="0"/>
              <a:t>confirmed</a:t>
            </a:r>
            <a:r>
              <a:rPr lang="cs-CZ" sz="1800" dirty="0" smtClean="0"/>
              <a:t> by WHO </a:t>
            </a:r>
            <a:r>
              <a:rPr lang="cs-CZ" sz="1800" dirty="0" err="1" smtClean="0"/>
              <a:t>or</a:t>
            </a:r>
            <a:r>
              <a:rPr lang="cs-CZ" sz="1800" dirty="0" smtClean="0"/>
              <a:t> CDC </a:t>
            </a:r>
            <a:r>
              <a:rPr lang="cs-CZ" sz="1800" dirty="0" err="1" smtClean="0"/>
              <a:t>certified</a:t>
            </a:r>
            <a:r>
              <a:rPr lang="cs-CZ" sz="1800" dirty="0" smtClean="0"/>
              <a:t> </a:t>
            </a:r>
            <a:r>
              <a:rPr lang="cs-CZ" sz="1800" dirty="0" err="1" smtClean="0"/>
              <a:t>laboratory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483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0"/>
    </mc:Choice>
    <mc:Fallback xmlns="">
      <p:transition spd="slow" advTm="7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Yellow</a:t>
            </a:r>
            <a:r>
              <a:rPr lang="cs-CZ" dirty="0" smtClean="0"/>
              <a:t> </a:t>
            </a:r>
            <a:r>
              <a:rPr lang="cs-CZ" dirty="0" err="1" smtClean="0"/>
              <a:t>fever</a:t>
            </a:r>
            <a:r>
              <a:rPr lang="cs-CZ" dirty="0" smtClean="0"/>
              <a:t> - </a:t>
            </a:r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no </a:t>
            </a:r>
            <a:r>
              <a:rPr lang="en-US" sz="1800" dirty="0"/>
              <a:t>specific antiviral therapy available </a:t>
            </a: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s</a:t>
            </a:r>
            <a:r>
              <a:rPr lang="en-US" sz="1800" b="1" dirty="0" err="1" smtClean="0"/>
              <a:t>upportive</a:t>
            </a:r>
            <a:r>
              <a:rPr lang="en-US" sz="1800" b="1" dirty="0" smtClean="0"/>
              <a:t> </a:t>
            </a:r>
            <a:r>
              <a:rPr lang="en-US" sz="1800" b="1" dirty="0"/>
              <a:t>care</a:t>
            </a:r>
            <a:r>
              <a:rPr lang="en-US" sz="1800" dirty="0"/>
              <a:t> </a:t>
            </a:r>
            <a:r>
              <a:rPr lang="cs-CZ" sz="1800" dirty="0" smtClean="0"/>
              <a:t>= </a:t>
            </a:r>
            <a:r>
              <a:rPr lang="en-US" sz="1800" dirty="0" smtClean="0"/>
              <a:t>modern </a:t>
            </a:r>
            <a:r>
              <a:rPr lang="en-US" sz="1800" dirty="0"/>
              <a:t>intensive </a:t>
            </a:r>
            <a:r>
              <a:rPr lang="en-US" sz="1800" dirty="0" smtClean="0"/>
              <a:t>care</a:t>
            </a:r>
            <a:r>
              <a:rPr lang="cs-CZ" sz="1800" dirty="0" smtClean="0"/>
              <a:t> (</a:t>
            </a:r>
            <a:r>
              <a:rPr lang="en-US" sz="1800" dirty="0" smtClean="0"/>
              <a:t>generally </a:t>
            </a:r>
            <a:r>
              <a:rPr lang="en-US" sz="1800" dirty="0"/>
              <a:t>not available in remote </a:t>
            </a:r>
            <a:r>
              <a:rPr lang="en-US" sz="1800" dirty="0" smtClean="0"/>
              <a:t>areas</a:t>
            </a:r>
            <a:r>
              <a:rPr lang="cs-CZ" sz="1800" dirty="0" smtClean="0"/>
              <a:t>)</a:t>
            </a:r>
            <a:endParaRPr lang="en-US" sz="1800" dirty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maintenance of nutrition</a:t>
            </a:r>
            <a:endParaRPr lang="cs-CZ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prevention </a:t>
            </a:r>
            <a:r>
              <a:rPr lang="en-US" sz="1800" dirty="0"/>
              <a:t>of </a:t>
            </a:r>
            <a:r>
              <a:rPr lang="en-US" sz="1800" dirty="0" smtClean="0"/>
              <a:t>hypoglycemia</a:t>
            </a:r>
            <a:endParaRPr lang="cs-CZ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nasogastric </a:t>
            </a:r>
            <a:r>
              <a:rPr lang="en-US" sz="1800" dirty="0"/>
              <a:t>suction to prevent gastric distention and </a:t>
            </a:r>
            <a:r>
              <a:rPr lang="en-US" sz="1800" dirty="0" smtClean="0"/>
              <a:t>aspiration</a:t>
            </a:r>
            <a:r>
              <a:rPr lang="cs-CZ" sz="1800" dirty="0" smtClean="0"/>
              <a:t> 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err="1" smtClean="0"/>
              <a:t>hypotension</a:t>
            </a:r>
            <a:r>
              <a:rPr lang="cs-CZ" sz="1800" dirty="0" smtClean="0"/>
              <a:t> - </a:t>
            </a:r>
            <a:r>
              <a:rPr lang="en-US" sz="1800" dirty="0" smtClean="0"/>
              <a:t>fluid </a:t>
            </a:r>
            <a:r>
              <a:rPr lang="en-US" sz="1800" dirty="0"/>
              <a:t>replacement and vasoactive </a:t>
            </a:r>
            <a:r>
              <a:rPr lang="en-US" sz="1800" dirty="0" smtClean="0"/>
              <a:t>drugs</a:t>
            </a:r>
            <a:r>
              <a:rPr lang="cs-CZ" sz="1800" dirty="0" smtClean="0"/>
              <a:t> (</a:t>
            </a:r>
            <a:r>
              <a:rPr lang="cs-CZ" sz="1800" dirty="0" err="1" smtClean="0"/>
              <a:t>norepinephrine</a:t>
            </a:r>
            <a:r>
              <a:rPr lang="cs-CZ" sz="1800" dirty="0" smtClean="0"/>
              <a:t>, </a:t>
            </a:r>
            <a:r>
              <a:rPr lang="cs-CZ" sz="1800" dirty="0" err="1" smtClean="0"/>
              <a:t>terlipressine</a:t>
            </a:r>
            <a:r>
              <a:rPr lang="cs-CZ" sz="1800" dirty="0" smtClean="0"/>
              <a:t>)</a:t>
            </a:r>
            <a:r>
              <a:rPr lang="en-US" sz="1800" dirty="0" smtClean="0"/>
              <a:t> </a:t>
            </a:r>
            <a:endParaRPr lang="cs-CZ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/>
              <a:t>o</a:t>
            </a:r>
            <a:r>
              <a:rPr lang="en-US" sz="1800" dirty="0" err="1" smtClean="0"/>
              <a:t>xygen</a:t>
            </a:r>
            <a:endParaRPr lang="cs-CZ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management </a:t>
            </a:r>
            <a:r>
              <a:rPr lang="en-US" sz="1800" dirty="0"/>
              <a:t>of metabolic </a:t>
            </a:r>
            <a:r>
              <a:rPr lang="en-US" sz="1800" dirty="0" smtClean="0"/>
              <a:t>acidosis </a:t>
            </a:r>
            <a:endParaRPr lang="cs-CZ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treatment </a:t>
            </a:r>
            <a:r>
              <a:rPr lang="en-US" sz="1800" dirty="0"/>
              <a:t>of bleeding </a:t>
            </a:r>
            <a:r>
              <a:rPr lang="cs-CZ" sz="1800" dirty="0" smtClean="0"/>
              <a:t>- </a:t>
            </a:r>
            <a:r>
              <a:rPr lang="en-US" sz="1800" dirty="0" smtClean="0"/>
              <a:t>fresh-frozen plasma</a:t>
            </a:r>
            <a:r>
              <a:rPr lang="cs-CZ" sz="1800" dirty="0" smtClean="0"/>
              <a:t> 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 err="1" smtClean="0"/>
              <a:t>renal</a:t>
            </a:r>
            <a:r>
              <a:rPr lang="cs-CZ" sz="1800" dirty="0" smtClean="0"/>
              <a:t> </a:t>
            </a:r>
            <a:r>
              <a:rPr lang="cs-CZ" sz="1800" dirty="0" err="1" smtClean="0"/>
              <a:t>failure</a:t>
            </a:r>
            <a:r>
              <a:rPr lang="cs-CZ" sz="1800" dirty="0" smtClean="0"/>
              <a:t> </a:t>
            </a:r>
            <a:r>
              <a:rPr lang="cs-CZ" sz="1800" dirty="0" smtClean="0"/>
              <a:t>- </a:t>
            </a:r>
            <a:r>
              <a:rPr lang="en-US" sz="1800" dirty="0" smtClean="0"/>
              <a:t>dialysis </a:t>
            </a:r>
            <a:r>
              <a:rPr lang="en-US" sz="1800" dirty="0"/>
              <a:t>if indicated </a:t>
            </a:r>
            <a:endParaRPr lang="cs-CZ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treatment </a:t>
            </a:r>
            <a:r>
              <a:rPr lang="en-US" sz="1800" dirty="0"/>
              <a:t>of secondary </a:t>
            </a:r>
            <a:r>
              <a:rPr lang="en-US" sz="1800" dirty="0" smtClean="0"/>
              <a:t>infections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7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00"/>
    </mc:Choice>
    <mc:Fallback xmlns="">
      <p:transition spd="slow" advTm="7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Yellow</a:t>
            </a:r>
            <a:r>
              <a:rPr lang="cs-CZ" dirty="0" smtClean="0"/>
              <a:t> </a:t>
            </a:r>
            <a:r>
              <a:rPr lang="cs-CZ" dirty="0" err="1" smtClean="0"/>
              <a:t>fever</a:t>
            </a:r>
            <a:r>
              <a:rPr lang="cs-CZ" dirty="0" smtClean="0"/>
              <a:t> - </a:t>
            </a:r>
            <a:r>
              <a:rPr lang="cs-CZ" dirty="0" err="1" smtClean="0"/>
              <a:t>prevention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900" indent="-342900">
              <a:buFont typeface="+mj-lt"/>
              <a:buAutoNum type="arabicPeriod"/>
            </a:pPr>
            <a:r>
              <a:rPr lang="cs-CZ" sz="1800" dirty="0" err="1" smtClean="0"/>
              <a:t>Mosquito</a:t>
            </a:r>
            <a:r>
              <a:rPr lang="cs-CZ" sz="1800" dirty="0" smtClean="0"/>
              <a:t> bite </a:t>
            </a:r>
            <a:r>
              <a:rPr lang="cs-CZ" sz="1800" dirty="0" err="1" smtClean="0"/>
              <a:t>prevention</a:t>
            </a:r>
            <a:r>
              <a:rPr lang="cs-CZ" sz="1800" dirty="0" smtClean="0"/>
              <a:t> (</a:t>
            </a:r>
            <a:r>
              <a:rPr lang="cs-CZ" sz="1800" dirty="0" err="1" smtClean="0"/>
              <a:t>repelents</a:t>
            </a:r>
            <a:r>
              <a:rPr lang="cs-CZ" sz="1800" dirty="0" smtClean="0"/>
              <a:t> (DEET), </a:t>
            </a:r>
            <a:r>
              <a:rPr lang="cs-CZ" sz="1800" dirty="0" err="1" smtClean="0"/>
              <a:t>clothing</a:t>
            </a:r>
            <a:r>
              <a:rPr lang="cs-CZ" sz="1800" dirty="0"/>
              <a:t>, </a:t>
            </a:r>
            <a:r>
              <a:rPr lang="cs-CZ" sz="1800" dirty="0" err="1"/>
              <a:t>mosquito</a:t>
            </a:r>
            <a:r>
              <a:rPr lang="cs-CZ" sz="1800" dirty="0"/>
              <a:t> </a:t>
            </a:r>
            <a:r>
              <a:rPr lang="cs-CZ" sz="1800" dirty="0" err="1" smtClean="0"/>
              <a:t>net</a:t>
            </a:r>
            <a:r>
              <a:rPr lang="cs-CZ" sz="1800" dirty="0" smtClean="0"/>
              <a:t> </a:t>
            </a:r>
            <a:r>
              <a:rPr lang="cs-CZ" sz="1800" dirty="0" err="1" smtClean="0"/>
              <a:t>etc</a:t>
            </a:r>
            <a:r>
              <a:rPr lang="cs-CZ" sz="1800" dirty="0" smtClean="0"/>
              <a:t>.)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1800" dirty="0" err="1" smtClean="0"/>
              <a:t>Vaccination</a:t>
            </a:r>
            <a:r>
              <a:rPr lang="cs-CZ" sz="1800" dirty="0" smtClean="0"/>
              <a:t>: 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the </a:t>
            </a:r>
            <a:r>
              <a:rPr lang="en-US" sz="1800" dirty="0"/>
              <a:t>primary tool for prevention of </a:t>
            </a:r>
            <a:r>
              <a:rPr lang="cs-CZ" sz="1800" dirty="0" smtClean="0"/>
              <a:t>YF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sk-SK" sz="1800" dirty="0" err="1" smtClean="0"/>
              <a:t>vaccine</a:t>
            </a:r>
            <a:r>
              <a:rPr lang="sk-SK" sz="1800" dirty="0" smtClean="0"/>
              <a:t> </a:t>
            </a:r>
            <a:r>
              <a:rPr lang="sk-SK" sz="1800" dirty="0" err="1"/>
              <a:t>protects</a:t>
            </a:r>
            <a:r>
              <a:rPr lang="sk-SK" sz="1800" dirty="0"/>
              <a:t> </a:t>
            </a:r>
            <a:r>
              <a:rPr lang="sk-SK" sz="1800" dirty="0" err="1"/>
              <a:t>against</a:t>
            </a:r>
            <a:r>
              <a:rPr lang="sk-SK" sz="1800" dirty="0"/>
              <a:t> </a:t>
            </a:r>
            <a:r>
              <a:rPr lang="sk-SK" sz="1800" dirty="0" err="1"/>
              <a:t>all</a:t>
            </a:r>
            <a:r>
              <a:rPr lang="sk-SK" sz="1800" dirty="0"/>
              <a:t> </a:t>
            </a:r>
            <a:r>
              <a:rPr lang="sk-SK" sz="1800" dirty="0" err="1"/>
              <a:t>strains</a:t>
            </a:r>
            <a:r>
              <a:rPr lang="sk-SK" sz="1800" dirty="0"/>
              <a:t> </a:t>
            </a:r>
            <a:r>
              <a:rPr lang="sk-SK" sz="1800" dirty="0" err="1"/>
              <a:t>of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virus</a:t>
            </a:r>
            <a:endParaRPr lang="sk-SK" sz="1800" dirty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cs-CZ" sz="1800" dirty="0"/>
              <a:t>live-</a:t>
            </a:r>
            <a:r>
              <a:rPr lang="cs-CZ" sz="1800" dirty="0" err="1"/>
              <a:t>attenuated</a:t>
            </a:r>
            <a:r>
              <a:rPr lang="cs-CZ" sz="1800" dirty="0"/>
              <a:t> </a:t>
            </a:r>
            <a:r>
              <a:rPr lang="cs-CZ" sz="1800" dirty="0" err="1"/>
              <a:t>vaccine</a:t>
            </a:r>
            <a:r>
              <a:rPr lang="cs-CZ" sz="1800" dirty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f.e</a:t>
            </a:r>
            <a:r>
              <a:rPr lang="cs-CZ" sz="1800" dirty="0" smtClean="0"/>
              <a:t>. </a:t>
            </a:r>
            <a:r>
              <a:rPr lang="cs-CZ" sz="1800" dirty="0" err="1" smtClean="0"/>
              <a:t>Stamaril</a:t>
            </a:r>
            <a:r>
              <a:rPr lang="cs-CZ" sz="1800" dirty="0" smtClean="0"/>
              <a:t>®) </a:t>
            </a:r>
            <a:endParaRPr lang="cs-CZ" sz="1800" dirty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single </a:t>
            </a:r>
            <a:r>
              <a:rPr lang="en-US" sz="1800" dirty="0"/>
              <a:t>dose provides lifelong protection for most </a:t>
            </a:r>
            <a:r>
              <a:rPr lang="en-US" sz="1800" dirty="0" smtClean="0"/>
              <a:t>people</a:t>
            </a:r>
            <a:r>
              <a:rPr lang="cs-CZ" sz="1800" dirty="0" smtClean="0"/>
              <a:t>, booster </a:t>
            </a:r>
            <a:r>
              <a:rPr lang="cs-CZ" sz="1800" dirty="0" err="1" smtClean="0"/>
              <a:t>is</a:t>
            </a:r>
            <a:r>
              <a:rPr lang="cs-CZ" sz="1800" dirty="0" smtClean="0"/>
              <a:t> not </a:t>
            </a:r>
            <a:r>
              <a:rPr lang="cs-CZ" sz="1800" dirty="0" err="1" smtClean="0"/>
              <a:t>recommended</a:t>
            </a:r>
            <a:endParaRPr lang="cs-CZ" sz="18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Vaccine </a:t>
            </a:r>
            <a:r>
              <a:rPr lang="en-US" sz="1800" dirty="0"/>
              <a:t>is recommended for people aged 9 months or older and who are traveling to or living in areas at risk for yellow fever virus in </a:t>
            </a:r>
            <a:r>
              <a:rPr lang="en-US" sz="1800" dirty="0" smtClean="0"/>
              <a:t>Africa and </a:t>
            </a:r>
            <a:r>
              <a:rPr lang="cs-CZ" sz="1800" dirty="0" smtClean="0"/>
              <a:t>SA</a:t>
            </a:r>
            <a:endParaRPr lang="en-US" sz="1800" dirty="0"/>
          </a:p>
          <a:p>
            <a:pPr marL="1020150" lvl="2" indent="-28575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cs-CZ" sz="1800" dirty="0" smtClean="0"/>
              <a:t>CAVE !!! </a:t>
            </a:r>
            <a:r>
              <a:rPr lang="cs-CZ" sz="1800" dirty="0" err="1" smtClean="0"/>
              <a:t>age</a:t>
            </a:r>
            <a:r>
              <a:rPr lang="cs-CZ" sz="1800" dirty="0" smtClean="0"/>
              <a:t> ˂ </a:t>
            </a:r>
            <a:r>
              <a:rPr lang="cs-CZ" sz="1800" dirty="0"/>
              <a:t>9 </a:t>
            </a:r>
            <a:r>
              <a:rPr lang="cs-CZ" sz="1800" dirty="0" err="1" smtClean="0"/>
              <a:t>months</a:t>
            </a:r>
            <a:r>
              <a:rPr lang="cs-CZ" sz="1800" dirty="0" smtClean="0"/>
              <a:t>, ˃ </a:t>
            </a:r>
            <a:r>
              <a:rPr lang="cs-CZ" sz="1800" dirty="0"/>
              <a:t>60 </a:t>
            </a:r>
            <a:r>
              <a:rPr lang="cs-CZ" sz="1800" dirty="0" err="1" smtClean="0"/>
              <a:t>years</a:t>
            </a:r>
            <a:r>
              <a:rPr lang="cs-CZ" sz="1800" dirty="0" smtClean="0"/>
              <a:t>, </a:t>
            </a:r>
            <a:r>
              <a:rPr lang="cs-CZ" sz="1800" dirty="0" err="1" smtClean="0"/>
              <a:t>pregnancy</a:t>
            </a:r>
            <a:r>
              <a:rPr lang="cs-CZ" sz="1800" dirty="0" smtClean="0"/>
              <a:t>, </a:t>
            </a:r>
            <a:r>
              <a:rPr lang="cs-CZ" sz="1800" dirty="0" err="1" smtClean="0"/>
              <a:t>immunocompromised</a:t>
            </a:r>
            <a:r>
              <a:rPr lang="cs-CZ" sz="1800" dirty="0" smtClean="0"/>
              <a:t> </a:t>
            </a:r>
            <a:r>
              <a:rPr lang="cs-CZ" sz="1800" dirty="0" err="1" smtClean="0"/>
              <a:t>patients</a:t>
            </a:r>
            <a:r>
              <a:rPr lang="cs-CZ" sz="1800" dirty="0" smtClean="0"/>
              <a:t> – </a:t>
            </a:r>
            <a:r>
              <a:rPr lang="cs-CZ" sz="1800" dirty="0" err="1" smtClean="0"/>
              <a:t>high</a:t>
            </a:r>
            <a:r>
              <a:rPr lang="cs-CZ" sz="1800" dirty="0" smtClean="0"/>
              <a:t> risk </a:t>
            </a:r>
            <a:r>
              <a:rPr lang="cs-CZ" sz="1800" dirty="0" err="1" smtClean="0"/>
              <a:t>of</a:t>
            </a:r>
            <a:r>
              <a:rPr lang="cs-CZ" sz="1800" dirty="0" smtClean="0"/>
              <a:t> sever </a:t>
            </a:r>
            <a:r>
              <a:rPr lang="cs-CZ" sz="1800" dirty="0" err="1" smtClean="0"/>
              <a:t>adver</a:t>
            </a:r>
            <a:r>
              <a:rPr lang="cs-CZ" sz="1800" dirty="0" smtClean="0"/>
              <a:t> </a:t>
            </a:r>
            <a:r>
              <a:rPr lang="cs-CZ" sz="1800" dirty="0" err="1" smtClean="0"/>
              <a:t>effects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(as </a:t>
            </a:r>
            <a:r>
              <a:rPr lang="cs-CZ" sz="1800" dirty="0" err="1" smtClean="0"/>
              <a:t>at</a:t>
            </a:r>
            <a:r>
              <a:rPr lang="cs-CZ" sz="1800" dirty="0" smtClean="0"/>
              <a:t> </a:t>
            </a:r>
            <a:r>
              <a:rPr lang="cs-CZ" sz="1800" dirty="0" err="1" smtClean="0"/>
              <a:t>all</a:t>
            </a:r>
            <a:r>
              <a:rPr lang="cs-CZ" sz="1800" dirty="0" smtClean="0"/>
              <a:t> live </a:t>
            </a:r>
            <a:r>
              <a:rPr lang="cs-CZ" sz="1800" dirty="0" err="1" smtClean="0"/>
              <a:t>vaccines</a:t>
            </a:r>
            <a:r>
              <a:rPr lang="cs-CZ" sz="1800" dirty="0" smtClean="0"/>
              <a:t>)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sz="1800" dirty="0" smtClean="0"/>
              <a:t>Yellow </a:t>
            </a:r>
            <a:r>
              <a:rPr lang="en-US" sz="1800" dirty="0"/>
              <a:t>fever vaccine may be required for entry into certain </a:t>
            </a:r>
            <a:r>
              <a:rPr lang="en-US" sz="1800" dirty="0" smtClean="0"/>
              <a:t>countries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68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00"/>
    </mc:Choice>
    <mc:Fallback xmlns="">
      <p:transition spd="slow" advTm="1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Ebola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2" y="1205849"/>
            <a:ext cx="8066088" cy="246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636422" y="3869741"/>
            <a:ext cx="7190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RNA, non-</a:t>
            </a:r>
            <a:r>
              <a:rPr lang="cs-CZ" sz="1400" dirty="0" err="1" smtClean="0">
                <a:latin typeface="+mn-lt"/>
              </a:rPr>
              <a:t>segmented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family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i="1" dirty="0" err="1" smtClean="0">
                <a:solidFill>
                  <a:srgbClr val="FF0000"/>
                </a:solidFill>
                <a:latin typeface="+mn-lt"/>
              </a:rPr>
              <a:t>Filoviridae</a:t>
            </a:r>
            <a:r>
              <a:rPr lang="cs-CZ" sz="14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(</a:t>
            </a:r>
            <a:r>
              <a:rPr lang="cs-CZ" sz="1400" dirty="0" err="1" smtClean="0">
                <a:latin typeface="+mn-lt"/>
              </a:rPr>
              <a:t>from</a:t>
            </a:r>
            <a:r>
              <a:rPr lang="cs-CZ" sz="1400" dirty="0" smtClean="0">
                <a:latin typeface="+mn-lt"/>
              </a:rPr>
              <a:t> latin „</a:t>
            </a:r>
            <a:r>
              <a:rPr lang="cs-CZ" sz="1400" dirty="0" err="1" smtClean="0">
                <a:latin typeface="+mn-lt"/>
              </a:rPr>
              <a:t>filum</a:t>
            </a:r>
            <a:r>
              <a:rPr lang="cs-CZ" sz="1400" dirty="0" smtClean="0">
                <a:latin typeface="+mn-lt"/>
              </a:rPr>
              <a:t>“</a:t>
            </a:r>
            <a:r>
              <a:rPr lang="en-GB" sz="1400" dirty="0" smtClean="0">
                <a:latin typeface="+mn-lt"/>
              </a:rPr>
              <a:t> = thread like</a:t>
            </a:r>
            <a:r>
              <a:rPr lang="sk-SK" sz="1400" dirty="0" smtClean="0">
                <a:latin typeface="+mn-lt"/>
              </a:rPr>
              <a:t>)</a:t>
            </a:r>
          </a:p>
          <a:p>
            <a:r>
              <a:rPr lang="cs-CZ" sz="1400" dirty="0" smtClean="0">
                <a:latin typeface="+mn-lt"/>
              </a:rPr>
              <a:t>6 </a:t>
            </a:r>
            <a:r>
              <a:rPr lang="cs-CZ" sz="1400" dirty="0" err="1" smtClean="0">
                <a:latin typeface="+mn-lt"/>
              </a:rPr>
              <a:t>types</a:t>
            </a:r>
            <a:r>
              <a:rPr lang="cs-CZ" sz="1400" dirty="0" smtClean="0">
                <a:latin typeface="+mn-lt"/>
              </a:rPr>
              <a:t>:</a:t>
            </a:r>
            <a:endParaRPr lang="cs-CZ" sz="140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Zaire </a:t>
            </a:r>
            <a:r>
              <a:rPr lang="cs-CZ" sz="1400" b="1" dirty="0" err="1">
                <a:latin typeface="+mn-lt"/>
              </a:rPr>
              <a:t>ebola</a:t>
            </a:r>
            <a:r>
              <a:rPr lang="cs-CZ" sz="1400" b="1" dirty="0">
                <a:latin typeface="+mn-lt"/>
              </a:rPr>
              <a:t> virus </a:t>
            </a:r>
            <a:r>
              <a:rPr lang="cs-CZ" sz="1400" dirty="0" smtClean="0">
                <a:latin typeface="+mn-lt"/>
              </a:rPr>
              <a:t>– most </a:t>
            </a:r>
            <a:r>
              <a:rPr lang="cs-CZ" sz="1400" dirty="0" err="1" smtClean="0">
                <a:latin typeface="+mn-lt"/>
              </a:rPr>
              <a:t>common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the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deadliest</a:t>
            </a:r>
            <a:r>
              <a:rPr lang="cs-CZ" sz="1400" dirty="0" smtClean="0">
                <a:latin typeface="+mn-lt"/>
              </a:rPr>
              <a:t>, mortality 55-88%, </a:t>
            </a:r>
            <a:r>
              <a:rPr lang="cs-CZ" sz="1400" dirty="0" err="1" smtClean="0">
                <a:latin typeface="+mn-lt"/>
              </a:rPr>
              <a:t>central</a:t>
            </a:r>
            <a:r>
              <a:rPr lang="cs-CZ" sz="1400" dirty="0" smtClean="0">
                <a:latin typeface="+mn-lt"/>
              </a:rPr>
              <a:t> and </a:t>
            </a:r>
            <a:r>
              <a:rPr lang="cs-CZ" sz="1400" dirty="0" err="1" smtClean="0">
                <a:latin typeface="+mn-lt"/>
              </a:rPr>
              <a:t>west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Africa</a:t>
            </a:r>
            <a:endParaRPr lang="cs-CZ" sz="14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+mn-lt"/>
              </a:rPr>
              <a:t>Sudan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ebola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virus </a:t>
            </a:r>
            <a:r>
              <a:rPr lang="cs-CZ" sz="1400" dirty="0" smtClean="0">
                <a:latin typeface="+mn-lt"/>
              </a:rPr>
              <a:t>– mortality as in Zaire, </a:t>
            </a:r>
            <a:r>
              <a:rPr lang="cs-CZ" sz="1400" dirty="0" err="1" smtClean="0">
                <a:latin typeface="+mn-lt"/>
              </a:rPr>
              <a:t>Sudan</a:t>
            </a:r>
            <a:r>
              <a:rPr lang="cs-CZ" sz="1400" dirty="0" smtClean="0">
                <a:latin typeface="+mn-lt"/>
              </a:rPr>
              <a:t> (1970, 2004), Uganda (2000)</a:t>
            </a:r>
            <a:endParaRPr lang="cs-CZ" sz="14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+mn-lt"/>
              </a:rPr>
              <a:t>Tai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Forest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ebola</a:t>
            </a:r>
            <a:r>
              <a:rPr lang="cs-CZ" sz="1400" b="1" dirty="0">
                <a:latin typeface="+mn-lt"/>
              </a:rPr>
              <a:t> virus </a:t>
            </a:r>
            <a:r>
              <a:rPr lang="cs-CZ" sz="1400" dirty="0" smtClean="0">
                <a:latin typeface="+mn-lt"/>
              </a:rPr>
              <a:t>(</a:t>
            </a:r>
            <a:r>
              <a:rPr lang="cs-CZ" sz="1400" dirty="0" err="1" smtClean="0">
                <a:latin typeface="+mn-lt"/>
              </a:rPr>
              <a:t>former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Cote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d´Ivoire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ebola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virus) </a:t>
            </a:r>
            <a:r>
              <a:rPr lang="cs-CZ" sz="1400" dirty="0">
                <a:latin typeface="+mn-lt"/>
              </a:rPr>
              <a:t>– </a:t>
            </a:r>
            <a:r>
              <a:rPr lang="cs-CZ" sz="1400" dirty="0" err="1" smtClean="0">
                <a:latin typeface="+mn-lt"/>
              </a:rPr>
              <a:t>west</a:t>
            </a:r>
            <a:r>
              <a:rPr lang="cs-CZ" sz="1400" dirty="0" smtClean="0">
                <a:latin typeface="+mn-lt"/>
              </a:rPr>
              <a:t> Afrika</a:t>
            </a:r>
            <a:endParaRPr lang="cs-CZ" sz="14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+mn-lt"/>
              </a:rPr>
              <a:t>Bundibugyo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ebola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virus</a:t>
            </a:r>
            <a:r>
              <a:rPr lang="cs-CZ" sz="1400" dirty="0" smtClean="0">
                <a:latin typeface="+mn-lt"/>
              </a:rPr>
              <a:t> – mortality 22-30%, Uganda (2007), DRC (2012)</a:t>
            </a:r>
            <a:endParaRPr lang="cs-CZ" sz="14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+mn-lt"/>
              </a:rPr>
              <a:t>Reston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ebola</a:t>
            </a:r>
            <a:r>
              <a:rPr lang="cs-CZ" sz="1400" b="1" dirty="0">
                <a:latin typeface="+mn-lt"/>
              </a:rPr>
              <a:t> virus </a:t>
            </a:r>
            <a:r>
              <a:rPr lang="cs-CZ" sz="1400" dirty="0" smtClean="0">
                <a:latin typeface="+mn-lt"/>
              </a:rPr>
              <a:t>– in </a:t>
            </a:r>
            <a:r>
              <a:rPr lang="cs-CZ" sz="1400" dirty="0" err="1" smtClean="0">
                <a:latin typeface="+mn-lt"/>
              </a:rPr>
              <a:t>Phillipines</a:t>
            </a:r>
            <a:r>
              <a:rPr lang="cs-CZ" sz="1400" dirty="0" smtClean="0">
                <a:latin typeface="+mn-lt"/>
              </a:rPr>
              <a:t> (not in </a:t>
            </a:r>
            <a:r>
              <a:rPr lang="cs-CZ" sz="1400" dirty="0" err="1" smtClean="0">
                <a:latin typeface="+mn-lt"/>
              </a:rPr>
              <a:t>Africa</a:t>
            </a:r>
            <a:r>
              <a:rPr lang="cs-CZ" sz="1400" dirty="0" smtClean="0">
                <a:latin typeface="+mn-lt"/>
              </a:rPr>
              <a:t>), </a:t>
            </a:r>
            <a:r>
              <a:rPr lang="cs-CZ" sz="1400" dirty="0" err="1" smtClean="0">
                <a:latin typeface="+mn-lt"/>
              </a:rPr>
              <a:t>infects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only</a:t>
            </a:r>
            <a:r>
              <a:rPr lang="cs-CZ" sz="1400" dirty="0" smtClean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nonhuman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primates</a:t>
            </a:r>
            <a:endParaRPr lang="cs-CZ" sz="14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err="1">
                <a:latin typeface="+mn-lt"/>
              </a:rPr>
              <a:t>Bombali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ebola</a:t>
            </a:r>
            <a:r>
              <a:rPr lang="cs-CZ" sz="1400" b="1" dirty="0">
                <a:latin typeface="+mn-lt"/>
              </a:rPr>
              <a:t> virus </a:t>
            </a:r>
            <a:r>
              <a:rPr lang="cs-CZ" sz="1400" dirty="0">
                <a:latin typeface="+mn-lt"/>
              </a:rPr>
              <a:t>– </a:t>
            </a:r>
            <a:r>
              <a:rPr lang="cs-CZ" sz="1400" dirty="0" err="1" smtClean="0">
                <a:latin typeface="+mn-lt"/>
              </a:rPr>
              <a:t>newly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izolated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from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bats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infectiosity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for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humans</a:t>
            </a:r>
            <a:r>
              <a:rPr lang="cs-CZ" sz="1400" dirty="0" smtClean="0">
                <a:latin typeface="+mn-lt"/>
              </a:rPr>
              <a:t> not </a:t>
            </a:r>
            <a:r>
              <a:rPr lang="cs-CZ" sz="1400" dirty="0" err="1" smtClean="0">
                <a:latin typeface="+mn-lt"/>
              </a:rPr>
              <a:t>known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0"/>
    </mc:Choice>
    <mc:Fallback xmlns="">
      <p:transition spd="slow" advTm="2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Yellow fever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6900" lvl="1" indent="-34290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mosquito-borne viral </a:t>
            </a:r>
            <a:r>
              <a:rPr lang="en-GB" sz="1600" dirty="0" err="1" smtClean="0"/>
              <a:t>hemorrhagic</a:t>
            </a:r>
            <a:r>
              <a:rPr lang="en-GB" sz="1600" dirty="0" smtClean="0"/>
              <a:t> fever with a high case-fatality rate</a:t>
            </a:r>
          </a:p>
          <a:p>
            <a:pPr marL="486900" lvl="1" indent="-342900" algn="just">
              <a:buFont typeface="Arial" panose="020B0604020202020204" pitchFamily="34" charset="0"/>
              <a:buChar char="•"/>
            </a:pPr>
            <a:r>
              <a:rPr lang="cs-CZ" sz="1600" dirty="0" err="1" smtClean="0"/>
              <a:t>acute</a:t>
            </a:r>
            <a:r>
              <a:rPr lang="en-GB" sz="1600" dirty="0" smtClean="0"/>
              <a:t>, </a:t>
            </a:r>
            <a:r>
              <a:rPr lang="cs-CZ" sz="1600" dirty="0" err="1" smtClean="0"/>
              <a:t>systemic</a:t>
            </a:r>
            <a:r>
              <a:rPr lang="cs-CZ" sz="1600" dirty="0" smtClean="0"/>
              <a:t> </a:t>
            </a:r>
            <a:r>
              <a:rPr lang="cs-CZ" sz="1600" dirty="0" err="1" smtClean="0"/>
              <a:t>infection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organ </a:t>
            </a:r>
            <a:r>
              <a:rPr lang="cs-CZ" sz="1600" dirty="0" err="1" smtClean="0"/>
              <a:t>dysfunction</a:t>
            </a:r>
            <a:r>
              <a:rPr lang="cs-CZ" sz="1600" dirty="0" smtClean="0"/>
              <a:t> and </a:t>
            </a:r>
            <a:r>
              <a:rPr lang="cs-CZ" sz="1600" dirty="0" err="1" smtClean="0"/>
              <a:t>hemorrhage</a:t>
            </a:r>
            <a:endParaRPr lang="cs-CZ" sz="1600" dirty="0" smtClean="0"/>
          </a:p>
          <a:p>
            <a:pPr marL="486900" lvl="1" indent="-342900" algn="just">
              <a:buFont typeface="Arial" panose="020B0604020202020204" pitchFamily="34" charset="0"/>
              <a:buChar char="•"/>
            </a:pPr>
            <a:r>
              <a:rPr lang="cs-CZ" sz="1600" dirty="0" err="1" smtClean="0"/>
              <a:t>vector</a:t>
            </a:r>
            <a:r>
              <a:rPr lang="cs-CZ" sz="1600" dirty="0" smtClean="0"/>
              <a:t>: </a:t>
            </a:r>
            <a:r>
              <a:rPr lang="sk-SK" sz="1600" i="1" dirty="0" err="1"/>
              <a:t>Aedes</a:t>
            </a:r>
            <a:r>
              <a:rPr lang="sk-SK" sz="1600" dirty="0"/>
              <a:t> </a:t>
            </a:r>
            <a:r>
              <a:rPr lang="sk-SK" sz="1600" dirty="0" err="1" smtClean="0"/>
              <a:t>sp</a:t>
            </a:r>
            <a:r>
              <a:rPr lang="sk-SK" sz="1600" dirty="0" smtClean="0"/>
              <a:t>. </a:t>
            </a:r>
            <a:r>
              <a:rPr lang="sk-SK" sz="1600" dirty="0"/>
              <a:t>in </a:t>
            </a:r>
            <a:r>
              <a:rPr lang="sk-SK" sz="1600" dirty="0" err="1"/>
              <a:t>Africa</a:t>
            </a:r>
            <a:r>
              <a:rPr lang="sk-SK" sz="1600" dirty="0"/>
              <a:t>, </a:t>
            </a:r>
            <a:r>
              <a:rPr lang="sk-SK" sz="1600" i="1" dirty="0" err="1"/>
              <a:t>Haemagogus</a:t>
            </a:r>
            <a:r>
              <a:rPr lang="sk-SK" sz="1600" dirty="0"/>
              <a:t> </a:t>
            </a:r>
            <a:r>
              <a:rPr lang="sk-SK" sz="1600" dirty="0" err="1" smtClean="0"/>
              <a:t>sp</a:t>
            </a:r>
            <a:r>
              <a:rPr lang="sk-SK" sz="1600" dirty="0" smtClean="0"/>
              <a:t>. </a:t>
            </a:r>
            <a:r>
              <a:rPr lang="sk-SK" sz="1600" dirty="0"/>
              <a:t>in </a:t>
            </a:r>
            <a:r>
              <a:rPr lang="sk-SK" sz="1600" dirty="0" err="1"/>
              <a:t>South</a:t>
            </a:r>
            <a:r>
              <a:rPr lang="sk-SK" sz="1600" dirty="0"/>
              <a:t> </a:t>
            </a:r>
            <a:r>
              <a:rPr lang="sk-SK" sz="1600" dirty="0" err="1"/>
              <a:t>America</a:t>
            </a:r>
            <a:endParaRPr lang="sk-SK" sz="1600" dirty="0"/>
          </a:p>
          <a:p>
            <a:pPr marL="486900" lvl="1" indent="-34290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e</a:t>
            </a:r>
            <a:r>
              <a:rPr lang="en-GB" sz="1600" dirty="0" err="1" smtClean="0"/>
              <a:t>tiological</a:t>
            </a:r>
            <a:r>
              <a:rPr lang="en-GB" sz="1600" dirty="0" smtClean="0"/>
              <a:t> </a:t>
            </a:r>
            <a:r>
              <a:rPr lang="en-GB" sz="1600" dirty="0"/>
              <a:t>agent: </a:t>
            </a:r>
          </a:p>
          <a:p>
            <a:pPr marL="1011600" lvl="2" indent="-457200" algn="just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600" dirty="0" smtClean="0"/>
              <a:t>member </a:t>
            </a:r>
            <a:r>
              <a:rPr lang="en-GB" sz="1600" dirty="0"/>
              <a:t>of the family </a:t>
            </a:r>
            <a:r>
              <a:rPr lang="en-GB" sz="1600" i="1" dirty="0" err="1">
                <a:solidFill>
                  <a:srgbClr val="FF0000"/>
                </a:solidFill>
              </a:rPr>
              <a:t>Flaviviridae</a:t>
            </a:r>
            <a:r>
              <a:rPr lang="en-GB" sz="1600" dirty="0"/>
              <a:t>, enveloped, positive-sense, </a:t>
            </a:r>
            <a:r>
              <a:rPr lang="en-GB" sz="1600" dirty="0" smtClean="0"/>
              <a:t>single-stranded RNA</a:t>
            </a:r>
            <a:r>
              <a:rPr lang="cs-CZ" sz="1600" dirty="0" smtClean="0"/>
              <a:t> v</a:t>
            </a:r>
            <a:r>
              <a:rPr lang="en-GB" sz="1600" dirty="0" err="1" smtClean="0"/>
              <a:t>irus</a:t>
            </a:r>
            <a:r>
              <a:rPr lang="en-GB" sz="1600" dirty="0" smtClean="0"/>
              <a:t> </a:t>
            </a:r>
            <a:r>
              <a:rPr lang="en-GB" sz="1600" dirty="0"/>
              <a:t>that </a:t>
            </a:r>
            <a:r>
              <a:rPr lang="en-GB" sz="1600" dirty="0" smtClean="0"/>
              <a:t>replicate</a:t>
            </a:r>
            <a:r>
              <a:rPr lang="cs-CZ" sz="1600" dirty="0" smtClean="0"/>
              <a:t>s</a:t>
            </a:r>
            <a:r>
              <a:rPr lang="en-GB" sz="1600" dirty="0" smtClean="0"/>
              <a:t> </a:t>
            </a:r>
            <a:r>
              <a:rPr lang="en-GB" sz="1600" dirty="0"/>
              <a:t>in the </a:t>
            </a:r>
            <a:r>
              <a:rPr lang="en-GB" sz="1600" dirty="0" smtClean="0"/>
              <a:t>cytoplasm </a:t>
            </a:r>
            <a:r>
              <a:rPr lang="en-GB" sz="1600" dirty="0"/>
              <a:t>of infected </a:t>
            </a:r>
            <a:r>
              <a:rPr lang="en-GB" sz="1600" dirty="0" smtClean="0"/>
              <a:t>cells</a:t>
            </a:r>
            <a:endParaRPr lang="cs-CZ" sz="1600" dirty="0" smtClean="0"/>
          </a:p>
          <a:p>
            <a:pPr marL="1011600" lvl="2" indent="-457200" algn="just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sk-SK" sz="1600" dirty="0"/>
              <a:t>single </a:t>
            </a:r>
            <a:r>
              <a:rPr lang="sk-SK" sz="1600" dirty="0" err="1" smtClean="0"/>
              <a:t>serotype</a:t>
            </a:r>
            <a:r>
              <a:rPr lang="sk-SK" sz="1600" dirty="0" smtClean="0"/>
              <a:t>, </a:t>
            </a:r>
            <a:r>
              <a:rPr lang="sk-SK" sz="1600" dirty="0" err="1" smtClean="0"/>
              <a:t>antigenically</a:t>
            </a:r>
            <a:r>
              <a:rPr lang="sk-SK" sz="1600" dirty="0" smtClean="0"/>
              <a:t> </a:t>
            </a:r>
            <a:r>
              <a:rPr lang="sk-SK" sz="1600" dirty="0" err="1"/>
              <a:t>conserved</a:t>
            </a:r>
            <a:r>
              <a:rPr lang="sk-SK" sz="1600" dirty="0"/>
              <a:t> = </a:t>
            </a:r>
            <a:r>
              <a:rPr lang="sk-SK" sz="1600" dirty="0" err="1"/>
              <a:t>vaccine</a:t>
            </a:r>
            <a:r>
              <a:rPr lang="sk-SK" sz="1600" dirty="0"/>
              <a:t> </a:t>
            </a:r>
            <a:r>
              <a:rPr lang="sk-SK" sz="1600" dirty="0" err="1"/>
              <a:t>protects</a:t>
            </a:r>
            <a:r>
              <a:rPr lang="sk-SK" sz="1600" dirty="0"/>
              <a:t> </a:t>
            </a:r>
            <a:r>
              <a:rPr lang="sk-SK" sz="1600" dirty="0" err="1"/>
              <a:t>against</a:t>
            </a:r>
            <a:r>
              <a:rPr lang="sk-SK" sz="1600" dirty="0"/>
              <a:t> </a:t>
            </a:r>
            <a:r>
              <a:rPr lang="sk-SK" sz="1600" dirty="0" err="1"/>
              <a:t>all</a:t>
            </a:r>
            <a:r>
              <a:rPr lang="sk-SK" sz="1600" dirty="0"/>
              <a:t> </a:t>
            </a:r>
            <a:r>
              <a:rPr lang="sk-SK" sz="1600" dirty="0" err="1"/>
              <a:t>strains</a:t>
            </a:r>
            <a:r>
              <a:rPr lang="sk-SK" sz="1600" dirty="0"/>
              <a:t> </a:t>
            </a:r>
            <a:r>
              <a:rPr lang="sk-SK" sz="1600" dirty="0" err="1"/>
              <a:t>of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virus</a:t>
            </a:r>
            <a:endParaRPr lang="sk-SK" sz="1600" dirty="0"/>
          </a:p>
          <a:p>
            <a:pPr marL="1011600" lvl="2" indent="-457200" algn="just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1600" dirty="0" smtClean="0"/>
              <a:t>1927 </a:t>
            </a:r>
            <a:r>
              <a:rPr lang="en-GB" sz="1600" dirty="0"/>
              <a:t>- first </a:t>
            </a:r>
            <a:r>
              <a:rPr lang="en-GB" sz="1600" dirty="0" smtClean="0"/>
              <a:t>isolation </a:t>
            </a:r>
            <a:r>
              <a:rPr lang="en-GB" sz="1600" dirty="0"/>
              <a:t>from </a:t>
            </a:r>
            <a:r>
              <a:rPr lang="en-GB" sz="1600" dirty="0" smtClean="0"/>
              <a:t>human. </a:t>
            </a:r>
            <a:r>
              <a:rPr lang="en-GB" sz="1600" dirty="0"/>
              <a:t>First proven </a:t>
            </a:r>
            <a:r>
              <a:rPr lang="en-GB" sz="1600" dirty="0" smtClean="0"/>
              <a:t>mosquito-borne </a:t>
            </a:r>
            <a:r>
              <a:rPr lang="en-GB" sz="1600" dirty="0"/>
              <a:t>viral infection</a:t>
            </a:r>
          </a:p>
          <a:p>
            <a:pPr marL="1011600" lvl="2" indent="-457200" algn="just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sk-SK" sz="1600" dirty="0" err="1" smtClean="0"/>
              <a:t>cause</a:t>
            </a:r>
            <a:r>
              <a:rPr lang="sk-SK" sz="1600" dirty="0" smtClean="0"/>
              <a:t> </a:t>
            </a:r>
            <a:r>
              <a:rPr lang="en-GB" sz="1600" dirty="0" smtClean="0"/>
              <a:t>infect</a:t>
            </a:r>
            <a:r>
              <a:rPr lang="cs-CZ" sz="1600" dirty="0" smtClean="0"/>
              <a:t>ion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human</a:t>
            </a:r>
            <a:r>
              <a:rPr lang="cs-CZ" sz="1600" dirty="0" smtClean="0"/>
              <a:t> and </a:t>
            </a:r>
            <a:r>
              <a:rPr lang="cs-CZ" sz="1600" dirty="0" err="1" smtClean="0"/>
              <a:t>primates</a:t>
            </a:r>
            <a:r>
              <a:rPr lang="cs-CZ" sz="1600" dirty="0" smtClean="0"/>
              <a:t> (</a:t>
            </a:r>
            <a:r>
              <a:rPr lang="cs-CZ" sz="1600" dirty="0" err="1" smtClean="0"/>
              <a:t>both</a:t>
            </a:r>
            <a:r>
              <a:rPr lang="cs-CZ" sz="1600" dirty="0" smtClean="0"/>
              <a:t> serve as </a:t>
            </a:r>
            <a:r>
              <a:rPr lang="cs-CZ" sz="1600" dirty="0" err="1" smtClean="0"/>
              <a:t>reservoir</a:t>
            </a:r>
            <a:r>
              <a:rPr lang="cs-CZ" sz="1600" dirty="0" smtClean="0"/>
              <a:t>)</a:t>
            </a:r>
            <a:r>
              <a:rPr lang="en-GB" sz="1600" dirty="0" smtClean="0"/>
              <a:t> </a:t>
            </a:r>
            <a:endParaRPr lang="en-GB" sz="1600" dirty="0"/>
          </a:p>
          <a:p>
            <a:pPr marL="486900" lvl="1" indent="-34290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life-long</a:t>
            </a:r>
            <a:r>
              <a:rPr lang="cs-CZ" sz="1600" dirty="0" smtClean="0"/>
              <a:t> </a:t>
            </a:r>
            <a:r>
              <a:rPr lang="cs-CZ" sz="1600" dirty="0" err="1" smtClean="0"/>
              <a:t>immunity</a:t>
            </a:r>
            <a:r>
              <a:rPr lang="cs-CZ" sz="1600" dirty="0" smtClean="0"/>
              <a:t> </a:t>
            </a:r>
            <a:r>
              <a:rPr lang="cs-CZ" sz="1600" dirty="0" err="1" smtClean="0"/>
              <a:t>develops</a:t>
            </a:r>
            <a:r>
              <a:rPr lang="cs-CZ" sz="1600" dirty="0" smtClean="0"/>
              <a:t> </a:t>
            </a:r>
            <a:r>
              <a:rPr lang="cs-CZ" sz="1600" dirty="0" err="1" smtClean="0"/>
              <a:t>after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infection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7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0"/>
    </mc:Choice>
    <mc:Fallback xmlns="">
      <p:transition spd="slow" advClick="0" advTm="6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Ebola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2" y="1205849"/>
            <a:ext cx="8066088" cy="246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636422" y="3869741"/>
            <a:ext cx="7190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>
                <a:latin typeface="+mn-lt"/>
              </a:rPr>
              <a:t>Ebolavirus</a:t>
            </a:r>
            <a:r>
              <a:rPr lang="cs-CZ" sz="1600" dirty="0" smtClean="0">
                <a:latin typeface="+mn-lt"/>
              </a:rPr>
              <a:t> – 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 most 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virulent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 patogen 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known</a:t>
            </a:r>
            <a:endParaRPr lang="cs-CZ" sz="1600" dirty="0" smtClean="0">
              <a:solidFill>
                <a:srgbClr val="FF0000"/>
              </a:solidFill>
              <a:latin typeface="+mn-lt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 natural </a:t>
            </a:r>
            <a:r>
              <a:rPr lang="cs-CZ" sz="1600" dirty="0" err="1" smtClean="0">
                <a:latin typeface="+mn-lt"/>
              </a:rPr>
              <a:t>reservoirs</a:t>
            </a:r>
            <a:r>
              <a:rPr lang="cs-CZ" sz="1600" dirty="0" smtClean="0">
                <a:latin typeface="+mn-lt"/>
              </a:rPr>
              <a:t> are not </a:t>
            </a:r>
            <a:r>
              <a:rPr lang="cs-CZ" sz="1600" dirty="0" err="1" smtClean="0">
                <a:latin typeface="+mn-lt"/>
              </a:rPr>
              <a:t>yet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identified</a:t>
            </a:r>
            <a:r>
              <a:rPr lang="cs-CZ" sz="1600" dirty="0" smtClean="0">
                <a:latin typeface="+mn-lt"/>
              </a:rPr>
              <a:t> (</a:t>
            </a:r>
            <a:r>
              <a:rPr lang="cs-CZ" sz="1600" dirty="0" err="1" smtClean="0">
                <a:latin typeface="+mn-lt"/>
              </a:rPr>
              <a:t>probably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some</a:t>
            </a:r>
            <a:r>
              <a:rPr lang="cs-CZ" sz="1600" dirty="0" smtClean="0">
                <a:latin typeface="+mn-lt"/>
              </a:rPr>
              <a:t> species </a:t>
            </a:r>
            <a:r>
              <a:rPr lang="cs-CZ" sz="1600" dirty="0" err="1" smtClean="0">
                <a:latin typeface="+mn-lt"/>
              </a:rPr>
              <a:t>of</a:t>
            </a:r>
            <a:r>
              <a:rPr lang="cs-CZ" sz="1600" dirty="0" smtClean="0">
                <a:latin typeface="+mn-lt"/>
              </a:rPr>
              <a:t>   </a:t>
            </a:r>
            <a:r>
              <a:rPr lang="cs-CZ" sz="1600" dirty="0" err="1" smtClean="0">
                <a:latin typeface="+mn-lt"/>
              </a:rPr>
              <a:t>bats</a:t>
            </a:r>
            <a:r>
              <a:rPr lang="cs-CZ" sz="1600" dirty="0" smtClean="0">
                <a:latin typeface="+mn-lt"/>
              </a:rPr>
              <a:t>)</a:t>
            </a:r>
            <a:endParaRPr lang="cs-CZ" sz="1600" dirty="0">
              <a:latin typeface="+mn-lt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 st</a:t>
            </a:r>
            <a:r>
              <a:rPr lang="en-US" sz="1600" dirty="0" smtClean="0">
                <a:latin typeface="+mn-lt"/>
              </a:rPr>
              <a:t>able </a:t>
            </a:r>
            <a:r>
              <a:rPr lang="en-US" sz="1600" dirty="0">
                <a:latin typeface="+mn-lt"/>
              </a:rPr>
              <a:t>for a long time at room temperature</a:t>
            </a:r>
            <a:r>
              <a:rPr lang="cs-CZ" sz="1600" dirty="0" smtClean="0">
                <a:latin typeface="+mn-lt"/>
              </a:rPr>
              <a:t>, in </a:t>
            </a:r>
            <a:r>
              <a:rPr lang="cs-CZ" sz="1600" dirty="0" err="1" smtClean="0">
                <a:latin typeface="+mn-lt"/>
              </a:rPr>
              <a:t>blood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or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water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for</a:t>
            </a:r>
            <a:r>
              <a:rPr lang="cs-CZ" sz="1600" dirty="0" smtClean="0">
                <a:latin typeface="+mn-lt"/>
              </a:rPr>
              <a:t> 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 sensitive to </a:t>
            </a:r>
            <a:r>
              <a:rPr lang="en-US" sz="1600" dirty="0">
                <a:latin typeface="+mn-lt"/>
              </a:rPr>
              <a:t>high temperatures, UV light, γ radiation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6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2" y="412115"/>
            <a:ext cx="6850278" cy="364007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987552" y="4198926"/>
            <a:ext cx="6610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+mn-lt"/>
              </a:rPr>
              <a:t>since</a:t>
            </a:r>
            <a:r>
              <a:rPr lang="cs-CZ" sz="1400" b="1" dirty="0" smtClean="0">
                <a:latin typeface="+mn-lt"/>
              </a:rPr>
              <a:t> 1976</a:t>
            </a:r>
            <a:r>
              <a:rPr lang="cs-CZ" sz="1400" dirty="0" smtClean="0">
                <a:latin typeface="+mn-lt"/>
              </a:rPr>
              <a:t>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several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outbreaks</a:t>
            </a:r>
            <a:r>
              <a:rPr lang="cs-CZ" sz="1400" dirty="0" smtClean="0">
                <a:latin typeface="+mn-lt"/>
              </a:rPr>
              <a:t>, in </a:t>
            </a:r>
            <a:r>
              <a:rPr lang="cs-CZ" sz="1400" dirty="0" err="1" smtClean="0">
                <a:latin typeface="+mn-lt"/>
              </a:rPr>
              <a:t>remote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isolated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areas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of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small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villages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low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population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density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near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rain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forrests</a:t>
            </a:r>
            <a:endParaRPr lang="cs-CZ" sz="1400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Fewer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than</a:t>
            </a:r>
            <a:r>
              <a:rPr lang="cs-CZ" sz="1400" dirty="0" smtClean="0">
                <a:latin typeface="+mn-lt"/>
              </a:rPr>
              <a:t> 100 </a:t>
            </a:r>
            <a:r>
              <a:rPr lang="cs-CZ" sz="1400" dirty="0" err="1" smtClean="0">
                <a:latin typeface="+mn-lt"/>
              </a:rPr>
              <a:t>cases</a:t>
            </a:r>
            <a:r>
              <a:rPr lang="cs-CZ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contained within a period of weeks to a few months</a:t>
            </a:r>
            <a:r>
              <a:rPr lang="cs-CZ" sz="1400" dirty="0" smtClean="0">
                <a:latin typeface="+mn-lt"/>
              </a:rPr>
              <a:t> </a:t>
            </a:r>
          </a:p>
          <a:p>
            <a:r>
              <a:rPr lang="cs-CZ" sz="1400" b="1" dirty="0" smtClean="0">
                <a:latin typeface="+mn-lt"/>
              </a:rPr>
              <a:t>2013-2016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the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biggest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epidemy</a:t>
            </a:r>
            <a:r>
              <a:rPr lang="cs-CZ" sz="1400" dirty="0" smtClean="0">
                <a:latin typeface="+mn-lt"/>
              </a:rPr>
              <a:t> in </a:t>
            </a:r>
            <a:r>
              <a:rPr lang="cs-CZ" sz="1400" dirty="0" err="1" smtClean="0">
                <a:latin typeface="+mn-lt"/>
              </a:rPr>
              <a:t>history</a:t>
            </a:r>
            <a:r>
              <a:rPr lang="cs-CZ" sz="1400" dirty="0" smtClean="0">
                <a:latin typeface="+mn-lt"/>
              </a:rPr>
              <a:t> - </a:t>
            </a:r>
            <a:r>
              <a:rPr lang="cs-CZ" sz="1400" dirty="0" err="1" smtClean="0">
                <a:latin typeface="+mn-lt"/>
              </a:rPr>
              <a:t>Guineia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Liberia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Siera</a:t>
            </a:r>
            <a:r>
              <a:rPr lang="cs-CZ" sz="1400" dirty="0" smtClean="0">
                <a:latin typeface="+mn-lt"/>
              </a:rPr>
              <a:t> Leone, </a:t>
            </a:r>
            <a:r>
              <a:rPr lang="cs-CZ" sz="1400" dirty="0" err="1" smtClean="0">
                <a:latin typeface="+mn-lt"/>
              </a:rPr>
              <a:t>Nigeria</a:t>
            </a:r>
            <a:r>
              <a:rPr lang="cs-CZ" sz="1400" dirty="0" smtClean="0">
                <a:latin typeface="+mn-lt"/>
              </a:rPr>
              <a:t>, Senegal, and Mali (Zaire </a:t>
            </a:r>
            <a:r>
              <a:rPr lang="cs-CZ" sz="1400" dirty="0" err="1" smtClean="0">
                <a:latin typeface="+mn-lt"/>
              </a:rPr>
              <a:t>ebola</a:t>
            </a:r>
            <a:r>
              <a:rPr lang="cs-CZ" sz="1400" dirty="0" smtClean="0">
                <a:latin typeface="+mn-lt"/>
              </a:rPr>
              <a:t> virus)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Almost</a:t>
            </a:r>
            <a:r>
              <a:rPr lang="cs-CZ" sz="1400" dirty="0" smtClean="0">
                <a:latin typeface="+mn-lt"/>
              </a:rPr>
              <a:t> 29k </a:t>
            </a:r>
            <a:r>
              <a:rPr lang="cs-CZ" sz="1400" dirty="0" err="1" smtClean="0">
                <a:latin typeface="+mn-lt"/>
              </a:rPr>
              <a:t>confirmed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cases</a:t>
            </a:r>
            <a:r>
              <a:rPr lang="cs-CZ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11,000 deaths </a:t>
            </a:r>
            <a:r>
              <a:rPr lang="sk-SK" sz="1400" dirty="0" smtClean="0">
                <a:latin typeface="+mn-lt"/>
              </a:rPr>
              <a:t>(40% mortality). </a:t>
            </a:r>
            <a:r>
              <a:rPr lang="en-US" sz="1400" dirty="0" smtClean="0">
                <a:latin typeface="+mn-lt"/>
              </a:rPr>
              <a:t>881 infected healthcare workers</a:t>
            </a:r>
            <a:r>
              <a:rPr lang="sk-SK" sz="1400" dirty="0" smtClean="0">
                <a:latin typeface="+mn-lt"/>
              </a:rPr>
              <a:t> - </a:t>
            </a:r>
            <a:r>
              <a:rPr lang="en-US" sz="1400" dirty="0" smtClean="0">
                <a:latin typeface="+mn-lt"/>
              </a:rPr>
              <a:t>60 </a:t>
            </a:r>
            <a:r>
              <a:rPr lang="sk-SK" sz="1400" dirty="0" smtClean="0">
                <a:latin typeface="+mn-lt"/>
              </a:rPr>
              <a:t>%</a:t>
            </a:r>
            <a:r>
              <a:rPr lang="en-US" sz="1400" dirty="0" smtClean="0">
                <a:latin typeface="+mn-lt"/>
              </a:rPr>
              <a:t>percent died</a:t>
            </a:r>
            <a:endParaRPr lang="cs-CZ" sz="1400" dirty="0">
              <a:latin typeface="+mn-lt"/>
            </a:endParaRPr>
          </a:p>
        </p:txBody>
      </p:sp>
      <p:sp>
        <p:nvSpPr>
          <p:cNvPr id="9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540093" y="6228000"/>
            <a:ext cx="7184757" cy="252000"/>
          </a:xfrm>
        </p:spPr>
        <p:txBody>
          <a:bodyPr/>
          <a:lstStyle/>
          <a:p>
            <a:r>
              <a:rPr lang="cs-CZ" sz="800" dirty="0" smtClean="0">
                <a:solidFill>
                  <a:prstClr val="black"/>
                </a:solidFill>
              </a:rPr>
              <a:t>Boštíková </a:t>
            </a:r>
            <a:r>
              <a:rPr lang="cs-CZ" sz="800" dirty="0">
                <a:solidFill>
                  <a:prstClr val="black"/>
                </a:solidFill>
              </a:rPr>
              <a:t>V. očkování proti virové hemoragické horečce </a:t>
            </a:r>
            <a:r>
              <a:rPr lang="cs-CZ" sz="800" dirty="0" err="1">
                <a:solidFill>
                  <a:prstClr val="black"/>
                </a:solidFill>
              </a:rPr>
              <a:t>Ebola</a:t>
            </a:r>
            <a:r>
              <a:rPr lang="cs-CZ" sz="800" dirty="0">
                <a:solidFill>
                  <a:prstClr val="black"/>
                </a:solidFill>
              </a:rPr>
              <a:t> experimentální vakcínou </a:t>
            </a:r>
            <a:r>
              <a:rPr lang="cs-CZ" sz="800" dirty="0" err="1">
                <a:solidFill>
                  <a:prstClr val="black"/>
                </a:solidFill>
              </a:rPr>
              <a:t>rVSVDG</a:t>
            </a:r>
            <a:r>
              <a:rPr lang="cs-CZ" sz="800" dirty="0">
                <a:solidFill>
                  <a:prstClr val="black"/>
                </a:solidFill>
              </a:rPr>
              <a:t>-ZEBOV-GP v </a:t>
            </a:r>
            <a:r>
              <a:rPr lang="cs-CZ" sz="800" dirty="0" err="1">
                <a:solidFill>
                  <a:prstClr val="black"/>
                </a:solidFill>
              </a:rPr>
              <a:t>Dekokratické</a:t>
            </a:r>
            <a:r>
              <a:rPr lang="cs-CZ" sz="800" dirty="0">
                <a:solidFill>
                  <a:prstClr val="black"/>
                </a:solidFill>
              </a:rPr>
              <a:t> republice Kongo. </a:t>
            </a:r>
            <a:r>
              <a:rPr lang="cs-CZ" sz="800" dirty="0" err="1">
                <a:solidFill>
                  <a:prstClr val="black"/>
                </a:solidFill>
              </a:rPr>
              <a:t>Vakcinologie</a:t>
            </a:r>
            <a:r>
              <a:rPr lang="cs-CZ" sz="800" dirty="0">
                <a:solidFill>
                  <a:prstClr val="black"/>
                </a:solidFill>
              </a:rPr>
              <a:t> 2019;3:106-109.</a:t>
            </a:r>
          </a:p>
          <a:p>
            <a:r>
              <a:rPr lang="cs-CZ" sz="800" dirty="0">
                <a:solidFill>
                  <a:prstClr val="black"/>
                </a:solidFill>
              </a:rPr>
              <a:t>WHO-</a:t>
            </a:r>
            <a:r>
              <a:rPr lang="cs-CZ" sz="800" dirty="0" err="1">
                <a:solidFill>
                  <a:prstClr val="black"/>
                </a:solidFill>
              </a:rPr>
              <a:t>ebola</a:t>
            </a:r>
            <a:r>
              <a:rPr lang="cs-CZ" sz="800" dirty="0">
                <a:solidFill>
                  <a:prstClr val="black"/>
                </a:solidFill>
              </a:rPr>
              <a:t> virus </a:t>
            </a:r>
            <a:r>
              <a:rPr lang="cs-CZ" sz="800" dirty="0" err="1">
                <a:solidFill>
                  <a:prstClr val="black"/>
                </a:solidFill>
              </a:rPr>
              <a:t>disease-external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situation</a:t>
            </a:r>
            <a:r>
              <a:rPr lang="cs-CZ" sz="800" dirty="0">
                <a:solidFill>
                  <a:prstClr val="black"/>
                </a:solidFill>
              </a:rPr>
              <a:t> report</a:t>
            </a:r>
            <a:r>
              <a:rPr lang="cs-CZ" sz="800" dirty="0" smtClean="0">
                <a:solidFill>
                  <a:prstClr val="black"/>
                </a:solidFill>
              </a:rPr>
              <a:t>.</a:t>
            </a:r>
            <a:endParaRPr lang="cs-CZ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2" y="412115"/>
            <a:ext cx="6850278" cy="364007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987552" y="4198926"/>
            <a:ext cx="66106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August 2018 – June 2020</a:t>
            </a:r>
          </a:p>
          <a:p>
            <a:pPr lvl="0"/>
            <a:r>
              <a:rPr lang="cs-CZ" sz="14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cs-CZ" sz="14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1400" dirty="0" err="1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epidemy</a:t>
            </a:r>
            <a:r>
              <a:rPr lang="cs-CZ" sz="14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4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ebola</a:t>
            </a:r>
            <a:r>
              <a:rPr lang="cs-CZ" sz="14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DRC, </a:t>
            </a:r>
            <a:r>
              <a:rPr lang="cs-CZ" sz="14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cs-CZ" sz="1400" dirty="0" err="1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biggest</a:t>
            </a:r>
            <a:r>
              <a:rPr lang="cs-CZ" sz="14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sz="1400" dirty="0" err="1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endParaRPr lang="cs-CZ" sz="1400" dirty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EBOV-Zaire 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3470 confirmed cases with 2287 deaths, a fatality rate of </a:t>
            </a:r>
            <a:r>
              <a:rPr lang="en-US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lang="sk-SK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162 </a:t>
            </a:r>
            <a:r>
              <a:rPr lang="cs-CZ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zdravotnických pracovníků</a:t>
            </a:r>
          </a:p>
        </p:txBody>
      </p:sp>
      <p:sp>
        <p:nvSpPr>
          <p:cNvPr id="10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540093" y="6228000"/>
            <a:ext cx="7184757" cy="252000"/>
          </a:xfrm>
        </p:spPr>
        <p:txBody>
          <a:bodyPr/>
          <a:lstStyle/>
          <a:p>
            <a:r>
              <a:rPr lang="cs-CZ" sz="800" dirty="0" smtClean="0">
                <a:solidFill>
                  <a:prstClr val="black"/>
                </a:solidFill>
              </a:rPr>
              <a:t>Boštíková </a:t>
            </a:r>
            <a:r>
              <a:rPr lang="cs-CZ" sz="800" dirty="0">
                <a:solidFill>
                  <a:prstClr val="black"/>
                </a:solidFill>
              </a:rPr>
              <a:t>V. očkování proti virové hemoragické horečce </a:t>
            </a:r>
            <a:r>
              <a:rPr lang="cs-CZ" sz="800" dirty="0" err="1">
                <a:solidFill>
                  <a:prstClr val="black"/>
                </a:solidFill>
              </a:rPr>
              <a:t>Ebola</a:t>
            </a:r>
            <a:r>
              <a:rPr lang="cs-CZ" sz="800" dirty="0">
                <a:solidFill>
                  <a:prstClr val="black"/>
                </a:solidFill>
              </a:rPr>
              <a:t> experimentální vakcínou </a:t>
            </a:r>
            <a:r>
              <a:rPr lang="cs-CZ" sz="800" dirty="0" err="1">
                <a:solidFill>
                  <a:prstClr val="black"/>
                </a:solidFill>
              </a:rPr>
              <a:t>rVSVDG</a:t>
            </a:r>
            <a:r>
              <a:rPr lang="cs-CZ" sz="800" dirty="0">
                <a:solidFill>
                  <a:prstClr val="black"/>
                </a:solidFill>
              </a:rPr>
              <a:t>-ZEBOV-GP v </a:t>
            </a:r>
            <a:r>
              <a:rPr lang="cs-CZ" sz="800" dirty="0" err="1">
                <a:solidFill>
                  <a:prstClr val="black"/>
                </a:solidFill>
              </a:rPr>
              <a:t>Dekokratické</a:t>
            </a:r>
            <a:r>
              <a:rPr lang="cs-CZ" sz="800" dirty="0">
                <a:solidFill>
                  <a:prstClr val="black"/>
                </a:solidFill>
              </a:rPr>
              <a:t> republice Kongo. </a:t>
            </a:r>
            <a:r>
              <a:rPr lang="cs-CZ" sz="800" dirty="0" err="1">
                <a:solidFill>
                  <a:prstClr val="black"/>
                </a:solidFill>
              </a:rPr>
              <a:t>Vakcinologie</a:t>
            </a:r>
            <a:r>
              <a:rPr lang="cs-CZ" sz="800" dirty="0">
                <a:solidFill>
                  <a:prstClr val="black"/>
                </a:solidFill>
              </a:rPr>
              <a:t> 2019;3:106-109.</a:t>
            </a:r>
          </a:p>
          <a:p>
            <a:r>
              <a:rPr lang="cs-CZ" sz="800" dirty="0">
                <a:solidFill>
                  <a:prstClr val="black"/>
                </a:solidFill>
              </a:rPr>
              <a:t>WHO-</a:t>
            </a:r>
            <a:r>
              <a:rPr lang="cs-CZ" sz="800" dirty="0" err="1">
                <a:solidFill>
                  <a:prstClr val="black"/>
                </a:solidFill>
              </a:rPr>
              <a:t>ebola</a:t>
            </a:r>
            <a:r>
              <a:rPr lang="cs-CZ" sz="800" dirty="0">
                <a:solidFill>
                  <a:prstClr val="black"/>
                </a:solidFill>
              </a:rPr>
              <a:t> virus </a:t>
            </a:r>
            <a:r>
              <a:rPr lang="cs-CZ" sz="800" dirty="0" err="1">
                <a:solidFill>
                  <a:prstClr val="black"/>
                </a:solidFill>
              </a:rPr>
              <a:t>disease-external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situation</a:t>
            </a:r>
            <a:r>
              <a:rPr lang="cs-CZ" sz="800" dirty="0">
                <a:solidFill>
                  <a:prstClr val="black"/>
                </a:solidFill>
              </a:rPr>
              <a:t> report</a:t>
            </a:r>
            <a:r>
              <a:rPr lang="cs-CZ" sz="800" dirty="0" smtClean="0">
                <a:solidFill>
                  <a:prstClr val="black"/>
                </a:solidFill>
              </a:rPr>
              <a:t>.</a:t>
            </a:r>
            <a:endParaRPr lang="cs-CZ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Patogenesis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most data </a:t>
            </a:r>
            <a:r>
              <a:rPr lang="en-US" sz="1600" dirty="0" smtClean="0"/>
              <a:t>obtained </a:t>
            </a:r>
            <a:r>
              <a:rPr lang="en-US" sz="1600" dirty="0"/>
              <a:t>from laboratory experiments </a:t>
            </a:r>
            <a:r>
              <a:rPr lang="sk-SK" sz="1600" dirty="0"/>
              <a:t>(</a:t>
            </a:r>
            <a:r>
              <a:rPr lang="en-US" sz="1600" dirty="0" smtClean="0"/>
              <a:t>mice</a:t>
            </a:r>
            <a:r>
              <a:rPr lang="en-US" sz="1600" dirty="0"/>
              <a:t>, guinea </a:t>
            </a:r>
            <a:r>
              <a:rPr lang="en-US" sz="1600" dirty="0" smtClean="0"/>
              <a:t>pigs,</a:t>
            </a:r>
            <a:r>
              <a:rPr lang="sk-SK" sz="1600" dirty="0" smtClean="0"/>
              <a:t> </a:t>
            </a:r>
            <a:r>
              <a:rPr lang="en-US" sz="1600" dirty="0" smtClean="0"/>
              <a:t>nonhuman primates</a:t>
            </a:r>
            <a:r>
              <a:rPr lang="sk-SK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err="1" smtClean="0"/>
              <a:t>virus</a:t>
            </a:r>
            <a:r>
              <a:rPr lang="sk-SK" sz="1600" dirty="0" smtClean="0"/>
              <a:t> → </a:t>
            </a:r>
            <a:r>
              <a:rPr lang="sk-SK" sz="1600" dirty="0" err="1" smtClean="0"/>
              <a:t>musous</a:t>
            </a:r>
            <a:r>
              <a:rPr lang="sk-SK" sz="1600" dirty="0" smtClean="0"/>
              <a:t> </a:t>
            </a:r>
            <a:r>
              <a:rPr lang="sk-SK" sz="1600" dirty="0" err="1" smtClean="0"/>
              <a:t>membranes</a:t>
            </a:r>
            <a:r>
              <a:rPr lang="sk-SK" sz="1600" dirty="0" smtClean="0"/>
              <a:t> (</a:t>
            </a:r>
            <a:r>
              <a:rPr lang="sk-SK" sz="1600" dirty="0" err="1" smtClean="0"/>
              <a:t>mouth</a:t>
            </a:r>
            <a:r>
              <a:rPr lang="sk-SK" sz="1600" dirty="0" smtClean="0"/>
              <a:t>, </a:t>
            </a:r>
            <a:r>
              <a:rPr lang="sk-SK" sz="1600" dirty="0" err="1" smtClean="0"/>
              <a:t>eyes</a:t>
            </a:r>
            <a:r>
              <a:rPr lang="sk-SK" sz="1600" dirty="0" smtClean="0"/>
              <a:t>), </a:t>
            </a:r>
            <a:r>
              <a:rPr lang="sk-SK" sz="1600" dirty="0" err="1" smtClean="0"/>
              <a:t>broken</a:t>
            </a:r>
            <a:r>
              <a:rPr lang="sk-SK" sz="1600" dirty="0" smtClean="0"/>
              <a:t> skin → </a:t>
            </a:r>
            <a:r>
              <a:rPr lang="sk-SK" sz="1600" dirty="0" err="1" smtClean="0"/>
              <a:t>necrosis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m</a:t>
            </a:r>
            <a:r>
              <a:rPr lang="cs-CZ" sz="1600" dirty="0" err="1" smtClean="0"/>
              <a:t>acrophages</a:t>
            </a:r>
            <a:r>
              <a:rPr lang="cs-CZ" sz="1600" dirty="0" smtClean="0"/>
              <a:t> </a:t>
            </a:r>
            <a:r>
              <a:rPr lang="cs-CZ" sz="1600" dirty="0"/>
              <a:t>and </a:t>
            </a:r>
            <a:r>
              <a:rPr lang="cs-CZ" sz="1600" dirty="0" err="1"/>
              <a:t>dendritic</a:t>
            </a:r>
            <a:r>
              <a:rPr lang="cs-CZ" sz="1600" dirty="0"/>
              <a:t> </a:t>
            </a:r>
            <a:r>
              <a:rPr lang="cs-CZ" sz="1600" dirty="0" err="1" smtClean="0"/>
              <a:t>cells</a:t>
            </a:r>
            <a:r>
              <a:rPr lang="cs-CZ" sz="1600" dirty="0" smtClean="0"/>
              <a:t> → </a:t>
            </a:r>
            <a:r>
              <a:rPr lang="cs-CZ" sz="1600" dirty="0" err="1" smtClean="0"/>
              <a:t>release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large</a:t>
            </a:r>
            <a:r>
              <a:rPr lang="cs-CZ" sz="1600" dirty="0" smtClean="0"/>
              <a:t> </a:t>
            </a:r>
            <a:r>
              <a:rPr lang="cs-CZ" sz="1600" dirty="0" err="1" smtClean="0"/>
              <a:t>amount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new</a:t>
            </a:r>
            <a:r>
              <a:rPr lang="cs-CZ" sz="1600" dirty="0" smtClean="0"/>
              <a:t> </a:t>
            </a:r>
            <a:r>
              <a:rPr lang="cs-CZ" sz="1600" dirty="0" err="1" smtClean="0"/>
              <a:t>virions</a:t>
            </a:r>
            <a:r>
              <a:rPr lang="cs-CZ" sz="1600" dirty="0" smtClean="0"/>
              <a:t> → </a:t>
            </a:r>
            <a:r>
              <a:rPr lang="en-US" sz="1600" dirty="0"/>
              <a:t>virus-induced suppression of type I interferon responses </a:t>
            </a:r>
            <a:r>
              <a:rPr lang="sk-SK" sz="1600" dirty="0" smtClean="0"/>
              <a:t>→ </a:t>
            </a:r>
            <a:r>
              <a:rPr lang="sk-SK" sz="1600" dirty="0" err="1" smtClean="0"/>
              <a:t>rapid</a:t>
            </a:r>
            <a:r>
              <a:rPr lang="sk-SK" sz="1600" dirty="0" smtClean="0"/>
              <a:t> spred to </a:t>
            </a:r>
            <a:r>
              <a:rPr lang="sk-SK" sz="1600" dirty="0" err="1" smtClean="0"/>
              <a:t>lymph</a:t>
            </a:r>
            <a:r>
              <a:rPr lang="sk-SK" sz="1600" dirty="0" smtClean="0"/>
              <a:t> </a:t>
            </a:r>
            <a:r>
              <a:rPr lang="sk-SK" sz="1600" dirty="0" err="1" smtClean="0"/>
              <a:t>nodes</a:t>
            </a:r>
            <a:r>
              <a:rPr lang="sk-SK" sz="1600" dirty="0" smtClean="0"/>
              <a:t> and </a:t>
            </a:r>
            <a:r>
              <a:rPr lang="sk-SK" sz="1600" dirty="0" err="1" smtClean="0"/>
              <a:t>bloodstream</a:t>
            </a:r>
            <a:r>
              <a:rPr lang="sk-SK" sz="1600" dirty="0" smtClean="0"/>
              <a:t> → </a:t>
            </a:r>
            <a:r>
              <a:rPr lang="sk-SK" sz="1600" dirty="0" err="1" smtClean="0"/>
              <a:t>infected</a:t>
            </a:r>
            <a:r>
              <a:rPr lang="sk-SK" sz="1600" dirty="0" smtClean="0"/>
              <a:t> </a:t>
            </a:r>
            <a:r>
              <a:rPr lang="sk-SK" sz="1600" dirty="0" err="1" smtClean="0"/>
              <a:t>almost</a:t>
            </a:r>
            <a:r>
              <a:rPr lang="sk-SK" sz="1600" dirty="0" smtClean="0"/>
              <a:t> </a:t>
            </a:r>
            <a:r>
              <a:rPr lang="sk-SK" sz="1600" dirty="0" err="1" smtClean="0"/>
              <a:t>all</a:t>
            </a:r>
            <a:r>
              <a:rPr lang="sk-SK" sz="1600" dirty="0" smtClean="0"/>
              <a:t> body </a:t>
            </a:r>
            <a:r>
              <a:rPr lang="sk-SK" sz="1600" dirty="0" err="1" smtClean="0"/>
              <a:t>cells</a:t>
            </a:r>
            <a:r>
              <a:rPr lang="sk-SK" sz="1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err="1" smtClean="0"/>
              <a:t>lymfocytes</a:t>
            </a:r>
            <a:r>
              <a:rPr lang="sk-SK" sz="1600" dirty="0" smtClean="0"/>
              <a:t> and </a:t>
            </a:r>
            <a:r>
              <a:rPr lang="sk-SK" sz="1600" dirty="0" err="1" smtClean="0"/>
              <a:t>neurons</a:t>
            </a:r>
            <a:r>
              <a:rPr lang="sk-SK" sz="1600" dirty="0" smtClean="0"/>
              <a:t> are </a:t>
            </a:r>
            <a:r>
              <a:rPr lang="sk-SK" sz="1600" dirty="0" err="1" smtClean="0"/>
              <a:t>only</a:t>
            </a:r>
            <a:r>
              <a:rPr lang="sk-SK" sz="1600" dirty="0" smtClean="0"/>
              <a:t> </a:t>
            </a:r>
            <a:r>
              <a:rPr lang="sk-SK" sz="1600" dirty="0" err="1" smtClean="0"/>
              <a:t>cell</a:t>
            </a:r>
            <a:r>
              <a:rPr lang="sk-SK" sz="1600" dirty="0" smtClean="0"/>
              <a:t> </a:t>
            </a:r>
            <a:r>
              <a:rPr lang="sk-SK" sz="1600" dirty="0" err="1" smtClean="0"/>
              <a:t>types</a:t>
            </a:r>
            <a:r>
              <a:rPr lang="sk-SK" sz="1600" dirty="0" smtClean="0"/>
              <a:t> </a:t>
            </a:r>
            <a:r>
              <a:rPr lang="sk-SK" sz="1600" dirty="0" err="1" smtClean="0"/>
              <a:t>not</a:t>
            </a:r>
            <a:r>
              <a:rPr lang="sk-SK" sz="1600" dirty="0" smtClean="0"/>
              <a:t> </a:t>
            </a:r>
            <a:r>
              <a:rPr lang="sk-SK" sz="1600" dirty="0" err="1" smtClean="0"/>
              <a:t>infected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smtClean="0"/>
              <a:t>f</a:t>
            </a:r>
            <a:r>
              <a:rPr lang="en-US" sz="1600" dirty="0" err="1" smtClean="0"/>
              <a:t>ailure</a:t>
            </a:r>
            <a:r>
              <a:rPr lang="en-US" sz="1600" dirty="0" smtClean="0"/>
              <a:t> </a:t>
            </a:r>
            <a:r>
              <a:rPr lang="en-US" sz="1600" dirty="0"/>
              <a:t>of adaptive immunity </a:t>
            </a:r>
            <a:r>
              <a:rPr lang="sk-SK" sz="1600" dirty="0" smtClean="0"/>
              <a:t>(i</a:t>
            </a:r>
            <a:r>
              <a:rPr lang="en-US" sz="1600" dirty="0" err="1" smtClean="0"/>
              <a:t>mpaired</a:t>
            </a:r>
            <a:r>
              <a:rPr lang="en-US" sz="1600" dirty="0" smtClean="0"/>
              <a:t> </a:t>
            </a:r>
            <a:r>
              <a:rPr lang="en-US" sz="1600" dirty="0"/>
              <a:t>dendritic cell function and lymphocyte </a:t>
            </a:r>
            <a:r>
              <a:rPr lang="en-US" sz="1600" dirty="0" smtClean="0"/>
              <a:t>apoptosis</a:t>
            </a:r>
            <a:r>
              <a:rPr lang="sk-SK" sz="1600" dirty="0" smtClean="0"/>
              <a:t>) →</a:t>
            </a:r>
            <a:r>
              <a:rPr lang="en-US" sz="1600" dirty="0" smtClean="0"/>
              <a:t> </a:t>
            </a:r>
            <a:r>
              <a:rPr lang="sk-SK" sz="1600" dirty="0" err="1" smtClean="0"/>
              <a:t>ability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en-US" sz="1600" dirty="0" smtClean="0"/>
              <a:t> </a:t>
            </a:r>
            <a:r>
              <a:rPr lang="en-US" sz="1600" dirty="0"/>
              <a:t>filoviruses </a:t>
            </a:r>
            <a:r>
              <a:rPr lang="en-US" sz="1600" dirty="0" smtClean="0"/>
              <a:t>to </a:t>
            </a:r>
            <a:r>
              <a:rPr lang="en-US" sz="1600" dirty="0"/>
              <a:t>cause a severe, frequently fatal </a:t>
            </a:r>
            <a:r>
              <a:rPr lang="en-US" sz="1600" dirty="0" smtClean="0"/>
              <a:t>illness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501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00"/>
    </mc:Choice>
    <mc:Fallback xmlns="">
      <p:transition spd="slow" advTm="20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Transmission</a:t>
            </a:r>
            <a:endParaRPr lang="cs-CZ" dirty="0"/>
          </a:p>
        </p:txBody>
      </p:sp>
      <p:pic>
        <p:nvPicPr>
          <p:cNvPr id="6" name="Zástupný symbol pro obsah 3" descr="images (10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"/>
          <a:stretch/>
        </p:blipFill>
        <p:spPr bwMode="auto">
          <a:xfrm>
            <a:off x="65126" y="1544671"/>
            <a:ext cx="4602823" cy="360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732934" y="1404519"/>
            <a:ext cx="41769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1400" b="1" dirty="0" err="1" smtClean="0">
                <a:solidFill>
                  <a:schemeClr val="tx2"/>
                </a:solidFill>
                <a:latin typeface="+mn-lt"/>
              </a:rPr>
              <a:t>Rezervoir</a:t>
            </a:r>
            <a:r>
              <a:rPr lang="cs-CZ" sz="1400" b="1" dirty="0" smtClean="0">
                <a:solidFill>
                  <a:schemeClr val="tx2"/>
                </a:solidFill>
                <a:latin typeface="+mn-lt"/>
              </a:rPr>
              <a:t> and </a:t>
            </a:r>
            <a:r>
              <a:rPr lang="en-US" sz="1400" b="1" dirty="0">
                <a:solidFill>
                  <a:schemeClr val="tx2"/>
                </a:solidFill>
                <a:latin typeface="+mn-lt"/>
              </a:rPr>
              <a:t>the mode of transmission</a:t>
            </a:r>
            <a:endParaRPr lang="cs-CZ" sz="1400" b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greatest </a:t>
            </a:r>
            <a:r>
              <a:rPr lang="en-US" sz="1400" dirty="0" err="1" smtClean="0">
                <a:latin typeface="+mn-lt"/>
              </a:rPr>
              <a:t>myster</a:t>
            </a:r>
            <a:r>
              <a:rPr lang="sk-SK" sz="1400" dirty="0" smtClean="0">
                <a:latin typeface="+mn-lt"/>
              </a:rPr>
              <a:t>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data </a:t>
            </a:r>
            <a:r>
              <a:rPr lang="en-US" sz="1400" dirty="0">
                <a:latin typeface="+mn-lt"/>
              </a:rPr>
              <a:t>suggest </a:t>
            </a:r>
            <a:r>
              <a:rPr lang="en-US" sz="1400" dirty="0" smtClean="0">
                <a:latin typeface="+mn-lt"/>
              </a:rPr>
              <a:t>bats </a:t>
            </a:r>
            <a:r>
              <a:rPr lang="sk-SK" sz="1400" dirty="0" smtClean="0">
                <a:latin typeface="+mn-lt"/>
              </a:rPr>
              <a:t>and </a:t>
            </a:r>
            <a:r>
              <a:rPr lang="sk-SK" sz="1400" dirty="0" err="1" smtClean="0">
                <a:latin typeface="+mn-lt"/>
              </a:rPr>
              <a:t>other</a:t>
            </a:r>
            <a:r>
              <a:rPr lang="sk-SK" sz="1400" dirty="0" smtClean="0">
                <a:latin typeface="+mn-lt"/>
              </a:rPr>
              <a:t> </a:t>
            </a:r>
            <a:r>
              <a:rPr lang="sk-SK" sz="1400" dirty="0" err="1" smtClean="0">
                <a:latin typeface="+mn-lt"/>
              </a:rPr>
              <a:t>wild</a:t>
            </a:r>
            <a:r>
              <a:rPr lang="sk-SK" sz="1400" dirty="0" smtClean="0">
                <a:latin typeface="+mn-lt"/>
              </a:rPr>
              <a:t> </a:t>
            </a:r>
            <a:r>
              <a:rPr lang="sk-SK" sz="1400" dirty="0" err="1" smtClean="0">
                <a:latin typeface="+mn-lt"/>
              </a:rPr>
              <a:t>animals</a:t>
            </a:r>
            <a:endParaRPr lang="sk-SK" sz="1400" dirty="0" smtClean="0">
              <a:latin typeface="+mn-lt"/>
            </a:endParaRPr>
          </a:p>
          <a:p>
            <a:pPr marL="0" indent="0">
              <a:buNone/>
            </a:pPr>
            <a:endParaRPr lang="sk-SK" sz="1400" u="sng" dirty="0">
              <a:latin typeface="+mn-lt"/>
            </a:endParaRPr>
          </a:p>
          <a:p>
            <a:pPr marL="0" indent="0">
              <a:buNone/>
            </a:pPr>
            <a:r>
              <a:rPr lang="cs-CZ" sz="1400" u="sng" dirty="0" err="1" smtClean="0">
                <a:latin typeface="+mn-lt"/>
              </a:rPr>
              <a:t>Transmission</a:t>
            </a:r>
            <a:endParaRPr lang="cs-CZ" sz="1400" u="sng" dirty="0">
              <a:latin typeface="+mn-lt"/>
            </a:endParaRPr>
          </a:p>
          <a:p>
            <a:r>
              <a:rPr lang="cs-CZ" sz="1400" b="1" dirty="0" smtClean="0">
                <a:solidFill>
                  <a:schemeClr val="tx2"/>
                </a:solidFill>
                <a:latin typeface="+mn-lt"/>
              </a:rPr>
              <a:t>Direct </a:t>
            </a:r>
            <a:r>
              <a:rPr lang="cs-CZ" sz="1400" b="1" dirty="0" err="1" smtClean="0">
                <a:solidFill>
                  <a:schemeClr val="tx2"/>
                </a:solidFill>
                <a:latin typeface="+mn-lt"/>
              </a:rPr>
              <a:t>contact</a:t>
            </a:r>
            <a:endParaRPr lang="cs-CZ" sz="1400" b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Tahoma" panose="020B0604030504040204" pitchFamily="34" charset="0"/>
              <a:buChar char="•"/>
            </a:pPr>
            <a:r>
              <a:rPr lang="cs-CZ" sz="1400" dirty="0" smtClean="0">
                <a:latin typeface="+mn-lt"/>
              </a:rPr>
              <a:t>body </a:t>
            </a:r>
            <a:r>
              <a:rPr lang="cs-CZ" sz="1400" dirty="0" err="1" smtClean="0">
                <a:latin typeface="+mn-lt"/>
              </a:rPr>
              <a:t>fluids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of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infected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human</a:t>
            </a:r>
            <a:r>
              <a:rPr lang="cs-CZ" sz="1400" dirty="0" smtClean="0">
                <a:latin typeface="+mn-lt"/>
              </a:rPr>
              <a:t> and animal </a:t>
            </a:r>
          </a:p>
          <a:p>
            <a:pPr marL="285750" indent="-285750">
              <a:buClr>
                <a:schemeClr val="tx2"/>
              </a:buClr>
              <a:buFont typeface="Tahoma" panose="020B0604030504040204" pitchFamily="34" charset="0"/>
              <a:buChar char="•"/>
            </a:pPr>
            <a:r>
              <a:rPr lang="cs-CZ" sz="1400" dirty="0" err="1" smtClean="0">
                <a:latin typeface="+mn-lt"/>
              </a:rPr>
              <a:t>high</a:t>
            </a:r>
            <a:r>
              <a:rPr lang="cs-CZ" sz="1400" dirty="0" smtClean="0">
                <a:latin typeface="+mn-lt"/>
              </a:rPr>
              <a:t> risk – </a:t>
            </a:r>
            <a:r>
              <a:rPr lang="cs-CZ" sz="1400" dirty="0" err="1" smtClean="0">
                <a:latin typeface="+mn-lt"/>
              </a:rPr>
              <a:t>blood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feces</a:t>
            </a:r>
            <a:r>
              <a:rPr lang="cs-CZ" sz="1400" dirty="0" smtClean="0">
                <a:latin typeface="+mn-lt"/>
              </a:rPr>
              <a:t> and vomitus</a:t>
            </a:r>
          </a:p>
          <a:p>
            <a:pPr marL="285750" indent="-285750">
              <a:buClr>
                <a:schemeClr val="tx2"/>
              </a:buClr>
              <a:buFont typeface="Tahoma" panose="020B0604030504040204" pitchFamily="34" charset="0"/>
              <a:buChar char="•"/>
            </a:pPr>
            <a:r>
              <a:rPr lang="en-US" sz="1400" dirty="0">
                <a:latin typeface="+mn-lt"/>
              </a:rPr>
              <a:t>also </a:t>
            </a:r>
            <a:r>
              <a:rPr lang="en-US" sz="1400" dirty="0" smtClean="0">
                <a:latin typeface="+mn-lt"/>
              </a:rPr>
              <a:t>detected </a:t>
            </a:r>
            <a:r>
              <a:rPr lang="en-US" sz="1400" dirty="0">
                <a:latin typeface="+mn-lt"/>
              </a:rPr>
              <a:t>in urine, semen, saliva, aqueous humor, vaginal fluid, and breast milk</a:t>
            </a:r>
            <a:endParaRPr lang="cs-CZ" sz="1400" dirty="0" smtClean="0">
              <a:latin typeface="+mn-lt"/>
            </a:endParaRP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  <a:p>
            <a:r>
              <a:rPr lang="cs-CZ" sz="1400" b="1" dirty="0" err="1" smtClean="0">
                <a:solidFill>
                  <a:schemeClr val="tx2"/>
                </a:solidFill>
                <a:latin typeface="+mn-lt"/>
              </a:rPr>
              <a:t>Indirect</a:t>
            </a:r>
            <a:r>
              <a:rPr lang="cs-CZ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400" b="1" dirty="0" err="1" smtClean="0">
                <a:solidFill>
                  <a:schemeClr val="tx2"/>
                </a:solidFill>
                <a:latin typeface="+mn-lt"/>
              </a:rPr>
              <a:t>contact</a:t>
            </a:r>
            <a:r>
              <a:rPr lang="cs-CZ" sz="14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cs-CZ" sz="1400" dirty="0" err="1">
                <a:latin typeface="+mn-lt"/>
              </a:rPr>
              <a:t>s</a:t>
            </a:r>
            <a:r>
              <a:rPr lang="cs-CZ" sz="1400" dirty="0" err="1" smtClean="0">
                <a:latin typeface="+mn-lt"/>
              </a:rPr>
              <a:t>urfaces</a:t>
            </a:r>
            <a:r>
              <a:rPr lang="cs-CZ" sz="1400" dirty="0" smtClean="0">
                <a:latin typeface="+mn-lt"/>
              </a:rPr>
              <a:t> and </a:t>
            </a:r>
            <a:r>
              <a:rPr lang="cs-CZ" sz="1400" dirty="0" err="1" smtClean="0">
                <a:latin typeface="+mn-lt"/>
              </a:rPr>
              <a:t>objects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– </a:t>
            </a:r>
            <a:r>
              <a:rPr lang="cs-CZ" sz="1400" dirty="0" err="1" smtClean="0">
                <a:latin typeface="+mn-lt"/>
              </a:rPr>
              <a:t>beding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clothes</a:t>
            </a:r>
            <a:r>
              <a:rPr lang="cs-CZ" sz="1400" dirty="0" smtClean="0">
                <a:latin typeface="+mn-lt"/>
              </a:rPr>
              <a:t>, </a:t>
            </a:r>
            <a:r>
              <a:rPr lang="cs-CZ" sz="1400" dirty="0" err="1" smtClean="0">
                <a:latin typeface="+mn-lt"/>
              </a:rPr>
              <a:t>needles</a:t>
            </a:r>
            <a:r>
              <a:rPr lang="cs-CZ" sz="1400" dirty="0" smtClean="0">
                <a:latin typeface="+mn-lt"/>
              </a:rPr>
              <a:t> … </a:t>
            </a:r>
            <a:endParaRPr lang="cs-CZ" sz="1400" dirty="0">
              <a:latin typeface="+mn-lt"/>
            </a:endParaRPr>
          </a:p>
          <a:p>
            <a:endParaRPr lang="sk-SK" sz="1400" dirty="0" smtClean="0">
              <a:latin typeface="+mn-lt"/>
            </a:endParaRPr>
          </a:p>
          <a:p>
            <a:r>
              <a:rPr lang="sk-SK" sz="1400" b="1" dirty="0" err="1" smtClean="0">
                <a:solidFill>
                  <a:schemeClr val="tx2"/>
                </a:solidFill>
                <a:latin typeface="+mn-lt"/>
              </a:rPr>
              <a:t>Others</a:t>
            </a:r>
            <a:endParaRPr lang="sk-SK" sz="1400" b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+mn-lt"/>
              </a:rPr>
              <a:t>a</a:t>
            </a:r>
            <a:r>
              <a:rPr lang="en-US" sz="1400" dirty="0" err="1" smtClean="0">
                <a:latin typeface="+mn-lt"/>
              </a:rPr>
              <a:t>ccidental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infection of workers in any Biosafety-Level-4 (BSL-4) facility where filoviruses are being </a:t>
            </a:r>
            <a:r>
              <a:rPr lang="en-US" sz="1400" dirty="0" smtClean="0">
                <a:latin typeface="+mn-lt"/>
              </a:rPr>
              <a:t>studied</a:t>
            </a:r>
            <a:endParaRPr lang="en-US" sz="1400" dirty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400" dirty="0" err="1" smtClean="0">
                <a:latin typeface="+mn-lt"/>
              </a:rPr>
              <a:t>bioterrorism</a:t>
            </a:r>
            <a:endParaRPr lang="cs-CZ" sz="14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cs-CZ" sz="1400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n-lt"/>
              </a:rPr>
              <a:t>airbourne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transmisson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wasn´t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proven</a:t>
            </a:r>
            <a:endParaRPr lang="cs-CZ" sz="1400" dirty="0">
              <a:latin typeface="+mn-lt"/>
            </a:endParaRPr>
          </a:p>
        </p:txBody>
      </p:sp>
      <p:sp>
        <p:nvSpPr>
          <p:cNvPr id="10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540093" y="6228000"/>
            <a:ext cx="7184757" cy="252000"/>
          </a:xfrm>
        </p:spPr>
        <p:txBody>
          <a:bodyPr/>
          <a:lstStyle/>
          <a:p>
            <a:r>
              <a:rPr lang="cs-CZ" sz="800" dirty="0" smtClean="0">
                <a:solidFill>
                  <a:prstClr val="black"/>
                </a:solidFill>
              </a:rPr>
              <a:t>.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Chlíbek</a:t>
            </a:r>
            <a:r>
              <a:rPr lang="cs-CZ" sz="800" dirty="0">
                <a:solidFill>
                  <a:prstClr val="black"/>
                </a:solidFill>
              </a:rPr>
              <a:t> R. et al. Horečka </a:t>
            </a:r>
            <a:r>
              <a:rPr lang="cs-CZ" sz="800" dirty="0" err="1">
                <a:solidFill>
                  <a:prstClr val="black"/>
                </a:solidFill>
              </a:rPr>
              <a:t>ebola</a:t>
            </a:r>
            <a:r>
              <a:rPr lang="cs-CZ" sz="800" dirty="0">
                <a:solidFill>
                  <a:prstClr val="black"/>
                </a:solidFill>
              </a:rPr>
              <a:t> a marburská horečka – </a:t>
            </a:r>
            <a:r>
              <a:rPr lang="cs-CZ" sz="800" dirty="0" smtClean="0">
                <a:solidFill>
                  <a:prstClr val="black"/>
                </a:solidFill>
              </a:rPr>
              <a:t>epidemie </a:t>
            </a:r>
            <a:r>
              <a:rPr lang="cs-CZ" sz="800" dirty="0">
                <a:solidFill>
                  <a:prstClr val="black"/>
                </a:solidFill>
              </a:rPr>
              <a:t>virových hemoragických horeček. KMIL 2006;12(6):217-223. </a:t>
            </a:r>
          </a:p>
          <a:p>
            <a:endParaRPr lang="cs-CZ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0"/>
    </mc:Choice>
    <mc:Fallback xmlns="">
      <p:transition spd="slow" advTm="1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Transmission</a:t>
            </a:r>
            <a:r>
              <a:rPr lang="cs-CZ" dirty="0" smtClean="0"/>
              <a:t> – „</a:t>
            </a:r>
            <a:r>
              <a:rPr lang="cs-CZ" dirty="0" err="1" smtClean="0"/>
              <a:t>Bushmeat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8" name="BlokTextu 7"/>
          <p:cNvSpPr txBox="1"/>
          <p:nvPr/>
        </p:nvSpPr>
        <p:spPr>
          <a:xfrm>
            <a:off x="4732934" y="1404519"/>
            <a:ext cx="41769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800" dirty="0" err="1" smtClean="0"/>
              <a:t>available</a:t>
            </a:r>
            <a:r>
              <a:rPr lang="cs-CZ" sz="1800" dirty="0" smtClean="0"/>
              <a:t> </a:t>
            </a:r>
            <a:r>
              <a:rPr lang="cs-CZ" sz="1800" dirty="0"/>
              <a:t>source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 smtClean="0"/>
              <a:t>livelihood</a:t>
            </a:r>
            <a:endParaRPr lang="cs-CZ" sz="1800" dirty="0" smtClean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800" dirty="0" smtClean="0"/>
              <a:t>source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infection</a:t>
            </a:r>
            <a:r>
              <a:rPr lang="cs-CZ" sz="1800" dirty="0" smtClean="0"/>
              <a:t> - </a:t>
            </a:r>
            <a:r>
              <a:rPr lang="en-US" sz="1800" dirty="0" smtClean="0"/>
              <a:t>insufficiently </a:t>
            </a:r>
            <a:r>
              <a:rPr lang="en-US" sz="1800" dirty="0"/>
              <a:t>heat-treated meat of an infected animal (raw, dried</a:t>
            </a:r>
            <a:r>
              <a:rPr lang="en-US" sz="1800" dirty="0" smtClean="0"/>
              <a:t>)</a:t>
            </a:r>
            <a:r>
              <a:rPr lang="sk-SK" sz="1800" dirty="0" smtClean="0"/>
              <a:t>, </a:t>
            </a:r>
            <a:r>
              <a:rPr lang="cs-CZ" sz="1800" dirty="0" err="1" smtClean="0"/>
              <a:t>organs</a:t>
            </a:r>
            <a:r>
              <a:rPr lang="cs-CZ" sz="1800" dirty="0" smtClean="0"/>
              <a:t>, body </a:t>
            </a:r>
            <a:r>
              <a:rPr lang="cs-CZ" sz="1800" dirty="0" err="1" smtClean="0"/>
              <a:t>fluids</a:t>
            </a:r>
            <a:r>
              <a:rPr lang="cs-CZ" sz="1800" dirty="0" smtClean="0"/>
              <a:t> (</a:t>
            </a:r>
            <a:r>
              <a:rPr lang="cs-CZ" sz="1800" dirty="0" err="1" smtClean="0"/>
              <a:t>bat</a:t>
            </a:r>
            <a:r>
              <a:rPr lang="cs-CZ" sz="1800" dirty="0" smtClean="0"/>
              <a:t> </a:t>
            </a:r>
            <a:r>
              <a:rPr lang="cs-CZ" sz="1800" dirty="0" err="1" smtClean="0"/>
              <a:t>soup</a:t>
            </a:r>
            <a:r>
              <a:rPr lang="cs-CZ" sz="1800" dirty="0" smtClean="0"/>
              <a:t>, </a:t>
            </a:r>
            <a:r>
              <a:rPr lang="cs-CZ" sz="1800" dirty="0" err="1" smtClean="0"/>
              <a:t>grilled</a:t>
            </a:r>
            <a:r>
              <a:rPr lang="cs-CZ" sz="1800" dirty="0" smtClean="0"/>
              <a:t> </a:t>
            </a:r>
            <a:r>
              <a:rPr lang="cs-CZ" sz="1800" dirty="0" err="1" smtClean="0"/>
              <a:t>bat</a:t>
            </a:r>
            <a:r>
              <a:rPr lang="cs-CZ" sz="1800" dirty="0" smtClean="0"/>
              <a:t>, </a:t>
            </a:r>
            <a:r>
              <a:rPr lang="cs-CZ" sz="1800" dirty="0" err="1" smtClean="0"/>
              <a:t>primate</a:t>
            </a:r>
            <a:r>
              <a:rPr lang="cs-CZ" sz="1800" dirty="0" smtClean="0"/>
              <a:t> </a:t>
            </a:r>
            <a:r>
              <a:rPr lang="cs-CZ" sz="1800" dirty="0" err="1" smtClean="0"/>
              <a:t>meat</a:t>
            </a:r>
            <a:r>
              <a:rPr lang="cs-CZ" sz="1800" dirty="0" smtClean="0"/>
              <a:t>…)</a:t>
            </a:r>
            <a:endParaRPr lang="cs-CZ" sz="1800" dirty="0"/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800" dirty="0" smtClean="0"/>
              <a:t>DRC – </a:t>
            </a:r>
            <a:r>
              <a:rPr lang="cs-CZ" sz="1800" dirty="0" err="1" smtClean="0"/>
              <a:t>yearly</a:t>
            </a:r>
            <a:r>
              <a:rPr lang="cs-CZ" sz="1800" dirty="0" smtClean="0"/>
              <a:t> </a:t>
            </a:r>
            <a:r>
              <a:rPr lang="cs-CZ" sz="1800" dirty="0" err="1" smtClean="0"/>
              <a:t>hunted</a:t>
            </a:r>
            <a:r>
              <a:rPr lang="cs-CZ" sz="1800" dirty="0" smtClean="0"/>
              <a:t> </a:t>
            </a:r>
            <a:r>
              <a:rPr lang="cs-CZ" sz="1800" dirty="0">
                <a:latin typeface="Tahoma"/>
                <a:ea typeface="Tahoma"/>
                <a:cs typeface="Tahoma"/>
              </a:rPr>
              <a:t>˃</a:t>
            </a:r>
            <a:r>
              <a:rPr lang="cs-CZ" sz="1800" dirty="0"/>
              <a:t>6 mil </a:t>
            </a:r>
            <a:r>
              <a:rPr lang="cs-CZ" sz="1800" dirty="0" err="1" smtClean="0"/>
              <a:t>tons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wildlife</a:t>
            </a:r>
            <a:r>
              <a:rPr lang="cs-CZ" sz="1800" dirty="0" smtClean="0"/>
              <a:t> </a:t>
            </a:r>
            <a:r>
              <a:rPr lang="cs-CZ" sz="1800" dirty="0" err="1" smtClean="0"/>
              <a:t>meat</a:t>
            </a:r>
            <a:endParaRPr lang="cs-CZ" sz="1800" dirty="0"/>
          </a:p>
          <a:p>
            <a:pPr marL="742950" lvl="1" indent="-28575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cs-CZ" sz="1800" dirty="0" err="1" smtClean="0"/>
              <a:t>approx</a:t>
            </a:r>
            <a:r>
              <a:rPr lang="cs-CZ" sz="1800" dirty="0" smtClean="0"/>
              <a:t> 90 </a:t>
            </a:r>
            <a:r>
              <a:rPr lang="cs-CZ" sz="1800" dirty="0" err="1" smtClean="0"/>
              <a:t>tons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meat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illegaly</a:t>
            </a:r>
            <a:r>
              <a:rPr lang="cs-CZ" sz="1800" dirty="0" smtClean="0"/>
              <a:t> </a:t>
            </a:r>
            <a:r>
              <a:rPr lang="cs-CZ" sz="1800" dirty="0" err="1" smtClean="0"/>
              <a:t>imoprted</a:t>
            </a:r>
            <a:r>
              <a:rPr lang="cs-CZ" sz="1800" dirty="0" smtClean="0"/>
              <a:t> to USA </a:t>
            </a:r>
            <a:r>
              <a:rPr lang="cs-CZ" sz="1800" dirty="0" err="1" smtClean="0"/>
              <a:t>every</a:t>
            </a:r>
            <a:r>
              <a:rPr lang="cs-CZ" sz="1800" dirty="0" smtClean="0"/>
              <a:t> </a:t>
            </a:r>
            <a:r>
              <a:rPr lang="cs-CZ" sz="1800" dirty="0" err="1" smtClean="0"/>
              <a:t>yeatr</a:t>
            </a:r>
            <a:endParaRPr lang="cs-CZ" sz="1800" dirty="0"/>
          </a:p>
          <a:p>
            <a:pPr marL="628650" lvl="1" indent="-17145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sk-SK" sz="1800" dirty="0" err="1" smtClean="0"/>
              <a:t>↑spreading</a:t>
            </a:r>
            <a:r>
              <a:rPr lang="sk-SK" sz="1800" dirty="0" smtClean="0"/>
              <a:t> </a:t>
            </a:r>
            <a:r>
              <a:rPr lang="sk-SK" sz="1800" dirty="0" err="1" smtClean="0"/>
              <a:t>infection</a:t>
            </a:r>
            <a:r>
              <a:rPr lang="sk-SK" sz="1800" dirty="0" smtClean="0"/>
              <a:t> risk</a:t>
            </a:r>
            <a:endParaRPr lang="cs-CZ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4" y="1565454"/>
            <a:ext cx="4280967" cy="18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2" y="3392412"/>
            <a:ext cx="4288549" cy="257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manifestation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600" b="1" dirty="0" err="1" smtClean="0"/>
              <a:t>Incubation</a:t>
            </a:r>
            <a:r>
              <a:rPr lang="sk-SK" sz="1600" b="1" dirty="0" smtClean="0"/>
              <a:t>: </a:t>
            </a:r>
            <a:r>
              <a:rPr lang="sk-SK" sz="1600" dirty="0" smtClean="0"/>
              <a:t>6-12 </a:t>
            </a:r>
            <a:r>
              <a:rPr lang="sk-SK" sz="1600" dirty="0" err="1" smtClean="0"/>
              <a:t>days</a:t>
            </a:r>
            <a:r>
              <a:rPr lang="sk-SK" sz="1600" dirty="0" smtClean="0"/>
              <a:t> (</a:t>
            </a:r>
            <a:r>
              <a:rPr lang="sk-SK" sz="1600" dirty="0" err="1" smtClean="0"/>
              <a:t>range</a:t>
            </a:r>
            <a:r>
              <a:rPr lang="sk-SK" sz="1600" dirty="0" smtClean="0"/>
              <a:t> 2-21 </a:t>
            </a:r>
            <a:r>
              <a:rPr lang="sk-SK" sz="1600" dirty="0" err="1" smtClean="0"/>
              <a:t>days</a:t>
            </a:r>
            <a:r>
              <a:rPr lang="sk-SK" sz="1600" dirty="0" smtClean="0"/>
              <a:t>) – p</a:t>
            </a:r>
            <a:r>
              <a:rPr lang="en-US" sz="1600" dirty="0" err="1" smtClean="0"/>
              <a:t>rolonged</a:t>
            </a:r>
            <a:r>
              <a:rPr lang="en-US" sz="1600" dirty="0" smtClean="0"/>
              <a:t> incubation</a:t>
            </a:r>
            <a:r>
              <a:rPr lang="sk-SK" sz="1600" dirty="0"/>
              <a:t> </a:t>
            </a:r>
            <a:r>
              <a:rPr lang="en-GB" sz="1600" dirty="0" smtClean="0"/>
              <a:t>= </a:t>
            </a:r>
            <a:r>
              <a:rPr lang="en-US" sz="1600" dirty="0" smtClean="0"/>
              <a:t>difficult</a:t>
            </a:r>
            <a:r>
              <a:rPr lang="cs-CZ" sz="1600" dirty="0" smtClean="0"/>
              <a:t>y</a:t>
            </a:r>
            <a:r>
              <a:rPr lang="en-US" sz="1600" dirty="0" smtClean="0"/>
              <a:t> </a:t>
            </a:r>
            <a:r>
              <a:rPr lang="en-US" sz="1600" dirty="0"/>
              <a:t>to find contacts, </a:t>
            </a:r>
            <a:r>
              <a:rPr lang="cs-CZ" sz="1600" dirty="0"/>
              <a:t>↑</a:t>
            </a:r>
            <a:r>
              <a:rPr lang="en-US" sz="1600" dirty="0" smtClean="0"/>
              <a:t> </a:t>
            </a:r>
            <a:r>
              <a:rPr lang="cs-CZ" sz="1600" dirty="0" smtClean="0"/>
              <a:t>risk </a:t>
            </a:r>
            <a:r>
              <a:rPr lang="en-US" sz="1600" dirty="0" smtClean="0"/>
              <a:t>of </a:t>
            </a:r>
            <a:r>
              <a:rPr lang="en-US" sz="1600" dirty="0"/>
              <a:t>spreading the </a:t>
            </a:r>
            <a:r>
              <a:rPr lang="en-US" sz="1600" dirty="0" smtClean="0"/>
              <a:t>infection</a:t>
            </a:r>
            <a:endParaRPr lang="sk-SK" sz="1600" dirty="0" smtClean="0"/>
          </a:p>
          <a:p>
            <a:pPr marL="72000" indent="0">
              <a:buNone/>
            </a:pPr>
            <a:r>
              <a:rPr lang="sk-SK" sz="1600" b="1" dirty="0" err="1" smtClean="0">
                <a:solidFill>
                  <a:schemeClr val="tx2"/>
                </a:solidFill>
              </a:rPr>
              <a:t>Symptoms</a:t>
            </a:r>
            <a:r>
              <a:rPr lang="sk-SK" sz="1600" b="1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abrupt </a:t>
            </a:r>
            <a:r>
              <a:rPr lang="en-US" sz="1600" dirty="0"/>
              <a:t>onset of fever and </a:t>
            </a:r>
            <a:r>
              <a:rPr lang="en-US" sz="1600" dirty="0" smtClean="0"/>
              <a:t>chills</a:t>
            </a:r>
            <a:r>
              <a:rPr lang="sk-SK" sz="1600" dirty="0" smtClean="0"/>
              <a:t>, </a:t>
            </a:r>
            <a:r>
              <a:rPr lang="en-US" sz="1600" dirty="0" smtClean="0"/>
              <a:t>fatigue</a:t>
            </a:r>
            <a:r>
              <a:rPr lang="en-US" sz="1600" dirty="0"/>
              <a:t>, headache, </a:t>
            </a:r>
            <a:r>
              <a:rPr lang="en-US" sz="1600" dirty="0" smtClean="0"/>
              <a:t>loss </a:t>
            </a:r>
            <a:r>
              <a:rPr lang="en-US" sz="1600" dirty="0"/>
              <a:t>of appetite 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Rash</a:t>
            </a:r>
            <a:r>
              <a:rPr lang="en-US" sz="1600" dirty="0"/>
              <a:t> – </a:t>
            </a:r>
            <a:r>
              <a:rPr lang="sk-SK" sz="1600" dirty="0" smtClean="0"/>
              <a:t> </a:t>
            </a:r>
            <a:r>
              <a:rPr lang="en-US" sz="1600" dirty="0" smtClean="0"/>
              <a:t>diffuse </a:t>
            </a:r>
            <a:r>
              <a:rPr lang="en-US" sz="1600" dirty="0"/>
              <a:t>erythematous, </a:t>
            </a:r>
            <a:r>
              <a:rPr lang="en-US" sz="1600" dirty="0" err="1"/>
              <a:t>nonpruritic</a:t>
            </a:r>
            <a:r>
              <a:rPr lang="en-US" sz="1600" dirty="0"/>
              <a:t> maculopapular rash </a:t>
            </a:r>
            <a:r>
              <a:rPr lang="en-US" sz="1600" dirty="0" smtClean="0"/>
              <a:t>by </a:t>
            </a:r>
            <a:r>
              <a:rPr lang="en-US" sz="1600" dirty="0"/>
              <a:t>day 5 to 7 of </a:t>
            </a:r>
            <a:r>
              <a:rPr lang="en-US" sz="1600" dirty="0" smtClean="0"/>
              <a:t>illness</a:t>
            </a:r>
            <a:r>
              <a:rPr lang="sk-SK" sz="1600" dirty="0" smtClean="0"/>
              <a:t>, </a:t>
            </a:r>
            <a:r>
              <a:rPr lang="en-US" sz="1600" dirty="0" smtClean="0"/>
              <a:t>usually </a:t>
            </a:r>
            <a:r>
              <a:rPr lang="en-US" sz="1600" dirty="0"/>
              <a:t>involves the face, neck, trunk, and arms, and can </a:t>
            </a:r>
            <a:r>
              <a:rPr lang="en-US" sz="1600" dirty="0" smtClean="0"/>
              <a:t>desquamate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Gastrointestinal</a:t>
            </a:r>
            <a:r>
              <a:rPr lang="en-US" sz="1600" dirty="0"/>
              <a:t> </a:t>
            </a:r>
            <a:r>
              <a:rPr lang="en-US" sz="1600" dirty="0" smtClean="0"/>
              <a:t>–common</a:t>
            </a:r>
            <a:r>
              <a:rPr lang="sk-SK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first few days of </a:t>
            </a:r>
            <a:r>
              <a:rPr lang="en-US" sz="1600" dirty="0" smtClean="0"/>
              <a:t>illness</a:t>
            </a:r>
            <a:r>
              <a:rPr lang="sk-SK" sz="1600" dirty="0" smtClean="0"/>
              <a:t>, </a:t>
            </a:r>
            <a:r>
              <a:rPr lang="en-US" sz="1600" dirty="0" smtClean="0"/>
              <a:t>watery </a:t>
            </a:r>
            <a:r>
              <a:rPr lang="en-US" sz="1600" dirty="0"/>
              <a:t>diarrhea (up to 10 liters per day) </a:t>
            </a:r>
            <a:r>
              <a:rPr lang="en-US" sz="1600" dirty="0" smtClean="0"/>
              <a:t>nausea</a:t>
            </a:r>
            <a:r>
              <a:rPr lang="en-US" sz="1600" dirty="0"/>
              <a:t>, vomiting, and abdominal </a:t>
            </a:r>
            <a:r>
              <a:rPr lang="en-US" sz="1600" dirty="0" smtClean="0"/>
              <a:t>pain</a:t>
            </a:r>
            <a:r>
              <a:rPr lang="sk-SK" sz="1600" dirty="0" smtClean="0"/>
              <a:t> →</a:t>
            </a:r>
            <a:r>
              <a:rPr lang="en-US" sz="1600" dirty="0" smtClean="0"/>
              <a:t> </a:t>
            </a:r>
            <a:r>
              <a:rPr lang="en-US" sz="1600" dirty="0"/>
              <a:t>severe fluid </a:t>
            </a:r>
            <a:r>
              <a:rPr lang="en-US" sz="1600" dirty="0" smtClean="0"/>
              <a:t>loss</a:t>
            </a:r>
            <a:r>
              <a:rPr lang="sk-SK" sz="1600" dirty="0" smtClean="0"/>
              <a:t> →</a:t>
            </a:r>
            <a:r>
              <a:rPr lang="en-US" sz="1600" dirty="0" smtClean="0"/>
              <a:t> dehydration</a:t>
            </a:r>
            <a:r>
              <a:rPr lang="sk-SK" sz="1600" dirty="0" smtClean="0"/>
              <a:t> →</a:t>
            </a:r>
            <a:r>
              <a:rPr lang="en-US" sz="1600" dirty="0" smtClean="0"/>
              <a:t> hypotension</a:t>
            </a:r>
            <a:r>
              <a:rPr lang="sk-SK" sz="1600" dirty="0" smtClean="0"/>
              <a:t> → </a:t>
            </a:r>
            <a:r>
              <a:rPr lang="sk-SK" sz="1600" dirty="0" err="1" smtClean="0"/>
              <a:t>hypovolemic</a:t>
            </a:r>
            <a:r>
              <a:rPr lang="en-US" sz="1600" dirty="0" smtClean="0"/>
              <a:t> </a:t>
            </a:r>
            <a:r>
              <a:rPr lang="en-US" sz="1600" dirty="0"/>
              <a:t>shock </a:t>
            </a:r>
            <a:r>
              <a:rPr lang="sk-SK" sz="1600" dirty="0" smtClean="0"/>
              <a:t>→ </a:t>
            </a:r>
            <a:r>
              <a:rPr lang="sk-SK" sz="1600" dirty="0" err="1" smtClean="0"/>
              <a:t>death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Hemorrhage</a:t>
            </a:r>
            <a:r>
              <a:rPr lang="en-US" sz="1600" dirty="0"/>
              <a:t> </a:t>
            </a:r>
            <a:r>
              <a:rPr lang="en-US" sz="1600" dirty="0" smtClean="0"/>
              <a:t>–blood </a:t>
            </a:r>
            <a:r>
              <a:rPr lang="en-US" sz="1600" dirty="0"/>
              <a:t>in the </a:t>
            </a:r>
            <a:r>
              <a:rPr lang="en-US" sz="1600" dirty="0" smtClean="0"/>
              <a:t>stool</a:t>
            </a:r>
            <a:r>
              <a:rPr lang="sk-SK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petechiae</a:t>
            </a:r>
            <a:r>
              <a:rPr lang="en-US" sz="1600" dirty="0"/>
              <a:t>, </a:t>
            </a:r>
            <a:r>
              <a:rPr lang="en-US" sz="1600" dirty="0" err="1"/>
              <a:t>ecchymoses</a:t>
            </a:r>
            <a:r>
              <a:rPr lang="en-US" sz="1600" dirty="0"/>
              <a:t>, oozing from venipuncture sites, and/or mucosal bleeding </a:t>
            </a:r>
            <a:endParaRPr lang="sk-SK" sz="16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sk-SK" sz="1600" dirty="0"/>
              <a:t>c</a:t>
            </a:r>
            <a:r>
              <a:rPr lang="en-US" sz="1600" dirty="0" err="1" smtClean="0"/>
              <a:t>linically</a:t>
            </a:r>
            <a:r>
              <a:rPr lang="en-US" sz="1600" dirty="0" smtClean="0"/>
              <a:t> </a:t>
            </a:r>
            <a:r>
              <a:rPr lang="en-US" sz="1600" dirty="0"/>
              <a:t>significant hemorrhage </a:t>
            </a:r>
            <a:r>
              <a:rPr lang="en-US" sz="1600" dirty="0" smtClean="0"/>
              <a:t>in </a:t>
            </a:r>
            <a:r>
              <a:rPr lang="en-US" sz="1600" dirty="0"/>
              <a:t>the terminal phase of illness and in </a:t>
            </a:r>
            <a:r>
              <a:rPr lang="en-US" sz="1600" dirty="0" smtClean="0"/>
              <a:t>pregnancy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992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0"/>
    </mc:Choice>
    <mc:Fallback xmlns="">
      <p:transition spd="slow" advTm="11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manifestation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Neurologic</a:t>
            </a:r>
            <a:r>
              <a:rPr lang="en-US" sz="1600" dirty="0"/>
              <a:t> </a:t>
            </a:r>
            <a:r>
              <a:rPr lang="en-US" sz="1600" dirty="0" smtClean="0"/>
              <a:t>–</a:t>
            </a:r>
            <a:r>
              <a:rPr lang="sk-SK" sz="1600" dirty="0" smtClean="0"/>
              <a:t> </a:t>
            </a:r>
            <a:r>
              <a:rPr lang="en-US" sz="1600" dirty="0" smtClean="0"/>
              <a:t>meningoencephalitis</a:t>
            </a:r>
            <a:r>
              <a:rPr lang="en-US" sz="1600" dirty="0"/>
              <a:t>, </a:t>
            </a:r>
            <a:r>
              <a:rPr lang="en-US" sz="1600" dirty="0" smtClean="0"/>
              <a:t>days </a:t>
            </a:r>
            <a:r>
              <a:rPr lang="en-US" sz="1600" dirty="0"/>
              <a:t>8 to 10 of illness.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Cardiac</a:t>
            </a:r>
            <a:r>
              <a:rPr lang="en-US" sz="1600" dirty="0"/>
              <a:t> </a:t>
            </a:r>
            <a:r>
              <a:rPr lang="en-US" sz="1600" dirty="0" smtClean="0"/>
              <a:t>–</a:t>
            </a:r>
            <a:r>
              <a:rPr lang="sk-SK" sz="1600" dirty="0" smtClean="0"/>
              <a:t> </a:t>
            </a:r>
            <a:r>
              <a:rPr lang="sk-SK" sz="1600" dirty="0" err="1" smtClean="0"/>
              <a:t>relative</a:t>
            </a:r>
            <a:r>
              <a:rPr lang="sk-SK" sz="1600" dirty="0" smtClean="0"/>
              <a:t> </a:t>
            </a:r>
            <a:r>
              <a:rPr lang="sk-SK" sz="1600" dirty="0" err="1" smtClean="0"/>
              <a:t>bradycardia</a:t>
            </a:r>
            <a:r>
              <a:rPr lang="sk-SK" sz="1600" dirty="0" smtClean="0"/>
              <a:t>, </a:t>
            </a:r>
            <a:r>
              <a:rPr lang="en-US" sz="1600" dirty="0" smtClean="0"/>
              <a:t>pericarditis</a:t>
            </a:r>
            <a:r>
              <a:rPr lang="sk-SK" sz="1600" dirty="0" smtClean="0"/>
              <a:t>,</a:t>
            </a:r>
            <a:r>
              <a:rPr lang="en-US" sz="1600" dirty="0" smtClean="0"/>
              <a:t> </a:t>
            </a:r>
            <a:r>
              <a:rPr lang="sk-SK" sz="1600" dirty="0" smtClean="0"/>
              <a:t>m</a:t>
            </a:r>
            <a:r>
              <a:rPr lang="en-US" sz="1600" dirty="0" err="1" smtClean="0"/>
              <a:t>yocarditis</a:t>
            </a:r>
            <a:r>
              <a:rPr lang="en-US" sz="1600" dirty="0" smtClean="0"/>
              <a:t> 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Respiratory</a:t>
            </a:r>
            <a:r>
              <a:rPr lang="en-US" sz="1600" dirty="0"/>
              <a:t> – </a:t>
            </a:r>
            <a:r>
              <a:rPr lang="sk-SK" sz="1600" dirty="0" smtClean="0"/>
              <a:t>t</a:t>
            </a:r>
            <a:r>
              <a:rPr lang="en-US" sz="1600" dirty="0" err="1" smtClean="0"/>
              <a:t>achypnea</a:t>
            </a:r>
            <a:r>
              <a:rPr lang="sk-SK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shortness of </a:t>
            </a:r>
            <a:r>
              <a:rPr lang="en-US" sz="1600" dirty="0" smtClean="0"/>
              <a:t>breath</a:t>
            </a:r>
            <a:r>
              <a:rPr lang="sk-SK" sz="1600" dirty="0" smtClean="0"/>
              <a:t>, </a:t>
            </a:r>
            <a:r>
              <a:rPr lang="en-US" sz="1600" dirty="0" smtClean="0"/>
              <a:t>hypoxia</a:t>
            </a:r>
            <a:r>
              <a:rPr lang="sk-SK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hypoventilation due to respiratory muscle </a:t>
            </a:r>
            <a:r>
              <a:rPr lang="en-US" sz="1600" dirty="0" smtClean="0"/>
              <a:t>fatigue</a:t>
            </a:r>
            <a:endParaRPr lang="sk-SK" sz="1600" dirty="0" smtClean="0"/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sk-SK" sz="1600" dirty="0" err="1" smtClean="0"/>
              <a:t>respiratory</a:t>
            </a:r>
            <a:r>
              <a:rPr lang="sk-SK" sz="1600" dirty="0" smtClean="0"/>
              <a:t> </a:t>
            </a:r>
            <a:r>
              <a:rPr lang="sk-SK" sz="1600" dirty="0" err="1" smtClean="0"/>
              <a:t>failure</a:t>
            </a:r>
            <a:r>
              <a:rPr lang="sk-SK" sz="1600" dirty="0" smtClean="0"/>
              <a:t> </a:t>
            </a:r>
            <a:r>
              <a:rPr lang="sk-SK" sz="1600" dirty="0" err="1" smtClean="0"/>
              <a:t>also</a:t>
            </a:r>
            <a:r>
              <a:rPr lang="sk-SK" sz="1600" dirty="0" smtClean="0"/>
              <a:t> </a:t>
            </a:r>
            <a:r>
              <a:rPr lang="sk-SK" sz="1600" dirty="0" err="1" smtClean="0"/>
              <a:t>as</a:t>
            </a:r>
            <a:r>
              <a:rPr lang="sk-SK" sz="1600" dirty="0" smtClean="0"/>
              <a:t> </a:t>
            </a:r>
            <a:r>
              <a:rPr lang="sk-SK" sz="1600" dirty="0" err="1" smtClean="0"/>
              <a:t>consequence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fluid </a:t>
            </a:r>
            <a:r>
              <a:rPr lang="sk-SK" sz="1600" dirty="0" err="1" smtClean="0"/>
              <a:t>resuscitation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Ocular</a:t>
            </a:r>
            <a:r>
              <a:rPr lang="en-US" sz="1600" dirty="0"/>
              <a:t> – </a:t>
            </a:r>
            <a:r>
              <a:rPr lang="sk-SK" sz="1600" dirty="0" err="1" smtClean="0"/>
              <a:t>conjuncitivitis</a:t>
            </a:r>
            <a:r>
              <a:rPr lang="sk-SK" sz="1600" dirty="0" smtClean="0"/>
              <a:t>, </a:t>
            </a:r>
            <a:r>
              <a:rPr lang="en-US" sz="1600" dirty="0" smtClean="0"/>
              <a:t>uveitis</a:t>
            </a:r>
            <a:r>
              <a:rPr lang="sk-SK" sz="1600" dirty="0" smtClean="0"/>
              <a:t> (</a:t>
            </a:r>
            <a:r>
              <a:rPr lang="sk-SK" sz="1600" dirty="0" err="1" smtClean="0"/>
              <a:t>also</a:t>
            </a:r>
            <a:r>
              <a:rPr lang="sk-SK" sz="1600" dirty="0" smtClean="0"/>
              <a:t> in </a:t>
            </a:r>
            <a:r>
              <a:rPr lang="sk-SK" sz="1600" dirty="0" err="1" smtClean="0"/>
              <a:t>convalescnece</a:t>
            </a:r>
            <a:r>
              <a:rPr lang="sk-SK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err="1" smtClean="0"/>
              <a:t>death</a:t>
            </a:r>
            <a:r>
              <a:rPr lang="sk-SK" sz="1600" dirty="0" smtClean="0"/>
              <a:t> </a:t>
            </a:r>
            <a:r>
              <a:rPr lang="sk-SK" sz="1600" dirty="0" err="1" smtClean="0"/>
              <a:t>usually</a:t>
            </a:r>
            <a:r>
              <a:rPr lang="sk-SK" sz="1600" dirty="0" smtClean="0"/>
              <a:t> </a:t>
            </a:r>
            <a:r>
              <a:rPr lang="sk-SK" sz="1600" dirty="0" err="1" smtClean="0"/>
              <a:t>during</a:t>
            </a:r>
            <a:r>
              <a:rPr lang="sk-SK" sz="1600" dirty="0" smtClean="0"/>
              <a:t> 2. </a:t>
            </a:r>
            <a:r>
              <a:rPr lang="sk-SK" sz="1600" dirty="0" err="1" smtClean="0"/>
              <a:t>week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illness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err="1" smtClean="0"/>
              <a:t>Lab</a:t>
            </a:r>
            <a:r>
              <a:rPr lang="sk-SK" sz="1600" dirty="0" smtClean="0"/>
              <a:t>.: l</a:t>
            </a:r>
            <a:r>
              <a:rPr lang="en-US" sz="1600" dirty="0" err="1" smtClean="0"/>
              <a:t>eukopenia</a:t>
            </a:r>
            <a:r>
              <a:rPr lang="en-US" sz="1600" dirty="0" smtClean="0"/>
              <a:t> </a:t>
            </a:r>
            <a:r>
              <a:rPr lang="sk-SK" sz="1600" dirty="0" err="1" smtClean="0"/>
              <a:t>with</a:t>
            </a:r>
            <a:r>
              <a:rPr lang="sk-SK" sz="1600" dirty="0" smtClean="0"/>
              <a:t> </a:t>
            </a:r>
            <a:r>
              <a:rPr lang="en-US" sz="1600" dirty="0" smtClean="0"/>
              <a:t>lymphopenia</a:t>
            </a:r>
            <a:r>
              <a:rPr lang="sk-SK" sz="1600" dirty="0" smtClean="0"/>
              <a:t>, </a:t>
            </a:r>
            <a:r>
              <a:rPr lang="sk-SK" sz="1600" dirty="0" err="1" smtClean="0"/>
              <a:t>trombocytopenia</a:t>
            </a:r>
            <a:r>
              <a:rPr lang="sk-SK" sz="1600" dirty="0" smtClean="0"/>
              <a:t>, </a:t>
            </a:r>
            <a:r>
              <a:rPr lang="en-US" sz="1600" dirty="0" smtClean="0"/>
              <a:t>elevated </a:t>
            </a:r>
            <a:r>
              <a:rPr lang="sk-SK" sz="1600" dirty="0" smtClean="0"/>
              <a:t>ALT, AST, c</a:t>
            </a:r>
            <a:r>
              <a:rPr lang="en-US" sz="1600" dirty="0" err="1" smtClean="0"/>
              <a:t>oagulation</a:t>
            </a:r>
            <a:r>
              <a:rPr lang="en-US" sz="1600" dirty="0" smtClean="0"/>
              <a:t> </a:t>
            </a:r>
            <a:r>
              <a:rPr lang="en-US" sz="1600" dirty="0"/>
              <a:t>abnormalities </a:t>
            </a:r>
            <a:r>
              <a:rPr lang="sk-SK" sz="1600" dirty="0" smtClean="0"/>
              <a:t>(</a:t>
            </a:r>
            <a:r>
              <a:rPr lang="sk-SK" sz="1600" dirty="0" err="1" smtClean="0"/>
              <a:t>prolonged</a:t>
            </a:r>
            <a:r>
              <a:rPr lang="sk-SK" sz="1600" dirty="0" smtClean="0"/>
              <a:t> PT, a</a:t>
            </a:r>
            <a:r>
              <a:rPr lang="en-US" sz="1600" dirty="0" smtClean="0"/>
              <a:t>PTT</a:t>
            </a:r>
            <a:r>
              <a:rPr lang="sk-SK" sz="1600" dirty="0" smtClean="0"/>
              <a:t>, ↑</a:t>
            </a:r>
            <a:r>
              <a:rPr lang="en-US" sz="1600" dirty="0" smtClean="0"/>
              <a:t>fibrin </a:t>
            </a:r>
            <a:r>
              <a:rPr lang="en-US" sz="1600" dirty="0"/>
              <a:t>degradation products</a:t>
            </a:r>
            <a:r>
              <a:rPr lang="en-US" sz="1600" dirty="0" smtClean="0"/>
              <a:t>)</a:t>
            </a:r>
            <a:r>
              <a:rPr lang="sk-SK" sz="1600" dirty="0" smtClean="0"/>
              <a:t>, p</a:t>
            </a:r>
            <a:r>
              <a:rPr lang="en-US" sz="1600" dirty="0" err="1" smtClean="0"/>
              <a:t>roteinuria</a:t>
            </a:r>
            <a:r>
              <a:rPr lang="sk-SK" sz="1600" dirty="0" smtClean="0"/>
              <a:t>, </a:t>
            </a:r>
            <a:r>
              <a:rPr lang="sk-SK" sz="1600" dirty="0" err="1" smtClean="0"/>
              <a:t>azotemia</a:t>
            </a:r>
            <a:r>
              <a:rPr lang="sk-SK" sz="1600" dirty="0" smtClean="0"/>
              <a:t>, e</a:t>
            </a:r>
            <a:r>
              <a:rPr lang="en-US" sz="1600" dirty="0" err="1" smtClean="0"/>
              <a:t>lectrolyte</a:t>
            </a:r>
            <a:r>
              <a:rPr lang="en-US" sz="1600" dirty="0" smtClean="0"/>
              <a:t> </a:t>
            </a:r>
            <a:r>
              <a:rPr lang="en-US" sz="1600" dirty="0"/>
              <a:t>abnormalities </a:t>
            </a:r>
            <a:r>
              <a:rPr lang="sk-SK" sz="1600" dirty="0" smtClean="0"/>
              <a:t>(</a:t>
            </a:r>
            <a:r>
              <a:rPr lang="sk-SK" sz="1600" dirty="0" err="1" smtClean="0"/>
              <a:t>↓Na</a:t>
            </a:r>
            <a:r>
              <a:rPr lang="sk-SK" sz="1600" dirty="0" smtClean="0"/>
              <a:t>, ↓K, ↑K, </a:t>
            </a:r>
            <a:r>
              <a:rPr lang="sk-SK" sz="1600" dirty="0" err="1" smtClean="0"/>
              <a:t>↓Mg</a:t>
            </a:r>
            <a:r>
              <a:rPr lang="sk-SK" sz="1600" dirty="0" smtClean="0"/>
              <a:t>, </a:t>
            </a:r>
            <a:r>
              <a:rPr lang="sk-SK" sz="1600" dirty="0" err="1" smtClean="0"/>
              <a:t>↓Ca</a:t>
            </a:r>
            <a:r>
              <a:rPr lang="sk-SK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49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00"/>
    </mc:Choice>
    <mc:Fallback xmlns="">
      <p:transition spd="slow" advTm="11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manifestation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sk-SK" sz="1600" dirty="0" err="1" smtClean="0"/>
              <a:t>Remember</a:t>
            </a:r>
            <a:r>
              <a:rPr lang="sk-SK" sz="1600" dirty="0" smtClean="0"/>
              <a:t>....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smtClean="0"/>
              <a:t>m</a:t>
            </a:r>
            <a:r>
              <a:rPr lang="en-US" sz="1600" dirty="0" err="1" smtClean="0"/>
              <a:t>ajor</a:t>
            </a:r>
            <a:r>
              <a:rPr lang="en-US" sz="1600" dirty="0" smtClean="0"/>
              <a:t> </a:t>
            </a:r>
            <a:r>
              <a:rPr lang="en-US" sz="1600" dirty="0"/>
              <a:t>hemorrhage </a:t>
            </a:r>
            <a:r>
              <a:rPr lang="sk-SK" sz="1600" dirty="0" err="1" smtClean="0"/>
              <a:t>is</a:t>
            </a:r>
            <a:r>
              <a:rPr lang="en-US" sz="1600" dirty="0" smtClean="0"/>
              <a:t> </a:t>
            </a:r>
            <a:r>
              <a:rPr lang="en-US" sz="1600" dirty="0"/>
              <a:t>less common than previously </a:t>
            </a:r>
            <a:r>
              <a:rPr lang="en-US" sz="1600" dirty="0" smtClean="0"/>
              <a:t>described</a:t>
            </a:r>
            <a:r>
              <a:rPr lang="sk-SK" sz="1600" dirty="0" smtClean="0"/>
              <a:t> (</a:t>
            </a:r>
            <a:r>
              <a:rPr lang="sk-SK" sz="1600" dirty="0" err="1" smtClean="0"/>
              <a:t>usualy</a:t>
            </a:r>
            <a:r>
              <a:rPr lang="sk-SK" sz="1600" dirty="0" smtClean="0"/>
              <a:t> </a:t>
            </a:r>
            <a:r>
              <a:rPr lang="sk-SK" sz="1600" dirty="0" err="1" smtClean="0"/>
              <a:t>at</a:t>
            </a:r>
            <a:r>
              <a:rPr lang="sk-SK" sz="1600" dirty="0" smtClean="0"/>
              <a:t> </a:t>
            </a:r>
            <a:r>
              <a:rPr lang="sk-SK" sz="1600" dirty="0" err="1" smtClean="0"/>
              <a:t>the</a:t>
            </a:r>
            <a:r>
              <a:rPr lang="sk-SK" sz="1600" dirty="0" smtClean="0"/>
              <a:t> end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fatal</a:t>
            </a:r>
            <a:r>
              <a:rPr lang="sk-SK" sz="1600" dirty="0" smtClean="0"/>
              <a:t> </a:t>
            </a:r>
            <a:r>
              <a:rPr lang="sk-SK" sz="1600" dirty="0" err="1" smtClean="0"/>
              <a:t>course</a:t>
            </a:r>
            <a:r>
              <a:rPr lang="sk-SK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smtClean="0"/>
              <a:t>v</a:t>
            </a:r>
            <a:r>
              <a:rPr lang="en-US" sz="1600" dirty="0" err="1" smtClean="0"/>
              <a:t>olume</a:t>
            </a:r>
            <a:r>
              <a:rPr lang="en-US" sz="1600" dirty="0" smtClean="0"/>
              <a:t> </a:t>
            </a:r>
            <a:r>
              <a:rPr lang="en-US" sz="1600" dirty="0"/>
              <a:t>losses from vomiting and diarrhea made a greater contribution to severe </a:t>
            </a:r>
            <a:r>
              <a:rPr lang="en-US" sz="1600" dirty="0" smtClean="0"/>
              <a:t>illness</a:t>
            </a:r>
            <a:r>
              <a:rPr lang="sk-SK" sz="1600" dirty="0" smtClean="0"/>
              <a:t> </a:t>
            </a:r>
          </a:p>
          <a:p>
            <a:pPr marL="72000" indent="0">
              <a:buNone/>
            </a:pPr>
            <a:endParaRPr lang="sk-SK" sz="1600" b="1" dirty="0" smtClean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Convalescence</a:t>
            </a:r>
            <a:r>
              <a:rPr lang="en-US" sz="1600" dirty="0"/>
              <a:t> </a:t>
            </a:r>
            <a:r>
              <a:rPr lang="sk-SK" sz="1600" dirty="0" smtClean="0"/>
              <a:t>-</a:t>
            </a:r>
            <a:r>
              <a:rPr lang="en-US" sz="1600" dirty="0"/>
              <a:t> </a:t>
            </a:r>
            <a:r>
              <a:rPr lang="en-US" sz="1600" dirty="0" smtClean="0"/>
              <a:t> can </a:t>
            </a:r>
            <a:r>
              <a:rPr lang="en-US" sz="1600" dirty="0"/>
              <a:t>persist for more than two years 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weakness</a:t>
            </a:r>
            <a:r>
              <a:rPr lang="en-US" sz="1600" dirty="0"/>
              <a:t>, fatigue, muscle and joint pain, insomnia, headache, urinary frequency, memory loss, and failure to regain weight that was lost during </a:t>
            </a:r>
            <a:r>
              <a:rPr lang="en-US" sz="1600" dirty="0" smtClean="0"/>
              <a:t>illness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380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Diagnosis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540094" y="1463040"/>
            <a:ext cx="8066301" cy="4368960"/>
          </a:xfrm>
        </p:spPr>
        <p:txBody>
          <a:bodyPr/>
          <a:lstStyle/>
          <a:p>
            <a:pPr marL="277200" indent="0" algn="ctr">
              <a:buNone/>
            </a:pPr>
            <a:r>
              <a:rPr lang="cs-CZ" sz="1600" b="1" dirty="0" err="1" smtClean="0">
                <a:solidFill>
                  <a:schemeClr val="tx2"/>
                </a:solidFill>
              </a:rPr>
              <a:t>Determine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the</a:t>
            </a:r>
            <a:r>
              <a:rPr lang="cs-CZ" sz="1600" b="1" dirty="0" smtClean="0">
                <a:solidFill>
                  <a:schemeClr val="tx2"/>
                </a:solidFill>
              </a:rPr>
              <a:t> risk </a:t>
            </a:r>
            <a:r>
              <a:rPr lang="cs-CZ" sz="1600" b="1" dirty="0" err="1" smtClean="0">
                <a:solidFill>
                  <a:schemeClr val="tx2"/>
                </a:solidFill>
              </a:rPr>
              <a:t>of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277200" indent="0" algn="ctr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56" y="2097622"/>
            <a:ext cx="3483876" cy="396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en-GB" sz="800" dirty="0">
                <a:solidFill>
                  <a:schemeClr val="tx1"/>
                </a:solidFill>
              </a:rPr>
              <a:t>https://www.researchgate.net/profile/Suresh_Rewar/publication/275965188/figure/tbl2/AS:669689235644425@1536677764331/Diagnostic-Tests.png</a:t>
            </a:r>
            <a:endParaRPr lang="en-GB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Epidemiology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WHO</a:t>
            </a:r>
            <a:endParaRPr lang="cs-CZ" sz="1600" b="1" dirty="0" smtClean="0"/>
          </a:p>
          <a:p>
            <a:pPr>
              <a:buSzPct val="60000"/>
              <a:buFont typeface="Courier New" panose="02070309020205020404" pitchFamily="49" charset="0"/>
              <a:buChar char="o"/>
            </a:pP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en-US" sz="1600" dirty="0" smtClean="0"/>
              <a:t>1980 –↑ </a:t>
            </a:r>
            <a:r>
              <a:rPr lang="cs-CZ" sz="1600" dirty="0" err="1" smtClean="0"/>
              <a:t>numbers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cases</a:t>
            </a:r>
            <a:r>
              <a:rPr lang="cs-CZ" sz="1600" dirty="0" smtClean="0"/>
              <a:t> </a:t>
            </a:r>
            <a:r>
              <a:rPr lang="cs-CZ" sz="1600" dirty="0" err="1" smtClean="0"/>
              <a:t>worldwide</a:t>
            </a:r>
            <a:endParaRPr lang="en-US" sz="1600" dirty="0"/>
          </a:p>
          <a:p>
            <a:pPr>
              <a:buSzPct val="60000"/>
              <a:buFont typeface="Courier New" panose="02070309020205020404" pitchFamily="49" charset="0"/>
              <a:buChar char="o"/>
            </a:pPr>
            <a:r>
              <a:rPr lang="en-US" sz="1600" dirty="0"/>
              <a:t>200 000 </a:t>
            </a:r>
            <a:r>
              <a:rPr lang="cs-CZ" sz="1600" dirty="0" err="1" smtClean="0"/>
              <a:t>reported</a:t>
            </a:r>
            <a:r>
              <a:rPr lang="cs-CZ" sz="1600" dirty="0" smtClean="0"/>
              <a:t> </a:t>
            </a:r>
            <a:r>
              <a:rPr lang="cs-CZ" sz="1600" dirty="0" err="1" smtClean="0"/>
              <a:t>cases</a:t>
            </a:r>
            <a:r>
              <a:rPr lang="en-US" sz="1600" dirty="0" smtClean="0"/>
              <a:t>/</a:t>
            </a:r>
            <a:r>
              <a:rPr lang="cs-CZ" sz="1600" dirty="0" err="1" smtClean="0"/>
              <a:t>year</a:t>
            </a:r>
            <a:r>
              <a:rPr lang="en-US" sz="1600" dirty="0" smtClean="0"/>
              <a:t> (10 </a:t>
            </a:r>
            <a:r>
              <a:rPr lang="en-US" sz="1600" dirty="0"/>
              <a:t>– 250x </a:t>
            </a:r>
            <a:r>
              <a:rPr lang="cs-CZ" sz="1600" dirty="0" smtClean="0"/>
              <a:t>more in reality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SzPct val="60000"/>
              <a:buFont typeface="Courier New" panose="02070309020205020404" pitchFamily="49" charset="0"/>
              <a:buChar char="o"/>
            </a:pPr>
            <a:r>
              <a:rPr lang="en-US" sz="1600" dirty="0"/>
              <a:t>˃ 60 000 </a:t>
            </a:r>
            <a:r>
              <a:rPr lang="cs-CZ" sz="1600" dirty="0" err="1" smtClean="0"/>
              <a:t>deaths</a:t>
            </a:r>
            <a:r>
              <a:rPr lang="en-US" sz="1600" dirty="0" smtClean="0"/>
              <a:t>/</a:t>
            </a:r>
            <a:r>
              <a:rPr lang="cs-CZ" sz="1600" dirty="0" err="1" smtClean="0"/>
              <a:t>year</a:t>
            </a:r>
            <a:endParaRPr lang="en-US" sz="1600" dirty="0"/>
          </a:p>
          <a:p>
            <a:pPr>
              <a:buSzPct val="60000"/>
              <a:buFont typeface="Courier New" panose="02070309020205020404" pitchFamily="49" charset="0"/>
              <a:buChar char="o"/>
            </a:pPr>
            <a:r>
              <a:rPr lang="en-US" sz="1600" dirty="0"/>
              <a:t>90 %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all</a:t>
            </a:r>
            <a:r>
              <a:rPr lang="cs-CZ" sz="1600" dirty="0" smtClean="0"/>
              <a:t> </a:t>
            </a:r>
            <a:r>
              <a:rPr lang="cs-CZ" sz="1600" dirty="0" err="1" smtClean="0"/>
              <a:t>cases</a:t>
            </a:r>
            <a:r>
              <a:rPr lang="cs-CZ" sz="1600" dirty="0" smtClean="0"/>
              <a:t> in </a:t>
            </a:r>
            <a:r>
              <a:rPr lang="cs-CZ" sz="1600" dirty="0" err="1" smtClean="0"/>
              <a:t>Africa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↑</a:t>
            </a:r>
            <a:r>
              <a:rPr lang="cs-CZ" sz="1600" dirty="0" smtClean="0"/>
              <a:t> </a:t>
            </a:r>
            <a:r>
              <a:rPr lang="cs-CZ" sz="1600" dirty="0" err="1" smtClean="0"/>
              <a:t>inhabitants</a:t>
            </a:r>
            <a:r>
              <a:rPr lang="cs-CZ" sz="1600" dirty="0" smtClean="0"/>
              <a:t> in city </a:t>
            </a:r>
            <a:r>
              <a:rPr lang="cs-CZ" sz="1600" dirty="0" err="1" smtClean="0"/>
              <a:t>agglomeration</a:t>
            </a:r>
            <a:r>
              <a:rPr lang="cs-CZ" sz="1600" dirty="0" smtClean="0"/>
              <a:t> </a:t>
            </a:r>
            <a:r>
              <a:rPr lang="en-US" sz="1600" dirty="0" smtClean="0"/>
              <a:t>+ </a:t>
            </a:r>
            <a:r>
              <a:rPr lang="en-US" sz="1600" dirty="0"/>
              <a:t>↑ </a:t>
            </a:r>
            <a:r>
              <a:rPr lang="en-US" sz="1600" dirty="0" smtClean="0"/>
              <a:t>%</a:t>
            </a:r>
            <a:r>
              <a:rPr lang="cs-CZ" sz="1600" dirty="0" smtClean="0"/>
              <a:t> </a:t>
            </a:r>
            <a:r>
              <a:rPr lang="cs-CZ" sz="1600" dirty="0" err="1" smtClean="0"/>
              <a:t>infected</a:t>
            </a:r>
            <a:r>
              <a:rPr lang="cs-CZ" sz="1600" dirty="0" smtClean="0"/>
              <a:t> </a:t>
            </a:r>
            <a:r>
              <a:rPr lang="cs-CZ" sz="1600" dirty="0" err="1" smtClean="0"/>
              <a:t>mosquitoes</a:t>
            </a:r>
            <a:r>
              <a:rPr lang="en-US" sz="1600" dirty="0" smtClean="0"/>
              <a:t> </a:t>
            </a:r>
            <a:r>
              <a:rPr lang="en-US" sz="1600" dirty="0"/>
              <a:t>+ ↓ </a:t>
            </a:r>
            <a:r>
              <a:rPr lang="cs-CZ" sz="1600" dirty="0" err="1" smtClean="0"/>
              <a:t>vaccinaton</a:t>
            </a:r>
            <a:r>
              <a:rPr lang="cs-CZ" sz="1600" dirty="0" smtClean="0"/>
              <a:t> prevalence </a:t>
            </a:r>
            <a:r>
              <a:rPr lang="cs-CZ" sz="1600" dirty="0" err="1" smtClean="0"/>
              <a:t>rate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err="1" smtClean="0"/>
              <a:t>tropical</a:t>
            </a:r>
            <a:r>
              <a:rPr lang="sk-SK" sz="1600" dirty="0" smtClean="0"/>
              <a:t> </a:t>
            </a:r>
            <a:r>
              <a:rPr lang="sk-SK" sz="1600" dirty="0" err="1"/>
              <a:t>regions</a:t>
            </a:r>
            <a:r>
              <a:rPr lang="sk-SK" sz="1600" dirty="0"/>
              <a:t> </a:t>
            </a:r>
            <a:r>
              <a:rPr lang="sk-SK" sz="1600" dirty="0" err="1"/>
              <a:t>of</a:t>
            </a:r>
            <a:r>
              <a:rPr lang="sk-SK" sz="1600" dirty="0"/>
              <a:t> </a:t>
            </a:r>
            <a:r>
              <a:rPr lang="sk-SK" sz="1600" dirty="0" err="1"/>
              <a:t>South</a:t>
            </a:r>
            <a:r>
              <a:rPr lang="sk-SK" sz="1600" dirty="0"/>
              <a:t> </a:t>
            </a:r>
            <a:r>
              <a:rPr lang="sk-SK" sz="1600" dirty="0" err="1"/>
              <a:t>America</a:t>
            </a:r>
            <a:r>
              <a:rPr lang="sk-SK" sz="1600" dirty="0"/>
              <a:t> and </a:t>
            </a:r>
            <a:r>
              <a:rPr lang="sk-SK" sz="1600" dirty="0" err="1"/>
              <a:t>sub-Saharan</a:t>
            </a:r>
            <a:r>
              <a:rPr lang="sk-SK" sz="1600" dirty="0"/>
              <a:t> </a:t>
            </a:r>
            <a:r>
              <a:rPr lang="sk-SK" sz="1600" dirty="0" err="1"/>
              <a:t>Africa</a:t>
            </a:r>
            <a:r>
              <a:rPr lang="sk-SK" sz="1600" dirty="0"/>
              <a:t> </a:t>
            </a:r>
            <a:r>
              <a:rPr lang="sk-SK" sz="1600" dirty="0" err="1"/>
              <a:t>where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disease</a:t>
            </a:r>
            <a:r>
              <a:rPr lang="sk-SK" sz="1600" dirty="0"/>
              <a:t> </a:t>
            </a:r>
            <a:r>
              <a:rPr lang="sk-SK" sz="1600" dirty="0" err="1"/>
              <a:t>is</a:t>
            </a:r>
            <a:r>
              <a:rPr lang="sk-SK" sz="1600" dirty="0"/>
              <a:t> </a:t>
            </a:r>
            <a:r>
              <a:rPr lang="sk-SK" sz="1600" dirty="0" err="1"/>
              <a:t>endemic</a:t>
            </a:r>
            <a:r>
              <a:rPr lang="sk-SK" sz="1600" dirty="0"/>
              <a:t> 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err="1" smtClean="0"/>
              <a:t>endemic</a:t>
            </a:r>
            <a:r>
              <a:rPr lang="sk-SK" sz="1600" dirty="0" smtClean="0"/>
              <a:t> YF has </a:t>
            </a:r>
            <a:r>
              <a:rPr lang="sk-SK" sz="1600" dirty="0"/>
              <a:t>never </a:t>
            </a:r>
            <a:r>
              <a:rPr lang="sk-SK" sz="1600" dirty="0" err="1"/>
              <a:t>been</a:t>
            </a:r>
            <a:r>
              <a:rPr lang="sk-SK" sz="1600" dirty="0"/>
              <a:t> </a:t>
            </a:r>
            <a:r>
              <a:rPr lang="sk-SK" sz="1600" dirty="0" err="1"/>
              <a:t>reported</a:t>
            </a:r>
            <a:r>
              <a:rPr lang="sk-SK" sz="1600" dirty="0"/>
              <a:t> in </a:t>
            </a:r>
            <a:r>
              <a:rPr lang="sk-SK" sz="1600" dirty="0" err="1" smtClean="0"/>
              <a:t>Asia</a:t>
            </a:r>
            <a:r>
              <a:rPr lang="sk-SK" sz="1600" dirty="0" smtClean="0"/>
              <a:t> (</a:t>
            </a:r>
            <a:r>
              <a:rPr lang="sk-SK" sz="1600" dirty="0" err="1" smtClean="0"/>
              <a:t>only</a:t>
            </a:r>
            <a:r>
              <a:rPr lang="sk-SK" sz="1600" dirty="0" smtClean="0"/>
              <a:t> </a:t>
            </a:r>
            <a:r>
              <a:rPr lang="sk-SK" sz="1600" dirty="0" err="1" smtClean="0"/>
              <a:t>imported</a:t>
            </a:r>
            <a:r>
              <a:rPr lang="sk-SK" sz="1600" dirty="0" smtClean="0"/>
              <a:t> </a:t>
            </a:r>
            <a:r>
              <a:rPr lang="sk-SK" sz="1600" dirty="0" err="1" smtClean="0"/>
              <a:t>infections</a:t>
            </a:r>
            <a:r>
              <a:rPr lang="sk-SK" sz="1600" dirty="0" smtClean="0"/>
              <a:t>)</a:t>
            </a:r>
            <a:endParaRPr lang="sk-SK" sz="16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91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3000"/>
    </mc:Choice>
    <mc:Fallback xmlns="">
      <p:transition spd="slow" advClick="0" advTm="7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Diagnosis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547409" y="1479862"/>
            <a:ext cx="8066301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Symptomatic patients with identifiable risk</a:t>
            </a:r>
            <a:r>
              <a:rPr lang="en-US" sz="1600" dirty="0">
                <a:solidFill>
                  <a:schemeClr val="tx2"/>
                </a:solidFill>
              </a:rPr>
              <a:t> </a:t>
            </a:r>
            <a:endParaRPr lang="cs-CZ" sz="16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smtClean="0"/>
              <a:t>i</a:t>
            </a:r>
            <a:r>
              <a:rPr lang="en-US" sz="1400" dirty="0" err="1" smtClean="0"/>
              <a:t>nfection</a:t>
            </a:r>
            <a:r>
              <a:rPr lang="en-US" sz="1400" dirty="0" smtClean="0"/>
              <a:t> </a:t>
            </a:r>
            <a:r>
              <a:rPr lang="en-US" sz="1400" dirty="0"/>
              <a:t>control precautions should be </a:t>
            </a:r>
            <a:r>
              <a:rPr lang="en-US" sz="1400" dirty="0" smtClean="0"/>
              <a:t>used</a:t>
            </a:r>
            <a:r>
              <a:rPr lang="cs-CZ" sz="1400" dirty="0" smtClean="0"/>
              <a:t>,</a:t>
            </a:r>
            <a:r>
              <a:rPr lang="en-US" sz="1400" dirty="0"/>
              <a:t> health care workers </a:t>
            </a:r>
            <a:r>
              <a:rPr lang="cs-CZ" sz="1400" dirty="0"/>
              <a:t>-</a:t>
            </a:r>
            <a:r>
              <a:rPr lang="en-US" sz="1400" dirty="0"/>
              <a:t> personal protective equipment recommended for the care of patients with Ebola virus disease</a:t>
            </a:r>
            <a:r>
              <a:rPr lang="cs-CZ" sz="1400" dirty="0"/>
              <a:t> (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 smtClean="0"/>
              <a:t>highest</a:t>
            </a:r>
            <a:r>
              <a:rPr lang="cs-CZ" sz="1400" dirty="0" smtClean="0"/>
              <a:t> </a:t>
            </a:r>
            <a:r>
              <a:rPr lang="cs-CZ" sz="1400" dirty="0" err="1"/>
              <a:t>available</a:t>
            </a:r>
            <a:r>
              <a:rPr lang="cs-CZ" sz="1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patients should be isolated in a single room with a private bathroom</a:t>
            </a:r>
            <a:r>
              <a:rPr lang="cs-CZ" sz="1400" dirty="0"/>
              <a:t>,</a:t>
            </a:r>
            <a:r>
              <a:rPr lang="en-US" sz="1400" dirty="0"/>
              <a:t> closed</a:t>
            </a:r>
            <a:r>
              <a:rPr lang="cs-CZ" sz="1400" dirty="0"/>
              <a:t> </a:t>
            </a:r>
            <a:r>
              <a:rPr lang="cs-CZ" sz="1400" dirty="0" err="1"/>
              <a:t>door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 smtClean="0"/>
              <a:t>inform</a:t>
            </a:r>
            <a:r>
              <a:rPr lang="cs-CZ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hospital infection control program, hospital leadership, </a:t>
            </a:r>
            <a:r>
              <a:rPr lang="en-US" sz="1400" dirty="0" smtClean="0"/>
              <a:t>local </a:t>
            </a:r>
            <a:r>
              <a:rPr lang="en-US" sz="1400" dirty="0"/>
              <a:t>and state health </a:t>
            </a:r>
            <a:r>
              <a:rPr lang="en-US" sz="1400" dirty="0" smtClean="0"/>
              <a:t>departments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phlebotomy </a:t>
            </a:r>
            <a:r>
              <a:rPr lang="en-US" sz="1400" dirty="0"/>
              <a:t>and laboratory testing </a:t>
            </a:r>
            <a:r>
              <a:rPr lang="en-US" sz="1400" dirty="0" smtClean="0"/>
              <a:t>limited </a:t>
            </a:r>
            <a:r>
              <a:rPr lang="en-US" sz="1400" dirty="0"/>
              <a:t>to tests that are essential for diagnosing or ruling out Ebola </a:t>
            </a:r>
            <a:r>
              <a:rPr lang="en-US" sz="1400" dirty="0" smtClean="0"/>
              <a:t>virus</a:t>
            </a:r>
            <a:endParaRPr lang="cs-CZ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 smtClean="0"/>
              <a:t>Ebola</a:t>
            </a:r>
            <a:r>
              <a:rPr lang="cs-CZ" sz="1400" dirty="0" smtClean="0"/>
              <a:t> virus </a:t>
            </a:r>
            <a:r>
              <a:rPr lang="cs-CZ" sz="1400" dirty="0" err="1" smtClean="0"/>
              <a:t>belongs</a:t>
            </a:r>
            <a:r>
              <a:rPr lang="cs-CZ" sz="1400" dirty="0" smtClean="0"/>
              <a:t> to </a:t>
            </a:r>
            <a:r>
              <a:rPr lang="cs-CZ" sz="1400" dirty="0" err="1" smtClean="0"/>
              <a:t>category</a:t>
            </a:r>
            <a:r>
              <a:rPr lang="cs-CZ" sz="1400" dirty="0" smtClean="0"/>
              <a:t> bio-</a:t>
            </a:r>
            <a:r>
              <a:rPr lang="cs-CZ" sz="1400" dirty="0" err="1" smtClean="0"/>
              <a:t>safety</a:t>
            </a:r>
            <a:r>
              <a:rPr lang="cs-CZ" sz="1400" dirty="0" smtClean="0"/>
              <a:t> </a:t>
            </a:r>
            <a:r>
              <a:rPr lang="cs-CZ" sz="1400" dirty="0" err="1" smtClean="0"/>
              <a:t>level</a:t>
            </a:r>
            <a:r>
              <a:rPr lang="cs-CZ" sz="1400" dirty="0" smtClean="0"/>
              <a:t> 4 (BLS-4) („VNN - vysoce nebezpečné nákazy“ in </a:t>
            </a:r>
            <a:r>
              <a:rPr lang="cs-CZ" sz="1400" dirty="0" err="1" smtClean="0"/>
              <a:t>czech</a:t>
            </a:r>
            <a:r>
              <a:rPr lang="cs-CZ" sz="1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 err="1" smtClean="0"/>
              <a:t>only</a:t>
            </a:r>
            <a:r>
              <a:rPr lang="cs-CZ" sz="1400" dirty="0" smtClean="0"/>
              <a:t> 2 </a:t>
            </a:r>
            <a:r>
              <a:rPr lang="cs-CZ" sz="1400" dirty="0" err="1" smtClean="0"/>
              <a:t>hospitals</a:t>
            </a:r>
            <a:r>
              <a:rPr lang="cs-CZ" sz="1400" dirty="0" smtClean="0"/>
              <a:t> in Czech </a:t>
            </a:r>
            <a:r>
              <a:rPr lang="cs-CZ" sz="1400" dirty="0" err="1" smtClean="0"/>
              <a:t>republic</a:t>
            </a:r>
            <a:r>
              <a:rPr lang="cs-CZ" sz="1400" dirty="0" smtClean="0"/>
              <a:t> are </a:t>
            </a:r>
            <a:r>
              <a:rPr lang="cs-CZ" sz="1400" dirty="0" err="1" smtClean="0"/>
              <a:t>capable</a:t>
            </a:r>
            <a:r>
              <a:rPr lang="cs-CZ" sz="1400" dirty="0" smtClean="0"/>
              <a:t> to </a:t>
            </a:r>
            <a:r>
              <a:rPr lang="cs-CZ" sz="1400" dirty="0" err="1" smtClean="0"/>
              <a:t>take</a:t>
            </a:r>
            <a:r>
              <a:rPr lang="cs-CZ" sz="1400" dirty="0" smtClean="0"/>
              <a:t> care </a:t>
            </a:r>
            <a:r>
              <a:rPr lang="cs-CZ" sz="1400" dirty="0" err="1" smtClean="0"/>
              <a:t>of</a:t>
            </a:r>
            <a:r>
              <a:rPr lang="cs-CZ" sz="1400" dirty="0" smtClean="0"/>
              <a:t> BLS-4 – Bulovka univerzity </a:t>
            </a:r>
            <a:r>
              <a:rPr lang="cs-CZ" sz="1400" dirty="0" err="1" smtClean="0"/>
              <a:t>hospital</a:t>
            </a:r>
            <a:r>
              <a:rPr lang="cs-CZ" sz="1400" dirty="0" smtClean="0"/>
              <a:t> Prague, </a:t>
            </a:r>
            <a:r>
              <a:rPr lang="cs-CZ" sz="1400" dirty="0" err="1" smtClean="0"/>
              <a:t>Těchonin</a:t>
            </a:r>
            <a:r>
              <a:rPr lang="cs-CZ" sz="1400" dirty="0" smtClean="0"/>
              <a:t> </a:t>
            </a:r>
            <a:r>
              <a:rPr lang="cs-CZ" sz="1400" dirty="0" err="1" smtClean="0"/>
              <a:t>military</a:t>
            </a:r>
            <a:r>
              <a:rPr lang="cs-CZ" sz="1400" dirty="0" smtClean="0"/>
              <a:t> </a:t>
            </a:r>
            <a:r>
              <a:rPr lang="cs-CZ" sz="1400" dirty="0" err="1" smtClean="0"/>
              <a:t>hospital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407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00"/>
    </mc:Choice>
    <mc:Fallback xmlns="">
      <p:transition spd="slow" advTm="5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40" y="1692275"/>
            <a:ext cx="462430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Diagnosis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Asymptomatic </a:t>
            </a:r>
            <a:r>
              <a:rPr lang="en-US" sz="1600" b="1" dirty="0">
                <a:solidFill>
                  <a:schemeClr val="tx2"/>
                </a:solidFill>
              </a:rPr>
              <a:t>individuals with identifiable risk</a:t>
            </a:r>
            <a:r>
              <a:rPr lang="en-US" sz="1600" dirty="0">
                <a:solidFill>
                  <a:schemeClr val="tx2"/>
                </a:solidFill>
              </a:rPr>
              <a:t> </a:t>
            </a:r>
            <a:endParaRPr lang="cs-CZ" sz="16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smtClean="0"/>
              <a:t>m</a:t>
            </a:r>
            <a:r>
              <a:rPr lang="en-US" sz="1600" dirty="0" err="1" smtClean="0"/>
              <a:t>onitoring</a:t>
            </a:r>
            <a:r>
              <a:rPr lang="en-US" sz="1600" dirty="0" smtClean="0"/>
              <a:t> </a:t>
            </a:r>
            <a:r>
              <a:rPr lang="en-US" sz="1600" dirty="0"/>
              <a:t>for symptoms and signs of Ebola virus disease </a:t>
            </a:r>
            <a:endParaRPr lang="sk-SK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should </a:t>
            </a:r>
            <a:r>
              <a:rPr lang="en-US" sz="1600" dirty="0"/>
              <a:t>be monitored for 21 days after the last known exposure 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immediately </a:t>
            </a:r>
            <a:r>
              <a:rPr lang="en-US" sz="1600" dirty="0"/>
              <a:t>report the development of fever or other clinical manifestations suggestive of Ebola virus disease 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self-monitoring </a:t>
            </a:r>
            <a:r>
              <a:rPr lang="en-US" sz="1600" dirty="0"/>
              <a:t>and reporting versus direct observation by a designated health </a:t>
            </a:r>
            <a:r>
              <a:rPr lang="en-US" sz="1600" dirty="0" smtClean="0"/>
              <a:t>official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need </a:t>
            </a:r>
            <a:r>
              <a:rPr lang="en-US" sz="1600" dirty="0"/>
              <a:t>for travel restrictions, restricted movement within the community, and/or </a:t>
            </a:r>
            <a:r>
              <a:rPr lang="en-US" sz="1600" dirty="0" smtClean="0"/>
              <a:t>quarantine</a:t>
            </a:r>
            <a:endParaRPr lang="en-US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18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Diagnosis</a:t>
            </a:r>
            <a:r>
              <a:rPr lang="cs-CZ" dirty="0" smtClean="0"/>
              <a:t> - </a:t>
            </a:r>
            <a:r>
              <a:rPr lang="cs-CZ" dirty="0" err="1" smtClean="0"/>
              <a:t>testing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29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</a:rPr>
              <a:t>„</a:t>
            </a:r>
            <a:r>
              <a:rPr lang="cs-CZ" sz="1600" b="1" dirty="0" err="1">
                <a:solidFill>
                  <a:schemeClr val="tx2"/>
                </a:solidFill>
              </a:rPr>
              <a:t>OraQuick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Ebola</a:t>
            </a:r>
            <a:r>
              <a:rPr lang="cs-CZ" sz="1600" b="1" dirty="0">
                <a:solidFill>
                  <a:schemeClr val="tx2"/>
                </a:solidFill>
              </a:rPr>
              <a:t> rapid Antigen Test“ </a:t>
            </a:r>
          </a:p>
          <a:p>
            <a:pPr marL="914400" lvl="1" indent="-342900">
              <a:buSzPct val="60000"/>
              <a:buFont typeface="Courier New" panose="02070309020205020404" pitchFamily="49" charset="0"/>
              <a:buChar char="o"/>
            </a:pPr>
            <a:r>
              <a:rPr lang="cs-CZ" sz="1600" dirty="0" smtClean="0"/>
              <a:t>rapid </a:t>
            </a:r>
            <a:r>
              <a:rPr lang="cs-CZ" sz="1600" dirty="0" err="1" smtClean="0"/>
              <a:t>diagnostic</a:t>
            </a:r>
            <a:r>
              <a:rPr lang="cs-CZ" sz="1600" dirty="0" smtClean="0"/>
              <a:t> test–10/2019 FDA </a:t>
            </a:r>
            <a:r>
              <a:rPr lang="cs-CZ" sz="1600" dirty="0" err="1" smtClean="0"/>
              <a:t>approval</a:t>
            </a:r>
            <a:endParaRPr lang="cs-CZ" sz="1600" dirty="0"/>
          </a:p>
          <a:p>
            <a:pPr marL="914400" lvl="1" indent="-342900">
              <a:buSzPct val="60000"/>
              <a:buFont typeface="Courier New" panose="02070309020205020404" pitchFamily="49" charset="0"/>
              <a:buChar char="o"/>
            </a:pPr>
            <a:r>
              <a:rPr lang="cs-CZ" sz="1600" dirty="0" smtClean="0"/>
              <a:t>rapid </a:t>
            </a:r>
            <a:r>
              <a:rPr lang="cs-CZ" sz="1600" dirty="0" err="1" smtClean="0"/>
              <a:t>patient</a:t>
            </a:r>
            <a:r>
              <a:rPr lang="cs-CZ" sz="1600" dirty="0" smtClean="0"/>
              <a:t> </a:t>
            </a:r>
            <a:r>
              <a:rPr lang="cs-CZ" sz="1600" dirty="0" err="1" smtClean="0"/>
              <a:t>isolation</a:t>
            </a:r>
            <a:r>
              <a:rPr lang="cs-CZ" sz="1600" dirty="0" smtClean="0"/>
              <a:t> and </a:t>
            </a:r>
            <a:r>
              <a:rPr lang="cs-CZ" sz="1600" dirty="0" err="1" smtClean="0"/>
              <a:t>treatment</a:t>
            </a:r>
            <a:r>
              <a:rPr lang="cs-CZ" sz="1600" dirty="0" smtClean="0"/>
              <a:t> </a:t>
            </a:r>
            <a:r>
              <a:rPr lang="cs-CZ" sz="1600" dirty="0"/>
              <a:t>– </a:t>
            </a:r>
            <a:r>
              <a:rPr lang="cs-CZ" sz="1600" dirty="0" err="1"/>
              <a:t>epidemiologically</a:t>
            </a:r>
            <a:r>
              <a:rPr lang="cs-CZ" sz="1600" dirty="0"/>
              <a:t> </a:t>
            </a:r>
            <a:r>
              <a:rPr lang="cs-CZ" sz="1600" dirty="0" err="1" smtClean="0"/>
              <a:t>significant</a:t>
            </a:r>
            <a:endParaRPr lang="cs-CZ" sz="1600" dirty="0" smtClean="0"/>
          </a:p>
          <a:p>
            <a:pPr marL="605250" indent="-285750">
              <a:buFont typeface="Arial" panose="020B0604020202020204" pitchFamily="34" charset="0"/>
              <a:buChar char="•"/>
            </a:pPr>
            <a:r>
              <a:rPr lang="cs-CZ" sz="1600" b="1" dirty="0" err="1" smtClean="0">
                <a:solidFill>
                  <a:schemeClr val="tx2"/>
                </a:solidFill>
              </a:rPr>
              <a:t>serology</a:t>
            </a:r>
            <a:r>
              <a:rPr lang="cs-CZ" sz="1600" b="1" dirty="0" smtClean="0">
                <a:solidFill>
                  <a:schemeClr val="tx2"/>
                </a:solidFill>
              </a:rPr>
              <a:t> - </a:t>
            </a:r>
            <a:r>
              <a:rPr lang="cs-CZ" sz="1600" dirty="0" smtClean="0"/>
              <a:t>ELISA – antigen and </a:t>
            </a:r>
            <a:r>
              <a:rPr lang="cs-CZ" sz="1600" dirty="0" err="1" smtClean="0"/>
              <a:t>antibodies</a:t>
            </a:r>
            <a:endParaRPr lang="cs-CZ" sz="1600" dirty="0"/>
          </a:p>
          <a:p>
            <a:pPr marL="5629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2"/>
                </a:solidFill>
              </a:rPr>
              <a:t>PCR - </a:t>
            </a:r>
            <a:r>
              <a:rPr lang="cs-CZ" sz="1600" dirty="0" err="1" smtClean="0"/>
              <a:t>blood</a:t>
            </a:r>
            <a:r>
              <a:rPr lang="cs-CZ" sz="1600" dirty="0" smtClean="0"/>
              <a:t>, </a:t>
            </a:r>
            <a:r>
              <a:rPr lang="cs-CZ" sz="1600" dirty="0" err="1" smtClean="0"/>
              <a:t>tissues</a:t>
            </a:r>
            <a:endParaRPr lang="cs-CZ" sz="1600" dirty="0" smtClean="0"/>
          </a:p>
          <a:p>
            <a:pPr marL="5629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2"/>
                </a:solidFill>
              </a:rPr>
              <a:t>virus </a:t>
            </a:r>
            <a:r>
              <a:rPr lang="cs-CZ" sz="1600" b="1" dirty="0" err="1" smtClean="0">
                <a:solidFill>
                  <a:schemeClr val="tx2"/>
                </a:solidFill>
              </a:rPr>
              <a:t>isolation</a:t>
            </a:r>
            <a:r>
              <a:rPr lang="cs-CZ" sz="1600" b="1" dirty="0" smtClean="0">
                <a:solidFill>
                  <a:schemeClr val="tx2"/>
                </a:solidFill>
              </a:rPr>
              <a:t> -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dirty="0" smtClean="0"/>
              <a:t>VERO </a:t>
            </a:r>
            <a:r>
              <a:rPr lang="cs-CZ" sz="1600" dirty="0" err="1" smtClean="0"/>
              <a:t>cells</a:t>
            </a:r>
            <a:endParaRPr lang="cs-CZ" altLang="cs-CZ" sz="1600" dirty="0"/>
          </a:p>
          <a:p>
            <a:pPr marL="562950" indent="-285750">
              <a:buFont typeface="Arial" panose="020B0604020202020204" pitchFamily="34" charset="0"/>
              <a:buChar char="•"/>
            </a:pPr>
            <a:r>
              <a:rPr lang="cs-CZ" altLang="cs-CZ" sz="1600" b="1" dirty="0" err="1" smtClean="0">
                <a:solidFill>
                  <a:schemeClr val="tx2"/>
                </a:solidFill>
              </a:rPr>
              <a:t>electron</a:t>
            </a:r>
            <a:r>
              <a:rPr lang="cs-CZ" altLang="cs-CZ" sz="1600" b="1" dirty="0" smtClean="0">
                <a:solidFill>
                  <a:schemeClr val="tx2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tx2"/>
                </a:solidFill>
              </a:rPr>
              <a:t>microscopy</a:t>
            </a:r>
            <a:endParaRPr lang="cs-CZ" sz="1600" dirty="0">
              <a:solidFill>
                <a:schemeClr val="tx2"/>
              </a:solidFill>
            </a:endParaRPr>
          </a:p>
          <a:p>
            <a:pPr marL="5629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2"/>
                </a:solidFill>
              </a:rPr>
              <a:t>skin </a:t>
            </a:r>
            <a:r>
              <a:rPr lang="cs-CZ" sz="1600" b="1" dirty="0" err="1" smtClean="0">
                <a:solidFill>
                  <a:schemeClr val="tx2"/>
                </a:solidFill>
              </a:rPr>
              <a:t>biopsy</a:t>
            </a:r>
            <a:r>
              <a:rPr lang="cs-CZ" sz="1600" b="1" dirty="0" smtClean="0">
                <a:solidFill>
                  <a:schemeClr val="tx2"/>
                </a:solidFill>
              </a:rPr>
              <a:t> → </a:t>
            </a:r>
            <a:r>
              <a:rPr lang="cs-CZ" sz="1600" dirty="0" smtClean="0"/>
              <a:t>PCR</a:t>
            </a:r>
            <a:endParaRPr lang="cs-CZ" altLang="cs-CZ" sz="16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76000"/>
              <a:buNone/>
            </a:pPr>
            <a:endParaRPr lang="cs-CZ" sz="12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904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0"/>
    </mc:Choice>
    <mc:Fallback xmlns="">
      <p:transition spd="slow" advTm="74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Diagnosis</a:t>
            </a:r>
            <a:r>
              <a:rPr lang="cs-CZ" dirty="0" smtClean="0"/>
              <a:t> - </a:t>
            </a:r>
            <a:r>
              <a:rPr lang="cs-CZ" dirty="0" err="1" smtClean="0"/>
              <a:t>testing</a:t>
            </a:r>
            <a:endParaRPr lang="cs-CZ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69" y="1709737"/>
            <a:ext cx="5810250" cy="4105275"/>
          </a:xfrm>
        </p:spPr>
      </p:pic>
    </p:spTree>
    <p:extLst>
      <p:ext uri="{BB962C8B-B14F-4D97-AF65-F5344CB8AC3E}">
        <p14:creationId xmlns:p14="http://schemas.microsoft.com/office/powerpoint/2010/main" val="3280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1" dirty="0" err="1" smtClean="0">
                <a:solidFill>
                  <a:schemeClr val="tx2"/>
                </a:solidFill>
              </a:rPr>
              <a:t>Specific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antivarals</a:t>
            </a:r>
            <a:r>
              <a:rPr lang="cs-CZ" sz="1600" b="1" dirty="0" smtClean="0">
                <a:solidFill>
                  <a:schemeClr val="tx2"/>
                </a:solidFill>
              </a:rPr>
              <a:t> are not </a:t>
            </a:r>
            <a:r>
              <a:rPr lang="cs-CZ" sz="1600" b="1" dirty="0" err="1" smtClean="0">
                <a:solidFill>
                  <a:schemeClr val="tx2"/>
                </a:solidFill>
              </a:rPr>
              <a:t>available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 smtClean="0"/>
              <a:t>4 </a:t>
            </a:r>
            <a:r>
              <a:rPr lang="cs-CZ" sz="1600" dirty="0" err="1" smtClean="0"/>
              <a:t>experimental</a:t>
            </a:r>
            <a:r>
              <a:rPr lang="cs-CZ" sz="1600" dirty="0" smtClean="0"/>
              <a:t> </a:t>
            </a:r>
            <a:r>
              <a:rPr lang="cs-CZ" sz="1600" dirty="0" err="1" smtClean="0"/>
              <a:t>drugs</a:t>
            </a:r>
            <a:r>
              <a:rPr lang="cs-CZ" sz="1600" dirty="0" smtClean="0"/>
              <a:t> in </a:t>
            </a:r>
            <a:r>
              <a:rPr lang="cs-CZ" sz="1600" dirty="0" err="1" smtClean="0"/>
              <a:t>trials</a:t>
            </a:r>
            <a:r>
              <a:rPr lang="cs-CZ" sz="1600" dirty="0" smtClean="0"/>
              <a:t> </a:t>
            </a:r>
          </a:p>
          <a:p>
            <a:pPr marL="709200" lvl="1" indent="-457200">
              <a:buSzPct val="60000"/>
              <a:buFont typeface="Courier New" panose="02070309020205020404" pitchFamily="49" charset="0"/>
              <a:buChar char="o"/>
            </a:pPr>
            <a:r>
              <a:rPr lang="cs-CZ" sz="1600" dirty="0" smtClean="0"/>
              <a:t>3x </a:t>
            </a:r>
            <a:r>
              <a:rPr lang="cs-CZ" sz="1600" dirty="0" err="1" smtClean="0"/>
              <a:t>monoclonal</a:t>
            </a:r>
            <a:r>
              <a:rPr lang="cs-CZ" sz="1600" dirty="0" smtClean="0"/>
              <a:t> </a:t>
            </a:r>
            <a:r>
              <a:rPr lang="cs-CZ" sz="1600" dirty="0" err="1" smtClean="0"/>
              <a:t>antibody</a:t>
            </a:r>
            <a:endParaRPr lang="cs-CZ" sz="1600" dirty="0" smtClean="0"/>
          </a:p>
          <a:p>
            <a:pPr marL="709200" lvl="1" indent="-457200">
              <a:buSzPct val="60000"/>
              <a:buFont typeface="Courier New" panose="02070309020205020404" pitchFamily="49" charset="0"/>
              <a:buChar char="o"/>
            </a:pPr>
            <a:r>
              <a:rPr lang="cs-CZ" sz="1600" dirty="0" smtClean="0"/>
              <a:t>1x </a:t>
            </a:r>
            <a:r>
              <a:rPr lang="cs-CZ" sz="1600" dirty="0" err="1" smtClean="0"/>
              <a:t>nucleotide</a:t>
            </a:r>
            <a:r>
              <a:rPr lang="cs-CZ" sz="1600" dirty="0" smtClean="0"/>
              <a:t> </a:t>
            </a:r>
            <a:r>
              <a:rPr lang="cs-CZ" sz="1600" dirty="0" err="1" smtClean="0"/>
              <a:t>analgue</a:t>
            </a:r>
            <a:r>
              <a:rPr lang="cs-CZ" sz="1600" dirty="0" smtClean="0"/>
              <a:t> - </a:t>
            </a:r>
            <a:r>
              <a:rPr lang="cs-CZ" sz="1600" dirty="0" err="1" smtClean="0"/>
              <a:t>remdesivir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b="1" dirty="0" err="1" smtClean="0">
                <a:solidFill>
                  <a:schemeClr val="tx2"/>
                </a:solidFill>
              </a:rPr>
              <a:t>Supportive</a:t>
            </a:r>
            <a:r>
              <a:rPr lang="cs-CZ" sz="1600" b="1" dirty="0" smtClean="0">
                <a:solidFill>
                  <a:schemeClr val="tx2"/>
                </a:solidFill>
              </a:rPr>
              <a:t> care</a:t>
            </a:r>
            <a:endParaRPr lang="cs-CZ" sz="16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 smtClean="0"/>
              <a:t>fluid and </a:t>
            </a:r>
            <a:r>
              <a:rPr lang="cs-CZ" sz="1600" dirty="0" err="1" smtClean="0"/>
              <a:t>electrolytes</a:t>
            </a:r>
            <a:r>
              <a:rPr lang="cs-CZ" sz="1600" dirty="0" smtClean="0"/>
              <a:t> </a:t>
            </a:r>
            <a:r>
              <a:rPr lang="cs-CZ" sz="1600" dirty="0" err="1" smtClean="0"/>
              <a:t>replacement</a:t>
            </a:r>
            <a:r>
              <a:rPr lang="cs-CZ" sz="1600" dirty="0" smtClean="0"/>
              <a:t>, </a:t>
            </a:r>
            <a:r>
              <a:rPr lang="cs-CZ" sz="1600" dirty="0" err="1" smtClean="0"/>
              <a:t>transfusions</a:t>
            </a:r>
            <a:endParaRPr lang="cs-CZ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 err="1"/>
              <a:t>c</a:t>
            </a:r>
            <a:r>
              <a:rPr lang="cs-CZ" sz="1600" dirty="0" err="1" smtClean="0"/>
              <a:t>omplex</a:t>
            </a:r>
            <a:r>
              <a:rPr lang="cs-CZ" sz="1600" dirty="0" smtClean="0"/>
              <a:t> </a:t>
            </a:r>
            <a:r>
              <a:rPr lang="cs-CZ" sz="1600" dirty="0" err="1" smtClean="0"/>
              <a:t>intensive</a:t>
            </a:r>
            <a:r>
              <a:rPr lang="cs-CZ" sz="1600" dirty="0" smtClean="0"/>
              <a:t> care – oxygen, </a:t>
            </a:r>
            <a:r>
              <a:rPr lang="cs-CZ" sz="1600" dirty="0" err="1" smtClean="0"/>
              <a:t>artificial</a:t>
            </a:r>
            <a:r>
              <a:rPr lang="cs-CZ" sz="1600" dirty="0" smtClean="0"/>
              <a:t> </a:t>
            </a:r>
            <a:r>
              <a:rPr lang="cs-CZ" sz="1600" dirty="0" err="1" smtClean="0"/>
              <a:t>ventilation</a:t>
            </a:r>
            <a:r>
              <a:rPr lang="cs-CZ" sz="1600" dirty="0" smtClean="0"/>
              <a:t>, </a:t>
            </a:r>
            <a:r>
              <a:rPr lang="cs-CZ" sz="1600" dirty="0" err="1" smtClean="0"/>
              <a:t>hemodialysis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893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00"/>
    </mc:Choice>
    <mc:Fallback xmlns="">
      <p:transition spd="slow" advTm="87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44" y="1692275"/>
            <a:ext cx="6210300" cy="4140200"/>
          </a:xfrm>
        </p:spPr>
      </p:pic>
    </p:spTree>
    <p:extLst>
      <p:ext uri="{BB962C8B-B14F-4D97-AF65-F5344CB8AC3E}">
        <p14:creationId xmlns:p14="http://schemas.microsoft.com/office/powerpoint/2010/main" val="14066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6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34407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6" y="1360245"/>
            <a:ext cx="7698021" cy="4323664"/>
          </a:xfrm>
        </p:spPr>
      </p:pic>
    </p:spTree>
    <p:extLst>
      <p:ext uri="{BB962C8B-B14F-4D97-AF65-F5344CB8AC3E}">
        <p14:creationId xmlns:p14="http://schemas.microsoft.com/office/powerpoint/2010/main" val="16690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949387"/>
            <a:ext cx="8066088" cy="3625976"/>
          </a:xfrm>
        </p:spPr>
      </p:pic>
    </p:spTree>
    <p:extLst>
      <p:ext uri="{BB962C8B-B14F-4D97-AF65-F5344CB8AC3E}">
        <p14:creationId xmlns:p14="http://schemas.microsoft.com/office/powerpoint/2010/main" val="30038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800" dirty="0">
                <a:solidFill>
                  <a:schemeClr val="tx1"/>
                </a:solidFill>
              </a:rPr>
              <a:t>https://www.cdc.gov/yellowfever/maps/south_america.html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26" y="1319199"/>
            <a:ext cx="3219189" cy="4740345"/>
          </a:xfrm>
        </p:spPr>
      </p:pic>
    </p:spTree>
    <p:extLst>
      <p:ext uri="{BB962C8B-B14F-4D97-AF65-F5344CB8AC3E}">
        <p14:creationId xmlns:p14="http://schemas.microsoft.com/office/powerpoint/2010/main" val="1294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000"/>
    </mc:Choice>
    <mc:Fallback xmlns="">
      <p:transition spd="slow" advClick="0" advTm="77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Prevention</a:t>
            </a:r>
            <a:endParaRPr lang="cs-CZ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 err="1" smtClean="0"/>
              <a:t>protective</a:t>
            </a:r>
            <a:r>
              <a:rPr lang="cs-CZ" sz="1600" dirty="0" smtClean="0"/>
              <a:t> </a:t>
            </a:r>
            <a:r>
              <a:rPr lang="cs-CZ" sz="1600" dirty="0" err="1" smtClean="0"/>
              <a:t>personal</a:t>
            </a:r>
            <a:r>
              <a:rPr lang="cs-CZ" sz="1600" dirty="0" smtClean="0"/>
              <a:t> </a:t>
            </a:r>
            <a:r>
              <a:rPr lang="cs-CZ" sz="1600" dirty="0" err="1" smtClean="0"/>
              <a:t>equipement</a:t>
            </a:r>
            <a:r>
              <a:rPr lang="cs-CZ" sz="1600" dirty="0" smtClean="0"/>
              <a:t> (</a:t>
            </a:r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above</a:t>
            </a:r>
            <a:r>
              <a:rPr lang="cs-CZ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err="1"/>
              <a:t>s</a:t>
            </a:r>
            <a:r>
              <a:rPr lang="cs-CZ" sz="1600" dirty="0" err="1" smtClean="0"/>
              <a:t>trict</a:t>
            </a:r>
            <a:r>
              <a:rPr lang="cs-CZ" sz="1600" dirty="0" smtClean="0"/>
              <a:t> </a:t>
            </a:r>
            <a:r>
              <a:rPr lang="cs-CZ" sz="1600" dirty="0" err="1" smtClean="0"/>
              <a:t>isolation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err="1" smtClean="0"/>
              <a:t>desinfeciton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surfaces</a:t>
            </a:r>
            <a:r>
              <a:rPr lang="cs-CZ" sz="1600" dirty="0" smtClean="0"/>
              <a:t>, body </a:t>
            </a:r>
            <a:r>
              <a:rPr lang="cs-CZ" sz="1600" dirty="0" err="1" smtClean="0"/>
              <a:t>fluids</a:t>
            </a: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 err="1" smtClean="0"/>
              <a:t>reproduction</a:t>
            </a:r>
            <a:r>
              <a:rPr lang="cs-CZ" sz="1600" dirty="0" smtClean="0"/>
              <a:t> </a:t>
            </a:r>
            <a:r>
              <a:rPr lang="cs-CZ" sz="1600" dirty="0" err="1" smtClean="0"/>
              <a:t>rate</a:t>
            </a:r>
            <a:r>
              <a:rPr lang="cs-CZ" sz="1600" dirty="0" smtClean="0"/>
              <a:t> (RR) = 2-4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2000" indent="0">
              <a:buNone/>
            </a:pPr>
            <a:r>
              <a:rPr lang="cs-CZ" sz="1600" b="1" dirty="0" err="1" smtClean="0">
                <a:solidFill>
                  <a:schemeClr val="tx2"/>
                </a:solidFill>
              </a:rPr>
              <a:t>Vaccinaton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1600" u="sng" dirty="0" smtClean="0"/>
              <a:t>Ring </a:t>
            </a:r>
            <a:r>
              <a:rPr lang="cs-CZ" sz="1600" u="sng" dirty="0" err="1" smtClean="0"/>
              <a:t>vaccination</a:t>
            </a:r>
            <a:r>
              <a:rPr lang="cs-CZ" sz="1600" u="sng" dirty="0" smtClean="0"/>
              <a:t> </a:t>
            </a:r>
            <a:r>
              <a:rPr lang="cs-CZ" sz="1600" u="sng" dirty="0" err="1" smtClean="0"/>
              <a:t>strategy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 err="1" smtClean="0"/>
              <a:t>contacts</a:t>
            </a:r>
            <a:r>
              <a:rPr lang="cs-CZ" sz="1600" dirty="0" smtClean="0"/>
              <a:t> and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cs-CZ" sz="1600" dirty="0" err="1" smtClean="0"/>
              <a:t>contacts</a:t>
            </a:r>
            <a:r>
              <a:rPr lang="cs-CZ" sz="1600" dirty="0" smtClean="0"/>
              <a:t> = </a:t>
            </a:r>
            <a:r>
              <a:rPr lang="cs-CZ" sz="1600" dirty="0" err="1" smtClean="0"/>
              <a:t>approx</a:t>
            </a:r>
            <a:r>
              <a:rPr lang="cs-CZ" sz="1600" dirty="0" smtClean="0"/>
              <a:t>. 120-150 </a:t>
            </a:r>
            <a:r>
              <a:rPr lang="cs-CZ" sz="1600" dirty="0" err="1" smtClean="0"/>
              <a:t>people</a:t>
            </a:r>
            <a:r>
              <a:rPr lang="cs-CZ" sz="1600" dirty="0" smtClean="0"/>
              <a:t> in 1 ring</a:t>
            </a:r>
            <a:endParaRPr lang="cs-CZ" sz="1600" u="sng" dirty="0" smtClean="0"/>
          </a:p>
          <a:p>
            <a:pPr marL="72000" indent="0">
              <a:buNone/>
            </a:pPr>
            <a:endParaRPr lang="cs-CZ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00"/>
    </mc:Choice>
    <mc:Fallback xmlns="">
      <p:transition spd="slow" advTm="66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Prevention</a:t>
            </a:r>
            <a:endParaRPr lang="cs-CZ" dirty="0"/>
          </a:p>
        </p:txBody>
      </p:sp>
      <p:pic>
        <p:nvPicPr>
          <p:cNvPr id="6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4799" b="10268"/>
          <a:stretch/>
        </p:blipFill>
        <p:spPr>
          <a:xfrm>
            <a:off x="58873" y="1311304"/>
            <a:ext cx="3997459" cy="3253381"/>
          </a:xfrm>
        </p:spPr>
      </p:pic>
      <p:sp>
        <p:nvSpPr>
          <p:cNvPr id="2" name="BlokTextu 1"/>
          <p:cNvSpPr txBox="1"/>
          <p:nvPr/>
        </p:nvSpPr>
        <p:spPr>
          <a:xfrm>
            <a:off x="4191611" y="1324051"/>
            <a:ext cx="4725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2018 </a:t>
            </a:r>
            <a:r>
              <a:rPr lang="cs-CZ" sz="1600" b="1" dirty="0" err="1" smtClean="0">
                <a:solidFill>
                  <a:schemeClr val="tx2"/>
                </a:solidFill>
                <a:latin typeface="+mn-lt"/>
              </a:rPr>
              <a:t>rVSV</a:t>
            </a: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-ZEBOV-GP 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2019 </a:t>
            </a:r>
            <a:r>
              <a:rPr lang="cs-CZ" sz="1600" b="1" dirty="0" err="1" smtClean="0">
                <a:solidFill>
                  <a:schemeClr val="tx2"/>
                </a:solidFill>
                <a:latin typeface="+mn-lt"/>
              </a:rPr>
              <a:t>approved</a:t>
            </a: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 by FDA, EMA as ERVEBO®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live </a:t>
            </a:r>
            <a:r>
              <a:rPr lang="cs-CZ" sz="1600" dirty="0" err="1">
                <a:latin typeface="+mn-lt"/>
              </a:rPr>
              <a:t>attenuated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vesicular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stomatitis</a:t>
            </a:r>
            <a:r>
              <a:rPr lang="cs-CZ" sz="1600" dirty="0" smtClean="0">
                <a:latin typeface="+mn-lt"/>
              </a:rPr>
              <a:t> virus (VSV) </a:t>
            </a:r>
            <a:r>
              <a:rPr lang="cs-CZ" sz="1600" dirty="0" err="1" smtClean="0">
                <a:latin typeface="+mn-lt"/>
              </a:rPr>
              <a:t>carries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ebola</a:t>
            </a:r>
            <a:r>
              <a:rPr lang="cs-CZ" sz="1600" dirty="0" smtClean="0">
                <a:latin typeface="+mn-lt"/>
              </a:rPr>
              <a:t> Zaire </a:t>
            </a:r>
            <a:r>
              <a:rPr lang="cs-CZ" sz="1600" dirty="0" err="1" smtClean="0">
                <a:latin typeface="+mn-lt"/>
              </a:rPr>
              <a:t>surface</a:t>
            </a:r>
            <a:r>
              <a:rPr lang="cs-CZ" sz="1600" dirty="0" smtClean="0">
                <a:latin typeface="+mn-lt"/>
              </a:rPr>
              <a:t> glykoprotein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2 </a:t>
            </a:r>
            <a:r>
              <a:rPr lang="cs-CZ" sz="1600" dirty="0" err="1" smtClean="0">
                <a:latin typeface="+mn-lt"/>
              </a:rPr>
              <a:t>doses</a:t>
            </a:r>
            <a:endParaRPr lang="cs-CZ" sz="1600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+mn-lt"/>
              </a:rPr>
              <a:t>antibodies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at</a:t>
            </a:r>
            <a:r>
              <a:rPr lang="cs-CZ" sz="1600" dirty="0" smtClean="0">
                <a:latin typeface="+mn-lt"/>
              </a:rPr>
              <a:t> least </a:t>
            </a:r>
            <a:r>
              <a:rPr lang="cs-CZ" sz="1600" dirty="0" err="1" smtClean="0">
                <a:latin typeface="+mn-lt"/>
              </a:rPr>
              <a:t>for</a:t>
            </a:r>
            <a:r>
              <a:rPr lang="cs-CZ" sz="1600" dirty="0" smtClean="0">
                <a:latin typeface="+mn-lt"/>
              </a:rPr>
              <a:t> 1 </a:t>
            </a:r>
            <a:r>
              <a:rPr lang="cs-CZ" sz="1600" dirty="0" err="1" smtClean="0">
                <a:latin typeface="+mn-lt"/>
              </a:rPr>
              <a:t>year</a:t>
            </a:r>
            <a:endParaRPr lang="cs-CZ" sz="1600" dirty="0" smtClean="0">
              <a:latin typeface="+mn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+mn-lt"/>
              </a:rPr>
              <a:t>even</a:t>
            </a:r>
            <a:r>
              <a:rPr lang="cs-CZ" sz="1600" dirty="0" smtClean="0">
                <a:latin typeface="+mn-lt"/>
              </a:rPr>
              <a:t> in </a:t>
            </a:r>
            <a:r>
              <a:rPr lang="cs-CZ" sz="1600" dirty="0" err="1" smtClean="0">
                <a:latin typeface="+mn-lt"/>
              </a:rPr>
              <a:t>pregnancy</a:t>
            </a:r>
            <a:r>
              <a:rPr lang="cs-CZ" sz="1600" dirty="0" smtClean="0">
                <a:latin typeface="+mn-lt"/>
              </a:rPr>
              <a:t> (100% mortality </a:t>
            </a:r>
            <a:r>
              <a:rPr lang="cs-CZ" sz="1600" dirty="0" err="1" smtClean="0">
                <a:latin typeface="+mn-lt"/>
              </a:rPr>
              <a:t>of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ebola</a:t>
            </a:r>
            <a:r>
              <a:rPr lang="cs-CZ" sz="1600" dirty="0" smtClean="0">
                <a:latin typeface="+mn-lt"/>
              </a:rPr>
              <a:t> in </a:t>
            </a:r>
            <a:r>
              <a:rPr lang="cs-CZ" sz="1600" dirty="0" err="1" smtClean="0">
                <a:latin typeface="+mn-lt"/>
              </a:rPr>
              <a:t>pregnant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women</a:t>
            </a:r>
            <a:r>
              <a:rPr lang="cs-CZ" sz="1600" dirty="0" smtClean="0">
                <a:latin typeface="+mn-lt"/>
              </a:rPr>
              <a:t>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+mn-lt"/>
              </a:rPr>
              <a:t>efficiency</a:t>
            </a:r>
            <a:r>
              <a:rPr lang="cs-CZ" sz="1600" dirty="0" smtClean="0">
                <a:latin typeface="+mn-lt"/>
              </a:rPr>
              <a:t> 95,8-98,5 %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421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0"/>
    </mc:Choice>
    <mc:Fallback xmlns="">
      <p:transition spd="slow" advTm="47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1578853" y="5957337"/>
            <a:ext cx="5941032" cy="252000"/>
          </a:xfrm>
        </p:spPr>
        <p:txBody>
          <a:bodyPr/>
          <a:lstStyle/>
          <a:p>
            <a:pPr algn="ctr"/>
            <a:r>
              <a:rPr lang="cs-CZ" noProof="0" dirty="0" smtClean="0"/>
              <a:t>COVID-19 </a:t>
            </a:r>
            <a:r>
              <a:rPr lang="cs-CZ" noProof="0" dirty="0" err="1" smtClean="0"/>
              <a:t>pandemic</a:t>
            </a:r>
            <a:r>
              <a:rPr lang="cs-CZ" noProof="0" dirty="0" smtClean="0"/>
              <a:t>, 1.wave</a:t>
            </a:r>
            <a:endParaRPr lang="en-GB" noProof="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!</a:t>
            </a:r>
            <a:endParaRPr lang="cs-CZ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19" y="1692275"/>
            <a:ext cx="3105150" cy="4140200"/>
          </a:xfrm>
        </p:spPr>
      </p:pic>
    </p:spTree>
    <p:extLst>
      <p:ext uri="{BB962C8B-B14F-4D97-AF65-F5344CB8AC3E}">
        <p14:creationId xmlns:p14="http://schemas.microsoft.com/office/powerpoint/2010/main" val="33793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7331366" cy="252000"/>
          </a:xfrm>
        </p:spPr>
        <p:txBody>
          <a:bodyPr/>
          <a:lstStyle/>
          <a:p>
            <a:r>
              <a:rPr lang="en-US" altLang="cs-CZ" sz="800" dirty="0">
                <a:solidFill>
                  <a:schemeClr val="tx1"/>
                </a:solidFill>
              </a:rPr>
              <a:t>https://www.cdc.gov/yellowfever/maps/africa.html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7" y="1227455"/>
            <a:ext cx="7499233" cy="4802040"/>
          </a:xfrm>
        </p:spPr>
      </p:pic>
    </p:spTree>
    <p:extLst>
      <p:ext uri="{BB962C8B-B14F-4D97-AF65-F5344CB8AC3E}">
        <p14:creationId xmlns:p14="http://schemas.microsoft.com/office/powerpoint/2010/main" val="22433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000"/>
    </mc:Choice>
    <mc:Fallback xmlns="">
      <p:transition spd="slow" advClick="0" advTm="3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6597352"/>
            <a:ext cx="9145588" cy="184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800" dirty="0" smtClean="0">
                <a:solidFill>
                  <a:schemeClr val="tx1"/>
                </a:solidFill>
              </a:rPr>
              <a:t>A </a:t>
            </a:r>
            <a:r>
              <a:rPr lang="cs-CZ" sz="800" dirty="0" err="1" smtClean="0">
                <a:solidFill>
                  <a:schemeClr val="tx1"/>
                </a:solidFill>
              </a:rPr>
              <a:t>global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strategy</a:t>
            </a:r>
            <a:r>
              <a:rPr lang="cs-CZ" sz="800" dirty="0" smtClean="0">
                <a:solidFill>
                  <a:schemeClr val="tx1"/>
                </a:solidFill>
              </a:rPr>
              <a:t> to </a:t>
            </a:r>
            <a:r>
              <a:rPr lang="cs-CZ" sz="800" dirty="0" err="1" smtClean="0">
                <a:solidFill>
                  <a:schemeClr val="tx1"/>
                </a:solidFill>
              </a:rPr>
              <a:t>Eliminate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Yellow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fever</a:t>
            </a:r>
            <a:r>
              <a:rPr lang="cs-CZ" sz="800" dirty="0" smtClean="0">
                <a:solidFill>
                  <a:schemeClr val="tx1"/>
                </a:solidFill>
              </a:rPr>
              <a:t> </a:t>
            </a:r>
            <a:r>
              <a:rPr lang="cs-CZ" sz="800" dirty="0" err="1" smtClean="0">
                <a:solidFill>
                  <a:schemeClr val="tx1"/>
                </a:solidFill>
              </a:rPr>
              <a:t>Epidemics</a:t>
            </a:r>
            <a:r>
              <a:rPr lang="cs-CZ" sz="800" dirty="0" smtClean="0">
                <a:solidFill>
                  <a:schemeClr val="tx1"/>
                </a:solidFill>
              </a:rPr>
              <a:t> (EYE) 2017-2026. WHO 2018. ISBN 978-92-4-151366-1. </a:t>
            </a:r>
            <a:r>
              <a:rPr lang="cs-CZ" sz="800" dirty="0" err="1">
                <a:solidFill>
                  <a:prstClr val="black"/>
                </a:solidFill>
              </a:rPr>
              <a:t>Bryant</a:t>
            </a:r>
            <a:r>
              <a:rPr lang="cs-CZ" sz="800" dirty="0">
                <a:solidFill>
                  <a:prstClr val="black"/>
                </a:solidFill>
              </a:rPr>
              <a:t> JE. </a:t>
            </a:r>
            <a:r>
              <a:rPr lang="cs-CZ" sz="800" dirty="0" err="1">
                <a:solidFill>
                  <a:prstClr val="black"/>
                </a:solidFill>
              </a:rPr>
              <a:t>Out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of</a:t>
            </a:r>
            <a:r>
              <a:rPr lang="cs-CZ" sz="800" dirty="0">
                <a:solidFill>
                  <a:prstClr val="black"/>
                </a:solidFill>
              </a:rPr>
              <a:t> </a:t>
            </a:r>
            <a:r>
              <a:rPr lang="cs-CZ" sz="800" dirty="0" err="1">
                <a:solidFill>
                  <a:prstClr val="black"/>
                </a:solidFill>
              </a:rPr>
              <a:t>Africa</a:t>
            </a:r>
            <a:r>
              <a:rPr lang="cs-CZ" sz="800" dirty="0">
                <a:solidFill>
                  <a:prstClr val="black"/>
                </a:solidFill>
              </a:rPr>
              <a:t>. </a:t>
            </a:r>
            <a:r>
              <a:rPr lang="cs-CZ" sz="800" dirty="0" smtClean="0">
                <a:solidFill>
                  <a:prstClr val="black"/>
                </a:solidFill>
              </a:rPr>
              <a:t>www.ncbi.nlm.nih.gov/pmc/articles/PMC1868956</a:t>
            </a:r>
            <a:endParaRPr lang="cs-CZ" sz="800" dirty="0">
              <a:solidFill>
                <a:prstClr val="black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b="1" dirty="0" err="1" smtClean="0"/>
              <a:t>Spread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yellow</a:t>
            </a:r>
            <a:r>
              <a:rPr lang="cs-CZ" b="1" dirty="0" smtClean="0"/>
              <a:t> </a:t>
            </a:r>
            <a:r>
              <a:rPr lang="cs-CZ" b="1" dirty="0" err="1" smtClean="0"/>
              <a:t>fever</a:t>
            </a:r>
            <a:endParaRPr lang="cs-CZ" b="1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5" y="1211580"/>
            <a:ext cx="3961128" cy="44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55" y="1207008"/>
            <a:ext cx="4177189" cy="443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229200"/>
            <a:ext cx="914558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</a:rPr>
              <a:t>17c. - </a:t>
            </a:r>
            <a:r>
              <a:rPr lang="cs-CZ" sz="1400" b="1" dirty="0" err="1" smtClean="0">
                <a:solidFill>
                  <a:schemeClr val="tx1"/>
                </a:solidFill>
              </a:rPr>
              <a:t>transatlantic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slave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trade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= most </a:t>
            </a:r>
            <a:r>
              <a:rPr lang="cs-CZ" sz="1400" dirty="0" err="1" smtClean="0">
                <a:solidFill>
                  <a:schemeClr val="tx1"/>
                </a:solidFill>
              </a:rPr>
              <a:t>important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way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of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spreading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from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Africa</a:t>
            </a:r>
            <a:r>
              <a:rPr lang="cs-CZ" sz="1400" dirty="0" smtClean="0">
                <a:solidFill>
                  <a:schemeClr val="tx1"/>
                </a:solidFill>
              </a:rPr>
              <a:t> to western </a:t>
            </a:r>
            <a:r>
              <a:rPr lang="cs-CZ" sz="1400" dirty="0" err="1" smtClean="0">
                <a:solidFill>
                  <a:schemeClr val="tx1"/>
                </a:solidFill>
              </a:rPr>
              <a:t>hemisphere</a:t>
            </a:r>
            <a:endParaRPr lang="cs-CZ" sz="1400" dirty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cs-CZ" sz="1400" dirty="0" smtClean="0">
                <a:solidFill>
                  <a:schemeClr val="tx1"/>
                </a:solidFill>
              </a:rPr>
              <a:t>1648  </a:t>
            </a:r>
            <a:r>
              <a:rPr lang="cs-CZ" sz="1400" dirty="0" err="1" smtClean="0">
                <a:solidFill>
                  <a:schemeClr val="tx1"/>
                </a:solidFill>
              </a:rPr>
              <a:t>Yukatan</a:t>
            </a:r>
            <a:r>
              <a:rPr lang="cs-CZ" sz="1400" dirty="0" smtClean="0">
                <a:solidFill>
                  <a:schemeClr val="tx1"/>
                </a:solidFill>
              </a:rPr>
              <a:t> – 1. </a:t>
            </a:r>
            <a:r>
              <a:rPr lang="cs-CZ" sz="1400" dirty="0" err="1" smtClean="0">
                <a:solidFill>
                  <a:schemeClr val="tx1"/>
                </a:solidFill>
              </a:rPr>
              <a:t>epidemics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at</a:t>
            </a:r>
            <a:r>
              <a:rPr lang="cs-CZ" sz="1400" dirty="0" smtClean="0">
                <a:solidFill>
                  <a:schemeClr val="tx1"/>
                </a:solidFill>
              </a:rPr>
              <a:t> western </a:t>
            </a:r>
            <a:r>
              <a:rPr lang="cs-CZ" sz="1400" dirty="0" err="1" smtClean="0">
                <a:solidFill>
                  <a:schemeClr val="tx1"/>
                </a:solidFill>
              </a:rPr>
              <a:t>hemisphere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</a:rPr>
              <a:t>17c. – 19c. – </a:t>
            </a:r>
            <a:r>
              <a:rPr lang="cs-CZ" sz="1400" b="1" dirty="0" err="1" smtClean="0">
                <a:solidFill>
                  <a:schemeClr val="tx1"/>
                </a:solidFill>
              </a:rPr>
              <a:t>multiple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epidemics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at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North</a:t>
            </a:r>
            <a:r>
              <a:rPr lang="cs-CZ" sz="1400" b="1" dirty="0" smtClean="0">
                <a:solidFill>
                  <a:schemeClr val="tx1"/>
                </a:solidFill>
              </a:rPr>
              <a:t> America and </a:t>
            </a:r>
            <a:r>
              <a:rPr lang="cs-CZ" sz="1400" b="1" dirty="0" err="1" smtClean="0">
                <a:solidFill>
                  <a:schemeClr val="tx1"/>
                </a:solidFill>
              </a:rPr>
              <a:t>Europe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(</a:t>
            </a:r>
            <a:r>
              <a:rPr lang="cs-CZ" sz="1400" dirty="0" err="1" smtClean="0">
                <a:solidFill>
                  <a:schemeClr val="tx1"/>
                </a:solidFill>
              </a:rPr>
              <a:t>ports</a:t>
            </a:r>
            <a:r>
              <a:rPr lang="cs-CZ" sz="14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cs-CZ" sz="1400" dirty="0" smtClean="0">
                <a:solidFill>
                  <a:schemeClr val="tx1"/>
                </a:solidFill>
              </a:rPr>
              <a:t>1793 – Philadelphia – </a:t>
            </a:r>
            <a:r>
              <a:rPr lang="cs-CZ" sz="1400" dirty="0" err="1" smtClean="0">
                <a:solidFill>
                  <a:schemeClr val="tx1"/>
                </a:solidFill>
              </a:rPr>
              <a:t>approx</a:t>
            </a:r>
            <a:r>
              <a:rPr lang="cs-CZ" sz="1400" dirty="0" smtClean="0">
                <a:solidFill>
                  <a:schemeClr val="tx1"/>
                </a:solidFill>
              </a:rPr>
              <a:t>. 10 % </a:t>
            </a:r>
            <a:r>
              <a:rPr lang="cs-CZ" sz="1400" dirty="0" err="1" smtClean="0">
                <a:solidFill>
                  <a:schemeClr val="tx1"/>
                </a:solidFill>
              </a:rPr>
              <a:t>of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inhabitants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died</a:t>
            </a:r>
            <a:r>
              <a:rPr lang="cs-CZ" sz="1400" dirty="0" smtClean="0">
                <a:solidFill>
                  <a:schemeClr val="tx1"/>
                </a:solidFill>
              </a:rPr>
              <a:t>; 1880 – </a:t>
            </a:r>
            <a:r>
              <a:rPr lang="cs-CZ" sz="1400" dirty="0" err="1" smtClean="0">
                <a:solidFill>
                  <a:schemeClr val="tx1"/>
                </a:solidFill>
              </a:rPr>
              <a:t>epid</a:t>
            </a:r>
            <a:r>
              <a:rPr lang="cs-CZ" sz="1400" dirty="0" smtClean="0">
                <a:solidFill>
                  <a:schemeClr val="tx1"/>
                </a:solidFill>
              </a:rPr>
              <a:t>. </a:t>
            </a:r>
            <a:r>
              <a:rPr lang="cs-CZ" sz="1400" dirty="0" err="1" smtClean="0">
                <a:solidFill>
                  <a:schemeClr val="tx1"/>
                </a:solidFill>
              </a:rPr>
              <a:t>related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with</a:t>
            </a:r>
            <a:r>
              <a:rPr lang="cs-CZ" sz="1400" dirty="0" smtClean="0">
                <a:solidFill>
                  <a:schemeClr val="tx1"/>
                </a:solidFill>
              </a:rPr>
              <a:t> Panama </a:t>
            </a:r>
            <a:r>
              <a:rPr lang="cs-CZ" sz="1400" dirty="0" err="1" smtClean="0">
                <a:solidFill>
                  <a:schemeClr val="tx1"/>
                </a:solidFill>
              </a:rPr>
              <a:t>canal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construction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3492486" y="3140968"/>
            <a:ext cx="266475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čísla snímky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53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800" dirty="0">
                <a:solidFill>
                  <a:schemeClr val="tx1"/>
                </a:solidFill>
              </a:rPr>
              <a:t>A </a:t>
            </a:r>
            <a:r>
              <a:rPr lang="cs-CZ" sz="800" dirty="0" err="1">
                <a:solidFill>
                  <a:schemeClr val="tx1"/>
                </a:solidFill>
              </a:rPr>
              <a:t>global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strategy</a:t>
            </a:r>
            <a:r>
              <a:rPr lang="cs-CZ" sz="800" dirty="0">
                <a:solidFill>
                  <a:schemeClr val="tx1"/>
                </a:solidFill>
              </a:rPr>
              <a:t> to </a:t>
            </a:r>
            <a:r>
              <a:rPr lang="cs-CZ" sz="800" dirty="0" err="1">
                <a:solidFill>
                  <a:schemeClr val="tx1"/>
                </a:solidFill>
              </a:rPr>
              <a:t>Eliminate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Yellow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fever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Epidemics</a:t>
            </a:r>
            <a:r>
              <a:rPr lang="cs-CZ" sz="800" dirty="0">
                <a:solidFill>
                  <a:schemeClr val="tx1"/>
                </a:solidFill>
              </a:rPr>
              <a:t> (EYE) 2017-2026. WHO 2018. ISBN 978-92-4-151366-1.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Pandemic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YF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08" y="1245197"/>
            <a:ext cx="6835777" cy="3575519"/>
          </a:xfrm>
        </p:spPr>
      </p:pic>
      <p:sp>
        <p:nvSpPr>
          <p:cNvPr id="7" name="BlokTextu 6"/>
          <p:cNvSpPr txBox="1"/>
          <p:nvPr/>
        </p:nvSpPr>
        <p:spPr>
          <a:xfrm>
            <a:off x="819303" y="4871924"/>
            <a:ext cx="700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j-lt"/>
              </a:rPr>
              <a:t>outbreak</a:t>
            </a:r>
            <a:r>
              <a:rPr lang="cs-CZ" sz="1400" dirty="0" smtClean="0">
                <a:latin typeface="+mj-lt"/>
              </a:rPr>
              <a:t> in Luanda, </a:t>
            </a:r>
            <a:r>
              <a:rPr lang="cs-CZ" sz="1400" dirty="0" smtClean="0">
                <a:latin typeface="+mj-lt"/>
              </a:rPr>
              <a:t>Angola </a:t>
            </a:r>
            <a:r>
              <a:rPr lang="cs-CZ" sz="1400" dirty="0">
                <a:latin typeface="+mj-lt"/>
              </a:rPr>
              <a:t>→ </a:t>
            </a:r>
            <a:r>
              <a:rPr lang="cs-CZ" sz="1400" dirty="0" err="1" smtClean="0">
                <a:latin typeface="+mj-lt"/>
              </a:rPr>
              <a:t>spreading</a:t>
            </a:r>
            <a:r>
              <a:rPr lang="cs-CZ" sz="1400" dirty="0" smtClean="0">
                <a:latin typeface="+mj-lt"/>
              </a:rPr>
              <a:t> to Kinshasa </a:t>
            </a:r>
            <a:r>
              <a:rPr lang="cs-CZ" sz="1400" dirty="0">
                <a:latin typeface="+mj-lt"/>
              </a:rPr>
              <a:t>(</a:t>
            </a:r>
            <a:r>
              <a:rPr lang="cs-CZ" sz="1400" dirty="0" smtClean="0">
                <a:latin typeface="+mj-lt"/>
              </a:rPr>
              <a:t>DRC) and </a:t>
            </a:r>
            <a:r>
              <a:rPr lang="cs-CZ" sz="1400" dirty="0" err="1" smtClean="0">
                <a:latin typeface="+mj-lt"/>
              </a:rPr>
              <a:t>China</a:t>
            </a:r>
            <a:r>
              <a:rPr lang="cs-CZ" sz="1400" dirty="0" smtClean="0">
                <a:latin typeface="+mj-lt"/>
              </a:rPr>
              <a:t> (</a:t>
            </a:r>
            <a:r>
              <a:rPr lang="cs-CZ" sz="1400" dirty="0" err="1" smtClean="0">
                <a:latin typeface="+mj-lt"/>
              </a:rPr>
              <a:t>first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cases</a:t>
            </a:r>
            <a:r>
              <a:rPr lang="cs-CZ" sz="1400" dirty="0" smtClean="0">
                <a:latin typeface="+mj-lt"/>
              </a:rPr>
              <a:t> in </a:t>
            </a:r>
            <a:r>
              <a:rPr lang="cs-CZ" sz="1400" dirty="0" err="1" smtClean="0">
                <a:latin typeface="+mj-lt"/>
              </a:rPr>
              <a:t>Asia</a:t>
            </a:r>
            <a:r>
              <a:rPr lang="cs-CZ" sz="1400" dirty="0" smtClean="0">
                <a:latin typeface="+mj-lt"/>
              </a:rPr>
              <a:t>) </a:t>
            </a:r>
            <a:r>
              <a:rPr lang="cs-CZ" sz="1400" dirty="0">
                <a:latin typeface="+mj-lt"/>
              </a:rPr>
              <a:t>- 11 </a:t>
            </a:r>
            <a:r>
              <a:rPr lang="cs-CZ" sz="1400" dirty="0" err="1" smtClean="0">
                <a:latin typeface="+mj-lt"/>
              </a:rPr>
              <a:t>chinese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workers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returned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from</a:t>
            </a:r>
            <a:r>
              <a:rPr lang="cs-CZ" sz="1400" dirty="0" smtClean="0">
                <a:latin typeface="+mj-lt"/>
              </a:rPr>
              <a:t> Angola</a:t>
            </a:r>
            <a:endParaRPr lang="cs-CZ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+mj-lt"/>
              </a:rPr>
              <a:t>real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danger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rapid </a:t>
            </a:r>
            <a:r>
              <a:rPr lang="cs-CZ" sz="1400" dirty="0" err="1" smtClean="0">
                <a:latin typeface="+mj-lt"/>
              </a:rPr>
              <a:t>spreading</a:t>
            </a:r>
            <a:r>
              <a:rPr lang="cs-CZ" sz="1400" dirty="0" smtClean="0">
                <a:latin typeface="+mj-lt"/>
              </a:rPr>
              <a:t> in </a:t>
            </a:r>
            <a:r>
              <a:rPr lang="cs-CZ" sz="1400" dirty="0" err="1" smtClean="0">
                <a:latin typeface="+mj-lt"/>
              </a:rPr>
              <a:t>Asia</a:t>
            </a:r>
            <a:r>
              <a:rPr lang="cs-CZ" sz="1400" dirty="0" smtClean="0">
                <a:latin typeface="+mj-lt"/>
              </a:rPr>
              <a:t> (air transport, non-</a:t>
            </a:r>
            <a:r>
              <a:rPr lang="cs-CZ" sz="1400" dirty="0" err="1" smtClean="0">
                <a:latin typeface="+mj-lt"/>
              </a:rPr>
              <a:t>immunised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travelers</a:t>
            </a:r>
            <a:r>
              <a:rPr lang="cs-CZ" sz="1400" dirty="0" smtClean="0">
                <a:latin typeface="+mj-lt"/>
              </a:rPr>
              <a:t>, presence </a:t>
            </a:r>
            <a:r>
              <a:rPr lang="cs-CZ" sz="1400" dirty="0" err="1" smtClean="0">
                <a:latin typeface="+mj-lt"/>
              </a:rPr>
              <a:t>of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vector</a:t>
            </a:r>
            <a:r>
              <a:rPr lang="cs-CZ" sz="1400" dirty="0" smtClean="0">
                <a:latin typeface="+mj-lt"/>
              </a:rPr>
              <a:t> – </a:t>
            </a:r>
            <a:r>
              <a:rPr lang="cs-CZ" sz="1400" i="1" dirty="0" err="1" smtClean="0">
                <a:latin typeface="+mj-lt"/>
              </a:rPr>
              <a:t>Aedes</a:t>
            </a:r>
            <a:r>
              <a:rPr lang="cs-CZ" sz="1400" i="1" dirty="0" smtClean="0">
                <a:latin typeface="+mj-lt"/>
              </a:rPr>
              <a:t> </a:t>
            </a:r>
            <a:r>
              <a:rPr lang="cs-CZ" sz="1400" i="1" dirty="0" err="1" smtClean="0">
                <a:latin typeface="+mj-lt"/>
              </a:rPr>
              <a:t>aegyptii</a:t>
            </a:r>
            <a:r>
              <a:rPr lang="cs-CZ" sz="1400" dirty="0" smtClean="0">
                <a:latin typeface="+mj-lt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there </a:t>
            </a:r>
            <a:r>
              <a:rPr lang="en-US" sz="1400" dirty="0"/>
              <a:t>was no further spread </a:t>
            </a:r>
            <a:r>
              <a:rPr lang="cs-CZ" sz="1400" dirty="0" smtClean="0"/>
              <a:t>in </a:t>
            </a:r>
            <a:r>
              <a:rPr lang="cs-CZ" sz="1400" dirty="0" err="1" smtClean="0"/>
              <a:t>China</a:t>
            </a:r>
            <a:r>
              <a:rPr lang="cs-CZ" sz="1400" dirty="0" smtClean="0"/>
              <a:t> </a:t>
            </a:r>
            <a:r>
              <a:rPr lang="en-US" sz="1400" dirty="0" smtClean="0"/>
              <a:t>- </a:t>
            </a:r>
            <a:r>
              <a:rPr lang="en-US" sz="1400" dirty="0"/>
              <a:t>air temperatures were lower than necessary for vector activity</a:t>
            </a:r>
            <a:endParaRPr lang="cs-CZ" sz="1400" dirty="0">
              <a:latin typeface="+mj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24358" y="4002882"/>
            <a:ext cx="131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8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YF </a:t>
            </a:r>
            <a:r>
              <a:rPr lang="cs-CZ" dirty="0" err="1" smtClean="0"/>
              <a:t>transmission</a:t>
            </a:r>
            <a:r>
              <a:rPr lang="cs-CZ" dirty="0" smtClean="0"/>
              <a:t> </a:t>
            </a:r>
            <a:r>
              <a:rPr lang="cs-CZ" dirty="0" err="1" smtClean="0"/>
              <a:t>cycles</a:t>
            </a:r>
            <a:endParaRPr lang="cs-CZ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5" y="1633754"/>
            <a:ext cx="4087391" cy="4140200"/>
          </a:xfrm>
        </p:spPr>
      </p:pic>
      <p:sp>
        <p:nvSpPr>
          <p:cNvPr id="7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en-GB" sz="800" dirty="0">
                <a:solidFill>
                  <a:schemeClr val="tx1"/>
                </a:solidFill>
              </a:rPr>
              <a:t>http://www.goodtrips.org/?page_id=808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84142" y="1748334"/>
            <a:ext cx="4118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600" b="1" dirty="0" err="1" smtClean="0">
                <a:solidFill>
                  <a:schemeClr val="tx2"/>
                </a:solidFill>
                <a:latin typeface="+mn-lt"/>
              </a:rPr>
              <a:t>Sylvatic</a:t>
            </a: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+mn-lt"/>
              </a:rPr>
              <a:t>cycle</a:t>
            </a: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(</a:t>
            </a:r>
            <a:r>
              <a:rPr lang="cs-CZ" sz="1600" dirty="0" err="1" smtClean="0">
                <a:latin typeface="+mn-lt"/>
              </a:rPr>
              <a:t>ape-mosquito-human</a:t>
            </a:r>
            <a:r>
              <a:rPr lang="cs-CZ" sz="1600" dirty="0" smtClean="0">
                <a:latin typeface="+mn-lt"/>
              </a:rPr>
              <a:t>, </a:t>
            </a:r>
            <a:r>
              <a:rPr lang="sk-SK" sz="1600" dirty="0">
                <a:latin typeface="+mn-lt"/>
              </a:rPr>
              <a:t>"</a:t>
            </a:r>
            <a:r>
              <a:rPr lang="sk-SK" sz="1600" dirty="0" err="1">
                <a:latin typeface="+mn-lt"/>
              </a:rPr>
              <a:t>jungle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yellow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fever</a:t>
            </a:r>
            <a:r>
              <a:rPr lang="sk-SK" sz="1600" dirty="0" smtClean="0">
                <a:latin typeface="+mn-lt"/>
              </a:rPr>
              <a:t>"</a:t>
            </a:r>
            <a:r>
              <a:rPr lang="cs-CZ" sz="1600" dirty="0" smtClean="0">
                <a:latin typeface="+mn-lt"/>
              </a:rPr>
              <a:t>) – </a:t>
            </a:r>
            <a:r>
              <a:rPr lang="cs-CZ" sz="1600" dirty="0" err="1" smtClean="0">
                <a:latin typeface="+mn-lt"/>
              </a:rPr>
              <a:t>Africa</a:t>
            </a:r>
            <a:r>
              <a:rPr lang="cs-CZ" sz="1600" dirty="0" smtClean="0">
                <a:latin typeface="+mn-lt"/>
              </a:rPr>
              <a:t>, SA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600" b="1" dirty="0" err="1" smtClean="0">
                <a:solidFill>
                  <a:schemeClr val="tx2"/>
                </a:solidFill>
                <a:latin typeface="+mn-lt"/>
              </a:rPr>
              <a:t>Intermediate</a:t>
            </a: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+mn-lt"/>
              </a:rPr>
              <a:t>cycle</a:t>
            </a: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(„</a:t>
            </a:r>
            <a:r>
              <a:rPr lang="cs-CZ" sz="1600" dirty="0" err="1" smtClean="0">
                <a:latin typeface="+mn-lt"/>
              </a:rPr>
              <a:t>savanah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cycle</a:t>
            </a:r>
            <a:r>
              <a:rPr lang="cs-CZ" sz="1600" dirty="0" smtClean="0">
                <a:latin typeface="+mn-lt"/>
              </a:rPr>
              <a:t>“)– </a:t>
            </a:r>
            <a:r>
              <a:rPr lang="cs-CZ" sz="1600" dirty="0" err="1" smtClean="0">
                <a:latin typeface="+mn-lt"/>
              </a:rPr>
              <a:t>Africa</a:t>
            </a:r>
            <a:endParaRPr lang="cs-CZ" sz="1600" dirty="0" smtClean="0"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Urban </a:t>
            </a:r>
            <a:r>
              <a:rPr lang="cs-CZ" sz="1600" b="1" dirty="0" err="1" smtClean="0">
                <a:solidFill>
                  <a:schemeClr val="tx2"/>
                </a:solidFill>
                <a:latin typeface="+mn-lt"/>
              </a:rPr>
              <a:t>cycle</a:t>
            </a:r>
            <a:r>
              <a:rPr lang="cs-CZ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(</a:t>
            </a:r>
            <a:r>
              <a:rPr lang="cs-CZ" sz="1600" dirty="0" err="1" smtClean="0">
                <a:latin typeface="+mn-lt"/>
              </a:rPr>
              <a:t>human-mosquito-human</a:t>
            </a:r>
            <a:r>
              <a:rPr lang="cs-CZ" sz="1600" dirty="0" smtClean="0">
                <a:latin typeface="+mn-lt"/>
              </a:rPr>
              <a:t>, </a:t>
            </a:r>
            <a:r>
              <a:rPr lang="sk-SK" sz="1600" dirty="0">
                <a:latin typeface="+mn-lt"/>
              </a:rPr>
              <a:t>"</a:t>
            </a:r>
            <a:r>
              <a:rPr lang="sk-SK" sz="1600" dirty="0" err="1">
                <a:latin typeface="+mn-lt"/>
              </a:rPr>
              <a:t>urban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yellow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 smtClean="0">
                <a:latin typeface="+mn-lt"/>
              </a:rPr>
              <a:t>fever</a:t>
            </a:r>
            <a:r>
              <a:rPr lang="sk-SK" sz="1600" dirty="0" smtClean="0">
                <a:latin typeface="+mn-lt"/>
              </a:rPr>
              <a:t>„) – </a:t>
            </a:r>
            <a:r>
              <a:rPr lang="sk-SK" sz="1600" dirty="0" err="1" smtClean="0">
                <a:latin typeface="+mn-lt"/>
              </a:rPr>
              <a:t>Africa</a:t>
            </a:r>
            <a:r>
              <a:rPr lang="sk-SK" sz="1600" dirty="0" smtClean="0">
                <a:latin typeface="+mn-lt"/>
              </a:rPr>
              <a:t>, SA 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5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9000"/>
    </mc:Choice>
    <mc:Fallback xmlns="">
      <p:transition spd="slow" advClick="0" advTm="7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Transmission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2" y="1596955"/>
            <a:ext cx="4371058" cy="35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886554" y="1594713"/>
            <a:ext cx="3972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sz="1600" dirty="0" err="1">
                <a:latin typeface="+mn-lt"/>
              </a:rPr>
              <a:t>infected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female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mosquito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smtClean="0">
                <a:latin typeface="+mn-lt"/>
              </a:rPr>
              <a:t>bite - </a:t>
            </a:r>
            <a:r>
              <a:rPr lang="sk-SK" sz="1600" dirty="0" err="1">
                <a:latin typeface="+mn-lt"/>
              </a:rPr>
              <a:t>virus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replication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at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the</a:t>
            </a:r>
            <a:r>
              <a:rPr lang="sk-SK" sz="1600" dirty="0">
                <a:latin typeface="+mn-lt"/>
              </a:rPr>
              <a:t> site </a:t>
            </a:r>
            <a:r>
              <a:rPr lang="sk-SK" sz="1600" dirty="0" err="1">
                <a:latin typeface="+mn-lt"/>
              </a:rPr>
              <a:t>of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inoculation</a:t>
            </a:r>
            <a:r>
              <a:rPr lang="sk-SK" sz="1600" dirty="0">
                <a:latin typeface="+mn-lt"/>
              </a:rPr>
              <a:t> (</a:t>
            </a:r>
            <a:r>
              <a:rPr lang="sk-SK" sz="1600" dirty="0" err="1">
                <a:latin typeface="+mn-lt"/>
              </a:rPr>
              <a:t>dendritic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cells</a:t>
            </a:r>
            <a:r>
              <a:rPr lang="sk-SK" sz="1600" dirty="0">
                <a:latin typeface="+mn-lt"/>
              </a:rPr>
              <a:t> in </a:t>
            </a:r>
            <a:r>
              <a:rPr lang="sk-SK" sz="1600" dirty="0" err="1" smtClean="0">
                <a:latin typeface="+mn-lt"/>
              </a:rPr>
              <a:t>epidermis</a:t>
            </a:r>
            <a:r>
              <a:rPr lang="sk-SK" sz="1600" dirty="0">
                <a:latin typeface="+mn-lt"/>
              </a:rPr>
              <a:t>) </a:t>
            </a:r>
            <a:r>
              <a:rPr lang="sk-SK" sz="1600" dirty="0" smtClean="0">
                <a:latin typeface="+mn-lt"/>
              </a:rPr>
              <a:t>→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sz="1600" dirty="0" err="1" smtClean="0">
                <a:latin typeface="+mn-lt"/>
              </a:rPr>
              <a:t>regional</a:t>
            </a:r>
            <a:r>
              <a:rPr lang="sk-SK" sz="1600" dirty="0" smtClean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lymph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nodes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smtClean="0">
                <a:latin typeface="+mn-lt"/>
              </a:rPr>
              <a:t>→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sz="1600" dirty="0" err="1" smtClean="0">
                <a:latin typeface="+mn-lt"/>
              </a:rPr>
              <a:t>other</a:t>
            </a:r>
            <a:r>
              <a:rPr lang="sk-SK" sz="1600" dirty="0" smtClean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organs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via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the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lymph</a:t>
            </a:r>
            <a:r>
              <a:rPr lang="sk-SK" sz="1600" dirty="0">
                <a:latin typeface="+mn-lt"/>
              </a:rPr>
              <a:t> and </a:t>
            </a:r>
            <a:r>
              <a:rPr lang="sk-SK" sz="1600" dirty="0" err="1">
                <a:latin typeface="+mn-lt"/>
              </a:rPr>
              <a:t>then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the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bloodstream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smtClean="0">
                <a:latin typeface="+mn-lt"/>
              </a:rPr>
              <a:t>(</a:t>
            </a:r>
            <a:r>
              <a:rPr lang="sk-SK" sz="1600" dirty="0" err="1" smtClean="0">
                <a:solidFill>
                  <a:schemeClr val="accent2"/>
                </a:solidFill>
                <a:latin typeface="+mn-lt"/>
              </a:rPr>
              <a:t>viremia</a:t>
            </a:r>
            <a:r>
              <a:rPr lang="sk-SK" sz="1600" dirty="0" smtClean="0">
                <a:latin typeface="+mn-lt"/>
              </a:rPr>
              <a:t>)</a:t>
            </a:r>
            <a:r>
              <a:rPr lang="sk-SK" sz="1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sk-SK" sz="1600" dirty="0" smtClean="0">
                <a:latin typeface="+mn-lt"/>
              </a:rPr>
              <a:t>→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sz="1600" dirty="0" err="1" smtClean="0">
                <a:latin typeface="+mn-lt"/>
              </a:rPr>
              <a:t>other</a:t>
            </a:r>
            <a:r>
              <a:rPr lang="sk-SK" sz="1600" dirty="0" smtClean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tissues</a:t>
            </a:r>
            <a:r>
              <a:rPr lang="sk-SK" sz="1600" dirty="0">
                <a:latin typeface="+mn-lt"/>
              </a:rPr>
              <a:t> (</a:t>
            </a:r>
            <a:r>
              <a:rPr lang="sk-SK" sz="1600" dirty="0" err="1">
                <a:latin typeface="+mn-lt"/>
              </a:rPr>
              <a:t>large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amount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 smtClean="0">
                <a:latin typeface="+mn-lt"/>
              </a:rPr>
              <a:t>replication</a:t>
            </a:r>
            <a:r>
              <a:rPr lang="sk-SK" sz="1600" dirty="0" smtClean="0">
                <a:latin typeface="+mn-lt"/>
              </a:rPr>
              <a:t> </a:t>
            </a:r>
            <a:r>
              <a:rPr lang="sk-SK" sz="1600" dirty="0" err="1" smtClean="0">
                <a:latin typeface="+mn-lt"/>
              </a:rPr>
              <a:t>of</a:t>
            </a:r>
            <a:r>
              <a:rPr lang="sk-SK" sz="1600" dirty="0" smtClean="0">
                <a:latin typeface="+mn-lt"/>
              </a:rPr>
              <a:t> </a:t>
            </a:r>
            <a:r>
              <a:rPr lang="sk-SK" sz="1600" dirty="0" err="1" smtClean="0">
                <a:latin typeface="+mn-lt"/>
              </a:rPr>
              <a:t>virus</a:t>
            </a:r>
            <a:r>
              <a:rPr lang="sk-SK" sz="1600" dirty="0" smtClean="0">
                <a:latin typeface="+mn-lt"/>
              </a:rPr>
              <a:t> </a:t>
            </a:r>
            <a:r>
              <a:rPr lang="sk-SK" sz="1600" dirty="0">
                <a:latin typeface="+mn-lt"/>
              </a:rPr>
              <a:t>in </a:t>
            </a:r>
            <a:r>
              <a:rPr lang="sk-SK" sz="1600" dirty="0" err="1">
                <a:latin typeface="+mn-lt"/>
              </a:rPr>
              <a:t>the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liver</a:t>
            </a:r>
            <a:r>
              <a:rPr lang="sk-SK" sz="1600" dirty="0">
                <a:latin typeface="+mn-lt"/>
              </a:rPr>
              <a:t>, </a:t>
            </a:r>
            <a:r>
              <a:rPr lang="sk-SK" sz="1600" dirty="0" err="1">
                <a:latin typeface="+mn-lt"/>
              </a:rPr>
              <a:t>lymph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nodes</a:t>
            </a:r>
            <a:r>
              <a:rPr lang="sk-SK" sz="1600" dirty="0">
                <a:latin typeface="+mn-lt"/>
              </a:rPr>
              <a:t>, and </a:t>
            </a:r>
            <a:r>
              <a:rPr lang="sk-SK" sz="1600" dirty="0" smtClean="0">
                <a:latin typeface="+mn-lt"/>
              </a:rPr>
              <a:t>spleen)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k-SK" sz="1600" dirty="0" err="1" smtClean="0">
                <a:latin typeface="+mn-lt"/>
              </a:rPr>
              <a:t>Incubation</a:t>
            </a:r>
            <a:r>
              <a:rPr lang="sk-SK" sz="1600" dirty="0" smtClean="0">
                <a:latin typeface="+mn-lt"/>
              </a:rPr>
              <a:t> </a:t>
            </a:r>
            <a:r>
              <a:rPr lang="sk-SK" sz="1600" dirty="0" err="1" smtClean="0">
                <a:latin typeface="+mn-lt"/>
              </a:rPr>
              <a:t>period</a:t>
            </a:r>
            <a:r>
              <a:rPr lang="sk-SK" sz="1600" dirty="0" smtClean="0">
                <a:latin typeface="+mn-lt"/>
              </a:rPr>
              <a:t>: 3-6 </a:t>
            </a:r>
            <a:r>
              <a:rPr lang="sk-SK" sz="1600" dirty="0" err="1" smtClean="0">
                <a:latin typeface="+mn-lt"/>
              </a:rPr>
              <a:t>days</a:t>
            </a:r>
            <a:endParaRPr lang="sk-S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1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0"/>
    </mc:Choice>
    <mc:Fallback xmlns="">
      <p:transition spd="slow" advClick="0" advTm="6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med-en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EN.potx" id="{E423B8DF-9BA0-46CA-AB8C-3C9CAA22A651}" vid="{BF1FE4E8-5686-479B-8844-DF4DF48EA4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prezentace-med-en-4-3</Template>
  <TotalTime>1050</TotalTime>
  <Words>1852</Words>
  <Application>Microsoft Office PowerPoint</Application>
  <PresentationFormat>Vlastná</PresentationFormat>
  <Paragraphs>301</Paragraphs>
  <Slides>42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3" baseType="lpstr">
      <vt:lpstr>prezentace-med-en-4-3</vt:lpstr>
      <vt:lpstr>Yellow fever Ebola</vt:lpstr>
      <vt:lpstr>Yellow fever</vt:lpstr>
      <vt:lpstr>Epidemiology</vt:lpstr>
      <vt:lpstr>Prezentácia programu PowerPoint</vt:lpstr>
      <vt:lpstr>Prezentácia programu PowerPoint</vt:lpstr>
      <vt:lpstr>Spread of yellow fever</vt:lpstr>
      <vt:lpstr>Pandemic potential of YF</vt:lpstr>
      <vt:lpstr>YF transmission cycles</vt:lpstr>
      <vt:lpstr>Transmission</vt:lpstr>
      <vt:lpstr>Clinical manifastation </vt:lpstr>
      <vt:lpstr>Stages of classical illness</vt:lpstr>
      <vt:lpstr>Prezentácia programu PowerPoint</vt:lpstr>
      <vt:lpstr>Prezentácia programu PowerPoint</vt:lpstr>
      <vt:lpstr>Prezentácia programu PowerPoint</vt:lpstr>
      <vt:lpstr>Prezentácia programu PowerPoint</vt:lpstr>
      <vt:lpstr>Yellow fever - diagnostic</vt:lpstr>
      <vt:lpstr>Yellow fever - treatment</vt:lpstr>
      <vt:lpstr>Yellow fever - prevention</vt:lpstr>
      <vt:lpstr>Ebola</vt:lpstr>
      <vt:lpstr>Ebola</vt:lpstr>
      <vt:lpstr>Prezentácia programu PowerPoint</vt:lpstr>
      <vt:lpstr>Prezentácia programu PowerPoint</vt:lpstr>
      <vt:lpstr>Patogenesis</vt:lpstr>
      <vt:lpstr>Transmission</vt:lpstr>
      <vt:lpstr>Transmission – „Bushmeat“</vt:lpstr>
      <vt:lpstr>Clinical manifestation</vt:lpstr>
      <vt:lpstr>Clinical manifestation</vt:lpstr>
      <vt:lpstr>Clinical manifestation</vt:lpstr>
      <vt:lpstr>Diagnosis</vt:lpstr>
      <vt:lpstr>Diagnosis</vt:lpstr>
      <vt:lpstr>Prezentácia programu PowerPoint</vt:lpstr>
      <vt:lpstr>Diagnosis</vt:lpstr>
      <vt:lpstr>Diagnosis - testing</vt:lpstr>
      <vt:lpstr>Diagnosis - testing</vt:lpstr>
      <vt:lpstr>Treatment</vt:lpstr>
      <vt:lpstr>Prezentácia programu PowerPoint</vt:lpstr>
      <vt:lpstr>Prezentácia programu PowerPoint</vt:lpstr>
      <vt:lpstr>Prezentácia programu PowerPoint</vt:lpstr>
      <vt:lpstr>Prezentácia programu PowerPoint</vt:lpstr>
      <vt:lpstr>Prevention</vt:lpstr>
      <vt:lpstr>Prevention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fever Ebola</dc:title>
  <dc:creator>Tomáš</dc:creator>
  <cp:lastModifiedBy>Tomáš</cp:lastModifiedBy>
  <cp:revision>83</cp:revision>
  <cp:lastPrinted>1601-01-01T00:00:00Z</cp:lastPrinted>
  <dcterms:created xsi:type="dcterms:W3CDTF">2020-11-21T13:00:03Z</dcterms:created>
  <dcterms:modified xsi:type="dcterms:W3CDTF">2021-05-24T16:30:56Z</dcterms:modified>
</cp:coreProperties>
</file>