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4"/>
  </p:notesMasterIdLst>
  <p:handoutMasterIdLst>
    <p:handoutMasterId r:id="rId35"/>
  </p:handoutMasterIdLst>
  <p:sldIdLst>
    <p:sldId id="257" r:id="rId5"/>
    <p:sldId id="268" r:id="rId6"/>
    <p:sldId id="275" r:id="rId7"/>
    <p:sldId id="277" r:id="rId8"/>
    <p:sldId id="293" r:id="rId9"/>
    <p:sldId id="291" r:id="rId10"/>
    <p:sldId id="273" r:id="rId11"/>
    <p:sldId id="276" r:id="rId12"/>
    <p:sldId id="309" r:id="rId13"/>
    <p:sldId id="279" r:id="rId14"/>
    <p:sldId id="282" r:id="rId15"/>
    <p:sldId id="284" r:id="rId16"/>
    <p:sldId id="285" r:id="rId17"/>
    <p:sldId id="286" r:id="rId18"/>
    <p:sldId id="287" r:id="rId19"/>
    <p:sldId id="289" r:id="rId20"/>
    <p:sldId id="263" r:id="rId21"/>
    <p:sldId id="271" r:id="rId22"/>
    <p:sldId id="298" r:id="rId23"/>
    <p:sldId id="299" r:id="rId24"/>
    <p:sldId id="294" r:id="rId25"/>
    <p:sldId id="310" r:id="rId26"/>
    <p:sldId id="288" r:id="rId27"/>
    <p:sldId id="303" r:id="rId28"/>
    <p:sldId id="296" r:id="rId29"/>
    <p:sldId id="305" r:id="rId30"/>
    <p:sldId id="304" r:id="rId31"/>
    <p:sldId id="306" r:id="rId32"/>
    <p:sldId id="307" r:id="rId33"/>
  </p:sldIdLst>
  <p:sldSz cx="12188825" cy="6858000"/>
  <p:notesSz cx="6858000" cy="9144000"/>
  <p:defaultTextStyle>
    <a:defPPr rtl="0">
      <a:defRPr lang="cs-CZ"/>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A490"/>
    <a:srgbClr val="394404"/>
    <a:srgbClr val="95AB25"/>
    <a:srgbClr val="5F6F0F"/>
    <a:srgbClr val="718412"/>
    <a:srgbClr val="65741A"/>
    <a:srgbClr val="70811D"/>
    <a:srgbClr val="7B8D1F"/>
    <a:srgbClr val="839721"/>
    <a:srgbClr val="BC5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84483" autoAdjust="0"/>
  </p:normalViewPr>
  <p:slideViewPr>
    <p:cSldViewPr>
      <p:cViewPr varScale="1">
        <p:scale>
          <a:sx n="116" d="100"/>
          <a:sy n="116" d="100"/>
        </p:scale>
        <p:origin x="336" y="108"/>
      </p:cViewPr>
      <p:guideLst>
        <p:guide orient="horz" pos="2160"/>
        <p:guide pos="3839"/>
      </p:guideLst>
    </p:cSldViewPr>
  </p:slideViewPr>
  <p:notesTextViewPr>
    <p:cViewPr>
      <p:scale>
        <a:sx n="1" d="1"/>
        <a:sy n="1" d="1"/>
      </p:scale>
      <p:origin x="0" y="0"/>
    </p:cViewPr>
  </p:notesTextViewPr>
  <p:notesViewPr>
    <p:cSldViewPr showGuides="1">
      <p:cViewPr varScale="1">
        <p:scale>
          <a:sx n="89" d="100"/>
          <a:sy n="89" d="100"/>
        </p:scale>
        <p:origin x="375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D92DAF1D-8F38-49AC-B404-1337A10650DD}" type="datetime1">
              <a:rPr lang="cs-CZ" smtClean="0"/>
              <a:t>10.11.2020</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79429053-DC2A-4342-ADD4-2FD729D91E2C}" type="slidenum">
              <a:rPr lang="cs-CZ" smtClean="0"/>
              <a:pPr algn="r" rtl="0"/>
              <a:t>‹#›</a:t>
            </a:fld>
            <a:endParaRPr lang="cs-CZ"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2084BE0D-C9E9-4F18-B817-2DBEF890598A}" type="datetime1">
              <a:rPr lang="cs-CZ" smtClean="0"/>
              <a:pPr/>
              <a:t>10.11.2020</a:t>
            </a:fld>
            <a:endParaRPr lang="cs-CZ" dirty="0"/>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dirty="0" smtClean="0"/>
              <a:t>Kliknutím lze 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a:fld id="{3EBA5BD7-F043-4D1B-AA17-CD412FC534DE}" type="slidenum">
              <a:rPr lang="cs-CZ" smtClean="0"/>
              <a:pPr algn="r"/>
              <a:t>‹#›</a:t>
            </a:fld>
            <a:endParaRPr lang="cs-CZ"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3EBA5BD7-F043-4D1B-AA17-CD412FC534DE}" type="slidenum">
              <a:rPr lang="cs-CZ" smtClean="0"/>
              <a:pPr algn="r"/>
              <a:t>1</a:t>
            </a:fld>
            <a:endParaRPr lang="cs-CZ" dirty="0"/>
          </a:p>
        </p:txBody>
      </p:sp>
    </p:spTree>
    <p:extLst>
      <p:ext uri="{BB962C8B-B14F-4D97-AF65-F5344CB8AC3E}">
        <p14:creationId xmlns:p14="http://schemas.microsoft.com/office/powerpoint/2010/main" val="452411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3EBA5BD7-F043-4D1B-AA17-CD412FC534DE}" type="slidenum">
              <a:rPr lang="cs-CZ" smtClean="0"/>
              <a:pPr algn="r"/>
              <a:t>2</a:t>
            </a:fld>
            <a:endParaRPr lang="cs-CZ" dirty="0"/>
          </a:p>
        </p:txBody>
      </p:sp>
    </p:spTree>
    <p:extLst>
      <p:ext uri="{BB962C8B-B14F-4D97-AF65-F5344CB8AC3E}">
        <p14:creationId xmlns:p14="http://schemas.microsoft.com/office/powerpoint/2010/main" val="91327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a:ln/>
        </p:spPr>
      </p:sp>
      <p:sp>
        <p:nvSpPr>
          <p:cNvPr id="163842" name="Notes Placeholder 2"/>
          <p:cNvSpPr>
            <a:spLocks noGrp="1"/>
          </p:cNvSpPr>
          <p:nvPr>
            <p:ph type="body" idx="1"/>
          </p:nvPr>
        </p:nvSpPr>
        <p:spPr>
          <a:ln/>
        </p:spPr>
        <p:txBody>
          <a:bodyPr/>
          <a:lstStyle/>
          <a:p>
            <a:r>
              <a:rPr lang="en-US" altLang="cs-CZ" b="1">
                <a:latin typeface="Arial" panose="020B0604020202020204" pitchFamily="34" charset="0"/>
              </a:rPr>
              <a:t>Figure 7 </a:t>
            </a:r>
            <a:r>
              <a:rPr lang="en-US" altLang="cs-CZ">
                <a:latin typeface="Arial" panose="020B0604020202020204" pitchFamily="34" charset="0"/>
              </a:rPr>
              <a:t>Illustration of early cardiac troponin kinetics in patients after acute myocardial injury including acute myocardial infarction. The timing of biomarker release into the circulation is dependent on blood flow and how soon after the onset of symptoms samples are obtained. Thus, the ability to consider small changes as diagnostic can be problematic. In addition, many comorbidities increase cTn values and, in particular, hs-cTn values, so that elevations can be present at baseline even in those with myocardial infarction who present early after the onset of symptoms. Changes in cTn values or deltas can be used to define acute compared with chronic events, and the ability to detect these is indicated in the figure. Increased cTn values can often be detected for days after an acute event. cTn = cardiac troponin; URL = upper reference limit.
</a:t>
            </a:r>
          </a:p>
        </p:txBody>
      </p:sp>
      <p:sp>
        <p:nvSpPr>
          <p:cNvPr id="16384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FFE4FF91-076E-4111-B986-BCB1164053AE}" type="slidenum">
              <a:rPr lang="en-US" altLang="cs-CZ" sz="1200"/>
              <a:pPr algn="r" eaLnBrk="1" hangingPunct="1"/>
              <a:t>5</a:t>
            </a:fld>
            <a:endParaRPr lang="en-US" altLang="cs-CZ" sz="1200"/>
          </a:p>
        </p:txBody>
      </p:sp>
    </p:spTree>
    <p:extLst>
      <p:ext uri="{BB962C8B-B14F-4D97-AF65-F5344CB8AC3E}">
        <p14:creationId xmlns:p14="http://schemas.microsoft.com/office/powerpoint/2010/main" val="2872445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7966D3F5-A9BD-48E8-AEF4-13D7FD16BF79}" type="slidenum">
              <a:rPr lang="en-GB" altLang="cs-CZ"/>
              <a:pPr/>
              <a:t>10</a:t>
            </a:fld>
            <a:endParaRPr lang="en-GB" altLang="cs-CZ"/>
          </a:p>
        </p:txBody>
      </p:sp>
      <p:sp>
        <p:nvSpPr>
          <p:cNvPr id="40963" name="Rectangle 2"/>
          <p:cNvSpPr>
            <a:spLocks noGrp="1" noRot="1" noChangeAspect="1" noChangeArrowheads="1" noTextEdit="1"/>
          </p:cNvSpPr>
          <p:nvPr>
            <p:ph type="sldImg"/>
          </p:nvPr>
        </p:nvSpPr>
        <p:spPr>
          <a:xfrm>
            <a:off x="385763" y="685800"/>
            <a:ext cx="6092825" cy="3429000"/>
          </a:xfrm>
          <a:solidFill>
            <a:srgbClr val="FFFFFF"/>
          </a:solidFill>
          <a:ln/>
        </p:spPr>
      </p:sp>
      <p:graphicFrame>
        <p:nvGraphicFramePr>
          <p:cNvPr id="40964" name="Object 3"/>
          <p:cNvGraphicFramePr>
            <a:graphicFrameLocks noChangeAspect="1"/>
          </p:cNvGraphicFramePr>
          <p:nvPr/>
        </p:nvGraphicFramePr>
        <p:xfrm>
          <a:off x="666750" y="4510088"/>
          <a:ext cx="5399088" cy="4330700"/>
        </p:xfrm>
        <a:graphic>
          <a:graphicData uri="http://schemas.openxmlformats.org/presentationml/2006/ole">
            <mc:AlternateContent xmlns:mc="http://schemas.openxmlformats.org/markup-compatibility/2006">
              <mc:Choice xmlns:v="urn:schemas-microsoft-com:vml" Requires="v">
                <p:oleObj spid="_x0000_s2101" name="Document" r:id="rId4" imgW="5486400" imgH="4400640" progId="Word.Document.8">
                  <p:embed/>
                </p:oleObj>
              </mc:Choice>
              <mc:Fallback>
                <p:oleObj name="Document" r:id="rId4" imgW="5486400" imgH="440064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 y="4510088"/>
                        <a:ext cx="5399088"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5" name="Text Box 4"/>
          <p:cNvSpPr txBox="1">
            <a:spLocks noChangeArrowheads="1"/>
          </p:cNvSpPr>
          <p:nvPr/>
        </p:nvSpPr>
        <p:spPr bwMode="auto">
          <a:xfrm>
            <a:off x="449263" y="4238625"/>
            <a:ext cx="19446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65" tIns="44982" rIns="89965" bIns="44982" anchor="ctr">
            <a:spAutoFit/>
          </a:bodyPr>
          <a:lstStyle>
            <a:lvl1pPr defTabSz="900113">
              <a:defRPr>
                <a:solidFill>
                  <a:schemeClr val="tx1"/>
                </a:solidFill>
                <a:latin typeface="Times New Roman" pitchFamily="18" charset="0"/>
              </a:defRPr>
            </a:lvl1pPr>
            <a:lvl2pPr marL="742950" indent="-285750" defTabSz="900113">
              <a:defRPr>
                <a:solidFill>
                  <a:schemeClr val="tx1"/>
                </a:solidFill>
                <a:latin typeface="Times New Roman" pitchFamily="18" charset="0"/>
              </a:defRPr>
            </a:lvl2pPr>
            <a:lvl3pPr marL="1143000" indent="-228600" defTabSz="900113">
              <a:defRPr>
                <a:solidFill>
                  <a:schemeClr val="tx1"/>
                </a:solidFill>
                <a:latin typeface="Times New Roman" pitchFamily="18" charset="0"/>
              </a:defRPr>
            </a:lvl3pPr>
            <a:lvl4pPr marL="1600200" indent="-228600" defTabSz="900113">
              <a:defRPr>
                <a:solidFill>
                  <a:schemeClr val="tx1"/>
                </a:solidFill>
                <a:latin typeface="Times New Roman" pitchFamily="18" charset="0"/>
              </a:defRPr>
            </a:lvl4pPr>
            <a:lvl5pPr marL="2057400" indent="-228600" defTabSz="900113">
              <a:defRPr>
                <a:solidFill>
                  <a:schemeClr val="tx1"/>
                </a:solidFill>
                <a:latin typeface="Times New Roman" pitchFamily="18" charset="0"/>
              </a:defRPr>
            </a:lvl5pPr>
            <a:lvl6pPr marL="2514600" indent="-228600" defTabSz="900113" eaLnBrk="0" fontAlgn="base" hangingPunct="0">
              <a:spcBef>
                <a:spcPct val="0"/>
              </a:spcBef>
              <a:spcAft>
                <a:spcPct val="0"/>
              </a:spcAft>
              <a:defRPr>
                <a:solidFill>
                  <a:schemeClr val="tx1"/>
                </a:solidFill>
                <a:latin typeface="Times New Roman" pitchFamily="18" charset="0"/>
              </a:defRPr>
            </a:lvl6pPr>
            <a:lvl7pPr marL="2971800" indent="-228600" defTabSz="900113" eaLnBrk="0" fontAlgn="base" hangingPunct="0">
              <a:spcBef>
                <a:spcPct val="0"/>
              </a:spcBef>
              <a:spcAft>
                <a:spcPct val="0"/>
              </a:spcAft>
              <a:defRPr>
                <a:solidFill>
                  <a:schemeClr val="tx1"/>
                </a:solidFill>
                <a:latin typeface="Times New Roman" pitchFamily="18" charset="0"/>
              </a:defRPr>
            </a:lvl7pPr>
            <a:lvl8pPr marL="3429000" indent="-228600" defTabSz="900113" eaLnBrk="0" fontAlgn="base" hangingPunct="0">
              <a:spcBef>
                <a:spcPct val="0"/>
              </a:spcBef>
              <a:spcAft>
                <a:spcPct val="0"/>
              </a:spcAft>
              <a:defRPr>
                <a:solidFill>
                  <a:schemeClr val="tx1"/>
                </a:solidFill>
                <a:latin typeface="Times New Roman" pitchFamily="18" charset="0"/>
              </a:defRPr>
            </a:lvl8pPr>
            <a:lvl9pPr marL="3886200" indent="-228600" defTabSz="900113"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altLang="cs-CZ" sz="1200" b="1">
                <a:latin typeface="Arial" charset="0"/>
              </a:rPr>
              <a:t>Lecture Notes</a:t>
            </a:r>
            <a:endParaRPr lang="en-US" altLang="cs-CZ" sz="1200">
              <a:latin typeface="Arial" charset="0"/>
            </a:endParaRPr>
          </a:p>
        </p:txBody>
      </p:sp>
    </p:spTree>
    <p:extLst>
      <p:ext uri="{BB962C8B-B14F-4D97-AF65-F5344CB8AC3E}">
        <p14:creationId xmlns:p14="http://schemas.microsoft.com/office/powerpoint/2010/main" val="392157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3EBA5BD7-F043-4D1B-AA17-CD412FC534DE}" type="slidenum">
              <a:rPr lang="cs-CZ" smtClean="0"/>
              <a:pPr algn="r"/>
              <a:t>17</a:t>
            </a:fld>
            <a:endParaRPr lang="cs-CZ" dirty="0"/>
          </a:p>
        </p:txBody>
      </p:sp>
    </p:spTree>
    <p:extLst>
      <p:ext uri="{BB962C8B-B14F-4D97-AF65-F5344CB8AC3E}">
        <p14:creationId xmlns:p14="http://schemas.microsoft.com/office/powerpoint/2010/main" val="2944711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3EBA5BD7-F043-4D1B-AA17-CD412FC534DE}" type="slidenum">
              <a:rPr lang="cs-CZ" smtClean="0"/>
              <a:pPr algn="r"/>
              <a:t>18</a:t>
            </a:fld>
            <a:endParaRPr lang="cs-CZ" dirty="0"/>
          </a:p>
        </p:txBody>
      </p:sp>
    </p:spTree>
    <p:extLst>
      <p:ext uri="{BB962C8B-B14F-4D97-AF65-F5344CB8AC3E}">
        <p14:creationId xmlns:p14="http://schemas.microsoft.com/office/powerpoint/2010/main" val="2313396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79E5BC0D-AF18-46B5-9FC2-70ECF931C89A}" type="slidenum">
              <a:rPr lang="en-GB" altLang="cs-CZ" smtClean="0"/>
              <a:pPr/>
              <a:t>22</a:t>
            </a:fld>
            <a:endParaRPr lang="en-GB" altLang="cs-CZ"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2881770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grpSp>
        <p:nvGrpSpPr>
          <p:cNvPr id="21" name="úhlopříčky"/>
          <p:cNvGrpSpPr/>
          <p:nvPr/>
        </p:nvGrpSpPr>
        <p:grpSpPr>
          <a:xfrm>
            <a:off x="7516443" y="4145281"/>
            <a:ext cx="4686117" cy="2731407"/>
            <a:chOff x="5638800" y="3108960"/>
            <a:chExt cx="3515503" cy="2048555"/>
          </a:xfrm>
        </p:grpSpPr>
        <p:cxnSp>
          <p:nvCxnSpPr>
            <p:cNvPr id="14" name="Přímá spojnice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Přímá spojnice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Přímá spojnice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řádky dole"/>
          <p:cNvGrpSpPr/>
          <p:nvPr/>
        </p:nvGrpSpPr>
        <p:grpSpPr>
          <a:xfrm>
            <a:off x="-8916" y="6057149"/>
            <a:ext cx="5498726" cy="820207"/>
            <a:chOff x="-6689" y="4553748"/>
            <a:chExt cx="4125119" cy="615155"/>
          </a:xfrm>
        </p:grpSpPr>
        <p:sp>
          <p:nvSpPr>
            <p:cNvPr id="9" name="Volný tvar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10" name="Volný tvar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11" name="Volný tvar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grpSp>
      <p:sp>
        <p:nvSpPr>
          <p:cNvPr id="2" name="Nadpis 1"/>
          <p:cNvSpPr>
            <a:spLocks noGrp="1"/>
          </p:cNvSpPr>
          <p:nvPr>
            <p:ph type="ctrTitle"/>
          </p:nvPr>
        </p:nvSpPr>
        <p:spPr>
          <a:xfrm>
            <a:off x="1625176" y="584200"/>
            <a:ext cx="8735325" cy="2000251"/>
          </a:xfrm>
        </p:spPr>
        <p:txBody>
          <a:bodyPr rtlCol="0">
            <a:normAutofit/>
          </a:bodyPr>
          <a:lstStyle>
            <a:lvl1pPr algn="l" rtl="0">
              <a:defRPr sz="5400"/>
            </a:lvl1pPr>
          </a:lstStyle>
          <a:p>
            <a:pPr rtl="0"/>
            <a:r>
              <a:rPr lang="cs-CZ" smtClean="0"/>
              <a:t>Kliknutím lze upravit styl.</a:t>
            </a:r>
            <a:endParaRPr lang="cs-CZ" dirty="0"/>
          </a:p>
        </p:txBody>
      </p:sp>
      <p:sp>
        <p:nvSpPr>
          <p:cNvPr id="3" name="Podnadpis 2"/>
          <p:cNvSpPr>
            <a:spLocks noGrp="1"/>
          </p:cNvSpPr>
          <p:nvPr>
            <p:ph type="subTitle" idx="1" hasCustomPrompt="1"/>
          </p:nvPr>
        </p:nvSpPr>
        <p:spPr>
          <a:xfrm>
            <a:off x="1625176" y="2616200"/>
            <a:ext cx="8735325" cy="1752600"/>
          </a:xfrm>
        </p:spPr>
        <p:txBody>
          <a:bodyPr rtlCol="0">
            <a:normAutofit/>
          </a:bodyPr>
          <a:lstStyle>
            <a:lvl1pPr marL="0" indent="0" algn="l" rtl="0">
              <a:spcBef>
                <a:spcPts val="0"/>
              </a:spcBef>
              <a:buNone/>
              <a:defRPr sz="2800" cap="all" spc="200" baseline="0">
                <a:solidFill>
                  <a:schemeClr val="accent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r>
              <a:rPr lang="cs-CZ" dirty="0" smtClean="0"/>
              <a:t>Kliknutím lze upravit styl předlohy.</a:t>
            </a:r>
            <a:endParaRPr lang="cs-CZ" dirty="0"/>
          </a:p>
        </p:txBody>
      </p:sp>
      <p:sp>
        <p:nvSpPr>
          <p:cNvPr id="22" name="Zástupný symbol pro datum 21"/>
          <p:cNvSpPr>
            <a:spLocks noGrp="1"/>
          </p:cNvSpPr>
          <p:nvPr>
            <p:ph type="dt" sz="half" idx="10"/>
          </p:nvPr>
        </p:nvSpPr>
        <p:spPr/>
        <p:txBody>
          <a:bodyPr rtlCol="0"/>
          <a:lstStyle>
            <a:lvl1pPr>
              <a:defRPr/>
            </a:lvl1pPr>
          </a:lstStyle>
          <a:p>
            <a:fld id="{70E9014F-6366-4056-8005-B17070F9E090}" type="datetime1">
              <a:rPr lang="cs-CZ" smtClean="0"/>
              <a:t>10.11.2020</a:t>
            </a:fld>
            <a:endParaRPr lang="cs-CZ" dirty="0"/>
          </a:p>
        </p:txBody>
      </p:sp>
      <p:sp>
        <p:nvSpPr>
          <p:cNvPr id="23" name="Zástupný symbol pro zápatí 22"/>
          <p:cNvSpPr>
            <a:spLocks noGrp="1"/>
          </p:cNvSpPr>
          <p:nvPr>
            <p:ph type="ftr" sz="quarter" idx="11"/>
          </p:nvPr>
        </p:nvSpPr>
        <p:spPr/>
        <p:txBody>
          <a:bodyPr rtlCol="0"/>
          <a:lstStyle/>
          <a:p>
            <a:pPr rtl="0"/>
            <a:endParaRPr lang="cs-CZ" dirty="0"/>
          </a:p>
        </p:txBody>
      </p:sp>
      <p:sp>
        <p:nvSpPr>
          <p:cNvPr id="24" name="Zástupný symbol pro číslo snímku 23"/>
          <p:cNvSpPr>
            <a:spLocks noGrp="1"/>
          </p:cNvSpPr>
          <p:nvPr>
            <p:ph type="sldNum" sz="quarter" idx="12"/>
          </p:nvPr>
        </p:nvSpPr>
        <p:spPr/>
        <p:txBody>
          <a:bodyPr rtlCol="0"/>
          <a:lstStyle/>
          <a:p>
            <a:pPr rtl="0"/>
            <a:fld id="{C014DD1E-5D91-48A3-AD6D-45FBA980D106}" type="slidenum">
              <a:rPr lang="cs-CZ" smtClean="0"/>
              <a:t>‹#›</a:t>
            </a:fld>
            <a:endParaRPr lang="cs-CZ" dirty="0"/>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smtClean="0"/>
              <a:t>Kliknutím lze upravit styl.</a:t>
            </a:r>
            <a:endParaRPr lang="cs-CZ" dirty="0"/>
          </a:p>
        </p:txBody>
      </p:sp>
      <p:sp>
        <p:nvSpPr>
          <p:cNvPr id="3" name="Zástupný symbol pro svislý text 2"/>
          <p:cNvSpPr>
            <a:spLocks noGrp="1"/>
          </p:cNvSpPr>
          <p:nvPr>
            <p:ph type="body" orient="vert" idx="1" hasCustomPrompt="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cs-CZ" dirty="0" smtClean="0"/>
              <a:t>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4" name="Zástupný symbol pro datum 3"/>
          <p:cNvSpPr>
            <a:spLocks noGrp="1"/>
          </p:cNvSpPr>
          <p:nvPr>
            <p:ph type="dt" sz="half" idx="10"/>
          </p:nvPr>
        </p:nvSpPr>
        <p:spPr/>
        <p:txBody>
          <a:bodyPr rtlCol="0"/>
          <a:lstStyle>
            <a:lvl1pPr>
              <a:defRPr/>
            </a:lvl1pPr>
          </a:lstStyle>
          <a:p>
            <a:fld id="{73C4D1A8-031E-4664-A430-00F1C8A2CECE}" type="datetime1">
              <a:rPr lang="cs-CZ" smtClean="0"/>
              <a:t>10.11.2020</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6" name="Zástupný symbol pro číslo snímku 5"/>
          <p:cNvSpPr>
            <a:spLocks noGrp="1"/>
          </p:cNvSpPr>
          <p:nvPr>
            <p:ph type="sldNum" sz="quarter" idx="12"/>
          </p:nvPr>
        </p:nvSpPr>
        <p:spPr/>
        <p:txBody>
          <a:bodyPr rtlCol="0"/>
          <a:lstStyle/>
          <a:p>
            <a:pPr rtl="0"/>
            <a:fld id="{C014DD1E-5D91-48A3-AD6D-45FBA980D106}" type="slidenum">
              <a:rPr lang="cs-CZ" smtClean="0"/>
              <a:t>‹#›</a:t>
            </a:fld>
            <a:endParaRPr lang="cs-CZ" dirty="0"/>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6898" y="584200"/>
            <a:ext cx="2742486" cy="5588000"/>
          </a:xfrm>
        </p:spPr>
        <p:txBody>
          <a:bodyPr vert="eaVert" rtlCol="0"/>
          <a:lstStyle>
            <a:lvl1pPr rtl="0">
              <a:defRPr/>
            </a:lvl1pPr>
          </a:lstStyle>
          <a:p>
            <a:pPr rtl="0"/>
            <a:r>
              <a:rPr lang="cs-CZ" smtClean="0"/>
              <a:t>Kliknutím lze upravit styl.</a:t>
            </a:r>
            <a:endParaRPr lang="cs-CZ" dirty="0"/>
          </a:p>
        </p:txBody>
      </p:sp>
      <p:sp>
        <p:nvSpPr>
          <p:cNvPr id="3" name="Zástupný symbol pro svislý text 2"/>
          <p:cNvSpPr>
            <a:spLocks noGrp="1"/>
          </p:cNvSpPr>
          <p:nvPr>
            <p:ph type="body" orient="vert" idx="1" hasCustomPrompt="1"/>
          </p:nvPr>
        </p:nvSpPr>
        <p:spPr>
          <a:xfrm>
            <a:off x="1218882" y="584200"/>
            <a:ext cx="7414869" cy="55880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cs-CZ" dirty="0" smtClean="0"/>
              <a:t>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4" name="Zástupný symbol pro datum 3"/>
          <p:cNvSpPr>
            <a:spLocks noGrp="1"/>
          </p:cNvSpPr>
          <p:nvPr>
            <p:ph type="dt" sz="half" idx="10"/>
          </p:nvPr>
        </p:nvSpPr>
        <p:spPr/>
        <p:txBody>
          <a:bodyPr rtlCol="0"/>
          <a:lstStyle>
            <a:lvl1pPr>
              <a:defRPr/>
            </a:lvl1pPr>
          </a:lstStyle>
          <a:p>
            <a:fld id="{8909B79B-DF8B-4543-8741-2F2ED1D76687}" type="datetime1">
              <a:rPr lang="cs-CZ" smtClean="0"/>
              <a:t>10.11.2020</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6" name="Zástupný symbol pro číslo snímku 5"/>
          <p:cNvSpPr>
            <a:spLocks noGrp="1"/>
          </p:cNvSpPr>
          <p:nvPr>
            <p:ph type="sldNum" sz="quarter" idx="12"/>
          </p:nvPr>
        </p:nvSpPr>
        <p:spPr/>
        <p:txBody>
          <a:bodyPr rtlCol="0"/>
          <a:lstStyle/>
          <a:p>
            <a:pPr rtl="0"/>
            <a:fld id="{C014DD1E-5D91-48A3-AD6D-45FBA980D106}" type="slidenum">
              <a:rPr lang="cs-CZ" smtClean="0"/>
              <a:t>‹#›</a:t>
            </a:fld>
            <a:endParaRPr lang="cs-CZ" dirty="0"/>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203147" y="228600"/>
            <a:ext cx="11782531" cy="7620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203147" y="1219200"/>
            <a:ext cx="5789692" cy="5638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95986" y="1219200"/>
            <a:ext cx="5789692" cy="5638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1091243055"/>
      </p:ext>
    </p:extLst>
  </p:cSld>
  <p:clrMapOvr>
    <a:masterClrMapping/>
  </p:clrMapOvr>
  <p:transition spd="med">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smtClean="0"/>
              <a:t>Kliknutím lze upravit styl.</a:t>
            </a:r>
            <a:endParaRPr lang="cs-CZ" dirty="0"/>
          </a:p>
        </p:txBody>
      </p:sp>
      <p:sp>
        <p:nvSpPr>
          <p:cNvPr id="3" name="Zástupný symbol pro obsah 2"/>
          <p:cNvSpPr>
            <a:spLocks noGrp="1"/>
          </p:cNvSpPr>
          <p:nvPr>
            <p:ph idx="1" hasCustomPrompt="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cs-CZ" dirty="0" smtClean="0"/>
              <a:t>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4" name="Zástupný symbol pro datum 3"/>
          <p:cNvSpPr>
            <a:spLocks noGrp="1"/>
          </p:cNvSpPr>
          <p:nvPr>
            <p:ph type="dt" sz="half" idx="10"/>
          </p:nvPr>
        </p:nvSpPr>
        <p:spPr/>
        <p:txBody>
          <a:bodyPr rtlCol="0"/>
          <a:lstStyle>
            <a:lvl1pPr>
              <a:defRPr/>
            </a:lvl1pPr>
          </a:lstStyle>
          <a:p>
            <a:fld id="{35D6B147-C709-4EA8-AF7A-C71D916DC02E}" type="datetime1">
              <a:rPr lang="cs-CZ" smtClean="0"/>
              <a:t>10.11.2020</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6" name="Zástupný symbol pro číslo snímku 5"/>
          <p:cNvSpPr>
            <a:spLocks noGrp="1"/>
          </p:cNvSpPr>
          <p:nvPr>
            <p:ph type="sldNum" sz="quarter" idx="12"/>
          </p:nvPr>
        </p:nvSpPr>
        <p:spPr/>
        <p:txBody>
          <a:bodyPr rtlCol="0"/>
          <a:lstStyle/>
          <a:p>
            <a:pPr rtl="0"/>
            <a:fld id="{C014DD1E-5D91-48A3-AD6D-45FBA980D106}" type="slidenum">
              <a:rPr lang="cs-CZ" smtClean="0"/>
              <a:t>‹#›</a:t>
            </a:fld>
            <a:endParaRPr lang="cs-CZ" dirty="0"/>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grpSp>
        <p:nvGrpSpPr>
          <p:cNvPr id="11" name="úhlopříčky"/>
          <p:cNvGrpSpPr/>
          <p:nvPr/>
        </p:nvGrpSpPr>
        <p:grpSpPr>
          <a:xfrm>
            <a:off x="7516443" y="4145281"/>
            <a:ext cx="4686117" cy="2731407"/>
            <a:chOff x="5638800" y="3108960"/>
            <a:chExt cx="3515503" cy="2048555"/>
          </a:xfrm>
        </p:grpSpPr>
        <p:cxnSp>
          <p:nvCxnSpPr>
            <p:cNvPr id="12" name="Přímá spojnice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Přímá spojnice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Přímá spojnice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Nadpis 1"/>
          <p:cNvSpPr>
            <a:spLocks noGrp="1"/>
          </p:cNvSpPr>
          <p:nvPr>
            <p:ph type="title"/>
          </p:nvPr>
        </p:nvSpPr>
        <p:spPr>
          <a:xfrm>
            <a:off x="1625177" y="2209801"/>
            <a:ext cx="8938472" cy="2764335"/>
          </a:xfrm>
        </p:spPr>
        <p:txBody>
          <a:bodyPr rtlCol="0" anchor="b">
            <a:normAutofit/>
          </a:bodyPr>
          <a:lstStyle>
            <a:lvl1pPr algn="l" rtl="0">
              <a:defRPr sz="5400" b="0" cap="none" baseline="0"/>
            </a:lvl1pPr>
          </a:lstStyle>
          <a:p>
            <a:pPr rtl="0"/>
            <a:r>
              <a:rPr lang="cs-CZ" smtClean="0"/>
              <a:t>Kliknutím lze upravit styl.</a:t>
            </a:r>
            <a:endParaRPr lang="cs-CZ" dirty="0"/>
          </a:p>
        </p:txBody>
      </p:sp>
      <p:sp>
        <p:nvSpPr>
          <p:cNvPr id="3" name="Zástupný symbol pro text 2"/>
          <p:cNvSpPr>
            <a:spLocks noGrp="1"/>
          </p:cNvSpPr>
          <p:nvPr>
            <p:ph type="body" idx="1" hasCustomPrompt="1"/>
          </p:nvPr>
        </p:nvSpPr>
        <p:spPr>
          <a:xfrm>
            <a:off x="1625176" y="4951266"/>
            <a:ext cx="7069519" cy="1220933"/>
          </a:xfrm>
        </p:spPr>
        <p:txBody>
          <a:bodyPr rtlCol="0" anchor="t">
            <a:normAutofit/>
          </a:bodyPr>
          <a:lstStyle>
            <a:lvl1pPr marL="0" indent="0" algn="l" rtl="0">
              <a:spcBef>
                <a:spcPts val="0"/>
              </a:spcBef>
              <a:buNone/>
              <a:defRPr sz="2800" cap="all" spc="200" baseline="0">
                <a:solidFill>
                  <a:schemeClr val="accent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cs-CZ" dirty="0" smtClean="0"/>
              <a:t>Upravit styly předlohy textu.</a:t>
            </a:r>
            <a:endParaRPr lang="cs-CZ" dirty="0"/>
          </a:p>
        </p:txBody>
      </p:sp>
      <p:sp>
        <p:nvSpPr>
          <p:cNvPr id="4" name="Zástupný symbol pro datum 3"/>
          <p:cNvSpPr>
            <a:spLocks noGrp="1"/>
          </p:cNvSpPr>
          <p:nvPr>
            <p:ph type="dt" sz="half" idx="10"/>
          </p:nvPr>
        </p:nvSpPr>
        <p:spPr/>
        <p:txBody>
          <a:bodyPr rtlCol="0"/>
          <a:lstStyle>
            <a:lvl1pPr>
              <a:defRPr/>
            </a:lvl1pPr>
          </a:lstStyle>
          <a:p>
            <a:fld id="{712DA1D4-D0F2-43A5-AB3B-182D3F51EAB3}" type="datetime1">
              <a:rPr lang="cs-CZ" smtClean="0"/>
              <a:t>10.11.2020</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6" name="Zástupný symbol pro číslo snímku 5"/>
          <p:cNvSpPr>
            <a:spLocks noGrp="1"/>
          </p:cNvSpPr>
          <p:nvPr>
            <p:ph type="sldNum" sz="quarter" idx="12"/>
          </p:nvPr>
        </p:nvSpPr>
        <p:spPr/>
        <p:txBody>
          <a:bodyPr rtlCol="0"/>
          <a:lstStyle/>
          <a:p>
            <a:pPr rtl="0"/>
            <a:fld id="{C014DD1E-5D91-48A3-AD6D-45FBA980D106}" type="slidenum">
              <a:rPr lang="cs-CZ" smtClean="0"/>
              <a:t>‹#›</a:t>
            </a:fld>
            <a:endParaRPr lang="cs-CZ" dirty="0"/>
          </a:p>
        </p:txBody>
      </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smtClean="0"/>
              <a:t>Kliknutím lze upravit styl.</a:t>
            </a:r>
            <a:endParaRPr lang="cs-CZ" dirty="0"/>
          </a:p>
        </p:txBody>
      </p:sp>
      <p:sp>
        <p:nvSpPr>
          <p:cNvPr id="3" name="Zástupný symbol pro obsah 2"/>
          <p:cNvSpPr>
            <a:spLocks noGrp="1"/>
          </p:cNvSpPr>
          <p:nvPr>
            <p:ph sz="half" idx="1" hasCustomPrompt="1"/>
          </p:nvPr>
        </p:nvSpPr>
        <p:spPr>
          <a:xfrm>
            <a:off x="1218883" y="1706880"/>
            <a:ext cx="5078677" cy="446532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cs-CZ" dirty="0" smtClean="0"/>
              <a:t>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4" name="Zástupný symbol pro obsah 3"/>
          <p:cNvSpPr>
            <a:spLocks noGrp="1"/>
          </p:cNvSpPr>
          <p:nvPr>
            <p:ph sz="half" idx="2" hasCustomPrompt="1"/>
          </p:nvPr>
        </p:nvSpPr>
        <p:spPr>
          <a:xfrm>
            <a:off x="6500707" y="1706880"/>
            <a:ext cx="5078677" cy="446532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cs-CZ" dirty="0" smtClean="0"/>
              <a:t>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5" name="Zástupný symbol pro datum 4"/>
          <p:cNvSpPr>
            <a:spLocks noGrp="1"/>
          </p:cNvSpPr>
          <p:nvPr>
            <p:ph type="dt" sz="half" idx="10"/>
          </p:nvPr>
        </p:nvSpPr>
        <p:spPr/>
        <p:txBody>
          <a:bodyPr rtlCol="0"/>
          <a:lstStyle>
            <a:lvl1pPr>
              <a:defRPr/>
            </a:lvl1pPr>
          </a:lstStyle>
          <a:p>
            <a:fld id="{8C44A3A0-B603-4C13-8BE7-4B099D3DFB9D}" type="datetime1">
              <a:rPr lang="cs-CZ" smtClean="0"/>
              <a:t>10.11.2020</a:t>
            </a:fld>
            <a:endParaRPr lang="cs-CZ" dirty="0"/>
          </a:p>
        </p:txBody>
      </p:sp>
      <p:sp>
        <p:nvSpPr>
          <p:cNvPr id="6" name="Zástupný symbol pro zápatí 5"/>
          <p:cNvSpPr>
            <a:spLocks noGrp="1"/>
          </p:cNvSpPr>
          <p:nvPr>
            <p:ph type="ftr" sz="quarter" idx="11"/>
          </p:nvPr>
        </p:nvSpPr>
        <p:spPr/>
        <p:txBody>
          <a:bodyPr rtlCol="0"/>
          <a:lstStyle/>
          <a:p>
            <a:pPr rtl="0"/>
            <a:endParaRPr lang="cs-CZ" dirty="0"/>
          </a:p>
        </p:txBody>
      </p:sp>
      <p:sp>
        <p:nvSpPr>
          <p:cNvPr id="7" name="Zástupný symbol pro číslo snímku 6"/>
          <p:cNvSpPr>
            <a:spLocks noGrp="1"/>
          </p:cNvSpPr>
          <p:nvPr>
            <p:ph type="sldNum" sz="quarter" idx="12"/>
          </p:nvPr>
        </p:nvSpPr>
        <p:spPr/>
        <p:txBody>
          <a:bodyPr rtlCol="0"/>
          <a:lstStyle/>
          <a:p>
            <a:pPr rtl="0"/>
            <a:fld id="{C014DD1E-5D91-48A3-AD6D-45FBA980D106}" type="slidenum">
              <a:rPr lang="cs-CZ" smtClean="0"/>
              <a:t>‹#›</a:t>
            </a:fld>
            <a:endParaRPr lang="cs-CZ" dirty="0"/>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algn="l" rtl="0">
              <a:defRPr/>
            </a:lvl1pPr>
          </a:lstStyle>
          <a:p>
            <a:pPr rtl="0"/>
            <a:r>
              <a:rPr lang="cs-CZ" smtClean="0"/>
              <a:t>Kliknutím lze upravit styl.</a:t>
            </a:r>
            <a:endParaRPr lang="cs-CZ" dirty="0"/>
          </a:p>
        </p:txBody>
      </p:sp>
      <p:sp>
        <p:nvSpPr>
          <p:cNvPr id="3" name="Zástupný symbol pro text 2"/>
          <p:cNvSpPr>
            <a:spLocks noGrp="1"/>
          </p:cNvSpPr>
          <p:nvPr>
            <p:ph type="body" idx="1" hasCustomPrompt="1"/>
          </p:nvPr>
        </p:nvSpPr>
        <p:spPr>
          <a:xfrm>
            <a:off x="1218883" y="1701800"/>
            <a:ext cx="5082740"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cs-CZ" dirty="0" smtClean="0"/>
              <a:t>Upravit styly předlohy textu.</a:t>
            </a:r>
            <a:endParaRPr lang="cs-CZ" dirty="0"/>
          </a:p>
        </p:txBody>
      </p:sp>
      <p:sp>
        <p:nvSpPr>
          <p:cNvPr id="4" name="Zástupný symbol pro obsah 3"/>
          <p:cNvSpPr>
            <a:spLocks noGrp="1"/>
          </p:cNvSpPr>
          <p:nvPr>
            <p:ph sz="half" idx="2" hasCustomPrompt="1"/>
          </p:nvPr>
        </p:nvSpPr>
        <p:spPr>
          <a:xfrm>
            <a:off x="1218883" y="2717800"/>
            <a:ext cx="5078677"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baseline="0"/>
            </a:lvl7pPr>
            <a:lvl8pPr algn="l" rtl="0">
              <a:defRPr sz="2000" baseline="0"/>
            </a:lvl8pPr>
            <a:lvl9pPr algn="l" rtl="0">
              <a:defRPr sz="2000" baseline="0"/>
            </a:lvl9pPr>
          </a:lstStyle>
          <a:p>
            <a:pPr lvl="0" rtl="0"/>
            <a:r>
              <a:rPr lang="cs-CZ" dirty="0" smtClean="0"/>
              <a:t>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5" name="Zástupný symbol pro text 4"/>
          <p:cNvSpPr>
            <a:spLocks noGrp="1"/>
          </p:cNvSpPr>
          <p:nvPr>
            <p:ph type="body" sz="quarter" idx="3" hasCustomPrompt="1"/>
          </p:nvPr>
        </p:nvSpPr>
        <p:spPr>
          <a:xfrm>
            <a:off x="6496644" y="1701800"/>
            <a:ext cx="5082740"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cs-CZ" dirty="0" smtClean="0"/>
              <a:t>Upravit styly předlohy textu.</a:t>
            </a:r>
            <a:endParaRPr lang="cs-CZ" dirty="0"/>
          </a:p>
        </p:txBody>
      </p:sp>
      <p:sp>
        <p:nvSpPr>
          <p:cNvPr id="6" name="Zástupný symbol pro obsah 5"/>
          <p:cNvSpPr>
            <a:spLocks noGrp="1"/>
          </p:cNvSpPr>
          <p:nvPr>
            <p:ph sz="quarter" idx="4" hasCustomPrompt="1"/>
          </p:nvPr>
        </p:nvSpPr>
        <p:spPr>
          <a:xfrm>
            <a:off x="6500707" y="2717800"/>
            <a:ext cx="5078677"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baseline="0"/>
            </a:lvl6pPr>
            <a:lvl7pPr algn="l" rtl="0">
              <a:defRPr sz="2000" baseline="0"/>
            </a:lvl7pPr>
            <a:lvl8pPr algn="l" rtl="0">
              <a:defRPr sz="2000" baseline="0"/>
            </a:lvl8pPr>
            <a:lvl9pPr algn="l" rtl="0">
              <a:defRPr sz="2000" baseline="0"/>
            </a:lvl9pPr>
          </a:lstStyle>
          <a:p>
            <a:pPr lvl="0" rtl="0"/>
            <a:r>
              <a:rPr lang="cs-CZ" dirty="0" smtClean="0"/>
              <a:t>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7" name="Zástupný symbol pro datum 6"/>
          <p:cNvSpPr>
            <a:spLocks noGrp="1"/>
          </p:cNvSpPr>
          <p:nvPr>
            <p:ph type="dt" sz="half" idx="10"/>
          </p:nvPr>
        </p:nvSpPr>
        <p:spPr/>
        <p:txBody>
          <a:bodyPr rtlCol="0"/>
          <a:lstStyle>
            <a:lvl1pPr>
              <a:defRPr/>
            </a:lvl1pPr>
          </a:lstStyle>
          <a:p>
            <a:fld id="{D3A7F794-9FDF-4773-A118-B050B47179C3}" type="datetime1">
              <a:rPr lang="cs-CZ" smtClean="0"/>
              <a:t>10.11.2020</a:t>
            </a:fld>
            <a:endParaRPr lang="cs-CZ" dirty="0"/>
          </a:p>
        </p:txBody>
      </p:sp>
      <p:sp>
        <p:nvSpPr>
          <p:cNvPr id="8" name="Zástupný symbol pro zápatí 7"/>
          <p:cNvSpPr>
            <a:spLocks noGrp="1"/>
          </p:cNvSpPr>
          <p:nvPr>
            <p:ph type="ftr" sz="quarter" idx="11"/>
          </p:nvPr>
        </p:nvSpPr>
        <p:spPr/>
        <p:txBody>
          <a:bodyPr rtlCol="0"/>
          <a:lstStyle/>
          <a:p>
            <a:pPr rtl="0"/>
            <a:endParaRPr lang="cs-CZ" dirty="0"/>
          </a:p>
        </p:txBody>
      </p:sp>
      <p:sp>
        <p:nvSpPr>
          <p:cNvPr id="9" name="Zástupný symbol pro číslo snímku 8"/>
          <p:cNvSpPr>
            <a:spLocks noGrp="1"/>
          </p:cNvSpPr>
          <p:nvPr>
            <p:ph type="sldNum" sz="quarter" idx="12"/>
          </p:nvPr>
        </p:nvSpPr>
        <p:spPr/>
        <p:txBody>
          <a:bodyPr rtlCol="0"/>
          <a:lstStyle/>
          <a:p>
            <a:pPr rtl="0"/>
            <a:fld id="{C014DD1E-5D91-48A3-AD6D-45FBA980D106}" type="slidenum">
              <a:rPr lang="cs-CZ" smtClean="0"/>
              <a:t>‹#›</a:t>
            </a:fld>
            <a:endParaRPr lang="cs-CZ" dirty="0"/>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smtClean="0"/>
              <a:t>Kliknutím lze upravit styl.</a:t>
            </a:r>
            <a:endParaRPr lang="cs-CZ" dirty="0"/>
          </a:p>
        </p:txBody>
      </p:sp>
      <p:sp>
        <p:nvSpPr>
          <p:cNvPr id="3" name="Zástupný symbol pro datum 2"/>
          <p:cNvSpPr>
            <a:spLocks noGrp="1"/>
          </p:cNvSpPr>
          <p:nvPr>
            <p:ph type="dt" sz="half" idx="10"/>
          </p:nvPr>
        </p:nvSpPr>
        <p:spPr/>
        <p:txBody>
          <a:bodyPr rtlCol="0"/>
          <a:lstStyle>
            <a:lvl1pPr>
              <a:defRPr/>
            </a:lvl1pPr>
          </a:lstStyle>
          <a:p>
            <a:fld id="{9A0914F9-13FB-4633-81EF-D113BCF27A11}" type="datetime1">
              <a:rPr lang="cs-CZ" smtClean="0"/>
              <a:t>10.11.2020</a:t>
            </a:fld>
            <a:endParaRPr lang="cs-CZ" dirty="0"/>
          </a:p>
        </p:txBody>
      </p:sp>
      <p:sp>
        <p:nvSpPr>
          <p:cNvPr id="4" name="Zástupný symbol pro zápatí 3"/>
          <p:cNvSpPr>
            <a:spLocks noGrp="1"/>
          </p:cNvSpPr>
          <p:nvPr>
            <p:ph type="ftr" sz="quarter" idx="11"/>
          </p:nvPr>
        </p:nvSpPr>
        <p:spPr/>
        <p:txBody>
          <a:bodyPr rtlCol="0"/>
          <a:lstStyle/>
          <a:p>
            <a:pPr rtl="0"/>
            <a:endParaRPr lang="cs-CZ" dirty="0"/>
          </a:p>
        </p:txBody>
      </p:sp>
      <p:sp>
        <p:nvSpPr>
          <p:cNvPr id="5" name="Zástupný symbol pro číslo snímku 4"/>
          <p:cNvSpPr>
            <a:spLocks noGrp="1"/>
          </p:cNvSpPr>
          <p:nvPr>
            <p:ph type="sldNum" sz="quarter" idx="12"/>
          </p:nvPr>
        </p:nvSpPr>
        <p:spPr/>
        <p:txBody>
          <a:bodyPr rtlCol="0"/>
          <a:lstStyle/>
          <a:p>
            <a:pPr rtl="0"/>
            <a:fld id="{C014DD1E-5D91-48A3-AD6D-45FBA980D106}" type="slidenum">
              <a:rPr lang="cs-CZ" smtClean="0"/>
              <a:t>‹#›</a:t>
            </a:fld>
            <a:endParaRPr lang="cs-CZ" dirty="0"/>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rtlCol="0"/>
          <a:lstStyle>
            <a:lvl1pPr>
              <a:defRPr/>
            </a:lvl1pPr>
          </a:lstStyle>
          <a:p>
            <a:fld id="{BB687D8A-564D-4B8D-B3DB-48B860657D22}" type="datetime1">
              <a:rPr lang="cs-CZ" smtClean="0"/>
              <a:t>10.11.2020</a:t>
            </a:fld>
            <a:endParaRPr lang="cs-CZ" dirty="0"/>
          </a:p>
        </p:txBody>
      </p:sp>
      <p:sp>
        <p:nvSpPr>
          <p:cNvPr id="3" name="Zástupný symbol pro zápatí 2"/>
          <p:cNvSpPr>
            <a:spLocks noGrp="1"/>
          </p:cNvSpPr>
          <p:nvPr>
            <p:ph type="ftr" sz="quarter" idx="11"/>
          </p:nvPr>
        </p:nvSpPr>
        <p:spPr/>
        <p:txBody>
          <a:bodyPr rtlCol="0"/>
          <a:lstStyle/>
          <a:p>
            <a:pPr rtl="0"/>
            <a:endParaRPr lang="cs-CZ" dirty="0"/>
          </a:p>
        </p:txBody>
      </p:sp>
      <p:sp>
        <p:nvSpPr>
          <p:cNvPr id="4" name="Zástupný symbol pro číslo snímku 3"/>
          <p:cNvSpPr>
            <a:spLocks noGrp="1"/>
          </p:cNvSpPr>
          <p:nvPr>
            <p:ph type="sldNum" sz="quarter" idx="12"/>
          </p:nvPr>
        </p:nvSpPr>
        <p:spPr/>
        <p:txBody>
          <a:bodyPr rtlCol="0"/>
          <a:lstStyle/>
          <a:p>
            <a:pPr rtl="0"/>
            <a:fld id="{C014DD1E-5D91-48A3-AD6D-45FBA980D106}" type="slidenum">
              <a:rPr lang="cs-CZ" smtClean="0"/>
              <a:t>‹#›</a:t>
            </a:fld>
            <a:endParaRPr lang="cs-CZ" dirty="0"/>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218882" y="1701800"/>
            <a:ext cx="4062942" cy="2438400"/>
          </a:xfrm>
        </p:spPr>
        <p:txBody>
          <a:bodyPr rtlCol="0" anchor="b">
            <a:normAutofit/>
          </a:bodyPr>
          <a:lstStyle>
            <a:lvl1pPr algn="l" rtl="0">
              <a:defRPr sz="2800" b="0" cap="all" spc="200" baseline="0">
                <a:solidFill>
                  <a:schemeClr val="accent1"/>
                </a:solidFill>
              </a:defRPr>
            </a:lvl1pPr>
          </a:lstStyle>
          <a:p>
            <a:pPr rtl="0"/>
            <a:r>
              <a:rPr lang="cs-CZ" smtClean="0"/>
              <a:t>Kliknutím lze upravit styl.</a:t>
            </a:r>
            <a:endParaRPr lang="cs-CZ" dirty="0"/>
          </a:p>
        </p:txBody>
      </p:sp>
      <p:sp>
        <p:nvSpPr>
          <p:cNvPr id="4" name="Zástupný symbol pro text 3"/>
          <p:cNvSpPr>
            <a:spLocks noGrp="1"/>
          </p:cNvSpPr>
          <p:nvPr>
            <p:ph type="body" sz="half" idx="2" hasCustomPrompt="1"/>
          </p:nvPr>
        </p:nvSpPr>
        <p:spPr>
          <a:xfrm>
            <a:off x="1218882" y="4241800"/>
            <a:ext cx="4062942"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cs-CZ" dirty="0" smtClean="0"/>
              <a:t>Upravit styly předlohy textu.</a:t>
            </a:r>
            <a:endParaRPr lang="cs-CZ" dirty="0"/>
          </a:p>
        </p:txBody>
      </p:sp>
      <p:sp>
        <p:nvSpPr>
          <p:cNvPr id="3" name="Zástupný symbol pro obsah 2"/>
          <p:cNvSpPr>
            <a:spLocks noGrp="1"/>
          </p:cNvSpPr>
          <p:nvPr>
            <p:ph idx="1" hasCustomPrompt="1"/>
          </p:nvPr>
        </p:nvSpPr>
        <p:spPr>
          <a:xfrm>
            <a:off x="5484971" y="584200"/>
            <a:ext cx="6094413" cy="558800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cs-CZ" dirty="0" smtClean="0"/>
              <a:t>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5" name="Zástupný symbol pro datum 4"/>
          <p:cNvSpPr>
            <a:spLocks noGrp="1"/>
          </p:cNvSpPr>
          <p:nvPr>
            <p:ph type="dt" sz="half" idx="10"/>
          </p:nvPr>
        </p:nvSpPr>
        <p:spPr/>
        <p:txBody>
          <a:bodyPr rtlCol="0"/>
          <a:lstStyle>
            <a:lvl1pPr>
              <a:defRPr/>
            </a:lvl1pPr>
          </a:lstStyle>
          <a:p>
            <a:fld id="{CB6C1ADD-DED4-4217-94F8-75214E30953E}" type="datetime1">
              <a:rPr lang="cs-CZ" smtClean="0"/>
              <a:t>10.11.2020</a:t>
            </a:fld>
            <a:endParaRPr lang="cs-CZ" dirty="0"/>
          </a:p>
        </p:txBody>
      </p:sp>
      <p:sp>
        <p:nvSpPr>
          <p:cNvPr id="6" name="Zástupný symbol pro zápatí 5"/>
          <p:cNvSpPr>
            <a:spLocks noGrp="1"/>
          </p:cNvSpPr>
          <p:nvPr>
            <p:ph type="ftr" sz="quarter" idx="11"/>
          </p:nvPr>
        </p:nvSpPr>
        <p:spPr/>
        <p:txBody>
          <a:bodyPr rtlCol="0"/>
          <a:lstStyle/>
          <a:p>
            <a:pPr rtl="0"/>
            <a:endParaRPr lang="cs-CZ" dirty="0"/>
          </a:p>
        </p:txBody>
      </p:sp>
      <p:sp>
        <p:nvSpPr>
          <p:cNvPr id="7" name="Zástupný symbol pro číslo snímku 6"/>
          <p:cNvSpPr>
            <a:spLocks noGrp="1"/>
          </p:cNvSpPr>
          <p:nvPr>
            <p:ph type="sldNum" sz="quarter" idx="12"/>
          </p:nvPr>
        </p:nvSpPr>
        <p:spPr/>
        <p:txBody>
          <a:bodyPr rtlCol="0"/>
          <a:lstStyle/>
          <a:p>
            <a:pPr rtl="0"/>
            <a:fld id="{C014DD1E-5D91-48A3-AD6D-45FBA980D106}" type="slidenum">
              <a:rPr lang="cs-CZ" smtClean="0"/>
              <a:t>‹#›</a:t>
            </a:fld>
            <a:endParaRPr lang="cs-CZ" dirty="0"/>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218882" y="1701800"/>
            <a:ext cx="4062942" cy="2438400"/>
          </a:xfrm>
        </p:spPr>
        <p:txBody>
          <a:bodyPr rtlCol="0" anchor="b">
            <a:normAutofit/>
          </a:bodyPr>
          <a:lstStyle>
            <a:lvl1pPr algn="l" rtl="0">
              <a:defRPr sz="2800" b="0" cap="all" spc="200" baseline="0">
                <a:solidFill>
                  <a:schemeClr val="accent1"/>
                </a:solidFill>
              </a:defRPr>
            </a:lvl1pPr>
          </a:lstStyle>
          <a:p>
            <a:pPr rtl="0"/>
            <a:r>
              <a:rPr lang="cs-CZ" smtClean="0"/>
              <a:t>Kliknutím lze upravit styl.</a:t>
            </a:r>
            <a:endParaRPr lang="cs-CZ" dirty="0"/>
          </a:p>
        </p:txBody>
      </p:sp>
      <p:sp>
        <p:nvSpPr>
          <p:cNvPr id="4" name="Zástupný symbol pro text 3"/>
          <p:cNvSpPr>
            <a:spLocks noGrp="1"/>
          </p:cNvSpPr>
          <p:nvPr>
            <p:ph type="body" sz="half" idx="2" hasCustomPrompt="1"/>
          </p:nvPr>
        </p:nvSpPr>
        <p:spPr>
          <a:xfrm>
            <a:off x="1218882" y="4241800"/>
            <a:ext cx="4062942"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cs-CZ" dirty="0" smtClean="0"/>
              <a:t>Upravit styly předlohy textu.</a:t>
            </a:r>
            <a:endParaRPr lang="cs-CZ" dirty="0"/>
          </a:p>
        </p:txBody>
      </p:sp>
      <p:sp>
        <p:nvSpPr>
          <p:cNvPr id="3" name="Zástupný symbol obrázku 2" descr="Prázdný zástupný symbol pro přidání obrázku Klikněte na zástupný symbol a vyberte obrázek, který chcete přidat."/>
          <p:cNvSpPr>
            <a:spLocks noGrp="1"/>
          </p:cNvSpPr>
          <p:nvPr>
            <p:ph type="pic" idx="1"/>
          </p:nvPr>
        </p:nvSpPr>
        <p:spPr>
          <a:xfrm>
            <a:off x="5484971" y="584200"/>
            <a:ext cx="6094413" cy="5588000"/>
          </a:xfrm>
          <a:ln w="12700">
            <a:solidFill>
              <a:schemeClr val="bg1">
                <a:lumMod val="75000"/>
                <a:lumOff val="25000"/>
              </a:schemeClr>
            </a:solidFill>
            <a:miter lim="800000"/>
          </a:ln>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cs-CZ" smtClean="0"/>
              <a:t>Kliknutím na ikonu přidáte obrázek.</a:t>
            </a:r>
            <a:endParaRPr lang="cs-CZ" dirty="0"/>
          </a:p>
        </p:txBody>
      </p:sp>
      <p:sp>
        <p:nvSpPr>
          <p:cNvPr id="5" name="Zástupný symbol pro datum 4"/>
          <p:cNvSpPr>
            <a:spLocks noGrp="1"/>
          </p:cNvSpPr>
          <p:nvPr>
            <p:ph type="dt" sz="half" idx="10"/>
          </p:nvPr>
        </p:nvSpPr>
        <p:spPr/>
        <p:txBody>
          <a:bodyPr rtlCol="0"/>
          <a:lstStyle>
            <a:lvl1pPr>
              <a:defRPr/>
            </a:lvl1pPr>
          </a:lstStyle>
          <a:p>
            <a:fld id="{8B7727E2-B564-40EA-9173-785A28440FE0}" type="datetime1">
              <a:rPr lang="cs-CZ" smtClean="0"/>
              <a:t>10.11.2020</a:t>
            </a:fld>
            <a:endParaRPr lang="cs-CZ" dirty="0"/>
          </a:p>
        </p:txBody>
      </p:sp>
      <p:sp>
        <p:nvSpPr>
          <p:cNvPr id="6" name="Zástupný symbol pro zápatí 5"/>
          <p:cNvSpPr>
            <a:spLocks noGrp="1"/>
          </p:cNvSpPr>
          <p:nvPr>
            <p:ph type="ftr" sz="quarter" idx="11"/>
          </p:nvPr>
        </p:nvSpPr>
        <p:spPr/>
        <p:txBody>
          <a:bodyPr rtlCol="0"/>
          <a:lstStyle/>
          <a:p>
            <a:pPr rtl="0"/>
            <a:endParaRPr lang="cs-CZ" dirty="0"/>
          </a:p>
        </p:txBody>
      </p:sp>
      <p:sp>
        <p:nvSpPr>
          <p:cNvPr id="7" name="Zástupný symbol pro číslo snímku 6"/>
          <p:cNvSpPr>
            <a:spLocks noGrp="1"/>
          </p:cNvSpPr>
          <p:nvPr>
            <p:ph type="sldNum" sz="quarter" idx="12"/>
          </p:nvPr>
        </p:nvSpPr>
        <p:spPr/>
        <p:txBody>
          <a:bodyPr rtlCol="0"/>
          <a:lstStyle/>
          <a:p>
            <a:pPr rtl="0"/>
            <a:fld id="{C014DD1E-5D91-48A3-AD6D-45FBA980D106}" type="slidenum">
              <a:rPr lang="cs-CZ" smtClean="0"/>
              <a:t>‹#›</a:t>
            </a:fld>
            <a:endParaRPr lang="cs-CZ" dirty="0"/>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řádky vlevo"/>
          <p:cNvGrpSpPr/>
          <p:nvPr/>
        </p:nvGrpSpPr>
        <p:grpSpPr>
          <a:xfrm>
            <a:off x="-15870" y="-3174"/>
            <a:ext cx="819993" cy="5229225"/>
            <a:chOff x="-11906" y="-2381"/>
            <a:chExt cx="615155" cy="3921919"/>
          </a:xfrm>
        </p:grpSpPr>
        <p:sp>
          <p:nvSpPr>
            <p:cNvPr id="10" name="Volný tvar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1" name="Volný tvar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4" name="Volný tvar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grpSp>
      <p:sp>
        <p:nvSpPr>
          <p:cNvPr id="2" name="Zástupný symbol pro nadpis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pPr rtl="0"/>
            <a:r>
              <a:rPr lang="cs-CZ" dirty="0" smtClean="0"/>
              <a:t>Kliknutím lze upravit styl.</a:t>
            </a:r>
            <a:endParaRPr lang="cs-CZ" dirty="0"/>
          </a:p>
        </p:txBody>
      </p:sp>
      <p:sp>
        <p:nvSpPr>
          <p:cNvPr id="3" name="Zástupný symbol pro text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rtl="0"/>
            <a:r>
              <a:rPr lang="cs-CZ" dirty="0" smtClean="0"/>
              <a:t>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4" name="Zástupný symbol pro datum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rtl="0">
              <a:defRPr sz="1200">
                <a:solidFill>
                  <a:schemeClr val="tx1">
                    <a:tint val="75000"/>
                  </a:schemeClr>
                </a:solidFill>
              </a:defRPr>
            </a:lvl1pPr>
          </a:lstStyle>
          <a:p>
            <a:fld id="{B3E2B07B-8626-42E9-AFA4-99AB4E657158}" type="datetime1">
              <a:rPr lang="cs-CZ" smtClean="0"/>
              <a:t>10.11.2020</a:t>
            </a:fld>
            <a:endParaRPr lang="cs-CZ" dirty="0"/>
          </a:p>
        </p:txBody>
      </p:sp>
      <p:sp>
        <p:nvSpPr>
          <p:cNvPr id="5" name="Zástupný symbol pro zápatí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rtl="0">
              <a:defRPr sz="1200">
                <a:solidFill>
                  <a:schemeClr val="tx1">
                    <a:tint val="75000"/>
                  </a:schemeClr>
                </a:solidFill>
              </a:defRPr>
            </a:lvl1pPr>
          </a:lstStyle>
          <a:p>
            <a:pPr rtl="0"/>
            <a:endParaRPr lang="cs-CZ" dirty="0"/>
          </a:p>
        </p:txBody>
      </p:sp>
      <p:sp>
        <p:nvSpPr>
          <p:cNvPr id="6" name="Zástupný symbol pro číslo snímku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rtl="0">
              <a:defRPr sz="1200">
                <a:solidFill>
                  <a:schemeClr val="tx1">
                    <a:tint val="75000"/>
                  </a:schemeClr>
                </a:solidFill>
              </a:defRPr>
            </a:lvl1pPr>
          </a:lstStyle>
          <a:p>
            <a:fld id="{C014DD1E-5D91-48A3-AD6D-45FBA980D106}" type="slidenum">
              <a:rPr lang="cs-CZ" smtClean="0"/>
              <a:pPr/>
              <a:t>‹#›</a:t>
            </a:fld>
            <a:endParaRPr lang="cs-CZ" dirty="0"/>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rtlCol="0"/>
          <a:lstStyle/>
          <a:p>
            <a:r>
              <a:rPr lang="cs-CZ" altLang="cs-CZ" dirty="0" err="1"/>
              <a:t>Cardiac</a:t>
            </a:r>
            <a:r>
              <a:rPr lang="cs-CZ" altLang="cs-CZ" dirty="0"/>
              <a:t> </a:t>
            </a:r>
            <a:r>
              <a:rPr lang="cs-CZ" altLang="cs-CZ" dirty="0" err="1"/>
              <a:t>markers</a:t>
            </a:r>
            <a:r>
              <a:rPr lang="cs-CZ" altLang="cs-CZ" dirty="0"/>
              <a:t> </a:t>
            </a:r>
            <a:endParaRPr lang="cs-CZ" dirty="0"/>
          </a:p>
        </p:txBody>
      </p:sp>
      <p:sp>
        <p:nvSpPr>
          <p:cNvPr id="5" name="Podnadpis 4"/>
          <p:cNvSpPr>
            <a:spLocks noGrp="1"/>
          </p:cNvSpPr>
          <p:nvPr>
            <p:ph type="subTitle" idx="1"/>
          </p:nvPr>
        </p:nvSpPr>
        <p:spPr/>
        <p:txBody>
          <a:bodyPr rtlCol="0"/>
          <a:lstStyle/>
          <a:p>
            <a:pPr rtl="0"/>
            <a:r>
              <a:rPr lang="cs-CZ" dirty="0" smtClean="0"/>
              <a:t>Zdeňka Čermáková</a:t>
            </a:r>
          </a:p>
          <a:p>
            <a:pPr rtl="0"/>
            <a:r>
              <a:rPr lang="cs-CZ" dirty="0" smtClean="0"/>
              <a:t>KLM LF MU Brno</a:t>
            </a:r>
          </a:p>
          <a:p>
            <a:pPr rtl="0"/>
            <a:r>
              <a:rPr lang="cs-CZ" dirty="0" smtClean="0"/>
              <a:t>OKB FN Brno</a:t>
            </a:r>
            <a:endParaRPr lang="cs-CZ" dirty="0"/>
          </a:p>
        </p:txBody>
      </p:sp>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08188" y="215900"/>
            <a:ext cx="8391525" cy="660400"/>
          </a:xfrm>
        </p:spPr>
        <p:txBody>
          <a:bodyPr>
            <a:normAutofit fontScale="90000"/>
          </a:bodyPr>
          <a:lstStyle/>
          <a:p>
            <a:pPr>
              <a:lnSpc>
                <a:spcPct val="115000"/>
              </a:lnSpc>
            </a:pPr>
            <a:r>
              <a:rPr lang="en-US" altLang="cs-CZ" dirty="0"/>
              <a:t>Time course of cardiac markers</a:t>
            </a:r>
            <a:endParaRPr lang="en-US" altLang="cs-CZ" dirty="0" smtClean="0"/>
          </a:p>
        </p:txBody>
      </p:sp>
      <p:sp>
        <p:nvSpPr>
          <p:cNvPr id="27651" name="Line 3"/>
          <p:cNvSpPr>
            <a:spLocks noChangeShapeType="1"/>
          </p:cNvSpPr>
          <p:nvPr/>
        </p:nvSpPr>
        <p:spPr bwMode="auto">
          <a:xfrm flipV="1">
            <a:off x="3016250" y="1887538"/>
            <a:ext cx="0" cy="33766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graphicFrame>
        <p:nvGraphicFramePr>
          <p:cNvPr id="27652" name="Object 4"/>
          <p:cNvGraphicFramePr>
            <a:graphicFrameLocks noChangeAspect="1"/>
          </p:cNvGraphicFramePr>
          <p:nvPr/>
        </p:nvGraphicFramePr>
        <p:xfrm>
          <a:off x="2298701" y="773114"/>
          <a:ext cx="7843837" cy="5235575"/>
        </p:xfrm>
        <a:graphic>
          <a:graphicData uri="http://schemas.openxmlformats.org/presentationml/2006/ole">
            <mc:AlternateContent xmlns:mc="http://schemas.openxmlformats.org/markup-compatibility/2006">
              <mc:Choice xmlns:v="urn:schemas-microsoft-com:vml" Requires="v">
                <p:oleObj spid="_x0000_s1078" name="Graf" r:id="rId4" imgW="8191324" imgH="5467473" progId="MSGraph.Chart.8">
                  <p:embed followColorScheme="full"/>
                </p:oleObj>
              </mc:Choice>
              <mc:Fallback>
                <p:oleObj name="Graf" r:id="rId4" imgW="8191324" imgH="5467473" progId="MSGraph.Chart.8">
                  <p:embed followColorScheme="full"/>
                  <p:pic>
                    <p:nvPicPr>
                      <p:cNvPr id="0" name=""/>
                      <p:cNvPicPr>
                        <a:picLocks noChangeAspect="1" noChangeArrowheads="1"/>
                      </p:cNvPicPr>
                      <p:nvPr/>
                    </p:nvPicPr>
                    <p:blipFill>
                      <a:blip r:embed="rId5"/>
                      <a:srcRect/>
                      <a:stretch>
                        <a:fillRect/>
                      </a:stretch>
                    </p:blipFill>
                    <p:spPr bwMode="auto">
                      <a:xfrm>
                        <a:off x="2298701" y="773114"/>
                        <a:ext cx="7843837" cy="523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3" name="Text Box 5"/>
          <p:cNvSpPr txBox="1">
            <a:spLocks noChangeArrowheads="1"/>
          </p:cNvSpPr>
          <p:nvPr/>
        </p:nvSpPr>
        <p:spPr bwMode="auto">
          <a:xfrm>
            <a:off x="2339976" y="1655763"/>
            <a:ext cx="7553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cs-CZ" sz="2000" b="1">
                <a:latin typeface="Arial" charset="0"/>
              </a:rPr>
              <a:t>1000</a:t>
            </a:r>
            <a:endParaRPr lang="en-US" altLang="cs-CZ" sz="1400" b="1">
              <a:solidFill>
                <a:srgbClr val="FFFF99"/>
              </a:solidFill>
              <a:latin typeface="Arial" charset="0"/>
            </a:endParaRPr>
          </a:p>
        </p:txBody>
      </p:sp>
      <p:sp>
        <p:nvSpPr>
          <p:cNvPr id="27654" name="Text Box 6"/>
          <p:cNvSpPr txBox="1">
            <a:spLocks noChangeArrowheads="1"/>
          </p:cNvSpPr>
          <p:nvPr/>
        </p:nvSpPr>
        <p:spPr bwMode="auto">
          <a:xfrm>
            <a:off x="2459037" y="2281238"/>
            <a:ext cx="6126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cs-CZ" sz="2000" b="1">
                <a:latin typeface="Arial" charset="0"/>
              </a:rPr>
              <a:t>100</a:t>
            </a:r>
            <a:endParaRPr lang="en-US" altLang="cs-CZ" sz="1400" b="1">
              <a:solidFill>
                <a:srgbClr val="FFFF99"/>
              </a:solidFill>
              <a:latin typeface="Arial" charset="0"/>
            </a:endParaRPr>
          </a:p>
        </p:txBody>
      </p:sp>
      <p:sp>
        <p:nvSpPr>
          <p:cNvPr id="27655" name="Text Box 7"/>
          <p:cNvSpPr txBox="1">
            <a:spLocks noChangeArrowheads="1"/>
          </p:cNvSpPr>
          <p:nvPr/>
        </p:nvSpPr>
        <p:spPr bwMode="auto">
          <a:xfrm>
            <a:off x="2581275" y="3171825"/>
            <a:ext cx="470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cs-CZ" sz="2000" b="1">
                <a:latin typeface="Arial" charset="0"/>
              </a:rPr>
              <a:t>10</a:t>
            </a:r>
            <a:endParaRPr lang="en-US" altLang="cs-CZ" sz="1400" b="1">
              <a:solidFill>
                <a:srgbClr val="FFFF99"/>
              </a:solidFill>
              <a:latin typeface="Arial" charset="0"/>
            </a:endParaRPr>
          </a:p>
        </p:txBody>
      </p:sp>
      <p:sp>
        <p:nvSpPr>
          <p:cNvPr id="27656" name="Text Box 8"/>
          <p:cNvSpPr txBox="1">
            <a:spLocks noChangeArrowheads="1"/>
          </p:cNvSpPr>
          <p:nvPr/>
        </p:nvSpPr>
        <p:spPr bwMode="auto">
          <a:xfrm>
            <a:off x="2700337" y="3930650"/>
            <a:ext cx="3273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cs-CZ" sz="2000" b="1">
                <a:latin typeface="Arial" charset="0"/>
              </a:rPr>
              <a:t>1</a:t>
            </a:r>
            <a:endParaRPr lang="en-US" altLang="cs-CZ" sz="1400" b="1">
              <a:solidFill>
                <a:srgbClr val="FFFF99"/>
              </a:solidFill>
              <a:latin typeface="Arial" charset="0"/>
            </a:endParaRPr>
          </a:p>
        </p:txBody>
      </p:sp>
      <p:sp>
        <p:nvSpPr>
          <p:cNvPr id="27657" name="Text Box 9"/>
          <p:cNvSpPr txBox="1">
            <a:spLocks noChangeArrowheads="1"/>
          </p:cNvSpPr>
          <p:nvPr/>
        </p:nvSpPr>
        <p:spPr bwMode="auto">
          <a:xfrm>
            <a:off x="2722562" y="5043488"/>
            <a:ext cx="3273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cs-CZ" sz="2000" b="1">
                <a:latin typeface="Arial" charset="0"/>
              </a:rPr>
              <a:t>0</a:t>
            </a:r>
            <a:endParaRPr lang="en-US" altLang="cs-CZ" sz="1400" b="1">
              <a:solidFill>
                <a:srgbClr val="FFFF99"/>
              </a:solidFill>
              <a:latin typeface="Arial" charset="0"/>
            </a:endParaRPr>
          </a:p>
        </p:txBody>
      </p:sp>
      <p:sp>
        <p:nvSpPr>
          <p:cNvPr id="27658" name="Line 10"/>
          <p:cNvSpPr>
            <a:spLocks noChangeShapeType="1"/>
          </p:cNvSpPr>
          <p:nvPr/>
        </p:nvSpPr>
        <p:spPr bwMode="auto">
          <a:xfrm flipH="1">
            <a:off x="2941638" y="5256213"/>
            <a:ext cx="619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
        <p:nvSpPr>
          <p:cNvPr id="27659" name="Line 11"/>
          <p:cNvSpPr>
            <a:spLocks noChangeShapeType="1"/>
          </p:cNvSpPr>
          <p:nvPr/>
        </p:nvSpPr>
        <p:spPr bwMode="auto">
          <a:xfrm flipH="1">
            <a:off x="2935287" y="4106863"/>
            <a:ext cx="63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
        <p:nvSpPr>
          <p:cNvPr id="27660" name="Line 12"/>
          <p:cNvSpPr>
            <a:spLocks noChangeShapeType="1"/>
          </p:cNvSpPr>
          <p:nvPr/>
        </p:nvSpPr>
        <p:spPr bwMode="auto">
          <a:xfrm flipH="1">
            <a:off x="2944813" y="3373438"/>
            <a:ext cx="619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
        <p:nvSpPr>
          <p:cNvPr id="27661" name="Line 13"/>
          <p:cNvSpPr>
            <a:spLocks noChangeShapeType="1"/>
          </p:cNvSpPr>
          <p:nvPr/>
        </p:nvSpPr>
        <p:spPr bwMode="auto">
          <a:xfrm flipH="1">
            <a:off x="2944813" y="2495550"/>
            <a:ext cx="619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
        <p:nvSpPr>
          <p:cNvPr id="27662" name="Line 14"/>
          <p:cNvSpPr>
            <a:spLocks noChangeShapeType="1"/>
          </p:cNvSpPr>
          <p:nvPr/>
        </p:nvSpPr>
        <p:spPr bwMode="auto">
          <a:xfrm flipH="1">
            <a:off x="2946400" y="1903413"/>
            <a:ext cx="619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
        <p:nvSpPr>
          <p:cNvPr id="27663" name="Text Box 15"/>
          <p:cNvSpPr txBox="1">
            <a:spLocks noChangeArrowheads="1"/>
          </p:cNvSpPr>
          <p:nvPr/>
        </p:nvSpPr>
        <p:spPr bwMode="auto">
          <a:xfrm rot="16200000">
            <a:off x="211848" y="3194200"/>
            <a:ext cx="40879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cs-CZ" altLang="cs-CZ" dirty="0" err="1">
                <a:latin typeface="Arial" charset="0"/>
              </a:rPr>
              <a:t>Relative</a:t>
            </a:r>
            <a:r>
              <a:rPr lang="cs-CZ" altLang="cs-CZ" dirty="0">
                <a:latin typeface="Arial" charset="0"/>
              </a:rPr>
              <a:t> </a:t>
            </a:r>
            <a:r>
              <a:rPr lang="cs-CZ" altLang="cs-CZ" dirty="0" err="1">
                <a:latin typeface="Arial" charset="0"/>
              </a:rPr>
              <a:t>increase</a:t>
            </a:r>
            <a:r>
              <a:rPr lang="cs-CZ" altLang="cs-CZ" dirty="0">
                <a:latin typeface="Arial" charset="0"/>
              </a:rPr>
              <a:t> </a:t>
            </a:r>
            <a:r>
              <a:rPr lang="cs-CZ" altLang="cs-CZ" dirty="0" err="1">
                <a:latin typeface="Arial" charset="0"/>
              </a:rPr>
              <a:t>of</a:t>
            </a:r>
            <a:r>
              <a:rPr lang="cs-CZ" altLang="cs-CZ" dirty="0">
                <a:latin typeface="Arial" charset="0"/>
              </a:rPr>
              <a:t> </a:t>
            </a:r>
            <a:r>
              <a:rPr lang="cs-CZ" altLang="cs-CZ" dirty="0" err="1">
                <a:latin typeface="Arial" charset="0"/>
              </a:rPr>
              <a:t>markers</a:t>
            </a:r>
            <a:endParaRPr lang="en-US" altLang="cs-CZ" sz="1600" dirty="0">
              <a:solidFill>
                <a:srgbClr val="FFFF99"/>
              </a:solidFill>
              <a:latin typeface="Arial" charset="0"/>
            </a:endParaRPr>
          </a:p>
        </p:txBody>
      </p:sp>
      <p:sp>
        <p:nvSpPr>
          <p:cNvPr id="27664" name="Text Box 16"/>
          <p:cNvSpPr txBox="1">
            <a:spLocks noChangeArrowheads="1"/>
          </p:cNvSpPr>
          <p:nvPr/>
        </p:nvSpPr>
        <p:spPr bwMode="auto">
          <a:xfrm>
            <a:off x="4110038" y="5707064"/>
            <a:ext cx="50786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cs-CZ" dirty="0">
                <a:latin typeface="Arial" charset="0"/>
              </a:rPr>
              <a:t>Hours from the onset of </a:t>
            </a:r>
            <a:r>
              <a:rPr lang="en-US" altLang="cs-CZ" dirty="0" err="1">
                <a:latin typeface="Arial" charset="0"/>
              </a:rPr>
              <a:t>stenocardia</a:t>
            </a:r>
            <a:endParaRPr lang="en-US" altLang="cs-CZ" sz="1600" dirty="0">
              <a:solidFill>
                <a:srgbClr val="FFFF99"/>
              </a:solidFill>
              <a:latin typeface="Arial" charset="0"/>
            </a:endParaRPr>
          </a:p>
        </p:txBody>
      </p:sp>
      <p:sp>
        <p:nvSpPr>
          <p:cNvPr id="27665" name="Line 17"/>
          <p:cNvSpPr>
            <a:spLocks noChangeShapeType="1"/>
          </p:cNvSpPr>
          <p:nvPr/>
        </p:nvSpPr>
        <p:spPr bwMode="auto">
          <a:xfrm flipV="1">
            <a:off x="3001962" y="2998788"/>
            <a:ext cx="439738" cy="1109662"/>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66" name="Line 18"/>
          <p:cNvSpPr>
            <a:spLocks noChangeShapeType="1"/>
          </p:cNvSpPr>
          <p:nvPr/>
        </p:nvSpPr>
        <p:spPr bwMode="auto">
          <a:xfrm flipH="1" flipV="1">
            <a:off x="3629026" y="3406776"/>
            <a:ext cx="1362075" cy="1038225"/>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67" name="Line 19"/>
          <p:cNvSpPr>
            <a:spLocks noChangeShapeType="1"/>
          </p:cNvSpPr>
          <p:nvPr/>
        </p:nvSpPr>
        <p:spPr bwMode="auto">
          <a:xfrm flipV="1">
            <a:off x="3019425" y="3813175"/>
            <a:ext cx="374650" cy="419100"/>
          </a:xfrm>
          <a:prstGeom prst="line">
            <a:avLst/>
          </a:prstGeom>
          <a:noFill/>
          <a:ln w="38100">
            <a:solidFill>
              <a:srgbClr val="00009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68" name="Line 20"/>
          <p:cNvSpPr>
            <a:spLocks noChangeShapeType="1"/>
          </p:cNvSpPr>
          <p:nvPr/>
        </p:nvSpPr>
        <p:spPr bwMode="auto">
          <a:xfrm flipV="1">
            <a:off x="3381376" y="3543300"/>
            <a:ext cx="142875" cy="279400"/>
          </a:xfrm>
          <a:prstGeom prst="line">
            <a:avLst/>
          </a:prstGeom>
          <a:noFill/>
          <a:ln w="38100">
            <a:solidFill>
              <a:srgbClr val="00009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69" name="Line 21"/>
          <p:cNvSpPr>
            <a:spLocks noChangeShapeType="1"/>
          </p:cNvSpPr>
          <p:nvPr/>
        </p:nvSpPr>
        <p:spPr bwMode="auto">
          <a:xfrm flipV="1">
            <a:off x="3535363" y="3376614"/>
            <a:ext cx="187325" cy="174625"/>
          </a:xfrm>
          <a:prstGeom prst="line">
            <a:avLst/>
          </a:prstGeom>
          <a:noFill/>
          <a:ln w="28575">
            <a:solidFill>
              <a:srgbClr val="002B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70" name="Line 22"/>
          <p:cNvSpPr>
            <a:spLocks noChangeShapeType="1"/>
          </p:cNvSpPr>
          <p:nvPr/>
        </p:nvSpPr>
        <p:spPr bwMode="auto">
          <a:xfrm>
            <a:off x="3746500" y="3376613"/>
            <a:ext cx="1325562" cy="563562"/>
          </a:xfrm>
          <a:prstGeom prst="line">
            <a:avLst/>
          </a:prstGeom>
          <a:noFill/>
          <a:ln w="38100">
            <a:solidFill>
              <a:srgbClr val="00009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71" name="Line 23"/>
          <p:cNvSpPr>
            <a:spLocks noChangeShapeType="1"/>
          </p:cNvSpPr>
          <p:nvPr/>
        </p:nvSpPr>
        <p:spPr bwMode="auto">
          <a:xfrm>
            <a:off x="5072062" y="3940176"/>
            <a:ext cx="1068388" cy="271463"/>
          </a:xfrm>
          <a:prstGeom prst="line">
            <a:avLst/>
          </a:prstGeom>
          <a:noFill/>
          <a:ln w="38100">
            <a:solidFill>
              <a:srgbClr val="00009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72" name="Line 24"/>
          <p:cNvSpPr>
            <a:spLocks noChangeShapeType="1"/>
          </p:cNvSpPr>
          <p:nvPr/>
        </p:nvSpPr>
        <p:spPr bwMode="auto">
          <a:xfrm>
            <a:off x="6140451" y="4211638"/>
            <a:ext cx="1081087" cy="387350"/>
          </a:xfrm>
          <a:prstGeom prst="line">
            <a:avLst/>
          </a:prstGeom>
          <a:noFill/>
          <a:ln w="38100">
            <a:solidFill>
              <a:srgbClr val="00009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73" name="Line 25"/>
          <p:cNvSpPr>
            <a:spLocks noChangeShapeType="1"/>
          </p:cNvSpPr>
          <p:nvPr/>
        </p:nvSpPr>
        <p:spPr bwMode="auto">
          <a:xfrm flipV="1">
            <a:off x="7224713" y="4589464"/>
            <a:ext cx="2239963" cy="9525"/>
          </a:xfrm>
          <a:prstGeom prst="line">
            <a:avLst/>
          </a:prstGeom>
          <a:noFill/>
          <a:ln w="38100">
            <a:solidFill>
              <a:srgbClr val="00009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74" name="Line 26"/>
          <p:cNvSpPr>
            <a:spLocks noChangeShapeType="1"/>
          </p:cNvSpPr>
          <p:nvPr/>
        </p:nvSpPr>
        <p:spPr bwMode="auto">
          <a:xfrm flipV="1">
            <a:off x="3019426" y="4035425"/>
            <a:ext cx="433387" cy="350838"/>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75" name="Line 27"/>
          <p:cNvSpPr>
            <a:spLocks noChangeShapeType="1"/>
          </p:cNvSpPr>
          <p:nvPr/>
        </p:nvSpPr>
        <p:spPr bwMode="auto">
          <a:xfrm flipV="1">
            <a:off x="3452812" y="3376613"/>
            <a:ext cx="293688" cy="658812"/>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76" name="Line 28"/>
          <p:cNvSpPr>
            <a:spLocks noChangeShapeType="1"/>
          </p:cNvSpPr>
          <p:nvPr/>
        </p:nvSpPr>
        <p:spPr bwMode="auto">
          <a:xfrm flipV="1">
            <a:off x="3759201" y="3232151"/>
            <a:ext cx="409575" cy="136525"/>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77" name="Line 29"/>
          <p:cNvSpPr>
            <a:spLocks noChangeShapeType="1"/>
          </p:cNvSpPr>
          <p:nvPr/>
        </p:nvSpPr>
        <p:spPr bwMode="auto">
          <a:xfrm flipV="1">
            <a:off x="4127500" y="3154364"/>
            <a:ext cx="334962" cy="77787"/>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78" name="Line 30"/>
          <p:cNvSpPr>
            <a:spLocks noChangeShapeType="1"/>
          </p:cNvSpPr>
          <p:nvPr/>
        </p:nvSpPr>
        <p:spPr bwMode="auto">
          <a:xfrm>
            <a:off x="4454525" y="3151188"/>
            <a:ext cx="1001712" cy="207962"/>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79" name="Line 31"/>
          <p:cNvSpPr>
            <a:spLocks noChangeShapeType="1"/>
          </p:cNvSpPr>
          <p:nvPr/>
        </p:nvSpPr>
        <p:spPr bwMode="auto">
          <a:xfrm>
            <a:off x="5438775" y="3333750"/>
            <a:ext cx="1935162" cy="84455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80" name="Line 32"/>
          <p:cNvSpPr>
            <a:spLocks noChangeShapeType="1"/>
          </p:cNvSpPr>
          <p:nvPr/>
        </p:nvSpPr>
        <p:spPr bwMode="auto">
          <a:xfrm>
            <a:off x="7385050" y="4178300"/>
            <a:ext cx="481012" cy="7938"/>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81" name="Line 33"/>
          <p:cNvSpPr>
            <a:spLocks noChangeShapeType="1"/>
          </p:cNvSpPr>
          <p:nvPr/>
        </p:nvSpPr>
        <p:spPr bwMode="auto">
          <a:xfrm>
            <a:off x="7867651" y="4181475"/>
            <a:ext cx="1576387" cy="173038"/>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82" name="Line 34"/>
          <p:cNvSpPr>
            <a:spLocks noChangeShapeType="1"/>
          </p:cNvSpPr>
          <p:nvPr/>
        </p:nvSpPr>
        <p:spPr bwMode="auto">
          <a:xfrm flipV="1">
            <a:off x="3006725" y="3763963"/>
            <a:ext cx="539750" cy="787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83" name="Line 35"/>
          <p:cNvSpPr>
            <a:spLocks noChangeShapeType="1"/>
          </p:cNvSpPr>
          <p:nvPr/>
        </p:nvSpPr>
        <p:spPr bwMode="auto">
          <a:xfrm flipV="1">
            <a:off x="3535363" y="2716213"/>
            <a:ext cx="176213" cy="1058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84" name="Line 36"/>
          <p:cNvSpPr>
            <a:spLocks noChangeShapeType="1"/>
          </p:cNvSpPr>
          <p:nvPr/>
        </p:nvSpPr>
        <p:spPr bwMode="auto">
          <a:xfrm flipV="1">
            <a:off x="3711575" y="2389189"/>
            <a:ext cx="715962" cy="339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85" name="Line 37"/>
          <p:cNvSpPr>
            <a:spLocks noChangeShapeType="1"/>
          </p:cNvSpPr>
          <p:nvPr/>
        </p:nvSpPr>
        <p:spPr bwMode="auto">
          <a:xfrm>
            <a:off x="4416425" y="2397126"/>
            <a:ext cx="704850" cy="4556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86" name="Line 38"/>
          <p:cNvSpPr>
            <a:spLocks noChangeShapeType="1"/>
          </p:cNvSpPr>
          <p:nvPr/>
        </p:nvSpPr>
        <p:spPr bwMode="auto">
          <a:xfrm flipV="1">
            <a:off x="5122862" y="2757488"/>
            <a:ext cx="2159000" cy="952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87" name="Line 39"/>
          <p:cNvSpPr>
            <a:spLocks noChangeShapeType="1"/>
          </p:cNvSpPr>
          <p:nvPr/>
        </p:nvSpPr>
        <p:spPr bwMode="auto">
          <a:xfrm>
            <a:off x="7281862" y="2757488"/>
            <a:ext cx="2147888" cy="114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88" name="Line 40"/>
          <p:cNvSpPr>
            <a:spLocks noChangeShapeType="1"/>
          </p:cNvSpPr>
          <p:nvPr/>
        </p:nvSpPr>
        <p:spPr bwMode="auto">
          <a:xfrm flipV="1">
            <a:off x="3019426" y="3727450"/>
            <a:ext cx="528637" cy="96043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89" name="Line 41"/>
          <p:cNvSpPr>
            <a:spLocks noChangeShapeType="1"/>
          </p:cNvSpPr>
          <p:nvPr/>
        </p:nvSpPr>
        <p:spPr bwMode="auto">
          <a:xfrm flipV="1">
            <a:off x="3557588" y="2794000"/>
            <a:ext cx="212725" cy="9588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90" name="Line 42"/>
          <p:cNvSpPr>
            <a:spLocks noChangeShapeType="1"/>
          </p:cNvSpPr>
          <p:nvPr/>
        </p:nvSpPr>
        <p:spPr bwMode="auto">
          <a:xfrm flipV="1">
            <a:off x="3768725" y="2524126"/>
            <a:ext cx="646112" cy="2825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91" name="Line 43"/>
          <p:cNvSpPr>
            <a:spLocks noChangeShapeType="1"/>
          </p:cNvSpPr>
          <p:nvPr/>
        </p:nvSpPr>
        <p:spPr bwMode="auto">
          <a:xfrm>
            <a:off x="4416426" y="2524126"/>
            <a:ext cx="668337" cy="58261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92" name="Line 44"/>
          <p:cNvSpPr>
            <a:spLocks noChangeShapeType="1"/>
          </p:cNvSpPr>
          <p:nvPr/>
        </p:nvSpPr>
        <p:spPr bwMode="auto">
          <a:xfrm>
            <a:off x="5072062" y="3095626"/>
            <a:ext cx="1189038" cy="19526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93" name="Line 45"/>
          <p:cNvSpPr>
            <a:spLocks noChangeShapeType="1"/>
          </p:cNvSpPr>
          <p:nvPr/>
        </p:nvSpPr>
        <p:spPr bwMode="auto">
          <a:xfrm>
            <a:off x="6242051" y="3289300"/>
            <a:ext cx="955675" cy="26193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94" name="Line 46"/>
          <p:cNvSpPr>
            <a:spLocks noChangeShapeType="1"/>
          </p:cNvSpPr>
          <p:nvPr/>
        </p:nvSpPr>
        <p:spPr bwMode="auto">
          <a:xfrm>
            <a:off x="7196138" y="3560764"/>
            <a:ext cx="976313" cy="396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95" name="Line 47"/>
          <p:cNvSpPr>
            <a:spLocks noChangeShapeType="1"/>
          </p:cNvSpPr>
          <p:nvPr/>
        </p:nvSpPr>
        <p:spPr bwMode="auto">
          <a:xfrm>
            <a:off x="8172451" y="3595688"/>
            <a:ext cx="1292225" cy="127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96" name="Line 48"/>
          <p:cNvSpPr>
            <a:spLocks noChangeShapeType="1"/>
          </p:cNvSpPr>
          <p:nvPr/>
        </p:nvSpPr>
        <p:spPr bwMode="auto">
          <a:xfrm>
            <a:off x="2995612" y="4106863"/>
            <a:ext cx="6521450" cy="0"/>
          </a:xfrm>
          <a:prstGeom prst="line">
            <a:avLst/>
          </a:prstGeom>
          <a:noFill/>
          <a:ln w="28575">
            <a:solidFill>
              <a:srgbClr val="00FF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
        <p:nvSpPr>
          <p:cNvPr id="27697" name="Text Box 49"/>
          <p:cNvSpPr txBox="1">
            <a:spLocks noChangeArrowheads="1"/>
          </p:cNvSpPr>
          <p:nvPr/>
        </p:nvSpPr>
        <p:spPr bwMode="auto">
          <a:xfrm>
            <a:off x="6856412" y="3754439"/>
            <a:ext cx="37147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a:r>
              <a:rPr lang="en-US" altLang="cs-CZ" dirty="0">
                <a:latin typeface="Arial" charset="0"/>
              </a:rPr>
              <a:t>The upper limit of the reference values</a:t>
            </a:r>
            <a:endParaRPr lang="en-US" altLang="cs-CZ" sz="1600" dirty="0">
              <a:solidFill>
                <a:srgbClr val="FFFF99"/>
              </a:solidFill>
              <a:latin typeface="Arial" charset="0"/>
            </a:endParaRPr>
          </a:p>
        </p:txBody>
      </p:sp>
      <p:sp>
        <p:nvSpPr>
          <p:cNvPr id="27699" name="Line 51"/>
          <p:cNvSpPr>
            <a:spLocks noChangeShapeType="1"/>
          </p:cNvSpPr>
          <p:nvPr/>
        </p:nvSpPr>
        <p:spPr bwMode="auto">
          <a:xfrm>
            <a:off x="5002213" y="4445000"/>
            <a:ext cx="446246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700" name="Line 52"/>
          <p:cNvSpPr>
            <a:spLocks noChangeShapeType="1"/>
          </p:cNvSpPr>
          <p:nvPr/>
        </p:nvSpPr>
        <p:spPr bwMode="auto">
          <a:xfrm>
            <a:off x="3438526" y="3009900"/>
            <a:ext cx="249237" cy="446088"/>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 name="Zástupný symbol pro číslo snímku 1"/>
          <p:cNvSpPr>
            <a:spLocks noGrp="1"/>
          </p:cNvSpPr>
          <p:nvPr>
            <p:ph type="sldNum" sz="quarter" idx="12"/>
          </p:nvPr>
        </p:nvSpPr>
        <p:spPr/>
        <p:txBody>
          <a:bodyPr/>
          <a:lstStyle/>
          <a:p>
            <a:pPr rtl="0"/>
            <a:fld id="{C014DD1E-5D91-48A3-AD6D-45FBA980D106}" type="slidenum">
              <a:rPr lang="cs-CZ" smtClean="0"/>
              <a:t>10</a:t>
            </a:fld>
            <a:endParaRPr lang="cs-CZ" dirty="0"/>
          </a:p>
        </p:txBody>
      </p:sp>
    </p:spTree>
    <p:extLst>
      <p:ext uri="{BB962C8B-B14F-4D97-AF65-F5344CB8AC3E}">
        <p14:creationId xmlns:p14="http://schemas.microsoft.com/office/powerpoint/2010/main" val="2232624260"/>
      </p:ext>
    </p:extLst>
  </p:cSld>
  <p:clrMapOvr>
    <a:masterClrMapping/>
  </p:clrMapOvr>
  <p:transition spd="med" advClick="0">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err="1" smtClean="0"/>
              <a:t>Casuistry</a:t>
            </a:r>
            <a:r>
              <a:rPr lang="cs-CZ" dirty="0" smtClean="0"/>
              <a:t> 1</a:t>
            </a:r>
            <a:endParaRPr lang="cs-CZ" dirty="0"/>
          </a:p>
        </p:txBody>
      </p:sp>
      <p:sp>
        <p:nvSpPr>
          <p:cNvPr id="3" name="Zástupný symbol pro obsah 2"/>
          <p:cNvSpPr>
            <a:spLocks noGrp="1"/>
          </p:cNvSpPr>
          <p:nvPr>
            <p:ph idx="1"/>
          </p:nvPr>
        </p:nvSpPr>
        <p:spPr/>
        <p:txBody>
          <a:bodyPr>
            <a:normAutofit/>
          </a:bodyPr>
          <a:lstStyle/>
          <a:p>
            <a:r>
              <a:rPr lang="cs-CZ" i="1" dirty="0" err="1" smtClean="0"/>
              <a:t>Men</a:t>
            </a:r>
            <a:r>
              <a:rPr lang="cs-CZ" i="1" dirty="0" smtClean="0"/>
              <a:t>, 64 </a:t>
            </a:r>
            <a:r>
              <a:rPr lang="cs-CZ" i="1" dirty="0" err="1" smtClean="0"/>
              <a:t>years</a:t>
            </a:r>
            <a:r>
              <a:rPr lang="cs-CZ" i="1" dirty="0" smtClean="0"/>
              <a:t> </a:t>
            </a:r>
            <a:r>
              <a:rPr lang="cs-CZ" i="1" dirty="0" err="1" smtClean="0"/>
              <a:t>old</a:t>
            </a:r>
            <a:r>
              <a:rPr lang="cs-CZ" i="1" dirty="0" smtClean="0"/>
              <a:t>, </a:t>
            </a:r>
            <a:r>
              <a:rPr lang="cs-CZ" i="1" dirty="0" err="1" smtClean="0"/>
              <a:t>brought</a:t>
            </a:r>
            <a:r>
              <a:rPr lang="cs-CZ" i="1" dirty="0" smtClean="0"/>
              <a:t> by </a:t>
            </a:r>
            <a:r>
              <a:rPr lang="cs-CZ" i="1" dirty="0" err="1" smtClean="0"/>
              <a:t>emergency</a:t>
            </a:r>
            <a:r>
              <a:rPr lang="cs-CZ" i="1" dirty="0" smtClean="0"/>
              <a:t> </a:t>
            </a:r>
            <a:r>
              <a:rPr lang="cs-CZ" i="1" dirty="0" err="1" smtClean="0"/>
              <a:t>medical</a:t>
            </a:r>
            <a:r>
              <a:rPr lang="cs-CZ" i="1" dirty="0" smtClean="0"/>
              <a:t> </a:t>
            </a:r>
            <a:r>
              <a:rPr lang="cs-CZ" i="1" dirty="0" err="1" smtClean="0"/>
              <a:t>service</a:t>
            </a:r>
            <a:r>
              <a:rPr lang="cs-CZ" i="1" dirty="0" smtClean="0"/>
              <a:t> </a:t>
            </a:r>
            <a:r>
              <a:rPr lang="cs-CZ" i="1" dirty="0" err="1" smtClean="0"/>
              <a:t>at</a:t>
            </a:r>
            <a:r>
              <a:rPr lang="cs-CZ" i="1" dirty="0" smtClean="0"/>
              <a:t> 12:30 </a:t>
            </a:r>
          </a:p>
          <a:p>
            <a:r>
              <a:rPr lang="cs-CZ" i="1" dirty="0" err="1" smtClean="0"/>
              <a:t>Strong</a:t>
            </a:r>
            <a:r>
              <a:rPr lang="cs-CZ" i="1" dirty="0" smtClean="0"/>
              <a:t> </a:t>
            </a:r>
            <a:r>
              <a:rPr lang="cs-CZ" i="1" dirty="0" err="1" smtClean="0"/>
              <a:t>retrosternal</a:t>
            </a:r>
            <a:r>
              <a:rPr lang="cs-CZ" i="1" dirty="0" smtClean="0"/>
              <a:t>  </a:t>
            </a:r>
            <a:r>
              <a:rPr lang="cs-CZ" i="1" dirty="0" err="1" smtClean="0"/>
              <a:t>pain</a:t>
            </a:r>
            <a:r>
              <a:rPr lang="cs-CZ" i="1" dirty="0" smtClean="0"/>
              <a:t>, </a:t>
            </a:r>
            <a:r>
              <a:rPr lang="cs-CZ" i="1" dirty="0" err="1" smtClean="0"/>
              <a:t>spreading</a:t>
            </a:r>
            <a:r>
              <a:rPr lang="cs-CZ" i="1" dirty="0" smtClean="0"/>
              <a:t> to </a:t>
            </a:r>
            <a:r>
              <a:rPr lang="cs-CZ" i="1" dirty="0" err="1" smtClean="0"/>
              <a:t>the</a:t>
            </a:r>
            <a:r>
              <a:rPr lang="cs-CZ" i="1" dirty="0" smtClean="0"/>
              <a:t> </a:t>
            </a:r>
            <a:r>
              <a:rPr lang="cs-CZ" i="1" dirty="0" err="1" smtClean="0"/>
              <a:t>neck</a:t>
            </a:r>
            <a:r>
              <a:rPr lang="cs-CZ" i="1" dirty="0" smtClean="0"/>
              <a:t>, </a:t>
            </a:r>
            <a:r>
              <a:rPr lang="cs-CZ" i="1" dirty="0" err="1" smtClean="0"/>
              <a:t>sweating</a:t>
            </a:r>
            <a:endParaRPr lang="cs-CZ" i="1" dirty="0" smtClean="0"/>
          </a:p>
          <a:p>
            <a:pPr marL="0" indent="0">
              <a:buNone/>
            </a:pPr>
            <a:r>
              <a:rPr lang="cs-CZ" i="1" dirty="0"/>
              <a:t> </a:t>
            </a:r>
            <a:r>
              <a:rPr lang="cs-CZ" i="1" dirty="0" smtClean="0"/>
              <a:t>    (</a:t>
            </a:r>
            <a:r>
              <a:rPr lang="cs-CZ" i="1" dirty="0" err="1" smtClean="0"/>
              <a:t>at</a:t>
            </a:r>
            <a:r>
              <a:rPr lang="cs-CZ" i="1" dirty="0" smtClean="0"/>
              <a:t> 5 </a:t>
            </a:r>
            <a:r>
              <a:rPr lang="cs-CZ" i="1" dirty="0" err="1" smtClean="0"/>
              <a:t>o´clock</a:t>
            </a:r>
            <a:r>
              <a:rPr lang="cs-CZ" i="1" dirty="0" smtClean="0"/>
              <a:t> in </a:t>
            </a:r>
            <a:r>
              <a:rPr lang="cs-CZ" i="1" dirty="0" err="1" smtClean="0"/>
              <a:t>the</a:t>
            </a:r>
            <a:r>
              <a:rPr lang="cs-CZ" i="1" dirty="0" smtClean="0"/>
              <a:t> </a:t>
            </a:r>
            <a:r>
              <a:rPr lang="cs-CZ" i="1" dirty="0" err="1" smtClean="0"/>
              <a:t>morning</a:t>
            </a:r>
            <a:r>
              <a:rPr lang="cs-CZ" i="1" dirty="0" smtClean="0"/>
              <a:t>)</a:t>
            </a:r>
          </a:p>
          <a:p>
            <a:r>
              <a:rPr lang="cs-CZ" i="1" dirty="0" err="1" smtClean="0"/>
              <a:t>Duration</a:t>
            </a:r>
            <a:r>
              <a:rPr lang="cs-CZ" i="1" dirty="0" smtClean="0"/>
              <a:t> </a:t>
            </a:r>
            <a:r>
              <a:rPr lang="cs-CZ" i="1" dirty="0" err="1" smtClean="0"/>
              <a:t>about</a:t>
            </a:r>
            <a:r>
              <a:rPr lang="cs-CZ" i="1" dirty="0" smtClean="0"/>
              <a:t> 20 </a:t>
            </a:r>
            <a:r>
              <a:rPr lang="cs-CZ" i="1" dirty="0" err="1" smtClean="0"/>
              <a:t>minutes</a:t>
            </a:r>
            <a:r>
              <a:rPr lang="cs-CZ" i="1" dirty="0" smtClean="0"/>
              <a:t>, </a:t>
            </a:r>
            <a:r>
              <a:rPr lang="cs-CZ" i="1" dirty="0" err="1" smtClean="0"/>
              <a:t>relief</a:t>
            </a:r>
            <a:r>
              <a:rPr lang="cs-CZ" i="1" dirty="0" smtClean="0"/>
              <a:t> </a:t>
            </a:r>
            <a:r>
              <a:rPr lang="cs-CZ" i="1" dirty="0" err="1" smtClean="0"/>
              <a:t>after</a:t>
            </a:r>
            <a:r>
              <a:rPr lang="cs-CZ" i="1" dirty="0" smtClean="0"/>
              <a:t> </a:t>
            </a:r>
            <a:r>
              <a:rPr lang="cs-CZ" i="1" dirty="0" err="1" smtClean="0"/>
              <a:t>vomiting</a:t>
            </a:r>
            <a:endParaRPr lang="cs-CZ" i="1" dirty="0" smtClean="0"/>
          </a:p>
          <a:p>
            <a:endParaRPr lang="cs-CZ" i="1" dirty="0" smtClean="0"/>
          </a:p>
          <a:p>
            <a:r>
              <a:rPr lang="cs-CZ" i="1" dirty="0" smtClean="0"/>
              <a:t>In l</a:t>
            </a:r>
            <a:r>
              <a:rPr lang="en-US" i="1" dirty="0" err="1" smtClean="0"/>
              <a:t>ast</a:t>
            </a:r>
            <a:r>
              <a:rPr lang="en-US" i="1" dirty="0" smtClean="0"/>
              <a:t> </a:t>
            </a:r>
            <a:r>
              <a:rPr lang="en-US" i="1" dirty="0"/>
              <a:t>2 weeks </a:t>
            </a:r>
            <a:r>
              <a:rPr lang="en-US" i="1" dirty="0" smtClean="0"/>
              <a:t>occasional </a:t>
            </a:r>
            <a:r>
              <a:rPr lang="cs-CZ" i="1" dirty="0" smtClean="0"/>
              <a:t>feeling </a:t>
            </a:r>
            <a:r>
              <a:rPr lang="cs-CZ" i="1" dirty="0" err="1" smtClean="0"/>
              <a:t>of</a:t>
            </a:r>
            <a:r>
              <a:rPr lang="cs-CZ" i="1" dirty="0" smtClean="0"/>
              <a:t> </a:t>
            </a:r>
            <a:r>
              <a:rPr lang="cs-CZ" i="1" dirty="0" err="1" smtClean="0"/>
              <a:t>pressure</a:t>
            </a:r>
            <a:r>
              <a:rPr lang="cs-CZ" i="1" dirty="0" smtClean="0"/>
              <a:t> </a:t>
            </a:r>
            <a:r>
              <a:rPr lang="en-US" i="1" dirty="0" smtClean="0"/>
              <a:t>on </a:t>
            </a:r>
            <a:r>
              <a:rPr lang="en-US" i="1" dirty="0"/>
              <a:t>the chest during exercise (duration of about 10 minutes)</a:t>
            </a:r>
            <a:br>
              <a:rPr lang="en-US" i="1" dirty="0"/>
            </a:br>
            <a:endParaRPr lang="cs-CZ" i="1" dirty="0" smtClean="0"/>
          </a:p>
          <a:p>
            <a:pPr marL="0" indent="0">
              <a:buNone/>
            </a:pPr>
            <a:endParaRPr lang="cs-CZ" dirty="0" smtClean="0"/>
          </a:p>
          <a:p>
            <a:pPr marL="114300" indent="0">
              <a:buNone/>
            </a:pPr>
            <a:endParaRPr lang="cs-CZ" dirty="0"/>
          </a:p>
        </p:txBody>
      </p:sp>
      <p:sp>
        <p:nvSpPr>
          <p:cNvPr id="4" name="Zástupný symbol pro číslo snímku 3"/>
          <p:cNvSpPr>
            <a:spLocks noGrp="1"/>
          </p:cNvSpPr>
          <p:nvPr>
            <p:ph type="sldNum" sz="quarter" idx="12"/>
          </p:nvPr>
        </p:nvSpPr>
        <p:spPr/>
        <p:txBody>
          <a:bodyPr/>
          <a:lstStyle/>
          <a:p>
            <a:pPr rtl="0"/>
            <a:fld id="{C014DD1E-5D91-48A3-AD6D-45FBA980D106}" type="slidenum">
              <a:rPr lang="cs-CZ" smtClean="0"/>
              <a:t>11</a:t>
            </a:fld>
            <a:endParaRPr lang="cs-CZ" dirty="0"/>
          </a:p>
        </p:txBody>
      </p:sp>
    </p:spTree>
    <p:extLst>
      <p:ext uri="{BB962C8B-B14F-4D97-AF65-F5344CB8AC3E}">
        <p14:creationId xmlns:p14="http://schemas.microsoft.com/office/powerpoint/2010/main" val="351866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868" y="260648"/>
            <a:ext cx="6192688" cy="3161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a:xfrm>
            <a:off x="1828800" y="5696296"/>
            <a:ext cx="8856985" cy="461665"/>
          </a:xfrm>
          <a:prstGeom prst="rect">
            <a:avLst/>
          </a:prstGeom>
        </p:spPr>
        <p:txBody>
          <a:bodyPr wrap="square">
            <a:spAutoFit/>
          </a:bodyPr>
          <a:lstStyle/>
          <a:p>
            <a:r>
              <a:rPr lang="cs-CZ" dirty="0" smtClean="0"/>
              <a:t>    PCI:  </a:t>
            </a:r>
            <a:r>
              <a:rPr lang="cs-CZ" dirty="0" err="1"/>
              <a:t>prox</a:t>
            </a:r>
            <a:r>
              <a:rPr lang="cs-CZ" dirty="0"/>
              <a:t>. RIA +DES stent</a:t>
            </a:r>
          </a:p>
        </p:txBody>
      </p:sp>
      <p:sp>
        <p:nvSpPr>
          <p:cNvPr id="7" name="Zástupný symbol pro obsah 3"/>
          <p:cNvSpPr txBox="1">
            <a:spLocks/>
          </p:cNvSpPr>
          <p:nvPr/>
        </p:nvSpPr>
        <p:spPr>
          <a:xfrm>
            <a:off x="1828801" y="2996952"/>
            <a:ext cx="8226052" cy="3167311"/>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endParaRPr lang="cs-CZ" dirty="0" smtClean="0"/>
          </a:p>
          <a:p>
            <a:r>
              <a:rPr lang="cs-CZ" sz="2400" dirty="0" smtClean="0"/>
              <a:t>EKG: Q </a:t>
            </a:r>
            <a:r>
              <a:rPr lang="cs-CZ" sz="2400" dirty="0" smtClean="0"/>
              <a:t>V1-5,elevation ST 0,5mm, negative T V1-V5</a:t>
            </a:r>
          </a:p>
          <a:p>
            <a:pPr marL="0" indent="0">
              <a:buNone/>
            </a:pPr>
            <a:endParaRPr lang="cs-CZ" sz="2400" dirty="0" smtClean="0"/>
          </a:p>
          <a:p>
            <a:r>
              <a:rPr lang="cs-CZ" sz="2400" dirty="0" smtClean="0"/>
              <a:t>Dg: </a:t>
            </a:r>
            <a:r>
              <a:rPr lang="cs-CZ" sz="2400" dirty="0" err="1" smtClean="0"/>
              <a:t>subacute</a:t>
            </a:r>
            <a:r>
              <a:rPr lang="cs-CZ" sz="2400" dirty="0" smtClean="0"/>
              <a:t> </a:t>
            </a:r>
            <a:r>
              <a:rPr lang="cs-CZ" sz="2400" dirty="0" err="1" smtClean="0"/>
              <a:t>transmural</a:t>
            </a:r>
            <a:r>
              <a:rPr lang="cs-CZ" sz="2400" dirty="0" smtClean="0"/>
              <a:t> MI</a:t>
            </a:r>
            <a:endParaRPr lang="cs-CZ" sz="2400" dirty="0"/>
          </a:p>
        </p:txBody>
      </p:sp>
      <p:sp>
        <p:nvSpPr>
          <p:cNvPr id="3" name="Zástupný symbol pro číslo snímku 2"/>
          <p:cNvSpPr>
            <a:spLocks noGrp="1"/>
          </p:cNvSpPr>
          <p:nvPr>
            <p:ph type="sldNum" sz="quarter" idx="12"/>
          </p:nvPr>
        </p:nvSpPr>
        <p:spPr/>
        <p:txBody>
          <a:bodyPr/>
          <a:lstStyle/>
          <a:p>
            <a:pPr rtl="0"/>
            <a:fld id="{C014DD1E-5D91-48A3-AD6D-45FBA980D106}" type="slidenum">
              <a:rPr lang="cs-CZ" smtClean="0"/>
              <a:t>12</a:t>
            </a:fld>
            <a:endParaRPr lang="cs-CZ" dirty="0"/>
          </a:p>
        </p:txBody>
      </p:sp>
    </p:spTree>
    <p:extLst>
      <p:ext uri="{BB962C8B-B14F-4D97-AF65-F5344CB8AC3E}">
        <p14:creationId xmlns:p14="http://schemas.microsoft.com/office/powerpoint/2010/main" val="141226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t>Casuistry</a:t>
            </a:r>
            <a:r>
              <a:rPr lang="cs-CZ" dirty="0"/>
              <a:t> </a:t>
            </a:r>
            <a:r>
              <a:rPr lang="cs-CZ" dirty="0" smtClean="0"/>
              <a:t>2</a:t>
            </a:r>
            <a:endParaRPr lang="cs-CZ" dirty="0"/>
          </a:p>
        </p:txBody>
      </p:sp>
      <p:sp>
        <p:nvSpPr>
          <p:cNvPr id="3" name="Zástupný symbol pro obsah 2"/>
          <p:cNvSpPr>
            <a:spLocks noGrp="1"/>
          </p:cNvSpPr>
          <p:nvPr>
            <p:ph idx="1"/>
          </p:nvPr>
        </p:nvSpPr>
        <p:spPr/>
        <p:txBody>
          <a:bodyPr>
            <a:normAutofit/>
          </a:bodyPr>
          <a:lstStyle/>
          <a:p>
            <a:r>
              <a:rPr lang="cs-CZ" i="1" dirty="0" err="1" smtClean="0"/>
              <a:t>Men</a:t>
            </a:r>
            <a:r>
              <a:rPr lang="cs-CZ" i="1" dirty="0" smtClean="0"/>
              <a:t>, 44 </a:t>
            </a:r>
            <a:r>
              <a:rPr lang="cs-CZ" i="1" dirty="0" err="1" smtClean="0"/>
              <a:t>years</a:t>
            </a:r>
            <a:r>
              <a:rPr lang="cs-CZ" i="1" dirty="0" smtClean="0"/>
              <a:t> </a:t>
            </a:r>
            <a:r>
              <a:rPr lang="cs-CZ" i="1" dirty="0" err="1" smtClean="0"/>
              <a:t>old</a:t>
            </a:r>
            <a:endParaRPr lang="cs-CZ" i="1" dirty="0" smtClean="0"/>
          </a:p>
          <a:p>
            <a:r>
              <a:rPr lang="cs-CZ" i="1" dirty="0" err="1" smtClean="0"/>
              <a:t>Retrosternal</a:t>
            </a:r>
            <a:r>
              <a:rPr lang="cs-CZ" i="1" dirty="0" smtClean="0"/>
              <a:t> </a:t>
            </a:r>
            <a:r>
              <a:rPr lang="cs-CZ" i="1" dirty="0" err="1" smtClean="0"/>
              <a:t>pains</a:t>
            </a:r>
            <a:r>
              <a:rPr lang="cs-CZ" i="1" dirty="0" smtClean="0"/>
              <a:t> </a:t>
            </a:r>
            <a:r>
              <a:rPr lang="cs-CZ" i="1" dirty="0" err="1" smtClean="0"/>
              <a:t>for</a:t>
            </a:r>
            <a:r>
              <a:rPr lang="cs-CZ" i="1" dirty="0" smtClean="0"/>
              <a:t> </a:t>
            </a:r>
            <a:r>
              <a:rPr lang="cs-CZ" i="1" dirty="0" err="1" smtClean="0"/>
              <a:t>about</a:t>
            </a:r>
            <a:r>
              <a:rPr lang="cs-CZ" i="1" dirty="0" smtClean="0"/>
              <a:t> </a:t>
            </a:r>
            <a:r>
              <a:rPr lang="cs-CZ" i="1" dirty="0" err="1" smtClean="0"/>
              <a:t>one</a:t>
            </a:r>
            <a:r>
              <a:rPr lang="cs-CZ" i="1" dirty="0" smtClean="0"/>
              <a:t> </a:t>
            </a:r>
            <a:r>
              <a:rPr lang="cs-CZ" i="1" dirty="0" err="1" smtClean="0"/>
              <a:t>year</a:t>
            </a:r>
            <a:r>
              <a:rPr lang="cs-CZ" i="1" dirty="0" smtClean="0"/>
              <a:t>, </a:t>
            </a:r>
            <a:r>
              <a:rPr lang="cs-CZ" i="1" dirty="0" err="1" smtClean="0"/>
              <a:t>spreading</a:t>
            </a:r>
            <a:r>
              <a:rPr lang="cs-CZ" i="1" dirty="0" smtClean="0"/>
              <a:t> to </a:t>
            </a:r>
            <a:r>
              <a:rPr lang="cs-CZ" i="1" dirty="0" err="1" smtClean="0"/>
              <a:t>the</a:t>
            </a:r>
            <a:r>
              <a:rPr lang="cs-CZ" i="1" dirty="0" smtClean="0"/>
              <a:t> </a:t>
            </a:r>
            <a:r>
              <a:rPr lang="cs-CZ" i="1" dirty="0" err="1" smtClean="0"/>
              <a:t>neck</a:t>
            </a:r>
            <a:r>
              <a:rPr lang="cs-CZ" i="1" dirty="0" smtClean="0"/>
              <a:t>, </a:t>
            </a:r>
            <a:r>
              <a:rPr lang="cs-CZ" i="1" dirty="0" err="1" smtClean="0"/>
              <a:t>troubles</a:t>
            </a:r>
            <a:r>
              <a:rPr lang="cs-CZ" i="1" dirty="0" smtClean="0"/>
              <a:t> in </a:t>
            </a:r>
            <a:r>
              <a:rPr lang="cs-CZ" i="1" dirty="0" err="1" smtClean="0"/>
              <a:t>the</a:t>
            </a:r>
            <a:r>
              <a:rPr lang="cs-CZ" i="1" dirty="0" smtClean="0"/>
              <a:t> rest and </a:t>
            </a:r>
            <a:r>
              <a:rPr lang="cs-CZ" i="1" dirty="0" err="1" smtClean="0"/>
              <a:t>also</a:t>
            </a:r>
            <a:r>
              <a:rPr lang="cs-CZ" i="1" dirty="0" smtClean="0"/>
              <a:t> </a:t>
            </a:r>
            <a:r>
              <a:rPr lang="cs-CZ" i="1" dirty="0" err="1" smtClean="0"/>
              <a:t>during</a:t>
            </a:r>
            <a:r>
              <a:rPr lang="cs-CZ" i="1" dirty="0" smtClean="0"/>
              <a:t> </a:t>
            </a:r>
            <a:r>
              <a:rPr lang="cs-CZ" i="1" dirty="0" err="1" smtClean="0"/>
              <a:t>excercise</a:t>
            </a:r>
            <a:endParaRPr lang="cs-CZ" i="1" dirty="0" smtClean="0"/>
          </a:p>
          <a:p>
            <a:endParaRPr lang="cs-CZ" i="1" dirty="0" smtClean="0"/>
          </a:p>
          <a:p>
            <a:r>
              <a:rPr lang="cs-CZ" i="1" dirty="0" smtClean="0"/>
              <a:t>Dg: IHD dg.VI/2018, </a:t>
            </a:r>
            <a:r>
              <a:rPr lang="cs-CZ" i="1" dirty="0" err="1" smtClean="0"/>
              <a:t>sy</a:t>
            </a:r>
            <a:r>
              <a:rPr lang="cs-CZ" i="1" dirty="0" smtClean="0"/>
              <a:t> AP, SKG - PCI </a:t>
            </a:r>
            <a:r>
              <a:rPr lang="cs-CZ" i="1" dirty="0" err="1" smtClean="0"/>
              <a:t>ACS+DES,prox</a:t>
            </a:r>
            <a:r>
              <a:rPr lang="cs-CZ" i="1" dirty="0" smtClean="0"/>
              <a:t>. RIA 30%,RC 40%</a:t>
            </a:r>
          </a:p>
          <a:p>
            <a:endParaRPr lang="cs-CZ" i="1" dirty="0" smtClean="0"/>
          </a:p>
          <a:p>
            <a:r>
              <a:rPr lang="en-US" i="1" dirty="0"/>
              <a:t>About 3 weeks after revascularization </a:t>
            </a:r>
            <a:r>
              <a:rPr lang="cs-CZ" i="1" dirty="0" smtClean="0"/>
              <a:t>he </a:t>
            </a:r>
            <a:r>
              <a:rPr lang="en-US" i="1" dirty="0" smtClean="0"/>
              <a:t>was </a:t>
            </a:r>
            <a:r>
              <a:rPr lang="en-US" i="1" dirty="0"/>
              <a:t>completely trouble-free, then it started to </a:t>
            </a:r>
            <a:r>
              <a:rPr lang="cs-CZ" i="1" dirty="0" smtClean="0"/>
              <a:t>return</a:t>
            </a:r>
          </a:p>
          <a:p>
            <a:pPr marL="114300" indent="0">
              <a:buNone/>
            </a:pPr>
            <a:endParaRPr lang="cs-CZ" dirty="0"/>
          </a:p>
          <a:p>
            <a:pPr marL="114300" indent="0">
              <a:buNone/>
            </a:pPr>
            <a:endParaRPr lang="cs-CZ" dirty="0"/>
          </a:p>
        </p:txBody>
      </p:sp>
      <p:sp>
        <p:nvSpPr>
          <p:cNvPr id="4" name="Zástupný symbol pro číslo snímku 3"/>
          <p:cNvSpPr>
            <a:spLocks noGrp="1"/>
          </p:cNvSpPr>
          <p:nvPr>
            <p:ph type="sldNum" sz="quarter" idx="12"/>
          </p:nvPr>
        </p:nvSpPr>
        <p:spPr/>
        <p:txBody>
          <a:bodyPr/>
          <a:lstStyle/>
          <a:p>
            <a:pPr rtl="0"/>
            <a:fld id="{C014DD1E-5D91-48A3-AD6D-45FBA980D106}" type="slidenum">
              <a:rPr lang="cs-CZ" smtClean="0"/>
              <a:t>13</a:t>
            </a:fld>
            <a:endParaRPr lang="cs-CZ" dirty="0"/>
          </a:p>
        </p:txBody>
      </p:sp>
    </p:spTree>
    <p:extLst>
      <p:ext uri="{BB962C8B-B14F-4D97-AF65-F5344CB8AC3E}">
        <p14:creationId xmlns:p14="http://schemas.microsoft.com/office/powerpoint/2010/main" val="428951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52" y="182331"/>
            <a:ext cx="7247481" cy="4147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a:xfrm>
            <a:off x="1773932" y="4653136"/>
            <a:ext cx="7416824" cy="1200329"/>
          </a:xfrm>
          <a:prstGeom prst="rect">
            <a:avLst/>
          </a:prstGeom>
        </p:spPr>
        <p:txBody>
          <a:bodyPr wrap="square">
            <a:spAutoFit/>
          </a:bodyPr>
          <a:lstStyle/>
          <a:p>
            <a:pPr marL="114300"/>
            <a:r>
              <a:rPr lang="cs-CZ" dirty="0"/>
              <a:t>EKG : SR, TF </a:t>
            </a:r>
            <a:r>
              <a:rPr lang="cs-CZ" dirty="0" smtClean="0"/>
              <a:t>67/min</a:t>
            </a:r>
          </a:p>
          <a:p>
            <a:pPr marL="114300"/>
            <a:r>
              <a:rPr lang="cs-CZ" dirty="0" smtClean="0"/>
              <a:t>re SKG VIII/2018: </a:t>
            </a:r>
            <a:r>
              <a:rPr lang="cs-CZ" dirty="0" err="1" smtClean="0"/>
              <a:t>complete</a:t>
            </a:r>
            <a:r>
              <a:rPr lang="cs-CZ" dirty="0" smtClean="0"/>
              <a:t> </a:t>
            </a:r>
            <a:r>
              <a:rPr lang="cs-CZ" dirty="0" err="1" smtClean="0"/>
              <a:t>revascularization</a:t>
            </a:r>
            <a:r>
              <a:rPr lang="cs-CZ" dirty="0" smtClean="0"/>
              <a:t>       </a:t>
            </a:r>
            <a:endParaRPr lang="cs-CZ" dirty="0"/>
          </a:p>
          <a:p>
            <a:pPr marL="114300" indent="0">
              <a:buNone/>
            </a:pPr>
            <a:endParaRPr lang="cs-CZ" dirty="0"/>
          </a:p>
        </p:txBody>
      </p:sp>
      <p:sp>
        <p:nvSpPr>
          <p:cNvPr id="6" name="Nadpis 2"/>
          <p:cNvSpPr txBox="1">
            <a:spLocks/>
          </p:cNvSpPr>
          <p:nvPr/>
        </p:nvSpPr>
        <p:spPr>
          <a:xfrm>
            <a:off x="1801456" y="5085184"/>
            <a:ext cx="10360501" cy="1223963"/>
          </a:xfrm>
          <a:prstGeom prst="rect">
            <a:avLst/>
          </a:prstGeom>
        </p:spPr>
        <p:txBody>
          <a:bodyPr vert="horz" lIns="121899" tIns="60949" rIns="121899" bIns="60949" rtlCol="0" anchor="b">
            <a:norm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cs-CZ" dirty="0" err="1" smtClean="0"/>
              <a:t>Ischemic</a:t>
            </a:r>
            <a:r>
              <a:rPr lang="cs-CZ" dirty="0" smtClean="0"/>
              <a:t> </a:t>
            </a:r>
            <a:r>
              <a:rPr lang="cs-CZ" dirty="0" err="1" smtClean="0"/>
              <a:t>heart</a:t>
            </a:r>
            <a:r>
              <a:rPr lang="cs-CZ" dirty="0" smtClean="0"/>
              <a:t> </a:t>
            </a:r>
            <a:r>
              <a:rPr lang="cs-CZ" dirty="0" err="1" smtClean="0"/>
              <a:t>disease</a:t>
            </a:r>
            <a:r>
              <a:rPr lang="cs-CZ" dirty="0" smtClean="0"/>
              <a:t> </a:t>
            </a:r>
            <a:r>
              <a:rPr lang="cs-CZ" dirty="0" err="1" smtClean="0"/>
              <a:t>without</a:t>
            </a:r>
            <a:r>
              <a:rPr lang="cs-CZ" dirty="0" smtClean="0"/>
              <a:t> </a:t>
            </a:r>
            <a:r>
              <a:rPr lang="cs-CZ" dirty="0" err="1" smtClean="0"/>
              <a:t>signs</a:t>
            </a:r>
            <a:r>
              <a:rPr lang="cs-CZ" dirty="0" smtClean="0"/>
              <a:t> </a:t>
            </a:r>
            <a:r>
              <a:rPr lang="cs-CZ" dirty="0" err="1" smtClean="0"/>
              <a:t>of</a:t>
            </a:r>
            <a:r>
              <a:rPr lang="cs-CZ" dirty="0" smtClean="0"/>
              <a:t> ACS</a:t>
            </a:r>
            <a:endParaRPr lang="cs-CZ" dirty="0"/>
          </a:p>
        </p:txBody>
      </p:sp>
      <p:sp>
        <p:nvSpPr>
          <p:cNvPr id="3" name="Zástupný symbol pro číslo snímku 2"/>
          <p:cNvSpPr>
            <a:spLocks noGrp="1"/>
          </p:cNvSpPr>
          <p:nvPr>
            <p:ph type="sldNum" sz="quarter" idx="12"/>
          </p:nvPr>
        </p:nvSpPr>
        <p:spPr/>
        <p:txBody>
          <a:bodyPr/>
          <a:lstStyle/>
          <a:p>
            <a:pPr rtl="0"/>
            <a:fld id="{C014DD1E-5D91-48A3-AD6D-45FBA980D106}" type="slidenum">
              <a:rPr lang="cs-CZ" smtClean="0"/>
              <a:t>14</a:t>
            </a:fld>
            <a:endParaRPr lang="cs-CZ" dirty="0"/>
          </a:p>
        </p:txBody>
      </p:sp>
    </p:spTree>
    <p:extLst>
      <p:ext uri="{BB962C8B-B14F-4D97-AF65-F5344CB8AC3E}">
        <p14:creationId xmlns:p14="http://schemas.microsoft.com/office/powerpoint/2010/main" val="235749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pPr algn="ctr"/>
            <a:r>
              <a:rPr lang="cs-CZ" dirty="0" err="1" smtClean="0"/>
              <a:t>Casuistry</a:t>
            </a:r>
            <a:r>
              <a:rPr lang="cs-CZ" dirty="0" smtClean="0"/>
              <a:t> 3</a:t>
            </a:r>
            <a:endParaRPr lang="cs-CZ" dirty="0"/>
          </a:p>
        </p:txBody>
      </p:sp>
      <p:sp>
        <p:nvSpPr>
          <p:cNvPr id="8" name="Zástupný symbol pro obsah 7"/>
          <p:cNvSpPr>
            <a:spLocks noGrp="1"/>
          </p:cNvSpPr>
          <p:nvPr>
            <p:ph idx="1"/>
          </p:nvPr>
        </p:nvSpPr>
        <p:spPr/>
        <p:txBody>
          <a:bodyPr/>
          <a:lstStyle/>
          <a:p>
            <a:endParaRPr lang="cs-CZ" dirty="0" smtClean="0"/>
          </a:p>
          <a:p>
            <a:r>
              <a:rPr lang="cs-CZ" dirty="0" err="1" smtClean="0"/>
              <a:t>Women</a:t>
            </a:r>
            <a:r>
              <a:rPr lang="cs-CZ" dirty="0" smtClean="0"/>
              <a:t> 83 </a:t>
            </a:r>
            <a:r>
              <a:rPr lang="cs-CZ" dirty="0" err="1" smtClean="0"/>
              <a:t>years</a:t>
            </a:r>
            <a:r>
              <a:rPr lang="cs-CZ" dirty="0" smtClean="0"/>
              <a:t> </a:t>
            </a:r>
            <a:r>
              <a:rPr lang="cs-CZ" dirty="0" err="1" smtClean="0"/>
              <a:t>old</a:t>
            </a:r>
            <a:endParaRPr lang="cs-CZ" dirty="0" smtClean="0"/>
          </a:p>
          <a:p>
            <a:r>
              <a:rPr lang="cs-CZ" dirty="0" err="1" smtClean="0"/>
              <a:t>Retrosternal</a:t>
            </a:r>
            <a:r>
              <a:rPr lang="cs-CZ" dirty="0" smtClean="0"/>
              <a:t> </a:t>
            </a:r>
            <a:r>
              <a:rPr lang="cs-CZ" dirty="0" err="1" smtClean="0"/>
              <a:t>pain</a:t>
            </a:r>
            <a:r>
              <a:rPr lang="cs-CZ" dirty="0" smtClean="0"/>
              <a:t>, </a:t>
            </a:r>
            <a:r>
              <a:rPr lang="cs-CZ" dirty="0" err="1" smtClean="0"/>
              <a:t>spreading</a:t>
            </a:r>
            <a:r>
              <a:rPr lang="cs-CZ" dirty="0" smtClean="0"/>
              <a:t> do </a:t>
            </a:r>
            <a:r>
              <a:rPr lang="cs-CZ" dirty="0" err="1" smtClean="0"/>
              <a:t>the</a:t>
            </a:r>
            <a:r>
              <a:rPr lang="cs-CZ" dirty="0" smtClean="0"/>
              <a:t> </a:t>
            </a:r>
            <a:r>
              <a:rPr lang="cs-CZ" dirty="0" err="1" smtClean="0"/>
              <a:t>neck</a:t>
            </a:r>
            <a:r>
              <a:rPr lang="cs-CZ" dirty="0" smtClean="0"/>
              <a:t> and </a:t>
            </a:r>
            <a:r>
              <a:rPr lang="cs-CZ" dirty="0" err="1" smtClean="0"/>
              <a:t>head</a:t>
            </a:r>
            <a:endParaRPr lang="cs-CZ" dirty="0" smtClean="0"/>
          </a:p>
          <a:p>
            <a:r>
              <a:rPr lang="cs-CZ" dirty="0" smtClean="0"/>
              <a:t> </a:t>
            </a:r>
            <a:r>
              <a:rPr lang="cs-CZ" dirty="0" err="1" smtClean="0"/>
              <a:t>Now</a:t>
            </a:r>
            <a:r>
              <a:rPr lang="cs-CZ" dirty="0" smtClean="0"/>
              <a:t> </a:t>
            </a:r>
            <a:r>
              <a:rPr lang="cs-CZ" dirty="0" err="1" smtClean="0"/>
              <a:t>she</a:t>
            </a:r>
            <a:r>
              <a:rPr lang="cs-CZ" dirty="0" smtClean="0"/>
              <a:t> </a:t>
            </a:r>
            <a:r>
              <a:rPr lang="cs-CZ" dirty="0" err="1" smtClean="0"/>
              <a:t>feels</a:t>
            </a:r>
            <a:r>
              <a:rPr lang="cs-CZ" dirty="0" smtClean="0"/>
              <a:t> </a:t>
            </a:r>
            <a:r>
              <a:rPr lang="cs-CZ" dirty="0" err="1" smtClean="0"/>
              <a:t>uncomfortable</a:t>
            </a:r>
            <a:r>
              <a:rPr lang="cs-CZ" dirty="0" smtClean="0"/>
              <a:t>, </a:t>
            </a:r>
            <a:r>
              <a:rPr lang="cs-CZ" dirty="0" err="1" smtClean="0"/>
              <a:t>weakness</a:t>
            </a:r>
            <a:r>
              <a:rPr lang="cs-CZ" dirty="0" smtClean="0"/>
              <a:t>, </a:t>
            </a:r>
            <a:r>
              <a:rPr lang="cs-CZ" dirty="0" err="1" smtClean="0"/>
              <a:t>doesnt</a:t>
            </a:r>
            <a:r>
              <a:rPr lang="cs-CZ" dirty="0" smtClean="0"/>
              <a:t> </a:t>
            </a:r>
            <a:r>
              <a:rPr lang="cs-CZ" dirty="0" err="1" smtClean="0"/>
              <a:t>feel</a:t>
            </a:r>
            <a:r>
              <a:rPr lang="cs-CZ" dirty="0" smtClean="0"/>
              <a:t> </a:t>
            </a:r>
            <a:r>
              <a:rPr lang="cs-CZ" dirty="0" err="1" smtClean="0"/>
              <a:t>sure</a:t>
            </a:r>
            <a:r>
              <a:rPr lang="cs-CZ" dirty="0" smtClean="0"/>
              <a:t> </a:t>
            </a:r>
            <a:r>
              <a:rPr lang="cs-CZ" dirty="0" err="1" smtClean="0"/>
              <a:t>when</a:t>
            </a:r>
            <a:r>
              <a:rPr lang="cs-CZ" dirty="0" smtClean="0"/>
              <a:t> </a:t>
            </a:r>
            <a:r>
              <a:rPr lang="cs-CZ" dirty="0" err="1" smtClean="0"/>
              <a:t>walking</a:t>
            </a:r>
            <a:endParaRPr lang="cs-CZ" dirty="0" smtClean="0"/>
          </a:p>
        </p:txBody>
      </p:sp>
      <p:sp>
        <p:nvSpPr>
          <p:cNvPr id="2" name="Zástupný symbol pro číslo snímku 1"/>
          <p:cNvSpPr>
            <a:spLocks noGrp="1"/>
          </p:cNvSpPr>
          <p:nvPr>
            <p:ph type="sldNum" sz="quarter" idx="12"/>
          </p:nvPr>
        </p:nvSpPr>
        <p:spPr/>
        <p:txBody>
          <a:bodyPr/>
          <a:lstStyle/>
          <a:p>
            <a:pPr rtl="0"/>
            <a:fld id="{C014DD1E-5D91-48A3-AD6D-45FBA980D106}" type="slidenum">
              <a:rPr lang="cs-CZ" smtClean="0"/>
              <a:t>15</a:t>
            </a:fld>
            <a:endParaRPr lang="cs-CZ" dirty="0"/>
          </a:p>
        </p:txBody>
      </p:sp>
    </p:spTree>
    <p:extLst>
      <p:ext uri="{BB962C8B-B14F-4D97-AF65-F5344CB8AC3E}">
        <p14:creationId xmlns:p14="http://schemas.microsoft.com/office/powerpoint/2010/main" val="260531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197868" y="4725144"/>
            <a:ext cx="10360501" cy="1223963"/>
          </a:xfrm>
        </p:spPr>
        <p:txBody>
          <a:bodyPr/>
          <a:lstStyle/>
          <a:p>
            <a:r>
              <a:rPr lang="cs-CZ" dirty="0"/>
              <a:t>NSTEMI </a:t>
            </a:r>
            <a:r>
              <a:rPr lang="cs-CZ" dirty="0" smtClean="0"/>
              <a:t> </a:t>
            </a:r>
            <a:endParaRPr lang="cs-CZ"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52" y="260648"/>
            <a:ext cx="7346239"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bdélník 6"/>
          <p:cNvSpPr/>
          <p:nvPr/>
        </p:nvSpPr>
        <p:spPr>
          <a:xfrm>
            <a:off x="1200318" y="6021288"/>
            <a:ext cx="6189836" cy="461665"/>
          </a:xfrm>
          <a:prstGeom prst="rect">
            <a:avLst/>
          </a:prstGeom>
        </p:spPr>
        <p:txBody>
          <a:bodyPr wrap="none">
            <a:spAutoFit/>
          </a:bodyPr>
          <a:lstStyle/>
          <a:p>
            <a:r>
              <a:rPr lang="cs-CZ" dirty="0" err="1" smtClean="0"/>
              <a:t>Therapy</a:t>
            </a:r>
            <a:r>
              <a:rPr lang="cs-CZ" dirty="0" smtClean="0"/>
              <a:t>: </a:t>
            </a:r>
            <a:r>
              <a:rPr lang="cs-CZ" dirty="0" err="1" smtClean="0"/>
              <a:t>dual</a:t>
            </a:r>
            <a:r>
              <a:rPr lang="cs-CZ" dirty="0" smtClean="0"/>
              <a:t> </a:t>
            </a:r>
            <a:r>
              <a:rPr lang="cs-CZ" dirty="0" err="1" smtClean="0"/>
              <a:t>antiagregation</a:t>
            </a:r>
            <a:r>
              <a:rPr lang="cs-CZ" dirty="0" smtClean="0"/>
              <a:t> </a:t>
            </a:r>
            <a:r>
              <a:rPr lang="cs-CZ" dirty="0"/>
              <a:t>(</a:t>
            </a:r>
            <a:r>
              <a:rPr lang="cs-CZ" dirty="0" err="1"/>
              <a:t>ASA+clopidogrel</a:t>
            </a:r>
            <a:r>
              <a:rPr lang="cs-CZ" dirty="0"/>
              <a:t>)</a:t>
            </a:r>
          </a:p>
        </p:txBody>
      </p:sp>
      <p:sp>
        <p:nvSpPr>
          <p:cNvPr id="2" name="Obdélník 1"/>
          <p:cNvSpPr/>
          <p:nvPr/>
        </p:nvSpPr>
        <p:spPr>
          <a:xfrm>
            <a:off x="1053852" y="4005064"/>
            <a:ext cx="7272808" cy="461665"/>
          </a:xfrm>
          <a:prstGeom prst="rect">
            <a:avLst/>
          </a:prstGeom>
        </p:spPr>
        <p:txBody>
          <a:bodyPr wrap="square">
            <a:spAutoFit/>
          </a:bodyPr>
          <a:lstStyle/>
          <a:p>
            <a:r>
              <a:rPr lang="cs-CZ" dirty="0"/>
              <a:t>EKG: SR, TF 79/min ,ST </a:t>
            </a:r>
            <a:r>
              <a:rPr lang="cs-CZ" dirty="0" err="1" smtClean="0"/>
              <a:t>depression</a:t>
            </a:r>
            <a:r>
              <a:rPr lang="cs-CZ" dirty="0" smtClean="0"/>
              <a:t> to </a:t>
            </a:r>
            <a:r>
              <a:rPr lang="cs-CZ" dirty="0"/>
              <a:t>2 mm </a:t>
            </a:r>
            <a:r>
              <a:rPr lang="cs-CZ" dirty="0" smtClean="0"/>
              <a:t>V3-V5 </a:t>
            </a:r>
            <a:endParaRPr lang="cs-CZ" dirty="0"/>
          </a:p>
        </p:txBody>
      </p:sp>
      <p:sp>
        <p:nvSpPr>
          <p:cNvPr id="3" name="Zástupný symbol pro číslo snímku 2"/>
          <p:cNvSpPr>
            <a:spLocks noGrp="1"/>
          </p:cNvSpPr>
          <p:nvPr>
            <p:ph type="sldNum" sz="quarter" idx="12"/>
          </p:nvPr>
        </p:nvSpPr>
        <p:spPr/>
        <p:txBody>
          <a:bodyPr/>
          <a:lstStyle/>
          <a:p>
            <a:pPr rtl="0"/>
            <a:fld id="{C014DD1E-5D91-48A3-AD6D-45FBA980D106}" type="slidenum">
              <a:rPr lang="cs-CZ" smtClean="0"/>
              <a:t>16</a:t>
            </a:fld>
            <a:endParaRPr lang="cs-CZ" dirty="0"/>
          </a:p>
        </p:txBody>
      </p:sp>
    </p:spTree>
    <p:extLst>
      <p:ext uri="{BB962C8B-B14F-4D97-AF65-F5344CB8AC3E}">
        <p14:creationId xmlns:p14="http://schemas.microsoft.com/office/powerpoint/2010/main" val="331617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t>Casuistry</a:t>
            </a:r>
            <a:r>
              <a:rPr lang="cs-CZ" dirty="0"/>
              <a:t> </a:t>
            </a:r>
            <a:r>
              <a:rPr lang="cs-CZ" dirty="0" smtClean="0"/>
              <a:t>5</a:t>
            </a:r>
            <a:endParaRPr lang="cs-CZ" dirty="0"/>
          </a:p>
        </p:txBody>
      </p:sp>
      <p:sp>
        <p:nvSpPr>
          <p:cNvPr id="3" name="Zástupný symbol pro obsah 2"/>
          <p:cNvSpPr>
            <a:spLocks noGrp="1"/>
          </p:cNvSpPr>
          <p:nvPr>
            <p:ph idx="1"/>
          </p:nvPr>
        </p:nvSpPr>
        <p:spPr/>
        <p:txBody>
          <a:bodyPr/>
          <a:lstStyle/>
          <a:p>
            <a:r>
              <a:rPr lang="cs-CZ" i="1" dirty="0" err="1" smtClean="0"/>
              <a:t>Men</a:t>
            </a:r>
            <a:r>
              <a:rPr lang="cs-CZ" i="1" dirty="0" smtClean="0"/>
              <a:t> 77 </a:t>
            </a:r>
            <a:r>
              <a:rPr lang="cs-CZ" i="1" dirty="0" err="1" smtClean="0"/>
              <a:t>years</a:t>
            </a:r>
            <a:r>
              <a:rPr lang="cs-CZ" i="1" dirty="0" smtClean="0"/>
              <a:t> </a:t>
            </a:r>
            <a:r>
              <a:rPr lang="cs-CZ" i="1" dirty="0" err="1" smtClean="0"/>
              <a:t>old</a:t>
            </a:r>
            <a:endParaRPr lang="cs-CZ" i="1" dirty="0" smtClean="0"/>
          </a:p>
          <a:p>
            <a:r>
              <a:rPr lang="cs-CZ" i="1" dirty="0" err="1" smtClean="0"/>
              <a:t>Retrosternal</a:t>
            </a:r>
            <a:r>
              <a:rPr lang="cs-CZ" i="1" dirty="0" smtClean="0"/>
              <a:t> </a:t>
            </a:r>
            <a:r>
              <a:rPr lang="cs-CZ" i="1" dirty="0" err="1" smtClean="0"/>
              <a:t>pressure</a:t>
            </a:r>
            <a:r>
              <a:rPr lang="cs-CZ" i="1" dirty="0" smtClean="0"/>
              <a:t> </a:t>
            </a:r>
            <a:r>
              <a:rPr lang="cs-CZ" i="1" dirty="0" err="1" smtClean="0"/>
              <a:t>pain</a:t>
            </a:r>
            <a:r>
              <a:rPr lang="cs-CZ" i="1" dirty="0" smtClean="0"/>
              <a:t>, </a:t>
            </a:r>
            <a:r>
              <a:rPr lang="cs-CZ" i="1" dirty="0" err="1" smtClean="0"/>
              <a:t>duration</a:t>
            </a:r>
            <a:r>
              <a:rPr lang="cs-CZ" i="1" dirty="0" smtClean="0"/>
              <a:t> </a:t>
            </a:r>
            <a:r>
              <a:rPr lang="cs-CZ" i="1" dirty="0" err="1" smtClean="0"/>
              <a:t>about</a:t>
            </a:r>
            <a:r>
              <a:rPr lang="cs-CZ" i="1" dirty="0" smtClean="0"/>
              <a:t> 30 </a:t>
            </a:r>
            <a:r>
              <a:rPr lang="cs-CZ" i="1" dirty="0" err="1" smtClean="0"/>
              <a:t>minutes</a:t>
            </a:r>
            <a:endParaRPr lang="cs-CZ" i="1" dirty="0" smtClean="0"/>
          </a:p>
          <a:p>
            <a:r>
              <a:rPr lang="cs-CZ" i="1" dirty="0" smtClean="0"/>
              <a:t>Last </a:t>
            </a:r>
            <a:r>
              <a:rPr lang="cs-CZ" i="1" dirty="0" err="1" smtClean="0"/>
              <a:t>few</a:t>
            </a:r>
            <a:r>
              <a:rPr lang="cs-CZ" i="1" dirty="0" smtClean="0"/>
              <a:t> </a:t>
            </a:r>
            <a:r>
              <a:rPr lang="cs-CZ" i="1" dirty="0" err="1" smtClean="0"/>
              <a:t>days</a:t>
            </a:r>
            <a:r>
              <a:rPr lang="cs-CZ" i="1" dirty="0" smtClean="0"/>
              <a:t> </a:t>
            </a:r>
            <a:r>
              <a:rPr lang="cs-CZ" i="1" dirty="0" err="1" smtClean="0"/>
              <a:t>same</a:t>
            </a:r>
            <a:r>
              <a:rPr lang="cs-CZ" i="1" dirty="0" smtClean="0"/>
              <a:t> </a:t>
            </a:r>
            <a:r>
              <a:rPr lang="cs-CZ" i="1" dirty="0" err="1" smtClean="0"/>
              <a:t>difficulties</a:t>
            </a:r>
            <a:r>
              <a:rPr lang="cs-CZ" i="1" dirty="0" smtClean="0"/>
              <a:t>  </a:t>
            </a:r>
            <a:r>
              <a:rPr lang="cs-CZ" i="1" dirty="0" err="1" smtClean="0"/>
              <a:t>without</a:t>
            </a:r>
            <a:r>
              <a:rPr lang="cs-CZ" i="1" dirty="0" smtClean="0"/>
              <a:t> dependence on </a:t>
            </a:r>
            <a:r>
              <a:rPr lang="cs-CZ" i="1" dirty="0" err="1" smtClean="0"/>
              <a:t>exercise</a:t>
            </a:r>
            <a:endParaRPr lang="cs-CZ" i="1" dirty="0" smtClean="0"/>
          </a:p>
          <a:p>
            <a:endParaRPr lang="cs-CZ" i="1" dirty="0" smtClean="0"/>
          </a:p>
          <a:p>
            <a:r>
              <a:rPr lang="cs-CZ" i="1" dirty="0" smtClean="0"/>
              <a:t>EMS: </a:t>
            </a:r>
            <a:r>
              <a:rPr lang="cs-CZ" i="1" dirty="0" err="1" smtClean="0"/>
              <a:t>supraventricular</a:t>
            </a:r>
            <a:r>
              <a:rPr lang="cs-CZ" i="1" dirty="0" smtClean="0"/>
              <a:t>  </a:t>
            </a:r>
            <a:r>
              <a:rPr lang="cs-CZ" i="1" dirty="0" err="1" smtClean="0"/>
              <a:t>tachyarhrythmia</a:t>
            </a:r>
            <a:r>
              <a:rPr lang="cs-CZ" i="1" dirty="0" smtClean="0"/>
              <a:t> 170/min, </a:t>
            </a:r>
            <a:r>
              <a:rPr lang="cs-CZ" i="1" dirty="0" err="1" smtClean="0"/>
              <a:t>hypertensin</a:t>
            </a:r>
            <a:endParaRPr lang="cs-CZ" i="1" dirty="0"/>
          </a:p>
        </p:txBody>
      </p:sp>
      <p:sp>
        <p:nvSpPr>
          <p:cNvPr id="4" name="Zástupný symbol pro číslo snímku 3"/>
          <p:cNvSpPr>
            <a:spLocks noGrp="1"/>
          </p:cNvSpPr>
          <p:nvPr>
            <p:ph type="sldNum" sz="quarter" idx="12"/>
          </p:nvPr>
        </p:nvSpPr>
        <p:spPr/>
        <p:txBody>
          <a:bodyPr/>
          <a:lstStyle/>
          <a:p>
            <a:pPr rtl="0"/>
            <a:fld id="{C014DD1E-5D91-48A3-AD6D-45FBA980D106}" type="slidenum">
              <a:rPr lang="cs-CZ" smtClean="0"/>
              <a:t>17</a:t>
            </a:fld>
            <a:endParaRPr lang="cs-CZ" dirty="0"/>
          </a:p>
        </p:txBody>
      </p:sp>
    </p:spTree>
    <p:extLst>
      <p:ext uri="{BB962C8B-B14F-4D97-AF65-F5344CB8AC3E}">
        <p14:creationId xmlns:p14="http://schemas.microsoft.com/office/powerpoint/2010/main" val="140585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9916" y="548680"/>
            <a:ext cx="6437828" cy="4320480"/>
          </a:xfrm>
          <a:prstGeom prst="rect">
            <a:avLst/>
          </a:prstGeom>
          <a:noFill/>
          <a:ln>
            <a:noFill/>
          </a:ln>
        </p:spPr>
      </p:pic>
      <p:sp>
        <p:nvSpPr>
          <p:cNvPr id="3" name="Zástupný symbol pro číslo snímku 2"/>
          <p:cNvSpPr>
            <a:spLocks noGrp="1"/>
          </p:cNvSpPr>
          <p:nvPr>
            <p:ph type="sldNum" sz="quarter" idx="12"/>
          </p:nvPr>
        </p:nvSpPr>
        <p:spPr/>
        <p:txBody>
          <a:bodyPr/>
          <a:lstStyle/>
          <a:p>
            <a:pPr rtl="0"/>
            <a:fld id="{C014DD1E-5D91-48A3-AD6D-45FBA980D106}" type="slidenum">
              <a:rPr lang="cs-CZ" smtClean="0"/>
              <a:t>18</a:t>
            </a:fld>
            <a:endParaRPr lang="cs-CZ" dirty="0"/>
          </a:p>
        </p:txBody>
      </p:sp>
      <p:sp>
        <p:nvSpPr>
          <p:cNvPr id="4" name="Obdélník 3"/>
          <p:cNvSpPr/>
          <p:nvPr/>
        </p:nvSpPr>
        <p:spPr>
          <a:xfrm>
            <a:off x="2566020" y="5323742"/>
            <a:ext cx="5359801" cy="461665"/>
          </a:xfrm>
          <a:prstGeom prst="rect">
            <a:avLst/>
          </a:prstGeom>
        </p:spPr>
        <p:txBody>
          <a:bodyPr wrap="none">
            <a:spAutoFit/>
          </a:bodyPr>
          <a:lstStyle/>
          <a:p>
            <a:r>
              <a:rPr lang="cs-CZ" dirty="0" smtClean="0"/>
              <a:t>NSTEMI, </a:t>
            </a:r>
            <a:r>
              <a:rPr lang="cs-CZ" dirty="0" err="1" smtClean="0"/>
              <a:t>supraventricular</a:t>
            </a:r>
            <a:r>
              <a:rPr lang="cs-CZ" dirty="0" smtClean="0"/>
              <a:t> </a:t>
            </a:r>
            <a:r>
              <a:rPr lang="cs-CZ" dirty="0" err="1" smtClean="0"/>
              <a:t>tachyarhythmia</a:t>
            </a:r>
            <a:endParaRPr lang="cs-CZ" dirty="0"/>
          </a:p>
        </p:txBody>
      </p:sp>
    </p:spTree>
    <p:extLst>
      <p:ext uri="{BB962C8B-B14F-4D97-AF65-F5344CB8AC3E}">
        <p14:creationId xmlns:p14="http://schemas.microsoft.com/office/powerpoint/2010/main" val="231904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cs-CZ" altLang="cs-CZ" dirty="0" err="1"/>
              <a:t>Natriuretic</a:t>
            </a:r>
            <a:r>
              <a:rPr lang="cs-CZ" altLang="cs-CZ" dirty="0"/>
              <a:t> </a:t>
            </a:r>
            <a:r>
              <a:rPr lang="cs-CZ" altLang="cs-CZ" dirty="0" err="1"/>
              <a:t>peptides</a:t>
            </a:r>
            <a:r>
              <a:rPr lang="cs-CZ" altLang="cs-CZ" dirty="0"/>
              <a:t> </a:t>
            </a:r>
            <a:endParaRPr lang="cs-CZ" altLang="cs-CZ" dirty="0" smtClean="0"/>
          </a:p>
        </p:txBody>
      </p:sp>
      <p:sp>
        <p:nvSpPr>
          <p:cNvPr id="30723" name="Shape 521"/>
          <p:cNvSpPr txBox="1">
            <a:spLocks/>
          </p:cNvSpPr>
          <p:nvPr/>
        </p:nvSpPr>
        <p:spPr bwMode="auto">
          <a:xfrm>
            <a:off x="1015736" y="1524000"/>
            <a:ext cx="1036050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marL="342900" indent="-342900">
              <a:spcBef>
                <a:spcPct val="20000"/>
              </a:spcBef>
              <a:buClr>
                <a:schemeClr val="tx1"/>
              </a:buClr>
              <a:buSzPct val="75000"/>
              <a:buFont typeface="Wingdings" panose="05000000000000000000" pitchFamily="2" charset="2"/>
              <a:buChar char="Ø"/>
              <a:defRPr sz="2800">
                <a:latin typeface="+mn-lt"/>
              </a:defRPr>
            </a:lvl1pPr>
            <a:lvl2pPr marL="819150" lvl="1" indent="-285750">
              <a:spcBef>
                <a:spcPct val="20000"/>
              </a:spcBef>
              <a:buClr>
                <a:schemeClr val="tx1"/>
              </a:buClr>
              <a:buSzPct val="75000"/>
              <a:buFont typeface="Wingdings" panose="05000000000000000000" pitchFamily="2" charset="2"/>
              <a:buChar char="Ø"/>
              <a:defRPr sz="2400">
                <a:latin typeface="+mn-lt"/>
              </a:defRPr>
            </a:lvl2pPr>
            <a:lvl3pPr marL="1179513" lvl="2" indent="-228600">
              <a:spcBef>
                <a:spcPct val="20000"/>
              </a:spcBef>
              <a:buClr>
                <a:schemeClr val="tx1"/>
              </a:buClr>
              <a:buSzPct val="75000"/>
              <a:buFont typeface="Wingdings" panose="05000000000000000000" pitchFamily="2" charset="2"/>
              <a:buChar char="Ø"/>
              <a:defRPr sz="2300">
                <a:latin typeface="+mn-lt"/>
              </a:defRPr>
            </a:lvl3pPr>
          </a:lstStyle>
          <a:p>
            <a:endParaRPr lang="cs-CZ" altLang="cs-CZ" sz="2400" dirty="0" smtClean="0"/>
          </a:p>
          <a:p>
            <a:r>
              <a:rPr lang="cs-CZ" altLang="cs-CZ" dirty="0"/>
              <a:t>Protein (peptide) </a:t>
            </a:r>
            <a:r>
              <a:rPr lang="cs-CZ" altLang="cs-CZ" dirty="0" err="1" smtClean="0"/>
              <a:t>hormones</a:t>
            </a:r>
            <a:r>
              <a:rPr lang="cs-CZ" altLang="cs-CZ" dirty="0" smtClean="0"/>
              <a:t> </a:t>
            </a:r>
            <a:endParaRPr lang="cs-CZ" altLang="cs-CZ" dirty="0"/>
          </a:p>
          <a:p>
            <a:r>
              <a:rPr lang="cs-CZ" altLang="cs-CZ" dirty="0" err="1"/>
              <a:t>Synthesis</a:t>
            </a:r>
            <a:r>
              <a:rPr lang="cs-CZ" altLang="cs-CZ" dirty="0"/>
              <a:t>: </a:t>
            </a:r>
            <a:r>
              <a:rPr lang="en-US" altLang="cs-CZ" dirty="0" err="1"/>
              <a:t>myo</a:t>
            </a:r>
            <a:r>
              <a:rPr lang="cs-CZ" altLang="cs-CZ" dirty="0"/>
              <a:t>c</a:t>
            </a:r>
            <a:r>
              <a:rPr lang="en-US" altLang="cs-CZ" dirty="0" err="1"/>
              <a:t>ard</a:t>
            </a:r>
            <a:endParaRPr lang="cs-CZ" altLang="cs-CZ" dirty="0"/>
          </a:p>
          <a:p>
            <a:pPr lvl="1"/>
            <a:r>
              <a:rPr lang="cs-CZ" altLang="cs-CZ" dirty="0"/>
              <a:t>E</a:t>
            </a:r>
            <a:r>
              <a:rPr lang="en-US" altLang="cs-CZ" dirty="0" err="1"/>
              <a:t>ndot</a:t>
            </a:r>
            <a:r>
              <a:rPr lang="cs-CZ" altLang="cs-CZ" dirty="0"/>
              <a:t>h</a:t>
            </a:r>
            <a:r>
              <a:rPr lang="en-US" altLang="cs-CZ" dirty="0"/>
              <a:t>el</a:t>
            </a:r>
            <a:r>
              <a:rPr lang="cs-CZ" altLang="cs-CZ" dirty="0" err="1"/>
              <a:t>ium</a:t>
            </a:r>
            <a:r>
              <a:rPr lang="en-US" altLang="cs-CZ" dirty="0"/>
              <a:t>, </a:t>
            </a:r>
            <a:r>
              <a:rPr lang="cs-CZ" altLang="cs-CZ" dirty="0" err="1"/>
              <a:t>kidney</a:t>
            </a:r>
            <a:endParaRPr lang="en-US" altLang="cs-CZ" dirty="0"/>
          </a:p>
          <a:p>
            <a:r>
              <a:rPr lang="cs-CZ" altLang="cs-CZ" dirty="0" err="1"/>
              <a:t>Protect</a:t>
            </a:r>
            <a:r>
              <a:rPr lang="cs-CZ" altLang="cs-CZ" dirty="0"/>
              <a:t> KV</a:t>
            </a:r>
            <a:r>
              <a:rPr lang="en-US" altLang="cs-CZ" dirty="0"/>
              <a:t> </a:t>
            </a:r>
            <a:r>
              <a:rPr lang="en-US" altLang="cs-CZ" dirty="0" err="1"/>
              <a:t>syst</a:t>
            </a:r>
            <a:r>
              <a:rPr lang="cs-CZ" altLang="cs-CZ" dirty="0" err="1"/>
              <a:t>em</a:t>
            </a:r>
            <a:r>
              <a:rPr lang="en-US" altLang="cs-CZ" dirty="0"/>
              <a:t> </a:t>
            </a:r>
            <a:r>
              <a:rPr lang="cs-CZ" altLang="cs-CZ" dirty="0" err="1"/>
              <a:t>against</a:t>
            </a:r>
            <a:r>
              <a:rPr lang="cs-CZ" altLang="cs-CZ" dirty="0"/>
              <a:t> </a:t>
            </a:r>
            <a:r>
              <a:rPr lang="cs-CZ" altLang="cs-CZ" dirty="0" err="1"/>
              <a:t>volume</a:t>
            </a:r>
            <a:r>
              <a:rPr lang="cs-CZ" altLang="cs-CZ" dirty="0"/>
              <a:t> and </a:t>
            </a:r>
            <a:r>
              <a:rPr lang="cs-CZ" altLang="cs-CZ" dirty="0" err="1"/>
              <a:t>pressure</a:t>
            </a:r>
            <a:r>
              <a:rPr lang="cs-CZ" altLang="cs-CZ" dirty="0"/>
              <a:t> </a:t>
            </a:r>
            <a:r>
              <a:rPr lang="cs-CZ" altLang="cs-CZ" dirty="0" err="1"/>
              <a:t>overload</a:t>
            </a:r>
            <a:r>
              <a:rPr lang="en-US" altLang="cs-CZ" dirty="0"/>
              <a:t> </a:t>
            </a:r>
            <a:endParaRPr lang="cs-CZ" altLang="cs-CZ" dirty="0"/>
          </a:p>
          <a:p>
            <a:r>
              <a:rPr lang="cs-CZ" altLang="cs-CZ" dirty="0"/>
              <a:t>D</a:t>
            </a:r>
            <a:r>
              <a:rPr lang="en-US" altLang="cs-CZ" dirty="0" err="1"/>
              <a:t>iuretic</a:t>
            </a:r>
            <a:r>
              <a:rPr lang="en-US" altLang="cs-CZ" dirty="0"/>
              <a:t>, natriuretic and hypotensive </a:t>
            </a:r>
            <a:r>
              <a:rPr lang="en-US" altLang="cs-CZ" dirty="0" smtClean="0"/>
              <a:t>effects</a:t>
            </a:r>
            <a:endParaRPr lang="en-US" altLang="cs-CZ" dirty="0"/>
          </a:p>
        </p:txBody>
      </p:sp>
      <p:sp>
        <p:nvSpPr>
          <p:cNvPr id="2" name="Zástupný symbol pro číslo snímku 1"/>
          <p:cNvSpPr>
            <a:spLocks noGrp="1"/>
          </p:cNvSpPr>
          <p:nvPr>
            <p:ph type="sldNum" sz="quarter" idx="12"/>
          </p:nvPr>
        </p:nvSpPr>
        <p:spPr/>
        <p:txBody>
          <a:bodyPr/>
          <a:lstStyle/>
          <a:p>
            <a:pPr rtl="0"/>
            <a:fld id="{C014DD1E-5D91-48A3-AD6D-45FBA980D106}" type="slidenum">
              <a:rPr lang="cs-CZ" smtClean="0"/>
              <a:t>19</a:t>
            </a:fld>
            <a:endParaRPr lang="cs-CZ" dirty="0"/>
          </a:p>
        </p:txBody>
      </p:sp>
    </p:spTree>
    <p:extLst>
      <p:ext uri="{BB962C8B-B14F-4D97-AF65-F5344CB8AC3E}">
        <p14:creationId xmlns:p14="http://schemas.microsoft.com/office/powerpoint/2010/main" val="335382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p:txBody>
          <a:bodyPr rtlCol="0"/>
          <a:lstStyle/>
          <a:p>
            <a:pPr algn="ctr"/>
            <a:r>
              <a:rPr lang="cs-CZ" altLang="cs-CZ" dirty="0" err="1"/>
              <a:t>Cardiac</a:t>
            </a:r>
            <a:r>
              <a:rPr lang="cs-CZ" altLang="cs-CZ" dirty="0"/>
              <a:t> </a:t>
            </a:r>
            <a:r>
              <a:rPr lang="cs-CZ" altLang="cs-CZ" dirty="0" err="1"/>
              <a:t>markers</a:t>
            </a:r>
            <a:r>
              <a:rPr lang="cs-CZ" altLang="cs-CZ" dirty="0"/>
              <a:t> </a:t>
            </a:r>
            <a:r>
              <a:rPr lang="cs-CZ" altLang="cs-CZ" dirty="0" smtClean="0"/>
              <a:t/>
            </a:r>
            <a:br>
              <a:rPr lang="cs-CZ" altLang="cs-CZ" dirty="0" smtClean="0"/>
            </a:br>
            <a:endParaRPr lang="cs-CZ" dirty="0"/>
          </a:p>
        </p:txBody>
      </p:sp>
      <p:sp>
        <p:nvSpPr>
          <p:cNvPr id="2" name="Zástupný symbol pro text 1"/>
          <p:cNvSpPr>
            <a:spLocks noGrp="1"/>
          </p:cNvSpPr>
          <p:nvPr>
            <p:ph type="body" idx="1"/>
          </p:nvPr>
        </p:nvSpPr>
        <p:spPr>
          <a:xfrm>
            <a:off x="1218883" y="1701800"/>
            <a:ext cx="5082740" cy="1727200"/>
          </a:xfrm>
        </p:spPr>
        <p:txBody>
          <a:bodyPr>
            <a:normAutofit/>
          </a:bodyPr>
          <a:lstStyle/>
          <a:p>
            <a:r>
              <a:rPr lang="en-US" sz="2600" dirty="0" smtClean="0"/>
              <a:t>Ischemia</a:t>
            </a:r>
            <a:r>
              <a:rPr lang="en-US" sz="2600" dirty="0"/>
              <a:t>, </a:t>
            </a:r>
            <a:r>
              <a:rPr lang="en-US" sz="2600" dirty="0" smtClean="0"/>
              <a:t>necrosis</a:t>
            </a:r>
            <a:endParaRPr lang="cs-CZ" sz="2600" dirty="0" smtClean="0"/>
          </a:p>
          <a:p>
            <a:r>
              <a:rPr lang="cs-CZ" sz="2600" dirty="0" err="1"/>
              <a:t>volume</a:t>
            </a:r>
            <a:r>
              <a:rPr lang="cs-CZ" sz="2600" dirty="0"/>
              <a:t> </a:t>
            </a:r>
            <a:r>
              <a:rPr lang="cs-CZ" sz="2600" dirty="0" err="1"/>
              <a:t>overload</a:t>
            </a:r>
            <a:endParaRPr lang="cs-CZ" sz="2600" dirty="0"/>
          </a:p>
          <a:p>
            <a:r>
              <a:rPr lang="en-US" sz="2600" dirty="0" smtClean="0"/>
              <a:t>mechanical damage</a:t>
            </a:r>
            <a:endParaRPr lang="cs-CZ" sz="2600" dirty="0" smtClean="0"/>
          </a:p>
          <a:p>
            <a:r>
              <a:rPr lang="en-US" sz="2600" dirty="0" smtClean="0"/>
              <a:t>toxic </a:t>
            </a:r>
            <a:r>
              <a:rPr lang="en-US" sz="2600" dirty="0"/>
              <a:t>effects </a:t>
            </a:r>
            <a:endParaRPr lang="cs-CZ" dirty="0"/>
          </a:p>
        </p:txBody>
      </p:sp>
      <p:sp>
        <p:nvSpPr>
          <p:cNvPr id="14" name="Zástupný symbol pro obsah 13"/>
          <p:cNvSpPr>
            <a:spLocks noGrp="1"/>
          </p:cNvSpPr>
          <p:nvPr>
            <p:ph sz="half" idx="2"/>
          </p:nvPr>
        </p:nvSpPr>
        <p:spPr>
          <a:xfrm>
            <a:off x="1557908" y="3212976"/>
            <a:ext cx="4739652" cy="2959224"/>
          </a:xfrm>
        </p:spPr>
        <p:txBody>
          <a:bodyPr rtlCol="0">
            <a:normAutofit fontScale="62500" lnSpcReduction="20000"/>
          </a:bodyPr>
          <a:lstStyle/>
          <a:p>
            <a:pPr rtl="0"/>
            <a:endParaRPr lang="cs-CZ" dirty="0" smtClean="0"/>
          </a:p>
          <a:p>
            <a:r>
              <a:rPr lang="cs-CZ" altLang="cs-CZ" sz="3800" dirty="0" err="1"/>
              <a:t>Markers</a:t>
            </a:r>
            <a:r>
              <a:rPr lang="cs-CZ" altLang="cs-CZ" sz="3800" dirty="0"/>
              <a:t> </a:t>
            </a:r>
            <a:r>
              <a:rPr lang="cs-CZ" altLang="cs-CZ" sz="3800" dirty="0" err="1"/>
              <a:t>of</a:t>
            </a:r>
            <a:r>
              <a:rPr lang="cs-CZ" altLang="cs-CZ" sz="3800" dirty="0"/>
              <a:t> </a:t>
            </a:r>
            <a:r>
              <a:rPr lang="cs-CZ" altLang="cs-CZ" sz="3800" dirty="0" err="1"/>
              <a:t>acute</a:t>
            </a:r>
            <a:r>
              <a:rPr lang="cs-CZ" altLang="cs-CZ" sz="3800" dirty="0"/>
              <a:t> </a:t>
            </a:r>
            <a:r>
              <a:rPr lang="cs-CZ" altLang="cs-CZ" sz="3800" dirty="0" err="1"/>
              <a:t>coronary</a:t>
            </a:r>
            <a:r>
              <a:rPr lang="cs-CZ" altLang="cs-CZ" sz="3800" dirty="0"/>
              <a:t> syndrom</a:t>
            </a:r>
          </a:p>
          <a:p>
            <a:r>
              <a:rPr lang="cs-CZ" altLang="cs-CZ" sz="3800" dirty="0" err="1"/>
              <a:t>Markers</a:t>
            </a:r>
            <a:r>
              <a:rPr lang="cs-CZ" altLang="cs-CZ" sz="3800" dirty="0"/>
              <a:t> </a:t>
            </a:r>
            <a:r>
              <a:rPr lang="cs-CZ" altLang="cs-CZ" sz="3800" dirty="0" err="1"/>
              <a:t>of</a:t>
            </a:r>
            <a:r>
              <a:rPr lang="cs-CZ" altLang="cs-CZ" sz="3800" dirty="0"/>
              <a:t> </a:t>
            </a:r>
            <a:r>
              <a:rPr lang="cs-CZ" altLang="cs-CZ" sz="3800" dirty="0" err="1"/>
              <a:t>chronic</a:t>
            </a:r>
            <a:r>
              <a:rPr lang="cs-CZ" altLang="cs-CZ" sz="3800" dirty="0"/>
              <a:t> </a:t>
            </a:r>
            <a:r>
              <a:rPr lang="cs-CZ" altLang="cs-CZ" sz="3800" dirty="0" err="1"/>
              <a:t>heart</a:t>
            </a:r>
            <a:r>
              <a:rPr lang="cs-CZ" altLang="cs-CZ" sz="3800" dirty="0"/>
              <a:t> </a:t>
            </a:r>
            <a:r>
              <a:rPr lang="cs-CZ" altLang="cs-CZ" sz="3800" dirty="0" err="1"/>
              <a:t>failure</a:t>
            </a:r>
            <a:r>
              <a:rPr lang="cs-CZ" altLang="cs-CZ" sz="3800" dirty="0"/>
              <a:t>      </a:t>
            </a:r>
          </a:p>
          <a:p>
            <a:pPr rtl="0"/>
            <a:r>
              <a:rPr lang="cs-CZ" sz="3800" dirty="0" err="1" smtClean="0"/>
              <a:t>Regulation</a:t>
            </a:r>
            <a:r>
              <a:rPr lang="cs-CZ" sz="3800" dirty="0" smtClean="0"/>
              <a:t>: GDF-15,galektin3</a:t>
            </a:r>
          </a:p>
          <a:p>
            <a:pPr rtl="0"/>
            <a:endParaRPr lang="cs-CZ" sz="3800" dirty="0" smtClean="0"/>
          </a:p>
          <a:p>
            <a:pPr rtl="0"/>
            <a:r>
              <a:rPr lang="cs-CZ" sz="3800" dirty="0" err="1" smtClean="0">
                <a:solidFill>
                  <a:srgbClr val="2CA490"/>
                </a:solidFill>
              </a:rPr>
              <a:t>Diagnosis</a:t>
            </a:r>
            <a:r>
              <a:rPr lang="cs-CZ" sz="3800" dirty="0" smtClean="0">
                <a:solidFill>
                  <a:srgbClr val="2CA490"/>
                </a:solidFill>
              </a:rPr>
              <a:t>   </a:t>
            </a:r>
            <a:r>
              <a:rPr lang="cs-CZ" sz="3800" dirty="0" err="1" smtClean="0">
                <a:solidFill>
                  <a:srgbClr val="2CA490"/>
                </a:solidFill>
              </a:rPr>
              <a:t>Treatment</a:t>
            </a:r>
            <a:r>
              <a:rPr lang="cs-CZ" sz="3800" dirty="0" smtClean="0">
                <a:solidFill>
                  <a:srgbClr val="2CA490"/>
                </a:solidFill>
              </a:rPr>
              <a:t>   </a:t>
            </a:r>
            <a:r>
              <a:rPr lang="cs-CZ" sz="3800" dirty="0" err="1" smtClean="0">
                <a:solidFill>
                  <a:srgbClr val="2CA490"/>
                </a:solidFill>
              </a:rPr>
              <a:t>Prognosis</a:t>
            </a:r>
            <a:endParaRPr lang="cs-CZ" sz="3800" dirty="0" smtClean="0">
              <a:solidFill>
                <a:srgbClr val="2CA490"/>
              </a:solidFill>
            </a:endParaRPr>
          </a:p>
        </p:txBody>
      </p:sp>
      <p:sp>
        <p:nvSpPr>
          <p:cNvPr id="3" name="Zástupný symbol pro text 2"/>
          <p:cNvSpPr>
            <a:spLocks noGrp="1"/>
          </p:cNvSpPr>
          <p:nvPr>
            <p:ph type="body" sz="quarter" idx="3"/>
          </p:nvPr>
        </p:nvSpPr>
        <p:spPr/>
        <p:txBody>
          <a:bodyPr/>
          <a:lstStyle/>
          <a:p>
            <a:endParaRPr lang="cs-CZ"/>
          </a:p>
        </p:txBody>
      </p:sp>
      <p:sp>
        <p:nvSpPr>
          <p:cNvPr id="4" name="Zástupný symbol pro obsah 3"/>
          <p:cNvSpPr>
            <a:spLocks noGrp="1"/>
          </p:cNvSpPr>
          <p:nvPr>
            <p:ph sz="quarter" idx="4"/>
          </p:nvPr>
        </p:nvSpPr>
        <p:spPr/>
        <p:txBody>
          <a:bodyPr/>
          <a:lstStyle/>
          <a:p>
            <a:endParaRPr lang="cs-CZ"/>
          </a:p>
        </p:txBody>
      </p:sp>
      <p:pic>
        <p:nvPicPr>
          <p:cNvPr id="1026" name="Picture 2" descr="VÃ½sledek obrÃ¡zku pro anatomie srd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1770" y="1232756"/>
            <a:ext cx="4392488" cy="4392488"/>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číslo snímku 4"/>
          <p:cNvSpPr>
            <a:spLocks noGrp="1"/>
          </p:cNvSpPr>
          <p:nvPr>
            <p:ph type="sldNum" sz="quarter" idx="12"/>
          </p:nvPr>
        </p:nvSpPr>
        <p:spPr/>
        <p:txBody>
          <a:bodyPr/>
          <a:lstStyle/>
          <a:p>
            <a:pPr rtl="0"/>
            <a:fld id="{C014DD1E-5D91-48A3-AD6D-45FBA980D106}" type="slidenum">
              <a:rPr lang="cs-CZ" smtClean="0"/>
              <a:t>2</a:t>
            </a:fld>
            <a:endParaRPr lang="cs-CZ" dirty="0"/>
          </a:p>
        </p:txBody>
      </p:sp>
    </p:spTree>
    <p:extLst>
      <p:ext uri="{BB962C8B-B14F-4D97-AF65-F5344CB8AC3E}">
        <p14:creationId xmlns:p14="http://schemas.microsoft.com/office/powerpoint/2010/main" val="352911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a:r>
              <a:rPr lang="cs-CZ" altLang="cs-CZ" dirty="0" err="1"/>
              <a:t>Mechanism</a:t>
            </a:r>
            <a:r>
              <a:rPr lang="cs-CZ" altLang="cs-CZ" dirty="0"/>
              <a:t> </a:t>
            </a:r>
            <a:r>
              <a:rPr lang="cs-CZ" altLang="cs-CZ" dirty="0" err="1"/>
              <a:t>of</a:t>
            </a:r>
            <a:r>
              <a:rPr lang="cs-CZ" altLang="cs-CZ" dirty="0"/>
              <a:t> NP </a:t>
            </a:r>
            <a:r>
              <a:rPr lang="cs-CZ" altLang="cs-CZ" dirty="0" err="1"/>
              <a:t>function</a:t>
            </a:r>
            <a:endParaRPr lang="cs-CZ" altLang="cs-CZ" dirty="0" smtClean="0">
              <a:solidFill>
                <a:schemeClr val="tx1"/>
              </a:solidFill>
            </a:endParaRPr>
          </a:p>
        </p:txBody>
      </p:sp>
      <p:sp>
        <p:nvSpPr>
          <p:cNvPr id="32771" name="Rectangle 5"/>
          <p:cNvSpPr>
            <a:spLocks noGrp="1" noChangeArrowheads="1"/>
          </p:cNvSpPr>
          <p:nvPr>
            <p:ph type="body" sz="half" idx="1"/>
          </p:nvPr>
        </p:nvSpPr>
        <p:spPr>
          <a:xfrm>
            <a:off x="46554" y="1219201"/>
            <a:ext cx="5789692" cy="53054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normAutofit/>
          </a:bodyPr>
          <a:lstStyle/>
          <a:p>
            <a:pPr marL="342900" indent="-342900">
              <a:spcBef>
                <a:spcPct val="20000"/>
              </a:spcBef>
              <a:buClr>
                <a:schemeClr val="tx1"/>
              </a:buClr>
              <a:buSzPct val="75000"/>
              <a:buFont typeface="Wingdings" panose="05000000000000000000" pitchFamily="2" charset="2"/>
              <a:buChar char="Ø"/>
            </a:pPr>
            <a:r>
              <a:rPr lang="cs-CZ" altLang="cs-CZ" sz="2400" dirty="0" err="1" smtClean="0"/>
              <a:t>Kidney</a:t>
            </a:r>
            <a:r>
              <a:rPr lang="cs-CZ" altLang="cs-CZ" sz="2400" dirty="0"/>
              <a:t>: </a:t>
            </a:r>
          </a:p>
          <a:p>
            <a:pPr marL="819150" lvl="1" indent="-285750">
              <a:spcBef>
                <a:spcPct val="20000"/>
              </a:spcBef>
              <a:buClr>
                <a:schemeClr val="tx1"/>
              </a:buClr>
              <a:buSzPct val="75000"/>
              <a:buFont typeface="Wingdings" panose="05000000000000000000" pitchFamily="2" charset="2"/>
              <a:buChar char="Ø"/>
            </a:pPr>
            <a:r>
              <a:rPr lang="cs-CZ" altLang="cs-CZ" sz="2000" dirty="0" err="1"/>
              <a:t>Inhibit</a:t>
            </a:r>
            <a:r>
              <a:rPr lang="cs-CZ" altLang="cs-CZ" sz="2000" dirty="0"/>
              <a:t> Na </a:t>
            </a:r>
            <a:r>
              <a:rPr lang="cs-CZ" altLang="cs-CZ" sz="2000" dirty="0" err="1"/>
              <a:t>reabsorption</a:t>
            </a:r>
            <a:r>
              <a:rPr lang="cs-CZ" altLang="cs-CZ" sz="2000" dirty="0"/>
              <a:t> = </a:t>
            </a:r>
            <a:r>
              <a:rPr lang="cs-CZ" altLang="cs-CZ" sz="2000" dirty="0" err="1"/>
              <a:t>natriuresis</a:t>
            </a:r>
            <a:r>
              <a:rPr lang="cs-CZ" altLang="cs-CZ" sz="2000" dirty="0"/>
              <a:t>, </a:t>
            </a:r>
            <a:r>
              <a:rPr lang="cs-CZ" altLang="cs-CZ" sz="2000" dirty="0" err="1"/>
              <a:t>diuresis</a:t>
            </a:r>
            <a:endParaRPr lang="cs-CZ" altLang="cs-CZ" sz="2000" dirty="0"/>
          </a:p>
          <a:p>
            <a:pPr marL="1179513" lvl="2" indent="-228600">
              <a:spcBef>
                <a:spcPct val="20000"/>
              </a:spcBef>
              <a:buClr>
                <a:schemeClr val="tx1"/>
              </a:buClr>
              <a:buSzPct val="75000"/>
              <a:buFont typeface="Wingdings" panose="05000000000000000000" pitchFamily="2" charset="2"/>
              <a:buChar char="Ø"/>
            </a:pPr>
            <a:r>
              <a:rPr lang="cs-CZ" altLang="cs-CZ" sz="2300" dirty="0">
                <a:sym typeface="Symbol" pitchFamily="18" charset="2"/>
              </a:rPr>
              <a:t></a:t>
            </a:r>
            <a:r>
              <a:rPr lang="cs-CZ" altLang="cs-CZ" sz="2300" dirty="0"/>
              <a:t> </a:t>
            </a:r>
            <a:r>
              <a:rPr lang="cs-CZ" altLang="cs-CZ" sz="2300" dirty="0" err="1"/>
              <a:t>blood</a:t>
            </a:r>
            <a:r>
              <a:rPr lang="cs-CZ" altLang="cs-CZ" sz="2300" dirty="0"/>
              <a:t> </a:t>
            </a:r>
            <a:r>
              <a:rPr lang="cs-CZ" altLang="cs-CZ" sz="2300" dirty="0" err="1" smtClean="0"/>
              <a:t>volume</a:t>
            </a:r>
            <a:r>
              <a:rPr lang="cs-CZ" altLang="cs-CZ" sz="2300" dirty="0" smtClean="0"/>
              <a:t> </a:t>
            </a:r>
            <a:endParaRPr lang="cs-CZ" altLang="cs-CZ" sz="2300" dirty="0"/>
          </a:p>
          <a:p>
            <a:pPr marL="819150" lvl="1" indent="-285750">
              <a:spcBef>
                <a:spcPct val="20000"/>
              </a:spcBef>
              <a:buClr>
                <a:schemeClr val="tx1"/>
              </a:buClr>
              <a:buSzPct val="75000"/>
              <a:buFont typeface="Wingdings" panose="05000000000000000000" pitchFamily="2" charset="2"/>
              <a:buChar char="Ø"/>
            </a:pPr>
            <a:r>
              <a:rPr lang="cs-CZ" altLang="cs-CZ" sz="2000" dirty="0">
                <a:sym typeface="Symbol" pitchFamily="18" charset="2"/>
              </a:rPr>
              <a:t> </a:t>
            </a:r>
            <a:r>
              <a:rPr lang="cs-CZ" altLang="cs-CZ" sz="2000" dirty="0"/>
              <a:t>renin </a:t>
            </a:r>
            <a:r>
              <a:rPr lang="cs-CZ" altLang="cs-CZ" sz="2000" dirty="0" err="1"/>
              <a:t>secretion</a:t>
            </a:r>
            <a:endParaRPr lang="cs-CZ" altLang="cs-CZ" sz="2000" dirty="0"/>
          </a:p>
          <a:p>
            <a:pPr marL="1179513" lvl="2" indent="-228600">
              <a:spcBef>
                <a:spcPct val="20000"/>
              </a:spcBef>
              <a:buClr>
                <a:schemeClr val="tx1"/>
              </a:buClr>
              <a:buSzPct val="75000"/>
              <a:buFont typeface="Wingdings" panose="05000000000000000000" pitchFamily="2" charset="2"/>
              <a:buChar char="Ø"/>
            </a:pPr>
            <a:r>
              <a:rPr lang="cs-CZ" altLang="cs-CZ" sz="2300" dirty="0">
                <a:sym typeface="Symbol" pitchFamily="18" charset="2"/>
              </a:rPr>
              <a:t></a:t>
            </a:r>
            <a:r>
              <a:rPr lang="cs-CZ" altLang="cs-CZ" sz="2300" dirty="0"/>
              <a:t> aldosteron</a:t>
            </a:r>
          </a:p>
          <a:p>
            <a:pPr marL="1179513" lvl="2" indent="-228600">
              <a:spcBef>
                <a:spcPct val="20000"/>
              </a:spcBef>
              <a:buClr>
                <a:schemeClr val="tx1"/>
              </a:buClr>
              <a:buSzPct val="75000"/>
              <a:buFont typeface="Wingdings" panose="05000000000000000000" pitchFamily="2" charset="2"/>
              <a:buChar char="Ø"/>
            </a:pPr>
            <a:endParaRPr lang="cs-CZ" altLang="cs-CZ" sz="2300" dirty="0"/>
          </a:p>
          <a:p>
            <a:pPr>
              <a:buClr>
                <a:schemeClr val="tx1"/>
              </a:buClr>
              <a:buFont typeface="Wingdings" panose="05000000000000000000" pitchFamily="2" charset="2"/>
              <a:buChar char="Ø"/>
            </a:pPr>
            <a:r>
              <a:rPr lang="cs-CZ" altLang="cs-CZ" sz="2400" dirty="0" err="1"/>
              <a:t>Blood</a:t>
            </a:r>
            <a:r>
              <a:rPr lang="cs-CZ" altLang="cs-CZ" sz="2400" dirty="0"/>
              <a:t> </a:t>
            </a:r>
            <a:r>
              <a:rPr lang="cs-CZ" altLang="cs-CZ" sz="2400" dirty="0" err="1"/>
              <a:t>vessels</a:t>
            </a:r>
            <a:endParaRPr lang="cs-CZ" altLang="cs-CZ" sz="2400" dirty="0"/>
          </a:p>
          <a:p>
            <a:pPr lvl="1">
              <a:buClr>
                <a:schemeClr val="tx1"/>
              </a:buClr>
              <a:buFont typeface="Wingdings" panose="05000000000000000000" pitchFamily="2" charset="2"/>
              <a:buChar char="Ø"/>
            </a:pPr>
            <a:r>
              <a:rPr lang="cs-CZ" altLang="cs-CZ" sz="2000" dirty="0" err="1"/>
              <a:t>Vasodilatation</a:t>
            </a:r>
            <a:endParaRPr lang="cs-CZ" altLang="cs-CZ" sz="2000" dirty="0"/>
          </a:p>
          <a:p>
            <a:pPr>
              <a:buClr>
                <a:schemeClr val="tx1"/>
              </a:buClr>
              <a:buFont typeface="Wingdings" panose="05000000000000000000" pitchFamily="2" charset="2"/>
              <a:buChar char="Ø"/>
            </a:pPr>
            <a:r>
              <a:rPr lang="cs-CZ" altLang="cs-CZ" sz="2400" dirty="0"/>
              <a:t>CNS</a:t>
            </a:r>
          </a:p>
          <a:p>
            <a:pPr lvl="1">
              <a:buClr>
                <a:schemeClr val="tx1"/>
              </a:buClr>
              <a:buFont typeface="Wingdings" panose="05000000000000000000" pitchFamily="2" charset="2"/>
              <a:buChar char="Ø"/>
            </a:pPr>
            <a:r>
              <a:rPr lang="cs-CZ" altLang="cs-CZ" sz="2000" dirty="0">
                <a:sym typeface="Symbol" pitchFamily="18" charset="2"/>
              </a:rPr>
              <a:t> </a:t>
            </a:r>
            <a:r>
              <a:rPr lang="cs-CZ" altLang="cs-CZ" sz="2000" dirty="0" err="1">
                <a:sym typeface="Symbol" pitchFamily="18" charset="2"/>
              </a:rPr>
              <a:t>sympathetic</a:t>
            </a:r>
            <a:endParaRPr lang="cs-CZ" altLang="cs-CZ" sz="2000" dirty="0">
              <a:sym typeface="Symbol" pitchFamily="18" charset="2"/>
            </a:endParaRPr>
          </a:p>
        </p:txBody>
      </p:sp>
      <p:pic>
        <p:nvPicPr>
          <p:cNvPr id="32772" name="Picture 4" descr="bnp_f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127" y="1988840"/>
            <a:ext cx="6045741"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5805376"/>
      </p:ext>
    </p:extLst>
  </p:cSld>
  <p:clrMapOvr>
    <a:masterClrMapping/>
  </p:clrMapOvr>
  <p:transition spd="med">
    <p:pull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stretch>
            <a:fillRect/>
          </a:stretch>
        </p:blipFill>
        <p:spPr>
          <a:xfrm>
            <a:off x="2389187" y="1323975"/>
            <a:ext cx="7410450" cy="4210050"/>
          </a:xfrm>
          <a:prstGeom prst="rect">
            <a:avLst/>
          </a:prstGeom>
        </p:spPr>
      </p:pic>
      <p:sp>
        <p:nvSpPr>
          <p:cNvPr id="2" name="Zástupný symbol pro číslo snímku 1"/>
          <p:cNvSpPr>
            <a:spLocks noGrp="1"/>
          </p:cNvSpPr>
          <p:nvPr>
            <p:ph type="sldNum" sz="quarter" idx="12"/>
          </p:nvPr>
        </p:nvSpPr>
        <p:spPr/>
        <p:txBody>
          <a:bodyPr/>
          <a:lstStyle/>
          <a:p>
            <a:pPr rtl="0"/>
            <a:fld id="{C014DD1E-5D91-48A3-AD6D-45FBA980D106}" type="slidenum">
              <a:rPr lang="cs-CZ" smtClean="0"/>
              <a:t>21</a:t>
            </a:fld>
            <a:endParaRPr lang="cs-CZ" dirty="0"/>
          </a:p>
        </p:txBody>
      </p:sp>
    </p:spTree>
    <p:extLst>
      <p:ext uri="{BB962C8B-B14F-4D97-AF65-F5344CB8AC3E}">
        <p14:creationId xmlns:p14="http://schemas.microsoft.com/office/powerpoint/2010/main" val="105272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03147" y="115888"/>
            <a:ext cx="11782531" cy="762000"/>
          </a:xfrm>
        </p:spPr>
        <p:txBody>
          <a:bodyPr/>
          <a:lstStyle/>
          <a:p>
            <a:pPr algn="ctr"/>
            <a:r>
              <a:rPr lang="cs-CZ" altLang="cs-CZ" dirty="0" err="1" smtClean="0"/>
              <a:t>Synthesis</a:t>
            </a:r>
            <a:r>
              <a:rPr lang="cs-CZ" altLang="cs-CZ" dirty="0" smtClean="0"/>
              <a:t> </a:t>
            </a:r>
            <a:r>
              <a:rPr lang="cs-CZ" altLang="cs-CZ" dirty="0" err="1" smtClean="0"/>
              <a:t>of</a:t>
            </a:r>
            <a:r>
              <a:rPr lang="cs-CZ" altLang="cs-CZ" dirty="0" smtClean="0"/>
              <a:t> BNP: pro BNP</a:t>
            </a:r>
            <a:endParaRPr lang="en-GB" altLang="cs-CZ" dirty="0" smtClean="0"/>
          </a:p>
        </p:txBody>
      </p:sp>
      <p:sp>
        <p:nvSpPr>
          <p:cNvPr id="33795" name="Rectangle 5"/>
          <p:cNvSpPr>
            <a:spLocks noChangeArrowheads="1"/>
          </p:cNvSpPr>
          <p:nvPr/>
        </p:nvSpPr>
        <p:spPr bwMode="auto">
          <a:xfrm>
            <a:off x="1125859" y="1125538"/>
            <a:ext cx="11062965" cy="230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marL="342900" indent="-342900">
              <a:spcBef>
                <a:spcPct val="20000"/>
              </a:spcBef>
              <a:buClr>
                <a:schemeClr val="tx1"/>
              </a:buClr>
              <a:buSzPct val="75000"/>
              <a:buFont typeface="Wingdings" panose="05000000000000000000" pitchFamily="2" charset="2"/>
              <a:buChar char="Ø"/>
            </a:pPr>
            <a:r>
              <a:rPr lang="cs-CZ" altLang="cs-CZ" sz="2400" dirty="0" err="1" smtClean="0">
                <a:latin typeface="+mn-lt"/>
              </a:rPr>
              <a:t>ProBNP</a:t>
            </a:r>
            <a:r>
              <a:rPr lang="cs-CZ" altLang="cs-CZ" sz="2400" dirty="0" smtClean="0">
                <a:latin typeface="+mn-lt"/>
              </a:rPr>
              <a:t> </a:t>
            </a:r>
            <a:r>
              <a:rPr lang="cs-CZ" altLang="cs-CZ" sz="2400" dirty="0">
                <a:latin typeface="+mn-lt"/>
              </a:rPr>
              <a:t>- </a:t>
            </a:r>
            <a:r>
              <a:rPr lang="cs-CZ" altLang="cs-CZ" sz="2400" dirty="0" err="1">
                <a:latin typeface="+mn-lt"/>
              </a:rPr>
              <a:t>cleaved</a:t>
            </a:r>
            <a:r>
              <a:rPr lang="cs-CZ" altLang="cs-CZ" sz="2400" dirty="0">
                <a:latin typeface="+mn-lt"/>
              </a:rPr>
              <a:t> </a:t>
            </a:r>
            <a:r>
              <a:rPr lang="cs-CZ" altLang="cs-CZ" sz="2400" dirty="0" err="1">
                <a:latin typeface="+mn-lt"/>
              </a:rPr>
              <a:t>into</a:t>
            </a:r>
            <a:r>
              <a:rPr lang="cs-CZ" altLang="cs-CZ" sz="2400" dirty="0">
                <a:latin typeface="+mn-lt"/>
              </a:rPr>
              <a:t> 2 </a:t>
            </a:r>
            <a:r>
              <a:rPr lang="cs-CZ" altLang="cs-CZ" sz="2400" dirty="0" err="1">
                <a:latin typeface="+mn-lt"/>
              </a:rPr>
              <a:t>fragments</a:t>
            </a:r>
            <a:r>
              <a:rPr lang="cs-CZ" altLang="cs-CZ" sz="2400" dirty="0">
                <a:latin typeface="+mn-lt"/>
              </a:rPr>
              <a:t>: BNP, NT </a:t>
            </a:r>
            <a:r>
              <a:rPr lang="cs-CZ" altLang="cs-CZ" sz="2400" dirty="0" err="1">
                <a:latin typeface="+mn-lt"/>
              </a:rPr>
              <a:t>ProBNP</a:t>
            </a:r>
            <a:endParaRPr lang="cs-CZ" altLang="cs-CZ" sz="2400" dirty="0">
              <a:latin typeface="+mn-lt"/>
            </a:endParaRPr>
          </a:p>
          <a:p>
            <a:pPr marL="819150" lvl="1" indent="-285750">
              <a:spcBef>
                <a:spcPct val="20000"/>
              </a:spcBef>
              <a:buClr>
                <a:schemeClr val="tx1"/>
              </a:buClr>
              <a:buSzPct val="75000"/>
              <a:buFont typeface="Wingdings" panose="05000000000000000000" pitchFamily="2" charset="2"/>
              <a:buChar char="Ø"/>
            </a:pPr>
            <a:r>
              <a:rPr lang="cs-CZ" altLang="cs-CZ" sz="2000" dirty="0">
                <a:latin typeface="+mn-lt"/>
              </a:rPr>
              <a:t>BNP: </a:t>
            </a:r>
            <a:r>
              <a:rPr lang="cs-CZ" altLang="cs-CZ" sz="2000" dirty="0" err="1">
                <a:latin typeface="+mn-lt"/>
              </a:rPr>
              <a:t>biological</a:t>
            </a:r>
            <a:r>
              <a:rPr lang="cs-CZ" altLang="cs-CZ" sz="2000" dirty="0">
                <a:latin typeface="+mn-lt"/>
              </a:rPr>
              <a:t> </a:t>
            </a:r>
            <a:r>
              <a:rPr lang="cs-CZ" altLang="cs-CZ" sz="2000" dirty="0" err="1">
                <a:latin typeface="+mn-lt"/>
              </a:rPr>
              <a:t>active</a:t>
            </a:r>
            <a:r>
              <a:rPr lang="cs-CZ" altLang="cs-CZ" sz="2000" dirty="0">
                <a:latin typeface="+mn-lt"/>
              </a:rPr>
              <a:t> polypeptide (32 AA)</a:t>
            </a:r>
          </a:p>
          <a:p>
            <a:pPr marL="819150" lvl="1" indent="-285750">
              <a:spcBef>
                <a:spcPct val="20000"/>
              </a:spcBef>
              <a:buClr>
                <a:schemeClr val="tx1"/>
              </a:buClr>
              <a:buSzPct val="75000"/>
              <a:buFont typeface="Wingdings" panose="05000000000000000000" pitchFamily="2" charset="2"/>
              <a:buChar char="Ø"/>
            </a:pPr>
            <a:r>
              <a:rPr lang="cs-CZ" altLang="cs-CZ" sz="2000" dirty="0">
                <a:latin typeface="+mn-lt"/>
              </a:rPr>
              <a:t>NT-</a:t>
            </a:r>
            <a:r>
              <a:rPr lang="cs-CZ" altLang="cs-CZ" sz="2000" dirty="0" err="1">
                <a:latin typeface="+mn-lt"/>
              </a:rPr>
              <a:t>proBNP</a:t>
            </a:r>
            <a:r>
              <a:rPr lang="cs-CZ" altLang="cs-CZ" sz="2000" dirty="0">
                <a:latin typeface="+mn-lt"/>
              </a:rPr>
              <a:t>: </a:t>
            </a:r>
            <a:r>
              <a:rPr lang="cs-CZ" altLang="cs-CZ" sz="2000" dirty="0" err="1">
                <a:latin typeface="+mn-lt"/>
              </a:rPr>
              <a:t>biological</a:t>
            </a:r>
            <a:r>
              <a:rPr lang="cs-CZ" altLang="cs-CZ" sz="2000" dirty="0">
                <a:latin typeface="+mn-lt"/>
              </a:rPr>
              <a:t> </a:t>
            </a:r>
            <a:r>
              <a:rPr lang="cs-CZ" altLang="cs-CZ" sz="2000" dirty="0" err="1">
                <a:latin typeface="+mn-lt"/>
              </a:rPr>
              <a:t>inactive</a:t>
            </a:r>
            <a:r>
              <a:rPr lang="cs-CZ" altLang="cs-CZ" sz="2000" dirty="0">
                <a:latin typeface="+mn-lt"/>
              </a:rPr>
              <a:t> (</a:t>
            </a:r>
            <a:r>
              <a:rPr lang="en-US" altLang="cs-CZ" sz="2000" dirty="0">
                <a:latin typeface="+mn-lt"/>
              </a:rPr>
              <a:t>76 amino acid</a:t>
            </a:r>
            <a:r>
              <a:rPr lang="cs-CZ" altLang="cs-CZ" sz="2000" dirty="0">
                <a:latin typeface="+mn-lt"/>
              </a:rPr>
              <a:t>, N-</a:t>
            </a:r>
            <a:r>
              <a:rPr lang="cs-CZ" altLang="cs-CZ" sz="2000" dirty="0" err="1">
                <a:latin typeface="+mn-lt"/>
              </a:rPr>
              <a:t>terminal</a:t>
            </a:r>
            <a:r>
              <a:rPr lang="cs-CZ" altLang="cs-CZ" sz="2000" dirty="0">
                <a:latin typeface="+mn-lt"/>
              </a:rPr>
              <a:t>)</a:t>
            </a:r>
            <a:r>
              <a:rPr lang="en-US" altLang="cs-CZ" sz="2000" dirty="0">
                <a:latin typeface="+mn-lt"/>
              </a:rPr>
              <a:t> </a:t>
            </a:r>
            <a:endParaRPr lang="cs-CZ" altLang="cs-CZ" sz="2000" dirty="0">
              <a:latin typeface="+mn-lt"/>
            </a:endParaRPr>
          </a:p>
          <a:p>
            <a:pPr marL="1179513" lvl="2" indent="-228600">
              <a:spcBef>
                <a:spcPct val="20000"/>
              </a:spcBef>
              <a:buClr>
                <a:schemeClr val="tx1"/>
              </a:buClr>
              <a:buSzPct val="75000"/>
              <a:buFont typeface="Wingdings" panose="05000000000000000000" pitchFamily="2" charset="2"/>
              <a:buChar char="Ø"/>
            </a:pPr>
            <a:r>
              <a:rPr lang="en-US" altLang="cs-CZ" sz="2300" dirty="0">
                <a:latin typeface="+mn-lt"/>
              </a:rPr>
              <a:t>Co-secreted with BNP</a:t>
            </a:r>
            <a:endParaRPr lang="cs-CZ" altLang="cs-CZ" sz="2300" dirty="0">
              <a:latin typeface="+mn-lt"/>
            </a:endParaRPr>
          </a:p>
        </p:txBody>
      </p:sp>
      <p:sp>
        <p:nvSpPr>
          <p:cNvPr id="33796" name="Text Box 6"/>
          <p:cNvSpPr txBox="1">
            <a:spLocks noChangeArrowheads="1"/>
          </p:cNvSpPr>
          <p:nvPr/>
        </p:nvSpPr>
        <p:spPr bwMode="auto">
          <a:xfrm>
            <a:off x="981843" y="3284539"/>
            <a:ext cx="3481045" cy="15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spcBef>
                <a:spcPct val="20000"/>
              </a:spcBef>
              <a:buClr>
                <a:schemeClr val="tx1"/>
              </a:buClr>
              <a:buSzPct val="75000"/>
              <a:buFont typeface="Wingdings" panose="05000000000000000000" pitchFamily="2" charset="2"/>
              <a:buChar char="Ø"/>
              <a:defRPr sz="2400">
                <a:latin typeface="+mn-lt"/>
              </a:defRPr>
            </a:lvl1pPr>
            <a:lvl2pPr marL="819150" lvl="1" indent="-285750">
              <a:spcBef>
                <a:spcPct val="20000"/>
              </a:spcBef>
              <a:buClr>
                <a:schemeClr val="tx1"/>
              </a:buClr>
              <a:buSzPct val="75000"/>
              <a:buFont typeface="Wingdings" panose="05000000000000000000" pitchFamily="2" charset="2"/>
              <a:buChar char="Ø"/>
              <a:defRPr sz="2000">
                <a:latin typeface="+mn-lt"/>
              </a:defRPr>
            </a:lvl2pPr>
            <a:lvl3pPr marL="1179513" indent="-228600">
              <a:spcBef>
                <a:spcPct val="20000"/>
              </a:spcBef>
              <a:buClr>
                <a:schemeClr val="tx1"/>
              </a:buClr>
              <a:buSzPct val="75000"/>
              <a:buFont typeface="Wingdings" panose="05000000000000000000" pitchFamily="2" charset="2"/>
              <a:buChar char="Ø"/>
              <a:defRPr sz="2300">
                <a:latin typeface="+mn-lt"/>
              </a:defRPr>
            </a:lvl3pPr>
            <a:lvl4pPr marL="1598613" indent="-228600">
              <a:spcBef>
                <a:spcPct val="20000"/>
              </a:spcBef>
              <a:buClr>
                <a:schemeClr val="tx1"/>
              </a:buClr>
              <a:buSzPct val="65000"/>
              <a:buFont typeface="Wingdings" panose="05000000000000000000" pitchFamily="2" charset="2"/>
              <a:buChar char="Ø"/>
              <a:defRPr sz="2000">
                <a:latin typeface="+mn-lt"/>
              </a:defRPr>
            </a:lvl4pPr>
            <a:lvl5pPr marL="2017713" indent="-228600">
              <a:spcBef>
                <a:spcPct val="20000"/>
              </a:spcBef>
              <a:buClr>
                <a:schemeClr val="tx1"/>
              </a:buClr>
              <a:buFont typeface="Wingdings" panose="05000000000000000000" pitchFamily="2" charset="2"/>
              <a:buChar char="Ø"/>
              <a:defRPr sz="2000">
                <a:latin typeface="+mn-lt"/>
              </a:defRPr>
            </a:lvl5pPr>
            <a:lvl6pPr marL="2474913" indent="-228600" eaLnBrk="0" fontAlgn="base" hangingPunct="0">
              <a:spcBef>
                <a:spcPct val="20000"/>
              </a:spcBef>
              <a:spcAft>
                <a:spcPct val="0"/>
              </a:spcAft>
              <a:buClr>
                <a:srgbClr val="99FF33"/>
              </a:buClr>
              <a:buFont typeface="Wingdings" pitchFamily="2" charset="2"/>
              <a:buChar char="§"/>
              <a:defRPr sz="2000">
                <a:latin typeface="+mn-lt"/>
              </a:defRPr>
            </a:lvl6pPr>
            <a:lvl7pPr marL="2932113" indent="-228600" eaLnBrk="0" fontAlgn="base" hangingPunct="0">
              <a:spcBef>
                <a:spcPct val="20000"/>
              </a:spcBef>
              <a:spcAft>
                <a:spcPct val="0"/>
              </a:spcAft>
              <a:buClr>
                <a:srgbClr val="99FF33"/>
              </a:buClr>
              <a:buFont typeface="Wingdings" pitchFamily="2" charset="2"/>
              <a:buChar char="§"/>
              <a:defRPr sz="2000">
                <a:latin typeface="+mn-lt"/>
              </a:defRPr>
            </a:lvl7pPr>
            <a:lvl8pPr marL="3389313" indent="-228600" eaLnBrk="0" fontAlgn="base" hangingPunct="0">
              <a:spcBef>
                <a:spcPct val="20000"/>
              </a:spcBef>
              <a:spcAft>
                <a:spcPct val="0"/>
              </a:spcAft>
              <a:buClr>
                <a:srgbClr val="99FF33"/>
              </a:buClr>
              <a:buFont typeface="Wingdings" pitchFamily="2" charset="2"/>
              <a:buChar char="§"/>
              <a:defRPr sz="2000">
                <a:latin typeface="+mn-lt"/>
              </a:defRPr>
            </a:lvl8pPr>
            <a:lvl9pPr marL="3846513" indent="-228600" eaLnBrk="0" fontAlgn="base" hangingPunct="0">
              <a:spcBef>
                <a:spcPct val="20000"/>
              </a:spcBef>
              <a:spcAft>
                <a:spcPct val="0"/>
              </a:spcAft>
              <a:buClr>
                <a:srgbClr val="99FF33"/>
              </a:buClr>
              <a:buFont typeface="Wingdings" pitchFamily="2" charset="2"/>
              <a:buChar char="§"/>
              <a:defRPr sz="2000">
                <a:latin typeface="+mn-lt"/>
              </a:defRPr>
            </a:lvl9pPr>
          </a:lstStyle>
          <a:p>
            <a:r>
              <a:rPr lang="cs-CZ" altLang="cs-CZ" dirty="0" err="1"/>
              <a:t>Half-life</a:t>
            </a:r>
            <a:r>
              <a:rPr lang="cs-CZ" altLang="cs-CZ" dirty="0"/>
              <a:t>:</a:t>
            </a:r>
          </a:p>
          <a:p>
            <a:pPr lvl="1"/>
            <a:r>
              <a:rPr lang="cs-CZ" altLang="cs-CZ" dirty="0"/>
              <a:t>BNP: 18 min  	</a:t>
            </a:r>
          </a:p>
          <a:p>
            <a:pPr lvl="1"/>
            <a:r>
              <a:rPr lang="cs-CZ" altLang="cs-CZ" dirty="0"/>
              <a:t>NT-</a:t>
            </a:r>
            <a:r>
              <a:rPr lang="cs-CZ" altLang="cs-CZ" dirty="0" err="1"/>
              <a:t>ProBNP</a:t>
            </a:r>
            <a:r>
              <a:rPr lang="cs-CZ" altLang="cs-CZ" dirty="0"/>
              <a:t>: 2 h.</a:t>
            </a:r>
          </a:p>
        </p:txBody>
      </p:sp>
      <p:pic>
        <p:nvPicPr>
          <p:cNvPr id="33797" name="Picture 7" descr="bnp_pre_p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114" y="3011488"/>
            <a:ext cx="7630712"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číslo snímku 1"/>
          <p:cNvSpPr>
            <a:spLocks noGrp="1"/>
          </p:cNvSpPr>
          <p:nvPr>
            <p:ph type="sldNum" sz="quarter" idx="12"/>
          </p:nvPr>
        </p:nvSpPr>
        <p:spPr/>
        <p:txBody>
          <a:bodyPr/>
          <a:lstStyle/>
          <a:p>
            <a:pPr rtl="0"/>
            <a:fld id="{C014DD1E-5D91-48A3-AD6D-45FBA980D106}" type="slidenum">
              <a:rPr lang="cs-CZ" smtClean="0"/>
              <a:t>22</a:t>
            </a:fld>
            <a:endParaRPr lang="cs-CZ" dirty="0"/>
          </a:p>
        </p:txBody>
      </p:sp>
    </p:spTree>
    <p:extLst>
      <p:ext uri="{BB962C8B-B14F-4D97-AF65-F5344CB8AC3E}">
        <p14:creationId xmlns:p14="http://schemas.microsoft.com/office/powerpoint/2010/main" val="716537389"/>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Clinical</a:t>
            </a:r>
            <a:r>
              <a:rPr lang="cs-CZ" dirty="0" smtClean="0"/>
              <a:t> </a:t>
            </a:r>
            <a:r>
              <a:rPr lang="cs-CZ" dirty="0" err="1" smtClean="0"/>
              <a:t>evaluation</a:t>
            </a:r>
            <a:r>
              <a:rPr lang="cs-CZ" dirty="0" smtClean="0"/>
              <a:t> </a:t>
            </a:r>
            <a:r>
              <a:rPr lang="cs-CZ" dirty="0" err="1" smtClean="0"/>
              <a:t>of</a:t>
            </a:r>
            <a:r>
              <a:rPr lang="cs-CZ" dirty="0" smtClean="0"/>
              <a:t> NT-</a:t>
            </a:r>
            <a:r>
              <a:rPr lang="cs-CZ" dirty="0" err="1" smtClean="0"/>
              <a:t>proBNP</a:t>
            </a:r>
            <a:endParaRPr lang="cs-CZ" dirty="0"/>
          </a:p>
        </p:txBody>
      </p:sp>
      <p:sp>
        <p:nvSpPr>
          <p:cNvPr id="3" name="Zástupný symbol pro obsah 2"/>
          <p:cNvSpPr>
            <a:spLocks noGrp="1"/>
          </p:cNvSpPr>
          <p:nvPr>
            <p:ph idx="1"/>
          </p:nvPr>
        </p:nvSpPr>
        <p:spPr/>
        <p:txBody>
          <a:bodyPr>
            <a:normAutofit/>
          </a:bodyPr>
          <a:lstStyle/>
          <a:p>
            <a:r>
              <a:rPr lang="cs-CZ" dirty="0" smtClean="0"/>
              <a:t>Dg. </a:t>
            </a:r>
            <a:r>
              <a:rPr lang="cs-CZ" dirty="0" err="1" smtClean="0"/>
              <a:t>of</a:t>
            </a:r>
            <a:r>
              <a:rPr lang="cs-CZ" dirty="0" smtClean="0"/>
              <a:t> </a:t>
            </a:r>
            <a:r>
              <a:rPr lang="cs-CZ" dirty="0" err="1" smtClean="0"/>
              <a:t>heart</a:t>
            </a:r>
            <a:r>
              <a:rPr lang="cs-CZ" dirty="0" smtClean="0"/>
              <a:t> </a:t>
            </a:r>
            <a:r>
              <a:rPr lang="cs-CZ" dirty="0" err="1" smtClean="0"/>
              <a:t>failure</a:t>
            </a:r>
            <a:endParaRPr lang="cs-CZ" dirty="0" smtClean="0"/>
          </a:p>
          <a:p>
            <a:r>
              <a:rPr lang="cs-CZ" dirty="0" err="1" smtClean="0"/>
              <a:t>Diff</a:t>
            </a:r>
            <a:r>
              <a:rPr lang="cs-CZ" dirty="0" smtClean="0"/>
              <a:t>. dg. </a:t>
            </a:r>
            <a:r>
              <a:rPr lang="cs-CZ" dirty="0" err="1" smtClean="0"/>
              <a:t>of</a:t>
            </a:r>
            <a:r>
              <a:rPr lang="cs-CZ" dirty="0" smtClean="0"/>
              <a:t> dyspnoe</a:t>
            </a:r>
          </a:p>
          <a:p>
            <a:endParaRPr lang="cs-CZ" dirty="0" smtClean="0">
              <a:solidFill>
                <a:srgbClr val="394404"/>
              </a:solidFill>
            </a:endParaRPr>
          </a:p>
          <a:p>
            <a:r>
              <a:rPr lang="en-US" b="1" dirty="0" smtClean="0">
                <a:solidFill>
                  <a:srgbClr val="2CA490"/>
                </a:solidFill>
              </a:rPr>
              <a:t>Cut-off </a:t>
            </a:r>
            <a:r>
              <a:rPr lang="cs-CZ" b="1" dirty="0" err="1" smtClean="0">
                <a:solidFill>
                  <a:srgbClr val="2CA490"/>
                </a:solidFill>
              </a:rPr>
              <a:t>levels</a:t>
            </a:r>
            <a:r>
              <a:rPr lang="cs-CZ" b="1" dirty="0" smtClean="0">
                <a:solidFill>
                  <a:srgbClr val="2CA490"/>
                </a:solidFill>
              </a:rPr>
              <a:t> </a:t>
            </a:r>
            <a:r>
              <a:rPr lang="cs-CZ" b="1" dirty="0" err="1" smtClean="0">
                <a:solidFill>
                  <a:srgbClr val="2CA490"/>
                </a:solidFill>
              </a:rPr>
              <a:t>for</a:t>
            </a:r>
            <a:r>
              <a:rPr lang="cs-CZ" b="1" dirty="0" smtClean="0">
                <a:solidFill>
                  <a:srgbClr val="2CA490"/>
                </a:solidFill>
              </a:rPr>
              <a:t> </a:t>
            </a:r>
            <a:r>
              <a:rPr lang="cs-CZ" b="1" dirty="0" err="1" smtClean="0">
                <a:solidFill>
                  <a:srgbClr val="2CA490"/>
                </a:solidFill>
              </a:rPr>
              <a:t>excluding</a:t>
            </a:r>
            <a:r>
              <a:rPr lang="cs-CZ" b="1" dirty="0" smtClean="0">
                <a:solidFill>
                  <a:srgbClr val="2CA490"/>
                </a:solidFill>
              </a:rPr>
              <a:t> </a:t>
            </a:r>
            <a:r>
              <a:rPr lang="cs-CZ" b="1" dirty="0" err="1" smtClean="0">
                <a:solidFill>
                  <a:srgbClr val="2CA490"/>
                </a:solidFill>
              </a:rPr>
              <a:t>heart</a:t>
            </a:r>
            <a:r>
              <a:rPr lang="cs-CZ" b="1" dirty="0" smtClean="0">
                <a:solidFill>
                  <a:srgbClr val="2CA490"/>
                </a:solidFill>
              </a:rPr>
              <a:t> </a:t>
            </a:r>
            <a:r>
              <a:rPr lang="cs-CZ" b="1" dirty="0" err="1" smtClean="0">
                <a:solidFill>
                  <a:srgbClr val="2CA490"/>
                </a:solidFill>
              </a:rPr>
              <a:t>failure</a:t>
            </a:r>
            <a:r>
              <a:rPr lang="cs-CZ" b="1" dirty="0" smtClean="0">
                <a:solidFill>
                  <a:srgbClr val="2CA490"/>
                </a:solidFill>
              </a:rPr>
              <a:t> </a:t>
            </a:r>
            <a:r>
              <a:rPr lang="en-US" b="1" dirty="0" smtClean="0">
                <a:solidFill>
                  <a:srgbClr val="2CA490"/>
                </a:solidFill>
              </a:rPr>
              <a:t>(</a:t>
            </a:r>
            <a:r>
              <a:rPr lang="en-US" b="1" i="1" dirty="0" smtClean="0">
                <a:solidFill>
                  <a:srgbClr val="2CA490"/>
                </a:solidFill>
              </a:rPr>
              <a:t>rule-out</a:t>
            </a:r>
            <a:r>
              <a:rPr lang="en-US" b="1" dirty="0">
                <a:solidFill>
                  <a:srgbClr val="2CA490"/>
                </a:solidFill>
              </a:rPr>
              <a:t>)</a:t>
            </a:r>
          </a:p>
          <a:p>
            <a:r>
              <a:rPr lang="cs-CZ" b="1" dirty="0" err="1" smtClean="0"/>
              <a:t>Chronic</a:t>
            </a:r>
            <a:r>
              <a:rPr lang="cs-CZ" b="1" dirty="0" smtClean="0"/>
              <a:t> </a:t>
            </a:r>
            <a:r>
              <a:rPr lang="cs-CZ" b="1" dirty="0" err="1" smtClean="0"/>
              <a:t>heart</a:t>
            </a:r>
            <a:r>
              <a:rPr lang="cs-CZ" b="1" dirty="0" smtClean="0"/>
              <a:t> </a:t>
            </a:r>
            <a:r>
              <a:rPr lang="cs-CZ" b="1" dirty="0" err="1" smtClean="0"/>
              <a:t>failure</a:t>
            </a:r>
            <a:r>
              <a:rPr lang="cs-CZ" b="1" dirty="0" smtClean="0"/>
              <a:t>  </a:t>
            </a:r>
            <a:r>
              <a:rPr lang="cs-CZ" b="1" dirty="0"/>
              <a:t>NT-</a:t>
            </a:r>
            <a:r>
              <a:rPr lang="cs-CZ" b="1" dirty="0" err="1"/>
              <a:t>proBNP</a:t>
            </a:r>
            <a:r>
              <a:rPr lang="cs-CZ" b="1" dirty="0"/>
              <a:t> &lt; 125 </a:t>
            </a:r>
            <a:r>
              <a:rPr lang="cs-CZ" b="1" dirty="0" err="1"/>
              <a:t>pg</a:t>
            </a:r>
            <a:r>
              <a:rPr lang="cs-CZ" b="1" dirty="0"/>
              <a:t>/ml</a:t>
            </a:r>
          </a:p>
          <a:p>
            <a:r>
              <a:rPr lang="cs-CZ" b="1" dirty="0" err="1" smtClean="0"/>
              <a:t>Acute</a:t>
            </a:r>
            <a:r>
              <a:rPr lang="cs-CZ" b="1" dirty="0" smtClean="0"/>
              <a:t> </a:t>
            </a:r>
            <a:r>
              <a:rPr lang="cs-CZ" b="1" dirty="0" err="1" smtClean="0"/>
              <a:t>heart</a:t>
            </a:r>
            <a:r>
              <a:rPr lang="cs-CZ" b="1" dirty="0" smtClean="0"/>
              <a:t> </a:t>
            </a:r>
            <a:r>
              <a:rPr lang="cs-CZ" b="1" dirty="0" err="1" smtClean="0"/>
              <a:t>failure</a:t>
            </a:r>
            <a:r>
              <a:rPr lang="cs-CZ" b="1" dirty="0" smtClean="0"/>
              <a:t> </a:t>
            </a:r>
            <a:r>
              <a:rPr lang="cs-CZ" b="1" dirty="0"/>
              <a:t>NT-</a:t>
            </a:r>
            <a:r>
              <a:rPr lang="cs-CZ" b="1" dirty="0" err="1"/>
              <a:t>proBNP</a:t>
            </a:r>
            <a:r>
              <a:rPr lang="cs-CZ" b="1" dirty="0"/>
              <a:t> &lt; 300 </a:t>
            </a:r>
            <a:r>
              <a:rPr lang="cs-CZ" b="1" dirty="0" err="1" smtClean="0"/>
              <a:t>pg</a:t>
            </a:r>
            <a:r>
              <a:rPr lang="cs-CZ" b="1" dirty="0" smtClean="0"/>
              <a:t>/ml</a:t>
            </a:r>
            <a:endParaRPr lang="cs-CZ" b="1" dirty="0"/>
          </a:p>
        </p:txBody>
      </p:sp>
      <p:sp>
        <p:nvSpPr>
          <p:cNvPr id="4" name="Zástupný symbol pro číslo snímku 3"/>
          <p:cNvSpPr>
            <a:spLocks noGrp="1"/>
          </p:cNvSpPr>
          <p:nvPr>
            <p:ph type="sldNum" sz="quarter" idx="12"/>
          </p:nvPr>
        </p:nvSpPr>
        <p:spPr/>
        <p:txBody>
          <a:bodyPr/>
          <a:lstStyle/>
          <a:p>
            <a:pPr rtl="0"/>
            <a:fld id="{C014DD1E-5D91-48A3-AD6D-45FBA980D106}" type="slidenum">
              <a:rPr lang="cs-CZ" smtClean="0"/>
              <a:t>23</a:t>
            </a:fld>
            <a:endParaRPr lang="cs-CZ" dirty="0"/>
          </a:p>
        </p:txBody>
      </p:sp>
    </p:spTree>
    <p:extLst>
      <p:ext uri="{BB962C8B-B14F-4D97-AF65-F5344CB8AC3E}">
        <p14:creationId xmlns:p14="http://schemas.microsoft.com/office/powerpoint/2010/main" val="126005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Acute</a:t>
            </a:r>
            <a:r>
              <a:rPr lang="cs-CZ" dirty="0" smtClean="0"/>
              <a:t> </a:t>
            </a:r>
            <a:r>
              <a:rPr lang="cs-CZ" dirty="0" err="1" smtClean="0"/>
              <a:t>heart</a:t>
            </a:r>
            <a:r>
              <a:rPr lang="cs-CZ" dirty="0" smtClean="0"/>
              <a:t> </a:t>
            </a:r>
            <a:r>
              <a:rPr lang="cs-CZ" dirty="0" err="1" smtClean="0"/>
              <a:t>failure</a:t>
            </a:r>
            <a:r>
              <a:rPr lang="cs-CZ" dirty="0" smtClean="0"/>
              <a:t> – </a:t>
            </a:r>
            <a:r>
              <a:rPr lang="cs-CZ" dirty="0" err="1" smtClean="0"/>
              <a:t>age</a:t>
            </a:r>
            <a:r>
              <a:rPr lang="cs-CZ" dirty="0" smtClean="0"/>
              <a:t> dependance (</a:t>
            </a:r>
            <a:r>
              <a:rPr lang="cs-CZ" dirty="0" err="1" smtClean="0"/>
              <a:t>NTpro</a:t>
            </a:r>
            <a:r>
              <a:rPr lang="cs-CZ" dirty="0" smtClean="0"/>
              <a:t> BNP)</a:t>
            </a:r>
            <a:endParaRPr lang="cs-CZ" dirty="0"/>
          </a:p>
        </p:txBody>
      </p:sp>
      <p:sp>
        <p:nvSpPr>
          <p:cNvPr id="3" name="Zástupný symbol pro obsah 2"/>
          <p:cNvSpPr>
            <a:spLocks noGrp="1"/>
          </p:cNvSpPr>
          <p:nvPr>
            <p:ph idx="1"/>
          </p:nvPr>
        </p:nvSpPr>
        <p:spPr/>
        <p:txBody>
          <a:bodyPr>
            <a:normAutofit/>
          </a:bodyPr>
          <a:lstStyle/>
          <a:p>
            <a:endParaRPr lang="cs-CZ" dirty="0" smtClean="0"/>
          </a:p>
          <a:p>
            <a:r>
              <a:rPr lang="en-US" dirty="0" smtClean="0"/>
              <a:t>&lt; </a:t>
            </a:r>
            <a:r>
              <a:rPr lang="en-US" dirty="0"/>
              <a:t>50 </a:t>
            </a:r>
            <a:r>
              <a:rPr lang="cs-CZ" dirty="0" err="1" smtClean="0"/>
              <a:t>years</a:t>
            </a:r>
            <a:r>
              <a:rPr lang="en-US" dirty="0" smtClean="0"/>
              <a:t>           cut-off             </a:t>
            </a:r>
            <a:r>
              <a:rPr lang="en-US" dirty="0"/>
              <a:t>450 </a:t>
            </a:r>
            <a:r>
              <a:rPr lang="en-US" dirty="0" err="1"/>
              <a:t>pg</a:t>
            </a:r>
            <a:r>
              <a:rPr lang="en-US" dirty="0"/>
              <a:t>/ml</a:t>
            </a:r>
          </a:p>
          <a:p>
            <a:r>
              <a:rPr lang="en-US" dirty="0"/>
              <a:t>50-75 </a:t>
            </a:r>
            <a:r>
              <a:rPr lang="cs-CZ" dirty="0" err="1"/>
              <a:t>years</a:t>
            </a:r>
            <a:r>
              <a:rPr lang="en-US" dirty="0" smtClean="0"/>
              <a:t>        </a:t>
            </a:r>
            <a:r>
              <a:rPr lang="cs-CZ" dirty="0" smtClean="0"/>
              <a:t> </a:t>
            </a:r>
            <a:r>
              <a:rPr lang="en-US" dirty="0" smtClean="0"/>
              <a:t>cut-off             </a:t>
            </a:r>
            <a:r>
              <a:rPr lang="en-US" dirty="0"/>
              <a:t>900 </a:t>
            </a:r>
            <a:r>
              <a:rPr lang="en-US" dirty="0" err="1"/>
              <a:t>pg</a:t>
            </a:r>
            <a:r>
              <a:rPr lang="en-US" dirty="0"/>
              <a:t>/ml</a:t>
            </a:r>
          </a:p>
          <a:p>
            <a:r>
              <a:rPr lang="en-US" dirty="0"/>
              <a:t>&gt; 75 </a:t>
            </a:r>
            <a:r>
              <a:rPr lang="cs-CZ" dirty="0" err="1"/>
              <a:t>years</a:t>
            </a:r>
            <a:r>
              <a:rPr lang="en-US" dirty="0" smtClean="0"/>
              <a:t>            cut-off             </a:t>
            </a:r>
            <a:r>
              <a:rPr lang="en-US" dirty="0"/>
              <a:t>1800 </a:t>
            </a:r>
            <a:r>
              <a:rPr lang="en-US" dirty="0" err="1"/>
              <a:t>pg</a:t>
            </a:r>
            <a:r>
              <a:rPr lang="en-US" dirty="0"/>
              <a:t>/ml</a:t>
            </a:r>
            <a:endParaRPr lang="cs-CZ" dirty="0"/>
          </a:p>
          <a:p>
            <a:endParaRPr lang="cs-CZ" dirty="0"/>
          </a:p>
        </p:txBody>
      </p:sp>
      <p:pic>
        <p:nvPicPr>
          <p:cNvPr id="6146" name="Picture 2" descr="Illustration of a person with heart fail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0676" y="3140968"/>
            <a:ext cx="3187273" cy="3432449"/>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pPr rtl="0"/>
            <a:fld id="{C014DD1E-5D91-48A3-AD6D-45FBA980D106}" type="slidenum">
              <a:rPr lang="cs-CZ" smtClean="0"/>
              <a:t>24</a:t>
            </a:fld>
            <a:endParaRPr lang="cs-CZ" dirty="0"/>
          </a:p>
        </p:txBody>
      </p:sp>
    </p:spTree>
    <p:extLst>
      <p:ext uri="{BB962C8B-B14F-4D97-AF65-F5344CB8AC3E}">
        <p14:creationId xmlns:p14="http://schemas.microsoft.com/office/powerpoint/2010/main" val="272349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ars.els-cdn.com/content/image/1-s2.0-S0010865016300996-gr1.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8393" y="27640"/>
            <a:ext cx="5356647" cy="6756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ástupný symbol pro číslo snímku 2"/>
          <p:cNvSpPr>
            <a:spLocks noGrp="1"/>
          </p:cNvSpPr>
          <p:nvPr>
            <p:ph type="sldNum" sz="quarter" idx="12"/>
          </p:nvPr>
        </p:nvSpPr>
        <p:spPr/>
        <p:txBody>
          <a:bodyPr/>
          <a:lstStyle/>
          <a:p>
            <a:pPr rtl="0"/>
            <a:fld id="{C014DD1E-5D91-48A3-AD6D-45FBA980D106}" type="slidenum">
              <a:rPr lang="cs-CZ" smtClean="0"/>
              <a:t>25</a:t>
            </a:fld>
            <a:endParaRPr lang="cs-CZ" dirty="0"/>
          </a:p>
        </p:txBody>
      </p:sp>
    </p:spTree>
    <p:extLst>
      <p:ext uri="{BB962C8B-B14F-4D97-AF65-F5344CB8AC3E}">
        <p14:creationId xmlns:p14="http://schemas.microsoft.com/office/powerpoint/2010/main" val="307310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Casuistry</a:t>
            </a:r>
            <a:r>
              <a:rPr lang="cs-CZ" dirty="0" smtClean="0"/>
              <a:t> 5</a:t>
            </a:r>
            <a:endParaRPr lang="cs-CZ" dirty="0"/>
          </a:p>
        </p:txBody>
      </p:sp>
      <p:sp>
        <p:nvSpPr>
          <p:cNvPr id="3" name="Zástupný symbol pro obsah 2"/>
          <p:cNvSpPr>
            <a:spLocks noGrp="1"/>
          </p:cNvSpPr>
          <p:nvPr>
            <p:ph idx="1"/>
          </p:nvPr>
        </p:nvSpPr>
        <p:spPr/>
        <p:txBody>
          <a:bodyPr>
            <a:normAutofit/>
          </a:bodyPr>
          <a:lstStyle/>
          <a:p>
            <a:r>
              <a:rPr lang="cs-CZ" dirty="0" smtClean="0"/>
              <a:t>Woman,77 </a:t>
            </a:r>
            <a:r>
              <a:rPr lang="cs-CZ" dirty="0" err="1" smtClean="0"/>
              <a:t>years</a:t>
            </a:r>
            <a:r>
              <a:rPr lang="cs-CZ" dirty="0" smtClean="0"/>
              <a:t> </a:t>
            </a:r>
            <a:r>
              <a:rPr lang="cs-CZ" dirty="0" err="1" smtClean="0"/>
              <a:t>old</a:t>
            </a:r>
            <a:endParaRPr lang="cs-CZ" dirty="0" smtClean="0"/>
          </a:p>
          <a:p>
            <a:endParaRPr lang="cs-CZ" dirty="0"/>
          </a:p>
          <a:p>
            <a:r>
              <a:rPr lang="cs-CZ" dirty="0" err="1" smtClean="0"/>
              <a:t>Previously</a:t>
            </a:r>
            <a:r>
              <a:rPr lang="cs-CZ" dirty="0" smtClean="0"/>
              <a:t> </a:t>
            </a:r>
            <a:r>
              <a:rPr lang="en-US" dirty="0" smtClean="0"/>
              <a:t>amputation </a:t>
            </a:r>
            <a:r>
              <a:rPr lang="en-US" dirty="0"/>
              <a:t>of the lower </a:t>
            </a:r>
            <a:r>
              <a:rPr lang="en-US" dirty="0" smtClean="0"/>
              <a:t>limb</a:t>
            </a:r>
            <a:r>
              <a:rPr lang="cs-CZ" dirty="0" smtClean="0"/>
              <a:t> </a:t>
            </a:r>
            <a:r>
              <a:rPr lang="cs-CZ" dirty="0" err="1" smtClean="0"/>
              <a:t>for</a:t>
            </a:r>
            <a:r>
              <a:rPr lang="cs-CZ" dirty="0" smtClean="0"/>
              <a:t> </a:t>
            </a:r>
            <a:r>
              <a:rPr lang="cs-CZ" dirty="0" err="1" smtClean="0"/>
              <a:t>ischemic</a:t>
            </a:r>
            <a:r>
              <a:rPr lang="cs-CZ" dirty="0" smtClean="0"/>
              <a:t> </a:t>
            </a:r>
            <a:r>
              <a:rPr lang="cs-CZ" dirty="0" err="1" smtClean="0"/>
              <a:t>disease</a:t>
            </a:r>
            <a:r>
              <a:rPr lang="cs-CZ" dirty="0" smtClean="0"/>
              <a:t>, </a:t>
            </a:r>
            <a:r>
              <a:rPr lang="cs-CZ" dirty="0" err="1" smtClean="0"/>
              <a:t>atrial</a:t>
            </a:r>
            <a:r>
              <a:rPr lang="cs-CZ" dirty="0" smtClean="0"/>
              <a:t> </a:t>
            </a:r>
            <a:r>
              <a:rPr lang="cs-CZ" dirty="0" err="1" smtClean="0"/>
              <a:t>fibrillation</a:t>
            </a:r>
            <a:r>
              <a:rPr lang="cs-CZ" dirty="0" smtClean="0"/>
              <a:t> </a:t>
            </a:r>
          </a:p>
          <a:p>
            <a:endParaRPr lang="cs-CZ" dirty="0" smtClean="0"/>
          </a:p>
          <a:p>
            <a:r>
              <a:rPr lang="cs-CZ" dirty="0" err="1" smtClean="0"/>
              <a:t>Symptoms</a:t>
            </a:r>
            <a:r>
              <a:rPr lang="cs-CZ" dirty="0" smtClean="0"/>
              <a:t>: dyspnoe, </a:t>
            </a:r>
            <a:r>
              <a:rPr lang="cs-CZ" dirty="0" err="1" smtClean="0"/>
              <a:t>febrilia</a:t>
            </a:r>
            <a:r>
              <a:rPr lang="cs-CZ" dirty="0" smtClean="0"/>
              <a:t>, </a:t>
            </a:r>
            <a:r>
              <a:rPr lang="cs-CZ" dirty="0" err="1" smtClean="0"/>
              <a:t>sweat</a:t>
            </a:r>
            <a:endParaRPr lang="cs-CZ" dirty="0"/>
          </a:p>
        </p:txBody>
      </p:sp>
      <p:sp>
        <p:nvSpPr>
          <p:cNvPr id="4" name="Zástupný symbol pro číslo snímku 3"/>
          <p:cNvSpPr>
            <a:spLocks noGrp="1"/>
          </p:cNvSpPr>
          <p:nvPr>
            <p:ph type="sldNum" sz="quarter" idx="12"/>
          </p:nvPr>
        </p:nvSpPr>
        <p:spPr/>
        <p:txBody>
          <a:bodyPr/>
          <a:lstStyle/>
          <a:p>
            <a:pPr rtl="0"/>
            <a:fld id="{C014DD1E-5D91-48A3-AD6D-45FBA980D106}" type="slidenum">
              <a:rPr lang="cs-CZ" smtClean="0"/>
              <a:t>26</a:t>
            </a:fld>
            <a:endParaRPr lang="cs-CZ" dirty="0"/>
          </a:p>
        </p:txBody>
      </p:sp>
    </p:spTree>
    <p:extLst>
      <p:ext uri="{BB962C8B-B14F-4D97-AF65-F5344CB8AC3E}">
        <p14:creationId xmlns:p14="http://schemas.microsoft.com/office/powerpoint/2010/main" val="119268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399" y="332656"/>
            <a:ext cx="6720981" cy="457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élník 1"/>
          <p:cNvSpPr/>
          <p:nvPr/>
        </p:nvSpPr>
        <p:spPr>
          <a:xfrm>
            <a:off x="2042792" y="5085184"/>
            <a:ext cx="6573588" cy="830997"/>
          </a:xfrm>
          <a:prstGeom prst="rect">
            <a:avLst/>
          </a:prstGeom>
        </p:spPr>
        <p:txBody>
          <a:bodyPr wrap="square">
            <a:spAutoFit/>
          </a:bodyPr>
          <a:lstStyle/>
          <a:p>
            <a:r>
              <a:rPr lang="cs-CZ" dirty="0" err="1" smtClean="0"/>
              <a:t>Atrial</a:t>
            </a:r>
            <a:r>
              <a:rPr lang="cs-CZ" dirty="0" smtClean="0"/>
              <a:t> </a:t>
            </a:r>
            <a:r>
              <a:rPr lang="cs-CZ" dirty="0" err="1" smtClean="0"/>
              <a:t>fibrillation</a:t>
            </a:r>
            <a:r>
              <a:rPr lang="cs-CZ" dirty="0" smtClean="0"/>
              <a:t> </a:t>
            </a:r>
            <a:r>
              <a:rPr lang="cs-CZ" dirty="0" err="1" smtClean="0"/>
              <a:t>with</a:t>
            </a:r>
            <a:r>
              <a:rPr lang="cs-CZ" dirty="0" smtClean="0"/>
              <a:t> rapid </a:t>
            </a:r>
            <a:r>
              <a:rPr lang="cs-CZ" dirty="0" err="1" smtClean="0"/>
              <a:t>ventricular</a:t>
            </a:r>
            <a:r>
              <a:rPr lang="cs-CZ" dirty="0" smtClean="0"/>
              <a:t> response, </a:t>
            </a:r>
            <a:r>
              <a:rPr lang="cs-CZ" dirty="0" err="1" smtClean="0"/>
              <a:t>heart</a:t>
            </a:r>
            <a:r>
              <a:rPr lang="cs-CZ" dirty="0" smtClean="0"/>
              <a:t> </a:t>
            </a:r>
            <a:r>
              <a:rPr lang="cs-CZ" dirty="0" err="1" smtClean="0"/>
              <a:t>failure</a:t>
            </a:r>
            <a:endParaRPr lang="cs-CZ" dirty="0"/>
          </a:p>
        </p:txBody>
      </p:sp>
      <p:sp>
        <p:nvSpPr>
          <p:cNvPr id="3" name="Zástupný symbol pro číslo snímku 2"/>
          <p:cNvSpPr>
            <a:spLocks noGrp="1"/>
          </p:cNvSpPr>
          <p:nvPr>
            <p:ph type="sldNum" sz="quarter" idx="12"/>
          </p:nvPr>
        </p:nvSpPr>
        <p:spPr/>
        <p:txBody>
          <a:bodyPr/>
          <a:lstStyle/>
          <a:p>
            <a:pPr rtl="0"/>
            <a:fld id="{C014DD1E-5D91-48A3-AD6D-45FBA980D106}" type="slidenum">
              <a:rPr lang="cs-CZ" smtClean="0"/>
              <a:t>27</a:t>
            </a:fld>
            <a:endParaRPr lang="cs-CZ" dirty="0"/>
          </a:p>
        </p:txBody>
      </p:sp>
    </p:spTree>
    <p:extLst>
      <p:ext uri="{BB962C8B-B14F-4D97-AF65-F5344CB8AC3E}">
        <p14:creationId xmlns:p14="http://schemas.microsoft.com/office/powerpoint/2010/main" val="148755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Kasuistika 6</a:t>
            </a:r>
            <a:endParaRPr lang="cs-CZ" dirty="0"/>
          </a:p>
        </p:txBody>
      </p:sp>
      <p:sp>
        <p:nvSpPr>
          <p:cNvPr id="3" name="Zástupný symbol pro obsah 2"/>
          <p:cNvSpPr>
            <a:spLocks noGrp="1"/>
          </p:cNvSpPr>
          <p:nvPr>
            <p:ph idx="1"/>
          </p:nvPr>
        </p:nvSpPr>
        <p:spPr/>
        <p:txBody>
          <a:bodyPr>
            <a:normAutofit/>
          </a:bodyPr>
          <a:lstStyle/>
          <a:p>
            <a:r>
              <a:rPr lang="cs-CZ" dirty="0" err="1" smtClean="0"/>
              <a:t>Woman</a:t>
            </a:r>
            <a:r>
              <a:rPr lang="cs-CZ" dirty="0" smtClean="0"/>
              <a:t>, 77 </a:t>
            </a:r>
            <a:r>
              <a:rPr lang="cs-CZ" dirty="0" err="1" smtClean="0"/>
              <a:t>years</a:t>
            </a:r>
            <a:r>
              <a:rPr lang="cs-CZ" dirty="0" smtClean="0"/>
              <a:t> </a:t>
            </a:r>
            <a:r>
              <a:rPr lang="cs-CZ" dirty="0" err="1" smtClean="0"/>
              <a:t>old</a:t>
            </a:r>
            <a:endParaRPr lang="cs-CZ" dirty="0" smtClean="0"/>
          </a:p>
          <a:p>
            <a:r>
              <a:rPr lang="cs-CZ" dirty="0" err="1" smtClean="0"/>
              <a:t>Repeatedly</a:t>
            </a:r>
            <a:r>
              <a:rPr lang="cs-CZ" dirty="0" smtClean="0"/>
              <a:t> </a:t>
            </a:r>
            <a:r>
              <a:rPr lang="cs-CZ" dirty="0" err="1" smtClean="0"/>
              <a:t>hospitalized</a:t>
            </a:r>
            <a:r>
              <a:rPr lang="cs-CZ" dirty="0" smtClean="0"/>
              <a:t> </a:t>
            </a:r>
            <a:r>
              <a:rPr lang="cs-CZ" dirty="0" err="1" smtClean="0"/>
              <a:t>for</a:t>
            </a:r>
            <a:r>
              <a:rPr lang="cs-CZ" dirty="0" smtClean="0"/>
              <a:t> </a:t>
            </a:r>
            <a:r>
              <a:rPr lang="cs-CZ" dirty="0" err="1" smtClean="0"/>
              <a:t>chronic</a:t>
            </a:r>
            <a:r>
              <a:rPr lang="cs-CZ" dirty="0" smtClean="0"/>
              <a:t> </a:t>
            </a:r>
            <a:r>
              <a:rPr lang="cs-CZ" dirty="0" err="1" smtClean="0"/>
              <a:t>heart</a:t>
            </a:r>
            <a:r>
              <a:rPr lang="cs-CZ" dirty="0" smtClean="0"/>
              <a:t> </a:t>
            </a:r>
            <a:r>
              <a:rPr lang="cs-CZ" dirty="0" err="1" smtClean="0"/>
              <a:t>failure</a:t>
            </a:r>
            <a:endParaRPr lang="cs-CZ" dirty="0" smtClean="0"/>
          </a:p>
          <a:p>
            <a:r>
              <a:rPr lang="cs-CZ" dirty="0" smtClean="0"/>
              <a:t>Syndrom </a:t>
            </a:r>
            <a:r>
              <a:rPr lang="cs-CZ" dirty="0" err="1" smtClean="0"/>
              <a:t>of</a:t>
            </a:r>
            <a:r>
              <a:rPr lang="cs-CZ" dirty="0" smtClean="0"/>
              <a:t> angina pectoris, PCI -3x DES</a:t>
            </a:r>
          </a:p>
          <a:p>
            <a:r>
              <a:rPr lang="cs-CZ" dirty="0" smtClean="0"/>
              <a:t>NSTEMI (2008,2012)</a:t>
            </a:r>
          </a:p>
          <a:p>
            <a:r>
              <a:rPr lang="cs-CZ" dirty="0" err="1" smtClean="0"/>
              <a:t>Since</a:t>
            </a:r>
            <a:r>
              <a:rPr lang="cs-CZ" dirty="0" smtClean="0"/>
              <a:t> </a:t>
            </a:r>
            <a:r>
              <a:rPr lang="cs-CZ" dirty="0" err="1" smtClean="0"/>
              <a:t>the</a:t>
            </a:r>
            <a:r>
              <a:rPr lang="cs-CZ" dirty="0" smtClean="0"/>
              <a:t> </a:t>
            </a:r>
            <a:r>
              <a:rPr lang="cs-CZ" dirty="0" err="1" smtClean="0"/>
              <a:t>evening</a:t>
            </a:r>
            <a:r>
              <a:rPr lang="cs-CZ" dirty="0" smtClean="0"/>
              <a:t> </a:t>
            </a:r>
            <a:r>
              <a:rPr lang="cs-CZ" dirty="0" err="1" smtClean="0"/>
              <a:t>day</a:t>
            </a:r>
            <a:r>
              <a:rPr lang="cs-CZ" dirty="0" smtClean="0"/>
              <a:t> </a:t>
            </a:r>
            <a:r>
              <a:rPr lang="cs-CZ" dirty="0" err="1" smtClean="0"/>
              <a:t>before</a:t>
            </a:r>
            <a:r>
              <a:rPr lang="cs-CZ" dirty="0" smtClean="0"/>
              <a:t>, </a:t>
            </a:r>
            <a:r>
              <a:rPr lang="cs-CZ" dirty="0" err="1" smtClean="0"/>
              <a:t>shortness</a:t>
            </a:r>
            <a:r>
              <a:rPr lang="cs-CZ" dirty="0" smtClean="0"/>
              <a:t> </a:t>
            </a:r>
            <a:r>
              <a:rPr lang="cs-CZ" dirty="0" err="1" smtClean="0"/>
              <a:t>of</a:t>
            </a:r>
            <a:r>
              <a:rPr lang="cs-CZ" dirty="0" smtClean="0"/>
              <a:t> </a:t>
            </a:r>
            <a:r>
              <a:rPr lang="cs-CZ" dirty="0" err="1" smtClean="0"/>
              <a:t>breath</a:t>
            </a:r>
            <a:r>
              <a:rPr lang="cs-CZ" dirty="0" smtClean="0"/>
              <a:t>, in </a:t>
            </a:r>
            <a:r>
              <a:rPr lang="cs-CZ" dirty="0" err="1" smtClean="0"/>
              <a:t>the</a:t>
            </a:r>
            <a:r>
              <a:rPr lang="cs-CZ" dirty="0" smtClean="0"/>
              <a:t> </a:t>
            </a:r>
            <a:r>
              <a:rPr lang="cs-CZ" dirty="0" err="1" smtClean="0"/>
              <a:t>morning</a:t>
            </a:r>
            <a:r>
              <a:rPr lang="cs-CZ" dirty="0" smtClean="0"/>
              <a:t> </a:t>
            </a:r>
            <a:r>
              <a:rPr lang="cs-CZ" dirty="0" err="1" smtClean="0"/>
              <a:t>retrosternal</a:t>
            </a:r>
            <a:r>
              <a:rPr lang="cs-CZ" dirty="0" smtClean="0"/>
              <a:t> </a:t>
            </a:r>
            <a:r>
              <a:rPr lang="cs-CZ" dirty="0" err="1" smtClean="0"/>
              <a:t>pain</a:t>
            </a:r>
            <a:r>
              <a:rPr lang="cs-CZ" dirty="0" smtClean="0"/>
              <a:t> (5:30). </a:t>
            </a:r>
            <a:r>
              <a:rPr lang="cs-CZ" dirty="0" err="1" smtClean="0"/>
              <a:t>During</a:t>
            </a:r>
            <a:r>
              <a:rPr lang="cs-CZ" dirty="0" smtClean="0"/>
              <a:t> </a:t>
            </a:r>
            <a:r>
              <a:rPr lang="cs-CZ" dirty="0" err="1" smtClean="0"/>
              <a:t>the</a:t>
            </a:r>
            <a:r>
              <a:rPr lang="cs-CZ" dirty="0" smtClean="0"/>
              <a:t> last </a:t>
            </a:r>
            <a:r>
              <a:rPr lang="cs-CZ" dirty="0" err="1" smtClean="0"/>
              <a:t>week</a:t>
            </a:r>
            <a:r>
              <a:rPr lang="cs-CZ" dirty="0" smtClean="0"/>
              <a:t> </a:t>
            </a:r>
            <a:r>
              <a:rPr lang="cs-CZ" dirty="0" err="1" smtClean="0"/>
              <a:t>worsening</a:t>
            </a:r>
            <a:r>
              <a:rPr lang="cs-CZ" dirty="0" smtClean="0"/>
              <a:t> </a:t>
            </a:r>
            <a:r>
              <a:rPr lang="cs-CZ" dirty="0" err="1" smtClean="0"/>
              <a:t>of</a:t>
            </a:r>
            <a:r>
              <a:rPr lang="cs-CZ" dirty="0" smtClean="0"/>
              <a:t> </a:t>
            </a:r>
            <a:r>
              <a:rPr lang="cs-CZ" dirty="0" err="1" smtClean="0"/>
              <a:t>swelling</a:t>
            </a:r>
            <a:r>
              <a:rPr lang="cs-CZ" dirty="0" smtClean="0"/>
              <a:t> </a:t>
            </a:r>
            <a:r>
              <a:rPr lang="cs-CZ" dirty="0" err="1" smtClean="0"/>
              <a:t>of</a:t>
            </a:r>
            <a:r>
              <a:rPr lang="cs-CZ" dirty="0" smtClean="0"/>
              <a:t> </a:t>
            </a:r>
            <a:r>
              <a:rPr lang="cs-CZ" dirty="0" err="1" smtClean="0"/>
              <a:t>lower</a:t>
            </a:r>
            <a:r>
              <a:rPr lang="cs-CZ" dirty="0" smtClean="0"/>
              <a:t> </a:t>
            </a:r>
            <a:r>
              <a:rPr lang="cs-CZ" dirty="0" err="1" smtClean="0"/>
              <a:t>limbs</a:t>
            </a:r>
            <a:r>
              <a:rPr lang="cs-CZ" dirty="0" smtClean="0"/>
              <a:t>. </a:t>
            </a:r>
          </a:p>
        </p:txBody>
      </p:sp>
      <p:sp>
        <p:nvSpPr>
          <p:cNvPr id="4" name="Zástupný symbol pro číslo snímku 3"/>
          <p:cNvSpPr>
            <a:spLocks noGrp="1"/>
          </p:cNvSpPr>
          <p:nvPr>
            <p:ph type="sldNum" sz="quarter" idx="12"/>
          </p:nvPr>
        </p:nvSpPr>
        <p:spPr/>
        <p:txBody>
          <a:bodyPr/>
          <a:lstStyle/>
          <a:p>
            <a:pPr rtl="0"/>
            <a:fld id="{C014DD1E-5D91-48A3-AD6D-45FBA980D106}" type="slidenum">
              <a:rPr lang="cs-CZ" smtClean="0"/>
              <a:t>28</a:t>
            </a:fld>
            <a:endParaRPr lang="cs-CZ" dirty="0"/>
          </a:p>
        </p:txBody>
      </p:sp>
    </p:spTree>
    <p:extLst>
      <p:ext uri="{BB962C8B-B14F-4D97-AF65-F5344CB8AC3E}">
        <p14:creationId xmlns:p14="http://schemas.microsoft.com/office/powerpoint/2010/main" val="407343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004" y="332656"/>
            <a:ext cx="5680472" cy="424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élník 1"/>
          <p:cNvSpPr/>
          <p:nvPr/>
        </p:nvSpPr>
        <p:spPr>
          <a:xfrm>
            <a:off x="621802" y="4577805"/>
            <a:ext cx="11161239" cy="1569660"/>
          </a:xfrm>
          <a:prstGeom prst="rect">
            <a:avLst/>
          </a:prstGeom>
        </p:spPr>
        <p:txBody>
          <a:bodyPr wrap="square">
            <a:spAutoFit/>
          </a:bodyPr>
          <a:lstStyle/>
          <a:p>
            <a:r>
              <a:rPr lang="cs-CZ" dirty="0" err="1"/>
              <a:t>Obj</a:t>
            </a:r>
            <a:r>
              <a:rPr lang="cs-CZ" dirty="0"/>
              <a:t>: </a:t>
            </a:r>
            <a:r>
              <a:rPr lang="cs-CZ" smtClean="0"/>
              <a:t>breathlessness</a:t>
            </a:r>
            <a:r>
              <a:rPr lang="cs-CZ" dirty="0" smtClean="0"/>
              <a:t>, BP </a:t>
            </a:r>
            <a:r>
              <a:rPr lang="cs-CZ" dirty="0"/>
              <a:t>170/60 SF 65 </a:t>
            </a:r>
            <a:r>
              <a:rPr lang="cs-CZ" dirty="0" err="1"/>
              <a:t>irreg</a:t>
            </a:r>
            <a:endParaRPr lang="cs-CZ" dirty="0"/>
          </a:p>
          <a:p>
            <a:r>
              <a:rPr lang="cs-CZ" dirty="0" smtClean="0"/>
              <a:t>ECG </a:t>
            </a:r>
            <a:r>
              <a:rPr lang="cs-CZ" dirty="0" err="1" smtClean="0"/>
              <a:t>atrial</a:t>
            </a:r>
            <a:r>
              <a:rPr lang="cs-CZ" dirty="0" smtClean="0"/>
              <a:t> </a:t>
            </a:r>
            <a:r>
              <a:rPr lang="cs-CZ" dirty="0" err="1" smtClean="0"/>
              <a:t>fibrillation</a:t>
            </a:r>
            <a:r>
              <a:rPr lang="cs-CZ" dirty="0" smtClean="0"/>
              <a:t> </a:t>
            </a:r>
            <a:r>
              <a:rPr lang="cs-CZ" dirty="0"/>
              <a:t>70/min </a:t>
            </a:r>
            <a:r>
              <a:rPr lang="cs-CZ" dirty="0" smtClean="0"/>
              <a:t>,</a:t>
            </a:r>
          </a:p>
          <a:p>
            <a:r>
              <a:rPr lang="cs-CZ" dirty="0" smtClean="0"/>
              <a:t>RTG</a:t>
            </a:r>
            <a:r>
              <a:rPr lang="cs-CZ" dirty="0"/>
              <a:t>: S+P – </a:t>
            </a:r>
            <a:r>
              <a:rPr lang="cs-CZ" dirty="0" err="1"/>
              <a:t>fluidothorax</a:t>
            </a:r>
            <a:r>
              <a:rPr lang="cs-CZ" dirty="0"/>
              <a:t> </a:t>
            </a:r>
            <a:r>
              <a:rPr lang="cs-CZ" dirty="0" err="1"/>
              <a:t>bilat</a:t>
            </a:r>
            <a:r>
              <a:rPr lang="cs-CZ" dirty="0"/>
              <a:t>.</a:t>
            </a:r>
          </a:p>
          <a:p>
            <a:r>
              <a:rPr lang="cs-CZ" dirty="0" smtClean="0"/>
              <a:t>Závěr</a:t>
            </a:r>
            <a:r>
              <a:rPr lang="cs-CZ" dirty="0"/>
              <a:t>: </a:t>
            </a:r>
            <a:r>
              <a:rPr lang="cs-CZ" dirty="0" err="1" smtClean="0"/>
              <a:t>acute</a:t>
            </a:r>
            <a:r>
              <a:rPr lang="cs-CZ" dirty="0" smtClean="0"/>
              <a:t> </a:t>
            </a:r>
            <a:r>
              <a:rPr lang="cs-CZ" dirty="0" err="1" smtClean="0"/>
              <a:t>heart</a:t>
            </a:r>
            <a:r>
              <a:rPr lang="cs-CZ" dirty="0" smtClean="0"/>
              <a:t> </a:t>
            </a:r>
            <a:r>
              <a:rPr lang="cs-CZ" dirty="0" err="1" smtClean="0"/>
              <a:t>failure</a:t>
            </a:r>
            <a:r>
              <a:rPr lang="cs-CZ" dirty="0" smtClean="0"/>
              <a:t> </a:t>
            </a:r>
            <a:endParaRPr lang="cs-CZ" dirty="0"/>
          </a:p>
        </p:txBody>
      </p:sp>
      <p:sp>
        <p:nvSpPr>
          <p:cNvPr id="3" name="Zástupný symbol pro číslo snímku 2"/>
          <p:cNvSpPr>
            <a:spLocks noGrp="1"/>
          </p:cNvSpPr>
          <p:nvPr>
            <p:ph type="sldNum" sz="quarter" idx="12"/>
          </p:nvPr>
        </p:nvSpPr>
        <p:spPr/>
        <p:txBody>
          <a:bodyPr/>
          <a:lstStyle/>
          <a:p>
            <a:pPr rtl="0"/>
            <a:fld id="{C014DD1E-5D91-48A3-AD6D-45FBA980D106}" type="slidenum">
              <a:rPr lang="cs-CZ" smtClean="0"/>
              <a:t>29</a:t>
            </a:fld>
            <a:endParaRPr lang="cs-CZ" dirty="0"/>
          </a:p>
        </p:txBody>
      </p:sp>
    </p:spTree>
    <p:extLst>
      <p:ext uri="{BB962C8B-B14F-4D97-AF65-F5344CB8AC3E}">
        <p14:creationId xmlns:p14="http://schemas.microsoft.com/office/powerpoint/2010/main" val="407991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cs-CZ" altLang="cs-CZ" dirty="0" err="1"/>
              <a:t>Tropomyosin</a:t>
            </a:r>
            <a:r>
              <a:rPr lang="cs-CZ" altLang="cs-CZ" dirty="0"/>
              <a:t> </a:t>
            </a:r>
            <a:r>
              <a:rPr lang="cs-CZ" altLang="cs-CZ" dirty="0" err="1" smtClean="0"/>
              <a:t>complex</a:t>
            </a:r>
            <a:r>
              <a:rPr lang="cs-CZ" altLang="cs-CZ" dirty="0" smtClean="0"/>
              <a:t/>
            </a:r>
            <a:br>
              <a:rPr lang="cs-CZ" altLang="cs-CZ" dirty="0" smtClean="0"/>
            </a:br>
            <a:endParaRPr lang="cs-CZ" altLang="cs-CZ" dirty="0" smtClean="0"/>
          </a:p>
        </p:txBody>
      </p:sp>
      <p:pic>
        <p:nvPicPr>
          <p:cNvPr id="15363" name="Picture 5" descr="troponi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1470633"/>
            <a:ext cx="3887987" cy="18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tn_myo_kompl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524" y="1608288"/>
            <a:ext cx="4067945" cy="3454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Shape 407"/>
          <p:cNvSpPr>
            <a:spLocks noChangeArrowheads="1"/>
          </p:cNvSpPr>
          <p:nvPr/>
        </p:nvSpPr>
        <p:spPr bwMode="auto">
          <a:xfrm>
            <a:off x="693812" y="3678086"/>
            <a:ext cx="6114903"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marL="342900" indent="-342900">
              <a:spcBef>
                <a:spcPct val="20000"/>
              </a:spcBef>
              <a:buClr>
                <a:schemeClr val="tx1"/>
              </a:buClr>
              <a:buSzPct val="75000"/>
              <a:buFont typeface="Wingdings" panose="05000000000000000000" pitchFamily="2" charset="2"/>
              <a:buChar char="Ø"/>
            </a:pPr>
            <a:r>
              <a:rPr lang="cs-CZ" altLang="cs-CZ" sz="2800" dirty="0" smtClean="0">
                <a:sym typeface="Arial" charset="0"/>
              </a:rPr>
              <a:t>S</a:t>
            </a:r>
            <a:r>
              <a:rPr lang="en-US" altLang="cs-CZ" sz="2800" dirty="0" err="1">
                <a:sym typeface="Arial" charset="0"/>
              </a:rPr>
              <a:t>truktur</a:t>
            </a:r>
            <a:r>
              <a:rPr lang="cs-CZ" altLang="cs-CZ" sz="2800" dirty="0">
                <a:sym typeface="Arial" charset="0"/>
              </a:rPr>
              <a:t>e </a:t>
            </a:r>
            <a:r>
              <a:rPr lang="cs-CZ" altLang="cs-CZ" sz="2800" dirty="0" err="1">
                <a:sym typeface="Arial" charset="0"/>
              </a:rPr>
              <a:t>of</a:t>
            </a:r>
            <a:r>
              <a:rPr lang="en-US" altLang="cs-CZ" sz="2800" dirty="0">
                <a:sym typeface="Arial" charset="0"/>
              </a:rPr>
              <a:t> </a:t>
            </a:r>
            <a:r>
              <a:rPr lang="cs-CZ" altLang="cs-CZ" sz="2800" dirty="0" err="1">
                <a:sym typeface="Arial" charset="0"/>
              </a:rPr>
              <a:t>Tn</a:t>
            </a:r>
            <a:r>
              <a:rPr lang="en-US" altLang="cs-CZ" sz="2800" dirty="0">
                <a:sym typeface="Arial" charset="0"/>
              </a:rPr>
              <a:t>T a </a:t>
            </a:r>
            <a:r>
              <a:rPr lang="cs-CZ" altLang="cs-CZ" sz="2800" dirty="0" err="1">
                <a:sym typeface="Arial" charset="0"/>
              </a:rPr>
              <a:t>Tn</a:t>
            </a:r>
            <a:r>
              <a:rPr lang="en-US" altLang="cs-CZ" sz="2800" dirty="0">
                <a:sym typeface="Arial" charset="0"/>
              </a:rPr>
              <a:t>I</a:t>
            </a:r>
            <a:endParaRPr lang="cs-CZ" altLang="cs-CZ" sz="2800" dirty="0">
              <a:sym typeface="Arial" charset="0"/>
            </a:endParaRPr>
          </a:p>
          <a:p>
            <a:pPr marL="819150" lvl="1" indent="-285750">
              <a:spcBef>
                <a:spcPct val="20000"/>
              </a:spcBef>
              <a:buClr>
                <a:schemeClr val="tx1"/>
              </a:buClr>
              <a:buSzPct val="75000"/>
              <a:buFont typeface="Wingdings" panose="05000000000000000000" pitchFamily="2" charset="2"/>
              <a:buChar char="Ø"/>
            </a:pPr>
            <a:r>
              <a:rPr lang="cs-CZ" altLang="cs-CZ" dirty="0"/>
              <a:t>C</a:t>
            </a:r>
            <a:r>
              <a:rPr lang="en-US" altLang="cs-CZ" dirty="0" err="1"/>
              <a:t>ardiac</a:t>
            </a:r>
            <a:r>
              <a:rPr lang="en-US" altLang="cs-CZ" dirty="0"/>
              <a:t>-specific </a:t>
            </a:r>
            <a:r>
              <a:rPr lang="cs-CZ" altLang="cs-CZ" dirty="0" err="1"/>
              <a:t>iso</a:t>
            </a:r>
            <a:r>
              <a:rPr lang="en-US" altLang="cs-CZ" dirty="0"/>
              <a:t>forms</a:t>
            </a:r>
            <a:endParaRPr lang="cs-CZ" altLang="cs-CZ" dirty="0">
              <a:sym typeface="Arial" charset="0"/>
            </a:endParaRPr>
          </a:p>
          <a:p>
            <a:pPr marL="819150" lvl="1" indent="-285750">
              <a:spcBef>
                <a:spcPct val="20000"/>
              </a:spcBef>
              <a:buClr>
                <a:schemeClr val="tx1"/>
              </a:buClr>
              <a:buSzPct val="75000"/>
              <a:buFont typeface="Wingdings" panose="05000000000000000000" pitchFamily="2" charset="2"/>
              <a:buChar char="Ø"/>
            </a:pPr>
            <a:r>
              <a:rPr lang="cs-CZ" altLang="cs-CZ" dirty="0">
                <a:sym typeface="Arial" charset="0"/>
              </a:rPr>
              <a:t>I</a:t>
            </a:r>
            <a:r>
              <a:rPr lang="en-US" altLang="cs-CZ" dirty="0" err="1">
                <a:sym typeface="Arial" charset="0"/>
              </a:rPr>
              <a:t>munochemic</a:t>
            </a:r>
            <a:r>
              <a:rPr lang="cs-CZ" altLang="cs-CZ" dirty="0">
                <a:sym typeface="Arial" charset="0"/>
              </a:rPr>
              <a:t>al</a:t>
            </a:r>
            <a:r>
              <a:rPr lang="en-US" altLang="cs-CZ" dirty="0">
                <a:sym typeface="Arial" charset="0"/>
              </a:rPr>
              <a:t> </a:t>
            </a:r>
            <a:r>
              <a:rPr lang="cs-CZ" altLang="cs-CZ" dirty="0" err="1">
                <a:sym typeface="Arial" charset="0"/>
              </a:rPr>
              <a:t>assay</a:t>
            </a:r>
            <a:endParaRPr lang="cs-CZ" altLang="cs-CZ" dirty="0">
              <a:sym typeface="Arial" charset="0"/>
            </a:endParaRPr>
          </a:p>
          <a:p>
            <a:pPr marL="342900" indent="-342900">
              <a:spcBef>
                <a:spcPct val="20000"/>
              </a:spcBef>
              <a:buClr>
                <a:schemeClr val="tx1"/>
              </a:buClr>
              <a:buSzPct val="75000"/>
              <a:buFont typeface="Wingdings" panose="05000000000000000000" pitchFamily="2" charset="2"/>
              <a:buChar char="Ø"/>
            </a:pPr>
            <a:endParaRPr lang="cs-CZ" altLang="cs-CZ" sz="2800" dirty="0" smtClean="0">
              <a:sym typeface="Arial" charset="0"/>
            </a:endParaRPr>
          </a:p>
          <a:p>
            <a:pPr marL="342900" indent="-342900">
              <a:spcBef>
                <a:spcPct val="20000"/>
              </a:spcBef>
              <a:buClr>
                <a:schemeClr val="tx1"/>
              </a:buClr>
              <a:buSzPct val="75000"/>
              <a:buFont typeface="Wingdings" panose="05000000000000000000" pitchFamily="2" charset="2"/>
              <a:buChar char="Ø"/>
            </a:pPr>
            <a:r>
              <a:rPr lang="cs-CZ" altLang="cs-CZ" sz="2800" dirty="0" err="1" smtClean="0">
                <a:sym typeface="Arial" charset="0"/>
              </a:rPr>
              <a:t>TnC</a:t>
            </a:r>
            <a:r>
              <a:rPr lang="cs-CZ" altLang="cs-CZ" sz="2800" dirty="0" smtClean="0">
                <a:sym typeface="Arial" charset="0"/>
              </a:rPr>
              <a:t> </a:t>
            </a:r>
            <a:r>
              <a:rPr lang="cs-CZ" altLang="cs-CZ" sz="2800" dirty="0">
                <a:sym typeface="Arial" charset="0"/>
              </a:rPr>
              <a:t>- no </a:t>
            </a:r>
            <a:r>
              <a:rPr lang="cs-CZ" altLang="cs-CZ" sz="2800" dirty="0" err="1">
                <a:sym typeface="Arial" charset="0"/>
              </a:rPr>
              <a:t>cardiac</a:t>
            </a:r>
            <a:r>
              <a:rPr lang="cs-CZ" altLang="cs-CZ" sz="2800" dirty="0">
                <a:sym typeface="Arial" charset="0"/>
              </a:rPr>
              <a:t> specificity </a:t>
            </a:r>
          </a:p>
        </p:txBody>
      </p:sp>
      <p:sp>
        <p:nvSpPr>
          <p:cNvPr id="2" name="Zástupný symbol pro číslo snímku 1"/>
          <p:cNvSpPr>
            <a:spLocks noGrp="1"/>
          </p:cNvSpPr>
          <p:nvPr>
            <p:ph type="sldNum" sz="quarter" idx="12"/>
          </p:nvPr>
        </p:nvSpPr>
        <p:spPr/>
        <p:txBody>
          <a:bodyPr/>
          <a:lstStyle/>
          <a:p>
            <a:pPr rtl="0"/>
            <a:fld id="{C014DD1E-5D91-48A3-AD6D-45FBA980D106}" type="slidenum">
              <a:rPr lang="cs-CZ" smtClean="0"/>
              <a:t>3</a:t>
            </a:fld>
            <a:endParaRPr lang="cs-CZ" dirty="0"/>
          </a:p>
        </p:txBody>
      </p:sp>
    </p:spTree>
    <p:extLst>
      <p:ext uri="{BB962C8B-B14F-4D97-AF65-F5344CB8AC3E}">
        <p14:creationId xmlns:p14="http://schemas.microsoft.com/office/powerpoint/2010/main" val="380321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hape 460"/>
          <p:cNvSpPr>
            <a:spLocks noChangeArrowheads="1"/>
          </p:cNvSpPr>
          <p:nvPr/>
        </p:nvSpPr>
        <p:spPr bwMode="auto">
          <a:xfrm>
            <a:off x="3319023" y="1268760"/>
            <a:ext cx="6160220" cy="532933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cs-CZ" altLang="cs-CZ"/>
          </a:p>
        </p:txBody>
      </p:sp>
      <p:sp>
        <p:nvSpPr>
          <p:cNvPr id="20483" name="Rectangle 8"/>
          <p:cNvSpPr>
            <a:spLocks noGrp="1" noChangeArrowheads="1"/>
          </p:cNvSpPr>
          <p:nvPr>
            <p:ph type="title"/>
          </p:nvPr>
        </p:nvSpPr>
        <p:spPr>
          <a:noFill/>
        </p:spPr>
        <p:txBody>
          <a:bodyPr>
            <a:normAutofit/>
          </a:bodyPr>
          <a:lstStyle/>
          <a:p>
            <a:pPr algn="ctr"/>
            <a:r>
              <a:rPr lang="en-US" altLang="cs-CZ" sz="2800" dirty="0"/>
              <a:t>Possible causes of increased </a:t>
            </a:r>
            <a:r>
              <a:rPr lang="en-US" altLang="cs-CZ" sz="2800" dirty="0" err="1" smtClean="0"/>
              <a:t>hypersensitiv</a:t>
            </a:r>
            <a:r>
              <a:rPr lang="cs-CZ" altLang="cs-CZ" sz="2800" dirty="0" smtClean="0"/>
              <a:t>e</a:t>
            </a:r>
            <a:r>
              <a:rPr lang="en-US" altLang="cs-CZ" sz="2800" dirty="0" smtClean="0"/>
              <a:t> troponins</a:t>
            </a:r>
            <a:r>
              <a:rPr lang="cs-CZ" altLang="cs-CZ" sz="2800" dirty="0" smtClean="0"/>
              <a:t/>
            </a:r>
            <a:br>
              <a:rPr lang="cs-CZ" altLang="cs-CZ" sz="2800" dirty="0" smtClean="0"/>
            </a:br>
            <a:endParaRPr lang="cs-CZ" altLang="cs-CZ" sz="2800" dirty="0"/>
          </a:p>
        </p:txBody>
      </p:sp>
      <p:sp>
        <p:nvSpPr>
          <p:cNvPr id="2" name="Zástupný symbol pro číslo snímku 1"/>
          <p:cNvSpPr>
            <a:spLocks noGrp="1"/>
          </p:cNvSpPr>
          <p:nvPr>
            <p:ph type="sldNum" sz="quarter" idx="12"/>
          </p:nvPr>
        </p:nvSpPr>
        <p:spPr/>
        <p:txBody>
          <a:bodyPr/>
          <a:lstStyle/>
          <a:p>
            <a:pPr rtl="0"/>
            <a:fld id="{C014DD1E-5D91-48A3-AD6D-45FBA980D106}" type="slidenum">
              <a:rPr lang="cs-CZ" smtClean="0"/>
              <a:t>4</a:t>
            </a:fld>
            <a:endParaRPr lang="cs-CZ" dirty="0"/>
          </a:p>
        </p:txBody>
      </p:sp>
    </p:spTree>
    <p:extLst>
      <p:ext uri="{BB962C8B-B14F-4D97-AF65-F5344CB8AC3E}">
        <p14:creationId xmlns:p14="http://schemas.microsoft.com/office/powerpoint/2010/main" val="80010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ext Placeholder 2"/>
          <p:cNvSpPr txBox="1">
            <a:spLocks/>
          </p:cNvSpPr>
          <p:nvPr/>
        </p:nvSpPr>
        <p:spPr bwMode="auto">
          <a:xfrm>
            <a:off x="1522412" y="5595938"/>
            <a:ext cx="91440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tIns="0" rIns="228600" bIns="0"/>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cs-CZ" sz="1400"/>
              <a:t>From: Fourth universal definition of myocardial infarction (2018)</a:t>
            </a:r>
          </a:p>
          <a:p>
            <a:pPr eaLnBrk="1" hangingPunct="1">
              <a:spcBef>
                <a:spcPct val="0"/>
              </a:spcBef>
              <a:buFontTx/>
              <a:buNone/>
            </a:pPr>
            <a:r>
              <a:rPr lang="en-US" altLang="cs-CZ" sz="1200"/>
              <a:t>Eur Heart J. Published online  August 25, 2018. doi:10.1093/eurheartj/ehy462</a:t>
            </a:r>
          </a:p>
          <a:p>
            <a:pPr eaLnBrk="1" hangingPunct="1">
              <a:spcBef>
                <a:spcPct val="0"/>
              </a:spcBef>
              <a:buFontTx/>
              <a:buNone/>
            </a:pPr>
            <a:r>
              <a:rPr lang="en-US" altLang="cs-CZ" sz="1200"/>
              <a:t>Eur Heart J | This article has been co-published in European Heart Journal, Journal of the American College of Cardiology, Circulation, and Nature Reviews Cardiology. All rights reserved. © 2018 European Society of Cardiology, American College of Cardiology, American Heart Association, and World Heart Foundation. The articles are identical except for minor stylistic and spelling differences in keeping with each journal’s style. Any citation can be used when citing this article.This article is published and distributed under the terms of the Oxford University Press, Standard Journals Publication Model (https://academic.oup.com/journals/pages/open_access/funder_policies/chorus/standard_publication_model)</a:t>
            </a:r>
          </a:p>
        </p:txBody>
      </p:sp>
      <p:sp>
        <p:nvSpPr>
          <p:cNvPr id="162818" name="Rectangle 2"/>
          <p:cNvSpPr>
            <a:spLocks noChangeArrowheads="1"/>
          </p:cNvSpPr>
          <p:nvPr/>
        </p:nvSpPr>
        <p:spPr bwMode="auto">
          <a:xfrm>
            <a:off x="1522412" y="0"/>
            <a:ext cx="9144000" cy="6858000"/>
          </a:xfrm>
          <a:prstGeom prst="rect">
            <a:avLst/>
          </a:prstGeom>
          <a:noFill/>
          <a:ln w="25400">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cs-CZ" altLang="cs-CZ">
              <a:solidFill>
                <a:srgbClr val="FFFFFF"/>
              </a:solidFill>
            </a:endParaRPr>
          </a:p>
        </p:txBody>
      </p:sp>
      <p:cxnSp>
        <p:nvCxnSpPr>
          <p:cNvPr id="162819" name="Straight Connector 8"/>
          <p:cNvCxnSpPr>
            <a:cxnSpLocks noChangeShapeType="1"/>
          </p:cNvCxnSpPr>
          <p:nvPr/>
        </p:nvCxnSpPr>
        <p:spPr bwMode="auto">
          <a:xfrm>
            <a:off x="1522412" y="5518150"/>
            <a:ext cx="9144000" cy="0"/>
          </a:xfrm>
          <a:prstGeom prst="line">
            <a:avLst/>
          </a:prstGeom>
          <a:noFill/>
          <a:ln w="6350">
            <a:solidFill>
              <a:schemeClr val="tx1"/>
            </a:solidFill>
            <a:miter lim="800000"/>
            <a:headEnd/>
            <a:tailEnd/>
          </a:ln>
          <a:extLst>
            <a:ext uri="{909E8E84-426E-40DD-AFC4-6F175D3DCCD1}">
              <a14:hiddenFill xmlns:a14="http://schemas.microsoft.com/office/drawing/2010/main">
                <a:noFill/>
              </a14:hiddenFill>
            </a:ext>
          </a:extLst>
        </p:spPr>
      </p:cxnSp>
      <p:sp>
        <p:nvSpPr>
          <p:cNvPr id="162820" name="TextBox 3"/>
          <p:cNvSpPr txBox="1">
            <a:spLocks noChangeArrowheads="1"/>
          </p:cNvSpPr>
          <p:nvPr/>
        </p:nvSpPr>
        <p:spPr bwMode="auto">
          <a:xfrm>
            <a:off x="1522412" y="244475"/>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cs-CZ" altLang="cs-CZ" sz="1400"/>
          </a:p>
        </p:txBody>
      </p:sp>
      <p:pic>
        <p:nvPicPr>
          <p:cNvPr id="162822" name="Picture 6"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2612" y="1028700"/>
            <a:ext cx="5943600" cy="3752850"/>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rtl="0"/>
            <a:fld id="{C014DD1E-5D91-48A3-AD6D-45FBA980D106}" type="slidenum">
              <a:rPr lang="cs-CZ" smtClean="0"/>
              <a:t>5</a:t>
            </a:fld>
            <a:endParaRPr lang="cs-CZ" dirty="0"/>
          </a:p>
        </p:txBody>
      </p:sp>
    </p:spTree>
    <p:extLst>
      <p:ext uri="{BB962C8B-B14F-4D97-AF65-F5344CB8AC3E}">
        <p14:creationId xmlns:p14="http://schemas.microsoft.com/office/powerpoint/2010/main" val="211004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en-US" dirty="0"/>
              <a:t>Troponin in the blood-mixture of intact molecules and </a:t>
            </a:r>
            <a:r>
              <a:rPr lang="en-US" dirty="0" smtClean="0"/>
              <a:t> </a:t>
            </a:r>
            <a:r>
              <a:rPr lang="en-US" dirty="0"/>
              <a:t>grafts</a:t>
            </a:r>
            <a:endParaRPr lang="cs-CZ" dirty="0"/>
          </a:p>
        </p:txBody>
      </p:sp>
      <p:sp>
        <p:nvSpPr>
          <p:cNvPr id="7" name="Obdélník 6"/>
          <p:cNvSpPr/>
          <p:nvPr/>
        </p:nvSpPr>
        <p:spPr>
          <a:xfrm>
            <a:off x="4633373" y="5992129"/>
            <a:ext cx="6092825" cy="707886"/>
          </a:xfrm>
          <a:prstGeom prst="rect">
            <a:avLst/>
          </a:prstGeom>
        </p:spPr>
        <p:txBody>
          <a:bodyPr>
            <a:spAutoFit/>
          </a:bodyPr>
          <a:lstStyle/>
          <a:p>
            <a:pPr fontAlgn="base"/>
            <a:r>
              <a:rPr lang="cs-CZ" sz="1000" b="1" dirty="0" err="1">
                <a:solidFill>
                  <a:srgbClr val="131313"/>
                </a:solidFill>
                <a:latin typeface="+mj-lt"/>
              </a:rPr>
              <a:t>Time-Dependent</a:t>
            </a:r>
            <a:r>
              <a:rPr lang="cs-CZ" sz="1000" b="1" dirty="0">
                <a:solidFill>
                  <a:srgbClr val="131313"/>
                </a:solidFill>
                <a:latin typeface="+mj-lt"/>
              </a:rPr>
              <a:t> </a:t>
            </a:r>
            <a:r>
              <a:rPr lang="cs-CZ" sz="1000" b="1" dirty="0" err="1">
                <a:solidFill>
                  <a:srgbClr val="131313"/>
                </a:solidFill>
                <a:latin typeface="+mj-lt"/>
              </a:rPr>
              <a:t>Degradation</a:t>
            </a:r>
            <a:r>
              <a:rPr lang="cs-CZ" sz="1000" b="1" dirty="0">
                <a:solidFill>
                  <a:srgbClr val="131313"/>
                </a:solidFill>
                <a:latin typeface="+mj-lt"/>
              </a:rPr>
              <a:t> </a:t>
            </a:r>
            <a:r>
              <a:rPr lang="cs-CZ" sz="1000" b="1" dirty="0" err="1">
                <a:solidFill>
                  <a:srgbClr val="131313"/>
                </a:solidFill>
                <a:latin typeface="+mj-lt"/>
              </a:rPr>
              <a:t>Pattern</a:t>
            </a:r>
            <a:r>
              <a:rPr lang="cs-CZ" sz="1000" b="1" dirty="0">
                <a:solidFill>
                  <a:srgbClr val="131313"/>
                </a:solidFill>
                <a:latin typeface="+mj-lt"/>
              </a:rPr>
              <a:t> </a:t>
            </a:r>
            <a:r>
              <a:rPr lang="cs-CZ" sz="1000" b="1" dirty="0" err="1">
                <a:solidFill>
                  <a:srgbClr val="131313"/>
                </a:solidFill>
                <a:latin typeface="+mj-lt"/>
              </a:rPr>
              <a:t>of</a:t>
            </a:r>
            <a:r>
              <a:rPr lang="cs-CZ" sz="1000" b="1" dirty="0">
                <a:solidFill>
                  <a:srgbClr val="131313"/>
                </a:solidFill>
                <a:latin typeface="+mj-lt"/>
              </a:rPr>
              <a:t> </a:t>
            </a:r>
            <a:r>
              <a:rPr lang="cs-CZ" sz="1000" b="1" dirty="0" err="1">
                <a:solidFill>
                  <a:srgbClr val="131313"/>
                </a:solidFill>
                <a:latin typeface="+mj-lt"/>
              </a:rPr>
              <a:t>Cardiac</a:t>
            </a:r>
            <a:r>
              <a:rPr lang="cs-CZ" sz="1000" b="1" dirty="0">
                <a:solidFill>
                  <a:srgbClr val="131313"/>
                </a:solidFill>
                <a:latin typeface="+mj-lt"/>
              </a:rPr>
              <a:t> Troponin T </a:t>
            </a:r>
            <a:r>
              <a:rPr lang="cs-CZ" sz="1000" b="1" dirty="0" err="1">
                <a:solidFill>
                  <a:srgbClr val="131313"/>
                </a:solidFill>
                <a:latin typeface="+mj-lt"/>
              </a:rPr>
              <a:t>Following</a:t>
            </a:r>
            <a:r>
              <a:rPr lang="cs-CZ" sz="1000" b="1" dirty="0">
                <a:solidFill>
                  <a:srgbClr val="131313"/>
                </a:solidFill>
                <a:latin typeface="+mj-lt"/>
              </a:rPr>
              <a:t> </a:t>
            </a:r>
            <a:r>
              <a:rPr lang="cs-CZ" sz="1000" b="1" dirty="0" err="1">
                <a:solidFill>
                  <a:srgbClr val="131313"/>
                </a:solidFill>
                <a:latin typeface="+mj-lt"/>
              </a:rPr>
              <a:t>Myocardial</a:t>
            </a:r>
            <a:r>
              <a:rPr lang="cs-CZ" sz="1000" b="1" dirty="0">
                <a:solidFill>
                  <a:srgbClr val="131313"/>
                </a:solidFill>
                <a:latin typeface="+mj-lt"/>
              </a:rPr>
              <a:t> </a:t>
            </a:r>
            <a:r>
              <a:rPr lang="cs-CZ" sz="1000" b="1" dirty="0" err="1">
                <a:solidFill>
                  <a:srgbClr val="131313"/>
                </a:solidFill>
                <a:latin typeface="+mj-lt"/>
              </a:rPr>
              <a:t>Infarction</a:t>
            </a:r>
            <a:endParaRPr lang="cs-CZ" sz="1000" b="1" dirty="0">
              <a:solidFill>
                <a:srgbClr val="131313"/>
              </a:solidFill>
              <a:latin typeface="+mj-lt"/>
            </a:endParaRPr>
          </a:p>
          <a:p>
            <a:pPr fontAlgn="base"/>
            <a:r>
              <a:rPr lang="cs-CZ" sz="1000" dirty="0" err="1">
                <a:solidFill>
                  <a:srgbClr val="666666"/>
                </a:solidFill>
                <a:latin typeface="+mj-lt"/>
              </a:rPr>
              <a:t>Eline</a:t>
            </a:r>
            <a:r>
              <a:rPr lang="cs-CZ" sz="1000" dirty="0">
                <a:solidFill>
                  <a:srgbClr val="666666"/>
                </a:solidFill>
                <a:latin typeface="+mj-lt"/>
              </a:rPr>
              <a:t> P.M. </a:t>
            </a:r>
            <a:r>
              <a:rPr lang="cs-CZ" sz="1000" dirty="0" err="1">
                <a:solidFill>
                  <a:srgbClr val="666666"/>
                </a:solidFill>
                <a:latin typeface="+mj-lt"/>
              </a:rPr>
              <a:t>Cardinaels</a:t>
            </a:r>
            <a:r>
              <a:rPr lang="cs-CZ" sz="1000" dirty="0">
                <a:solidFill>
                  <a:srgbClr val="666666"/>
                </a:solidFill>
                <a:latin typeface="+mj-lt"/>
              </a:rPr>
              <a:t>, Alma M.A. </a:t>
            </a:r>
            <a:r>
              <a:rPr lang="cs-CZ" sz="1000" dirty="0" err="1">
                <a:solidFill>
                  <a:srgbClr val="666666"/>
                </a:solidFill>
                <a:latin typeface="+mj-lt"/>
              </a:rPr>
              <a:t>Mingels</a:t>
            </a:r>
            <a:r>
              <a:rPr lang="cs-CZ" sz="1000" dirty="0">
                <a:solidFill>
                  <a:srgbClr val="666666"/>
                </a:solidFill>
                <a:latin typeface="+mj-lt"/>
              </a:rPr>
              <a:t>, Tom van </a:t>
            </a:r>
            <a:r>
              <a:rPr lang="cs-CZ" sz="1000" dirty="0" err="1">
                <a:solidFill>
                  <a:srgbClr val="666666"/>
                </a:solidFill>
                <a:latin typeface="+mj-lt"/>
              </a:rPr>
              <a:t>Rooij</a:t>
            </a:r>
            <a:r>
              <a:rPr lang="cs-CZ" sz="1000" dirty="0">
                <a:solidFill>
                  <a:srgbClr val="666666"/>
                </a:solidFill>
                <a:latin typeface="+mj-lt"/>
              </a:rPr>
              <a:t>, Paul O. </a:t>
            </a:r>
            <a:r>
              <a:rPr lang="cs-CZ" sz="1000" dirty="0" err="1">
                <a:solidFill>
                  <a:srgbClr val="666666"/>
                </a:solidFill>
                <a:latin typeface="+mj-lt"/>
              </a:rPr>
              <a:t>Collinson</a:t>
            </a:r>
            <a:r>
              <a:rPr lang="cs-CZ" sz="1000" dirty="0">
                <a:solidFill>
                  <a:srgbClr val="666666"/>
                </a:solidFill>
                <a:latin typeface="+mj-lt"/>
              </a:rPr>
              <a:t>, </a:t>
            </a:r>
            <a:r>
              <a:rPr lang="cs-CZ" sz="1000" dirty="0" err="1">
                <a:solidFill>
                  <a:srgbClr val="666666"/>
                </a:solidFill>
                <a:latin typeface="+mj-lt"/>
              </a:rPr>
              <a:t>Frits</a:t>
            </a:r>
            <a:r>
              <a:rPr lang="cs-CZ" sz="1000" dirty="0">
                <a:solidFill>
                  <a:srgbClr val="666666"/>
                </a:solidFill>
                <a:latin typeface="+mj-lt"/>
              </a:rPr>
              <a:t> W. </a:t>
            </a:r>
            <a:r>
              <a:rPr lang="cs-CZ" sz="1000" dirty="0" err="1">
                <a:solidFill>
                  <a:srgbClr val="666666"/>
                </a:solidFill>
                <a:latin typeface="+mj-lt"/>
              </a:rPr>
              <a:t>Prinzen</a:t>
            </a:r>
            <a:r>
              <a:rPr lang="cs-CZ" sz="1000" dirty="0">
                <a:solidFill>
                  <a:srgbClr val="666666"/>
                </a:solidFill>
                <a:latin typeface="+mj-lt"/>
              </a:rPr>
              <a:t>, Marja P. van </a:t>
            </a:r>
            <a:r>
              <a:rPr lang="cs-CZ" sz="1000" dirty="0" err="1">
                <a:solidFill>
                  <a:srgbClr val="666666"/>
                </a:solidFill>
                <a:latin typeface="+mj-lt"/>
              </a:rPr>
              <a:t>Dieijen-Visser</a:t>
            </a:r>
            <a:endParaRPr lang="cs-CZ" sz="1000" dirty="0">
              <a:solidFill>
                <a:srgbClr val="666666"/>
              </a:solidFill>
              <a:latin typeface="+mj-lt"/>
            </a:endParaRPr>
          </a:p>
          <a:p>
            <a:pPr fontAlgn="base"/>
            <a:r>
              <a:rPr lang="cs-CZ" sz="1000" b="1" dirty="0">
                <a:solidFill>
                  <a:srgbClr val="666666"/>
                </a:solidFill>
                <a:latin typeface="+mj-lt"/>
              </a:rPr>
              <a:t>DOI:</a:t>
            </a:r>
            <a:r>
              <a:rPr lang="cs-CZ" sz="1000" dirty="0">
                <a:solidFill>
                  <a:srgbClr val="666666"/>
                </a:solidFill>
                <a:latin typeface="+mj-lt"/>
              </a:rPr>
              <a:t> 10.1373/clinchem.2012.200543 </a:t>
            </a:r>
            <a:r>
              <a:rPr lang="cs-CZ" sz="1000" dirty="0" err="1">
                <a:solidFill>
                  <a:srgbClr val="666666"/>
                </a:solidFill>
                <a:latin typeface="+mj-lt"/>
              </a:rPr>
              <a:t>Published</a:t>
            </a:r>
            <a:r>
              <a:rPr lang="cs-CZ" sz="1000" dirty="0">
                <a:solidFill>
                  <a:srgbClr val="666666"/>
                </a:solidFill>
                <a:latin typeface="+mj-lt"/>
              </a:rPr>
              <a:t> June 2013</a:t>
            </a:r>
            <a:endParaRPr lang="cs-CZ" sz="1000" b="0" i="0" dirty="0">
              <a:solidFill>
                <a:srgbClr val="666666"/>
              </a:solidFill>
              <a:effectLst/>
              <a:latin typeface="+mj-lt"/>
            </a:endParaRPr>
          </a:p>
        </p:txBody>
      </p:sp>
      <p:pic>
        <p:nvPicPr>
          <p:cNvPr id="3" name="Obrázek 2"/>
          <p:cNvPicPr>
            <a:picLocks noChangeAspect="1"/>
          </p:cNvPicPr>
          <p:nvPr/>
        </p:nvPicPr>
        <p:blipFill>
          <a:blip r:embed="rId2"/>
          <a:stretch>
            <a:fillRect/>
          </a:stretch>
        </p:blipFill>
        <p:spPr>
          <a:xfrm>
            <a:off x="2061964" y="1340768"/>
            <a:ext cx="7486650" cy="4229100"/>
          </a:xfrm>
          <a:prstGeom prst="rect">
            <a:avLst/>
          </a:prstGeom>
        </p:spPr>
      </p:pic>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4201" y="2229719"/>
            <a:ext cx="2657631" cy="4406280"/>
          </a:xfrm>
          <a:prstGeom prst="rect">
            <a:avLst/>
          </a:prstGeom>
        </p:spPr>
      </p:pic>
      <p:sp>
        <p:nvSpPr>
          <p:cNvPr id="4" name="Zástupný symbol pro číslo snímku 3"/>
          <p:cNvSpPr>
            <a:spLocks noGrp="1"/>
          </p:cNvSpPr>
          <p:nvPr>
            <p:ph type="sldNum" sz="quarter" idx="12"/>
          </p:nvPr>
        </p:nvSpPr>
        <p:spPr/>
        <p:txBody>
          <a:bodyPr/>
          <a:lstStyle/>
          <a:p>
            <a:pPr rtl="0"/>
            <a:fld id="{C014DD1E-5D91-48A3-AD6D-45FBA980D106}" type="slidenum">
              <a:rPr lang="cs-CZ" smtClean="0"/>
              <a:t>6</a:t>
            </a:fld>
            <a:endParaRPr lang="cs-CZ" dirty="0"/>
          </a:p>
        </p:txBody>
      </p:sp>
    </p:spTree>
    <p:extLst>
      <p:ext uri="{BB962C8B-B14F-4D97-AF65-F5344CB8AC3E}">
        <p14:creationId xmlns:p14="http://schemas.microsoft.com/office/powerpoint/2010/main" val="31373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Diagnosis</a:t>
            </a:r>
            <a:r>
              <a:rPr lang="cs-CZ" dirty="0" smtClean="0"/>
              <a:t> </a:t>
            </a:r>
            <a:r>
              <a:rPr lang="cs-CZ" dirty="0" err="1" smtClean="0"/>
              <a:t>of</a:t>
            </a:r>
            <a:r>
              <a:rPr lang="cs-CZ" dirty="0" smtClean="0"/>
              <a:t> AMI</a:t>
            </a:r>
            <a:endParaRPr lang="cs-CZ" dirty="0"/>
          </a:p>
        </p:txBody>
      </p:sp>
      <p:pic>
        <p:nvPicPr>
          <p:cNvPr id="2052" name="Picture 4" descr="VÃ½sledek obrÃ¡zku pro EKG infark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5512" y="2361753"/>
            <a:ext cx="2787297" cy="1968528"/>
          </a:xfrm>
          <a:prstGeom prst="rect">
            <a:avLst/>
          </a:prstGeom>
          <a:noFill/>
          <a:extLst>
            <a:ext uri="{909E8E84-426E-40DD-AFC4-6F175D3DCCD1}">
              <a14:hiddenFill xmlns:a14="http://schemas.microsoft.com/office/drawing/2010/main">
                <a:solidFill>
                  <a:srgbClr val="FFFFFF"/>
                </a:solidFill>
              </a14:hiddenFill>
            </a:ext>
          </a:extLst>
        </p:spPr>
      </p:pic>
      <p:sp>
        <p:nvSpPr>
          <p:cNvPr id="4" name="Zaoblený obdélník 3"/>
          <p:cNvSpPr/>
          <p:nvPr/>
        </p:nvSpPr>
        <p:spPr>
          <a:xfrm>
            <a:off x="1560875" y="5013176"/>
            <a:ext cx="2787297" cy="120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err="1" smtClean="0"/>
              <a:t>History</a:t>
            </a:r>
            <a:endParaRPr lang="cs-CZ" sz="2800" dirty="0"/>
          </a:p>
        </p:txBody>
      </p:sp>
      <p:sp>
        <p:nvSpPr>
          <p:cNvPr id="8" name="Zaoblený obdélník 7"/>
          <p:cNvSpPr/>
          <p:nvPr/>
        </p:nvSpPr>
        <p:spPr>
          <a:xfrm>
            <a:off x="5285512" y="5013176"/>
            <a:ext cx="2787297" cy="120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smtClean="0"/>
              <a:t>ECG</a:t>
            </a:r>
            <a:endParaRPr lang="cs-CZ" sz="2800" dirty="0"/>
          </a:p>
        </p:txBody>
      </p:sp>
      <p:sp>
        <p:nvSpPr>
          <p:cNvPr id="9" name="Zaoblený obdélník 8"/>
          <p:cNvSpPr/>
          <p:nvPr/>
        </p:nvSpPr>
        <p:spPr>
          <a:xfrm>
            <a:off x="8792087" y="2852936"/>
            <a:ext cx="3062965" cy="33626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err="1" smtClean="0"/>
              <a:t>Laboratory</a:t>
            </a:r>
            <a:r>
              <a:rPr lang="cs-CZ" sz="2800" dirty="0" smtClean="0"/>
              <a:t> </a:t>
            </a:r>
            <a:r>
              <a:rPr lang="cs-CZ" sz="2800" dirty="0" err="1" smtClean="0"/>
              <a:t>cTn</a:t>
            </a:r>
            <a:endParaRPr lang="cs-CZ" sz="2800" dirty="0" smtClean="0"/>
          </a:p>
          <a:p>
            <a:pPr marL="457200" indent="-457200">
              <a:buFont typeface="Arial" panose="020B0604020202020204" pitchFamily="34" charset="0"/>
              <a:buChar char="•"/>
            </a:pPr>
            <a:endParaRPr lang="cs-CZ" sz="2800" dirty="0" smtClean="0"/>
          </a:p>
          <a:p>
            <a:pPr marL="457200" indent="-457200">
              <a:buFont typeface="Arial" panose="020B0604020202020204" pitchFamily="34" charset="0"/>
              <a:buChar char="•"/>
            </a:pPr>
            <a:r>
              <a:rPr lang="cs-CZ" dirty="0" err="1" smtClean="0"/>
              <a:t>cTn</a:t>
            </a:r>
            <a:r>
              <a:rPr lang="cs-CZ" dirty="0" smtClean="0"/>
              <a:t> </a:t>
            </a:r>
            <a:r>
              <a:rPr lang="cs-CZ" dirty="0" smtClean="0">
                <a:ea typeface="Verdana" panose="020B0604030504040204" pitchFamily="34" charset="0"/>
              </a:rPr>
              <a:t>&gt;</a:t>
            </a:r>
            <a:r>
              <a:rPr lang="cs-CZ" dirty="0" err="1" smtClean="0">
                <a:ea typeface="Verdana" panose="020B0604030504040204" pitchFamily="34" charset="0"/>
              </a:rPr>
              <a:t>cut</a:t>
            </a:r>
            <a:r>
              <a:rPr lang="cs-CZ" dirty="0" smtClean="0">
                <a:ea typeface="Verdana" panose="020B0604030504040204" pitchFamily="34" charset="0"/>
              </a:rPr>
              <a:t> </a:t>
            </a:r>
            <a:r>
              <a:rPr lang="cs-CZ" dirty="0" err="1" smtClean="0">
                <a:ea typeface="Verdana" panose="020B0604030504040204" pitchFamily="34" charset="0"/>
              </a:rPr>
              <a:t>off</a:t>
            </a:r>
            <a:endParaRPr lang="cs-CZ" dirty="0" smtClean="0">
              <a:ea typeface="Verdana" panose="020B0604030504040204" pitchFamily="34" charset="0"/>
            </a:endParaRPr>
          </a:p>
          <a:p>
            <a:pPr marL="457200" indent="-457200">
              <a:buFont typeface="Arial" panose="020B0604020202020204" pitchFamily="34" charset="0"/>
              <a:buChar char="•"/>
            </a:pPr>
            <a:r>
              <a:rPr lang="cs-CZ" dirty="0" err="1" smtClean="0">
                <a:ea typeface="Verdana" panose="020B0604030504040204" pitchFamily="34" charset="0"/>
              </a:rPr>
              <a:t>dynamics</a:t>
            </a:r>
            <a:endParaRPr lang="cs-CZ" dirty="0" smtClean="0">
              <a:ea typeface="Verdana" panose="020B0604030504040204" pitchFamily="34" charset="0"/>
            </a:endParaRPr>
          </a:p>
          <a:p>
            <a:pPr algn="ctr"/>
            <a:endParaRPr lang="cs-CZ" sz="2800" dirty="0" smtClean="0"/>
          </a:p>
          <a:p>
            <a:pPr algn="ctr"/>
            <a:endParaRPr lang="cs-CZ" sz="2800" dirty="0"/>
          </a:p>
        </p:txBody>
      </p:sp>
      <p:pic>
        <p:nvPicPr>
          <p:cNvPr id="5" name="Zástupný symbol pro obsah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9602" y="2336282"/>
            <a:ext cx="2848570" cy="1993999"/>
          </a:xfrm>
        </p:spPr>
      </p:pic>
      <p:sp>
        <p:nvSpPr>
          <p:cNvPr id="3" name="Zástupný symbol pro číslo snímku 2"/>
          <p:cNvSpPr>
            <a:spLocks noGrp="1"/>
          </p:cNvSpPr>
          <p:nvPr>
            <p:ph type="sldNum" sz="quarter" idx="12"/>
          </p:nvPr>
        </p:nvSpPr>
        <p:spPr/>
        <p:txBody>
          <a:bodyPr/>
          <a:lstStyle/>
          <a:p>
            <a:pPr rtl="0"/>
            <a:fld id="{C014DD1E-5D91-48A3-AD6D-45FBA980D106}" type="slidenum">
              <a:rPr lang="cs-CZ" smtClean="0"/>
              <a:t>7</a:t>
            </a:fld>
            <a:endParaRPr lang="cs-CZ" dirty="0"/>
          </a:p>
        </p:txBody>
      </p:sp>
    </p:spTree>
    <p:extLst>
      <p:ext uri="{BB962C8B-B14F-4D97-AF65-F5344CB8AC3E}">
        <p14:creationId xmlns:p14="http://schemas.microsoft.com/office/powerpoint/2010/main" val="312398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cs-CZ" altLang="cs-CZ" sz="2800" dirty="0" err="1"/>
              <a:t>Advantages</a:t>
            </a:r>
            <a:r>
              <a:rPr lang="cs-CZ" altLang="cs-CZ" sz="2800" dirty="0"/>
              <a:t> </a:t>
            </a:r>
            <a:r>
              <a:rPr lang="cs-CZ" altLang="cs-CZ" sz="2800" dirty="0" err="1"/>
              <a:t>of</a:t>
            </a:r>
            <a:r>
              <a:rPr lang="cs-CZ" altLang="cs-CZ" sz="2800" dirty="0"/>
              <a:t> </a:t>
            </a:r>
            <a:r>
              <a:rPr lang="cs-CZ" altLang="cs-CZ" sz="2800" dirty="0" err="1"/>
              <a:t>TnI</a:t>
            </a:r>
            <a:r>
              <a:rPr lang="cs-CZ" altLang="cs-CZ" sz="2800" dirty="0"/>
              <a:t>, </a:t>
            </a:r>
            <a:r>
              <a:rPr lang="cs-CZ" altLang="cs-CZ" sz="2800" dirty="0" err="1"/>
              <a:t>TnT</a:t>
            </a:r>
            <a:r>
              <a:rPr lang="cs-CZ" altLang="cs-CZ" sz="2800" dirty="0"/>
              <a:t> in MI </a:t>
            </a:r>
            <a:r>
              <a:rPr lang="cs-CZ" altLang="cs-CZ" sz="2800" dirty="0" err="1"/>
              <a:t>diagnostics</a:t>
            </a:r>
            <a:r>
              <a:rPr lang="cs-CZ" altLang="cs-CZ" sz="2800" dirty="0"/>
              <a:t> </a:t>
            </a:r>
          </a:p>
        </p:txBody>
      </p:sp>
      <p:sp>
        <p:nvSpPr>
          <p:cNvPr id="16387" name="Shape 435"/>
          <p:cNvSpPr txBox="1">
            <a:spLocks/>
          </p:cNvSpPr>
          <p:nvPr/>
        </p:nvSpPr>
        <p:spPr bwMode="auto">
          <a:xfrm>
            <a:off x="1773932" y="1844824"/>
            <a:ext cx="8059738" cy="4536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marL="342900" indent="-342900">
              <a:spcBef>
                <a:spcPct val="20000"/>
              </a:spcBef>
              <a:buClr>
                <a:schemeClr val="tx1"/>
              </a:buClr>
              <a:buSzPct val="75000"/>
              <a:buFont typeface="Wingdings" panose="05000000000000000000" pitchFamily="2" charset="2"/>
              <a:buChar char="Ø"/>
              <a:defRPr sz="2800">
                <a:latin typeface="+mn-lt"/>
              </a:defRPr>
            </a:lvl1pPr>
            <a:lvl2pPr marL="819150" lvl="1" indent="-285750">
              <a:spcBef>
                <a:spcPct val="20000"/>
              </a:spcBef>
              <a:buClr>
                <a:schemeClr val="tx1"/>
              </a:buClr>
              <a:buSzPct val="75000"/>
              <a:buFont typeface="Wingdings" panose="05000000000000000000" pitchFamily="2" charset="2"/>
              <a:buChar char="Ø"/>
              <a:defRPr sz="2400">
                <a:latin typeface="+mn-lt"/>
              </a:defRPr>
            </a:lvl2pPr>
            <a:lvl3pPr marL="1179513" lvl="2" indent="-228600">
              <a:spcBef>
                <a:spcPct val="20000"/>
              </a:spcBef>
              <a:buClr>
                <a:schemeClr val="tx1"/>
              </a:buClr>
              <a:buSzPct val="75000"/>
              <a:buFont typeface="Wingdings" panose="05000000000000000000" pitchFamily="2" charset="2"/>
              <a:buChar char="Ø"/>
              <a:defRPr sz="2300">
                <a:latin typeface="+mn-lt"/>
              </a:defRPr>
            </a:lvl3pPr>
          </a:lstStyle>
          <a:p>
            <a:pPr>
              <a:buFont typeface="Wingdings" pitchFamily="2" charset="2"/>
              <a:buChar char="§"/>
            </a:pPr>
            <a:r>
              <a:rPr lang="cs-CZ" altLang="cs-CZ" sz="2400" dirty="0" err="1"/>
              <a:t>High</a:t>
            </a:r>
            <a:r>
              <a:rPr lang="en-US" altLang="cs-CZ" sz="2400" dirty="0"/>
              <a:t> </a:t>
            </a:r>
            <a:r>
              <a:rPr lang="en-US" altLang="cs-CZ" sz="2400" dirty="0" err="1"/>
              <a:t>specifit</a:t>
            </a:r>
            <a:r>
              <a:rPr lang="cs-CZ" altLang="cs-CZ" sz="2400" dirty="0"/>
              <a:t>y</a:t>
            </a:r>
          </a:p>
          <a:p>
            <a:pPr lvl="1">
              <a:buFont typeface="Wingdings" pitchFamily="2" charset="2"/>
              <a:buChar char="§"/>
            </a:pPr>
            <a:r>
              <a:rPr lang="cs-CZ" altLang="cs-CZ" sz="2000" dirty="0" err="1"/>
              <a:t>Myocardial</a:t>
            </a:r>
            <a:r>
              <a:rPr lang="cs-CZ" altLang="cs-CZ" sz="2000" dirty="0"/>
              <a:t> </a:t>
            </a:r>
            <a:r>
              <a:rPr lang="cs-CZ" altLang="cs-CZ" sz="2000" dirty="0" err="1"/>
              <a:t>isoforms</a:t>
            </a:r>
            <a:endParaRPr lang="en-US" altLang="cs-CZ" sz="2000" dirty="0"/>
          </a:p>
          <a:p>
            <a:pPr>
              <a:buFont typeface="Wingdings" pitchFamily="2" charset="2"/>
              <a:buChar char="§"/>
            </a:pPr>
            <a:endParaRPr lang="cs-CZ" altLang="cs-CZ" sz="2400" dirty="0" smtClean="0"/>
          </a:p>
          <a:p>
            <a:pPr>
              <a:buFont typeface="Wingdings" pitchFamily="2" charset="2"/>
              <a:buChar char="§"/>
            </a:pPr>
            <a:r>
              <a:rPr lang="cs-CZ" altLang="cs-CZ" sz="2400" dirty="0" err="1"/>
              <a:t>High</a:t>
            </a:r>
            <a:r>
              <a:rPr lang="cs-CZ" altLang="cs-CZ" sz="2400" dirty="0"/>
              <a:t> sensitivity</a:t>
            </a:r>
            <a:r>
              <a:rPr lang="en-US" altLang="cs-CZ" sz="2400" dirty="0"/>
              <a:t> </a:t>
            </a:r>
            <a:endParaRPr lang="cs-CZ" altLang="cs-CZ" sz="2400" dirty="0"/>
          </a:p>
          <a:p>
            <a:pPr lvl="1">
              <a:buFont typeface="Wingdings" pitchFamily="2" charset="2"/>
              <a:buChar char="§"/>
            </a:pPr>
            <a:r>
              <a:rPr lang="cs-CZ" altLang="cs-CZ" sz="2000" dirty="0"/>
              <a:t>Very </a:t>
            </a:r>
            <a:r>
              <a:rPr lang="cs-CZ" altLang="cs-CZ" sz="2000" dirty="0" err="1"/>
              <a:t>small</a:t>
            </a:r>
            <a:r>
              <a:rPr lang="cs-CZ" altLang="cs-CZ" sz="2000" dirty="0"/>
              <a:t> MI </a:t>
            </a:r>
            <a:r>
              <a:rPr lang="cs-CZ" altLang="cs-CZ" sz="2000" dirty="0" err="1"/>
              <a:t>lesions</a:t>
            </a:r>
            <a:endParaRPr lang="en-US" altLang="cs-CZ" sz="2000" dirty="0"/>
          </a:p>
          <a:p>
            <a:pPr>
              <a:buFont typeface="Wingdings" pitchFamily="2" charset="2"/>
              <a:buChar char="§"/>
            </a:pPr>
            <a:endParaRPr lang="cs-CZ" altLang="cs-CZ" sz="2400" dirty="0" smtClean="0"/>
          </a:p>
          <a:p>
            <a:pPr>
              <a:buFont typeface="Wingdings" pitchFamily="2" charset="2"/>
              <a:buChar char="§"/>
            </a:pPr>
            <a:r>
              <a:rPr lang="cs-CZ" altLang="cs-CZ" sz="2400" dirty="0" smtClean="0"/>
              <a:t>Dynamics </a:t>
            </a:r>
            <a:r>
              <a:rPr lang="cs-CZ" altLang="cs-CZ" sz="2400" dirty="0" err="1"/>
              <a:t>of</a:t>
            </a:r>
            <a:r>
              <a:rPr lang="cs-CZ" altLang="cs-CZ" sz="2400" dirty="0"/>
              <a:t> </a:t>
            </a:r>
            <a:r>
              <a:rPr lang="cs-CZ" altLang="cs-CZ" sz="2400" dirty="0" err="1"/>
              <a:t>Tn</a:t>
            </a:r>
            <a:r>
              <a:rPr lang="cs-CZ" altLang="cs-CZ" sz="2400" dirty="0"/>
              <a:t> </a:t>
            </a:r>
            <a:r>
              <a:rPr lang="cs-CZ" altLang="cs-CZ" sz="2400" dirty="0" err="1"/>
              <a:t>concentration</a:t>
            </a:r>
            <a:r>
              <a:rPr lang="cs-CZ" altLang="cs-CZ" sz="2400" dirty="0"/>
              <a:t> </a:t>
            </a:r>
            <a:r>
              <a:rPr lang="cs-CZ" altLang="cs-CZ" sz="2400" dirty="0" err="1"/>
              <a:t>changes</a:t>
            </a:r>
            <a:endParaRPr lang="cs-CZ" altLang="cs-CZ" sz="2400" dirty="0"/>
          </a:p>
          <a:p>
            <a:pPr lvl="1">
              <a:buFont typeface="Wingdings" pitchFamily="2" charset="2"/>
              <a:buChar char="§"/>
            </a:pPr>
            <a:r>
              <a:rPr lang="en-US" altLang="cs-CZ" sz="2000" dirty="0"/>
              <a:t>M</a:t>
            </a:r>
            <a:r>
              <a:rPr lang="cs-CZ" altLang="cs-CZ" sz="2000" dirty="0" err="1"/>
              <a:t>ultiple</a:t>
            </a:r>
            <a:r>
              <a:rPr lang="cs-CZ" altLang="cs-CZ" sz="2000" dirty="0"/>
              <a:t> </a:t>
            </a:r>
            <a:r>
              <a:rPr lang="cs-CZ" altLang="cs-CZ" sz="2000" dirty="0" err="1"/>
              <a:t>increase</a:t>
            </a:r>
            <a:r>
              <a:rPr lang="cs-CZ" altLang="cs-CZ" sz="2000" dirty="0"/>
              <a:t> </a:t>
            </a:r>
            <a:r>
              <a:rPr lang="cs-CZ" altLang="cs-CZ" sz="2000" dirty="0" err="1"/>
              <a:t>Tn</a:t>
            </a:r>
            <a:r>
              <a:rPr lang="cs-CZ" altLang="cs-CZ" sz="2000" dirty="0"/>
              <a:t> </a:t>
            </a:r>
            <a:r>
              <a:rPr lang="cs-CZ" altLang="cs-CZ" sz="2000" dirty="0" err="1"/>
              <a:t>level</a:t>
            </a:r>
            <a:r>
              <a:rPr lang="cs-CZ" altLang="cs-CZ" sz="2000" dirty="0"/>
              <a:t> </a:t>
            </a:r>
            <a:r>
              <a:rPr lang="cs-CZ" altLang="cs-CZ" sz="2000" dirty="0" err="1"/>
              <a:t>after</a:t>
            </a:r>
            <a:r>
              <a:rPr lang="cs-CZ" altLang="cs-CZ" sz="2000" dirty="0"/>
              <a:t> MI</a:t>
            </a:r>
            <a:endParaRPr lang="en-US" altLang="cs-CZ" sz="2000" dirty="0"/>
          </a:p>
          <a:p>
            <a:pPr>
              <a:buFont typeface="Wingdings" pitchFamily="2" charset="2"/>
              <a:buChar char="§"/>
            </a:pPr>
            <a:endParaRPr lang="cs-CZ" altLang="cs-CZ" sz="2400" dirty="0" smtClean="0"/>
          </a:p>
          <a:p>
            <a:pPr>
              <a:buFont typeface="Wingdings" pitchFamily="2" charset="2"/>
              <a:buChar char="§"/>
            </a:pPr>
            <a:r>
              <a:rPr lang="cs-CZ" altLang="cs-CZ" sz="2400" dirty="0" err="1" smtClean="0"/>
              <a:t>Increased</a:t>
            </a:r>
            <a:r>
              <a:rPr lang="cs-CZ" altLang="cs-CZ" sz="2400" dirty="0" smtClean="0"/>
              <a:t> </a:t>
            </a:r>
            <a:r>
              <a:rPr lang="cs-CZ" altLang="cs-CZ" sz="2400" dirty="0" err="1"/>
              <a:t>Tn</a:t>
            </a:r>
            <a:r>
              <a:rPr lang="cs-CZ" altLang="cs-CZ" sz="2400" dirty="0"/>
              <a:t> </a:t>
            </a:r>
            <a:r>
              <a:rPr lang="cs-CZ" altLang="cs-CZ" sz="2400" dirty="0" err="1"/>
              <a:t>level</a:t>
            </a:r>
            <a:r>
              <a:rPr lang="cs-CZ" altLang="cs-CZ" sz="2400" dirty="0"/>
              <a:t> </a:t>
            </a:r>
            <a:r>
              <a:rPr lang="cs-CZ" altLang="cs-CZ" sz="2400" dirty="0" err="1"/>
              <a:t>continues</a:t>
            </a:r>
            <a:r>
              <a:rPr lang="cs-CZ" altLang="cs-CZ" sz="2400" dirty="0"/>
              <a:t> 1-2 </a:t>
            </a:r>
            <a:r>
              <a:rPr lang="cs-CZ" altLang="cs-CZ" sz="2400" dirty="0" err="1"/>
              <a:t>weeks</a:t>
            </a:r>
            <a:endParaRPr lang="cs-CZ" altLang="cs-CZ" sz="2400" dirty="0"/>
          </a:p>
          <a:p>
            <a:pPr lvl="1">
              <a:buFont typeface="Wingdings" pitchFamily="2" charset="2"/>
              <a:buChar char="§"/>
            </a:pPr>
            <a:r>
              <a:rPr lang="cs-CZ" altLang="cs-CZ" sz="2000" dirty="0" err="1"/>
              <a:t>Delayed</a:t>
            </a:r>
            <a:r>
              <a:rPr lang="cs-CZ" altLang="cs-CZ" sz="2000" dirty="0"/>
              <a:t> </a:t>
            </a:r>
            <a:r>
              <a:rPr lang="cs-CZ" altLang="cs-CZ" sz="2000" dirty="0" err="1"/>
              <a:t>dignostics</a:t>
            </a:r>
            <a:r>
              <a:rPr lang="cs-CZ" altLang="cs-CZ" sz="2000" dirty="0"/>
              <a:t> </a:t>
            </a:r>
            <a:r>
              <a:rPr lang="cs-CZ" altLang="cs-CZ" sz="2000" dirty="0" err="1"/>
              <a:t>of</a:t>
            </a:r>
            <a:r>
              <a:rPr lang="cs-CZ" altLang="cs-CZ" sz="2000" dirty="0"/>
              <a:t> </a:t>
            </a:r>
            <a:r>
              <a:rPr lang="cs-CZ" altLang="cs-CZ" sz="2000" dirty="0" smtClean="0"/>
              <a:t>MI</a:t>
            </a:r>
            <a:endParaRPr lang="cs-CZ" altLang="cs-CZ" sz="2000" dirty="0"/>
          </a:p>
        </p:txBody>
      </p:sp>
      <p:sp>
        <p:nvSpPr>
          <p:cNvPr id="2" name="Zástupný symbol pro číslo snímku 1"/>
          <p:cNvSpPr>
            <a:spLocks noGrp="1"/>
          </p:cNvSpPr>
          <p:nvPr>
            <p:ph type="sldNum" sz="quarter" idx="12"/>
          </p:nvPr>
        </p:nvSpPr>
        <p:spPr/>
        <p:txBody>
          <a:bodyPr/>
          <a:lstStyle/>
          <a:p>
            <a:pPr rtl="0"/>
            <a:fld id="{C014DD1E-5D91-48A3-AD6D-45FBA980D106}" type="slidenum">
              <a:rPr lang="cs-CZ" smtClean="0"/>
              <a:t>8</a:t>
            </a:fld>
            <a:endParaRPr lang="cs-CZ" dirty="0"/>
          </a:p>
        </p:txBody>
      </p:sp>
    </p:spTree>
    <p:extLst>
      <p:ext uri="{BB962C8B-B14F-4D97-AF65-F5344CB8AC3E}">
        <p14:creationId xmlns:p14="http://schemas.microsoft.com/office/powerpoint/2010/main" val="25770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4000" b="1" dirty="0" err="1"/>
              <a:t>Clinical</a:t>
            </a:r>
            <a:r>
              <a:rPr lang="cs-CZ" sz="4000" b="1" dirty="0"/>
              <a:t> </a:t>
            </a:r>
            <a:r>
              <a:rPr lang="cs-CZ" sz="4000" b="1" dirty="0" err="1"/>
              <a:t>application</a:t>
            </a:r>
            <a:r>
              <a:rPr lang="cs-CZ" sz="4000" b="1" dirty="0"/>
              <a:t> </a:t>
            </a:r>
            <a:r>
              <a:rPr lang="cs-CZ" sz="4000" b="1" dirty="0" err="1"/>
              <a:t>of</a:t>
            </a:r>
            <a:r>
              <a:rPr lang="cs-CZ" sz="4000" b="1" dirty="0"/>
              <a:t> </a:t>
            </a:r>
            <a:r>
              <a:rPr lang="cs-CZ" sz="4000" b="1" dirty="0" err="1"/>
              <a:t>hs</a:t>
            </a:r>
            <a:r>
              <a:rPr lang="cs-CZ" sz="4000" b="1" dirty="0"/>
              <a:t> </a:t>
            </a:r>
            <a:r>
              <a:rPr lang="cs-CZ" sz="4000" b="1" dirty="0" smtClean="0"/>
              <a:t>troponin T</a:t>
            </a:r>
            <a:r>
              <a:rPr lang="cs-CZ" dirty="0" smtClean="0"/>
              <a:t/>
            </a:r>
            <a:br>
              <a:rPr lang="cs-CZ" dirty="0" smtClean="0"/>
            </a:br>
            <a:endParaRPr lang="cs-CZ" dirty="0"/>
          </a:p>
        </p:txBody>
      </p:sp>
      <p:sp>
        <p:nvSpPr>
          <p:cNvPr id="3" name="Zástupný symbol pro obsah 2"/>
          <p:cNvSpPr>
            <a:spLocks noGrp="1"/>
          </p:cNvSpPr>
          <p:nvPr>
            <p:ph sz="half" idx="1"/>
          </p:nvPr>
        </p:nvSpPr>
        <p:spPr>
          <a:xfrm>
            <a:off x="1218883" y="1706880"/>
            <a:ext cx="5451593" cy="4465320"/>
          </a:xfrm>
        </p:spPr>
        <p:txBody>
          <a:bodyPr>
            <a:normAutofit fontScale="77500" lnSpcReduction="20000"/>
          </a:bodyPr>
          <a:lstStyle/>
          <a:p>
            <a:r>
              <a:rPr lang="en-US" dirty="0"/>
              <a:t>First </a:t>
            </a:r>
            <a:r>
              <a:rPr lang="en-US" dirty="0" smtClean="0"/>
              <a:t>s</a:t>
            </a:r>
            <a:r>
              <a:rPr lang="cs-CZ" dirty="0" err="1" smtClean="0"/>
              <a:t>pecimen</a:t>
            </a:r>
            <a:r>
              <a:rPr lang="en-US" dirty="0" smtClean="0"/>
              <a:t> </a:t>
            </a:r>
            <a:r>
              <a:rPr lang="en-US" dirty="0"/>
              <a:t>at the time of first </a:t>
            </a:r>
            <a:r>
              <a:rPr lang="en-US" dirty="0" smtClean="0"/>
              <a:t>contact</a:t>
            </a:r>
            <a:endParaRPr lang="cs-CZ" dirty="0" smtClean="0"/>
          </a:p>
          <a:p>
            <a:r>
              <a:rPr lang="en-US" dirty="0"/>
              <a:t>Repeat </a:t>
            </a:r>
            <a:r>
              <a:rPr lang="cs-CZ" dirty="0" smtClean="0"/>
              <a:t>specimen</a:t>
            </a:r>
            <a:r>
              <a:rPr lang="en-US" dirty="0" smtClean="0"/>
              <a:t> </a:t>
            </a:r>
            <a:r>
              <a:rPr lang="en-US" dirty="0"/>
              <a:t>(to review the change) in 3 hours (1-2 hours</a:t>
            </a:r>
            <a:r>
              <a:rPr lang="en-US" dirty="0" smtClean="0"/>
              <a:t>)</a:t>
            </a:r>
            <a:endParaRPr lang="cs-CZ" dirty="0" smtClean="0"/>
          </a:p>
          <a:p>
            <a:pPr marL="0" indent="0">
              <a:buNone/>
            </a:pPr>
            <a:endParaRPr lang="cs-CZ" dirty="0"/>
          </a:p>
          <a:p>
            <a:r>
              <a:rPr lang="cs-CZ" dirty="0" smtClean="0"/>
              <a:t>99.percentil </a:t>
            </a:r>
            <a:r>
              <a:rPr lang="cs-CZ" dirty="0" err="1"/>
              <a:t>application</a:t>
            </a:r>
            <a:endParaRPr lang="cs-CZ" dirty="0"/>
          </a:p>
          <a:p>
            <a:endParaRPr lang="cs-CZ" dirty="0" smtClean="0"/>
          </a:p>
          <a:p>
            <a:r>
              <a:rPr lang="en-US" dirty="0" smtClean="0"/>
              <a:t>Application </a:t>
            </a:r>
            <a:r>
              <a:rPr lang="en-US" dirty="0"/>
              <a:t>of the "delta" principle</a:t>
            </a:r>
          </a:p>
          <a:p>
            <a:pPr lvl="1"/>
            <a:r>
              <a:rPr lang="en-US" dirty="0"/>
              <a:t>Absolute - 10ng / l</a:t>
            </a:r>
          </a:p>
          <a:p>
            <a:pPr lvl="1"/>
            <a:r>
              <a:rPr lang="en-US" dirty="0"/>
              <a:t>Relative 20% (above 50ng / l</a:t>
            </a:r>
            <a:r>
              <a:rPr lang="en-US" dirty="0" smtClean="0"/>
              <a:t>)</a:t>
            </a:r>
            <a:endParaRPr lang="cs-CZ" dirty="0" smtClean="0"/>
          </a:p>
          <a:p>
            <a:pPr marL="377886" lvl="1" indent="0">
              <a:buNone/>
            </a:pPr>
            <a:r>
              <a:rPr lang="cs-CZ" dirty="0"/>
              <a:t> </a:t>
            </a:r>
            <a:r>
              <a:rPr lang="cs-CZ" dirty="0" smtClean="0"/>
              <a:t>                   50% </a:t>
            </a:r>
            <a:fld id="{8DE5F91F-A09E-4194-B43F-D14D7FE2423E}" type="slidenum">
              <a:rPr lang="cs-CZ" smtClean="0"/>
              <a:t>9</a:t>
            </a:fld>
            <a:fld id="{D842C4DB-1587-40C8-8630-3A5541751881}" type="slidenum">
              <a:rPr lang="cs-CZ" smtClean="0"/>
              <a:t>9</a:t>
            </a:fld>
            <a:r>
              <a:rPr lang="cs-CZ" dirty="0" smtClean="0"/>
              <a:t>(</a:t>
            </a:r>
            <a:r>
              <a:rPr lang="cs-CZ" dirty="0" err="1" smtClean="0"/>
              <a:t>below</a:t>
            </a:r>
            <a:r>
              <a:rPr lang="cs-CZ" dirty="0" smtClean="0"/>
              <a:t> 50ng/l)</a:t>
            </a:r>
            <a:endParaRPr lang="en-US" dirty="0"/>
          </a:p>
          <a:p>
            <a:r>
              <a:rPr lang="en-US" dirty="0"/>
              <a:t>  </a:t>
            </a:r>
            <a:r>
              <a:rPr lang="cs-CZ" dirty="0" err="1" smtClean="0"/>
              <a:t>Prognosis</a:t>
            </a:r>
            <a:endParaRPr lang="cs-CZ" dirty="0"/>
          </a:p>
        </p:txBody>
      </p:sp>
      <p:pic>
        <p:nvPicPr>
          <p:cNvPr id="5" name="Zástupný symbol pro obsah 4"/>
          <p:cNvPicPr>
            <a:picLocks noGrp="1" noChangeAspect="1"/>
          </p:cNvPicPr>
          <p:nvPr>
            <p:ph sz="half" idx="2"/>
          </p:nvPr>
        </p:nvPicPr>
        <p:blipFill>
          <a:blip r:embed="rId2"/>
          <a:stretch>
            <a:fillRect/>
          </a:stretch>
        </p:blipFill>
        <p:spPr>
          <a:xfrm>
            <a:off x="6958508" y="2060848"/>
            <a:ext cx="4332685" cy="2878598"/>
          </a:xfrm>
          <a:prstGeom prst="rect">
            <a:avLst/>
          </a:prstGeom>
        </p:spPr>
      </p:pic>
      <p:sp>
        <p:nvSpPr>
          <p:cNvPr id="4" name="Zástupný symbol pro číslo snímku 3"/>
          <p:cNvSpPr>
            <a:spLocks noGrp="1"/>
          </p:cNvSpPr>
          <p:nvPr>
            <p:ph type="sldNum" sz="quarter" idx="12"/>
          </p:nvPr>
        </p:nvSpPr>
        <p:spPr/>
        <p:txBody>
          <a:bodyPr/>
          <a:lstStyle/>
          <a:p>
            <a:pPr rtl="0"/>
            <a:fld id="{C014DD1E-5D91-48A3-AD6D-45FBA980D106}" type="slidenum">
              <a:rPr lang="cs-CZ" smtClean="0"/>
              <a:t>9</a:t>
            </a:fld>
            <a:endParaRPr lang="cs-CZ" dirty="0"/>
          </a:p>
        </p:txBody>
      </p:sp>
    </p:spTree>
    <p:extLst>
      <p:ext uri="{BB962C8B-B14F-4D97-AF65-F5344CB8AC3E}">
        <p14:creationId xmlns:p14="http://schemas.microsoft.com/office/powerpoint/2010/main" val="74030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chnologie (16: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_9533228_TF02787990_TF02787990.potx" id="{41430103-F1DF-4760-9877-C776298C88DB}" vid="{586A876F-1D1B-4FC4-9F0D-A7C5E174B1DA}"/>
    </a:ext>
  </a:extLst>
</a:theme>
</file>

<file path=ppt/theme/theme2.xml><?xml version="1.0" encoding="utf-8"?>
<a:theme xmlns:a="http://schemas.openxmlformats.org/drawingml/2006/main" name="Motiv Offic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Motiv Offic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2.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C67BEE-D13F-4BD2-98A5-34D8A0977F68}">
  <ds:schemaRefs>
    <ds:schemaRef ds:uri="4873beb7-5857-4685-be1f-d57550cc96cc"/>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Prezentace s trojitými čarami připomínajícími elektrický obvod (širokoúhlý formát)</Template>
  <TotalTime>2848</TotalTime>
  <Words>1081</Words>
  <Application>Microsoft Office PowerPoint</Application>
  <PresentationFormat>Vlastní</PresentationFormat>
  <Paragraphs>196</Paragraphs>
  <Slides>29</Slides>
  <Notes>7</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2</vt:i4>
      </vt:variant>
      <vt:variant>
        <vt:lpstr>Nadpisy snímků</vt:lpstr>
      </vt:variant>
      <vt:variant>
        <vt:i4>29</vt:i4>
      </vt:variant>
    </vt:vector>
  </HeadingPairs>
  <TitlesOfParts>
    <vt:vector size="39" baseType="lpstr">
      <vt:lpstr>ＭＳ Ｐゴシック</vt:lpstr>
      <vt:lpstr>Arial</vt:lpstr>
      <vt:lpstr>Calibri</vt:lpstr>
      <vt:lpstr>Symbol</vt:lpstr>
      <vt:lpstr>Times New Roman</vt:lpstr>
      <vt:lpstr>Verdana</vt:lpstr>
      <vt:lpstr>Wingdings</vt:lpstr>
      <vt:lpstr>Technologie (16:9)</vt:lpstr>
      <vt:lpstr>Graf</vt:lpstr>
      <vt:lpstr>Document</vt:lpstr>
      <vt:lpstr>Cardiac markers </vt:lpstr>
      <vt:lpstr>Cardiac markers  </vt:lpstr>
      <vt:lpstr>Tropomyosin complex </vt:lpstr>
      <vt:lpstr>Possible causes of increased hypersensitive troponins </vt:lpstr>
      <vt:lpstr>Prezentace aplikace PowerPoint</vt:lpstr>
      <vt:lpstr>Troponin in the blood-mixture of intact molecules and  grafts</vt:lpstr>
      <vt:lpstr>Diagnosis of AMI</vt:lpstr>
      <vt:lpstr>Advantages of TnI, TnT in MI diagnostics </vt:lpstr>
      <vt:lpstr>Clinical application of hs troponin T </vt:lpstr>
      <vt:lpstr>Time course of cardiac markers</vt:lpstr>
      <vt:lpstr>Casuistry 1</vt:lpstr>
      <vt:lpstr>Prezentace aplikace PowerPoint</vt:lpstr>
      <vt:lpstr>Casuistry 2</vt:lpstr>
      <vt:lpstr>Prezentace aplikace PowerPoint</vt:lpstr>
      <vt:lpstr>Casuistry 3</vt:lpstr>
      <vt:lpstr>NSTEMI  </vt:lpstr>
      <vt:lpstr>Casuistry 5</vt:lpstr>
      <vt:lpstr>Prezentace aplikace PowerPoint</vt:lpstr>
      <vt:lpstr>Natriuretic peptides </vt:lpstr>
      <vt:lpstr>Mechanism of NP function</vt:lpstr>
      <vt:lpstr>Prezentace aplikace PowerPoint</vt:lpstr>
      <vt:lpstr>Synthesis of BNP: pro BNP</vt:lpstr>
      <vt:lpstr>Clinical evaluation of NT-proBNP</vt:lpstr>
      <vt:lpstr>Acute heart failure – age dependance (NTpro BNP)</vt:lpstr>
      <vt:lpstr>Prezentace aplikace PowerPoint</vt:lpstr>
      <vt:lpstr>Casuistry 5</vt:lpstr>
      <vt:lpstr>Prezentace aplikace PowerPoint</vt:lpstr>
      <vt:lpstr>Kasuistika 6</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Kardiální markery</dc:title>
  <dc:creator>Zdeňka Čermáková</dc:creator>
  <cp:lastModifiedBy>MUDr. Zdeňka Čermáková, Ph.D.</cp:lastModifiedBy>
  <cp:revision>103</cp:revision>
  <dcterms:created xsi:type="dcterms:W3CDTF">2018-10-06T18:44:03Z</dcterms:created>
  <dcterms:modified xsi:type="dcterms:W3CDTF">2020-11-10T09:32:07Z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