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08" r:id="rId2"/>
    <p:sldId id="449" r:id="rId3"/>
    <p:sldId id="343" r:id="rId4"/>
    <p:sldId id="354" r:id="rId5"/>
    <p:sldId id="358" r:id="rId6"/>
    <p:sldId id="360" r:id="rId7"/>
    <p:sldId id="361" r:id="rId8"/>
    <p:sldId id="451" r:id="rId9"/>
    <p:sldId id="363" r:id="rId10"/>
    <p:sldId id="285" r:id="rId11"/>
    <p:sldId id="331" r:id="rId12"/>
    <p:sldId id="335" r:id="rId13"/>
    <p:sldId id="337" r:id="rId14"/>
    <p:sldId id="297" r:id="rId15"/>
    <p:sldId id="347" r:id="rId16"/>
    <p:sldId id="290" r:id="rId17"/>
    <p:sldId id="292" r:id="rId18"/>
    <p:sldId id="348" r:id="rId19"/>
    <p:sldId id="349" r:id="rId20"/>
    <p:sldId id="294" r:id="rId21"/>
    <p:sldId id="295" r:id="rId22"/>
    <p:sldId id="296" r:id="rId23"/>
    <p:sldId id="353" r:id="rId24"/>
    <p:sldId id="340" r:id="rId25"/>
    <p:sldId id="352" r:id="rId26"/>
    <p:sldId id="411" r:id="rId27"/>
    <p:sldId id="412" r:id="rId28"/>
    <p:sldId id="413" r:id="rId29"/>
    <p:sldId id="414" r:id="rId30"/>
    <p:sldId id="417" r:id="rId31"/>
    <p:sldId id="448" r:id="rId32"/>
    <p:sldId id="419" r:id="rId33"/>
    <p:sldId id="420" r:id="rId34"/>
    <p:sldId id="359" r:id="rId35"/>
    <p:sldId id="364" r:id="rId36"/>
    <p:sldId id="365" r:id="rId37"/>
    <p:sldId id="366" r:id="rId38"/>
    <p:sldId id="421" r:id="rId39"/>
    <p:sldId id="422" r:id="rId40"/>
    <p:sldId id="424" r:id="rId41"/>
    <p:sldId id="425" r:id="rId42"/>
    <p:sldId id="426" r:id="rId43"/>
    <p:sldId id="427" r:id="rId44"/>
    <p:sldId id="428" r:id="rId45"/>
    <p:sldId id="374" r:id="rId46"/>
    <p:sldId id="455" r:id="rId47"/>
    <p:sldId id="375" r:id="rId48"/>
    <p:sldId id="429" r:id="rId49"/>
    <p:sldId id="430" r:id="rId50"/>
    <p:sldId id="432" r:id="rId51"/>
    <p:sldId id="381" r:id="rId52"/>
    <p:sldId id="437" r:id="rId53"/>
    <p:sldId id="379" r:id="rId54"/>
    <p:sldId id="434" r:id="rId55"/>
    <p:sldId id="438" r:id="rId56"/>
    <p:sldId id="439" r:id="rId57"/>
    <p:sldId id="440" r:id="rId58"/>
    <p:sldId id="453" r:id="rId59"/>
    <p:sldId id="441" r:id="rId60"/>
    <p:sldId id="442" r:id="rId61"/>
    <p:sldId id="443" r:id="rId62"/>
    <p:sldId id="444" r:id="rId63"/>
    <p:sldId id="445" r:id="rId64"/>
    <p:sldId id="446" r:id="rId65"/>
    <p:sldId id="447" r:id="rId66"/>
    <p:sldId id="435" r:id="rId67"/>
  </p:sldIdLst>
  <p:sldSz cx="9144000" cy="6858000" type="screen4x3"/>
  <p:notesSz cx="6858000" cy="9144000"/>
  <p:custDataLst>
    <p:tags r:id="rId6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lavacova" initials="h" lastIdx="1" clrIdx="0">
    <p:extLst>
      <p:ext uri="{19B8F6BF-5375-455C-9EA6-DF929625EA0E}">
        <p15:presenceInfo xmlns:p15="http://schemas.microsoft.com/office/powerpoint/2012/main" userId="hlavac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895"/>
    <a:srgbClr val="3399FF"/>
    <a:srgbClr val="FFFF99"/>
    <a:srgbClr val="FFCCFF"/>
    <a:srgbClr val="FF0066"/>
    <a:srgbClr val="FF0000"/>
    <a:srgbClr val="CC0000"/>
    <a:srgbClr val="FF3399"/>
    <a:srgbClr val="0099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29" autoAdjust="0"/>
  </p:normalViewPr>
  <p:slideViewPr>
    <p:cSldViewPr>
      <p:cViewPr varScale="1">
        <p:scale>
          <a:sx n="107" d="100"/>
          <a:sy n="107" d="100"/>
        </p:scale>
        <p:origin x="11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CB61DA-CF42-470F-9D71-54568C5D9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216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861CB-0836-4059-B5F6-9FBF23F9B081}" type="slidenum">
              <a:rPr lang="cs-CZ"/>
              <a:pPr/>
              <a:t>8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z="1300"/>
              <a:t>Patofyziologie osteoporózy </a:t>
            </a:r>
            <a:r>
              <a:rPr lang="en-GB" sz="1100"/>
              <a:t>(3)</a:t>
            </a:r>
          </a:p>
          <a:p>
            <a:pPr eaLnBrk="1" hangingPunct="1"/>
            <a:endParaRPr lang="en-GB" sz="1100"/>
          </a:p>
          <a:p>
            <a:pPr eaLnBrk="1" hangingPunct="1"/>
            <a:r>
              <a:rPr lang="cs-CZ" sz="1100"/>
              <a:t>Pokud aktivita osteoklastu překročí osteblastickou aktivitu, kostní formace nemůže kompenzovat ztrátu kostní hmoty vzniklou resorpcí</a:t>
            </a:r>
            <a:r>
              <a:rPr lang="en-GB" sz="1100"/>
              <a:t>. </a:t>
            </a:r>
            <a:r>
              <a:rPr lang="cs-CZ" sz="1100"/>
              <a:t>Kostní hmota se jednoznačně zmenšuje</a:t>
            </a:r>
            <a:r>
              <a:rPr lang="en-GB" sz="1100"/>
              <a:t>. </a:t>
            </a:r>
            <a:r>
              <a:rPr lang="cs-CZ" sz="1100"/>
              <a:t>Mechanismus odpovědný za úbytek kosti obsahuje </a:t>
            </a:r>
            <a:r>
              <a:rPr lang="en-GB" sz="1100"/>
              <a:t>(American Medical Association, 2000) </a:t>
            </a:r>
            <a:r>
              <a:rPr lang="cs-CZ" sz="1100"/>
              <a:t>jevy</a:t>
            </a:r>
            <a:endParaRPr lang="en-GB" sz="1100"/>
          </a:p>
          <a:p>
            <a:pPr eaLnBrk="1" hangingPunct="1">
              <a:buFontTx/>
              <a:buChar char="•"/>
            </a:pPr>
            <a:r>
              <a:rPr lang="en-GB" sz="1100"/>
              <a:t>osteo</a:t>
            </a:r>
            <a:r>
              <a:rPr lang="cs-CZ" sz="1100"/>
              <a:t>k</a:t>
            </a:r>
            <a:r>
              <a:rPr lang="en-GB" sz="1100"/>
              <a:t>last</a:t>
            </a:r>
            <a:r>
              <a:rPr lang="cs-CZ" sz="1100"/>
              <a:t>y mohou tvořit nadměrně hluboké kvality, které nemohou být zaplněny osteoblasty</a:t>
            </a:r>
            <a:endParaRPr lang="en-GB" sz="1100"/>
          </a:p>
          <a:p>
            <a:pPr eaLnBrk="1" hangingPunct="1">
              <a:buFontTx/>
              <a:buChar char="•"/>
            </a:pPr>
            <a:r>
              <a:rPr lang="cs-CZ" sz="1100"/>
              <a:t>funkce osteoblastů může být oslabena do té míry, že normální lakuna není zaplněna</a:t>
            </a:r>
            <a:endParaRPr lang="en-GB" sz="1100"/>
          </a:p>
          <a:p>
            <a:pPr eaLnBrk="1" hangingPunct="1">
              <a:buFontTx/>
              <a:buChar char="•"/>
            </a:pPr>
            <a:r>
              <a:rPr lang="cs-CZ" sz="1100"/>
              <a:t>velký počet kostních remodelačních jednotek ve spojení s jedním ze dvou výše zmíněných bodů vede ke zvýšení ztráty kostní hmoty</a:t>
            </a:r>
            <a:r>
              <a:rPr lang="en-GB" sz="1100"/>
              <a:t>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8B82A-EA9E-4FF8-8A53-285DD601182F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z="1300"/>
              <a:t>Patofyziologie osteoporózy </a:t>
            </a:r>
            <a:r>
              <a:rPr lang="en-GB" sz="1100"/>
              <a:t>(3)</a:t>
            </a:r>
          </a:p>
          <a:p>
            <a:pPr eaLnBrk="1" hangingPunct="1"/>
            <a:endParaRPr lang="en-GB" sz="1100"/>
          </a:p>
          <a:p>
            <a:pPr eaLnBrk="1" hangingPunct="1"/>
            <a:r>
              <a:rPr lang="cs-CZ" sz="1100"/>
              <a:t>Pokud aktivita osteoklastu překročí osteblastickou aktivitu, kostní formace nemůže kompenzovat ztrátu kostní hmoty vzniklou resorpcí</a:t>
            </a:r>
            <a:r>
              <a:rPr lang="en-GB" sz="1100"/>
              <a:t>. </a:t>
            </a:r>
            <a:r>
              <a:rPr lang="cs-CZ" sz="1100"/>
              <a:t>Kostní hmota se jednoznačně zmenšuje</a:t>
            </a:r>
            <a:r>
              <a:rPr lang="en-GB" sz="1100"/>
              <a:t>. </a:t>
            </a:r>
            <a:r>
              <a:rPr lang="cs-CZ" sz="1100"/>
              <a:t>Mechanismus odpovědný za úbytek kosti obsahuje </a:t>
            </a:r>
            <a:r>
              <a:rPr lang="en-GB" sz="1100"/>
              <a:t>(American Medical Association, 2000) </a:t>
            </a:r>
            <a:r>
              <a:rPr lang="cs-CZ" sz="1100"/>
              <a:t>jevy</a:t>
            </a:r>
            <a:endParaRPr lang="en-GB" sz="1100"/>
          </a:p>
          <a:p>
            <a:pPr eaLnBrk="1" hangingPunct="1">
              <a:buFontTx/>
              <a:buChar char="•"/>
            </a:pPr>
            <a:r>
              <a:rPr lang="en-GB" sz="1100"/>
              <a:t>osteo</a:t>
            </a:r>
            <a:r>
              <a:rPr lang="cs-CZ" sz="1100"/>
              <a:t>k</a:t>
            </a:r>
            <a:r>
              <a:rPr lang="en-GB" sz="1100"/>
              <a:t>last</a:t>
            </a:r>
            <a:r>
              <a:rPr lang="cs-CZ" sz="1100"/>
              <a:t>y mohou tvořit nadměrně hluboké kvality, které nemohou být zaplněny osteoblasty</a:t>
            </a:r>
            <a:endParaRPr lang="en-GB" sz="1100"/>
          </a:p>
          <a:p>
            <a:pPr eaLnBrk="1" hangingPunct="1">
              <a:buFontTx/>
              <a:buChar char="•"/>
            </a:pPr>
            <a:r>
              <a:rPr lang="cs-CZ" sz="1100"/>
              <a:t>funkce osteoblastů může být oslabena do té míry, že normální lakuna není zaplněna</a:t>
            </a:r>
            <a:endParaRPr lang="en-GB" sz="1100"/>
          </a:p>
          <a:p>
            <a:pPr eaLnBrk="1" hangingPunct="1">
              <a:buFontTx/>
              <a:buChar char="•"/>
            </a:pPr>
            <a:r>
              <a:rPr lang="cs-CZ" sz="1100"/>
              <a:t>velký počet kostních remodelačních jednotek ve spojení s jedním ze dvou výše zmíněných bodů vede ke zvýšení ztráty kostní hmoty</a:t>
            </a:r>
            <a:r>
              <a:rPr lang="en-GB" sz="1100"/>
              <a:t>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966D0-6C53-45BA-8CD7-665AD0DAB60A}" type="slidenum">
              <a:rPr lang="cs-CZ" smtClean="0"/>
              <a:pPr/>
              <a:t>36</a:t>
            </a:fld>
            <a:endParaRPr lang="cs-CZ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03263"/>
            <a:ext cx="4595813" cy="3446462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60863"/>
            <a:ext cx="5019675" cy="4079875"/>
          </a:xfrm>
          <a:noFill/>
          <a:ln/>
        </p:spPr>
        <p:txBody>
          <a:bodyPr lIns="91705" tIns="45853" rIns="91705" bIns="45853"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992E9-DA53-4144-9A91-B029564A465C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0" tIns="45715" rIns="91430" bIns="45715"/>
          <a:lstStyle/>
          <a:p>
            <a:pPr eaLnBrk="1" hangingPunct="1"/>
            <a:r>
              <a:rPr lang="en-GB" sz="1100"/>
              <a:t>Diagnosis and assessment (9)</a:t>
            </a:r>
          </a:p>
          <a:p>
            <a:pPr eaLnBrk="1" hangingPunct="1"/>
            <a:endParaRPr lang="en-GB" sz="1100"/>
          </a:p>
          <a:p>
            <a:pPr eaLnBrk="1" hangingPunct="1"/>
            <a:r>
              <a:rPr lang="en-GB" sz="1100"/>
              <a:t>Aging inevitably leads to a decline in bone mass, independent of sex. The 10-year probability of having a fracture of arm, spine or hip increases as much as 8-fold between the ages of 45 and 85.</a:t>
            </a:r>
          </a:p>
          <a:p>
            <a:pPr eaLnBrk="1" hangingPunct="1"/>
            <a:endParaRPr lang="en-GB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4C402-01A6-4CA0-BB1B-534A7BF29B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1AAEF-A5CB-41E5-842C-64ADD790FA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4015A-05B3-4F9C-A576-CF329330F0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562E1-B35B-4FAE-BA70-F95B98DDE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88140-2225-446C-A886-071E6F8EAB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DB803-8D22-48A0-8F9C-52502F6350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D73B5-0D1B-4819-BB9F-DE6B38E764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6209-9002-487E-8A63-A8575FA533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C815-AE1C-4941-A853-4DB6EC88F0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8E2C7-0277-4238-BD10-0AFCB8FCBB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CFE42-EC0B-4CE7-9166-957B69140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00446B-F7A2-4B61-943D-8B7FDF5D5E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http://www.ncbi.nlm.nih.gov/pmc/articles/PMC1924516/bin/ar2165-1.jp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5"/>
          <p:cNvSpPr>
            <a:spLocks noGrp="1"/>
          </p:cNvSpPr>
          <p:nvPr>
            <p:ph type="ctrTitle"/>
          </p:nvPr>
        </p:nvSpPr>
        <p:spPr>
          <a:xfrm>
            <a:off x="611560" y="1142984"/>
            <a:ext cx="7846640" cy="342902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 of calcium and phosphates.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bone remodelling.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Osteoporosis.</a:t>
            </a:r>
          </a:p>
        </p:txBody>
      </p:sp>
      <p:sp>
        <p:nvSpPr>
          <p:cNvPr id="2051" name="Podnadpis 6"/>
          <p:cNvSpPr>
            <a:spLocks noGrp="1"/>
          </p:cNvSpPr>
          <p:nvPr>
            <p:ph type="subTitle" idx="1"/>
          </p:nvPr>
        </p:nvSpPr>
        <p:spPr>
          <a:xfrm>
            <a:off x="4211960" y="5373216"/>
            <a:ext cx="4705153" cy="1311548"/>
          </a:xfrm>
        </p:spPr>
        <p:txBody>
          <a:bodyPr/>
          <a:lstStyle/>
          <a:p>
            <a:pPr algn="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MUDr. Miroslava Hlaváčová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PhD.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Biochemistry </a:t>
            </a:r>
          </a:p>
          <a:p>
            <a:pPr algn="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Medicine, Masaryk University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28596" y="357166"/>
            <a:ext cx="42957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b="1" u="sng" dirty="0">
                <a:solidFill>
                  <a:srgbClr val="A80895"/>
                </a:solidFill>
              </a:rPr>
              <a:t>Hydroxyapatite :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900113" y="1700213"/>
            <a:ext cx="4457700" cy="3392488"/>
            <a:chOff x="1655" y="1071"/>
            <a:chExt cx="2808" cy="2137"/>
          </a:xfrm>
        </p:grpSpPr>
        <p:sp>
          <p:nvSpPr>
            <p:cNvPr id="7178" name="Text Box 4"/>
            <p:cNvSpPr txBox="1">
              <a:spLocks noChangeArrowheads="1"/>
            </p:cNvSpPr>
            <p:nvPr/>
          </p:nvSpPr>
          <p:spPr bwMode="auto">
            <a:xfrm>
              <a:off x="2426" y="1933"/>
              <a:ext cx="6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200" b="1" dirty="0"/>
                <a:t>Ca</a:t>
              </a:r>
              <a:r>
                <a:rPr lang="en-GB" sz="3200" b="1" baseline="30000" dirty="0">
                  <a:solidFill>
                    <a:srgbClr val="FF0000"/>
                  </a:solidFill>
                </a:rPr>
                <a:t>2</a:t>
              </a:r>
              <a:r>
                <a:rPr lang="en-GB" b="1" baseline="30000" dirty="0">
                  <a:solidFill>
                    <a:srgbClr val="FF0000"/>
                  </a:solidFill>
                </a:rPr>
                <a:t>+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7179" name="Text Box 5"/>
            <p:cNvSpPr txBox="1">
              <a:spLocks noChangeArrowheads="1"/>
            </p:cNvSpPr>
            <p:nvPr/>
          </p:nvSpPr>
          <p:spPr bwMode="auto">
            <a:xfrm>
              <a:off x="1655" y="1071"/>
              <a:ext cx="12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200" b="1" dirty="0"/>
                <a:t>Ca</a:t>
              </a:r>
              <a:r>
                <a:rPr lang="en-GB" sz="3200" b="1" baseline="-25000" dirty="0"/>
                <a:t>3</a:t>
              </a:r>
              <a:r>
                <a:rPr lang="en-GB" sz="3200" b="1" dirty="0"/>
                <a:t>(PO</a:t>
              </a:r>
              <a:r>
                <a:rPr lang="en-GB" sz="3200" b="1" baseline="-25000" dirty="0"/>
                <a:t>4</a:t>
              </a:r>
              <a:r>
                <a:rPr lang="en-GB" sz="3200" b="1" dirty="0"/>
                <a:t>)</a:t>
              </a:r>
              <a:r>
                <a:rPr lang="en-GB" sz="3200" b="1" baseline="-25000" dirty="0"/>
                <a:t>2</a:t>
              </a:r>
              <a:endParaRPr lang="en-GB" sz="3200" b="1" dirty="0"/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>
              <a:off x="3243" y="1071"/>
              <a:ext cx="12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200" b="1" dirty="0"/>
                <a:t>Ca</a:t>
              </a:r>
              <a:r>
                <a:rPr lang="en-GB" sz="3200" b="1" baseline="-25000" dirty="0"/>
                <a:t>3</a:t>
              </a:r>
              <a:r>
                <a:rPr lang="en-GB" sz="3200" b="1" dirty="0"/>
                <a:t>(PO</a:t>
              </a:r>
              <a:r>
                <a:rPr lang="en-GB" sz="3200" b="1" baseline="-25000" dirty="0"/>
                <a:t>4</a:t>
              </a:r>
              <a:r>
                <a:rPr lang="en-GB" sz="3200" b="1" dirty="0"/>
                <a:t>)</a:t>
              </a:r>
              <a:r>
                <a:rPr lang="en-GB" sz="3200" b="1" baseline="-25000" dirty="0"/>
                <a:t>2</a:t>
              </a:r>
            </a:p>
          </p:txBody>
        </p:sp>
        <p:sp>
          <p:nvSpPr>
            <p:cNvPr id="7181" name="Rectangle 7"/>
            <p:cNvSpPr>
              <a:spLocks noChangeArrowheads="1"/>
            </p:cNvSpPr>
            <p:nvPr/>
          </p:nvSpPr>
          <p:spPr bwMode="auto">
            <a:xfrm>
              <a:off x="2472" y="2840"/>
              <a:ext cx="12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200" b="1" dirty="0"/>
                <a:t>Ca</a:t>
              </a:r>
              <a:r>
                <a:rPr lang="en-GB" sz="3200" b="1" baseline="-25000" dirty="0"/>
                <a:t>3</a:t>
              </a:r>
              <a:r>
                <a:rPr lang="en-GB" sz="3200" b="1" dirty="0"/>
                <a:t>(PO</a:t>
              </a:r>
              <a:r>
                <a:rPr lang="en-GB" sz="3200" b="1" baseline="-25000" dirty="0"/>
                <a:t>4</a:t>
              </a:r>
              <a:r>
                <a:rPr lang="en-GB" sz="3200" b="1" dirty="0"/>
                <a:t>)</a:t>
              </a:r>
              <a:r>
                <a:rPr lang="en-GB" sz="3200" b="1" baseline="-25000" dirty="0"/>
                <a:t>2</a:t>
              </a:r>
            </a:p>
          </p:txBody>
        </p:sp>
        <p:sp>
          <p:nvSpPr>
            <p:cNvPr id="7182" name="Line 8"/>
            <p:cNvSpPr>
              <a:spLocks noChangeShapeType="1"/>
            </p:cNvSpPr>
            <p:nvPr/>
          </p:nvSpPr>
          <p:spPr bwMode="auto">
            <a:xfrm>
              <a:off x="1882" y="1389"/>
              <a:ext cx="681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83" name="Line 9"/>
            <p:cNvSpPr>
              <a:spLocks noChangeShapeType="1"/>
            </p:cNvSpPr>
            <p:nvPr/>
          </p:nvSpPr>
          <p:spPr bwMode="auto">
            <a:xfrm flipH="1">
              <a:off x="2744" y="1389"/>
              <a:ext cx="59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84" name="Line 10"/>
            <p:cNvSpPr>
              <a:spLocks noChangeShapeType="1"/>
            </p:cNvSpPr>
            <p:nvPr/>
          </p:nvSpPr>
          <p:spPr bwMode="auto">
            <a:xfrm>
              <a:off x="2653" y="229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3428992" y="3071810"/>
            <a:ext cx="12218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2</a:t>
            </a:r>
            <a:r>
              <a:rPr lang="en-GB" sz="3200" b="1" dirty="0">
                <a:solidFill>
                  <a:srgbClr val="33CCFF"/>
                </a:solidFill>
              </a:rPr>
              <a:t> </a:t>
            </a:r>
            <a:r>
              <a:rPr lang="en-GB" sz="3200" b="1" dirty="0"/>
              <a:t>OH</a:t>
            </a:r>
            <a:r>
              <a:rPr lang="en-GB" sz="3200" b="1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5167483" y="3929066"/>
            <a:ext cx="33906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3366FF"/>
                </a:solidFill>
              </a:rPr>
              <a:t>hydroxyapatite </a:t>
            </a:r>
          </a:p>
          <a:p>
            <a:pPr algn="ctr"/>
            <a:r>
              <a:rPr lang="en-GB" sz="1600" b="1" dirty="0">
                <a:solidFill>
                  <a:srgbClr val="3366FF"/>
                </a:solidFill>
              </a:rPr>
              <a:t>is main structural part of the bones</a:t>
            </a:r>
          </a:p>
          <a:p>
            <a:pPr algn="ctr"/>
            <a:r>
              <a:rPr lang="en-GB" sz="1600" b="1" dirty="0">
                <a:solidFill>
                  <a:srgbClr val="3366FF"/>
                </a:solidFill>
                <a:cs typeface="Times New Roman" pitchFamily="18" charset="0"/>
              </a:rPr>
              <a:t>≈  65 % of weight of bones</a:t>
            </a:r>
          </a:p>
        </p:txBody>
      </p:sp>
      <p:sp>
        <p:nvSpPr>
          <p:cNvPr id="7176" name="Line 14"/>
          <p:cNvSpPr>
            <a:spLocks noChangeShapeType="1"/>
          </p:cNvSpPr>
          <p:nvPr/>
        </p:nvSpPr>
        <p:spPr bwMode="auto">
          <a:xfrm rot="-3060000">
            <a:off x="5064113" y="3261415"/>
            <a:ext cx="230219" cy="11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1388499" y="5805488"/>
            <a:ext cx="25458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/>
              <a:t>3 Ca</a:t>
            </a:r>
            <a:r>
              <a:rPr lang="en-GB" sz="2000" baseline="-25000" dirty="0"/>
              <a:t>3</a:t>
            </a:r>
            <a:r>
              <a:rPr lang="en-GB" sz="2000" dirty="0"/>
              <a:t>(PO</a:t>
            </a:r>
            <a:r>
              <a:rPr lang="en-GB" sz="2000" baseline="-25000" dirty="0"/>
              <a:t>4</a:t>
            </a:r>
            <a:r>
              <a:rPr lang="en-GB" sz="2000" dirty="0"/>
              <a:t>)</a:t>
            </a:r>
            <a:r>
              <a:rPr lang="en-GB" sz="2000" baseline="-25000" dirty="0"/>
              <a:t>2</a:t>
            </a:r>
            <a:r>
              <a:rPr lang="en-GB" sz="2000" dirty="0"/>
              <a:t> • Ca(OH)</a:t>
            </a:r>
            <a:r>
              <a:rPr lang="en-GB" sz="2000" baseline="-25000" dirty="0"/>
              <a:t>2</a:t>
            </a:r>
          </a:p>
          <a:p>
            <a:pPr algn="ctr"/>
            <a:r>
              <a:rPr lang="en-GB" sz="2000" dirty="0"/>
              <a:t>hydroxyapatite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63575" y="347663"/>
            <a:ext cx="52209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u="sng" dirty="0">
                <a:solidFill>
                  <a:srgbClr val="A80895"/>
                </a:solidFill>
              </a:rPr>
              <a:t>Solubility product  (K</a:t>
            </a:r>
            <a:r>
              <a:rPr lang="en-GB" sz="3600" b="1" u="sng" baseline="-25000" dirty="0">
                <a:solidFill>
                  <a:srgbClr val="A80895"/>
                </a:solidFill>
              </a:rPr>
              <a:t>S</a:t>
            </a:r>
            <a:r>
              <a:rPr lang="en-GB" sz="3600" b="1" u="sng" dirty="0">
                <a:solidFill>
                  <a:srgbClr val="A80895"/>
                </a:solidFill>
              </a:rPr>
              <a:t>) :</a:t>
            </a:r>
          </a:p>
        </p:txBody>
      </p:sp>
      <p:graphicFrame>
        <p:nvGraphicFramePr>
          <p:cNvPr id="1075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8300"/>
              </p:ext>
            </p:extLst>
          </p:nvPr>
        </p:nvGraphicFramePr>
        <p:xfrm>
          <a:off x="755650" y="1268413"/>
          <a:ext cx="6864350" cy="2520951"/>
        </p:xfrm>
        <a:graphic>
          <a:graphicData uri="http://schemas.openxmlformats.org/drawingml/2006/table">
            <a:tbl>
              <a:tblPr/>
              <a:tblGrid>
                <a:gridCol w="290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cs-CZ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calcium phosphate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(PO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cs-CZ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hydroxyapatite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(PO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OH</a:t>
                      </a:r>
                      <a:endParaRPr kumimoji="0" lang="cs-CZ" sz="2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2,3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</a:t>
                      </a:r>
                      <a:r>
                        <a:rPr kumimoji="0" lang="cs-CZ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fluorapatite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(PO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3,1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</a:t>
                      </a:r>
                      <a:r>
                        <a:rPr kumimoji="0" lang="cs-CZ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42" name="Text Box 25"/>
          <p:cNvSpPr txBox="1">
            <a:spLocks noChangeArrowheads="1"/>
          </p:cNvSpPr>
          <p:nvPr/>
        </p:nvSpPr>
        <p:spPr bwMode="auto">
          <a:xfrm>
            <a:off x="755650" y="4365625"/>
            <a:ext cx="3729038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cs typeface="Times New Roman" pitchFamily="18" charset="0"/>
              </a:rPr>
              <a:t>[Ca</a:t>
            </a:r>
            <a:r>
              <a:rPr lang="en-GB" baseline="30000" dirty="0">
                <a:cs typeface="Times New Roman" pitchFamily="18" charset="0"/>
              </a:rPr>
              <a:t>2+</a:t>
            </a:r>
            <a:r>
              <a:rPr lang="en-GB" dirty="0">
                <a:cs typeface="Times New Roman" pitchFamily="18" charset="0"/>
              </a:rPr>
              <a:t>]</a:t>
            </a:r>
            <a:r>
              <a:rPr lang="en-GB" baseline="30000" dirty="0">
                <a:cs typeface="Times New Roman" pitchFamily="18" charset="0"/>
              </a:rPr>
              <a:t>3</a:t>
            </a:r>
            <a:r>
              <a:rPr lang="en-GB" dirty="0">
                <a:cs typeface="Times New Roman" pitchFamily="18" charset="0"/>
              </a:rPr>
              <a:t> </a:t>
            </a:r>
            <a:r>
              <a:rPr lang="en-GB" dirty="0"/>
              <a:t>• </a:t>
            </a:r>
            <a:r>
              <a:rPr lang="en-GB" dirty="0">
                <a:cs typeface="Times New Roman" pitchFamily="18" charset="0"/>
              </a:rPr>
              <a:t>[ PO</a:t>
            </a:r>
            <a:r>
              <a:rPr lang="en-GB" baseline="-25000" dirty="0">
                <a:cs typeface="Times New Roman" pitchFamily="18" charset="0"/>
              </a:rPr>
              <a:t>4</a:t>
            </a:r>
            <a:r>
              <a:rPr lang="en-GB" baseline="30000" dirty="0">
                <a:cs typeface="Times New Roman" pitchFamily="18" charset="0"/>
              </a:rPr>
              <a:t>3- </a:t>
            </a:r>
            <a:r>
              <a:rPr lang="en-GB" dirty="0">
                <a:cs typeface="Times New Roman" pitchFamily="18" charset="0"/>
              </a:rPr>
              <a:t>]</a:t>
            </a:r>
            <a:r>
              <a:rPr lang="en-GB" baseline="30000" dirty="0">
                <a:cs typeface="Times New Roman" pitchFamily="18" charset="0"/>
              </a:rPr>
              <a:t>2</a:t>
            </a:r>
            <a:r>
              <a:rPr lang="en-GB" dirty="0">
                <a:cs typeface="Times New Roman" pitchFamily="18" charset="0"/>
              </a:rPr>
              <a:t>  =  K</a:t>
            </a:r>
            <a:r>
              <a:rPr lang="en-GB" baseline="-25000" dirty="0">
                <a:cs typeface="Times New Roman" pitchFamily="18" charset="0"/>
              </a:rPr>
              <a:t>S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9243" name="Line 26"/>
          <p:cNvSpPr>
            <a:spLocks noChangeShapeType="1"/>
          </p:cNvSpPr>
          <p:nvPr/>
        </p:nvSpPr>
        <p:spPr bwMode="auto">
          <a:xfrm flipV="1">
            <a:off x="1258888" y="5157788"/>
            <a:ext cx="0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9244" name="Line 27"/>
          <p:cNvSpPr>
            <a:spLocks noChangeShapeType="1"/>
          </p:cNvSpPr>
          <p:nvPr/>
        </p:nvSpPr>
        <p:spPr bwMode="auto">
          <a:xfrm>
            <a:off x="2627313" y="5157788"/>
            <a:ext cx="0" cy="7191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9245" name="Line 28"/>
          <p:cNvSpPr>
            <a:spLocks noChangeShapeType="1"/>
          </p:cNvSpPr>
          <p:nvPr/>
        </p:nvSpPr>
        <p:spPr bwMode="auto">
          <a:xfrm>
            <a:off x="1692275" y="5516563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787900" y="5300663"/>
            <a:ext cx="3729038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cs typeface="Times New Roman" pitchFamily="18" charset="0"/>
              </a:rPr>
              <a:t>[Ca</a:t>
            </a:r>
            <a:r>
              <a:rPr lang="en-GB" baseline="30000" dirty="0">
                <a:cs typeface="Times New Roman" pitchFamily="18" charset="0"/>
              </a:rPr>
              <a:t>2+</a:t>
            </a:r>
            <a:r>
              <a:rPr lang="en-GB" dirty="0">
                <a:cs typeface="Times New Roman" pitchFamily="18" charset="0"/>
              </a:rPr>
              <a:t>]</a:t>
            </a:r>
            <a:r>
              <a:rPr lang="en-GB" baseline="30000" dirty="0">
                <a:cs typeface="Times New Roman" pitchFamily="18" charset="0"/>
              </a:rPr>
              <a:t>3</a:t>
            </a:r>
            <a:r>
              <a:rPr lang="en-GB" dirty="0">
                <a:cs typeface="Times New Roman" pitchFamily="18" charset="0"/>
              </a:rPr>
              <a:t> </a:t>
            </a:r>
            <a:r>
              <a:rPr lang="en-GB" dirty="0"/>
              <a:t>• </a:t>
            </a:r>
            <a:r>
              <a:rPr lang="en-GB" dirty="0">
                <a:cs typeface="Times New Roman" pitchFamily="18" charset="0"/>
              </a:rPr>
              <a:t>[ PO</a:t>
            </a:r>
            <a:r>
              <a:rPr lang="en-GB" baseline="-25000" dirty="0">
                <a:cs typeface="Times New Roman" pitchFamily="18" charset="0"/>
              </a:rPr>
              <a:t>4</a:t>
            </a:r>
            <a:r>
              <a:rPr lang="en-GB" baseline="30000" dirty="0">
                <a:cs typeface="Times New Roman" pitchFamily="18" charset="0"/>
              </a:rPr>
              <a:t>3- </a:t>
            </a:r>
            <a:r>
              <a:rPr lang="en-GB" dirty="0">
                <a:cs typeface="Times New Roman" pitchFamily="18" charset="0"/>
              </a:rPr>
              <a:t>]</a:t>
            </a:r>
            <a:r>
              <a:rPr lang="en-GB" baseline="30000" dirty="0">
                <a:cs typeface="Times New Roman" pitchFamily="18" charset="0"/>
              </a:rPr>
              <a:t>2</a:t>
            </a:r>
            <a:r>
              <a:rPr lang="en-GB" dirty="0">
                <a:cs typeface="Times New Roman" pitchFamily="18" charset="0"/>
              </a:rPr>
              <a:t>  =  K</a:t>
            </a:r>
            <a:r>
              <a:rPr lang="en-GB" baseline="-25000" dirty="0">
                <a:cs typeface="Times New Roman" pitchFamily="18" charset="0"/>
              </a:rPr>
              <a:t>S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6300788" y="3141663"/>
            <a:ext cx="177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( pH = 7</a:t>
            </a:r>
            <a:r>
              <a:rPr lang="sk-SK" sz="2400" dirty="0"/>
              <a:t>.</a:t>
            </a:r>
            <a:r>
              <a:rPr lang="en-GB" sz="2400" dirty="0"/>
              <a:t>40 )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827088" y="4508500"/>
            <a:ext cx="327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[ PO</a:t>
            </a:r>
            <a:r>
              <a:rPr lang="en-GB" b="1" baseline="-25000" dirty="0"/>
              <a:t>4</a:t>
            </a:r>
            <a:r>
              <a:rPr lang="en-GB" b="1" baseline="30000" dirty="0"/>
              <a:t>3-</a:t>
            </a:r>
            <a:r>
              <a:rPr lang="en-GB" b="1" dirty="0"/>
              <a:t> ]    =    </a:t>
            </a:r>
            <a:r>
              <a:rPr lang="en-GB" b="1" dirty="0">
                <a:solidFill>
                  <a:srgbClr val="FF0000"/>
                </a:solidFill>
              </a:rPr>
              <a:t>0  !!    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827088" y="1557338"/>
            <a:ext cx="2884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[ P</a:t>
            </a:r>
            <a:r>
              <a:rPr lang="en-GB" b="1" baseline="-25000" dirty="0"/>
              <a:t>i </a:t>
            </a:r>
            <a:r>
              <a:rPr lang="en-GB" b="1" dirty="0"/>
              <a:t>]  =  </a:t>
            </a:r>
            <a:r>
              <a:rPr lang="en-GB" dirty="0"/>
              <a:t>1 mmol / l</a:t>
            </a:r>
          </a:p>
        </p:txBody>
      </p:sp>
      <p:sp>
        <p:nvSpPr>
          <p:cNvPr id="10247" name="Line 11"/>
          <p:cNvSpPr>
            <a:spLocks noChangeShapeType="1"/>
          </p:cNvSpPr>
          <p:nvPr/>
        </p:nvSpPr>
        <p:spPr bwMode="auto">
          <a:xfrm>
            <a:off x="2987675" y="2133600"/>
            <a:ext cx="0" cy="649288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808038" y="492125"/>
            <a:ext cx="7502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u="sng" dirty="0">
                <a:solidFill>
                  <a:srgbClr val="A80895"/>
                </a:solidFill>
              </a:rPr>
              <a:t>Inorganic phosphate ( P</a:t>
            </a:r>
            <a:r>
              <a:rPr lang="en-GB" sz="3600" b="1" u="sng" baseline="-25000" dirty="0">
                <a:solidFill>
                  <a:srgbClr val="A80895"/>
                </a:solidFill>
              </a:rPr>
              <a:t>i </a:t>
            </a:r>
            <a:r>
              <a:rPr lang="en-GB" sz="3600" b="1" u="sng" dirty="0">
                <a:solidFill>
                  <a:srgbClr val="A80895"/>
                </a:solidFill>
              </a:rPr>
              <a:t>) in serum:</a:t>
            </a:r>
          </a:p>
        </p:txBody>
      </p:sp>
      <p:grpSp>
        <p:nvGrpSpPr>
          <p:cNvPr id="10249" name="Group 15"/>
          <p:cNvGrpSpPr>
            <a:grpSpLocks/>
          </p:cNvGrpSpPr>
          <p:nvPr/>
        </p:nvGrpSpPr>
        <p:grpSpPr bwMode="auto">
          <a:xfrm>
            <a:off x="2268538" y="2852738"/>
            <a:ext cx="3013075" cy="1095375"/>
            <a:chOff x="1429" y="1797"/>
            <a:chExt cx="1898" cy="690"/>
          </a:xfrm>
        </p:grpSpPr>
        <p:sp>
          <p:nvSpPr>
            <p:cNvPr id="10251" name="Text Box 4"/>
            <p:cNvSpPr txBox="1">
              <a:spLocks noChangeArrowheads="1"/>
            </p:cNvSpPr>
            <p:nvPr/>
          </p:nvSpPr>
          <p:spPr bwMode="auto">
            <a:xfrm>
              <a:off x="1429" y="1797"/>
              <a:ext cx="10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/>
                <a:t>[ HPO</a:t>
              </a:r>
              <a:r>
                <a:rPr lang="en-GB" b="1" baseline="-25000" dirty="0"/>
                <a:t>4</a:t>
              </a:r>
              <a:r>
                <a:rPr lang="en-GB" b="1" baseline="30000" dirty="0"/>
                <a:t>2-</a:t>
              </a:r>
              <a:r>
                <a:rPr lang="en-GB" b="1" dirty="0"/>
                <a:t> ]</a:t>
              </a:r>
            </a:p>
          </p:txBody>
        </p:sp>
        <p:sp>
          <p:nvSpPr>
            <p:cNvPr id="10252" name="Text Box 5"/>
            <p:cNvSpPr txBox="1">
              <a:spLocks noChangeArrowheads="1"/>
            </p:cNvSpPr>
            <p:nvPr/>
          </p:nvSpPr>
          <p:spPr bwMode="auto">
            <a:xfrm>
              <a:off x="1429" y="2160"/>
              <a:ext cx="10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/>
                <a:t>[ H</a:t>
              </a:r>
              <a:r>
                <a:rPr lang="en-GB" b="1" baseline="-25000" dirty="0"/>
                <a:t>2</a:t>
              </a:r>
              <a:r>
                <a:rPr lang="en-GB" b="1" dirty="0"/>
                <a:t>PO</a:t>
              </a:r>
              <a:r>
                <a:rPr lang="en-GB" b="1" baseline="-25000" dirty="0"/>
                <a:t>4</a:t>
              </a:r>
              <a:r>
                <a:rPr lang="en-GB" b="1" baseline="30000" dirty="0"/>
                <a:t>-</a:t>
              </a:r>
              <a:r>
                <a:rPr lang="en-GB" b="1" dirty="0"/>
                <a:t> ]</a:t>
              </a:r>
            </a:p>
          </p:txBody>
        </p:sp>
        <p:sp>
          <p:nvSpPr>
            <p:cNvPr id="10253" name="Text Box 7"/>
            <p:cNvSpPr txBox="1">
              <a:spLocks noChangeArrowheads="1"/>
            </p:cNvSpPr>
            <p:nvPr/>
          </p:nvSpPr>
          <p:spPr bwMode="auto">
            <a:xfrm>
              <a:off x="2517" y="1966"/>
              <a:ext cx="81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/>
                <a:t>= </a:t>
              </a:r>
              <a:r>
                <a:rPr lang="en-GB" dirty="0"/>
                <a:t>  4 : 1</a:t>
              </a: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1429" y="2160"/>
              <a:ext cx="1043" cy="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0250" name="Line 16"/>
          <p:cNvSpPr>
            <a:spLocks noChangeShapeType="1"/>
          </p:cNvSpPr>
          <p:nvPr/>
        </p:nvSpPr>
        <p:spPr bwMode="auto">
          <a:xfrm>
            <a:off x="2268538" y="3429000"/>
            <a:ext cx="1655762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787900" y="4941888"/>
            <a:ext cx="3729038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cs typeface="Times New Roman" pitchFamily="18" charset="0"/>
              </a:rPr>
              <a:t>[Ca</a:t>
            </a:r>
            <a:r>
              <a:rPr lang="en-GB" baseline="30000" dirty="0">
                <a:cs typeface="Times New Roman" pitchFamily="18" charset="0"/>
              </a:rPr>
              <a:t>2+</a:t>
            </a:r>
            <a:r>
              <a:rPr lang="en-GB" dirty="0">
                <a:cs typeface="Times New Roman" pitchFamily="18" charset="0"/>
              </a:rPr>
              <a:t>]</a:t>
            </a:r>
            <a:r>
              <a:rPr lang="en-GB" baseline="30000" dirty="0">
                <a:cs typeface="Times New Roman" pitchFamily="18" charset="0"/>
              </a:rPr>
              <a:t>3</a:t>
            </a:r>
            <a:r>
              <a:rPr lang="en-GB" dirty="0">
                <a:cs typeface="Times New Roman" pitchFamily="18" charset="0"/>
              </a:rPr>
              <a:t> </a:t>
            </a:r>
            <a:r>
              <a:rPr lang="en-GB" dirty="0"/>
              <a:t>• </a:t>
            </a:r>
            <a:r>
              <a:rPr lang="en-GB" dirty="0">
                <a:cs typeface="Times New Roman" pitchFamily="18" charset="0"/>
              </a:rPr>
              <a:t>[ PO</a:t>
            </a:r>
            <a:r>
              <a:rPr lang="en-GB" baseline="-25000" dirty="0">
                <a:cs typeface="Times New Roman" pitchFamily="18" charset="0"/>
              </a:rPr>
              <a:t>4</a:t>
            </a:r>
            <a:r>
              <a:rPr lang="en-GB" baseline="30000" dirty="0">
                <a:cs typeface="Times New Roman" pitchFamily="18" charset="0"/>
              </a:rPr>
              <a:t>3- </a:t>
            </a:r>
            <a:r>
              <a:rPr lang="en-GB" dirty="0">
                <a:cs typeface="Times New Roman" pitchFamily="18" charset="0"/>
              </a:rPr>
              <a:t>]</a:t>
            </a:r>
            <a:r>
              <a:rPr lang="en-GB" baseline="30000" dirty="0">
                <a:cs typeface="Times New Roman" pitchFamily="18" charset="0"/>
              </a:rPr>
              <a:t>2</a:t>
            </a:r>
            <a:r>
              <a:rPr lang="en-GB" dirty="0">
                <a:cs typeface="Times New Roman" pitchFamily="18" charset="0"/>
              </a:rPr>
              <a:t>  =  K</a:t>
            </a:r>
            <a:r>
              <a:rPr lang="en-GB" baseline="-25000" dirty="0">
                <a:cs typeface="Times New Roman" pitchFamily="18" charset="0"/>
              </a:rPr>
              <a:t>S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55650" y="4005263"/>
            <a:ext cx="177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↑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>
                <a:solidFill>
                  <a:srgbClr val="3399FF"/>
                </a:solidFill>
              </a:rPr>
              <a:t>[ PO</a:t>
            </a:r>
            <a:r>
              <a:rPr lang="en-GB" b="1" baseline="-25000" dirty="0">
                <a:solidFill>
                  <a:srgbClr val="3399FF"/>
                </a:solidFill>
              </a:rPr>
              <a:t>4</a:t>
            </a:r>
            <a:r>
              <a:rPr lang="en-GB" b="1" baseline="30000" dirty="0">
                <a:solidFill>
                  <a:srgbClr val="3399FF"/>
                </a:solidFill>
              </a:rPr>
              <a:t>3-</a:t>
            </a:r>
            <a:r>
              <a:rPr lang="en-GB" b="1" dirty="0">
                <a:solidFill>
                  <a:srgbClr val="3399FF"/>
                </a:solidFill>
              </a:rPr>
              <a:t> ]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08038" y="492125"/>
            <a:ext cx="71304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u="sng" dirty="0">
                <a:solidFill>
                  <a:srgbClr val="A80895"/>
                </a:solidFill>
              </a:rPr>
              <a:t>Inorganic phosphate ( P</a:t>
            </a:r>
            <a:r>
              <a:rPr lang="en-GB" sz="3600" b="1" u="sng" baseline="-25000" dirty="0">
                <a:solidFill>
                  <a:srgbClr val="A80895"/>
                </a:solidFill>
              </a:rPr>
              <a:t>i </a:t>
            </a:r>
            <a:r>
              <a:rPr lang="en-GB" sz="3600" b="1" u="sng" dirty="0">
                <a:solidFill>
                  <a:srgbClr val="A80895"/>
                </a:solidFill>
              </a:rPr>
              <a:t>) in bones:</a:t>
            </a:r>
          </a:p>
        </p:txBody>
      </p:sp>
      <p:sp>
        <p:nvSpPr>
          <p:cNvPr id="11270" name="Text Box 15"/>
          <p:cNvSpPr txBox="1">
            <a:spLocks noChangeArrowheads="1"/>
          </p:cNvSpPr>
          <p:nvPr/>
        </p:nvSpPr>
        <p:spPr bwMode="auto">
          <a:xfrm>
            <a:off x="827088" y="155733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HPO</a:t>
            </a:r>
            <a:r>
              <a:rPr lang="en-GB" sz="2400" baseline="-25000" dirty="0"/>
              <a:t>4</a:t>
            </a:r>
            <a:r>
              <a:rPr lang="en-GB" sz="2400" baseline="30000" dirty="0"/>
              <a:t>2-</a:t>
            </a:r>
            <a:r>
              <a:rPr lang="en-GB" sz="2400" dirty="0"/>
              <a:t>  +</a:t>
            </a:r>
            <a:r>
              <a:rPr lang="en-GB" sz="2400" dirty="0">
                <a:solidFill>
                  <a:schemeClr val="accent2"/>
                </a:solidFill>
              </a:rPr>
              <a:t>  </a:t>
            </a:r>
            <a:r>
              <a:rPr lang="en-GB" sz="2400" dirty="0">
                <a:solidFill>
                  <a:srgbClr val="FF0000"/>
                </a:solidFill>
              </a:rPr>
              <a:t>OH</a:t>
            </a:r>
            <a:r>
              <a:rPr lang="en-GB" sz="2400" baseline="30000" dirty="0">
                <a:solidFill>
                  <a:srgbClr val="FF0000"/>
                </a:solidFill>
              </a:rPr>
              <a:t>-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accent2"/>
                </a:solidFill>
              </a:rPr>
              <a:t>        </a:t>
            </a:r>
            <a:r>
              <a:rPr lang="en-GB" sz="2400" dirty="0">
                <a:cs typeface="Times New Roman" pitchFamily="18" charset="0"/>
              </a:rPr>
              <a:t>→     PO</a:t>
            </a:r>
            <a:r>
              <a:rPr lang="en-GB" sz="2400" baseline="-25000" dirty="0">
                <a:cs typeface="Times New Roman" pitchFamily="18" charset="0"/>
              </a:rPr>
              <a:t>4</a:t>
            </a:r>
            <a:r>
              <a:rPr lang="en-GB" sz="2400" baseline="30000" dirty="0">
                <a:cs typeface="Times New Roman" pitchFamily="18" charset="0"/>
              </a:rPr>
              <a:t>3-</a:t>
            </a:r>
            <a:r>
              <a:rPr lang="en-GB" sz="2400" dirty="0">
                <a:cs typeface="Times New Roman" pitchFamily="18" charset="0"/>
              </a:rPr>
              <a:t>    +   H</a:t>
            </a:r>
            <a:r>
              <a:rPr lang="en-GB" sz="2400" baseline="-25000" dirty="0">
                <a:cs typeface="Times New Roman" pitchFamily="18" charset="0"/>
              </a:rPr>
              <a:t>2</a:t>
            </a:r>
            <a:r>
              <a:rPr lang="en-GB" sz="2400" dirty="0">
                <a:cs typeface="Times New Roman" pitchFamily="18" charset="0"/>
              </a:rPr>
              <a:t>O</a:t>
            </a:r>
          </a:p>
        </p:txBody>
      </p:sp>
      <p:sp>
        <p:nvSpPr>
          <p:cNvPr id="11271" name="Text Box 17"/>
          <p:cNvSpPr txBox="1">
            <a:spLocks noChangeArrowheads="1"/>
          </p:cNvSpPr>
          <p:nvPr/>
        </p:nvSpPr>
        <p:spPr bwMode="auto">
          <a:xfrm>
            <a:off x="794727" y="2349500"/>
            <a:ext cx="551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H</a:t>
            </a:r>
            <a:r>
              <a:rPr lang="en-GB" sz="2400" baseline="-25000" dirty="0"/>
              <a:t>2</a:t>
            </a:r>
            <a:r>
              <a:rPr lang="en-GB" sz="2400" dirty="0"/>
              <a:t>PO</a:t>
            </a:r>
            <a:r>
              <a:rPr lang="en-GB" sz="2400" baseline="-25000" dirty="0"/>
              <a:t>4</a:t>
            </a:r>
            <a:r>
              <a:rPr lang="en-GB" sz="2400" baseline="30000" dirty="0"/>
              <a:t>2-</a:t>
            </a:r>
            <a:r>
              <a:rPr lang="en-GB" sz="2400" dirty="0"/>
              <a:t>  +</a:t>
            </a:r>
            <a:r>
              <a:rPr lang="en-GB" sz="2400" dirty="0">
                <a:solidFill>
                  <a:schemeClr val="accent2"/>
                </a:solidFill>
              </a:rPr>
              <a:t>  </a:t>
            </a:r>
            <a:r>
              <a:rPr lang="en-GB" sz="2400" dirty="0">
                <a:solidFill>
                  <a:srgbClr val="FF0000"/>
                </a:solidFill>
              </a:rPr>
              <a:t>2 OH</a:t>
            </a:r>
            <a:r>
              <a:rPr lang="en-GB" sz="2400" baseline="30000" dirty="0">
                <a:solidFill>
                  <a:srgbClr val="FF0000"/>
                </a:solidFill>
              </a:rPr>
              <a:t>-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accent2"/>
                </a:solidFill>
              </a:rPr>
              <a:t>    </a:t>
            </a:r>
            <a:r>
              <a:rPr lang="en-GB" sz="2400" dirty="0">
                <a:cs typeface="Times New Roman" pitchFamily="18" charset="0"/>
              </a:rPr>
              <a:t>→     PO</a:t>
            </a:r>
            <a:r>
              <a:rPr lang="en-GB" sz="2400" baseline="-25000" dirty="0">
                <a:cs typeface="Times New Roman" pitchFamily="18" charset="0"/>
              </a:rPr>
              <a:t>4</a:t>
            </a:r>
            <a:r>
              <a:rPr lang="en-GB" sz="2400" baseline="30000" dirty="0">
                <a:cs typeface="Times New Roman" pitchFamily="18" charset="0"/>
              </a:rPr>
              <a:t>3-</a:t>
            </a:r>
            <a:r>
              <a:rPr lang="en-GB" sz="2400" dirty="0">
                <a:cs typeface="Times New Roman" pitchFamily="18" charset="0"/>
              </a:rPr>
              <a:t>    +  2 H</a:t>
            </a:r>
            <a:r>
              <a:rPr lang="en-GB" sz="2400" baseline="-25000" dirty="0">
                <a:cs typeface="Times New Roman" pitchFamily="18" charset="0"/>
              </a:rPr>
              <a:t>2</a:t>
            </a:r>
            <a:r>
              <a:rPr lang="en-GB" sz="2400" dirty="0">
                <a:cs typeface="Times New Roman" pitchFamily="18" charset="0"/>
              </a:rPr>
              <a:t>O</a:t>
            </a:r>
          </a:p>
        </p:txBody>
      </p:sp>
      <p:sp>
        <p:nvSpPr>
          <p:cNvPr id="11272" name="Rectangle 21"/>
          <p:cNvSpPr>
            <a:spLocks noChangeArrowheads="1"/>
          </p:cNvSpPr>
          <p:nvPr/>
        </p:nvSpPr>
        <p:spPr bwMode="auto">
          <a:xfrm>
            <a:off x="873125" y="3117850"/>
            <a:ext cx="8087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the formation of insoluble bone mineral  </a:t>
            </a:r>
            <a:r>
              <a:rPr lang="en-GB" sz="2400" dirty="0">
                <a:cs typeface="Times New Roman" pitchFamily="18" charset="0"/>
              </a:rPr>
              <a:t>→  </a:t>
            </a:r>
            <a:r>
              <a:rPr lang="en-GB" sz="2400" dirty="0">
                <a:solidFill>
                  <a:srgbClr val="FF0000"/>
                </a:solidFill>
                <a:cs typeface="Times New Roman" pitchFamily="18" charset="0"/>
              </a:rPr>
              <a:t>alkaline reaction</a:t>
            </a:r>
            <a:endParaRPr lang="en-GB" sz="2400" dirty="0">
              <a:cs typeface="Times New Roman" pitchFamily="18" charset="0"/>
            </a:endParaRPr>
          </a:p>
          <a:p>
            <a:r>
              <a:rPr lang="en-GB" sz="2400" dirty="0">
                <a:solidFill>
                  <a:schemeClr val="accent2"/>
                </a:solidFill>
                <a:cs typeface="Times New Roman" pitchFamily="18" charset="0"/>
              </a:rPr>
              <a:t>                                                                        (remember </a:t>
            </a:r>
            <a:r>
              <a:rPr lang="en-GB" sz="2400" dirty="0">
                <a:solidFill>
                  <a:srgbClr val="FF0000"/>
                </a:solidFill>
                <a:cs typeface="Times New Roman" pitchFamily="18" charset="0"/>
              </a:rPr>
              <a:t>AL</a:t>
            </a:r>
            <a:r>
              <a:rPr lang="en-GB" sz="2400" dirty="0">
                <a:solidFill>
                  <a:schemeClr val="accent2"/>
                </a:solidFill>
                <a:cs typeface="Times New Roman" pitchFamily="18" charset="0"/>
              </a:rPr>
              <a:t>P !!)</a:t>
            </a:r>
          </a:p>
        </p:txBody>
      </p:sp>
      <p:sp>
        <p:nvSpPr>
          <p:cNvPr id="11273" name="Text Box 22"/>
          <p:cNvSpPr txBox="1">
            <a:spLocks noChangeArrowheads="1"/>
          </p:cNvSpPr>
          <p:nvPr/>
        </p:nvSpPr>
        <p:spPr bwMode="auto">
          <a:xfrm>
            <a:off x="900113" y="5805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 dirty="0"/>
          </a:p>
        </p:txBody>
      </p:sp>
      <p:sp>
        <p:nvSpPr>
          <p:cNvPr id="11274" name="Text Box 23"/>
          <p:cNvSpPr txBox="1">
            <a:spLocks noChangeArrowheads="1"/>
          </p:cNvSpPr>
          <p:nvPr/>
        </p:nvSpPr>
        <p:spPr bwMode="auto">
          <a:xfrm>
            <a:off x="827088" y="5876925"/>
            <a:ext cx="4394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in the opposite in bone resorption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28597" y="1357298"/>
            <a:ext cx="3071833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/>
              <a:t>=  BGP  =  bone gamma carboxyglutamic acid-containig protein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/>
              <a:t>contains 3 carboxyglutamates for calcium binding</a:t>
            </a:r>
            <a:r>
              <a:rPr lang="en-GB" sz="2400" baseline="30000"/>
              <a:t> </a:t>
            </a:r>
            <a:endParaRPr lang="en-GB" sz="2400"/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/>
              <a:t>regulates bone mineralisation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500034" y="428604"/>
            <a:ext cx="2621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u="sng">
                <a:solidFill>
                  <a:srgbClr val="A80895"/>
                </a:solidFill>
              </a:rPr>
              <a:t>Osteocalcin:</a:t>
            </a:r>
            <a:endParaRPr lang="en-GB" sz="3600">
              <a:solidFill>
                <a:srgbClr val="A8089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3" y="1285860"/>
            <a:ext cx="571500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72198" y="1857364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3399FF"/>
                </a:solidFill>
                <a:sym typeface="Symbol" pitchFamily="18" charset="2"/>
              </a:rPr>
              <a:t>  </a:t>
            </a:r>
            <a:r>
              <a:rPr lang="en-GB" sz="1400">
                <a:solidFill>
                  <a:srgbClr val="3399FF"/>
                </a:solidFill>
              </a:rPr>
              <a:t>(vitamin K)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4572008"/>
            <a:ext cx="1279571" cy="7386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rgbClr val="FF0000"/>
                </a:solidFill>
                <a:sym typeface="Symbol" pitchFamily="18" charset="2"/>
              </a:rPr>
              <a:t>-carboxy </a:t>
            </a:r>
            <a:r>
              <a:rPr lang="en-GB" sz="1400" b="1">
                <a:solidFill>
                  <a:srgbClr val="3399FF"/>
                </a:solidFill>
                <a:sym typeface="Symbol" pitchFamily="18" charset="2"/>
              </a:rPr>
              <a:t>glutamic acid (Gla)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29520" y="5715016"/>
            <a:ext cx="1289135" cy="33855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3399FF"/>
                </a:solidFill>
              </a:rPr>
              <a:t>Ca</a:t>
            </a:r>
            <a:r>
              <a:rPr lang="en-GB" sz="1600" b="1" baseline="30000">
                <a:solidFill>
                  <a:srgbClr val="3399FF"/>
                </a:solidFill>
              </a:rPr>
              <a:t>2+ </a:t>
            </a:r>
            <a:r>
              <a:rPr lang="en-GB" sz="1600" b="1">
                <a:solidFill>
                  <a:srgbClr val="3399FF"/>
                </a:solidFill>
              </a:rPr>
              <a:t>binding</a:t>
            </a:r>
            <a:endParaRPr lang="en-GB" sz="1600" baseline="30000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5755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b="1" u="sng" dirty="0">
                <a:solidFill>
                  <a:srgbClr val="A80895"/>
                </a:solidFill>
              </a:rPr>
              <a:t>Calcium homeostasis :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000125" y="1714500"/>
            <a:ext cx="692369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600" dirty="0"/>
              <a:t>parathyrin  (PTH,  parathormone)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600" dirty="0"/>
              <a:t>calcitonin  (thyreocalcitonin)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600" dirty="0"/>
              <a:t>calcitriol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60398" cy="747698"/>
          </a:xfrm>
        </p:spPr>
        <p:txBody>
          <a:bodyPr/>
          <a:lstStyle/>
          <a:p>
            <a:pPr marL="234000" indent="-586800" algn="l">
              <a:buFont typeface="+mj-lt"/>
              <a:buAutoNum type="arabicPeriod"/>
            </a:pPr>
            <a:r>
              <a:rPr lang="en-GB" b="1" u="sng" dirty="0">
                <a:solidFill>
                  <a:srgbClr val="A80895"/>
                </a:solidFill>
              </a:rPr>
              <a:t>parathyroid hormone (PTH)</a:t>
            </a:r>
            <a:endParaRPr lang="en-GB" dirty="0">
              <a:solidFill>
                <a:srgbClr val="A80895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28596" y="1500174"/>
            <a:ext cx="8358246" cy="4595826"/>
          </a:xfrm>
        </p:spPr>
        <p:txBody>
          <a:bodyPr/>
          <a:lstStyle/>
          <a:p>
            <a:r>
              <a:rPr lang="en-GB" dirty="0"/>
              <a:t>most important regulator of extracellular level of Ca</a:t>
            </a:r>
            <a:r>
              <a:rPr lang="en-GB" baseline="30000" dirty="0"/>
              <a:t>2+</a:t>
            </a:r>
          </a:p>
          <a:p>
            <a:r>
              <a:rPr lang="en-GB" dirty="0"/>
              <a:t>formed in parathyroid glands, effective is 34-N-terminal end of the prohormone</a:t>
            </a:r>
          </a:p>
          <a:p>
            <a:r>
              <a:rPr lang="en-GB" dirty="0"/>
              <a:t>secretion is tonic (cave hyperplasia!) and  pulsatile</a:t>
            </a:r>
          </a:p>
          <a:p>
            <a:r>
              <a:rPr lang="en-GB" dirty="0"/>
              <a:t>pulsatile secretion depends on calcemia, is also regulated by vitamin D3</a:t>
            </a:r>
            <a:endParaRPr lang="en-GB" b="1" dirty="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827064" y="539738"/>
            <a:ext cx="51245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b="1" u="sng" dirty="0">
                <a:solidFill>
                  <a:srgbClr val="A80895"/>
                </a:solidFill>
              </a:rPr>
              <a:t>Sensor of calcemia :</a:t>
            </a:r>
            <a:r>
              <a:rPr lang="en-GB" sz="4400" dirty="0">
                <a:solidFill>
                  <a:srgbClr val="A80895"/>
                </a:solidFill>
              </a:rPr>
              <a:t> 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071538" y="2285992"/>
            <a:ext cx="757242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>
                <a:sym typeface="Symbol" pitchFamily="18" charset="2"/>
              </a:rPr>
              <a:t>situated in parathyroid glands</a:t>
            </a:r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receptor  </a:t>
            </a:r>
            <a:r>
              <a:rPr lang="en-GB" dirty="0">
                <a:sym typeface="Symbol" pitchFamily="18" charset="2"/>
              </a:rPr>
              <a:t>  G</a:t>
            </a:r>
            <a:r>
              <a:rPr lang="en-GB" baseline="-25000" dirty="0">
                <a:sym typeface="Symbol" pitchFamily="18" charset="2"/>
              </a:rPr>
              <a:t>q</a:t>
            </a:r>
            <a:r>
              <a:rPr lang="en-GB" dirty="0">
                <a:sym typeface="Symbol" pitchFamily="18" charset="2"/>
              </a:rPr>
              <a:t> – protein   increase of calcemia in plasma cause increased influx of Ca</a:t>
            </a:r>
            <a:r>
              <a:rPr lang="en-GB" baseline="30000" dirty="0">
                <a:sym typeface="Symbol" pitchFamily="18" charset="2"/>
              </a:rPr>
              <a:t>2+ </a:t>
            </a:r>
            <a:r>
              <a:rPr lang="en-GB" dirty="0">
                <a:sym typeface="Symbol" pitchFamily="18" charset="2"/>
              </a:rPr>
              <a:t>into cells  </a:t>
            </a:r>
            <a:r>
              <a:rPr lang="en-GB" dirty="0">
                <a:solidFill>
                  <a:srgbClr val="FF0000"/>
                </a:solidFill>
                <a:sym typeface="Symbol" pitchFamily="18" charset="2"/>
              </a:rPr>
              <a:t>increased intracellular level of Ca</a:t>
            </a:r>
            <a:r>
              <a:rPr lang="en-GB" baseline="30000" dirty="0">
                <a:solidFill>
                  <a:srgbClr val="FF0000"/>
                </a:solidFill>
                <a:sym typeface="Symbol" pitchFamily="18" charset="2"/>
              </a:rPr>
              <a:t>2+ </a:t>
            </a:r>
            <a:r>
              <a:rPr lang="en-GB" dirty="0">
                <a:sym typeface="Symbol" pitchFamily="18" charset="2"/>
              </a:rPr>
              <a:t>here has </a:t>
            </a:r>
            <a:r>
              <a:rPr lang="en-GB" b="1" i="1" dirty="0">
                <a:solidFill>
                  <a:srgbClr val="FF0000"/>
                </a:solidFill>
                <a:sym typeface="Symbol" pitchFamily="18" charset="2"/>
              </a:rPr>
              <a:t>inhibitive</a:t>
            </a:r>
            <a:r>
              <a:rPr lang="en-GB" dirty="0">
                <a:sym typeface="Symbol" pitchFamily="18" charset="2"/>
              </a:rPr>
              <a:t> effect (by contrast to others cells!)</a:t>
            </a:r>
            <a:r>
              <a:rPr lang="en-GB" dirty="0">
                <a:solidFill>
                  <a:srgbClr val="FF0000"/>
                </a:solidFill>
                <a:sym typeface="Symbol" pitchFamily="18" charset="2"/>
              </a:rPr>
              <a:t> </a:t>
            </a:r>
            <a:endParaRPr lang="en-GB" sz="2400" dirty="0"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28596" y="214290"/>
            <a:ext cx="5172084" cy="747698"/>
          </a:xfrm>
        </p:spPr>
        <p:txBody>
          <a:bodyPr/>
          <a:lstStyle/>
          <a:p>
            <a:r>
              <a:rPr lang="en-GB" b="1" u="sng" dirty="0">
                <a:solidFill>
                  <a:srgbClr val="A80895"/>
                </a:solidFill>
              </a:rPr>
              <a:t>Parathyrin - effects:</a:t>
            </a:r>
            <a:endParaRPr lang="en-GB" dirty="0">
              <a:solidFill>
                <a:srgbClr val="A8089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348" y="1124744"/>
            <a:ext cx="7772400" cy="5544616"/>
          </a:xfrm>
        </p:spPr>
        <p:txBody>
          <a:bodyPr/>
          <a:lstStyle/>
          <a:p>
            <a:pPr marL="0" lvl="1" indent="0">
              <a:buNone/>
            </a:pPr>
            <a:r>
              <a:rPr lang="en-GB" sz="3200" dirty="0"/>
              <a:t>defence against </a:t>
            </a:r>
            <a:r>
              <a:rPr lang="en-GB" sz="3200" dirty="0" err="1"/>
              <a:t>hypocalcemia</a:t>
            </a:r>
            <a:endParaRPr lang="sk-SK" sz="3200" dirty="0"/>
          </a:p>
          <a:p>
            <a:pPr marL="342000" lvl="1" indent="-342000">
              <a:buFont typeface="Arial" pitchFamily="34" charset="0"/>
              <a:buChar char="•"/>
            </a:pPr>
            <a:r>
              <a:rPr lang="en-GB" sz="3200" dirty="0"/>
              <a:t>bone:</a:t>
            </a:r>
          </a:p>
          <a:p>
            <a:pPr marL="742050" lvl="2" indent="-342000">
              <a:buFont typeface="Arial" pitchFamily="34" charset="0"/>
              <a:buChar char="•"/>
            </a:pPr>
            <a:r>
              <a:rPr lang="en-GB" sz="2800" b="1" dirty="0"/>
              <a:t>↑ releasing of calcium </a:t>
            </a:r>
            <a:r>
              <a:rPr lang="en-GB" sz="2800" dirty="0"/>
              <a:t>and phosphorus from bones by effecting osteoclasts (through osteoblasts!)</a:t>
            </a:r>
          </a:p>
          <a:p>
            <a:pPr marL="342000" lvl="1" indent="-342000">
              <a:buFont typeface="Arial" pitchFamily="34" charset="0"/>
              <a:buChar char="•"/>
            </a:pPr>
            <a:r>
              <a:rPr lang="en-GB" sz="3200" dirty="0"/>
              <a:t>kidney:</a:t>
            </a:r>
          </a:p>
          <a:p>
            <a:pPr marL="742050" lvl="2" indent="-342000">
              <a:buFont typeface="Arial" pitchFamily="34" charset="0"/>
              <a:buChar char="•"/>
            </a:pPr>
            <a:r>
              <a:rPr lang="en-GB" sz="2800" b="1" dirty="0"/>
              <a:t>↑ reabsorption of calcium</a:t>
            </a:r>
            <a:r>
              <a:rPr lang="en-GB" sz="2800" dirty="0"/>
              <a:t> from glomerular filtrate, </a:t>
            </a:r>
            <a:r>
              <a:rPr lang="en-GB" sz="2800" b="1" dirty="0"/>
              <a:t>↓ reabsorption of phosphates</a:t>
            </a:r>
            <a:r>
              <a:rPr lang="en-GB" sz="2800" dirty="0"/>
              <a:t> (Ks!)</a:t>
            </a:r>
          </a:p>
          <a:p>
            <a:pPr marL="342000" lvl="1" indent="-342000">
              <a:buFont typeface="Arial" pitchFamily="34" charset="0"/>
              <a:buChar char="•"/>
            </a:pPr>
            <a:r>
              <a:rPr lang="en-GB" sz="3200" dirty="0"/>
              <a:t>↑ synthesis of 1,25-vitamin D and this way increase an absorption of calcium from small intestine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28596" y="214290"/>
            <a:ext cx="7358114" cy="747698"/>
          </a:xfrm>
        </p:spPr>
        <p:txBody>
          <a:bodyPr/>
          <a:lstStyle/>
          <a:p>
            <a:r>
              <a:rPr lang="en-GB" b="1" u="sng" dirty="0">
                <a:solidFill>
                  <a:srgbClr val="A80895"/>
                </a:solidFill>
              </a:rPr>
              <a:t>Parathyrin – effects on bone:</a:t>
            </a:r>
            <a:endParaRPr lang="en-GB" dirty="0">
              <a:solidFill>
                <a:srgbClr val="A8089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643602"/>
          </a:xfrm>
        </p:spPr>
        <p:txBody>
          <a:bodyPr/>
          <a:lstStyle/>
          <a:p>
            <a:pPr marL="342000" lvl="1" indent="-342000">
              <a:buFont typeface="Arial" pitchFamily="34" charset="0"/>
              <a:buChar char="•"/>
            </a:pPr>
            <a:r>
              <a:rPr lang="en-GB" sz="2600" dirty="0"/>
              <a:t>quick – in minutes</a:t>
            </a:r>
          </a:p>
          <a:p>
            <a:pPr marL="342000" lvl="1" indent="-342000">
              <a:buFont typeface="Arial" pitchFamily="34" charset="0"/>
              <a:buChar char="•"/>
            </a:pPr>
            <a:r>
              <a:rPr lang="en-GB" sz="2600" dirty="0"/>
              <a:t>slow – hours to days, continue even after decrease of PTH levels in plasma</a:t>
            </a:r>
          </a:p>
          <a:p>
            <a:pPr marL="342000" lvl="1" indent="-342000">
              <a:buFont typeface="Arial" pitchFamily="34" charset="0"/>
              <a:buChar char="•"/>
            </a:pPr>
            <a:r>
              <a:rPr lang="en-GB" sz="2600" dirty="0"/>
              <a:t>stimulates receptors of osteoblasts, they activate </a:t>
            </a:r>
            <a:r>
              <a:rPr lang="en-GB" sz="2600" b="1" dirty="0"/>
              <a:t>osteoclasts</a:t>
            </a:r>
            <a:r>
              <a:rPr lang="en-GB" sz="2600" dirty="0"/>
              <a:t> sequentially</a:t>
            </a:r>
            <a:endParaRPr lang="en-GB" sz="2600" b="1" dirty="0"/>
          </a:p>
          <a:p>
            <a:pPr marL="342000" lvl="1" indent="-342000">
              <a:buFont typeface="Arial" pitchFamily="34" charset="0"/>
              <a:buChar char="•"/>
            </a:pPr>
            <a:r>
              <a:rPr lang="en-GB" sz="2600" b="1" dirty="0"/>
              <a:t>osteoblasts</a:t>
            </a:r>
            <a:r>
              <a:rPr lang="en-GB" sz="2600" dirty="0"/>
              <a:t> themselves are subdued at first, after several days PTH support their growth and osteoid formation</a:t>
            </a:r>
          </a:p>
          <a:p>
            <a:pPr marL="342000" lvl="1" indent="-342000">
              <a:buFont typeface="Arial" pitchFamily="34" charset="0"/>
              <a:buChar char="•"/>
            </a:pPr>
            <a:r>
              <a:rPr lang="en-GB" sz="2600" dirty="0"/>
              <a:t>PTH affects also </a:t>
            </a:r>
            <a:r>
              <a:rPr lang="en-GB" sz="2600" b="1" dirty="0"/>
              <a:t>osteocytes</a:t>
            </a:r>
            <a:r>
              <a:rPr lang="en-GB" sz="2600" dirty="0"/>
              <a:t> (mobilisation of calcium via osteocytic osteolysis)</a:t>
            </a:r>
          </a:p>
          <a:p>
            <a:pPr marL="342000" lvl="1" indent="-342000">
              <a:buFont typeface="Arial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</a:rPr>
              <a:t>long-term permanent stimulation by PTH cause increased amount and activity of osteoclasts</a:t>
            </a:r>
            <a:r>
              <a:rPr lang="en-GB" sz="2600" dirty="0"/>
              <a:t>, </a:t>
            </a:r>
            <a:r>
              <a:rPr lang="en-GB" sz="2600" dirty="0">
                <a:solidFill>
                  <a:srgbClr val="00B050"/>
                </a:solidFill>
              </a:rPr>
              <a:t>low dosages of PTH intermittently applied increase bone formation!! </a:t>
            </a:r>
            <a:r>
              <a:rPr lang="en-GB" sz="2600" dirty="0"/>
              <a:t>(changed cellular signalling)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3467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cs-CZ" sz="2800" b="1" u="sng" dirty="0">
                <a:solidFill>
                  <a:srgbClr val="A80895"/>
                </a:solidFill>
              </a:rPr>
              <a:t>Calcium in the body: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650330" y="476250"/>
            <a:ext cx="26196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cs-CZ" b="1" dirty="0"/>
              <a:t>the whole calcium </a:t>
            </a:r>
          </a:p>
          <a:p>
            <a:pPr algn="ctr" eaLnBrk="1" hangingPunct="1"/>
            <a:r>
              <a:rPr lang="en-GB" altLang="cs-CZ" b="1" dirty="0"/>
              <a:t>1.0 – 1.3  kg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206981" y="1844675"/>
            <a:ext cx="17251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cs-CZ" b="1" dirty="0"/>
              <a:t>body fluids </a:t>
            </a:r>
          </a:p>
          <a:p>
            <a:pPr algn="ctr" eaLnBrk="1" hangingPunct="1"/>
            <a:r>
              <a:rPr lang="en-GB" altLang="cs-CZ" b="1" dirty="0"/>
              <a:t>1 %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5617437" y="1844675"/>
            <a:ext cx="9380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cs-CZ" b="1" dirty="0"/>
              <a:t>bones</a:t>
            </a:r>
          </a:p>
          <a:p>
            <a:pPr algn="ctr" eaLnBrk="1" hangingPunct="1"/>
            <a:r>
              <a:rPr lang="en-GB" altLang="cs-CZ" b="1" dirty="0"/>
              <a:t>99 %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623335" y="3141663"/>
            <a:ext cx="9541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cs-CZ" b="1" dirty="0"/>
              <a:t>ECF</a:t>
            </a:r>
          </a:p>
          <a:p>
            <a:pPr algn="ctr" eaLnBrk="1" hangingPunct="1"/>
            <a:r>
              <a:rPr lang="en-GB" altLang="cs-CZ" b="1" dirty="0"/>
              <a:t>0.1 %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4427528" y="3141663"/>
            <a:ext cx="9541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cs-CZ" b="1" dirty="0"/>
              <a:t>ICF</a:t>
            </a:r>
          </a:p>
          <a:p>
            <a:pPr algn="ctr" eaLnBrk="1" hangingPunct="1"/>
            <a:r>
              <a:rPr lang="en-GB" altLang="cs-CZ" b="1" dirty="0"/>
              <a:t>0.9 %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671513" y="4868863"/>
            <a:ext cx="1920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cs-CZ" b="1" dirty="0"/>
              <a:t>blood plasma</a:t>
            </a:r>
          </a:p>
          <a:p>
            <a:pPr algn="ctr" eaLnBrk="1" hangingPunct="1"/>
            <a:r>
              <a:rPr lang="en-GB" altLang="cs-CZ" sz="1600" b="1" dirty="0"/>
              <a:t>375 mg</a:t>
            </a:r>
          </a:p>
          <a:p>
            <a:pPr algn="ctr" eaLnBrk="1" hangingPunct="1"/>
            <a:r>
              <a:rPr lang="en-GB" altLang="cs-CZ" sz="2000" b="1" dirty="0"/>
              <a:t>2.5 mmol/ l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3492500" y="4221163"/>
            <a:ext cx="66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cs-CZ" b="1" dirty="0"/>
              <a:t>ISF</a:t>
            </a:r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 flipH="1">
            <a:off x="4067175" y="1268413"/>
            <a:ext cx="6492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>
            <a:off x="5364163" y="1268413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 flipH="1">
            <a:off x="3132138" y="2636838"/>
            <a:ext cx="6492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4211638" y="2636838"/>
            <a:ext cx="6477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87" name="Line 14"/>
          <p:cNvSpPr>
            <a:spLocks noChangeShapeType="1"/>
          </p:cNvSpPr>
          <p:nvPr/>
        </p:nvSpPr>
        <p:spPr bwMode="auto">
          <a:xfrm flipH="1">
            <a:off x="1619250" y="3860800"/>
            <a:ext cx="1081088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88" name="Line 15"/>
          <p:cNvSpPr>
            <a:spLocks noChangeShapeType="1"/>
          </p:cNvSpPr>
          <p:nvPr/>
        </p:nvSpPr>
        <p:spPr bwMode="auto">
          <a:xfrm>
            <a:off x="3348038" y="386080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89" name="Line 16"/>
          <p:cNvSpPr>
            <a:spLocks noChangeShapeType="1"/>
          </p:cNvSpPr>
          <p:nvPr/>
        </p:nvSpPr>
        <p:spPr bwMode="auto">
          <a:xfrm>
            <a:off x="2538413" y="5368803"/>
            <a:ext cx="593725" cy="1484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90" name="Text Box 17"/>
          <p:cNvSpPr txBox="1">
            <a:spLocks noChangeArrowheads="1"/>
          </p:cNvSpPr>
          <p:nvPr/>
        </p:nvSpPr>
        <p:spPr bwMode="auto">
          <a:xfrm>
            <a:off x="3650690" y="4917068"/>
            <a:ext cx="53115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cs-CZ" sz="1800" b="1" dirty="0"/>
              <a:t>50 % free, ionized Ca  (1</a:t>
            </a:r>
            <a:r>
              <a:rPr lang="sk-SK" altLang="cs-CZ" sz="1800" b="1" dirty="0"/>
              <a:t>.</a:t>
            </a:r>
            <a:r>
              <a:rPr lang="en-US" altLang="cs-CZ" sz="1800" b="1" dirty="0"/>
              <a:t>25 mmol / l)</a:t>
            </a:r>
          </a:p>
          <a:p>
            <a:pPr eaLnBrk="1" hangingPunct="1"/>
            <a:r>
              <a:rPr lang="en-US" altLang="cs-CZ" sz="1800" dirty="0"/>
              <a:t>32 % Ca bound to albumin (pH dependent) </a:t>
            </a:r>
            <a:r>
              <a:rPr lang="en-US" altLang="cs-CZ" sz="1400" dirty="0"/>
              <a:t>(0.8 </a:t>
            </a:r>
            <a:r>
              <a:rPr lang="en-US" altLang="cs-CZ" sz="1400" dirty="0" err="1"/>
              <a:t>mmol</a:t>
            </a:r>
            <a:r>
              <a:rPr lang="en-US" altLang="cs-CZ" sz="1400" dirty="0"/>
              <a:t> / l)</a:t>
            </a:r>
          </a:p>
          <a:p>
            <a:pPr eaLnBrk="1" hangingPunct="1"/>
            <a:r>
              <a:rPr lang="en-US" altLang="cs-CZ" sz="1800" dirty="0"/>
              <a:t> 8 %  Ca bound to globulins                         </a:t>
            </a:r>
            <a:r>
              <a:rPr lang="en-US" altLang="cs-CZ" sz="1400" dirty="0"/>
              <a:t>(0.2 </a:t>
            </a:r>
            <a:r>
              <a:rPr lang="en-US" altLang="cs-CZ" sz="1400" dirty="0" err="1"/>
              <a:t>mmol</a:t>
            </a:r>
            <a:r>
              <a:rPr lang="en-US" altLang="cs-CZ" sz="1400" dirty="0"/>
              <a:t> / l)</a:t>
            </a:r>
          </a:p>
          <a:p>
            <a:pPr eaLnBrk="1" hangingPunct="1"/>
            <a:r>
              <a:rPr lang="en-US" altLang="cs-CZ" sz="1800" dirty="0"/>
              <a:t>10 % Ca in complexes with anions               </a:t>
            </a:r>
            <a:r>
              <a:rPr lang="en-US" altLang="cs-CZ" sz="1400" dirty="0"/>
              <a:t>(0.25 </a:t>
            </a:r>
            <a:r>
              <a:rPr lang="en-US" altLang="cs-CZ" sz="1400" dirty="0" err="1"/>
              <a:t>mmol</a:t>
            </a:r>
            <a:r>
              <a:rPr lang="en-US" altLang="cs-CZ" sz="1400" dirty="0"/>
              <a:t> / l)</a:t>
            </a:r>
          </a:p>
        </p:txBody>
      </p:sp>
      <p:sp>
        <p:nvSpPr>
          <p:cNvPr id="3091" name="Text Box 18"/>
          <p:cNvSpPr txBox="1">
            <a:spLocks noChangeArrowheads="1"/>
          </p:cNvSpPr>
          <p:nvPr/>
        </p:nvSpPr>
        <p:spPr bwMode="auto">
          <a:xfrm>
            <a:off x="6659563" y="6237288"/>
            <a:ext cx="1627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cs-CZ" sz="1200" b="1" dirty="0"/>
              <a:t>hydrogen carbonates,</a:t>
            </a:r>
          </a:p>
          <a:p>
            <a:pPr eaLnBrk="1" hangingPunct="1"/>
            <a:r>
              <a:rPr lang="en-GB" altLang="cs-CZ" sz="1200" b="1" dirty="0"/>
              <a:t>lactate,  phosphate, …</a:t>
            </a:r>
          </a:p>
        </p:txBody>
      </p:sp>
      <p:sp>
        <p:nvSpPr>
          <p:cNvPr id="3092" name="Line 19"/>
          <p:cNvSpPr>
            <a:spLocks noChangeShapeType="1"/>
          </p:cNvSpPr>
          <p:nvPr/>
        </p:nvSpPr>
        <p:spPr bwMode="auto">
          <a:xfrm flipH="1">
            <a:off x="8172400" y="6092824"/>
            <a:ext cx="144016" cy="2585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93" name="Text Box 20"/>
          <p:cNvSpPr txBox="1">
            <a:spLocks noChangeArrowheads="1"/>
          </p:cNvSpPr>
          <p:nvPr/>
        </p:nvSpPr>
        <p:spPr bwMode="auto">
          <a:xfrm>
            <a:off x="6156325" y="3933825"/>
            <a:ext cx="2592388" cy="5905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cs-CZ" sz="1600" dirty="0"/>
              <a:t> Only free ionized calcium </a:t>
            </a:r>
          </a:p>
          <a:p>
            <a:pPr eaLnBrk="1" hangingPunct="1"/>
            <a:r>
              <a:rPr lang="en-GB" altLang="cs-CZ" sz="1600" dirty="0"/>
              <a:t>is physiologically effective !!</a:t>
            </a:r>
          </a:p>
        </p:txBody>
      </p:sp>
      <p:sp>
        <p:nvSpPr>
          <p:cNvPr id="3094" name="Line 21"/>
          <p:cNvSpPr>
            <a:spLocks noChangeShapeType="1"/>
          </p:cNvSpPr>
          <p:nvPr/>
        </p:nvSpPr>
        <p:spPr bwMode="auto">
          <a:xfrm flipV="1">
            <a:off x="6443663" y="45085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" name="Levá složená závorka 1"/>
          <p:cNvSpPr/>
          <p:nvPr/>
        </p:nvSpPr>
        <p:spPr>
          <a:xfrm>
            <a:off x="3203848" y="4941888"/>
            <a:ext cx="331788" cy="1258887"/>
          </a:xfrm>
          <a:prstGeom prst="leftBrace">
            <a:avLst/>
          </a:prstGeom>
          <a:ln w="22225">
            <a:solidFill>
              <a:srgbClr val="A808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7240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85720" y="1285860"/>
            <a:ext cx="8640763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000" indent="-342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600" dirty="0"/>
              <a:t>(thyreocalcitonin, 32 AA, C-cells of thyroid gland)</a:t>
            </a:r>
          </a:p>
          <a:p>
            <a:pPr marL="342000" indent="-342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600" dirty="0"/>
              <a:t>antagonist of PTH, effect is stimulated by estrogens</a:t>
            </a:r>
          </a:p>
          <a:p>
            <a:pPr marL="342000" indent="-342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600" dirty="0"/>
              <a:t>narrow significance for regulation – protection against sudden increase of calcemia (under physiological condition has minimal effect)</a:t>
            </a:r>
          </a:p>
          <a:p>
            <a:pPr marL="342000" indent="-342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600" dirty="0"/>
              <a:t>secretion is regulated by calcemia (sensor similar to parathyroid glands)</a:t>
            </a:r>
          </a:p>
          <a:p>
            <a:pPr marL="342000" indent="-342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600" dirty="0"/>
              <a:t>subdue bone resorption by inhibition of osteoclasts, support formation of bone matrix </a:t>
            </a:r>
            <a:r>
              <a:rPr lang="en-GB" sz="2600" dirty="0">
                <a:sym typeface="Symbol" pitchFamily="18" charset="2"/>
              </a:rPr>
              <a:t>(therapy of osteoporosis)</a:t>
            </a:r>
          </a:p>
          <a:p>
            <a:pPr marL="342000" indent="-342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600" dirty="0"/>
              <a:t>inhibits resorption of calcium and phosphates in kidneys </a:t>
            </a:r>
            <a:r>
              <a:rPr lang="en-GB" sz="2600" dirty="0">
                <a:sym typeface="Symbol" pitchFamily="18" charset="2"/>
              </a:rPr>
              <a:t> </a:t>
            </a:r>
            <a:r>
              <a:rPr lang="en-GB" sz="2400" dirty="0">
                <a:sym typeface="Symbol" pitchFamily="18" charset="2"/>
              </a:rPr>
              <a:t>increase</a:t>
            </a:r>
            <a:r>
              <a:rPr lang="en-GB" sz="2400" dirty="0"/>
              <a:t> </a:t>
            </a:r>
            <a:r>
              <a:rPr lang="en-GB" sz="2600" dirty="0" err="1">
                <a:sym typeface="Symbol" pitchFamily="18" charset="2"/>
              </a:rPr>
              <a:t>calciuria</a:t>
            </a:r>
            <a:r>
              <a:rPr lang="en-GB" sz="2600" dirty="0">
                <a:sym typeface="Symbol" pitchFamily="18" charset="2"/>
              </a:rPr>
              <a:t> </a:t>
            </a:r>
            <a:r>
              <a:rPr lang="sk-SK" sz="2600" dirty="0">
                <a:sym typeface="Symbol" pitchFamily="18" charset="2"/>
              </a:rPr>
              <a:t>and</a:t>
            </a:r>
            <a:r>
              <a:rPr lang="en-GB" sz="2600" dirty="0">
                <a:sym typeface="Symbol" pitchFamily="18" charset="2"/>
              </a:rPr>
              <a:t> phosphaturia</a:t>
            </a:r>
          </a:p>
          <a:p>
            <a:pPr marL="342000" indent="-342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600" dirty="0">
                <a:sym typeface="Symbol" pitchFamily="18" charset="2"/>
              </a:rPr>
              <a:t>analgesic effects on bone pain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32864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GB" sz="4400" b="1" u="sng" dirty="0">
                <a:solidFill>
                  <a:srgbClr val="A80895"/>
                </a:solidFill>
              </a:rPr>
              <a:t>calcitonin</a:t>
            </a:r>
            <a:endParaRPr lang="en-GB" sz="4400" dirty="0">
              <a:solidFill>
                <a:srgbClr val="A80895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79388" y="908050"/>
            <a:ext cx="87852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400" b="1" dirty="0"/>
          </a:p>
          <a:p>
            <a:r>
              <a:rPr lang="en-GB" sz="2400" b="1" dirty="0"/>
              <a:t>7-dehydrocholesterol   </a:t>
            </a:r>
            <a:r>
              <a:rPr lang="en-GB" sz="2400" dirty="0">
                <a:solidFill>
                  <a:srgbClr val="3399FF"/>
                </a:solidFill>
              </a:rPr>
              <a:t>(liver)</a:t>
            </a:r>
          </a:p>
          <a:p>
            <a:endParaRPr lang="en-GB" sz="2400" dirty="0">
              <a:solidFill>
                <a:srgbClr val="3399FF"/>
              </a:solidFill>
            </a:endParaRPr>
          </a:p>
          <a:p>
            <a:r>
              <a:rPr lang="en-GB" sz="2400" b="1" dirty="0"/>
              <a:t>             </a:t>
            </a:r>
            <a:r>
              <a:rPr lang="sk-SK" sz="2400" b="1" dirty="0"/>
              <a:t>c</a:t>
            </a:r>
            <a:r>
              <a:rPr lang="en-GB" sz="2400" b="1" dirty="0" err="1"/>
              <a:t>alciol</a:t>
            </a:r>
            <a:r>
              <a:rPr lang="en-GB" sz="2400" dirty="0"/>
              <a:t>  </a:t>
            </a:r>
            <a:r>
              <a:rPr lang="en-GB" sz="2400" dirty="0">
                <a:solidFill>
                  <a:srgbClr val="3399FF"/>
                </a:solidFill>
              </a:rPr>
              <a:t>(skin, UV</a:t>
            </a:r>
            <a:r>
              <a:rPr lang="en-GB" sz="1400" dirty="0">
                <a:solidFill>
                  <a:srgbClr val="3399FF"/>
                </a:solidFill>
              </a:rPr>
              <a:t> </a:t>
            </a:r>
            <a:r>
              <a:rPr lang="en-GB" sz="2400" dirty="0">
                <a:solidFill>
                  <a:srgbClr val="3399FF"/>
                </a:solidFill>
              </a:rPr>
              <a:t>)</a:t>
            </a:r>
          </a:p>
          <a:p>
            <a:endParaRPr lang="en-GB" sz="2400" dirty="0">
              <a:solidFill>
                <a:schemeClr val="accent2"/>
              </a:solidFill>
            </a:endParaRPr>
          </a:p>
          <a:p>
            <a:r>
              <a:rPr lang="en-GB" sz="2400" b="1" dirty="0"/>
              <a:t>                 25 - </a:t>
            </a:r>
            <a:r>
              <a:rPr lang="sk-SK" sz="2400" b="1" dirty="0"/>
              <a:t>c</a:t>
            </a:r>
            <a:r>
              <a:rPr lang="en-GB" sz="2400" b="1" dirty="0" err="1"/>
              <a:t>alcidiol</a:t>
            </a:r>
            <a:r>
              <a:rPr lang="en-GB" sz="2400" dirty="0"/>
              <a:t>  </a:t>
            </a:r>
            <a:r>
              <a:rPr lang="en-GB" sz="2400" dirty="0">
                <a:solidFill>
                  <a:srgbClr val="3399FF"/>
                </a:solidFill>
              </a:rPr>
              <a:t>(liver, 25</a:t>
            </a:r>
            <a:r>
              <a:rPr lang="en-GB" sz="2400" dirty="0">
                <a:solidFill>
                  <a:srgbClr val="3399FF"/>
                </a:solidFill>
                <a:sym typeface="Symbol" pitchFamily="18" charset="2"/>
              </a:rPr>
              <a:t>-hydroxylase</a:t>
            </a:r>
            <a:r>
              <a:rPr lang="en-GB" sz="2400" dirty="0">
                <a:solidFill>
                  <a:srgbClr val="3399FF"/>
                </a:solidFill>
              </a:rPr>
              <a:t>)</a:t>
            </a:r>
            <a:endParaRPr lang="en-GB" sz="1800" dirty="0">
              <a:solidFill>
                <a:schemeClr val="accent2"/>
              </a:solidFill>
            </a:endParaRPr>
          </a:p>
          <a:p>
            <a:r>
              <a:rPr lang="en-GB" sz="2400" dirty="0"/>
              <a:t>                                                       </a:t>
            </a:r>
          </a:p>
          <a:p>
            <a:r>
              <a:rPr lang="en-GB" sz="2400" b="1" dirty="0"/>
              <a:t>		   </a:t>
            </a:r>
            <a:r>
              <a:rPr lang="en-GB" sz="2400" b="1" dirty="0">
                <a:solidFill>
                  <a:srgbClr val="A80895"/>
                </a:solidFill>
              </a:rPr>
              <a:t>1,25 - </a:t>
            </a:r>
            <a:r>
              <a:rPr lang="sk-SK" sz="2400" b="1" dirty="0">
                <a:solidFill>
                  <a:srgbClr val="A80895"/>
                </a:solidFill>
              </a:rPr>
              <a:t>c</a:t>
            </a:r>
            <a:r>
              <a:rPr lang="en-GB" sz="2400" b="1" dirty="0" err="1">
                <a:solidFill>
                  <a:srgbClr val="A80895"/>
                </a:solidFill>
              </a:rPr>
              <a:t>alcitriol</a:t>
            </a:r>
            <a:r>
              <a:rPr lang="en-GB" sz="2400" dirty="0"/>
              <a:t>  </a:t>
            </a:r>
            <a:r>
              <a:rPr lang="en-GB" sz="2400" dirty="0">
                <a:solidFill>
                  <a:srgbClr val="3399FF"/>
                </a:solidFill>
              </a:rPr>
              <a:t>(kidney, 1-hydroxylase)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57158" y="4857760"/>
            <a:ext cx="464347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inhibition:</a:t>
            </a:r>
            <a:r>
              <a:rPr lang="en-GB" sz="2000" dirty="0">
                <a:solidFill>
                  <a:srgbClr val="3399FF"/>
                </a:solidFill>
              </a:rPr>
              <a:t> </a:t>
            </a:r>
            <a:r>
              <a:rPr lang="en-GB" sz="2000" dirty="0"/>
              <a:t>↑ calcitriol and calcitonin</a:t>
            </a:r>
          </a:p>
          <a:p>
            <a:r>
              <a:rPr lang="en-GB" sz="2000" dirty="0"/>
              <a:t>                  abundance of ingested calcium</a:t>
            </a:r>
          </a:p>
          <a:p>
            <a:endParaRPr lang="en-GB" sz="1800" dirty="0"/>
          </a:p>
          <a:p>
            <a:r>
              <a:rPr lang="en-GB" sz="2000" dirty="0">
                <a:solidFill>
                  <a:srgbClr val="00B050"/>
                </a:solidFill>
              </a:rPr>
              <a:t>stimulation:</a:t>
            </a:r>
            <a:r>
              <a:rPr lang="en-GB" sz="2000" dirty="0"/>
              <a:t>  PTH during hypocalcemia </a:t>
            </a:r>
          </a:p>
          <a:p>
            <a:r>
              <a:rPr lang="en-GB" sz="2000" dirty="0"/>
              <a:t>                     somatotropin, prolactin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000232" y="2428868"/>
            <a:ext cx="428628" cy="35719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2928926" y="3214686"/>
            <a:ext cx="357190" cy="285751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 flipV="1">
            <a:off x="2143108" y="3929066"/>
            <a:ext cx="1300162" cy="857256"/>
          </a:xfrm>
          <a:prstGeom prst="line">
            <a:avLst/>
          </a:prstGeom>
          <a:noFill/>
          <a:ln w="38100">
            <a:solidFill>
              <a:srgbClr val="3399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1428728" y="1714488"/>
            <a:ext cx="280966" cy="26668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250825" y="188913"/>
            <a:ext cx="30652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GB" sz="4400" b="1" u="sng" dirty="0">
                <a:solidFill>
                  <a:srgbClr val="A80895"/>
                </a:solidFill>
              </a:rPr>
              <a:t>calcitriol</a:t>
            </a:r>
            <a:endParaRPr lang="en-GB" sz="4400" u="sng" dirty="0">
              <a:solidFill>
                <a:srgbClr val="A80895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15008" y="785794"/>
            <a:ext cx="3286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ym typeface="Symbol" pitchFamily="18" charset="2"/>
              </a:rPr>
              <a:t>calcidiol is main metabolite of vitamin D in plasma (&lt; 10 mol/l, seasonal differences, </a:t>
            </a:r>
            <a:r>
              <a:rPr lang="en-GB" sz="2000" dirty="0"/>
              <a:t>t</a:t>
            </a:r>
            <a:r>
              <a:rPr lang="en-GB" sz="1800" baseline="-25000" dirty="0"/>
              <a:t>1/2</a:t>
            </a:r>
            <a:r>
              <a:rPr lang="en-GB" sz="2000" dirty="0"/>
              <a:t> </a:t>
            </a:r>
            <a:r>
              <a:rPr lang="en-GB" sz="2000" b="1" dirty="0">
                <a:sym typeface="Symbol" pitchFamily="18" charset="2"/>
              </a:rPr>
              <a:t>≈  </a:t>
            </a:r>
            <a:r>
              <a:rPr lang="en-GB" sz="2000" dirty="0">
                <a:sym typeface="Symbol" pitchFamily="18" charset="2"/>
              </a:rPr>
              <a:t>20-30 d, bond to vitamin D-binding protein)</a:t>
            </a:r>
          </a:p>
        </p:txBody>
      </p:sp>
      <p:cxnSp>
        <p:nvCxnSpPr>
          <p:cNvPr id="12" name="Přímá spojovací šipka 11"/>
          <p:cNvCxnSpPr/>
          <p:nvPr/>
        </p:nvCxnSpPr>
        <p:spPr>
          <a:xfrm rot="7500000" flipH="1" flipV="1">
            <a:off x="5853816" y="2574826"/>
            <a:ext cx="35719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57158" y="1357298"/>
            <a:ext cx="838993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u="sng" dirty="0"/>
              <a:t>enterocytes</a:t>
            </a:r>
          </a:p>
          <a:p>
            <a:pPr marL="691200" lvl="1" indent="-324000">
              <a:spcBef>
                <a:spcPts val="600"/>
              </a:spcBef>
              <a:buFont typeface="Wingdings" pitchFamily="2" charset="2"/>
              <a:buChar char="Ø"/>
            </a:pPr>
            <a:r>
              <a:rPr lang="en-GB" dirty="0">
                <a:sym typeface="Symbol" pitchFamily="18" charset="2"/>
              </a:rPr>
              <a:t>increase absorption, transport through enterocytes and releasing to plasma</a:t>
            </a:r>
          </a:p>
          <a:p>
            <a:pPr marL="691200" lvl="1" indent="-324000">
              <a:spcBef>
                <a:spcPts val="600"/>
              </a:spcBef>
              <a:buFont typeface="Wingdings" pitchFamily="2" charset="2"/>
              <a:buChar char="Ø"/>
            </a:pPr>
            <a:r>
              <a:rPr lang="en-GB" dirty="0">
                <a:sym typeface="Symbol" pitchFamily="18" charset="2"/>
              </a:rPr>
              <a:t>increase also absorption of phosphates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u="sng" dirty="0">
                <a:sym typeface="Symbol" pitchFamily="18" charset="2"/>
              </a:rPr>
              <a:t>kidneys</a:t>
            </a:r>
          </a:p>
          <a:p>
            <a:pPr marL="691200" lvl="1" indent="-324000">
              <a:spcBef>
                <a:spcPts val="600"/>
              </a:spcBef>
              <a:buFont typeface="Wingdings" pitchFamily="2" charset="2"/>
              <a:buChar char="Ø"/>
            </a:pPr>
            <a:r>
              <a:rPr lang="en-GB" dirty="0">
                <a:sym typeface="Symbol" pitchFamily="18" charset="2"/>
              </a:rPr>
              <a:t>increase resorption of calcium in renal tubules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1406" y="214290"/>
            <a:ext cx="89306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800" b="1" u="sng" dirty="0">
                <a:solidFill>
                  <a:srgbClr val="A80895"/>
                </a:solidFill>
              </a:rPr>
              <a:t>Calcitriol – effects in calcium metabolism:</a:t>
            </a:r>
            <a:endParaRPr lang="en-GB" sz="3800" dirty="0">
              <a:solidFill>
                <a:srgbClr val="A80895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57158" y="1000108"/>
            <a:ext cx="8389938" cy="571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u="sng" dirty="0">
                <a:sym typeface="Symbol" pitchFamily="18" charset="2"/>
              </a:rPr>
              <a:t>bones</a:t>
            </a:r>
          </a:p>
          <a:p>
            <a:pPr marL="691200" lvl="1" indent="-324000">
              <a:spcBef>
                <a:spcPts val="600"/>
              </a:spcBef>
              <a:buFont typeface="Wingdings" pitchFamily="2" charset="2"/>
              <a:buChar char="Ø"/>
            </a:pPr>
            <a:r>
              <a:rPr lang="en-GB" dirty="0">
                <a:sym typeface="Symbol" pitchFamily="18" charset="2"/>
              </a:rPr>
              <a:t>complex effects, maintain balance between formation and resorption of bones</a:t>
            </a:r>
          </a:p>
          <a:p>
            <a:pPr marL="691200" lvl="1" indent="-324000">
              <a:spcBef>
                <a:spcPts val="600"/>
              </a:spcBef>
              <a:buFont typeface="Wingdings" pitchFamily="2" charset="2"/>
              <a:buChar char="Ø"/>
            </a:pPr>
            <a:r>
              <a:rPr lang="en-GB" dirty="0">
                <a:sym typeface="Symbol" pitchFamily="18" charset="2"/>
              </a:rPr>
              <a:t>during hypocalcemia increases resorption of bones by coordinated activity of osteoblasts and osteoclasts</a:t>
            </a:r>
          </a:p>
          <a:p>
            <a:pPr marL="691200" lvl="1" indent="-324000">
              <a:spcBef>
                <a:spcPts val="600"/>
              </a:spcBef>
              <a:buFont typeface="Wingdings" pitchFamily="2" charset="2"/>
              <a:buChar char="Ø"/>
            </a:pPr>
            <a:r>
              <a:rPr lang="en-GB" dirty="0">
                <a:sym typeface="Symbol" pitchFamily="18" charset="2"/>
              </a:rPr>
              <a:t>under favourable conditions increases incorporation of calcium into bones</a:t>
            </a:r>
          </a:p>
          <a:p>
            <a:pPr marL="234000" indent="-324000">
              <a:spcBef>
                <a:spcPts val="600"/>
              </a:spcBef>
            </a:pPr>
            <a:endParaRPr lang="en-GB" sz="100" dirty="0">
              <a:sym typeface="Symbol" pitchFamily="18" charset="2"/>
            </a:endParaRPr>
          </a:p>
          <a:p>
            <a:pPr marL="234000" indent="-3240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>
                <a:sym typeface="Symbol" pitchFamily="18" charset="2"/>
              </a:rPr>
              <a:t>interaction with PTH</a:t>
            </a:r>
          </a:p>
          <a:p>
            <a:pPr marL="691200" lvl="1" indent="-324000">
              <a:spcBef>
                <a:spcPts val="600"/>
              </a:spcBef>
              <a:buFont typeface="Times New Roman" pitchFamily="18" charset="0"/>
              <a:buChar char="−"/>
            </a:pPr>
            <a:r>
              <a:rPr lang="en-GB" dirty="0">
                <a:sym typeface="Symbol" pitchFamily="18" charset="2"/>
              </a:rPr>
              <a:t>calcitriol inhibits the synthesis and secretion of PTH – it serves as negative feedback on calcitriol synthesis (PTH stimulates the synthesis of calcitriol)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91522" y="214290"/>
            <a:ext cx="8909634" cy="6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3650" b="1" u="sng" dirty="0">
                <a:solidFill>
                  <a:srgbClr val="A80895"/>
                </a:solidFill>
              </a:rPr>
              <a:t>C</a:t>
            </a:r>
            <a:r>
              <a:rPr lang="en-GB" sz="3650" b="1" u="sng" dirty="0">
                <a:solidFill>
                  <a:srgbClr val="A80895"/>
                </a:solidFill>
              </a:rPr>
              <a:t>alcitriol – effects in calcium metabolism II</a:t>
            </a:r>
            <a:endParaRPr lang="en-GB" sz="3650" dirty="0">
              <a:solidFill>
                <a:srgbClr val="A80895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71472" y="285728"/>
            <a:ext cx="50879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u="sng" dirty="0">
                <a:solidFill>
                  <a:srgbClr val="A80895"/>
                </a:solidFill>
              </a:rPr>
              <a:t>Calcitriol – other effects:</a:t>
            </a:r>
            <a:endParaRPr lang="en-GB" sz="2400" b="1" u="sng" dirty="0">
              <a:solidFill>
                <a:srgbClr val="A80895"/>
              </a:solidFill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00034" y="1142984"/>
            <a:ext cx="842968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3200" b="1" dirty="0"/>
              <a:t>receptors</a:t>
            </a:r>
            <a:r>
              <a:rPr lang="en-GB" sz="3200" dirty="0"/>
              <a:t> are situated </a:t>
            </a:r>
            <a:r>
              <a:rPr lang="en-GB" sz="3200" b="1" dirty="0"/>
              <a:t>in many tissues</a:t>
            </a:r>
            <a:r>
              <a:rPr lang="en-GB" sz="3200" dirty="0"/>
              <a:t> (heart, vessels, stomach, liver, brain, ......)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3200" dirty="0"/>
              <a:t>regulates cellular differentiation and proliferation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3200" dirty="0"/>
              <a:t>inhibits cellular growth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3200" dirty="0"/>
              <a:t>stimulate the secretion of insulin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3200" dirty="0"/>
              <a:t>inhibits the production of renin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3200" dirty="0"/>
              <a:t>cells of immune system have a receptor for vitamin D, some of them even produce calcitriol</a:t>
            </a:r>
          </a:p>
          <a:p>
            <a:pPr marL="234000" indent="-234000">
              <a:spcBef>
                <a:spcPts val="600"/>
              </a:spcBef>
            </a:pPr>
            <a:r>
              <a:rPr lang="en-GB" sz="3200" dirty="0"/>
              <a:t>     </a:t>
            </a:r>
            <a:r>
              <a:rPr lang="en-GB" sz="3200" dirty="0">
                <a:cs typeface="Times New Roman" pitchFamily="18" charset="0"/>
              </a:rPr>
              <a:t>→  vitamin D has immunomodulatory effect!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39750" y="476250"/>
            <a:ext cx="54341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u="sng" dirty="0">
                <a:solidFill>
                  <a:srgbClr val="A80895"/>
                </a:solidFill>
              </a:rPr>
              <a:t>calcitriol – other effects II:</a:t>
            </a:r>
            <a:endParaRPr lang="en-GB" sz="2400" b="1" u="sng" dirty="0">
              <a:solidFill>
                <a:srgbClr val="A80895"/>
              </a:solidFill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28597" y="1341438"/>
            <a:ext cx="8429684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deficit of calcitriol increase a risk of many diseases:</a:t>
            </a:r>
          </a:p>
          <a:p>
            <a:pPr marL="691200" lvl="1" indent="-324000">
              <a:spcBef>
                <a:spcPts val="600"/>
              </a:spcBef>
              <a:buFont typeface="Times New Roman" pitchFamily="18" charset="0"/>
              <a:buChar char="−"/>
            </a:pPr>
            <a:r>
              <a:rPr lang="en-GB" b="1" i="1" dirty="0">
                <a:cs typeface="Times New Roman" pitchFamily="18" charset="0"/>
              </a:rPr>
              <a:t>autoimmune diseases</a:t>
            </a:r>
            <a:r>
              <a:rPr lang="en-GB" dirty="0">
                <a:cs typeface="Times New Roman" pitchFamily="18" charset="0"/>
              </a:rPr>
              <a:t> </a:t>
            </a:r>
            <a:r>
              <a:rPr lang="en-GB" sz="2400" dirty="0">
                <a:cs typeface="Times New Roman" pitchFamily="18" charset="0"/>
              </a:rPr>
              <a:t>(DM type I, sclerosis multiplex, rheumatiod arthritis)</a:t>
            </a:r>
            <a:endParaRPr lang="en-GB" dirty="0">
              <a:cs typeface="Times New Roman" pitchFamily="18" charset="0"/>
            </a:endParaRPr>
          </a:p>
          <a:p>
            <a:pPr marL="691200" lvl="1" indent="-324000">
              <a:spcBef>
                <a:spcPts val="600"/>
              </a:spcBef>
              <a:buFont typeface="Times New Roman" pitchFamily="18" charset="0"/>
              <a:buChar char="−"/>
            </a:pPr>
            <a:r>
              <a:rPr lang="en-GB" b="1" i="1" dirty="0">
                <a:cs typeface="Times New Roman" pitchFamily="18" charset="0"/>
              </a:rPr>
              <a:t>tumours</a:t>
            </a:r>
            <a:r>
              <a:rPr lang="en-GB" dirty="0">
                <a:cs typeface="Times New Roman" pitchFamily="18" charset="0"/>
              </a:rPr>
              <a:t> </a:t>
            </a:r>
            <a:r>
              <a:rPr lang="en-GB" sz="2400" dirty="0">
                <a:cs typeface="Times New Roman" pitchFamily="18" charset="0"/>
              </a:rPr>
              <a:t>(colorectal, prostatic and breast cancer)</a:t>
            </a:r>
            <a:endParaRPr lang="en-GB" dirty="0">
              <a:cs typeface="Times New Roman" pitchFamily="18" charset="0"/>
            </a:endParaRPr>
          </a:p>
          <a:p>
            <a:pPr marL="691200" lvl="1" indent="-324000">
              <a:spcBef>
                <a:spcPts val="600"/>
              </a:spcBef>
              <a:buFont typeface="Times New Roman" pitchFamily="18" charset="0"/>
              <a:buChar char="−"/>
            </a:pPr>
            <a:r>
              <a:rPr lang="en-GB" b="1" i="1" dirty="0">
                <a:cs typeface="Times New Roman" pitchFamily="18" charset="0"/>
              </a:rPr>
              <a:t>cardiovascular diseases</a:t>
            </a:r>
          </a:p>
          <a:p>
            <a:pPr marL="691200" lvl="1" indent="-324000">
              <a:spcBef>
                <a:spcPts val="600"/>
              </a:spcBef>
              <a:buFont typeface="Times New Roman" pitchFamily="18" charset="0"/>
              <a:buChar char="−"/>
            </a:pPr>
            <a:r>
              <a:rPr lang="en-GB" b="1" i="1" dirty="0">
                <a:cs typeface="Times New Roman" pitchFamily="18" charset="0"/>
              </a:rPr>
              <a:t>DM type II</a:t>
            </a:r>
          </a:p>
          <a:p>
            <a:pPr marL="691200" lvl="1" indent="-324000">
              <a:spcBef>
                <a:spcPts val="600"/>
              </a:spcBef>
              <a:buFont typeface="Times New Roman" pitchFamily="18" charset="0"/>
              <a:buChar char="−"/>
            </a:pPr>
            <a:r>
              <a:rPr lang="en-GB" b="1" i="1" dirty="0">
                <a:cs typeface="Times New Roman" pitchFamily="18" charset="0"/>
              </a:rPr>
              <a:t>psychiatric diseases</a:t>
            </a:r>
            <a:r>
              <a:rPr lang="en-GB" i="1" dirty="0">
                <a:cs typeface="Times New Roman" pitchFamily="18" charset="0"/>
              </a:rPr>
              <a:t> </a:t>
            </a:r>
            <a:r>
              <a:rPr lang="en-GB" sz="2400" dirty="0">
                <a:cs typeface="Times New Roman" pitchFamily="18" charset="0"/>
              </a:rPr>
              <a:t>(schizophrenia, depression)</a:t>
            </a:r>
          </a:p>
          <a:p>
            <a:pPr marL="691200" lvl="1" indent="-324000">
              <a:spcBef>
                <a:spcPts val="600"/>
              </a:spcBef>
              <a:buFont typeface="Times New Roman" pitchFamily="18" charset="0"/>
              <a:buChar char="−"/>
            </a:pPr>
            <a:endParaRPr lang="en-GB" i="1" dirty="0">
              <a:cs typeface="Times New Roman" pitchFamily="18" charset="0"/>
            </a:endParaRPr>
          </a:p>
          <a:p>
            <a:pPr marL="234000" indent="-3240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>
                <a:cs typeface="Times New Roman" pitchFamily="18" charset="0"/>
              </a:rPr>
              <a:t>in Europe have lack of vitamin D 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30% of population</a:t>
            </a:r>
            <a:r>
              <a:rPr lang="en-GB" dirty="0">
                <a:cs typeface="Times New Roman" pitchFamily="18" charset="0"/>
              </a:rPr>
              <a:t>, among older people it is even 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75%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4282" y="214290"/>
            <a:ext cx="8643998" cy="714380"/>
          </a:xfrm>
        </p:spPr>
        <p:txBody>
          <a:bodyPr/>
          <a:lstStyle/>
          <a:p>
            <a:r>
              <a:rPr lang="en-GB" sz="3700" b="1" dirty="0">
                <a:solidFill>
                  <a:srgbClr val="A80895"/>
                </a:solidFill>
              </a:rPr>
              <a:t>Additional regulators of bone metabolism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785926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estrogens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growth hormone/somatotropin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thyroid hormones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glucotropic hormones cortisol</a:t>
            </a:r>
            <a:r>
              <a:rPr lang="sk-SK" dirty="0"/>
              <a:t> and</a:t>
            </a:r>
            <a:r>
              <a:rPr lang="en-GB" dirty="0"/>
              <a:t> insulin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local factors (system RANK/OPG, Wnt/sclerostin)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357586" cy="928694"/>
          </a:xfrm>
        </p:spPr>
        <p:txBody>
          <a:bodyPr/>
          <a:lstStyle/>
          <a:p>
            <a:pPr marL="742950" indent="-742950" algn="l">
              <a:buFont typeface="+mj-lt"/>
              <a:buAutoNum type="arabicPeriod"/>
            </a:pPr>
            <a:r>
              <a:rPr lang="en-GB" b="1" dirty="0">
                <a:solidFill>
                  <a:srgbClr val="A80895"/>
                </a:solidFill>
              </a:rPr>
              <a:t>estrogens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298"/>
            <a:ext cx="8101042" cy="5143536"/>
          </a:xfrm>
        </p:spPr>
        <p:txBody>
          <a:bodyPr/>
          <a:lstStyle/>
          <a:p>
            <a:r>
              <a:rPr lang="en-GB" sz="3000" dirty="0"/>
              <a:t>complex effect </a:t>
            </a:r>
          </a:p>
          <a:p>
            <a:r>
              <a:rPr lang="en-GB" sz="3000" dirty="0"/>
              <a:t>decrease the effect of PTH and thyroid hormones</a:t>
            </a:r>
          </a:p>
          <a:p>
            <a:r>
              <a:rPr lang="en-GB" sz="3000" dirty="0"/>
              <a:t>inhibit the releasing of cytokines from osteoblasts (and so decrease the activity of osteoclasts)</a:t>
            </a:r>
          </a:p>
          <a:p>
            <a:r>
              <a:rPr lang="en-GB" sz="3000" dirty="0"/>
              <a:t>the effect on regulation of calcitonin and calcitriol is assumed</a:t>
            </a:r>
          </a:p>
          <a:p>
            <a:r>
              <a:rPr lang="en-GB" sz="3000" dirty="0"/>
              <a:t>deficit of estrogens increase the production of  TNF alfa, IL-1 a IL-6 which have pro-resorptive effect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143536" cy="928694"/>
          </a:xfrm>
        </p:spPr>
        <p:txBody>
          <a:bodyPr/>
          <a:lstStyle/>
          <a:p>
            <a:pPr marL="742950" indent="-742950" algn="l">
              <a:buFont typeface="+mj-lt"/>
              <a:buAutoNum type="arabicPeriod" startAt="2"/>
            </a:pPr>
            <a:r>
              <a:rPr lang="en-GB" b="1" dirty="0">
                <a:solidFill>
                  <a:srgbClr val="A80895"/>
                </a:solidFill>
              </a:rPr>
              <a:t>growth hormone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298"/>
            <a:ext cx="8101042" cy="4738702"/>
          </a:xfrm>
        </p:spPr>
        <p:txBody>
          <a:bodyPr/>
          <a:lstStyle/>
          <a:p>
            <a:r>
              <a:rPr lang="en-GB" dirty="0"/>
              <a:t>it stimulates 1α- hydroxylase</a:t>
            </a:r>
            <a:r>
              <a:rPr lang="sk-SK" dirty="0"/>
              <a:t> (</a:t>
            </a:r>
            <a:r>
              <a:rPr lang="sk-SK" dirty="0" err="1"/>
              <a:t>vitamin</a:t>
            </a:r>
            <a:r>
              <a:rPr lang="sk-SK" dirty="0"/>
              <a:t> D)</a:t>
            </a:r>
            <a:endParaRPr lang="en-GB" dirty="0"/>
          </a:p>
          <a:p>
            <a:r>
              <a:rPr lang="en-GB" dirty="0"/>
              <a:t>increase bone turnover with predominance of osteoformation</a:t>
            </a:r>
          </a:p>
          <a:p>
            <a:r>
              <a:rPr lang="en-GB" dirty="0"/>
              <a:t>influences also absorption of calcium</a:t>
            </a:r>
          </a:p>
          <a:p>
            <a:r>
              <a:rPr lang="en-GB" dirty="0"/>
              <a:t>stimulates proliferation of osteoblasts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6929486" cy="928694"/>
          </a:xfrm>
        </p:spPr>
        <p:txBody>
          <a:bodyPr/>
          <a:lstStyle/>
          <a:p>
            <a:pPr marL="742950" indent="-742950" algn="l">
              <a:buFont typeface="+mj-lt"/>
              <a:buAutoNum type="arabicPeriod" startAt="3"/>
            </a:pPr>
            <a:r>
              <a:rPr lang="en-GB" b="1" dirty="0">
                <a:solidFill>
                  <a:srgbClr val="A80895"/>
                </a:solidFill>
              </a:rPr>
              <a:t>thyroid hormones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298"/>
            <a:ext cx="8101042" cy="5286412"/>
          </a:xfrm>
        </p:spPr>
        <p:txBody>
          <a:bodyPr/>
          <a:lstStyle/>
          <a:p>
            <a:r>
              <a:rPr lang="en-GB" dirty="0"/>
              <a:t>important for bone development during fetal life, for bone remodelling in childhood and for remodelling cycles in adulthood (hyperthyreosis accelerates them, hypothyreosis decelerates)</a:t>
            </a:r>
          </a:p>
          <a:p>
            <a:r>
              <a:rPr lang="en-GB" dirty="0"/>
              <a:t>necessary for formation and maturation of bone cells</a:t>
            </a:r>
          </a:p>
          <a:p>
            <a:r>
              <a:rPr lang="en-GB" dirty="0"/>
              <a:t>they potentiate one another with growth hormone</a:t>
            </a:r>
          </a:p>
          <a:p>
            <a:r>
              <a:rPr lang="en-GB" dirty="0"/>
              <a:t>stimulate production of IGF-</a:t>
            </a:r>
            <a:r>
              <a:rPr lang="sk-SK" dirty="0"/>
              <a:t>1</a:t>
            </a:r>
            <a:r>
              <a:rPr lang="en-GB" dirty="0"/>
              <a:t> (growth factor)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8596" y="357166"/>
            <a:ext cx="7715304" cy="5334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rgbClr val="A80895"/>
                </a:solidFill>
              </a:rPr>
              <a:t>Biological effects of calcium:</a:t>
            </a:r>
          </a:p>
        </p:txBody>
      </p:sp>
      <p:sp>
        <p:nvSpPr>
          <p:cNvPr id="4099" name="Zástupný symbol pro obsah 3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51435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/>
              <a:t>signal transduction into cells </a:t>
            </a:r>
            <a:r>
              <a:rPr lang="en-GB" sz="2200" dirty="0"/>
              <a:t>(Ca – calmodulin complex)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building material </a:t>
            </a:r>
            <a:r>
              <a:rPr lang="en-GB" sz="2200" dirty="0"/>
              <a:t>(bones, teeth, calcifications)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neuromuscular irritability </a:t>
            </a:r>
            <a:r>
              <a:rPr lang="en-GB" sz="2200" dirty="0"/>
              <a:t>(hypocalcemia increase irritability, hypercalcemia increase contractility)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blood clotting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6929486" cy="928694"/>
          </a:xfrm>
        </p:spPr>
        <p:txBody>
          <a:bodyPr/>
          <a:lstStyle/>
          <a:p>
            <a:pPr marL="742950" indent="-742950" algn="l"/>
            <a:r>
              <a:rPr lang="en-GB" b="1" dirty="0">
                <a:solidFill>
                  <a:srgbClr val="A80895"/>
                </a:solidFill>
              </a:rPr>
              <a:t>4a.  insulin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298"/>
            <a:ext cx="8101042" cy="4738702"/>
          </a:xfrm>
        </p:spPr>
        <p:txBody>
          <a:bodyPr/>
          <a:lstStyle/>
          <a:p>
            <a:r>
              <a:rPr lang="en-GB" dirty="0"/>
              <a:t>anabolic hormone</a:t>
            </a:r>
          </a:p>
          <a:p>
            <a:r>
              <a:rPr lang="en-GB" dirty="0"/>
              <a:t>supports osteoblastogenesis</a:t>
            </a:r>
          </a:p>
          <a:p>
            <a:r>
              <a:rPr lang="en-GB" dirty="0"/>
              <a:t>inhibits the activity of osteoclasts</a:t>
            </a:r>
          </a:p>
          <a:p>
            <a:r>
              <a:rPr lang="en-GB" dirty="0"/>
              <a:t>influences biomechanical qualities of bones</a:t>
            </a:r>
          </a:p>
          <a:p>
            <a:r>
              <a:rPr lang="en-GB" dirty="0"/>
              <a:t>has synergic effect with other hormones</a:t>
            </a:r>
          </a:p>
          <a:p>
            <a:r>
              <a:rPr lang="en-GB" dirty="0"/>
              <a:t>diabetics (type I) are in higher risk of osteoporosis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6929486" cy="928694"/>
          </a:xfrm>
        </p:spPr>
        <p:txBody>
          <a:bodyPr/>
          <a:lstStyle/>
          <a:p>
            <a:pPr marL="742950" indent="-742950" algn="l"/>
            <a:r>
              <a:rPr lang="en-GB" b="1">
                <a:solidFill>
                  <a:srgbClr val="A80895"/>
                </a:solidFill>
              </a:rPr>
              <a:t>4b.  cortisol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298"/>
            <a:ext cx="8101042" cy="4738702"/>
          </a:xfrm>
        </p:spPr>
        <p:txBody>
          <a:bodyPr/>
          <a:lstStyle/>
          <a:p>
            <a:r>
              <a:rPr lang="sk-SK" dirty="0"/>
              <a:t>de</a:t>
            </a:r>
            <a:r>
              <a:rPr lang="en-GB" dirty="0"/>
              <a:t>creases the absorption of calcium from small intestine</a:t>
            </a:r>
          </a:p>
          <a:p>
            <a:r>
              <a:rPr lang="sk-SK" dirty="0"/>
              <a:t>de</a:t>
            </a:r>
            <a:r>
              <a:rPr lang="en-GB" dirty="0"/>
              <a:t>creases the formation of col</a:t>
            </a:r>
            <a:r>
              <a:rPr lang="sk-SK" dirty="0"/>
              <a:t>l</a:t>
            </a:r>
            <a:r>
              <a:rPr lang="en-GB" dirty="0" err="1"/>
              <a:t>agen</a:t>
            </a:r>
            <a:r>
              <a:rPr lang="en-GB" dirty="0"/>
              <a:t> in bones</a:t>
            </a:r>
          </a:p>
          <a:p>
            <a:r>
              <a:rPr lang="en-GB" dirty="0"/>
              <a:t>influences formation and functions of osteoblasts in a negative way</a:t>
            </a:r>
          </a:p>
          <a:p>
            <a:r>
              <a:rPr lang="en-GB" dirty="0"/>
              <a:t>limiting dose for osteoporosis development is  7.5 mg of </a:t>
            </a:r>
            <a:r>
              <a:rPr lang="en-GB" dirty="0" err="1"/>
              <a:t>prednison</a:t>
            </a:r>
            <a:r>
              <a:rPr lang="en-GB" dirty="0"/>
              <a:t>/d, osteoporosis can develop after several months of drug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615444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6929486" cy="928694"/>
          </a:xfrm>
        </p:spPr>
        <p:txBody>
          <a:bodyPr/>
          <a:lstStyle/>
          <a:p>
            <a:pPr marL="742950" indent="-742950" algn="l"/>
            <a:r>
              <a:rPr lang="en-GB" b="1" dirty="0">
                <a:solidFill>
                  <a:srgbClr val="A80895"/>
                </a:solidFill>
              </a:rPr>
              <a:t>5a.  </a:t>
            </a:r>
            <a:r>
              <a:rPr lang="en-GB" b="1" dirty="0" err="1">
                <a:solidFill>
                  <a:srgbClr val="A80895"/>
                </a:solidFill>
              </a:rPr>
              <a:t>syst</a:t>
            </a:r>
            <a:r>
              <a:rPr lang="sk-SK" b="1" dirty="0">
                <a:solidFill>
                  <a:srgbClr val="A80895"/>
                </a:solidFill>
              </a:rPr>
              <a:t>e</a:t>
            </a:r>
            <a:r>
              <a:rPr lang="en-GB" b="1" dirty="0">
                <a:solidFill>
                  <a:srgbClr val="A80895"/>
                </a:solidFill>
              </a:rPr>
              <a:t>m RANK/OPG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71477" y="1071550"/>
            <a:ext cx="7542216" cy="5600700"/>
            <a:chOff x="298" y="166"/>
            <a:chExt cx="4751" cy="3528"/>
          </a:xfrm>
        </p:grpSpPr>
        <p:pic>
          <p:nvPicPr>
            <p:cNvPr id="5" name="Picture 3" descr="An external file that holds a picture, illustration, etc.&#10;Object name is ar2165-1.jpg Object name is ar2165-1.jpg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1111" y="436"/>
              <a:ext cx="3600" cy="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288" y="663"/>
              <a:ext cx="5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rgbClr val="FF3300"/>
                  </a:solidFill>
                </a:rPr>
                <a:t>(ligand)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268" y="166"/>
              <a:ext cx="17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1" dirty="0"/>
                <a:t>(</a:t>
              </a:r>
              <a:r>
                <a:rPr lang="en-GB" sz="1800" b="1" u="sng" dirty="0">
                  <a:solidFill>
                    <a:srgbClr val="FF0000"/>
                  </a:solidFill>
                </a:rPr>
                <a:t>r</a:t>
              </a:r>
              <a:r>
                <a:rPr lang="en-GB" sz="1800" b="1" dirty="0"/>
                <a:t>eceptor </a:t>
              </a:r>
              <a:r>
                <a:rPr lang="en-GB" sz="1800" b="1" u="sng" dirty="0">
                  <a:solidFill>
                    <a:srgbClr val="FF0000"/>
                  </a:solidFill>
                </a:rPr>
                <a:t>a</a:t>
              </a:r>
              <a:r>
                <a:rPr lang="en-GB" sz="1800" b="1" dirty="0"/>
                <a:t>ctivator </a:t>
              </a:r>
              <a:r>
                <a:rPr lang="en-GB" sz="1800" b="1" u="sng" dirty="0">
                  <a:solidFill>
                    <a:srgbClr val="FF0000"/>
                  </a:solidFill>
                </a:rPr>
                <a:t>N</a:t>
              </a:r>
              <a:r>
                <a:rPr lang="en-GB" sz="1800" b="1" dirty="0"/>
                <a:t>F-</a:t>
              </a:r>
              <a:r>
                <a:rPr lang="en-GB" sz="1800" b="1" u="sng" dirty="0" err="1">
                  <a:solidFill>
                    <a:srgbClr val="FF0000"/>
                  </a:solidFill>
                </a:rPr>
                <a:t>κ</a:t>
              </a:r>
              <a:r>
                <a:rPr lang="en-GB" sz="1800" b="1" dirty="0" err="1"/>
                <a:t>B</a:t>
              </a:r>
              <a:r>
                <a:rPr lang="en-GB" sz="1800" b="1" dirty="0"/>
                <a:t>)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98" y="841"/>
              <a:ext cx="138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600" dirty="0"/>
                <a:t>(</a:t>
              </a:r>
              <a:r>
                <a:rPr lang="en-GB" sz="1600" b="1" u="sng" dirty="0" err="1">
                  <a:solidFill>
                    <a:srgbClr val="FF0066"/>
                  </a:solidFill>
                </a:rPr>
                <a:t>o</a:t>
              </a:r>
              <a:r>
                <a:rPr lang="en-GB" sz="1600" b="1" dirty="0" err="1"/>
                <a:t>steo</a:t>
              </a:r>
              <a:r>
                <a:rPr lang="en-GB" sz="1600" b="1" u="sng" dirty="0" err="1">
                  <a:solidFill>
                    <a:srgbClr val="FF0066"/>
                  </a:solidFill>
                </a:rPr>
                <a:t>p</a:t>
              </a:r>
              <a:r>
                <a:rPr lang="en-GB" sz="1600" b="1" dirty="0" err="1"/>
                <a:t>rote</a:t>
              </a:r>
              <a:r>
                <a:rPr lang="en-GB" sz="1600" b="1" u="sng" dirty="0" err="1">
                  <a:solidFill>
                    <a:srgbClr val="FF0066"/>
                  </a:solidFill>
                </a:rPr>
                <a:t>g</a:t>
              </a:r>
              <a:r>
                <a:rPr lang="en-GB" sz="1600" b="1" dirty="0" err="1"/>
                <a:t>erin</a:t>
              </a:r>
              <a:r>
                <a:rPr lang="en-GB" sz="1600" dirty="0"/>
                <a:t>)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152" y="1525"/>
              <a:ext cx="9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rgbClr val="FF3300"/>
                  </a:solidFill>
                </a:rPr>
                <a:t>(adaptor protein)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971" y="2024"/>
              <a:ext cx="138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rgbClr val="FF3300"/>
                  </a:solidFill>
                </a:rPr>
                <a:t>(nu</a:t>
              </a:r>
              <a:r>
                <a:rPr lang="sk-SK" sz="1600" dirty="0" err="1">
                  <a:solidFill>
                    <a:srgbClr val="FF3300"/>
                  </a:solidFill>
                </a:rPr>
                <a:t>clear</a:t>
              </a:r>
              <a:r>
                <a:rPr lang="en-GB" sz="1600" dirty="0">
                  <a:solidFill>
                    <a:srgbClr val="FF3300"/>
                  </a:solidFill>
                </a:rPr>
                <a:t> </a:t>
              </a:r>
              <a:r>
                <a:rPr lang="en-GB" sz="1600" dirty="0" err="1">
                  <a:solidFill>
                    <a:srgbClr val="FF3300"/>
                  </a:solidFill>
                </a:rPr>
                <a:t>fa</a:t>
              </a:r>
              <a:r>
                <a:rPr lang="sk-SK" sz="1600" dirty="0">
                  <a:solidFill>
                    <a:srgbClr val="FF3300"/>
                  </a:solidFill>
                </a:rPr>
                <a:t>c</a:t>
              </a:r>
              <a:r>
                <a:rPr lang="en-GB" sz="1600" dirty="0">
                  <a:solidFill>
                    <a:srgbClr val="FF3300"/>
                  </a:solidFill>
                </a:rPr>
                <a:t>tor kappa B)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172480" cy="676260"/>
          </a:xfrm>
        </p:spPr>
        <p:txBody>
          <a:bodyPr/>
          <a:lstStyle/>
          <a:p>
            <a:pPr marL="742950" indent="-742950" algn="l"/>
            <a:r>
              <a:rPr lang="en-GB" b="1">
                <a:solidFill>
                  <a:srgbClr val="A80895"/>
                </a:solidFill>
              </a:rPr>
              <a:t>5b.  sclerostin and Wnt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28596" y="1214422"/>
            <a:ext cx="8029604" cy="4881578"/>
          </a:xfrm>
        </p:spPr>
        <p:txBody>
          <a:bodyPr/>
          <a:lstStyle/>
          <a:p>
            <a:r>
              <a:rPr lang="en-GB"/>
              <a:t>activation of Wnt signal pathway leads to increased proliferation and diferentiation of osteoblasts</a:t>
            </a:r>
          </a:p>
          <a:p>
            <a:r>
              <a:rPr lang="en-GB"/>
              <a:t>main inhibitor of this pathway is sclerostin – glycoprotein produced by osteocytes</a:t>
            </a:r>
          </a:p>
          <a:p>
            <a:r>
              <a:rPr lang="en-GB"/>
              <a:t>sclerostin defend Wnt from binding on its receptor and blocks bone formation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767386" y="2967335"/>
            <a:ext cx="56092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5400" b="1" dirty="0">
                <a:solidFill>
                  <a:srgbClr val="A80895"/>
                </a:solidFill>
              </a:rPr>
              <a:t>OSTEOPOROSIS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71472" y="1285860"/>
            <a:ext cx="760256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/>
              <a:t>systemic skeleton disease</a:t>
            </a:r>
            <a:endParaRPr lang="en-GB" dirty="0"/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/>
              <a:t>decrease in bone density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/>
              <a:t>disruption of microarchitecture of bone tissue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/>
              <a:t>increase in bone fragility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/>
              <a:t>higher risk of fractures</a:t>
            </a:r>
          </a:p>
          <a:p>
            <a:endParaRPr lang="en-GB" dirty="0">
              <a:solidFill>
                <a:srgbClr val="0066FF"/>
              </a:solidFill>
            </a:endParaRPr>
          </a:p>
          <a:p>
            <a:r>
              <a:rPr lang="en-GB" dirty="0"/>
              <a:t>decrement of bone tissue is </a:t>
            </a:r>
            <a:r>
              <a:rPr lang="en-GB" b="1" dirty="0"/>
              <a:t>proportional</a:t>
            </a:r>
            <a:r>
              <a:rPr lang="en-GB" dirty="0"/>
              <a:t>!! (= decrement of minerals and proteins equally)</a:t>
            </a:r>
          </a:p>
          <a:p>
            <a:endParaRPr lang="en-GB" dirty="0"/>
          </a:p>
          <a:p>
            <a:r>
              <a:rPr lang="en-GB" dirty="0"/>
              <a:t>(in contrast to </a:t>
            </a:r>
            <a:r>
              <a:rPr lang="en-GB" u="sng" dirty="0"/>
              <a:t>osteomalacia</a:t>
            </a:r>
            <a:r>
              <a:rPr lang="en-GB" dirty="0"/>
              <a:t> = defect in bone mineralisation, but organic matrix is untouched)</a:t>
            </a:r>
            <a:endParaRPr lang="en-GB" sz="2800" dirty="0">
              <a:solidFill>
                <a:srgbClr val="0066FF"/>
              </a:solidFill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714348" y="285728"/>
            <a:ext cx="3606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b="1" u="sng" dirty="0">
                <a:solidFill>
                  <a:srgbClr val="A80895"/>
                </a:solidFill>
              </a:rPr>
              <a:t>Osteoporosis :</a:t>
            </a: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04813"/>
            <a:ext cx="9144000" cy="4800600"/>
            <a:chOff x="555" y="1095"/>
            <a:chExt cx="4683" cy="2600"/>
          </a:xfrm>
        </p:grpSpPr>
        <p:pic>
          <p:nvPicPr>
            <p:cNvPr id="11268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5" y="1095"/>
              <a:ext cx="2279" cy="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9" name="Picture 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59" y="1095"/>
              <a:ext cx="2279" cy="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EB1B39E7-7C18-4F05-99CD-9B36C5DF374E}"/>
              </a:ext>
            </a:extLst>
          </p:cNvPr>
          <p:cNvSpPr txBox="1"/>
          <p:nvPr/>
        </p:nvSpPr>
        <p:spPr>
          <a:xfrm>
            <a:off x="251520" y="558924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Czech republic suffer from osteoporosis every 3</a:t>
            </a:r>
            <a:r>
              <a:rPr lang="en-GB" baseline="30000" dirty="0"/>
              <a:t>rd</a:t>
            </a:r>
            <a:r>
              <a:rPr lang="sk-SK" baseline="30000" dirty="0"/>
              <a:t> </a:t>
            </a:r>
            <a:r>
              <a:rPr lang="en-GB" dirty="0"/>
              <a:t>woman and every 5</a:t>
            </a:r>
            <a:r>
              <a:rPr lang="en-GB" baseline="30000" dirty="0"/>
              <a:t>th</a:t>
            </a:r>
            <a:r>
              <a:rPr lang="en-GB" dirty="0"/>
              <a:t> man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42910" y="1571612"/>
            <a:ext cx="3418885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sk-SK" sz="3200" dirty="0" err="1"/>
              <a:t>spine</a:t>
            </a:r>
            <a:r>
              <a:rPr lang="en-GB" sz="3200" dirty="0"/>
              <a:t>*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3200" dirty="0"/>
              <a:t>hip*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3200" dirty="0"/>
              <a:t>distal radius*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3200" dirty="0"/>
              <a:t>proximal </a:t>
            </a:r>
            <a:r>
              <a:rPr lang="en-GB" sz="3200" dirty="0" err="1"/>
              <a:t>humerus</a:t>
            </a:r>
            <a:endParaRPr lang="en-GB" sz="3200" dirty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42844" y="285728"/>
            <a:ext cx="93192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900" b="1" u="sng" dirty="0">
                <a:solidFill>
                  <a:srgbClr val="A80895"/>
                </a:solidFill>
              </a:rPr>
              <a:t>Common places of osteoporotic fractures: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68346" y="5661248"/>
            <a:ext cx="4667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*places of BMD measure</a:t>
            </a:r>
            <a:r>
              <a:rPr lang="sk-SK" dirty="0" err="1"/>
              <a:t>ment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00034" y="214290"/>
            <a:ext cx="70994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b="1" u="sng">
                <a:solidFill>
                  <a:srgbClr val="A80895"/>
                </a:solidFill>
              </a:rPr>
              <a:t>Risk factors of osteoporosis: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251665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/>
              <a:t>female gender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advancing age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Caucasian race</a:t>
            </a:r>
            <a:endParaRPr lang="en-GB" sz="2800" dirty="0"/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family history (especially in men)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/>
              <a:t>low BMI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smoking and alcohol consuming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inadequate nutrition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previous fractures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immobilisation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/>
              <a:t>use of glucocorticoids and other medicaments 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 err="1"/>
              <a:t>endokrinopathies</a:t>
            </a:r>
            <a:endParaRPr lang="en-GB" sz="2800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892943" y="3211388"/>
            <a:ext cx="7358114" cy="1588"/>
          </a:xfrm>
          <a:prstGeom prst="line">
            <a:avLst/>
          </a:prstGeom>
          <a:ln>
            <a:solidFill>
              <a:srgbClr val="A808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AB9C256E-1B71-40DF-8F38-28A013912D40}"/>
              </a:ext>
            </a:extLst>
          </p:cNvPr>
          <p:cNvSpPr txBox="1"/>
          <p:nvPr/>
        </p:nvSpPr>
        <p:spPr>
          <a:xfrm>
            <a:off x="6519358" y="190220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>
                <a:solidFill>
                  <a:srgbClr val="A80895"/>
                </a:solidFill>
              </a:rPr>
              <a:t>noninfluencable</a:t>
            </a:r>
            <a:r>
              <a:rPr lang="sk-SK" sz="1600" dirty="0">
                <a:solidFill>
                  <a:srgbClr val="A80895"/>
                </a:solidFill>
              </a:rPr>
              <a:t> </a:t>
            </a:r>
            <a:r>
              <a:rPr lang="sk-SK" sz="1600" dirty="0" err="1">
                <a:solidFill>
                  <a:srgbClr val="A80895"/>
                </a:solidFill>
              </a:rPr>
              <a:t>factors</a:t>
            </a:r>
            <a:endParaRPr lang="cs-CZ" sz="1600" dirty="0">
              <a:solidFill>
                <a:srgbClr val="A80895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B38F0E-B19D-4797-8589-737EB4AA7D87}"/>
              </a:ext>
            </a:extLst>
          </p:cNvPr>
          <p:cNvSpPr txBox="1"/>
          <p:nvPr/>
        </p:nvSpPr>
        <p:spPr>
          <a:xfrm>
            <a:off x="6519358" y="470376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600" dirty="0" err="1">
                <a:solidFill>
                  <a:srgbClr val="A80895"/>
                </a:solidFill>
              </a:rPr>
              <a:t>influencable</a:t>
            </a:r>
            <a:r>
              <a:rPr lang="sk-SK" sz="1600" dirty="0">
                <a:solidFill>
                  <a:srgbClr val="A80895"/>
                </a:solidFill>
              </a:rPr>
              <a:t> </a:t>
            </a:r>
            <a:r>
              <a:rPr lang="sk-SK" sz="1600" dirty="0" err="1">
                <a:solidFill>
                  <a:srgbClr val="A80895"/>
                </a:solidFill>
              </a:rPr>
              <a:t>factors</a:t>
            </a:r>
            <a:endParaRPr lang="cs-CZ" sz="1600" dirty="0">
              <a:solidFill>
                <a:srgbClr val="A80895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Astr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1784" y="685789"/>
            <a:ext cx="4980433" cy="605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3CAD64D-A58C-4566-A559-26B40C58A947}"/>
              </a:ext>
            </a:extLst>
          </p:cNvPr>
          <p:cNvSpPr txBox="1"/>
          <p:nvPr/>
        </p:nvSpPr>
        <p:spPr>
          <a:xfrm>
            <a:off x="611560" y="4462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 of typical patient in high risk of osteoporosis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6015612" cy="5334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rgbClr val="A80895"/>
                </a:solidFill>
              </a:rPr>
              <a:t>Daily need of calcium: 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28596" y="1643050"/>
            <a:ext cx="8358217" cy="31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/>
              <a:t>daily need of calcium is approx. </a:t>
            </a:r>
            <a:r>
              <a:rPr lang="en-GB" sz="2800" dirty="0">
                <a:solidFill>
                  <a:srgbClr val="FF0000"/>
                </a:solidFill>
              </a:rPr>
              <a:t>1g</a:t>
            </a:r>
            <a:r>
              <a:rPr lang="en-GB" sz="2800" dirty="0"/>
              <a:t> (</a:t>
            </a:r>
            <a:r>
              <a:rPr lang="en-GB" sz="2800" dirty="0">
                <a:cs typeface="Times New Roman" pitchFamily="18" charset="0"/>
                <a:sym typeface="Symbol" pitchFamily="18" charset="2"/>
              </a:rPr>
              <a:t>≈ 25 mmol), older people and pregnant women </a:t>
            </a:r>
            <a:r>
              <a:rPr lang="en-GB" sz="28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1.5g</a:t>
            </a:r>
            <a:r>
              <a:rPr lang="en-GB" sz="2800" dirty="0"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GB" sz="2400" dirty="0">
                <a:cs typeface="Times New Roman" pitchFamily="18" charset="0"/>
                <a:sym typeface="Symbol" pitchFamily="18" charset="2"/>
              </a:rPr>
              <a:t>(0.5l of milk or 65g of cheese or 250ml of yoghurt contains approx. 0.5g of calcium)</a:t>
            </a:r>
          </a:p>
          <a:p>
            <a:r>
              <a:rPr lang="en-GB" sz="2800" dirty="0">
                <a:cs typeface="Times New Roman" pitchFamily="18" charset="0"/>
                <a:sym typeface="Symbol" pitchFamily="18" charset="2"/>
              </a:rPr>
              <a:t>in childhood we can absorb 50% from daily intake, in adulthood only 10-40% (depend on need and vitamin D levels)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42910" y="285728"/>
            <a:ext cx="73206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b="1" u="sng" dirty="0">
                <a:solidFill>
                  <a:srgbClr val="A80895"/>
                </a:solidFill>
              </a:rPr>
              <a:t>Classification of osteoporosis: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714348" y="1357298"/>
            <a:ext cx="739978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>
                <a:cs typeface="Times New Roman" pitchFamily="18" charset="0"/>
              </a:rPr>
              <a:t>1/</a:t>
            </a:r>
            <a:r>
              <a:rPr lang="en-GB" sz="3200" dirty="0"/>
              <a:t>  primary</a:t>
            </a:r>
          </a:p>
          <a:p>
            <a:endParaRPr lang="en-GB" sz="3200" dirty="0"/>
          </a:p>
          <a:p>
            <a:r>
              <a:rPr lang="en-GB" sz="3200" dirty="0"/>
              <a:t>          </a:t>
            </a:r>
            <a:r>
              <a:rPr lang="en-GB" sz="3200" dirty="0">
                <a:cs typeface="Times New Roman" pitchFamily="18" charset="0"/>
              </a:rPr>
              <a:t>•</a:t>
            </a:r>
            <a:r>
              <a:rPr lang="en-GB" sz="3200" dirty="0"/>
              <a:t>  juvenile</a:t>
            </a:r>
          </a:p>
          <a:p>
            <a:endParaRPr lang="en-GB" sz="3200" dirty="0"/>
          </a:p>
          <a:p>
            <a:r>
              <a:rPr lang="en-GB" sz="3200" dirty="0"/>
              <a:t>          </a:t>
            </a:r>
            <a:r>
              <a:rPr lang="en-GB" sz="3200" dirty="0">
                <a:cs typeface="Times New Roman" pitchFamily="18" charset="0"/>
              </a:rPr>
              <a:t>•</a:t>
            </a:r>
            <a:r>
              <a:rPr lang="en-GB" sz="3200" dirty="0"/>
              <a:t>  </a:t>
            </a:r>
            <a:r>
              <a:rPr lang="en-GB" sz="3200" dirty="0">
                <a:solidFill>
                  <a:srgbClr val="A80895"/>
                </a:solidFill>
              </a:rPr>
              <a:t>in adults</a:t>
            </a:r>
            <a:r>
              <a:rPr lang="sk-SK" sz="3200" dirty="0">
                <a:solidFill>
                  <a:srgbClr val="A80895"/>
                </a:solidFill>
              </a:rPr>
              <a:t>	</a:t>
            </a:r>
            <a:r>
              <a:rPr lang="en-GB" sz="3200" dirty="0">
                <a:solidFill>
                  <a:srgbClr val="A80895"/>
                </a:solidFill>
              </a:rPr>
              <a:t>postmenopausal </a:t>
            </a:r>
          </a:p>
          <a:p>
            <a:endParaRPr lang="en-GB" sz="3200" dirty="0">
              <a:solidFill>
                <a:srgbClr val="A80895"/>
              </a:solidFill>
            </a:endParaRPr>
          </a:p>
          <a:p>
            <a:r>
              <a:rPr lang="en-GB" sz="3200" dirty="0">
                <a:solidFill>
                  <a:srgbClr val="A80895"/>
                </a:solidFill>
              </a:rPr>
              <a:t>                                    senile (</a:t>
            </a:r>
            <a:r>
              <a:rPr lang="en-GB" sz="3200" dirty="0" err="1">
                <a:solidFill>
                  <a:srgbClr val="A80895"/>
                </a:solidFill>
              </a:rPr>
              <a:t>involutional</a:t>
            </a:r>
            <a:r>
              <a:rPr lang="en-GB" sz="3200" dirty="0">
                <a:solidFill>
                  <a:srgbClr val="A80895"/>
                </a:solidFill>
              </a:rPr>
              <a:t>)</a:t>
            </a:r>
          </a:p>
          <a:p>
            <a:endParaRPr lang="en-GB" sz="3200" dirty="0"/>
          </a:p>
          <a:p>
            <a:r>
              <a:rPr lang="en-GB" sz="3200" b="1" dirty="0">
                <a:cs typeface="Times New Roman" pitchFamily="18" charset="0"/>
              </a:rPr>
              <a:t>2/</a:t>
            </a:r>
            <a:r>
              <a:rPr lang="en-GB" sz="3200" dirty="0"/>
              <a:t>  secondary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3714744" y="3643314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3714744" y="3786190"/>
            <a:ext cx="64770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285720" y="1071546"/>
            <a:ext cx="864399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000" indent="-23400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GB" sz="3000">
                <a:sym typeface="Symbol" pitchFamily="18" charset="2"/>
              </a:rPr>
              <a:t>endocrinopathies </a:t>
            </a:r>
            <a:r>
              <a:rPr lang="en-GB">
                <a:sym typeface="Symbol" pitchFamily="18" charset="2"/>
              </a:rPr>
              <a:t>(hyperparathyreosis, m. Cushing, thyreotoxicosis)</a:t>
            </a:r>
            <a:endParaRPr lang="en-GB" sz="3000">
              <a:sym typeface="Symbol" pitchFamily="18" charset="2"/>
            </a:endParaRPr>
          </a:p>
          <a:p>
            <a:pPr marL="234000" indent="-23400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GB" sz="3000">
                <a:sym typeface="Symbol" pitchFamily="18" charset="2"/>
              </a:rPr>
              <a:t>systemic inflammatory diseases </a:t>
            </a:r>
            <a:r>
              <a:rPr lang="en-GB">
                <a:sym typeface="Symbol" pitchFamily="18" charset="2"/>
              </a:rPr>
              <a:t>(rheumatoid arthritis)</a:t>
            </a:r>
            <a:endParaRPr lang="en-GB" sz="3000">
              <a:sym typeface="Symbol" pitchFamily="18" charset="2"/>
            </a:endParaRPr>
          </a:p>
          <a:p>
            <a:pPr marL="234000" indent="-23400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GB" sz="3000">
                <a:sym typeface="Symbol" pitchFamily="18" charset="2"/>
              </a:rPr>
              <a:t>nutrition disorders, asthenic habitus </a:t>
            </a:r>
            <a:r>
              <a:rPr lang="en-GB">
                <a:sym typeface="Symbol" pitchFamily="18" charset="2"/>
              </a:rPr>
              <a:t>(BMI under 19)</a:t>
            </a:r>
            <a:endParaRPr lang="en-GB" sz="3000">
              <a:sym typeface="Symbol" pitchFamily="18" charset="2"/>
            </a:endParaRPr>
          </a:p>
          <a:p>
            <a:pPr marL="234000" indent="-23400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GB" sz="3000">
                <a:sym typeface="Symbol" pitchFamily="18" charset="2"/>
              </a:rPr>
              <a:t>renal osteodystrophy </a:t>
            </a:r>
            <a:r>
              <a:rPr lang="en-GB">
                <a:sym typeface="Symbol" pitchFamily="18" charset="2"/>
              </a:rPr>
              <a:t>(→ secondary hyperparathyreosis)</a:t>
            </a:r>
            <a:endParaRPr lang="en-GB" sz="3000">
              <a:sym typeface="Symbol" pitchFamily="18" charset="2"/>
            </a:endParaRPr>
          </a:p>
          <a:p>
            <a:pPr marL="234000" indent="-23400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GB" sz="3000">
                <a:sym typeface="Symbol" pitchFamily="18" charset="2"/>
              </a:rPr>
              <a:t>inactivity</a:t>
            </a:r>
          </a:p>
          <a:p>
            <a:pPr marL="234000" indent="-23400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GB" sz="3000">
                <a:sym typeface="Symbol" pitchFamily="18" charset="2"/>
              </a:rPr>
              <a:t>tumours </a:t>
            </a:r>
            <a:r>
              <a:rPr lang="en-GB">
                <a:sym typeface="Symbol" pitchFamily="18" charset="2"/>
              </a:rPr>
              <a:t>(breast, ovarian, prostate, testicular, thyroid cancer)</a:t>
            </a:r>
            <a:endParaRPr lang="en-GB" sz="3000">
              <a:sym typeface="Symbol" pitchFamily="18" charset="2"/>
            </a:endParaRPr>
          </a:p>
          <a:p>
            <a:pPr marL="234000" indent="-23400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GB" sz="3000">
                <a:sym typeface="Symbol" pitchFamily="18" charset="2"/>
              </a:rPr>
              <a:t>drugs </a:t>
            </a:r>
            <a:r>
              <a:rPr lang="en-GB">
                <a:sym typeface="Symbol" pitchFamily="18" charset="2"/>
              </a:rPr>
              <a:t>(corticosteroids, antiepileptics, heparin, loop diuretics, SSRI, inhibitiors of aromatase)</a:t>
            </a:r>
            <a:endParaRPr lang="en-GB" sz="3000">
              <a:sym typeface="Symbol" pitchFamily="18" charset="2"/>
            </a:endParaRP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304800" y="177800"/>
            <a:ext cx="49340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u="sng">
                <a:solidFill>
                  <a:srgbClr val="A80895"/>
                </a:solidFill>
              </a:rPr>
              <a:t>Secondary osteoporosis: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6858048" cy="71438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rgbClr val="A80895"/>
                </a:solidFill>
              </a:rPr>
              <a:t>Diagnostic</a:t>
            </a:r>
            <a:r>
              <a:rPr lang="sk-SK" b="1" u="sng" dirty="0">
                <a:solidFill>
                  <a:srgbClr val="A80895"/>
                </a:solidFill>
              </a:rPr>
              <a:t>s</a:t>
            </a:r>
            <a:r>
              <a:rPr lang="en-GB" b="1" u="sng" dirty="0">
                <a:solidFill>
                  <a:srgbClr val="A80895"/>
                </a:solidFill>
              </a:rPr>
              <a:t> of osteoporosis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48" y="1857364"/>
            <a:ext cx="7772400" cy="3500462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anamnesis and clinical investigation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bone mineral density (BMD) measurement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laboratory tests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4857784" cy="928694"/>
          </a:xfrm>
        </p:spPr>
        <p:txBody>
          <a:bodyPr/>
          <a:lstStyle/>
          <a:p>
            <a:pPr algn="l"/>
            <a:r>
              <a:rPr lang="en-GB" b="1" u="sng">
                <a:solidFill>
                  <a:srgbClr val="A80895"/>
                </a:solidFill>
              </a:rPr>
              <a:t>BMD measurement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00174"/>
            <a:ext cx="7772400" cy="4595826"/>
          </a:xfrm>
        </p:spPr>
        <p:txBody>
          <a:bodyPr/>
          <a:lstStyle/>
          <a:p>
            <a:r>
              <a:rPr lang="en-GB" dirty="0"/>
              <a:t>BMD is important and quantifiable risk factor of osteoporosis</a:t>
            </a:r>
          </a:p>
          <a:p>
            <a:r>
              <a:rPr lang="en-GB" dirty="0"/>
              <a:t>BMD is expressed in:</a:t>
            </a:r>
          </a:p>
          <a:p>
            <a:pPr lvl="1"/>
            <a:r>
              <a:rPr lang="en-GB" dirty="0"/>
              <a:t>absolute values (g of mineral per cm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standard deviation (SD)</a:t>
            </a:r>
            <a:endParaRPr lang="en-GB" sz="1100" dirty="0"/>
          </a:p>
          <a:p>
            <a:pPr lvl="1">
              <a:buNone/>
            </a:pPr>
            <a:r>
              <a:rPr lang="en-GB" dirty="0"/>
              <a:t>   → T-score and Z-score – they express how is the value of BMD different from mean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819136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A80895"/>
                </a:solidFill>
              </a:rPr>
              <a:t>T-score vs. Z-score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5500726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T-score</a:t>
            </a:r>
            <a:r>
              <a:rPr lang="en-GB" dirty="0"/>
              <a:t> is comparison of patient‘s BMD to mean BMD of healthy human </a:t>
            </a:r>
            <a:r>
              <a:rPr lang="en-GB" u="sng" dirty="0"/>
              <a:t>between the ages of </a:t>
            </a:r>
            <a:r>
              <a:rPr lang="en-GB" u="sng" dirty="0">
                <a:solidFill>
                  <a:srgbClr val="3399FF"/>
                </a:solidFill>
              </a:rPr>
              <a:t>t</a:t>
            </a:r>
            <a:r>
              <a:rPr lang="en-GB" u="sng" dirty="0"/>
              <a:t>wenty and </a:t>
            </a:r>
            <a:r>
              <a:rPr lang="en-GB" u="sng" dirty="0">
                <a:solidFill>
                  <a:srgbClr val="3399FF"/>
                </a:solidFill>
              </a:rPr>
              <a:t>t</a:t>
            </a:r>
            <a:r>
              <a:rPr lang="en-GB" u="sng" dirty="0"/>
              <a:t>hirty</a:t>
            </a:r>
            <a:r>
              <a:rPr lang="en-GB" dirty="0"/>
              <a:t>, of the same gender and race</a:t>
            </a:r>
          </a:p>
          <a:p>
            <a:pPr lvl="1"/>
            <a:r>
              <a:rPr lang="en-GB" dirty="0"/>
              <a:t>used more often, correlates with risk of fracture</a:t>
            </a:r>
          </a:p>
          <a:p>
            <a:pPr lvl="1">
              <a:buNone/>
            </a:pPr>
            <a:endParaRPr lang="en-GB" sz="1600" dirty="0"/>
          </a:p>
          <a:p>
            <a:r>
              <a:rPr lang="en-GB" dirty="0">
                <a:solidFill>
                  <a:srgbClr val="00B0F0"/>
                </a:solidFill>
              </a:rPr>
              <a:t>Z-score</a:t>
            </a:r>
            <a:r>
              <a:rPr lang="en-GB" dirty="0"/>
              <a:t> is comparison of patient‘s BMD to mean BMD of healthy human </a:t>
            </a:r>
            <a:r>
              <a:rPr lang="en-GB" u="sng" dirty="0"/>
              <a:t>of the same age group</a:t>
            </a:r>
            <a:r>
              <a:rPr lang="en-GB" dirty="0"/>
              <a:t>, gender and race</a:t>
            </a:r>
          </a:p>
          <a:p>
            <a:pPr lvl="1"/>
            <a:r>
              <a:rPr lang="en-GB" dirty="0"/>
              <a:t>shows future development of BMD in patients</a:t>
            </a:r>
          </a:p>
          <a:p>
            <a:pPr lvl="1"/>
            <a:r>
              <a:rPr lang="en-GB" sz="2000" dirty="0"/>
              <a:t>normal distribution in statistics = </a:t>
            </a:r>
            <a:r>
              <a:rPr lang="en-GB" sz="2000" dirty="0">
                <a:solidFill>
                  <a:srgbClr val="3399FF"/>
                </a:solidFill>
              </a:rPr>
              <a:t>Z</a:t>
            </a:r>
            <a:r>
              <a:rPr lang="en-GB" sz="2000" dirty="0"/>
              <a:t> distribution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95536" y="160770"/>
            <a:ext cx="6973063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600" b="1" u="sng">
                <a:solidFill>
                  <a:srgbClr val="A80895"/>
                </a:solidFill>
              </a:rPr>
              <a:t>Diagnosis of osteoporosis (WHO) :</a:t>
            </a:r>
            <a:endParaRPr lang="en-GB" sz="3600" b="1">
              <a:solidFill>
                <a:srgbClr val="A80895"/>
              </a:solidFill>
            </a:endParaRP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699299"/>
              </p:ext>
            </p:extLst>
          </p:nvPr>
        </p:nvGraphicFramePr>
        <p:xfrm>
          <a:off x="395536" y="1252018"/>
          <a:ext cx="5688631" cy="2355851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780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BMD (T-score, SD)</a:t>
                      </a:r>
                      <a:endParaRPr kumimoji="0" lang="en-GB" sz="2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diagn</a:t>
                      </a:r>
                      <a:r>
                        <a:rPr kumimoji="0" lang="sk-SK" sz="240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osis</a:t>
                      </a:r>
                      <a:endParaRPr kumimoji="0" lang="en-GB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noProof="0">
                          <a:ln>
                            <a:noFill/>
                          </a:ln>
                          <a:effectLst/>
                        </a:rPr>
                        <a:t>    -1 and more</a:t>
                      </a:r>
                      <a:endParaRPr kumimoji="0" lang="en-GB" sz="2400" b="1" i="0" u="none" strike="noStrike" cap="none" normalizeH="0" baseline="0" noProof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noProof="0">
                          <a:ln>
                            <a:noFill/>
                          </a:ln>
                          <a:effectLst/>
                        </a:rPr>
                        <a:t>normal</a:t>
                      </a:r>
                      <a:endParaRPr kumimoji="0" lang="en-GB" sz="2400" b="1" i="0" u="none" strike="noStrike" cap="none" normalizeH="0" baseline="0" noProof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noProof="0">
                          <a:ln>
                            <a:noFill/>
                          </a:ln>
                          <a:effectLst/>
                        </a:rPr>
                        <a:t>    -1  to  -2.5</a:t>
                      </a:r>
                      <a:endParaRPr kumimoji="0" lang="en-GB" sz="2400" b="1" i="0" u="none" strike="noStrike" cap="none" normalizeH="0" baseline="0" noProof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noProof="0">
                          <a:ln>
                            <a:noFill/>
                          </a:ln>
                          <a:effectLst/>
                        </a:rPr>
                        <a:t>osteopenia</a:t>
                      </a:r>
                      <a:endParaRPr kumimoji="0" lang="en-GB" sz="2400" b="1" i="0" u="none" strike="noStrike" cap="none" normalizeH="0" baseline="0" noProof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noProof="0">
                          <a:ln>
                            <a:noFill/>
                          </a:ln>
                          <a:effectLst/>
                        </a:rPr>
                        <a:t>    -2.5 and less</a:t>
                      </a:r>
                      <a:endParaRPr kumimoji="0" lang="en-GB" sz="2400" b="1" i="0" u="none" strike="noStrike" cap="none" normalizeH="0" baseline="0" noProof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noProof="0">
                          <a:ln>
                            <a:noFill/>
                          </a:ln>
                          <a:effectLst/>
                        </a:rPr>
                        <a:t>osteoporosis</a:t>
                      </a:r>
                      <a:endParaRPr kumimoji="0" lang="en-GB" sz="2400" b="1" i="0" u="none" strike="noStrike" cap="none" normalizeH="0" baseline="0" noProof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noProof="0">
                          <a:ln>
                            <a:noFill/>
                          </a:ln>
                          <a:effectLst/>
                        </a:rPr>
                        <a:t>    -2.5 and less + fx</a:t>
                      </a:r>
                      <a:endParaRPr kumimoji="0" lang="en-GB" sz="2400" b="1" i="0" u="none" strike="noStrike" cap="none" normalizeH="0" baseline="0" noProof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severe osteoporosis</a:t>
                      </a:r>
                      <a:endParaRPr kumimoji="0" lang="en-GB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8" descr="Graph of BMD distribution in young wo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2" y="3689798"/>
            <a:ext cx="4149973" cy="312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397D030-EADC-45DC-B2A4-8681A6946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280"/>
            <a:ext cx="9144000" cy="520343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5ACADF8-30A8-406D-8774-D75E878E7018}"/>
              </a:ext>
            </a:extLst>
          </p:cNvPr>
          <p:cNvSpPr txBox="1"/>
          <p:nvPr/>
        </p:nvSpPr>
        <p:spPr>
          <a:xfrm>
            <a:off x="1691680" y="6525344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https://www.sundhed.dk/borger/sygdomme-a-aa/hormoner-og-stofskifte/illustrationer/billeddiagnostik/rygsoejle-dxa-skanning-normalbillede/</a:t>
            </a:r>
          </a:p>
        </p:txBody>
      </p:sp>
    </p:spTree>
    <p:extLst>
      <p:ext uri="{BB962C8B-B14F-4D97-AF65-F5344CB8AC3E}">
        <p14:creationId xmlns:p14="http://schemas.microsoft.com/office/powerpoint/2010/main" val="135619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6572296" cy="647700"/>
          </a:xfrm>
        </p:spPr>
        <p:txBody>
          <a:bodyPr/>
          <a:lstStyle/>
          <a:p>
            <a:pPr eaLnBrk="1" hangingPunct="1"/>
            <a:r>
              <a:rPr lang="en-GB" sz="4000" b="1" u="sng">
                <a:solidFill>
                  <a:srgbClr val="A80895"/>
                </a:solidFill>
              </a:rPr>
              <a:t>BMD, age and osteoporosis:</a:t>
            </a:r>
          </a:p>
        </p:txBody>
      </p:sp>
      <p:pic>
        <p:nvPicPr>
          <p:cNvPr id="17" name="Picture 2" descr="dash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4176" y="1428736"/>
            <a:ext cx="68156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772400" cy="604822"/>
          </a:xfrm>
        </p:spPr>
        <p:txBody>
          <a:bodyPr/>
          <a:lstStyle/>
          <a:p>
            <a:pPr algn="l"/>
            <a:r>
              <a:rPr lang="en-GB" b="1">
                <a:solidFill>
                  <a:srgbClr val="A80895"/>
                </a:solidFill>
              </a:rPr>
              <a:t>Laboratory tests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14422"/>
            <a:ext cx="7772400" cy="488157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/>
              <a:t>basic tests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/>
              <a:t>biochemical markers of bone turnover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/>
              <a:t>tests within the scope of different diagnosis of secondary osteoporosis and other metabolic diseases of skeleton (indications depend on anamnesis)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747698"/>
          </a:xfrm>
        </p:spPr>
        <p:txBody>
          <a:bodyPr/>
          <a:lstStyle/>
          <a:p>
            <a:pPr algn="l"/>
            <a:r>
              <a:rPr lang="en-GB" b="1">
                <a:solidFill>
                  <a:srgbClr val="A80895"/>
                </a:solidFill>
              </a:rPr>
              <a:t>Basic tests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71612"/>
            <a:ext cx="7772400" cy="4524388"/>
          </a:xfrm>
        </p:spPr>
        <p:txBody>
          <a:bodyPr/>
          <a:lstStyle/>
          <a:p>
            <a:r>
              <a:rPr lang="en-GB" dirty="0"/>
              <a:t>calcium and </a:t>
            </a:r>
            <a:r>
              <a:rPr lang="en-GB" dirty="0" err="1"/>
              <a:t>phos</a:t>
            </a:r>
            <a:r>
              <a:rPr lang="cs-CZ" dirty="0" err="1"/>
              <a:t>phates</a:t>
            </a:r>
            <a:r>
              <a:rPr lang="en-GB" dirty="0"/>
              <a:t> in plasma</a:t>
            </a:r>
          </a:p>
          <a:p>
            <a:r>
              <a:rPr lang="en-GB" dirty="0" err="1"/>
              <a:t>creatinin</a:t>
            </a:r>
            <a:r>
              <a:rPr lang="sk-SK" dirty="0"/>
              <a:t> (</a:t>
            </a:r>
            <a:r>
              <a:rPr lang="sk-SK" dirty="0" err="1"/>
              <a:t>renal</a:t>
            </a:r>
            <a:r>
              <a:rPr lang="sk-SK" dirty="0"/>
              <a:t> </a:t>
            </a:r>
            <a:r>
              <a:rPr lang="sk-SK" dirty="0" err="1"/>
              <a:t>function</a:t>
            </a:r>
            <a:r>
              <a:rPr lang="sk-SK" dirty="0"/>
              <a:t>)</a:t>
            </a:r>
            <a:endParaRPr lang="en-GB" dirty="0"/>
          </a:p>
          <a:p>
            <a:r>
              <a:rPr lang="en-GB" dirty="0"/>
              <a:t>ALP</a:t>
            </a:r>
          </a:p>
          <a:p>
            <a:r>
              <a:rPr lang="en-GB" dirty="0" err="1"/>
              <a:t>calciuria</a:t>
            </a:r>
            <a:r>
              <a:rPr lang="en-GB" dirty="0"/>
              <a:t> (for 24 hours)</a:t>
            </a:r>
          </a:p>
          <a:p>
            <a:r>
              <a:rPr lang="en-GB" dirty="0"/>
              <a:t>vitamin D (total, </a:t>
            </a:r>
            <a:r>
              <a:rPr lang="en-GB" dirty="0" err="1"/>
              <a:t>izoforms</a:t>
            </a:r>
            <a:r>
              <a:rPr lang="en-GB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5295532" cy="5334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rgbClr val="A80895"/>
                </a:solidFill>
              </a:rPr>
              <a:t>Sources of calcium: 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285721" y="1143000"/>
            <a:ext cx="8501122" cy="5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  <a:cs typeface="Times New Roman" pitchFamily="18" charset="0"/>
                <a:sym typeface="Symbol" pitchFamily="18" charset="2"/>
              </a:rPr>
              <a:t>appropriate sources</a:t>
            </a:r>
            <a:endParaRPr lang="en-GB" sz="2800" dirty="0">
              <a:solidFill>
                <a:srgbClr val="00B050"/>
              </a:solidFill>
              <a:cs typeface="Times New Roman" pitchFamily="18" charset="0"/>
              <a:sym typeface="Symbol" pitchFamily="18" charset="2"/>
            </a:endParaRPr>
          </a:p>
          <a:p>
            <a:pPr lvl="1"/>
            <a:r>
              <a:rPr lang="en-GB" sz="2200" dirty="0">
                <a:cs typeface="Times New Roman" pitchFamily="18" charset="0"/>
                <a:sym typeface="Symbol" pitchFamily="18" charset="2"/>
              </a:rPr>
              <a:t>dairy products from semi-skimmed milk</a:t>
            </a:r>
          </a:p>
          <a:p>
            <a:pPr lvl="1"/>
            <a:r>
              <a:rPr lang="en-GB" sz="2200" dirty="0">
                <a:cs typeface="Times New Roman" pitchFamily="18" charset="0"/>
                <a:sym typeface="Symbol" pitchFamily="18" charset="2"/>
              </a:rPr>
              <a:t>fermented milk products (acidity improves absorption)</a:t>
            </a:r>
          </a:p>
          <a:p>
            <a:pPr lvl="1"/>
            <a:r>
              <a:rPr lang="en-GB" sz="2200" dirty="0">
                <a:cs typeface="Times New Roman" pitchFamily="18" charset="0"/>
                <a:sym typeface="Symbol" pitchFamily="18" charset="2"/>
              </a:rPr>
              <a:t>some vegetable (cauliflower, endive, broccoli, Brussels sprout)</a:t>
            </a:r>
          </a:p>
          <a:p>
            <a:pPr lvl="1"/>
            <a:r>
              <a:rPr lang="en-GB" sz="2200" dirty="0">
                <a:cs typeface="Times New Roman" pitchFamily="18" charset="0"/>
                <a:sym typeface="Symbol" pitchFamily="18" charset="2"/>
              </a:rPr>
              <a:t>marginal sources – poppy seeds, nuts, sardines, tap water (in Brno approx. 2-2.5</a:t>
            </a:r>
            <a:r>
              <a:rPr lang="en-GB" sz="2200" dirty="0"/>
              <a:t> mmol Ca/l – 10% of daily need)</a:t>
            </a:r>
            <a:endParaRPr lang="en-GB" sz="1800" dirty="0">
              <a:cs typeface="Times New Roman" pitchFamily="18" charset="0"/>
              <a:sym typeface="Symbol" pitchFamily="18" charset="2"/>
            </a:endParaRPr>
          </a:p>
          <a:p>
            <a:r>
              <a:rPr lang="en-GB" sz="28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inappropriate sources</a:t>
            </a:r>
          </a:p>
          <a:p>
            <a:pPr lvl="1"/>
            <a:r>
              <a:rPr lang="en-GB" sz="2200" dirty="0">
                <a:cs typeface="Times New Roman" pitchFamily="18" charset="0"/>
                <a:sym typeface="Symbol" pitchFamily="18" charset="2"/>
              </a:rPr>
              <a:t>spinach (formation of insoluble calcium oxalate)</a:t>
            </a:r>
          </a:p>
          <a:p>
            <a:pPr lvl="1"/>
            <a:r>
              <a:rPr lang="en-GB" sz="2200" dirty="0">
                <a:cs typeface="Times New Roman" pitchFamily="18" charset="0"/>
                <a:sym typeface="Symbol" pitchFamily="18" charset="2"/>
              </a:rPr>
              <a:t>processed cheese (high content of phosphates </a:t>
            </a:r>
            <a:r>
              <a:rPr lang="en-GB" sz="2200" dirty="0">
                <a:latin typeface="Times New Roman"/>
                <a:cs typeface="Times New Roman"/>
                <a:sym typeface="Symbol" pitchFamily="18" charset="2"/>
              </a:rPr>
              <a:t>→</a:t>
            </a:r>
            <a:r>
              <a:rPr lang="en-GB" sz="2200" dirty="0">
                <a:cs typeface="Times New Roman" pitchFamily="18" charset="0"/>
                <a:sym typeface="Symbol" pitchFamily="18" charset="2"/>
              </a:rPr>
              <a:t> formation of insoluble calcium phosphates salts)</a:t>
            </a:r>
          </a:p>
          <a:p>
            <a:pPr lvl="1"/>
            <a:r>
              <a:rPr lang="en-GB" sz="2200" dirty="0">
                <a:cs typeface="Times New Roman" pitchFamily="18" charset="0"/>
                <a:sym typeface="Symbol" pitchFamily="18" charset="2"/>
              </a:rPr>
              <a:t>high content of phosphates represent also Coca-Cola and similar beverages</a:t>
            </a:r>
          </a:p>
          <a:p>
            <a:pPr lvl="1"/>
            <a:r>
              <a:rPr lang="en-GB" sz="2200" dirty="0">
                <a:cs typeface="Times New Roman" pitchFamily="18" charset="0"/>
                <a:sym typeface="Symbol" pitchFamily="18" charset="2"/>
              </a:rPr>
              <a:t>leafy vegetable with high content of magnesium (ideal ratio is 2:1)</a:t>
            </a:r>
            <a:endParaRPr lang="en-GB" sz="2200" dirty="0"/>
          </a:p>
        </p:txBody>
      </p:sp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747698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A80895"/>
                </a:solidFill>
              </a:rPr>
              <a:t>Assessment of bone turnover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357850"/>
          </a:xfrm>
        </p:spPr>
        <p:txBody>
          <a:bodyPr/>
          <a:lstStyle/>
          <a:p>
            <a:r>
              <a:rPr lang="en-GB" sz="2300" dirty="0">
                <a:solidFill>
                  <a:srgbClr val="FF0000"/>
                </a:solidFill>
              </a:rPr>
              <a:t>markers of resorption</a:t>
            </a:r>
          </a:p>
          <a:p>
            <a:pPr lvl="1"/>
            <a:r>
              <a:rPr lang="en-GB" sz="2200" dirty="0" err="1">
                <a:solidFill>
                  <a:schemeClr val="accent3">
                    <a:lumMod val="65000"/>
                  </a:schemeClr>
                </a:solidFill>
              </a:rPr>
              <a:t>pyridinoline</a:t>
            </a:r>
            <a:r>
              <a:rPr lang="en-GB" sz="2200" dirty="0">
                <a:solidFill>
                  <a:schemeClr val="accent3">
                    <a:lumMod val="65000"/>
                  </a:schemeClr>
                </a:solidFill>
              </a:rPr>
              <a:t> (PYR) and </a:t>
            </a:r>
            <a:r>
              <a:rPr lang="en-GB" sz="2200" dirty="0" err="1">
                <a:solidFill>
                  <a:schemeClr val="accent3">
                    <a:lumMod val="65000"/>
                  </a:schemeClr>
                </a:solidFill>
              </a:rPr>
              <a:t>deoxypyridinoline</a:t>
            </a:r>
            <a:r>
              <a:rPr lang="en-GB" sz="2200" dirty="0">
                <a:solidFill>
                  <a:schemeClr val="accent3">
                    <a:lumMod val="65000"/>
                  </a:schemeClr>
                </a:solidFill>
              </a:rPr>
              <a:t> (DPD) in urine</a:t>
            </a:r>
          </a:p>
          <a:p>
            <a:pPr lvl="1"/>
            <a:r>
              <a:rPr lang="en-GB" sz="2200" dirty="0" err="1">
                <a:solidFill>
                  <a:schemeClr val="accent3">
                    <a:lumMod val="65000"/>
                  </a:schemeClr>
                </a:solidFill>
              </a:rPr>
              <a:t>hydroxyproline</a:t>
            </a:r>
            <a:r>
              <a:rPr lang="en-GB" sz="2200" dirty="0">
                <a:solidFill>
                  <a:schemeClr val="accent3">
                    <a:lumMod val="65000"/>
                  </a:schemeClr>
                </a:solidFill>
              </a:rPr>
              <a:t> a </a:t>
            </a:r>
            <a:r>
              <a:rPr lang="en-GB" sz="2200" dirty="0" err="1">
                <a:solidFill>
                  <a:schemeClr val="accent3">
                    <a:lumMod val="65000"/>
                  </a:schemeClr>
                </a:solidFill>
              </a:rPr>
              <a:t>hydroxylysine</a:t>
            </a:r>
            <a:r>
              <a:rPr lang="en-GB" sz="2200" dirty="0">
                <a:solidFill>
                  <a:schemeClr val="accent3">
                    <a:lumMod val="65000"/>
                  </a:schemeClr>
                </a:solidFill>
              </a:rPr>
              <a:t> in urine</a:t>
            </a:r>
          </a:p>
          <a:p>
            <a:pPr lvl="1"/>
            <a:r>
              <a:rPr lang="en-GB" sz="2200" dirty="0">
                <a:solidFill>
                  <a:schemeClr val="accent3">
                    <a:lumMod val="65000"/>
                  </a:schemeClr>
                </a:solidFill>
              </a:rPr>
              <a:t>tartrate-resistant acid phosphatase 5b (TRAP5b)</a:t>
            </a:r>
          </a:p>
          <a:p>
            <a:pPr lvl="1"/>
            <a:r>
              <a:rPr lang="en-GB" sz="2200" dirty="0"/>
              <a:t>C-terminal telopeptide of type I collagen (CTx</a:t>
            </a:r>
            <a:r>
              <a:rPr lang="sk-SK" sz="2200" dirty="0"/>
              <a:t> or ICTP</a:t>
            </a:r>
            <a:r>
              <a:rPr lang="en-GB" sz="2200" dirty="0"/>
              <a:t>) in serum</a:t>
            </a:r>
          </a:p>
          <a:p>
            <a:pPr lvl="1"/>
            <a:r>
              <a:rPr lang="en-GB" sz="2200" dirty="0"/>
              <a:t>N-terminal telopeptide of type I collagen (NTx</a:t>
            </a:r>
            <a:r>
              <a:rPr lang="sk-SK" sz="2200" dirty="0"/>
              <a:t> or INTP</a:t>
            </a:r>
            <a:r>
              <a:rPr lang="en-GB" sz="2200" dirty="0"/>
              <a:t>) in serum</a:t>
            </a:r>
          </a:p>
          <a:p>
            <a:pPr lvl="1"/>
            <a:r>
              <a:rPr lang="en-GB" sz="2200" dirty="0"/>
              <a:t>(</a:t>
            </a:r>
            <a:r>
              <a:rPr lang="en-GB" sz="2200" dirty="0" err="1"/>
              <a:t>sclerostin</a:t>
            </a:r>
            <a:r>
              <a:rPr lang="en-GB" sz="2200" dirty="0"/>
              <a:t>)</a:t>
            </a:r>
          </a:p>
          <a:p>
            <a:r>
              <a:rPr lang="en-GB" sz="2300" dirty="0">
                <a:solidFill>
                  <a:srgbClr val="00B050"/>
                </a:solidFill>
              </a:rPr>
              <a:t>markers of formation</a:t>
            </a:r>
          </a:p>
          <a:p>
            <a:pPr lvl="1"/>
            <a:r>
              <a:rPr lang="en-GB" sz="2200" dirty="0">
                <a:solidFill>
                  <a:srgbClr val="00B0F0"/>
                </a:solidFill>
              </a:rPr>
              <a:t>bone isoenzyme of alkaline phosphatase (</a:t>
            </a:r>
            <a:r>
              <a:rPr lang="en-GB" sz="2200" dirty="0" err="1">
                <a:solidFill>
                  <a:srgbClr val="00B0F0"/>
                </a:solidFill>
              </a:rPr>
              <a:t>bALP</a:t>
            </a:r>
            <a:r>
              <a:rPr lang="en-GB" sz="2200" dirty="0">
                <a:solidFill>
                  <a:srgbClr val="00B0F0"/>
                </a:solidFill>
              </a:rPr>
              <a:t>) in serum</a:t>
            </a:r>
          </a:p>
          <a:p>
            <a:pPr lvl="1"/>
            <a:r>
              <a:rPr lang="en-GB" sz="2200" dirty="0">
                <a:solidFill>
                  <a:srgbClr val="00B0F0"/>
                </a:solidFill>
              </a:rPr>
              <a:t>osteocalcin in serum</a:t>
            </a:r>
          </a:p>
          <a:p>
            <a:pPr lvl="1"/>
            <a:r>
              <a:rPr lang="en-GB" sz="2200" dirty="0"/>
              <a:t>procollagen type I N-terminal </a:t>
            </a:r>
            <a:r>
              <a:rPr lang="en-GB" sz="2200" dirty="0" err="1"/>
              <a:t>propeptide</a:t>
            </a:r>
            <a:r>
              <a:rPr lang="en-GB" sz="2200" dirty="0"/>
              <a:t> (P1NP) in serum</a:t>
            </a:r>
          </a:p>
          <a:p>
            <a:pPr lvl="1"/>
            <a:r>
              <a:rPr lang="en-GB" sz="2200" dirty="0"/>
              <a:t>procollagen type I C-terminal </a:t>
            </a:r>
            <a:r>
              <a:rPr lang="en-GB" sz="2200" dirty="0" err="1"/>
              <a:t>propeptide</a:t>
            </a:r>
            <a:r>
              <a:rPr lang="en-GB" sz="2200" dirty="0"/>
              <a:t> (P1CP) in serum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643702" y="4929198"/>
            <a:ext cx="230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F0"/>
                </a:solidFill>
              </a:rPr>
              <a:t>released from osteoblasts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500958" y="2214554"/>
            <a:ext cx="134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>
                    <a:lumMod val="65000"/>
                  </a:schemeClr>
                </a:solidFill>
              </a:rPr>
              <a:t>less frequent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19113" y="327025"/>
            <a:ext cx="4717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A80895"/>
                </a:solidFill>
              </a:rPr>
              <a:t>Procollagen type 1 - structure</a:t>
            </a:r>
          </a:p>
        </p:txBody>
      </p:sp>
      <p:pic>
        <p:nvPicPr>
          <p:cNvPr id="24584" name="Picture 2" descr="An external file that holds a picture, illustration, etc., usually as some form of binary object. The name of referred object is cbr26_4p097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686" y="1124744"/>
            <a:ext cx="5652628" cy="170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412" y="3592180"/>
            <a:ext cx="3847177" cy="3175859"/>
          </a:xfrm>
          <a:prstGeom prst="rect">
            <a:avLst/>
          </a:prstGeom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43270" y="3068960"/>
            <a:ext cx="3767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A80895"/>
                </a:solidFill>
              </a:rPr>
              <a:t>Collagen 1 – cross links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19113" y="327025"/>
            <a:ext cx="7778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u="sng" dirty="0">
                <a:solidFill>
                  <a:srgbClr val="A80895"/>
                </a:solidFill>
              </a:rPr>
              <a:t>Markers of bone formation and resorption: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42743" y="1857527"/>
            <a:ext cx="8082609" cy="3932847"/>
            <a:chOff x="125" y="619"/>
            <a:chExt cx="5464" cy="2946"/>
          </a:xfrm>
        </p:grpSpPr>
        <p:pic>
          <p:nvPicPr>
            <p:cNvPr id="24584" name="Picture 2" descr="An external file that holds a picture, illustration, etc., usually as some form of binary object. The name of referred object is cbr26_4p097f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1071"/>
              <a:ext cx="5307" cy="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7" name="Text Box 7"/>
            <p:cNvSpPr txBox="1">
              <a:spLocks noChangeArrowheads="1"/>
            </p:cNvSpPr>
            <p:nvPr/>
          </p:nvSpPr>
          <p:spPr bwMode="auto">
            <a:xfrm>
              <a:off x="125" y="619"/>
              <a:ext cx="63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P1NP</a:t>
              </a:r>
            </a:p>
          </p:txBody>
        </p:sp>
        <p:sp>
          <p:nvSpPr>
            <p:cNvPr id="24590" name="Text Box 10"/>
            <p:cNvSpPr txBox="1">
              <a:spLocks noChangeArrowheads="1"/>
            </p:cNvSpPr>
            <p:nvPr/>
          </p:nvSpPr>
          <p:spPr bwMode="auto">
            <a:xfrm>
              <a:off x="4956" y="619"/>
              <a:ext cx="63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P1CP</a:t>
              </a:r>
            </a:p>
          </p:txBody>
        </p:sp>
        <p:sp>
          <p:nvSpPr>
            <p:cNvPr id="24592" name="Text Box 13"/>
            <p:cNvSpPr txBox="1">
              <a:spLocks noChangeArrowheads="1"/>
            </p:cNvSpPr>
            <p:nvPr/>
          </p:nvSpPr>
          <p:spPr bwMode="auto">
            <a:xfrm>
              <a:off x="1410" y="2538"/>
              <a:ext cx="51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 dirty="0" err="1">
                  <a:solidFill>
                    <a:srgbClr val="FF0000"/>
                  </a:solidFill>
                </a:rPr>
                <a:t>NTx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4595" name="Text Box 17"/>
            <p:cNvSpPr txBox="1">
              <a:spLocks noChangeArrowheads="1"/>
            </p:cNvSpPr>
            <p:nvPr/>
          </p:nvSpPr>
          <p:spPr bwMode="auto">
            <a:xfrm>
              <a:off x="2015" y="619"/>
              <a:ext cx="204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B050"/>
                  </a:solidFill>
                </a:rPr>
                <a:t>markers of formation</a:t>
              </a:r>
            </a:p>
            <a:p>
              <a:pPr algn="ctr"/>
              <a:r>
                <a:rPr lang="en-GB" sz="2000" b="1" dirty="0">
                  <a:solidFill>
                    <a:srgbClr val="00B050"/>
                  </a:solidFill>
                </a:rPr>
                <a:t>(</a:t>
              </a:r>
              <a:r>
                <a:rPr lang="en-GB" sz="2000" b="1" dirty="0" err="1">
                  <a:solidFill>
                    <a:srgbClr val="00B050"/>
                  </a:solidFill>
                </a:rPr>
                <a:t>propeptides</a:t>
              </a:r>
              <a:r>
                <a:rPr lang="en-GB" sz="2000" b="1" dirty="0">
                  <a:solidFill>
                    <a:srgbClr val="00B050"/>
                  </a:solidFill>
                </a:rPr>
                <a:t>)</a:t>
              </a:r>
            </a:p>
          </p:txBody>
        </p:sp>
        <p:sp>
          <p:nvSpPr>
            <p:cNvPr id="24596" name="Text Box 18"/>
            <p:cNvSpPr txBox="1">
              <a:spLocks noChangeArrowheads="1"/>
            </p:cNvSpPr>
            <p:nvPr/>
          </p:nvSpPr>
          <p:spPr bwMode="auto">
            <a:xfrm>
              <a:off x="1824" y="2989"/>
              <a:ext cx="213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</a:rPr>
                <a:t>markers of resorption</a:t>
              </a: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</a:rPr>
                <a:t>(cross-linking </a:t>
              </a:r>
              <a:r>
                <a:rPr lang="en-GB" sz="2000" b="1" dirty="0" err="1">
                  <a:solidFill>
                    <a:srgbClr val="FF0000"/>
                  </a:solidFill>
                </a:rPr>
                <a:t>telopeptides</a:t>
              </a:r>
              <a:r>
                <a:rPr lang="en-GB" sz="2000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24597" name="Text Box 19"/>
            <p:cNvSpPr txBox="1">
              <a:spLocks noChangeArrowheads="1"/>
            </p:cNvSpPr>
            <p:nvPr/>
          </p:nvSpPr>
          <p:spPr bwMode="auto">
            <a:xfrm>
              <a:off x="3843" y="2529"/>
              <a:ext cx="51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 dirty="0" err="1">
                  <a:solidFill>
                    <a:srgbClr val="FF0000"/>
                  </a:solidFill>
                </a:rPr>
                <a:t>CTx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Ovál 3"/>
          <p:cNvSpPr/>
          <p:nvPr/>
        </p:nvSpPr>
        <p:spPr>
          <a:xfrm>
            <a:off x="916488" y="2718262"/>
            <a:ext cx="1940899" cy="15603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ál 20"/>
          <p:cNvSpPr/>
          <p:nvPr/>
        </p:nvSpPr>
        <p:spPr>
          <a:xfrm>
            <a:off x="6884761" y="2710010"/>
            <a:ext cx="1940899" cy="15603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ál 4"/>
          <p:cNvSpPr/>
          <p:nvPr/>
        </p:nvSpPr>
        <p:spPr>
          <a:xfrm>
            <a:off x="2699792" y="3490204"/>
            <a:ext cx="602049" cy="442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ál 22"/>
          <p:cNvSpPr/>
          <p:nvPr/>
        </p:nvSpPr>
        <p:spPr>
          <a:xfrm>
            <a:off x="6354317" y="3501585"/>
            <a:ext cx="602049" cy="442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8028384" y="2242001"/>
            <a:ext cx="256779" cy="384474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rot="-3840000" flipV="1">
            <a:off x="1239111" y="2275799"/>
            <a:ext cx="256779" cy="384474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endCxn id="24592" idx="0"/>
          </p:cNvCxnSpPr>
          <p:nvPr/>
        </p:nvCxnSpPr>
        <p:spPr>
          <a:xfrm>
            <a:off x="3000814" y="3944437"/>
            <a:ext cx="25887" cy="47491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6669701" y="3933056"/>
            <a:ext cx="1" cy="47491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7992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42910" y="500042"/>
            <a:ext cx="72507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b="1" u="sng" dirty="0">
                <a:solidFill>
                  <a:srgbClr val="A80895"/>
                </a:solidFill>
              </a:rPr>
              <a:t>Clinical evidence of markers: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95536" y="1654664"/>
            <a:ext cx="83529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u="sng" dirty="0"/>
              <a:t>evaluation of bone remodelling severity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speed of bone density decrease („fast vs. slow bone losers“)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prediction of fracture risk independently from BMD value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monitoring of treatment</a:t>
            </a:r>
            <a:r>
              <a:rPr lang="en-GB" dirty="0"/>
              <a:t> (they react quickly by contrast to BMD)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NOT for different</a:t>
            </a:r>
            <a:r>
              <a:rPr lang="cs-CZ" dirty="0" err="1"/>
              <a:t>ial</a:t>
            </a:r>
            <a:r>
              <a:rPr lang="en-GB" dirty="0"/>
              <a:t> diagnosis (most metabolic diseases of skeleton cause quantitative, not qualitative changes of bone remodelling)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72008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rgbClr val="A80895"/>
                </a:solidFill>
              </a:rPr>
              <a:t>Treatment of osteoporosis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352928" cy="50405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700" dirty="0"/>
              <a:t>nutrition, lifestyle, exercise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/>
              <a:t>calcium + vitamin 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/>
              <a:t>bisphosphonates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700" dirty="0"/>
              <a:t>*</a:t>
            </a:r>
            <a:r>
              <a:rPr lang="en-GB" sz="2700" dirty="0"/>
              <a:t>strontium ranelate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700" dirty="0"/>
              <a:t>*</a:t>
            </a:r>
            <a:r>
              <a:rPr lang="en-GB" sz="2700" dirty="0"/>
              <a:t>HRT – hormone replacement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/>
              <a:t>SERM – selective estrogen receptor modulator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700" dirty="0"/>
              <a:t>*</a:t>
            </a:r>
            <a:r>
              <a:rPr lang="en-GB" sz="2700" dirty="0"/>
              <a:t>calcitonin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 err="1"/>
              <a:t>teriparatid</a:t>
            </a:r>
            <a:r>
              <a:rPr lang="sk-SK" sz="2700" dirty="0"/>
              <a:t>e</a:t>
            </a:r>
            <a:r>
              <a:rPr lang="en-GB" sz="2700" dirty="0"/>
              <a:t> and PTH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 err="1"/>
              <a:t>denosumab</a:t>
            </a:r>
            <a:r>
              <a:rPr lang="en-GB" sz="2700" dirty="0"/>
              <a:t> – monoclonal antibody against RANKL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 err="1"/>
              <a:t>romosozumab</a:t>
            </a:r>
            <a:r>
              <a:rPr lang="en-GB" sz="2700" dirty="0"/>
              <a:t> - monoclonal antibody against </a:t>
            </a:r>
            <a:r>
              <a:rPr lang="en-GB" sz="2700" dirty="0" err="1"/>
              <a:t>sclerostin</a:t>
            </a:r>
            <a:endParaRPr lang="en-GB" sz="27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6293DD4-FD08-4BB9-97B0-0672018B32CB}"/>
              </a:ext>
            </a:extLst>
          </p:cNvPr>
          <p:cNvSpPr txBox="1"/>
          <p:nvPr/>
        </p:nvSpPr>
        <p:spPr>
          <a:xfrm>
            <a:off x="539552" y="636098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/>
              <a:t>*</a:t>
            </a:r>
            <a:r>
              <a:rPr lang="sk-SK" sz="1800" dirty="0" err="1"/>
              <a:t>less</a:t>
            </a:r>
            <a:r>
              <a:rPr lang="sk-SK" sz="1800" dirty="0"/>
              <a:t> </a:t>
            </a:r>
            <a:r>
              <a:rPr lang="sk-SK" sz="1800" dirty="0" err="1"/>
              <a:t>frequently</a:t>
            </a:r>
            <a:r>
              <a:rPr lang="sk-SK" sz="1800" dirty="0"/>
              <a:t> </a:t>
            </a:r>
            <a:r>
              <a:rPr lang="sk-SK" sz="1800" dirty="0" err="1"/>
              <a:t>used</a:t>
            </a:r>
            <a:r>
              <a:rPr lang="sk-SK" sz="1800" dirty="0"/>
              <a:t> for </a:t>
            </a:r>
            <a:r>
              <a:rPr lang="sk-SK" sz="1800" dirty="0" err="1"/>
              <a:t>treatment</a:t>
            </a:r>
            <a:endParaRPr lang="cs-CZ" sz="1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2400" cy="72008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rgbClr val="A80895"/>
                </a:solidFill>
              </a:rPr>
              <a:t>1.   Nutrition, lifestyle, exercise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2664" cy="5112568"/>
          </a:xfrm>
        </p:spPr>
        <p:txBody>
          <a:bodyPr/>
          <a:lstStyle/>
          <a:p>
            <a:r>
              <a:rPr lang="en-GB" sz="2700" dirty="0"/>
              <a:t>important for every patient – minimisation of fracture risk</a:t>
            </a:r>
          </a:p>
          <a:p>
            <a:r>
              <a:rPr lang="sk-SK" sz="2700" b="1" dirty="0" err="1"/>
              <a:t>varied</a:t>
            </a:r>
            <a:r>
              <a:rPr lang="sk-SK" sz="2700" b="1" dirty="0"/>
              <a:t> </a:t>
            </a:r>
            <a:r>
              <a:rPr lang="sk-SK" sz="2700" b="1" dirty="0" err="1"/>
              <a:t>diet</a:t>
            </a:r>
            <a:r>
              <a:rPr lang="sk-SK" sz="2700" b="1" dirty="0"/>
              <a:t> </a:t>
            </a:r>
            <a:r>
              <a:rPr lang="sk-SK" sz="2700" dirty="0" err="1"/>
              <a:t>with</a:t>
            </a:r>
            <a:r>
              <a:rPr lang="sk-SK" sz="2700" dirty="0"/>
              <a:t> </a:t>
            </a:r>
            <a:r>
              <a:rPr lang="sk-SK" sz="2700" dirty="0" err="1"/>
              <a:t>enought</a:t>
            </a:r>
            <a:r>
              <a:rPr lang="sk-SK" sz="2700" dirty="0"/>
              <a:t> </a:t>
            </a:r>
            <a:r>
              <a:rPr lang="sk-SK" sz="2700" dirty="0" err="1"/>
              <a:t>calcium</a:t>
            </a:r>
            <a:r>
              <a:rPr lang="sk-SK" sz="2700" dirty="0"/>
              <a:t> and </a:t>
            </a:r>
            <a:r>
              <a:rPr lang="sk-SK" sz="2700" dirty="0" err="1"/>
              <a:t>vitamins</a:t>
            </a:r>
            <a:endParaRPr lang="en-GB" sz="2700" dirty="0"/>
          </a:p>
          <a:p>
            <a:r>
              <a:rPr lang="en-GB" sz="2700" dirty="0"/>
              <a:t>low phosphates and sodium intake (sodium increase renal elimination of calcium</a:t>
            </a:r>
            <a:r>
              <a:rPr lang="sk-SK" sz="2700" dirty="0"/>
              <a:t>!</a:t>
            </a:r>
            <a:r>
              <a:rPr lang="en-GB" sz="2700" dirty="0">
                <a:cs typeface="Times New Roman"/>
              </a:rPr>
              <a:t>)</a:t>
            </a:r>
            <a:endParaRPr lang="en-GB" sz="2700" dirty="0"/>
          </a:p>
          <a:p>
            <a:r>
              <a:rPr lang="en-GB" sz="2700" dirty="0"/>
              <a:t>appropriate BMI (both extremes are negative)</a:t>
            </a:r>
          </a:p>
          <a:p>
            <a:r>
              <a:rPr lang="en-GB" sz="2700" b="1" dirty="0"/>
              <a:t>low consumption of alcohol, stop smoking</a:t>
            </a:r>
          </a:p>
          <a:p>
            <a:r>
              <a:rPr lang="en-GB" sz="2700" b="1" dirty="0"/>
              <a:t>EXERCISE!!!</a:t>
            </a:r>
            <a:r>
              <a:rPr lang="en-GB" sz="2700" dirty="0"/>
              <a:t> (walking, hiking, cycling, swimming, </a:t>
            </a:r>
            <a:r>
              <a:rPr lang="en-GB" sz="2700" dirty="0" err="1"/>
              <a:t>pilates</a:t>
            </a:r>
            <a:r>
              <a:rPr lang="en-GB" sz="2700" dirty="0"/>
              <a:t>, yoga)</a:t>
            </a:r>
          </a:p>
          <a:p>
            <a:r>
              <a:rPr lang="en-GB" sz="2700" dirty="0"/>
              <a:t>falls prevention </a:t>
            </a:r>
          </a:p>
        </p:txBody>
      </p:sp>
    </p:spTree>
    <p:extLst>
      <p:ext uri="{BB962C8B-B14F-4D97-AF65-F5344CB8AC3E}">
        <p14:creationId xmlns:p14="http://schemas.microsoft.com/office/powerpoint/2010/main" val="27632026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2400" cy="720080"/>
          </a:xfrm>
        </p:spPr>
        <p:txBody>
          <a:bodyPr/>
          <a:lstStyle/>
          <a:p>
            <a:pPr algn="l"/>
            <a:r>
              <a:rPr lang="sk-SK" b="1" u="sng" dirty="0">
                <a:solidFill>
                  <a:srgbClr val="A80895"/>
                </a:solidFill>
              </a:rPr>
              <a:t>2.   </a:t>
            </a:r>
            <a:r>
              <a:rPr lang="sk-SK" b="1" u="sng" dirty="0" err="1">
                <a:solidFill>
                  <a:srgbClr val="A80895"/>
                </a:solidFill>
              </a:rPr>
              <a:t>Calcium</a:t>
            </a:r>
            <a:r>
              <a:rPr lang="sk-SK" b="1" u="sng" dirty="0">
                <a:solidFill>
                  <a:srgbClr val="A80895"/>
                </a:solidFill>
              </a:rPr>
              <a:t> + </a:t>
            </a:r>
            <a:r>
              <a:rPr lang="sk-SK" b="1" u="sng" dirty="0" err="1">
                <a:solidFill>
                  <a:srgbClr val="A80895"/>
                </a:solidFill>
              </a:rPr>
              <a:t>vitamin</a:t>
            </a:r>
            <a:r>
              <a:rPr lang="sk-SK" b="1" u="sng" dirty="0">
                <a:solidFill>
                  <a:srgbClr val="A80895"/>
                </a:solidFill>
              </a:rPr>
              <a:t> 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2664" cy="5112568"/>
          </a:xfrm>
        </p:spPr>
        <p:txBody>
          <a:bodyPr/>
          <a:lstStyle/>
          <a:p>
            <a:r>
              <a:rPr lang="sk-SK" sz="2700" b="1" dirty="0" err="1"/>
              <a:t>automatically</a:t>
            </a:r>
            <a:r>
              <a:rPr lang="sk-SK" sz="2700" b="1" dirty="0"/>
              <a:t> </a:t>
            </a:r>
            <a:r>
              <a:rPr lang="sk-SK" sz="2700" b="1" dirty="0" err="1"/>
              <a:t>administered</a:t>
            </a:r>
            <a:endParaRPr lang="sk-SK" sz="2700" b="1" dirty="0"/>
          </a:p>
          <a:p>
            <a:r>
              <a:rPr lang="sk-SK" sz="2700" dirty="0" err="1"/>
              <a:t>calcium</a:t>
            </a:r>
            <a:r>
              <a:rPr lang="sk-SK" sz="2700" dirty="0"/>
              <a:t> </a:t>
            </a:r>
            <a:r>
              <a:rPr lang="sk-SK" sz="2700" dirty="0" err="1"/>
              <a:t>dose</a:t>
            </a:r>
            <a:r>
              <a:rPr lang="sk-SK" sz="2700" dirty="0"/>
              <a:t> </a:t>
            </a:r>
            <a:r>
              <a:rPr lang="sk-SK" sz="2700" dirty="0" err="1"/>
              <a:t>is</a:t>
            </a:r>
            <a:r>
              <a:rPr lang="sk-SK" sz="2700" dirty="0"/>
              <a:t> 800 – 1200mg </a:t>
            </a:r>
            <a:r>
              <a:rPr lang="sk-SK" sz="2700" dirty="0" err="1"/>
              <a:t>as</a:t>
            </a:r>
            <a:r>
              <a:rPr lang="sk-SK" sz="2700" dirty="0"/>
              <a:t> </a:t>
            </a:r>
            <a:r>
              <a:rPr lang="sk-SK" sz="2700" dirty="0" err="1"/>
              <a:t>calcium</a:t>
            </a:r>
            <a:r>
              <a:rPr lang="sk-SK" sz="2700" dirty="0"/>
              <a:t> </a:t>
            </a:r>
            <a:r>
              <a:rPr lang="sk-SK" sz="2700" dirty="0" err="1"/>
              <a:t>carbonate</a:t>
            </a:r>
            <a:r>
              <a:rPr lang="sk-SK" sz="2700" dirty="0"/>
              <a:t>, </a:t>
            </a:r>
            <a:r>
              <a:rPr lang="sk-SK" sz="2700" dirty="0" err="1"/>
              <a:t>citrate</a:t>
            </a:r>
            <a:r>
              <a:rPr lang="sk-SK" sz="2700" dirty="0"/>
              <a:t> or </a:t>
            </a:r>
            <a:r>
              <a:rPr lang="sk-SK" sz="2700" dirty="0" err="1"/>
              <a:t>lactate</a:t>
            </a:r>
            <a:endParaRPr lang="sk-SK" sz="2700" dirty="0"/>
          </a:p>
          <a:p>
            <a:r>
              <a:rPr lang="sk-SK" sz="2700" dirty="0" err="1"/>
              <a:t>vitamin</a:t>
            </a:r>
            <a:r>
              <a:rPr lang="sk-SK" sz="2700" dirty="0"/>
              <a:t> D </a:t>
            </a:r>
            <a:r>
              <a:rPr lang="sk-SK" sz="2700" dirty="0" err="1"/>
              <a:t>dose</a:t>
            </a:r>
            <a:r>
              <a:rPr lang="sk-SK" sz="2700" dirty="0"/>
              <a:t> </a:t>
            </a:r>
            <a:r>
              <a:rPr lang="sk-SK" sz="2700" dirty="0" err="1"/>
              <a:t>is</a:t>
            </a:r>
            <a:r>
              <a:rPr lang="sk-SK" sz="2700" dirty="0"/>
              <a:t> 800 – 1000 IU </a:t>
            </a:r>
            <a:r>
              <a:rPr lang="sk-SK" sz="2700" dirty="0" err="1"/>
              <a:t>as</a:t>
            </a:r>
            <a:r>
              <a:rPr lang="sk-SK" sz="2700" dirty="0"/>
              <a:t> </a:t>
            </a:r>
            <a:r>
              <a:rPr lang="sk-SK" sz="2700" dirty="0" err="1"/>
              <a:t>calciol</a:t>
            </a:r>
            <a:r>
              <a:rPr lang="sk-SK" sz="2700" dirty="0"/>
              <a:t>, </a:t>
            </a:r>
            <a:r>
              <a:rPr lang="sk-SK" sz="2700" dirty="0" err="1"/>
              <a:t>exist</a:t>
            </a:r>
            <a:r>
              <a:rPr lang="sk-SK" sz="2700" dirty="0"/>
              <a:t> </a:t>
            </a:r>
            <a:r>
              <a:rPr lang="sk-SK" sz="2700" dirty="0" err="1"/>
              <a:t>also</a:t>
            </a:r>
            <a:r>
              <a:rPr lang="sk-SK" sz="2700" dirty="0"/>
              <a:t> </a:t>
            </a:r>
            <a:r>
              <a:rPr lang="sk-SK" sz="2700" dirty="0" err="1"/>
              <a:t>formulations</a:t>
            </a:r>
            <a:r>
              <a:rPr lang="sk-SK" sz="2700" dirty="0"/>
              <a:t> </a:t>
            </a:r>
            <a:r>
              <a:rPr lang="sk-SK" sz="2700" dirty="0" err="1"/>
              <a:t>with</a:t>
            </a:r>
            <a:r>
              <a:rPr lang="sk-SK" sz="2700" dirty="0"/>
              <a:t> </a:t>
            </a:r>
            <a:r>
              <a:rPr lang="sk-SK" sz="2700" dirty="0" err="1"/>
              <a:t>active</a:t>
            </a:r>
            <a:r>
              <a:rPr lang="sk-SK" sz="2700" dirty="0"/>
              <a:t> </a:t>
            </a:r>
            <a:r>
              <a:rPr lang="sk-SK" sz="2700" dirty="0" err="1"/>
              <a:t>form</a:t>
            </a:r>
            <a:r>
              <a:rPr lang="sk-SK" sz="2700" dirty="0"/>
              <a:t> </a:t>
            </a:r>
            <a:r>
              <a:rPr lang="sk-SK" sz="2700" dirty="0" err="1"/>
              <a:t>of</a:t>
            </a:r>
            <a:r>
              <a:rPr lang="sk-SK" sz="2700" dirty="0"/>
              <a:t> </a:t>
            </a:r>
            <a:r>
              <a:rPr lang="sk-SK" sz="2700" dirty="0" err="1"/>
              <a:t>vitamin</a:t>
            </a:r>
            <a:r>
              <a:rPr lang="sk-SK" sz="2700" dirty="0"/>
              <a:t> D (1,25-dihydroxyvitamin D3)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1667716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08038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2400" cy="72008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rgbClr val="A80895"/>
                </a:solidFill>
              </a:rPr>
              <a:t>3.   Bisphosphonates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062664" cy="4824536"/>
          </a:xfrm>
        </p:spPr>
        <p:txBody>
          <a:bodyPr/>
          <a:lstStyle/>
          <a:p>
            <a:r>
              <a:rPr lang="en-GB" sz="2700" dirty="0"/>
              <a:t>most often treatment used not only of osteoporosis, but also in oncology and other branches</a:t>
            </a:r>
          </a:p>
          <a:p>
            <a:r>
              <a:rPr lang="en-GB" sz="2700" dirty="0"/>
              <a:t>mechanism of action – they bind on bone surface and </a:t>
            </a:r>
            <a:r>
              <a:rPr lang="en-GB" sz="2700" b="1" dirty="0"/>
              <a:t>interfere with osteoclasts‘ enzymatic activity</a:t>
            </a:r>
            <a:r>
              <a:rPr lang="en-GB" sz="2700" dirty="0"/>
              <a:t>, disarray cytoskeletal structure and increase their </a:t>
            </a:r>
            <a:r>
              <a:rPr lang="en-GB" sz="2700" b="1" dirty="0"/>
              <a:t>apoptosis</a:t>
            </a:r>
          </a:p>
          <a:p>
            <a:r>
              <a:rPr lang="en-GB" sz="2700" dirty="0"/>
              <a:t>effect continues months to years after treatment termination</a:t>
            </a:r>
          </a:p>
          <a:p>
            <a:r>
              <a:rPr lang="en-GB" sz="2700" dirty="0"/>
              <a:t>side effects – mostly gastrointestinal discomfort, osteomyelitis and necrosis of jaw bone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0"/>
            <a:ext cx="2925688" cy="162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52826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74" y="836712"/>
            <a:ext cx="5044452" cy="518457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32240" y="6568752"/>
            <a:ext cx="2376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http://www.aafp.org/afp/2012/0615/p1134.html</a:t>
            </a:r>
          </a:p>
        </p:txBody>
      </p:sp>
    </p:spTree>
    <p:extLst>
      <p:ext uri="{BB962C8B-B14F-4D97-AF65-F5344CB8AC3E}">
        <p14:creationId xmlns:p14="http://schemas.microsoft.com/office/powerpoint/2010/main" val="42762796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2400" cy="72008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rgbClr val="A80895"/>
                </a:solidFill>
              </a:rPr>
              <a:t>4.   Strontium </a:t>
            </a:r>
            <a:r>
              <a:rPr lang="en-GB" b="1" u="sng" dirty="0" err="1">
                <a:solidFill>
                  <a:srgbClr val="A80895"/>
                </a:solidFill>
              </a:rPr>
              <a:t>ranelate</a:t>
            </a:r>
            <a:endParaRPr lang="en-GB" b="1" u="sng" dirty="0">
              <a:solidFill>
                <a:srgbClr val="A8089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062664" cy="4464496"/>
          </a:xfrm>
        </p:spPr>
        <p:txBody>
          <a:bodyPr/>
          <a:lstStyle/>
          <a:p>
            <a:r>
              <a:rPr lang="en-US" sz="2700" dirty="0"/>
              <a:t>dual effect – </a:t>
            </a:r>
            <a:r>
              <a:rPr lang="en-US" sz="2700" b="1" dirty="0"/>
              <a:t>it stimulates formation of bone and protects against decrease of BMD</a:t>
            </a:r>
          </a:p>
          <a:p>
            <a:r>
              <a:rPr lang="en-US" sz="2700" dirty="0"/>
              <a:t>improve mechanical characteristics of bone</a:t>
            </a:r>
          </a:p>
          <a:p>
            <a:r>
              <a:rPr lang="en-US" sz="2700" dirty="0"/>
              <a:t>side effects – contraindication is the anamnesis of venous thrombosis and the presence of risk factors of thrombosis or cardiovascular diseases, because higher incidence of heart attack was proved</a:t>
            </a:r>
          </a:p>
          <a:p>
            <a:r>
              <a:rPr lang="en-US" sz="2700" dirty="0"/>
              <a:t>dual effect was disputed lately</a:t>
            </a:r>
          </a:p>
          <a:p>
            <a:r>
              <a:rPr lang="en-US" sz="2700" dirty="0"/>
              <a:t>approved only as a last possibility when other treatment is impossible due some reasons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332656"/>
            <a:ext cx="3598198" cy="151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47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827088" y="404813"/>
            <a:ext cx="4416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u="sng">
                <a:solidFill>
                  <a:srgbClr val="A80895"/>
                </a:solidFill>
              </a:rPr>
              <a:t>Metabolism of bones: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763713" y="1196975"/>
            <a:ext cx="354770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1/  </a:t>
            </a:r>
            <a:r>
              <a:rPr lang="en-GB" sz="2800">
                <a:solidFill>
                  <a:srgbClr val="00B050"/>
                </a:solidFill>
              </a:rPr>
              <a:t>osteoblasts</a:t>
            </a:r>
          </a:p>
          <a:p>
            <a:r>
              <a:rPr lang="en-GB" sz="2800">
                <a:solidFill>
                  <a:srgbClr val="00B050"/>
                </a:solidFill>
              </a:rPr>
              <a:t>     </a:t>
            </a:r>
            <a:r>
              <a:rPr lang="en-GB" sz="2800" b="1">
                <a:solidFill>
                  <a:srgbClr val="00B050"/>
                </a:solidFill>
              </a:rPr>
              <a:t>formation of bones</a:t>
            </a:r>
            <a:endParaRPr lang="en-GB" sz="2800">
              <a:solidFill>
                <a:srgbClr val="00B050"/>
              </a:solidFill>
            </a:endParaRPr>
          </a:p>
          <a:p>
            <a:endParaRPr lang="en-GB" sz="2800"/>
          </a:p>
          <a:p>
            <a:r>
              <a:rPr lang="en-GB" sz="2800"/>
              <a:t>2/  </a:t>
            </a:r>
            <a:r>
              <a:rPr lang="en-GB" sz="2800">
                <a:solidFill>
                  <a:srgbClr val="FF0000"/>
                </a:solidFill>
              </a:rPr>
              <a:t>osteoclasts</a:t>
            </a:r>
          </a:p>
          <a:p>
            <a:r>
              <a:rPr lang="en-GB" sz="2800">
                <a:solidFill>
                  <a:srgbClr val="FF0000"/>
                </a:solidFill>
              </a:rPr>
              <a:t>     </a:t>
            </a:r>
            <a:r>
              <a:rPr lang="en-GB" sz="2800" b="1">
                <a:solidFill>
                  <a:srgbClr val="FF0000"/>
                </a:solidFill>
              </a:rPr>
              <a:t>resorption of bones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57200" y="3962400"/>
            <a:ext cx="82296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>
                <a:cs typeface="Times New Roman" pitchFamily="18" charset="0"/>
              </a:rPr>
              <a:t>healthy bone has both processes in ballance</a:t>
            </a:r>
            <a:endParaRPr lang="en-GB" sz="2800"/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endParaRPr lang="en-GB" sz="2800"/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>
                <a:cs typeface="Times New Roman" pitchFamily="18" charset="0"/>
              </a:rPr>
              <a:t>under pathological conditions predominates usually increased resorption</a:t>
            </a:r>
            <a:endParaRPr lang="en-GB" sz="2800"/>
          </a:p>
        </p:txBody>
      </p:sp>
    </p:spTree>
    <p:custDataLst>
      <p:tags r:id="rId1"/>
    </p:custData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720080"/>
          </a:xfrm>
        </p:spPr>
        <p:txBody>
          <a:bodyPr/>
          <a:lstStyle/>
          <a:p>
            <a:pPr algn="l"/>
            <a:r>
              <a:rPr lang="en-GB" sz="4200" b="1" u="sng" dirty="0">
                <a:solidFill>
                  <a:srgbClr val="A80895"/>
                </a:solidFill>
              </a:rPr>
              <a:t>5.   Hormone replacement therapy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2664" cy="4968552"/>
          </a:xfrm>
        </p:spPr>
        <p:txBody>
          <a:bodyPr/>
          <a:lstStyle/>
          <a:p>
            <a:r>
              <a:rPr lang="en-GB" sz="2700" dirty="0"/>
              <a:t>artificial estrogens which balance hormone levels after menopause</a:t>
            </a:r>
          </a:p>
          <a:p>
            <a:r>
              <a:rPr lang="en-GB" sz="2700" dirty="0"/>
              <a:t>due to higher risk of breast cancer and cardiovascular diseases (thrombosis, heart attack, stroke) is the only indication for their use climacteric syndrome (</a:t>
            </a:r>
            <a:r>
              <a:rPr lang="en-GB" sz="2700" b="1" dirty="0"/>
              <a:t>premature or surgically induced menopause</a:t>
            </a:r>
            <a:r>
              <a:rPr lang="en-GB" sz="2700" dirty="0"/>
              <a:t>)</a:t>
            </a:r>
          </a:p>
          <a:p>
            <a:endParaRPr lang="en-GB" sz="2700" dirty="0"/>
          </a:p>
          <a:p>
            <a:r>
              <a:rPr lang="en-GB" sz="2700" dirty="0"/>
              <a:t>phytoestrogens – plant derived compounds included in food supplements, effect on osteoporosis was not proved, but they can improve menopausal symptoms (hot flashes, night sweats)</a:t>
            </a:r>
          </a:p>
        </p:txBody>
      </p:sp>
    </p:spTree>
    <p:extLst>
      <p:ext uri="{BB962C8B-B14F-4D97-AF65-F5344CB8AC3E}">
        <p14:creationId xmlns:p14="http://schemas.microsoft.com/office/powerpoint/2010/main" val="24181886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720080"/>
          </a:xfrm>
        </p:spPr>
        <p:txBody>
          <a:bodyPr/>
          <a:lstStyle/>
          <a:p>
            <a:pPr algn="l"/>
            <a:r>
              <a:rPr lang="en-GB" sz="3600" b="1" u="sng" dirty="0">
                <a:solidFill>
                  <a:srgbClr val="A80895"/>
                </a:solidFill>
              </a:rPr>
              <a:t>6.   Selective estrogen receptor modulators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062664" cy="4392488"/>
          </a:xfrm>
        </p:spPr>
        <p:txBody>
          <a:bodyPr/>
          <a:lstStyle/>
          <a:p>
            <a:r>
              <a:rPr lang="en-GB" sz="2700" dirty="0"/>
              <a:t>effect is different in different receptors:</a:t>
            </a:r>
          </a:p>
          <a:p>
            <a:pPr lvl="1"/>
            <a:r>
              <a:rPr lang="en-GB" sz="2300" dirty="0"/>
              <a:t>estrogen agonists in bone and cardiovascular system (improve lipid profile in blood)</a:t>
            </a:r>
          </a:p>
          <a:p>
            <a:pPr lvl="1"/>
            <a:r>
              <a:rPr lang="en-GB" sz="2300" dirty="0"/>
              <a:t>estrogen antagonists in breast and uterus</a:t>
            </a:r>
          </a:p>
          <a:p>
            <a:endParaRPr lang="en-GB" sz="2700" dirty="0"/>
          </a:p>
          <a:p>
            <a:r>
              <a:rPr lang="en-GB" sz="2700" dirty="0"/>
              <a:t>appropriate mostly for younger women with higher risk of spinal fractures and breast cancer</a:t>
            </a:r>
            <a:endParaRPr lang="sk-SK" sz="2700" dirty="0"/>
          </a:p>
          <a:p>
            <a:r>
              <a:rPr lang="en-US" sz="2700" dirty="0"/>
              <a:t>from this group only </a:t>
            </a:r>
            <a:r>
              <a:rPr lang="en-US" sz="2700" dirty="0" err="1"/>
              <a:t>ramoxifen</a:t>
            </a:r>
            <a:r>
              <a:rPr lang="en-US" sz="2700" dirty="0"/>
              <a:t> approved specifically for </a:t>
            </a:r>
            <a:r>
              <a:rPr lang="en-US" sz="2700" dirty="0" err="1"/>
              <a:t>osteroporosis</a:t>
            </a:r>
            <a:r>
              <a:rPr lang="en-US" sz="2700" dirty="0"/>
              <a:t> treatment</a:t>
            </a:r>
          </a:p>
        </p:txBody>
      </p:sp>
    </p:spTree>
    <p:extLst>
      <p:ext uri="{BB962C8B-B14F-4D97-AF65-F5344CB8AC3E}">
        <p14:creationId xmlns:p14="http://schemas.microsoft.com/office/powerpoint/2010/main" val="38223694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720080"/>
          </a:xfrm>
        </p:spPr>
        <p:txBody>
          <a:bodyPr/>
          <a:lstStyle/>
          <a:p>
            <a:pPr algn="l"/>
            <a:r>
              <a:rPr lang="en-GB" sz="4200" b="1" u="sng" dirty="0">
                <a:solidFill>
                  <a:srgbClr val="A80895"/>
                </a:solidFill>
              </a:rPr>
              <a:t>7.   </a:t>
            </a:r>
            <a:r>
              <a:rPr lang="sk-SK" sz="4200" b="1" u="sng" dirty="0">
                <a:solidFill>
                  <a:srgbClr val="A80895"/>
                </a:solidFill>
              </a:rPr>
              <a:t>C</a:t>
            </a:r>
            <a:r>
              <a:rPr lang="en-GB" sz="4200" b="1" u="sng" dirty="0" err="1">
                <a:solidFill>
                  <a:srgbClr val="A80895"/>
                </a:solidFill>
              </a:rPr>
              <a:t>alcitonin</a:t>
            </a:r>
            <a:endParaRPr lang="en-GB" sz="4200" b="1" u="sng" dirty="0">
              <a:solidFill>
                <a:srgbClr val="A8089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2664" cy="4968552"/>
          </a:xfrm>
        </p:spPr>
        <p:txBody>
          <a:bodyPr/>
          <a:lstStyle/>
          <a:p>
            <a:r>
              <a:rPr lang="en-GB" sz="2700" dirty="0"/>
              <a:t>defend from bone resorption by direct effect on osteoclasts</a:t>
            </a:r>
          </a:p>
          <a:p>
            <a:r>
              <a:rPr lang="en-GB" sz="2700" dirty="0"/>
              <a:t>salmon calcitonin is used</a:t>
            </a:r>
          </a:p>
          <a:p>
            <a:r>
              <a:rPr lang="en-GB" sz="2700" dirty="0"/>
              <a:t>presently is not very used for treatment of osteoporosis</a:t>
            </a:r>
          </a:p>
          <a:p>
            <a:r>
              <a:rPr lang="en-GB" sz="2700" dirty="0"/>
              <a:t>is used for short-term treatment of Paget disease and hypercalcemia because of bone metastases (here is the advantage its analgesic effect)</a:t>
            </a:r>
          </a:p>
        </p:txBody>
      </p:sp>
    </p:spTree>
    <p:extLst>
      <p:ext uri="{BB962C8B-B14F-4D97-AF65-F5344CB8AC3E}">
        <p14:creationId xmlns:p14="http://schemas.microsoft.com/office/powerpoint/2010/main" val="13481656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720080"/>
          </a:xfrm>
        </p:spPr>
        <p:txBody>
          <a:bodyPr/>
          <a:lstStyle/>
          <a:p>
            <a:pPr algn="l"/>
            <a:r>
              <a:rPr lang="en-GB" sz="4200" b="1" u="sng" dirty="0">
                <a:solidFill>
                  <a:srgbClr val="A80895"/>
                </a:solidFill>
              </a:rPr>
              <a:t>8.   </a:t>
            </a:r>
            <a:r>
              <a:rPr lang="en-GB" sz="4200" b="1" u="sng" dirty="0" err="1">
                <a:solidFill>
                  <a:srgbClr val="A80895"/>
                </a:solidFill>
              </a:rPr>
              <a:t>Teriparatide</a:t>
            </a:r>
            <a:r>
              <a:rPr lang="en-GB" sz="4200" b="1" u="sng" dirty="0">
                <a:solidFill>
                  <a:srgbClr val="A80895"/>
                </a:solidFill>
              </a:rPr>
              <a:t> and PTH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062664" cy="4968552"/>
          </a:xfrm>
        </p:spPr>
        <p:txBody>
          <a:bodyPr/>
          <a:lstStyle/>
          <a:p>
            <a:r>
              <a:rPr lang="en-US" sz="2700" dirty="0"/>
              <a:t>teriparatide – terminal sequence of PTH with the highest biological effects</a:t>
            </a:r>
          </a:p>
          <a:p>
            <a:r>
              <a:rPr lang="en-US" sz="2700" dirty="0"/>
              <a:t>core of its effect is intermittent administration of small doses, which has osteoanabolic effects on trabecular and cortical bone</a:t>
            </a:r>
          </a:p>
          <a:p>
            <a:r>
              <a:rPr lang="en-US" sz="2700" dirty="0"/>
              <a:t>it changes the regulation of gene expression and system RANK/OPG</a:t>
            </a:r>
          </a:p>
          <a:p>
            <a:r>
              <a:rPr lang="en-US" sz="2700" dirty="0"/>
              <a:t>highly effective but expensive </a:t>
            </a:r>
            <a:r>
              <a:rPr lang="en-US" sz="2700" dirty="0">
                <a:sym typeface="Wingdings" panose="05000000000000000000" pitchFamily="2" charset="2"/>
              </a:rPr>
              <a:t> (very strict indication criteria)</a:t>
            </a:r>
            <a:endParaRPr lang="en-US" sz="2700" dirty="0"/>
          </a:p>
          <a:p>
            <a:r>
              <a:rPr lang="en-US" sz="2700" dirty="0"/>
              <a:t>subcutaneous administration can discourage patients from usage</a:t>
            </a:r>
          </a:p>
        </p:txBody>
      </p:sp>
    </p:spTree>
    <p:extLst>
      <p:ext uri="{BB962C8B-B14F-4D97-AF65-F5344CB8AC3E}">
        <p14:creationId xmlns:p14="http://schemas.microsoft.com/office/powerpoint/2010/main" val="1699690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720080"/>
          </a:xfrm>
        </p:spPr>
        <p:txBody>
          <a:bodyPr/>
          <a:lstStyle/>
          <a:p>
            <a:pPr algn="l"/>
            <a:r>
              <a:rPr lang="en-GB" sz="4200" b="1" u="sng" dirty="0">
                <a:solidFill>
                  <a:srgbClr val="A80895"/>
                </a:solidFill>
              </a:rPr>
              <a:t>9.   </a:t>
            </a:r>
            <a:r>
              <a:rPr lang="en-GB" sz="4200" b="1" u="sng" dirty="0" err="1">
                <a:solidFill>
                  <a:srgbClr val="A80895"/>
                </a:solidFill>
              </a:rPr>
              <a:t>Denosumab</a:t>
            </a:r>
            <a:endParaRPr lang="en-GB" sz="4200" b="1" u="sng" dirty="0">
              <a:solidFill>
                <a:srgbClr val="A8089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062664" cy="4968552"/>
          </a:xfrm>
        </p:spPr>
        <p:txBody>
          <a:bodyPr/>
          <a:lstStyle/>
          <a:p>
            <a:r>
              <a:rPr lang="en-GB" sz="2700" dirty="0"/>
              <a:t>specific monoclonal antibody against RANKL (act as </a:t>
            </a:r>
            <a:r>
              <a:rPr lang="en-GB" sz="2700" dirty="0" err="1"/>
              <a:t>osteoprotegerin</a:t>
            </a:r>
            <a:r>
              <a:rPr lang="en-GB" sz="2700" dirty="0"/>
              <a:t>)</a:t>
            </a:r>
          </a:p>
          <a:p>
            <a:r>
              <a:rPr lang="en-GB" sz="2700" dirty="0"/>
              <a:t>effective and safe form of treatment without severe contraindications</a:t>
            </a:r>
          </a:p>
          <a:p>
            <a:r>
              <a:rPr lang="en-GB" sz="2700" dirty="0"/>
              <a:t>administration is once per six months </a:t>
            </a:r>
            <a:r>
              <a:rPr lang="en-GB" sz="2700" dirty="0">
                <a:sym typeface="Wingdings" panose="05000000000000000000" pitchFamily="2" charset="2"/>
              </a:rPr>
              <a:t></a:t>
            </a:r>
            <a:endParaRPr lang="en-GB" sz="2700" dirty="0"/>
          </a:p>
          <a:p>
            <a:r>
              <a:rPr lang="en-GB" sz="2700" dirty="0"/>
              <a:t>rare side effect is necrosis of jaw bone (similar to bisphosphonates)</a:t>
            </a:r>
          </a:p>
        </p:txBody>
      </p:sp>
    </p:spTree>
    <p:extLst>
      <p:ext uri="{BB962C8B-B14F-4D97-AF65-F5344CB8AC3E}">
        <p14:creationId xmlns:p14="http://schemas.microsoft.com/office/powerpoint/2010/main" val="960825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720080"/>
          </a:xfrm>
        </p:spPr>
        <p:txBody>
          <a:bodyPr/>
          <a:lstStyle/>
          <a:p>
            <a:pPr algn="l"/>
            <a:r>
              <a:rPr lang="en-GB" sz="4200" b="1" u="sng" dirty="0">
                <a:solidFill>
                  <a:srgbClr val="A80895"/>
                </a:solidFill>
              </a:rPr>
              <a:t>10.   </a:t>
            </a:r>
            <a:r>
              <a:rPr lang="en-GB" sz="4200" b="1" u="sng" dirty="0" err="1">
                <a:solidFill>
                  <a:srgbClr val="A80895"/>
                </a:solidFill>
              </a:rPr>
              <a:t>Romosozumab</a:t>
            </a:r>
            <a:endParaRPr lang="en-GB" sz="4200" b="1" u="sng" dirty="0">
              <a:solidFill>
                <a:srgbClr val="A8089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062664" cy="4968552"/>
          </a:xfrm>
        </p:spPr>
        <p:txBody>
          <a:bodyPr/>
          <a:lstStyle/>
          <a:p>
            <a:r>
              <a:rPr lang="en-GB" sz="2700" dirty="0"/>
              <a:t>specific monoclonal antibody against </a:t>
            </a:r>
            <a:r>
              <a:rPr lang="en-GB" sz="2700" dirty="0" err="1"/>
              <a:t>sclerostin</a:t>
            </a:r>
            <a:endParaRPr lang="en-GB" sz="2700" dirty="0"/>
          </a:p>
          <a:p>
            <a:r>
              <a:rPr lang="en-GB" sz="2700" dirty="0"/>
              <a:t>it is simply inhibitor of inhibitor </a:t>
            </a:r>
            <a:r>
              <a:rPr lang="en-GB" sz="2700" dirty="0">
                <a:latin typeface="Times New Roman"/>
                <a:cs typeface="Times New Roman"/>
              </a:rPr>
              <a:t>→ inhibits the bond of </a:t>
            </a:r>
            <a:r>
              <a:rPr lang="en-GB" sz="2700" dirty="0" err="1">
                <a:latin typeface="Times New Roman"/>
                <a:cs typeface="Times New Roman"/>
              </a:rPr>
              <a:t>sclerostin</a:t>
            </a:r>
            <a:r>
              <a:rPr lang="en-GB" sz="2700" dirty="0">
                <a:latin typeface="Times New Roman"/>
                <a:cs typeface="Times New Roman"/>
              </a:rPr>
              <a:t> and supports </a:t>
            </a:r>
            <a:r>
              <a:rPr lang="en-GB" sz="2700" dirty="0" err="1">
                <a:latin typeface="Times New Roman"/>
                <a:cs typeface="Times New Roman"/>
              </a:rPr>
              <a:t>osteoformation</a:t>
            </a:r>
            <a:r>
              <a:rPr lang="en-GB" sz="2700" dirty="0">
                <a:latin typeface="Times New Roman"/>
                <a:cs typeface="Times New Roman"/>
              </a:rPr>
              <a:t> via </a:t>
            </a:r>
            <a:r>
              <a:rPr lang="en-GB" sz="2700" dirty="0" err="1">
                <a:latin typeface="Times New Roman"/>
                <a:cs typeface="Times New Roman"/>
              </a:rPr>
              <a:t>Wnt</a:t>
            </a:r>
            <a:r>
              <a:rPr lang="en-GB" sz="2700" dirty="0">
                <a:latin typeface="Times New Roman"/>
                <a:cs typeface="Times New Roman"/>
              </a:rPr>
              <a:t> signalling pathway</a:t>
            </a:r>
            <a:endParaRPr lang="en-GB" sz="2700" dirty="0"/>
          </a:p>
          <a:p>
            <a:r>
              <a:rPr lang="en-GB" sz="2700" dirty="0"/>
              <a:t>increase BMD more then bisphosphonates and PTH</a:t>
            </a:r>
          </a:p>
          <a:p>
            <a:r>
              <a:rPr lang="en-GB" sz="2700" dirty="0"/>
              <a:t>clinical studies are still in progress</a:t>
            </a:r>
          </a:p>
          <a:p>
            <a:r>
              <a:rPr lang="en-GB" sz="2700" dirty="0"/>
              <a:t>subcutaneous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1907633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46x346xhow-to-cure-osteoporosis.jpg.pagespeed.ic.jLtC788uP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1857364"/>
            <a:ext cx="4394200" cy="43942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808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85786" y="285728"/>
            <a:ext cx="47510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b="1" u="sng">
                <a:solidFill>
                  <a:srgbClr val="A80895"/>
                </a:solidFill>
              </a:rPr>
              <a:t>Bone remodelling :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950913" y="1360488"/>
            <a:ext cx="769302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/>
              <a:t>complex process of coordinated activity of bone cells – osteoblasts, osteoclasts and osteocytes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functions:</a:t>
            </a:r>
          </a:p>
          <a:p>
            <a:pPr marL="691200" lvl="1" indent="-396000">
              <a:spcBef>
                <a:spcPts val="600"/>
              </a:spcBef>
              <a:buFont typeface="Wingdings" pitchFamily="2" charset="2"/>
              <a:buChar char="Ø"/>
            </a:pPr>
            <a:r>
              <a:rPr lang="en-GB" dirty="0"/>
              <a:t>adaptation of bone </a:t>
            </a:r>
            <a:r>
              <a:rPr lang="sk-SK" dirty="0"/>
              <a:t>to</a:t>
            </a:r>
            <a:r>
              <a:rPr lang="en-GB" dirty="0"/>
              <a:t> changing mechanical load</a:t>
            </a:r>
          </a:p>
          <a:p>
            <a:pPr marL="691200" lvl="1" indent="-396000">
              <a:spcBef>
                <a:spcPts val="600"/>
              </a:spcBef>
              <a:buFont typeface="Wingdings" pitchFamily="2" charset="2"/>
              <a:buChar char="Ø"/>
            </a:pPr>
            <a:r>
              <a:rPr lang="en-GB" dirty="0"/>
              <a:t>reparation of small mechanical injuries, which accumulation can cause bone ageing</a:t>
            </a:r>
          </a:p>
          <a:p>
            <a:pPr marL="691200" lvl="1" indent="-396000">
              <a:spcBef>
                <a:spcPts val="600"/>
              </a:spcBef>
              <a:buFont typeface="Wingdings" pitchFamily="2" charset="2"/>
              <a:buChar char="Ø"/>
            </a:pPr>
            <a:r>
              <a:rPr lang="en-GB" dirty="0"/>
              <a:t>replacement of old bone tissue by new one, mechanically more appropriate</a:t>
            </a:r>
            <a:endParaRPr lang="en-GB" sz="2800" dirty="0">
              <a:solidFill>
                <a:srgbClr val="3399FF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invGray">
          <a:xfrm>
            <a:off x="785786" y="1857364"/>
            <a:ext cx="271228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b="1"/>
              <a:t>border cells  </a:t>
            </a:r>
          </a:p>
          <a:p>
            <a:pPr eaLnBrk="0" hangingPunct="0"/>
            <a:r>
              <a:rPr lang="en-GB" b="1"/>
              <a:t>covering the bone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invGray">
          <a:xfrm>
            <a:off x="3643306" y="5214950"/>
            <a:ext cx="5246697" cy="861774"/>
          </a:xfrm>
          <a:prstGeom prst="rect">
            <a:avLst/>
          </a:prstGeom>
          <a:noFill/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GB" b="1"/>
              <a:t>the activation of bone resorption </a:t>
            </a:r>
          </a:p>
          <a:p>
            <a:pPr algn="ctr" eaLnBrk="0" hangingPunct="0"/>
            <a:r>
              <a:rPr lang="en-GB" b="1">
                <a:solidFill>
                  <a:srgbClr val="FF0000"/>
                </a:solidFill>
              </a:rPr>
              <a:t>~ 20 days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invGray">
          <a:xfrm>
            <a:off x="4286248" y="1571612"/>
            <a:ext cx="17526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b="1"/>
              <a:t>osteoclasts resorb</a:t>
            </a:r>
          </a:p>
          <a:p>
            <a:pPr eaLnBrk="0" hangingPunct="0"/>
            <a:r>
              <a:rPr lang="en-GB" b="1"/>
              <a:t>the bone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invGray">
          <a:xfrm>
            <a:off x="5653088" y="3227388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GB" sz="18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invGray">
          <a:xfrm>
            <a:off x="1782763" y="3222625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GB" sz="18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 flipH="1">
            <a:off x="4427538" y="2852738"/>
            <a:ext cx="320675" cy="504825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2268538" y="2924175"/>
            <a:ext cx="179387" cy="358775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43042" y="3500438"/>
            <a:ext cx="5910263" cy="912812"/>
            <a:chOff x="930" y="1797"/>
            <a:chExt cx="3723" cy="575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30" y="1888"/>
              <a:ext cx="3723" cy="484"/>
              <a:chOff x="930" y="1797"/>
              <a:chExt cx="3723" cy="484"/>
            </a:xfrm>
          </p:grpSpPr>
          <p:sp>
            <p:nvSpPr>
              <p:cNvPr id="7209" name="Freeform 16"/>
              <p:cNvSpPr>
                <a:spLocks/>
              </p:cNvSpPr>
              <p:nvPr/>
            </p:nvSpPr>
            <p:spPr bwMode="auto">
              <a:xfrm>
                <a:off x="2290" y="1797"/>
                <a:ext cx="1044" cy="347"/>
              </a:xfrm>
              <a:custGeom>
                <a:avLst/>
                <a:gdLst>
                  <a:gd name="T0" fmla="*/ 24 w 1044"/>
                  <a:gd name="T1" fmla="*/ 192 h 347"/>
                  <a:gd name="T2" fmla="*/ 283 w 1044"/>
                  <a:gd name="T3" fmla="*/ 27 h 347"/>
                  <a:gd name="T4" fmla="*/ 777 w 1044"/>
                  <a:gd name="T5" fmla="*/ 27 h 347"/>
                  <a:gd name="T6" fmla="*/ 1023 w 1044"/>
                  <a:gd name="T7" fmla="*/ 185 h 347"/>
                  <a:gd name="T8" fmla="*/ 900 w 1044"/>
                  <a:gd name="T9" fmla="*/ 264 h 347"/>
                  <a:gd name="T10" fmla="*/ 777 w 1044"/>
                  <a:gd name="T11" fmla="*/ 343 h 347"/>
                  <a:gd name="T12" fmla="*/ 666 w 1044"/>
                  <a:gd name="T13" fmla="*/ 252 h 347"/>
                  <a:gd name="T14" fmla="*/ 530 w 1044"/>
                  <a:gd name="T15" fmla="*/ 343 h 347"/>
                  <a:gd name="T16" fmla="*/ 414 w 1044"/>
                  <a:gd name="T17" fmla="*/ 228 h 347"/>
                  <a:gd name="T18" fmla="*/ 283 w 1044"/>
                  <a:gd name="T19" fmla="*/ 343 h 347"/>
                  <a:gd name="T20" fmla="*/ 138 w 1044"/>
                  <a:gd name="T21" fmla="*/ 228 h 347"/>
                  <a:gd name="T22" fmla="*/ 24 w 1044"/>
                  <a:gd name="T23" fmla="*/ 192 h 3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4"/>
                  <a:gd name="T37" fmla="*/ 0 h 347"/>
                  <a:gd name="T38" fmla="*/ 1044 w 1044"/>
                  <a:gd name="T39" fmla="*/ 347 h 3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4" h="347">
                    <a:moveTo>
                      <a:pt x="24" y="192"/>
                    </a:moveTo>
                    <a:cubicBezTo>
                      <a:pt x="48" y="159"/>
                      <a:pt x="158" y="54"/>
                      <a:pt x="283" y="27"/>
                    </a:cubicBezTo>
                    <a:cubicBezTo>
                      <a:pt x="408" y="0"/>
                      <a:pt x="653" y="1"/>
                      <a:pt x="777" y="27"/>
                    </a:cubicBezTo>
                    <a:cubicBezTo>
                      <a:pt x="900" y="54"/>
                      <a:pt x="1003" y="146"/>
                      <a:pt x="1023" y="185"/>
                    </a:cubicBezTo>
                    <a:cubicBezTo>
                      <a:pt x="1044" y="225"/>
                      <a:pt x="941" y="238"/>
                      <a:pt x="900" y="264"/>
                    </a:cubicBezTo>
                    <a:cubicBezTo>
                      <a:pt x="859" y="290"/>
                      <a:pt x="816" y="345"/>
                      <a:pt x="777" y="343"/>
                    </a:cubicBezTo>
                    <a:cubicBezTo>
                      <a:pt x="738" y="341"/>
                      <a:pt x="707" y="252"/>
                      <a:pt x="666" y="252"/>
                    </a:cubicBezTo>
                    <a:cubicBezTo>
                      <a:pt x="625" y="252"/>
                      <a:pt x="572" y="347"/>
                      <a:pt x="530" y="343"/>
                    </a:cubicBezTo>
                    <a:cubicBezTo>
                      <a:pt x="488" y="339"/>
                      <a:pt x="455" y="228"/>
                      <a:pt x="414" y="228"/>
                    </a:cubicBezTo>
                    <a:cubicBezTo>
                      <a:pt x="373" y="228"/>
                      <a:pt x="329" y="343"/>
                      <a:pt x="283" y="343"/>
                    </a:cubicBezTo>
                    <a:cubicBezTo>
                      <a:pt x="237" y="343"/>
                      <a:pt x="181" y="253"/>
                      <a:pt x="138" y="228"/>
                    </a:cubicBezTo>
                    <a:cubicBezTo>
                      <a:pt x="95" y="203"/>
                      <a:pt x="0" y="225"/>
                      <a:pt x="24" y="192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10" name="Freeform 17"/>
              <p:cNvSpPr>
                <a:spLocks noEditPoints="1"/>
              </p:cNvSpPr>
              <p:nvPr/>
            </p:nvSpPr>
            <p:spPr bwMode="auto">
              <a:xfrm>
                <a:off x="930" y="1842"/>
                <a:ext cx="3723" cy="439"/>
              </a:xfrm>
              <a:custGeom>
                <a:avLst/>
                <a:gdLst>
                  <a:gd name="T0" fmla="*/ 1058 w 3723"/>
                  <a:gd name="T1" fmla="*/ 0 h 439"/>
                  <a:gd name="T2" fmla="*/ 0 w 3723"/>
                  <a:gd name="T3" fmla="*/ 80 h 439"/>
                  <a:gd name="T4" fmla="*/ 1058 w 3723"/>
                  <a:gd name="T5" fmla="*/ 0 h 439"/>
                  <a:gd name="T6" fmla="*/ 1112 w 3723"/>
                  <a:gd name="T7" fmla="*/ 4 h 439"/>
                  <a:gd name="T8" fmla="*/ 1162 w 3723"/>
                  <a:gd name="T9" fmla="*/ 13 h 439"/>
                  <a:gd name="T10" fmla="*/ 1208 w 3723"/>
                  <a:gd name="T11" fmla="*/ 28 h 439"/>
                  <a:gd name="T12" fmla="*/ 1252 w 3723"/>
                  <a:gd name="T13" fmla="*/ 50 h 439"/>
                  <a:gd name="T14" fmla="*/ 1336 w 3723"/>
                  <a:gd name="T15" fmla="*/ 101 h 439"/>
                  <a:gd name="T16" fmla="*/ 1420 w 3723"/>
                  <a:gd name="T17" fmla="*/ 163 h 439"/>
                  <a:gd name="T18" fmla="*/ 1334 w 3723"/>
                  <a:gd name="T19" fmla="*/ 197 h 439"/>
                  <a:gd name="T20" fmla="*/ 1259 w 3723"/>
                  <a:gd name="T21" fmla="*/ 146 h 439"/>
                  <a:gd name="T22" fmla="*/ 1204 w 3723"/>
                  <a:gd name="T23" fmla="*/ 115 h 439"/>
                  <a:gd name="T24" fmla="*/ 1164 w 3723"/>
                  <a:gd name="T25" fmla="*/ 100 h 439"/>
                  <a:gd name="T26" fmla="*/ 1123 w 3723"/>
                  <a:gd name="T27" fmla="*/ 88 h 439"/>
                  <a:gd name="T28" fmla="*/ 1081 w 3723"/>
                  <a:gd name="T29" fmla="*/ 80 h 439"/>
                  <a:gd name="T30" fmla="*/ 1058 w 3723"/>
                  <a:gd name="T31" fmla="*/ 0 h 439"/>
                  <a:gd name="T32" fmla="*/ 1466 w 3723"/>
                  <a:gd name="T33" fmla="*/ 197 h 439"/>
                  <a:gd name="T34" fmla="*/ 1541 w 3723"/>
                  <a:gd name="T35" fmla="*/ 249 h 439"/>
                  <a:gd name="T36" fmla="*/ 1597 w 3723"/>
                  <a:gd name="T37" fmla="*/ 280 h 439"/>
                  <a:gd name="T38" fmla="*/ 1654 w 3723"/>
                  <a:gd name="T39" fmla="*/ 309 h 439"/>
                  <a:gd name="T40" fmla="*/ 1718 w 3723"/>
                  <a:gd name="T41" fmla="*/ 332 h 439"/>
                  <a:gd name="T42" fmla="*/ 1789 w 3723"/>
                  <a:gd name="T43" fmla="*/ 349 h 439"/>
                  <a:gd name="T44" fmla="*/ 1865 w 3723"/>
                  <a:gd name="T45" fmla="*/ 357 h 439"/>
                  <a:gd name="T46" fmla="*/ 1906 w 3723"/>
                  <a:gd name="T47" fmla="*/ 439 h 439"/>
                  <a:gd name="T48" fmla="*/ 1815 w 3723"/>
                  <a:gd name="T49" fmla="*/ 434 h 439"/>
                  <a:gd name="T50" fmla="*/ 1735 w 3723"/>
                  <a:gd name="T51" fmla="*/ 420 h 439"/>
                  <a:gd name="T52" fmla="*/ 1662 w 3723"/>
                  <a:gd name="T53" fmla="*/ 397 h 439"/>
                  <a:gd name="T54" fmla="*/ 1595 w 3723"/>
                  <a:gd name="T55" fmla="*/ 370 h 439"/>
                  <a:gd name="T56" fmla="*/ 1534 w 3723"/>
                  <a:gd name="T57" fmla="*/ 338 h 439"/>
                  <a:gd name="T58" fmla="*/ 1476 w 3723"/>
                  <a:gd name="T59" fmla="*/ 301 h 439"/>
                  <a:gd name="T60" fmla="*/ 1371 w 3723"/>
                  <a:gd name="T61" fmla="*/ 226 h 439"/>
                  <a:gd name="T62" fmla="*/ 1906 w 3723"/>
                  <a:gd name="T63" fmla="*/ 359 h 439"/>
                  <a:gd name="T64" fmla="*/ 1988 w 3723"/>
                  <a:gd name="T65" fmla="*/ 353 h 439"/>
                  <a:gd name="T66" fmla="*/ 2063 w 3723"/>
                  <a:gd name="T67" fmla="*/ 339 h 439"/>
                  <a:gd name="T68" fmla="*/ 2132 w 3723"/>
                  <a:gd name="T69" fmla="*/ 318 h 439"/>
                  <a:gd name="T70" fmla="*/ 2193 w 3723"/>
                  <a:gd name="T71" fmla="*/ 291 h 439"/>
                  <a:gd name="T72" fmla="*/ 2251 w 3723"/>
                  <a:gd name="T73" fmla="*/ 261 h 439"/>
                  <a:gd name="T74" fmla="*/ 2304 w 3723"/>
                  <a:gd name="T75" fmla="*/ 226 h 439"/>
                  <a:gd name="T76" fmla="*/ 2400 w 3723"/>
                  <a:gd name="T77" fmla="*/ 155 h 439"/>
                  <a:gd name="T78" fmla="*/ 2398 w 3723"/>
                  <a:gd name="T79" fmla="*/ 257 h 439"/>
                  <a:gd name="T80" fmla="*/ 2316 w 3723"/>
                  <a:gd name="T81" fmla="*/ 315 h 439"/>
                  <a:gd name="T82" fmla="*/ 2257 w 3723"/>
                  <a:gd name="T83" fmla="*/ 349 h 439"/>
                  <a:gd name="T84" fmla="*/ 2191 w 3723"/>
                  <a:gd name="T85" fmla="*/ 382 h 439"/>
                  <a:gd name="T86" fmla="*/ 2120 w 3723"/>
                  <a:gd name="T87" fmla="*/ 409 h 439"/>
                  <a:gd name="T88" fmla="*/ 2042 w 3723"/>
                  <a:gd name="T89" fmla="*/ 426 h 439"/>
                  <a:gd name="T90" fmla="*/ 1954 w 3723"/>
                  <a:gd name="T91" fmla="*/ 437 h 439"/>
                  <a:gd name="T92" fmla="*/ 1906 w 3723"/>
                  <a:gd name="T93" fmla="*/ 359 h 439"/>
                  <a:gd name="T94" fmla="*/ 2439 w 3723"/>
                  <a:gd name="T95" fmla="*/ 124 h 439"/>
                  <a:gd name="T96" fmla="*/ 2515 w 3723"/>
                  <a:gd name="T97" fmla="*/ 71 h 439"/>
                  <a:gd name="T98" fmla="*/ 2575 w 3723"/>
                  <a:gd name="T99" fmla="*/ 36 h 439"/>
                  <a:gd name="T100" fmla="*/ 2615 w 3723"/>
                  <a:gd name="T101" fmla="*/ 21 h 439"/>
                  <a:gd name="T102" fmla="*/ 2657 w 3723"/>
                  <a:gd name="T103" fmla="*/ 7 h 439"/>
                  <a:gd name="T104" fmla="*/ 2703 w 3723"/>
                  <a:gd name="T105" fmla="*/ 2 h 439"/>
                  <a:gd name="T106" fmla="*/ 2726 w 3723"/>
                  <a:gd name="T107" fmla="*/ 80 h 439"/>
                  <a:gd name="T108" fmla="*/ 2688 w 3723"/>
                  <a:gd name="T109" fmla="*/ 84 h 439"/>
                  <a:gd name="T110" fmla="*/ 2653 w 3723"/>
                  <a:gd name="T111" fmla="*/ 92 h 439"/>
                  <a:gd name="T112" fmla="*/ 2619 w 3723"/>
                  <a:gd name="T113" fmla="*/ 105 h 439"/>
                  <a:gd name="T114" fmla="*/ 2584 w 3723"/>
                  <a:gd name="T115" fmla="*/ 121 h 439"/>
                  <a:gd name="T116" fmla="*/ 2517 w 3723"/>
                  <a:gd name="T117" fmla="*/ 165 h 439"/>
                  <a:gd name="T118" fmla="*/ 2448 w 3723"/>
                  <a:gd name="T119" fmla="*/ 217 h 439"/>
                  <a:gd name="T120" fmla="*/ 2726 w 3723"/>
                  <a:gd name="T121" fmla="*/ 0 h 439"/>
                  <a:gd name="T122" fmla="*/ 3723 w 3723"/>
                  <a:gd name="T123" fmla="*/ 80 h 439"/>
                  <a:gd name="T124" fmla="*/ 2726 w 3723"/>
                  <a:gd name="T125" fmla="*/ 0 h 43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723"/>
                  <a:gd name="T190" fmla="*/ 0 h 439"/>
                  <a:gd name="T191" fmla="*/ 3723 w 3723"/>
                  <a:gd name="T192" fmla="*/ 439 h 43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723" h="439">
                    <a:moveTo>
                      <a:pt x="0" y="0"/>
                    </a:moveTo>
                    <a:lnTo>
                      <a:pt x="1058" y="0"/>
                    </a:lnTo>
                    <a:lnTo>
                      <a:pt x="1058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  <a:moveTo>
                      <a:pt x="1058" y="0"/>
                    </a:moveTo>
                    <a:lnTo>
                      <a:pt x="1085" y="2"/>
                    </a:lnTo>
                    <a:lnTo>
                      <a:pt x="1112" y="4"/>
                    </a:lnTo>
                    <a:lnTo>
                      <a:pt x="1137" y="7"/>
                    </a:lnTo>
                    <a:lnTo>
                      <a:pt x="1162" y="13"/>
                    </a:lnTo>
                    <a:lnTo>
                      <a:pt x="1185" y="21"/>
                    </a:lnTo>
                    <a:lnTo>
                      <a:pt x="1208" y="28"/>
                    </a:lnTo>
                    <a:lnTo>
                      <a:pt x="1231" y="38"/>
                    </a:lnTo>
                    <a:lnTo>
                      <a:pt x="1252" y="50"/>
                    </a:lnTo>
                    <a:lnTo>
                      <a:pt x="1294" y="75"/>
                    </a:lnTo>
                    <a:lnTo>
                      <a:pt x="1336" y="101"/>
                    </a:lnTo>
                    <a:lnTo>
                      <a:pt x="1378" y="130"/>
                    </a:lnTo>
                    <a:lnTo>
                      <a:pt x="1420" y="163"/>
                    </a:lnTo>
                    <a:lnTo>
                      <a:pt x="1371" y="226"/>
                    </a:lnTo>
                    <a:lnTo>
                      <a:pt x="1334" y="197"/>
                    </a:lnTo>
                    <a:lnTo>
                      <a:pt x="1298" y="171"/>
                    </a:lnTo>
                    <a:lnTo>
                      <a:pt x="1259" y="146"/>
                    </a:lnTo>
                    <a:lnTo>
                      <a:pt x="1223" y="124"/>
                    </a:lnTo>
                    <a:lnTo>
                      <a:pt x="1204" y="115"/>
                    </a:lnTo>
                    <a:lnTo>
                      <a:pt x="1185" y="107"/>
                    </a:lnTo>
                    <a:lnTo>
                      <a:pt x="1164" y="100"/>
                    </a:lnTo>
                    <a:lnTo>
                      <a:pt x="1144" y="92"/>
                    </a:lnTo>
                    <a:lnTo>
                      <a:pt x="1123" y="88"/>
                    </a:lnTo>
                    <a:lnTo>
                      <a:pt x="1102" y="84"/>
                    </a:lnTo>
                    <a:lnTo>
                      <a:pt x="1081" y="80"/>
                    </a:lnTo>
                    <a:lnTo>
                      <a:pt x="1058" y="80"/>
                    </a:lnTo>
                    <a:lnTo>
                      <a:pt x="1058" y="0"/>
                    </a:lnTo>
                    <a:close/>
                    <a:moveTo>
                      <a:pt x="1420" y="163"/>
                    </a:moveTo>
                    <a:lnTo>
                      <a:pt x="1466" y="197"/>
                    </a:lnTo>
                    <a:lnTo>
                      <a:pt x="1516" y="232"/>
                    </a:lnTo>
                    <a:lnTo>
                      <a:pt x="1541" y="249"/>
                    </a:lnTo>
                    <a:lnTo>
                      <a:pt x="1568" y="265"/>
                    </a:lnTo>
                    <a:lnTo>
                      <a:pt x="1597" y="280"/>
                    </a:lnTo>
                    <a:lnTo>
                      <a:pt x="1626" y="295"/>
                    </a:lnTo>
                    <a:lnTo>
                      <a:pt x="1654" y="309"/>
                    </a:lnTo>
                    <a:lnTo>
                      <a:pt x="1685" y="320"/>
                    </a:lnTo>
                    <a:lnTo>
                      <a:pt x="1718" y="332"/>
                    </a:lnTo>
                    <a:lnTo>
                      <a:pt x="1752" y="341"/>
                    </a:lnTo>
                    <a:lnTo>
                      <a:pt x="1789" y="349"/>
                    </a:lnTo>
                    <a:lnTo>
                      <a:pt x="1825" y="355"/>
                    </a:lnTo>
                    <a:lnTo>
                      <a:pt x="1865" y="357"/>
                    </a:lnTo>
                    <a:lnTo>
                      <a:pt x="1906" y="359"/>
                    </a:lnTo>
                    <a:lnTo>
                      <a:pt x="1906" y="439"/>
                    </a:lnTo>
                    <a:lnTo>
                      <a:pt x="1860" y="437"/>
                    </a:lnTo>
                    <a:lnTo>
                      <a:pt x="1815" y="434"/>
                    </a:lnTo>
                    <a:lnTo>
                      <a:pt x="1775" y="428"/>
                    </a:lnTo>
                    <a:lnTo>
                      <a:pt x="1735" y="420"/>
                    </a:lnTo>
                    <a:lnTo>
                      <a:pt x="1699" y="409"/>
                    </a:lnTo>
                    <a:lnTo>
                      <a:pt x="1662" y="397"/>
                    </a:lnTo>
                    <a:lnTo>
                      <a:pt x="1628" y="384"/>
                    </a:lnTo>
                    <a:lnTo>
                      <a:pt x="1595" y="370"/>
                    </a:lnTo>
                    <a:lnTo>
                      <a:pt x="1564" y="355"/>
                    </a:lnTo>
                    <a:lnTo>
                      <a:pt x="1534" y="338"/>
                    </a:lnTo>
                    <a:lnTo>
                      <a:pt x="1505" y="320"/>
                    </a:lnTo>
                    <a:lnTo>
                      <a:pt x="1476" y="301"/>
                    </a:lnTo>
                    <a:lnTo>
                      <a:pt x="1422" y="263"/>
                    </a:lnTo>
                    <a:lnTo>
                      <a:pt x="1371" y="226"/>
                    </a:lnTo>
                    <a:lnTo>
                      <a:pt x="1420" y="163"/>
                    </a:lnTo>
                    <a:close/>
                    <a:moveTo>
                      <a:pt x="1906" y="359"/>
                    </a:moveTo>
                    <a:lnTo>
                      <a:pt x="1948" y="357"/>
                    </a:lnTo>
                    <a:lnTo>
                      <a:pt x="1988" y="353"/>
                    </a:lnTo>
                    <a:lnTo>
                      <a:pt x="2026" y="347"/>
                    </a:lnTo>
                    <a:lnTo>
                      <a:pt x="2063" y="339"/>
                    </a:lnTo>
                    <a:lnTo>
                      <a:pt x="2099" y="330"/>
                    </a:lnTo>
                    <a:lnTo>
                      <a:pt x="2132" y="318"/>
                    </a:lnTo>
                    <a:lnTo>
                      <a:pt x="2164" y="307"/>
                    </a:lnTo>
                    <a:lnTo>
                      <a:pt x="2193" y="291"/>
                    </a:lnTo>
                    <a:lnTo>
                      <a:pt x="2224" y="278"/>
                    </a:lnTo>
                    <a:lnTo>
                      <a:pt x="2251" y="261"/>
                    </a:lnTo>
                    <a:lnTo>
                      <a:pt x="2278" y="243"/>
                    </a:lnTo>
                    <a:lnTo>
                      <a:pt x="2304" y="226"/>
                    </a:lnTo>
                    <a:lnTo>
                      <a:pt x="2352" y="190"/>
                    </a:lnTo>
                    <a:lnTo>
                      <a:pt x="2400" y="155"/>
                    </a:lnTo>
                    <a:lnTo>
                      <a:pt x="2448" y="217"/>
                    </a:lnTo>
                    <a:lnTo>
                      <a:pt x="2398" y="257"/>
                    </a:lnTo>
                    <a:lnTo>
                      <a:pt x="2345" y="295"/>
                    </a:lnTo>
                    <a:lnTo>
                      <a:pt x="2316" y="315"/>
                    </a:lnTo>
                    <a:lnTo>
                      <a:pt x="2287" y="332"/>
                    </a:lnTo>
                    <a:lnTo>
                      <a:pt x="2257" y="349"/>
                    </a:lnTo>
                    <a:lnTo>
                      <a:pt x="2224" y="366"/>
                    </a:lnTo>
                    <a:lnTo>
                      <a:pt x="2191" y="382"/>
                    </a:lnTo>
                    <a:lnTo>
                      <a:pt x="2157" y="395"/>
                    </a:lnTo>
                    <a:lnTo>
                      <a:pt x="2120" y="409"/>
                    </a:lnTo>
                    <a:lnTo>
                      <a:pt x="2082" y="418"/>
                    </a:lnTo>
                    <a:lnTo>
                      <a:pt x="2042" y="426"/>
                    </a:lnTo>
                    <a:lnTo>
                      <a:pt x="1998" y="434"/>
                    </a:lnTo>
                    <a:lnTo>
                      <a:pt x="1954" y="437"/>
                    </a:lnTo>
                    <a:lnTo>
                      <a:pt x="1906" y="439"/>
                    </a:lnTo>
                    <a:lnTo>
                      <a:pt x="1906" y="359"/>
                    </a:lnTo>
                    <a:close/>
                    <a:moveTo>
                      <a:pt x="2400" y="155"/>
                    </a:moveTo>
                    <a:lnTo>
                      <a:pt x="2439" y="124"/>
                    </a:lnTo>
                    <a:lnTo>
                      <a:pt x="2477" y="96"/>
                    </a:lnTo>
                    <a:lnTo>
                      <a:pt x="2515" y="71"/>
                    </a:lnTo>
                    <a:lnTo>
                      <a:pt x="2554" y="48"/>
                    </a:lnTo>
                    <a:lnTo>
                      <a:pt x="2575" y="36"/>
                    </a:lnTo>
                    <a:lnTo>
                      <a:pt x="2594" y="28"/>
                    </a:lnTo>
                    <a:lnTo>
                      <a:pt x="2615" y="21"/>
                    </a:lnTo>
                    <a:lnTo>
                      <a:pt x="2636" y="13"/>
                    </a:lnTo>
                    <a:lnTo>
                      <a:pt x="2657" y="7"/>
                    </a:lnTo>
                    <a:lnTo>
                      <a:pt x="2680" y="4"/>
                    </a:lnTo>
                    <a:lnTo>
                      <a:pt x="2703" y="2"/>
                    </a:lnTo>
                    <a:lnTo>
                      <a:pt x="2726" y="0"/>
                    </a:lnTo>
                    <a:lnTo>
                      <a:pt x="2726" y="80"/>
                    </a:lnTo>
                    <a:lnTo>
                      <a:pt x="2707" y="80"/>
                    </a:lnTo>
                    <a:lnTo>
                      <a:pt x="2688" y="84"/>
                    </a:lnTo>
                    <a:lnTo>
                      <a:pt x="2671" y="86"/>
                    </a:lnTo>
                    <a:lnTo>
                      <a:pt x="2653" y="92"/>
                    </a:lnTo>
                    <a:lnTo>
                      <a:pt x="2636" y="98"/>
                    </a:lnTo>
                    <a:lnTo>
                      <a:pt x="2619" y="105"/>
                    </a:lnTo>
                    <a:lnTo>
                      <a:pt x="2602" y="113"/>
                    </a:lnTo>
                    <a:lnTo>
                      <a:pt x="2584" y="121"/>
                    </a:lnTo>
                    <a:lnTo>
                      <a:pt x="2552" y="142"/>
                    </a:lnTo>
                    <a:lnTo>
                      <a:pt x="2517" y="165"/>
                    </a:lnTo>
                    <a:lnTo>
                      <a:pt x="2483" y="190"/>
                    </a:lnTo>
                    <a:lnTo>
                      <a:pt x="2448" y="217"/>
                    </a:lnTo>
                    <a:lnTo>
                      <a:pt x="2400" y="155"/>
                    </a:lnTo>
                    <a:close/>
                    <a:moveTo>
                      <a:pt x="2726" y="0"/>
                    </a:moveTo>
                    <a:lnTo>
                      <a:pt x="3723" y="0"/>
                    </a:lnTo>
                    <a:lnTo>
                      <a:pt x="3723" y="80"/>
                    </a:lnTo>
                    <a:lnTo>
                      <a:pt x="2726" y="80"/>
                    </a:lnTo>
                    <a:lnTo>
                      <a:pt x="2726" y="0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185" name="Rectangle 18"/>
            <p:cNvSpPr>
              <a:spLocks noChangeArrowheads="1"/>
            </p:cNvSpPr>
            <p:nvPr/>
          </p:nvSpPr>
          <p:spPr bwMode="invGray">
            <a:xfrm>
              <a:off x="2498" y="1827"/>
              <a:ext cx="91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560" y="1797"/>
              <a:ext cx="1076" cy="136"/>
              <a:chOff x="3560" y="1752"/>
              <a:chExt cx="1076" cy="136"/>
            </a:xfrm>
          </p:grpSpPr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3560" y="1752"/>
                <a:ext cx="1076" cy="136"/>
                <a:chOff x="3560" y="1797"/>
                <a:chExt cx="1076" cy="104"/>
              </a:xfrm>
            </p:grpSpPr>
            <p:sp>
              <p:nvSpPr>
                <p:cNvPr id="7205" name="Freeform 21"/>
                <p:cNvSpPr>
                  <a:spLocks/>
                </p:cNvSpPr>
                <p:nvPr/>
              </p:nvSpPr>
              <p:spPr bwMode="auto">
                <a:xfrm>
                  <a:off x="3560" y="1797"/>
                  <a:ext cx="304" cy="104"/>
                </a:xfrm>
                <a:custGeom>
                  <a:avLst/>
                  <a:gdLst>
                    <a:gd name="T0" fmla="*/ 32 w 304"/>
                    <a:gd name="T1" fmla="*/ 96 h 104"/>
                    <a:gd name="T2" fmla="*/ 272 w 304"/>
                    <a:gd name="T3" fmla="*/ 96 h 104"/>
                    <a:gd name="T4" fmla="*/ 224 w 304"/>
                    <a:gd name="T5" fmla="*/ 48 h 104"/>
                    <a:gd name="T6" fmla="*/ 128 w 304"/>
                    <a:gd name="T7" fmla="*/ 0 h 104"/>
                    <a:gd name="T8" fmla="*/ 80 w 304"/>
                    <a:gd name="T9" fmla="*/ 48 h 104"/>
                    <a:gd name="T10" fmla="*/ 32 w 304"/>
                    <a:gd name="T11" fmla="*/ 96 h 1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4"/>
                    <a:gd name="T19" fmla="*/ 0 h 104"/>
                    <a:gd name="T20" fmla="*/ 304 w 304"/>
                    <a:gd name="T21" fmla="*/ 104 h 10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4" h="104">
                      <a:moveTo>
                        <a:pt x="32" y="96"/>
                      </a:moveTo>
                      <a:cubicBezTo>
                        <a:pt x="64" y="104"/>
                        <a:pt x="240" y="104"/>
                        <a:pt x="272" y="96"/>
                      </a:cubicBezTo>
                      <a:cubicBezTo>
                        <a:pt x="304" y="88"/>
                        <a:pt x="248" y="64"/>
                        <a:pt x="224" y="48"/>
                      </a:cubicBezTo>
                      <a:cubicBezTo>
                        <a:pt x="200" y="32"/>
                        <a:pt x="152" y="0"/>
                        <a:pt x="128" y="0"/>
                      </a:cubicBezTo>
                      <a:cubicBezTo>
                        <a:pt x="104" y="0"/>
                        <a:pt x="96" y="32"/>
                        <a:pt x="80" y="48"/>
                      </a:cubicBezTo>
                      <a:cubicBezTo>
                        <a:pt x="64" y="64"/>
                        <a:pt x="0" y="88"/>
                        <a:pt x="32" y="9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06" name="Freeform 22"/>
                <p:cNvSpPr>
                  <a:spLocks/>
                </p:cNvSpPr>
                <p:nvPr/>
              </p:nvSpPr>
              <p:spPr bwMode="auto">
                <a:xfrm>
                  <a:off x="3833" y="1797"/>
                  <a:ext cx="304" cy="104"/>
                </a:xfrm>
                <a:custGeom>
                  <a:avLst/>
                  <a:gdLst>
                    <a:gd name="T0" fmla="*/ 32 w 304"/>
                    <a:gd name="T1" fmla="*/ 96 h 104"/>
                    <a:gd name="T2" fmla="*/ 272 w 304"/>
                    <a:gd name="T3" fmla="*/ 96 h 104"/>
                    <a:gd name="T4" fmla="*/ 224 w 304"/>
                    <a:gd name="T5" fmla="*/ 48 h 104"/>
                    <a:gd name="T6" fmla="*/ 128 w 304"/>
                    <a:gd name="T7" fmla="*/ 0 h 104"/>
                    <a:gd name="T8" fmla="*/ 80 w 304"/>
                    <a:gd name="T9" fmla="*/ 48 h 104"/>
                    <a:gd name="T10" fmla="*/ 32 w 304"/>
                    <a:gd name="T11" fmla="*/ 96 h 1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4"/>
                    <a:gd name="T19" fmla="*/ 0 h 104"/>
                    <a:gd name="T20" fmla="*/ 304 w 304"/>
                    <a:gd name="T21" fmla="*/ 104 h 10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4" h="104">
                      <a:moveTo>
                        <a:pt x="32" y="96"/>
                      </a:moveTo>
                      <a:cubicBezTo>
                        <a:pt x="64" y="104"/>
                        <a:pt x="240" y="104"/>
                        <a:pt x="272" y="96"/>
                      </a:cubicBezTo>
                      <a:cubicBezTo>
                        <a:pt x="304" y="88"/>
                        <a:pt x="248" y="64"/>
                        <a:pt x="224" y="48"/>
                      </a:cubicBezTo>
                      <a:cubicBezTo>
                        <a:pt x="200" y="32"/>
                        <a:pt x="152" y="0"/>
                        <a:pt x="128" y="0"/>
                      </a:cubicBezTo>
                      <a:cubicBezTo>
                        <a:pt x="104" y="0"/>
                        <a:pt x="96" y="32"/>
                        <a:pt x="80" y="48"/>
                      </a:cubicBezTo>
                      <a:cubicBezTo>
                        <a:pt x="64" y="64"/>
                        <a:pt x="0" y="88"/>
                        <a:pt x="32" y="9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07" name="Freeform 23"/>
                <p:cNvSpPr>
                  <a:spLocks/>
                </p:cNvSpPr>
                <p:nvPr/>
              </p:nvSpPr>
              <p:spPr bwMode="auto">
                <a:xfrm>
                  <a:off x="4105" y="1797"/>
                  <a:ext cx="304" cy="104"/>
                </a:xfrm>
                <a:custGeom>
                  <a:avLst/>
                  <a:gdLst>
                    <a:gd name="T0" fmla="*/ 32 w 304"/>
                    <a:gd name="T1" fmla="*/ 96 h 104"/>
                    <a:gd name="T2" fmla="*/ 272 w 304"/>
                    <a:gd name="T3" fmla="*/ 96 h 104"/>
                    <a:gd name="T4" fmla="*/ 224 w 304"/>
                    <a:gd name="T5" fmla="*/ 48 h 104"/>
                    <a:gd name="T6" fmla="*/ 128 w 304"/>
                    <a:gd name="T7" fmla="*/ 0 h 104"/>
                    <a:gd name="T8" fmla="*/ 80 w 304"/>
                    <a:gd name="T9" fmla="*/ 48 h 104"/>
                    <a:gd name="T10" fmla="*/ 32 w 304"/>
                    <a:gd name="T11" fmla="*/ 96 h 1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4"/>
                    <a:gd name="T19" fmla="*/ 0 h 104"/>
                    <a:gd name="T20" fmla="*/ 304 w 304"/>
                    <a:gd name="T21" fmla="*/ 104 h 10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4" h="104">
                      <a:moveTo>
                        <a:pt x="32" y="96"/>
                      </a:moveTo>
                      <a:cubicBezTo>
                        <a:pt x="64" y="104"/>
                        <a:pt x="240" y="104"/>
                        <a:pt x="272" y="96"/>
                      </a:cubicBezTo>
                      <a:cubicBezTo>
                        <a:pt x="304" y="88"/>
                        <a:pt x="248" y="64"/>
                        <a:pt x="224" y="48"/>
                      </a:cubicBezTo>
                      <a:cubicBezTo>
                        <a:pt x="200" y="32"/>
                        <a:pt x="152" y="0"/>
                        <a:pt x="128" y="0"/>
                      </a:cubicBezTo>
                      <a:cubicBezTo>
                        <a:pt x="104" y="0"/>
                        <a:pt x="96" y="32"/>
                        <a:pt x="80" y="48"/>
                      </a:cubicBezTo>
                      <a:cubicBezTo>
                        <a:pt x="64" y="64"/>
                        <a:pt x="0" y="88"/>
                        <a:pt x="32" y="9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08" name="Freeform 24"/>
                <p:cNvSpPr>
                  <a:spLocks/>
                </p:cNvSpPr>
                <p:nvPr/>
              </p:nvSpPr>
              <p:spPr bwMode="auto">
                <a:xfrm>
                  <a:off x="4332" y="1797"/>
                  <a:ext cx="304" cy="104"/>
                </a:xfrm>
                <a:custGeom>
                  <a:avLst/>
                  <a:gdLst>
                    <a:gd name="T0" fmla="*/ 32 w 304"/>
                    <a:gd name="T1" fmla="*/ 96 h 104"/>
                    <a:gd name="T2" fmla="*/ 272 w 304"/>
                    <a:gd name="T3" fmla="*/ 96 h 104"/>
                    <a:gd name="T4" fmla="*/ 224 w 304"/>
                    <a:gd name="T5" fmla="*/ 48 h 104"/>
                    <a:gd name="T6" fmla="*/ 128 w 304"/>
                    <a:gd name="T7" fmla="*/ 0 h 104"/>
                    <a:gd name="T8" fmla="*/ 80 w 304"/>
                    <a:gd name="T9" fmla="*/ 48 h 104"/>
                    <a:gd name="T10" fmla="*/ 32 w 304"/>
                    <a:gd name="T11" fmla="*/ 96 h 1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4"/>
                    <a:gd name="T19" fmla="*/ 0 h 104"/>
                    <a:gd name="T20" fmla="*/ 304 w 304"/>
                    <a:gd name="T21" fmla="*/ 104 h 10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4" h="104">
                      <a:moveTo>
                        <a:pt x="32" y="96"/>
                      </a:moveTo>
                      <a:cubicBezTo>
                        <a:pt x="64" y="104"/>
                        <a:pt x="240" y="104"/>
                        <a:pt x="272" y="96"/>
                      </a:cubicBezTo>
                      <a:cubicBezTo>
                        <a:pt x="304" y="88"/>
                        <a:pt x="248" y="64"/>
                        <a:pt x="224" y="48"/>
                      </a:cubicBezTo>
                      <a:cubicBezTo>
                        <a:pt x="200" y="32"/>
                        <a:pt x="152" y="0"/>
                        <a:pt x="128" y="0"/>
                      </a:cubicBezTo>
                      <a:cubicBezTo>
                        <a:pt x="104" y="0"/>
                        <a:pt x="96" y="32"/>
                        <a:pt x="80" y="48"/>
                      </a:cubicBezTo>
                      <a:cubicBezTo>
                        <a:pt x="64" y="64"/>
                        <a:pt x="0" y="88"/>
                        <a:pt x="32" y="9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7201" name="Oval 25"/>
              <p:cNvSpPr>
                <a:spLocks noChangeArrowheads="1"/>
              </p:cNvSpPr>
              <p:nvPr/>
            </p:nvSpPr>
            <p:spPr bwMode="auto">
              <a:xfrm>
                <a:off x="3667" y="1809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2" name="Oval 26"/>
              <p:cNvSpPr>
                <a:spLocks noChangeArrowheads="1"/>
              </p:cNvSpPr>
              <p:nvPr/>
            </p:nvSpPr>
            <p:spPr bwMode="auto">
              <a:xfrm>
                <a:off x="3907" y="1809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3" name="Oval 27"/>
              <p:cNvSpPr>
                <a:spLocks noChangeArrowheads="1"/>
              </p:cNvSpPr>
              <p:nvPr/>
            </p:nvSpPr>
            <p:spPr bwMode="auto">
              <a:xfrm>
                <a:off x="4195" y="1809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4" name="Oval 28"/>
              <p:cNvSpPr>
                <a:spLocks noChangeArrowheads="1"/>
              </p:cNvSpPr>
              <p:nvPr/>
            </p:nvSpPr>
            <p:spPr bwMode="auto">
              <a:xfrm>
                <a:off x="4483" y="1809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187" name="Oval 29"/>
            <p:cNvSpPr>
              <a:spLocks noChangeArrowheads="1"/>
            </p:cNvSpPr>
            <p:nvPr/>
          </p:nvSpPr>
          <p:spPr bwMode="auto">
            <a:xfrm rot="-3780250">
              <a:off x="2619" y="2027"/>
              <a:ext cx="144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8" name="Oval 30"/>
            <p:cNvSpPr>
              <a:spLocks noChangeArrowheads="1"/>
            </p:cNvSpPr>
            <p:nvPr/>
          </p:nvSpPr>
          <p:spPr bwMode="auto">
            <a:xfrm>
              <a:off x="2835" y="1979"/>
              <a:ext cx="72" cy="14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9" name="Oval 31"/>
            <p:cNvSpPr>
              <a:spLocks noChangeArrowheads="1"/>
            </p:cNvSpPr>
            <p:nvPr/>
          </p:nvSpPr>
          <p:spPr bwMode="auto">
            <a:xfrm rot="1784693">
              <a:off x="3051" y="2027"/>
              <a:ext cx="144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0" name="Oval 32"/>
            <p:cNvSpPr>
              <a:spLocks noChangeArrowheads="1"/>
            </p:cNvSpPr>
            <p:nvPr/>
          </p:nvSpPr>
          <p:spPr bwMode="auto">
            <a:xfrm rot="-3780250">
              <a:off x="2427" y="2027"/>
              <a:ext cx="144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020" y="1797"/>
              <a:ext cx="1076" cy="136"/>
              <a:chOff x="3560" y="1797"/>
              <a:chExt cx="1076" cy="104"/>
            </a:xfrm>
          </p:grpSpPr>
          <p:sp>
            <p:nvSpPr>
              <p:cNvPr id="7196" name="Freeform 34"/>
              <p:cNvSpPr>
                <a:spLocks/>
              </p:cNvSpPr>
              <p:nvPr/>
            </p:nvSpPr>
            <p:spPr bwMode="auto">
              <a:xfrm>
                <a:off x="3560" y="1797"/>
                <a:ext cx="304" cy="104"/>
              </a:xfrm>
              <a:custGeom>
                <a:avLst/>
                <a:gdLst>
                  <a:gd name="T0" fmla="*/ 32 w 304"/>
                  <a:gd name="T1" fmla="*/ 96 h 104"/>
                  <a:gd name="T2" fmla="*/ 272 w 304"/>
                  <a:gd name="T3" fmla="*/ 96 h 104"/>
                  <a:gd name="T4" fmla="*/ 224 w 304"/>
                  <a:gd name="T5" fmla="*/ 48 h 104"/>
                  <a:gd name="T6" fmla="*/ 128 w 304"/>
                  <a:gd name="T7" fmla="*/ 0 h 104"/>
                  <a:gd name="T8" fmla="*/ 80 w 304"/>
                  <a:gd name="T9" fmla="*/ 48 h 104"/>
                  <a:gd name="T10" fmla="*/ 32 w 304"/>
                  <a:gd name="T11" fmla="*/ 96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104"/>
                  <a:gd name="T20" fmla="*/ 304 w 304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104">
                    <a:moveTo>
                      <a:pt x="32" y="96"/>
                    </a:moveTo>
                    <a:cubicBezTo>
                      <a:pt x="64" y="104"/>
                      <a:pt x="240" y="104"/>
                      <a:pt x="272" y="96"/>
                    </a:cubicBezTo>
                    <a:cubicBezTo>
                      <a:pt x="304" y="88"/>
                      <a:pt x="248" y="64"/>
                      <a:pt x="224" y="48"/>
                    </a:cubicBezTo>
                    <a:cubicBezTo>
                      <a:pt x="200" y="32"/>
                      <a:pt x="152" y="0"/>
                      <a:pt x="128" y="0"/>
                    </a:cubicBezTo>
                    <a:cubicBezTo>
                      <a:pt x="104" y="0"/>
                      <a:pt x="96" y="32"/>
                      <a:pt x="80" y="48"/>
                    </a:cubicBezTo>
                    <a:cubicBezTo>
                      <a:pt x="64" y="64"/>
                      <a:pt x="0" y="88"/>
                      <a:pt x="32" y="9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97" name="Freeform 35"/>
              <p:cNvSpPr>
                <a:spLocks/>
              </p:cNvSpPr>
              <p:nvPr/>
            </p:nvSpPr>
            <p:spPr bwMode="auto">
              <a:xfrm>
                <a:off x="3833" y="1797"/>
                <a:ext cx="304" cy="104"/>
              </a:xfrm>
              <a:custGeom>
                <a:avLst/>
                <a:gdLst>
                  <a:gd name="T0" fmla="*/ 32 w 304"/>
                  <a:gd name="T1" fmla="*/ 96 h 104"/>
                  <a:gd name="T2" fmla="*/ 272 w 304"/>
                  <a:gd name="T3" fmla="*/ 96 h 104"/>
                  <a:gd name="T4" fmla="*/ 224 w 304"/>
                  <a:gd name="T5" fmla="*/ 48 h 104"/>
                  <a:gd name="T6" fmla="*/ 128 w 304"/>
                  <a:gd name="T7" fmla="*/ 0 h 104"/>
                  <a:gd name="T8" fmla="*/ 80 w 304"/>
                  <a:gd name="T9" fmla="*/ 48 h 104"/>
                  <a:gd name="T10" fmla="*/ 32 w 304"/>
                  <a:gd name="T11" fmla="*/ 96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104"/>
                  <a:gd name="T20" fmla="*/ 304 w 304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104">
                    <a:moveTo>
                      <a:pt x="32" y="96"/>
                    </a:moveTo>
                    <a:cubicBezTo>
                      <a:pt x="64" y="104"/>
                      <a:pt x="240" y="104"/>
                      <a:pt x="272" y="96"/>
                    </a:cubicBezTo>
                    <a:cubicBezTo>
                      <a:pt x="304" y="88"/>
                      <a:pt x="248" y="64"/>
                      <a:pt x="224" y="48"/>
                    </a:cubicBezTo>
                    <a:cubicBezTo>
                      <a:pt x="200" y="32"/>
                      <a:pt x="152" y="0"/>
                      <a:pt x="128" y="0"/>
                    </a:cubicBezTo>
                    <a:cubicBezTo>
                      <a:pt x="104" y="0"/>
                      <a:pt x="96" y="32"/>
                      <a:pt x="80" y="48"/>
                    </a:cubicBezTo>
                    <a:cubicBezTo>
                      <a:pt x="64" y="64"/>
                      <a:pt x="0" y="88"/>
                      <a:pt x="32" y="9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98" name="Freeform 36"/>
              <p:cNvSpPr>
                <a:spLocks/>
              </p:cNvSpPr>
              <p:nvPr/>
            </p:nvSpPr>
            <p:spPr bwMode="auto">
              <a:xfrm>
                <a:off x="4105" y="1797"/>
                <a:ext cx="304" cy="104"/>
              </a:xfrm>
              <a:custGeom>
                <a:avLst/>
                <a:gdLst>
                  <a:gd name="T0" fmla="*/ 32 w 304"/>
                  <a:gd name="T1" fmla="*/ 96 h 104"/>
                  <a:gd name="T2" fmla="*/ 272 w 304"/>
                  <a:gd name="T3" fmla="*/ 96 h 104"/>
                  <a:gd name="T4" fmla="*/ 224 w 304"/>
                  <a:gd name="T5" fmla="*/ 48 h 104"/>
                  <a:gd name="T6" fmla="*/ 128 w 304"/>
                  <a:gd name="T7" fmla="*/ 0 h 104"/>
                  <a:gd name="T8" fmla="*/ 80 w 304"/>
                  <a:gd name="T9" fmla="*/ 48 h 104"/>
                  <a:gd name="T10" fmla="*/ 32 w 304"/>
                  <a:gd name="T11" fmla="*/ 96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104"/>
                  <a:gd name="T20" fmla="*/ 304 w 304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104">
                    <a:moveTo>
                      <a:pt x="32" y="96"/>
                    </a:moveTo>
                    <a:cubicBezTo>
                      <a:pt x="64" y="104"/>
                      <a:pt x="240" y="104"/>
                      <a:pt x="272" y="96"/>
                    </a:cubicBezTo>
                    <a:cubicBezTo>
                      <a:pt x="304" y="88"/>
                      <a:pt x="248" y="64"/>
                      <a:pt x="224" y="48"/>
                    </a:cubicBezTo>
                    <a:cubicBezTo>
                      <a:pt x="200" y="32"/>
                      <a:pt x="152" y="0"/>
                      <a:pt x="128" y="0"/>
                    </a:cubicBezTo>
                    <a:cubicBezTo>
                      <a:pt x="104" y="0"/>
                      <a:pt x="96" y="32"/>
                      <a:pt x="80" y="48"/>
                    </a:cubicBezTo>
                    <a:cubicBezTo>
                      <a:pt x="64" y="64"/>
                      <a:pt x="0" y="88"/>
                      <a:pt x="32" y="9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99" name="Freeform 37"/>
              <p:cNvSpPr>
                <a:spLocks/>
              </p:cNvSpPr>
              <p:nvPr/>
            </p:nvSpPr>
            <p:spPr bwMode="auto">
              <a:xfrm>
                <a:off x="4332" y="1797"/>
                <a:ext cx="304" cy="104"/>
              </a:xfrm>
              <a:custGeom>
                <a:avLst/>
                <a:gdLst>
                  <a:gd name="T0" fmla="*/ 32 w 304"/>
                  <a:gd name="T1" fmla="*/ 96 h 104"/>
                  <a:gd name="T2" fmla="*/ 272 w 304"/>
                  <a:gd name="T3" fmla="*/ 96 h 104"/>
                  <a:gd name="T4" fmla="*/ 224 w 304"/>
                  <a:gd name="T5" fmla="*/ 48 h 104"/>
                  <a:gd name="T6" fmla="*/ 128 w 304"/>
                  <a:gd name="T7" fmla="*/ 0 h 104"/>
                  <a:gd name="T8" fmla="*/ 80 w 304"/>
                  <a:gd name="T9" fmla="*/ 48 h 104"/>
                  <a:gd name="T10" fmla="*/ 32 w 304"/>
                  <a:gd name="T11" fmla="*/ 96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104"/>
                  <a:gd name="T20" fmla="*/ 304 w 304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104">
                    <a:moveTo>
                      <a:pt x="32" y="96"/>
                    </a:moveTo>
                    <a:cubicBezTo>
                      <a:pt x="64" y="104"/>
                      <a:pt x="240" y="104"/>
                      <a:pt x="272" y="96"/>
                    </a:cubicBezTo>
                    <a:cubicBezTo>
                      <a:pt x="304" y="88"/>
                      <a:pt x="248" y="64"/>
                      <a:pt x="224" y="48"/>
                    </a:cubicBezTo>
                    <a:cubicBezTo>
                      <a:pt x="200" y="32"/>
                      <a:pt x="152" y="0"/>
                      <a:pt x="128" y="0"/>
                    </a:cubicBezTo>
                    <a:cubicBezTo>
                      <a:pt x="104" y="0"/>
                      <a:pt x="96" y="32"/>
                      <a:pt x="80" y="48"/>
                    </a:cubicBezTo>
                    <a:cubicBezTo>
                      <a:pt x="64" y="64"/>
                      <a:pt x="0" y="88"/>
                      <a:pt x="32" y="9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192" name="Oval 38"/>
            <p:cNvSpPr>
              <a:spLocks noChangeArrowheads="1"/>
            </p:cNvSpPr>
            <p:nvPr/>
          </p:nvSpPr>
          <p:spPr bwMode="auto">
            <a:xfrm>
              <a:off x="1127" y="185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3" name="Oval 39"/>
            <p:cNvSpPr>
              <a:spLocks noChangeArrowheads="1"/>
            </p:cNvSpPr>
            <p:nvPr/>
          </p:nvSpPr>
          <p:spPr bwMode="auto">
            <a:xfrm>
              <a:off x="1367" y="185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4" name="Oval 40"/>
            <p:cNvSpPr>
              <a:spLocks noChangeArrowheads="1"/>
            </p:cNvSpPr>
            <p:nvPr/>
          </p:nvSpPr>
          <p:spPr bwMode="auto">
            <a:xfrm>
              <a:off x="1655" y="185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5" name="Oval 41"/>
            <p:cNvSpPr>
              <a:spLocks noChangeArrowheads="1"/>
            </p:cNvSpPr>
            <p:nvPr/>
          </p:nvSpPr>
          <p:spPr bwMode="auto">
            <a:xfrm>
              <a:off x="1943" y="185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684213" y="428625"/>
            <a:ext cx="38670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b="1" u="sng">
                <a:solidFill>
                  <a:srgbClr val="A80895"/>
                </a:solidFill>
              </a:rPr>
              <a:t>Bone resorption: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4"/>
          <p:cNvSpPr>
            <a:spLocks noChangeArrowheads="1"/>
          </p:cNvSpPr>
          <p:nvPr/>
        </p:nvSpPr>
        <p:spPr bwMode="invGray">
          <a:xfrm>
            <a:off x="3695700" y="3516313"/>
            <a:ext cx="1147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invGray">
          <a:xfrm>
            <a:off x="3625850" y="3749675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4500563" y="2565400"/>
            <a:ext cx="0" cy="576263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invGray">
          <a:xfrm>
            <a:off x="5653088" y="3227388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GB" sz="18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invGray">
          <a:xfrm>
            <a:off x="1782763" y="3222625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GB" sz="18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76375" y="3284538"/>
            <a:ext cx="5942013" cy="911225"/>
            <a:chOff x="930" y="2886"/>
            <a:chExt cx="3743" cy="574"/>
          </a:xfrm>
        </p:grpSpPr>
        <p:sp>
          <p:nvSpPr>
            <p:cNvPr id="9231" name="AutoShape 13"/>
            <p:cNvSpPr>
              <a:spLocks noChangeArrowheads="1"/>
            </p:cNvSpPr>
            <p:nvPr/>
          </p:nvSpPr>
          <p:spPr bwMode="auto">
            <a:xfrm>
              <a:off x="2835" y="2886"/>
              <a:ext cx="192" cy="179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2" name="AutoShape 14"/>
            <p:cNvSpPr>
              <a:spLocks noChangeArrowheads="1"/>
            </p:cNvSpPr>
            <p:nvPr/>
          </p:nvSpPr>
          <p:spPr bwMode="auto">
            <a:xfrm>
              <a:off x="2653" y="2886"/>
              <a:ext cx="192" cy="18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30" y="2931"/>
              <a:ext cx="3743" cy="529"/>
              <a:chOff x="930" y="2780"/>
              <a:chExt cx="3743" cy="529"/>
            </a:xfrm>
          </p:grpSpPr>
          <p:sp>
            <p:nvSpPr>
              <p:cNvPr id="9234" name="Rectangle 16"/>
              <p:cNvSpPr>
                <a:spLocks noChangeArrowheads="1"/>
              </p:cNvSpPr>
              <p:nvPr/>
            </p:nvSpPr>
            <p:spPr bwMode="invGray">
              <a:xfrm>
                <a:off x="2541" y="2780"/>
                <a:ext cx="918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35" name="Oval 17"/>
              <p:cNvSpPr>
                <a:spLocks noChangeArrowheads="1"/>
              </p:cNvSpPr>
              <p:nvPr/>
            </p:nvSpPr>
            <p:spPr bwMode="auto">
              <a:xfrm>
                <a:off x="2878" y="2787"/>
                <a:ext cx="96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36" name="Oval 18"/>
              <p:cNvSpPr>
                <a:spLocks noChangeArrowheads="1"/>
              </p:cNvSpPr>
              <p:nvPr/>
            </p:nvSpPr>
            <p:spPr bwMode="auto">
              <a:xfrm>
                <a:off x="2686" y="2787"/>
                <a:ext cx="96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37" name="AutoShape 19"/>
              <p:cNvSpPr>
                <a:spLocks noChangeArrowheads="1"/>
              </p:cNvSpPr>
              <p:nvPr/>
            </p:nvSpPr>
            <p:spPr bwMode="auto">
              <a:xfrm>
                <a:off x="2446" y="2793"/>
                <a:ext cx="192" cy="179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38" name="Oval 20"/>
              <p:cNvSpPr>
                <a:spLocks noChangeArrowheads="1"/>
              </p:cNvSpPr>
              <p:nvPr/>
            </p:nvSpPr>
            <p:spPr bwMode="auto">
              <a:xfrm>
                <a:off x="2494" y="2835"/>
                <a:ext cx="96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39" name="AutoShape 21"/>
              <p:cNvSpPr>
                <a:spLocks noChangeArrowheads="1"/>
              </p:cNvSpPr>
              <p:nvPr/>
            </p:nvSpPr>
            <p:spPr bwMode="auto">
              <a:xfrm>
                <a:off x="3022" y="2793"/>
                <a:ext cx="192" cy="179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40" name="Oval 22"/>
              <p:cNvSpPr>
                <a:spLocks noChangeArrowheads="1"/>
              </p:cNvSpPr>
              <p:nvPr/>
            </p:nvSpPr>
            <p:spPr bwMode="auto">
              <a:xfrm>
                <a:off x="3070" y="2835"/>
                <a:ext cx="96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4" name="Group 23"/>
              <p:cNvGrpSpPr>
                <a:grpSpLocks noChangeAspect="1"/>
              </p:cNvGrpSpPr>
              <p:nvPr/>
            </p:nvGrpSpPr>
            <p:grpSpPr bwMode="auto">
              <a:xfrm>
                <a:off x="930" y="2886"/>
                <a:ext cx="3743" cy="423"/>
                <a:chOff x="912" y="2880"/>
                <a:chExt cx="3743" cy="455"/>
              </a:xfrm>
            </p:grpSpPr>
            <p:sp>
              <p:nvSpPr>
                <p:cNvPr id="9242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2880"/>
                  <a:ext cx="3743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43" name="Freeform 25"/>
                <p:cNvSpPr>
                  <a:spLocks/>
                </p:cNvSpPr>
                <p:nvPr/>
              </p:nvSpPr>
              <p:spPr bwMode="auto">
                <a:xfrm>
                  <a:off x="2281" y="2959"/>
                  <a:ext cx="1099" cy="328"/>
                </a:xfrm>
                <a:custGeom>
                  <a:avLst/>
                  <a:gdLst>
                    <a:gd name="T0" fmla="*/ 1099 w 1099"/>
                    <a:gd name="T1" fmla="*/ 88 h 328"/>
                    <a:gd name="T2" fmla="*/ 1049 w 1099"/>
                    <a:gd name="T3" fmla="*/ 128 h 328"/>
                    <a:gd name="T4" fmla="*/ 993 w 1099"/>
                    <a:gd name="T5" fmla="*/ 169 h 328"/>
                    <a:gd name="T6" fmla="*/ 965 w 1099"/>
                    <a:gd name="T7" fmla="*/ 190 h 328"/>
                    <a:gd name="T8" fmla="*/ 936 w 1099"/>
                    <a:gd name="T9" fmla="*/ 209 h 328"/>
                    <a:gd name="T10" fmla="*/ 905 w 1099"/>
                    <a:gd name="T11" fmla="*/ 228 h 328"/>
                    <a:gd name="T12" fmla="*/ 873 w 1099"/>
                    <a:gd name="T13" fmla="*/ 247 h 328"/>
                    <a:gd name="T14" fmla="*/ 840 w 1099"/>
                    <a:gd name="T15" fmla="*/ 263 h 328"/>
                    <a:gd name="T16" fmla="*/ 804 w 1099"/>
                    <a:gd name="T17" fmla="*/ 280 h 328"/>
                    <a:gd name="T18" fmla="*/ 767 w 1099"/>
                    <a:gd name="T19" fmla="*/ 293 h 328"/>
                    <a:gd name="T20" fmla="*/ 727 w 1099"/>
                    <a:gd name="T21" fmla="*/ 305 h 328"/>
                    <a:gd name="T22" fmla="*/ 687 w 1099"/>
                    <a:gd name="T23" fmla="*/ 315 h 328"/>
                    <a:gd name="T24" fmla="*/ 642 w 1099"/>
                    <a:gd name="T25" fmla="*/ 322 h 328"/>
                    <a:gd name="T26" fmla="*/ 596 w 1099"/>
                    <a:gd name="T27" fmla="*/ 326 h 328"/>
                    <a:gd name="T28" fmla="*/ 547 w 1099"/>
                    <a:gd name="T29" fmla="*/ 328 h 328"/>
                    <a:gd name="T30" fmla="*/ 499 w 1099"/>
                    <a:gd name="T31" fmla="*/ 326 h 328"/>
                    <a:gd name="T32" fmla="*/ 455 w 1099"/>
                    <a:gd name="T33" fmla="*/ 322 h 328"/>
                    <a:gd name="T34" fmla="*/ 412 w 1099"/>
                    <a:gd name="T35" fmla="*/ 315 h 328"/>
                    <a:gd name="T36" fmla="*/ 370 w 1099"/>
                    <a:gd name="T37" fmla="*/ 305 h 328"/>
                    <a:gd name="T38" fmla="*/ 332 w 1099"/>
                    <a:gd name="T39" fmla="*/ 293 h 328"/>
                    <a:gd name="T40" fmla="*/ 295 w 1099"/>
                    <a:gd name="T41" fmla="*/ 282 h 328"/>
                    <a:gd name="T42" fmla="*/ 261 w 1099"/>
                    <a:gd name="T43" fmla="*/ 267 h 328"/>
                    <a:gd name="T44" fmla="*/ 228 w 1099"/>
                    <a:gd name="T45" fmla="*/ 249 h 328"/>
                    <a:gd name="T46" fmla="*/ 196 w 1099"/>
                    <a:gd name="T47" fmla="*/ 232 h 328"/>
                    <a:gd name="T48" fmla="*/ 165 w 1099"/>
                    <a:gd name="T49" fmla="*/ 215 h 328"/>
                    <a:gd name="T50" fmla="*/ 136 w 1099"/>
                    <a:gd name="T51" fmla="*/ 196 h 328"/>
                    <a:gd name="T52" fmla="*/ 107 w 1099"/>
                    <a:gd name="T53" fmla="*/ 174 h 328"/>
                    <a:gd name="T54" fmla="*/ 52 w 1099"/>
                    <a:gd name="T55" fmla="*/ 134 h 328"/>
                    <a:gd name="T56" fmla="*/ 0 w 1099"/>
                    <a:gd name="T57" fmla="*/ 96 h 328"/>
                    <a:gd name="T58" fmla="*/ 23 w 1099"/>
                    <a:gd name="T59" fmla="*/ 84 h 328"/>
                    <a:gd name="T60" fmla="*/ 48 w 1099"/>
                    <a:gd name="T61" fmla="*/ 75 h 328"/>
                    <a:gd name="T62" fmla="*/ 77 w 1099"/>
                    <a:gd name="T63" fmla="*/ 65 h 328"/>
                    <a:gd name="T64" fmla="*/ 106 w 1099"/>
                    <a:gd name="T65" fmla="*/ 55 h 328"/>
                    <a:gd name="T66" fmla="*/ 169 w 1099"/>
                    <a:gd name="T67" fmla="*/ 40 h 328"/>
                    <a:gd name="T68" fmla="*/ 238 w 1099"/>
                    <a:gd name="T69" fmla="*/ 27 h 328"/>
                    <a:gd name="T70" fmla="*/ 311 w 1099"/>
                    <a:gd name="T71" fmla="*/ 15 h 328"/>
                    <a:gd name="T72" fmla="*/ 389 w 1099"/>
                    <a:gd name="T73" fmla="*/ 7 h 328"/>
                    <a:gd name="T74" fmla="*/ 472 w 1099"/>
                    <a:gd name="T75" fmla="*/ 2 h 328"/>
                    <a:gd name="T76" fmla="*/ 558 w 1099"/>
                    <a:gd name="T77" fmla="*/ 0 h 328"/>
                    <a:gd name="T78" fmla="*/ 641 w 1099"/>
                    <a:gd name="T79" fmla="*/ 2 h 328"/>
                    <a:gd name="T80" fmla="*/ 719 w 1099"/>
                    <a:gd name="T81" fmla="*/ 5 h 328"/>
                    <a:gd name="T82" fmla="*/ 794 w 1099"/>
                    <a:gd name="T83" fmla="*/ 13 h 328"/>
                    <a:gd name="T84" fmla="*/ 865 w 1099"/>
                    <a:gd name="T85" fmla="*/ 23 h 328"/>
                    <a:gd name="T86" fmla="*/ 932 w 1099"/>
                    <a:gd name="T87" fmla="*/ 36 h 328"/>
                    <a:gd name="T88" fmla="*/ 993 w 1099"/>
                    <a:gd name="T89" fmla="*/ 52 h 328"/>
                    <a:gd name="T90" fmla="*/ 1022 w 1099"/>
                    <a:gd name="T91" fmla="*/ 59 h 328"/>
                    <a:gd name="T92" fmla="*/ 1049 w 1099"/>
                    <a:gd name="T93" fmla="*/ 69 h 328"/>
                    <a:gd name="T94" fmla="*/ 1076 w 1099"/>
                    <a:gd name="T95" fmla="*/ 77 h 328"/>
                    <a:gd name="T96" fmla="*/ 1099 w 1099"/>
                    <a:gd name="T97" fmla="*/ 88 h 32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99"/>
                    <a:gd name="T148" fmla="*/ 0 h 328"/>
                    <a:gd name="T149" fmla="*/ 1099 w 1099"/>
                    <a:gd name="T150" fmla="*/ 328 h 32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99" h="328">
                      <a:moveTo>
                        <a:pt x="1099" y="88"/>
                      </a:moveTo>
                      <a:lnTo>
                        <a:pt x="1049" y="128"/>
                      </a:lnTo>
                      <a:lnTo>
                        <a:pt x="993" y="169"/>
                      </a:lnTo>
                      <a:lnTo>
                        <a:pt x="965" y="190"/>
                      </a:lnTo>
                      <a:lnTo>
                        <a:pt x="936" y="209"/>
                      </a:lnTo>
                      <a:lnTo>
                        <a:pt x="905" y="228"/>
                      </a:lnTo>
                      <a:lnTo>
                        <a:pt x="873" y="247"/>
                      </a:lnTo>
                      <a:lnTo>
                        <a:pt x="840" y="263"/>
                      </a:lnTo>
                      <a:lnTo>
                        <a:pt x="804" y="280"/>
                      </a:lnTo>
                      <a:lnTo>
                        <a:pt x="767" y="293"/>
                      </a:lnTo>
                      <a:lnTo>
                        <a:pt x="727" y="305"/>
                      </a:lnTo>
                      <a:lnTo>
                        <a:pt x="687" y="315"/>
                      </a:lnTo>
                      <a:lnTo>
                        <a:pt x="642" y="322"/>
                      </a:lnTo>
                      <a:lnTo>
                        <a:pt x="596" y="326"/>
                      </a:lnTo>
                      <a:lnTo>
                        <a:pt x="547" y="328"/>
                      </a:lnTo>
                      <a:lnTo>
                        <a:pt x="499" y="326"/>
                      </a:lnTo>
                      <a:lnTo>
                        <a:pt x="455" y="322"/>
                      </a:lnTo>
                      <a:lnTo>
                        <a:pt x="412" y="315"/>
                      </a:lnTo>
                      <a:lnTo>
                        <a:pt x="370" y="305"/>
                      </a:lnTo>
                      <a:lnTo>
                        <a:pt x="332" y="293"/>
                      </a:lnTo>
                      <a:lnTo>
                        <a:pt x="295" y="282"/>
                      </a:lnTo>
                      <a:lnTo>
                        <a:pt x="261" y="267"/>
                      </a:lnTo>
                      <a:lnTo>
                        <a:pt x="228" y="249"/>
                      </a:lnTo>
                      <a:lnTo>
                        <a:pt x="196" y="232"/>
                      </a:lnTo>
                      <a:lnTo>
                        <a:pt x="165" y="215"/>
                      </a:lnTo>
                      <a:lnTo>
                        <a:pt x="136" y="196"/>
                      </a:lnTo>
                      <a:lnTo>
                        <a:pt x="107" y="174"/>
                      </a:lnTo>
                      <a:lnTo>
                        <a:pt x="52" y="134"/>
                      </a:lnTo>
                      <a:lnTo>
                        <a:pt x="0" y="96"/>
                      </a:lnTo>
                      <a:lnTo>
                        <a:pt x="23" y="84"/>
                      </a:lnTo>
                      <a:lnTo>
                        <a:pt x="48" y="75"/>
                      </a:lnTo>
                      <a:lnTo>
                        <a:pt x="77" y="65"/>
                      </a:lnTo>
                      <a:lnTo>
                        <a:pt x="106" y="55"/>
                      </a:lnTo>
                      <a:lnTo>
                        <a:pt x="169" y="40"/>
                      </a:lnTo>
                      <a:lnTo>
                        <a:pt x="238" y="27"/>
                      </a:lnTo>
                      <a:lnTo>
                        <a:pt x="311" y="15"/>
                      </a:lnTo>
                      <a:lnTo>
                        <a:pt x="389" y="7"/>
                      </a:lnTo>
                      <a:lnTo>
                        <a:pt x="472" y="2"/>
                      </a:lnTo>
                      <a:lnTo>
                        <a:pt x="558" y="0"/>
                      </a:lnTo>
                      <a:lnTo>
                        <a:pt x="641" y="2"/>
                      </a:lnTo>
                      <a:lnTo>
                        <a:pt x="719" y="5"/>
                      </a:lnTo>
                      <a:lnTo>
                        <a:pt x="794" y="13"/>
                      </a:lnTo>
                      <a:lnTo>
                        <a:pt x="865" y="23"/>
                      </a:lnTo>
                      <a:lnTo>
                        <a:pt x="932" y="36"/>
                      </a:lnTo>
                      <a:lnTo>
                        <a:pt x="993" y="52"/>
                      </a:lnTo>
                      <a:lnTo>
                        <a:pt x="1022" y="59"/>
                      </a:lnTo>
                      <a:lnTo>
                        <a:pt x="1049" y="69"/>
                      </a:lnTo>
                      <a:lnTo>
                        <a:pt x="1076" y="77"/>
                      </a:lnTo>
                      <a:lnTo>
                        <a:pt x="1099" y="88"/>
                      </a:lnTo>
                      <a:close/>
                    </a:path>
                  </a:pathLst>
                </a:custGeom>
                <a:solidFill>
                  <a:srgbClr val="F098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44" name="Freeform 26"/>
                <p:cNvSpPr>
                  <a:spLocks/>
                </p:cNvSpPr>
                <p:nvPr/>
              </p:nvSpPr>
              <p:spPr bwMode="auto">
                <a:xfrm>
                  <a:off x="2281" y="2959"/>
                  <a:ext cx="1099" cy="328"/>
                </a:xfrm>
                <a:custGeom>
                  <a:avLst/>
                  <a:gdLst>
                    <a:gd name="T0" fmla="*/ 1099 w 1099"/>
                    <a:gd name="T1" fmla="*/ 88 h 328"/>
                    <a:gd name="T2" fmla="*/ 1049 w 1099"/>
                    <a:gd name="T3" fmla="*/ 128 h 328"/>
                    <a:gd name="T4" fmla="*/ 993 w 1099"/>
                    <a:gd name="T5" fmla="*/ 169 h 328"/>
                    <a:gd name="T6" fmla="*/ 965 w 1099"/>
                    <a:gd name="T7" fmla="*/ 190 h 328"/>
                    <a:gd name="T8" fmla="*/ 936 w 1099"/>
                    <a:gd name="T9" fmla="*/ 209 h 328"/>
                    <a:gd name="T10" fmla="*/ 905 w 1099"/>
                    <a:gd name="T11" fmla="*/ 228 h 328"/>
                    <a:gd name="T12" fmla="*/ 873 w 1099"/>
                    <a:gd name="T13" fmla="*/ 247 h 328"/>
                    <a:gd name="T14" fmla="*/ 840 w 1099"/>
                    <a:gd name="T15" fmla="*/ 263 h 328"/>
                    <a:gd name="T16" fmla="*/ 804 w 1099"/>
                    <a:gd name="T17" fmla="*/ 280 h 328"/>
                    <a:gd name="T18" fmla="*/ 767 w 1099"/>
                    <a:gd name="T19" fmla="*/ 293 h 328"/>
                    <a:gd name="T20" fmla="*/ 727 w 1099"/>
                    <a:gd name="T21" fmla="*/ 305 h 328"/>
                    <a:gd name="T22" fmla="*/ 687 w 1099"/>
                    <a:gd name="T23" fmla="*/ 315 h 328"/>
                    <a:gd name="T24" fmla="*/ 642 w 1099"/>
                    <a:gd name="T25" fmla="*/ 322 h 328"/>
                    <a:gd name="T26" fmla="*/ 596 w 1099"/>
                    <a:gd name="T27" fmla="*/ 326 h 328"/>
                    <a:gd name="T28" fmla="*/ 547 w 1099"/>
                    <a:gd name="T29" fmla="*/ 328 h 328"/>
                    <a:gd name="T30" fmla="*/ 499 w 1099"/>
                    <a:gd name="T31" fmla="*/ 326 h 328"/>
                    <a:gd name="T32" fmla="*/ 455 w 1099"/>
                    <a:gd name="T33" fmla="*/ 322 h 328"/>
                    <a:gd name="T34" fmla="*/ 412 w 1099"/>
                    <a:gd name="T35" fmla="*/ 315 h 328"/>
                    <a:gd name="T36" fmla="*/ 370 w 1099"/>
                    <a:gd name="T37" fmla="*/ 305 h 328"/>
                    <a:gd name="T38" fmla="*/ 332 w 1099"/>
                    <a:gd name="T39" fmla="*/ 293 h 328"/>
                    <a:gd name="T40" fmla="*/ 295 w 1099"/>
                    <a:gd name="T41" fmla="*/ 282 h 328"/>
                    <a:gd name="T42" fmla="*/ 261 w 1099"/>
                    <a:gd name="T43" fmla="*/ 267 h 328"/>
                    <a:gd name="T44" fmla="*/ 228 w 1099"/>
                    <a:gd name="T45" fmla="*/ 249 h 328"/>
                    <a:gd name="T46" fmla="*/ 196 w 1099"/>
                    <a:gd name="T47" fmla="*/ 232 h 328"/>
                    <a:gd name="T48" fmla="*/ 165 w 1099"/>
                    <a:gd name="T49" fmla="*/ 215 h 328"/>
                    <a:gd name="T50" fmla="*/ 136 w 1099"/>
                    <a:gd name="T51" fmla="*/ 196 h 328"/>
                    <a:gd name="T52" fmla="*/ 107 w 1099"/>
                    <a:gd name="T53" fmla="*/ 174 h 328"/>
                    <a:gd name="T54" fmla="*/ 52 w 1099"/>
                    <a:gd name="T55" fmla="*/ 134 h 328"/>
                    <a:gd name="T56" fmla="*/ 0 w 1099"/>
                    <a:gd name="T57" fmla="*/ 96 h 328"/>
                    <a:gd name="T58" fmla="*/ 23 w 1099"/>
                    <a:gd name="T59" fmla="*/ 84 h 328"/>
                    <a:gd name="T60" fmla="*/ 48 w 1099"/>
                    <a:gd name="T61" fmla="*/ 75 h 328"/>
                    <a:gd name="T62" fmla="*/ 77 w 1099"/>
                    <a:gd name="T63" fmla="*/ 65 h 328"/>
                    <a:gd name="T64" fmla="*/ 106 w 1099"/>
                    <a:gd name="T65" fmla="*/ 55 h 328"/>
                    <a:gd name="T66" fmla="*/ 169 w 1099"/>
                    <a:gd name="T67" fmla="*/ 40 h 328"/>
                    <a:gd name="T68" fmla="*/ 238 w 1099"/>
                    <a:gd name="T69" fmla="*/ 27 h 328"/>
                    <a:gd name="T70" fmla="*/ 311 w 1099"/>
                    <a:gd name="T71" fmla="*/ 15 h 328"/>
                    <a:gd name="T72" fmla="*/ 389 w 1099"/>
                    <a:gd name="T73" fmla="*/ 7 h 328"/>
                    <a:gd name="T74" fmla="*/ 472 w 1099"/>
                    <a:gd name="T75" fmla="*/ 2 h 328"/>
                    <a:gd name="T76" fmla="*/ 558 w 1099"/>
                    <a:gd name="T77" fmla="*/ 0 h 328"/>
                    <a:gd name="T78" fmla="*/ 641 w 1099"/>
                    <a:gd name="T79" fmla="*/ 2 h 328"/>
                    <a:gd name="T80" fmla="*/ 719 w 1099"/>
                    <a:gd name="T81" fmla="*/ 5 h 328"/>
                    <a:gd name="T82" fmla="*/ 794 w 1099"/>
                    <a:gd name="T83" fmla="*/ 13 h 328"/>
                    <a:gd name="T84" fmla="*/ 865 w 1099"/>
                    <a:gd name="T85" fmla="*/ 23 h 328"/>
                    <a:gd name="T86" fmla="*/ 932 w 1099"/>
                    <a:gd name="T87" fmla="*/ 36 h 328"/>
                    <a:gd name="T88" fmla="*/ 993 w 1099"/>
                    <a:gd name="T89" fmla="*/ 52 h 328"/>
                    <a:gd name="T90" fmla="*/ 1022 w 1099"/>
                    <a:gd name="T91" fmla="*/ 59 h 328"/>
                    <a:gd name="T92" fmla="*/ 1049 w 1099"/>
                    <a:gd name="T93" fmla="*/ 69 h 328"/>
                    <a:gd name="T94" fmla="*/ 1076 w 1099"/>
                    <a:gd name="T95" fmla="*/ 77 h 328"/>
                    <a:gd name="T96" fmla="*/ 1099 w 1099"/>
                    <a:gd name="T97" fmla="*/ 88 h 32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99"/>
                    <a:gd name="T148" fmla="*/ 0 h 328"/>
                    <a:gd name="T149" fmla="*/ 1099 w 1099"/>
                    <a:gd name="T150" fmla="*/ 328 h 32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99" h="328">
                      <a:moveTo>
                        <a:pt x="1099" y="88"/>
                      </a:moveTo>
                      <a:lnTo>
                        <a:pt x="1049" y="128"/>
                      </a:lnTo>
                      <a:lnTo>
                        <a:pt x="993" y="169"/>
                      </a:lnTo>
                      <a:lnTo>
                        <a:pt x="965" y="190"/>
                      </a:lnTo>
                      <a:lnTo>
                        <a:pt x="936" y="209"/>
                      </a:lnTo>
                      <a:lnTo>
                        <a:pt x="905" y="228"/>
                      </a:lnTo>
                      <a:lnTo>
                        <a:pt x="873" y="247"/>
                      </a:lnTo>
                      <a:lnTo>
                        <a:pt x="840" y="263"/>
                      </a:lnTo>
                      <a:lnTo>
                        <a:pt x="804" y="280"/>
                      </a:lnTo>
                      <a:lnTo>
                        <a:pt x="767" y="293"/>
                      </a:lnTo>
                      <a:lnTo>
                        <a:pt x="727" y="305"/>
                      </a:lnTo>
                      <a:lnTo>
                        <a:pt x="687" y="315"/>
                      </a:lnTo>
                      <a:lnTo>
                        <a:pt x="642" y="322"/>
                      </a:lnTo>
                      <a:lnTo>
                        <a:pt x="596" y="326"/>
                      </a:lnTo>
                      <a:lnTo>
                        <a:pt x="547" y="328"/>
                      </a:lnTo>
                      <a:lnTo>
                        <a:pt x="499" y="326"/>
                      </a:lnTo>
                      <a:lnTo>
                        <a:pt x="455" y="322"/>
                      </a:lnTo>
                      <a:lnTo>
                        <a:pt x="412" y="315"/>
                      </a:lnTo>
                      <a:lnTo>
                        <a:pt x="370" y="305"/>
                      </a:lnTo>
                      <a:lnTo>
                        <a:pt x="332" y="293"/>
                      </a:lnTo>
                      <a:lnTo>
                        <a:pt x="295" y="282"/>
                      </a:lnTo>
                      <a:lnTo>
                        <a:pt x="261" y="267"/>
                      </a:lnTo>
                      <a:lnTo>
                        <a:pt x="228" y="249"/>
                      </a:lnTo>
                      <a:lnTo>
                        <a:pt x="196" y="232"/>
                      </a:lnTo>
                      <a:lnTo>
                        <a:pt x="165" y="215"/>
                      </a:lnTo>
                      <a:lnTo>
                        <a:pt x="136" y="196"/>
                      </a:lnTo>
                      <a:lnTo>
                        <a:pt x="107" y="174"/>
                      </a:lnTo>
                      <a:lnTo>
                        <a:pt x="52" y="134"/>
                      </a:lnTo>
                      <a:lnTo>
                        <a:pt x="0" y="96"/>
                      </a:lnTo>
                      <a:lnTo>
                        <a:pt x="23" y="84"/>
                      </a:lnTo>
                      <a:lnTo>
                        <a:pt x="48" y="75"/>
                      </a:lnTo>
                      <a:lnTo>
                        <a:pt x="77" y="65"/>
                      </a:lnTo>
                      <a:lnTo>
                        <a:pt x="106" y="55"/>
                      </a:lnTo>
                      <a:lnTo>
                        <a:pt x="169" y="40"/>
                      </a:lnTo>
                      <a:lnTo>
                        <a:pt x="238" y="27"/>
                      </a:lnTo>
                      <a:lnTo>
                        <a:pt x="311" y="15"/>
                      </a:lnTo>
                      <a:lnTo>
                        <a:pt x="389" y="7"/>
                      </a:lnTo>
                      <a:lnTo>
                        <a:pt x="472" y="2"/>
                      </a:lnTo>
                      <a:lnTo>
                        <a:pt x="558" y="0"/>
                      </a:lnTo>
                      <a:lnTo>
                        <a:pt x="641" y="2"/>
                      </a:lnTo>
                      <a:lnTo>
                        <a:pt x="719" y="5"/>
                      </a:lnTo>
                      <a:lnTo>
                        <a:pt x="794" y="13"/>
                      </a:lnTo>
                      <a:lnTo>
                        <a:pt x="865" y="23"/>
                      </a:lnTo>
                      <a:lnTo>
                        <a:pt x="932" y="36"/>
                      </a:lnTo>
                      <a:lnTo>
                        <a:pt x="993" y="52"/>
                      </a:lnTo>
                      <a:lnTo>
                        <a:pt x="1022" y="59"/>
                      </a:lnTo>
                      <a:lnTo>
                        <a:pt x="1049" y="69"/>
                      </a:lnTo>
                      <a:lnTo>
                        <a:pt x="1076" y="77"/>
                      </a:lnTo>
                      <a:lnTo>
                        <a:pt x="1099" y="8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098B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45" name="Freeform 27"/>
                <p:cNvSpPr>
                  <a:spLocks noEditPoints="1"/>
                </p:cNvSpPr>
                <p:nvPr/>
              </p:nvSpPr>
              <p:spPr bwMode="auto">
                <a:xfrm>
                  <a:off x="922" y="2888"/>
                  <a:ext cx="3723" cy="439"/>
                </a:xfrm>
                <a:custGeom>
                  <a:avLst/>
                  <a:gdLst>
                    <a:gd name="T0" fmla="*/ 1058 w 3723"/>
                    <a:gd name="T1" fmla="*/ 0 h 439"/>
                    <a:gd name="T2" fmla="*/ 0 w 3723"/>
                    <a:gd name="T3" fmla="*/ 80 h 439"/>
                    <a:gd name="T4" fmla="*/ 1058 w 3723"/>
                    <a:gd name="T5" fmla="*/ 0 h 439"/>
                    <a:gd name="T6" fmla="*/ 1112 w 3723"/>
                    <a:gd name="T7" fmla="*/ 4 h 439"/>
                    <a:gd name="T8" fmla="*/ 1162 w 3723"/>
                    <a:gd name="T9" fmla="*/ 13 h 439"/>
                    <a:gd name="T10" fmla="*/ 1208 w 3723"/>
                    <a:gd name="T11" fmla="*/ 28 h 439"/>
                    <a:gd name="T12" fmla="*/ 1252 w 3723"/>
                    <a:gd name="T13" fmla="*/ 50 h 439"/>
                    <a:gd name="T14" fmla="*/ 1336 w 3723"/>
                    <a:gd name="T15" fmla="*/ 101 h 439"/>
                    <a:gd name="T16" fmla="*/ 1420 w 3723"/>
                    <a:gd name="T17" fmla="*/ 163 h 439"/>
                    <a:gd name="T18" fmla="*/ 1334 w 3723"/>
                    <a:gd name="T19" fmla="*/ 197 h 439"/>
                    <a:gd name="T20" fmla="*/ 1259 w 3723"/>
                    <a:gd name="T21" fmla="*/ 146 h 439"/>
                    <a:gd name="T22" fmla="*/ 1204 w 3723"/>
                    <a:gd name="T23" fmla="*/ 115 h 439"/>
                    <a:gd name="T24" fmla="*/ 1164 w 3723"/>
                    <a:gd name="T25" fmla="*/ 100 h 439"/>
                    <a:gd name="T26" fmla="*/ 1123 w 3723"/>
                    <a:gd name="T27" fmla="*/ 88 h 439"/>
                    <a:gd name="T28" fmla="*/ 1081 w 3723"/>
                    <a:gd name="T29" fmla="*/ 80 h 439"/>
                    <a:gd name="T30" fmla="*/ 1058 w 3723"/>
                    <a:gd name="T31" fmla="*/ 0 h 439"/>
                    <a:gd name="T32" fmla="*/ 1466 w 3723"/>
                    <a:gd name="T33" fmla="*/ 197 h 439"/>
                    <a:gd name="T34" fmla="*/ 1541 w 3723"/>
                    <a:gd name="T35" fmla="*/ 249 h 439"/>
                    <a:gd name="T36" fmla="*/ 1597 w 3723"/>
                    <a:gd name="T37" fmla="*/ 280 h 439"/>
                    <a:gd name="T38" fmla="*/ 1654 w 3723"/>
                    <a:gd name="T39" fmla="*/ 309 h 439"/>
                    <a:gd name="T40" fmla="*/ 1718 w 3723"/>
                    <a:gd name="T41" fmla="*/ 332 h 439"/>
                    <a:gd name="T42" fmla="*/ 1789 w 3723"/>
                    <a:gd name="T43" fmla="*/ 349 h 439"/>
                    <a:gd name="T44" fmla="*/ 1865 w 3723"/>
                    <a:gd name="T45" fmla="*/ 357 h 439"/>
                    <a:gd name="T46" fmla="*/ 1906 w 3723"/>
                    <a:gd name="T47" fmla="*/ 439 h 439"/>
                    <a:gd name="T48" fmla="*/ 1815 w 3723"/>
                    <a:gd name="T49" fmla="*/ 434 h 439"/>
                    <a:gd name="T50" fmla="*/ 1735 w 3723"/>
                    <a:gd name="T51" fmla="*/ 420 h 439"/>
                    <a:gd name="T52" fmla="*/ 1662 w 3723"/>
                    <a:gd name="T53" fmla="*/ 397 h 439"/>
                    <a:gd name="T54" fmla="*/ 1595 w 3723"/>
                    <a:gd name="T55" fmla="*/ 370 h 439"/>
                    <a:gd name="T56" fmla="*/ 1534 w 3723"/>
                    <a:gd name="T57" fmla="*/ 338 h 439"/>
                    <a:gd name="T58" fmla="*/ 1476 w 3723"/>
                    <a:gd name="T59" fmla="*/ 301 h 439"/>
                    <a:gd name="T60" fmla="*/ 1371 w 3723"/>
                    <a:gd name="T61" fmla="*/ 226 h 439"/>
                    <a:gd name="T62" fmla="*/ 1906 w 3723"/>
                    <a:gd name="T63" fmla="*/ 359 h 439"/>
                    <a:gd name="T64" fmla="*/ 1988 w 3723"/>
                    <a:gd name="T65" fmla="*/ 353 h 439"/>
                    <a:gd name="T66" fmla="*/ 2063 w 3723"/>
                    <a:gd name="T67" fmla="*/ 339 h 439"/>
                    <a:gd name="T68" fmla="*/ 2132 w 3723"/>
                    <a:gd name="T69" fmla="*/ 318 h 439"/>
                    <a:gd name="T70" fmla="*/ 2193 w 3723"/>
                    <a:gd name="T71" fmla="*/ 291 h 439"/>
                    <a:gd name="T72" fmla="*/ 2251 w 3723"/>
                    <a:gd name="T73" fmla="*/ 261 h 439"/>
                    <a:gd name="T74" fmla="*/ 2304 w 3723"/>
                    <a:gd name="T75" fmla="*/ 226 h 439"/>
                    <a:gd name="T76" fmla="*/ 2400 w 3723"/>
                    <a:gd name="T77" fmla="*/ 155 h 439"/>
                    <a:gd name="T78" fmla="*/ 2398 w 3723"/>
                    <a:gd name="T79" fmla="*/ 257 h 439"/>
                    <a:gd name="T80" fmla="*/ 2316 w 3723"/>
                    <a:gd name="T81" fmla="*/ 315 h 439"/>
                    <a:gd name="T82" fmla="*/ 2257 w 3723"/>
                    <a:gd name="T83" fmla="*/ 349 h 439"/>
                    <a:gd name="T84" fmla="*/ 2191 w 3723"/>
                    <a:gd name="T85" fmla="*/ 382 h 439"/>
                    <a:gd name="T86" fmla="*/ 2120 w 3723"/>
                    <a:gd name="T87" fmla="*/ 409 h 439"/>
                    <a:gd name="T88" fmla="*/ 2042 w 3723"/>
                    <a:gd name="T89" fmla="*/ 426 h 439"/>
                    <a:gd name="T90" fmla="*/ 1954 w 3723"/>
                    <a:gd name="T91" fmla="*/ 437 h 439"/>
                    <a:gd name="T92" fmla="*/ 1906 w 3723"/>
                    <a:gd name="T93" fmla="*/ 359 h 439"/>
                    <a:gd name="T94" fmla="*/ 2439 w 3723"/>
                    <a:gd name="T95" fmla="*/ 124 h 439"/>
                    <a:gd name="T96" fmla="*/ 2515 w 3723"/>
                    <a:gd name="T97" fmla="*/ 71 h 439"/>
                    <a:gd name="T98" fmla="*/ 2575 w 3723"/>
                    <a:gd name="T99" fmla="*/ 36 h 439"/>
                    <a:gd name="T100" fmla="*/ 2615 w 3723"/>
                    <a:gd name="T101" fmla="*/ 21 h 439"/>
                    <a:gd name="T102" fmla="*/ 2657 w 3723"/>
                    <a:gd name="T103" fmla="*/ 7 h 439"/>
                    <a:gd name="T104" fmla="*/ 2703 w 3723"/>
                    <a:gd name="T105" fmla="*/ 2 h 439"/>
                    <a:gd name="T106" fmla="*/ 2726 w 3723"/>
                    <a:gd name="T107" fmla="*/ 80 h 439"/>
                    <a:gd name="T108" fmla="*/ 2688 w 3723"/>
                    <a:gd name="T109" fmla="*/ 84 h 439"/>
                    <a:gd name="T110" fmla="*/ 2653 w 3723"/>
                    <a:gd name="T111" fmla="*/ 92 h 439"/>
                    <a:gd name="T112" fmla="*/ 2619 w 3723"/>
                    <a:gd name="T113" fmla="*/ 105 h 439"/>
                    <a:gd name="T114" fmla="*/ 2584 w 3723"/>
                    <a:gd name="T115" fmla="*/ 121 h 439"/>
                    <a:gd name="T116" fmla="*/ 2517 w 3723"/>
                    <a:gd name="T117" fmla="*/ 165 h 439"/>
                    <a:gd name="T118" fmla="*/ 2448 w 3723"/>
                    <a:gd name="T119" fmla="*/ 217 h 439"/>
                    <a:gd name="T120" fmla="*/ 2726 w 3723"/>
                    <a:gd name="T121" fmla="*/ 0 h 439"/>
                    <a:gd name="T122" fmla="*/ 3723 w 3723"/>
                    <a:gd name="T123" fmla="*/ 80 h 439"/>
                    <a:gd name="T124" fmla="*/ 2726 w 3723"/>
                    <a:gd name="T125" fmla="*/ 0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723"/>
                    <a:gd name="T190" fmla="*/ 0 h 439"/>
                    <a:gd name="T191" fmla="*/ 3723 w 3723"/>
                    <a:gd name="T192" fmla="*/ 439 h 43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723" h="439">
                      <a:moveTo>
                        <a:pt x="0" y="0"/>
                      </a:moveTo>
                      <a:lnTo>
                        <a:pt x="1058" y="0"/>
                      </a:lnTo>
                      <a:lnTo>
                        <a:pt x="1058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  <a:moveTo>
                        <a:pt x="1058" y="0"/>
                      </a:moveTo>
                      <a:lnTo>
                        <a:pt x="1085" y="2"/>
                      </a:lnTo>
                      <a:lnTo>
                        <a:pt x="1112" y="4"/>
                      </a:lnTo>
                      <a:lnTo>
                        <a:pt x="1137" y="7"/>
                      </a:lnTo>
                      <a:lnTo>
                        <a:pt x="1162" y="13"/>
                      </a:lnTo>
                      <a:lnTo>
                        <a:pt x="1185" y="21"/>
                      </a:lnTo>
                      <a:lnTo>
                        <a:pt x="1208" y="28"/>
                      </a:lnTo>
                      <a:lnTo>
                        <a:pt x="1231" y="38"/>
                      </a:lnTo>
                      <a:lnTo>
                        <a:pt x="1252" y="50"/>
                      </a:lnTo>
                      <a:lnTo>
                        <a:pt x="1294" y="75"/>
                      </a:lnTo>
                      <a:lnTo>
                        <a:pt x="1336" y="101"/>
                      </a:lnTo>
                      <a:lnTo>
                        <a:pt x="1378" y="130"/>
                      </a:lnTo>
                      <a:lnTo>
                        <a:pt x="1420" y="163"/>
                      </a:lnTo>
                      <a:lnTo>
                        <a:pt x="1371" y="226"/>
                      </a:lnTo>
                      <a:lnTo>
                        <a:pt x="1334" y="197"/>
                      </a:lnTo>
                      <a:lnTo>
                        <a:pt x="1298" y="171"/>
                      </a:lnTo>
                      <a:lnTo>
                        <a:pt x="1259" y="146"/>
                      </a:lnTo>
                      <a:lnTo>
                        <a:pt x="1223" y="124"/>
                      </a:lnTo>
                      <a:lnTo>
                        <a:pt x="1204" y="115"/>
                      </a:lnTo>
                      <a:lnTo>
                        <a:pt x="1185" y="107"/>
                      </a:lnTo>
                      <a:lnTo>
                        <a:pt x="1164" y="100"/>
                      </a:lnTo>
                      <a:lnTo>
                        <a:pt x="1144" y="92"/>
                      </a:lnTo>
                      <a:lnTo>
                        <a:pt x="1123" y="88"/>
                      </a:lnTo>
                      <a:lnTo>
                        <a:pt x="1102" y="84"/>
                      </a:lnTo>
                      <a:lnTo>
                        <a:pt x="1081" y="80"/>
                      </a:lnTo>
                      <a:lnTo>
                        <a:pt x="1058" y="80"/>
                      </a:lnTo>
                      <a:lnTo>
                        <a:pt x="1058" y="0"/>
                      </a:lnTo>
                      <a:close/>
                      <a:moveTo>
                        <a:pt x="1420" y="163"/>
                      </a:moveTo>
                      <a:lnTo>
                        <a:pt x="1466" y="197"/>
                      </a:lnTo>
                      <a:lnTo>
                        <a:pt x="1516" y="232"/>
                      </a:lnTo>
                      <a:lnTo>
                        <a:pt x="1541" y="249"/>
                      </a:lnTo>
                      <a:lnTo>
                        <a:pt x="1568" y="265"/>
                      </a:lnTo>
                      <a:lnTo>
                        <a:pt x="1597" y="280"/>
                      </a:lnTo>
                      <a:lnTo>
                        <a:pt x="1626" y="295"/>
                      </a:lnTo>
                      <a:lnTo>
                        <a:pt x="1654" y="309"/>
                      </a:lnTo>
                      <a:lnTo>
                        <a:pt x="1685" y="320"/>
                      </a:lnTo>
                      <a:lnTo>
                        <a:pt x="1718" y="332"/>
                      </a:lnTo>
                      <a:lnTo>
                        <a:pt x="1752" y="341"/>
                      </a:lnTo>
                      <a:lnTo>
                        <a:pt x="1789" y="349"/>
                      </a:lnTo>
                      <a:lnTo>
                        <a:pt x="1825" y="355"/>
                      </a:lnTo>
                      <a:lnTo>
                        <a:pt x="1865" y="357"/>
                      </a:lnTo>
                      <a:lnTo>
                        <a:pt x="1906" y="359"/>
                      </a:lnTo>
                      <a:lnTo>
                        <a:pt x="1906" y="439"/>
                      </a:lnTo>
                      <a:lnTo>
                        <a:pt x="1860" y="437"/>
                      </a:lnTo>
                      <a:lnTo>
                        <a:pt x="1815" y="434"/>
                      </a:lnTo>
                      <a:lnTo>
                        <a:pt x="1775" y="428"/>
                      </a:lnTo>
                      <a:lnTo>
                        <a:pt x="1735" y="420"/>
                      </a:lnTo>
                      <a:lnTo>
                        <a:pt x="1699" y="409"/>
                      </a:lnTo>
                      <a:lnTo>
                        <a:pt x="1662" y="397"/>
                      </a:lnTo>
                      <a:lnTo>
                        <a:pt x="1628" y="384"/>
                      </a:lnTo>
                      <a:lnTo>
                        <a:pt x="1595" y="370"/>
                      </a:lnTo>
                      <a:lnTo>
                        <a:pt x="1564" y="355"/>
                      </a:lnTo>
                      <a:lnTo>
                        <a:pt x="1534" y="338"/>
                      </a:lnTo>
                      <a:lnTo>
                        <a:pt x="1505" y="320"/>
                      </a:lnTo>
                      <a:lnTo>
                        <a:pt x="1476" y="301"/>
                      </a:lnTo>
                      <a:lnTo>
                        <a:pt x="1422" y="263"/>
                      </a:lnTo>
                      <a:lnTo>
                        <a:pt x="1371" y="226"/>
                      </a:lnTo>
                      <a:lnTo>
                        <a:pt x="1420" y="163"/>
                      </a:lnTo>
                      <a:close/>
                      <a:moveTo>
                        <a:pt x="1906" y="359"/>
                      </a:moveTo>
                      <a:lnTo>
                        <a:pt x="1948" y="357"/>
                      </a:lnTo>
                      <a:lnTo>
                        <a:pt x="1988" y="353"/>
                      </a:lnTo>
                      <a:lnTo>
                        <a:pt x="2026" y="347"/>
                      </a:lnTo>
                      <a:lnTo>
                        <a:pt x="2063" y="339"/>
                      </a:lnTo>
                      <a:lnTo>
                        <a:pt x="2099" y="330"/>
                      </a:lnTo>
                      <a:lnTo>
                        <a:pt x="2132" y="318"/>
                      </a:lnTo>
                      <a:lnTo>
                        <a:pt x="2164" y="307"/>
                      </a:lnTo>
                      <a:lnTo>
                        <a:pt x="2193" y="291"/>
                      </a:lnTo>
                      <a:lnTo>
                        <a:pt x="2224" y="278"/>
                      </a:lnTo>
                      <a:lnTo>
                        <a:pt x="2251" y="261"/>
                      </a:lnTo>
                      <a:lnTo>
                        <a:pt x="2278" y="243"/>
                      </a:lnTo>
                      <a:lnTo>
                        <a:pt x="2304" y="226"/>
                      </a:lnTo>
                      <a:lnTo>
                        <a:pt x="2352" y="190"/>
                      </a:lnTo>
                      <a:lnTo>
                        <a:pt x="2400" y="155"/>
                      </a:lnTo>
                      <a:lnTo>
                        <a:pt x="2448" y="217"/>
                      </a:lnTo>
                      <a:lnTo>
                        <a:pt x="2398" y="257"/>
                      </a:lnTo>
                      <a:lnTo>
                        <a:pt x="2345" y="295"/>
                      </a:lnTo>
                      <a:lnTo>
                        <a:pt x="2316" y="315"/>
                      </a:lnTo>
                      <a:lnTo>
                        <a:pt x="2287" y="332"/>
                      </a:lnTo>
                      <a:lnTo>
                        <a:pt x="2257" y="349"/>
                      </a:lnTo>
                      <a:lnTo>
                        <a:pt x="2224" y="366"/>
                      </a:lnTo>
                      <a:lnTo>
                        <a:pt x="2191" y="382"/>
                      </a:lnTo>
                      <a:lnTo>
                        <a:pt x="2157" y="395"/>
                      </a:lnTo>
                      <a:lnTo>
                        <a:pt x="2120" y="409"/>
                      </a:lnTo>
                      <a:lnTo>
                        <a:pt x="2082" y="418"/>
                      </a:lnTo>
                      <a:lnTo>
                        <a:pt x="2042" y="426"/>
                      </a:lnTo>
                      <a:lnTo>
                        <a:pt x="1998" y="434"/>
                      </a:lnTo>
                      <a:lnTo>
                        <a:pt x="1954" y="437"/>
                      </a:lnTo>
                      <a:lnTo>
                        <a:pt x="1906" y="439"/>
                      </a:lnTo>
                      <a:lnTo>
                        <a:pt x="1906" y="359"/>
                      </a:lnTo>
                      <a:close/>
                      <a:moveTo>
                        <a:pt x="2400" y="155"/>
                      </a:moveTo>
                      <a:lnTo>
                        <a:pt x="2439" y="124"/>
                      </a:lnTo>
                      <a:lnTo>
                        <a:pt x="2477" y="96"/>
                      </a:lnTo>
                      <a:lnTo>
                        <a:pt x="2515" y="71"/>
                      </a:lnTo>
                      <a:lnTo>
                        <a:pt x="2554" y="48"/>
                      </a:lnTo>
                      <a:lnTo>
                        <a:pt x="2575" y="36"/>
                      </a:lnTo>
                      <a:lnTo>
                        <a:pt x="2594" y="28"/>
                      </a:lnTo>
                      <a:lnTo>
                        <a:pt x="2615" y="21"/>
                      </a:lnTo>
                      <a:lnTo>
                        <a:pt x="2636" y="13"/>
                      </a:lnTo>
                      <a:lnTo>
                        <a:pt x="2657" y="7"/>
                      </a:lnTo>
                      <a:lnTo>
                        <a:pt x="2680" y="4"/>
                      </a:lnTo>
                      <a:lnTo>
                        <a:pt x="2703" y="2"/>
                      </a:lnTo>
                      <a:lnTo>
                        <a:pt x="2726" y="0"/>
                      </a:lnTo>
                      <a:lnTo>
                        <a:pt x="2726" y="80"/>
                      </a:lnTo>
                      <a:lnTo>
                        <a:pt x="2707" y="80"/>
                      </a:lnTo>
                      <a:lnTo>
                        <a:pt x="2688" y="84"/>
                      </a:lnTo>
                      <a:lnTo>
                        <a:pt x="2671" y="86"/>
                      </a:lnTo>
                      <a:lnTo>
                        <a:pt x="2653" y="92"/>
                      </a:lnTo>
                      <a:lnTo>
                        <a:pt x="2636" y="98"/>
                      </a:lnTo>
                      <a:lnTo>
                        <a:pt x="2619" y="105"/>
                      </a:lnTo>
                      <a:lnTo>
                        <a:pt x="2602" y="113"/>
                      </a:lnTo>
                      <a:lnTo>
                        <a:pt x="2584" y="121"/>
                      </a:lnTo>
                      <a:lnTo>
                        <a:pt x="2552" y="142"/>
                      </a:lnTo>
                      <a:lnTo>
                        <a:pt x="2517" y="165"/>
                      </a:lnTo>
                      <a:lnTo>
                        <a:pt x="2483" y="190"/>
                      </a:lnTo>
                      <a:lnTo>
                        <a:pt x="2448" y="217"/>
                      </a:lnTo>
                      <a:lnTo>
                        <a:pt x="2400" y="155"/>
                      </a:lnTo>
                      <a:close/>
                      <a:moveTo>
                        <a:pt x="2726" y="0"/>
                      </a:moveTo>
                      <a:lnTo>
                        <a:pt x="3723" y="0"/>
                      </a:lnTo>
                      <a:lnTo>
                        <a:pt x="3723" y="80"/>
                      </a:lnTo>
                      <a:lnTo>
                        <a:pt x="2726" y="80"/>
                      </a:lnTo>
                      <a:lnTo>
                        <a:pt x="2726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9230" name="Text Box 28"/>
          <p:cNvSpPr txBox="1">
            <a:spLocks noChangeArrowheads="1"/>
          </p:cNvSpPr>
          <p:nvPr/>
        </p:nvSpPr>
        <p:spPr bwMode="auto">
          <a:xfrm>
            <a:off x="684213" y="476250"/>
            <a:ext cx="37914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b="1" u="sng">
                <a:solidFill>
                  <a:srgbClr val="A80895"/>
                </a:solidFill>
              </a:rPr>
              <a:t>Bone formation: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invGray">
          <a:xfrm>
            <a:off x="500034" y="1643050"/>
            <a:ext cx="49292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b="1"/>
              <a:t>osteoblasts placed a new osteoid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invGray">
          <a:xfrm>
            <a:off x="285720" y="6143644"/>
            <a:ext cx="8501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GB" sz="2600" b="1"/>
              <a:t>newly deposited osteoid is mineralizing for several month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invGray">
          <a:xfrm>
            <a:off x="5429256" y="4714884"/>
            <a:ext cx="3429024" cy="861774"/>
          </a:xfrm>
          <a:prstGeom prst="rect">
            <a:avLst/>
          </a:prstGeom>
          <a:noFill/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GB" b="1"/>
              <a:t>return osteoformation </a:t>
            </a:r>
          </a:p>
          <a:p>
            <a:pPr algn="ctr" eaLnBrk="0" hangingPunct="0"/>
            <a:r>
              <a:rPr lang="en-GB" b="1">
                <a:solidFill>
                  <a:srgbClr val="FF0000"/>
                </a:solidFill>
              </a:rPr>
              <a:t>~ 160 days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EN_Calcium, Bone remodelling, osteoporosis[2020112712431025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2646</TotalTime>
  <Words>3278</Words>
  <Application>Microsoft Office PowerPoint</Application>
  <PresentationFormat>Předvádění na obrazovce (4:3)</PresentationFormat>
  <Paragraphs>458</Paragraphs>
  <Slides>66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0" baseType="lpstr">
      <vt:lpstr>Arial</vt:lpstr>
      <vt:lpstr>Times New Roman</vt:lpstr>
      <vt:lpstr>Wingdings</vt:lpstr>
      <vt:lpstr>Výchozí návrh</vt:lpstr>
      <vt:lpstr>Metabolism of calcium and phosphates. Regulation of bone remodelling. Osteoporosis.</vt:lpstr>
      <vt:lpstr>Prezentace aplikace PowerPoint</vt:lpstr>
      <vt:lpstr>Biological effects of calcium:</vt:lpstr>
      <vt:lpstr>Daily need of calcium: </vt:lpstr>
      <vt:lpstr>Sources of calcium: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parathyroid hormone (PTH)</vt:lpstr>
      <vt:lpstr>Prezentace aplikace PowerPoint</vt:lpstr>
      <vt:lpstr>Parathyrin - effects:</vt:lpstr>
      <vt:lpstr>Parathyrin – effects on bone: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Additional regulators of bone metabolism</vt:lpstr>
      <vt:lpstr>estrogens</vt:lpstr>
      <vt:lpstr>growth hormone</vt:lpstr>
      <vt:lpstr>thyroid hormones</vt:lpstr>
      <vt:lpstr>4a.  insulin</vt:lpstr>
      <vt:lpstr>4b.  cortisol</vt:lpstr>
      <vt:lpstr>5a.  system RANK/OPG</vt:lpstr>
      <vt:lpstr>5b.  sclerostin and Wnt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Diagnostics of osteoporosis</vt:lpstr>
      <vt:lpstr>BMD measurement</vt:lpstr>
      <vt:lpstr>T-score vs. Z-score</vt:lpstr>
      <vt:lpstr>Prezentace aplikace PowerPoint</vt:lpstr>
      <vt:lpstr>Prezentace aplikace PowerPoint</vt:lpstr>
      <vt:lpstr>BMD, age and osteoporosis:</vt:lpstr>
      <vt:lpstr>Laboratory tests</vt:lpstr>
      <vt:lpstr>Basic tests</vt:lpstr>
      <vt:lpstr>Assessment of bone turnover</vt:lpstr>
      <vt:lpstr>Prezentace aplikace PowerPoint</vt:lpstr>
      <vt:lpstr>Prezentace aplikace PowerPoint</vt:lpstr>
      <vt:lpstr>Prezentace aplikace PowerPoint</vt:lpstr>
      <vt:lpstr>Treatment of osteoporosis</vt:lpstr>
      <vt:lpstr>1.   Nutrition, lifestyle, exercise</vt:lpstr>
      <vt:lpstr>2.   Calcium + vitamin D</vt:lpstr>
      <vt:lpstr>3.   Bisphosphonates</vt:lpstr>
      <vt:lpstr>Prezentace aplikace PowerPoint</vt:lpstr>
      <vt:lpstr>4.   Strontium ranelate</vt:lpstr>
      <vt:lpstr>5.   Hormone replacement therapy</vt:lpstr>
      <vt:lpstr>6.   Selective estrogen receptor modulators</vt:lpstr>
      <vt:lpstr>7.   Calcitonin</vt:lpstr>
      <vt:lpstr>8.   Teriparatide and PTH</vt:lpstr>
      <vt:lpstr>9.   Denosumab</vt:lpstr>
      <vt:lpstr>10.   Romosozumab</vt:lpstr>
      <vt:lpstr>Thank you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 Ca 12.ppt</dc:title>
  <dc:subject>Bch2 / klinická biochemie</dc:subject>
  <dc:creator>V. Palyza</dc:creator>
  <cp:lastModifiedBy>Miroslava Hlaváčová</cp:lastModifiedBy>
  <cp:revision>191</cp:revision>
  <dcterms:created xsi:type="dcterms:W3CDTF">1601-01-01T00:00:00Z</dcterms:created>
  <dcterms:modified xsi:type="dcterms:W3CDTF">2021-01-12T12:49:05Z</dcterms:modified>
</cp:coreProperties>
</file>