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57"/>
  </p:notesMasterIdLst>
  <p:sldIdLst>
    <p:sldId id="293" r:id="rId4"/>
    <p:sldId id="294" r:id="rId5"/>
    <p:sldId id="320" r:id="rId6"/>
    <p:sldId id="295" r:id="rId7"/>
    <p:sldId id="296" r:id="rId8"/>
    <p:sldId id="260" r:id="rId9"/>
    <p:sldId id="262" r:id="rId10"/>
    <p:sldId id="261" r:id="rId11"/>
    <p:sldId id="263" r:id="rId12"/>
    <p:sldId id="265" r:id="rId13"/>
    <p:sldId id="269" r:id="rId14"/>
    <p:sldId id="267" r:id="rId15"/>
    <p:sldId id="268" r:id="rId16"/>
    <p:sldId id="314" r:id="rId17"/>
    <p:sldId id="321" r:id="rId18"/>
    <p:sldId id="270" r:id="rId19"/>
    <p:sldId id="271" r:id="rId20"/>
    <p:sldId id="272" r:id="rId21"/>
    <p:sldId id="275" r:id="rId22"/>
    <p:sldId id="274" r:id="rId23"/>
    <p:sldId id="276" r:id="rId24"/>
    <p:sldId id="277" r:id="rId25"/>
    <p:sldId id="278" r:id="rId26"/>
    <p:sldId id="301" r:id="rId27"/>
    <p:sldId id="302" r:id="rId28"/>
    <p:sldId id="279" r:id="rId29"/>
    <p:sldId id="303" r:id="rId30"/>
    <p:sldId id="281" r:id="rId31"/>
    <p:sldId id="304" r:id="rId32"/>
    <p:sldId id="280" r:id="rId33"/>
    <p:sldId id="282" r:id="rId34"/>
    <p:sldId id="309" r:id="rId35"/>
    <p:sldId id="283" r:id="rId36"/>
    <p:sldId id="284" r:id="rId37"/>
    <p:sldId id="285" r:id="rId38"/>
    <p:sldId id="286" r:id="rId39"/>
    <p:sldId id="297" r:id="rId40"/>
    <p:sldId id="288" r:id="rId41"/>
    <p:sldId id="305" r:id="rId42"/>
    <p:sldId id="289" r:id="rId43"/>
    <p:sldId id="313" r:id="rId44"/>
    <p:sldId id="315" r:id="rId45"/>
    <p:sldId id="298" r:id="rId46"/>
    <p:sldId id="306" r:id="rId47"/>
    <p:sldId id="308" r:id="rId48"/>
    <p:sldId id="316" r:id="rId49"/>
    <p:sldId id="307" r:id="rId50"/>
    <p:sldId id="317" r:id="rId51"/>
    <p:sldId id="318" r:id="rId52"/>
    <p:sldId id="319" r:id="rId53"/>
    <p:sldId id="310" r:id="rId54"/>
    <p:sldId id="312" r:id="rId55"/>
    <p:sldId id="311" r:id="rId56"/>
  </p:sldIdLst>
  <p:sldSz cx="12192000" cy="6858000"/>
  <p:notesSz cx="6858000" cy="9144000"/>
  <p:custDataLst>
    <p:tags r:id="rId58"/>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FF"/>
    <a:srgbClr val="008080"/>
    <a:srgbClr val="FF0066"/>
    <a:srgbClr val="000099"/>
    <a:srgbClr val="FF00FF"/>
    <a:srgbClr val="99FF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776" autoAdjust="0"/>
  </p:normalViewPr>
  <p:slideViewPr>
    <p:cSldViewPr snapToGrid="0">
      <p:cViewPr varScale="1">
        <p:scale>
          <a:sx n="51" d="100"/>
          <a:sy n="51" d="100"/>
        </p:scale>
        <p:origin x="11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567C1-84C3-4685-A0D0-59CA87E9A1B9}" type="datetimeFigureOut">
              <a:rPr lang="cs-CZ" smtClean="0"/>
              <a:t>04.12.2020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05D0F-3C06-4BC3-824A-A2D633D5BAE6}" type="slidenum">
              <a:rPr lang="cs-CZ" smtClean="0"/>
              <a:t>‹#›</a:t>
            </a:fld>
            <a:endParaRPr lang="cs-CZ"/>
          </a:p>
        </p:txBody>
      </p:sp>
    </p:spTree>
    <p:extLst>
      <p:ext uri="{BB962C8B-B14F-4D97-AF65-F5344CB8AC3E}">
        <p14:creationId xmlns:p14="http://schemas.microsoft.com/office/powerpoint/2010/main" val="365082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1</a:t>
            </a:fld>
            <a:endParaRPr lang="cs-CZ"/>
          </a:p>
        </p:txBody>
      </p:sp>
    </p:spTree>
    <p:extLst>
      <p:ext uri="{BB962C8B-B14F-4D97-AF65-F5344CB8AC3E}">
        <p14:creationId xmlns:p14="http://schemas.microsoft.com/office/powerpoint/2010/main" val="344617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option is to determine free PSA (</a:t>
            </a:r>
            <a:r>
              <a:rPr lang="cs-CZ" dirty="0"/>
              <a:t>f</a:t>
            </a:r>
            <a:r>
              <a:rPr lang="en-US" dirty="0"/>
              <a:t>PSA), </a:t>
            </a:r>
            <a:r>
              <a:rPr lang="cs-CZ" dirty="0"/>
              <a:t>t</a:t>
            </a:r>
            <a:r>
              <a:rPr lang="en-US" dirty="0"/>
              <a:t>PSA level </a:t>
            </a:r>
            <a:r>
              <a:rPr lang="cs-CZ" dirty="0" err="1"/>
              <a:t>relative</a:t>
            </a:r>
            <a:r>
              <a:rPr lang="cs-CZ" dirty="0"/>
              <a:t> to </a:t>
            </a:r>
            <a:r>
              <a:rPr lang="cs-CZ" dirty="0" err="1"/>
              <a:t>prostate</a:t>
            </a:r>
            <a:r>
              <a:rPr lang="cs-CZ" dirty="0"/>
              <a:t> </a:t>
            </a:r>
            <a:r>
              <a:rPr lang="cs-CZ" dirty="0" err="1"/>
              <a:t>volume</a:t>
            </a:r>
            <a:r>
              <a:rPr lang="cs-CZ" dirty="0"/>
              <a:t> </a:t>
            </a:r>
            <a:r>
              <a:rPr lang="en-US" dirty="0"/>
              <a:t>(PSA density), </a:t>
            </a:r>
            <a:r>
              <a:rPr lang="cs-CZ" dirty="0"/>
              <a:t>t</a:t>
            </a:r>
            <a:r>
              <a:rPr lang="en-US" dirty="0"/>
              <a:t>PSA </a:t>
            </a:r>
            <a:r>
              <a:rPr lang="cs-CZ" dirty="0" err="1"/>
              <a:t>level</a:t>
            </a:r>
            <a:r>
              <a:rPr lang="cs-CZ" dirty="0"/>
              <a:t> </a:t>
            </a:r>
            <a:r>
              <a:rPr lang="cs-CZ" dirty="0" err="1"/>
              <a:t>relative</a:t>
            </a:r>
            <a:r>
              <a:rPr lang="cs-CZ" dirty="0"/>
              <a:t> to </a:t>
            </a:r>
            <a:r>
              <a:rPr lang="en-US" dirty="0"/>
              <a:t>growth rate</a:t>
            </a:r>
            <a:r>
              <a:rPr lang="cs-CZ" dirty="0"/>
              <a:t> </a:t>
            </a:r>
            <a:r>
              <a:rPr lang="cs-CZ" dirty="0" err="1"/>
              <a:t>of</a:t>
            </a:r>
            <a:r>
              <a:rPr lang="cs-CZ" dirty="0"/>
              <a:t> PSA</a:t>
            </a:r>
            <a:r>
              <a:rPr lang="en-US" dirty="0"/>
              <a:t> (PSA</a:t>
            </a:r>
            <a:r>
              <a:rPr lang="cs-CZ" dirty="0"/>
              <a:t> </a:t>
            </a:r>
            <a:r>
              <a:rPr lang="cs-CZ" dirty="0" err="1"/>
              <a:t>velocity</a:t>
            </a:r>
            <a:r>
              <a:rPr lang="en-US" dirty="0"/>
              <a:t>), </a:t>
            </a:r>
            <a:r>
              <a:rPr lang="cs-CZ" dirty="0" err="1"/>
              <a:t>or</a:t>
            </a:r>
            <a:r>
              <a:rPr lang="cs-CZ" dirty="0"/>
              <a:t> t</a:t>
            </a:r>
            <a:r>
              <a:rPr lang="en-US" dirty="0"/>
              <a:t>he time required to double the PSA level</a:t>
            </a:r>
            <a:r>
              <a:rPr lang="cs-CZ" dirty="0"/>
              <a:t> (</a:t>
            </a:r>
            <a:r>
              <a:rPr lang="en-US" dirty="0"/>
              <a:t>PSA doubling time</a:t>
            </a:r>
            <a:r>
              <a:rPr lang="cs-CZ" dirty="0"/>
              <a:t>)</a:t>
            </a:r>
            <a:r>
              <a:rPr lang="en-US" dirty="0"/>
              <a:t>.</a:t>
            </a:r>
            <a:br>
              <a:rPr lang="en-US" dirty="0"/>
            </a:br>
            <a:r>
              <a:rPr lang="en-US" dirty="0"/>
              <a:t>The </a:t>
            </a:r>
            <a:r>
              <a:rPr lang="en-US" dirty="0" err="1"/>
              <a:t>tPSA</a:t>
            </a:r>
            <a:r>
              <a:rPr lang="en-US" dirty="0"/>
              <a:t>-TZ (transition zone) index determines the ratio of </a:t>
            </a:r>
            <a:r>
              <a:rPr lang="en-US" dirty="0" err="1"/>
              <a:t>tPSA</a:t>
            </a:r>
            <a:r>
              <a:rPr lang="en-US" dirty="0"/>
              <a:t> concentration and prostate transition zone volume.</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28</a:t>
            </a:fld>
            <a:endParaRPr lang="cs-CZ"/>
          </a:p>
        </p:txBody>
      </p:sp>
    </p:spTree>
    <p:extLst>
      <p:ext uri="{BB962C8B-B14F-4D97-AF65-F5344CB8AC3E}">
        <p14:creationId xmlns:p14="http://schemas.microsoft.com/office/powerpoint/2010/main" val="93954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Free </a:t>
            </a:r>
            <a:r>
              <a:rPr lang="en-US" dirty="0"/>
              <a:t>PSA </a:t>
            </a:r>
            <a:r>
              <a:rPr lang="cs-CZ" dirty="0" err="1"/>
              <a:t>can</a:t>
            </a:r>
            <a:r>
              <a:rPr lang="cs-CZ" dirty="0"/>
              <a:t> </a:t>
            </a:r>
            <a:r>
              <a:rPr lang="cs-CZ" dirty="0" err="1"/>
              <a:t>be</a:t>
            </a:r>
            <a:r>
              <a:rPr lang="cs-CZ" dirty="0"/>
              <a:t> </a:t>
            </a:r>
            <a:r>
              <a:rPr lang="en-US" dirty="0"/>
              <a:t>found in the blood in three forms:</a:t>
            </a:r>
            <a:br>
              <a:rPr lang="en-US" dirty="0"/>
            </a:br>
            <a:r>
              <a:rPr lang="en-US" dirty="0"/>
              <a:t>BPSA - with benign hyperplasia associated PSA, </a:t>
            </a:r>
            <a:endParaRPr lang="cs-CZ" dirty="0"/>
          </a:p>
          <a:p>
            <a:r>
              <a:rPr lang="en-US" dirty="0" err="1"/>
              <a:t>proPSA</a:t>
            </a:r>
            <a:r>
              <a:rPr lang="en-US" dirty="0"/>
              <a:t>, </a:t>
            </a:r>
            <a:endParaRPr lang="cs-CZ" dirty="0"/>
          </a:p>
          <a:p>
            <a:r>
              <a:rPr lang="en-US" dirty="0"/>
              <a:t>inactive PSA.</a:t>
            </a:r>
            <a:br>
              <a:rPr lang="en-US" dirty="0"/>
            </a:br>
            <a:r>
              <a:rPr lang="en-US" dirty="0"/>
              <a:t>BPSA is produced by cleaving the amino acids Lys 146 and Lys 182-183 from the intact free PSA molecule. BPSA is associated with a transitory zone that is important in the genesis of benign prostatic hyperplasia.</a:t>
            </a:r>
            <a:br>
              <a:rPr lang="en-US" dirty="0"/>
            </a:br>
            <a:r>
              <a:rPr lang="en-US" dirty="0"/>
              <a:t>Prostate cancer tissue contains higher amounts of certain forms of </a:t>
            </a:r>
            <a:r>
              <a:rPr lang="cs-CZ" dirty="0"/>
              <a:t>pro</a:t>
            </a:r>
            <a:r>
              <a:rPr lang="en-US" dirty="0"/>
              <a:t>PSA, namely (-2) </a:t>
            </a:r>
            <a:r>
              <a:rPr lang="en-US" dirty="0" err="1"/>
              <a:t>proPSA</a:t>
            </a:r>
            <a:r>
              <a:rPr lang="en-US" dirty="0"/>
              <a:t> and (-4) pro PSA, compared to tissues affected by BHP.</a:t>
            </a:r>
            <a:br>
              <a:rPr lang="en-US" dirty="0"/>
            </a:br>
            <a:r>
              <a:rPr lang="en-US" dirty="0"/>
              <a:t>Inactive PSA is characterized by being enzymatically inactive. There is no difference between the level of inactive PSA in patients with BPH and </a:t>
            </a:r>
            <a:r>
              <a:rPr lang="en-US" dirty="0" err="1"/>
              <a:t>CaP.</a:t>
            </a:r>
            <a:br>
              <a:rPr lang="en-US" dirty="0"/>
            </a:br>
            <a:r>
              <a:rPr lang="en-US" dirty="0"/>
              <a:t>The prostate health index (PHI) is determined from the </a:t>
            </a:r>
            <a:r>
              <a:rPr lang="en-US" dirty="0" err="1"/>
              <a:t>tPSA</a:t>
            </a:r>
            <a:r>
              <a:rPr lang="en-US" dirty="0"/>
              <a:t>, </a:t>
            </a:r>
            <a:r>
              <a:rPr lang="en-US" dirty="0" err="1"/>
              <a:t>fPSA</a:t>
            </a:r>
            <a:r>
              <a:rPr lang="en-US" dirty="0"/>
              <a:t> and isoform (-2)</a:t>
            </a:r>
            <a:r>
              <a:rPr lang="cs-CZ" dirty="0"/>
              <a:t>pro</a:t>
            </a:r>
            <a:r>
              <a:rPr lang="en-US" dirty="0"/>
              <a:t>PSA. Its value is calculated according to the formula: PHI = (-2proPSA / </a:t>
            </a:r>
            <a:r>
              <a:rPr lang="en-US" dirty="0" err="1"/>
              <a:t>fPSA</a:t>
            </a:r>
            <a:r>
              <a:rPr lang="en-US" dirty="0"/>
              <a:t>) x</a:t>
            </a:r>
            <a:r>
              <a:rPr lang="cs-CZ" dirty="0"/>
              <a:t> </a:t>
            </a:r>
            <a:r>
              <a:rPr lang="en-US" dirty="0"/>
              <a:t>√</a:t>
            </a:r>
            <a:r>
              <a:rPr lang="en-US" dirty="0" err="1"/>
              <a:t>tPSA</a:t>
            </a:r>
            <a:r>
              <a:rPr lang="en-US" dirty="0"/>
              <a:t>. The index increases the specificity of prostate cancer detection and its introduction and extension to clinical practice could reduce the number of unnecessary prostate biopsies. According to available studies in the Czech Republic PHI for BHP </a:t>
            </a:r>
            <a:r>
              <a:rPr lang="cs-CZ" dirty="0" err="1"/>
              <a:t>equals</a:t>
            </a:r>
            <a:r>
              <a:rPr lang="cs-CZ" dirty="0"/>
              <a:t> </a:t>
            </a:r>
            <a:r>
              <a:rPr lang="en-US" dirty="0"/>
              <a:t>0-30, range 30-40 is considered a gray zone, for </a:t>
            </a:r>
            <a:r>
              <a:rPr lang="en-US" dirty="0" err="1"/>
              <a:t>CaP</a:t>
            </a:r>
            <a:r>
              <a:rPr lang="en-US" dirty="0"/>
              <a:t> there are typical values ​​above 40.</a:t>
            </a:r>
            <a:endParaRPr lang="cs-CZ" b="0"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29</a:t>
            </a:fld>
            <a:endParaRPr lang="cs-CZ"/>
          </a:p>
        </p:txBody>
      </p:sp>
    </p:spTree>
    <p:extLst>
      <p:ext uri="{BB962C8B-B14F-4D97-AF65-F5344CB8AC3E}">
        <p14:creationId xmlns:p14="http://schemas.microsoft.com/office/powerpoint/2010/main" val="280138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NSE </a:t>
            </a:r>
            <a:r>
              <a:rPr lang="cs-CZ" b="0" dirty="0" err="1"/>
              <a:t>is</a:t>
            </a:r>
            <a:r>
              <a:rPr lang="cs-CZ" b="0" dirty="0"/>
              <a:t> a </a:t>
            </a:r>
            <a:r>
              <a:rPr lang="cs-CZ" b="0" dirty="0" err="1"/>
              <a:t>marker</a:t>
            </a:r>
            <a:r>
              <a:rPr lang="cs-CZ" b="0" dirty="0"/>
              <a:t> of </a:t>
            </a:r>
            <a:r>
              <a:rPr lang="cs-CZ" b="0" dirty="0" err="1"/>
              <a:t>neuroendocrine</a:t>
            </a:r>
            <a:r>
              <a:rPr lang="cs-CZ" b="0" dirty="0"/>
              <a:t> (</a:t>
            </a:r>
            <a:r>
              <a:rPr lang="cs-CZ" altLang="cs-CZ" b="0" dirty="0">
                <a:solidFill>
                  <a:srgbClr val="0066FF"/>
                </a:solidFill>
                <a:effectLst>
                  <a:outerShdw blurRad="38100" dist="38100" dir="2700000" algn="tl">
                    <a:srgbClr val="000000"/>
                  </a:outerShdw>
                </a:effectLst>
                <a:latin typeface="Arial" panose="020B0604020202020204" pitchFamily="34" charset="0"/>
              </a:rPr>
              <a:t>SCLC, </a:t>
            </a:r>
            <a:r>
              <a:rPr lang="cs-CZ" altLang="cs-CZ" b="0" dirty="0" err="1">
                <a:solidFill>
                  <a:srgbClr val="0066FF"/>
                </a:solidFill>
                <a:effectLst>
                  <a:outerShdw blurRad="38100" dist="38100" dir="2700000" algn="tl">
                    <a:srgbClr val="000000"/>
                  </a:outerShdw>
                </a:effectLst>
                <a:latin typeface="Arial" panose="020B0604020202020204" pitchFamily="34" charset="0"/>
              </a:rPr>
              <a:t>pheochromocytoma</a:t>
            </a:r>
            <a:r>
              <a:rPr lang="cs-CZ" altLang="cs-CZ" b="0" dirty="0">
                <a:solidFill>
                  <a:srgbClr val="0066FF"/>
                </a:solidFill>
                <a:effectLst>
                  <a:outerShdw blurRad="38100" dist="38100" dir="2700000" algn="tl">
                    <a:srgbClr val="000000"/>
                  </a:outerShdw>
                </a:effectLst>
                <a:latin typeface="Arial" panose="020B0604020202020204" pitchFamily="34" charset="0"/>
              </a:rPr>
              <a:t>, </a:t>
            </a:r>
            <a:r>
              <a:rPr lang="cs-CZ" altLang="cs-CZ" b="0" dirty="0" err="1">
                <a:solidFill>
                  <a:srgbClr val="0066FF"/>
                </a:solidFill>
                <a:effectLst>
                  <a:outerShdw blurRad="38100" dist="38100" dir="2700000" algn="tl">
                    <a:srgbClr val="000000"/>
                  </a:outerShdw>
                </a:effectLst>
                <a:latin typeface="Arial" panose="020B0604020202020204" pitchFamily="34" charset="0"/>
              </a:rPr>
              <a:t>medullary</a:t>
            </a:r>
            <a:r>
              <a:rPr lang="cs-CZ" altLang="cs-CZ" b="0" dirty="0">
                <a:solidFill>
                  <a:srgbClr val="0066FF"/>
                </a:solidFill>
                <a:effectLst>
                  <a:outerShdw blurRad="38100" dist="38100" dir="2700000" algn="tl">
                    <a:srgbClr val="000000"/>
                  </a:outerShdw>
                </a:effectLst>
                <a:latin typeface="Arial" panose="020B0604020202020204" pitchFamily="34" charset="0"/>
              </a:rPr>
              <a:t> </a:t>
            </a:r>
            <a:r>
              <a:rPr lang="cs-CZ" altLang="cs-CZ" b="0" dirty="0" err="1">
                <a:solidFill>
                  <a:srgbClr val="0066FF"/>
                </a:solidFill>
                <a:effectLst>
                  <a:outerShdw blurRad="38100" dist="38100" dir="2700000" algn="tl">
                    <a:srgbClr val="000000"/>
                  </a:outerShdw>
                </a:effectLst>
                <a:latin typeface="Arial" panose="020B0604020202020204" pitchFamily="34" charset="0"/>
              </a:rPr>
              <a:t>carcinoma</a:t>
            </a:r>
            <a:r>
              <a:rPr lang="cs-CZ" altLang="cs-CZ" b="0" dirty="0">
                <a:solidFill>
                  <a:srgbClr val="0066FF"/>
                </a:solidFill>
                <a:effectLst>
                  <a:outerShdw blurRad="38100" dist="38100" dir="2700000" algn="tl">
                    <a:srgbClr val="000000"/>
                  </a:outerShdw>
                </a:effectLst>
                <a:latin typeface="Arial" panose="020B0604020202020204" pitchFamily="34" charset="0"/>
              </a:rPr>
              <a:t> of </a:t>
            </a:r>
            <a:r>
              <a:rPr lang="cs-CZ" altLang="cs-CZ" b="0" dirty="0" err="1">
                <a:solidFill>
                  <a:srgbClr val="0066FF"/>
                </a:solidFill>
                <a:effectLst>
                  <a:outerShdw blurRad="38100" dist="38100" dir="2700000" algn="tl">
                    <a:srgbClr val="000000"/>
                  </a:outerShdw>
                </a:effectLst>
                <a:latin typeface="Arial" panose="020B0604020202020204" pitchFamily="34" charset="0"/>
              </a:rPr>
              <a:t>the</a:t>
            </a:r>
            <a:r>
              <a:rPr lang="cs-CZ" altLang="cs-CZ" b="0" dirty="0">
                <a:solidFill>
                  <a:srgbClr val="0066FF"/>
                </a:solidFill>
                <a:effectLst>
                  <a:outerShdw blurRad="38100" dist="38100" dir="2700000" algn="tl">
                    <a:srgbClr val="000000"/>
                  </a:outerShdw>
                </a:effectLst>
                <a:latin typeface="Arial" panose="020B0604020202020204" pitchFamily="34" charset="0"/>
              </a:rPr>
              <a:t> </a:t>
            </a:r>
            <a:r>
              <a:rPr lang="cs-CZ" altLang="cs-CZ" b="0" dirty="0" err="1">
                <a:solidFill>
                  <a:srgbClr val="0066FF"/>
                </a:solidFill>
                <a:effectLst>
                  <a:outerShdw blurRad="38100" dist="38100" dir="2700000" algn="tl">
                    <a:srgbClr val="000000"/>
                  </a:outerShdw>
                </a:effectLst>
                <a:latin typeface="Arial" panose="020B0604020202020204" pitchFamily="34" charset="0"/>
              </a:rPr>
              <a:t>thyroid</a:t>
            </a:r>
            <a:r>
              <a:rPr lang="cs-CZ" altLang="cs-CZ" b="0" dirty="0">
                <a:solidFill>
                  <a:srgbClr val="0066FF"/>
                </a:solidFill>
                <a:effectLst>
                  <a:outerShdw blurRad="38100" dist="38100" dir="2700000" algn="tl">
                    <a:srgbClr val="000000"/>
                  </a:outerShdw>
                </a:effectLst>
                <a:latin typeface="Arial" panose="020B0604020202020204" pitchFamily="34" charset="0"/>
              </a:rPr>
              <a:t> </a:t>
            </a:r>
            <a:r>
              <a:rPr lang="cs-CZ" b="0" dirty="0"/>
              <a:t>) and </a:t>
            </a:r>
            <a:r>
              <a:rPr lang="cs-CZ" b="0" dirty="0" err="1"/>
              <a:t>neuroectodermal</a:t>
            </a:r>
            <a:r>
              <a:rPr lang="cs-CZ" b="0" dirty="0"/>
              <a:t>(</a:t>
            </a:r>
            <a:r>
              <a:rPr lang="cs-CZ" altLang="cs-CZ" b="0" dirty="0" err="1">
                <a:solidFill>
                  <a:srgbClr val="0066FF"/>
                </a:solidFill>
                <a:effectLst>
                  <a:outerShdw blurRad="38100" dist="38100" dir="2700000" algn="tl">
                    <a:srgbClr val="000000"/>
                  </a:outerShdw>
                </a:effectLst>
                <a:latin typeface="Arial" panose="020B0604020202020204" pitchFamily="34" charset="0"/>
              </a:rPr>
              <a:t>neuroblastoma</a:t>
            </a:r>
            <a:r>
              <a:rPr lang="cs-CZ" b="0" dirty="0"/>
              <a:t>) </a:t>
            </a:r>
            <a:r>
              <a:rPr lang="cs-CZ" b="0" dirty="0" err="1"/>
              <a:t>tumors</a:t>
            </a:r>
            <a:r>
              <a:rPr lang="cs-CZ" b="0" dirty="0"/>
              <a:t>.</a:t>
            </a:r>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32</a:t>
            </a:fld>
            <a:endParaRPr lang="cs-CZ"/>
          </a:p>
        </p:txBody>
      </p:sp>
    </p:spTree>
    <p:extLst>
      <p:ext uri="{BB962C8B-B14F-4D97-AF65-F5344CB8AC3E}">
        <p14:creationId xmlns:p14="http://schemas.microsoft.com/office/powerpoint/2010/main" val="190514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Other</a:t>
            </a:r>
            <a:r>
              <a:rPr lang="cs-CZ" dirty="0"/>
              <a:t> </a:t>
            </a:r>
            <a:r>
              <a:rPr lang="cs-CZ" dirty="0" err="1"/>
              <a:t>biochemical</a:t>
            </a:r>
            <a:r>
              <a:rPr lang="cs-CZ" dirty="0"/>
              <a:t> </a:t>
            </a:r>
            <a:r>
              <a:rPr lang="cs-CZ" dirty="0" err="1"/>
              <a:t>findings</a:t>
            </a:r>
            <a:r>
              <a:rPr lang="cs-CZ" dirty="0"/>
              <a:t> in MM </a:t>
            </a:r>
            <a:r>
              <a:rPr lang="cs-CZ" dirty="0" err="1"/>
              <a:t>include</a:t>
            </a:r>
            <a:r>
              <a:rPr lang="cs-CZ" dirty="0"/>
              <a:t> </a:t>
            </a:r>
            <a:r>
              <a:rPr lang="cs-CZ" dirty="0" err="1"/>
              <a:t>hyperproteinemia</a:t>
            </a:r>
            <a:r>
              <a:rPr lang="cs-CZ" dirty="0"/>
              <a:t> (</a:t>
            </a:r>
            <a:r>
              <a:rPr lang="cs-CZ" dirty="0" err="1"/>
              <a:t>Igs</a:t>
            </a:r>
            <a:r>
              <a:rPr lang="cs-CZ" dirty="0"/>
              <a:t> </a:t>
            </a:r>
            <a:r>
              <a:rPr lang="cs-CZ" dirty="0" err="1"/>
              <a:t>from</a:t>
            </a:r>
            <a:r>
              <a:rPr lang="cs-CZ" dirty="0"/>
              <a:t> plasma </a:t>
            </a:r>
            <a:r>
              <a:rPr lang="cs-CZ" dirty="0" err="1"/>
              <a:t>cells</a:t>
            </a:r>
            <a:r>
              <a:rPr lang="cs-CZ" dirty="0"/>
              <a:t>) and </a:t>
            </a:r>
            <a:r>
              <a:rPr lang="cs-CZ" dirty="0" err="1"/>
              <a:t>hypercalcemia</a:t>
            </a:r>
            <a:r>
              <a:rPr lang="cs-CZ" dirty="0"/>
              <a:t> (</a:t>
            </a:r>
            <a:r>
              <a:rPr lang="cs-CZ" dirty="0" err="1"/>
              <a:t>calcium</a:t>
            </a:r>
            <a:r>
              <a:rPr lang="cs-CZ" dirty="0"/>
              <a:t> </a:t>
            </a:r>
            <a:r>
              <a:rPr lang="cs-CZ" dirty="0" err="1"/>
              <a:t>is</a:t>
            </a:r>
            <a:r>
              <a:rPr lang="cs-CZ" dirty="0"/>
              <a:t> </a:t>
            </a:r>
            <a:r>
              <a:rPr lang="cs-CZ" dirty="0" err="1"/>
              <a:t>released</a:t>
            </a:r>
            <a:r>
              <a:rPr lang="cs-CZ" dirty="0"/>
              <a:t> </a:t>
            </a:r>
            <a:r>
              <a:rPr lang="cs-CZ" dirty="0" err="1"/>
              <a:t>form</a:t>
            </a:r>
            <a:r>
              <a:rPr lang="cs-CZ" dirty="0"/>
              <a:t> </a:t>
            </a:r>
            <a:r>
              <a:rPr lang="cs-CZ" dirty="0" err="1"/>
              <a:t>osteolytic</a:t>
            </a:r>
            <a:r>
              <a:rPr lang="cs-CZ" dirty="0"/>
              <a:t> </a:t>
            </a:r>
            <a:r>
              <a:rPr lang="cs-CZ" dirty="0" err="1"/>
              <a:t>lesions</a:t>
            </a:r>
            <a:r>
              <a:rPr lang="cs-CZ" dirty="0"/>
              <a:t>).</a:t>
            </a:r>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35</a:t>
            </a:fld>
            <a:endParaRPr lang="cs-CZ"/>
          </a:p>
        </p:txBody>
      </p:sp>
    </p:spTree>
    <p:extLst>
      <p:ext uri="{BB962C8B-B14F-4D97-AF65-F5344CB8AC3E}">
        <p14:creationId xmlns:p14="http://schemas.microsoft.com/office/powerpoint/2010/main" val="420261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monoclonal</a:t>
            </a:r>
            <a:r>
              <a:rPr lang="cs-CZ" dirty="0"/>
              <a:t> </a:t>
            </a:r>
            <a:r>
              <a:rPr lang="cs-CZ" dirty="0" err="1"/>
              <a:t>autobodies</a:t>
            </a:r>
            <a:r>
              <a:rPr lang="cs-CZ" dirty="0"/>
              <a:t> </a:t>
            </a:r>
            <a:r>
              <a:rPr lang="cs-CZ" dirty="0" err="1"/>
              <a:t>against</a:t>
            </a:r>
            <a:r>
              <a:rPr lang="cs-CZ" dirty="0"/>
              <a:t> </a:t>
            </a:r>
            <a:r>
              <a:rPr lang="cs-CZ" dirty="0" err="1"/>
              <a:t>the</a:t>
            </a:r>
            <a:r>
              <a:rPr lang="cs-CZ" dirty="0"/>
              <a:t> </a:t>
            </a:r>
            <a:r>
              <a:rPr lang="cs-CZ" dirty="0" err="1"/>
              <a:t>receptors</a:t>
            </a:r>
            <a:r>
              <a:rPr lang="cs-CZ" dirty="0"/>
              <a:t> are </a:t>
            </a:r>
            <a:r>
              <a:rPr lang="cs-CZ" dirty="0" err="1"/>
              <a:t>beeing</a:t>
            </a:r>
            <a:r>
              <a:rPr lang="cs-CZ" dirty="0"/>
              <a:t> </a:t>
            </a:r>
            <a:r>
              <a:rPr lang="cs-CZ" dirty="0" err="1"/>
              <a:t>used</a:t>
            </a:r>
            <a:r>
              <a:rPr lang="cs-CZ" dirty="0"/>
              <a:t> in </a:t>
            </a:r>
            <a:r>
              <a:rPr lang="cs-CZ" dirty="0" err="1"/>
              <a:t>the</a:t>
            </a:r>
            <a:r>
              <a:rPr lang="cs-CZ" dirty="0"/>
              <a:t> </a:t>
            </a:r>
            <a:r>
              <a:rPr lang="cs-CZ" dirty="0" err="1"/>
              <a:t>therepy</a:t>
            </a:r>
            <a:r>
              <a:rPr lang="cs-CZ" dirty="0"/>
              <a:t> of receptor-positive </a:t>
            </a:r>
            <a:r>
              <a:rPr lang="cs-CZ" dirty="0" err="1"/>
              <a:t>tumors</a:t>
            </a:r>
            <a:r>
              <a:rPr lang="cs-CZ" dirty="0"/>
              <a:t>.</a:t>
            </a:r>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39</a:t>
            </a:fld>
            <a:endParaRPr lang="cs-CZ"/>
          </a:p>
        </p:txBody>
      </p:sp>
    </p:spTree>
    <p:extLst>
      <p:ext uri="{BB962C8B-B14F-4D97-AF65-F5344CB8AC3E}">
        <p14:creationId xmlns:p14="http://schemas.microsoft.com/office/powerpoint/2010/main" val="378628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 of a tissue marker is Ki-67. It is a non-histone nuclear protein that affects the spatial arrangement of chromatin. Its expression increases with the proliferative activity of the tumor and is therefore a prognostic marker.</a:t>
            </a:r>
          </a:p>
          <a:p>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41</a:t>
            </a:fld>
            <a:endParaRPr lang="cs-CZ"/>
          </a:p>
        </p:txBody>
      </p:sp>
    </p:spTree>
    <p:extLst>
      <p:ext uri="{BB962C8B-B14F-4D97-AF65-F5344CB8AC3E}">
        <p14:creationId xmlns:p14="http://schemas.microsoft.com/office/powerpoint/2010/main" val="327592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05D0F-3C06-4BC3-824A-A2D633D5BAE6}"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85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EGFR </a:t>
            </a: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HER1</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genotyping </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is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used</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predicting response to EGFR TK</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inhibitors</a:t>
            </a:r>
            <a:r>
              <a:rPr lang="en-US" sz="1200" b="0" i="0" u="none" strike="noStrike" kern="1200" baseline="0" dirty="0">
                <a:solidFill>
                  <a:schemeClr val="tx1"/>
                </a:solidFill>
                <a:latin typeface="+mn-lt"/>
                <a:ea typeface="+mn-ea"/>
                <a:cs typeface="+mn-cs"/>
              </a:rPr>
              <a:t> in patients with non-small cell lung cancer</a:t>
            </a:r>
            <a:r>
              <a:rPr lang="cs-CZ" sz="1200" b="0" i="0" u="none" strike="noStrike" kern="1200" baseline="0" dirty="0">
                <a:solidFill>
                  <a:schemeClr val="tx1"/>
                </a:solidFill>
                <a:latin typeface="+mn-lt"/>
                <a:ea typeface="+mn-ea"/>
                <a:cs typeface="+mn-cs"/>
              </a:rPr>
              <a:t>.</a:t>
            </a:r>
            <a:endParaRPr lang="cs-CZ" b="1" dirty="0"/>
          </a:p>
          <a:p>
            <a:r>
              <a:rPr lang="en-US" b="1" dirty="0"/>
              <a:t>Mesothelioma</a:t>
            </a:r>
            <a:r>
              <a:rPr lang="en-US" dirty="0"/>
              <a:t> is a highly aggressive </a:t>
            </a:r>
            <a:r>
              <a:rPr lang="en-US" dirty="0" err="1"/>
              <a:t>Tu</a:t>
            </a:r>
            <a:r>
              <a:rPr lang="en-US" dirty="0"/>
              <a:t> </a:t>
            </a:r>
            <a:r>
              <a:rPr lang="cs-CZ" dirty="0"/>
              <a:t>of </a:t>
            </a:r>
            <a:r>
              <a:rPr lang="en-US" dirty="0"/>
              <a:t>serous membrane</a:t>
            </a:r>
            <a:r>
              <a:rPr lang="cs-CZ" dirty="0"/>
              <a:t>s</a:t>
            </a:r>
            <a:r>
              <a:rPr lang="en-US" dirty="0"/>
              <a:t>, most often a primary pleural tumor. The incidence in the Czech Republic is 0.8 / 100</a:t>
            </a:r>
            <a:r>
              <a:rPr lang="cs-CZ" baseline="0" dirty="0"/>
              <a:t> </a:t>
            </a:r>
            <a:r>
              <a:rPr lang="en-US" dirty="0"/>
              <a:t>000 people</a:t>
            </a:r>
            <a:r>
              <a:rPr lang="cs-CZ" baseline="0" dirty="0"/>
              <a:t> </a:t>
            </a:r>
            <a:r>
              <a:rPr lang="cs-CZ" dirty="0"/>
              <a:t>(</a:t>
            </a:r>
            <a:r>
              <a:rPr lang="en-US" dirty="0"/>
              <a:t>men), 0</a:t>
            </a:r>
            <a:r>
              <a:rPr lang="cs-CZ" dirty="0"/>
              <a:t>.</a:t>
            </a:r>
            <a:r>
              <a:rPr lang="en-US" dirty="0"/>
              <a:t>3 / 100 000 (women). The main </a:t>
            </a:r>
            <a:r>
              <a:rPr lang="en-US" dirty="0" err="1"/>
              <a:t>etiopathogenetic</a:t>
            </a:r>
            <a:r>
              <a:rPr lang="en-US" dirty="0"/>
              <a:t> factors include exposure to </a:t>
            </a:r>
            <a:r>
              <a:rPr lang="en-US" dirty="0" err="1"/>
              <a:t>asbest</a:t>
            </a:r>
            <a:r>
              <a:rPr lang="cs-CZ" dirty="0"/>
              <a:t>os</a:t>
            </a:r>
            <a:r>
              <a:rPr lang="en-US" dirty="0"/>
              <a:t> with a latency of 20 - 60 years. Due to the large construction of houses made of asbestos-containing panels in the 1970s, there </a:t>
            </a:r>
            <a:r>
              <a:rPr lang="cs-CZ" dirty="0"/>
              <a:t>has </a:t>
            </a:r>
            <a:r>
              <a:rPr lang="cs-CZ" dirty="0" err="1"/>
              <a:t>been</a:t>
            </a:r>
            <a:r>
              <a:rPr lang="en-US" dirty="0"/>
              <a:t> an increase in disease rates </a:t>
            </a:r>
            <a:r>
              <a:rPr lang="cs-CZ" dirty="0" err="1"/>
              <a:t>since</a:t>
            </a:r>
            <a:r>
              <a:rPr lang="en-US" dirty="0"/>
              <a:t> 2000 and further growth is possible.</a:t>
            </a:r>
            <a:br>
              <a:rPr lang="en-US" dirty="0"/>
            </a:br>
            <a:r>
              <a:rPr lang="en-US" dirty="0" err="1"/>
              <a:t>Mesothelin</a:t>
            </a:r>
            <a:r>
              <a:rPr lang="en-US" dirty="0"/>
              <a:t> is a relatively new marker. It is a protein with </a:t>
            </a:r>
            <a:r>
              <a:rPr lang="en-US" dirty="0" err="1"/>
              <a:t>Mr</a:t>
            </a:r>
            <a:r>
              <a:rPr lang="en-US" dirty="0"/>
              <a:t> 40</a:t>
            </a:r>
            <a:r>
              <a:rPr lang="cs-CZ" baseline="0" dirty="0"/>
              <a:t> </a:t>
            </a:r>
            <a:r>
              <a:rPr lang="en-US" dirty="0"/>
              <a:t>000, bound by a phosphatidylinositol anchor in the membrane of mesothelial cells, and plays a role in adhesion, recognition and signaling between cells.</a:t>
            </a:r>
            <a:br>
              <a:rPr lang="en-US" dirty="0"/>
            </a:br>
            <a:r>
              <a:rPr lang="en-US" dirty="0"/>
              <a:t>Examination: ELISA test MESOMARK: cut off (99th percentile of ref. </a:t>
            </a:r>
            <a:r>
              <a:rPr lang="cs-CZ" dirty="0"/>
              <a:t>g</a:t>
            </a:r>
            <a:r>
              <a:rPr lang="en-US" dirty="0" err="1"/>
              <a:t>roup</a:t>
            </a:r>
            <a:r>
              <a:rPr lang="en-US" dirty="0"/>
              <a:t>) 1.5 </a:t>
            </a:r>
            <a:r>
              <a:rPr lang="en-US" dirty="0" err="1"/>
              <a:t>nmol</a:t>
            </a:r>
            <a:r>
              <a:rPr lang="en-US" dirty="0"/>
              <a:t>/l</a:t>
            </a:r>
            <a:r>
              <a:rPr lang="cs-CZ" dirty="0"/>
              <a:t> CR</a:t>
            </a:r>
            <a:r>
              <a:rPr lang="en-US" dirty="0"/>
              <a:t>, </a:t>
            </a:r>
            <a:r>
              <a:rPr lang="cs-CZ" dirty="0" err="1"/>
              <a:t>international</a:t>
            </a:r>
            <a:r>
              <a:rPr lang="en-US" dirty="0"/>
              <a:t> values 0.55 - 20.8 </a:t>
            </a:r>
            <a:r>
              <a:rPr lang="en-US" dirty="0" err="1"/>
              <a:t>nmol</a:t>
            </a:r>
            <a:r>
              <a:rPr lang="en-US" dirty="0"/>
              <a:t>/l.</a:t>
            </a:r>
            <a:r>
              <a:rPr lang="cs-CZ" dirty="0"/>
              <a:t> </a:t>
            </a:r>
            <a:endParaRPr lang="cs-CZ" b="1"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47</a:t>
            </a:fld>
            <a:endParaRPr lang="cs-CZ"/>
          </a:p>
        </p:txBody>
      </p:sp>
    </p:spTree>
    <p:extLst>
      <p:ext uri="{BB962C8B-B14F-4D97-AF65-F5344CB8AC3E}">
        <p14:creationId xmlns:p14="http://schemas.microsoft.com/office/powerpoint/2010/main" val="212444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Nonmucinous</a:t>
            </a:r>
            <a:r>
              <a:rPr lang="cs-CZ" dirty="0"/>
              <a:t> (</a:t>
            </a:r>
            <a:r>
              <a:rPr lang="cs-CZ" dirty="0" err="1"/>
              <a:t>serous</a:t>
            </a:r>
            <a:r>
              <a:rPr lang="cs-CZ" dirty="0"/>
              <a:t>) </a:t>
            </a:r>
            <a:r>
              <a:rPr lang="cs-CZ" dirty="0" err="1"/>
              <a:t>carcinoma</a:t>
            </a:r>
            <a:r>
              <a:rPr lang="cs-CZ" dirty="0"/>
              <a:t> </a:t>
            </a:r>
            <a:r>
              <a:rPr lang="cs-CZ" dirty="0" err="1"/>
              <a:t>is</a:t>
            </a:r>
            <a:r>
              <a:rPr lang="cs-CZ" dirty="0"/>
              <a:t> </a:t>
            </a:r>
            <a:r>
              <a:rPr lang="cs-CZ" dirty="0" err="1"/>
              <a:t>the</a:t>
            </a:r>
            <a:r>
              <a:rPr lang="cs-CZ" dirty="0"/>
              <a:t> most </a:t>
            </a:r>
            <a:r>
              <a:rPr lang="cs-CZ" dirty="0" err="1"/>
              <a:t>often</a:t>
            </a:r>
            <a:r>
              <a:rPr lang="cs-CZ" dirty="0"/>
              <a:t> </a:t>
            </a:r>
            <a:r>
              <a:rPr lang="cs-CZ" dirty="0" err="1"/>
              <a:t>ovarian</a:t>
            </a:r>
            <a:r>
              <a:rPr lang="cs-CZ" dirty="0"/>
              <a:t> </a:t>
            </a:r>
            <a:r>
              <a:rPr lang="cs-CZ" dirty="0" err="1"/>
              <a:t>malignant</a:t>
            </a:r>
            <a:r>
              <a:rPr lang="cs-CZ" dirty="0"/>
              <a:t> tumor.</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05D0F-3C06-4BC3-824A-A2D633D5BAE6}"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7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To calculate the ROMA score, it is necessary to know the HE4 and CA 125 values as well as the patient's hormone status - premenopausal / postmenopausal.</a:t>
            </a:r>
            <a:br>
              <a:rPr lang="en-US" dirty="0"/>
            </a:br>
            <a:r>
              <a:rPr lang="en-US" dirty="0"/>
              <a:t>The specific relation for the calculation depends on the type of analyzer used - see </a:t>
            </a:r>
            <a:r>
              <a:rPr lang="en-US" dirty="0" err="1"/>
              <a:t>eg</a:t>
            </a:r>
            <a:r>
              <a:rPr lang="en-US" dirty="0"/>
              <a:t> http://romatools.he4test.com/calculator_row_en.html.</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50</a:t>
            </a:fld>
            <a:endParaRPr lang="cs-CZ"/>
          </a:p>
        </p:txBody>
      </p:sp>
    </p:spTree>
    <p:extLst>
      <p:ext uri="{BB962C8B-B14F-4D97-AF65-F5344CB8AC3E}">
        <p14:creationId xmlns:p14="http://schemas.microsoft.com/office/powerpoint/2010/main" val="226626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Tumor markers play an important role in cancer detection and guiding patient management. </a:t>
            </a:r>
            <a:endParaRPr lang="cs-CZ"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healthy asymptomatic</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individuals, biomarkers may be used in the identification of those at increased risk of developing malignancy and in screening</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early cancer. </a:t>
            </a:r>
            <a:endParaRPr lang="cs-CZ"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Following a diagnosis of malignancy, </a:t>
            </a:r>
            <a:r>
              <a:rPr lang="cs-CZ" sz="1200" b="0" i="0" u="none" strike="noStrike" kern="1200" baseline="0" dirty="0">
                <a:solidFill>
                  <a:schemeClr val="tx1"/>
                </a:solidFill>
                <a:latin typeface="+mn-lt"/>
                <a:ea typeface="+mn-ea"/>
                <a:cs typeface="+mn-cs"/>
              </a:rPr>
              <a:t> tumor </a:t>
            </a:r>
            <a:r>
              <a:rPr lang="en-US" sz="1200" b="0" i="0" u="none" strike="noStrike" kern="1200" baseline="0" dirty="0">
                <a:solidFill>
                  <a:schemeClr val="tx1"/>
                </a:solidFill>
                <a:latin typeface="+mn-lt"/>
                <a:ea typeface="+mn-ea"/>
                <a:cs typeface="+mn-cs"/>
              </a:rPr>
              <a:t>markers can be used in determining prognosis, upfront</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therapy prediction</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or</a:t>
            </a:r>
            <a:r>
              <a:rPr lang="cs-CZ" sz="1200" b="0" i="0" u="none" strike="noStrike" kern="1200" baseline="0" dirty="0">
                <a:solidFill>
                  <a:schemeClr val="tx1"/>
                </a:solidFill>
                <a:latin typeface="+mn-lt"/>
                <a:ea typeface="+mn-ea"/>
                <a:cs typeface="+mn-cs"/>
              </a:rPr>
              <a:t> as </a:t>
            </a:r>
            <a:r>
              <a:rPr lang="en-US" dirty="0"/>
              <a:t>a guide to select targeted biologic therapy</a:t>
            </a:r>
            <a:r>
              <a:rPr lang="en-US" sz="1200" b="0" i="0" u="none" strike="noStrike" kern="1200" baseline="0" dirty="0">
                <a:solidFill>
                  <a:schemeClr val="tx1"/>
                </a:solidFill>
                <a:latin typeface="+mn-lt"/>
                <a:ea typeface="+mn-ea"/>
                <a:cs typeface="+mn-cs"/>
              </a:rPr>
              <a:t>, </a:t>
            </a:r>
            <a:r>
              <a:rPr lang="cs-CZ" sz="1200" b="0" i="0" u="none" strike="noStrike" kern="1200" baseline="0" dirty="0">
                <a:solidFill>
                  <a:schemeClr val="tx1"/>
                </a:solidFill>
                <a:latin typeface="+mn-lt"/>
                <a:ea typeface="+mn-ea"/>
                <a:cs typeface="+mn-cs"/>
              </a:rPr>
              <a:t>in </a:t>
            </a:r>
            <a:r>
              <a:rPr lang="en-US" sz="1200" b="0" i="0" u="none" strike="noStrike" kern="1200" baseline="0" dirty="0">
                <a:solidFill>
                  <a:schemeClr val="tx1"/>
                </a:solidFill>
                <a:latin typeface="+mn-lt"/>
                <a:ea typeface="+mn-ea"/>
                <a:cs typeface="+mn-cs"/>
              </a:rPr>
              <a:t>postoperative surveillance and monitoring response to ongoing therapy.</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2</a:t>
            </a:fld>
            <a:endParaRPr lang="cs-CZ"/>
          </a:p>
        </p:txBody>
      </p:sp>
    </p:spTree>
    <p:extLst>
      <p:ext uri="{BB962C8B-B14F-4D97-AF65-F5344CB8AC3E}">
        <p14:creationId xmlns:p14="http://schemas.microsoft.com/office/powerpoint/2010/main" val="280930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solidFill>
                  <a:prstClr val="black"/>
                </a:solidFill>
              </a:rPr>
              <a:pPr/>
              <a:t>51</a:t>
            </a:fld>
            <a:endParaRPr lang="cs-CZ">
              <a:solidFill>
                <a:prstClr val="black"/>
              </a:solidFill>
            </a:endParaRPr>
          </a:p>
        </p:txBody>
      </p:sp>
    </p:spTree>
    <p:extLst>
      <p:ext uri="{BB962C8B-B14F-4D97-AF65-F5344CB8AC3E}">
        <p14:creationId xmlns:p14="http://schemas.microsoft.com/office/powerpoint/2010/main" val="2727080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Synthesis of collagen occurs not only in osteoblasts, but also in </a:t>
            </a:r>
            <a:r>
              <a:rPr lang="en-US" dirty="0" err="1"/>
              <a:t>chondroblasts</a:t>
            </a:r>
            <a:r>
              <a:rPr lang="en-US" dirty="0"/>
              <a:t> and fibroblasts - type I collagen occurs in bones, skin, tendons, dentin, is produced by osteoblasts and fibroblasts; for </a:t>
            </a:r>
            <a:r>
              <a:rPr lang="en-US" dirty="0" err="1"/>
              <a:t>chondroblasts</a:t>
            </a:r>
            <a:r>
              <a:rPr lang="en-US" dirty="0"/>
              <a:t> (and therefore cartilage), collagen II is characteristic.</a:t>
            </a:r>
            <a:br>
              <a:rPr lang="en-US" dirty="0"/>
            </a:br>
            <a:r>
              <a:rPr lang="en-US" dirty="0"/>
              <a:t>A pre-procollagen is formed on the </a:t>
            </a:r>
            <a:r>
              <a:rPr lang="cs-CZ" dirty="0" err="1"/>
              <a:t>rough</a:t>
            </a:r>
            <a:r>
              <a:rPr lang="en-US" dirty="0"/>
              <a:t> ER, which has C- and N-terminal </a:t>
            </a:r>
            <a:r>
              <a:rPr lang="en-US" dirty="0" err="1"/>
              <a:t>propeptides</a:t>
            </a:r>
            <a:r>
              <a:rPr lang="en-US" dirty="0"/>
              <a:t> at the ends. In the ER, the N-signal sequence is cleaved to introduce into the ER, resulting in procollagen. This is further modified to produce a triple helix which is secreted extracellularly. Here, C- and N-</a:t>
            </a:r>
            <a:r>
              <a:rPr lang="en-US" dirty="0" err="1"/>
              <a:t>propeptides</a:t>
            </a:r>
            <a:r>
              <a:rPr lang="cs-CZ" dirty="0"/>
              <a:t> </a:t>
            </a:r>
            <a:r>
              <a:rPr lang="en-US" dirty="0"/>
              <a:t>are removed by</a:t>
            </a:r>
            <a:r>
              <a:rPr lang="cs-CZ" dirty="0"/>
              <a:t> </a:t>
            </a:r>
            <a:r>
              <a:rPr lang="en-US" dirty="0"/>
              <a:t>proteases, </a:t>
            </a:r>
            <a:r>
              <a:rPr lang="en-US" dirty="0" err="1"/>
              <a:t>tropocollagen</a:t>
            </a:r>
            <a:r>
              <a:rPr lang="en-US" dirty="0"/>
              <a:t> is produced. Terminal </a:t>
            </a:r>
            <a:r>
              <a:rPr lang="en-US" dirty="0" err="1"/>
              <a:t>propeptides</a:t>
            </a:r>
            <a:r>
              <a:rPr lang="en-US" dirty="0"/>
              <a:t> (PINP and PICP) get into the blood where they are determined. Due to collagen I</a:t>
            </a:r>
            <a:r>
              <a:rPr lang="cs-CZ" dirty="0"/>
              <a:t> </a:t>
            </a:r>
            <a:r>
              <a:rPr lang="en-US" dirty="0"/>
              <a:t>production not only </a:t>
            </a:r>
            <a:r>
              <a:rPr lang="cs-CZ" dirty="0"/>
              <a:t>by </a:t>
            </a:r>
            <a:r>
              <a:rPr lang="en-US" dirty="0"/>
              <a:t>osteoblasts but also fibroblasts, procollagen I </a:t>
            </a:r>
            <a:r>
              <a:rPr lang="en-US" dirty="0" err="1"/>
              <a:t>propeptides</a:t>
            </a:r>
            <a:r>
              <a:rPr lang="en-US" dirty="0"/>
              <a:t> provide information on the extent of collagen </a:t>
            </a:r>
            <a:r>
              <a:rPr lang="cs-CZ" dirty="0"/>
              <a:t>I </a:t>
            </a:r>
            <a:r>
              <a:rPr lang="en-US" dirty="0"/>
              <a:t>production not only in bones but also in skin, </a:t>
            </a:r>
            <a:r>
              <a:rPr lang="cs-CZ" dirty="0" err="1"/>
              <a:t>connective</a:t>
            </a:r>
            <a:r>
              <a:rPr lang="cs-CZ" dirty="0"/>
              <a:t> </a:t>
            </a:r>
            <a:r>
              <a:rPr lang="cs-CZ" dirty="0" err="1"/>
              <a:t>tiss</a:t>
            </a:r>
            <a:r>
              <a:rPr lang="cs-CZ" dirty="0"/>
              <a:t>.</a:t>
            </a:r>
            <a:r>
              <a:rPr lang="en-US" dirty="0"/>
              <a:t> or blood vessels. PINP is used in clinical practice.</a:t>
            </a:r>
            <a:br>
              <a:rPr lang="en-US" dirty="0"/>
            </a:br>
            <a:r>
              <a:rPr lang="en-US" dirty="0"/>
              <a:t>Osteocalcin is synthesized in osteoblasts, is essential for mineralization, </a:t>
            </a:r>
            <a:r>
              <a:rPr lang="cs-CZ" dirty="0" err="1"/>
              <a:t>because</a:t>
            </a:r>
            <a:r>
              <a:rPr lang="cs-CZ" dirty="0"/>
              <a:t> </a:t>
            </a:r>
            <a:r>
              <a:rPr lang="en-US" dirty="0"/>
              <a:t>Ca</a:t>
            </a:r>
            <a:r>
              <a:rPr lang="cs-CZ" baseline="30000" dirty="0"/>
              <a:t>2</a:t>
            </a:r>
            <a:r>
              <a:rPr lang="en-US" baseline="30000" dirty="0"/>
              <a:t>+</a:t>
            </a:r>
            <a:r>
              <a:rPr lang="en-US" dirty="0"/>
              <a:t> </a:t>
            </a:r>
            <a:r>
              <a:rPr lang="cs-CZ" dirty="0" err="1"/>
              <a:t>binds</a:t>
            </a:r>
            <a:r>
              <a:rPr lang="cs-CZ" dirty="0"/>
              <a:t> </a:t>
            </a:r>
            <a:r>
              <a:rPr lang="en-US" dirty="0"/>
              <a:t>with </a:t>
            </a:r>
            <a:r>
              <a:rPr lang="el-GR" baseline="0" dirty="0"/>
              <a:t>γ</a:t>
            </a:r>
            <a:r>
              <a:rPr lang="en-US" dirty="0"/>
              <a:t>-</a:t>
            </a:r>
            <a:r>
              <a:rPr lang="en-US" dirty="0" err="1"/>
              <a:t>carboxy</a:t>
            </a:r>
            <a:r>
              <a:rPr lang="en-US" dirty="0"/>
              <a:t>-glutamate residues</a:t>
            </a:r>
            <a:r>
              <a:rPr lang="cs-CZ" dirty="0"/>
              <a:t> in </a:t>
            </a:r>
            <a:r>
              <a:rPr lang="cs-CZ" dirty="0" err="1"/>
              <a:t>osteocalcin</a:t>
            </a:r>
            <a:r>
              <a:rPr lang="cs-CZ" dirty="0"/>
              <a:t> </a:t>
            </a:r>
            <a:r>
              <a:rPr lang="cs-CZ" dirty="0" err="1"/>
              <a:t>molecule</a:t>
            </a:r>
            <a:r>
              <a:rPr lang="en-US" dirty="0"/>
              <a:t>. Osteocalcin is the most represented non-collagen osteoid protein.</a:t>
            </a:r>
            <a:br>
              <a:rPr lang="en-US" dirty="0"/>
            </a:br>
            <a:r>
              <a:rPr lang="en-US" dirty="0"/>
              <a:t>Bone </a:t>
            </a:r>
            <a:r>
              <a:rPr lang="en-US" dirty="0" err="1"/>
              <a:t>iso</a:t>
            </a:r>
            <a:r>
              <a:rPr lang="cs-CZ" dirty="0" err="1"/>
              <a:t>form</a:t>
            </a:r>
            <a:r>
              <a:rPr lang="cs-CZ" dirty="0"/>
              <a:t> of</a:t>
            </a:r>
            <a:r>
              <a:rPr lang="en-US" dirty="0"/>
              <a:t> ALP is also produced by osteoblasts.</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solidFill>
                  <a:prstClr val="black"/>
                </a:solidFill>
              </a:rPr>
              <a:pPr/>
              <a:t>52</a:t>
            </a:fld>
            <a:endParaRPr lang="cs-CZ">
              <a:solidFill>
                <a:prstClr val="black"/>
              </a:solidFill>
            </a:endParaRPr>
          </a:p>
        </p:txBody>
      </p:sp>
    </p:spTree>
    <p:extLst>
      <p:ext uri="{BB962C8B-B14F-4D97-AF65-F5344CB8AC3E}">
        <p14:creationId xmlns:p14="http://schemas.microsoft.com/office/powerpoint/2010/main" val="376760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Collagen I is degraded in EC matrix of bones by the action of proteolytic enzymes from </a:t>
            </a:r>
            <a:r>
              <a:rPr lang="en-US" dirty="0" err="1"/>
              <a:t>osteo</a:t>
            </a:r>
            <a:r>
              <a:rPr lang="cs-CZ" dirty="0"/>
              <a:t>c</a:t>
            </a:r>
            <a:r>
              <a:rPr lang="en-US" dirty="0"/>
              <a:t>lasts, mainly </a:t>
            </a:r>
            <a:r>
              <a:rPr lang="en-US" dirty="0" err="1"/>
              <a:t>cathepsin</a:t>
            </a:r>
            <a:r>
              <a:rPr lang="en-US" dirty="0"/>
              <a:t> K, to various fragments. Fragments are cleaved from both the C- and N-terminus, detected in the blood as the C- and N-terminal cross-linking </a:t>
            </a:r>
            <a:r>
              <a:rPr lang="en-US" dirty="0" err="1"/>
              <a:t>telopeptide</a:t>
            </a:r>
            <a:r>
              <a:rPr lang="en-US" dirty="0"/>
              <a:t>. In clinical practice, CTX-I is </a:t>
            </a:r>
            <a:r>
              <a:rPr lang="cs-CZ" dirty="0" err="1"/>
              <a:t>used</a:t>
            </a:r>
            <a:r>
              <a:rPr lang="en-US" dirty="0"/>
              <a:t>. In pathological situations, typically in the case of malignancies, collagen degradation by matrix metalloproteinase 9 (MMP 9) predominates. MMP 9 is produced by tumor cells of bone metastases. Degradation by MMP 9 creates a fragment other than CTX or NTX, called collagen I </a:t>
            </a:r>
            <a:r>
              <a:rPr lang="en-US" dirty="0" err="1"/>
              <a:t>telopeptide</a:t>
            </a:r>
            <a:r>
              <a:rPr lang="en-US" dirty="0"/>
              <a:t> - ICTP.</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solidFill>
                  <a:prstClr val="black"/>
                </a:solidFill>
              </a:rPr>
              <a:pPr/>
              <a:t>53</a:t>
            </a:fld>
            <a:endParaRPr lang="cs-CZ">
              <a:solidFill>
                <a:prstClr val="black"/>
              </a:solidFill>
            </a:endParaRPr>
          </a:p>
        </p:txBody>
      </p:sp>
    </p:spTree>
    <p:extLst>
      <p:ext uri="{BB962C8B-B14F-4D97-AF65-F5344CB8AC3E}">
        <p14:creationId xmlns:p14="http://schemas.microsoft.com/office/powerpoint/2010/main" val="49948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Analyzers</a:t>
            </a:r>
            <a:r>
              <a:rPr lang="cs-CZ" dirty="0"/>
              <a:t> </a:t>
            </a:r>
            <a:r>
              <a:rPr lang="cs-CZ" dirty="0" err="1"/>
              <a:t>based</a:t>
            </a:r>
            <a:r>
              <a:rPr lang="cs-CZ" dirty="0"/>
              <a:t> on </a:t>
            </a:r>
            <a:r>
              <a:rPr lang="cs-CZ" dirty="0" err="1"/>
              <a:t>immunochemical</a:t>
            </a:r>
            <a:r>
              <a:rPr lang="cs-CZ" baseline="0" dirty="0"/>
              <a:t> </a:t>
            </a:r>
            <a:r>
              <a:rPr lang="cs-CZ" baseline="0" dirty="0" err="1"/>
              <a:t>methods</a:t>
            </a:r>
            <a:r>
              <a:rPr lang="cs-CZ" baseline="0" dirty="0"/>
              <a:t> are </a:t>
            </a:r>
            <a:r>
              <a:rPr lang="cs-CZ" baseline="0" dirty="0" err="1"/>
              <a:t>presented</a:t>
            </a:r>
            <a:r>
              <a:rPr lang="cs-CZ" baseline="0" dirty="0"/>
              <a:t> on </a:t>
            </a:r>
            <a:r>
              <a:rPr lang="cs-CZ" baseline="0" dirty="0" err="1"/>
              <a:t>the</a:t>
            </a:r>
            <a:r>
              <a:rPr lang="cs-CZ" baseline="0" dirty="0"/>
              <a:t> </a:t>
            </a:r>
            <a:r>
              <a:rPr lang="cs-CZ" baseline="0" dirty="0" err="1"/>
              <a:t>picture</a:t>
            </a:r>
            <a:r>
              <a:rPr lang="cs-CZ" baseline="0" dirty="0"/>
              <a:t> </a:t>
            </a:r>
            <a:r>
              <a:rPr lang="cs-CZ" baseline="0" dirty="0" err="1"/>
              <a:t>from</a:t>
            </a:r>
            <a:r>
              <a:rPr lang="cs-CZ" baseline="0" dirty="0"/>
              <a:t> Department of Clinical </a:t>
            </a:r>
            <a:r>
              <a:rPr lang="cs-CZ" baseline="0" dirty="0" err="1"/>
              <a:t>Biochemistry</a:t>
            </a:r>
            <a:r>
              <a:rPr lang="cs-CZ" baseline="0" dirty="0"/>
              <a:t>, </a:t>
            </a:r>
            <a:r>
              <a:rPr lang="cs-CZ" baseline="0" dirty="0" err="1"/>
              <a:t>Faculty</a:t>
            </a:r>
            <a:r>
              <a:rPr lang="cs-CZ" baseline="0" dirty="0"/>
              <a:t> </a:t>
            </a:r>
            <a:r>
              <a:rPr lang="cs-CZ" baseline="0" dirty="0" err="1"/>
              <a:t>Hospital</a:t>
            </a:r>
            <a:r>
              <a:rPr lang="cs-CZ" baseline="0" dirty="0"/>
              <a:t> in Brno.</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05D0F-3C06-4BC3-824A-A2D633D5BAE6}"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35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Amongst the most widely used</a:t>
            </a:r>
            <a:r>
              <a:rPr lang="cs-CZ"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serum</a:t>
            </a:r>
            <a:r>
              <a:rPr lang="en-US" sz="1200" b="0" i="0" u="none" strike="noStrike" kern="1200" baseline="0" dirty="0">
                <a:solidFill>
                  <a:schemeClr val="tx1"/>
                </a:solidFill>
                <a:latin typeface="+mn-lt"/>
                <a:ea typeface="+mn-ea"/>
                <a:cs typeface="+mn-cs"/>
              </a:rPr>
              <a:t> </a:t>
            </a:r>
            <a:r>
              <a:rPr lang="cs-CZ" sz="1200" b="0" i="0" u="none" strike="noStrike" kern="1200" baseline="0" dirty="0">
                <a:solidFill>
                  <a:schemeClr val="tx1"/>
                </a:solidFill>
                <a:latin typeface="+mn-lt"/>
                <a:ea typeface="+mn-ea"/>
                <a:cs typeface="+mn-cs"/>
              </a:rPr>
              <a:t>tumor </a:t>
            </a:r>
            <a:r>
              <a:rPr lang="en-US" sz="1200" b="0" i="0" u="none" strike="noStrike" kern="1200" baseline="0" dirty="0">
                <a:solidFill>
                  <a:schemeClr val="tx1"/>
                </a:solidFill>
                <a:latin typeface="+mn-lt"/>
                <a:ea typeface="+mn-ea"/>
                <a:cs typeface="+mn-cs"/>
              </a:rPr>
              <a:t>markers are PSA in screening for prostate cancer, CEA in surveillance of patients with diagnosed CRC, both</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AFP and HCG in the management of patients with non-</a:t>
            </a:r>
            <a:r>
              <a:rPr lang="en-US" sz="1200" b="0" i="0" u="none" strike="noStrike" kern="1200" baseline="0" dirty="0" err="1">
                <a:solidFill>
                  <a:schemeClr val="tx1"/>
                </a:solidFill>
                <a:latin typeface="+mn-lt"/>
                <a:ea typeface="+mn-ea"/>
                <a:cs typeface="+mn-cs"/>
              </a:rPr>
              <a:t>seminomatous</a:t>
            </a:r>
            <a:r>
              <a:rPr lang="en-US" sz="1200" b="0" i="0" u="none" strike="noStrike" kern="1200" baseline="0" dirty="0">
                <a:solidFill>
                  <a:schemeClr val="tx1"/>
                </a:solidFill>
                <a:latin typeface="+mn-lt"/>
                <a:ea typeface="+mn-ea"/>
                <a:cs typeface="+mn-cs"/>
              </a:rPr>
              <a:t> germ cell tumors, CA 125 for monitoring therapy in</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patients with ovarian cancer. </a:t>
            </a:r>
            <a:endParaRPr lang="cs-CZ"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Mandatory </a:t>
            </a:r>
            <a:r>
              <a:rPr lang="en-US" sz="1200" b="1" i="0" u="none" strike="noStrike" kern="1200" baseline="0" dirty="0">
                <a:solidFill>
                  <a:schemeClr val="tx1"/>
                </a:solidFill>
                <a:latin typeface="+mn-lt"/>
                <a:ea typeface="+mn-ea"/>
                <a:cs typeface="+mn-cs"/>
              </a:rPr>
              <a:t>tissue</a:t>
            </a:r>
            <a:r>
              <a:rPr lang="en-US" sz="1200" b="0" i="0" u="none" strike="noStrike" kern="1200" baseline="0" dirty="0">
                <a:solidFill>
                  <a:schemeClr val="tx1"/>
                </a:solidFill>
                <a:latin typeface="+mn-lt"/>
                <a:ea typeface="+mn-ea"/>
                <a:cs typeface="+mn-cs"/>
              </a:rPr>
              <a:t> biomarkers include estrogen receptors and HER2 in breast cancer for</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predicting response to endocrine and anti-HER2</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therapy</a:t>
            </a:r>
            <a:r>
              <a:rPr lang="en-US" sz="1200" b="0" i="0" u="none" strike="noStrike" kern="1200" baseline="0" dirty="0">
                <a:solidFill>
                  <a:schemeClr val="tx1"/>
                </a:solidFill>
                <a:latin typeface="+mn-lt"/>
                <a:ea typeface="+mn-ea"/>
                <a:cs typeface="+mn-cs"/>
              </a:rPr>
              <a:t>, respectively</a:t>
            </a:r>
            <a:r>
              <a:rPr lang="cs-CZ" sz="1200" b="0" i="0" u="none" strike="noStrike" kern="1200" baseline="0" dirty="0">
                <a:solidFill>
                  <a:schemeClr val="tx1"/>
                </a:solidFill>
                <a:latin typeface="+mn-lt"/>
                <a:ea typeface="+mn-ea"/>
                <a:cs typeface="+mn-cs"/>
              </a:rPr>
              <a:t>.</a:t>
            </a:r>
          </a:p>
          <a:p>
            <a:r>
              <a:rPr lang="en-US" dirty="0"/>
              <a:t>Of the newest markers, it is necessary to mention "</a:t>
            </a:r>
            <a:r>
              <a:rPr lang="en-US" b="1" dirty="0"/>
              <a:t>gene</a:t>
            </a:r>
            <a:r>
              <a:rPr lang="en-US" dirty="0"/>
              <a:t>" markers,</a:t>
            </a:r>
            <a:r>
              <a:rPr lang="cs-CZ" dirty="0"/>
              <a:t> </a:t>
            </a:r>
            <a:r>
              <a:rPr lang="cs-CZ" dirty="0" err="1"/>
              <a:t>for</a:t>
            </a:r>
            <a:r>
              <a:rPr lang="cs-CZ" dirty="0"/>
              <a:t> </a:t>
            </a:r>
            <a:r>
              <a:rPr lang="cs-CZ" dirty="0" err="1"/>
              <a:t>instatnce</a:t>
            </a:r>
            <a:r>
              <a:rPr lang="en-US" sz="1200" b="0" i="0" u="none" strike="noStrike" kern="1200" baseline="0" dirty="0">
                <a:solidFill>
                  <a:schemeClr val="tx1"/>
                </a:solidFill>
                <a:latin typeface="+mn-lt"/>
                <a:ea typeface="+mn-ea"/>
                <a:cs typeface="+mn-cs"/>
              </a:rPr>
              <a:t> KRAS genotyping for selecting patients with CRC</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likely to be resistant to treatment with anti-EGFR antibodies, BRAF genotyping for predicting response to anti-BRAF </a:t>
            </a:r>
            <a:r>
              <a:rPr lang="en-US" sz="1200" b="0" i="0" u="none" strike="noStrike" kern="1200" baseline="0" dirty="0" err="1">
                <a:solidFill>
                  <a:schemeClr val="tx1"/>
                </a:solidFill>
                <a:latin typeface="+mn-lt"/>
                <a:ea typeface="+mn-ea"/>
                <a:cs typeface="+mn-cs"/>
              </a:rPr>
              <a:t>therap</a:t>
            </a:r>
            <a:r>
              <a:rPr lang="cs-CZ" sz="1200" b="0" i="0"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in melanoma and EGFR genotyping for predicting response to EGFR TKI in patients with non-small cell lung cancer.</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4</a:t>
            </a:fld>
            <a:endParaRPr lang="cs-CZ"/>
          </a:p>
        </p:txBody>
      </p:sp>
    </p:spTree>
    <p:extLst>
      <p:ext uri="{BB962C8B-B14F-4D97-AF65-F5344CB8AC3E}">
        <p14:creationId xmlns:p14="http://schemas.microsoft.com/office/powerpoint/2010/main" val="251389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Stool collection for occult bleeding takes place in</a:t>
            </a:r>
            <a:r>
              <a:rPr lang="cs-CZ" dirty="0"/>
              <a:t>to</a:t>
            </a:r>
            <a:r>
              <a:rPr lang="en-US" dirty="0"/>
              <a:t> special FOB collection tubes.</a:t>
            </a:r>
            <a:br>
              <a:rPr lang="en-US" dirty="0"/>
            </a:br>
            <a:r>
              <a:rPr lang="en-US" dirty="0"/>
              <a:t>Collection procedure (performed by the patient or </a:t>
            </a:r>
            <a:r>
              <a:rPr lang="cs-CZ" dirty="0" err="1"/>
              <a:t>general</a:t>
            </a:r>
            <a:r>
              <a:rPr lang="cs-CZ" dirty="0"/>
              <a:t> </a:t>
            </a:r>
            <a:r>
              <a:rPr lang="cs-CZ" dirty="0" err="1"/>
              <a:t>practitioner</a:t>
            </a:r>
            <a:r>
              <a:rPr lang="en-US" dirty="0"/>
              <a:t>)</a:t>
            </a:r>
            <a:r>
              <a:rPr lang="cs-CZ" dirty="0" err="1"/>
              <a:t>is</a:t>
            </a:r>
            <a:r>
              <a:rPr lang="cs-CZ" dirty="0"/>
              <a:t> as </a:t>
            </a:r>
            <a:r>
              <a:rPr lang="cs-CZ" dirty="0" err="1"/>
              <a:t>folows</a:t>
            </a:r>
            <a:r>
              <a:rPr lang="cs-CZ" dirty="0"/>
              <a:t>:</a:t>
            </a:r>
            <a:r>
              <a:rPr lang="en-US" dirty="0"/>
              <a:t> </a:t>
            </a:r>
            <a:endParaRPr lang="cs-CZ" dirty="0"/>
          </a:p>
          <a:p>
            <a:r>
              <a:rPr lang="en-US" dirty="0"/>
              <a:t>Unscrew the cap with the collection </a:t>
            </a:r>
            <a:r>
              <a:rPr lang="cs-CZ" dirty="0" err="1"/>
              <a:t>stick</a:t>
            </a:r>
            <a:r>
              <a:rPr lang="en-US" dirty="0"/>
              <a:t> and pull it out. </a:t>
            </a:r>
            <a:endParaRPr lang="cs-CZ" dirty="0"/>
          </a:p>
          <a:p>
            <a:r>
              <a:rPr lang="en-US" dirty="0"/>
              <a:t>Take stool samples by immersing the stick in three different places in the stool. / Scrape the surface of the stool with a stick, fill the grooves at the end of the sampling stick with stool. </a:t>
            </a:r>
            <a:endParaRPr lang="cs-CZ" dirty="0"/>
          </a:p>
          <a:p>
            <a:r>
              <a:rPr lang="en-US" dirty="0"/>
              <a:t>Put the rod cap back in the tube and screw it on properly. Never reopen the tube.</a:t>
            </a:r>
            <a:br>
              <a:rPr lang="en-US" dirty="0"/>
            </a:br>
            <a:r>
              <a:rPr lang="en-US" dirty="0"/>
              <a:t>Mark the tube legibly with the patient's surname, first name and birth number. After collection, store the sample in the refrigerator and transport it to the </a:t>
            </a:r>
            <a:r>
              <a:rPr lang="cs-CZ" dirty="0" err="1"/>
              <a:t>Clin</a:t>
            </a:r>
            <a:r>
              <a:rPr lang="cs-CZ" dirty="0"/>
              <a:t>. </a:t>
            </a:r>
            <a:r>
              <a:rPr lang="cs-CZ" dirty="0" err="1"/>
              <a:t>Bioch</a:t>
            </a:r>
            <a:r>
              <a:rPr lang="cs-CZ" dirty="0"/>
              <a:t>.</a:t>
            </a:r>
            <a:r>
              <a:rPr lang="en-US" dirty="0"/>
              <a:t> laboratory as soon as possible.</a:t>
            </a:r>
            <a:endParaRPr lang="cs-CZ" dirty="0"/>
          </a:p>
          <a:p>
            <a:br>
              <a:rPr lang="en-US" dirty="0"/>
            </a:br>
            <a:r>
              <a:rPr lang="en-US" dirty="0"/>
              <a:t>The actual determination of human Hb takes place in the laboratory of Clinical Biochemistry by immunochemical test.</a:t>
            </a:r>
            <a:br>
              <a:rPr lang="en-US" dirty="0"/>
            </a:br>
            <a:r>
              <a:rPr lang="en-US" dirty="0"/>
              <a:t>No dietary measures are required to prepare the patient.</a:t>
            </a:r>
            <a:endParaRPr lang="cs-CZ" dirty="0"/>
          </a:p>
        </p:txBody>
      </p:sp>
      <p:sp>
        <p:nvSpPr>
          <p:cNvPr id="4" name="Zástupný symbol pro číslo snímku 3"/>
          <p:cNvSpPr>
            <a:spLocks noGrp="1"/>
          </p:cNvSpPr>
          <p:nvPr>
            <p:ph type="sldNum" sz="quarter" idx="5"/>
          </p:nvPr>
        </p:nvSpPr>
        <p:spPr/>
        <p:txBody>
          <a:bodyPr/>
          <a:lstStyle/>
          <a:p>
            <a:fld id="{9D705D0F-3C06-4BC3-824A-A2D633D5BAE6}" type="slidenum">
              <a:rPr lang="cs-CZ" smtClean="0"/>
              <a:t>9</a:t>
            </a:fld>
            <a:endParaRPr lang="cs-CZ"/>
          </a:p>
        </p:txBody>
      </p:sp>
    </p:spTree>
    <p:extLst>
      <p:ext uri="{BB962C8B-B14F-4D97-AF65-F5344CB8AC3E}">
        <p14:creationId xmlns:p14="http://schemas.microsoft.com/office/powerpoint/2010/main" val="73824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D705D0F-3C06-4BC3-824A-A2D633D5BAE6}" type="slidenum">
              <a:rPr lang="cs-CZ" smtClean="0"/>
              <a:t>15</a:t>
            </a:fld>
            <a:endParaRPr lang="cs-CZ"/>
          </a:p>
        </p:txBody>
      </p:sp>
    </p:spTree>
    <p:extLst>
      <p:ext uri="{BB962C8B-B14F-4D97-AF65-F5344CB8AC3E}">
        <p14:creationId xmlns:p14="http://schemas.microsoft.com/office/powerpoint/2010/main" val="420786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23</a:t>
            </a:fld>
            <a:endParaRPr lang="cs-CZ"/>
          </a:p>
        </p:txBody>
      </p:sp>
    </p:spTree>
    <p:extLst>
      <p:ext uri="{BB962C8B-B14F-4D97-AF65-F5344CB8AC3E}">
        <p14:creationId xmlns:p14="http://schemas.microsoft.com/office/powerpoint/2010/main" val="34976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PSA is produced as an inactive pro PSA form containing seven leading </a:t>
            </a:r>
            <a:r>
              <a:rPr lang="en-US" dirty="0" err="1"/>
              <a:t>aminopeptide</a:t>
            </a:r>
            <a:r>
              <a:rPr lang="en-US" dirty="0"/>
              <a:t> sequences. Human glandular </a:t>
            </a:r>
            <a:r>
              <a:rPr lang="en-US" dirty="0" err="1"/>
              <a:t>kallikrein</a:t>
            </a:r>
            <a:r>
              <a:rPr lang="en-US" dirty="0"/>
              <a:t> 2 (hK2) activates this inactive form by removing these sequences.</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26</a:t>
            </a:fld>
            <a:endParaRPr lang="cs-CZ"/>
          </a:p>
        </p:txBody>
      </p:sp>
    </p:spTree>
    <p:extLst>
      <p:ext uri="{BB962C8B-B14F-4D97-AF65-F5344CB8AC3E}">
        <p14:creationId xmlns:p14="http://schemas.microsoft.com/office/powerpoint/2010/main" val="37748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a:t>
            </a:r>
            <a:r>
              <a:rPr lang="en-US" dirty="0"/>
              <a:t>n addition to determining the total PSA, other options are sought to increase the sensitivity and specificity of PSA and to refine the diagnosis of </a:t>
            </a:r>
            <a:r>
              <a:rPr lang="cs-CZ" dirty="0"/>
              <a:t>P</a:t>
            </a:r>
            <a:r>
              <a:rPr lang="en-US" dirty="0"/>
              <a:t>Ca. The goal is also to reduce the number of unnecessary prostate biopsies within the diagnostic algorithm.</a:t>
            </a:r>
            <a:br>
              <a:rPr lang="en-US" dirty="0"/>
            </a:br>
            <a:r>
              <a:rPr lang="en-US" dirty="0"/>
              <a:t>One option is to relate the PSA to the age of the patient.</a:t>
            </a:r>
            <a:endParaRPr lang="cs-CZ" dirty="0"/>
          </a:p>
        </p:txBody>
      </p:sp>
      <p:sp>
        <p:nvSpPr>
          <p:cNvPr id="4" name="Zástupný symbol pro číslo snímku 3"/>
          <p:cNvSpPr>
            <a:spLocks noGrp="1"/>
          </p:cNvSpPr>
          <p:nvPr>
            <p:ph type="sldNum" sz="quarter" idx="10"/>
          </p:nvPr>
        </p:nvSpPr>
        <p:spPr/>
        <p:txBody>
          <a:bodyPr/>
          <a:lstStyle/>
          <a:p>
            <a:fld id="{9D705D0F-3C06-4BC3-824A-A2D633D5BAE6}" type="slidenum">
              <a:rPr lang="cs-CZ" smtClean="0"/>
              <a:t>27</a:t>
            </a:fld>
            <a:endParaRPr lang="cs-CZ"/>
          </a:p>
        </p:txBody>
      </p:sp>
    </p:spTree>
    <p:extLst>
      <p:ext uri="{BB962C8B-B14F-4D97-AF65-F5344CB8AC3E}">
        <p14:creationId xmlns:p14="http://schemas.microsoft.com/office/powerpoint/2010/main" val="106199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6C1DA49-CD79-43D1-8A18-5CC13D2F4671}" type="datetime1">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354010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5695590-655B-45EB-BAE2-F65BDC3CEB0B}" type="datetime1">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265991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4C7BBD0-E544-4C5E-A2EF-4473CCC654D9}" type="datetime1">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104231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5E31A55D-C09B-4C47-BBCC-51837ADCECE6}" type="slidenum">
              <a:rPr lang="cs-CZ" altLang="cs-CZ"/>
              <a:pPr>
                <a:defRPr/>
              </a:pPr>
              <a:t>‹#›</a:t>
            </a:fld>
            <a:endParaRPr lang="cs-CZ" altLang="cs-CZ"/>
          </a:p>
        </p:txBody>
      </p:sp>
    </p:spTree>
    <p:extLst>
      <p:ext uri="{BB962C8B-B14F-4D97-AF65-F5344CB8AC3E}">
        <p14:creationId xmlns:p14="http://schemas.microsoft.com/office/powerpoint/2010/main" val="84956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5DA36BBB-65B1-4DA2-B3FF-1379A60D76E7}" type="datetime1">
              <a:rPr lang="cs-CZ" smtClean="0"/>
              <a:pPr/>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220428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932E544-067A-40EF-B222-335410899FAE}" type="datetime1">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25284203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56A5738-DE24-4439-A27C-903A6BF921A5}" type="datetime1">
              <a:rPr lang="cs-CZ" smtClean="0"/>
              <a:pPr/>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369144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D98F447-A01B-4C70-B6DA-6B2180D4EBA9}" type="datetime1">
              <a:rPr lang="cs-CZ" smtClean="0"/>
              <a:pPr/>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359229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AFB745F-CBE7-4641-BD8B-10B04395759D}" type="datetime1">
              <a:rPr lang="cs-CZ" smtClean="0"/>
              <a:pPr/>
              <a:t>04.12.2020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2334549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641944F-C473-44BB-83FA-C5919DC2816D}" type="datetime1">
              <a:rPr lang="cs-CZ" smtClean="0"/>
              <a:pPr/>
              <a:t>04.12.2020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7839507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961B60-C59E-4094-80A3-13D114F94E8E}" type="datetime1">
              <a:rPr lang="cs-CZ" smtClean="0"/>
              <a:pPr/>
              <a:t>04.12.2020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351860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E2B87D6-E56F-4CDD-9385-8700B87B47D3}" type="datetime1">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347357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3E94493-D4B5-48EB-8250-0C3454F2343F}" type="datetime1">
              <a:rPr lang="cs-CZ" smtClean="0"/>
              <a:pPr/>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189733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2B4C0ABA-AAB3-4CF5-BDA7-1C937276470B}" type="datetime1">
              <a:rPr lang="cs-CZ" smtClean="0"/>
              <a:pPr/>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351241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BE3BBAE-82AF-475E-BE04-1876775ED68D}" type="datetime1">
              <a:rPr lang="cs-CZ" smtClean="0"/>
              <a:pPr/>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4173673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604AD7-D791-43D6-9849-B6BC5A78F824}" type="datetime1">
              <a:rPr lang="cs-CZ" smtClean="0"/>
              <a:pPr/>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17F3253-0527-4D0C-9490-0C82E1AFB5A0}" type="slidenum">
              <a:rPr lang="cs-CZ" smtClean="0"/>
              <a:pPr/>
              <a:t>‹#›</a:t>
            </a:fld>
            <a:endParaRPr lang="cs-CZ"/>
          </a:p>
        </p:txBody>
      </p:sp>
    </p:spTree>
    <p:extLst>
      <p:ext uri="{BB962C8B-B14F-4D97-AF65-F5344CB8AC3E}">
        <p14:creationId xmlns:p14="http://schemas.microsoft.com/office/powerpoint/2010/main" val="2630956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8F48D3F-17DB-489E-8AB0-5EAA0A033D25}" type="datetimeFigureOut">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113572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8F48D3F-17DB-489E-8AB0-5EAA0A033D25}" type="datetimeFigureOut">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3395425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8F48D3F-17DB-489E-8AB0-5EAA0A033D25}" type="datetimeFigureOut">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285892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8F48D3F-17DB-489E-8AB0-5EAA0A033D25}" type="datetimeFigureOut">
              <a:rPr lang="cs-CZ" smtClean="0"/>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426702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8F48D3F-17DB-489E-8AB0-5EAA0A033D25}" type="datetimeFigureOut">
              <a:rPr lang="cs-CZ" smtClean="0"/>
              <a:t>04.12.2020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3924368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8F48D3F-17DB-489E-8AB0-5EAA0A033D25}" type="datetimeFigureOut">
              <a:rPr lang="cs-CZ" smtClean="0"/>
              <a:t>04.12.2020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75975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D55A46E-AE9B-41D7-8FC5-2F3F7A40B63D}" type="datetime1">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256248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8F48D3F-17DB-489E-8AB0-5EAA0A033D25}" type="datetimeFigureOut">
              <a:rPr lang="cs-CZ" smtClean="0"/>
              <a:t>04.12.2020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3947822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8F48D3F-17DB-489E-8AB0-5EAA0A033D25}" type="datetimeFigureOut">
              <a:rPr lang="cs-CZ" smtClean="0"/>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1974908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8F48D3F-17DB-489E-8AB0-5EAA0A033D25}" type="datetimeFigureOut">
              <a:rPr lang="cs-CZ" smtClean="0"/>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3469273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8F48D3F-17DB-489E-8AB0-5EAA0A033D25}" type="datetimeFigureOut">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3467782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8F48D3F-17DB-489E-8AB0-5EAA0A033D25}" type="datetimeFigureOut">
              <a:rPr lang="cs-CZ" smtClean="0"/>
              <a:t>04.12.2020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18BE96-4567-48A8-9C18-D66557438C64}" type="slidenum">
              <a:rPr lang="cs-CZ" smtClean="0"/>
              <a:t>‹#›</a:t>
            </a:fld>
            <a:endParaRPr lang="cs-CZ"/>
          </a:p>
        </p:txBody>
      </p:sp>
    </p:spTree>
    <p:extLst>
      <p:ext uri="{BB962C8B-B14F-4D97-AF65-F5344CB8AC3E}">
        <p14:creationId xmlns:p14="http://schemas.microsoft.com/office/powerpoint/2010/main" val="277727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3316001-4702-46A2-8764-A13CE9631252}" type="datetime1">
              <a:rPr lang="cs-CZ" smtClean="0"/>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355974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2517E83-7FA4-43EC-9F00-F087CE251E37}" type="datetime1">
              <a:rPr lang="cs-CZ" smtClean="0"/>
              <a:t>04.12.2020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252359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8951BD2-A633-45F4-9062-1AEDA33B8A98}" type="datetime1">
              <a:rPr lang="cs-CZ" smtClean="0"/>
              <a:t>04.12.2020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131424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D60590E-DEE5-4633-81E6-D5F24F588F42}" type="datetime1">
              <a:rPr lang="cs-CZ" smtClean="0"/>
              <a:t>04.12.2020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222099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AC821FC-F521-495D-9C83-3E87D36DD3EF}" type="datetime1">
              <a:rPr lang="cs-CZ" smtClean="0"/>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79545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CEF9D07-A780-4A4F-814F-8BDB289CE680}" type="datetime1">
              <a:rPr lang="cs-CZ" smtClean="0"/>
              <a:t>04.12.2020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B338CD-04D5-4B0E-AE23-0446F8D39ADF}" type="slidenum">
              <a:rPr lang="cs-CZ" smtClean="0"/>
              <a:t>‹#›</a:t>
            </a:fld>
            <a:endParaRPr lang="cs-CZ"/>
          </a:p>
        </p:txBody>
      </p:sp>
    </p:spTree>
    <p:extLst>
      <p:ext uri="{BB962C8B-B14F-4D97-AF65-F5344CB8AC3E}">
        <p14:creationId xmlns:p14="http://schemas.microsoft.com/office/powerpoint/2010/main" val="141713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2E544-067A-40EF-B222-335410899FAE}" type="datetime1">
              <a:rPr lang="cs-CZ" smtClean="0"/>
              <a:t>04.12.2020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338CD-04D5-4B0E-AE23-0446F8D39ADF}" type="slidenum">
              <a:rPr lang="cs-CZ" smtClean="0"/>
              <a:t>‹#›</a:t>
            </a:fld>
            <a:endParaRPr lang="cs-CZ"/>
          </a:p>
        </p:txBody>
      </p:sp>
    </p:spTree>
    <p:extLst>
      <p:ext uri="{BB962C8B-B14F-4D97-AF65-F5344CB8AC3E}">
        <p14:creationId xmlns:p14="http://schemas.microsoft.com/office/powerpoint/2010/main" val="297789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2E544-067A-40EF-B222-335410899FAE}" type="datetime1">
              <a:rPr lang="cs-CZ" smtClean="0"/>
              <a:t>04.12.2020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338CD-04D5-4B0E-AE23-0446F8D39ADF}" type="slidenum">
              <a:rPr lang="cs-CZ" smtClean="0"/>
              <a:t>‹#›</a:t>
            </a:fld>
            <a:endParaRPr lang="cs-CZ"/>
          </a:p>
        </p:txBody>
      </p:sp>
    </p:spTree>
    <p:extLst>
      <p:ext uri="{BB962C8B-B14F-4D97-AF65-F5344CB8AC3E}">
        <p14:creationId xmlns:p14="http://schemas.microsoft.com/office/powerpoint/2010/main" val="29264085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8D3F-17DB-489E-8AB0-5EAA0A033D25}" type="datetimeFigureOut">
              <a:rPr lang="cs-CZ" smtClean="0"/>
              <a:t>04.12.2020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8BE96-4567-48A8-9C18-D66557438C64}" type="slidenum">
              <a:rPr lang="cs-CZ" smtClean="0"/>
              <a:t>‹#›</a:t>
            </a:fld>
            <a:endParaRPr lang="cs-CZ"/>
          </a:p>
        </p:txBody>
      </p:sp>
    </p:spTree>
    <p:extLst>
      <p:ext uri="{BB962C8B-B14F-4D97-AF65-F5344CB8AC3E}">
        <p14:creationId xmlns:p14="http://schemas.microsoft.com/office/powerpoint/2010/main" val="1291423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natumomab_mafenatox"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en.wikipedia.org/wiki/Minretumomab"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Lewis_antigen"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4.xml"/><Relationship Id="rId5" Type="http://schemas.openxmlformats.org/officeDocument/2006/relationships/image" Target="../media/image2.jfif"/><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98781FE-FD3A-4AA0-A67E-1EA7D5615E9A}" type="slidenum">
              <a:rPr lang="cs-CZ" altLang="cs-CZ" sz="1400"/>
              <a:pPr>
                <a:spcBef>
                  <a:spcPct val="0"/>
                </a:spcBef>
                <a:buFontTx/>
                <a:buNone/>
              </a:pPr>
              <a:t>1</a:t>
            </a:fld>
            <a:endParaRPr lang="cs-CZ" altLang="cs-CZ" sz="1400"/>
          </a:p>
        </p:txBody>
      </p:sp>
      <p:sp>
        <p:nvSpPr>
          <p:cNvPr id="4098" name="Rectangle 2"/>
          <p:cNvSpPr>
            <a:spLocks noGrp="1" noChangeArrowheads="1"/>
          </p:cNvSpPr>
          <p:nvPr>
            <p:ph type="ctrTitle"/>
          </p:nvPr>
        </p:nvSpPr>
        <p:spPr>
          <a:xfrm>
            <a:off x="2209800" y="2130426"/>
            <a:ext cx="7772400" cy="1470025"/>
          </a:xfrm>
        </p:spPr>
        <p:txBody>
          <a:bodyPr anchor="ctr"/>
          <a:lstStyle/>
          <a:p>
            <a:pPr eaLnBrk="1" hangingPunct="1">
              <a:defRPr/>
            </a:pPr>
            <a:r>
              <a:rPr lang="cs-CZ" altLang="cs-CZ" sz="4400" b="1">
                <a:solidFill>
                  <a:srgbClr val="CC0000"/>
                </a:solidFill>
                <a:effectLst>
                  <a:outerShdw blurRad="38100" dist="38100" dir="2700000" algn="tl">
                    <a:srgbClr val="000000"/>
                  </a:outerShdw>
                </a:effectLst>
                <a:latin typeface="Arial" panose="020B0604020202020204" pitchFamily="34" charset="0"/>
              </a:rPr>
              <a:t>TUMOR MARKERS</a:t>
            </a:r>
          </a:p>
        </p:txBody>
      </p:sp>
      <p:sp>
        <p:nvSpPr>
          <p:cNvPr id="4099" name="Rectangle 3"/>
          <p:cNvSpPr>
            <a:spLocks noGrp="1" noChangeArrowheads="1"/>
          </p:cNvSpPr>
          <p:nvPr>
            <p:ph type="subTitle" idx="1"/>
          </p:nvPr>
        </p:nvSpPr>
        <p:spPr>
          <a:xfrm>
            <a:off x="2895600" y="3886200"/>
            <a:ext cx="6400800" cy="1752600"/>
          </a:xfrm>
        </p:spPr>
        <p:txBody>
          <a:bodyPr/>
          <a:lstStyle/>
          <a:p>
            <a:pPr eaLnBrk="1" hangingPunct="1">
              <a:lnSpc>
                <a:spcPct val="80000"/>
              </a:lnSpc>
              <a:defRPr/>
            </a:pPr>
            <a:r>
              <a:rPr lang="cs-CZ" altLang="cs-CZ" sz="2000" b="1" dirty="0">
                <a:solidFill>
                  <a:srgbClr val="000099"/>
                </a:solidFill>
                <a:latin typeface="Arial" panose="020B0604020202020204" pitchFamily="34" charset="0"/>
              </a:rPr>
              <a:t>Michaela Králíková</a:t>
            </a:r>
          </a:p>
          <a:p>
            <a:pPr eaLnBrk="1" hangingPunct="1">
              <a:lnSpc>
                <a:spcPct val="80000"/>
              </a:lnSpc>
              <a:defRPr/>
            </a:pPr>
            <a:r>
              <a:rPr lang="cs-CZ" altLang="cs-CZ" sz="2000" b="1" dirty="0">
                <a:solidFill>
                  <a:srgbClr val="000099"/>
                </a:solidFill>
                <a:latin typeface="Arial" panose="020B0604020202020204" pitchFamily="34" charset="0"/>
              </a:rPr>
              <a:t>Department </a:t>
            </a:r>
            <a:r>
              <a:rPr lang="cs-CZ" altLang="cs-CZ" sz="2000" b="1" dirty="0" err="1">
                <a:solidFill>
                  <a:srgbClr val="000099"/>
                </a:solidFill>
                <a:latin typeface="Arial" panose="020B0604020202020204" pitchFamily="34" charset="0"/>
              </a:rPr>
              <a:t>of</a:t>
            </a:r>
            <a:r>
              <a:rPr lang="cs-CZ" altLang="cs-CZ" sz="2000" b="1" dirty="0">
                <a:solidFill>
                  <a:srgbClr val="000099"/>
                </a:solidFill>
                <a:latin typeface="Arial" panose="020B0604020202020204" pitchFamily="34" charset="0"/>
              </a:rPr>
              <a:t> </a:t>
            </a:r>
            <a:r>
              <a:rPr lang="cs-CZ" altLang="cs-CZ" sz="2000" b="1" dirty="0" err="1">
                <a:solidFill>
                  <a:srgbClr val="000099"/>
                </a:solidFill>
                <a:latin typeface="Arial" panose="020B0604020202020204" pitchFamily="34" charset="0"/>
              </a:rPr>
              <a:t>Biochemistry</a:t>
            </a:r>
            <a:endParaRPr lang="cs-CZ" altLang="cs-CZ" sz="2000" b="1" dirty="0">
              <a:solidFill>
                <a:srgbClr val="000099"/>
              </a:solidFill>
              <a:latin typeface="Arial" panose="020B0604020202020204" pitchFamily="34" charset="0"/>
            </a:endParaRPr>
          </a:p>
          <a:p>
            <a:pPr eaLnBrk="1" hangingPunct="1">
              <a:lnSpc>
                <a:spcPct val="80000"/>
              </a:lnSpc>
              <a:defRPr/>
            </a:pPr>
            <a:r>
              <a:rPr lang="cs-CZ" altLang="cs-CZ" sz="2000" b="1" dirty="0" err="1">
                <a:solidFill>
                  <a:srgbClr val="000099"/>
                </a:solidFill>
                <a:latin typeface="Arial" panose="020B0604020202020204" pitchFamily="34" charset="0"/>
              </a:rPr>
              <a:t>Faculty</a:t>
            </a:r>
            <a:r>
              <a:rPr lang="cs-CZ" altLang="cs-CZ" sz="2000" b="1" dirty="0">
                <a:solidFill>
                  <a:srgbClr val="000099"/>
                </a:solidFill>
                <a:latin typeface="Arial" panose="020B0604020202020204" pitchFamily="34" charset="0"/>
              </a:rPr>
              <a:t> </a:t>
            </a:r>
            <a:r>
              <a:rPr lang="cs-CZ" altLang="cs-CZ" sz="2000" b="1" dirty="0" err="1">
                <a:solidFill>
                  <a:srgbClr val="000099"/>
                </a:solidFill>
                <a:latin typeface="Arial" panose="020B0604020202020204" pitchFamily="34" charset="0"/>
              </a:rPr>
              <a:t>of</a:t>
            </a:r>
            <a:r>
              <a:rPr lang="cs-CZ" altLang="cs-CZ" sz="2000" b="1" dirty="0">
                <a:solidFill>
                  <a:srgbClr val="000099"/>
                </a:solidFill>
                <a:latin typeface="Arial" panose="020B0604020202020204" pitchFamily="34" charset="0"/>
              </a:rPr>
              <a:t> </a:t>
            </a:r>
            <a:r>
              <a:rPr lang="cs-CZ" altLang="cs-CZ" sz="2000" b="1" dirty="0" err="1">
                <a:solidFill>
                  <a:srgbClr val="000099"/>
                </a:solidFill>
                <a:latin typeface="Arial" panose="020B0604020202020204" pitchFamily="34" charset="0"/>
              </a:rPr>
              <a:t>Medicine</a:t>
            </a:r>
            <a:r>
              <a:rPr lang="cs-CZ" altLang="cs-CZ" sz="2000" b="1" dirty="0">
                <a:solidFill>
                  <a:srgbClr val="000099"/>
                </a:solidFill>
                <a:latin typeface="Arial" panose="020B0604020202020204" pitchFamily="34" charset="0"/>
              </a:rPr>
              <a:t> </a:t>
            </a:r>
          </a:p>
          <a:p>
            <a:pPr eaLnBrk="1" hangingPunct="1">
              <a:lnSpc>
                <a:spcPct val="80000"/>
              </a:lnSpc>
              <a:defRPr/>
            </a:pPr>
            <a:r>
              <a:rPr lang="cs-CZ" altLang="cs-CZ" sz="2000" b="1" dirty="0">
                <a:solidFill>
                  <a:srgbClr val="000099"/>
                </a:solidFill>
                <a:latin typeface="Arial" panose="020B0604020202020204" pitchFamily="34" charset="0"/>
              </a:rPr>
              <a:t>Masaryk University</a:t>
            </a:r>
          </a:p>
          <a:p>
            <a:pPr eaLnBrk="1" hangingPunct="1">
              <a:lnSpc>
                <a:spcPct val="80000"/>
              </a:lnSpc>
              <a:defRPr/>
            </a:pPr>
            <a:endParaRPr lang="cs-CZ" altLang="cs-CZ" sz="2000" dirty="0">
              <a:solidFill>
                <a:schemeClr val="accent2"/>
              </a:solidFill>
            </a:endParaRPr>
          </a:p>
        </p:txBody>
      </p:sp>
    </p:spTree>
    <p:custDataLst>
      <p:tags r:id="rId1"/>
    </p:custDataLst>
    <p:extLst>
      <p:ext uri="{BB962C8B-B14F-4D97-AF65-F5344CB8AC3E}">
        <p14:creationId xmlns:p14="http://schemas.microsoft.com/office/powerpoint/2010/main" val="299397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697" y="227092"/>
            <a:ext cx="9148285" cy="1325563"/>
          </a:xfrm>
        </p:spPr>
        <p:txBody>
          <a:bodyPr/>
          <a:lstStyle/>
          <a:p>
            <a:pPr algn="ctr"/>
            <a:r>
              <a:rPr lang="cs-CZ" b="1" dirty="0">
                <a:solidFill>
                  <a:srgbClr val="FF0000"/>
                </a:solidFill>
                <a:effectLst>
                  <a:outerShdw blurRad="38100" dist="38100" dir="2700000" algn="tl">
                    <a:srgbClr val="000000">
                      <a:alpha val="43137"/>
                    </a:srgbClr>
                  </a:outerShdw>
                </a:effectLst>
              </a:rPr>
              <a:t>CA (</a:t>
            </a:r>
            <a:r>
              <a:rPr lang="cs-CZ" b="1" dirty="0" err="1">
                <a:solidFill>
                  <a:srgbClr val="FF0000"/>
                </a:solidFill>
                <a:effectLst>
                  <a:outerShdw blurRad="38100" dist="38100" dir="2700000" algn="tl">
                    <a:srgbClr val="000000">
                      <a:alpha val="43137"/>
                    </a:srgbClr>
                  </a:outerShdw>
                </a:effectLst>
              </a:rPr>
              <a:t>carbohydrate</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carcinoma</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antigens</a:t>
            </a:r>
            <a:r>
              <a:rPr lang="cs-CZ" b="1" dirty="0">
                <a:solidFill>
                  <a:srgbClr val="FF0000"/>
                </a:solidFill>
                <a:effectLst>
                  <a:outerShdw blurRad="38100" dist="38100" dir="2700000" algn="tl">
                    <a:srgbClr val="000000">
                      <a:alpha val="43137"/>
                    </a:srgbClr>
                  </a:outerShdw>
                </a:effectLst>
              </a:rPr>
              <a:t>)</a:t>
            </a:r>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10</a:t>
            </a:fld>
            <a:endParaRPr lang="cs-CZ"/>
          </a:p>
        </p:txBody>
      </p:sp>
      <p:pic>
        <p:nvPicPr>
          <p:cNvPr id="4098" name="Picture 2" descr="Výsledek obrázku pro CA19-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46372" y="1350531"/>
            <a:ext cx="3635828" cy="5090159"/>
          </a:xfrm>
          <a:prstGeom prst="rect">
            <a:avLst/>
          </a:prstGeom>
          <a:noFill/>
          <a:extLst>
            <a:ext uri="{909E8E84-426E-40DD-AFC4-6F175D3DCCD1}">
              <a14:hiddenFill xmlns:a14="http://schemas.microsoft.com/office/drawing/2010/main">
                <a:solidFill>
                  <a:srgbClr val="FFFFFF"/>
                </a:solidFill>
              </a14:hiddenFill>
            </a:ext>
          </a:extLst>
        </p:spPr>
      </p:pic>
      <p:sp>
        <p:nvSpPr>
          <p:cNvPr id="6" name="Zaoblený obdélník 5"/>
          <p:cNvSpPr/>
          <p:nvPr/>
        </p:nvSpPr>
        <p:spPr>
          <a:xfrm>
            <a:off x="8826956" y="1657350"/>
            <a:ext cx="1626053" cy="670265"/>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CA 19-9</a:t>
            </a:r>
          </a:p>
        </p:txBody>
      </p:sp>
      <p:sp>
        <p:nvSpPr>
          <p:cNvPr id="8" name="Zaoblený obdélník 7"/>
          <p:cNvSpPr/>
          <p:nvPr/>
        </p:nvSpPr>
        <p:spPr>
          <a:xfrm>
            <a:off x="5994367" y="4553098"/>
            <a:ext cx="1597477" cy="722881"/>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CA 19-9,</a:t>
            </a:r>
          </a:p>
          <a:p>
            <a:pPr algn="ctr"/>
            <a:r>
              <a:rPr lang="cs-CZ" sz="2400" dirty="0"/>
              <a:t>CA 72-4</a:t>
            </a:r>
          </a:p>
        </p:txBody>
      </p:sp>
      <p:sp>
        <p:nvSpPr>
          <p:cNvPr id="9" name="Zaoblený obdélník 8"/>
          <p:cNvSpPr/>
          <p:nvPr/>
        </p:nvSpPr>
        <p:spPr>
          <a:xfrm>
            <a:off x="8826956" y="4471229"/>
            <a:ext cx="1485900" cy="804750"/>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CA 19-9, CA 125</a:t>
            </a:r>
          </a:p>
        </p:txBody>
      </p:sp>
      <p:sp>
        <p:nvSpPr>
          <p:cNvPr id="10" name="Zaoblený obdélník 9"/>
          <p:cNvSpPr/>
          <p:nvPr/>
        </p:nvSpPr>
        <p:spPr>
          <a:xfrm>
            <a:off x="6491286" y="5593939"/>
            <a:ext cx="1485900" cy="571500"/>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CA 125</a:t>
            </a:r>
          </a:p>
        </p:txBody>
      </p:sp>
      <p:cxnSp>
        <p:nvCxnSpPr>
          <p:cNvPr id="11" name="Přímá spojnice 10"/>
          <p:cNvCxnSpPr/>
          <p:nvPr/>
        </p:nvCxnSpPr>
        <p:spPr>
          <a:xfrm flipH="1">
            <a:off x="7654022" y="4381633"/>
            <a:ext cx="289827" cy="121230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5005386" y="2327615"/>
            <a:ext cx="1485900" cy="571500"/>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CA 15-3</a:t>
            </a:r>
          </a:p>
        </p:txBody>
      </p:sp>
      <p:cxnSp>
        <p:nvCxnSpPr>
          <p:cNvPr id="17" name="Přímá spojnice 16"/>
          <p:cNvCxnSpPr/>
          <p:nvPr/>
        </p:nvCxnSpPr>
        <p:spPr>
          <a:xfrm>
            <a:off x="6491286" y="2620700"/>
            <a:ext cx="1174978" cy="49076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Zaoblený obdélník 18"/>
          <p:cNvSpPr/>
          <p:nvPr/>
        </p:nvSpPr>
        <p:spPr>
          <a:xfrm>
            <a:off x="9639982" y="3386845"/>
            <a:ext cx="1485900" cy="571500"/>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CA 72-4</a:t>
            </a:r>
          </a:p>
        </p:txBody>
      </p:sp>
      <p:cxnSp>
        <p:nvCxnSpPr>
          <p:cNvPr id="20" name="Přímá spojnice 19"/>
          <p:cNvCxnSpPr/>
          <p:nvPr/>
        </p:nvCxnSpPr>
        <p:spPr>
          <a:xfrm>
            <a:off x="8402414" y="3382798"/>
            <a:ext cx="1237568" cy="14178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150698" y="1875442"/>
            <a:ext cx="4511227" cy="4524315"/>
          </a:xfrm>
          <a:prstGeom prst="rect">
            <a:avLst/>
          </a:prstGeom>
          <a:noFill/>
        </p:spPr>
        <p:txBody>
          <a:bodyPr wrap="square" rtlCol="0">
            <a:spAutoFit/>
          </a:bodyPr>
          <a:lstStyle/>
          <a:p>
            <a:pPr marL="457200" indent="-457200">
              <a:buFont typeface="Wingdings" panose="05000000000000000000" pitchFamily="2" charset="2"/>
              <a:buChar char="§"/>
            </a:pPr>
            <a:r>
              <a:rPr lang="cs-CZ" altLang="cs-CZ" sz="2800" dirty="0" err="1"/>
              <a:t>high-molecular-weight</a:t>
            </a:r>
            <a:r>
              <a:rPr lang="cs-CZ" altLang="cs-CZ" sz="2800" dirty="0"/>
              <a:t> </a:t>
            </a:r>
            <a:r>
              <a:rPr lang="cs-CZ" altLang="cs-CZ" sz="2800" dirty="0" err="1">
                <a:solidFill>
                  <a:srgbClr val="0000FF"/>
                </a:solidFill>
              </a:rPr>
              <a:t>glycoproteins</a:t>
            </a:r>
            <a:r>
              <a:rPr lang="cs-CZ" altLang="cs-CZ" sz="2800" dirty="0"/>
              <a:t> (</a:t>
            </a:r>
            <a:r>
              <a:rPr lang="cs-CZ" altLang="cs-CZ" sz="2800" dirty="0" err="1"/>
              <a:t>mucins</a:t>
            </a:r>
            <a:r>
              <a:rPr lang="cs-CZ" altLang="cs-CZ" sz="2800" dirty="0"/>
              <a:t>) </a:t>
            </a:r>
            <a:r>
              <a:rPr lang="cs-CZ" altLang="cs-CZ" sz="2800" dirty="0" err="1"/>
              <a:t>or</a:t>
            </a:r>
            <a:r>
              <a:rPr lang="cs-CZ" altLang="cs-CZ" sz="2800" dirty="0"/>
              <a:t> just </a:t>
            </a:r>
            <a:r>
              <a:rPr lang="cs-CZ" altLang="cs-CZ" sz="2800" dirty="0" err="1"/>
              <a:t>glycoprotein</a:t>
            </a:r>
            <a:r>
              <a:rPr lang="cs-CZ" altLang="cs-CZ" sz="2800" dirty="0"/>
              <a:t> </a:t>
            </a:r>
            <a:r>
              <a:rPr lang="cs-CZ" altLang="cs-CZ" sz="2800" dirty="0" err="1"/>
              <a:t>epitopes</a:t>
            </a:r>
            <a:r>
              <a:rPr lang="cs-CZ" altLang="cs-CZ" sz="2800" dirty="0"/>
              <a:t> </a:t>
            </a:r>
          </a:p>
          <a:p>
            <a:pPr marL="457200" indent="-457200">
              <a:buFont typeface="Wingdings" panose="05000000000000000000" pitchFamily="2" charset="2"/>
              <a:buChar char="§"/>
            </a:pPr>
            <a:r>
              <a:rPr lang="cs-CZ" altLang="cs-CZ" sz="2800" dirty="0" err="1">
                <a:solidFill>
                  <a:srgbClr val="0000FF"/>
                </a:solidFill>
              </a:rPr>
              <a:t>produced</a:t>
            </a:r>
            <a:r>
              <a:rPr lang="cs-CZ" altLang="cs-CZ" sz="2800" dirty="0"/>
              <a:t> </a:t>
            </a:r>
            <a:r>
              <a:rPr lang="en-US" sz="2800" dirty="0"/>
              <a:t>physiologically </a:t>
            </a:r>
            <a:r>
              <a:rPr lang="en-US" sz="2800" dirty="0">
                <a:solidFill>
                  <a:srgbClr val="0000FF"/>
                </a:solidFill>
              </a:rPr>
              <a:t>prenatal</a:t>
            </a:r>
            <a:r>
              <a:rPr lang="cs-CZ" sz="2800" dirty="0" err="1">
                <a:solidFill>
                  <a:srgbClr val="0000FF"/>
                </a:solidFill>
              </a:rPr>
              <a:t>ly</a:t>
            </a:r>
            <a:r>
              <a:rPr lang="cs-CZ" sz="2800" dirty="0">
                <a:solidFill>
                  <a:srgbClr val="0000FF"/>
                </a:solidFill>
              </a:rPr>
              <a:t> </a:t>
            </a:r>
            <a:r>
              <a:rPr lang="cs-CZ" sz="2800" dirty="0" err="1">
                <a:solidFill>
                  <a:srgbClr val="0000FF"/>
                </a:solidFill>
              </a:rPr>
              <a:t>or</a:t>
            </a:r>
            <a:r>
              <a:rPr lang="en-US" sz="2800" dirty="0"/>
              <a:t> </a:t>
            </a:r>
            <a:r>
              <a:rPr lang="en-US" sz="2800" dirty="0" err="1"/>
              <a:t>postnatally</a:t>
            </a:r>
            <a:r>
              <a:rPr lang="en-US" sz="2800" dirty="0"/>
              <a:t> typically </a:t>
            </a:r>
            <a:r>
              <a:rPr lang="en-US" sz="2800" dirty="0">
                <a:solidFill>
                  <a:srgbClr val="0000FF"/>
                </a:solidFill>
              </a:rPr>
              <a:t>in tumor cells</a:t>
            </a:r>
            <a:endParaRPr lang="cs-CZ" sz="2800" dirty="0">
              <a:solidFill>
                <a:srgbClr val="0000FF"/>
              </a:solidFill>
            </a:endParaRPr>
          </a:p>
          <a:p>
            <a:pPr marL="457200" indent="-457200">
              <a:buFont typeface="Wingdings" panose="05000000000000000000" pitchFamily="2" charset="2"/>
              <a:buChar char="§"/>
            </a:pPr>
            <a:r>
              <a:rPr lang="en-US" sz="2400" dirty="0"/>
              <a:t>Some CAs are </a:t>
            </a:r>
            <a:r>
              <a:rPr lang="cs-CZ" sz="2400" dirty="0"/>
              <a:t>big </a:t>
            </a:r>
            <a:r>
              <a:rPr lang="en-US" sz="2400" dirty="0"/>
              <a:t>glycoproteins (72-4, 125), other only different epitopes of the same glycoprotein (CA 15-3 and CA 27-29).</a:t>
            </a:r>
            <a:endParaRPr lang="cs-CZ" altLang="cs-CZ" sz="2400" dirty="0"/>
          </a:p>
        </p:txBody>
      </p:sp>
    </p:spTree>
    <p:custDataLst>
      <p:tags r:id="rId1"/>
    </p:custDataLst>
    <p:extLst>
      <p:ext uri="{BB962C8B-B14F-4D97-AF65-F5344CB8AC3E}">
        <p14:creationId xmlns:p14="http://schemas.microsoft.com/office/powerpoint/2010/main" val="380838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C86F7B-0EAA-4926-BD18-277F0EC39976}" type="slidenum">
              <a:rPr lang="cs-CZ" altLang="cs-CZ" sz="1400"/>
              <a:pPr>
                <a:spcBef>
                  <a:spcPct val="0"/>
                </a:spcBef>
                <a:buFontTx/>
                <a:buNone/>
              </a:pPr>
              <a:t>11</a:t>
            </a:fld>
            <a:endParaRPr lang="cs-CZ" altLang="cs-CZ" sz="1400"/>
          </a:p>
        </p:txBody>
      </p:sp>
      <p:sp>
        <p:nvSpPr>
          <p:cNvPr id="51202" name="Rectangle 2"/>
          <p:cNvSpPr>
            <a:spLocks noGrp="1" noChangeArrowheads="1"/>
          </p:cNvSpPr>
          <p:nvPr>
            <p:ph type="title"/>
          </p:nvPr>
        </p:nvSpPr>
        <p:spPr>
          <a:xfrm>
            <a:off x="389467" y="365125"/>
            <a:ext cx="10964333" cy="1325563"/>
          </a:xfrm>
        </p:spPr>
        <p:txBody>
          <a:bodyPr/>
          <a:lstStyle/>
          <a:p>
            <a:pPr>
              <a:defRPr/>
            </a:pPr>
            <a:r>
              <a:rPr lang="cs-CZ" altLang="cs-CZ" sz="3200" b="1" dirty="0">
                <a:solidFill>
                  <a:srgbClr val="FF0000"/>
                </a:solidFill>
                <a:effectLst>
                  <a:outerShdw blurRad="38100" dist="38100" dir="2700000" algn="tl">
                    <a:srgbClr val="000000"/>
                  </a:outerShdw>
                </a:effectLst>
              </a:rPr>
              <a:t>CA 72-4 (</a:t>
            </a:r>
            <a:r>
              <a:rPr lang="cs-CZ" altLang="cs-CZ" sz="3200" b="1" dirty="0" err="1">
                <a:solidFill>
                  <a:srgbClr val="FF0000"/>
                </a:solidFill>
                <a:effectLst>
                  <a:outerShdw blurRad="38100" dist="38100" dir="2700000" algn="tl">
                    <a:srgbClr val="000000"/>
                  </a:outerShdw>
                </a:effectLst>
              </a:rPr>
              <a:t>carbohydrate</a:t>
            </a:r>
            <a:r>
              <a:rPr lang="cs-CZ" altLang="cs-CZ" sz="3200" b="1" dirty="0">
                <a:solidFill>
                  <a:srgbClr val="FF0000"/>
                </a:solidFill>
                <a:effectLst>
                  <a:outerShdw blurRad="38100" dist="38100" dir="2700000" algn="tl">
                    <a:srgbClr val="000000"/>
                  </a:outerShdw>
                </a:effectLst>
              </a:rPr>
              <a:t> antigen 72-4)</a:t>
            </a:r>
            <a:br>
              <a:rPr lang="cs-CZ" altLang="cs-CZ" sz="3200" b="1" dirty="0">
                <a:solidFill>
                  <a:srgbClr val="FF0000"/>
                </a:solidFill>
                <a:effectLst>
                  <a:outerShdw blurRad="38100" dist="38100" dir="2700000" algn="tl">
                    <a:srgbClr val="000000"/>
                  </a:outerShdw>
                </a:effectLst>
              </a:rPr>
            </a:br>
            <a:r>
              <a:rPr lang="cs-CZ" altLang="cs-CZ" sz="3200" b="1" dirty="0">
                <a:solidFill>
                  <a:srgbClr val="FF0000"/>
                </a:solidFill>
                <a:effectLst>
                  <a:outerShdw blurRad="38100" dist="38100" dir="2700000" algn="tl">
                    <a:srgbClr val="000000"/>
                  </a:outerShdw>
                </a:effectLst>
              </a:rPr>
              <a:t>TAG 72 (tumor </a:t>
            </a:r>
            <a:r>
              <a:rPr lang="cs-CZ" altLang="cs-CZ" sz="3200" b="1" dirty="0" err="1">
                <a:solidFill>
                  <a:srgbClr val="FF0000"/>
                </a:solidFill>
                <a:effectLst>
                  <a:outerShdw blurRad="38100" dist="38100" dir="2700000" algn="tl">
                    <a:srgbClr val="000000"/>
                  </a:outerShdw>
                </a:effectLst>
              </a:rPr>
              <a:t>associated</a:t>
            </a:r>
            <a:r>
              <a:rPr lang="cs-CZ" altLang="cs-CZ" sz="3200" b="1" dirty="0">
                <a:solidFill>
                  <a:srgbClr val="FF0000"/>
                </a:solidFill>
                <a:effectLst>
                  <a:outerShdw blurRad="38100" dist="38100" dir="2700000" algn="tl">
                    <a:srgbClr val="000000"/>
                  </a:outerShdw>
                </a:effectLst>
              </a:rPr>
              <a:t> </a:t>
            </a:r>
            <a:r>
              <a:rPr lang="cs-CZ" altLang="cs-CZ" sz="3200" b="1" dirty="0" err="1">
                <a:solidFill>
                  <a:srgbClr val="FF0000"/>
                </a:solidFill>
                <a:effectLst>
                  <a:outerShdw blurRad="38100" dist="38100" dir="2700000" algn="tl">
                    <a:srgbClr val="000000"/>
                  </a:outerShdw>
                </a:effectLst>
              </a:rPr>
              <a:t>glycoprotein</a:t>
            </a:r>
            <a:r>
              <a:rPr lang="cs-CZ" altLang="cs-CZ" sz="3200" b="1" dirty="0">
                <a:solidFill>
                  <a:srgbClr val="FF0000"/>
                </a:solidFill>
                <a:effectLst>
                  <a:outerShdw blurRad="38100" dist="38100" dir="2700000" algn="tl">
                    <a:srgbClr val="000000"/>
                  </a:outerShdw>
                </a:effectLst>
              </a:rPr>
              <a:t> 72)</a:t>
            </a:r>
          </a:p>
        </p:txBody>
      </p:sp>
      <p:sp>
        <p:nvSpPr>
          <p:cNvPr id="51203" name="Rectangle 3"/>
          <p:cNvSpPr>
            <a:spLocks noGrp="1" noChangeArrowheads="1"/>
          </p:cNvSpPr>
          <p:nvPr>
            <p:ph type="body" idx="1"/>
          </p:nvPr>
        </p:nvSpPr>
        <p:spPr>
          <a:xfrm>
            <a:off x="389467" y="1773239"/>
            <a:ext cx="11413066" cy="4948236"/>
          </a:xfrm>
        </p:spPr>
        <p:txBody>
          <a:bodyPr>
            <a:normAutofit fontScale="55000" lnSpcReduction="20000"/>
          </a:bodyPr>
          <a:lstStyle/>
          <a:p>
            <a:pPr>
              <a:lnSpc>
                <a:spcPct val="120000"/>
              </a:lnSpc>
              <a:defRPr/>
            </a:pPr>
            <a:r>
              <a:rPr lang="cs-CZ" altLang="cs-CZ" sz="4500" dirty="0" err="1">
                <a:latin typeface="Arial" panose="020B0604020202020204" pitchFamily="34" charset="0"/>
              </a:rPr>
              <a:t>glycoprotein</a:t>
            </a:r>
            <a:r>
              <a:rPr lang="cs-CZ" altLang="cs-CZ" sz="4500" dirty="0">
                <a:latin typeface="Arial" panose="020B0604020202020204" pitchFamily="34" charset="0"/>
              </a:rPr>
              <a:t> </a:t>
            </a:r>
            <a:r>
              <a:rPr lang="cs-CZ" altLang="cs-CZ" sz="4500" dirty="0" err="1">
                <a:latin typeface="Arial" panose="020B0604020202020204" pitchFamily="34" charset="0"/>
              </a:rPr>
              <a:t>produced</a:t>
            </a:r>
            <a:r>
              <a:rPr lang="cs-CZ" altLang="cs-CZ" sz="4500" dirty="0">
                <a:latin typeface="Arial" panose="020B0604020202020204" pitchFamily="34" charset="0"/>
              </a:rPr>
              <a:t> by </a:t>
            </a:r>
            <a:r>
              <a:rPr lang="cs-CZ" altLang="cs-CZ" sz="4500" dirty="0" err="1">
                <a:latin typeface="Arial" panose="020B0604020202020204" pitchFamily="34" charset="0"/>
              </a:rPr>
              <a:t>oesophageal</a:t>
            </a:r>
            <a:r>
              <a:rPr lang="cs-CZ" altLang="cs-CZ" sz="4500" dirty="0">
                <a:latin typeface="Arial" panose="020B0604020202020204" pitchFamily="34" charset="0"/>
              </a:rPr>
              <a:t>, </a:t>
            </a:r>
            <a:r>
              <a:rPr lang="cs-CZ" altLang="cs-CZ" sz="4500" dirty="0" err="1">
                <a:latin typeface="Arial" panose="020B0604020202020204" pitchFamily="34" charset="0"/>
              </a:rPr>
              <a:t>gastric</a:t>
            </a:r>
            <a:r>
              <a:rPr lang="cs-CZ" altLang="cs-CZ" sz="4500" dirty="0">
                <a:latin typeface="Arial" panose="020B0604020202020204" pitchFamily="34" charset="0"/>
              </a:rPr>
              <a:t> and </a:t>
            </a:r>
            <a:r>
              <a:rPr lang="cs-CZ" altLang="cs-CZ" sz="4500" dirty="0" err="1">
                <a:latin typeface="Arial" panose="020B0604020202020204" pitchFamily="34" charset="0"/>
              </a:rPr>
              <a:t>pancreatic</a:t>
            </a:r>
            <a:r>
              <a:rPr lang="cs-CZ" altLang="cs-CZ" sz="4500" dirty="0">
                <a:latin typeface="Arial" panose="020B0604020202020204" pitchFamily="34" charset="0"/>
              </a:rPr>
              <a:t> </a:t>
            </a:r>
            <a:r>
              <a:rPr lang="cs-CZ" altLang="cs-CZ" sz="4500" dirty="0" err="1">
                <a:latin typeface="Arial" panose="020B0604020202020204" pitchFamily="34" charset="0"/>
              </a:rPr>
              <a:t>epithelium</a:t>
            </a:r>
            <a:endParaRPr lang="cs-CZ" altLang="cs-CZ" sz="4500" dirty="0">
              <a:latin typeface="Arial" panose="020B0604020202020204" pitchFamily="34" charset="0"/>
            </a:endParaRPr>
          </a:p>
          <a:p>
            <a:pPr>
              <a:lnSpc>
                <a:spcPct val="110000"/>
              </a:lnSpc>
              <a:defRPr/>
            </a:pPr>
            <a:endParaRPr lang="cs-CZ" altLang="cs-CZ" sz="4000" b="1" dirty="0">
              <a:effectLst>
                <a:outerShdw blurRad="38100" dist="38100" dir="2700000" algn="tl">
                  <a:srgbClr val="FFFFFF"/>
                </a:outerShdw>
              </a:effectLst>
              <a:latin typeface="Arial" panose="020B0604020202020204" pitchFamily="34" charset="0"/>
            </a:endParaRPr>
          </a:p>
          <a:p>
            <a:pPr>
              <a:lnSpc>
                <a:spcPct val="110000"/>
              </a:lnSpc>
              <a:defRPr/>
            </a:pPr>
            <a:r>
              <a:rPr lang="cs-CZ" altLang="cs-CZ" sz="5100" dirty="0">
                <a:latin typeface="Arial" panose="020B0604020202020204" pitchFamily="34" charset="0"/>
              </a:rPr>
              <a:t>in </a:t>
            </a:r>
            <a:r>
              <a:rPr lang="cs-CZ" altLang="cs-CZ" sz="5100" dirty="0" err="1">
                <a:latin typeface="Arial" panose="020B0604020202020204" pitchFamily="34" charset="0"/>
              </a:rPr>
              <a:t>adults</a:t>
            </a:r>
            <a:r>
              <a:rPr lang="cs-CZ" altLang="cs-CZ" sz="5100" dirty="0">
                <a:latin typeface="Arial" panose="020B0604020202020204" pitchFamily="34" charset="0"/>
              </a:rPr>
              <a:t> </a:t>
            </a:r>
            <a:r>
              <a:rPr lang="cs-CZ" altLang="cs-CZ" sz="5100" dirty="0">
                <a:solidFill>
                  <a:srgbClr val="3366FF"/>
                </a:solidFill>
                <a:latin typeface="Arial" panose="020B0604020202020204" pitchFamily="34" charset="0"/>
                <a:cs typeface="Times New Roman" panose="02020603050405020304" pitchFamily="18" charset="0"/>
              </a:rPr>
              <a:t>↑:</a:t>
            </a:r>
            <a:r>
              <a:rPr lang="cs-CZ" altLang="cs-CZ" sz="5100" dirty="0">
                <a:effectLst>
                  <a:outerShdw blurRad="38100" dist="38100" dir="2700000" algn="tl">
                    <a:srgbClr val="FFFFFF"/>
                  </a:outerShdw>
                </a:effectLst>
                <a:latin typeface="Arial" panose="020B0604020202020204" pitchFamily="34" charset="0"/>
              </a:rPr>
              <a:t> </a:t>
            </a:r>
            <a:r>
              <a:rPr lang="cs-CZ" altLang="cs-CZ" sz="5100" dirty="0">
                <a:solidFill>
                  <a:srgbClr val="3366FF"/>
                </a:solidFill>
                <a:latin typeface="Arial" panose="020B0604020202020204" pitchFamily="34" charset="0"/>
              </a:rPr>
              <a:t>liver </a:t>
            </a:r>
            <a:r>
              <a:rPr lang="cs-CZ" altLang="cs-CZ" sz="5100" dirty="0" err="1">
                <a:solidFill>
                  <a:srgbClr val="3366FF"/>
                </a:solidFill>
                <a:latin typeface="Arial" panose="020B0604020202020204" pitchFamily="34" charset="0"/>
              </a:rPr>
              <a:t>diseases</a:t>
            </a:r>
            <a:r>
              <a:rPr lang="cs-CZ" altLang="cs-CZ" sz="5100" dirty="0">
                <a:solidFill>
                  <a:srgbClr val="3366FF"/>
                </a:solidFill>
                <a:latin typeface="Arial" panose="020B0604020202020204" pitchFamily="34" charset="0"/>
              </a:rPr>
              <a:t>, </a:t>
            </a:r>
            <a:r>
              <a:rPr lang="cs-CZ" altLang="cs-CZ" sz="5100" dirty="0" err="1">
                <a:solidFill>
                  <a:srgbClr val="3366FF"/>
                </a:solidFill>
                <a:latin typeface="Arial" panose="020B0604020202020204" pitchFamily="34" charset="0"/>
              </a:rPr>
              <a:t>acute</a:t>
            </a:r>
            <a:r>
              <a:rPr lang="cs-CZ" altLang="cs-CZ" sz="5100" dirty="0">
                <a:solidFill>
                  <a:srgbClr val="3366FF"/>
                </a:solidFill>
                <a:latin typeface="Arial" panose="020B0604020202020204" pitchFamily="34" charset="0"/>
              </a:rPr>
              <a:t> </a:t>
            </a:r>
            <a:r>
              <a:rPr lang="cs-CZ" altLang="cs-CZ" sz="5100" dirty="0" err="1">
                <a:solidFill>
                  <a:srgbClr val="3366FF"/>
                </a:solidFill>
                <a:latin typeface="Arial" panose="020B0604020202020204" pitchFamily="34" charset="0"/>
              </a:rPr>
              <a:t>pancreatitis</a:t>
            </a:r>
            <a:r>
              <a:rPr lang="cs-CZ" altLang="cs-CZ" sz="5100" dirty="0">
                <a:solidFill>
                  <a:srgbClr val="3366FF"/>
                </a:solidFill>
                <a:latin typeface="Arial" panose="020B0604020202020204" pitchFamily="34" charset="0"/>
              </a:rPr>
              <a:t>, </a:t>
            </a:r>
            <a:r>
              <a:rPr lang="cs-CZ" altLang="cs-CZ" sz="5100" dirty="0" err="1">
                <a:solidFill>
                  <a:srgbClr val="3366FF"/>
                </a:solidFill>
                <a:latin typeface="Arial" panose="020B0604020202020204" pitchFamily="34" charset="0"/>
              </a:rPr>
              <a:t>gastric</a:t>
            </a:r>
            <a:r>
              <a:rPr lang="cs-CZ" altLang="cs-CZ" sz="5100" dirty="0">
                <a:solidFill>
                  <a:srgbClr val="3366FF"/>
                </a:solidFill>
                <a:latin typeface="Arial" panose="020B0604020202020204" pitchFamily="34" charset="0"/>
              </a:rPr>
              <a:t> </a:t>
            </a:r>
            <a:r>
              <a:rPr lang="cs-CZ" altLang="cs-CZ" sz="5100" dirty="0" err="1">
                <a:solidFill>
                  <a:srgbClr val="3366FF"/>
                </a:solidFill>
                <a:latin typeface="Arial" panose="020B0604020202020204" pitchFamily="34" charset="0"/>
              </a:rPr>
              <a:t>ulcer</a:t>
            </a:r>
            <a:r>
              <a:rPr lang="cs-CZ" altLang="cs-CZ" sz="5100" dirty="0">
                <a:solidFill>
                  <a:srgbClr val="3366FF"/>
                </a:solidFill>
                <a:latin typeface="Arial" panose="020B0604020202020204" pitchFamily="34" charset="0"/>
              </a:rPr>
              <a:t>, 				</a:t>
            </a:r>
            <a:r>
              <a:rPr lang="cs-CZ" altLang="cs-CZ" sz="5100" dirty="0" err="1">
                <a:solidFill>
                  <a:srgbClr val="3366FF"/>
                </a:solidFill>
                <a:latin typeface="Arial" panose="020B0604020202020204" pitchFamily="34" charset="0"/>
              </a:rPr>
              <a:t>inflammations</a:t>
            </a:r>
            <a:r>
              <a:rPr lang="cs-CZ" altLang="cs-CZ" sz="5100" dirty="0">
                <a:solidFill>
                  <a:srgbClr val="3366FF"/>
                </a:solidFill>
                <a:latin typeface="Arial" panose="020B0604020202020204" pitchFamily="34" charset="0"/>
              </a:rPr>
              <a:t> </a:t>
            </a:r>
            <a:r>
              <a:rPr lang="cs-CZ" altLang="cs-CZ" sz="5100" dirty="0" err="1">
                <a:solidFill>
                  <a:srgbClr val="3366FF"/>
                </a:solidFill>
                <a:latin typeface="Arial" panose="020B0604020202020204" pitchFamily="34" charset="0"/>
              </a:rPr>
              <a:t>of</a:t>
            </a:r>
            <a:r>
              <a:rPr lang="cs-CZ" altLang="cs-CZ" sz="5100" dirty="0">
                <a:solidFill>
                  <a:srgbClr val="3366FF"/>
                </a:solidFill>
                <a:latin typeface="Arial" panose="020B0604020202020204" pitchFamily="34" charset="0"/>
              </a:rPr>
              <a:t> GIT</a:t>
            </a:r>
            <a:r>
              <a:rPr lang="cs-CZ" altLang="cs-CZ" sz="5100" dirty="0">
                <a:effectLst>
                  <a:outerShdw blurRad="38100" dist="38100" dir="2700000" algn="tl">
                    <a:srgbClr val="FFFFFF"/>
                  </a:outerShdw>
                </a:effectLst>
                <a:latin typeface="Arial" panose="020B0604020202020204" pitchFamily="34" charset="0"/>
              </a:rPr>
              <a:t>	</a:t>
            </a:r>
            <a:r>
              <a:rPr lang="cs-CZ" altLang="cs-CZ" sz="5100" b="1" dirty="0">
                <a:effectLst>
                  <a:outerShdw blurRad="38100" dist="38100" dir="2700000" algn="tl">
                    <a:srgbClr val="FFFFFF"/>
                  </a:outerShdw>
                </a:effectLst>
                <a:latin typeface="Arial" panose="020B0604020202020204" pitchFamily="34" charset="0"/>
              </a:rPr>
              <a:t>								</a:t>
            </a:r>
            <a:r>
              <a:rPr lang="cs-CZ" altLang="cs-CZ" sz="5100" b="1" dirty="0">
                <a:solidFill>
                  <a:srgbClr val="3366FF"/>
                </a:solidFill>
                <a:latin typeface="Arial" panose="020B0604020202020204" pitchFamily="34" charset="0"/>
              </a:rPr>
              <a:t>Ca </a:t>
            </a:r>
            <a:r>
              <a:rPr lang="cs-CZ" altLang="cs-CZ" sz="5100" b="1" dirty="0" err="1">
                <a:solidFill>
                  <a:srgbClr val="3366FF"/>
                </a:solidFill>
                <a:latin typeface="Arial" panose="020B0604020202020204" pitchFamily="34" charset="0"/>
              </a:rPr>
              <a:t>of</a:t>
            </a:r>
            <a:r>
              <a:rPr lang="cs-CZ" altLang="cs-CZ" sz="5100" b="1" dirty="0">
                <a:solidFill>
                  <a:srgbClr val="3366FF"/>
                </a:solidFill>
                <a:latin typeface="Arial" panose="020B0604020202020204" pitchFamily="34" charset="0"/>
              </a:rPr>
              <a:t> </a:t>
            </a:r>
            <a:r>
              <a:rPr lang="cs-CZ" altLang="cs-CZ" sz="5100" b="1" dirty="0" err="1">
                <a:solidFill>
                  <a:srgbClr val="3366FF"/>
                </a:solidFill>
                <a:latin typeface="Arial" panose="020B0604020202020204" pitchFamily="34" charset="0"/>
              </a:rPr>
              <a:t>stomach</a:t>
            </a:r>
            <a:r>
              <a:rPr lang="cs-CZ" altLang="cs-CZ" sz="5100" b="1" dirty="0">
                <a:solidFill>
                  <a:srgbClr val="3366FF"/>
                </a:solidFill>
                <a:latin typeface="Arial" panose="020B0604020202020204" pitchFamily="34" charset="0"/>
              </a:rPr>
              <a:t>, </a:t>
            </a:r>
            <a:r>
              <a:rPr lang="cs-CZ" altLang="cs-CZ" sz="5100" b="1" dirty="0" err="1">
                <a:solidFill>
                  <a:srgbClr val="3366FF"/>
                </a:solidFill>
                <a:latin typeface="Arial" panose="020B0604020202020204" pitchFamily="34" charset="0"/>
              </a:rPr>
              <a:t>colon</a:t>
            </a:r>
            <a:r>
              <a:rPr lang="cs-CZ" altLang="cs-CZ" sz="5100" b="1" dirty="0">
                <a:solidFill>
                  <a:srgbClr val="3366FF"/>
                </a:solidFill>
                <a:latin typeface="Arial" panose="020B0604020202020204" pitchFamily="34" charset="0"/>
              </a:rPr>
              <a:t>,  </a:t>
            </a:r>
            <a:r>
              <a:rPr lang="cs-CZ" altLang="cs-CZ" sz="5100" dirty="0">
                <a:solidFill>
                  <a:srgbClr val="3366FF"/>
                </a:solidFill>
                <a:latin typeface="Arial" panose="020B0604020202020204" pitchFamily="34" charset="0"/>
              </a:rPr>
              <a:t>uterus, </a:t>
            </a:r>
            <a:r>
              <a:rPr lang="cs-CZ" altLang="cs-CZ" sz="5100" dirty="0" err="1">
                <a:solidFill>
                  <a:srgbClr val="3366FF"/>
                </a:solidFill>
                <a:latin typeface="Arial" panose="020B0604020202020204" pitchFamily="34" charset="0"/>
              </a:rPr>
              <a:t>lung</a:t>
            </a:r>
            <a:r>
              <a:rPr lang="cs-CZ" altLang="cs-CZ" sz="5100" dirty="0">
                <a:solidFill>
                  <a:srgbClr val="3366FF"/>
                </a:solidFill>
                <a:latin typeface="Arial" panose="020B0604020202020204" pitchFamily="34" charset="0"/>
              </a:rPr>
              <a:t> (NSCLC)</a:t>
            </a:r>
            <a:r>
              <a:rPr lang="cs-CZ" altLang="cs-CZ" sz="5100" dirty="0">
                <a:solidFill>
                  <a:srgbClr val="3366FF"/>
                </a:solidFill>
                <a:effectLst>
                  <a:outerShdw blurRad="38100" dist="38100" dir="2700000" algn="tl">
                    <a:srgbClr val="000000"/>
                  </a:outerShdw>
                </a:effectLst>
                <a:latin typeface="Arial" panose="020B0604020202020204" pitchFamily="34" charset="0"/>
              </a:rPr>
              <a:t>	</a:t>
            </a:r>
          </a:p>
          <a:p>
            <a:pPr>
              <a:lnSpc>
                <a:spcPct val="110000"/>
              </a:lnSpc>
              <a:buNone/>
              <a:defRPr/>
            </a:pPr>
            <a:endParaRPr lang="cs-CZ" altLang="cs-CZ" sz="5100" dirty="0">
              <a:latin typeface="Arial" panose="020B0604020202020204" pitchFamily="34" charset="0"/>
            </a:endParaRPr>
          </a:p>
          <a:p>
            <a:pPr>
              <a:lnSpc>
                <a:spcPct val="110000"/>
              </a:lnSpc>
              <a:defRPr/>
            </a:pPr>
            <a:r>
              <a:rPr lang="cs-CZ" altLang="cs-CZ" sz="5100" b="1" dirty="0" err="1">
                <a:latin typeface="Arial" panose="020B0604020202020204" pitchFamily="34" charset="0"/>
              </a:rPr>
              <a:t>marker</a:t>
            </a:r>
            <a:r>
              <a:rPr lang="cs-CZ" altLang="cs-CZ" sz="5100" b="1" dirty="0">
                <a:latin typeface="Arial" panose="020B0604020202020204" pitchFamily="34" charset="0"/>
              </a:rPr>
              <a:t> </a:t>
            </a:r>
            <a:r>
              <a:rPr lang="cs-CZ" altLang="cs-CZ" sz="5100" b="1" dirty="0" err="1">
                <a:latin typeface="Arial" panose="020B0604020202020204" pitchFamily="34" charset="0"/>
              </a:rPr>
              <a:t>for</a:t>
            </a:r>
            <a:r>
              <a:rPr lang="cs-CZ" altLang="cs-CZ" sz="5100" b="1" dirty="0">
                <a:latin typeface="Arial" panose="020B0604020202020204" pitchFamily="34" charset="0"/>
              </a:rPr>
              <a:t> </a:t>
            </a:r>
            <a:r>
              <a:rPr lang="cs-CZ" altLang="cs-CZ" sz="5100" b="1" dirty="0">
                <a:solidFill>
                  <a:srgbClr val="0066FF"/>
                </a:solidFill>
                <a:latin typeface="Arial" panose="020B0604020202020204" pitchFamily="34" charset="0"/>
              </a:rPr>
              <a:t>monitoring </a:t>
            </a:r>
            <a:r>
              <a:rPr lang="cs-CZ" altLang="cs-CZ" sz="5100" b="1" dirty="0" err="1">
                <a:solidFill>
                  <a:srgbClr val="0066FF"/>
                </a:solidFill>
                <a:latin typeface="Arial" panose="020B0604020202020204" pitchFamily="34" charset="0"/>
              </a:rPr>
              <a:t>of</a:t>
            </a:r>
            <a:r>
              <a:rPr lang="cs-CZ" altLang="cs-CZ" sz="5100" b="1" dirty="0">
                <a:latin typeface="Arial" panose="020B0604020202020204" pitchFamily="34" charset="0"/>
              </a:rPr>
              <a:t> </a:t>
            </a:r>
            <a:r>
              <a:rPr lang="cs-CZ" altLang="cs-CZ" sz="5100" b="1" dirty="0" err="1">
                <a:solidFill>
                  <a:srgbClr val="0066FF"/>
                </a:solidFill>
                <a:latin typeface="Arial" panose="020B0604020202020204" pitchFamily="34" charset="0"/>
              </a:rPr>
              <a:t>gastric</a:t>
            </a:r>
            <a:r>
              <a:rPr lang="cs-CZ" altLang="cs-CZ" sz="5100" b="1" dirty="0">
                <a:solidFill>
                  <a:srgbClr val="0066FF"/>
                </a:solidFill>
                <a:latin typeface="Arial" panose="020B0604020202020204" pitchFamily="34" charset="0"/>
              </a:rPr>
              <a:t> Ca (1st </a:t>
            </a:r>
            <a:r>
              <a:rPr lang="cs-CZ" altLang="cs-CZ" sz="5100" b="1" dirty="0" err="1">
                <a:solidFill>
                  <a:srgbClr val="0066FF"/>
                </a:solidFill>
                <a:latin typeface="Arial" panose="020B0604020202020204" pitchFamily="34" charset="0"/>
              </a:rPr>
              <a:t>choice</a:t>
            </a:r>
            <a:r>
              <a:rPr lang="cs-CZ" altLang="cs-CZ" sz="5100" b="1" dirty="0">
                <a:solidFill>
                  <a:srgbClr val="0066FF"/>
                </a:solidFill>
                <a:latin typeface="Arial" panose="020B0604020202020204" pitchFamily="34" charset="0"/>
              </a:rPr>
              <a:t> </a:t>
            </a:r>
            <a:r>
              <a:rPr lang="cs-CZ" altLang="cs-CZ" sz="5100" b="1" dirty="0" err="1">
                <a:solidFill>
                  <a:srgbClr val="0066FF"/>
                </a:solidFill>
                <a:latin typeface="Arial" panose="020B0604020202020204" pitchFamily="34" charset="0"/>
              </a:rPr>
              <a:t>marker</a:t>
            </a:r>
            <a:r>
              <a:rPr lang="cs-CZ" altLang="cs-CZ" sz="5100" b="1" dirty="0">
                <a:solidFill>
                  <a:srgbClr val="0066FF"/>
                </a:solidFill>
                <a:latin typeface="Arial" panose="020B0604020202020204" pitchFamily="34" charset="0"/>
              </a:rPr>
              <a:t>), </a:t>
            </a:r>
            <a:r>
              <a:rPr lang="cs-CZ" altLang="cs-CZ" sz="5100" b="1" dirty="0" err="1">
                <a:solidFill>
                  <a:srgbClr val="0066FF"/>
                </a:solidFill>
                <a:latin typeface="Arial" panose="020B0604020202020204" pitchFamily="34" charset="0"/>
              </a:rPr>
              <a:t>pancreatic</a:t>
            </a:r>
            <a:r>
              <a:rPr lang="cs-CZ" altLang="cs-CZ" sz="5100" b="1" dirty="0">
                <a:solidFill>
                  <a:srgbClr val="0066FF"/>
                </a:solidFill>
                <a:latin typeface="Arial" panose="020B0604020202020204" pitchFamily="34" charset="0"/>
              </a:rPr>
              <a:t>, </a:t>
            </a:r>
            <a:r>
              <a:rPr lang="cs-CZ" altLang="cs-CZ" sz="5100" b="1" dirty="0" err="1">
                <a:solidFill>
                  <a:srgbClr val="0066FF"/>
                </a:solidFill>
                <a:latin typeface="Arial" panose="020B0604020202020204" pitchFamily="34" charset="0"/>
              </a:rPr>
              <a:t>oesophageal</a:t>
            </a:r>
            <a:r>
              <a:rPr lang="cs-CZ" altLang="cs-CZ" sz="5100" b="1" dirty="0">
                <a:solidFill>
                  <a:srgbClr val="0066FF"/>
                </a:solidFill>
                <a:latin typeface="Arial" panose="020B0604020202020204" pitchFamily="34" charset="0"/>
              </a:rPr>
              <a:t> and </a:t>
            </a:r>
            <a:r>
              <a:rPr lang="cs-CZ" altLang="cs-CZ" sz="5100" b="1" dirty="0" err="1">
                <a:solidFill>
                  <a:srgbClr val="0066FF"/>
                </a:solidFill>
                <a:latin typeface="Arial" panose="020B0604020202020204" pitchFamily="34" charset="0"/>
              </a:rPr>
              <a:t>ovarian</a:t>
            </a:r>
            <a:r>
              <a:rPr lang="cs-CZ" altLang="cs-CZ" sz="5100" b="1" dirty="0">
                <a:solidFill>
                  <a:srgbClr val="0066FF"/>
                </a:solidFill>
                <a:latin typeface="Arial" panose="020B0604020202020204" pitchFamily="34" charset="0"/>
              </a:rPr>
              <a:t> Ca</a:t>
            </a:r>
          </a:p>
          <a:p>
            <a:pPr>
              <a:lnSpc>
                <a:spcPct val="110000"/>
              </a:lnSpc>
              <a:defRPr/>
            </a:pPr>
            <a:endParaRPr lang="cs-CZ" altLang="cs-CZ" sz="4000" b="1" dirty="0">
              <a:solidFill>
                <a:srgbClr val="0066FF"/>
              </a:solidFill>
              <a:latin typeface="Arial" panose="020B0604020202020204" pitchFamily="34" charset="0"/>
            </a:endParaRPr>
          </a:p>
          <a:p>
            <a:pPr>
              <a:lnSpc>
                <a:spcPct val="110000"/>
              </a:lnSpc>
              <a:defRPr/>
            </a:pPr>
            <a:r>
              <a:rPr lang="cs-CZ" altLang="cs-CZ" sz="4000" b="1" dirty="0" err="1">
                <a:solidFill>
                  <a:srgbClr val="008080"/>
                </a:solidFill>
                <a:latin typeface="Arial" panose="020B0604020202020204" pitchFamily="34" charset="0"/>
              </a:rPr>
              <a:t>cut</a:t>
            </a:r>
            <a:r>
              <a:rPr lang="cs-CZ" altLang="cs-CZ" sz="4000" b="1" dirty="0">
                <a:solidFill>
                  <a:srgbClr val="008080"/>
                </a:solidFill>
                <a:latin typeface="Arial" panose="020B0604020202020204" pitchFamily="34" charset="0"/>
              </a:rPr>
              <a:t> </a:t>
            </a:r>
            <a:r>
              <a:rPr lang="cs-CZ" altLang="cs-CZ" sz="4000" b="1" dirty="0" err="1">
                <a:solidFill>
                  <a:srgbClr val="008080"/>
                </a:solidFill>
                <a:latin typeface="Arial" panose="020B0604020202020204" pitchFamily="34" charset="0"/>
              </a:rPr>
              <a:t>off</a:t>
            </a:r>
            <a:r>
              <a:rPr lang="cs-CZ" altLang="cs-CZ" sz="4000" dirty="0">
                <a:solidFill>
                  <a:srgbClr val="008080"/>
                </a:solidFill>
                <a:latin typeface="Arial" panose="020B0604020202020204" pitchFamily="34" charset="0"/>
              </a:rPr>
              <a:t> </a:t>
            </a:r>
            <a:r>
              <a:rPr lang="cs-CZ" altLang="cs-CZ" sz="4000" b="1" dirty="0">
                <a:solidFill>
                  <a:srgbClr val="008080"/>
                </a:solidFill>
                <a:latin typeface="Arial" panose="020B0604020202020204" pitchFamily="34" charset="0"/>
                <a:cs typeface="Arial" panose="020B0604020202020204" pitchFamily="34" charset="0"/>
              </a:rPr>
              <a:t>≤</a:t>
            </a:r>
            <a:r>
              <a:rPr lang="cs-CZ" altLang="cs-CZ" sz="4000" b="1" dirty="0">
                <a:solidFill>
                  <a:srgbClr val="008080"/>
                </a:solidFill>
                <a:latin typeface="Arial" panose="020B0604020202020204" pitchFamily="34" charset="0"/>
              </a:rPr>
              <a:t> 7 IU/ml</a:t>
            </a:r>
            <a:endParaRPr lang="cs-CZ" altLang="cs-CZ" sz="2400" b="1" dirty="0"/>
          </a:p>
        </p:txBody>
      </p:sp>
      <p:sp>
        <p:nvSpPr>
          <p:cNvPr id="5" name="TextovéPole 4"/>
          <p:cNvSpPr txBox="1"/>
          <p:nvPr/>
        </p:nvSpPr>
        <p:spPr>
          <a:xfrm>
            <a:off x="6282624" y="5525353"/>
            <a:ext cx="5519909" cy="830997"/>
          </a:xfrm>
          <a:prstGeom prst="rect">
            <a:avLst/>
          </a:prstGeom>
          <a:noFill/>
          <a:ln>
            <a:solidFill>
              <a:srgbClr val="FF0000"/>
            </a:solidFill>
          </a:ln>
        </p:spPr>
        <p:txBody>
          <a:bodyPr wrap="none" rtlCol="0">
            <a:spAutoFit/>
          </a:bodyPr>
          <a:lstStyle/>
          <a:p>
            <a:r>
              <a:rPr lang="cs-CZ" sz="2400" dirty="0"/>
              <a:t>T</a:t>
            </a:r>
            <a:r>
              <a:rPr lang="en-US" sz="2400" dirty="0" err="1"/>
              <a:t>arget</a:t>
            </a:r>
            <a:r>
              <a:rPr lang="en-US" sz="2400" dirty="0"/>
              <a:t> of the anti-cancer drugs </a:t>
            </a:r>
            <a:endParaRPr lang="cs-CZ" sz="2400" dirty="0"/>
          </a:p>
          <a:p>
            <a:r>
              <a:rPr lang="cs-CZ" sz="2400" dirty="0" err="1">
                <a:hlinkClick r:id="rId3" tooltip="Anatumomab mafenatox"/>
              </a:rPr>
              <a:t>a</a:t>
            </a:r>
            <a:r>
              <a:rPr lang="en-US" sz="2400" dirty="0" err="1">
                <a:hlinkClick r:id="rId3" tooltip="Anatumomab mafenatox"/>
              </a:rPr>
              <a:t>natumomab</a:t>
            </a:r>
            <a:r>
              <a:rPr lang="cs-CZ" sz="2400" dirty="0">
                <a:hlinkClick r:id="rId3" tooltip="Anatumomab mafenatox"/>
              </a:rPr>
              <a:t>,</a:t>
            </a:r>
            <a:r>
              <a:rPr lang="en-US" sz="2400" dirty="0">
                <a:hlinkClick r:id="rId3" tooltip="Anatumomab mafenatox"/>
              </a:rPr>
              <a:t> </a:t>
            </a:r>
            <a:r>
              <a:rPr lang="en-US" sz="2400" dirty="0" err="1">
                <a:hlinkClick r:id="rId3" tooltip="Anatumomab mafenatox"/>
              </a:rPr>
              <a:t>mafenatox</a:t>
            </a:r>
            <a:r>
              <a:rPr lang="cs-CZ" sz="2400" dirty="0"/>
              <a:t>,</a:t>
            </a:r>
            <a:r>
              <a:rPr lang="en-US" sz="2400" dirty="0"/>
              <a:t> </a:t>
            </a:r>
            <a:r>
              <a:rPr lang="en-US" sz="2400" dirty="0" err="1">
                <a:hlinkClick r:id="rId4"/>
              </a:rPr>
              <a:t>minretumomab</a:t>
            </a:r>
            <a:r>
              <a:rPr lang="cs-CZ" sz="2400" dirty="0"/>
              <a:t>.</a:t>
            </a:r>
          </a:p>
        </p:txBody>
      </p:sp>
    </p:spTree>
    <p:custDataLst>
      <p:tags r:id="rId1"/>
    </p:custDataLst>
    <p:extLst>
      <p:ext uri="{BB962C8B-B14F-4D97-AF65-F5344CB8AC3E}">
        <p14:creationId xmlns:p14="http://schemas.microsoft.com/office/powerpoint/2010/main" val="214028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9A01EF-CE46-4A95-9717-55CFFAF549BE}" type="slidenum">
              <a:rPr lang="cs-CZ" altLang="cs-CZ" sz="1400"/>
              <a:pPr>
                <a:spcBef>
                  <a:spcPct val="0"/>
                </a:spcBef>
                <a:buFontTx/>
                <a:buNone/>
              </a:pPr>
              <a:t>12</a:t>
            </a:fld>
            <a:endParaRPr lang="cs-CZ" altLang="cs-CZ" sz="1400"/>
          </a:p>
        </p:txBody>
      </p:sp>
      <p:sp>
        <p:nvSpPr>
          <p:cNvPr id="48130" name="Rectangle 2"/>
          <p:cNvSpPr>
            <a:spLocks noGrp="1" noChangeArrowheads="1"/>
          </p:cNvSpPr>
          <p:nvPr>
            <p:ph type="title"/>
          </p:nvPr>
        </p:nvSpPr>
        <p:spPr/>
        <p:txBody>
          <a:bodyPr/>
          <a:lstStyle/>
          <a:p>
            <a:pPr eaLnBrk="1" hangingPunct="1">
              <a:defRPr/>
            </a:pPr>
            <a:r>
              <a:rPr lang="cs-CZ" altLang="cs-CZ" sz="3200" b="1" dirty="0">
                <a:solidFill>
                  <a:srgbClr val="FF0000"/>
                </a:solidFill>
                <a:effectLst>
                  <a:outerShdw blurRad="38100" dist="38100" dir="2700000" algn="tl">
                    <a:srgbClr val="000000"/>
                  </a:outerShdw>
                </a:effectLst>
              </a:rPr>
              <a:t>CA 19-9 (</a:t>
            </a:r>
            <a:r>
              <a:rPr lang="cs-CZ" altLang="cs-CZ" sz="3200" b="1" dirty="0" err="1">
                <a:solidFill>
                  <a:srgbClr val="FF0000"/>
                </a:solidFill>
                <a:effectLst>
                  <a:outerShdw blurRad="38100" dist="38100" dir="2700000" algn="tl">
                    <a:srgbClr val="000000"/>
                  </a:outerShdw>
                </a:effectLst>
              </a:rPr>
              <a:t>carbohydrate</a:t>
            </a:r>
            <a:r>
              <a:rPr lang="cs-CZ" altLang="cs-CZ" sz="3200" b="1" dirty="0">
                <a:solidFill>
                  <a:srgbClr val="FF0000"/>
                </a:solidFill>
                <a:effectLst>
                  <a:outerShdw blurRad="38100" dist="38100" dir="2700000" algn="tl">
                    <a:srgbClr val="000000"/>
                  </a:outerShdw>
                </a:effectLst>
              </a:rPr>
              <a:t> antigen 19-9)</a:t>
            </a:r>
          </a:p>
        </p:txBody>
      </p:sp>
      <p:sp>
        <p:nvSpPr>
          <p:cNvPr id="48131" name="Rectangle 3"/>
          <p:cNvSpPr>
            <a:spLocks noGrp="1" noChangeArrowheads="1"/>
          </p:cNvSpPr>
          <p:nvPr>
            <p:ph type="body" idx="1"/>
          </p:nvPr>
        </p:nvSpPr>
        <p:spPr>
          <a:xfrm>
            <a:off x="838200" y="1700214"/>
            <a:ext cx="9829800" cy="4260319"/>
          </a:xfrm>
        </p:spPr>
        <p:txBody>
          <a:bodyPr>
            <a:noAutofit/>
          </a:bodyPr>
          <a:lstStyle/>
          <a:p>
            <a:pPr>
              <a:lnSpc>
                <a:spcPct val="150000"/>
              </a:lnSpc>
              <a:defRPr/>
            </a:pPr>
            <a:r>
              <a:rPr lang="cs-CZ" altLang="cs-CZ" dirty="0" err="1">
                <a:effectLst>
                  <a:outerShdw blurRad="38100" dist="38100" dir="2700000" algn="tl">
                    <a:srgbClr val="FFFFFF"/>
                  </a:outerShdw>
                </a:effectLst>
                <a:latin typeface="Arial" panose="020B0604020202020204" pitchFamily="34" charset="0"/>
              </a:rPr>
              <a:t>glycoprotein</a:t>
            </a:r>
            <a:r>
              <a:rPr lang="cs-CZ" altLang="cs-CZ" dirty="0">
                <a:effectLst>
                  <a:outerShdw blurRad="38100" dist="38100" dir="2700000" algn="tl">
                    <a:srgbClr val="FFFFFF"/>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of</a:t>
            </a:r>
            <a:r>
              <a:rPr lang="cs-CZ" altLang="cs-CZ" dirty="0">
                <a:effectLst>
                  <a:outerShdw blurRad="38100" dist="38100" dir="2700000" algn="tl">
                    <a:srgbClr val="FFFFFF"/>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fetal</a:t>
            </a:r>
            <a:r>
              <a:rPr lang="cs-CZ" altLang="cs-CZ" dirty="0">
                <a:effectLst>
                  <a:outerShdw blurRad="38100" dist="38100" dir="2700000" algn="tl">
                    <a:srgbClr val="FFFFFF"/>
                  </a:outerShdw>
                </a:effectLst>
                <a:latin typeface="Arial" panose="020B0604020202020204" pitchFamily="34" charset="0"/>
              </a:rPr>
              <a:t> GIT, </a:t>
            </a:r>
            <a:r>
              <a:rPr lang="cs-CZ" altLang="cs-CZ" dirty="0" err="1">
                <a:effectLst>
                  <a:outerShdw blurRad="38100" dist="38100" dir="2700000" algn="tl">
                    <a:srgbClr val="FFFFFF"/>
                  </a:outerShdw>
                </a:effectLst>
                <a:latin typeface="Arial" panose="020B0604020202020204" pitchFamily="34" charset="0"/>
              </a:rPr>
              <a:t>pancreas</a:t>
            </a:r>
            <a:r>
              <a:rPr lang="cs-CZ" altLang="cs-CZ" dirty="0">
                <a:effectLst>
                  <a:outerShdw blurRad="38100" dist="38100" dir="2700000" algn="tl">
                    <a:srgbClr val="FFFFFF"/>
                  </a:outerShdw>
                </a:effectLst>
                <a:latin typeface="Arial" panose="020B0604020202020204" pitchFamily="34" charset="0"/>
              </a:rPr>
              <a:t> and liver </a:t>
            </a:r>
            <a:r>
              <a:rPr lang="cs-CZ" altLang="cs-CZ" dirty="0" err="1">
                <a:effectLst>
                  <a:outerShdw blurRad="38100" dist="38100" dir="2700000" algn="tl">
                    <a:srgbClr val="FFFFFF"/>
                  </a:outerShdw>
                </a:effectLst>
                <a:latin typeface="Arial" panose="020B0604020202020204" pitchFamily="34" charset="0"/>
              </a:rPr>
              <a:t>epithelium</a:t>
            </a:r>
            <a:r>
              <a:rPr lang="cs-CZ" altLang="cs-CZ" dirty="0">
                <a:effectLst>
                  <a:outerShdw blurRad="38100" dist="38100" dir="2700000" algn="tl">
                    <a:srgbClr val="FFFFFF"/>
                  </a:outerShdw>
                </a:effectLst>
                <a:latin typeface="Arial" panose="020B0604020202020204" pitchFamily="34" charset="0"/>
              </a:rPr>
              <a:t>; in </a:t>
            </a:r>
            <a:r>
              <a:rPr lang="cs-CZ" altLang="cs-CZ" dirty="0" err="1">
                <a:effectLst>
                  <a:outerShdw blurRad="38100" dist="38100" dir="2700000" algn="tl">
                    <a:srgbClr val="FFFFFF"/>
                  </a:outerShdw>
                </a:effectLst>
                <a:latin typeface="Arial" panose="020B0604020202020204" pitchFamily="34" charset="0"/>
              </a:rPr>
              <a:t>adults</a:t>
            </a:r>
            <a:r>
              <a:rPr lang="cs-CZ" altLang="cs-CZ" dirty="0">
                <a:effectLst>
                  <a:outerShdw blurRad="38100" dist="38100" dir="2700000" algn="tl">
                    <a:srgbClr val="FFFFFF"/>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it</a:t>
            </a:r>
            <a:r>
              <a:rPr lang="cs-CZ" altLang="cs-CZ" dirty="0">
                <a:effectLst>
                  <a:outerShdw blurRad="38100" dist="38100" dir="2700000" algn="tl">
                    <a:srgbClr val="FFFFFF"/>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is</a:t>
            </a:r>
            <a:r>
              <a:rPr lang="cs-CZ" altLang="cs-CZ" dirty="0">
                <a:effectLst>
                  <a:outerShdw blurRad="38100" dist="38100" dir="2700000" algn="tl">
                    <a:srgbClr val="FFFFFF"/>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produced</a:t>
            </a:r>
            <a:r>
              <a:rPr lang="cs-CZ" altLang="cs-CZ" dirty="0">
                <a:effectLst>
                  <a:outerShdw blurRad="38100" dist="38100" dir="2700000" algn="tl">
                    <a:srgbClr val="FFFFFF"/>
                  </a:outerShdw>
                </a:effectLst>
                <a:latin typeface="Arial" panose="020B0604020202020204" pitchFamily="34" charset="0"/>
              </a:rPr>
              <a:t> by GIT and </a:t>
            </a:r>
            <a:r>
              <a:rPr lang="cs-CZ" altLang="cs-CZ" dirty="0" err="1">
                <a:effectLst>
                  <a:outerShdw blurRad="38100" dist="38100" dir="2700000" algn="tl">
                    <a:srgbClr val="FFFFFF"/>
                  </a:outerShdw>
                </a:effectLst>
                <a:latin typeface="Arial" panose="020B0604020202020204" pitchFamily="34" charset="0"/>
              </a:rPr>
              <a:t>bronchial</a:t>
            </a:r>
            <a:r>
              <a:rPr lang="cs-CZ" altLang="cs-CZ" dirty="0">
                <a:effectLst>
                  <a:outerShdw blurRad="38100" dist="38100" dir="2700000" algn="tl">
                    <a:srgbClr val="FFFFFF"/>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epithelium</a:t>
            </a:r>
            <a:r>
              <a:rPr lang="cs-CZ" altLang="cs-CZ" dirty="0">
                <a:effectLst>
                  <a:outerShdw blurRad="38100" dist="38100" dir="2700000" algn="tl">
                    <a:srgbClr val="FFFFFF"/>
                  </a:outerShdw>
                </a:effectLst>
                <a:latin typeface="Arial" panose="020B0604020202020204" pitchFamily="34" charset="0"/>
              </a:rPr>
              <a:t>. </a:t>
            </a:r>
            <a:endParaRPr lang="cs-CZ" altLang="cs-CZ" b="1" dirty="0">
              <a:solidFill>
                <a:srgbClr val="CC0000"/>
              </a:solidFill>
              <a:effectLst>
                <a:outerShdw blurRad="38100" dist="38100" dir="2700000" algn="tl">
                  <a:srgbClr val="000000"/>
                </a:outerShdw>
              </a:effectLst>
              <a:latin typeface="Arial" panose="020B0604020202020204" pitchFamily="34" charset="0"/>
            </a:endParaRPr>
          </a:p>
          <a:p>
            <a:pPr>
              <a:lnSpc>
                <a:spcPct val="150000"/>
              </a:lnSpc>
              <a:defRPr/>
            </a:pPr>
            <a:r>
              <a:rPr lang="cs-CZ" altLang="cs-CZ" b="1" dirty="0" err="1">
                <a:latin typeface="Arial" panose="020B0604020202020204" pitchFamily="34" charset="0"/>
              </a:rPr>
              <a:t>marker</a:t>
            </a:r>
            <a:r>
              <a:rPr lang="cs-CZ" altLang="cs-CZ" b="1" dirty="0">
                <a:latin typeface="Arial" panose="020B0604020202020204" pitchFamily="34" charset="0"/>
              </a:rPr>
              <a:t> </a:t>
            </a:r>
            <a:r>
              <a:rPr lang="cs-CZ" altLang="cs-CZ" b="1" dirty="0" err="1">
                <a:latin typeface="Arial" panose="020B0604020202020204" pitchFamily="34" charset="0"/>
              </a:rPr>
              <a:t>for</a:t>
            </a:r>
            <a:r>
              <a:rPr lang="cs-CZ" altLang="cs-CZ" b="1" dirty="0">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pancreatic</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colorectal</a:t>
            </a:r>
            <a:r>
              <a:rPr lang="cs-CZ" altLang="cs-CZ" b="1" dirty="0">
                <a:solidFill>
                  <a:srgbClr val="0066FF"/>
                </a:solidFill>
                <a:effectLst>
                  <a:outerShdw blurRad="38100" dist="38100" dir="2700000" algn="tl">
                    <a:srgbClr val="000000"/>
                  </a:outerShdw>
                </a:effectLst>
                <a:latin typeface="Arial" panose="020B0604020202020204" pitchFamily="34" charset="0"/>
              </a:rPr>
              <a:t> and </a:t>
            </a:r>
            <a:r>
              <a:rPr lang="cs-CZ" altLang="cs-CZ" b="1" dirty="0" err="1">
                <a:solidFill>
                  <a:srgbClr val="0066FF"/>
                </a:solidFill>
                <a:effectLst>
                  <a:outerShdw blurRad="38100" dist="38100" dir="2700000" algn="tl">
                    <a:srgbClr val="000000"/>
                  </a:outerShdw>
                </a:effectLst>
                <a:latin typeface="Arial" panose="020B0604020202020204" pitchFamily="34" charset="0"/>
              </a:rPr>
              <a:t>gastric</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carcinoma</a:t>
            </a:r>
            <a:endParaRPr lang="cs-CZ" altLang="cs-CZ" b="1" dirty="0">
              <a:solidFill>
                <a:srgbClr val="0066FF"/>
              </a:solidFill>
              <a:effectLst>
                <a:outerShdw blurRad="38100" dist="38100" dir="2700000" algn="tl">
                  <a:srgbClr val="000000"/>
                </a:outerShdw>
              </a:effectLst>
              <a:latin typeface="Arial" panose="020B0604020202020204" pitchFamily="34" charset="0"/>
            </a:endParaRPr>
          </a:p>
          <a:p>
            <a:pPr>
              <a:lnSpc>
                <a:spcPct val="150000"/>
              </a:lnSpc>
              <a:defRPr/>
            </a:pPr>
            <a:endParaRPr lang="cs-CZ" altLang="cs-CZ" b="1" dirty="0">
              <a:solidFill>
                <a:srgbClr val="0066FF"/>
              </a:solidFill>
              <a:effectLst>
                <a:outerShdw blurRad="38100" dist="38100" dir="2700000" algn="tl">
                  <a:srgbClr val="000000"/>
                </a:outerShdw>
              </a:effectLst>
              <a:latin typeface="Arial" panose="020B0604020202020204" pitchFamily="34" charset="0"/>
            </a:endParaRPr>
          </a:p>
          <a:p>
            <a:pPr>
              <a:lnSpc>
                <a:spcPct val="150000"/>
              </a:lnSpc>
              <a:defRPr/>
            </a:pPr>
            <a:r>
              <a:rPr lang="cs-CZ" altLang="cs-CZ" b="1" dirty="0" err="1">
                <a:solidFill>
                  <a:srgbClr val="008080"/>
                </a:solidFill>
                <a:effectLst>
                  <a:outerShdw blurRad="38100" dist="38100" dir="2700000" algn="tl">
                    <a:srgbClr val="000000"/>
                  </a:outerShdw>
                </a:effectLst>
                <a:latin typeface="Arial" panose="020B0604020202020204" pitchFamily="34" charset="0"/>
              </a:rPr>
              <a:t>cut</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off</a:t>
            </a:r>
            <a:r>
              <a:rPr lang="cs-CZ" altLang="cs-CZ" dirty="0">
                <a:solidFill>
                  <a:srgbClr val="008080"/>
                </a:solidFill>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value</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a:solidFill>
                  <a:srgbClr val="008080"/>
                </a:solidFill>
                <a:effectLst>
                  <a:outerShdw blurRad="38100" dist="38100" dir="2700000" algn="tl">
                    <a:srgbClr val="000000"/>
                  </a:outerShdw>
                </a:effectLst>
                <a:latin typeface="Arial" panose="020B0604020202020204" pitchFamily="34" charset="0"/>
                <a:cs typeface="Arial" panose="020B0604020202020204" pitchFamily="34" charset="0"/>
              </a:rPr>
              <a:t>≤ 40 IU/ml</a:t>
            </a:r>
          </a:p>
        </p:txBody>
      </p:sp>
    </p:spTree>
    <p:custDataLst>
      <p:tags r:id="rId1"/>
    </p:custDataLst>
    <p:extLst>
      <p:ext uri="{BB962C8B-B14F-4D97-AF65-F5344CB8AC3E}">
        <p14:creationId xmlns:p14="http://schemas.microsoft.com/office/powerpoint/2010/main" val="252844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97AA21-6EE4-4D12-B313-508D225BC73E}" type="slidenum">
              <a:rPr lang="cs-CZ" altLang="cs-CZ" sz="1400"/>
              <a:pPr>
                <a:spcBef>
                  <a:spcPct val="0"/>
                </a:spcBef>
                <a:buFontTx/>
                <a:buNone/>
              </a:pPr>
              <a:t>13</a:t>
            </a:fld>
            <a:endParaRPr lang="cs-CZ" altLang="cs-CZ" sz="1400"/>
          </a:p>
        </p:txBody>
      </p:sp>
      <p:sp>
        <p:nvSpPr>
          <p:cNvPr id="123906" name="Rectangle 2"/>
          <p:cNvSpPr>
            <a:spLocks noGrp="1" noChangeArrowheads="1"/>
          </p:cNvSpPr>
          <p:nvPr>
            <p:ph type="title"/>
          </p:nvPr>
        </p:nvSpPr>
        <p:spPr/>
        <p:txBody>
          <a:bodyPr/>
          <a:lstStyle/>
          <a:p>
            <a:pPr eaLnBrk="1" hangingPunct="1">
              <a:defRPr/>
            </a:pPr>
            <a:r>
              <a:rPr lang="cs-CZ" altLang="cs-CZ" sz="3600" b="1">
                <a:solidFill>
                  <a:srgbClr val="FF0000"/>
                </a:solidFill>
                <a:effectLst>
                  <a:outerShdw blurRad="38100" dist="38100" dir="2700000" algn="tl">
                    <a:srgbClr val="000000"/>
                  </a:outerShdw>
                </a:effectLst>
              </a:rPr>
              <a:t>CA 19-9</a:t>
            </a:r>
          </a:p>
        </p:txBody>
      </p:sp>
      <p:sp>
        <p:nvSpPr>
          <p:cNvPr id="123907" name="Rectangle 3"/>
          <p:cNvSpPr>
            <a:spLocks noGrp="1" noChangeArrowheads="1"/>
          </p:cNvSpPr>
          <p:nvPr>
            <p:ph type="body" idx="1"/>
          </p:nvPr>
        </p:nvSpPr>
        <p:spPr/>
        <p:txBody>
          <a:bodyPr/>
          <a:lstStyle/>
          <a:p>
            <a:pPr>
              <a:defRPr/>
            </a:pPr>
            <a:r>
              <a:rPr lang="cs-CZ" altLang="cs-CZ" sz="3200" b="1" dirty="0">
                <a:effectLst>
                  <a:outerShdw blurRad="38100" dist="38100" dir="2700000" algn="tl">
                    <a:srgbClr val="FFFFFF"/>
                  </a:outerShdw>
                </a:effectLst>
                <a:latin typeface="Arial" panose="020B0604020202020204" pitchFamily="34" charset="0"/>
              </a:rPr>
              <a:t>Sensitivity </a:t>
            </a:r>
            <a:r>
              <a:rPr lang="cs-CZ" altLang="cs-CZ" sz="2400" dirty="0">
                <a:effectLst>
                  <a:outerShdw blurRad="38100" dist="38100" dir="2700000" algn="tl">
                    <a:srgbClr val="FFFFFF"/>
                  </a:outerShdw>
                </a:effectLst>
                <a:latin typeface="Arial" panose="020B0604020202020204" pitchFamily="34" charset="0"/>
              </a:rPr>
              <a:t>in </a:t>
            </a:r>
            <a:r>
              <a:rPr lang="cs-CZ" altLang="cs-CZ" sz="2400" dirty="0" err="1">
                <a:effectLst>
                  <a:outerShdw blurRad="38100" dist="38100" dir="2700000" algn="tl">
                    <a:srgbClr val="FFFFFF"/>
                  </a:outerShdw>
                </a:effectLst>
                <a:latin typeface="Arial" panose="020B0604020202020204" pitchFamily="34" charset="0"/>
              </a:rPr>
              <a:t>selected</a:t>
            </a:r>
            <a:r>
              <a:rPr lang="cs-CZ" altLang="cs-CZ" sz="2400" dirty="0">
                <a:effectLst>
                  <a:outerShdw blurRad="38100" dist="38100" dir="2700000" algn="tl">
                    <a:srgbClr val="FFFFFF"/>
                  </a:outerShdw>
                </a:effectLst>
                <a:latin typeface="Arial" panose="020B0604020202020204" pitchFamily="34" charset="0"/>
              </a:rPr>
              <a:t> Tu</a:t>
            </a:r>
            <a:r>
              <a:rPr lang="cs-CZ" altLang="cs-CZ" dirty="0"/>
              <a:t> </a:t>
            </a:r>
            <a:r>
              <a:rPr lang="cs-CZ" altLang="cs-CZ" sz="1400" dirty="0"/>
              <a:t>(Klinická biochemie a metabolismus, 2009)</a:t>
            </a:r>
          </a:p>
        </p:txBody>
      </p:sp>
      <p:graphicFrame>
        <p:nvGraphicFramePr>
          <p:cNvPr id="123935" name="Group 31"/>
          <p:cNvGraphicFramePr>
            <a:graphicFrameLocks noGrp="1"/>
          </p:cNvGraphicFramePr>
          <p:nvPr>
            <p:extLst>
              <p:ext uri="{D42A27DB-BD31-4B8C-83A1-F6EECF244321}">
                <p14:modId xmlns:p14="http://schemas.microsoft.com/office/powerpoint/2010/main" val="1251533961"/>
              </p:ext>
            </p:extLst>
          </p:nvPr>
        </p:nvGraphicFramePr>
        <p:xfrm>
          <a:off x="2489200" y="2492373"/>
          <a:ext cx="6607175" cy="3863976"/>
        </p:xfrm>
        <a:graphic>
          <a:graphicData uri="http://schemas.openxmlformats.org/drawingml/2006/table">
            <a:tbl>
              <a:tblPr/>
              <a:tblGrid>
                <a:gridCol w="3460164">
                  <a:extLst>
                    <a:ext uri="{9D8B030D-6E8A-4147-A177-3AD203B41FA5}">
                      <a16:colId xmlns:a16="http://schemas.microsoft.com/office/drawing/2014/main" val="20000"/>
                    </a:ext>
                  </a:extLst>
                </a:gridCol>
                <a:gridCol w="3147011">
                  <a:extLst>
                    <a:ext uri="{9D8B030D-6E8A-4147-A177-3AD203B41FA5}">
                      <a16:colId xmlns:a16="http://schemas.microsoft.com/office/drawing/2014/main" val="20001"/>
                    </a:ext>
                  </a:extLst>
                </a:gridCol>
              </a:tblGrid>
              <a:tr h="64431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1" i="0" u="none" strike="noStrike" cap="none" normalizeH="0" baseline="0" dirty="0">
                          <a:ln>
                            <a:noFill/>
                          </a:ln>
                          <a:solidFill>
                            <a:schemeClr val="tx1">
                              <a:lumMod val="50000"/>
                              <a:lumOff val="50000"/>
                            </a:schemeClr>
                          </a:solidFill>
                          <a:effectLst>
                            <a:outerShdw blurRad="38100" dist="38100" dir="2700000" algn="tl">
                              <a:srgbClr val="000000"/>
                            </a:outerShdw>
                          </a:effectLst>
                          <a:latin typeface="Arial" panose="020B0604020202020204" pitchFamily="34" charset="0"/>
                        </a:rPr>
                        <a:t>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1" i="0" u="none" strike="noStrike" cap="none" normalizeH="0" baseline="0" dirty="0">
                          <a:ln>
                            <a:noFill/>
                          </a:ln>
                          <a:solidFill>
                            <a:schemeClr val="tx1">
                              <a:lumMod val="50000"/>
                              <a:lumOff val="50000"/>
                            </a:schemeClr>
                          </a:solidFill>
                          <a:effectLst>
                            <a:outerShdw blurRad="38100" dist="38100" dir="2700000" algn="tl">
                              <a:srgbClr val="000000"/>
                            </a:outerShdw>
                          </a:effectLst>
                          <a:latin typeface="Arial" panose="020B0604020202020204" pitchFamily="34" charset="0"/>
                        </a:rPr>
                        <a:t>Sensitivity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4242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err="1">
                          <a:ln>
                            <a:noFill/>
                          </a:ln>
                          <a:solidFill>
                            <a:schemeClr val="tx1"/>
                          </a:solidFill>
                          <a:effectLst/>
                          <a:latin typeface="Arial" panose="020B0604020202020204" pitchFamily="34" charset="0"/>
                        </a:rPr>
                        <a:t>pancreatic</a:t>
                      </a:r>
                      <a:endParaRPr kumimoji="0" lang="cs-CZ" altLang="cs-CZ"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70-90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4619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colorectal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18-58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4431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cholangiocellular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22-49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4242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bile ducts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55-79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4431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gastric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25-60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65092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FF0000"/>
                </a:solidFill>
                <a:effectLst>
                  <a:outerShdw blurRad="38100" dist="38100" dir="2700000" algn="tl">
                    <a:srgbClr val="000000">
                      <a:alpha val="43137"/>
                    </a:srgbClr>
                  </a:outerShdw>
                </a:effectLst>
              </a:rPr>
              <a:t>CA 19-9 negative </a:t>
            </a:r>
            <a:r>
              <a:rPr lang="cs-CZ" sz="3200" b="1" dirty="0" err="1">
                <a:solidFill>
                  <a:srgbClr val="FF0000"/>
                </a:solidFill>
                <a:effectLst>
                  <a:outerShdw blurRad="38100" dist="38100" dir="2700000" algn="tl">
                    <a:srgbClr val="000000">
                      <a:alpha val="43137"/>
                    </a:srgbClr>
                  </a:outerShdw>
                </a:effectLst>
              </a:rPr>
              <a:t>patients</a:t>
            </a:r>
            <a:endParaRPr lang="cs-CZ" sz="3200" b="1" dirty="0">
              <a:solidFill>
                <a:srgbClr val="FF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en-US" dirty="0"/>
              <a:t>patients who lack the </a:t>
            </a:r>
            <a:r>
              <a:rPr lang="en-US" dirty="0">
                <a:hlinkClick r:id="rId3"/>
              </a:rPr>
              <a:t>Lewis antigen</a:t>
            </a:r>
            <a:r>
              <a:rPr lang="cs-CZ" dirty="0"/>
              <a:t> </a:t>
            </a:r>
            <a:r>
              <a:rPr lang="en-US" dirty="0"/>
              <a:t>(</a:t>
            </a:r>
            <a:r>
              <a:rPr lang="cs-CZ" dirty="0" err="1"/>
              <a:t>blood</a:t>
            </a:r>
            <a:r>
              <a:rPr lang="cs-CZ" dirty="0"/>
              <a:t> type </a:t>
            </a:r>
            <a:r>
              <a:rPr lang="cs-CZ" dirty="0" err="1"/>
              <a:t>Le-a,b</a:t>
            </a:r>
            <a:r>
              <a:rPr lang="cs-CZ" dirty="0"/>
              <a:t> antigen on </a:t>
            </a:r>
            <a:r>
              <a:rPr lang="cs-CZ" dirty="0" err="1"/>
              <a:t>ercs</a:t>
            </a:r>
            <a:r>
              <a:rPr lang="cs-CZ" dirty="0"/>
              <a:t>; </a:t>
            </a:r>
            <a:r>
              <a:rPr lang="cs-CZ" dirty="0" err="1"/>
              <a:t>secreted</a:t>
            </a:r>
            <a:r>
              <a:rPr lang="cs-CZ" dirty="0"/>
              <a:t> by </a:t>
            </a:r>
            <a:r>
              <a:rPr lang="cs-CZ" dirty="0" err="1"/>
              <a:t>endothelium</a:t>
            </a:r>
            <a:r>
              <a:rPr lang="cs-CZ" dirty="0"/>
              <a:t>, GIT</a:t>
            </a:r>
            <a:r>
              <a:rPr lang="en-US" dirty="0"/>
              <a:t>)</a:t>
            </a:r>
            <a:endParaRPr lang="cs-CZ" dirty="0"/>
          </a:p>
          <a:p>
            <a:r>
              <a:rPr lang="en-US" dirty="0"/>
              <a:t>about 10% of the Caucasian population</a:t>
            </a:r>
            <a:endParaRPr lang="cs-CZ" dirty="0"/>
          </a:p>
          <a:p>
            <a:r>
              <a:rPr lang="en-US" dirty="0"/>
              <a:t>CA 19-9 is not expressed even in large tumors</a:t>
            </a:r>
            <a:endParaRPr lang="cs-CZ" dirty="0"/>
          </a:p>
          <a:p>
            <a:r>
              <a:rPr lang="cs-CZ" dirty="0" err="1"/>
              <a:t>d</a:t>
            </a:r>
            <a:r>
              <a:rPr lang="en-US" dirty="0" err="1"/>
              <a:t>efi</a:t>
            </a:r>
            <a:r>
              <a:rPr lang="cs-CZ" dirty="0" err="1"/>
              <a:t>ciency</a:t>
            </a:r>
            <a:r>
              <a:rPr lang="cs-CZ" dirty="0"/>
              <a:t> of</a:t>
            </a:r>
            <a:r>
              <a:rPr lang="en-US" dirty="0"/>
              <a:t> </a:t>
            </a:r>
            <a:r>
              <a:rPr lang="en-US" dirty="0" err="1"/>
              <a:t>fu</a:t>
            </a:r>
            <a:r>
              <a:rPr lang="cs-CZ" dirty="0"/>
              <a:t>c</a:t>
            </a:r>
            <a:r>
              <a:rPr lang="en-US" dirty="0" err="1"/>
              <a:t>osyltransfer</a:t>
            </a:r>
            <a:r>
              <a:rPr lang="cs-CZ" dirty="0" err="1"/>
              <a:t>ase</a:t>
            </a:r>
            <a:r>
              <a:rPr lang="en-US" dirty="0"/>
              <a:t> </a:t>
            </a:r>
            <a:r>
              <a:rPr lang="cs-CZ" dirty="0"/>
              <a:t>(</a:t>
            </a:r>
            <a:r>
              <a:rPr lang="en-US" dirty="0"/>
              <a:t>transfer</a:t>
            </a:r>
            <a:r>
              <a:rPr lang="cs-CZ" dirty="0"/>
              <a:t>s</a:t>
            </a:r>
            <a:r>
              <a:rPr lang="en-US" dirty="0"/>
              <a:t> L-</a:t>
            </a:r>
            <a:r>
              <a:rPr lang="en-US" dirty="0" err="1"/>
              <a:t>fu</a:t>
            </a:r>
            <a:r>
              <a:rPr lang="cs-CZ" dirty="0"/>
              <a:t>c</a:t>
            </a:r>
            <a:r>
              <a:rPr lang="en-US" dirty="0" err="1"/>
              <a:t>os</a:t>
            </a:r>
            <a:r>
              <a:rPr lang="cs-CZ" dirty="0"/>
              <a:t>e </a:t>
            </a:r>
            <a:r>
              <a:rPr lang="cs-CZ" dirty="0" err="1"/>
              <a:t>from</a:t>
            </a:r>
            <a:r>
              <a:rPr lang="cs-CZ" dirty="0"/>
              <a:t> </a:t>
            </a:r>
            <a:r>
              <a:rPr lang="en-US" dirty="0"/>
              <a:t>GDP-</a:t>
            </a:r>
            <a:r>
              <a:rPr lang="en-US" dirty="0" err="1"/>
              <a:t>fu</a:t>
            </a:r>
            <a:r>
              <a:rPr lang="cs-CZ" dirty="0"/>
              <a:t>c</a:t>
            </a:r>
            <a:r>
              <a:rPr lang="en-US" dirty="0" err="1"/>
              <a:t>os</a:t>
            </a:r>
            <a:r>
              <a:rPr lang="cs-CZ" dirty="0"/>
              <a:t>e</a:t>
            </a:r>
            <a:r>
              <a:rPr lang="en-US" dirty="0"/>
              <a:t> </a:t>
            </a:r>
            <a:r>
              <a:rPr lang="cs-CZ" dirty="0"/>
              <a:t>to </a:t>
            </a:r>
            <a:r>
              <a:rPr lang="cs-CZ" dirty="0" err="1"/>
              <a:t>oligosaccharide</a:t>
            </a:r>
            <a:r>
              <a:rPr lang="cs-CZ" dirty="0"/>
              <a:t> </a:t>
            </a:r>
            <a:r>
              <a:rPr lang="en-US" dirty="0" err="1"/>
              <a:t>substr</a:t>
            </a:r>
            <a:r>
              <a:rPr lang="cs-CZ" dirty="0" err="1"/>
              <a:t>ate</a:t>
            </a:r>
            <a:r>
              <a:rPr lang="en-US" dirty="0"/>
              <a:t> </a:t>
            </a:r>
            <a:r>
              <a:rPr lang="cs-CZ" dirty="0"/>
              <a:t>; </a:t>
            </a:r>
            <a:r>
              <a:rPr lang="cs-CZ" dirty="0" err="1"/>
              <a:t>reaction</a:t>
            </a:r>
            <a:r>
              <a:rPr lang="cs-CZ" dirty="0"/>
              <a:t> </a:t>
            </a:r>
            <a:r>
              <a:rPr lang="cs-CZ" dirty="0" err="1"/>
              <a:t>needed</a:t>
            </a:r>
            <a:r>
              <a:rPr lang="cs-CZ" dirty="0"/>
              <a:t> </a:t>
            </a:r>
            <a:r>
              <a:rPr lang="cs-CZ" dirty="0" err="1"/>
              <a:t>for</a:t>
            </a:r>
            <a:r>
              <a:rPr lang="cs-CZ" dirty="0"/>
              <a:t> </a:t>
            </a:r>
            <a:r>
              <a:rPr lang="cs-CZ" dirty="0" err="1"/>
              <a:t>synthesis</a:t>
            </a:r>
            <a:r>
              <a:rPr lang="cs-CZ" dirty="0"/>
              <a:t> of </a:t>
            </a:r>
            <a:r>
              <a:rPr lang="cs-CZ" dirty="0" err="1"/>
              <a:t>both</a:t>
            </a:r>
            <a:r>
              <a:rPr lang="cs-CZ" dirty="0"/>
              <a:t> </a:t>
            </a:r>
            <a:r>
              <a:rPr lang="cs-CZ" dirty="0" err="1"/>
              <a:t>Le-a,b</a:t>
            </a:r>
            <a:r>
              <a:rPr lang="cs-CZ" dirty="0"/>
              <a:t> and CA 19-9)</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338CD-04D5-4B0E-AE23-0446F8D39AD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4175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944CC3D-FF31-4027-B980-D86294393F45}"/>
              </a:ext>
            </a:extLst>
          </p:cNvPr>
          <p:cNvSpPr>
            <a:spLocks noGrp="1"/>
          </p:cNvSpPr>
          <p:nvPr>
            <p:ph type="sldNum" sz="quarter" idx="12"/>
          </p:nvPr>
        </p:nvSpPr>
        <p:spPr/>
        <p:txBody>
          <a:bodyPr/>
          <a:lstStyle/>
          <a:p>
            <a:fld id="{F9B338CD-04D5-4B0E-AE23-0446F8D39ADF}" type="slidenum">
              <a:rPr lang="cs-CZ" smtClean="0"/>
              <a:t>15</a:t>
            </a:fld>
            <a:endParaRPr lang="cs-CZ"/>
          </a:p>
        </p:txBody>
      </p:sp>
      <p:pic>
        <p:nvPicPr>
          <p:cNvPr id="4" name="Obrázek 3">
            <a:extLst>
              <a:ext uri="{FF2B5EF4-FFF2-40B4-BE49-F238E27FC236}">
                <a16:creationId xmlns:a16="http://schemas.microsoft.com/office/drawing/2014/main" id="{B82F334B-8E93-4B52-849B-EE7464EBC062}"/>
              </a:ext>
            </a:extLst>
          </p:cNvPr>
          <p:cNvPicPr>
            <a:picLocks noChangeAspect="1"/>
          </p:cNvPicPr>
          <p:nvPr/>
        </p:nvPicPr>
        <p:blipFill rotWithShape="1">
          <a:blip r:embed="rId4"/>
          <a:srcRect l="26389" r="25694" b="5625"/>
          <a:stretch/>
        </p:blipFill>
        <p:spPr>
          <a:xfrm>
            <a:off x="709613" y="136525"/>
            <a:ext cx="5257800" cy="6472238"/>
          </a:xfrm>
          <a:prstGeom prst="rect">
            <a:avLst/>
          </a:prstGeom>
        </p:spPr>
      </p:pic>
      <p:pic>
        <p:nvPicPr>
          <p:cNvPr id="5" name="Obrázek 4">
            <a:extLst>
              <a:ext uri="{FF2B5EF4-FFF2-40B4-BE49-F238E27FC236}">
                <a16:creationId xmlns:a16="http://schemas.microsoft.com/office/drawing/2014/main" id="{F01D796F-4330-4BEE-92DB-5DA91879CF3B}"/>
              </a:ext>
            </a:extLst>
          </p:cNvPr>
          <p:cNvPicPr>
            <a:picLocks noChangeAspect="1"/>
          </p:cNvPicPr>
          <p:nvPr/>
        </p:nvPicPr>
        <p:blipFill rotWithShape="1">
          <a:blip r:embed="rId5"/>
          <a:srcRect l="28255" r="22657" b="7315"/>
          <a:stretch/>
        </p:blipFill>
        <p:spPr>
          <a:xfrm>
            <a:off x="6429375" y="136525"/>
            <a:ext cx="5386387" cy="6356350"/>
          </a:xfrm>
          <a:prstGeom prst="rect">
            <a:avLst/>
          </a:prstGeom>
        </p:spPr>
      </p:pic>
    </p:spTree>
    <p:custDataLst>
      <p:tags r:id="rId1"/>
    </p:custDataLst>
    <p:extLst>
      <p:ext uri="{BB962C8B-B14F-4D97-AF65-F5344CB8AC3E}">
        <p14:creationId xmlns:p14="http://schemas.microsoft.com/office/powerpoint/2010/main" val="399704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struktura.jpg"/>
          <p:cNvPicPr>
            <a:picLocks noChangeAspect="1"/>
          </p:cNvPicPr>
          <p:nvPr/>
        </p:nvPicPr>
        <p:blipFill rotWithShape="1">
          <a:blip r:embed="rId3"/>
          <a:srcRect t="3902"/>
          <a:stretch/>
        </p:blipFill>
        <p:spPr>
          <a:xfrm>
            <a:off x="9463406" y="140857"/>
            <a:ext cx="2728594" cy="3564610"/>
          </a:xfrm>
          <a:prstGeom prst="rect">
            <a:avLst/>
          </a:prstGeom>
        </p:spPr>
      </p:pic>
      <p:sp>
        <p:nvSpPr>
          <p:cNvPr id="5734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1901DC-18CB-400F-AC27-628AC1FD11CC}" type="slidenum">
              <a:rPr lang="cs-CZ" altLang="cs-CZ" sz="1400"/>
              <a:pPr>
                <a:spcBef>
                  <a:spcPct val="0"/>
                </a:spcBef>
                <a:buFontTx/>
                <a:buNone/>
              </a:pPr>
              <a:t>16</a:t>
            </a:fld>
            <a:endParaRPr lang="cs-CZ" altLang="cs-CZ" sz="1400"/>
          </a:p>
        </p:txBody>
      </p:sp>
      <p:sp>
        <p:nvSpPr>
          <p:cNvPr id="47106" name="Rectangle 2"/>
          <p:cNvSpPr>
            <a:spLocks noGrp="1" noChangeArrowheads="1"/>
          </p:cNvSpPr>
          <p:nvPr>
            <p:ph type="title"/>
          </p:nvPr>
        </p:nvSpPr>
        <p:spPr/>
        <p:txBody>
          <a:bodyPr/>
          <a:lstStyle/>
          <a:p>
            <a:pPr eaLnBrk="1" hangingPunct="1">
              <a:defRPr/>
            </a:pPr>
            <a:r>
              <a:rPr lang="cs-CZ" altLang="cs-CZ" sz="3200" b="1" dirty="0">
                <a:solidFill>
                  <a:srgbClr val="FF0000"/>
                </a:solidFill>
                <a:effectLst>
                  <a:outerShdw blurRad="38100" dist="38100" dir="2700000" algn="tl">
                    <a:srgbClr val="000000"/>
                  </a:outerShdw>
                </a:effectLst>
              </a:rPr>
              <a:t>CA 125 (</a:t>
            </a:r>
            <a:r>
              <a:rPr lang="cs-CZ" altLang="cs-CZ" sz="3200" b="1" dirty="0" err="1">
                <a:solidFill>
                  <a:srgbClr val="FF0000"/>
                </a:solidFill>
                <a:effectLst>
                  <a:outerShdw blurRad="38100" dist="38100" dir="2700000" algn="tl">
                    <a:srgbClr val="000000"/>
                  </a:outerShdw>
                </a:effectLst>
              </a:rPr>
              <a:t>carbohydrate</a:t>
            </a:r>
            <a:r>
              <a:rPr lang="cs-CZ" altLang="cs-CZ" sz="3200" b="1" dirty="0">
                <a:solidFill>
                  <a:srgbClr val="FF0000"/>
                </a:solidFill>
                <a:effectLst>
                  <a:outerShdw blurRad="38100" dist="38100" dir="2700000" algn="tl">
                    <a:srgbClr val="000000"/>
                  </a:outerShdw>
                </a:effectLst>
              </a:rPr>
              <a:t> antigen 125)</a:t>
            </a:r>
          </a:p>
        </p:txBody>
      </p:sp>
      <p:sp>
        <p:nvSpPr>
          <p:cNvPr id="47107" name="Rectangle 3"/>
          <p:cNvSpPr>
            <a:spLocks noGrp="1" noChangeArrowheads="1"/>
          </p:cNvSpPr>
          <p:nvPr>
            <p:ph type="body" idx="1"/>
          </p:nvPr>
        </p:nvSpPr>
        <p:spPr>
          <a:xfrm>
            <a:off x="237067" y="1600200"/>
            <a:ext cx="11954933" cy="4919133"/>
          </a:xfrm>
        </p:spPr>
        <p:txBody>
          <a:bodyPr>
            <a:normAutofit lnSpcReduction="10000"/>
          </a:bodyPr>
          <a:lstStyle/>
          <a:p>
            <a:pPr>
              <a:lnSpc>
                <a:spcPct val="80000"/>
              </a:lnSpc>
              <a:defRPr/>
            </a:pPr>
            <a:r>
              <a:rPr lang="cs-CZ" altLang="cs-CZ" sz="2400" dirty="0" err="1"/>
              <a:t>glycoprotein</a:t>
            </a:r>
            <a:r>
              <a:rPr lang="cs-CZ" altLang="cs-CZ" sz="2400" dirty="0"/>
              <a:t> of </a:t>
            </a:r>
            <a:r>
              <a:rPr lang="en-US" sz="2400" dirty="0"/>
              <a:t>the </a:t>
            </a:r>
            <a:r>
              <a:rPr lang="cs-CZ" sz="2400" dirty="0" err="1"/>
              <a:t>cornea</a:t>
            </a:r>
            <a:r>
              <a:rPr lang="cs-CZ" sz="2400" dirty="0"/>
              <a:t> </a:t>
            </a:r>
            <a:r>
              <a:rPr lang="en-US" sz="2400" dirty="0"/>
              <a:t>and</a:t>
            </a:r>
            <a:r>
              <a:rPr lang="cs-CZ" sz="2400" dirty="0"/>
              <a:t> </a:t>
            </a:r>
            <a:r>
              <a:rPr lang="cs-CZ" sz="2400" dirty="0" err="1"/>
              <a:t>conjuctiva</a:t>
            </a:r>
            <a:r>
              <a:rPr lang="en-US" sz="2400" dirty="0"/>
              <a:t>, the respiratory tract and the </a:t>
            </a:r>
            <a:r>
              <a:rPr lang="cs-CZ" sz="2400" dirty="0"/>
              <a:t>		             </a:t>
            </a:r>
            <a:r>
              <a:rPr lang="en-US" sz="2400" dirty="0"/>
              <a:t>female reproductive tract </a:t>
            </a:r>
            <a:r>
              <a:rPr lang="cs-CZ" sz="2400" dirty="0" err="1"/>
              <a:t>epithelia</a:t>
            </a:r>
            <a:r>
              <a:rPr lang="cs-CZ" sz="2400" dirty="0"/>
              <a:t> </a:t>
            </a:r>
            <a:r>
              <a:rPr lang="cs-CZ" altLang="cs-CZ" sz="2400" dirty="0"/>
              <a:t>of </a:t>
            </a:r>
            <a:r>
              <a:rPr lang="cs-CZ" altLang="cs-CZ" sz="2400" dirty="0" err="1"/>
              <a:t>both</a:t>
            </a:r>
            <a:r>
              <a:rPr lang="cs-CZ" altLang="cs-CZ" sz="2400" dirty="0"/>
              <a:t> </a:t>
            </a:r>
            <a:r>
              <a:rPr lang="cs-CZ" altLang="cs-CZ" sz="2400" dirty="0" err="1"/>
              <a:t>fetuses</a:t>
            </a:r>
            <a:r>
              <a:rPr lang="cs-CZ" altLang="cs-CZ" sz="2400" dirty="0"/>
              <a:t> and </a:t>
            </a:r>
            <a:r>
              <a:rPr lang="cs-CZ" altLang="cs-CZ" sz="2400" dirty="0" err="1"/>
              <a:t>adults</a:t>
            </a:r>
            <a:r>
              <a:rPr lang="cs-CZ" altLang="cs-CZ" sz="2400" dirty="0"/>
              <a:t> 			     (</a:t>
            </a:r>
            <a:r>
              <a:rPr lang="cs-CZ" altLang="cs-CZ" sz="2400" dirty="0" err="1"/>
              <a:t>lubricating</a:t>
            </a:r>
            <a:r>
              <a:rPr lang="cs-CZ" altLang="cs-CZ" sz="2400" dirty="0"/>
              <a:t> </a:t>
            </a:r>
            <a:r>
              <a:rPr lang="cs-CZ" altLang="cs-CZ" sz="2400" dirty="0" err="1"/>
              <a:t>barrier</a:t>
            </a:r>
            <a:r>
              <a:rPr lang="cs-CZ" altLang="cs-CZ" sz="2400" dirty="0">
                <a:latin typeface="Arial" panose="020B0604020202020204" pitchFamily="34" charset="0"/>
              </a:rPr>
              <a:t>)</a:t>
            </a:r>
          </a:p>
          <a:p>
            <a:pPr eaLnBrk="1" hangingPunct="1">
              <a:lnSpc>
                <a:spcPct val="80000"/>
              </a:lnSpc>
              <a:defRPr/>
            </a:pPr>
            <a:endParaRPr lang="cs-CZ" altLang="cs-CZ" sz="2600" b="1" dirty="0">
              <a:effectLst>
                <a:outerShdw blurRad="38100" dist="38100" dir="2700000" algn="tl">
                  <a:srgbClr val="000000">
                    <a:alpha val="43137"/>
                  </a:srgbClr>
                </a:outerShdw>
              </a:effectLst>
            </a:endParaRPr>
          </a:p>
          <a:p>
            <a:pPr eaLnBrk="1" hangingPunct="1">
              <a:lnSpc>
                <a:spcPct val="80000"/>
              </a:lnSpc>
              <a:defRPr/>
            </a:pPr>
            <a:r>
              <a:rPr lang="cs-CZ" altLang="cs-CZ" sz="2600" b="1" dirty="0">
                <a:cs typeface="Arial" charset="0"/>
              </a:rPr>
              <a:t>↑:</a:t>
            </a:r>
            <a:r>
              <a:rPr lang="cs-CZ" altLang="cs-CZ" sz="2600" b="1" dirty="0"/>
              <a:t>	</a:t>
            </a:r>
            <a:r>
              <a:rPr lang="cs-CZ" altLang="cs-CZ" sz="2600" b="1" dirty="0">
                <a:solidFill>
                  <a:srgbClr val="0000FF"/>
                </a:solidFill>
              </a:rPr>
              <a:t>*</a:t>
            </a:r>
            <a:r>
              <a:rPr lang="cs-CZ" altLang="cs-CZ" sz="2600" b="1" dirty="0" err="1">
                <a:solidFill>
                  <a:srgbClr val="0000FF"/>
                </a:solidFill>
              </a:rPr>
              <a:t>ovarian</a:t>
            </a:r>
            <a:r>
              <a:rPr lang="cs-CZ" altLang="cs-CZ" sz="2600" b="1" dirty="0">
                <a:solidFill>
                  <a:srgbClr val="0000FF"/>
                </a:solidFill>
              </a:rPr>
              <a:t>, </a:t>
            </a:r>
            <a:r>
              <a:rPr lang="cs-CZ" altLang="cs-CZ" sz="2600" b="1" dirty="0" err="1"/>
              <a:t>colorectal</a:t>
            </a:r>
            <a:r>
              <a:rPr lang="cs-CZ" altLang="cs-CZ" sz="2600" b="1" dirty="0">
                <a:solidFill>
                  <a:srgbClr val="0000FF"/>
                </a:solidFill>
              </a:rPr>
              <a:t> Ca</a:t>
            </a:r>
            <a:endParaRPr lang="cs-CZ" altLang="cs-CZ" sz="2600" b="1" dirty="0"/>
          </a:p>
          <a:p>
            <a:pPr>
              <a:lnSpc>
                <a:spcPct val="80000"/>
              </a:lnSpc>
              <a:buNone/>
              <a:defRPr/>
            </a:pPr>
            <a:r>
              <a:rPr lang="cs-CZ" altLang="cs-CZ" sz="2600" b="1" dirty="0"/>
              <a:t>		</a:t>
            </a:r>
            <a:r>
              <a:rPr lang="cs-CZ" altLang="cs-CZ" sz="2600" dirty="0"/>
              <a:t>*</a:t>
            </a:r>
            <a:r>
              <a:rPr lang="cs-CZ" altLang="cs-CZ" sz="2400" b="1" dirty="0">
                <a:solidFill>
                  <a:srgbClr val="0066FF"/>
                </a:solidFill>
                <a:effectLst>
                  <a:outerShdw blurRad="38100" dist="38100" dir="2700000" algn="tl">
                    <a:srgbClr val="000000"/>
                  </a:outerShdw>
                </a:effectLst>
                <a:latin typeface="Arial" panose="020B0604020202020204" pitchFamily="34" charset="0"/>
              </a:rPr>
              <a:t> </a:t>
            </a:r>
            <a:r>
              <a:rPr lang="cs-CZ" altLang="cs-CZ" sz="2400" dirty="0" err="1">
                <a:latin typeface="Arial" panose="020B0604020202020204" pitchFamily="34" charset="0"/>
              </a:rPr>
              <a:t>endometrial</a:t>
            </a:r>
            <a:r>
              <a:rPr lang="cs-CZ" altLang="cs-CZ" sz="2400" dirty="0">
                <a:latin typeface="Arial" panose="020B0604020202020204" pitchFamily="34" charset="0"/>
              </a:rPr>
              <a:t>, </a:t>
            </a:r>
            <a:r>
              <a:rPr lang="cs-CZ" altLang="cs-CZ" sz="2400" dirty="0" err="1">
                <a:latin typeface="Arial" panose="020B0604020202020204" pitchFamily="34" charset="0"/>
              </a:rPr>
              <a:t>breast</a:t>
            </a:r>
            <a:r>
              <a:rPr lang="cs-CZ" altLang="cs-CZ" sz="2400" dirty="0">
                <a:latin typeface="Arial" panose="020B0604020202020204" pitchFamily="34" charset="0"/>
              </a:rPr>
              <a:t>, </a:t>
            </a:r>
            <a:r>
              <a:rPr lang="cs-CZ" altLang="cs-CZ" sz="2400" dirty="0" err="1">
                <a:latin typeface="Arial" panose="020B0604020202020204" pitchFamily="34" charset="0"/>
              </a:rPr>
              <a:t>pancreatic</a:t>
            </a:r>
            <a:r>
              <a:rPr lang="cs-CZ" altLang="cs-CZ" sz="2400" dirty="0">
                <a:latin typeface="Arial" panose="020B0604020202020204" pitchFamily="34" charset="0"/>
              </a:rPr>
              <a:t>, liver and </a:t>
            </a:r>
            <a:r>
              <a:rPr lang="cs-CZ" altLang="cs-CZ" sz="2400" dirty="0" err="1">
                <a:latin typeface="Arial" panose="020B0604020202020204" pitchFamily="34" charset="0"/>
              </a:rPr>
              <a:t>pulmonary</a:t>
            </a:r>
            <a:r>
              <a:rPr lang="cs-CZ" altLang="cs-CZ" sz="2400" dirty="0">
                <a:latin typeface="Arial" panose="020B0604020202020204" pitchFamily="34" charset="0"/>
              </a:rPr>
              <a:t> Ca </a:t>
            </a:r>
            <a:r>
              <a:rPr lang="cs-CZ" altLang="cs-CZ" sz="2600" dirty="0"/>
              <a:t>	 			* </a:t>
            </a:r>
            <a:r>
              <a:rPr lang="cs-CZ" altLang="cs-CZ" sz="2400" dirty="0" err="1">
                <a:latin typeface="Arial" panose="020B0604020202020204" pitchFamily="34" charset="0"/>
                <a:cs typeface="Times New Roman" panose="02020603050405020304" pitchFamily="18" charset="0"/>
              </a:rPr>
              <a:t>pregnancy</a:t>
            </a:r>
            <a:r>
              <a:rPr lang="cs-CZ" altLang="cs-CZ" sz="2400" dirty="0">
                <a:latin typeface="Arial" panose="020B0604020202020204" pitchFamily="34" charset="0"/>
                <a:cs typeface="Times New Roman" panose="02020603050405020304" pitchFamily="18" charset="0"/>
              </a:rPr>
              <a:t>, </a:t>
            </a:r>
            <a:r>
              <a:rPr lang="cs-CZ" altLang="cs-CZ" sz="2400" dirty="0" err="1">
                <a:latin typeface="Arial" panose="020B0604020202020204" pitchFamily="34" charset="0"/>
                <a:cs typeface="Times New Roman" panose="02020603050405020304" pitchFamily="18" charset="0"/>
              </a:rPr>
              <a:t>breast</a:t>
            </a:r>
            <a:r>
              <a:rPr lang="cs-CZ" altLang="cs-CZ" sz="2400" dirty="0">
                <a:latin typeface="Arial" panose="020B0604020202020204" pitchFamily="34" charset="0"/>
                <a:cs typeface="Times New Roman" panose="02020603050405020304" pitchFamily="18" charset="0"/>
              </a:rPr>
              <a:t> </a:t>
            </a:r>
            <a:r>
              <a:rPr lang="cs-CZ" altLang="cs-CZ" sz="2400" dirty="0" err="1">
                <a:latin typeface="Arial" panose="020B0604020202020204" pitchFamily="34" charset="0"/>
                <a:cs typeface="Times New Roman" panose="02020603050405020304" pitchFamily="18" charset="0"/>
              </a:rPr>
              <a:t>milk</a:t>
            </a:r>
            <a:r>
              <a:rPr lang="cs-CZ" altLang="cs-CZ" sz="2400" dirty="0">
                <a:latin typeface="Arial" panose="020B0604020202020204" pitchFamily="34" charset="0"/>
                <a:cs typeface="Times New Roman" panose="02020603050405020304" pitchFamily="18" charset="0"/>
              </a:rPr>
              <a:t> 									</a:t>
            </a:r>
            <a:r>
              <a:rPr lang="cs-CZ" altLang="cs-CZ" sz="2400" dirty="0"/>
              <a:t>* </a:t>
            </a:r>
            <a:r>
              <a:rPr lang="cs-CZ" altLang="cs-CZ" sz="2400" dirty="0" err="1">
                <a:latin typeface="Arial" panose="020B0604020202020204" pitchFamily="34" charset="0"/>
                <a:cs typeface="Times New Roman" panose="02020603050405020304" pitchFamily="18" charset="0"/>
              </a:rPr>
              <a:t>benign</a:t>
            </a:r>
            <a:r>
              <a:rPr lang="cs-CZ" altLang="cs-CZ" sz="2400" dirty="0">
                <a:latin typeface="Arial" panose="020B0604020202020204" pitchFamily="34" charset="0"/>
                <a:cs typeface="Times New Roman" panose="02020603050405020304" pitchFamily="18" charset="0"/>
              </a:rPr>
              <a:t> </a:t>
            </a:r>
            <a:r>
              <a:rPr lang="cs-CZ" altLang="cs-CZ" sz="2400" dirty="0" err="1">
                <a:latin typeface="Arial" panose="020B0604020202020204" pitchFamily="34" charset="0"/>
                <a:cs typeface="Times New Roman" panose="02020603050405020304" pitchFamily="18" charset="0"/>
              </a:rPr>
              <a:t>diseases</a:t>
            </a:r>
            <a:r>
              <a:rPr lang="cs-CZ" altLang="cs-CZ" sz="2400" dirty="0">
                <a:latin typeface="Arial" panose="020B0604020202020204" pitchFamily="34" charset="0"/>
                <a:cs typeface="Times New Roman" panose="02020603050405020304" pitchFamily="18" charset="0"/>
              </a:rPr>
              <a:t> </a:t>
            </a:r>
            <a:r>
              <a:rPr lang="cs-CZ" altLang="cs-CZ" sz="2400" dirty="0" err="1">
                <a:latin typeface="Arial" panose="020B0604020202020204" pitchFamily="34" charset="0"/>
                <a:cs typeface="Times New Roman" panose="02020603050405020304" pitchFamily="18" charset="0"/>
              </a:rPr>
              <a:t>of</a:t>
            </a:r>
            <a:r>
              <a:rPr lang="cs-CZ" altLang="cs-CZ" sz="2400" dirty="0">
                <a:latin typeface="Arial" panose="020B0604020202020204" pitchFamily="34" charset="0"/>
                <a:cs typeface="Times New Roman" panose="02020603050405020304" pitchFamily="18" charset="0"/>
              </a:rPr>
              <a:t> </a:t>
            </a:r>
            <a:r>
              <a:rPr lang="cs-CZ" altLang="cs-CZ" sz="2400" dirty="0" err="1">
                <a:latin typeface="Arial" panose="020B0604020202020204" pitchFamily="34" charset="0"/>
                <a:cs typeface="Times New Roman" panose="02020603050405020304" pitchFamily="18" charset="0"/>
              </a:rPr>
              <a:t>ovaries</a:t>
            </a:r>
            <a:r>
              <a:rPr lang="cs-CZ" altLang="cs-CZ" sz="2400" dirty="0">
                <a:latin typeface="Arial" panose="020B0604020202020204" pitchFamily="34" charset="0"/>
                <a:cs typeface="Times New Roman" panose="02020603050405020304" pitchFamily="18" charset="0"/>
              </a:rPr>
              <a:t> and endometrium, hepatitis, </a:t>
            </a:r>
            <a:r>
              <a:rPr lang="cs-CZ" altLang="cs-CZ" sz="2400" dirty="0" err="1">
                <a:latin typeface="Arial" panose="020B0604020202020204" pitchFamily="34" charset="0"/>
                <a:cs typeface="Times New Roman" panose="02020603050405020304" pitchFamily="18" charset="0"/>
              </a:rPr>
              <a:t>icterus</a:t>
            </a:r>
            <a:r>
              <a:rPr lang="cs-CZ" altLang="cs-CZ" sz="2400" dirty="0">
                <a:latin typeface="Arial" panose="020B0604020202020204" pitchFamily="34" charset="0"/>
                <a:cs typeface="Times New Roman" panose="02020603050405020304" pitchFamily="18" charset="0"/>
              </a:rPr>
              <a:t>, </a:t>
            </a:r>
            <a:r>
              <a:rPr lang="cs-CZ" altLang="cs-CZ" sz="2400" dirty="0" err="1">
                <a:latin typeface="Arial" panose="020B0604020202020204" pitchFamily="34" charset="0"/>
                <a:cs typeface="Times New Roman" panose="02020603050405020304" pitchFamily="18" charset="0"/>
              </a:rPr>
              <a:t>pancreatitis</a:t>
            </a:r>
            <a:endParaRPr lang="cs-CZ" altLang="cs-CZ" sz="2400" dirty="0">
              <a:latin typeface="Arial" panose="020B0604020202020204" pitchFamily="34" charset="0"/>
            </a:endParaRPr>
          </a:p>
          <a:p>
            <a:pPr eaLnBrk="1" hangingPunct="1">
              <a:lnSpc>
                <a:spcPct val="80000"/>
              </a:lnSpc>
              <a:buFontTx/>
              <a:buNone/>
              <a:defRPr/>
            </a:pPr>
            <a:endParaRPr lang="cs-CZ" altLang="cs-CZ" sz="2600" b="1" dirty="0">
              <a:effectLst>
                <a:outerShdw blurRad="38100" dist="38100" dir="2700000" algn="tl">
                  <a:srgbClr val="000000">
                    <a:alpha val="43137"/>
                  </a:srgbClr>
                </a:outerShdw>
              </a:effectLst>
            </a:endParaRPr>
          </a:p>
          <a:p>
            <a:pPr>
              <a:lnSpc>
                <a:spcPct val="100000"/>
              </a:lnSpc>
              <a:defRPr/>
            </a:pPr>
            <a:r>
              <a:rPr lang="cs-CZ" altLang="cs-CZ" sz="2400" b="1" dirty="0" err="1">
                <a:latin typeface="Arial" panose="020B0604020202020204" pitchFamily="34" charset="0"/>
              </a:rPr>
              <a:t>marker</a:t>
            </a:r>
            <a:r>
              <a:rPr lang="cs-CZ" altLang="cs-CZ" sz="2400" b="1" dirty="0">
                <a:latin typeface="Arial" panose="020B0604020202020204" pitchFamily="34" charset="0"/>
              </a:rPr>
              <a:t> </a:t>
            </a:r>
            <a:r>
              <a:rPr lang="cs-CZ" altLang="cs-CZ" sz="2400" b="1" dirty="0" err="1">
                <a:latin typeface="Arial" panose="020B0604020202020204" pitchFamily="34" charset="0"/>
              </a:rPr>
              <a:t>for</a:t>
            </a:r>
            <a:r>
              <a:rPr lang="cs-CZ" altLang="cs-CZ" sz="2400" b="1" dirty="0">
                <a:latin typeface="Arial" panose="020B0604020202020204" pitchFamily="34" charset="0"/>
              </a:rPr>
              <a:t> </a:t>
            </a:r>
            <a:r>
              <a:rPr lang="cs-CZ" altLang="cs-CZ" sz="2400" b="1" dirty="0">
                <a:solidFill>
                  <a:srgbClr val="0066FF"/>
                </a:solidFill>
                <a:latin typeface="Arial" panose="020B0604020202020204" pitchFamily="34" charset="0"/>
              </a:rPr>
              <a:t>dg and monitoring </a:t>
            </a:r>
            <a:r>
              <a:rPr lang="cs-CZ" altLang="cs-CZ" sz="2400" b="1" dirty="0" err="1">
                <a:solidFill>
                  <a:srgbClr val="0066FF"/>
                </a:solidFill>
                <a:latin typeface="Arial" panose="020B0604020202020204" pitchFamily="34" charset="0"/>
              </a:rPr>
              <a:t>of</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therapy</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of</a:t>
            </a:r>
            <a:r>
              <a:rPr lang="cs-CZ" altLang="cs-CZ" sz="2400" b="1" dirty="0">
                <a:solidFill>
                  <a:srgbClr val="0066FF"/>
                </a:solidFill>
                <a:latin typeface="Arial" panose="020B0604020202020204" pitchFamily="34" charset="0"/>
              </a:rPr>
              <a:t> non-</a:t>
            </a:r>
            <a:r>
              <a:rPr lang="cs-CZ" altLang="cs-CZ" sz="2400" b="1" dirty="0" err="1">
                <a:solidFill>
                  <a:srgbClr val="0066FF"/>
                </a:solidFill>
                <a:latin typeface="Arial" panose="020B0604020202020204" pitchFamily="34" charset="0"/>
              </a:rPr>
              <a:t>mucinous</a:t>
            </a:r>
            <a:r>
              <a:rPr lang="cs-CZ" altLang="cs-CZ" sz="2400" b="1" dirty="0">
                <a:solidFill>
                  <a:srgbClr val="0066FF"/>
                </a:solidFill>
                <a:latin typeface="Arial" panose="020B0604020202020204" pitchFamily="34" charset="0"/>
              </a:rPr>
              <a:t> </a:t>
            </a:r>
            <a:r>
              <a:rPr lang="cs-CZ" altLang="cs-CZ" sz="3200" b="1" dirty="0" err="1">
                <a:solidFill>
                  <a:srgbClr val="0066FF"/>
                </a:solidFill>
                <a:latin typeface="Arial" panose="020B0604020202020204" pitchFamily="34" charset="0"/>
              </a:rPr>
              <a:t>ovarian</a:t>
            </a:r>
            <a:r>
              <a:rPr lang="cs-CZ" altLang="cs-CZ" sz="3200" b="1" dirty="0">
                <a:solidFill>
                  <a:srgbClr val="0066FF"/>
                </a:solidFill>
                <a:latin typeface="Arial" panose="020B0604020202020204" pitchFamily="34" charset="0"/>
              </a:rPr>
              <a:t> Ca; </a:t>
            </a:r>
            <a:r>
              <a:rPr lang="cs-CZ" altLang="cs-CZ" sz="2400" b="1" dirty="0" err="1">
                <a:solidFill>
                  <a:srgbClr val="0066FF"/>
                </a:solidFill>
                <a:latin typeface="Arial" panose="020B0604020202020204" pitchFamily="34" charset="0"/>
              </a:rPr>
              <a:t>additional</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marker</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for</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pancreatic</a:t>
            </a:r>
            <a:r>
              <a:rPr lang="cs-CZ" altLang="cs-CZ" sz="2400" b="1" dirty="0">
                <a:solidFill>
                  <a:srgbClr val="0066FF"/>
                </a:solidFill>
                <a:latin typeface="Arial" panose="020B0604020202020204" pitchFamily="34" charset="0"/>
              </a:rPr>
              <a:t> and </a:t>
            </a:r>
            <a:r>
              <a:rPr lang="cs-CZ" altLang="cs-CZ" sz="2400" b="1" dirty="0" err="1">
                <a:solidFill>
                  <a:srgbClr val="0066FF"/>
                </a:solidFill>
                <a:latin typeface="Arial" panose="020B0604020202020204" pitchFamily="34" charset="0"/>
              </a:rPr>
              <a:t>colorectal</a:t>
            </a:r>
            <a:r>
              <a:rPr lang="cs-CZ" altLang="cs-CZ" sz="2400" b="1" dirty="0">
                <a:solidFill>
                  <a:srgbClr val="0066FF"/>
                </a:solidFill>
                <a:latin typeface="Arial" panose="020B0604020202020204" pitchFamily="34" charset="0"/>
              </a:rPr>
              <a:t> Ca</a:t>
            </a:r>
          </a:p>
          <a:p>
            <a:pPr>
              <a:lnSpc>
                <a:spcPct val="80000"/>
              </a:lnSpc>
              <a:defRPr/>
            </a:pPr>
            <a:endParaRPr lang="cs-CZ" altLang="cs-CZ" sz="2400" b="1" dirty="0">
              <a:solidFill>
                <a:srgbClr val="0066FF"/>
              </a:solidFill>
              <a:effectLst>
                <a:outerShdw blurRad="38100" dist="38100" dir="2700000" algn="tl">
                  <a:srgbClr val="000000"/>
                </a:outerShdw>
              </a:effectLst>
              <a:latin typeface="Arial" panose="020B0604020202020204" pitchFamily="34" charset="0"/>
            </a:endParaRPr>
          </a:p>
          <a:p>
            <a:pPr eaLnBrk="1" hangingPunct="1">
              <a:lnSpc>
                <a:spcPct val="80000"/>
              </a:lnSpc>
              <a:defRPr/>
            </a:pPr>
            <a:r>
              <a:rPr lang="cs-CZ" altLang="cs-CZ" sz="2600" b="1" dirty="0" err="1">
                <a:solidFill>
                  <a:srgbClr val="008080"/>
                </a:solidFill>
              </a:rPr>
              <a:t>cut</a:t>
            </a:r>
            <a:r>
              <a:rPr lang="cs-CZ" altLang="cs-CZ" sz="2600" b="1" dirty="0">
                <a:solidFill>
                  <a:srgbClr val="008080"/>
                </a:solidFill>
              </a:rPr>
              <a:t> </a:t>
            </a:r>
            <a:r>
              <a:rPr lang="cs-CZ" altLang="cs-CZ" sz="2600" b="1" dirty="0" err="1">
                <a:solidFill>
                  <a:srgbClr val="008080"/>
                </a:solidFill>
              </a:rPr>
              <a:t>off</a:t>
            </a:r>
            <a:r>
              <a:rPr lang="cs-CZ" altLang="cs-CZ" sz="2600" b="1" dirty="0">
                <a:solidFill>
                  <a:srgbClr val="008080"/>
                </a:solidFill>
              </a:rPr>
              <a:t> </a:t>
            </a:r>
            <a:r>
              <a:rPr lang="cs-CZ" altLang="cs-CZ" sz="2600" b="1" dirty="0">
                <a:solidFill>
                  <a:srgbClr val="008080"/>
                </a:solidFill>
                <a:cs typeface="Arial" charset="0"/>
              </a:rPr>
              <a:t>≤ 35 IU/ml</a:t>
            </a:r>
            <a:endParaRPr lang="cs-CZ" altLang="cs-CZ" sz="2600" b="1" dirty="0">
              <a:solidFill>
                <a:srgbClr val="008080"/>
              </a:solidFill>
            </a:endParaRPr>
          </a:p>
          <a:p>
            <a:pPr eaLnBrk="1" hangingPunct="1">
              <a:lnSpc>
                <a:spcPct val="80000"/>
              </a:lnSpc>
              <a:buFontTx/>
              <a:buNone/>
              <a:defRPr/>
            </a:pPr>
            <a:endParaRPr lang="cs-CZ" altLang="cs-CZ" sz="2400" b="1" dirty="0"/>
          </a:p>
        </p:txBody>
      </p:sp>
    </p:spTree>
    <p:custDataLst>
      <p:tags r:id="rId1"/>
    </p:custDataLst>
    <p:extLst>
      <p:ext uri="{BB962C8B-B14F-4D97-AF65-F5344CB8AC3E}">
        <p14:creationId xmlns:p14="http://schemas.microsoft.com/office/powerpoint/2010/main" val="114706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80AF41-50E8-4D22-BDDC-B576398D0F5D}" type="slidenum">
              <a:rPr lang="cs-CZ" altLang="cs-CZ" sz="1400"/>
              <a:pPr>
                <a:spcBef>
                  <a:spcPct val="0"/>
                </a:spcBef>
                <a:buFontTx/>
                <a:buNone/>
              </a:pPr>
              <a:t>17</a:t>
            </a:fld>
            <a:endParaRPr lang="cs-CZ" altLang="cs-CZ" sz="1400"/>
          </a:p>
        </p:txBody>
      </p:sp>
      <p:sp>
        <p:nvSpPr>
          <p:cNvPr id="49154" name="Rectangle 2"/>
          <p:cNvSpPr>
            <a:spLocks noGrp="1" noChangeArrowheads="1"/>
          </p:cNvSpPr>
          <p:nvPr>
            <p:ph type="title"/>
          </p:nvPr>
        </p:nvSpPr>
        <p:spPr/>
        <p:txBody>
          <a:bodyPr/>
          <a:lstStyle/>
          <a:p>
            <a:pPr eaLnBrk="1" hangingPunct="1">
              <a:defRPr/>
            </a:pPr>
            <a:r>
              <a:rPr lang="cs-CZ" altLang="cs-CZ" sz="3200" b="1">
                <a:solidFill>
                  <a:srgbClr val="FF0000"/>
                </a:solidFill>
                <a:effectLst>
                  <a:outerShdw blurRad="38100" dist="38100" dir="2700000" algn="tl">
                    <a:srgbClr val="000000"/>
                  </a:outerShdw>
                </a:effectLst>
              </a:rPr>
              <a:t>CA 15-3 (carbohydrate antigen 15-3)</a:t>
            </a:r>
          </a:p>
        </p:txBody>
      </p:sp>
      <p:sp>
        <p:nvSpPr>
          <p:cNvPr id="49155" name="Rectangle 3"/>
          <p:cNvSpPr>
            <a:spLocks noGrp="1" noChangeArrowheads="1"/>
          </p:cNvSpPr>
          <p:nvPr>
            <p:ph type="body" idx="1"/>
          </p:nvPr>
        </p:nvSpPr>
        <p:spPr>
          <a:xfrm>
            <a:off x="838199" y="1773238"/>
            <a:ext cx="10967357" cy="4583112"/>
          </a:xfrm>
        </p:spPr>
        <p:txBody>
          <a:bodyPr>
            <a:normAutofit/>
          </a:bodyPr>
          <a:lstStyle/>
          <a:p>
            <a:pPr>
              <a:defRPr/>
            </a:pPr>
            <a:r>
              <a:rPr lang="cs-CZ" altLang="cs-CZ" sz="2400" dirty="0" err="1">
                <a:latin typeface="Arial" panose="020B0604020202020204" pitchFamily="34" charset="0"/>
              </a:rPr>
              <a:t>glycoprotein</a:t>
            </a:r>
            <a:r>
              <a:rPr lang="cs-CZ" altLang="cs-CZ" sz="2400" dirty="0">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fetal</a:t>
            </a:r>
            <a:r>
              <a:rPr lang="cs-CZ" altLang="cs-CZ" sz="2400" dirty="0">
                <a:latin typeface="Arial" panose="020B0604020202020204" pitchFamily="34" charset="0"/>
              </a:rPr>
              <a:t> </a:t>
            </a:r>
            <a:r>
              <a:rPr lang="cs-CZ" altLang="cs-CZ" sz="2400" dirty="0" err="1">
                <a:latin typeface="Arial" panose="020B0604020202020204" pitchFamily="34" charset="0"/>
              </a:rPr>
              <a:t>bronchial</a:t>
            </a:r>
            <a:r>
              <a:rPr lang="cs-CZ" altLang="cs-CZ" sz="2400" dirty="0">
                <a:latin typeface="Arial" panose="020B0604020202020204" pitchFamily="34" charset="0"/>
              </a:rPr>
              <a:t> and </a:t>
            </a:r>
            <a:r>
              <a:rPr lang="cs-CZ" altLang="cs-CZ" sz="2400" dirty="0" err="1">
                <a:latin typeface="Arial" panose="020B0604020202020204" pitchFamily="34" charset="0"/>
              </a:rPr>
              <a:t>hepatic</a:t>
            </a:r>
            <a:r>
              <a:rPr lang="cs-CZ" altLang="cs-CZ" sz="2400" dirty="0">
                <a:latin typeface="Arial" panose="020B0604020202020204" pitchFamily="34" charset="0"/>
              </a:rPr>
              <a:t> </a:t>
            </a:r>
            <a:r>
              <a:rPr lang="cs-CZ" altLang="cs-CZ" sz="2400" dirty="0" err="1">
                <a:latin typeface="Arial" panose="020B0604020202020204" pitchFamily="34" charset="0"/>
              </a:rPr>
              <a:t>cells</a:t>
            </a:r>
            <a:r>
              <a:rPr lang="cs-CZ" altLang="cs-CZ" sz="2400" dirty="0">
                <a:latin typeface="Arial" panose="020B0604020202020204" pitchFamily="34" charset="0"/>
              </a:rPr>
              <a:t>, </a:t>
            </a:r>
            <a:r>
              <a:rPr lang="cs-CZ" altLang="cs-CZ" sz="2400" dirty="0" err="1">
                <a:latin typeface="Arial" panose="020B0604020202020204" pitchFamily="34" charset="0"/>
              </a:rPr>
              <a:t>adult</a:t>
            </a:r>
            <a:r>
              <a:rPr lang="cs-CZ" altLang="cs-CZ" sz="2400" dirty="0">
                <a:latin typeface="Arial" panose="020B0604020202020204" pitchFamily="34" charset="0"/>
              </a:rPr>
              <a:t> </a:t>
            </a:r>
            <a:r>
              <a:rPr lang="cs-CZ" altLang="cs-CZ" sz="2400" dirty="0" err="1">
                <a:latin typeface="Arial" panose="020B0604020202020204" pitchFamily="34" charset="0"/>
              </a:rPr>
              <a:t>mammary</a:t>
            </a:r>
            <a:r>
              <a:rPr lang="cs-CZ" altLang="cs-CZ" sz="2400" dirty="0">
                <a:latin typeface="Arial" panose="020B0604020202020204" pitchFamily="34" charset="0"/>
              </a:rPr>
              <a:t> </a:t>
            </a:r>
            <a:r>
              <a:rPr lang="cs-CZ" altLang="cs-CZ" sz="2400" dirty="0" err="1">
                <a:latin typeface="Arial" panose="020B0604020202020204" pitchFamily="34" charset="0"/>
              </a:rPr>
              <a:t>cells</a:t>
            </a:r>
            <a:endParaRPr lang="cs-CZ" altLang="cs-CZ" sz="2400" dirty="0">
              <a:latin typeface="Arial" panose="020B0604020202020204" pitchFamily="34" charset="0"/>
            </a:endParaRPr>
          </a:p>
          <a:p>
            <a:pPr eaLnBrk="1" hangingPunct="1">
              <a:lnSpc>
                <a:spcPct val="90000"/>
              </a:lnSpc>
              <a:defRPr/>
            </a:pPr>
            <a:endParaRPr lang="cs-CZ" altLang="cs-CZ" sz="2600" b="1" dirty="0"/>
          </a:p>
          <a:p>
            <a:pPr>
              <a:defRPr/>
            </a:pPr>
            <a:r>
              <a:rPr lang="cs-CZ" altLang="cs-CZ" sz="2400" b="1" dirty="0">
                <a:latin typeface="Arial" panose="020B0604020202020204" pitchFamily="34" charset="0"/>
              </a:rPr>
              <a:t>in </a:t>
            </a:r>
            <a:r>
              <a:rPr lang="cs-CZ" altLang="cs-CZ" sz="2400" b="1" dirty="0" err="1">
                <a:latin typeface="Arial" panose="020B0604020202020204" pitchFamily="34" charset="0"/>
              </a:rPr>
              <a:t>adults</a:t>
            </a:r>
            <a:r>
              <a:rPr lang="cs-CZ" altLang="cs-CZ" sz="2400" b="1" dirty="0">
                <a:latin typeface="Arial" panose="020B0604020202020204" pitchFamily="34" charset="0"/>
              </a:rPr>
              <a:t> </a:t>
            </a:r>
            <a:r>
              <a:rPr lang="cs-CZ" altLang="cs-CZ" sz="2400" b="1" dirty="0">
                <a:solidFill>
                  <a:srgbClr val="3366FF"/>
                </a:solidFill>
                <a:latin typeface="Arial" panose="020B0604020202020204" pitchFamily="34" charset="0"/>
                <a:cs typeface="Times New Roman" panose="02020603050405020304" pitchFamily="18" charset="0"/>
              </a:rPr>
              <a:t>↑: </a:t>
            </a:r>
            <a:r>
              <a:rPr lang="cs-CZ" altLang="cs-CZ" sz="2400" b="1" dirty="0" err="1">
                <a:solidFill>
                  <a:srgbClr val="3366FF"/>
                </a:solidFill>
                <a:latin typeface="Arial" panose="020B0604020202020204" pitchFamily="34" charset="0"/>
                <a:cs typeface="Times New Roman" panose="02020603050405020304" pitchFamily="18" charset="0"/>
              </a:rPr>
              <a:t>pregnancy</a:t>
            </a:r>
            <a:r>
              <a:rPr lang="cs-CZ" altLang="cs-CZ" sz="2400" b="1" dirty="0">
                <a:latin typeface="Arial" panose="020B0604020202020204" pitchFamily="34" charset="0"/>
              </a:rPr>
              <a:t> 										</a:t>
            </a:r>
            <a:r>
              <a:rPr lang="cs-CZ" altLang="cs-CZ" sz="2400" b="1" dirty="0" err="1">
                <a:latin typeface="Arial" panose="020B0604020202020204" pitchFamily="34" charset="0"/>
              </a:rPr>
              <a:t>rheumatic</a:t>
            </a:r>
            <a:r>
              <a:rPr lang="cs-CZ" altLang="cs-CZ" sz="2400" b="1" dirty="0">
                <a:latin typeface="Arial" panose="020B0604020202020204" pitchFamily="34" charset="0"/>
              </a:rPr>
              <a:t> dis., </a:t>
            </a:r>
            <a:r>
              <a:rPr lang="cs-CZ" altLang="cs-CZ" sz="2400" b="1" dirty="0" err="1">
                <a:latin typeface="Arial" panose="020B0604020202020204" pitchFamily="34" charset="0"/>
              </a:rPr>
              <a:t>chronic</a:t>
            </a:r>
            <a:r>
              <a:rPr lang="cs-CZ" altLang="cs-CZ" sz="2400" b="1" dirty="0">
                <a:latin typeface="Arial" panose="020B0604020202020204" pitchFamily="34" charset="0"/>
              </a:rPr>
              <a:t> dis. </a:t>
            </a:r>
            <a:r>
              <a:rPr lang="cs-CZ" altLang="cs-CZ" sz="2400" b="1" dirty="0" err="1">
                <a:latin typeface="Arial" panose="020B0604020202020204" pitchFamily="34" charset="0"/>
              </a:rPr>
              <a:t>of</a:t>
            </a:r>
            <a:r>
              <a:rPr lang="cs-CZ" altLang="cs-CZ" sz="2400" b="1" dirty="0">
                <a:latin typeface="Arial" panose="020B0604020202020204" pitchFamily="34" charset="0"/>
              </a:rPr>
              <a:t> liver, </a:t>
            </a:r>
            <a:r>
              <a:rPr lang="cs-CZ" altLang="cs-CZ" sz="2400" b="1" dirty="0" err="1">
                <a:latin typeface="Arial" panose="020B0604020202020204" pitchFamily="34" charset="0"/>
              </a:rPr>
              <a:t>stomach</a:t>
            </a:r>
            <a:r>
              <a:rPr lang="cs-CZ" altLang="cs-CZ" sz="2400" b="1" dirty="0">
                <a:latin typeface="Arial" panose="020B0604020202020204" pitchFamily="34" charset="0"/>
              </a:rPr>
              <a:t>, </a:t>
            </a:r>
            <a:r>
              <a:rPr lang="cs-CZ" altLang="cs-CZ" sz="2400" b="1" dirty="0" err="1">
                <a:latin typeface="Arial" panose="020B0604020202020204" pitchFamily="34" charset="0"/>
              </a:rPr>
              <a:t>pancreas</a:t>
            </a:r>
            <a:r>
              <a:rPr lang="cs-CZ" altLang="cs-CZ" sz="2400" b="1" dirty="0">
                <a:latin typeface="Arial" panose="020B0604020202020204" pitchFamily="34" charset="0"/>
              </a:rPr>
              <a:t>, 			</a:t>
            </a:r>
            <a:r>
              <a:rPr lang="cs-CZ" altLang="cs-CZ" sz="2400" b="1" dirty="0" err="1">
                <a:latin typeface="Arial" panose="020B0604020202020204" pitchFamily="34" charset="0"/>
              </a:rPr>
              <a:t>ovaries</a:t>
            </a:r>
            <a:r>
              <a:rPr lang="cs-CZ" altLang="cs-CZ" sz="2400" b="1" dirty="0">
                <a:latin typeface="Arial" panose="020B0604020202020204" pitchFamily="34" charset="0"/>
              </a:rPr>
              <a:t>, uterus, </a:t>
            </a:r>
            <a:r>
              <a:rPr lang="cs-CZ" altLang="cs-CZ" sz="2400" b="1" dirty="0" err="1">
                <a:latin typeface="Arial" panose="020B0604020202020204" pitchFamily="34" charset="0"/>
              </a:rPr>
              <a:t>prostatic</a:t>
            </a:r>
            <a:r>
              <a:rPr lang="cs-CZ" altLang="cs-CZ" sz="2400" b="1" dirty="0">
                <a:latin typeface="Arial" panose="020B0604020202020204" pitchFamily="34" charset="0"/>
              </a:rPr>
              <a:t> </a:t>
            </a:r>
            <a:r>
              <a:rPr lang="cs-CZ" altLang="cs-CZ" sz="2400" b="1" dirty="0" err="1">
                <a:latin typeface="Arial" panose="020B0604020202020204" pitchFamily="34" charset="0"/>
              </a:rPr>
              <a:t>gland</a:t>
            </a:r>
            <a:r>
              <a:rPr lang="cs-CZ" altLang="cs-CZ" sz="2400" b="1" dirty="0">
                <a:latin typeface="Arial" panose="020B0604020202020204" pitchFamily="34" charset="0"/>
              </a:rPr>
              <a:t>, AIDS						Ca </a:t>
            </a:r>
            <a:r>
              <a:rPr lang="cs-CZ" altLang="cs-CZ" sz="2400" b="1" dirty="0" err="1">
                <a:latin typeface="Arial" panose="020B0604020202020204" pitchFamily="34" charset="0"/>
              </a:rPr>
              <a:t>of</a:t>
            </a:r>
            <a:r>
              <a:rPr lang="cs-CZ" altLang="cs-CZ" sz="2400" b="1" dirty="0">
                <a:latin typeface="Arial" panose="020B0604020202020204" pitchFamily="34" charset="0"/>
              </a:rPr>
              <a:t> </a:t>
            </a:r>
            <a:r>
              <a:rPr lang="cs-CZ" altLang="cs-CZ" sz="2400" b="1" dirty="0" err="1">
                <a:latin typeface="Arial" panose="020B0604020202020204" pitchFamily="34" charset="0"/>
              </a:rPr>
              <a:t>organs</a:t>
            </a:r>
            <a:r>
              <a:rPr lang="cs-CZ" altLang="cs-CZ" sz="2400" b="1" dirty="0">
                <a:latin typeface="Arial" panose="020B0604020202020204" pitchFamily="34" charset="0"/>
              </a:rPr>
              <a:t> </a:t>
            </a:r>
            <a:r>
              <a:rPr lang="cs-CZ" altLang="cs-CZ" sz="2400" b="1" dirty="0" err="1">
                <a:latin typeface="Arial" panose="020B0604020202020204" pitchFamily="34" charset="0"/>
              </a:rPr>
              <a:t>mentioned</a:t>
            </a:r>
            <a:r>
              <a:rPr lang="cs-CZ" altLang="cs-CZ" sz="2400" b="1" dirty="0">
                <a:latin typeface="Arial" panose="020B0604020202020204" pitchFamily="34" charset="0"/>
              </a:rPr>
              <a:t> </a:t>
            </a:r>
            <a:r>
              <a:rPr lang="cs-CZ" altLang="cs-CZ" sz="2400" b="1" dirty="0" err="1">
                <a:latin typeface="Arial" panose="020B0604020202020204" pitchFamily="34" charset="0"/>
              </a:rPr>
              <a:t>above</a:t>
            </a:r>
            <a:r>
              <a:rPr lang="cs-CZ" altLang="cs-CZ" sz="2400" b="1" dirty="0">
                <a:latin typeface="Arial" panose="020B0604020202020204" pitchFamily="34" charset="0"/>
              </a:rPr>
              <a:t> </a:t>
            </a:r>
            <a:r>
              <a:rPr lang="cs-CZ" altLang="cs-CZ" sz="2400" dirty="0">
                <a:latin typeface="Arial" panose="020B0604020202020204" pitchFamily="34" charset="0"/>
              </a:rPr>
              <a:t>	</a:t>
            </a:r>
          </a:p>
          <a:p>
            <a:pPr>
              <a:defRPr/>
            </a:pPr>
            <a:r>
              <a:rPr lang="cs-CZ" altLang="cs-CZ" sz="2400" dirty="0">
                <a:latin typeface="Arial" panose="020B0604020202020204" pitchFamily="34" charset="0"/>
              </a:rPr>
              <a:t>				</a:t>
            </a:r>
          </a:p>
          <a:p>
            <a:pPr>
              <a:defRPr/>
            </a:pPr>
            <a:r>
              <a:rPr lang="cs-CZ" altLang="cs-CZ" sz="2400" b="1" dirty="0" err="1">
                <a:latin typeface="Arial" panose="020B0604020202020204" pitchFamily="34" charset="0"/>
              </a:rPr>
              <a:t>marker</a:t>
            </a:r>
            <a:r>
              <a:rPr lang="cs-CZ" altLang="cs-CZ" sz="2400" b="1" dirty="0">
                <a:latin typeface="Arial" panose="020B0604020202020204" pitchFamily="34" charset="0"/>
              </a:rPr>
              <a:t> </a:t>
            </a:r>
            <a:r>
              <a:rPr lang="cs-CZ" altLang="cs-CZ" sz="2400" b="1" dirty="0" err="1">
                <a:latin typeface="Arial" panose="020B0604020202020204" pitchFamily="34" charset="0"/>
              </a:rPr>
              <a:t>for</a:t>
            </a:r>
            <a:r>
              <a:rPr lang="cs-CZ" altLang="cs-CZ" sz="2400" b="1" dirty="0">
                <a:latin typeface="Arial" panose="020B0604020202020204" pitchFamily="34" charset="0"/>
              </a:rPr>
              <a:t> </a:t>
            </a:r>
            <a:r>
              <a:rPr lang="cs-CZ" altLang="cs-CZ" sz="3200" b="1" dirty="0" err="1">
                <a:solidFill>
                  <a:srgbClr val="0066FF"/>
                </a:solidFill>
                <a:latin typeface="Arial" panose="020B0604020202020204" pitchFamily="34" charset="0"/>
              </a:rPr>
              <a:t>breast</a:t>
            </a:r>
            <a:r>
              <a:rPr lang="cs-CZ" altLang="cs-CZ" sz="3200" b="1" dirty="0">
                <a:solidFill>
                  <a:srgbClr val="0066FF"/>
                </a:solidFill>
                <a:latin typeface="Arial" panose="020B0604020202020204" pitchFamily="34" charset="0"/>
              </a:rPr>
              <a:t> Ca monitoring</a:t>
            </a:r>
          </a:p>
          <a:p>
            <a:pPr>
              <a:buNone/>
              <a:defRPr/>
            </a:pPr>
            <a:endParaRPr lang="cs-CZ" altLang="cs-CZ" sz="2400" b="1" dirty="0">
              <a:solidFill>
                <a:srgbClr val="0066FF"/>
              </a:solidFill>
              <a:latin typeface="Arial" panose="020B0604020202020204" pitchFamily="34" charset="0"/>
            </a:endParaRPr>
          </a:p>
          <a:p>
            <a:pPr>
              <a:defRPr/>
            </a:pPr>
            <a:r>
              <a:rPr lang="cs-CZ" altLang="cs-CZ" sz="2400" b="1" dirty="0" err="1">
                <a:solidFill>
                  <a:srgbClr val="008080"/>
                </a:solidFill>
                <a:latin typeface="Arial" panose="020B0604020202020204" pitchFamily="34" charset="0"/>
              </a:rPr>
              <a:t>cut</a:t>
            </a:r>
            <a:r>
              <a:rPr lang="cs-CZ" altLang="cs-CZ" sz="2400" b="1" dirty="0">
                <a:solidFill>
                  <a:srgbClr val="008080"/>
                </a:solidFill>
                <a:latin typeface="Arial" panose="020B0604020202020204" pitchFamily="34" charset="0"/>
              </a:rPr>
              <a:t> </a:t>
            </a:r>
            <a:r>
              <a:rPr lang="cs-CZ" altLang="cs-CZ" sz="2400" b="1" dirty="0" err="1">
                <a:solidFill>
                  <a:srgbClr val="008080"/>
                </a:solidFill>
                <a:latin typeface="Arial" panose="020B0604020202020204" pitchFamily="34" charset="0"/>
              </a:rPr>
              <a:t>off</a:t>
            </a:r>
            <a:r>
              <a:rPr lang="cs-CZ" altLang="cs-CZ" sz="2400" b="1"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cs typeface="Arial" panose="020B0604020202020204" pitchFamily="34" charset="0"/>
              </a:rPr>
              <a:t>≤ 35 IU/ml</a:t>
            </a:r>
          </a:p>
        </p:txBody>
      </p:sp>
    </p:spTree>
    <p:custDataLst>
      <p:tags r:id="rId1"/>
    </p:custDataLst>
    <p:extLst>
      <p:ext uri="{BB962C8B-B14F-4D97-AF65-F5344CB8AC3E}">
        <p14:creationId xmlns:p14="http://schemas.microsoft.com/office/powerpoint/2010/main" val="223873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effectLst>
                  <a:outerShdw blurRad="38100" dist="38100" dir="2700000" algn="tl">
                    <a:srgbClr val="000000">
                      <a:alpha val="43137"/>
                    </a:srgbClr>
                  </a:outerShdw>
                </a:effectLst>
              </a:rPr>
              <a:t>CA 15-3 and CEA – 1st </a:t>
            </a:r>
            <a:r>
              <a:rPr lang="cs-CZ" b="1" dirty="0" err="1">
                <a:solidFill>
                  <a:srgbClr val="FF0000"/>
                </a:solidFill>
                <a:effectLst>
                  <a:outerShdw blurRad="38100" dist="38100" dir="2700000" algn="tl">
                    <a:srgbClr val="000000">
                      <a:alpha val="43137"/>
                    </a:srgbClr>
                  </a:outerShdw>
                </a:effectLst>
              </a:rPr>
              <a:t>choice</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markers</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for</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breast</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carcinoma</a:t>
            </a:r>
            <a:endParaRPr lang="cs-CZ" b="1" dirty="0">
              <a:solidFill>
                <a:srgbClr val="FF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838200" y="1825624"/>
            <a:ext cx="11049000" cy="4689475"/>
          </a:xfrm>
        </p:spPr>
        <p:txBody>
          <a:bodyPr>
            <a:normAutofit fontScale="92500" lnSpcReduction="10000"/>
          </a:bodyPr>
          <a:lstStyle/>
          <a:p>
            <a:r>
              <a:rPr lang="sk-SK" sz="3200" b="1" dirty="0" err="1"/>
              <a:t>The</a:t>
            </a:r>
            <a:r>
              <a:rPr lang="sk-SK" sz="3200" b="1" dirty="0"/>
              <a:t> 2nd most </a:t>
            </a:r>
            <a:r>
              <a:rPr lang="sk-SK" sz="3200" b="1" dirty="0" err="1"/>
              <a:t>common</a:t>
            </a:r>
            <a:r>
              <a:rPr lang="sk-SK" sz="3200" b="1" dirty="0"/>
              <a:t> Ca in </a:t>
            </a:r>
            <a:r>
              <a:rPr lang="sk-SK" sz="3200" b="1" dirty="0" err="1"/>
              <a:t>females</a:t>
            </a:r>
            <a:endParaRPr lang="sk-SK" sz="3200" b="1" dirty="0"/>
          </a:p>
          <a:p>
            <a:r>
              <a:rPr lang="sk-SK" sz="3200" dirty="0" err="1"/>
              <a:t>Incidence</a:t>
            </a:r>
            <a:r>
              <a:rPr lang="sk-SK" sz="3200" dirty="0"/>
              <a:t> – 1 </a:t>
            </a:r>
            <a:r>
              <a:rPr lang="sk-SK" sz="3200" dirty="0" err="1"/>
              <a:t>million</a:t>
            </a:r>
            <a:r>
              <a:rPr lang="sk-SK" sz="3200" dirty="0"/>
              <a:t> of </a:t>
            </a:r>
            <a:r>
              <a:rPr lang="sk-SK" sz="3200" dirty="0" err="1"/>
              <a:t>woman</a:t>
            </a:r>
            <a:r>
              <a:rPr lang="sk-SK" sz="3200" dirty="0"/>
              <a:t> </a:t>
            </a:r>
            <a:r>
              <a:rPr lang="sk-SK" sz="3200" dirty="0" err="1"/>
              <a:t>worldwide</a:t>
            </a:r>
            <a:endParaRPr lang="sk-SK" sz="3200" dirty="0"/>
          </a:p>
          <a:p>
            <a:r>
              <a:rPr lang="sk-SK" sz="3200" dirty="0"/>
              <a:t>90 - 95% </a:t>
            </a:r>
            <a:r>
              <a:rPr lang="sk-SK" sz="3200" dirty="0" err="1"/>
              <a:t>sporadic</a:t>
            </a:r>
            <a:endParaRPr lang="sk-SK" sz="3200" dirty="0"/>
          </a:p>
          <a:p>
            <a:r>
              <a:rPr lang="sk-SK" sz="3200" dirty="0"/>
              <a:t>5 – 10% </a:t>
            </a:r>
            <a:r>
              <a:rPr lang="sk-SK" sz="3200" dirty="0" err="1"/>
              <a:t>inherited</a:t>
            </a:r>
            <a:r>
              <a:rPr lang="sk-SK" sz="3200" dirty="0"/>
              <a:t> - BCRA1 and 2 </a:t>
            </a:r>
            <a:r>
              <a:rPr lang="sk-SK" sz="3200" dirty="0" err="1"/>
              <a:t>gene</a:t>
            </a:r>
            <a:r>
              <a:rPr lang="sk-SK" sz="3200" dirty="0"/>
              <a:t> </a:t>
            </a:r>
            <a:r>
              <a:rPr lang="sk-SK" sz="3200" dirty="0" err="1"/>
              <a:t>mutations</a:t>
            </a:r>
            <a:r>
              <a:rPr lang="sk-SK" sz="3200" dirty="0"/>
              <a:t> – </a:t>
            </a:r>
            <a:r>
              <a:rPr lang="en-US" sz="3200" dirty="0"/>
              <a:t>possibility of DNA testing from peripheral lymphocytes</a:t>
            </a:r>
            <a:r>
              <a:rPr lang="sk-SK" sz="3200" dirty="0"/>
              <a:t> </a:t>
            </a:r>
          </a:p>
          <a:p>
            <a:r>
              <a:rPr lang="en-US" sz="3200" dirty="0"/>
              <a:t>The lifetime risk of developing cancer for BRCA1</a:t>
            </a:r>
            <a:r>
              <a:rPr lang="cs-CZ" sz="3200" dirty="0"/>
              <a:t>/</a:t>
            </a:r>
            <a:r>
              <a:rPr lang="en-US" sz="3200" dirty="0"/>
              <a:t>2 is 87%, in women without mutation 8-10%</a:t>
            </a:r>
            <a:r>
              <a:rPr lang="cs-CZ" sz="3200" dirty="0"/>
              <a:t>.</a:t>
            </a:r>
            <a:endParaRPr lang="sk-SK" sz="3200" dirty="0"/>
          </a:p>
          <a:p>
            <a:endParaRPr lang="sk-SK" sz="3200" dirty="0"/>
          </a:p>
          <a:p>
            <a:r>
              <a:rPr lang="sk-SK" sz="3200" dirty="0" err="1"/>
              <a:t>Secondary</a:t>
            </a:r>
            <a:r>
              <a:rPr lang="sk-SK" sz="3200" dirty="0"/>
              <a:t> </a:t>
            </a:r>
            <a:r>
              <a:rPr lang="sk-SK" sz="3200" dirty="0" err="1"/>
              <a:t>prevention</a:t>
            </a:r>
            <a:r>
              <a:rPr lang="sk-SK" sz="3200" dirty="0"/>
              <a:t> –</a:t>
            </a:r>
            <a:r>
              <a:rPr lang="en-US" sz="3200" dirty="0" err="1"/>
              <a:t>mammograph</a:t>
            </a:r>
            <a:r>
              <a:rPr lang="cs-CZ" sz="3200" dirty="0"/>
              <a:t>y </a:t>
            </a:r>
            <a:r>
              <a:rPr lang="cs-CZ" sz="3200" dirty="0" err="1"/>
              <a:t>or</a:t>
            </a:r>
            <a:r>
              <a:rPr lang="cs-CZ" sz="3200" dirty="0"/>
              <a:t> </a:t>
            </a:r>
            <a:r>
              <a:rPr lang="cs-CZ" sz="3200" dirty="0" err="1"/>
              <a:t>ultrasound</a:t>
            </a:r>
            <a:r>
              <a:rPr lang="en-US" sz="3200" dirty="0"/>
              <a:t> examination from 45 years of age</a:t>
            </a:r>
            <a:endParaRPr lang="cs-CZ" sz="3200"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18</a:t>
            </a:fld>
            <a:endParaRPr lang="cs-CZ"/>
          </a:p>
        </p:txBody>
      </p:sp>
      <p:sp>
        <p:nvSpPr>
          <p:cNvPr id="5" name="AutoShape 2" descr="Výsledek obrázku pro ca prs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3556" name="Picture 4" descr="Výsledek obrázku pro ca prsu"/>
          <p:cNvPicPr>
            <a:picLocks noChangeAspect="1" noChangeArrowheads="1"/>
          </p:cNvPicPr>
          <p:nvPr/>
        </p:nvPicPr>
        <p:blipFill rotWithShape="1">
          <a:blip r:embed="rId3">
            <a:extLst>
              <a:ext uri="{28A0092B-C50C-407E-A947-70E740481C1C}">
                <a14:useLocalDpi xmlns:a14="http://schemas.microsoft.com/office/drawing/2010/main" val="0"/>
              </a:ext>
            </a:extLst>
          </a:blip>
          <a:srcRect l="12224" r="6320"/>
          <a:stretch/>
        </p:blipFill>
        <p:spPr bwMode="auto">
          <a:xfrm>
            <a:off x="8866414" y="1193090"/>
            <a:ext cx="3086100" cy="17680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074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7481D5-864E-4DD8-83C1-B4B777C36F86}" type="slidenum">
              <a:rPr lang="cs-CZ" altLang="cs-CZ" sz="1400"/>
              <a:pPr>
                <a:spcBef>
                  <a:spcPct val="0"/>
                </a:spcBef>
                <a:buFontTx/>
                <a:buNone/>
              </a:pPr>
              <a:t>19</a:t>
            </a:fld>
            <a:endParaRPr lang="cs-CZ" altLang="cs-CZ" sz="1400"/>
          </a:p>
        </p:txBody>
      </p:sp>
      <p:sp>
        <p:nvSpPr>
          <p:cNvPr id="45058" name="Rectangle 2"/>
          <p:cNvSpPr>
            <a:spLocks noGrp="1" noChangeArrowheads="1"/>
          </p:cNvSpPr>
          <p:nvPr>
            <p:ph type="title"/>
          </p:nvPr>
        </p:nvSpPr>
        <p:spPr>
          <a:xfrm>
            <a:off x="881743" y="274639"/>
            <a:ext cx="9329057" cy="922337"/>
          </a:xfrm>
        </p:spPr>
        <p:txBody>
          <a:bodyPr/>
          <a:lstStyle/>
          <a:p>
            <a:pPr eaLnBrk="1" hangingPunct="1">
              <a:defRPr/>
            </a:pPr>
            <a:r>
              <a:rPr lang="cs-CZ" altLang="cs-CZ" sz="3200" b="1" dirty="0">
                <a:solidFill>
                  <a:srgbClr val="FF0000"/>
                </a:solidFill>
                <a:effectLst>
                  <a:outerShdw blurRad="38100" dist="38100" dir="2700000" algn="tl">
                    <a:srgbClr val="000000"/>
                  </a:outerShdw>
                </a:effectLst>
              </a:rPr>
              <a:t>AFP (</a:t>
            </a:r>
            <a:r>
              <a:rPr lang="cs-CZ" altLang="cs-CZ" sz="3200" b="1" dirty="0">
                <a:solidFill>
                  <a:srgbClr val="FF0000"/>
                </a:solidFill>
                <a:effectLst>
                  <a:outerShdw blurRad="38100" dist="38100" dir="2700000" algn="tl">
                    <a:srgbClr val="000000"/>
                  </a:outerShdw>
                </a:effectLst>
                <a:latin typeface="Symbol" pitchFamily="18" charset="2"/>
              </a:rPr>
              <a:t>a</a:t>
            </a:r>
            <a:r>
              <a:rPr lang="cs-CZ" altLang="cs-CZ" sz="3200" b="1" dirty="0">
                <a:solidFill>
                  <a:srgbClr val="FF0000"/>
                </a:solidFill>
                <a:effectLst>
                  <a:outerShdw blurRad="38100" dist="38100" dir="2700000" algn="tl">
                    <a:srgbClr val="000000"/>
                  </a:outerShdw>
                </a:effectLst>
              </a:rPr>
              <a:t>1-fetoprotein)</a:t>
            </a:r>
          </a:p>
        </p:txBody>
      </p:sp>
      <p:sp>
        <p:nvSpPr>
          <p:cNvPr id="45059" name="Rectangle 3"/>
          <p:cNvSpPr>
            <a:spLocks noGrp="1" noChangeArrowheads="1"/>
          </p:cNvSpPr>
          <p:nvPr>
            <p:ph type="body" idx="1"/>
          </p:nvPr>
        </p:nvSpPr>
        <p:spPr>
          <a:xfrm>
            <a:off x="881743" y="1600200"/>
            <a:ext cx="10842171" cy="5257800"/>
          </a:xfrm>
        </p:spPr>
        <p:txBody>
          <a:bodyPr>
            <a:normAutofit/>
          </a:bodyPr>
          <a:lstStyle/>
          <a:p>
            <a:pPr>
              <a:defRPr/>
            </a:pPr>
            <a:r>
              <a:rPr lang="cs-CZ" altLang="cs-CZ" sz="2400" dirty="0" err="1">
                <a:latin typeface="Arial" panose="020B0604020202020204" pitchFamily="34" charset="0"/>
              </a:rPr>
              <a:t>glycoprotein</a:t>
            </a:r>
            <a:r>
              <a:rPr lang="cs-CZ" altLang="cs-CZ" sz="2400" dirty="0">
                <a:latin typeface="Arial" panose="020B0604020202020204" pitchFamily="34" charset="0"/>
              </a:rPr>
              <a:t> </a:t>
            </a:r>
            <a:r>
              <a:rPr lang="cs-CZ" altLang="cs-CZ" sz="2400" dirty="0" err="1">
                <a:latin typeface="Arial" panose="020B0604020202020204" pitchFamily="34" charset="0"/>
              </a:rPr>
              <a:t>synthesized</a:t>
            </a:r>
            <a:r>
              <a:rPr lang="cs-CZ" altLang="cs-CZ" sz="2400" dirty="0">
                <a:latin typeface="Arial" panose="020B0604020202020204" pitchFamily="34" charset="0"/>
              </a:rPr>
              <a:t> in </a:t>
            </a:r>
            <a:r>
              <a:rPr lang="cs-CZ" altLang="cs-CZ" sz="2400" dirty="0" err="1">
                <a:latin typeface="Arial" panose="020B0604020202020204" pitchFamily="34" charset="0"/>
              </a:rPr>
              <a:t>large</a:t>
            </a:r>
            <a:r>
              <a:rPr lang="cs-CZ" altLang="cs-CZ" sz="2400" dirty="0">
                <a:latin typeface="Arial" panose="020B0604020202020204" pitchFamily="34" charset="0"/>
              </a:rPr>
              <a:t> </a:t>
            </a:r>
            <a:r>
              <a:rPr lang="cs-CZ" altLang="cs-CZ" sz="2400" dirty="0" err="1">
                <a:latin typeface="Arial" panose="020B0604020202020204" pitchFamily="34" charset="0"/>
              </a:rPr>
              <a:t>quantities</a:t>
            </a:r>
            <a:r>
              <a:rPr lang="cs-CZ" altLang="cs-CZ" sz="2400" dirty="0">
                <a:latin typeface="Arial" panose="020B0604020202020204" pitchFamily="34" charset="0"/>
              </a:rPr>
              <a:t> by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fetal</a:t>
            </a:r>
            <a:r>
              <a:rPr lang="cs-CZ" altLang="cs-CZ" sz="2400" dirty="0">
                <a:latin typeface="Arial" panose="020B0604020202020204" pitchFamily="34" charset="0"/>
              </a:rPr>
              <a:t> </a:t>
            </a:r>
            <a:r>
              <a:rPr lang="cs-CZ" altLang="cs-CZ" sz="2400" dirty="0" err="1">
                <a:latin typeface="Arial" panose="020B0604020202020204" pitchFamily="34" charset="0"/>
              </a:rPr>
              <a:t>yolk</a:t>
            </a:r>
            <a:r>
              <a:rPr lang="cs-CZ" altLang="cs-CZ" sz="2400" dirty="0">
                <a:latin typeface="Arial" panose="020B0604020202020204" pitchFamily="34" charset="0"/>
              </a:rPr>
              <a:t> </a:t>
            </a:r>
            <a:r>
              <a:rPr lang="cs-CZ" altLang="cs-CZ" sz="2400" dirty="0" err="1">
                <a:latin typeface="Arial" panose="020B0604020202020204" pitchFamily="34" charset="0"/>
              </a:rPr>
              <a:t>sac</a:t>
            </a:r>
            <a:r>
              <a:rPr lang="cs-CZ" altLang="cs-CZ" sz="2400" dirty="0">
                <a:latin typeface="Arial" panose="020B0604020202020204" pitchFamily="34" charset="0"/>
              </a:rPr>
              <a:t> and liver </a:t>
            </a:r>
          </a:p>
          <a:p>
            <a:pPr>
              <a:defRPr/>
            </a:pPr>
            <a:r>
              <a:rPr lang="cs-CZ" altLang="cs-CZ" sz="2400" dirty="0" err="1">
                <a:latin typeface="Arial" panose="020B0604020202020204" pitchFamily="34" charset="0"/>
              </a:rPr>
              <a:t>one</a:t>
            </a:r>
            <a:r>
              <a:rPr lang="cs-CZ" altLang="cs-CZ" sz="2400" dirty="0">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major </a:t>
            </a:r>
            <a:r>
              <a:rPr lang="cs-CZ" altLang="cs-CZ" sz="2400" dirty="0" err="1">
                <a:latin typeface="Arial" panose="020B0604020202020204" pitchFamily="34" charset="0"/>
              </a:rPr>
              <a:t>proteins</a:t>
            </a:r>
            <a:r>
              <a:rPr lang="cs-CZ" altLang="cs-CZ" sz="2400" dirty="0">
                <a:latin typeface="Arial" panose="020B0604020202020204" pitchFamily="34" charset="0"/>
              </a:rPr>
              <a:t> in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fetal</a:t>
            </a:r>
            <a:r>
              <a:rPr lang="cs-CZ" altLang="cs-CZ" sz="2400" dirty="0">
                <a:latin typeface="Arial" panose="020B0604020202020204" pitchFamily="34" charset="0"/>
              </a:rPr>
              <a:t> </a:t>
            </a:r>
            <a:r>
              <a:rPr lang="cs-CZ" altLang="cs-CZ" sz="2400" dirty="0" err="1">
                <a:latin typeface="Arial" panose="020B0604020202020204" pitchFamily="34" charset="0"/>
              </a:rPr>
              <a:t>circulation</a:t>
            </a:r>
            <a:r>
              <a:rPr lang="cs-CZ" altLang="cs-CZ" sz="2400" b="1" dirty="0">
                <a:latin typeface="Arial" panose="020B0604020202020204" pitchFamily="34" charset="0"/>
              </a:rPr>
              <a:t> </a:t>
            </a:r>
          </a:p>
          <a:p>
            <a:pPr>
              <a:defRPr/>
            </a:pPr>
            <a:endParaRPr lang="cs-CZ" altLang="cs-CZ" sz="2400" b="1" dirty="0">
              <a:latin typeface="Arial" panose="020B0604020202020204" pitchFamily="34" charset="0"/>
            </a:endParaRPr>
          </a:p>
          <a:p>
            <a:pPr>
              <a:defRPr/>
            </a:pPr>
            <a:r>
              <a:rPr lang="cs-CZ" altLang="cs-CZ" sz="2400" b="1" dirty="0">
                <a:latin typeface="Arial" panose="020B0604020202020204" pitchFamily="34" charset="0"/>
              </a:rPr>
              <a:t>in </a:t>
            </a:r>
            <a:r>
              <a:rPr lang="cs-CZ" altLang="cs-CZ" sz="2400" b="1" dirty="0" err="1">
                <a:latin typeface="Arial" panose="020B0604020202020204" pitchFamily="34" charset="0"/>
              </a:rPr>
              <a:t>adults</a:t>
            </a:r>
            <a:r>
              <a:rPr lang="cs-CZ" altLang="cs-CZ" sz="2400" b="1" dirty="0">
                <a:latin typeface="Arial" panose="020B0604020202020204" pitchFamily="34" charset="0"/>
              </a:rPr>
              <a:t> AFP /S </a:t>
            </a:r>
            <a:r>
              <a:rPr lang="cs-CZ" altLang="cs-CZ" sz="2400" b="1" dirty="0">
                <a:solidFill>
                  <a:srgbClr val="3366FF"/>
                </a:solidFill>
                <a:latin typeface="Arial" panose="020B0604020202020204" pitchFamily="34" charset="0"/>
                <a:cs typeface="Times New Roman" panose="02020603050405020304" pitchFamily="18" charset="0"/>
              </a:rPr>
              <a:t>↑:	</a:t>
            </a:r>
            <a:r>
              <a:rPr lang="cs-CZ" altLang="cs-CZ" sz="2400" b="1" dirty="0" err="1">
                <a:solidFill>
                  <a:srgbClr val="3366FF"/>
                </a:solidFill>
                <a:latin typeface="Arial" panose="020B0604020202020204" pitchFamily="34" charset="0"/>
              </a:rPr>
              <a:t>pregnancy</a:t>
            </a:r>
            <a:r>
              <a:rPr lang="cs-CZ" altLang="cs-CZ" sz="2400" b="1" dirty="0">
                <a:solidFill>
                  <a:srgbClr val="3366FF"/>
                </a:solidFill>
                <a:latin typeface="Arial" panose="020B0604020202020204" pitchFamily="34" charset="0"/>
              </a:rPr>
              <a:t> 										liver </a:t>
            </a:r>
            <a:r>
              <a:rPr lang="cs-CZ" altLang="cs-CZ" sz="2400" b="1" dirty="0" err="1">
                <a:solidFill>
                  <a:srgbClr val="3366FF"/>
                </a:solidFill>
                <a:latin typeface="Arial" panose="020B0604020202020204" pitchFamily="34" charset="0"/>
              </a:rPr>
              <a:t>diseases</a:t>
            </a:r>
            <a:endParaRPr lang="cs-CZ" altLang="cs-CZ" sz="2400" b="1" dirty="0">
              <a:solidFill>
                <a:srgbClr val="3366FF"/>
              </a:solidFill>
              <a:latin typeface="Arial" panose="020B0604020202020204" pitchFamily="34" charset="0"/>
            </a:endParaRPr>
          </a:p>
          <a:p>
            <a:pPr>
              <a:defRPr/>
            </a:pPr>
            <a:endParaRPr lang="cs-CZ" altLang="cs-CZ" sz="2400" b="1" dirty="0">
              <a:latin typeface="Arial" panose="020B0604020202020204" pitchFamily="34" charset="0"/>
            </a:endParaRPr>
          </a:p>
          <a:p>
            <a:pPr>
              <a:defRPr/>
            </a:pPr>
            <a:r>
              <a:rPr lang="cs-CZ" altLang="cs-CZ" sz="2400" b="1" dirty="0" err="1">
                <a:latin typeface="Arial" panose="020B0604020202020204" pitchFamily="34" charset="0"/>
              </a:rPr>
              <a:t>marker</a:t>
            </a:r>
            <a:r>
              <a:rPr lang="cs-CZ" altLang="cs-CZ" sz="2400" b="1" dirty="0">
                <a:latin typeface="Arial" panose="020B0604020202020204" pitchFamily="34" charset="0"/>
              </a:rPr>
              <a:t> </a:t>
            </a:r>
            <a:r>
              <a:rPr lang="cs-CZ" altLang="cs-CZ" sz="2400" b="1" dirty="0" err="1">
                <a:latin typeface="Arial" panose="020B0604020202020204" pitchFamily="34" charset="0"/>
              </a:rPr>
              <a:t>for</a:t>
            </a:r>
            <a:r>
              <a:rPr lang="cs-CZ" altLang="cs-CZ" sz="2400" b="1" dirty="0">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hepatocellular</a:t>
            </a:r>
            <a:r>
              <a:rPr lang="cs-CZ" altLang="cs-CZ" sz="2400" b="1" dirty="0">
                <a:solidFill>
                  <a:srgbClr val="0066FF"/>
                </a:solidFill>
                <a:effectLst>
                  <a:outerShdw blurRad="38100" dist="38100" dir="2700000" algn="tl">
                    <a:srgbClr val="000000"/>
                  </a:outerShdw>
                </a:effectLst>
                <a:latin typeface="Arial" panose="020B0604020202020204" pitchFamily="34" charset="0"/>
              </a:rPr>
              <a:t> and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germ</a:t>
            </a:r>
            <a:r>
              <a:rPr lang="cs-CZ" altLang="cs-CZ" sz="2400" b="1" dirty="0">
                <a:solidFill>
                  <a:srgbClr val="0066FF"/>
                </a:solidFill>
                <a:effectLst>
                  <a:outerShdw blurRad="38100" dist="38100" dir="2700000" algn="tl">
                    <a:srgbClr val="000000"/>
                  </a:outerShdw>
                </a:effectLst>
                <a:latin typeface="Arial" panose="020B0604020202020204" pitchFamily="34" charset="0"/>
              </a:rPr>
              <a:t>-cell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carcinoma</a:t>
            </a:r>
            <a:endParaRPr lang="cs-CZ" altLang="cs-CZ" sz="2400" b="1" dirty="0">
              <a:solidFill>
                <a:srgbClr val="0066FF"/>
              </a:solidFill>
              <a:effectLst>
                <a:outerShdw blurRad="38100" dist="38100" dir="2700000" algn="tl">
                  <a:srgbClr val="000000"/>
                </a:outerShdw>
              </a:effectLst>
              <a:latin typeface="Arial" panose="020B0604020202020204" pitchFamily="34" charset="0"/>
            </a:endParaRPr>
          </a:p>
          <a:p>
            <a:pPr>
              <a:defRPr/>
            </a:pPr>
            <a:r>
              <a:rPr lang="cs-CZ" altLang="cs-CZ" sz="2400" b="1" dirty="0" err="1">
                <a:solidFill>
                  <a:srgbClr val="008080"/>
                </a:solidFill>
                <a:effectLst>
                  <a:outerShdw blurRad="38100" dist="38100" dir="2700000" algn="tl">
                    <a:srgbClr val="000000"/>
                  </a:outerShdw>
                </a:effectLst>
                <a:latin typeface="Arial" panose="020B0604020202020204" pitchFamily="34" charset="0"/>
              </a:rPr>
              <a:t>cut</a:t>
            </a:r>
            <a:r>
              <a:rPr lang="cs-CZ" altLang="cs-CZ" sz="2400" b="1" dirty="0">
                <a:solidFill>
                  <a:srgbClr val="008080"/>
                </a:solidFill>
                <a:effectLst>
                  <a:outerShdw blurRad="38100" dist="38100" dir="2700000" algn="tl">
                    <a:srgbClr val="000000"/>
                  </a:outerShdw>
                </a:effectLst>
                <a:latin typeface="Arial" panose="020B0604020202020204" pitchFamily="34" charset="0"/>
              </a:rPr>
              <a:t>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off</a:t>
            </a:r>
            <a:r>
              <a:rPr lang="cs-CZ" altLang="cs-CZ" sz="2400" b="1" dirty="0">
                <a:solidFill>
                  <a:srgbClr val="008080"/>
                </a:solidFill>
                <a:effectLst>
                  <a:outerShdw blurRad="38100" dist="38100" dir="2700000" algn="tl">
                    <a:srgbClr val="000000"/>
                  </a:outerShdw>
                </a:effectLst>
                <a:latin typeface="Arial" panose="020B0604020202020204" pitchFamily="34" charset="0"/>
              </a:rPr>
              <a:t>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value</a:t>
            </a:r>
            <a:r>
              <a:rPr lang="cs-CZ" altLang="cs-CZ" sz="2400" b="1" dirty="0">
                <a:solidFill>
                  <a:srgbClr val="008080"/>
                </a:solidFill>
                <a:effectLst>
                  <a:outerShdw blurRad="38100" dist="38100" dir="2700000" algn="tl">
                    <a:srgbClr val="000000"/>
                  </a:outerShdw>
                </a:effectLst>
                <a:latin typeface="Arial" panose="020B0604020202020204" pitchFamily="34" charset="0"/>
              </a:rPr>
              <a:t> &lt; 10</a:t>
            </a:r>
            <a:r>
              <a:rPr lang="cs-CZ" altLang="cs-CZ" sz="2400" b="1" dirty="0">
                <a:solidFill>
                  <a:srgbClr val="008080"/>
                </a:solidFill>
                <a:effectLst>
                  <a:outerShdw blurRad="38100" dist="38100" dir="2700000" algn="tl">
                    <a:srgbClr val="000000"/>
                  </a:outerShdw>
                </a:effectLst>
              </a:rPr>
              <a:t> </a:t>
            </a:r>
            <a:r>
              <a:rPr lang="cs-CZ" altLang="cs-CZ" sz="2400" b="1" dirty="0">
                <a:solidFill>
                  <a:srgbClr val="008080"/>
                </a:solidFill>
                <a:effectLst>
                  <a:outerShdw blurRad="38100" dist="38100" dir="2700000" algn="tl">
                    <a:srgbClr val="000000"/>
                  </a:outerShdw>
                </a:effectLst>
                <a:latin typeface="Symbol" panose="05050102010706020507" pitchFamily="18" charset="2"/>
                <a:cs typeface="Arial" panose="020B0604020202020204" pitchFamily="34" charset="0"/>
              </a:rPr>
              <a:t>m</a:t>
            </a:r>
            <a:r>
              <a:rPr lang="cs-CZ" altLang="cs-CZ" sz="2400" b="1" dirty="0">
                <a:solidFill>
                  <a:srgbClr val="008080"/>
                </a:solidFill>
                <a:effectLst>
                  <a:outerShdw blurRad="38100" dist="38100" dir="2700000" algn="tl">
                    <a:srgbClr val="000000"/>
                  </a:outerShdw>
                </a:effectLst>
                <a:latin typeface="Arial" panose="020B0604020202020204" pitchFamily="34" charset="0"/>
                <a:cs typeface="Arial" panose="020B0604020202020204" pitchFamily="34" charset="0"/>
              </a:rPr>
              <a:t>g/l</a:t>
            </a:r>
            <a:endParaRPr lang="cs-CZ" altLang="cs-CZ" sz="2400" b="1" dirty="0">
              <a:solidFill>
                <a:srgbClr val="008080"/>
              </a:solidFill>
              <a:effectLst>
                <a:outerShdw blurRad="38100" dist="38100" dir="2700000" algn="tl">
                  <a:srgbClr val="000000"/>
                </a:outerShdw>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3776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0EAB1D-4550-469D-B1E0-12662801EDC3}" type="slidenum">
              <a:rPr lang="cs-CZ" altLang="cs-CZ" sz="1400"/>
              <a:pPr>
                <a:spcBef>
                  <a:spcPct val="0"/>
                </a:spcBef>
                <a:buFontTx/>
                <a:buNone/>
              </a:pPr>
              <a:t>2</a:t>
            </a:fld>
            <a:endParaRPr lang="cs-CZ" altLang="cs-CZ" sz="1400"/>
          </a:p>
        </p:txBody>
      </p:sp>
      <p:sp>
        <p:nvSpPr>
          <p:cNvPr id="6146" name="Rectangle 2"/>
          <p:cNvSpPr>
            <a:spLocks noGrp="1" noChangeArrowheads="1"/>
          </p:cNvSpPr>
          <p:nvPr>
            <p:ph type="title"/>
          </p:nvPr>
        </p:nvSpPr>
        <p:spPr>
          <a:xfrm>
            <a:off x="1847851" y="0"/>
            <a:ext cx="8424863" cy="1143000"/>
          </a:xfrm>
        </p:spPr>
        <p:txBody>
          <a:bodyPr/>
          <a:lstStyle/>
          <a:p>
            <a:pPr eaLnBrk="1" hangingPunct="1">
              <a:defRPr/>
            </a:pPr>
            <a:r>
              <a:rPr lang="cs-CZ" altLang="cs-CZ" sz="4000" b="1" dirty="0">
                <a:solidFill>
                  <a:srgbClr val="FF0000"/>
                </a:solidFill>
                <a:effectLst>
                  <a:outerShdw blurRad="38100" dist="38100" dir="2700000" algn="tl">
                    <a:srgbClr val="000000"/>
                  </a:outerShdw>
                </a:effectLst>
                <a:latin typeface="Arial" panose="020B0604020202020204" pitchFamily="34" charset="0"/>
              </a:rPr>
              <a:t>USE OF TUMOR MARKERS</a:t>
            </a:r>
          </a:p>
        </p:txBody>
      </p:sp>
      <p:sp>
        <p:nvSpPr>
          <p:cNvPr id="6147" name="Rectangle 3"/>
          <p:cNvSpPr>
            <a:spLocks noGrp="1" noChangeArrowheads="1"/>
          </p:cNvSpPr>
          <p:nvPr>
            <p:ph type="body" idx="1"/>
          </p:nvPr>
        </p:nvSpPr>
        <p:spPr>
          <a:xfrm>
            <a:off x="743919" y="1341438"/>
            <a:ext cx="10609881" cy="5327650"/>
          </a:xfrm>
        </p:spPr>
        <p:txBody>
          <a:bodyPr>
            <a:normAutofit/>
          </a:bodyPr>
          <a:lstStyle/>
          <a:p>
            <a:pPr eaLnBrk="1" hangingPunct="1">
              <a:lnSpc>
                <a:spcPct val="90000"/>
              </a:lnSpc>
              <a:defRPr/>
            </a:pPr>
            <a:r>
              <a:rPr lang="cs-CZ" altLang="cs-CZ" b="1" dirty="0" err="1">
                <a:solidFill>
                  <a:srgbClr val="0000FF"/>
                </a:solidFill>
                <a:effectLst>
                  <a:outerShdw blurRad="38100" dist="38100" dir="2700000" algn="tl">
                    <a:srgbClr val="000000"/>
                  </a:outerShdw>
                </a:effectLst>
                <a:latin typeface="Arial" panose="020B0604020202020204" pitchFamily="34" charset="0"/>
              </a:rPr>
              <a:t>Screening</a:t>
            </a:r>
            <a:r>
              <a:rPr lang="cs-CZ" altLang="cs-CZ" b="1" dirty="0">
                <a:solidFill>
                  <a:srgbClr val="0000FF"/>
                </a:solidFill>
                <a:effectLst>
                  <a:outerShdw blurRad="38100" dist="38100" dir="2700000" algn="tl">
                    <a:srgbClr val="000000"/>
                  </a:outerShdw>
                </a:effectLst>
                <a:latin typeface="Arial" panose="020B0604020202020204" pitchFamily="34" charset="0"/>
              </a:rPr>
              <a:t> </a:t>
            </a:r>
            <a:r>
              <a:rPr lang="cs-CZ" altLang="cs-CZ" sz="2400" dirty="0">
                <a:latin typeface="Arial" panose="020B0604020202020204" pitchFamily="34" charset="0"/>
              </a:rPr>
              <a:t>(</a:t>
            </a:r>
            <a:r>
              <a:rPr lang="cs-CZ" altLang="cs-CZ" sz="2400" dirty="0" err="1">
                <a:latin typeface="Arial" panose="020B0604020202020204" pitchFamily="34" charset="0"/>
              </a:rPr>
              <a:t>Hb</a:t>
            </a:r>
            <a:r>
              <a:rPr lang="cs-CZ" altLang="cs-CZ" sz="2400" dirty="0">
                <a:latin typeface="Arial" panose="020B0604020202020204" pitchFamily="34" charset="0"/>
              </a:rPr>
              <a:t> in </a:t>
            </a:r>
            <a:r>
              <a:rPr lang="cs-CZ" altLang="cs-CZ" sz="2400" dirty="0" err="1">
                <a:latin typeface="Arial" panose="020B0604020202020204" pitchFamily="34" charset="0"/>
              </a:rPr>
              <a:t>faeces</a:t>
            </a:r>
            <a:r>
              <a:rPr lang="cs-CZ" altLang="cs-CZ" sz="2400" dirty="0">
                <a:latin typeface="Arial" panose="020B0604020202020204" pitchFamily="34" charset="0"/>
              </a:rPr>
              <a:t>)</a:t>
            </a:r>
          </a:p>
          <a:p>
            <a:pPr eaLnBrk="1" hangingPunct="1">
              <a:lnSpc>
                <a:spcPct val="90000"/>
              </a:lnSpc>
              <a:defRPr/>
            </a:pPr>
            <a:r>
              <a:rPr lang="cs-CZ" altLang="cs-CZ" b="1" dirty="0">
                <a:solidFill>
                  <a:srgbClr val="0000FF"/>
                </a:solidFill>
                <a:effectLst>
                  <a:outerShdw blurRad="38100" dist="38100" dir="2700000" algn="tl">
                    <a:srgbClr val="000000"/>
                  </a:outerShdw>
                </a:effectLst>
                <a:latin typeface="Arial" panose="020B0604020202020204" pitchFamily="34" charset="0"/>
              </a:rPr>
              <a:t>Dg and </a:t>
            </a:r>
            <a:r>
              <a:rPr lang="cs-CZ" altLang="cs-CZ" b="1" dirty="0" err="1">
                <a:solidFill>
                  <a:srgbClr val="0000FF"/>
                </a:solidFill>
                <a:effectLst>
                  <a:outerShdw blurRad="38100" dist="38100" dir="2700000" algn="tl">
                    <a:srgbClr val="000000"/>
                  </a:outerShdw>
                </a:effectLst>
                <a:latin typeface="Arial" panose="020B0604020202020204" pitchFamily="34" charset="0"/>
              </a:rPr>
              <a:t>diff</a:t>
            </a:r>
            <a:r>
              <a:rPr lang="cs-CZ" altLang="cs-CZ" b="1" dirty="0">
                <a:solidFill>
                  <a:srgbClr val="0000FF"/>
                </a:solidFill>
                <a:effectLst>
                  <a:outerShdw blurRad="38100" dist="38100" dir="2700000" algn="tl">
                    <a:srgbClr val="000000"/>
                  </a:outerShdw>
                </a:effectLst>
                <a:latin typeface="Arial" panose="020B0604020202020204" pitchFamily="34" charset="0"/>
              </a:rPr>
              <a:t>. dg</a:t>
            </a:r>
            <a:r>
              <a:rPr lang="cs-CZ" altLang="cs-CZ" sz="2400" dirty="0">
                <a:solidFill>
                  <a:srgbClr val="0000FF"/>
                </a:solidFill>
                <a:latin typeface="Arial" panose="020B0604020202020204" pitchFamily="34" charset="0"/>
              </a:rPr>
              <a:t> </a:t>
            </a:r>
            <a:r>
              <a:rPr lang="cs-CZ" altLang="cs-CZ" sz="2000" dirty="0">
                <a:latin typeface="Arial" panose="020B0604020202020204" pitchFamily="34" charset="0"/>
              </a:rPr>
              <a:t>in </a:t>
            </a:r>
            <a:r>
              <a:rPr lang="cs-CZ" altLang="cs-CZ" sz="2000" dirty="0" err="1">
                <a:latin typeface="Arial" panose="020B0604020202020204" pitchFamily="34" charset="0"/>
              </a:rPr>
              <a:t>symptomatic</a:t>
            </a:r>
            <a:r>
              <a:rPr lang="cs-CZ" altLang="cs-CZ" sz="2000" dirty="0">
                <a:latin typeface="Arial" panose="020B0604020202020204" pitchFamily="34" charset="0"/>
              </a:rPr>
              <a:t> </a:t>
            </a:r>
            <a:r>
              <a:rPr lang="cs-CZ" altLang="cs-CZ" sz="2000" dirty="0" err="1">
                <a:latin typeface="Arial" panose="020B0604020202020204" pitchFamily="34" charset="0"/>
              </a:rPr>
              <a:t>individuals</a:t>
            </a:r>
            <a:endParaRPr lang="cs-CZ" altLang="cs-CZ" sz="2000" dirty="0">
              <a:latin typeface="Arial" panose="020B0604020202020204" pitchFamily="34" charset="0"/>
            </a:endParaRPr>
          </a:p>
          <a:p>
            <a:pPr eaLnBrk="1" hangingPunct="1">
              <a:lnSpc>
                <a:spcPct val="90000"/>
              </a:lnSpc>
              <a:defRPr/>
            </a:pPr>
            <a:r>
              <a:rPr lang="cs-CZ" altLang="cs-CZ" b="1" dirty="0" err="1">
                <a:solidFill>
                  <a:srgbClr val="0000FF"/>
                </a:solidFill>
                <a:effectLst>
                  <a:outerShdw blurRad="38100" dist="38100" dir="2700000" algn="tl">
                    <a:srgbClr val="000000"/>
                  </a:outerShdw>
                </a:effectLst>
                <a:latin typeface="Arial" panose="020B0604020202020204" pitchFamily="34" charset="0"/>
              </a:rPr>
              <a:t>Clinical</a:t>
            </a:r>
            <a:r>
              <a:rPr lang="cs-CZ" altLang="cs-CZ" b="1" dirty="0">
                <a:solidFill>
                  <a:srgbClr val="0000FF"/>
                </a:solidFill>
                <a:effectLst>
                  <a:outerShdw blurRad="38100" dist="38100" dir="2700000" algn="tl">
                    <a:srgbClr val="000000"/>
                  </a:outerShdw>
                </a:effectLst>
                <a:latin typeface="Arial" panose="020B0604020202020204" pitchFamily="34" charset="0"/>
              </a:rPr>
              <a:t> </a:t>
            </a:r>
            <a:r>
              <a:rPr lang="cs-CZ" altLang="cs-CZ" b="1" dirty="0" err="1">
                <a:solidFill>
                  <a:srgbClr val="0000FF"/>
                </a:solidFill>
                <a:effectLst>
                  <a:outerShdw blurRad="38100" dist="38100" dir="2700000" algn="tl">
                    <a:srgbClr val="000000"/>
                  </a:outerShdw>
                </a:effectLst>
                <a:latin typeface="Arial" panose="020B0604020202020204" pitchFamily="34" charset="0"/>
              </a:rPr>
              <a:t>staging</a:t>
            </a:r>
            <a:r>
              <a:rPr lang="cs-CZ" altLang="cs-CZ" b="1" dirty="0">
                <a:solidFill>
                  <a:srgbClr val="0000FF"/>
                </a:solidFill>
                <a:effectLst>
                  <a:outerShdw blurRad="38100" dist="38100" dir="2700000" algn="tl">
                    <a:srgbClr val="000000"/>
                  </a:outerShdw>
                </a:effectLst>
                <a:latin typeface="Arial" panose="020B0604020202020204" pitchFamily="34" charset="0"/>
              </a:rPr>
              <a:t> </a:t>
            </a:r>
            <a:r>
              <a:rPr lang="cs-CZ" altLang="cs-CZ" b="1" dirty="0" err="1">
                <a:solidFill>
                  <a:srgbClr val="0000FF"/>
                </a:solidFill>
                <a:effectLst>
                  <a:outerShdw blurRad="38100" dist="38100" dir="2700000" algn="tl">
                    <a:srgbClr val="000000"/>
                  </a:outerShdw>
                </a:effectLst>
                <a:latin typeface="Arial" panose="020B0604020202020204" pitchFamily="34" charset="0"/>
              </a:rPr>
              <a:t>of</a:t>
            </a:r>
            <a:r>
              <a:rPr lang="cs-CZ" altLang="cs-CZ" b="1" dirty="0">
                <a:solidFill>
                  <a:srgbClr val="0000FF"/>
                </a:solidFill>
                <a:effectLst>
                  <a:outerShdw blurRad="38100" dist="38100" dir="2700000" algn="tl">
                    <a:srgbClr val="000000"/>
                  </a:outerShdw>
                </a:effectLst>
                <a:latin typeface="Arial" panose="020B0604020202020204" pitchFamily="34" charset="0"/>
              </a:rPr>
              <a:t> </a:t>
            </a:r>
            <a:r>
              <a:rPr lang="cs-CZ" altLang="cs-CZ" b="1" dirty="0" err="1">
                <a:solidFill>
                  <a:srgbClr val="0000FF"/>
                </a:solidFill>
                <a:effectLst>
                  <a:outerShdw blurRad="38100" dist="38100" dir="2700000" algn="tl">
                    <a:srgbClr val="000000"/>
                  </a:outerShdw>
                </a:effectLst>
                <a:latin typeface="Arial" panose="020B0604020202020204" pitchFamily="34" charset="0"/>
              </a:rPr>
              <a:t>cancer</a:t>
            </a:r>
            <a:r>
              <a:rPr lang="cs-CZ" altLang="cs-CZ" sz="2400" dirty="0">
                <a:latin typeface="Arial" panose="020B0604020202020204" pitchFamily="34" charset="0"/>
              </a:rPr>
              <a:t>, </a:t>
            </a:r>
            <a:r>
              <a:rPr lang="cs-CZ" altLang="cs-CZ" sz="2400" dirty="0" err="1">
                <a:latin typeface="Arial" panose="020B0604020202020204" pitchFamily="34" charset="0"/>
              </a:rPr>
              <a:t>is</a:t>
            </a:r>
            <a:r>
              <a:rPr lang="cs-CZ" altLang="cs-CZ" sz="2400" dirty="0">
                <a:latin typeface="Arial" panose="020B0604020202020204" pitchFamily="34" charset="0"/>
              </a:rPr>
              <a:t> </a:t>
            </a:r>
            <a:r>
              <a:rPr lang="cs-CZ" altLang="cs-CZ" sz="2400" dirty="0" err="1">
                <a:latin typeface="Arial" panose="020B0604020202020204" pitchFamily="34" charset="0"/>
              </a:rPr>
              <a:t>aided</a:t>
            </a:r>
            <a:r>
              <a:rPr lang="cs-CZ" altLang="cs-CZ" sz="2400" dirty="0">
                <a:latin typeface="Arial" panose="020B0604020202020204" pitchFamily="34" charset="0"/>
              </a:rPr>
              <a:t> by </a:t>
            </a:r>
            <a:r>
              <a:rPr lang="cs-CZ" altLang="cs-CZ" sz="2400" dirty="0" err="1">
                <a:latin typeface="Arial" panose="020B0604020202020204" pitchFamily="34" charset="0"/>
              </a:rPr>
              <a:t>quantitation</a:t>
            </a:r>
            <a:r>
              <a:rPr lang="cs-CZ" altLang="cs-CZ" sz="2400" dirty="0">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marker</a:t>
            </a:r>
            <a:r>
              <a:rPr lang="cs-CZ" altLang="cs-CZ" sz="2400" dirty="0">
                <a:latin typeface="Arial" panose="020B0604020202020204" pitchFamily="34" charset="0"/>
              </a:rPr>
              <a:t>, i. e.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serum</a:t>
            </a:r>
            <a:r>
              <a:rPr lang="cs-CZ" altLang="cs-CZ" sz="2400" dirty="0">
                <a:latin typeface="Arial" panose="020B0604020202020204" pitchFamily="34" charset="0"/>
              </a:rPr>
              <a:t> </a:t>
            </a:r>
            <a:r>
              <a:rPr lang="cs-CZ" altLang="cs-CZ" sz="2400" dirty="0" err="1">
                <a:latin typeface="Arial" panose="020B0604020202020204" pitchFamily="34" charset="0"/>
              </a:rPr>
              <a:t>level</a:t>
            </a:r>
            <a:r>
              <a:rPr lang="cs-CZ" altLang="cs-CZ" sz="2400" dirty="0">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marker</a:t>
            </a:r>
            <a:r>
              <a:rPr lang="cs-CZ" altLang="cs-CZ" sz="2400" dirty="0">
                <a:latin typeface="Arial" panose="020B0604020202020204" pitchFamily="34" charset="0"/>
              </a:rPr>
              <a:t> </a:t>
            </a:r>
            <a:r>
              <a:rPr lang="cs-CZ" altLang="cs-CZ" sz="2400" dirty="0" err="1">
                <a:latin typeface="Arial" panose="020B0604020202020204" pitchFamily="34" charset="0"/>
              </a:rPr>
              <a:t>reflects</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number</a:t>
            </a:r>
            <a:r>
              <a:rPr lang="cs-CZ" altLang="cs-CZ" sz="2400" dirty="0">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cancer</a:t>
            </a:r>
            <a:r>
              <a:rPr lang="cs-CZ" altLang="cs-CZ" sz="2400" dirty="0">
                <a:latin typeface="Arial" panose="020B0604020202020204" pitchFamily="34" charset="0"/>
              </a:rPr>
              <a:t> </a:t>
            </a:r>
            <a:r>
              <a:rPr lang="cs-CZ" altLang="cs-CZ" sz="2400" dirty="0" err="1">
                <a:latin typeface="Arial" panose="020B0604020202020204" pitchFamily="34" charset="0"/>
              </a:rPr>
              <a:t>cells</a:t>
            </a:r>
            <a:r>
              <a:rPr lang="cs-CZ" altLang="cs-CZ" sz="2400" dirty="0">
                <a:latin typeface="Arial" panose="020B0604020202020204" pitchFamily="34" charset="0"/>
              </a:rPr>
              <a:t> </a:t>
            </a:r>
            <a:r>
              <a:rPr lang="cs-CZ" altLang="cs-CZ" sz="2400" dirty="0" err="1">
                <a:latin typeface="Arial" panose="020B0604020202020204" pitchFamily="34" charset="0"/>
              </a:rPr>
              <a:t>present</a:t>
            </a:r>
            <a:r>
              <a:rPr lang="cs-CZ" altLang="cs-CZ" sz="2400" dirty="0">
                <a:latin typeface="Arial" panose="020B0604020202020204" pitchFamily="34" charset="0"/>
              </a:rPr>
              <a:t> in </a:t>
            </a:r>
            <a:r>
              <a:rPr lang="cs-CZ" altLang="cs-CZ" sz="2400" dirty="0" err="1">
                <a:latin typeface="Arial" panose="020B0604020202020204" pitchFamily="34" charset="0"/>
              </a:rPr>
              <a:t>the</a:t>
            </a:r>
            <a:r>
              <a:rPr lang="cs-CZ" altLang="cs-CZ" sz="2400" dirty="0">
                <a:latin typeface="Arial" panose="020B0604020202020204" pitchFamily="34" charset="0"/>
              </a:rPr>
              <a:t> body</a:t>
            </a:r>
          </a:p>
          <a:p>
            <a:pPr>
              <a:defRPr/>
            </a:pPr>
            <a:r>
              <a:rPr lang="cs-CZ" altLang="cs-CZ" b="1" u="sng" dirty="0">
                <a:solidFill>
                  <a:srgbClr val="0000FF"/>
                </a:solidFill>
                <a:effectLst>
                  <a:outerShdw blurRad="38100" dist="38100" dir="2700000" algn="tl">
                    <a:srgbClr val="000000"/>
                  </a:outerShdw>
                </a:effectLst>
                <a:latin typeface="Arial" panose="020B0604020202020204" pitchFamily="34" charset="0"/>
              </a:rPr>
              <a:t>Monitoring</a:t>
            </a:r>
            <a:r>
              <a:rPr lang="cs-CZ" altLang="cs-CZ" sz="2400" u="sng" dirty="0">
                <a:solidFill>
                  <a:srgbClr val="0000FF"/>
                </a:solidFill>
                <a:latin typeface="Arial" panose="020B0604020202020204" pitchFamily="34" charset="0"/>
              </a:rPr>
              <a:t> </a:t>
            </a:r>
            <a:r>
              <a:rPr lang="cs-CZ" altLang="cs-CZ" sz="2400" u="sng" dirty="0">
                <a:latin typeface="Arial" panose="020B0604020202020204" pitchFamily="34" charset="0"/>
              </a:rPr>
              <a:t>of </a:t>
            </a:r>
            <a:r>
              <a:rPr lang="cs-CZ" altLang="cs-CZ" sz="2400" u="sng" dirty="0" err="1">
                <a:latin typeface="Arial" panose="020B0604020202020204" pitchFamily="34" charset="0"/>
              </a:rPr>
              <a:t>the</a:t>
            </a:r>
            <a:r>
              <a:rPr lang="cs-CZ" altLang="cs-CZ" sz="2400" u="sng" dirty="0">
                <a:latin typeface="Arial" panose="020B0604020202020204" pitchFamily="34" charset="0"/>
              </a:rPr>
              <a:t> </a:t>
            </a:r>
            <a:r>
              <a:rPr lang="cs-CZ" altLang="cs-CZ" sz="2400" u="sng" dirty="0" err="1">
                <a:latin typeface="Arial" panose="020B0604020202020204" pitchFamily="34" charset="0"/>
              </a:rPr>
              <a:t>disease</a:t>
            </a:r>
            <a:r>
              <a:rPr lang="cs-CZ" altLang="cs-CZ" sz="2400" u="sng" dirty="0">
                <a:latin typeface="Arial" panose="020B0604020202020204" pitchFamily="34" charset="0"/>
              </a:rPr>
              <a:t>, </a:t>
            </a:r>
            <a:r>
              <a:rPr lang="cs-CZ" altLang="cs-CZ" sz="3200" b="1" u="sng" dirty="0">
                <a:solidFill>
                  <a:srgbClr val="0000FF"/>
                </a:solidFill>
                <a:effectLst>
                  <a:outerShdw blurRad="38100" dist="38100" dir="2700000" algn="tl">
                    <a:srgbClr val="000000">
                      <a:alpha val="43137"/>
                    </a:srgbClr>
                  </a:outerShdw>
                </a:effectLst>
                <a:latin typeface="Arial" panose="020B0604020202020204" pitchFamily="34" charset="0"/>
              </a:rPr>
              <a:t>m</a:t>
            </a:r>
            <a:r>
              <a:rPr lang="cs-CZ" altLang="cs-CZ" sz="3200" b="1" u="sng" dirty="0">
                <a:solidFill>
                  <a:srgbClr val="0000FF"/>
                </a:solidFill>
                <a:effectLst>
                  <a:outerShdw blurRad="38100" dist="38100" dir="2700000" algn="tl">
                    <a:srgbClr val="000000"/>
                  </a:outerShdw>
                </a:effectLst>
                <a:latin typeface="Arial" panose="020B0604020202020204" pitchFamily="34" charset="0"/>
              </a:rPr>
              <a:t>onitoring of </a:t>
            </a:r>
            <a:r>
              <a:rPr lang="cs-CZ" altLang="cs-CZ" sz="3200" b="1" u="sng" dirty="0" err="1">
                <a:solidFill>
                  <a:srgbClr val="0000FF"/>
                </a:solidFill>
                <a:effectLst>
                  <a:outerShdw blurRad="38100" dist="38100" dir="2700000" algn="tl">
                    <a:srgbClr val="000000"/>
                  </a:outerShdw>
                </a:effectLst>
                <a:latin typeface="Arial" panose="020B0604020202020204" pitchFamily="34" charset="0"/>
              </a:rPr>
              <a:t>responses</a:t>
            </a:r>
            <a:r>
              <a:rPr lang="cs-CZ" altLang="cs-CZ" sz="3200" b="1" u="sng" dirty="0">
                <a:solidFill>
                  <a:srgbClr val="0000FF"/>
                </a:solidFill>
                <a:effectLst>
                  <a:outerShdw blurRad="38100" dist="38100" dir="2700000" algn="tl">
                    <a:srgbClr val="000000"/>
                  </a:outerShdw>
                </a:effectLst>
                <a:latin typeface="Arial" panose="020B0604020202020204" pitchFamily="34" charset="0"/>
              </a:rPr>
              <a:t> to </a:t>
            </a:r>
            <a:r>
              <a:rPr lang="cs-CZ" altLang="cs-CZ" sz="3200" b="1" u="sng" dirty="0" err="1">
                <a:solidFill>
                  <a:srgbClr val="0000FF"/>
                </a:solidFill>
                <a:effectLst>
                  <a:outerShdw blurRad="38100" dist="38100" dir="2700000" algn="tl">
                    <a:srgbClr val="000000"/>
                  </a:outerShdw>
                </a:effectLst>
                <a:latin typeface="Arial" panose="020B0604020202020204" pitchFamily="34" charset="0"/>
              </a:rPr>
              <a:t>the</a:t>
            </a:r>
            <a:r>
              <a:rPr lang="cs-CZ" altLang="cs-CZ" sz="3200" b="1" u="sng" dirty="0">
                <a:solidFill>
                  <a:srgbClr val="0000FF"/>
                </a:solidFill>
                <a:effectLst>
                  <a:outerShdw blurRad="38100" dist="38100" dir="2700000" algn="tl">
                    <a:srgbClr val="000000"/>
                  </a:outerShdw>
                </a:effectLst>
                <a:latin typeface="Arial" panose="020B0604020202020204" pitchFamily="34" charset="0"/>
              </a:rPr>
              <a:t> </a:t>
            </a:r>
            <a:r>
              <a:rPr lang="cs-CZ" altLang="cs-CZ" sz="3200" b="1" u="sng" dirty="0" err="1">
                <a:solidFill>
                  <a:srgbClr val="0000FF"/>
                </a:solidFill>
                <a:effectLst>
                  <a:outerShdw blurRad="38100" dist="38100" dir="2700000" algn="tl">
                    <a:srgbClr val="000000"/>
                  </a:outerShdw>
                </a:effectLst>
                <a:latin typeface="Arial" panose="020B0604020202020204" pitchFamily="34" charset="0"/>
              </a:rPr>
              <a:t>therapy</a:t>
            </a:r>
            <a:endParaRPr lang="cs-CZ" altLang="cs-CZ" sz="3200" dirty="0">
              <a:latin typeface="Arial" panose="020B0604020202020204" pitchFamily="34" charset="0"/>
            </a:endParaRPr>
          </a:p>
          <a:p>
            <a:pPr eaLnBrk="1" hangingPunct="1">
              <a:lnSpc>
                <a:spcPct val="90000"/>
              </a:lnSpc>
              <a:defRPr/>
            </a:pPr>
            <a:r>
              <a:rPr lang="cs-CZ" altLang="cs-CZ" b="1" dirty="0" err="1">
                <a:solidFill>
                  <a:srgbClr val="0000FF"/>
                </a:solidFill>
                <a:effectLst>
                  <a:outerShdw blurRad="38100" dist="38100" dir="2700000" algn="tl">
                    <a:srgbClr val="000000"/>
                  </a:outerShdw>
                </a:effectLst>
                <a:latin typeface="Arial" panose="020B0604020202020204" pitchFamily="34" charset="0"/>
              </a:rPr>
              <a:t>Prognostic</a:t>
            </a:r>
            <a:r>
              <a:rPr lang="cs-CZ" altLang="cs-CZ" b="1" dirty="0">
                <a:solidFill>
                  <a:srgbClr val="0000FF"/>
                </a:solidFill>
                <a:effectLst>
                  <a:outerShdw blurRad="38100" dist="38100" dir="2700000" algn="tl">
                    <a:srgbClr val="000000"/>
                  </a:outerShdw>
                </a:effectLst>
                <a:latin typeface="Arial" panose="020B0604020202020204" pitchFamily="34" charset="0"/>
              </a:rPr>
              <a:t> </a:t>
            </a:r>
            <a:r>
              <a:rPr lang="cs-CZ" altLang="cs-CZ" b="1" dirty="0" err="1">
                <a:solidFill>
                  <a:srgbClr val="0000FF"/>
                </a:solidFill>
                <a:effectLst>
                  <a:outerShdw blurRad="38100" dist="38100" dir="2700000" algn="tl">
                    <a:srgbClr val="000000"/>
                  </a:outerShdw>
                </a:effectLst>
                <a:latin typeface="Arial" panose="020B0604020202020204" pitchFamily="34" charset="0"/>
              </a:rPr>
              <a:t>indicator</a:t>
            </a:r>
            <a:r>
              <a:rPr lang="cs-CZ" altLang="cs-CZ" sz="2400" dirty="0">
                <a:solidFill>
                  <a:srgbClr val="0000FF"/>
                </a:solidFill>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disease</a:t>
            </a:r>
            <a:r>
              <a:rPr lang="cs-CZ" altLang="cs-CZ" sz="2400" dirty="0">
                <a:latin typeface="Arial" panose="020B0604020202020204" pitchFamily="34" charset="0"/>
              </a:rPr>
              <a:t> </a:t>
            </a:r>
            <a:r>
              <a:rPr lang="cs-CZ" altLang="cs-CZ" sz="2400" dirty="0" err="1">
                <a:latin typeface="Arial" panose="020B0604020202020204" pitchFamily="34" charset="0"/>
              </a:rPr>
              <a:t>progression</a:t>
            </a:r>
            <a:r>
              <a:rPr lang="cs-CZ" altLang="cs-CZ" sz="2400" dirty="0">
                <a:latin typeface="Arial" panose="020B0604020202020204" pitchFamily="34" charset="0"/>
              </a:rPr>
              <a:t> and </a:t>
            </a:r>
            <a:r>
              <a:rPr lang="cs-CZ" altLang="cs-CZ" sz="2400" dirty="0" err="1">
                <a:latin typeface="Arial" panose="020B0604020202020204" pitchFamily="34" charset="0"/>
              </a:rPr>
              <a:t>patient</a:t>
            </a:r>
            <a:r>
              <a:rPr lang="cs-CZ" altLang="cs-CZ" sz="2400" dirty="0">
                <a:latin typeface="Arial" panose="020B0604020202020204" pitchFamily="34" charset="0"/>
              </a:rPr>
              <a:t> </a:t>
            </a:r>
            <a:r>
              <a:rPr lang="cs-CZ" altLang="cs-CZ" sz="2400" dirty="0" err="1">
                <a:latin typeface="Arial" panose="020B0604020202020204" pitchFamily="34" charset="0"/>
              </a:rPr>
              <a:t>survival</a:t>
            </a:r>
            <a:endParaRPr lang="cs-CZ" altLang="cs-CZ" sz="2400" dirty="0">
              <a:latin typeface="Arial" panose="020B0604020202020204" pitchFamily="34" charset="0"/>
            </a:endParaRPr>
          </a:p>
          <a:p>
            <a:pPr eaLnBrk="1" hangingPunct="1">
              <a:lnSpc>
                <a:spcPct val="90000"/>
              </a:lnSpc>
              <a:defRPr/>
            </a:pPr>
            <a:r>
              <a:rPr lang="cs-CZ" altLang="cs-CZ" b="1" dirty="0" err="1">
                <a:solidFill>
                  <a:srgbClr val="0000FF"/>
                </a:solidFill>
                <a:effectLst>
                  <a:outerShdw blurRad="38100" dist="38100" dir="2700000" algn="tl">
                    <a:srgbClr val="000000"/>
                  </a:outerShdw>
                </a:effectLst>
                <a:latin typeface="Arial" panose="020B0604020202020204" pitchFamily="34" charset="0"/>
              </a:rPr>
              <a:t>Detection</a:t>
            </a:r>
            <a:r>
              <a:rPr lang="cs-CZ" altLang="cs-CZ" b="1" dirty="0">
                <a:solidFill>
                  <a:srgbClr val="0000FF"/>
                </a:solidFill>
                <a:effectLst>
                  <a:outerShdw blurRad="38100" dist="38100" dir="2700000" algn="tl">
                    <a:srgbClr val="000000"/>
                  </a:outerShdw>
                </a:effectLst>
                <a:latin typeface="Arial" panose="020B0604020202020204" pitchFamily="34" charset="0"/>
              </a:rPr>
              <a:t> of </a:t>
            </a:r>
            <a:r>
              <a:rPr lang="cs-CZ" altLang="cs-CZ" b="1" dirty="0" err="1">
                <a:solidFill>
                  <a:srgbClr val="0000FF"/>
                </a:solidFill>
                <a:effectLst>
                  <a:outerShdw blurRad="38100" dist="38100" dir="2700000" algn="tl">
                    <a:srgbClr val="000000"/>
                  </a:outerShdw>
                </a:effectLst>
                <a:latin typeface="Arial" panose="020B0604020202020204" pitchFamily="34" charset="0"/>
              </a:rPr>
              <a:t>cancer</a:t>
            </a:r>
            <a:r>
              <a:rPr lang="cs-CZ" altLang="cs-CZ" b="1" dirty="0">
                <a:solidFill>
                  <a:srgbClr val="0000FF"/>
                </a:solidFill>
                <a:effectLst>
                  <a:outerShdw blurRad="38100" dist="38100" dir="2700000" algn="tl">
                    <a:srgbClr val="000000"/>
                  </a:outerShdw>
                </a:effectLst>
                <a:latin typeface="Arial" panose="020B0604020202020204" pitchFamily="34" charset="0"/>
              </a:rPr>
              <a:t> </a:t>
            </a:r>
            <a:r>
              <a:rPr lang="cs-CZ" altLang="cs-CZ" b="1" dirty="0" err="1">
                <a:solidFill>
                  <a:srgbClr val="0000FF"/>
                </a:solidFill>
                <a:effectLst>
                  <a:outerShdw blurRad="38100" dist="38100" dir="2700000" algn="tl">
                    <a:srgbClr val="000000"/>
                  </a:outerShdw>
                </a:effectLst>
                <a:latin typeface="Arial" panose="020B0604020202020204" pitchFamily="34" charset="0"/>
              </a:rPr>
              <a:t>recurrence</a:t>
            </a:r>
            <a:r>
              <a:rPr lang="cs-CZ" altLang="cs-CZ" sz="2400" dirty="0">
                <a:latin typeface="Arial" panose="020B0604020202020204" pitchFamily="34" charset="0"/>
              </a:rPr>
              <a:t>, </a:t>
            </a:r>
            <a:r>
              <a:rPr lang="cs-CZ" altLang="cs-CZ" sz="2400" dirty="0" err="1">
                <a:latin typeface="Arial" panose="020B0604020202020204" pitchFamily="34" charset="0"/>
              </a:rPr>
              <a:t>permits</a:t>
            </a:r>
            <a:r>
              <a:rPr lang="cs-CZ" altLang="cs-CZ" sz="2400" dirty="0">
                <a:latin typeface="Arial" panose="020B0604020202020204" pitchFamily="34" charset="0"/>
              </a:rPr>
              <a:t> early </a:t>
            </a:r>
            <a:r>
              <a:rPr lang="cs-CZ" altLang="cs-CZ" sz="2400" dirty="0" err="1">
                <a:latin typeface="Arial" panose="020B0604020202020204" pitchFamily="34" charset="0"/>
              </a:rPr>
              <a:t>treatment</a:t>
            </a:r>
            <a:r>
              <a:rPr lang="cs-CZ" altLang="cs-CZ" sz="2400" dirty="0">
                <a:latin typeface="Arial" panose="020B0604020202020204" pitchFamily="34" charset="0"/>
              </a:rPr>
              <a:t> </a:t>
            </a:r>
            <a:r>
              <a:rPr lang="cs-CZ" altLang="cs-CZ" sz="2400" dirty="0" err="1">
                <a:latin typeface="Arial" panose="020B0604020202020204" pitchFamily="34" charset="0"/>
              </a:rPr>
              <a:t>or</a:t>
            </a:r>
            <a:r>
              <a:rPr lang="cs-CZ" altLang="cs-CZ" sz="2400" dirty="0">
                <a:latin typeface="Arial" panose="020B0604020202020204" pitchFamily="34" charset="0"/>
              </a:rPr>
              <a:t> a </a:t>
            </a:r>
            <a:r>
              <a:rPr lang="cs-CZ" altLang="cs-CZ" sz="2400" dirty="0" err="1">
                <a:latin typeface="Arial" panose="020B0604020202020204" pitchFamily="34" charset="0"/>
              </a:rPr>
              <a:t>change</a:t>
            </a:r>
            <a:r>
              <a:rPr lang="cs-CZ" altLang="cs-CZ" sz="2400" dirty="0">
                <a:latin typeface="Arial" panose="020B0604020202020204" pitchFamily="34" charset="0"/>
              </a:rPr>
              <a:t> in </a:t>
            </a:r>
            <a:r>
              <a:rPr lang="cs-CZ" altLang="cs-CZ" sz="2400" dirty="0" err="1">
                <a:latin typeface="Arial" panose="020B0604020202020204" pitchFamily="34" charset="0"/>
              </a:rPr>
              <a:t>therapy</a:t>
            </a:r>
            <a:endParaRPr lang="cs-CZ" altLang="cs-CZ" sz="2400" dirty="0">
              <a:latin typeface="Arial" panose="020B0604020202020204" pitchFamily="34" charset="0"/>
            </a:endParaRPr>
          </a:p>
        </p:txBody>
      </p:sp>
    </p:spTree>
    <p:custDataLst>
      <p:tags r:id="rId1"/>
    </p:custDataLst>
    <p:extLst>
      <p:ext uri="{BB962C8B-B14F-4D97-AF65-F5344CB8AC3E}">
        <p14:creationId xmlns:p14="http://schemas.microsoft.com/office/powerpoint/2010/main" val="4461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6E0DCD-AC57-43F5-98B8-7D2BE6A35ADA}" type="slidenum">
              <a:rPr lang="cs-CZ" altLang="cs-CZ" sz="1400"/>
              <a:pPr>
                <a:spcBef>
                  <a:spcPct val="0"/>
                </a:spcBef>
                <a:buFontTx/>
                <a:buNone/>
              </a:pPr>
              <a:t>20</a:t>
            </a:fld>
            <a:endParaRPr lang="cs-CZ" altLang="cs-CZ" sz="1400"/>
          </a:p>
        </p:txBody>
      </p:sp>
      <p:sp>
        <p:nvSpPr>
          <p:cNvPr id="124930" name="Rectangle 2"/>
          <p:cNvSpPr>
            <a:spLocks noGrp="1" noChangeArrowheads="1"/>
          </p:cNvSpPr>
          <p:nvPr>
            <p:ph type="title"/>
          </p:nvPr>
        </p:nvSpPr>
        <p:spPr/>
        <p:txBody>
          <a:bodyPr/>
          <a:lstStyle/>
          <a:p>
            <a:pPr eaLnBrk="1" hangingPunct="1">
              <a:defRPr/>
            </a:pPr>
            <a:r>
              <a:rPr lang="cs-CZ" altLang="cs-CZ" sz="3600" b="1">
                <a:solidFill>
                  <a:srgbClr val="FF0000"/>
                </a:solidFill>
                <a:effectLst>
                  <a:outerShdw blurRad="38100" dist="38100" dir="2700000" algn="tl">
                    <a:srgbClr val="000000"/>
                  </a:outerShdw>
                </a:effectLst>
              </a:rPr>
              <a:t>AFP (</a:t>
            </a:r>
            <a:r>
              <a:rPr lang="cs-CZ" altLang="cs-CZ" sz="3600" b="1">
                <a:solidFill>
                  <a:srgbClr val="FF0000"/>
                </a:solidFill>
                <a:effectLst>
                  <a:outerShdw blurRad="38100" dist="38100" dir="2700000" algn="tl">
                    <a:srgbClr val="000000"/>
                  </a:outerShdw>
                </a:effectLst>
                <a:latin typeface="Symbol" pitchFamily="18" charset="2"/>
              </a:rPr>
              <a:t>a</a:t>
            </a:r>
            <a:r>
              <a:rPr lang="cs-CZ" altLang="cs-CZ" sz="3600" b="1">
                <a:solidFill>
                  <a:srgbClr val="FF0000"/>
                </a:solidFill>
                <a:effectLst>
                  <a:outerShdw blurRad="38100" dist="38100" dir="2700000" algn="tl">
                    <a:srgbClr val="000000"/>
                  </a:outerShdw>
                </a:effectLst>
              </a:rPr>
              <a:t>1-fetoprotein)</a:t>
            </a:r>
          </a:p>
        </p:txBody>
      </p:sp>
      <p:sp>
        <p:nvSpPr>
          <p:cNvPr id="124931" name="Rectangle 3"/>
          <p:cNvSpPr>
            <a:spLocks noGrp="1" noChangeArrowheads="1"/>
          </p:cNvSpPr>
          <p:nvPr>
            <p:ph type="body" sz="half" idx="1"/>
          </p:nvPr>
        </p:nvSpPr>
        <p:spPr>
          <a:xfrm>
            <a:off x="1981201" y="1600201"/>
            <a:ext cx="8291513" cy="892175"/>
          </a:xfrm>
        </p:spPr>
        <p:txBody>
          <a:bodyPr/>
          <a:lstStyle/>
          <a:p>
            <a:pPr>
              <a:defRPr/>
            </a:pPr>
            <a:r>
              <a:rPr lang="cs-CZ" altLang="cs-CZ" b="1" dirty="0">
                <a:effectLst>
                  <a:outerShdw blurRad="38100" dist="38100" dir="2700000" algn="tl">
                    <a:srgbClr val="FFFFFF"/>
                  </a:outerShdw>
                </a:effectLst>
                <a:latin typeface="Arial" panose="020B0604020202020204" pitchFamily="34" charset="0"/>
              </a:rPr>
              <a:t>Sensitivity in </a:t>
            </a:r>
            <a:r>
              <a:rPr lang="cs-CZ" altLang="cs-CZ" b="1" dirty="0" err="1">
                <a:effectLst>
                  <a:outerShdw blurRad="38100" dist="38100" dir="2700000" algn="tl">
                    <a:srgbClr val="FFFFFF"/>
                  </a:outerShdw>
                </a:effectLst>
                <a:latin typeface="Arial" panose="020B0604020202020204" pitchFamily="34" charset="0"/>
              </a:rPr>
              <a:t>selected</a:t>
            </a:r>
            <a:r>
              <a:rPr lang="cs-CZ" altLang="cs-CZ" b="1" dirty="0">
                <a:effectLst>
                  <a:outerShdw blurRad="38100" dist="38100" dir="2700000" algn="tl">
                    <a:srgbClr val="FFFFFF"/>
                  </a:outerShdw>
                </a:effectLst>
                <a:latin typeface="Arial" panose="020B0604020202020204" pitchFamily="34" charset="0"/>
              </a:rPr>
              <a:t> Tu</a:t>
            </a:r>
            <a:r>
              <a:rPr lang="cs-CZ" altLang="cs-CZ" sz="1200" dirty="0"/>
              <a:t>(Klinická biochemie a metabolismus, 2009)</a:t>
            </a:r>
          </a:p>
          <a:p>
            <a:pPr eaLnBrk="1" hangingPunct="1">
              <a:defRPr/>
            </a:pPr>
            <a:endParaRPr lang="cs-CZ" altLang="cs-CZ" dirty="0"/>
          </a:p>
        </p:txBody>
      </p:sp>
      <p:graphicFrame>
        <p:nvGraphicFramePr>
          <p:cNvPr id="124962" name="Group 34"/>
          <p:cNvGraphicFramePr>
            <a:graphicFrameLocks noGrp="1"/>
          </p:cNvGraphicFramePr>
          <p:nvPr>
            <p:ph sz="half" idx="2"/>
            <p:extLst>
              <p:ext uri="{D42A27DB-BD31-4B8C-83A1-F6EECF244321}">
                <p14:modId xmlns:p14="http://schemas.microsoft.com/office/powerpoint/2010/main" val="4266429637"/>
              </p:ext>
            </p:extLst>
          </p:nvPr>
        </p:nvGraphicFramePr>
        <p:xfrm>
          <a:off x="2495550" y="2492376"/>
          <a:ext cx="6985000" cy="3535363"/>
        </p:xfrm>
        <a:graphic>
          <a:graphicData uri="http://schemas.openxmlformats.org/drawingml/2006/table">
            <a:tbl>
              <a:tblPr/>
              <a:tblGrid>
                <a:gridCol w="3876675">
                  <a:extLst>
                    <a:ext uri="{9D8B030D-6E8A-4147-A177-3AD203B41FA5}">
                      <a16:colId xmlns:a16="http://schemas.microsoft.com/office/drawing/2014/main" val="20000"/>
                    </a:ext>
                  </a:extLst>
                </a:gridCol>
                <a:gridCol w="3108325">
                  <a:extLst>
                    <a:ext uri="{9D8B030D-6E8A-4147-A177-3AD203B41FA5}">
                      <a16:colId xmlns:a16="http://schemas.microsoft.com/office/drawing/2014/main" val="20001"/>
                    </a:ext>
                  </a:extLst>
                </a:gridCol>
              </a:tblGrid>
              <a:tr h="7175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1" i="0" u="none" strike="noStrike" cap="none" normalizeH="0" baseline="0" dirty="0">
                          <a:ln>
                            <a:noFill/>
                          </a:ln>
                          <a:solidFill>
                            <a:schemeClr val="tx1">
                              <a:lumMod val="50000"/>
                              <a:lumOff val="50000"/>
                            </a:schemeClr>
                          </a:solidFill>
                          <a:effectLst>
                            <a:outerShdw blurRad="38100" dist="38100" dir="2700000" algn="tl">
                              <a:srgbClr val="000000"/>
                            </a:outerShdw>
                          </a:effectLst>
                          <a:latin typeface="Arial" panose="020B0604020202020204" pitchFamily="34" charset="0"/>
                        </a:rPr>
                        <a:t>Tumor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1" i="0" u="none" strike="noStrike" cap="none" normalizeH="0" baseline="0" dirty="0">
                          <a:ln>
                            <a:noFill/>
                          </a:ln>
                          <a:solidFill>
                            <a:schemeClr val="tx1">
                              <a:lumMod val="50000"/>
                              <a:lumOff val="50000"/>
                            </a:schemeClr>
                          </a:solidFill>
                          <a:effectLst>
                            <a:outerShdw blurRad="38100" dist="38100" dir="2700000" algn="tl">
                              <a:srgbClr val="000000"/>
                            </a:outerShdw>
                          </a:effectLst>
                          <a:latin typeface="Arial" panose="020B0604020202020204" pitchFamily="34" charset="0"/>
                        </a:rPr>
                        <a:t>Sensitivity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61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err="1">
                          <a:ln>
                            <a:noFill/>
                          </a:ln>
                          <a:solidFill>
                            <a:schemeClr val="tx1"/>
                          </a:solidFill>
                          <a:effectLst/>
                          <a:latin typeface="Arial" panose="020B0604020202020204" pitchFamily="34" charset="0"/>
                        </a:rPr>
                        <a:t>Hepatocellular</a:t>
                      </a:r>
                      <a:r>
                        <a:rPr kumimoji="0" lang="cs-CZ" altLang="cs-CZ" sz="2800" b="0" i="0" u="none" strike="noStrike" cap="none" normalizeH="0" baseline="0" dirty="0">
                          <a:ln>
                            <a:noFill/>
                          </a:ln>
                          <a:solidFill>
                            <a:schemeClr val="tx1"/>
                          </a:solidFill>
                          <a:effectLst/>
                          <a:latin typeface="Arial" panose="020B0604020202020204" pitchFamily="34" charset="0"/>
                        </a:rPr>
                        <a:t> 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Embryonal 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91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Teratoma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panose="020B0604020202020204" pitchFamily="34" charset="0"/>
                        </a:rPr>
                        <a:t>Yolk sac 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panose="020B0604020202020204" pitchFamily="34"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239676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FF0066"/>
                </a:solidFill>
                <a:effectLst>
                  <a:outerShdw blurRad="38100" dist="38100" dir="2700000" algn="tl">
                    <a:srgbClr val="000000">
                      <a:alpha val="43137"/>
                    </a:srgbClr>
                  </a:outerShdw>
                </a:effectLst>
              </a:rPr>
              <a:t>Oncoplacental</a:t>
            </a:r>
            <a:r>
              <a:rPr lang="cs-CZ" b="1" dirty="0">
                <a:solidFill>
                  <a:srgbClr val="FF0066"/>
                </a:solidFill>
                <a:effectLst>
                  <a:outerShdw blurRad="38100" dist="38100" dir="2700000" algn="tl">
                    <a:srgbClr val="000000">
                      <a:alpha val="43137"/>
                    </a:srgbClr>
                  </a:outerShdw>
                </a:effectLst>
              </a:rPr>
              <a:t> </a:t>
            </a:r>
            <a:r>
              <a:rPr lang="cs-CZ" b="1" dirty="0" err="1">
                <a:solidFill>
                  <a:srgbClr val="FF0066"/>
                </a:solidFill>
                <a:effectLst>
                  <a:outerShdw blurRad="38100" dist="38100" dir="2700000" algn="tl">
                    <a:srgbClr val="000000">
                      <a:alpha val="43137"/>
                    </a:srgbClr>
                  </a:outerShdw>
                </a:effectLst>
              </a:rPr>
              <a:t>antigens</a:t>
            </a:r>
            <a:endParaRPr lang="cs-CZ" b="1" dirty="0">
              <a:solidFill>
                <a:srgbClr val="FF0066"/>
              </a:solidFill>
              <a:effectLst>
                <a:outerShdw blurRad="38100" dist="38100" dir="2700000" algn="tl">
                  <a:srgbClr val="000000">
                    <a:alpha val="43137"/>
                  </a:srgbClr>
                </a:outerShdw>
              </a:effectLst>
            </a:endParaRPr>
          </a:p>
        </p:txBody>
      </p:sp>
      <p:sp>
        <p:nvSpPr>
          <p:cNvPr id="6" name="Zástupný symbol pro text 5"/>
          <p:cNvSpPr>
            <a:spLocks noGrp="1"/>
          </p:cNvSpPr>
          <p:nvPr>
            <p:ph type="body" idx="1"/>
          </p:nvPr>
        </p:nvSpPr>
        <p:spPr/>
        <p:txBody>
          <a:bodyPr/>
          <a:lstStyle/>
          <a:p>
            <a:endParaRPr lang="cs-CZ"/>
          </a:p>
        </p:txBody>
      </p:sp>
      <p:sp>
        <p:nvSpPr>
          <p:cNvPr id="3" name="Zástupný symbol pro obsah 2"/>
          <p:cNvSpPr>
            <a:spLocks noGrp="1"/>
          </p:cNvSpPr>
          <p:nvPr>
            <p:ph sz="half" idx="2"/>
          </p:nvPr>
        </p:nvSpPr>
        <p:spPr>
          <a:xfrm>
            <a:off x="839788" y="3543299"/>
            <a:ext cx="5157787" cy="1485901"/>
          </a:xfrm>
          <a:solidFill>
            <a:schemeClr val="accent1">
              <a:lumMod val="20000"/>
              <a:lumOff val="80000"/>
            </a:schemeClr>
          </a:solidFill>
          <a:ln>
            <a:solidFill>
              <a:schemeClr val="accent1">
                <a:lumMod val="75000"/>
              </a:schemeClr>
            </a:solidFill>
          </a:ln>
        </p:spPr>
        <p:txBody>
          <a:bodyPr>
            <a:normAutofit/>
          </a:bodyPr>
          <a:lstStyle/>
          <a:p>
            <a:pPr marL="0" indent="0">
              <a:buNone/>
            </a:pPr>
            <a:endParaRPr lang="cs-CZ" altLang="cs-CZ" sz="2400" b="1" dirty="0">
              <a:effectLst>
                <a:outerShdw blurRad="38100" dist="38100" dir="2700000" algn="tl">
                  <a:srgbClr val="FFFFFF"/>
                </a:outerShdw>
              </a:effectLst>
            </a:endParaRPr>
          </a:p>
          <a:p>
            <a:r>
              <a:rPr lang="cs-CZ" altLang="cs-CZ" sz="4800" b="1" dirty="0" err="1">
                <a:effectLst>
                  <a:outerShdw blurRad="38100" dist="38100" dir="2700000" algn="tl">
                    <a:srgbClr val="FFFFFF"/>
                  </a:outerShdw>
                </a:effectLst>
              </a:rPr>
              <a:t>hCG</a:t>
            </a:r>
            <a:r>
              <a:rPr lang="cs-CZ" altLang="cs-CZ" sz="4800" b="1" dirty="0">
                <a:effectLst>
                  <a:outerShdw blurRad="38100" dist="38100" dir="2700000" algn="tl">
                    <a:srgbClr val="FFFFFF"/>
                  </a:outerShdw>
                </a:effectLst>
              </a:rPr>
              <a:t> </a:t>
            </a:r>
            <a:endParaRPr lang="cs-CZ" altLang="cs-CZ" sz="4400" b="1" dirty="0">
              <a:effectLst>
                <a:outerShdw blurRad="38100" dist="38100" dir="2700000" algn="tl">
                  <a:srgbClr val="FFFFFF"/>
                </a:outerShdw>
              </a:effectLst>
            </a:endParaRPr>
          </a:p>
          <a:p>
            <a:endParaRPr lang="cs-CZ" dirty="0"/>
          </a:p>
        </p:txBody>
      </p:sp>
      <p:sp>
        <p:nvSpPr>
          <p:cNvPr id="7" name="Zástupný symbol pro text 6"/>
          <p:cNvSpPr>
            <a:spLocks noGrp="1"/>
          </p:cNvSpPr>
          <p:nvPr>
            <p:ph type="body" sz="quarter" idx="3"/>
          </p:nvPr>
        </p:nvSpPr>
        <p:spPr/>
        <p:txBody>
          <a:bodyPr/>
          <a:lstStyle/>
          <a:p>
            <a:endParaRPr lang="cs-CZ"/>
          </a:p>
        </p:txBody>
      </p:sp>
      <p:sp>
        <p:nvSpPr>
          <p:cNvPr id="8" name="Zástupný symbol pro obsah 7"/>
          <p:cNvSpPr>
            <a:spLocks noGrp="1"/>
          </p:cNvSpPr>
          <p:nvPr>
            <p:ph sz="quarter" idx="4"/>
          </p:nvPr>
        </p:nvSpPr>
        <p:spPr>
          <a:xfrm>
            <a:off x="5997575" y="3543299"/>
            <a:ext cx="5357813" cy="1485901"/>
          </a:xfrm>
          <a:solidFill>
            <a:schemeClr val="accent1">
              <a:lumMod val="20000"/>
              <a:lumOff val="80000"/>
            </a:schemeClr>
          </a:solidFill>
          <a:ln>
            <a:solidFill>
              <a:schemeClr val="accent1">
                <a:lumMod val="75000"/>
              </a:schemeClr>
            </a:solidFill>
          </a:ln>
        </p:spPr>
        <p:txBody>
          <a:bodyPr>
            <a:normAutofit/>
          </a:bodyPr>
          <a:lstStyle/>
          <a:p>
            <a:endParaRPr lang="cs-CZ" altLang="cs-CZ" sz="3000" b="1" dirty="0"/>
          </a:p>
          <a:p>
            <a:r>
              <a:rPr lang="cs-CZ" altLang="cs-CZ" sz="3000" b="1" dirty="0"/>
              <a:t>SP-1</a:t>
            </a:r>
            <a:endParaRPr lang="cs-CZ" altLang="cs-CZ" b="1" dirty="0"/>
          </a:p>
          <a:p>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21</a:t>
            </a:fld>
            <a:endParaRPr lang="cs-CZ"/>
          </a:p>
        </p:txBody>
      </p:sp>
      <p:sp>
        <p:nvSpPr>
          <p:cNvPr id="5" name="TextovéPole 4"/>
          <p:cNvSpPr txBox="1"/>
          <p:nvPr/>
        </p:nvSpPr>
        <p:spPr>
          <a:xfrm>
            <a:off x="838200" y="1517748"/>
            <a:ext cx="10515600" cy="2308324"/>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marL="457200" indent="-457200">
              <a:lnSpc>
                <a:spcPct val="90000"/>
              </a:lnSpc>
              <a:buFont typeface="Arial" panose="020B0604020202020204" pitchFamily="34" charset="0"/>
              <a:buChar char="•"/>
              <a:defRPr/>
            </a:pPr>
            <a:r>
              <a:rPr lang="cs-CZ" altLang="cs-CZ" sz="2800" dirty="0" err="1">
                <a:solidFill>
                  <a:srgbClr val="0000FF"/>
                </a:solidFill>
              </a:rPr>
              <a:t>Substances</a:t>
            </a:r>
            <a:r>
              <a:rPr lang="cs-CZ" altLang="cs-CZ" sz="2800" dirty="0">
                <a:solidFill>
                  <a:srgbClr val="0000FF"/>
                </a:solidFill>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produced</a:t>
            </a:r>
            <a:r>
              <a:rPr lang="cs-CZ" altLang="cs-CZ" sz="2800" dirty="0">
                <a:solidFill>
                  <a:srgbClr val="0000FF"/>
                </a:solidFill>
                <a:effectLst>
                  <a:outerShdw blurRad="38100" dist="38100" dir="2700000" algn="tl">
                    <a:srgbClr val="FFFFFF"/>
                  </a:outerShdw>
                </a:effectLst>
                <a:latin typeface="Arial" panose="020B0604020202020204" pitchFamily="34" charset="0"/>
              </a:rPr>
              <a:t> by </a:t>
            </a:r>
            <a:r>
              <a:rPr lang="cs-CZ" altLang="cs-CZ" sz="2800" dirty="0" err="1">
                <a:solidFill>
                  <a:srgbClr val="0000FF"/>
                </a:solidFill>
                <a:effectLst>
                  <a:outerShdw blurRad="38100" dist="38100" dir="2700000" algn="tl">
                    <a:srgbClr val="FFFFFF"/>
                  </a:outerShdw>
                </a:effectLst>
                <a:latin typeface="Arial" panose="020B0604020202020204" pitchFamily="34" charset="0"/>
              </a:rPr>
              <a:t>the</a:t>
            </a:r>
            <a:r>
              <a:rPr lang="cs-CZ" altLang="cs-CZ" sz="2800" dirty="0">
                <a:solidFill>
                  <a:srgbClr val="0000FF"/>
                </a:solidFill>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trophoblastic</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cells</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of</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the</a:t>
            </a:r>
            <a:r>
              <a:rPr lang="cs-CZ" altLang="cs-CZ" sz="2800" dirty="0">
                <a:solidFill>
                  <a:srgbClr val="0000FF"/>
                </a:solidFill>
                <a:effectLst>
                  <a:outerShdw blurRad="38100" dist="38100" dir="2700000" algn="tl">
                    <a:srgbClr val="FFFFFF"/>
                  </a:outerShdw>
                </a:effectLst>
                <a:latin typeface="Arial" panose="020B0604020202020204" pitchFamily="34" charset="0"/>
              </a:rPr>
              <a:t> placenta in </a:t>
            </a:r>
            <a:r>
              <a:rPr lang="cs-CZ" altLang="cs-CZ" sz="2800" dirty="0" err="1">
                <a:solidFill>
                  <a:srgbClr val="0000FF"/>
                </a:solidFill>
                <a:effectLst>
                  <a:outerShdw blurRad="38100" dist="38100" dir="2700000" algn="tl">
                    <a:srgbClr val="FFFFFF"/>
                  </a:outerShdw>
                </a:effectLst>
                <a:latin typeface="Arial" panose="020B0604020202020204" pitchFamily="34" charset="0"/>
              </a:rPr>
              <a:t>both</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pregnancy</a:t>
            </a:r>
            <a:r>
              <a:rPr lang="cs-CZ" altLang="cs-CZ" sz="2800" dirty="0">
                <a:solidFill>
                  <a:srgbClr val="0000FF"/>
                </a:solidFill>
                <a:effectLst>
                  <a:outerShdw blurRad="38100" dist="38100" dir="2700000" algn="tl">
                    <a:srgbClr val="FFFFFF"/>
                  </a:outerShdw>
                </a:effectLst>
                <a:latin typeface="Arial" panose="020B0604020202020204" pitchFamily="34" charset="0"/>
              </a:rPr>
              <a:t> and </a:t>
            </a:r>
            <a:r>
              <a:rPr lang="cs-CZ" altLang="cs-CZ" sz="2800" dirty="0" err="1">
                <a:solidFill>
                  <a:srgbClr val="0000FF"/>
                </a:solidFill>
                <a:effectLst>
                  <a:outerShdw blurRad="38100" dist="38100" dir="2700000" algn="tl">
                    <a:srgbClr val="FFFFFF"/>
                  </a:outerShdw>
                </a:effectLst>
                <a:latin typeface="Arial" panose="020B0604020202020204" pitchFamily="34" charset="0"/>
              </a:rPr>
              <a:t>pathological</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conditions</a:t>
            </a:r>
            <a:r>
              <a:rPr lang="cs-CZ" altLang="cs-CZ" sz="2800" dirty="0">
                <a:solidFill>
                  <a:srgbClr val="0000FF"/>
                </a:solidFill>
                <a:effectLst>
                  <a:outerShdw blurRad="38100" dist="38100" dir="2700000" algn="tl">
                    <a:srgbClr val="FFFFFF"/>
                  </a:outerShdw>
                </a:effectLst>
                <a:latin typeface="Arial" panose="020B0604020202020204" pitchFamily="34" charset="0"/>
              </a:rPr>
              <a:t> and </a:t>
            </a:r>
            <a:r>
              <a:rPr lang="cs-CZ" altLang="cs-CZ" sz="2800" dirty="0" err="1">
                <a:solidFill>
                  <a:srgbClr val="0000FF"/>
                </a:solidFill>
                <a:effectLst>
                  <a:outerShdw blurRad="38100" dist="38100" dir="2700000" algn="tl">
                    <a:srgbClr val="FFFFFF"/>
                  </a:outerShdw>
                </a:effectLst>
                <a:latin typeface="Arial" panose="020B0604020202020204" pitchFamily="34" charset="0"/>
              </a:rPr>
              <a:t>also</a:t>
            </a:r>
            <a:r>
              <a:rPr lang="cs-CZ" altLang="cs-CZ" sz="2800" dirty="0">
                <a:solidFill>
                  <a:srgbClr val="0000FF"/>
                </a:solidFill>
                <a:effectLst>
                  <a:outerShdw blurRad="38100" dist="38100" dir="2700000" algn="tl">
                    <a:srgbClr val="FFFFFF"/>
                  </a:outerShdw>
                </a:effectLst>
                <a:latin typeface="Arial" panose="020B0604020202020204" pitchFamily="34" charset="0"/>
              </a:rPr>
              <a:t> by </a:t>
            </a:r>
            <a:r>
              <a:rPr lang="cs-CZ" altLang="cs-CZ" sz="2800" dirty="0" err="1">
                <a:solidFill>
                  <a:srgbClr val="0000FF"/>
                </a:solidFill>
                <a:effectLst>
                  <a:outerShdw blurRad="38100" dist="38100" dir="2700000" algn="tl">
                    <a:srgbClr val="FFFFFF"/>
                  </a:outerShdw>
                </a:effectLst>
                <a:latin typeface="Arial" panose="020B0604020202020204" pitchFamily="34" charset="0"/>
              </a:rPr>
              <a:t>germinative</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tumors</a:t>
            </a:r>
            <a:r>
              <a:rPr lang="cs-CZ" altLang="cs-CZ" sz="2800" dirty="0">
                <a:solidFill>
                  <a:srgbClr val="0000FF"/>
                </a:solidFill>
                <a:effectLst>
                  <a:outerShdw blurRad="38100" dist="38100" dir="2700000" algn="tl">
                    <a:srgbClr val="FFFFFF"/>
                  </a:outerShdw>
                </a:effectLst>
                <a:latin typeface="Arial" panose="020B0604020202020204" pitchFamily="34" charset="0"/>
              </a:rPr>
              <a:t> as a </a:t>
            </a:r>
            <a:r>
              <a:rPr lang="cs-CZ" altLang="cs-CZ" sz="2800" dirty="0" err="1">
                <a:solidFill>
                  <a:srgbClr val="0000FF"/>
                </a:solidFill>
                <a:effectLst>
                  <a:outerShdw blurRad="38100" dist="38100" dir="2700000" algn="tl">
                    <a:srgbClr val="FFFFFF"/>
                  </a:outerShdw>
                </a:effectLst>
                <a:latin typeface="Arial" panose="020B0604020202020204" pitchFamily="34" charset="0"/>
              </a:rPr>
              <a:t>mark</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of</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malignant</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rPr>
              <a:t>dedifferentiation</a:t>
            </a:r>
            <a:r>
              <a:rPr lang="cs-CZ" altLang="cs-CZ" sz="2800" dirty="0">
                <a:solidFill>
                  <a:srgbClr val="0000FF"/>
                </a:solidFill>
                <a:effectLst>
                  <a:outerShdw blurRad="38100" dist="38100" dir="2700000" algn="tl">
                    <a:srgbClr val="FFFFFF"/>
                  </a:outerShdw>
                </a:effectLst>
                <a:latin typeface="Arial" panose="020B0604020202020204" pitchFamily="34" charset="0"/>
              </a:rPr>
              <a:t> </a:t>
            </a:r>
          </a:p>
          <a:p>
            <a:pPr marL="457200" indent="-457200">
              <a:lnSpc>
                <a:spcPct val="90000"/>
              </a:lnSpc>
              <a:buFont typeface="Arial" panose="020B0604020202020204" pitchFamily="34" charset="0"/>
              <a:buChar char="•"/>
              <a:defRPr/>
            </a:pP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levels</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show evidence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of</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malignancy</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and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metastatic</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potency</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of</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the</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800" dirty="0" err="1">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given</a:t>
            </a:r>
            <a:r>
              <a:rPr lang="cs-CZ" altLang="cs-CZ" sz="2800" dirty="0">
                <a:solidFill>
                  <a:srgbClr val="0000FF"/>
                </a:solidFill>
                <a:effectLst>
                  <a:outerShdw blurRad="38100" dist="38100" dir="2700000" algn="tl">
                    <a:srgbClr val="FFFFFF"/>
                  </a:outerShdw>
                </a:effectLst>
                <a:latin typeface="Arial" panose="020B0604020202020204" pitchFamily="34" charset="0"/>
                <a:cs typeface="Arial" panose="020B0604020202020204" pitchFamily="34" charset="0"/>
              </a:rPr>
              <a:t> tumor</a:t>
            </a:r>
          </a:p>
          <a:p>
            <a:endParaRPr lang="cs-CZ" dirty="0"/>
          </a:p>
        </p:txBody>
      </p:sp>
      <p:pic>
        <p:nvPicPr>
          <p:cNvPr id="24578" name="Picture 2" descr="Výsledek obrázku pro hcg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789"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424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EBE363-F3D7-48BD-9592-92F34A39D5AA}" type="slidenum">
              <a:rPr lang="cs-CZ" altLang="cs-CZ" sz="1400"/>
              <a:pPr>
                <a:spcBef>
                  <a:spcPct val="0"/>
                </a:spcBef>
                <a:buFontTx/>
                <a:buNone/>
              </a:pPr>
              <a:t>22</a:t>
            </a:fld>
            <a:endParaRPr lang="cs-CZ" altLang="cs-CZ" sz="1400"/>
          </a:p>
        </p:txBody>
      </p:sp>
      <p:sp>
        <p:nvSpPr>
          <p:cNvPr id="46082" name="Rectangle 2"/>
          <p:cNvSpPr>
            <a:spLocks noGrp="1" noChangeArrowheads="1"/>
          </p:cNvSpPr>
          <p:nvPr>
            <p:ph type="title"/>
          </p:nvPr>
        </p:nvSpPr>
        <p:spPr>
          <a:xfrm>
            <a:off x="685800" y="274638"/>
            <a:ext cx="9525000" cy="850900"/>
          </a:xfrm>
        </p:spPr>
        <p:txBody>
          <a:bodyPr/>
          <a:lstStyle/>
          <a:p>
            <a:pPr>
              <a:defRPr/>
            </a:pPr>
            <a:r>
              <a:rPr lang="cs-CZ" altLang="cs-CZ" sz="3200" b="1" i="1" dirty="0" err="1">
                <a:solidFill>
                  <a:srgbClr val="CC0000"/>
                </a:solidFill>
                <a:effectLst>
                  <a:outerShdw blurRad="38100" dist="38100" dir="2700000" algn="tl">
                    <a:srgbClr val="000000"/>
                  </a:outerShdw>
                </a:effectLst>
                <a:latin typeface="Arial" panose="020B0604020202020204" pitchFamily="34" charset="0"/>
              </a:rPr>
              <a:t>hCG</a:t>
            </a:r>
            <a:r>
              <a:rPr lang="cs-CZ" altLang="cs-CZ" sz="3200" b="1" i="1" dirty="0">
                <a:solidFill>
                  <a:srgbClr val="CC0000"/>
                </a:solidFill>
                <a:effectLst>
                  <a:outerShdw blurRad="38100" dist="38100" dir="2700000" algn="tl">
                    <a:srgbClr val="000000"/>
                  </a:outerShdw>
                </a:effectLst>
                <a:latin typeface="Arial" panose="020B0604020202020204" pitchFamily="34" charset="0"/>
              </a:rPr>
              <a:t> (</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human</a:t>
            </a:r>
            <a:r>
              <a:rPr lang="cs-CZ" altLang="cs-CZ" sz="3200" b="1" i="1" dirty="0">
                <a:solidFill>
                  <a:srgbClr val="CC0000"/>
                </a:solidFill>
                <a:effectLst>
                  <a:outerShdw blurRad="38100" dist="38100" dir="2700000" algn="tl">
                    <a:srgbClr val="000000"/>
                  </a:outerShdw>
                </a:effectLst>
                <a:latin typeface="Arial" panose="020B0604020202020204" pitchFamily="34" charset="0"/>
              </a:rPr>
              <a:t> </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chorionic</a:t>
            </a:r>
            <a:r>
              <a:rPr lang="cs-CZ" altLang="cs-CZ" sz="3200" b="1" i="1" dirty="0">
                <a:solidFill>
                  <a:srgbClr val="CC0000"/>
                </a:solidFill>
                <a:effectLst>
                  <a:outerShdw blurRad="38100" dist="38100" dir="2700000" algn="tl">
                    <a:srgbClr val="000000"/>
                  </a:outerShdw>
                </a:effectLst>
                <a:latin typeface="Arial" panose="020B0604020202020204" pitchFamily="34" charset="0"/>
              </a:rPr>
              <a:t> gonadotropin)</a:t>
            </a:r>
            <a:endParaRPr lang="cs-CZ" altLang="cs-CZ" sz="3200" b="1" dirty="0">
              <a:solidFill>
                <a:srgbClr val="FF0000"/>
              </a:solidFill>
              <a:effectLst>
                <a:outerShdw blurRad="38100" dist="38100" dir="2700000" algn="tl">
                  <a:srgbClr val="000000"/>
                </a:outerShdw>
              </a:effectLst>
            </a:endParaRPr>
          </a:p>
        </p:txBody>
      </p:sp>
      <p:sp>
        <p:nvSpPr>
          <p:cNvPr id="46083" name="Rectangle 3"/>
          <p:cNvSpPr>
            <a:spLocks noGrp="1" noChangeArrowheads="1"/>
          </p:cNvSpPr>
          <p:nvPr>
            <p:ph type="body" idx="1"/>
          </p:nvPr>
        </p:nvSpPr>
        <p:spPr>
          <a:xfrm>
            <a:off x="282844" y="1349254"/>
            <a:ext cx="9982200" cy="5372222"/>
          </a:xfrm>
        </p:spPr>
        <p:txBody>
          <a:bodyPr/>
          <a:lstStyle/>
          <a:p>
            <a:pPr>
              <a:defRPr/>
            </a:pPr>
            <a:r>
              <a:rPr lang="cs-CZ" altLang="cs-CZ" sz="2400" dirty="0" err="1">
                <a:latin typeface="Arial" panose="020B0604020202020204" pitchFamily="34" charset="0"/>
              </a:rPr>
              <a:t>glycoprotein</a:t>
            </a:r>
            <a:r>
              <a:rPr lang="cs-CZ" altLang="cs-CZ" sz="2400" dirty="0">
                <a:latin typeface="Arial" panose="020B0604020202020204" pitchFamily="34" charset="0"/>
              </a:rPr>
              <a:t> </a:t>
            </a:r>
            <a:r>
              <a:rPr lang="cs-CZ" altLang="cs-CZ" sz="2400" dirty="0" err="1">
                <a:latin typeface="Arial" panose="020B0604020202020204" pitchFamily="34" charset="0"/>
              </a:rPr>
              <a:t>secreted</a:t>
            </a:r>
            <a:r>
              <a:rPr lang="cs-CZ" altLang="cs-CZ" sz="2400" dirty="0">
                <a:latin typeface="Arial" panose="020B0604020202020204" pitchFamily="34" charset="0"/>
              </a:rPr>
              <a:t> by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syncytiotrophoblastic</a:t>
            </a:r>
            <a:r>
              <a:rPr lang="cs-CZ" altLang="cs-CZ" sz="2400" dirty="0">
                <a:latin typeface="Arial" panose="020B0604020202020204" pitchFamily="34" charset="0"/>
              </a:rPr>
              <a:t> </a:t>
            </a:r>
            <a:r>
              <a:rPr lang="cs-CZ" altLang="cs-CZ" sz="2400" dirty="0" err="1">
                <a:latin typeface="Arial" panose="020B0604020202020204" pitchFamily="34" charset="0"/>
              </a:rPr>
              <a:t>cells</a:t>
            </a:r>
            <a:r>
              <a:rPr lang="cs-CZ" altLang="cs-CZ" sz="2400" dirty="0">
                <a:latin typeface="Arial" panose="020B0604020202020204" pitchFamily="34" charset="0"/>
              </a:rPr>
              <a:t> </a:t>
            </a:r>
            <a:r>
              <a:rPr lang="cs-CZ" altLang="cs-CZ" sz="2400" dirty="0" err="1">
                <a:latin typeface="Arial" panose="020B0604020202020204" pitchFamily="34" charset="0"/>
              </a:rPr>
              <a:t>of</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placenta</a:t>
            </a:r>
          </a:p>
          <a:p>
            <a:pPr>
              <a:defRPr/>
            </a:pPr>
            <a:endParaRPr lang="cs-CZ" altLang="cs-CZ" sz="2400" b="1" dirty="0">
              <a:latin typeface="Arial" panose="020B0604020202020204" pitchFamily="34" charset="0"/>
            </a:endParaRPr>
          </a:p>
          <a:p>
            <a:pPr>
              <a:defRPr/>
            </a:pPr>
            <a:endParaRPr lang="cs-CZ" altLang="cs-CZ" sz="2400" dirty="0">
              <a:latin typeface="Arial" panose="020B0604020202020204" pitchFamily="34" charset="0"/>
            </a:endParaRPr>
          </a:p>
          <a:p>
            <a:pPr>
              <a:defRPr/>
            </a:pPr>
            <a:endParaRPr lang="cs-CZ" altLang="cs-CZ" sz="2400" b="1" dirty="0">
              <a:solidFill>
                <a:srgbClr val="3366FF"/>
              </a:solidFill>
              <a:latin typeface="Arial" panose="020B0604020202020204" pitchFamily="34" charset="0"/>
              <a:cs typeface="Times New Roman" panose="02020603050405020304" pitchFamily="18" charset="0"/>
            </a:endParaRPr>
          </a:p>
          <a:p>
            <a:pPr>
              <a:defRPr/>
            </a:pPr>
            <a:endParaRPr lang="cs-CZ" altLang="cs-CZ" sz="2400" b="1" dirty="0">
              <a:solidFill>
                <a:srgbClr val="3366FF"/>
              </a:solidFill>
              <a:latin typeface="Arial" panose="020B0604020202020204" pitchFamily="34" charset="0"/>
              <a:cs typeface="Times New Roman" panose="02020603050405020304" pitchFamily="18" charset="0"/>
            </a:endParaRPr>
          </a:p>
          <a:p>
            <a:pPr>
              <a:defRPr/>
            </a:pPr>
            <a:r>
              <a:rPr lang="cs-CZ" altLang="cs-CZ" sz="2400" b="1" dirty="0">
                <a:solidFill>
                  <a:srgbClr val="3366FF"/>
                </a:solidFill>
                <a:latin typeface="Arial" panose="020B0604020202020204" pitchFamily="34" charset="0"/>
                <a:cs typeface="Times New Roman" panose="02020603050405020304" pitchFamily="18" charset="0"/>
              </a:rPr>
              <a:t>↑:</a:t>
            </a:r>
            <a:r>
              <a:rPr lang="cs-CZ" altLang="cs-CZ" sz="2400" b="1" dirty="0">
                <a:latin typeface="Arial" panose="020B0604020202020204" pitchFamily="34" charset="0"/>
              </a:rPr>
              <a:t> 	</a:t>
            </a:r>
            <a:r>
              <a:rPr lang="cs-CZ" altLang="cs-CZ" sz="2400" b="1" dirty="0" err="1">
                <a:solidFill>
                  <a:srgbClr val="3366FF"/>
                </a:solidFill>
                <a:latin typeface="Arial" panose="020B0604020202020204" pitchFamily="34" charset="0"/>
              </a:rPr>
              <a:t>pregnant</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women</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hydatidiform</a:t>
            </a:r>
            <a:r>
              <a:rPr lang="cs-CZ" altLang="cs-CZ" sz="2400" b="1" dirty="0">
                <a:solidFill>
                  <a:srgbClr val="3366FF"/>
                </a:solidFill>
                <a:latin typeface="Arial" panose="020B0604020202020204" pitchFamily="34" charset="0"/>
              </a:rPr>
              <a:t> mole</a:t>
            </a:r>
          </a:p>
          <a:p>
            <a:pPr>
              <a:buNone/>
              <a:defRPr/>
            </a:pPr>
            <a:endParaRPr lang="cs-CZ" altLang="cs-CZ" sz="2400" b="1" dirty="0">
              <a:solidFill>
                <a:srgbClr val="3366FF"/>
              </a:solidFill>
              <a:effectLst>
                <a:outerShdw blurRad="38100" dist="38100" dir="2700000" algn="tl">
                  <a:srgbClr val="000000">
                    <a:alpha val="43137"/>
                  </a:srgbClr>
                </a:outerShdw>
              </a:effectLst>
              <a:latin typeface="Arial" panose="020B0604020202020204" pitchFamily="34" charset="0"/>
            </a:endParaRPr>
          </a:p>
          <a:p>
            <a:pPr>
              <a:defRPr/>
            </a:pPr>
            <a:r>
              <a:rPr lang="cs-CZ" altLang="cs-CZ" sz="2400" b="1" dirty="0" err="1">
                <a:latin typeface="Arial" panose="020B0604020202020204" pitchFamily="34" charset="0"/>
              </a:rPr>
              <a:t>marker</a:t>
            </a:r>
            <a:r>
              <a:rPr lang="cs-CZ" altLang="cs-CZ" sz="2400" b="1" dirty="0">
                <a:latin typeface="Arial" panose="020B0604020202020204" pitchFamily="34" charset="0"/>
              </a:rPr>
              <a:t> </a:t>
            </a:r>
            <a:r>
              <a:rPr lang="cs-CZ" altLang="cs-CZ" sz="2400" b="1" dirty="0" err="1">
                <a:latin typeface="Arial" panose="020B0604020202020204" pitchFamily="34" charset="0"/>
              </a:rPr>
              <a:t>for</a:t>
            </a:r>
            <a:r>
              <a:rPr lang="cs-CZ" altLang="cs-CZ" sz="2400" b="1" dirty="0">
                <a:latin typeface="Arial" panose="020B0604020202020204" pitchFamily="34" charset="0"/>
              </a:rPr>
              <a:t> </a:t>
            </a:r>
            <a:r>
              <a:rPr lang="cs-CZ" altLang="cs-CZ" sz="2400" b="1" dirty="0" err="1">
                <a:solidFill>
                  <a:srgbClr val="0066FF"/>
                </a:solidFill>
                <a:latin typeface="Arial" panose="020B0604020202020204" pitchFamily="34" charset="0"/>
              </a:rPr>
              <a:t>tumors</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of</a:t>
            </a:r>
            <a:r>
              <a:rPr lang="cs-CZ" altLang="cs-CZ" sz="2400" b="1" dirty="0">
                <a:solidFill>
                  <a:srgbClr val="0066FF"/>
                </a:solidFill>
                <a:latin typeface="Arial" panose="020B0604020202020204" pitchFamily="34" charset="0"/>
              </a:rPr>
              <a:t> placenta (</a:t>
            </a:r>
            <a:r>
              <a:rPr lang="cs-CZ" altLang="cs-CZ" sz="2400" b="1" dirty="0" err="1">
                <a:solidFill>
                  <a:srgbClr val="0066FF"/>
                </a:solidFill>
                <a:latin typeface="Arial" panose="020B0604020202020204" pitchFamily="34" charset="0"/>
              </a:rPr>
              <a:t>trophoblastic</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tumors</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particularly</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choriocarcinoma</a:t>
            </a:r>
            <a:r>
              <a:rPr lang="cs-CZ" altLang="cs-CZ" sz="2400" b="1" dirty="0">
                <a:solidFill>
                  <a:srgbClr val="0066FF"/>
                </a:solidFill>
                <a:latin typeface="Arial" panose="020B0604020202020204" pitchFamily="34" charset="0"/>
              </a:rPr>
              <a:t>), and </a:t>
            </a:r>
            <a:r>
              <a:rPr lang="cs-CZ" altLang="cs-CZ" sz="2400" b="1" dirty="0" err="1">
                <a:solidFill>
                  <a:srgbClr val="0066FF"/>
                </a:solidFill>
                <a:latin typeface="Arial" panose="020B0604020202020204" pitchFamily="34" charset="0"/>
              </a:rPr>
              <a:t>germ</a:t>
            </a:r>
            <a:r>
              <a:rPr lang="cs-CZ" altLang="cs-CZ" sz="2400" b="1" dirty="0">
                <a:solidFill>
                  <a:srgbClr val="0066FF"/>
                </a:solidFill>
                <a:latin typeface="Arial" panose="020B0604020202020204" pitchFamily="34" charset="0"/>
              </a:rPr>
              <a:t>-cell </a:t>
            </a:r>
            <a:r>
              <a:rPr lang="cs-CZ" altLang="cs-CZ" sz="2400" b="1" dirty="0" err="1">
                <a:solidFill>
                  <a:srgbClr val="0066FF"/>
                </a:solidFill>
                <a:latin typeface="Arial" panose="020B0604020202020204" pitchFamily="34" charset="0"/>
              </a:rPr>
              <a:t>tumors</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of</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the</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testis</a:t>
            </a:r>
            <a:r>
              <a:rPr lang="cs-CZ" altLang="cs-CZ" sz="2400" b="1" dirty="0">
                <a:solidFill>
                  <a:srgbClr val="0066FF"/>
                </a:solidFill>
                <a:latin typeface="Arial" panose="020B0604020202020204" pitchFamily="34" charset="0"/>
              </a:rPr>
              <a:t> and ovary</a:t>
            </a:r>
          </a:p>
          <a:p>
            <a:pPr>
              <a:buNone/>
              <a:defRPr/>
            </a:pPr>
            <a:endParaRPr lang="cs-CZ" altLang="cs-CZ" sz="1200" b="1" dirty="0">
              <a:solidFill>
                <a:srgbClr val="0066FF"/>
              </a:solidFill>
              <a:latin typeface="Arial" panose="020B0604020202020204" pitchFamily="34" charset="0"/>
            </a:endParaRPr>
          </a:p>
          <a:p>
            <a:pPr>
              <a:defRPr/>
            </a:pPr>
            <a:r>
              <a:rPr lang="cs-CZ" altLang="cs-CZ" sz="2400" b="1" dirty="0" err="1">
                <a:solidFill>
                  <a:srgbClr val="008080"/>
                </a:solidFill>
                <a:latin typeface="Arial" panose="020B0604020202020204" pitchFamily="34" charset="0"/>
              </a:rPr>
              <a:t>cut</a:t>
            </a:r>
            <a:r>
              <a:rPr lang="cs-CZ" altLang="cs-CZ" sz="2400" b="1" dirty="0">
                <a:solidFill>
                  <a:srgbClr val="008080"/>
                </a:solidFill>
                <a:latin typeface="Arial" panose="020B0604020202020204" pitchFamily="34" charset="0"/>
              </a:rPr>
              <a:t> </a:t>
            </a:r>
            <a:r>
              <a:rPr lang="cs-CZ" altLang="cs-CZ" sz="2400" b="1" dirty="0" err="1">
                <a:solidFill>
                  <a:srgbClr val="008080"/>
                </a:solidFill>
                <a:latin typeface="Arial" panose="020B0604020202020204" pitchFamily="34" charset="0"/>
              </a:rPr>
              <a:t>off</a:t>
            </a:r>
            <a:r>
              <a:rPr lang="cs-CZ" altLang="cs-CZ" sz="2400" b="1" dirty="0">
                <a:solidFill>
                  <a:srgbClr val="008080"/>
                </a:solidFill>
                <a:latin typeface="Arial" panose="020B0604020202020204" pitchFamily="34" charset="0"/>
              </a:rPr>
              <a:t> </a:t>
            </a:r>
            <a:r>
              <a:rPr lang="cs-CZ" altLang="cs-CZ" sz="2400" b="1" dirty="0" err="1">
                <a:solidFill>
                  <a:srgbClr val="008080"/>
                </a:solidFill>
                <a:latin typeface="Arial" panose="020B0604020202020204" pitchFamily="34" charset="0"/>
              </a:rPr>
              <a:t>value</a:t>
            </a:r>
            <a:r>
              <a:rPr lang="cs-CZ" altLang="cs-CZ" sz="2400" b="1" dirty="0">
                <a:solidFill>
                  <a:srgbClr val="008080"/>
                </a:solidFill>
                <a:latin typeface="Arial" panose="020B0604020202020204" pitchFamily="34" charset="0"/>
              </a:rPr>
              <a:t> &lt; 2.00 IU/l </a:t>
            </a:r>
            <a:r>
              <a:rPr lang="cs-CZ" altLang="cs-CZ" sz="2400" b="1" dirty="0" err="1">
                <a:solidFill>
                  <a:srgbClr val="008080"/>
                </a:solidFill>
                <a:latin typeface="Arial" panose="020B0604020202020204" pitchFamily="34" charset="0"/>
              </a:rPr>
              <a:t>males</a:t>
            </a:r>
            <a:r>
              <a:rPr lang="cs-CZ" altLang="cs-CZ" sz="2400" b="1" dirty="0">
                <a:solidFill>
                  <a:srgbClr val="008080"/>
                </a:solidFill>
                <a:latin typeface="Arial" panose="020B0604020202020204" pitchFamily="34" charset="0"/>
              </a:rPr>
              <a:t>, &lt; 10.00 IU/l </a:t>
            </a:r>
            <a:r>
              <a:rPr lang="cs-CZ" altLang="cs-CZ" sz="2400" b="1" dirty="0" err="1">
                <a:solidFill>
                  <a:srgbClr val="008080"/>
                </a:solidFill>
                <a:latin typeface="Arial" panose="020B0604020202020204" pitchFamily="34" charset="0"/>
              </a:rPr>
              <a:t>females</a:t>
            </a:r>
            <a:r>
              <a:rPr lang="cs-CZ" altLang="cs-CZ" sz="2400" b="1" dirty="0">
                <a:solidFill>
                  <a:srgbClr val="008080"/>
                </a:solidFill>
                <a:latin typeface="Arial" panose="020B0604020202020204" pitchFamily="34" charset="0"/>
              </a:rPr>
              <a:t> </a:t>
            </a:r>
            <a:r>
              <a:rPr lang="cs-CZ" altLang="cs-CZ" sz="2000" dirty="0">
                <a:solidFill>
                  <a:srgbClr val="008080"/>
                </a:solidFill>
                <a:latin typeface="Arial" panose="020B0604020202020204" pitchFamily="34" charset="0"/>
              </a:rPr>
              <a:t>(</a:t>
            </a:r>
            <a:r>
              <a:rPr lang="cs-CZ" altLang="cs-CZ" sz="2000" dirty="0" err="1">
                <a:solidFill>
                  <a:srgbClr val="008080"/>
                </a:solidFill>
                <a:latin typeface="Symbol" panose="05050102010706020507" pitchFamily="18" charset="2"/>
              </a:rPr>
              <a:t>b</a:t>
            </a:r>
            <a:r>
              <a:rPr lang="cs-CZ" altLang="cs-CZ" sz="2000" dirty="0" err="1">
                <a:solidFill>
                  <a:srgbClr val="008080"/>
                </a:solidFill>
                <a:latin typeface="Arial" panose="020B0604020202020204" pitchFamily="34" charset="0"/>
              </a:rPr>
              <a:t>hCG</a:t>
            </a:r>
            <a:r>
              <a:rPr lang="cs-CZ" altLang="cs-CZ" sz="2000" dirty="0">
                <a:solidFill>
                  <a:srgbClr val="008080"/>
                </a:solidFill>
                <a:latin typeface="Arial" panose="020B0604020202020204" pitchFamily="34" charset="0"/>
              </a:rPr>
              <a:t>)</a:t>
            </a:r>
          </a:p>
        </p:txBody>
      </p:sp>
      <p:sp>
        <p:nvSpPr>
          <p:cNvPr id="5" name="TextovéPole 4"/>
          <p:cNvSpPr txBox="1"/>
          <p:nvPr/>
        </p:nvSpPr>
        <p:spPr>
          <a:xfrm>
            <a:off x="282844" y="1944392"/>
            <a:ext cx="4711484" cy="120032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cs-CZ" altLang="cs-CZ" sz="2400" b="1" dirty="0">
                <a:latin typeface="Symbol" pitchFamily="18" charset="2"/>
              </a:rPr>
              <a:t>a-</a:t>
            </a:r>
            <a:r>
              <a:rPr lang="cs-CZ" altLang="cs-CZ" sz="2400" b="1" dirty="0" err="1"/>
              <a:t>subunit</a:t>
            </a:r>
            <a:endParaRPr lang="cs-CZ" altLang="cs-CZ" sz="2400" b="1" dirty="0"/>
          </a:p>
          <a:p>
            <a:pPr algn="ctr"/>
            <a:r>
              <a:rPr lang="cs-CZ" altLang="cs-CZ" sz="2400" dirty="0" err="1"/>
              <a:t>common</a:t>
            </a:r>
            <a:r>
              <a:rPr lang="cs-CZ" altLang="cs-CZ" sz="2400" dirty="0"/>
              <a:t> to </a:t>
            </a:r>
            <a:r>
              <a:rPr lang="cs-CZ" altLang="cs-CZ" sz="2400" dirty="0" err="1"/>
              <a:t>several</a:t>
            </a:r>
            <a:r>
              <a:rPr lang="cs-CZ" altLang="cs-CZ" sz="2400" dirty="0"/>
              <a:t> </a:t>
            </a:r>
            <a:r>
              <a:rPr lang="cs-CZ" altLang="cs-CZ" sz="2400" dirty="0" err="1"/>
              <a:t>other</a:t>
            </a:r>
            <a:r>
              <a:rPr lang="cs-CZ" altLang="cs-CZ" sz="2400" dirty="0"/>
              <a:t> </a:t>
            </a:r>
            <a:r>
              <a:rPr lang="cs-CZ" altLang="cs-CZ" sz="2400" dirty="0" err="1"/>
              <a:t>hormones</a:t>
            </a:r>
            <a:r>
              <a:rPr lang="cs-CZ" altLang="cs-CZ" sz="2400" dirty="0"/>
              <a:t>, e. g. FSH, LH </a:t>
            </a:r>
            <a:r>
              <a:rPr lang="cs-CZ" altLang="cs-CZ" sz="2400" dirty="0" err="1"/>
              <a:t>or</a:t>
            </a:r>
            <a:r>
              <a:rPr lang="cs-CZ" altLang="cs-CZ" sz="2400" dirty="0"/>
              <a:t> TSH</a:t>
            </a:r>
            <a:endParaRPr lang="cs-CZ" sz="2400" dirty="0"/>
          </a:p>
        </p:txBody>
      </p:sp>
      <p:sp>
        <p:nvSpPr>
          <p:cNvPr id="6" name="TextovéPole 5"/>
          <p:cNvSpPr txBox="1"/>
          <p:nvPr/>
        </p:nvSpPr>
        <p:spPr>
          <a:xfrm>
            <a:off x="5385461" y="1944392"/>
            <a:ext cx="6450292" cy="1200329"/>
          </a:xfrm>
          <a:prstGeom prst="rect">
            <a:avLst/>
          </a:prstGeom>
          <a:solidFill>
            <a:schemeClr val="accent1">
              <a:lumMod val="20000"/>
              <a:lumOff val="80000"/>
            </a:schemeClr>
          </a:solidFill>
          <a:ln>
            <a:solidFill>
              <a:schemeClr val="accent1"/>
            </a:solidFill>
          </a:ln>
        </p:spPr>
        <p:txBody>
          <a:bodyPr wrap="none" rtlCol="0">
            <a:spAutoFit/>
          </a:bodyPr>
          <a:lstStyle/>
          <a:p>
            <a:pPr algn="ctr"/>
            <a:r>
              <a:rPr lang="cs-CZ" altLang="cs-CZ" sz="2400" b="1" dirty="0">
                <a:solidFill>
                  <a:srgbClr val="FF0000"/>
                </a:solidFill>
                <a:latin typeface="Symbol" pitchFamily="18" charset="2"/>
              </a:rPr>
              <a:t>b -</a:t>
            </a:r>
            <a:r>
              <a:rPr lang="cs-CZ" altLang="cs-CZ" sz="2400" b="1" dirty="0" err="1">
                <a:solidFill>
                  <a:srgbClr val="FF0000"/>
                </a:solidFill>
              </a:rPr>
              <a:t>subunit</a:t>
            </a:r>
            <a:endParaRPr lang="cs-CZ" sz="2400" b="1" dirty="0">
              <a:solidFill>
                <a:srgbClr val="FF0000"/>
              </a:solidFill>
            </a:endParaRPr>
          </a:p>
          <a:p>
            <a:pPr algn="ctr"/>
            <a:r>
              <a:rPr lang="cs-CZ" sz="2400" dirty="0" err="1"/>
              <a:t>unique</a:t>
            </a:r>
            <a:r>
              <a:rPr lang="cs-CZ" sz="2400" dirty="0"/>
              <a:t> </a:t>
            </a:r>
            <a:r>
              <a:rPr lang="cs-CZ" sz="2400" dirty="0" err="1"/>
              <a:t>tohCG</a:t>
            </a:r>
            <a:r>
              <a:rPr lang="cs-CZ" altLang="cs-CZ" sz="2400" b="1" dirty="0"/>
              <a:t> </a:t>
            </a:r>
          </a:p>
          <a:p>
            <a:pPr algn="ctr"/>
            <a:r>
              <a:rPr lang="cs-CZ" altLang="cs-CZ" sz="2400" dirty="0" err="1"/>
              <a:t>can</a:t>
            </a:r>
            <a:r>
              <a:rPr lang="cs-CZ" altLang="cs-CZ" sz="2400" dirty="0"/>
              <a:t> </a:t>
            </a:r>
            <a:r>
              <a:rPr lang="cs-CZ" altLang="cs-CZ" sz="2400" dirty="0" err="1"/>
              <a:t>be</a:t>
            </a:r>
            <a:r>
              <a:rPr lang="cs-CZ" altLang="cs-CZ" sz="2400" dirty="0"/>
              <a:t> </a:t>
            </a:r>
            <a:r>
              <a:rPr lang="cs-CZ" altLang="cs-CZ" sz="2400" dirty="0" err="1"/>
              <a:t>cleaved</a:t>
            </a:r>
            <a:r>
              <a:rPr lang="cs-CZ" altLang="cs-CZ" sz="2400" dirty="0"/>
              <a:t> to </a:t>
            </a:r>
            <a:r>
              <a:rPr lang="cs-CZ" altLang="cs-CZ" sz="2400" dirty="0" err="1"/>
              <a:t>urinary</a:t>
            </a:r>
            <a:r>
              <a:rPr lang="cs-CZ" altLang="cs-CZ" sz="2400" dirty="0"/>
              <a:t> peptide </a:t>
            </a:r>
            <a:r>
              <a:rPr lang="cs-CZ" altLang="cs-CZ" sz="2400" dirty="0">
                <a:solidFill>
                  <a:srgbClr val="FF0000"/>
                </a:solidFill>
                <a:latin typeface="Symbol" pitchFamily="18" charset="2"/>
              </a:rPr>
              <a:t>b</a:t>
            </a:r>
            <a:r>
              <a:rPr lang="cs-CZ" altLang="cs-CZ" sz="2400" dirty="0">
                <a:solidFill>
                  <a:srgbClr val="FF0000"/>
                </a:solidFill>
              </a:rPr>
              <a:t>-</a:t>
            </a:r>
            <a:r>
              <a:rPr lang="cs-CZ" altLang="cs-CZ" sz="2400" dirty="0" err="1">
                <a:solidFill>
                  <a:srgbClr val="FF0000"/>
                </a:solidFill>
              </a:rPr>
              <a:t>core</a:t>
            </a:r>
            <a:r>
              <a:rPr lang="cs-CZ" altLang="cs-CZ" sz="2400" dirty="0">
                <a:solidFill>
                  <a:srgbClr val="FF0000"/>
                </a:solidFill>
              </a:rPr>
              <a:t> fragment</a:t>
            </a:r>
            <a:endParaRPr lang="cs-CZ" sz="2400" dirty="0"/>
          </a:p>
        </p:txBody>
      </p:sp>
    </p:spTree>
    <p:custDataLst>
      <p:tags r:id="rId1"/>
    </p:custDataLst>
    <p:extLst>
      <p:ext uri="{BB962C8B-B14F-4D97-AF65-F5344CB8AC3E}">
        <p14:creationId xmlns:p14="http://schemas.microsoft.com/office/powerpoint/2010/main" val="252912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FF0066"/>
                </a:solidFill>
                <a:effectLst>
                  <a:outerShdw blurRad="38100" dist="38100" dir="2700000" algn="tl">
                    <a:srgbClr val="000000">
                      <a:alpha val="43137"/>
                    </a:srgbClr>
                  </a:outerShdw>
                </a:effectLst>
              </a:rPr>
              <a:t>Enzymes</a:t>
            </a:r>
            <a:r>
              <a:rPr lang="cs-CZ" b="1" dirty="0">
                <a:solidFill>
                  <a:srgbClr val="FF0066"/>
                </a:solidFill>
                <a:effectLst>
                  <a:outerShdw blurRad="38100" dist="38100" dir="2700000" algn="tl">
                    <a:srgbClr val="000000">
                      <a:alpha val="43137"/>
                    </a:srgbClr>
                  </a:outerShdw>
                </a:effectLst>
              </a:rPr>
              <a:t> </a:t>
            </a:r>
          </a:p>
        </p:txBody>
      </p:sp>
      <p:sp>
        <p:nvSpPr>
          <p:cNvPr id="3" name="Zástupný symbol pro obsah 2"/>
          <p:cNvSpPr>
            <a:spLocks noGrp="1"/>
          </p:cNvSpPr>
          <p:nvPr>
            <p:ph sz="half" idx="2"/>
          </p:nvPr>
        </p:nvSpPr>
        <p:spPr>
          <a:xfrm>
            <a:off x="839788" y="4359653"/>
            <a:ext cx="5157787" cy="1641475"/>
          </a:xfrm>
          <a:solidFill>
            <a:schemeClr val="accent1">
              <a:lumMod val="20000"/>
              <a:lumOff val="80000"/>
            </a:schemeClr>
          </a:solidFill>
          <a:ln>
            <a:solidFill>
              <a:schemeClr val="accent1">
                <a:lumMod val="75000"/>
              </a:schemeClr>
            </a:solidFill>
          </a:ln>
        </p:spPr>
        <p:txBody>
          <a:bodyPr>
            <a:normAutofit fontScale="62500" lnSpcReduction="20000"/>
          </a:bodyPr>
          <a:lstStyle/>
          <a:p>
            <a:pPr marL="0" indent="0">
              <a:buNone/>
            </a:pPr>
            <a:endParaRPr lang="cs-CZ" altLang="cs-CZ" sz="2400" b="1" dirty="0">
              <a:effectLst>
                <a:outerShdw blurRad="38100" dist="38100" dir="2700000" algn="tl">
                  <a:srgbClr val="FFFFFF"/>
                </a:outerShdw>
              </a:effectLst>
            </a:endParaRPr>
          </a:p>
          <a:p>
            <a:r>
              <a:rPr lang="cs-CZ" altLang="cs-CZ" sz="4800" b="1" dirty="0">
                <a:effectLst>
                  <a:outerShdw blurRad="38100" dist="38100" dir="2700000" algn="tl">
                    <a:srgbClr val="FFFFFF"/>
                  </a:outerShdw>
                </a:effectLst>
              </a:rPr>
              <a:t>PSA</a:t>
            </a:r>
          </a:p>
          <a:p>
            <a:r>
              <a:rPr lang="cs-CZ" altLang="cs-CZ" sz="4800" b="1" dirty="0">
                <a:effectLst>
                  <a:outerShdw blurRad="38100" dist="38100" dir="2700000" algn="tl">
                    <a:srgbClr val="FFFFFF"/>
                  </a:outerShdw>
                </a:effectLst>
              </a:rPr>
              <a:t>ALP</a:t>
            </a:r>
          </a:p>
          <a:p>
            <a:r>
              <a:rPr lang="cs-CZ" altLang="cs-CZ" sz="4800" b="1" dirty="0">
                <a:effectLst>
                  <a:outerShdw blurRad="38100" dist="38100" dir="2700000" algn="tl">
                    <a:srgbClr val="FFFFFF"/>
                  </a:outerShdw>
                </a:effectLst>
              </a:rPr>
              <a:t>NSE </a:t>
            </a:r>
            <a:endParaRPr lang="cs-CZ" altLang="cs-CZ" sz="4400" b="1" dirty="0">
              <a:effectLst>
                <a:outerShdw blurRad="38100" dist="38100" dir="2700000" algn="tl">
                  <a:srgbClr val="FFFFFF"/>
                </a:outerShdw>
              </a:effectLst>
            </a:endParaRPr>
          </a:p>
          <a:p>
            <a:endParaRPr lang="cs-CZ" dirty="0"/>
          </a:p>
        </p:txBody>
      </p:sp>
      <p:sp>
        <p:nvSpPr>
          <p:cNvPr id="8" name="Zástupný symbol pro obsah 7"/>
          <p:cNvSpPr>
            <a:spLocks noGrp="1"/>
          </p:cNvSpPr>
          <p:nvPr>
            <p:ph sz="quarter" idx="4"/>
          </p:nvPr>
        </p:nvSpPr>
        <p:spPr>
          <a:xfrm>
            <a:off x="4554083" y="4359654"/>
            <a:ext cx="6799717" cy="1641475"/>
          </a:xfrm>
          <a:solidFill>
            <a:schemeClr val="accent1">
              <a:lumMod val="20000"/>
              <a:lumOff val="80000"/>
            </a:schemeClr>
          </a:solidFill>
          <a:ln>
            <a:solidFill>
              <a:schemeClr val="accent1">
                <a:lumMod val="75000"/>
              </a:schemeClr>
            </a:solidFill>
          </a:ln>
        </p:spPr>
        <p:txBody>
          <a:bodyPr>
            <a:normAutofit fontScale="85000" lnSpcReduction="20000"/>
          </a:bodyPr>
          <a:lstStyle/>
          <a:p>
            <a:endParaRPr lang="cs-CZ" altLang="cs-CZ" sz="3000" b="1" dirty="0"/>
          </a:p>
          <a:p>
            <a:r>
              <a:rPr lang="cs-CZ" altLang="cs-CZ" sz="3000" b="1" dirty="0"/>
              <a:t>TK (</a:t>
            </a:r>
            <a:r>
              <a:rPr lang="cs-CZ" altLang="cs-CZ" sz="3000" b="1" dirty="0" err="1"/>
              <a:t>thymidinkinase</a:t>
            </a:r>
            <a:r>
              <a:rPr lang="cs-CZ" altLang="cs-CZ" sz="3000" b="1" dirty="0"/>
              <a:t>)</a:t>
            </a:r>
          </a:p>
          <a:p>
            <a:r>
              <a:rPr lang="cs-CZ" altLang="cs-CZ" sz="3000" b="1" dirty="0"/>
              <a:t>LD</a:t>
            </a:r>
          </a:p>
          <a:p>
            <a:r>
              <a:rPr lang="cs-CZ" altLang="cs-CZ" sz="3000" b="1" dirty="0" err="1"/>
              <a:t>kathepsins</a:t>
            </a:r>
            <a:endParaRPr lang="cs-CZ" altLang="cs-CZ" b="1" dirty="0"/>
          </a:p>
          <a:p>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23</a:t>
            </a:fld>
            <a:endParaRPr lang="cs-CZ"/>
          </a:p>
        </p:txBody>
      </p:sp>
      <p:sp>
        <p:nvSpPr>
          <p:cNvPr id="5" name="TextovéPole 4"/>
          <p:cNvSpPr txBox="1"/>
          <p:nvPr/>
        </p:nvSpPr>
        <p:spPr>
          <a:xfrm>
            <a:off x="839789" y="1849810"/>
            <a:ext cx="10514012" cy="1865126"/>
          </a:xfrm>
          <a:prstGeom prst="rect">
            <a:avLst/>
          </a:prstGeom>
          <a:solidFill>
            <a:schemeClr val="accent1">
              <a:lumMod val="20000"/>
              <a:lumOff val="80000"/>
            </a:schemeClr>
          </a:solidFill>
          <a:ln>
            <a:solidFill>
              <a:schemeClr val="accent1"/>
            </a:solidFill>
          </a:ln>
        </p:spPr>
        <p:txBody>
          <a:bodyPr wrap="square" rtlCol="0">
            <a:spAutoFit/>
          </a:bodyPr>
          <a:lstStyle/>
          <a:p>
            <a:pPr marL="457200" indent="-457200">
              <a:lnSpc>
                <a:spcPct val="90000"/>
              </a:lnSpc>
              <a:buFont typeface="Arial" panose="020B0604020202020204" pitchFamily="34" charset="0"/>
              <a:buChar char="•"/>
              <a:defRPr/>
            </a:pPr>
            <a:r>
              <a:rPr lang="cs-CZ" altLang="cs-CZ" sz="2400" dirty="0" err="1">
                <a:solidFill>
                  <a:srgbClr val="0000FF"/>
                </a:solidFill>
                <a:latin typeface="Arial" panose="020B0604020202020204" pitchFamily="34" charset="0"/>
              </a:rPr>
              <a:t>present</a:t>
            </a:r>
            <a:r>
              <a:rPr lang="cs-CZ" altLang="cs-CZ" sz="2400" dirty="0">
                <a:solidFill>
                  <a:srgbClr val="0000FF"/>
                </a:solidFill>
                <a:latin typeface="Arial" panose="020B0604020202020204" pitchFamily="34" charset="0"/>
              </a:rPr>
              <a:t> in much </a:t>
            </a:r>
            <a:r>
              <a:rPr lang="cs-CZ" altLang="cs-CZ" sz="2400" dirty="0" err="1">
                <a:solidFill>
                  <a:srgbClr val="0000FF"/>
                </a:solidFill>
                <a:latin typeface="Arial" panose="020B0604020202020204" pitchFamily="34" charset="0"/>
              </a:rPr>
              <a:t>higher</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concentrations</a:t>
            </a:r>
            <a:r>
              <a:rPr lang="cs-CZ" altLang="cs-CZ" sz="2400"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inside</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cells</a:t>
            </a:r>
            <a:r>
              <a:rPr lang="cs-CZ" altLang="cs-CZ" sz="2400" b="1" dirty="0">
                <a:solidFill>
                  <a:srgbClr val="0000FF"/>
                </a:solidFill>
                <a:latin typeface="Arial" panose="020B0604020202020204" pitchFamily="34" charset="0"/>
              </a:rPr>
              <a:t> </a:t>
            </a:r>
          </a:p>
          <a:p>
            <a:pPr marL="457200" indent="-457200">
              <a:lnSpc>
                <a:spcPct val="90000"/>
              </a:lnSpc>
              <a:buFont typeface="Arial" panose="020B0604020202020204" pitchFamily="34" charset="0"/>
              <a:buChar char="•"/>
              <a:defRPr/>
            </a:pPr>
            <a:r>
              <a:rPr lang="cs-CZ" altLang="cs-CZ" sz="2800" b="1" dirty="0" err="1">
                <a:solidFill>
                  <a:srgbClr val="0000FF"/>
                </a:solidFill>
                <a:latin typeface="Arial" panose="020B0604020202020204" pitchFamily="34" charset="0"/>
              </a:rPr>
              <a:t>released</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into</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circulation</a:t>
            </a:r>
            <a:r>
              <a:rPr lang="cs-CZ" altLang="cs-CZ" sz="2800" b="1" dirty="0">
                <a:solidFill>
                  <a:srgbClr val="0000FF"/>
                </a:solidFill>
                <a:latin typeface="Arial" panose="020B0604020202020204" pitchFamily="34" charset="0"/>
              </a:rPr>
              <a:t> as </a:t>
            </a:r>
            <a:r>
              <a:rPr lang="cs-CZ" altLang="cs-CZ" sz="2800" b="1" dirty="0" err="1">
                <a:solidFill>
                  <a:srgbClr val="0000FF"/>
                </a:solidFill>
                <a:latin typeface="Arial" panose="020B0604020202020204" pitchFamily="34" charset="0"/>
              </a:rPr>
              <a:t>the</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result</a:t>
            </a:r>
            <a:r>
              <a:rPr lang="cs-CZ" altLang="cs-CZ" sz="2800" b="1" dirty="0">
                <a:solidFill>
                  <a:srgbClr val="0000FF"/>
                </a:solidFill>
                <a:latin typeface="Arial" panose="020B0604020202020204" pitchFamily="34" charset="0"/>
              </a:rPr>
              <a:t> of tumor </a:t>
            </a:r>
            <a:r>
              <a:rPr lang="cs-CZ" altLang="cs-CZ" sz="2800" b="1" dirty="0" err="1">
                <a:solidFill>
                  <a:srgbClr val="0000FF"/>
                </a:solidFill>
                <a:latin typeface="Arial" panose="020B0604020202020204" pitchFamily="34" charset="0"/>
              </a:rPr>
              <a:t>necrosis</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or</a:t>
            </a:r>
            <a:r>
              <a:rPr lang="cs-CZ" altLang="cs-CZ" sz="2800" b="1" dirty="0">
                <a:solidFill>
                  <a:srgbClr val="0000FF"/>
                </a:solidFill>
                <a:latin typeface="Arial" panose="020B0604020202020204" pitchFamily="34" charset="0"/>
              </a:rPr>
              <a:t> a </a:t>
            </a:r>
            <a:r>
              <a:rPr lang="cs-CZ" altLang="cs-CZ" sz="2800" b="1" dirty="0" err="1">
                <a:solidFill>
                  <a:srgbClr val="0000FF"/>
                </a:solidFill>
                <a:latin typeface="Arial" panose="020B0604020202020204" pitchFamily="34" charset="0"/>
              </a:rPr>
              <a:t>change</a:t>
            </a:r>
            <a:r>
              <a:rPr lang="cs-CZ" altLang="cs-CZ" sz="2800" b="1" dirty="0">
                <a:solidFill>
                  <a:srgbClr val="0000FF"/>
                </a:solidFill>
                <a:latin typeface="Arial" panose="020B0604020202020204" pitchFamily="34" charset="0"/>
              </a:rPr>
              <a:t> in </a:t>
            </a:r>
            <a:r>
              <a:rPr lang="cs-CZ" altLang="cs-CZ" sz="2800" b="1" dirty="0" err="1">
                <a:solidFill>
                  <a:srgbClr val="0000FF"/>
                </a:solidFill>
                <a:latin typeface="Arial" panose="020B0604020202020204" pitchFamily="34" charset="0"/>
              </a:rPr>
              <a:t>the</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membrane</a:t>
            </a:r>
            <a:r>
              <a:rPr lang="cs-CZ" altLang="cs-CZ" sz="2800" b="1" dirty="0">
                <a:solidFill>
                  <a:srgbClr val="0000FF"/>
                </a:solidFill>
                <a:latin typeface="Arial" panose="020B0604020202020204" pitchFamily="34" charset="0"/>
              </a:rPr>
              <a:t> permeability of </a:t>
            </a:r>
            <a:r>
              <a:rPr lang="cs-CZ" altLang="cs-CZ" sz="2800" b="1" dirty="0" err="1">
                <a:solidFill>
                  <a:srgbClr val="0000FF"/>
                </a:solidFill>
                <a:latin typeface="Arial" panose="020B0604020202020204" pitchFamily="34" charset="0"/>
              </a:rPr>
              <a:t>the</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cancer</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cells</a:t>
            </a:r>
            <a:r>
              <a:rPr lang="cs-CZ" altLang="cs-CZ" sz="2800" b="1" dirty="0">
                <a:solidFill>
                  <a:srgbClr val="0000FF"/>
                </a:solidFill>
                <a:latin typeface="Arial" panose="020B0604020202020204" pitchFamily="34" charset="0"/>
              </a:rPr>
              <a:t> </a:t>
            </a:r>
            <a:endParaRPr lang="cs-CZ" altLang="cs-CZ" sz="2800" b="1" dirty="0">
              <a:solidFill>
                <a:srgbClr val="0000FF"/>
              </a:solidFill>
              <a:latin typeface="Arial" panose="020B0604020202020204" pitchFamily="34" charset="0"/>
              <a:cs typeface="Times New Roman" panose="02020603050405020304" pitchFamily="18" charset="0"/>
            </a:endParaRPr>
          </a:p>
          <a:p>
            <a:endParaRPr lang="cs-CZ" dirty="0"/>
          </a:p>
        </p:txBody>
      </p:sp>
    </p:spTree>
    <p:custDataLst>
      <p:tags r:id="rId1"/>
    </p:custDataLst>
    <p:extLst>
      <p:ext uri="{BB962C8B-B14F-4D97-AF65-F5344CB8AC3E}">
        <p14:creationId xmlns:p14="http://schemas.microsoft.com/office/powerpoint/2010/main" val="115701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94204"/>
          </a:xfrm>
        </p:spPr>
        <p:txBody>
          <a:bodyPr/>
          <a:lstStyle/>
          <a:p>
            <a:r>
              <a:rPr lang="cs-CZ" b="1" dirty="0" err="1">
                <a:solidFill>
                  <a:srgbClr val="FF0000"/>
                </a:solidFill>
              </a:rPr>
              <a:t>Prostate</a:t>
            </a:r>
            <a:r>
              <a:rPr lang="cs-CZ" b="1" dirty="0">
                <a:solidFill>
                  <a:srgbClr val="FF0000"/>
                </a:solidFill>
              </a:rPr>
              <a:t> </a:t>
            </a:r>
            <a:r>
              <a:rPr lang="cs-CZ" b="1" dirty="0" err="1">
                <a:solidFill>
                  <a:srgbClr val="FF0000"/>
                </a:solidFill>
              </a:rPr>
              <a:t>carcinoma</a:t>
            </a:r>
            <a:endParaRPr lang="cs-CZ" dirty="0">
              <a:solidFill>
                <a:srgbClr val="FF0000"/>
              </a:solidFill>
            </a:endParaRPr>
          </a:p>
        </p:txBody>
      </p:sp>
      <p:sp>
        <p:nvSpPr>
          <p:cNvPr id="3" name="Zástupný symbol pro obsah 2"/>
          <p:cNvSpPr>
            <a:spLocks noGrp="1"/>
          </p:cNvSpPr>
          <p:nvPr>
            <p:ph idx="1"/>
          </p:nvPr>
        </p:nvSpPr>
        <p:spPr>
          <a:xfrm>
            <a:off x="244929" y="1159330"/>
            <a:ext cx="11805557" cy="5017633"/>
          </a:xfrm>
        </p:spPr>
        <p:txBody>
          <a:bodyPr/>
          <a:lstStyle/>
          <a:p>
            <a:r>
              <a:rPr lang="cs-CZ" dirty="0">
                <a:solidFill>
                  <a:srgbClr val="00B0F0"/>
                </a:solidFill>
              </a:rPr>
              <a:t>2nd most </a:t>
            </a:r>
            <a:r>
              <a:rPr lang="cs-CZ" dirty="0" err="1">
                <a:solidFill>
                  <a:srgbClr val="00B0F0"/>
                </a:solidFill>
              </a:rPr>
              <a:t>common</a:t>
            </a:r>
            <a:r>
              <a:rPr lang="cs-CZ" dirty="0">
                <a:solidFill>
                  <a:srgbClr val="00B0F0"/>
                </a:solidFill>
              </a:rPr>
              <a:t> </a:t>
            </a:r>
            <a:r>
              <a:rPr lang="cs-CZ" dirty="0" err="1">
                <a:solidFill>
                  <a:srgbClr val="00B0F0"/>
                </a:solidFill>
              </a:rPr>
              <a:t>malignancy</a:t>
            </a:r>
            <a:r>
              <a:rPr lang="cs-CZ" dirty="0">
                <a:solidFill>
                  <a:srgbClr val="00B0F0"/>
                </a:solidFill>
              </a:rPr>
              <a:t> </a:t>
            </a:r>
            <a:r>
              <a:rPr lang="cs-CZ" dirty="0"/>
              <a:t>in </a:t>
            </a:r>
            <a:r>
              <a:rPr lang="cs-CZ" dirty="0" err="1"/>
              <a:t>men</a:t>
            </a:r>
            <a:r>
              <a:rPr lang="cs-CZ" dirty="0"/>
              <a:t>, CR </a:t>
            </a:r>
          </a:p>
          <a:p>
            <a:r>
              <a:rPr lang="cs-CZ" dirty="0">
                <a:solidFill>
                  <a:srgbClr val="00B0F0"/>
                </a:solidFill>
              </a:rPr>
              <a:t>7 305 </a:t>
            </a:r>
            <a:r>
              <a:rPr lang="cs-CZ" dirty="0" err="1"/>
              <a:t>new</a:t>
            </a:r>
            <a:r>
              <a:rPr lang="cs-CZ" dirty="0"/>
              <a:t> </a:t>
            </a:r>
            <a:r>
              <a:rPr lang="cs-CZ" dirty="0" err="1"/>
              <a:t>cases</a:t>
            </a:r>
            <a:r>
              <a:rPr lang="cs-CZ" dirty="0"/>
              <a:t> in 2016 (141 </a:t>
            </a:r>
            <a:r>
              <a:rPr lang="cs-CZ" dirty="0" err="1"/>
              <a:t>new</a:t>
            </a:r>
            <a:r>
              <a:rPr lang="cs-CZ" dirty="0"/>
              <a:t> </a:t>
            </a:r>
            <a:r>
              <a:rPr lang="cs-CZ" dirty="0" err="1"/>
              <a:t>cases</a:t>
            </a:r>
            <a:r>
              <a:rPr lang="cs-CZ" dirty="0"/>
              <a:t>/ 100 000 </a:t>
            </a:r>
            <a:r>
              <a:rPr lang="cs-CZ" dirty="0" err="1"/>
              <a:t>males</a:t>
            </a:r>
            <a:r>
              <a:rPr lang="cs-CZ" dirty="0"/>
              <a:t>)</a:t>
            </a:r>
          </a:p>
          <a:p>
            <a:r>
              <a:rPr lang="cs-CZ" dirty="0"/>
              <a:t>Risk </a:t>
            </a:r>
            <a:r>
              <a:rPr lang="cs-CZ" dirty="0" err="1"/>
              <a:t>factors</a:t>
            </a:r>
            <a:r>
              <a:rPr lang="cs-CZ" dirty="0"/>
              <a:t>: </a:t>
            </a:r>
          </a:p>
          <a:p>
            <a:pPr marL="457200" lvl="1" indent="0">
              <a:buNone/>
            </a:pPr>
            <a:r>
              <a:rPr lang="cs-CZ" dirty="0" err="1">
                <a:solidFill>
                  <a:srgbClr val="00B0F0"/>
                </a:solidFill>
              </a:rPr>
              <a:t>age</a:t>
            </a:r>
            <a:r>
              <a:rPr lang="cs-CZ" dirty="0">
                <a:solidFill>
                  <a:schemeClr val="accent1"/>
                </a:solidFill>
              </a:rPr>
              <a:t>,</a:t>
            </a:r>
            <a:r>
              <a:rPr lang="cs-CZ" dirty="0"/>
              <a:t> </a:t>
            </a:r>
          </a:p>
          <a:p>
            <a:pPr marL="457200" lvl="1" indent="0">
              <a:buNone/>
            </a:pPr>
            <a:r>
              <a:rPr lang="cs-CZ" sz="2000" dirty="0" err="1"/>
              <a:t>life</a:t>
            </a:r>
            <a:r>
              <a:rPr lang="cs-CZ" sz="2000" dirty="0"/>
              <a:t> style, </a:t>
            </a:r>
          </a:p>
          <a:p>
            <a:pPr marL="457200" lvl="1" indent="0">
              <a:buNone/>
            </a:pPr>
            <a:r>
              <a:rPr lang="cs-CZ" sz="2000" dirty="0" err="1"/>
              <a:t>genetic</a:t>
            </a:r>
            <a:r>
              <a:rPr lang="cs-CZ" sz="2000" dirty="0"/>
              <a:t> </a:t>
            </a:r>
            <a:r>
              <a:rPr lang="cs-CZ" sz="2000" dirty="0" err="1"/>
              <a:t>factors</a:t>
            </a:r>
            <a:endParaRPr lang="cs-CZ" sz="2000" dirty="0"/>
          </a:p>
          <a:p>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24</a:t>
            </a:fld>
            <a:endParaRPr lang="cs-CZ"/>
          </a:p>
        </p:txBody>
      </p:sp>
      <p:sp>
        <p:nvSpPr>
          <p:cNvPr id="6" name="TextovéPole 5"/>
          <p:cNvSpPr txBox="1"/>
          <p:nvPr/>
        </p:nvSpPr>
        <p:spPr>
          <a:xfrm>
            <a:off x="5019647" y="2383286"/>
            <a:ext cx="4986868" cy="492443"/>
          </a:xfrm>
          <a:prstGeom prst="rect">
            <a:avLst/>
          </a:prstGeom>
          <a:solidFill>
            <a:schemeClr val="bg1"/>
          </a:solidFill>
        </p:spPr>
        <p:txBody>
          <a:bodyPr wrap="square" rtlCol="0">
            <a:spAutoFit/>
          </a:bodyPr>
          <a:lstStyle/>
          <a:p>
            <a:pPr algn="ctr"/>
            <a:r>
              <a:rPr lang="cs-CZ" dirty="0" err="1"/>
              <a:t>Year</a:t>
            </a:r>
            <a:endParaRPr lang="cs-CZ" dirty="0"/>
          </a:p>
          <a:p>
            <a:pPr algn="ctr"/>
            <a:r>
              <a:rPr lang="cs-CZ" sz="800" dirty="0"/>
              <a:t> </a:t>
            </a:r>
          </a:p>
        </p:txBody>
      </p:sp>
      <p:pic>
        <p:nvPicPr>
          <p:cNvPr id="9" name="Obrázek 8">
            <a:extLst>
              <a:ext uri="{FF2B5EF4-FFF2-40B4-BE49-F238E27FC236}">
                <a16:creationId xmlns:a16="http://schemas.microsoft.com/office/drawing/2014/main" id="{B09982A2-D48B-4054-8E2B-25F268266C44}"/>
              </a:ext>
            </a:extLst>
          </p:cNvPr>
          <p:cNvPicPr>
            <a:picLocks noChangeAspect="1"/>
          </p:cNvPicPr>
          <p:nvPr/>
        </p:nvPicPr>
        <p:blipFill>
          <a:blip r:embed="rId3"/>
          <a:stretch>
            <a:fillRect/>
          </a:stretch>
        </p:blipFill>
        <p:spPr>
          <a:xfrm>
            <a:off x="3337457" y="2247901"/>
            <a:ext cx="8648908" cy="4473574"/>
          </a:xfrm>
          <a:prstGeom prst="rect">
            <a:avLst/>
          </a:prstGeom>
        </p:spPr>
      </p:pic>
    </p:spTree>
    <p:custDataLst>
      <p:tags r:id="rId1"/>
    </p:custDataLst>
    <p:extLst>
      <p:ext uri="{BB962C8B-B14F-4D97-AF65-F5344CB8AC3E}">
        <p14:creationId xmlns:p14="http://schemas.microsoft.com/office/powerpoint/2010/main" val="126452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01366"/>
          </a:xfrm>
        </p:spPr>
        <p:txBody>
          <a:bodyPr>
            <a:normAutofit/>
          </a:bodyPr>
          <a:lstStyle/>
          <a:p>
            <a:r>
              <a:rPr lang="cs-CZ" b="1" dirty="0">
                <a:solidFill>
                  <a:srgbClr val="FF0000"/>
                </a:solidFill>
              </a:rPr>
              <a:t>Epidemiology </a:t>
            </a:r>
            <a:r>
              <a:rPr lang="cs-CZ" b="1" dirty="0" err="1">
                <a:solidFill>
                  <a:srgbClr val="FF0000"/>
                </a:solidFill>
              </a:rPr>
              <a:t>of</a:t>
            </a:r>
            <a:r>
              <a:rPr lang="cs-CZ" b="1" dirty="0">
                <a:solidFill>
                  <a:srgbClr val="FF0000"/>
                </a:solidFill>
              </a:rPr>
              <a:t> </a:t>
            </a:r>
            <a:r>
              <a:rPr lang="cs-CZ" b="1" dirty="0" err="1">
                <a:solidFill>
                  <a:srgbClr val="FF0000"/>
                </a:solidFill>
              </a:rPr>
              <a:t>prostate</a:t>
            </a:r>
            <a:r>
              <a:rPr lang="cs-CZ" b="1" dirty="0">
                <a:solidFill>
                  <a:srgbClr val="FF0000"/>
                </a:solidFill>
              </a:rPr>
              <a:t> </a:t>
            </a:r>
            <a:r>
              <a:rPr lang="cs-CZ" b="1" dirty="0" err="1">
                <a:solidFill>
                  <a:srgbClr val="FF0000"/>
                </a:solidFill>
              </a:rPr>
              <a:t>cancer</a:t>
            </a:r>
            <a:endParaRPr lang="cs-CZ" dirty="0">
              <a:solidFill>
                <a:srgbClr val="FF0000"/>
              </a:solidFill>
            </a:endParaRPr>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25</a:t>
            </a:fld>
            <a:endParaRPr lang="cs-CZ"/>
          </a:p>
        </p:txBody>
      </p:sp>
      <p:pic>
        <p:nvPicPr>
          <p:cNvPr id="5" name="Zástupný symbol pro obsah 3"/>
          <p:cNvPicPr>
            <a:picLocks noChangeAspect="1"/>
          </p:cNvPicPr>
          <p:nvPr/>
        </p:nvPicPr>
        <p:blipFill>
          <a:blip r:embed="rId3"/>
          <a:stretch>
            <a:fillRect/>
          </a:stretch>
        </p:blipFill>
        <p:spPr>
          <a:xfrm>
            <a:off x="899382" y="1466491"/>
            <a:ext cx="9730518" cy="5051984"/>
          </a:xfrm>
          <a:prstGeom prst="rect">
            <a:avLst/>
          </a:prstGeom>
        </p:spPr>
      </p:pic>
    </p:spTree>
    <p:custDataLst>
      <p:tags r:id="rId1"/>
    </p:custDataLst>
    <p:extLst>
      <p:ext uri="{BB962C8B-B14F-4D97-AF65-F5344CB8AC3E}">
        <p14:creationId xmlns:p14="http://schemas.microsoft.com/office/powerpoint/2010/main" val="228929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CDBE17-872E-45BB-95DA-6D819FA4DA1F}" type="slidenum">
              <a:rPr lang="cs-CZ" altLang="cs-CZ" sz="1400"/>
              <a:pPr>
                <a:spcBef>
                  <a:spcPct val="0"/>
                </a:spcBef>
                <a:buFontTx/>
                <a:buNone/>
              </a:pPr>
              <a:t>26</a:t>
            </a:fld>
            <a:endParaRPr lang="cs-CZ" altLang="cs-CZ" sz="1400"/>
          </a:p>
        </p:txBody>
      </p:sp>
      <p:sp>
        <p:nvSpPr>
          <p:cNvPr id="57346" name="Rectangle 2"/>
          <p:cNvSpPr>
            <a:spLocks noGrp="1" noChangeArrowheads="1"/>
          </p:cNvSpPr>
          <p:nvPr>
            <p:ph type="title"/>
          </p:nvPr>
        </p:nvSpPr>
        <p:spPr>
          <a:xfrm>
            <a:off x="522514" y="1"/>
            <a:ext cx="10145486" cy="1052513"/>
          </a:xfrm>
        </p:spPr>
        <p:txBody>
          <a:bodyPr/>
          <a:lstStyle/>
          <a:p>
            <a:pPr>
              <a:defRPr/>
            </a:pPr>
            <a:r>
              <a:rPr lang="cs-CZ" altLang="cs-CZ" sz="3200" b="1" i="1" dirty="0">
                <a:solidFill>
                  <a:srgbClr val="CC0000"/>
                </a:solidFill>
                <a:effectLst>
                  <a:outerShdw blurRad="38100" dist="38100" dir="2700000" algn="tl">
                    <a:srgbClr val="000000"/>
                  </a:outerShdw>
                </a:effectLst>
                <a:latin typeface="Arial" panose="020B0604020202020204" pitchFamily="34" charset="0"/>
              </a:rPr>
              <a:t>PSA (</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prostate-specific</a:t>
            </a:r>
            <a:r>
              <a:rPr lang="cs-CZ" altLang="cs-CZ" sz="3200" b="1" i="1" dirty="0">
                <a:solidFill>
                  <a:srgbClr val="CC0000"/>
                </a:solidFill>
                <a:effectLst>
                  <a:outerShdw blurRad="38100" dist="38100" dir="2700000" algn="tl">
                    <a:srgbClr val="000000"/>
                  </a:outerShdw>
                </a:effectLst>
                <a:latin typeface="Arial" panose="020B0604020202020204" pitchFamily="34" charset="0"/>
              </a:rPr>
              <a:t> antigen)</a:t>
            </a:r>
            <a:endParaRPr lang="cs-CZ" altLang="cs-CZ" sz="3200" b="1" dirty="0">
              <a:solidFill>
                <a:srgbClr val="FF0000"/>
              </a:solidFill>
              <a:effectLst>
                <a:outerShdw blurRad="38100" dist="38100" dir="2700000" algn="tl">
                  <a:srgbClr val="000000"/>
                </a:outerShdw>
              </a:effectLst>
            </a:endParaRPr>
          </a:p>
        </p:txBody>
      </p:sp>
      <p:sp>
        <p:nvSpPr>
          <p:cNvPr id="57347" name="Rectangle 3"/>
          <p:cNvSpPr>
            <a:spLocks noGrp="1" noChangeArrowheads="1"/>
          </p:cNvSpPr>
          <p:nvPr>
            <p:ph type="body" idx="1"/>
          </p:nvPr>
        </p:nvSpPr>
        <p:spPr>
          <a:xfrm>
            <a:off x="287867" y="1125538"/>
            <a:ext cx="11419719" cy="5732462"/>
          </a:xfrm>
        </p:spPr>
        <p:txBody>
          <a:bodyPr/>
          <a:lstStyle/>
          <a:p>
            <a:pPr>
              <a:defRPr/>
            </a:pPr>
            <a:r>
              <a:rPr lang="cs-CZ" altLang="cs-CZ" sz="2400" dirty="0">
                <a:latin typeface="Arial" panose="020B0604020202020204" pitchFamily="34" charset="0"/>
              </a:rPr>
              <a:t>glykoprotein </a:t>
            </a:r>
            <a:r>
              <a:rPr lang="cs-CZ" altLang="cs-CZ" sz="2400" b="1" dirty="0" err="1">
                <a:latin typeface="Arial" panose="020B0604020202020204" pitchFamily="34" charset="0"/>
              </a:rPr>
              <a:t>protease</a:t>
            </a:r>
            <a:r>
              <a:rPr lang="cs-CZ" altLang="cs-CZ" sz="2400" b="1" dirty="0">
                <a:latin typeface="Arial" panose="020B0604020202020204" pitchFamily="34" charset="0"/>
              </a:rPr>
              <a:t> </a:t>
            </a:r>
            <a:r>
              <a:rPr lang="cs-CZ" altLang="cs-CZ" sz="2400" dirty="0">
                <a:latin typeface="Arial" panose="020B0604020202020204" pitchFamily="34" charset="0"/>
              </a:rPr>
              <a:t>(237 AA, </a:t>
            </a:r>
            <a:r>
              <a:rPr lang="cs-CZ" altLang="cs-CZ" sz="2400" dirty="0" err="1">
                <a:latin typeface="Arial" panose="020B0604020202020204" pitchFamily="34" charset="0"/>
              </a:rPr>
              <a:t>Mr</a:t>
            </a:r>
            <a:r>
              <a:rPr lang="cs-CZ" altLang="cs-CZ" sz="2400" dirty="0">
                <a:latin typeface="Arial" panose="020B0604020202020204" pitchFamily="34" charset="0"/>
              </a:rPr>
              <a:t> = 33 000)</a:t>
            </a:r>
            <a:r>
              <a:rPr lang="cs-CZ" altLang="cs-CZ" sz="2400" b="1" dirty="0">
                <a:latin typeface="Arial" panose="020B0604020202020204" pitchFamily="34" charset="0"/>
              </a:rPr>
              <a:t> </a:t>
            </a:r>
            <a:r>
              <a:rPr lang="cs-CZ" altLang="cs-CZ" sz="2400" b="1" dirty="0" err="1">
                <a:latin typeface="Arial" panose="020B0604020202020204" pitchFamily="34" charset="0"/>
              </a:rPr>
              <a:t>produced</a:t>
            </a:r>
            <a:r>
              <a:rPr lang="cs-CZ" altLang="cs-CZ" sz="2400" b="1" dirty="0">
                <a:latin typeface="Arial" panose="020B0604020202020204" pitchFamily="34" charset="0"/>
              </a:rPr>
              <a:t> </a:t>
            </a:r>
            <a:r>
              <a:rPr lang="cs-CZ" altLang="cs-CZ" sz="2400" b="1" dirty="0" err="1">
                <a:latin typeface="Arial" panose="020B0604020202020204" pitchFamily="34" charset="0"/>
              </a:rPr>
              <a:t>exlusively</a:t>
            </a:r>
            <a:r>
              <a:rPr lang="cs-CZ" altLang="cs-CZ" sz="2400" b="1" dirty="0">
                <a:latin typeface="Arial" panose="020B0604020202020204" pitchFamily="34" charset="0"/>
              </a:rPr>
              <a:t> by </a:t>
            </a:r>
            <a:r>
              <a:rPr lang="cs-CZ" altLang="cs-CZ" sz="2400" b="1" dirty="0" err="1">
                <a:latin typeface="Arial" panose="020B0604020202020204" pitchFamily="34" charset="0"/>
              </a:rPr>
              <a:t>the</a:t>
            </a:r>
            <a:r>
              <a:rPr lang="cs-CZ" altLang="cs-CZ" sz="2400" b="1" dirty="0">
                <a:latin typeface="Arial" panose="020B0604020202020204" pitchFamily="34" charset="0"/>
              </a:rPr>
              <a:t> </a:t>
            </a:r>
            <a:r>
              <a:rPr lang="cs-CZ" altLang="cs-CZ" sz="2400" b="1" dirty="0" err="1">
                <a:latin typeface="Arial" panose="020B0604020202020204" pitchFamily="34" charset="0"/>
              </a:rPr>
              <a:t>epitelial</a:t>
            </a:r>
            <a:r>
              <a:rPr lang="cs-CZ" altLang="cs-CZ" sz="2400" b="1" dirty="0">
                <a:latin typeface="Arial" panose="020B0604020202020204" pitchFamily="34" charset="0"/>
              </a:rPr>
              <a:t> </a:t>
            </a:r>
            <a:r>
              <a:rPr lang="cs-CZ" altLang="cs-CZ" sz="2400" b="1" dirty="0" err="1">
                <a:latin typeface="Arial" panose="020B0604020202020204" pitchFamily="34" charset="0"/>
              </a:rPr>
              <a:t>cells</a:t>
            </a:r>
            <a:r>
              <a:rPr lang="cs-CZ" altLang="cs-CZ" sz="2400" b="1" dirty="0">
                <a:latin typeface="Arial" panose="020B0604020202020204" pitchFamily="34" charset="0"/>
              </a:rPr>
              <a:t> </a:t>
            </a:r>
            <a:r>
              <a:rPr lang="cs-CZ" altLang="cs-CZ" sz="2400" b="1" dirty="0" err="1">
                <a:latin typeface="Arial" panose="020B0604020202020204" pitchFamily="34" charset="0"/>
              </a:rPr>
              <a:t>of</a:t>
            </a:r>
            <a:r>
              <a:rPr lang="cs-CZ" altLang="cs-CZ" sz="2400" b="1" dirty="0">
                <a:latin typeface="Arial" panose="020B0604020202020204" pitchFamily="34" charset="0"/>
              </a:rPr>
              <a:t> </a:t>
            </a:r>
            <a:r>
              <a:rPr lang="cs-CZ" altLang="cs-CZ" sz="2400" b="1" dirty="0" err="1">
                <a:latin typeface="Arial" panose="020B0604020202020204" pitchFamily="34" charset="0"/>
              </a:rPr>
              <a:t>the</a:t>
            </a:r>
            <a:r>
              <a:rPr lang="cs-CZ" altLang="cs-CZ" sz="2400" b="1" dirty="0">
                <a:latin typeface="Arial" panose="020B0604020202020204" pitchFamily="34" charset="0"/>
              </a:rPr>
              <a:t> </a:t>
            </a:r>
            <a:r>
              <a:rPr lang="cs-CZ" altLang="cs-CZ" sz="2400" b="1" dirty="0" err="1">
                <a:latin typeface="Arial" panose="020B0604020202020204" pitchFamily="34" charset="0"/>
              </a:rPr>
              <a:t>prostate</a:t>
            </a:r>
            <a:r>
              <a:rPr lang="cs-CZ" altLang="cs-CZ" sz="2400" b="1" dirty="0">
                <a:latin typeface="Arial" panose="020B0604020202020204" pitchFamily="34" charset="0"/>
              </a:rPr>
              <a:t> </a:t>
            </a:r>
            <a:r>
              <a:rPr lang="cs-CZ" altLang="cs-CZ" sz="2400" b="1" dirty="0" err="1">
                <a:latin typeface="Arial" panose="020B0604020202020204" pitchFamily="34" charset="0"/>
              </a:rPr>
              <a:t>gland</a:t>
            </a:r>
            <a:r>
              <a:rPr lang="cs-CZ" altLang="cs-CZ" sz="2400" b="1" dirty="0">
                <a:latin typeface="Arial" panose="020B0604020202020204" pitchFamily="34" charset="0"/>
              </a:rPr>
              <a:t>, </a:t>
            </a:r>
            <a:r>
              <a:rPr lang="cs-CZ" altLang="cs-CZ" sz="2400" b="1" dirty="0" err="1">
                <a:latin typeface="Arial" panose="020B0604020202020204" pitchFamily="34" charset="0"/>
              </a:rPr>
              <a:t>secreted</a:t>
            </a:r>
            <a:r>
              <a:rPr lang="cs-CZ" altLang="cs-CZ" sz="2400" b="1" dirty="0">
                <a:latin typeface="Arial" panose="020B0604020202020204" pitchFamily="34" charset="0"/>
              </a:rPr>
              <a:t> </a:t>
            </a:r>
            <a:r>
              <a:rPr lang="cs-CZ" altLang="cs-CZ" sz="2400" b="1" dirty="0" err="1">
                <a:latin typeface="Arial" panose="020B0604020202020204" pitchFamily="34" charset="0"/>
              </a:rPr>
              <a:t>into</a:t>
            </a:r>
            <a:r>
              <a:rPr lang="cs-CZ" altLang="cs-CZ" sz="2400" b="1" dirty="0">
                <a:latin typeface="Arial" panose="020B0604020202020204" pitchFamily="34" charset="0"/>
              </a:rPr>
              <a:t> </a:t>
            </a:r>
            <a:r>
              <a:rPr lang="cs-CZ" altLang="cs-CZ" sz="2400" b="1" dirty="0" err="1">
                <a:latin typeface="Arial" panose="020B0604020202020204" pitchFamily="34" charset="0"/>
              </a:rPr>
              <a:t>seminal</a:t>
            </a:r>
            <a:r>
              <a:rPr lang="cs-CZ" altLang="cs-CZ" sz="2400" b="1" dirty="0">
                <a:latin typeface="Arial" panose="020B0604020202020204" pitchFamily="34" charset="0"/>
              </a:rPr>
              <a:t> fluid </a:t>
            </a:r>
            <a:r>
              <a:rPr lang="cs-CZ" altLang="cs-CZ" sz="2400" dirty="0">
                <a:latin typeface="Arial" panose="020B0604020202020204" pitchFamily="34" charset="0"/>
              </a:rPr>
              <a:t>(</a:t>
            </a:r>
            <a:r>
              <a:rPr lang="cs-CZ" altLang="cs-CZ" sz="2400" dirty="0" err="1">
                <a:latin typeface="Arial" panose="020B0604020202020204" pitchFamily="34" charset="0"/>
              </a:rPr>
              <a:t>liquefaction</a:t>
            </a:r>
            <a:r>
              <a:rPr lang="cs-CZ" altLang="cs-CZ" sz="2400" dirty="0">
                <a:latin typeface="Arial" panose="020B0604020202020204" pitchFamily="34" charset="0"/>
              </a:rPr>
              <a:t>).</a:t>
            </a:r>
            <a:r>
              <a:rPr lang="cs-CZ" altLang="cs-CZ" sz="2400" b="1" dirty="0">
                <a:latin typeface="Arial" panose="020B0604020202020204" pitchFamily="34" charset="0"/>
              </a:rPr>
              <a:t> </a:t>
            </a:r>
          </a:p>
          <a:p>
            <a:pPr>
              <a:defRPr/>
            </a:pPr>
            <a:r>
              <a:rPr lang="cs-CZ" altLang="cs-CZ" sz="2400" dirty="0" err="1">
                <a:latin typeface="Arial" panose="020B0604020202020204" pitchFamily="34" charset="0"/>
              </a:rPr>
              <a:t>Produced</a:t>
            </a:r>
            <a:r>
              <a:rPr lang="cs-CZ" altLang="cs-CZ" sz="2400" dirty="0">
                <a:latin typeface="Arial" panose="020B0604020202020204" pitchFamily="34" charset="0"/>
              </a:rPr>
              <a:t> as </a:t>
            </a:r>
            <a:r>
              <a:rPr lang="cs-CZ" altLang="cs-CZ" sz="2400" dirty="0" err="1">
                <a:latin typeface="Arial" panose="020B0604020202020204" pitchFamily="34" charset="0"/>
              </a:rPr>
              <a:t>inactive</a:t>
            </a:r>
            <a:r>
              <a:rPr lang="cs-CZ" altLang="cs-CZ" sz="2400" dirty="0">
                <a:latin typeface="Arial" panose="020B0604020202020204" pitchFamily="34" charset="0"/>
              </a:rPr>
              <a:t> </a:t>
            </a:r>
            <a:r>
              <a:rPr lang="cs-CZ" altLang="cs-CZ" sz="2400" dirty="0" err="1">
                <a:latin typeface="Arial" panose="020B0604020202020204" pitchFamily="34" charset="0"/>
              </a:rPr>
              <a:t>proPSA</a:t>
            </a:r>
            <a:r>
              <a:rPr lang="cs-CZ" altLang="cs-CZ" sz="2400" dirty="0">
                <a:latin typeface="Arial" panose="020B0604020202020204" pitchFamily="34" charset="0"/>
              </a:rPr>
              <a:t> → PSA.</a:t>
            </a:r>
          </a:p>
          <a:p>
            <a:pPr>
              <a:defRPr/>
            </a:pPr>
            <a:r>
              <a:rPr lang="cs-CZ" altLang="cs-CZ" sz="2400" b="1" dirty="0">
                <a:latin typeface="Arial" panose="020B0604020202020204" pitchFamily="34" charset="0"/>
              </a:rPr>
              <a:t>In </a:t>
            </a:r>
            <a:r>
              <a:rPr lang="cs-CZ" altLang="cs-CZ" sz="2400" b="1" dirty="0" err="1">
                <a:latin typeface="Arial" panose="020B0604020202020204" pitchFamily="34" charset="0"/>
              </a:rPr>
              <a:t>serum</a:t>
            </a:r>
            <a:r>
              <a:rPr lang="cs-CZ" altLang="cs-CZ" sz="2400" b="1" dirty="0">
                <a:latin typeface="Arial" panose="020B0604020202020204" pitchFamily="34" charset="0"/>
              </a:rPr>
              <a:t>, </a:t>
            </a:r>
            <a:r>
              <a:rPr lang="cs-CZ" altLang="cs-CZ" sz="2400" dirty="0" err="1">
                <a:latin typeface="Arial" panose="020B0604020202020204" pitchFamily="34" charset="0"/>
              </a:rPr>
              <a:t>it</a:t>
            </a:r>
            <a:r>
              <a:rPr lang="cs-CZ" altLang="cs-CZ" sz="2400" dirty="0">
                <a:latin typeface="Arial" panose="020B0604020202020204" pitchFamily="34" charset="0"/>
              </a:rPr>
              <a:t> </a:t>
            </a:r>
            <a:r>
              <a:rPr lang="cs-CZ" altLang="cs-CZ" sz="2400" dirty="0" err="1">
                <a:latin typeface="Arial" panose="020B0604020202020204" pitchFamily="34" charset="0"/>
              </a:rPr>
              <a:t>occurs</a:t>
            </a:r>
            <a:r>
              <a:rPr lang="cs-CZ" altLang="cs-CZ" sz="2400" b="1" dirty="0">
                <a:latin typeface="Arial" panose="020B0604020202020204" pitchFamily="34" charset="0"/>
              </a:rPr>
              <a:t> as free </a:t>
            </a:r>
            <a:r>
              <a:rPr lang="cs-CZ" altLang="cs-CZ" sz="2400" b="1" dirty="0" err="1">
                <a:latin typeface="Arial" panose="020B0604020202020204" pitchFamily="34" charset="0"/>
              </a:rPr>
              <a:t>fPSA</a:t>
            </a:r>
            <a:r>
              <a:rPr lang="cs-CZ" altLang="cs-CZ" sz="2400" b="1" dirty="0">
                <a:latin typeface="Arial" panose="020B0604020202020204" pitchFamily="34" charset="0"/>
              </a:rPr>
              <a:t> and</a:t>
            </a:r>
            <a:r>
              <a:rPr lang="cs-CZ" altLang="cs-CZ" sz="2400" b="1" dirty="0"/>
              <a:t> </a:t>
            </a:r>
            <a:r>
              <a:rPr lang="cs-CZ" altLang="cs-CZ" sz="2400" dirty="0">
                <a:latin typeface="Symbol" panose="05050102010706020507" pitchFamily="18" charset="2"/>
              </a:rPr>
              <a:t>a</a:t>
            </a:r>
            <a:r>
              <a:rPr lang="cs-CZ" altLang="cs-CZ" sz="2400" baseline="-25000" dirty="0"/>
              <a:t>1</a:t>
            </a:r>
            <a:r>
              <a:rPr lang="cs-CZ" altLang="cs-CZ" sz="2400" dirty="0"/>
              <a:t>-</a:t>
            </a:r>
            <a:r>
              <a:rPr lang="cs-CZ" altLang="cs-CZ" sz="2400" dirty="0">
                <a:latin typeface="Arial" panose="020B0604020202020204" pitchFamily="34" charset="0"/>
              </a:rPr>
              <a:t>antichymotrypsin</a:t>
            </a:r>
            <a:r>
              <a:rPr lang="cs-CZ" altLang="cs-CZ" sz="2400" dirty="0"/>
              <a:t> </a:t>
            </a:r>
            <a:r>
              <a:rPr lang="cs-CZ" altLang="cs-CZ" sz="2400" dirty="0" err="1">
                <a:latin typeface="Arial" panose="020B0604020202020204" pitchFamily="34" charset="0"/>
              </a:rPr>
              <a:t>or</a:t>
            </a:r>
            <a:r>
              <a:rPr lang="cs-CZ" altLang="cs-CZ" sz="2400" dirty="0"/>
              <a:t> </a:t>
            </a:r>
            <a:r>
              <a:rPr lang="cs-CZ" altLang="cs-CZ" sz="2400" dirty="0">
                <a:latin typeface="Symbol" panose="05050102010706020507" pitchFamily="18" charset="2"/>
              </a:rPr>
              <a:t>a</a:t>
            </a:r>
            <a:r>
              <a:rPr lang="cs-CZ" altLang="cs-CZ" sz="2400" baseline="-25000" dirty="0"/>
              <a:t>2</a:t>
            </a:r>
            <a:r>
              <a:rPr lang="cs-CZ" altLang="cs-CZ" sz="2400" dirty="0"/>
              <a:t>-</a:t>
            </a:r>
            <a:r>
              <a:rPr lang="cs-CZ" altLang="cs-CZ" sz="2400" dirty="0">
                <a:latin typeface="Arial" panose="020B0604020202020204" pitchFamily="34" charset="0"/>
              </a:rPr>
              <a:t>macroglobulin</a:t>
            </a:r>
            <a:r>
              <a:rPr lang="cs-CZ" altLang="cs-CZ" sz="2400" b="1" dirty="0"/>
              <a:t> </a:t>
            </a:r>
            <a:r>
              <a:rPr lang="cs-CZ" altLang="cs-CZ" sz="2400" b="1" dirty="0" err="1">
                <a:latin typeface="Arial" panose="020B0604020202020204" pitchFamily="34" charset="0"/>
              </a:rPr>
              <a:t>bound</a:t>
            </a:r>
            <a:r>
              <a:rPr lang="cs-CZ" altLang="cs-CZ" sz="2400" b="1" dirty="0">
                <a:latin typeface="Arial" panose="020B0604020202020204" pitchFamily="34" charset="0"/>
              </a:rPr>
              <a:t> </a:t>
            </a:r>
            <a:r>
              <a:rPr lang="cs-CZ" altLang="cs-CZ" sz="2400" dirty="0">
                <a:latin typeface="Arial" panose="020B0604020202020204" pitchFamily="34" charset="0"/>
              </a:rPr>
              <a:t>(55-95%).</a:t>
            </a:r>
            <a:r>
              <a:rPr lang="cs-CZ" altLang="cs-CZ" sz="2400" dirty="0"/>
              <a:t> </a:t>
            </a:r>
          </a:p>
          <a:p>
            <a:pPr>
              <a:defRPr/>
            </a:pPr>
            <a:endParaRPr lang="cs-CZ" altLang="cs-CZ" sz="2400" b="1" dirty="0"/>
          </a:p>
          <a:p>
            <a:pPr>
              <a:defRPr/>
            </a:pPr>
            <a:r>
              <a:rPr lang="cs-CZ" altLang="cs-CZ" sz="2400" b="1" dirty="0">
                <a:solidFill>
                  <a:srgbClr val="3366FF"/>
                </a:solidFill>
                <a:latin typeface="Arial" panose="020B0604020202020204" pitchFamily="34" charset="0"/>
                <a:cs typeface="Times New Roman" panose="02020603050405020304" pitchFamily="18" charset="0"/>
              </a:rPr>
              <a:t>↑:</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benign</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prostatic</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hyperplasia</a:t>
            </a:r>
            <a:r>
              <a:rPr lang="cs-CZ" altLang="cs-CZ" sz="2400" b="1" dirty="0">
                <a:solidFill>
                  <a:srgbClr val="3366FF"/>
                </a:solidFill>
                <a:latin typeface="Arial" panose="020B0604020202020204" pitchFamily="34" charset="0"/>
              </a:rPr>
              <a:t> BPH, </a:t>
            </a:r>
            <a:r>
              <a:rPr lang="cs-CZ" altLang="cs-CZ" sz="2400" b="1" dirty="0" err="1">
                <a:solidFill>
                  <a:srgbClr val="3366FF"/>
                </a:solidFill>
                <a:latin typeface="Arial" panose="020B0604020202020204" pitchFamily="34" charset="0"/>
              </a:rPr>
              <a:t>prostate</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infammation</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urological</a:t>
            </a:r>
            <a:r>
              <a:rPr lang="cs-CZ" altLang="cs-CZ" sz="2400" b="1" dirty="0">
                <a:solidFill>
                  <a:srgbClr val="3366FF"/>
                </a:solidFill>
                <a:latin typeface="Arial" panose="020B0604020202020204" pitchFamily="34" charset="0"/>
              </a:rPr>
              <a:t> </a:t>
            </a:r>
            <a:r>
              <a:rPr lang="cs-CZ" altLang="cs-CZ" sz="2400" b="1" dirty="0" err="1">
                <a:solidFill>
                  <a:srgbClr val="3366FF"/>
                </a:solidFill>
                <a:latin typeface="Arial" panose="020B0604020202020204" pitchFamily="34" charset="0"/>
              </a:rPr>
              <a:t>manipulations</a:t>
            </a:r>
            <a:r>
              <a:rPr lang="cs-CZ" altLang="cs-CZ" sz="2400" b="1" dirty="0">
                <a:latin typeface="Arial" panose="020B0604020202020204" pitchFamily="34" charset="0"/>
              </a:rPr>
              <a:t> </a:t>
            </a:r>
          </a:p>
          <a:p>
            <a:pPr>
              <a:defRPr/>
            </a:pPr>
            <a:endParaRPr lang="cs-CZ" altLang="cs-CZ" sz="2400" b="1" dirty="0">
              <a:latin typeface="Arial" panose="020B0604020202020204" pitchFamily="34" charset="0"/>
            </a:endParaRPr>
          </a:p>
          <a:p>
            <a:pPr>
              <a:defRPr/>
            </a:pPr>
            <a:r>
              <a:rPr lang="cs-CZ" altLang="cs-CZ" sz="2400" b="1" dirty="0" err="1">
                <a:latin typeface="Arial" panose="020B0604020202020204" pitchFamily="34" charset="0"/>
              </a:rPr>
              <a:t>marker</a:t>
            </a:r>
            <a:r>
              <a:rPr lang="cs-CZ" altLang="cs-CZ" sz="2400" b="1" dirty="0">
                <a:latin typeface="Arial" panose="020B0604020202020204" pitchFamily="34" charset="0"/>
              </a:rPr>
              <a:t> </a:t>
            </a:r>
            <a:r>
              <a:rPr lang="cs-CZ" altLang="cs-CZ" sz="2400" b="1" dirty="0" err="1">
                <a:latin typeface="Arial" panose="020B0604020202020204" pitchFamily="34" charset="0"/>
              </a:rPr>
              <a:t>for</a:t>
            </a:r>
            <a:r>
              <a:rPr lang="cs-CZ" altLang="cs-CZ" sz="2400" b="1" dirty="0">
                <a:latin typeface="Arial" panose="020B0604020202020204" pitchFamily="34" charset="0"/>
              </a:rPr>
              <a:t> </a:t>
            </a:r>
            <a:r>
              <a:rPr lang="cs-CZ" altLang="cs-CZ" sz="2400" b="1" dirty="0" err="1">
                <a:solidFill>
                  <a:srgbClr val="0066FF"/>
                </a:solidFill>
                <a:latin typeface="Arial" panose="020B0604020202020204" pitchFamily="34" charset="0"/>
              </a:rPr>
              <a:t>screening</a:t>
            </a:r>
            <a:r>
              <a:rPr lang="cs-CZ" altLang="cs-CZ" sz="2400" b="1" dirty="0">
                <a:solidFill>
                  <a:srgbClr val="0066FF"/>
                </a:solidFill>
                <a:latin typeface="Arial" panose="020B0604020202020204" pitchFamily="34" charset="0"/>
              </a:rPr>
              <a:t> </a:t>
            </a:r>
            <a:r>
              <a:rPr lang="cs-CZ" altLang="cs-CZ" sz="2400" dirty="0">
                <a:solidFill>
                  <a:srgbClr val="0066FF"/>
                </a:solidFill>
                <a:latin typeface="Arial" panose="020B0604020202020204" pitchFamily="34" charset="0"/>
              </a:rPr>
              <a:t>(</a:t>
            </a:r>
            <a:r>
              <a:rPr lang="cs-CZ" altLang="cs-CZ" sz="2400" dirty="0" err="1">
                <a:solidFill>
                  <a:srgbClr val="0066FF"/>
                </a:solidFill>
                <a:latin typeface="Arial" panose="020B0604020202020204" pitchFamily="34" charset="0"/>
              </a:rPr>
              <a:t>men</a:t>
            </a:r>
            <a:r>
              <a:rPr lang="cs-CZ" altLang="cs-CZ" sz="2400" dirty="0">
                <a:solidFill>
                  <a:srgbClr val="0066FF"/>
                </a:solidFill>
                <a:latin typeface="Arial" panose="020B0604020202020204" pitchFamily="34" charset="0"/>
              </a:rPr>
              <a:t> &gt; 50y, </a:t>
            </a:r>
            <a:r>
              <a:rPr lang="cs-CZ" altLang="cs-CZ" sz="2400" dirty="0" err="1">
                <a:solidFill>
                  <a:srgbClr val="0066FF"/>
                </a:solidFill>
                <a:latin typeface="Arial" panose="020B0604020202020204" pitchFamily="34" charset="0"/>
              </a:rPr>
              <a:t>urinating</a:t>
            </a:r>
            <a:r>
              <a:rPr lang="cs-CZ" altLang="cs-CZ" sz="2400" dirty="0">
                <a:solidFill>
                  <a:srgbClr val="0066FF"/>
                </a:solidFill>
                <a:latin typeface="Arial" panose="020B0604020202020204" pitchFamily="34" charset="0"/>
              </a:rPr>
              <a:t> </a:t>
            </a:r>
            <a:r>
              <a:rPr lang="cs-CZ" altLang="cs-CZ" sz="2400" dirty="0" err="1">
                <a:solidFill>
                  <a:srgbClr val="0066FF"/>
                </a:solidFill>
                <a:latin typeface="Arial" panose="020B0604020202020204" pitchFamily="34" charset="0"/>
              </a:rPr>
              <a:t>difficulties</a:t>
            </a:r>
            <a:r>
              <a:rPr lang="cs-CZ" altLang="cs-CZ" sz="2400" dirty="0">
                <a:solidFill>
                  <a:srgbClr val="0066FF"/>
                </a:solidFill>
                <a:latin typeface="Arial" panose="020B0604020202020204" pitchFamily="34" charset="0"/>
              </a:rPr>
              <a:t>),</a:t>
            </a:r>
            <a:r>
              <a:rPr lang="cs-CZ" altLang="cs-CZ" sz="2400" b="1" dirty="0">
                <a:solidFill>
                  <a:srgbClr val="0000CC"/>
                </a:solidFill>
                <a:latin typeface="Arial" panose="020B0604020202020204" pitchFamily="34" charset="0"/>
              </a:rPr>
              <a:t> </a:t>
            </a:r>
            <a:r>
              <a:rPr lang="cs-CZ" altLang="cs-CZ" sz="2400" b="1" dirty="0">
                <a:solidFill>
                  <a:srgbClr val="0066FF"/>
                </a:solidFill>
                <a:latin typeface="Arial" panose="020B0604020202020204" pitchFamily="34" charset="0"/>
              </a:rPr>
              <a:t>dg and monitoring </a:t>
            </a:r>
            <a:r>
              <a:rPr lang="cs-CZ" altLang="cs-CZ" sz="2400" b="1" dirty="0" err="1">
                <a:solidFill>
                  <a:srgbClr val="0066FF"/>
                </a:solidFill>
                <a:latin typeface="Arial" panose="020B0604020202020204" pitchFamily="34" charset="0"/>
              </a:rPr>
              <a:t>of</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course</a:t>
            </a:r>
            <a:r>
              <a:rPr lang="cs-CZ" altLang="cs-CZ" sz="2400" b="1" dirty="0">
                <a:solidFill>
                  <a:srgbClr val="0066FF"/>
                </a:solidFill>
                <a:latin typeface="Arial" panose="020B0604020202020204" pitchFamily="34" charset="0"/>
              </a:rPr>
              <a:t> and </a:t>
            </a:r>
            <a:r>
              <a:rPr lang="cs-CZ" altLang="cs-CZ" sz="2400" b="1" dirty="0" err="1">
                <a:solidFill>
                  <a:srgbClr val="0066FF"/>
                </a:solidFill>
                <a:latin typeface="Arial" panose="020B0604020202020204" pitchFamily="34" charset="0"/>
              </a:rPr>
              <a:t>treatment</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of</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prostate</a:t>
            </a:r>
            <a:r>
              <a:rPr lang="cs-CZ" altLang="cs-CZ" sz="2400" b="1" dirty="0">
                <a:solidFill>
                  <a:srgbClr val="0066FF"/>
                </a:solidFill>
                <a:latin typeface="Arial" panose="020B0604020202020204" pitchFamily="34" charset="0"/>
              </a:rPr>
              <a:t> </a:t>
            </a:r>
            <a:r>
              <a:rPr lang="cs-CZ" altLang="cs-CZ" sz="2400" b="1" dirty="0" err="1">
                <a:solidFill>
                  <a:srgbClr val="0066FF"/>
                </a:solidFill>
                <a:latin typeface="Arial" panose="020B0604020202020204" pitchFamily="34" charset="0"/>
              </a:rPr>
              <a:t>cancer</a:t>
            </a:r>
            <a:endParaRPr lang="cs-CZ" altLang="cs-CZ" sz="2400" b="1" dirty="0">
              <a:solidFill>
                <a:srgbClr val="0066FF"/>
              </a:solidFill>
              <a:latin typeface="Arial" panose="020B0604020202020204" pitchFamily="34" charset="0"/>
            </a:endParaRPr>
          </a:p>
          <a:p>
            <a:pPr>
              <a:defRPr/>
            </a:pPr>
            <a:endParaRPr lang="cs-CZ" altLang="cs-CZ" sz="2400" b="1" dirty="0">
              <a:latin typeface="Arial" panose="020B0604020202020204" pitchFamily="34" charset="0"/>
            </a:endParaRPr>
          </a:p>
          <a:p>
            <a:pPr>
              <a:defRPr/>
            </a:pPr>
            <a:r>
              <a:rPr lang="cs-CZ" altLang="cs-CZ" sz="2400" b="1" dirty="0" err="1">
                <a:solidFill>
                  <a:srgbClr val="008080"/>
                </a:solidFill>
                <a:latin typeface="Arial" panose="020B0604020202020204" pitchFamily="34" charset="0"/>
              </a:rPr>
              <a:t>cut</a:t>
            </a:r>
            <a:r>
              <a:rPr lang="cs-CZ" altLang="cs-CZ" sz="2400" b="1" dirty="0">
                <a:solidFill>
                  <a:srgbClr val="008080"/>
                </a:solidFill>
                <a:latin typeface="Arial" panose="020B0604020202020204" pitchFamily="34" charset="0"/>
              </a:rPr>
              <a:t> </a:t>
            </a:r>
            <a:r>
              <a:rPr lang="cs-CZ" altLang="cs-CZ" sz="2400" b="1" dirty="0" err="1">
                <a:solidFill>
                  <a:srgbClr val="008080"/>
                </a:solidFill>
                <a:latin typeface="Arial" panose="020B0604020202020204" pitchFamily="34" charset="0"/>
              </a:rPr>
              <a:t>off</a:t>
            </a:r>
            <a:r>
              <a:rPr lang="cs-CZ" altLang="cs-CZ" sz="2400" b="1" dirty="0">
                <a:solidFill>
                  <a:srgbClr val="008080"/>
                </a:solidFill>
                <a:latin typeface="Arial" panose="020B0604020202020204" pitchFamily="34" charset="0"/>
              </a:rPr>
              <a:t> </a:t>
            </a:r>
            <a:r>
              <a:rPr lang="cs-CZ" altLang="cs-CZ" sz="2400" b="1" dirty="0" err="1">
                <a:solidFill>
                  <a:srgbClr val="008080"/>
                </a:solidFill>
                <a:latin typeface="Arial" panose="020B0604020202020204" pitchFamily="34" charset="0"/>
              </a:rPr>
              <a:t>value</a:t>
            </a:r>
            <a:r>
              <a:rPr lang="cs-CZ" altLang="cs-CZ" sz="2400" b="1" dirty="0">
                <a:solidFill>
                  <a:srgbClr val="008080"/>
                </a:solidFill>
                <a:latin typeface="Arial" panose="020B0604020202020204" pitchFamily="34" charset="0"/>
              </a:rPr>
              <a:t> </a:t>
            </a:r>
            <a:r>
              <a:rPr lang="en-US" altLang="cs-CZ" sz="2400" b="1" dirty="0">
                <a:solidFill>
                  <a:srgbClr val="008080"/>
                </a:solidFill>
                <a:latin typeface="Arial" panose="020B0604020202020204" pitchFamily="34" charset="0"/>
                <a:cs typeface="Times New Roman" panose="02020603050405020304" pitchFamily="18" charset="0"/>
              </a:rPr>
              <a:t>&lt;</a:t>
            </a:r>
            <a:r>
              <a:rPr lang="cs-CZ" altLang="cs-CZ" sz="2400" b="1" dirty="0">
                <a:solidFill>
                  <a:srgbClr val="008080"/>
                </a:solidFill>
                <a:latin typeface="Arial" panose="020B0604020202020204" pitchFamily="34" charset="0"/>
                <a:cs typeface="Times New Roman" panose="02020603050405020304" pitchFamily="18" charset="0"/>
              </a:rPr>
              <a:t> </a:t>
            </a:r>
            <a:r>
              <a:rPr lang="cs-CZ" altLang="cs-CZ" sz="2400" b="1" dirty="0">
                <a:solidFill>
                  <a:srgbClr val="008080"/>
                </a:solidFill>
                <a:latin typeface="Arial" panose="020B0604020202020204" pitchFamily="34" charset="0"/>
              </a:rPr>
              <a:t>4.0</a:t>
            </a:r>
            <a:r>
              <a:rPr lang="cs-CZ" altLang="cs-CZ" sz="2400" b="1" dirty="0">
                <a:solidFill>
                  <a:srgbClr val="008080"/>
                </a:solidFill>
              </a:rPr>
              <a:t> µ</a:t>
            </a:r>
            <a:r>
              <a:rPr lang="cs-CZ" altLang="cs-CZ" sz="2400" b="1" dirty="0">
                <a:solidFill>
                  <a:srgbClr val="008080"/>
                </a:solidFill>
                <a:latin typeface="Arial" panose="020B0604020202020204" pitchFamily="34" charset="0"/>
              </a:rPr>
              <a:t>g/l</a:t>
            </a:r>
            <a:r>
              <a:rPr lang="cs-CZ" altLang="cs-CZ" sz="2400" b="1" dirty="0">
                <a:solidFill>
                  <a:srgbClr val="008080"/>
                </a:solidFill>
              </a:rPr>
              <a:t> </a:t>
            </a:r>
            <a:r>
              <a:rPr lang="cs-CZ" altLang="cs-CZ" sz="2400" b="1" dirty="0">
                <a:solidFill>
                  <a:srgbClr val="008080"/>
                </a:solidFill>
                <a:latin typeface="Arial" panose="020B0604020202020204" pitchFamily="34" charset="0"/>
              </a:rPr>
              <a:t>(= </a:t>
            </a:r>
            <a:r>
              <a:rPr lang="cs-CZ" altLang="cs-CZ" sz="2400" b="1" dirty="0" err="1">
                <a:solidFill>
                  <a:srgbClr val="008080"/>
                </a:solidFill>
                <a:latin typeface="Arial" panose="020B0604020202020204" pitchFamily="34" charset="0"/>
              </a:rPr>
              <a:t>ng</a:t>
            </a:r>
            <a:r>
              <a:rPr lang="cs-CZ" altLang="cs-CZ" sz="2400" b="1" dirty="0">
                <a:solidFill>
                  <a:srgbClr val="008080"/>
                </a:solidFill>
                <a:latin typeface="Arial" panose="020B0604020202020204" pitchFamily="34" charset="0"/>
              </a:rPr>
              <a:t>/ml) (</a:t>
            </a:r>
            <a:r>
              <a:rPr lang="en-US" altLang="cs-CZ" sz="2400" b="1" dirty="0">
                <a:solidFill>
                  <a:srgbClr val="008080"/>
                </a:solidFill>
                <a:latin typeface="Arial" panose="020B0604020202020204" pitchFamily="34" charset="0"/>
                <a:cs typeface="Arial" panose="020B0604020202020204" pitchFamily="34" charset="0"/>
              </a:rPr>
              <a:t>&gt;</a:t>
            </a:r>
            <a:r>
              <a:rPr lang="cs-CZ" altLang="cs-CZ" sz="2400" b="1" dirty="0">
                <a:solidFill>
                  <a:srgbClr val="008080"/>
                </a:solidFill>
                <a:latin typeface="Arial" panose="020B0604020202020204" pitchFamily="34" charset="0"/>
                <a:cs typeface="Arial" panose="020B0604020202020204" pitchFamily="34" charset="0"/>
              </a:rPr>
              <a:t> 50 y), 2.5</a:t>
            </a:r>
            <a:r>
              <a:rPr lang="cs-CZ" altLang="cs-CZ" sz="2400" b="1" dirty="0">
                <a:solidFill>
                  <a:srgbClr val="008080"/>
                </a:solidFill>
                <a:cs typeface="Arial" panose="020B0604020202020204" pitchFamily="34" charset="0"/>
              </a:rPr>
              <a:t> </a:t>
            </a:r>
            <a:r>
              <a:rPr lang="cs-CZ" altLang="cs-CZ" sz="2400" b="1" dirty="0">
                <a:solidFill>
                  <a:srgbClr val="008080"/>
                </a:solidFill>
              </a:rPr>
              <a:t>µ</a:t>
            </a:r>
            <a:r>
              <a:rPr lang="cs-CZ" altLang="cs-CZ" sz="2400" b="1" dirty="0">
                <a:solidFill>
                  <a:srgbClr val="008080"/>
                </a:solidFill>
                <a:latin typeface="Arial" panose="020B0604020202020204" pitchFamily="34" charset="0"/>
              </a:rPr>
              <a:t>g/l</a:t>
            </a:r>
            <a:r>
              <a:rPr lang="cs-CZ" altLang="cs-CZ" sz="2400" b="1" dirty="0">
                <a:solidFill>
                  <a:srgbClr val="008080"/>
                </a:solidFill>
              </a:rPr>
              <a:t> </a:t>
            </a:r>
            <a:r>
              <a:rPr lang="cs-CZ" altLang="cs-CZ" sz="2400" b="1" dirty="0">
                <a:solidFill>
                  <a:srgbClr val="008080"/>
                </a:solidFill>
                <a:latin typeface="Arial" panose="020B0604020202020204" pitchFamily="34" charset="0"/>
              </a:rPr>
              <a:t>(</a:t>
            </a:r>
            <a:r>
              <a:rPr lang="en-US" altLang="cs-CZ" sz="2400" b="1" dirty="0">
                <a:solidFill>
                  <a:srgbClr val="008080"/>
                </a:solidFill>
                <a:latin typeface="Arial" panose="020B0604020202020204" pitchFamily="34" charset="0"/>
                <a:cs typeface="Arial" panose="020B0604020202020204" pitchFamily="34" charset="0"/>
              </a:rPr>
              <a:t>&lt;</a:t>
            </a:r>
            <a:r>
              <a:rPr lang="cs-CZ" altLang="cs-CZ" sz="2400" b="1" dirty="0">
                <a:solidFill>
                  <a:srgbClr val="008080"/>
                </a:solidFill>
                <a:latin typeface="Arial" panose="020B0604020202020204" pitchFamily="34" charset="0"/>
                <a:cs typeface="Arial" panose="020B0604020202020204" pitchFamily="34" charset="0"/>
              </a:rPr>
              <a:t> 50 y, </a:t>
            </a:r>
            <a:r>
              <a:rPr lang="cs-CZ" altLang="cs-CZ" sz="2000" dirty="0" err="1">
                <a:solidFill>
                  <a:srgbClr val="008080"/>
                </a:solidFill>
                <a:latin typeface="Arial" panose="020B0604020202020204" pitchFamily="34" charset="0"/>
                <a:cs typeface="Arial" panose="020B0604020202020204" pitchFamily="34" charset="0"/>
              </a:rPr>
              <a:t>see</a:t>
            </a:r>
            <a:r>
              <a:rPr lang="cs-CZ" altLang="cs-CZ" sz="2000" dirty="0">
                <a:solidFill>
                  <a:srgbClr val="008080"/>
                </a:solidFill>
                <a:latin typeface="Arial" panose="020B0604020202020204" pitchFamily="34" charset="0"/>
                <a:cs typeface="Arial" panose="020B0604020202020204" pitchFamily="34" charset="0"/>
              </a:rPr>
              <a:t> more in </a:t>
            </a:r>
            <a:r>
              <a:rPr lang="cs-CZ" altLang="cs-CZ" sz="2000" b="1" i="1" dirty="0" err="1">
                <a:solidFill>
                  <a:srgbClr val="008080"/>
                </a:solidFill>
                <a:latin typeface="Arial" panose="020B0604020202020204" pitchFamily="34" charset="0"/>
              </a:rPr>
              <a:t>age</a:t>
            </a:r>
            <a:r>
              <a:rPr lang="cs-CZ" altLang="cs-CZ" sz="2000" b="1" i="1" dirty="0">
                <a:solidFill>
                  <a:srgbClr val="008080"/>
                </a:solidFill>
                <a:latin typeface="Arial" panose="020B0604020202020204" pitchFamily="34" charset="0"/>
              </a:rPr>
              <a:t> </a:t>
            </a:r>
            <a:r>
              <a:rPr lang="cs-CZ" altLang="cs-CZ" sz="2000" b="1" i="1" dirty="0" err="1">
                <a:solidFill>
                  <a:srgbClr val="008080"/>
                </a:solidFill>
                <a:latin typeface="Arial" panose="020B0604020202020204" pitchFamily="34" charset="0"/>
              </a:rPr>
              <a:t>specific</a:t>
            </a:r>
            <a:r>
              <a:rPr lang="cs-CZ" altLang="cs-CZ" sz="2000" b="1" i="1" dirty="0">
                <a:solidFill>
                  <a:srgbClr val="008080"/>
                </a:solidFill>
                <a:latin typeface="Arial" panose="020B0604020202020204" pitchFamily="34" charset="0"/>
              </a:rPr>
              <a:t> </a:t>
            </a:r>
            <a:r>
              <a:rPr lang="cs-CZ" altLang="cs-CZ" sz="2000" b="1" i="1" dirty="0" err="1">
                <a:solidFill>
                  <a:srgbClr val="008080"/>
                </a:solidFill>
                <a:latin typeface="Arial" panose="020B0604020202020204" pitchFamily="34" charset="0"/>
              </a:rPr>
              <a:t>levels</a:t>
            </a:r>
            <a:r>
              <a:rPr lang="cs-CZ" altLang="cs-CZ" sz="2000" dirty="0">
                <a:solidFill>
                  <a:srgbClr val="008080"/>
                </a:solidFill>
                <a:latin typeface="Arial" panose="020B0604020202020204" pitchFamily="34" charset="0"/>
                <a:cs typeface="Arial" panose="020B0604020202020204" pitchFamily="34" charset="0"/>
              </a:rPr>
              <a:t>)</a:t>
            </a:r>
            <a:endParaRPr lang="en-US" altLang="cs-CZ" sz="2000" dirty="0">
              <a:solidFill>
                <a:srgbClr val="00808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244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solidFill>
                  <a:srgbClr val="FF0000"/>
                </a:solidFill>
              </a:rPr>
              <a:t>Increased</a:t>
            </a:r>
            <a:r>
              <a:rPr lang="cs-CZ" sz="3200" b="1" dirty="0">
                <a:solidFill>
                  <a:srgbClr val="FF0000"/>
                </a:solidFill>
              </a:rPr>
              <a:t> </a:t>
            </a:r>
            <a:r>
              <a:rPr lang="cs-CZ" sz="3200" b="1" dirty="0" err="1">
                <a:solidFill>
                  <a:srgbClr val="FF0000"/>
                </a:solidFill>
              </a:rPr>
              <a:t>levels</a:t>
            </a:r>
            <a:r>
              <a:rPr lang="cs-CZ" sz="3200" b="1" dirty="0">
                <a:solidFill>
                  <a:srgbClr val="FF0000"/>
                </a:solidFill>
              </a:rPr>
              <a:t> </a:t>
            </a:r>
            <a:r>
              <a:rPr lang="cs-CZ" sz="3200" b="1" dirty="0" err="1">
                <a:solidFill>
                  <a:srgbClr val="FF0000"/>
                </a:solidFill>
              </a:rPr>
              <a:t>of</a:t>
            </a:r>
            <a:r>
              <a:rPr lang="cs-CZ" sz="3200" b="1" dirty="0">
                <a:solidFill>
                  <a:srgbClr val="FF0000"/>
                </a:solidFill>
              </a:rPr>
              <a:t> </a:t>
            </a:r>
            <a:r>
              <a:rPr lang="cs-CZ" sz="3200" b="1" dirty="0" err="1">
                <a:solidFill>
                  <a:srgbClr val="FF0000"/>
                </a:solidFill>
              </a:rPr>
              <a:t>total</a:t>
            </a:r>
            <a:r>
              <a:rPr lang="cs-CZ" sz="3200" b="1" dirty="0">
                <a:solidFill>
                  <a:srgbClr val="FF0000"/>
                </a:solidFill>
              </a:rPr>
              <a:t> PSA in plasma / </a:t>
            </a:r>
            <a:r>
              <a:rPr lang="cs-CZ" sz="3200" b="1" dirty="0" err="1">
                <a:solidFill>
                  <a:srgbClr val="FF0000"/>
                </a:solidFill>
              </a:rPr>
              <a:t>serum</a:t>
            </a:r>
            <a:endParaRPr lang="cs-CZ" sz="3200" dirty="0">
              <a:solidFill>
                <a:srgbClr val="FF0000"/>
              </a:solidFill>
            </a:endParaRPr>
          </a:p>
        </p:txBody>
      </p:sp>
      <p:sp>
        <p:nvSpPr>
          <p:cNvPr id="3" name="Zástupný symbol pro obsah 2"/>
          <p:cNvSpPr>
            <a:spLocks noGrp="1"/>
          </p:cNvSpPr>
          <p:nvPr>
            <p:ph idx="1"/>
          </p:nvPr>
        </p:nvSpPr>
        <p:spPr>
          <a:xfrm>
            <a:off x="387458" y="1825624"/>
            <a:ext cx="11422249" cy="4530725"/>
          </a:xfrm>
        </p:spPr>
        <p:txBody>
          <a:bodyPr>
            <a:normAutofit fontScale="92500"/>
          </a:bodyPr>
          <a:lstStyle/>
          <a:p>
            <a:pPr>
              <a:lnSpc>
                <a:spcPct val="170000"/>
              </a:lnSpc>
            </a:pPr>
            <a:r>
              <a:rPr lang="cs-CZ" altLang="cs-CZ" sz="3000" b="1" dirty="0" err="1">
                <a:solidFill>
                  <a:srgbClr val="FF0000"/>
                </a:solidFill>
              </a:rPr>
              <a:t>age</a:t>
            </a:r>
            <a:r>
              <a:rPr lang="cs-CZ" altLang="cs-CZ" sz="3000" b="1" dirty="0">
                <a:solidFill>
                  <a:srgbClr val="FF0000"/>
                </a:solidFill>
              </a:rPr>
              <a:t> </a:t>
            </a:r>
            <a:r>
              <a:rPr lang="cs-CZ" altLang="cs-CZ" sz="3000" b="1" dirty="0" err="1">
                <a:solidFill>
                  <a:srgbClr val="FF0000"/>
                </a:solidFill>
              </a:rPr>
              <a:t>specific</a:t>
            </a:r>
            <a:r>
              <a:rPr lang="cs-CZ" altLang="cs-CZ" sz="3000" b="1" dirty="0">
                <a:solidFill>
                  <a:srgbClr val="FF0000"/>
                </a:solidFill>
              </a:rPr>
              <a:t> </a:t>
            </a:r>
            <a:r>
              <a:rPr lang="cs-CZ" altLang="cs-CZ" sz="3000" b="1" dirty="0" err="1">
                <a:solidFill>
                  <a:srgbClr val="FF0000"/>
                </a:solidFill>
              </a:rPr>
              <a:t>levels</a:t>
            </a:r>
            <a:r>
              <a:rPr lang="cs-CZ" altLang="cs-CZ" sz="3000" b="1" dirty="0">
                <a:solidFill>
                  <a:srgbClr val="FF0000"/>
                </a:solidFill>
              </a:rPr>
              <a:t>:</a:t>
            </a:r>
            <a:r>
              <a:rPr lang="cs-CZ" altLang="cs-CZ" sz="3000" dirty="0"/>
              <a:t> </a:t>
            </a:r>
          </a:p>
          <a:p>
            <a:pPr marL="0" indent="0">
              <a:lnSpc>
                <a:spcPct val="170000"/>
              </a:lnSpc>
              <a:buNone/>
            </a:pPr>
            <a:r>
              <a:rPr lang="cs-CZ" altLang="cs-CZ" sz="3000" dirty="0" err="1">
                <a:solidFill>
                  <a:srgbClr val="008080"/>
                </a:solidFill>
              </a:rPr>
              <a:t>cut</a:t>
            </a:r>
            <a:r>
              <a:rPr lang="cs-CZ" altLang="cs-CZ" sz="3000" dirty="0">
                <a:solidFill>
                  <a:srgbClr val="008080"/>
                </a:solidFill>
              </a:rPr>
              <a:t> </a:t>
            </a:r>
            <a:r>
              <a:rPr lang="cs-CZ" altLang="cs-CZ" sz="3000" dirty="0" err="1">
                <a:solidFill>
                  <a:srgbClr val="008080"/>
                </a:solidFill>
              </a:rPr>
              <a:t>off</a:t>
            </a:r>
            <a:r>
              <a:rPr lang="cs-CZ" altLang="cs-CZ" sz="3000" dirty="0">
                <a:solidFill>
                  <a:srgbClr val="008080"/>
                </a:solidFill>
              </a:rPr>
              <a:t> 	40-49 y. 2,5 </a:t>
            </a:r>
            <a:r>
              <a:rPr lang="cs-CZ" altLang="cs-CZ" sz="3000" dirty="0" err="1">
                <a:solidFill>
                  <a:srgbClr val="008080"/>
                </a:solidFill>
              </a:rPr>
              <a:t>ng</a:t>
            </a:r>
            <a:r>
              <a:rPr lang="cs-CZ" altLang="cs-CZ" sz="3000" dirty="0">
                <a:solidFill>
                  <a:srgbClr val="008080"/>
                </a:solidFill>
              </a:rPr>
              <a:t>/ml, 	50-59 y. 3,5 </a:t>
            </a:r>
            <a:r>
              <a:rPr lang="cs-CZ" altLang="cs-CZ" sz="3000" dirty="0" err="1">
                <a:solidFill>
                  <a:srgbClr val="008080"/>
                </a:solidFill>
              </a:rPr>
              <a:t>ng</a:t>
            </a:r>
            <a:r>
              <a:rPr lang="cs-CZ" altLang="cs-CZ" sz="3000" dirty="0">
                <a:solidFill>
                  <a:srgbClr val="008080"/>
                </a:solidFill>
              </a:rPr>
              <a:t>/ml, 					60-69 y. 4,5 </a:t>
            </a:r>
            <a:r>
              <a:rPr lang="cs-CZ" altLang="cs-CZ" sz="3000" dirty="0" err="1">
                <a:solidFill>
                  <a:srgbClr val="008080"/>
                </a:solidFill>
              </a:rPr>
              <a:t>ng</a:t>
            </a:r>
            <a:r>
              <a:rPr lang="cs-CZ" altLang="cs-CZ" sz="3000" dirty="0">
                <a:solidFill>
                  <a:srgbClr val="008080"/>
                </a:solidFill>
              </a:rPr>
              <a:t>/ml, 	70 and more y. 6,5 </a:t>
            </a:r>
            <a:r>
              <a:rPr lang="cs-CZ" altLang="cs-CZ" sz="3000" dirty="0" err="1">
                <a:solidFill>
                  <a:srgbClr val="008080"/>
                </a:solidFill>
              </a:rPr>
              <a:t>ng</a:t>
            </a:r>
            <a:r>
              <a:rPr lang="cs-CZ" altLang="cs-CZ" sz="3000" dirty="0">
                <a:solidFill>
                  <a:srgbClr val="008080"/>
                </a:solidFill>
              </a:rPr>
              <a:t>/ml 				</a:t>
            </a:r>
            <a:endParaRPr lang="cs-CZ" sz="3000" dirty="0"/>
          </a:p>
          <a:p>
            <a:r>
              <a:rPr lang="cs-CZ" sz="3000" dirty="0" err="1"/>
              <a:t>tPSA</a:t>
            </a:r>
            <a:r>
              <a:rPr lang="cs-CZ" sz="3000" dirty="0"/>
              <a:t> </a:t>
            </a:r>
            <a:r>
              <a:rPr lang="cs-CZ" sz="3000" dirty="0">
                <a:solidFill>
                  <a:srgbClr val="008080"/>
                </a:solidFill>
              </a:rPr>
              <a:t>&gt; 10 </a:t>
            </a:r>
            <a:r>
              <a:rPr lang="cs-CZ" sz="3000" dirty="0" err="1">
                <a:solidFill>
                  <a:srgbClr val="008080"/>
                </a:solidFill>
              </a:rPr>
              <a:t>ng</a:t>
            </a:r>
            <a:r>
              <a:rPr lang="cs-CZ" sz="3000" dirty="0">
                <a:solidFill>
                  <a:srgbClr val="008080"/>
                </a:solidFill>
              </a:rPr>
              <a:t>/ml: </a:t>
            </a:r>
            <a:r>
              <a:rPr lang="cs-CZ" sz="3000" dirty="0"/>
              <a:t>very</a:t>
            </a:r>
            <a:r>
              <a:rPr lang="cs-CZ" sz="3000" dirty="0">
                <a:solidFill>
                  <a:srgbClr val="008080"/>
                </a:solidFill>
              </a:rPr>
              <a:t> </a:t>
            </a:r>
            <a:r>
              <a:rPr lang="cs-CZ" sz="3000" dirty="0" err="1"/>
              <a:t>suspicious</a:t>
            </a:r>
            <a:r>
              <a:rPr lang="cs-CZ" sz="3000" dirty="0"/>
              <a:t> </a:t>
            </a:r>
            <a:r>
              <a:rPr lang="cs-CZ" sz="3000" dirty="0" err="1"/>
              <a:t>PCa</a:t>
            </a:r>
            <a:r>
              <a:rPr lang="cs-CZ" sz="3000" dirty="0"/>
              <a:t>, </a:t>
            </a:r>
            <a:r>
              <a:rPr lang="cs-CZ" sz="3000" dirty="0" err="1"/>
              <a:t>we</a:t>
            </a:r>
            <a:r>
              <a:rPr lang="cs-CZ" sz="3000" dirty="0"/>
              <a:t> </a:t>
            </a:r>
            <a:r>
              <a:rPr lang="cs-CZ" sz="3000" dirty="0" err="1"/>
              <a:t>perform</a:t>
            </a:r>
            <a:r>
              <a:rPr lang="cs-CZ" sz="3000" dirty="0"/>
              <a:t> </a:t>
            </a:r>
            <a:r>
              <a:rPr lang="cs-CZ" sz="3000" dirty="0" err="1"/>
              <a:t>another</a:t>
            </a:r>
            <a:r>
              <a:rPr lang="cs-CZ" sz="3000" dirty="0"/>
              <a:t> </a:t>
            </a:r>
            <a:r>
              <a:rPr lang="cs-CZ" sz="3000" dirty="0" err="1"/>
              <a:t>examinations</a:t>
            </a:r>
            <a:endParaRPr lang="cs-CZ" sz="3000" dirty="0"/>
          </a:p>
          <a:p>
            <a:r>
              <a:rPr lang="cs-CZ" sz="3000" dirty="0" err="1"/>
              <a:t>tPSA</a:t>
            </a:r>
            <a:r>
              <a:rPr lang="cs-CZ" sz="3000" dirty="0"/>
              <a:t> </a:t>
            </a:r>
            <a:r>
              <a:rPr lang="cs-CZ" sz="3000" dirty="0">
                <a:solidFill>
                  <a:srgbClr val="008080"/>
                </a:solidFill>
              </a:rPr>
              <a:t>4 – 10 </a:t>
            </a:r>
            <a:r>
              <a:rPr lang="cs-CZ" sz="3000" dirty="0" err="1">
                <a:solidFill>
                  <a:srgbClr val="008080"/>
                </a:solidFill>
              </a:rPr>
              <a:t>ng</a:t>
            </a:r>
            <a:r>
              <a:rPr lang="cs-CZ" sz="3000" dirty="0">
                <a:solidFill>
                  <a:srgbClr val="008080"/>
                </a:solidFill>
              </a:rPr>
              <a:t>/ml: </a:t>
            </a:r>
            <a:r>
              <a:rPr lang="cs-CZ" sz="3000" dirty="0" err="1"/>
              <a:t>both</a:t>
            </a:r>
            <a:r>
              <a:rPr lang="cs-CZ" sz="3000" dirty="0">
                <a:solidFill>
                  <a:srgbClr val="008080"/>
                </a:solidFill>
              </a:rPr>
              <a:t> </a:t>
            </a:r>
            <a:r>
              <a:rPr lang="cs-CZ" sz="3000" dirty="0" err="1"/>
              <a:t>PCa</a:t>
            </a:r>
            <a:r>
              <a:rPr lang="cs-CZ" sz="3000" dirty="0"/>
              <a:t> &amp; BPH </a:t>
            </a:r>
            <a:r>
              <a:rPr lang="cs-CZ" sz="3000" dirty="0" err="1"/>
              <a:t>likely</a:t>
            </a:r>
            <a:r>
              <a:rPr lang="cs-CZ" sz="3000" dirty="0"/>
              <a:t>, </a:t>
            </a:r>
            <a:r>
              <a:rPr lang="cs-CZ" sz="3000" dirty="0" err="1"/>
              <a:t>we</a:t>
            </a:r>
            <a:r>
              <a:rPr lang="cs-CZ" sz="3000" dirty="0"/>
              <a:t> </a:t>
            </a:r>
            <a:r>
              <a:rPr lang="cs-CZ" sz="3000" dirty="0" err="1"/>
              <a:t>perform</a:t>
            </a:r>
            <a:r>
              <a:rPr lang="cs-CZ" sz="3000" dirty="0"/>
              <a:t> </a:t>
            </a:r>
            <a:r>
              <a:rPr lang="cs-CZ" sz="3000" dirty="0" err="1"/>
              <a:t>another</a:t>
            </a:r>
            <a:r>
              <a:rPr lang="cs-CZ" sz="3000" dirty="0"/>
              <a:t> </a:t>
            </a:r>
            <a:r>
              <a:rPr lang="cs-CZ" sz="3000" dirty="0" err="1"/>
              <a:t>examinations</a:t>
            </a:r>
            <a:endParaRPr lang="cs-CZ" sz="3000" dirty="0"/>
          </a:p>
          <a:p>
            <a:pPr marL="896938" indent="-177800">
              <a:buFont typeface="Wingdings" panose="05000000000000000000" pitchFamily="2" charset="2"/>
              <a:buChar char="§"/>
            </a:pPr>
            <a:endParaRPr lang="cs-CZ" dirty="0">
              <a:solidFill>
                <a:srgbClr val="00B0F0"/>
              </a:solidFill>
            </a:endParaRPr>
          </a:p>
          <a:p>
            <a:pPr marL="896938" indent="-177800">
              <a:buFont typeface="Wingdings" panose="05000000000000000000" pitchFamily="2" charset="2"/>
              <a:buChar char="§"/>
            </a:pPr>
            <a:endParaRPr lang="cs-CZ" dirty="0">
              <a:solidFill>
                <a:srgbClr val="00B0F0"/>
              </a:solidFill>
            </a:endParaRPr>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27</a:t>
            </a:fld>
            <a:endParaRPr lang="cs-CZ"/>
          </a:p>
        </p:txBody>
      </p:sp>
    </p:spTree>
    <p:custDataLst>
      <p:tags r:id="rId1"/>
    </p:custDataLst>
    <p:extLst>
      <p:ext uri="{BB962C8B-B14F-4D97-AF65-F5344CB8AC3E}">
        <p14:creationId xmlns:p14="http://schemas.microsoft.com/office/powerpoint/2010/main" val="357996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BE5E68-060D-4452-AA65-829B0596C993}" type="slidenum">
              <a:rPr lang="cs-CZ" altLang="cs-CZ" sz="1400"/>
              <a:pPr>
                <a:spcBef>
                  <a:spcPct val="0"/>
                </a:spcBef>
                <a:buFontTx/>
                <a:buNone/>
              </a:pPr>
              <a:t>28</a:t>
            </a:fld>
            <a:endParaRPr lang="cs-CZ" altLang="cs-CZ" sz="1400"/>
          </a:p>
        </p:txBody>
      </p:sp>
      <p:sp>
        <p:nvSpPr>
          <p:cNvPr id="73731" name="Rectangle 2"/>
          <p:cNvSpPr>
            <a:spLocks noGrp="1" noChangeArrowheads="1"/>
          </p:cNvSpPr>
          <p:nvPr>
            <p:ph type="title"/>
          </p:nvPr>
        </p:nvSpPr>
        <p:spPr>
          <a:xfrm>
            <a:off x="2063750" y="0"/>
            <a:ext cx="8229600" cy="1143000"/>
          </a:xfrm>
        </p:spPr>
        <p:txBody>
          <a:bodyPr/>
          <a:lstStyle/>
          <a:p>
            <a:r>
              <a:rPr lang="cs-CZ" altLang="cs-CZ" sz="3200" b="1" i="1" dirty="0" err="1">
                <a:solidFill>
                  <a:srgbClr val="CC0000"/>
                </a:solidFill>
                <a:latin typeface="Arial" panose="020B0604020202020204" pitchFamily="34" charset="0"/>
              </a:rPr>
              <a:t>Derived</a:t>
            </a:r>
            <a:r>
              <a:rPr lang="cs-CZ" altLang="cs-CZ" sz="3200" b="1" i="1" dirty="0">
                <a:solidFill>
                  <a:srgbClr val="CC0000"/>
                </a:solidFill>
                <a:latin typeface="Arial" panose="020B0604020202020204" pitchFamily="34" charset="0"/>
              </a:rPr>
              <a:t> </a:t>
            </a:r>
            <a:r>
              <a:rPr lang="cs-CZ" altLang="cs-CZ" sz="3200" b="1" i="1" dirty="0" err="1">
                <a:solidFill>
                  <a:srgbClr val="CC0000"/>
                </a:solidFill>
                <a:latin typeface="Arial" panose="020B0604020202020204" pitchFamily="34" charset="0"/>
              </a:rPr>
              <a:t>parameters</a:t>
            </a:r>
            <a:endParaRPr lang="cs-CZ" altLang="cs-CZ" sz="3200" b="1" dirty="0">
              <a:solidFill>
                <a:srgbClr val="FF0000"/>
              </a:solidFill>
            </a:endParaRPr>
          </a:p>
        </p:txBody>
      </p:sp>
      <p:sp>
        <p:nvSpPr>
          <p:cNvPr id="77827" name="Rectangle 3"/>
          <p:cNvSpPr>
            <a:spLocks noGrp="1" noChangeArrowheads="1"/>
          </p:cNvSpPr>
          <p:nvPr>
            <p:ph type="body" idx="1"/>
          </p:nvPr>
        </p:nvSpPr>
        <p:spPr>
          <a:xfrm>
            <a:off x="541867" y="1125538"/>
            <a:ext cx="11243733" cy="5732462"/>
          </a:xfrm>
        </p:spPr>
        <p:txBody>
          <a:bodyPr>
            <a:normAutofit/>
          </a:bodyPr>
          <a:lstStyle/>
          <a:p>
            <a:pPr>
              <a:defRPr/>
            </a:pPr>
            <a:r>
              <a:rPr lang="cs-CZ" altLang="cs-CZ" b="1" i="1" dirty="0">
                <a:solidFill>
                  <a:srgbClr val="CC0000"/>
                </a:solidFill>
                <a:effectLst>
                  <a:outerShdw blurRad="38100" dist="38100" dir="2700000" algn="tl">
                    <a:srgbClr val="000000"/>
                  </a:outerShdw>
                </a:effectLst>
              </a:rPr>
              <a:t>index f/t PSA – free/</a:t>
            </a:r>
            <a:r>
              <a:rPr lang="cs-CZ" altLang="cs-CZ" b="1" i="1" dirty="0" err="1">
                <a:solidFill>
                  <a:srgbClr val="CC0000"/>
                </a:solidFill>
                <a:effectLst>
                  <a:outerShdw blurRad="38100" dist="38100" dir="2700000" algn="tl">
                    <a:srgbClr val="000000"/>
                  </a:outerShdw>
                </a:effectLst>
              </a:rPr>
              <a:t>total</a:t>
            </a:r>
            <a:r>
              <a:rPr lang="cs-CZ" altLang="cs-CZ" b="1" i="1" dirty="0">
                <a:solidFill>
                  <a:srgbClr val="CC0000"/>
                </a:solidFill>
                <a:effectLst>
                  <a:outerShdw blurRad="38100" dist="38100" dir="2700000" algn="tl">
                    <a:srgbClr val="000000"/>
                  </a:outerShdw>
                </a:effectLst>
              </a:rPr>
              <a:t> PSA</a:t>
            </a:r>
            <a:r>
              <a:rPr lang="cs-CZ" altLang="cs-CZ" b="1" i="1" dirty="0">
                <a:effectLst>
                  <a:outerShdw blurRad="38100" dist="38100" dir="2700000" algn="tl">
                    <a:srgbClr val="000000"/>
                  </a:outerShdw>
                </a:effectLst>
              </a:rPr>
              <a:t>:</a:t>
            </a:r>
            <a:r>
              <a:rPr lang="cs-CZ" altLang="cs-CZ" b="1" dirty="0">
                <a:effectLst>
                  <a:outerShdw blurRad="38100" dist="38100" dir="2700000" algn="tl">
                    <a:srgbClr val="000000"/>
                  </a:outerShdw>
                </a:effectLst>
              </a:rPr>
              <a:t> </a:t>
            </a:r>
            <a:r>
              <a:rPr lang="cs-CZ" altLang="cs-CZ" sz="2400" dirty="0" err="1"/>
              <a:t>fPSA</a:t>
            </a:r>
            <a:r>
              <a:rPr lang="en-US" altLang="cs-CZ" sz="2400" dirty="0">
                <a:cs typeface="Arial" panose="020B0604020202020204" pitchFamily="34" charset="0"/>
              </a:rPr>
              <a:t>&lt;</a:t>
            </a:r>
            <a:r>
              <a:rPr lang="cs-CZ" altLang="cs-CZ" sz="2400" dirty="0">
                <a:cs typeface="Arial" panose="020B0604020202020204" pitchFamily="34" charset="0"/>
              </a:rPr>
              <a:t> 15%: </a:t>
            </a:r>
            <a:r>
              <a:rPr lang="cs-CZ" altLang="cs-CZ" sz="2400" dirty="0" err="1">
                <a:cs typeface="Arial" panose="020B0604020202020204" pitchFamily="34" charset="0"/>
              </a:rPr>
              <a:t>probable</a:t>
            </a:r>
            <a:r>
              <a:rPr lang="cs-CZ" altLang="cs-CZ" sz="2400" dirty="0">
                <a:cs typeface="Arial" panose="020B0604020202020204" pitchFamily="34" charset="0"/>
              </a:rPr>
              <a:t> </a:t>
            </a:r>
            <a:r>
              <a:rPr lang="cs-CZ" altLang="cs-CZ" sz="2400" dirty="0" err="1">
                <a:cs typeface="Arial" panose="020B0604020202020204" pitchFamily="34" charset="0"/>
              </a:rPr>
              <a:t>PCa</a:t>
            </a:r>
            <a:r>
              <a:rPr lang="cs-CZ" altLang="cs-CZ" sz="2400" dirty="0">
                <a:cs typeface="Arial" panose="020B0604020202020204" pitchFamily="34" charset="0"/>
              </a:rPr>
              <a:t>, 					          	        		                </a:t>
            </a:r>
            <a:r>
              <a:rPr lang="cs-CZ" altLang="cs-CZ" sz="2400" dirty="0" err="1">
                <a:cs typeface="Arial" panose="020B0604020202020204" pitchFamily="34" charset="0"/>
              </a:rPr>
              <a:t>fPSA</a:t>
            </a:r>
            <a:r>
              <a:rPr lang="cs-CZ" altLang="cs-CZ" sz="2400" dirty="0">
                <a:cs typeface="Arial" panose="020B0604020202020204" pitchFamily="34" charset="0"/>
              </a:rPr>
              <a:t> </a:t>
            </a:r>
            <a:r>
              <a:rPr lang="en-US" altLang="cs-CZ" sz="2400" dirty="0">
                <a:cs typeface="Arial" panose="020B0604020202020204" pitchFamily="34" charset="0"/>
              </a:rPr>
              <a:t>&gt;</a:t>
            </a:r>
            <a:r>
              <a:rPr lang="cs-CZ" altLang="cs-CZ" sz="2400" dirty="0">
                <a:cs typeface="Arial" panose="020B0604020202020204" pitchFamily="34" charset="0"/>
              </a:rPr>
              <a:t> 20% </a:t>
            </a:r>
            <a:r>
              <a:rPr lang="cs-CZ" altLang="cs-CZ" sz="2400" dirty="0" err="1">
                <a:cs typeface="Arial" panose="020B0604020202020204" pitchFamily="34" charset="0"/>
              </a:rPr>
              <a:t>probable</a:t>
            </a:r>
            <a:r>
              <a:rPr lang="cs-CZ" altLang="cs-CZ" sz="2400" dirty="0">
                <a:cs typeface="Arial" panose="020B0604020202020204" pitchFamily="34" charset="0"/>
              </a:rPr>
              <a:t> </a:t>
            </a:r>
            <a:r>
              <a:rPr lang="cs-CZ" altLang="cs-CZ" sz="2400" dirty="0" err="1">
                <a:cs typeface="Arial" panose="020B0604020202020204" pitchFamily="34" charset="0"/>
              </a:rPr>
              <a:t>benign</a:t>
            </a:r>
            <a:r>
              <a:rPr lang="cs-CZ" altLang="cs-CZ" sz="2400" dirty="0">
                <a:cs typeface="Arial" panose="020B0604020202020204" pitchFamily="34" charset="0"/>
              </a:rPr>
              <a:t> </a:t>
            </a:r>
            <a:r>
              <a:rPr lang="cs-CZ" altLang="cs-CZ" sz="2400" dirty="0" err="1">
                <a:cs typeface="Arial" panose="020B0604020202020204" pitchFamily="34" charset="0"/>
              </a:rPr>
              <a:t>condition</a:t>
            </a:r>
            <a:endParaRPr lang="en-US" altLang="cs-CZ" sz="2400" dirty="0">
              <a:cs typeface="Arial" panose="020B0604020202020204" pitchFamily="34" charset="0"/>
            </a:endParaRPr>
          </a:p>
          <a:p>
            <a:pPr>
              <a:defRPr/>
            </a:pPr>
            <a:r>
              <a:rPr lang="cs-CZ" altLang="cs-CZ" b="1" i="1" dirty="0" err="1">
                <a:solidFill>
                  <a:srgbClr val="CC0000"/>
                </a:solidFill>
                <a:effectLst>
                  <a:outerShdw blurRad="38100" dist="38100" dir="2700000" algn="tl">
                    <a:srgbClr val="000000"/>
                  </a:outerShdw>
                </a:effectLst>
              </a:rPr>
              <a:t>tPSAD</a:t>
            </a:r>
            <a:r>
              <a:rPr lang="cs-CZ" altLang="cs-CZ" b="1" i="1" dirty="0">
                <a:solidFill>
                  <a:srgbClr val="CC0000"/>
                </a:solidFill>
                <a:effectLst>
                  <a:outerShdw blurRad="38100" dist="38100" dir="2700000" algn="tl">
                    <a:srgbClr val="000000"/>
                  </a:outerShdw>
                </a:effectLst>
              </a:rPr>
              <a:t> (</a:t>
            </a:r>
            <a:r>
              <a:rPr lang="cs-CZ" altLang="cs-CZ" b="1" i="1" dirty="0" err="1">
                <a:solidFill>
                  <a:srgbClr val="CC0000"/>
                </a:solidFill>
                <a:effectLst>
                  <a:outerShdw blurRad="38100" dist="38100" dir="2700000" algn="tl">
                    <a:srgbClr val="000000"/>
                  </a:outerShdw>
                </a:effectLst>
              </a:rPr>
              <a:t>tPSA</a:t>
            </a:r>
            <a:r>
              <a:rPr lang="cs-CZ" altLang="cs-CZ" b="1" i="1" dirty="0">
                <a:solidFill>
                  <a:srgbClr val="CC0000"/>
                </a:solidFill>
                <a:effectLst>
                  <a:outerShdw blurRad="38100" dist="38100" dir="2700000" algn="tl">
                    <a:srgbClr val="000000"/>
                  </a:outerShdw>
                </a:effectLst>
              </a:rPr>
              <a:t> </a:t>
            </a:r>
            <a:r>
              <a:rPr lang="cs-CZ" altLang="cs-CZ" b="1" i="1" dirty="0" err="1">
                <a:solidFill>
                  <a:srgbClr val="CC0000"/>
                </a:solidFill>
                <a:effectLst>
                  <a:outerShdw blurRad="38100" dist="38100" dir="2700000" algn="tl">
                    <a:srgbClr val="000000"/>
                  </a:outerShdw>
                </a:effectLst>
              </a:rPr>
              <a:t>density</a:t>
            </a:r>
            <a:r>
              <a:rPr lang="cs-CZ" altLang="cs-CZ" b="1" i="1" dirty="0">
                <a:solidFill>
                  <a:srgbClr val="CC0000"/>
                </a:solidFill>
                <a:effectLst>
                  <a:outerShdw blurRad="38100" dist="38100" dir="2700000" algn="tl">
                    <a:srgbClr val="000000"/>
                  </a:outerShdw>
                </a:effectLst>
              </a:rPr>
              <a:t>):</a:t>
            </a:r>
            <a:r>
              <a:rPr lang="cs-CZ" altLang="cs-CZ" b="1" dirty="0">
                <a:solidFill>
                  <a:srgbClr val="FF0000"/>
                </a:solidFill>
                <a:effectLst>
                  <a:outerShdw blurRad="38100" dist="38100" dir="2700000" algn="tl">
                    <a:srgbClr val="000000"/>
                  </a:outerShdw>
                </a:effectLst>
              </a:rPr>
              <a:t> </a:t>
            </a:r>
          </a:p>
          <a:p>
            <a:pPr>
              <a:defRPr/>
            </a:pPr>
            <a:r>
              <a:rPr lang="cs-CZ" altLang="cs-CZ" sz="2400" dirty="0"/>
              <a:t>ratio </a:t>
            </a:r>
            <a:r>
              <a:rPr lang="en-US" altLang="cs-CZ" sz="2400" dirty="0"/>
              <a:t>[</a:t>
            </a:r>
            <a:r>
              <a:rPr lang="cs-CZ" altLang="cs-CZ" sz="2400" dirty="0" err="1"/>
              <a:t>tPSA</a:t>
            </a:r>
            <a:r>
              <a:rPr lang="en-US" altLang="cs-CZ" sz="2400" dirty="0"/>
              <a:t>]</a:t>
            </a:r>
            <a:r>
              <a:rPr lang="cs-CZ" altLang="cs-CZ" sz="2400" dirty="0"/>
              <a:t>/</a:t>
            </a:r>
            <a:r>
              <a:rPr lang="cs-CZ" altLang="cs-CZ" sz="1200" dirty="0"/>
              <a:t>UTS</a:t>
            </a:r>
            <a:r>
              <a:rPr lang="cs-CZ" altLang="cs-CZ" sz="2400" dirty="0"/>
              <a:t> </a:t>
            </a:r>
            <a:r>
              <a:rPr lang="cs-CZ" altLang="cs-CZ" sz="2400" dirty="0" err="1"/>
              <a:t>prostate</a:t>
            </a:r>
            <a:r>
              <a:rPr lang="cs-CZ" altLang="cs-CZ" sz="2400" dirty="0"/>
              <a:t> </a:t>
            </a:r>
            <a:r>
              <a:rPr lang="cs-CZ" altLang="cs-CZ" sz="2400" dirty="0" err="1"/>
              <a:t>volume</a:t>
            </a:r>
            <a:r>
              <a:rPr lang="cs-CZ" altLang="cs-CZ" sz="2400" dirty="0"/>
              <a:t> in cm</a:t>
            </a:r>
            <a:r>
              <a:rPr lang="cs-CZ" altLang="cs-CZ" sz="2400" baseline="30000" dirty="0"/>
              <a:t>3</a:t>
            </a:r>
            <a:endParaRPr lang="cs-CZ" altLang="cs-CZ" sz="2400" dirty="0"/>
          </a:p>
          <a:p>
            <a:pPr>
              <a:defRPr/>
            </a:pPr>
            <a:r>
              <a:rPr lang="cs-CZ" altLang="cs-CZ" sz="2000" dirty="0" err="1"/>
              <a:t>adjustment</a:t>
            </a:r>
            <a:r>
              <a:rPr lang="cs-CZ" altLang="cs-CZ" sz="2000" dirty="0"/>
              <a:t> </a:t>
            </a:r>
            <a:r>
              <a:rPr lang="cs-CZ" altLang="cs-CZ" sz="2000" dirty="0" err="1"/>
              <a:t>of</a:t>
            </a:r>
            <a:r>
              <a:rPr lang="cs-CZ" altLang="cs-CZ" sz="2000" dirty="0"/>
              <a:t> BPH and </a:t>
            </a:r>
            <a:r>
              <a:rPr lang="cs-CZ" altLang="cs-CZ" sz="2000" dirty="0" err="1"/>
              <a:t>PCa</a:t>
            </a:r>
            <a:r>
              <a:rPr lang="cs-CZ" altLang="cs-CZ" sz="2000" dirty="0"/>
              <a:t>: </a:t>
            </a:r>
            <a:r>
              <a:rPr lang="cs-CZ" altLang="cs-CZ" sz="2000" dirty="0" err="1"/>
              <a:t>cut</a:t>
            </a:r>
            <a:r>
              <a:rPr lang="cs-CZ" altLang="cs-CZ" sz="2000" dirty="0"/>
              <a:t> </a:t>
            </a:r>
            <a:r>
              <a:rPr lang="cs-CZ" altLang="cs-CZ" sz="2000" dirty="0" err="1"/>
              <a:t>off</a:t>
            </a:r>
            <a:r>
              <a:rPr lang="cs-CZ" altLang="cs-CZ" sz="2000" dirty="0"/>
              <a:t> 0.15 </a:t>
            </a:r>
            <a:r>
              <a:rPr lang="cs-CZ" altLang="cs-CZ" sz="2000" dirty="0" err="1"/>
              <a:t>ng</a:t>
            </a:r>
            <a:r>
              <a:rPr lang="cs-CZ" altLang="cs-CZ" sz="2000" dirty="0"/>
              <a:t>/ml</a:t>
            </a:r>
          </a:p>
          <a:p>
            <a:pPr>
              <a:defRPr/>
            </a:pPr>
            <a:r>
              <a:rPr lang="cs-CZ" altLang="cs-CZ" b="1" i="1" dirty="0">
                <a:solidFill>
                  <a:srgbClr val="CC0000"/>
                </a:solidFill>
                <a:effectLst>
                  <a:outerShdw blurRad="38100" dist="38100" dir="2700000" algn="tl">
                    <a:srgbClr val="000000"/>
                  </a:outerShdw>
                </a:effectLst>
              </a:rPr>
              <a:t>PSAV (</a:t>
            </a:r>
            <a:r>
              <a:rPr lang="cs-CZ" altLang="cs-CZ" b="1" i="1" dirty="0" err="1">
                <a:solidFill>
                  <a:srgbClr val="CC0000"/>
                </a:solidFill>
                <a:effectLst>
                  <a:outerShdw blurRad="38100" dist="38100" dir="2700000" algn="tl">
                    <a:srgbClr val="000000"/>
                  </a:outerShdw>
                </a:effectLst>
              </a:rPr>
              <a:t>tPSA</a:t>
            </a:r>
            <a:r>
              <a:rPr lang="cs-CZ" altLang="cs-CZ" b="1" i="1" dirty="0">
                <a:solidFill>
                  <a:srgbClr val="CC0000"/>
                </a:solidFill>
                <a:effectLst>
                  <a:outerShdw blurRad="38100" dist="38100" dir="2700000" algn="tl">
                    <a:srgbClr val="000000"/>
                  </a:outerShdw>
                </a:effectLst>
              </a:rPr>
              <a:t> </a:t>
            </a:r>
            <a:r>
              <a:rPr lang="cs-CZ" altLang="cs-CZ" b="1" i="1" dirty="0" err="1">
                <a:solidFill>
                  <a:srgbClr val="CC0000"/>
                </a:solidFill>
                <a:effectLst>
                  <a:outerShdw blurRad="38100" dist="38100" dir="2700000" algn="tl">
                    <a:srgbClr val="000000"/>
                  </a:outerShdw>
                </a:effectLst>
              </a:rPr>
              <a:t>velocity</a:t>
            </a:r>
            <a:r>
              <a:rPr lang="cs-CZ" altLang="cs-CZ" b="1" i="1" dirty="0">
                <a:solidFill>
                  <a:srgbClr val="CC0000"/>
                </a:solidFill>
                <a:effectLst>
                  <a:outerShdw blurRad="38100" dist="38100" dir="2700000" algn="tl">
                    <a:srgbClr val="000000"/>
                  </a:outerShdw>
                </a:effectLst>
              </a:rPr>
              <a:t>):</a:t>
            </a:r>
            <a:r>
              <a:rPr lang="cs-CZ" altLang="cs-CZ" b="1" dirty="0">
                <a:solidFill>
                  <a:srgbClr val="FF0000"/>
                </a:solidFill>
                <a:effectLst>
                  <a:outerShdw blurRad="38100" dist="38100" dir="2700000" algn="tl">
                    <a:srgbClr val="000000"/>
                  </a:outerShdw>
                </a:effectLst>
              </a:rPr>
              <a:t> </a:t>
            </a:r>
          </a:p>
          <a:p>
            <a:pPr>
              <a:defRPr/>
            </a:pPr>
            <a:r>
              <a:rPr lang="cs-CZ" altLang="cs-CZ" sz="2400" dirty="0" err="1"/>
              <a:t>increase</a:t>
            </a:r>
            <a:r>
              <a:rPr lang="cs-CZ" altLang="cs-CZ" sz="2400" dirty="0"/>
              <a:t> </a:t>
            </a:r>
            <a:r>
              <a:rPr lang="cs-CZ" altLang="cs-CZ" sz="2400" dirty="0" err="1"/>
              <a:t>of</a:t>
            </a:r>
            <a:r>
              <a:rPr lang="cs-CZ" altLang="cs-CZ" sz="2400" dirty="0"/>
              <a:t> </a:t>
            </a:r>
            <a:r>
              <a:rPr lang="en-US" altLang="cs-CZ" sz="2400" dirty="0"/>
              <a:t>[</a:t>
            </a:r>
            <a:r>
              <a:rPr lang="cs-CZ" altLang="cs-CZ" sz="2400" dirty="0" err="1"/>
              <a:t>tPSA</a:t>
            </a:r>
            <a:r>
              <a:rPr lang="en-US" altLang="cs-CZ" sz="2400" dirty="0"/>
              <a:t>] </a:t>
            </a:r>
            <a:r>
              <a:rPr lang="cs-CZ" altLang="cs-CZ" sz="2400" dirty="0"/>
              <a:t>/ </a:t>
            </a:r>
            <a:r>
              <a:rPr lang="cs-CZ" altLang="cs-CZ" sz="2400" dirty="0" err="1"/>
              <a:t>year</a:t>
            </a:r>
            <a:endParaRPr lang="cs-CZ" altLang="cs-CZ" sz="2400" dirty="0"/>
          </a:p>
          <a:p>
            <a:pPr>
              <a:defRPr/>
            </a:pPr>
            <a:r>
              <a:rPr lang="cs-CZ" altLang="cs-CZ" sz="2000" dirty="0" err="1"/>
              <a:t>healthy</a:t>
            </a:r>
            <a:r>
              <a:rPr lang="cs-CZ" altLang="cs-CZ" sz="2000" dirty="0"/>
              <a:t> 0.04 </a:t>
            </a:r>
            <a:r>
              <a:rPr lang="cs-CZ" altLang="cs-CZ" sz="2000" dirty="0" err="1"/>
              <a:t>ng</a:t>
            </a:r>
            <a:r>
              <a:rPr lang="cs-CZ" altLang="cs-CZ" sz="2000" dirty="0"/>
              <a:t>/ml/y, BPH 0.07-0.27 </a:t>
            </a:r>
            <a:r>
              <a:rPr lang="cs-CZ" altLang="cs-CZ" sz="2000" dirty="0" err="1"/>
              <a:t>ng</a:t>
            </a:r>
            <a:r>
              <a:rPr lang="cs-CZ" altLang="cs-CZ" sz="2000" dirty="0"/>
              <a:t>/ml/y, </a:t>
            </a:r>
            <a:r>
              <a:rPr lang="cs-CZ" altLang="cs-CZ" sz="2000" dirty="0" err="1"/>
              <a:t>PCa</a:t>
            </a:r>
            <a:r>
              <a:rPr lang="cs-CZ" altLang="cs-CZ" sz="2000" dirty="0"/>
              <a:t> </a:t>
            </a:r>
            <a:r>
              <a:rPr lang="en-US" altLang="cs-CZ" sz="2000" dirty="0">
                <a:cs typeface="Arial" panose="020B0604020202020204" pitchFamily="34" charset="0"/>
              </a:rPr>
              <a:t>≥</a:t>
            </a:r>
            <a:r>
              <a:rPr lang="cs-CZ" altLang="cs-CZ" sz="2000" dirty="0">
                <a:cs typeface="Arial" panose="020B0604020202020204" pitchFamily="34" charset="0"/>
              </a:rPr>
              <a:t> 0.75 </a:t>
            </a:r>
            <a:r>
              <a:rPr lang="cs-CZ" altLang="cs-CZ" sz="2000" dirty="0" err="1">
                <a:cs typeface="Arial" panose="020B0604020202020204" pitchFamily="34" charset="0"/>
              </a:rPr>
              <a:t>n</a:t>
            </a:r>
            <a:r>
              <a:rPr lang="cs-CZ" altLang="cs-CZ" sz="2000" dirty="0" err="1"/>
              <a:t>g</a:t>
            </a:r>
            <a:r>
              <a:rPr lang="cs-CZ" altLang="cs-CZ" sz="2000" dirty="0"/>
              <a:t>/ml/y</a:t>
            </a:r>
          </a:p>
          <a:p>
            <a:pPr>
              <a:defRPr/>
            </a:pPr>
            <a:r>
              <a:rPr lang="cs-CZ" altLang="cs-CZ" b="1" i="1" dirty="0" err="1">
                <a:solidFill>
                  <a:srgbClr val="CC0000"/>
                </a:solidFill>
                <a:effectLst>
                  <a:outerShdw blurRad="38100" dist="38100" dir="2700000" algn="tl">
                    <a:srgbClr val="000000"/>
                  </a:outerShdw>
                </a:effectLst>
              </a:rPr>
              <a:t>tPSA</a:t>
            </a:r>
            <a:r>
              <a:rPr lang="cs-CZ" altLang="cs-CZ" b="1" i="1" dirty="0">
                <a:solidFill>
                  <a:srgbClr val="CC0000"/>
                </a:solidFill>
                <a:effectLst>
                  <a:outerShdw blurRad="38100" dist="38100" dir="2700000" algn="tl">
                    <a:srgbClr val="000000"/>
                  </a:outerShdw>
                </a:effectLst>
              </a:rPr>
              <a:t> </a:t>
            </a:r>
            <a:r>
              <a:rPr lang="cs-CZ" altLang="cs-CZ" b="1" i="1" dirty="0" err="1">
                <a:solidFill>
                  <a:srgbClr val="CC0000"/>
                </a:solidFill>
                <a:effectLst>
                  <a:outerShdw blurRad="38100" dist="38100" dir="2700000" algn="tl">
                    <a:srgbClr val="000000"/>
                  </a:outerShdw>
                </a:effectLst>
              </a:rPr>
              <a:t>doubling</a:t>
            </a:r>
            <a:r>
              <a:rPr lang="cs-CZ" altLang="cs-CZ" b="1" i="1" dirty="0">
                <a:solidFill>
                  <a:srgbClr val="CC0000"/>
                </a:solidFill>
                <a:effectLst>
                  <a:outerShdw blurRad="38100" dist="38100" dir="2700000" algn="tl">
                    <a:srgbClr val="000000"/>
                  </a:outerShdw>
                </a:effectLst>
              </a:rPr>
              <a:t> </a:t>
            </a:r>
            <a:r>
              <a:rPr lang="cs-CZ" altLang="cs-CZ" b="1" i="1" dirty="0" err="1">
                <a:solidFill>
                  <a:srgbClr val="CC0000"/>
                </a:solidFill>
                <a:effectLst>
                  <a:outerShdw blurRad="38100" dist="38100" dir="2700000" algn="tl">
                    <a:srgbClr val="000000"/>
                  </a:outerShdw>
                </a:effectLst>
              </a:rPr>
              <a:t>time</a:t>
            </a:r>
            <a:r>
              <a:rPr lang="cs-CZ" altLang="cs-CZ" b="1" i="1" dirty="0">
                <a:solidFill>
                  <a:srgbClr val="CC0000"/>
                </a:solidFill>
                <a:effectLst>
                  <a:outerShdw blurRad="38100" dist="38100" dir="2700000" algn="tl">
                    <a:srgbClr val="000000"/>
                  </a:outerShdw>
                </a:effectLst>
              </a:rPr>
              <a:t>:</a:t>
            </a:r>
            <a:r>
              <a:rPr lang="cs-CZ" altLang="cs-CZ" b="1" dirty="0">
                <a:solidFill>
                  <a:srgbClr val="FF0000"/>
                </a:solidFill>
                <a:effectLst>
                  <a:outerShdw blurRad="38100" dist="38100" dir="2700000" algn="tl">
                    <a:srgbClr val="000000"/>
                  </a:outerShdw>
                </a:effectLst>
              </a:rPr>
              <a:t> </a:t>
            </a:r>
          </a:p>
          <a:p>
            <a:pPr>
              <a:defRPr/>
            </a:pPr>
            <a:r>
              <a:rPr lang="cs-CZ" altLang="cs-CZ" sz="2400" dirty="0" err="1"/>
              <a:t>time</a:t>
            </a:r>
            <a:r>
              <a:rPr lang="cs-CZ" altLang="cs-CZ" sz="2400" dirty="0"/>
              <a:t> to double </a:t>
            </a:r>
            <a:r>
              <a:rPr lang="en-US" altLang="cs-CZ" sz="2400" dirty="0"/>
              <a:t>[</a:t>
            </a:r>
            <a:r>
              <a:rPr lang="cs-CZ" altLang="cs-CZ" sz="2400" dirty="0" err="1"/>
              <a:t>tPSA</a:t>
            </a:r>
            <a:r>
              <a:rPr lang="en-US" altLang="cs-CZ" sz="2400" dirty="0"/>
              <a:t>]</a:t>
            </a:r>
            <a:endParaRPr lang="cs-CZ" altLang="cs-CZ" sz="2400" dirty="0"/>
          </a:p>
          <a:p>
            <a:pPr>
              <a:defRPr/>
            </a:pPr>
            <a:r>
              <a:rPr lang="cs-CZ" altLang="cs-CZ" sz="2400" b="1" i="1" dirty="0" err="1">
                <a:solidFill>
                  <a:srgbClr val="CC0000"/>
                </a:solidFill>
                <a:effectLst>
                  <a:outerShdw blurRad="38100" dist="38100" dir="2700000" algn="tl">
                    <a:srgbClr val="000000"/>
                  </a:outerShdw>
                </a:effectLst>
              </a:rPr>
              <a:t>tPSA</a:t>
            </a:r>
            <a:r>
              <a:rPr lang="cs-CZ" altLang="cs-CZ" sz="2400" b="1" i="1" dirty="0">
                <a:solidFill>
                  <a:srgbClr val="CC0000"/>
                </a:solidFill>
                <a:effectLst>
                  <a:outerShdw blurRad="38100" dist="38100" dir="2700000" algn="tl">
                    <a:srgbClr val="000000"/>
                  </a:outerShdw>
                </a:effectLst>
              </a:rPr>
              <a:t>-TZ: </a:t>
            </a:r>
          </a:p>
          <a:p>
            <a:pPr>
              <a:defRPr/>
            </a:pPr>
            <a:r>
              <a:rPr lang="en-US" altLang="cs-CZ" sz="2400" dirty="0"/>
              <a:t>[</a:t>
            </a:r>
            <a:r>
              <a:rPr lang="cs-CZ" altLang="cs-CZ" sz="2400" dirty="0" err="1"/>
              <a:t>tPSA</a:t>
            </a:r>
            <a:r>
              <a:rPr lang="en-US" altLang="cs-CZ" sz="2400" dirty="0"/>
              <a:t>]</a:t>
            </a:r>
            <a:r>
              <a:rPr lang="cs-CZ" altLang="cs-CZ" sz="2400" dirty="0"/>
              <a:t> / </a:t>
            </a:r>
            <a:r>
              <a:rPr lang="cs-CZ" altLang="cs-CZ" sz="2400" dirty="0" err="1"/>
              <a:t>transition</a:t>
            </a:r>
            <a:r>
              <a:rPr lang="cs-CZ" altLang="cs-CZ" sz="2400" dirty="0"/>
              <a:t> </a:t>
            </a:r>
            <a:r>
              <a:rPr lang="cs-CZ" altLang="cs-CZ" sz="2400" dirty="0" err="1"/>
              <a:t>zone</a:t>
            </a:r>
            <a:r>
              <a:rPr lang="cs-CZ" altLang="cs-CZ" sz="2400" dirty="0"/>
              <a:t> </a:t>
            </a:r>
            <a:r>
              <a:rPr lang="cs-CZ" altLang="cs-CZ" sz="2400" dirty="0" err="1"/>
              <a:t>volume</a:t>
            </a:r>
            <a:r>
              <a:rPr lang="cs-CZ" altLang="cs-CZ" sz="2400" dirty="0"/>
              <a:t> </a:t>
            </a:r>
          </a:p>
          <a:p>
            <a:pPr>
              <a:defRPr/>
            </a:pPr>
            <a:endParaRPr lang="cs-CZ" altLang="cs-CZ" sz="2400" dirty="0"/>
          </a:p>
          <a:p>
            <a:pPr>
              <a:defRPr/>
            </a:pPr>
            <a:endParaRPr lang="cs-CZ" altLang="cs-CZ" dirty="0">
              <a:latin typeface="Arial" panose="020B0604020202020204" pitchFamily="34" charset="0"/>
            </a:endParaRPr>
          </a:p>
        </p:txBody>
      </p:sp>
    </p:spTree>
    <p:custDataLst>
      <p:tags r:id="rId1"/>
    </p:custDataLst>
    <p:extLst>
      <p:ext uri="{BB962C8B-B14F-4D97-AF65-F5344CB8AC3E}">
        <p14:creationId xmlns:p14="http://schemas.microsoft.com/office/powerpoint/2010/main" val="3312755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200" b="1" dirty="0" err="1">
                <a:solidFill>
                  <a:srgbClr val="FF0000"/>
                </a:solidFill>
              </a:rPr>
              <a:t>Other</a:t>
            </a:r>
            <a:r>
              <a:rPr lang="cs-CZ" altLang="cs-CZ" sz="3200" b="1" dirty="0">
                <a:solidFill>
                  <a:srgbClr val="FF0000"/>
                </a:solidFill>
              </a:rPr>
              <a:t> </a:t>
            </a:r>
            <a:r>
              <a:rPr lang="cs-CZ" altLang="cs-CZ" sz="3200" b="1" dirty="0" err="1">
                <a:solidFill>
                  <a:srgbClr val="FF0000"/>
                </a:solidFill>
              </a:rPr>
              <a:t>derived</a:t>
            </a:r>
            <a:r>
              <a:rPr lang="cs-CZ" altLang="cs-CZ" sz="3200" b="1" dirty="0">
                <a:solidFill>
                  <a:srgbClr val="FF0000"/>
                </a:solidFill>
              </a:rPr>
              <a:t> </a:t>
            </a:r>
            <a:r>
              <a:rPr lang="cs-CZ" altLang="cs-CZ" sz="3200" b="1" dirty="0" err="1">
                <a:solidFill>
                  <a:srgbClr val="FF0000"/>
                </a:solidFill>
              </a:rPr>
              <a:t>parameters</a:t>
            </a:r>
            <a:endParaRPr lang="cs-CZ" sz="32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838200" y="1825625"/>
                <a:ext cx="10515600" cy="4761442"/>
              </a:xfrm>
            </p:spPr>
            <p:txBody>
              <a:bodyPr/>
              <a:lstStyle/>
              <a:p>
                <a:r>
                  <a:rPr lang="cs-CZ" dirty="0">
                    <a:solidFill>
                      <a:srgbClr val="FF0000"/>
                    </a:solidFill>
                  </a:rPr>
                  <a:t>proPSA </a:t>
                </a:r>
              </a:p>
              <a:p>
                <a:pPr lvl="1"/>
                <a:r>
                  <a:rPr lang="cs-CZ" dirty="0" err="1"/>
                  <a:t>isoforms</a:t>
                </a:r>
                <a:r>
                  <a:rPr lang="cs-CZ" dirty="0"/>
                  <a:t> </a:t>
                </a:r>
                <a:r>
                  <a:rPr lang="cs-CZ" b="1" dirty="0"/>
                  <a:t>(-2)</a:t>
                </a:r>
                <a:r>
                  <a:rPr lang="cs-CZ" b="1" dirty="0" err="1"/>
                  <a:t>proPSA</a:t>
                </a:r>
                <a:r>
                  <a:rPr lang="cs-CZ" b="1" dirty="0"/>
                  <a:t> </a:t>
                </a:r>
                <a:r>
                  <a:rPr lang="cs-CZ" dirty="0"/>
                  <a:t>and (-4)</a:t>
                </a:r>
                <a:r>
                  <a:rPr lang="cs-CZ" dirty="0" err="1"/>
                  <a:t>proPSA</a:t>
                </a:r>
                <a:r>
                  <a:rPr lang="cs-CZ" dirty="0"/>
                  <a:t> </a:t>
                </a:r>
                <a:r>
                  <a:rPr lang="cs-CZ" dirty="0" err="1"/>
                  <a:t>typical</a:t>
                </a:r>
                <a:r>
                  <a:rPr lang="cs-CZ" dirty="0"/>
                  <a:t> </a:t>
                </a:r>
                <a:r>
                  <a:rPr lang="cs-CZ" dirty="0" err="1"/>
                  <a:t>for</a:t>
                </a:r>
                <a:r>
                  <a:rPr lang="cs-CZ" dirty="0"/>
                  <a:t> </a:t>
                </a:r>
                <a:r>
                  <a:rPr lang="cs-CZ" dirty="0" err="1"/>
                  <a:t>PCa</a:t>
                </a:r>
                <a:r>
                  <a:rPr lang="cs-CZ" dirty="0"/>
                  <a:t>, </a:t>
                </a:r>
              </a:p>
              <a:p>
                <a:pPr marL="457200" lvl="1" indent="0">
                  <a:buNone/>
                </a:pPr>
                <a:r>
                  <a:rPr lang="cs-CZ" dirty="0"/>
                  <a:t>    </a:t>
                </a:r>
                <a:r>
                  <a:rPr lang="cs-CZ" dirty="0" err="1"/>
                  <a:t>clinical</a:t>
                </a:r>
                <a:r>
                  <a:rPr lang="cs-CZ" dirty="0"/>
                  <a:t> </a:t>
                </a:r>
                <a:r>
                  <a:rPr lang="cs-CZ" dirty="0" err="1"/>
                  <a:t>significance</a:t>
                </a:r>
                <a:r>
                  <a:rPr lang="cs-CZ" dirty="0"/>
                  <a:t>(-2)</a:t>
                </a:r>
                <a:r>
                  <a:rPr lang="cs-CZ" dirty="0" err="1"/>
                  <a:t>proPSA</a:t>
                </a:r>
                <a:r>
                  <a:rPr lang="cs-CZ" dirty="0"/>
                  <a:t> </a:t>
                </a:r>
                <a:endParaRPr lang="cs-CZ" dirty="0">
                  <a:solidFill>
                    <a:srgbClr val="FF0000"/>
                  </a:solidFill>
                </a:endParaRPr>
              </a:p>
              <a:p>
                <a:pPr marL="0" indent="0">
                  <a:buNone/>
                </a:pPr>
                <a:endParaRPr lang="cs-CZ" dirty="0">
                  <a:solidFill>
                    <a:srgbClr val="FF0000"/>
                  </a:solidFill>
                </a:endParaRPr>
              </a:p>
              <a:p>
                <a:r>
                  <a:rPr lang="cs-CZ" dirty="0">
                    <a:solidFill>
                      <a:srgbClr val="FF0000"/>
                    </a:solidFill>
                  </a:rPr>
                  <a:t>PHI (</a:t>
                </a:r>
                <a:r>
                  <a:rPr lang="cs-CZ" dirty="0" err="1">
                    <a:solidFill>
                      <a:srgbClr val="FF0000"/>
                    </a:solidFill>
                  </a:rPr>
                  <a:t>Prostate</a:t>
                </a:r>
                <a:r>
                  <a:rPr lang="cs-CZ" dirty="0">
                    <a:solidFill>
                      <a:srgbClr val="FF0000"/>
                    </a:solidFill>
                  </a:rPr>
                  <a:t> </a:t>
                </a:r>
                <a:r>
                  <a:rPr lang="cs-CZ" dirty="0" err="1">
                    <a:solidFill>
                      <a:srgbClr val="FF0000"/>
                    </a:solidFill>
                  </a:rPr>
                  <a:t>health</a:t>
                </a:r>
                <a:r>
                  <a:rPr lang="cs-CZ" dirty="0">
                    <a:solidFill>
                      <a:srgbClr val="FF0000"/>
                    </a:solidFill>
                  </a:rPr>
                  <a:t> index)</a:t>
                </a:r>
              </a:p>
              <a:p>
                <a:pPr lvl="1"/>
                <a:endParaRPr lang="cs-CZ" dirty="0"/>
              </a:p>
              <a:p>
                <a:pPr lvl="1"/>
                <a14:m>
                  <m:oMath xmlns:m="http://schemas.openxmlformats.org/officeDocument/2006/math">
                    <m:r>
                      <a:rPr lang="cs-CZ" sz="2800" b="0" i="1" smtClean="0">
                        <a:latin typeface="Cambria Math" panose="02040503050406030204" pitchFamily="18" charset="0"/>
                      </a:rPr>
                      <m:t>𝑃𝐻𝐼</m:t>
                    </m:r>
                    <m:r>
                      <a:rPr lang="cs-CZ" sz="2800" i="1" smtClean="0">
                        <a:latin typeface="Cambria Math" panose="02040503050406030204" pitchFamily="18" charset="0"/>
                      </a:rPr>
                      <m:t>=</m:t>
                    </m:r>
                    <m:f>
                      <m:fPr>
                        <m:ctrlPr>
                          <a:rPr lang="cs-CZ" sz="2800" i="1">
                            <a:latin typeface="Cambria Math" panose="02040503050406030204" pitchFamily="18" charset="0"/>
                          </a:rPr>
                        </m:ctrlPr>
                      </m:fPr>
                      <m:num>
                        <m:r>
                          <a:rPr lang="cs-CZ" sz="2800" i="1">
                            <a:latin typeface="Cambria Math" panose="02040503050406030204" pitchFamily="18" charset="0"/>
                          </a:rPr>
                          <m:t>(−2)</m:t>
                        </m:r>
                        <m:r>
                          <a:rPr lang="cs-CZ" sz="2800" i="1">
                            <a:latin typeface="Cambria Math" panose="02040503050406030204" pitchFamily="18" charset="0"/>
                          </a:rPr>
                          <m:t>𝑝𝑟𝑜𝑃𝑆𝐴</m:t>
                        </m:r>
                      </m:num>
                      <m:den>
                        <m:r>
                          <a:rPr lang="cs-CZ" sz="2800" i="1">
                            <a:latin typeface="Cambria Math" panose="02040503050406030204" pitchFamily="18" charset="0"/>
                          </a:rPr>
                          <m:t>𝑓𝑃𝑆𝐴</m:t>
                        </m:r>
                      </m:den>
                    </m:f>
                  </m:oMath>
                </a14:m>
                <a:r>
                  <a:rPr lang="cs-CZ" sz="2800" dirty="0"/>
                  <a:t> . </a:t>
                </a:r>
                <a14:m>
                  <m:oMath xmlns:m="http://schemas.openxmlformats.org/officeDocument/2006/math">
                    <m:rad>
                      <m:radPr>
                        <m:degHide m:val="on"/>
                        <m:ctrlPr>
                          <a:rPr lang="cs-CZ" sz="2800" i="1">
                            <a:latin typeface="Cambria Math" panose="02040503050406030204" pitchFamily="18" charset="0"/>
                          </a:rPr>
                        </m:ctrlPr>
                      </m:radPr>
                      <m:deg/>
                      <m:e>
                        <m:r>
                          <a:rPr lang="cs-CZ" sz="2800" i="1">
                            <a:latin typeface="Cambria Math" panose="02040503050406030204" pitchFamily="18" charset="0"/>
                          </a:rPr>
                          <m:t>𝑡𝑃𝑆𝐴</m:t>
                        </m:r>
                      </m:e>
                    </m:rad>
                  </m:oMath>
                </a14:m>
                <a:endParaRPr lang="cs-CZ" sz="2800" dirty="0"/>
              </a:p>
              <a:p>
                <a:pPr lvl="1"/>
                <a:endParaRPr lang="cs-CZ" sz="2800" dirty="0"/>
              </a:p>
              <a:p>
                <a:pPr lvl="1"/>
                <a:r>
                  <a:rPr lang="cs-CZ" sz="2800" dirty="0" err="1"/>
                  <a:t>higher</a:t>
                </a:r>
                <a:r>
                  <a:rPr lang="cs-CZ" sz="2800" dirty="0"/>
                  <a:t> specificity </a:t>
                </a:r>
                <a:r>
                  <a:rPr lang="cs-CZ" sz="2800" dirty="0" err="1"/>
                  <a:t>than</a:t>
                </a:r>
                <a:r>
                  <a:rPr lang="cs-CZ" sz="2800" dirty="0"/>
                  <a:t> </a:t>
                </a:r>
                <a:r>
                  <a:rPr lang="cs-CZ" sz="2800" dirty="0" err="1"/>
                  <a:t>fPSA</a:t>
                </a:r>
                <a:r>
                  <a:rPr lang="cs-CZ" sz="2800" dirty="0"/>
                  <a:t>/</a:t>
                </a:r>
                <a:r>
                  <a:rPr lang="cs-CZ" sz="2800" dirty="0" err="1"/>
                  <a:t>tPSA</a:t>
                </a:r>
                <a:endParaRPr lang="cs-CZ" sz="2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838200" y="1825625"/>
                <a:ext cx="10515600" cy="4761442"/>
              </a:xfrm>
              <a:blipFill rotWithShape="0">
                <a:blip r:embed="rId4"/>
                <a:stretch>
                  <a:fillRect l="-1043" t="-2046"/>
                </a:stretch>
              </a:blipFill>
            </p:spPr>
            <p:txBody>
              <a:bodyPr/>
              <a:lstStyle/>
              <a:p>
                <a:r>
                  <a:rPr lang="cs-CZ">
                    <a:noFill/>
                  </a:rPr>
                  <a:t> </a:t>
                </a:r>
              </a:p>
            </p:txBody>
          </p:sp>
        </mc:Fallback>
      </mc:AlternateContent>
      <p:sp>
        <p:nvSpPr>
          <p:cNvPr id="4" name="Zástupný symbol pro číslo snímku 3"/>
          <p:cNvSpPr>
            <a:spLocks noGrp="1"/>
          </p:cNvSpPr>
          <p:nvPr>
            <p:ph type="sldNum" sz="quarter" idx="12"/>
          </p:nvPr>
        </p:nvSpPr>
        <p:spPr/>
        <p:txBody>
          <a:bodyPr/>
          <a:lstStyle/>
          <a:p>
            <a:fld id="{F9B338CD-04D5-4B0E-AE23-0446F8D39ADF}" type="slidenum">
              <a:rPr lang="cs-CZ" smtClean="0"/>
              <a:t>29</a:t>
            </a:fld>
            <a:endParaRPr lang="cs-CZ"/>
          </a:p>
        </p:txBody>
      </p:sp>
    </p:spTree>
    <p:custDataLst>
      <p:tags r:id="rId1"/>
    </p:custDataLst>
    <p:extLst>
      <p:ext uri="{BB962C8B-B14F-4D97-AF65-F5344CB8AC3E}">
        <p14:creationId xmlns:p14="http://schemas.microsoft.com/office/powerpoint/2010/main" val="294413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4"/>
          <a:srcRect l="1791" t="16046" r="31384" b="12130"/>
          <a:stretch/>
        </p:blipFill>
        <p:spPr>
          <a:xfrm>
            <a:off x="2138767" y="548903"/>
            <a:ext cx="9593450" cy="6177361"/>
          </a:xfrm>
          <a:prstGeom prst="rect">
            <a:avLst/>
          </a:prstGeom>
        </p:spPr>
      </p:pic>
      <p:sp>
        <p:nvSpPr>
          <p:cNvPr id="4" name="TextovéPole 3"/>
          <p:cNvSpPr txBox="1"/>
          <p:nvPr/>
        </p:nvSpPr>
        <p:spPr>
          <a:xfrm>
            <a:off x="356461" y="313754"/>
            <a:ext cx="7120604" cy="523220"/>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800" b="1" dirty="0">
                <a:solidFill>
                  <a:srgbClr val="FF0066"/>
                </a:solidFill>
                <a:latin typeface="Calibri" panose="020F0502020204030204"/>
              </a:rPr>
              <a:t>Tumor</a:t>
            </a:r>
            <a:r>
              <a:rPr kumimoji="0" lang="cs-CZ" sz="28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lang="cs-CZ" sz="2800" b="1" dirty="0" err="1">
                <a:solidFill>
                  <a:srgbClr val="FF0066"/>
                </a:solidFill>
                <a:latin typeface="Calibri" panose="020F0502020204030204"/>
              </a:rPr>
              <a:t>M</a:t>
            </a:r>
            <a:r>
              <a:rPr kumimoji="0" lang="cs-CZ" sz="2800" b="1" i="0" u="none" strike="noStrike" kern="1200" cap="none" spc="0" normalizeH="0" baseline="0" noProof="0" dirty="0" err="1">
                <a:ln>
                  <a:noFill/>
                </a:ln>
                <a:solidFill>
                  <a:srgbClr val="FF0066"/>
                </a:solidFill>
                <a:effectLst/>
                <a:uLnTx/>
                <a:uFillTx/>
                <a:latin typeface="Calibri" panose="020F0502020204030204"/>
                <a:ea typeface="+mn-ea"/>
                <a:cs typeface="+mn-cs"/>
              </a:rPr>
              <a:t>arkers</a:t>
            </a:r>
            <a:r>
              <a:rPr kumimoji="0" lang="cs-CZ" sz="2800" b="1" i="0" u="none" strike="noStrike" kern="1200" cap="none" spc="0" normalizeH="0" baseline="0" noProof="0" dirty="0">
                <a:ln>
                  <a:noFill/>
                </a:ln>
                <a:solidFill>
                  <a:srgbClr val="FF0066"/>
                </a:solidFill>
                <a:effectLst/>
                <a:uLnTx/>
                <a:uFillTx/>
                <a:latin typeface="Calibri" panose="020F0502020204030204"/>
                <a:ea typeface="+mn-ea"/>
                <a:cs typeface="+mn-cs"/>
              </a:rPr>
              <a:t> in </a:t>
            </a:r>
            <a:r>
              <a:rPr kumimoji="0" lang="cs-CZ" sz="2800" b="1" i="0" u="none" strike="noStrike" kern="1200" cap="none" spc="0" normalizeH="0" baseline="0" noProof="0" dirty="0" err="1">
                <a:ln>
                  <a:noFill/>
                </a:ln>
                <a:solidFill>
                  <a:srgbClr val="FF0066"/>
                </a:solidFill>
                <a:effectLst/>
                <a:uLnTx/>
                <a:uFillTx/>
                <a:latin typeface="Calibri" panose="020F0502020204030204"/>
                <a:ea typeface="+mn-ea"/>
                <a:cs typeface="+mn-cs"/>
              </a:rPr>
              <a:t>the</a:t>
            </a:r>
            <a:r>
              <a:rPr kumimoji="0" lang="cs-CZ" sz="28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lang="cs-CZ" sz="2800" b="1" dirty="0">
                <a:solidFill>
                  <a:srgbClr val="FF0066"/>
                </a:solidFill>
                <a:latin typeface="Calibri" panose="020F0502020204030204"/>
              </a:rPr>
              <a:t>Clinical </a:t>
            </a:r>
            <a:r>
              <a:rPr lang="cs-CZ" sz="2800" b="1" dirty="0" err="1">
                <a:solidFill>
                  <a:srgbClr val="FF0066"/>
                </a:solidFill>
                <a:latin typeface="Calibri" panose="020F0502020204030204"/>
              </a:rPr>
              <a:t>Biochemistry</a:t>
            </a:r>
            <a:r>
              <a:rPr lang="cs-CZ" sz="2800" b="1" dirty="0">
                <a:solidFill>
                  <a:srgbClr val="FF0066"/>
                </a:solidFill>
                <a:latin typeface="Calibri" panose="020F0502020204030204"/>
              </a:rPr>
              <a:t> </a:t>
            </a:r>
            <a:r>
              <a:rPr lang="cs-CZ" sz="2800" b="1" dirty="0" err="1">
                <a:solidFill>
                  <a:srgbClr val="FF0066"/>
                </a:solidFill>
                <a:latin typeface="Calibri" panose="020F0502020204030204"/>
              </a:rPr>
              <a:t>Lab</a:t>
            </a:r>
            <a:endParaRPr kumimoji="0" lang="cs-CZ" sz="2800" b="1" i="0" u="none" strike="noStrike" kern="1200" cap="none" spc="0" normalizeH="0" baseline="0" noProof="0" dirty="0">
              <a:ln>
                <a:noFill/>
              </a:ln>
              <a:solidFill>
                <a:srgbClr val="FF0066"/>
              </a:solidFill>
              <a:effectLst/>
              <a:uLnTx/>
              <a:uFillTx/>
              <a:latin typeface="Calibri" panose="020F0502020204030204"/>
              <a:ea typeface="+mn-ea"/>
              <a:cs typeface="+mn-cs"/>
            </a:endParaRPr>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91" y="4137664"/>
            <a:ext cx="3471702" cy="2363471"/>
          </a:xfrm>
          <a:prstGeom prst="rect">
            <a:avLst/>
          </a:prstGeom>
        </p:spPr>
      </p:pic>
    </p:spTree>
    <p:custDataLst>
      <p:tags r:id="rId1"/>
    </p:custDataLst>
    <p:extLst>
      <p:ext uri="{BB962C8B-B14F-4D97-AF65-F5344CB8AC3E}">
        <p14:creationId xmlns:p14="http://schemas.microsoft.com/office/powerpoint/2010/main" val="252458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F62CB3-187D-41F0-ACF7-CDFCA5C4C74F}" type="slidenum">
              <a:rPr lang="cs-CZ" altLang="cs-CZ" sz="1400"/>
              <a:pPr>
                <a:spcBef>
                  <a:spcPct val="0"/>
                </a:spcBef>
                <a:buFontTx/>
                <a:buNone/>
              </a:pPr>
              <a:t>30</a:t>
            </a:fld>
            <a:endParaRPr lang="cs-CZ" altLang="cs-CZ" sz="1400"/>
          </a:p>
        </p:txBody>
      </p:sp>
      <p:sp>
        <p:nvSpPr>
          <p:cNvPr id="98306" name="Rectangle 2"/>
          <p:cNvSpPr>
            <a:spLocks noGrp="1" noChangeArrowheads="1"/>
          </p:cNvSpPr>
          <p:nvPr>
            <p:ph type="title"/>
          </p:nvPr>
        </p:nvSpPr>
        <p:spPr/>
        <p:txBody>
          <a:bodyPr/>
          <a:lstStyle/>
          <a:p>
            <a:pPr>
              <a:defRPr/>
            </a:pPr>
            <a:r>
              <a:rPr lang="en-US" sz="3600" b="1" dirty="0">
                <a:solidFill>
                  <a:srgbClr val="FF0000"/>
                </a:solidFill>
                <a:effectLst>
                  <a:outerShdw blurRad="38100" dist="38100" dir="2700000" algn="tl">
                    <a:srgbClr val="000000">
                      <a:alpha val="43137"/>
                    </a:srgbClr>
                  </a:outerShdw>
                </a:effectLst>
              </a:rPr>
              <a:t>Other causes of PSA increase in blood</a:t>
            </a:r>
            <a:endParaRPr lang="cs-CZ" altLang="cs-CZ" sz="3600" b="1" dirty="0">
              <a:solidFill>
                <a:srgbClr val="FF0000"/>
              </a:solidFill>
              <a:effectLst>
                <a:outerShdw blurRad="38100" dist="38100" dir="2700000" algn="tl">
                  <a:srgbClr val="000000">
                    <a:alpha val="43137"/>
                  </a:srgbClr>
                </a:outerShdw>
              </a:effectLst>
            </a:endParaRPr>
          </a:p>
        </p:txBody>
      </p:sp>
      <p:sp>
        <p:nvSpPr>
          <p:cNvPr id="98307" name="Rectangle 3"/>
          <p:cNvSpPr>
            <a:spLocks noGrp="1" noChangeArrowheads="1"/>
          </p:cNvSpPr>
          <p:nvPr>
            <p:ph type="body" idx="1"/>
          </p:nvPr>
        </p:nvSpPr>
        <p:spPr/>
        <p:txBody>
          <a:bodyPr>
            <a:normAutofit/>
          </a:bodyPr>
          <a:lstStyle/>
          <a:p>
            <a:r>
              <a:rPr lang="cs-CZ" b="1" dirty="0" err="1"/>
              <a:t>Other</a:t>
            </a:r>
            <a:r>
              <a:rPr lang="cs-CZ" b="1" dirty="0"/>
              <a:t> </a:t>
            </a:r>
            <a:r>
              <a:rPr lang="cs-CZ" b="1" dirty="0" err="1"/>
              <a:t>prostate</a:t>
            </a:r>
            <a:r>
              <a:rPr lang="cs-CZ" b="1" dirty="0"/>
              <a:t> </a:t>
            </a:r>
            <a:r>
              <a:rPr lang="cs-CZ" b="1" dirty="0" err="1"/>
              <a:t>diseases</a:t>
            </a:r>
            <a:r>
              <a:rPr lang="cs-CZ" b="1" dirty="0"/>
              <a:t>:</a:t>
            </a:r>
            <a:r>
              <a:rPr lang="cs-CZ" dirty="0"/>
              <a:t> </a:t>
            </a:r>
            <a:r>
              <a:rPr lang="cs-CZ" dirty="0" err="1"/>
              <a:t>benign</a:t>
            </a:r>
            <a:r>
              <a:rPr lang="cs-CZ" dirty="0"/>
              <a:t> </a:t>
            </a:r>
            <a:r>
              <a:rPr lang="cs-CZ" dirty="0" err="1"/>
              <a:t>prostate</a:t>
            </a:r>
            <a:r>
              <a:rPr lang="cs-CZ" dirty="0"/>
              <a:t> </a:t>
            </a:r>
            <a:r>
              <a:rPr lang="cs-CZ" dirty="0" err="1"/>
              <a:t>hyperplasia</a:t>
            </a:r>
            <a:r>
              <a:rPr lang="cs-CZ" dirty="0"/>
              <a:t>, </a:t>
            </a:r>
            <a:r>
              <a:rPr lang="cs-CZ" altLang="cs-CZ" dirty="0" err="1">
                <a:effectLst>
                  <a:outerShdw blurRad="38100" dist="38100" dir="2700000" algn="tl">
                    <a:srgbClr val="FFFFFF"/>
                  </a:outerShdw>
                </a:effectLst>
                <a:cs typeface="Arial" panose="020B0604020202020204" pitchFamily="34" charset="0"/>
              </a:rPr>
              <a:t>prostatic</a:t>
            </a:r>
            <a:r>
              <a:rPr lang="cs-CZ" altLang="cs-CZ" dirty="0">
                <a:effectLst>
                  <a:outerShdw blurRad="38100" dist="38100" dir="2700000" algn="tl">
                    <a:srgbClr val="FFFFFF"/>
                  </a:outerShdw>
                </a:effectLst>
                <a:cs typeface="Arial" panose="020B0604020202020204" pitchFamily="34" charset="0"/>
              </a:rPr>
              <a:t> </a:t>
            </a:r>
            <a:r>
              <a:rPr lang="cs-CZ" altLang="cs-CZ" dirty="0" err="1">
                <a:effectLst>
                  <a:outerShdw blurRad="38100" dist="38100" dir="2700000" algn="tl">
                    <a:srgbClr val="FFFFFF"/>
                  </a:outerShdw>
                </a:effectLst>
                <a:cs typeface="Arial" panose="020B0604020202020204" pitchFamily="34" charset="0"/>
              </a:rPr>
              <a:t>inflammation</a:t>
            </a:r>
            <a:endParaRPr lang="cs-CZ" altLang="cs-CZ" dirty="0">
              <a:effectLst>
                <a:outerShdw blurRad="38100" dist="38100" dir="2700000" algn="tl">
                  <a:srgbClr val="FFFFFF"/>
                </a:outerShdw>
              </a:effectLst>
              <a:cs typeface="Arial" panose="020B0604020202020204" pitchFamily="34" charset="0"/>
            </a:endParaRPr>
          </a:p>
          <a:p>
            <a:r>
              <a:rPr lang="cs-CZ" b="1" dirty="0" err="1"/>
              <a:t>Mechanical</a:t>
            </a:r>
            <a:r>
              <a:rPr lang="cs-CZ" b="1" dirty="0"/>
              <a:t> </a:t>
            </a:r>
            <a:r>
              <a:rPr lang="cs-CZ" b="1" dirty="0" err="1"/>
              <a:t>stimulation</a:t>
            </a:r>
            <a:r>
              <a:rPr lang="cs-CZ" altLang="cs-CZ" b="1" dirty="0">
                <a:effectLst>
                  <a:outerShdw blurRad="38100" dist="38100" dir="2700000" algn="tl">
                    <a:srgbClr val="FFFFFF"/>
                  </a:outerShdw>
                </a:effectLst>
                <a:cs typeface="Arial" panose="020B0604020202020204" pitchFamily="34" charset="0"/>
              </a:rPr>
              <a:t> </a:t>
            </a:r>
            <a:r>
              <a:rPr lang="cs-CZ" altLang="cs-CZ" dirty="0">
                <a:effectLst>
                  <a:outerShdw blurRad="38100" dist="38100" dir="2700000" algn="tl">
                    <a:srgbClr val="FFFFFF"/>
                  </a:outerShdw>
                </a:effectLst>
                <a:cs typeface="Arial" panose="020B0604020202020204" pitchFamily="34" charset="0"/>
              </a:rPr>
              <a:t>(</a:t>
            </a:r>
            <a:r>
              <a:rPr lang="cs-CZ" altLang="cs-CZ" dirty="0" err="1">
                <a:effectLst>
                  <a:outerShdw blurRad="38100" dist="38100" dir="2700000" algn="tl">
                    <a:srgbClr val="FFFFFF"/>
                  </a:outerShdw>
                </a:effectLst>
                <a:cs typeface="Arial" panose="020B0604020202020204" pitchFamily="34" charset="0"/>
              </a:rPr>
              <a:t>fPSA</a:t>
            </a:r>
            <a:r>
              <a:rPr lang="cs-CZ" altLang="cs-CZ" dirty="0">
                <a:effectLst>
                  <a:outerShdw blurRad="38100" dist="38100" dir="2700000" algn="tl">
                    <a:srgbClr val="FFFFFF"/>
                  </a:outerShdw>
                </a:effectLst>
                <a:cs typeface="Arial" panose="020B0604020202020204" pitchFamily="34" charset="0"/>
              </a:rPr>
              <a:t> </a:t>
            </a:r>
            <a:r>
              <a:rPr lang="cs-CZ" altLang="cs-CZ" dirty="0" err="1">
                <a:effectLst>
                  <a:outerShdw blurRad="38100" dist="38100" dir="2700000" algn="tl">
                    <a:srgbClr val="FFFFFF"/>
                  </a:outerShdw>
                </a:effectLst>
                <a:cs typeface="Arial" panose="020B0604020202020204" pitchFamily="34" charset="0"/>
              </a:rPr>
              <a:t>is</a:t>
            </a:r>
            <a:r>
              <a:rPr lang="cs-CZ" altLang="cs-CZ" dirty="0">
                <a:effectLst>
                  <a:outerShdw blurRad="38100" dist="38100" dir="2700000" algn="tl">
                    <a:srgbClr val="FFFFFF"/>
                  </a:outerShdw>
                </a:effectLst>
                <a:cs typeface="Arial" panose="020B0604020202020204" pitchFamily="34" charset="0"/>
              </a:rPr>
              <a:t> more </a:t>
            </a:r>
            <a:r>
              <a:rPr lang="cs-CZ" altLang="cs-CZ" dirty="0" err="1">
                <a:effectLst>
                  <a:outerShdw blurRad="38100" dist="38100" dir="2700000" algn="tl">
                    <a:srgbClr val="FFFFFF"/>
                  </a:outerShdw>
                </a:effectLst>
                <a:cs typeface="Arial" panose="020B0604020202020204" pitchFamily="34" charset="0"/>
              </a:rPr>
              <a:t>susceptible</a:t>
            </a:r>
            <a:r>
              <a:rPr lang="cs-CZ" altLang="cs-CZ" dirty="0">
                <a:effectLst>
                  <a:outerShdw blurRad="38100" dist="38100" dir="2700000" algn="tl">
                    <a:srgbClr val="FFFFFF"/>
                  </a:outerShdw>
                </a:effectLst>
                <a:cs typeface="Arial" panose="020B0604020202020204" pitchFamily="34" charset="0"/>
              </a:rPr>
              <a:t>): </a:t>
            </a:r>
            <a:r>
              <a:rPr lang="cs-CZ" altLang="cs-CZ" dirty="0" err="1">
                <a:effectLst>
                  <a:outerShdw blurRad="38100" dist="38100" dir="2700000" algn="tl">
                    <a:srgbClr val="FFFFFF"/>
                  </a:outerShdw>
                </a:effectLst>
                <a:cs typeface="Arial" panose="020B0604020202020204" pitchFamily="34" charset="0"/>
              </a:rPr>
              <a:t>biopsy</a:t>
            </a:r>
            <a:r>
              <a:rPr lang="cs-CZ" altLang="cs-CZ" dirty="0">
                <a:effectLst>
                  <a:outerShdw blurRad="38100" dist="38100" dir="2700000" algn="tl">
                    <a:srgbClr val="FFFFFF"/>
                  </a:outerShdw>
                </a:effectLst>
                <a:cs typeface="Arial" panose="020B0604020202020204" pitchFamily="34" charset="0"/>
              </a:rPr>
              <a:t>, </a:t>
            </a:r>
            <a:r>
              <a:rPr lang="cs-CZ" altLang="cs-CZ" dirty="0" err="1">
                <a:effectLst>
                  <a:outerShdw blurRad="38100" dist="38100" dir="2700000" algn="tl">
                    <a:srgbClr val="FFFFFF"/>
                  </a:outerShdw>
                </a:effectLst>
                <a:cs typeface="Arial" panose="020B0604020202020204" pitchFamily="34" charset="0"/>
              </a:rPr>
              <a:t>cystoscopy</a:t>
            </a:r>
            <a:r>
              <a:rPr lang="cs-CZ" altLang="cs-CZ" dirty="0">
                <a:effectLst>
                  <a:outerShdw blurRad="38100" dist="38100" dir="2700000" algn="tl">
                    <a:srgbClr val="FFFFFF"/>
                  </a:outerShdw>
                </a:effectLst>
                <a:cs typeface="Arial" panose="020B0604020202020204" pitchFamily="34" charset="0"/>
              </a:rPr>
              <a:t>, </a:t>
            </a:r>
            <a:r>
              <a:rPr lang="cs-CZ" altLang="cs-CZ" dirty="0" err="1">
                <a:effectLst>
                  <a:outerShdw blurRad="38100" dist="38100" dir="2700000" algn="tl">
                    <a:srgbClr val="FFFFFF"/>
                  </a:outerShdw>
                </a:effectLst>
                <a:cs typeface="Arial" panose="020B0604020202020204" pitchFamily="34" charset="0"/>
              </a:rPr>
              <a:t>catetrization</a:t>
            </a:r>
            <a:r>
              <a:rPr lang="cs-CZ" altLang="cs-CZ" dirty="0">
                <a:effectLst>
                  <a:outerShdw blurRad="38100" dist="38100" dir="2700000" algn="tl">
                    <a:srgbClr val="FFFFFF"/>
                  </a:outerShdw>
                </a:effectLst>
                <a:cs typeface="Arial" panose="020B0604020202020204" pitchFamily="34" charset="0"/>
              </a:rPr>
              <a:t>, per </a:t>
            </a:r>
            <a:r>
              <a:rPr lang="cs-CZ" altLang="cs-CZ" dirty="0" err="1">
                <a:effectLst>
                  <a:outerShdw blurRad="38100" dist="38100" dir="2700000" algn="tl">
                    <a:srgbClr val="FFFFFF"/>
                  </a:outerShdw>
                </a:effectLst>
                <a:cs typeface="Arial" panose="020B0604020202020204" pitchFamily="34" charset="0"/>
              </a:rPr>
              <a:t>rectum</a:t>
            </a:r>
            <a:r>
              <a:rPr lang="cs-CZ" altLang="cs-CZ" dirty="0">
                <a:effectLst>
                  <a:outerShdw blurRad="38100" dist="38100" dir="2700000" algn="tl">
                    <a:srgbClr val="FFFFFF"/>
                  </a:outerShdw>
                </a:effectLst>
                <a:cs typeface="Arial" panose="020B0604020202020204" pitchFamily="34" charset="0"/>
              </a:rPr>
              <a:t> </a:t>
            </a:r>
            <a:r>
              <a:rPr lang="cs-CZ" altLang="cs-CZ" dirty="0" err="1">
                <a:effectLst>
                  <a:outerShdw blurRad="38100" dist="38100" dir="2700000" algn="tl">
                    <a:srgbClr val="FFFFFF"/>
                  </a:outerShdw>
                </a:effectLst>
                <a:cs typeface="Arial" panose="020B0604020202020204" pitchFamily="34" charset="0"/>
              </a:rPr>
              <a:t>examination</a:t>
            </a:r>
            <a:endParaRPr lang="cs-CZ" altLang="cs-CZ" dirty="0">
              <a:effectLst>
                <a:outerShdw blurRad="38100" dist="38100" dir="2700000" algn="tl">
                  <a:srgbClr val="FFFFFF"/>
                </a:outerShdw>
              </a:effectLst>
              <a:cs typeface="Arial" panose="020B0604020202020204" pitchFamily="34" charset="0"/>
            </a:endParaRPr>
          </a:p>
          <a:p>
            <a:pPr>
              <a:defRPr/>
            </a:pPr>
            <a:r>
              <a:rPr lang="cs-CZ" altLang="cs-CZ" dirty="0" err="1">
                <a:effectLst>
                  <a:outerShdw blurRad="38100" dist="38100" dir="2700000" algn="tl">
                    <a:srgbClr val="FFFFFF"/>
                  </a:outerShdw>
                </a:effectLst>
                <a:cs typeface="Arial" panose="020B0604020202020204" pitchFamily="34" charset="0"/>
              </a:rPr>
              <a:t>Ejaculation</a:t>
            </a:r>
            <a:r>
              <a:rPr lang="cs-CZ" altLang="cs-CZ" dirty="0">
                <a:effectLst>
                  <a:outerShdw blurRad="38100" dist="38100" dir="2700000" algn="tl">
                    <a:srgbClr val="FFFFFF"/>
                  </a:outerShdw>
                </a:effectLst>
                <a:cs typeface="Arial" panose="020B0604020202020204" pitchFamily="34" charset="0"/>
              </a:rPr>
              <a:t> </a:t>
            </a:r>
          </a:p>
          <a:p>
            <a:r>
              <a:rPr lang="en-US" dirty="0">
                <a:solidFill>
                  <a:srgbClr val="0000FF"/>
                </a:solidFill>
              </a:rPr>
              <a:t>PSA is a prostate-specific biochemical marker but is not specific for cancer.</a:t>
            </a:r>
            <a:endParaRPr lang="cs-CZ" dirty="0">
              <a:solidFill>
                <a:srgbClr val="0000FF"/>
              </a:solidFill>
            </a:endParaRPr>
          </a:p>
        </p:txBody>
      </p:sp>
    </p:spTree>
    <p:custDataLst>
      <p:tags r:id="rId1"/>
    </p:custDataLst>
    <p:extLst>
      <p:ext uri="{BB962C8B-B14F-4D97-AF65-F5344CB8AC3E}">
        <p14:creationId xmlns:p14="http://schemas.microsoft.com/office/powerpoint/2010/main" val="3237389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795958-0C41-4710-9F88-C9A2D3C18230}" type="slidenum">
              <a:rPr lang="cs-CZ" altLang="cs-CZ" sz="1400"/>
              <a:pPr>
                <a:spcBef>
                  <a:spcPct val="0"/>
                </a:spcBef>
                <a:buFontTx/>
                <a:buNone/>
              </a:pPr>
              <a:t>31</a:t>
            </a:fld>
            <a:endParaRPr lang="cs-CZ" altLang="cs-CZ" sz="1400"/>
          </a:p>
        </p:txBody>
      </p:sp>
      <p:sp>
        <p:nvSpPr>
          <p:cNvPr id="89090" name="Rectangle 2"/>
          <p:cNvSpPr>
            <a:spLocks noGrp="1" noChangeArrowheads="1"/>
          </p:cNvSpPr>
          <p:nvPr>
            <p:ph type="title"/>
          </p:nvPr>
        </p:nvSpPr>
        <p:spPr>
          <a:xfrm>
            <a:off x="489857" y="1"/>
            <a:ext cx="9732056" cy="981075"/>
          </a:xfrm>
        </p:spPr>
        <p:txBody>
          <a:bodyPr/>
          <a:lstStyle/>
          <a:p>
            <a:pPr>
              <a:defRPr/>
            </a:pPr>
            <a:r>
              <a:rPr lang="cs-CZ" altLang="cs-CZ" sz="3600" b="1" i="1" dirty="0">
                <a:solidFill>
                  <a:srgbClr val="CC0000"/>
                </a:solidFill>
                <a:effectLst>
                  <a:outerShdw blurRad="38100" dist="38100" dir="2700000" algn="tl">
                    <a:srgbClr val="000000"/>
                  </a:outerShdw>
                </a:effectLst>
                <a:latin typeface="Arial" panose="020B0604020202020204" pitchFamily="34" charset="0"/>
              </a:rPr>
              <a:t>ALP (</a:t>
            </a:r>
            <a:r>
              <a:rPr lang="cs-CZ" altLang="cs-CZ" sz="3600" b="1" i="1" dirty="0" err="1">
                <a:solidFill>
                  <a:srgbClr val="CC0000"/>
                </a:solidFill>
                <a:effectLst>
                  <a:outerShdw blurRad="38100" dist="38100" dir="2700000" algn="tl">
                    <a:srgbClr val="000000"/>
                  </a:outerShdw>
                </a:effectLst>
                <a:latin typeface="Arial" panose="020B0604020202020204" pitchFamily="34" charset="0"/>
              </a:rPr>
              <a:t>alkaline</a:t>
            </a:r>
            <a:r>
              <a:rPr lang="cs-CZ" altLang="cs-CZ" sz="3600" b="1" i="1" dirty="0">
                <a:solidFill>
                  <a:srgbClr val="CC0000"/>
                </a:solidFill>
                <a:effectLst>
                  <a:outerShdw blurRad="38100" dist="38100" dir="2700000" algn="tl">
                    <a:srgbClr val="000000"/>
                  </a:outerShdw>
                </a:effectLst>
                <a:latin typeface="Arial" panose="020B0604020202020204" pitchFamily="34" charset="0"/>
              </a:rPr>
              <a:t> </a:t>
            </a:r>
            <a:r>
              <a:rPr lang="cs-CZ" altLang="cs-CZ" sz="3600" b="1" i="1" dirty="0" err="1">
                <a:solidFill>
                  <a:srgbClr val="CC0000"/>
                </a:solidFill>
                <a:effectLst>
                  <a:outerShdw blurRad="38100" dist="38100" dir="2700000" algn="tl">
                    <a:srgbClr val="000000"/>
                  </a:outerShdw>
                </a:effectLst>
                <a:latin typeface="Arial" panose="020B0604020202020204" pitchFamily="34" charset="0"/>
              </a:rPr>
              <a:t>phosphatase</a:t>
            </a:r>
            <a:r>
              <a:rPr lang="cs-CZ" altLang="cs-CZ" sz="3600" b="1" i="1" dirty="0">
                <a:solidFill>
                  <a:srgbClr val="CC0000"/>
                </a:solidFill>
                <a:effectLst>
                  <a:outerShdw blurRad="38100" dist="38100" dir="2700000" algn="tl">
                    <a:srgbClr val="000000"/>
                  </a:outerShdw>
                </a:effectLst>
                <a:latin typeface="Arial" panose="020B0604020202020204" pitchFamily="34" charset="0"/>
              </a:rPr>
              <a:t>)</a:t>
            </a:r>
            <a:endParaRPr lang="cs-CZ" altLang="cs-CZ" sz="3600" b="1" dirty="0">
              <a:solidFill>
                <a:srgbClr val="FF0000"/>
              </a:solidFill>
              <a:effectLst>
                <a:outerShdw blurRad="38100" dist="38100" dir="2700000" algn="tl">
                  <a:srgbClr val="000000"/>
                </a:outerShdw>
              </a:effectLst>
            </a:endParaRPr>
          </a:p>
        </p:txBody>
      </p:sp>
      <p:sp>
        <p:nvSpPr>
          <p:cNvPr id="89091" name="Rectangle 3"/>
          <p:cNvSpPr>
            <a:spLocks noGrp="1" noChangeArrowheads="1"/>
          </p:cNvSpPr>
          <p:nvPr>
            <p:ph type="body" idx="1"/>
          </p:nvPr>
        </p:nvSpPr>
        <p:spPr>
          <a:xfrm>
            <a:off x="489857" y="1052514"/>
            <a:ext cx="11234057" cy="5805487"/>
          </a:xfrm>
        </p:spPr>
        <p:txBody>
          <a:bodyPr/>
          <a:lstStyle/>
          <a:p>
            <a:pPr>
              <a:defRPr/>
            </a:pPr>
            <a:r>
              <a:rPr lang="cs-CZ" altLang="cs-CZ" sz="2400" b="1" dirty="0">
                <a:effectLst>
                  <a:outerShdw blurRad="38100" dist="38100" dir="2700000" algn="tl">
                    <a:srgbClr val="FFFFFF"/>
                  </a:outerShdw>
                </a:effectLst>
                <a:latin typeface="Arial" panose="020B0604020202020204" pitchFamily="34" charset="0"/>
              </a:rPr>
              <a:t>Zn</a:t>
            </a:r>
            <a:r>
              <a:rPr lang="cs-CZ" altLang="cs-CZ" sz="2400" b="1" baseline="30000" dirty="0">
                <a:effectLst>
                  <a:outerShdw blurRad="38100" dist="38100" dir="2700000" algn="tl">
                    <a:srgbClr val="FFFFFF"/>
                  </a:outerShdw>
                </a:effectLst>
                <a:latin typeface="Arial" panose="020B0604020202020204" pitchFamily="34" charset="0"/>
              </a:rPr>
              <a:t>2+</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glycoprotein</a:t>
            </a:r>
            <a:r>
              <a:rPr lang="cs-CZ" altLang="cs-CZ" sz="2400" b="1" dirty="0">
                <a:effectLst>
                  <a:outerShdw blurRad="38100" dist="38100" dir="2700000" algn="tl">
                    <a:srgbClr val="FFFFFF"/>
                  </a:outerShdw>
                </a:effectLst>
                <a:latin typeface="Arial" panose="020B0604020202020204" pitchFamily="34" charset="0"/>
              </a:rPr>
              <a:t>, in </a:t>
            </a:r>
            <a:r>
              <a:rPr lang="cs-CZ" altLang="cs-CZ" sz="2400" b="1" dirty="0" err="1">
                <a:effectLst>
                  <a:outerShdw blurRad="38100" dist="38100" dir="2700000" algn="tl">
                    <a:srgbClr val="FFFFFF"/>
                  </a:outerShdw>
                </a:effectLst>
                <a:latin typeface="Arial" panose="020B0604020202020204" pitchFamily="34" charset="0"/>
              </a:rPr>
              <a:t>alkaline</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environment</a:t>
            </a:r>
            <a:r>
              <a:rPr lang="cs-CZ" altLang="cs-CZ" sz="2400" b="1" dirty="0">
                <a:effectLst>
                  <a:outerShdw blurRad="38100" dist="38100" dir="2700000" algn="tl">
                    <a:srgbClr val="FFFFFF"/>
                  </a:outerShdw>
                </a:effectLst>
                <a:latin typeface="Arial" panose="020B0604020202020204" pitchFamily="34" charset="0"/>
              </a:rPr>
              <a:t> (pH= 8-10) </a:t>
            </a:r>
            <a:r>
              <a:rPr lang="cs-CZ" altLang="cs-CZ" sz="2400" b="1" dirty="0" err="1">
                <a:effectLst>
                  <a:outerShdw blurRad="38100" dist="38100" dir="2700000" algn="tl">
                    <a:srgbClr val="FFFFFF"/>
                  </a:outerShdw>
                </a:effectLst>
                <a:latin typeface="Arial" panose="020B0604020202020204" pitchFamily="34" charset="0"/>
              </a:rPr>
              <a:t>it</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catalyses</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the</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hydrolysis</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of</a:t>
            </a:r>
            <a:r>
              <a:rPr lang="cs-CZ" altLang="cs-CZ" sz="2400" b="1" dirty="0">
                <a:effectLst>
                  <a:outerShdw blurRad="38100" dist="38100" dir="2700000" algn="tl">
                    <a:srgbClr val="FFFFFF"/>
                  </a:outerShdw>
                </a:effectLst>
                <a:latin typeface="Arial" panose="020B0604020202020204" pitchFamily="34" charset="0"/>
              </a:rPr>
              <a:t> H</a:t>
            </a:r>
            <a:r>
              <a:rPr lang="cs-CZ" altLang="cs-CZ" sz="2400" b="1" baseline="-25000" dirty="0">
                <a:effectLst>
                  <a:outerShdw blurRad="38100" dist="38100" dir="2700000" algn="tl">
                    <a:srgbClr val="FFFFFF"/>
                  </a:outerShdw>
                </a:effectLst>
                <a:latin typeface="Arial" panose="020B0604020202020204" pitchFamily="34" charset="0"/>
              </a:rPr>
              <a:t>3</a:t>
            </a:r>
            <a:r>
              <a:rPr lang="cs-CZ" altLang="cs-CZ" sz="2400" b="1" dirty="0">
                <a:effectLst>
                  <a:outerShdw blurRad="38100" dist="38100" dir="2700000" algn="tl">
                    <a:srgbClr val="FFFFFF"/>
                  </a:outerShdw>
                </a:effectLst>
                <a:latin typeface="Arial" panose="020B0604020202020204" pitchFamily="34" charset="0"/>
              </a:rPr>
              <a:t>PO</a:t>
            </a:r>
            <a:r>
              <a:rPr lang="cs-CZ" altLang="cs-CZ" sz="2400" b="1" baseline="-25000" dirty="0">
                <a:effectLst>
                  <a:outerShdw blurRad="38100" dist="38100" dir="2700000" algn="tl">
                    <a:srgbClr val="FFFFFF"/>
                  </a:outerShdw>
                </a:effectLst>
                <a:latin typeface="Arial" panose="020B0604020202020204" pitchFamily="34" charset="0"/>
              </a:rPr>
              <a:t>4</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monoesters</a:t>
            </a:r>
            <a:r>
              <a:rPr lang="cs-CZ" altLang="cs-CZ" sz="2400" b="1" dirty="0">
                <a:effectLst>
                  <a:outerShdw blurRad="38100" dist="38100" dir="2700000" algn="tl">
                    <a:srgbClr val="FFFFFF"/>
                  </a:outerShdw>
                </a:effectLst>
                <a:latin typeface="Arial" panose="020B0604020202020204" pitchFamily="34" charset="0"/>
              </a:rPr>
              <a:t> and </a:t>
            </a:r>
            <a:r>
              <a:rPr lang="cs-CZ" altLang="cs-CZ" sz="2400" b="1" dirty="0" err="1">
                <a:effectLst>
                  <a:outerShdw blurRad="38100" dist="38100" dir="2700000" algn="tl">
                    <a:srgbClr val="FFFFFF"/>
                  </a:outerShdw>
                </a:effectLst>
                <a:latin typeface="Arial" panose="020B0604020202020204" pitchFamily="34" charset="0"/>
              </a:rPr>
              <a:t>transphosphorylation</a:t>
            </a:r>
            <a:endParaRPr lang="cs-CZ" altLang="cs-CZ" sz="2400" b="1" dirty="0">
              <a:effectLst>
                <a:outerShdw blurRad="38100" dist="38100" dir="2700000" algn="tl">
                  <a:srgbClr val="FFFFFF"/>
                </a:outerShdw>
              </a:effectLst>
              <a:latin typeface="Arial" panose="020B0604020202020204" pitchFamily="34" charset="0"/>
            </a:endParaRPr>
          </a:p>
          <a:p>
            <a:pPr>
              <a:defRPr/>
            </a:pPr>
            <a:endParaRPr lang="cs-CZ" altLang="cs-CZ" sz="1050" b="1" dirty="0">
              <a:solidFill>
                <a:srgbClr val="FF0000"/>
              </a:solidFill>
              <a:effectLst>
                <a:outerShdw blurRad="38100" dist="38100" dir="2700000" algn="tl">
                  <a:srgbClr val="000000"/>
                </a:outerShdw>
              </a:effectLst>
              <a:latin typeface="Arial" panose="020B0604020202020204" pitchFamily="34" charset="0"/>
            </a:endParaRPr>
          </a:p>
          <a:p>
            <a:pPr>
              <a:defRPr/>
            </a:pPr>
            <a:r>
              <a:rPr lang="cs-CZ" altLang="cs-CZ" sz="2400" b="1" dirty="0">
                <a:solidFill>
                  <a:srgbClr val="FF0000"/>
                </a:solidFill>
                <a:effectLst>
                  <a:outerShdw blurRad="38100" dist="38100" dir="2700000" algn="tl">
                    <a:srgbClr val="000000"/>
                  </a:outerShdw>
                </a:effectLst>
                <a:latin typeface="Arial" panose="020B0604020202020204" pitchFamily="34" charset="0"/>
              </a:rPr>
              <a:t>bone </a:t>
            </a:r>
            <a:r>
              <a:rPr lang="cs-CZ" altLang="cs-CZ" sz="2400" b="1" dirty="0" err="1">
                <a:solidFill>
                  <a:srgbClr val="FF0000"/>
                </a:solidFill>
                <a:effectLst>
                  <a:outerShdw blurRad="38100" dist="38100" dir="2700000" algn="tl">
                    <a:srgbClr val="000000"/>
                  </a:outerShdw>
                </a:effectLst>
                <a:latin typeface="Arial" panose="020B0604020202020204" pitchFamily="34" charset="0"/>
              </a:rPr>
              <a:t>isoform</a:t>
            </a:r>
            <a:r>
              <a:rPr lang="cs-CZ" altLang="cs-CZ" sz="2400" b="1" dirty="0">
                <a:solidFill>
                  <a:srgbClr val="FF0000"/>
                </a:solidFill>
                <a:effectLst>
                  <a:outerShdw blurRad="38100" dist="38100" dir="2700000" algn="tl">
                    <a:srgbClr val="000000"/>
                  </a:outerShdw>
                </a:effectLst>
                <a:latin typeface="Arial" panose="020B0604020202020204" pitchFamily="34" charset="0"/>
              </a:rPr>
              <a:t> (b-ALP)</a:t>
            </a:r>
          </a:p>
          <a:p>
            <a:pPr>
              <a:defRPr/>
            </a:pPr>
            <a:r>
              <a:rPr lang="cs-CZ" altLang="cs-CZ" sz="2400" b="1" dirty="0">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osteoSa</a:t>
            </a:r>
            <a:r>
              <a:rPr lang="cs-CZ" altLang="cs-CZ" sz="2400" b="1" dirty="0">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 bone </a:t>
            </a:r>
            <a:r>
              <a:rPr lang="cs-CZ" altLang="cs-CZ" sz="2400" b="1" dirty="0" err="1">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metastases</a:t>
            </a:r>
            <a:r>
              <a:rPr lang="cs-CZ" altLang="cs-CZ" sz="2400" b="1" dirty="0">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cs-CZ" altLang="cs-CZ" sz="2400"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400" b="1" dirty="0" err="1">
                <a:solidFill>
                  <a:srgbClr val="3366FF"/>
                </a:solidFill>
                <a:latin typeface="Arial" panose="020B0604020202020204" pitchFamily="34" charset="0"/>
                <a:cs typeface="Arial" panose="020B0604020202020204" pitchFamily="34" charset="0"/>
              </a:rPr>
              <a:t>other</a:t>
            </a:r>
            <a:r>
              <a:rPr lang="cs-CZ" altLang="cs-CZ" sz="2400" b="1" dirty="0">
                <a:solidFill>
                  <a:srgbClr val="3366FF"/>
                </a:solidFill>
                <a:latin typeface="Arial" panose="020B0604020202020204" pitchFamily="34" charset="0"/>
                <a:cs typeface="Arial" panose="020B0604020202020204" pitchFamily="34" charset="0"/>
              </a:rPr>
              <a:t> bone </a:t>
            </a:r>
            <a:r>
              <a:rPr lang="cs-CZ" altLang="cs-CZ" sz="2400" b="1" dirty="0" err="1">
                <a:solidFill>
                  <a:srgbClr val="3366FF"/>
                </a:solidFill>
                <a:latin typeface="Arial" panose="020B0604020202020204" pitchFamily="34" charset="0"/>
                <a:cs typeface="Arial" panose="020B0604020202020204" pitchFamily="34" charset="0"/>
              </a:rPr>
              <a:t>affections</a:t>
            </a:r>
            <a:r>
              <a:rPr lang="cs-CZ" altLang="cs-CZ" sz="2400" b="1" dirty="0">
                <a:solidFill>
                  <a:srgbClr val="3366FF"/>
                </a:solidFill>
                <a:latin typeface="Arial" panose="020B0604020202020204" pitchFamily="34" charset="0"/>
                <a:cs typeface="Arial" panose="020B0604020202020204" pitchFamily="34" charset="0"/>
              </a:rPr>
              <a:t>; </a:t>
            </a:r>
            <a:r>
              <a:rPr lang="cs-CZ" altLang="cs-CZ" sz="2400" b="1" dirty="0" err="1">
                <a:solidFill>
                  <a:srgbClr val="3366FF"/>
                </a:solidFill>
                <a:latin typeface="Arial" panose="020B0604020202020204" pitchFamily="34" charset="0"/>
                <a:cs typeface="Arial" panose="020B0604020202020204" pitchFamily="34" charset="0"/>
              </a:rPr>
              <a:t>growth</a:t>
            </a:r>
            <a:endParaRPr lang="cs-CZ" altLang="cs-CZ" sz="2400" b="1" dirty="0">
              <a:solidFill>
                <a:srgbClr val="3366FF"/>
              </a:solidFill>
              <a:latin typeface="Arial" panose="020B0604020202020204" pitchFamily="34" charset="0"/>
            </a:endParaRPr>
          </a:p>
          <a:p>
            <a:pPr>
              <a:defRPr/>
            </a:pPr>
            <a:r>
              <a:rPr lang="cs-CZ" altLang="cs-CZ" sz="2400" b="1" dirty="0">
                <a:solidFill>
                  <a:srgbClr val="FF0000"/>
                </a:solidFill>
                <a:effectLst>
                  <a:outerShdw blurRad="38100" dist="38100" dir="2700000" algn="tl">
                    <a:srgbClr val="000000"/>
                  </a:outerShdw>
                </a:effectLst>
                <a:latin typeface="Arial" panose="020B0604020202020204" pitchFamily="34" charset="0"/>
              </a:rPr>
              <a:t>liver </a:t>
            </a:r>
            <a:r>
              <a:rPr lang="cs-CZ" altLang="cs-CZ" sz="2400" b="1" dirty="0" err="1">
                <a:solidFill>
                  <a:srgbClr val="FF0000"/>
                </a:solidFill>
                <a:effectLst>
                  <a:outerShdw blurRad="38100" dist="38100" dir="2700000" algn="tl">
                    <a:srgbClr val="000000"/>
                  </a:outerShdw>
                </a:effectLst>
                <a:latin typeface="Arial" panose="020B0604020202020204" pitchFamily="34" charset="0"/>
              </a:rPr>
              <a:t>isoform</a:t>
            </a:r>
            <a:r>
              <a:rPr lang="cs-CZ" altLang="cs-CZ" sz="2400" b="1" dirty="0">
                <a:solidFill>
                  <a:srgbClr val="FF0000"/>
                </a:solidFill>
                <a:effectLst>
                  <a:outerShdw blurRad="38100" dist="38100" dir="2700000" algn="tl">
                    <a:srgbClr val="000000"/>
                  </a:outerShdw>
                </a:effectLst>
                <a:latin typeface="Arial" panose="020B0604020202020204" pitchFamily="34" charset="0"/>
              </a:rPr>
              <a:t> (l-ALP)</a:t>
            </a:r>
          </a:p>
          <a:p>
            <a:pPr>
              <a:defRPr/>
            </a:pPr>
            <a:r>
              <a:rPr lang="cs-CZ" altLang="cs-CZ" sz="2400" b="1" dirty="0">
                <a:solidFill>
                  <a:srgbClr val="3366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cs-CZ" altLang="cs-CZ" sz="2400"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400" b="1" dirty="0">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liver </a:t>
            </a:r>
            <a:r>
              <a:rPr lang="cs-CZ" altLang="cs-CZ" sz="2400" b="1" dirty="0" err="1">
                <a:solidFill>
                  <a:srgbClr val="0066FF"/>
                </a:solidFill>
                <a:effectLst>
                  <a:outerShdw blurRad="38100" dist="38100" dir="2700000" algn="tl">
                    <a:srgbClr val="000000"/>
                  </a:outerShdw>
                </a:effectLst>
                <a:latin typeface="Arial" panose="020B0604020202020204" pitchFamily="34" charset="0"/>
                <a:cs typeface="Arial" panose="020B0604020202020204" pitchFamily="34" charset="0"/>
              </a:rPr>
              <a:t>metastases</a:t>
            </a:r>
            <a:r>
              <a:rPr lang="cs-CZ" altLang="cs-CZ" sz="2400" b="1" dirty="0">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cs-CZ" altLang="cs-CZ" sz="2400" b="1" dirty="0" err="1">
                <a:solidFill>
                  <a:srgbClr val="3366FF"/>
                </a:solidFill>
                <a:latin typeface="Arial" panose="020B0604020202020204" pitchFamily="34" charset="0"/>
                <a:cs typeface="Arial" panose="020B0604020202020204" pitchFamily="34" charset="0"/>
              </a:rPr>
              <a:t>other</a:t>
            </a:r>
            <a:r>
              <a:rPr lang="cs-CZ" altLang="cs-CZ" sz="2400" b="1" dirty="0">
                <a:solidFill>
                  <a:srgbClr val="3366FF"/>
                </a:solidFill>
                <a:latin typeface="Arial" panose="020B0604020202020204" pitchFamily="34" charset="0"/>
                <a:cs typeface="Arial" panose="020B0604020202020204" pitchFamily="34" charset="0"/>
              </a:rPr>
              <a:t> liver </a:t>
            </a:r>
            <a:r>
              <a:rPr lang="cs-CZ" altLang="cs-CZ" sz="2400" b="1" dirty="0" err="1">
                <a:solidFill>
                  <a:srgbClr val="3366FF"/>
                </a:solidFill>
                <a:latin typeface="Arial" panose="020B0604020202020204" pitchFamily="34" charset="0"/>
                <a:cs typeface="Arial" panose="020B0604020202020204" pitchFamily="34" charset="0"/>
              </a:rPr>
              <a:t>diseases</a:t>
            </a:r>
            <a:endParaRPr lang="cs-CZ" altLang="cs-CZ" sz="2400" b="1" dirty="0">
              <a:solidFill>
                <a:srgbClr val="3366FF"/>
              </a:solidFill>
              <a:latin typeface="Arial" panose="020B0604020202020204" pitchFamily="34" charset="0"/>
            </a:endParaRPr>
          </a:p>
          <a:p>
            <a:pPr>
              <a:defRPr/>
            </a:pPr>
            <a:endParaRPr lang="cs-CZ" altLang="cs-CZ" sz="2400" b="1" dirty="0">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r>
              <a:rPr lang="cs-CZ" altLang="cs-CZ" sz="2400" b="1" dirty="0" err="1">
                <a:solidFill>
                  <a:srgbClr val="008080"/>
                </a:solidFill>
                <a:effectLst>
                  <a:outerShdw blurRad="38100" dist="38100" dir="2700000" algn="tl">
                    <a:srgbClr val="000000"/>
                  </a:outerShdw>
                </a:effectLst>
                <a:latin typeface="Arial" panose="020B0604020202020204" pitchFamily="34" charset="0"/>
                <a:cs typeface="Arial" panose="020B0604020202020204" pitchFamily="34" charset="0"/>
              </a:rPr>
              <a:t>ref.values</a:t>
            </a:r>
            <a:r>
              <a:rPr lang="cs-CZ" altLang="cs-CZ" sz="2400" b="1" dirty="0">
                <a:solidFill>
                  <a:srgbClr val="008080"/>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adults</a:t>
            </a:r>
            <a:r>
              <a:rPr lang="cs-CZ" altLang="cs-CZ" sz="2400" b="1" dirty="0">
                <a:solidFill>
                  <a:srgbClr val="008080"/>
                </a:solidFill>
                <a:effectLst>
                  <a:outerShdw blurRad="38100" dist="38100" dir="2700000" algn="tl">
                    <a:srgbClr val="000000"/>
                  </a:outerShdw>
                </a:effectLst>
                <a:latin typeface="Arial" panose="020B0604020202020204" pitchFamily="34" charset="0"/>
              </a:rPr>
              <a:t> 0.6-2.6 </a:t>
            </a:r>
            <a:r>
              <a:rPr lang="cs-CZ" altLang="cs-CZ" sz="2400" b="1" dirty="0" err="1">
                <a:solidFill>
                  <a:srgbClr val="008080"/>
                </a:solidFill>
                <a:effectLst>
                  <a:outerShdw blurRad="38100" dist="38100" dir="2700000" algn="tl">
                    <a:srgbClr val="000000"/>
                  </a:outerShdw>
                </a:effectLst>
                <a:latin typeface="Symbol" panose="05050102010706020507" pitchFamily="18" charset="2"/>
              </a:rPr>
              <a:t>m</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kat</a:t>
            </a:r>
            <a:r>
              <a:rPr lang="cs-CZ" altLang="cs-CZ" sz="2400" b="1" dirty="0">
                <a:solidFill>
                  <a:srgbClr val="008080"/>
                </a:solidFill>
                <a:effectLst>
                  <a:outerShdw blurRad="38100" dist="38100" dir="2700000" algn="tl">
                    <a:srgbClr val="000000"/>
                  </a:outerShdw>
                </a:effectLst>
                <a:latin typeface="Arial" panose="020B0604020202020204" pitchFamily="34" charset="0"/>
              </a:rPr>
              <a:t>/l,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children</a:t>
            </a:r>
            <a:r>
              <a:rPr lang="cs-CZ" altLang="cs-CZ" sz="2400" b="1" dirty="0">
                <a:solidFill>
                  <a:srgbClr val="008080"/>
                </a:solidFill>
                <a:effectLst>
                  <a:outerShdw blurRad="38100" dist="38100" dir="2700000" algn="tl">
                    <a:srgbClr val="000000"/>
                  </a:outerShdw>
                </a:effectLst>
                <a:latin typeface="Arial" panose="020B0604020202020204" pitchFamily="34" charset="0"/>
              </a:rPr>
              <a:t> and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youth</a:t>
            </a:r>
            <a:r>
              <a:rPr lang="cs-CZ" altLang="cs-CZ" sz="2400" b="1" dirty="0">
                <a:solidFill>
                  <a:srgbClr val="008080"/>
                </a:solidFill>
                <a:effectLst>
                  <a:outerShdw blurRad="38100" dist="38100" dir="2700000" algn="tl">
                    <a:srgbClr val="000000"/>
                  </a:outerShdw>
                </a:effectLst>
                <a:latin typeface="Arial" panose="020B0604020202020204" pitchFamily="34" charset="0"/>
              </a:rPr>
              <a:t> ≤ 8 </a:t>
            </a:r>
            <a:r>
              <a:rPr lang="cs-CZ" altLang="cs-CZ" sz="2400" b="1" dirty="0" err="1">
                <a:solidFill>
                  <a:srgbClr val="008080"/>
                </a:solidFill>
                <a:effectLst>
                  <a:outerShdw blurRad="38100" dist="38100" dir="2700000" algn="tl">
                    <a:srgbClr val="000000"/>
                  </a:outerShdw>
                </a:effectLst>
                <a:latin typeface="Symbol" panose="05050102010706020507" pitchFamily="18" charset="2"/>
              </a:rPr>
              <a:t>m</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kat</a:t>
            </a:r>
            <a:r>
              <a:rPr lang="cs-CZ" altLang="cs-CZ" sz="2400" b="1" dirty="0">
                <a:solidFill>
                  <a:srgbClr val="008080"/>
                </a:solidFill>
                <a:effectLst>
                  <a:outerShdw blurRad="38100" dist="38100" dir="2700000" algn="tl">
                    <a:srgbClr val="000000"/>
                  </a:outerShdw>
                </a:effectLst>
                <a:latin typeface="Arial" panose="020B0604020202020204" pitchFamily="34" charset="0"/>
              </a:rPr>
              <a:t>/l</a:t>
            </a:r>
            <a:r>
              <a:rPr lang="cs-CZ" altLang="cs-CZ" sz="2400" dirty="0">
                <a:solidFill>
                  <a:schemeClr val="hlink"/>
                </a:solidFill>
                <a:latin typeface="Arial" panose="020B0604020202020204" pitchFamily="34" charset="0"/>
              </a:rPr>
              <a:t> </a:t>
            </a:r>
            <a:endParaRPr lang="cs-CZ" altLang="cs-CZ" sz="2400" dirty="0">
              <a:latin typeface="Arial" panose="020B0604020202020204" pitchFamily="34" charset="0"/>
            </a:endParaRPr>
          </a:p>
        </p:txBody>
      </p:sp>
    </p:spTree>
    <p:custDataLst>
      <p:tags r:id="rId1"/>
    </p:custDataLst>
    <p:extLst>
      <p:ext uri="{BB962C8B-B14F-4D97-AF65-F5344CB8AC3E}">
        <p14:creationId xmlns:p14="http://schemas.microsoft.com/office/powerpoint/2010/main" val="309759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487B1A8-E4C2-4234-BD67-2E8C233BA8F2}" type="slidenum">
              <a:rPr lang="cs-CZ" altLang="cs-CZ" sz="1400"/>
              <a:pPr>
                <a:spcBef>
                  <a:spcPct val="0"/>
                </a:spcBef>
                <a:buFontTx/>
                <a:buNone/>
              </a:pPr>
              <a:t>32</a:t>
            </a:fld>
            <a:endParaRPr lang="cs-CZ" altLang="cs-CZ" sz="1400"/>
          </a:p>
        </p:txBody>
      </p:sp>
      <p:sp>
        <p:nvSpPr>
          <p:cNvPr id="18434" name="Rectangle 2"/>
          <p:cNvSpPr>
            <a:spLocks noGrp="1" noChangeArrowheads="1"/>
          </p:cNvSpPr>
          <p:nvPr>
            <p:ph type="title"/>
          </p:nvPr>
        </p:nvSpPr>
        <p:spPr>
          <a:xfrm>
            <a:off x="2208213" y="260350"/>
            <a:ext cx="7772400" cy="1143000"/>
          </a:xfrm>
        </p:spPr>
        <p:txBody>
          <a:bodyPr/>
          <a:lstStyle/>
          <a:p>
            <a:pPr eaLnBrk="1" hangingPunct="1">
              <a:defRPr/>
            </a:pPr>
            <a:r>
              <a:rPr lang="cs-CZ" altLang="cs-CZ" sz="3600" b="1" i="1">
                <a:solidFill>
                  <a:srgbClr val="CC0000"/>
                </a:solidFill>
                <a:effectLst>
                  <a:outerShdw blurRad="38100" dist="38100" dir="2700000" algn="tl">
                    <a:srgbClr val="000000"/>
                  </a:outerShdw>
                </a:effectLst>
                <a:latin typeface="Arial" panose="020B0604020202020204" pitchFamily="34" charset="0"/>
              </a:rPr>
              <a:t>NSE (neuron-specific enolase)</a:t>
            </a:r>
            <a:endParaRPr lang="cs-CZ" altLang="cs-CZ" sz="3600" b="1">
              <a:solidFill>
                <a:srgbClr val="CC0000"/>
              </a:solidFill>
              <a:effectLst>
                <a:outerShdw blurRad="38100" dist="38100" dir="2700000" algn="tl">
                  <a:srgbClr val="000000"/>
                </a:outerShdw>
              </a:effectLst>
              <a:latin typeface="Arial" panose="020B0604020202020204" pitchFamily="34" charset="0"/>
            </a:endParaRPr>
          </a:p>
        </p:txBody>
      </p:sp>
      <p:sp>
        <p:nvSpPr>
          <p:cNvPr id="18435" name="Rectangle 3"/>
          <p:cNvSpPr>
            <a:spLocks noGrp="1" noChangeArrowheads="1"/>
          </p:cNvSpPr>
          <p:nvPr>
            <p:ph type="body" idx="1"/>
          </p:nvPr>
        </p:nvSpPr>
        <p:spPr>
          <a:xfrm>
            <a:off x="186268" y="1628776"/>
            <a:ext cx="12005732" cy="5229225"/>
          </a:xfrm>
        </p:spPr>
        <p:txBody>
          <a:bodyPr>
            <a:normAutofit/>
          </a:bodyPr>
          <a:lstStyle/>
          <a:p>
            <a:pPr eaLnBrk="1" hangingPunct="1">
              <a:lnSpc>
                <a:spcPct val="80000"/>
              </a:lnSpc>
              <a:defRPr/>
            </a:pPr>
            <a:r>
              <a:rPr lang="cs-CZ" altLang="cs-CZ" b="1" dirty="0" err="1">
                <a:latin typeface="Arial" panose="020B0604020202020204" pitchFamily="34" charset="0"/>
              </a:rPr>
              <a:t>enolase</a:t>
            </a:r>
            <a:r>
              <a:rPr lang="cs-CZ" altLang="cs-CZ" b="1" dirty="0">
                <a:latin typeface="Arial" panose="020B0604020202020204" pitchFamily="34" charset="0"/>
              </a:rPr>
              <a:t> - enzyme </a:t>
            </a:r>
            <a:r>
              <a:rPr lang="cs-CZ" altLang="cs-CZ" b="1" dirty="0" err="1">
                <a:latin typeface="Arial" panose="020B0604020202020204" pitchFamily="34" charset="0"/>
              </a:rPr>
              <a:t>of</a:t>
            </a:r>
            <a:r>
              <a:rPr lang="cs-CZ" altLang="cs-CZ" b="1" dirty="0">
                <a:latin typeface="Arial" panose="020B0604020202020204" pitchFamily="34" charset="0"/>
              </a:rPr>
              <a:t> </a:t>
            </a:r>
            <a:r>
              <a:rPr lang="cs-CZ" altLang="cs-CZ" b="1" dirty="0" err="1">
                <a:latin typeface="Arial" panose="020B0604020202020204" pitchFamily="34" charset="0"/>
              </a:rPr>
              <a:t>glycolysis</a:t>
            </a:r>
            <a:r>
              <a:rPr lang="cs-CZ" altLang="cs-CZ" b="1" dirty="0">
                <a:latin typeface="Arial" panose="020B0604020202020204" pitchFamily="34" charset="0"/>
              </a:rPr>
              <a:t> </a:t>
            </a:r>
            <a:r>
              <a:rPr lang="cs-CZ" altLang="cs-CZ" sz="2400" dirty="0">
                <a:effectLst>
                  <a:outerShdw blurRad="38100" dist="38100" dir="2700000" algn="tl">
                    <a:srgbClr val="FFFFFF"/>
                  </a:outerShdw>
                </a:effectLst>
                <a:latin typeface="Arial" panose="020B0604020202020204" pitchFamily="34" charset="0"/>
              </a:rPr>
              <a:t>(2-phosphoglycerate </a:t>
            </a:r>
            <a:r>
              <a:rPr lang="cs-CZ" altLang="cs-CZ" sz="2400"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400" dirty="0" err="1">
                <a:effectLst>
                  <a:outerShdw blurRad="38100" dist="38100" dir="2700000" algn="tl">
                    <a:srgbClr val="FFFFFF"/>
                  </a:outerShdw>
                </a:effectLst>
                <a:latin typeface="Arial" panose="020B0604020202020204" pitchFamily="34" charset="0"/>
                <a:cs typeface="Arial" panose="020B0604020202020204" pitchFamily="34" charset="0"/>
              </a:rPr>
              <a:t>phosphoenolpyruvate</a:t>
            </a:r>
            <a:r>
              <a:rPr lang="cs-CZ" altLang="cs-CZ" sz="2400" dirty="0">
                <a:effectLst>
                  <a:outerShdw blurRad="38100" dist="38100" dir="2700000" algn="tl">
                    <a:srgbClr val="FFFFFF"/>
                  </a:outerShdw>
                </a:effectLst>
                <a:latin typeface="Arial" panose="020B0604020202020204" pitchFamily="34" charset="0"/>
                <a:cs typeface="Arial" panose="020B0604020202020204" pitchFamily="34" charset="0"/>
              </a:rPr>
              <a:t>)</a:t>
            </a:r>
            <a:r>
              <a:rPr lang="cs-CZ" altLang="cs-CZ" sz="2400" dirty="0">
                <a:effectLst>
                  <a:outerShdw blurRad="38100" dist="38100" dir="2700000" algn="tl">
                    <a:srgbClr val="FFFFFF"/>
                  </a:outerShdw>
                </a:effectLst>
                <a:latin typeface="Arial" panose="020B0604020202020204" pitchFamily="34" charset="0"/>
              </a:rPr>
              <a:t> </a:t>
            </a:r>
            <a:endParaRPr lang="cs-CZ" altLang="cs-CZ" sz="2400" dirty="0">
              <a:latin typeface="Arial" panose="020B0604020202020204" pitchFamily="34" charset="0"/>
            </a:endParaRPr>
          </a:p>
          <a:p>
            <a:pPr eaLnBrk="1" hangingPunct="1">
              <a:lnSpc>
                <a:spcPct val="80000"/>
              </a:lnSpc>
              <a:defRPr/>
            </a:pPr>
            <a:r>
              <a:rPr lang="cs-CZ" altLang="cs-CZ" b="1" dirty="0">
                <a:latin typeface="Arial" panose="020B0604020202020204" pitchFamily="34" charset="0"/>
              </a:rPr>
              <a:t>NSE -  </a:t>
            </a:r>
            <a:r>
              <a:rPr lang="cs-CZ" altLang="cs-CZ" b="1" dirty="0" err="1">
                <a:latin typeface="Arial" panose="020B0604020202020204" pitchFamily="34" charset="0"/>
              </a:rPr>
              <a:t>form</a:t>
            </a:r>
            <a:r>
              <a:rPr lang="cs-CZ" altLang="cs-CZ" b="1" dirty="0">
                <a:latin typeface="Arial" panose="020B0604020202020204" pitchFamily="34" charset="0"/>
              </a:rPr>
              <a:t> </a:t>
            </a:r>
            <a:r>
              <a:rPr lang="cs-CZ" altLang="cs-CZ" b="1" dirty="0" err="1">
                <a:latin typeface="Arial" panose="020B0604020202020204" pitchFamily="34" charset="0"/>
              </a:rPr>
              <a:t>of</a:t>
            </a:r>
            <a:r>
              <a:rPr lang="cs-CZ" altLang="cs-CZ" b="1" dirty="0">
                <a:latin typeface="Arial" panose="020B0604020202020204" pitchFamily="34" charset="0"/>
              </a:rPr>
              <a:t> </a:t>
            </a:r>
            <a:r>
              <a:rPr lang="cs-CZ" altLang="cs-CZ" b="1" dirty="0" err="1">
                <a:latin typeface="Arial" panose="020B0604020202020204" pitchFamily="34" charset="0"/>
              </a:rPr>
              <a:t>enolase</a:t>
            </a:r>
            <a:r>
              <a:rPr lang="cs-CZ" altLang="cs-CZ" b="1" dirty="0">
                <a:latin typeface="Arial" panose="020B0604020202020204" pitchFamily="34" charset="0"/>
              </a:rPr>
              <a:t> </a:t>
            </a:r>
            <a:r>
              <a:rPr lang="cs-CZ" altLang="cs-CZ" b="1" dirty="0" err="1">
                <a:latin typeface="Arial" panose="020B0604020202020204" pitchFamily="34" charset="0"/>
              </a:rPr>
              <a:t>found</a:t>
            </a:r>
            <a:r>
              <a:rPr lang="cs-CZ" altLang="cs-CZ" b="1" dirty="0">
                <a:latin typeface="Arial" panose="020B0604020202020204" pitchFamily="34" charset="0"/>
              </a:rPr>
              <a:t> in </a:t>
            </a:r>
            <a:r>
              <a:rPr lang="cs-CZ" altLang="cs-CZ" b="1" dirty="0" err="1">
                <a:latin typeface="Arial" panose="020B0604020202020204" pitchFamily="34" charset="0"/>
              </a:rPr>
              <a:t>neuronal</a:t>
            </a:r>
            <a:r>
              <a:rPr lang="cs-CZ" altLang="cs-CZ" b="1" dirty="0">
                <a:latin typeface="Arial" panose="020B0604020202020204" pitchFamily="34" charset="0"/>
              </a:rPr>
              <a:t> and </a:t>
            </a:r>
            <a:r>
              <a:rPr lang="cs-CZ" altLang="cs-CZ" b="1" dirty="0" err="1">
                <a:latin typeface="Arial" panose="020B0604020202020204" pitchFamily="34" charset="0"/>
              </a:rPr>
              <a:t>neuroendocrine</a:t>
            </a:r>
            <a:r>
              <a:rPr lang="cs-CZ" altLang="cs-CZ" b="1" dirty="0">
                <a:latin typeface="Arial" panose="020B0604020202020204" pitchFamily="34" charset="0"/>
              </a:rPr>
              <a:t> </a:t>
            </a:r>
            <a:r>
              <a:rPr lang="cs-CZ" altLang="cs-CZ" b="1" dirty="0" err="1">
                <a:latin typeface="Arial" panose="020B0604020202020204" pitchFamily="34" charset="0"/>
              </a:rPr>
              <a:t>tissues</a:t>
            </a:r>
            <a:r>
              <a:rPr lang="cs-CZ" altLang="cs-CZ" b="1" dirty="0">
                <a:latin typeface="Arial" panose="020B0604020202020204" pitchFamily="34" charset="0"/>
              </a:rPr>
              <a:t> </a:t>
            </a:r>
          </a:p>
          <a:p>
            <a:pPr eaLnBrk="1" hangingPunct="1">
              <a:lnSpc>
                <a:spcPct val="80000"/>
              </a:lnSpc>
              <a:defRPr/>
            </a:pPr>
            <a:endParaRPr lang="cs-CZ" altLang="cs-CZ" b="1" dirty="0">
              <a:latin typeface="Arial" panose="020B0604020202020204" pitchFamily="34" charset="0"/>
            </a:endParaRPr>
          </a:p>
          <a:p>
            <a:pPr eaLnBrk="1" hangingPunct="1">
              <a:lnSpc>
                <a:spcPct val="80000"/>
              </a:lnSpc>
              <a:defRPr/>
            </a:pPr>
            <a:r>
              <a:rPr lang="cs-CZ" altLang="cs-CZ" b="1" dirty="0">
                <a:solidFill>
                  <a:srgbClr val="3366FF"/>
                </a:solidFill>
                <a:latin typeface="Arial" panose="020B0604020202020204" pitchFamily="34" charset="0"/>
                <a:cs typeface="Times New Roman" panose="02020603050405020304" pitchFamily="18" charset="0"/>
              </a:rPr>
              <a:t>↑: </a:t>
            </a:r>
            <a:r>
              <a:rPr lang="cs-CZ" altLang="cs-CZ" b="1" dirty="0" err="1">
                <a:solidFill>
                  <a:srgbClr val="3366FF"/>
                </a:solidFill>
                <a:latin typeface="Arial" panose="020B0604020202020204" pitchFamily="34" charset="0"/>
              </a:rPr>
              <a:t>lung</a:t>
            </a:r>
            <a:r>
              <a:rPr lang="cs-CZ" altLang="cs-CZ" b="1" dirty="0">
                <a:solidFill>
                  <a:srgbClr val="3366FF"/>
                </a:solidFill>
                <a:latin typeface="Arial" panose="020B0604020202020204" pitchFamily="34" charset="0"/>
              </a:rPr>
              <a:t> and liver dis., </a:t>
            </a:r>
            <a:r>
              <a:rPr lang="cs-CZ" altLang="cs-CZ" b="1" dirty="0" err="1">
                <a:solidFill>
                  <a:srgbClr val="3366FF"/>
                </a:solidFill>
                <a:latin typeface="Arial" panose="020B0604020202020204" pitchFamily="34" charset="0"/>
              </a:rPr>
              <a:t>renal</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failure</a:t>
            </a:r>
            <a:r>
              <a:rPr lang="cs-CZ" altLang="cs-CZ" b="1" dirty="0">
                <a:solidFill>
                  <a:srgbClr val="3366FF"/>
                </a:solidFill>
                <a:latin typeface="Arial" panose="020B0604020202020204" pitchFamily="34" charset="0"/>
              </a:rPr>
              <a:t> </a:t>
            </a:r>
          </a:p>
          <a:p>
            <a:pPr eaLnBrk="1" hangingPunct="1">
              <a:lnSpc>
                <a:spcPct val="80000"/>
              </a:lnSpc>
              <a:defRPr/>
            </a:pPr>
            <a:endParaRPr lang="cs-CZ" altLang="cs-CZ" b="1" dirty="0">
              <a:latin typeface="Arial" panose="020B0604020202020204" pitchFamily="34" charset="0"/>
            </a:endParaRPr>
          </a:p>
          <a:p>
            <a:pPr>
              <a:lnSpc>
                <a:spcPct val="80000"/>
              </a:lnSpc>
              <a:defRPr/>
            </a:pPr>
            <a:r>
              <a:rPr lang="cs-CZ" altLang="cs-CZ" b="1" dirty="0" err="1">
                <a:latin typeface="Arial" panose="020B0604020202020204" pitchFamily="34" charset="0"/>
              </a:rPr>
              <a:t>marker</a:t>
            </a:r>
            <a:r>
              <a:rPr lang="cs-CZ" altLang="cs-CZ" b="1" dirty="0">
                <a:latin typeface="Arial" panose="020B0604020202020204" pitchFamily="34" charset="0"/>
              </a:rPr>
              <a:t> </a:t>
            </a:r>
            <a:r>
              <a:rPr lang="cs-CZ" altLang="cs-CZ" b="1" dirty="0" err="1">
                <a:latin typeface="Arial" panose="020B0604020202020204" pitchFamily="34" charset="0"/>
              </a:rPr>
              <a:t>for</a:t>
            </a:r>
            <a:r>
              <a:rPr lang="cs-CZ" altLang="cs-CZ" b="1" dirty="0">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small</a:t>
            </a:r>
            <a:r>
              <a:rPr lang="cs-CZ" altLang="cs-CZ" b="1" dirty="0">
                <a:solidFill>
                  <a:srgbClr val="0066FF"/>
                </a:solidFill>
                <a:effectLst>
                  <a:outerShdw blurRad="38100" dist="38100" dir="2700000" algn="tl">
                    <a:srgbClr val="000000"/>
                  </a:outerShdw>
                </a:effectLst>
                <a:latin typeface="Arial" panose="020B0604020202020204" pitchFamily="34" charset="0"/>
              </a:rPr>
              <a:t>-cell </a:t>
            </a:r>
            <a:r>
              <a:rPr lang="cs-CZ" altLang="cs-CZ" b="1" dirty="0" err="1">
                <a:solidFill>
                  <a:srgbClr val="0066FF"/>
                </a:solidFill>
                <a:effectLst>
                  <a:outerShdw blurRad="38100" dist="38100" dir="2700000" algn="tl">
                    <a:srgbClr val="000000"/>
                  </a:outerShdw>
                </a:effectLst>
                <a:latin typeface="Arial" panose="020B0604020202020204" pitchFamily="34" charset="0"/>
              </a:rPr>
              <a:t>lung</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cancer</a:t>
            </a:r>
            <a:r>
              <a:rPr lang="cs-CZ" altLang="cs-CZ" b="1" dirty="0">
                <a:solidFill>
                  <a:srgbClr val="0066FF"/>
                </a:solidFill>
                <a:effectLst>
                  <a:outerShdw blurRad="38100" dist="38100" dir="2700000" algn="tl">
                    <a:srgbClr val="000000"/>
                  </a:outerShdw>
                </a:effectLst>
                <a:latin typeface="Arial" panose="020B0604020202020204" pitchFamily="34" charset="0"/>
              </a:rPr>
              <a:t> (SCLC), </a:t>
            </a:r>
            <a:r>
              <a:rPr lang="cs-CZ" altLang="cs-CZ" b="1" dirty="0" err="1">
                <a:solidFill>
                  <a:srgbClr val="0066FF"/>
                </a:solidFill>
                <a:effectLst>
                  <a:outerShdw blurRad="38100" dist="38100" dir="2700000" algn="tl">
                    <a:srgbClr val="000000"/>
                  </a:outerShdw>
                </a:effectLst>
                <a:latin typeface="Arial" panose="020B0604020202020204" pitchFamily="34" charset="0"/>
              </a:rPr>
              <a:t>pheochromocytoma</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medullary</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carcinoma</a:t>
            </a:r>
            <a:r>
              <a:rPr lang="cs-CZ" altLang="cs-CZ" b="1" dirty="0">
                <a:solidFill>
                  <a:srgbClr val="0066FF"/>
                </a:solidFill>
                <a:effectLst>
                  <a:outerShdw blurRad="38100" dist="38100" dir="2700000" algn="tl">
                    <a:srgbClr val="000000"/>
                  </a:outerShdw>
                </a:effectLst>
                <a:latin typeface="Arial" panose="020B0604020202020204" pitchFamily="34" charset="0"/>
              </a:rPr>
              <a:t> of </a:t>
            </a:r>
            <a:r>
              <a:rPr lang="cs-CZ" altLang="cs-CZ" b="1" dirty="0" err="1">
                <a:solidFill>
                  <a:srgbClr val="0066FF"/>
                </a:solidFill>
                <a:effectLst>
                  <a:outerShdw blurRad="38100" dist="38100" dir="2700000" algn="tl">
                    <a:srgbClr val="000000"/>
                  </a:outerShdw>
                </a:effectLst>
                <a:latin typeface="Arial" panose="020B0604020202020204" pitchFamily="34" charset="0"/>
              </a:rPr>
              <a:t>the</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thyroid</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neuroblastoma</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melanoma</a:t>
            </a:r>
            <a:r>
              <a:rPr lang="cs-CZ" altLang="cs-CZ" b="1" dirty="0">
                <a:solidFill>
                  <a:srgbClr val="0066FF"/>
                </a:solidFill>
                <a:effectLst>
                  <a:outerShdw blurRad="38100" dist="38100" dir="2700000" algn="tl">
                    <a:srgbClr val="000000"/>
                  </a:outerShdw>
                </a:effectLst>
                <a:latin typeface="Arial" panose="020B0604020202020204" pitchFamily="34" charset="0"/>
              </a:rPr>
              <a:t>, and </a:t>
            </a:r>
            <a:r>
              <a:rPr lang="cs-CZ" altLang="cs-CZ" b="1" dirty="0" err="1">
                <a:solidFill>
                  <a:srgbClr val="0066FF"/>
                </a:solidFill>
                <a:effectLst>
                  <a:outerShdw blurRad="38100" dist="38100" dir="2700000" algn="tl">
                    <a:srgbClr val="000000"/>
                  </a:outerShdw>
                </a:effectLst>
                <a:latin typeface="Arial" panose="020B0604020202020204" pitchFamily="34" charset="0"/>
              </a:rPr>
              <a:t>pancreatic</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endocrine</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tumors</a:t>
            </a:r>
            <a:endParaRPr lang="cs-CZ" altLang="cs-CZ" b="1" dirty="0">
              <a:solidFill>
                <a:srgbClr val="0066FF"/>
              </a:solidFill>
              <a:effectLst>
                <a:outerShdw blurRad="38100" dist="38100" dir="2700000" algn="tl">
                  <a:srgbClr val="000000"/>
                </a:outerShdw>
              </a:effectLst>
              <a:latin typeface="Arial" panose="020B0604020202020204" pitchFamily="34" charset="0"/>
            </a:endParaRPr>
          </a:p>
          <a:p>
            <a:pPr eaLnBrk="1" hangingPunct="1">
              <a:lnSpc>
                <a:spcPct val="80000"/>
              </a:lnSpc>
              <a:defRPr/>
            </a:pPr>
            <a:endParaRPr lang="cs-CZ" altLang="cs-CZ" b="1" dirty="0">
              <a:solidFill>
                <a:srgbClr val="0066FF"/>
              </a:solidFill>
              <a:effectLst>
                <a:outerShdw blurRad="38100" dist="38100" dir="2700000" algn="tl">
                  <a:srgbClr val="000000"/>
                </a:outerShdw>
              </a:effectLst>
              <a:latin typeface="Arial" panose="020B0604020202020204" pitchFamily="34" charset="0"/>
            </a:endParaRPr>
          </a:p>
          <a:p>
            <a:pPr eaLnBrk="1" hangingPunct="1">
              <a:lnSpc>
                <a:spcPct val="80000"/>
              </a:lnSpc>
              <a:defRPr/>
            </a:pPr>
            <a:r>
              <a:rPr lang="cs-CZ" altLang="cs-CZ" b="1" dirty="0" err="1">
                <a:solidFill>
                  <a:srgbClr val="008080"/>
                </a:solidFill>
                <a:effectLst>
                  <a:outerShdw blurRad="38100" dist="38100" dir="2700000" algn="tl">
                    <a:srgbClr val="000000"/>
                  </a:outerShdw>
                </a:effectLst>
                <a:latin typeface="Arial" panose="020B0604020202020204" pitchFamily="34" charset="0"/>
              </a:rPr>
              <a:t>cut</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off</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value</a:t>
            </a:r>
            <a:r>
              <a:rPr lang="cs-CZ" altLang="cs-CZ" b="1" dirty="0">
                <a:solidFill>
                  <a:srgbClr val="008080"/>
                </a:solidFill>
                <a:effectLst>
                  <a:outerShdw blurRad="38100" dist="38100" dir="2700000" algn="tl">
                    <a:srgbClr val="000000"/>
                  </a:outerShdw>
                </a:effectLst>
                <a:latin typeface="Arial" panose="020B0604020202020204" pitchFamily="34" charset="0"/>
              </a:rPr>
              <a:t> &lt; 15 </a:t>
            </a:r>
            <a:r>
              <a:rPr lang="cs-CZ" altLang="cs-CZ" b="1" dirty="0">
                <a:solidFill>
                  <a:srgbClr val="008080"/>
                </a:solidFill>
                <a:effectLst>
                  <a:outerShdw blurRad="38100" dist="38100" dir="2700000" algn="tl">
                    <a:srgbClr val="000000"/>
                  </a:outerShdw>
                </a:effectLst>
                <a:latin typeface="Symbol" panose="05050102010706020507" pitchFamily="18" charset="2"/>
              </a:rPr>
              <a:t>m</a:t>
            </a:r>
            <a:r>
              <a:rPr lang="cs-CZ" altLang="cs-CZ" b="1" dirty="0">
                <a:solidFill>
                  <a:srgbClr val="008080"/>
                </a:solidFill>
                <a:effectLst>
                  <a:outerShdw blurRad="38100" dist="38100" dir="2700000" algn="tl">
                    <a:srgbClr val="000000"/>
                  </a:outerShdw>
                </a:effectLst>
                <a:latin typeface="Arial" panose="020B0604020202020204" pitchFamily="34" charset="0"/>
              </a:rPr>
              <a:t>g/l</a:t>
            </a:r>
            <a:r>
              <a:rPr lang="cs-CZ" altLang="cs-CZ" dirty="0">
                <a:solidFill>
                  <a:schemeClr val="hlink"/>
                </a:solidFill>
                <a:latin typeface="Arial" panose="020B0604020202020204" pitchFamily="34" charset="0"/>
              </a:rPr>
              <a:t> </a:t>
            </a:r>
          </a:p>
        </p:txBody>
      </p:sp>
    </p:spTree>
    <p:custDataLst>
      <p:tags r:id="rId1"/>
    </p:custDataLst>
    <p:extLst>
      <p:ext uri="{BB962C8B-B14F-4D97-AF65-F5344CB8AC3E}">
        <p14:creationId xmlns:p14="http://schemas.microsoft.com/office/powerpoint/2010/main" val="4171187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4797" y="365125"/>
            <a:ext cx="10590591" cy="1325563"/>
          </a:xfrm>
        </p:spPr>
        <p:txBody>
          <a:bodyPr/>
          <a:lstStyle/>
          <a:p>
            <a:r>
              <a:rPr lang="cs-CZ" b="1" dirty="0" err="1">
                <a:solidFill>
                  <a:srgbClr val="FF0066"/>
                </a:solidFill>
                <a:effectLst>
                  <a:outerShdw blurRad="38100" dist="38100" dir="2700000" algn="tl">
                    <a:srgbClr val="000000">
                      <a:alpha val="43137"/>
                    </a:srgbClr>
                  </a:outerShdw>
                </a:effectLst>
              </a:rPr>
              <a:t>Hormones</a:t>
            </a:r>
            <a:r>
              <a:rPr lang="cs-CZ" b="1" dirty="0">
                <a:solidFill>
                  <a:srgbClr val="FF0066"/>
                </a:solidFill>
                <a:effectLst>
                  <a:outerShdw blurRad="38100" dist="38100" dir="2700000" algn="tl">
                    <a:srgbClr val="000000">
                      <a:alpha val="43137"/>
                    </a:srgbClr>
                  </a:outerShdw>
                </a:effectLst>
              </a:rPr>
              <a:t> </a:t>
            </a:r>
          </a:p>
        </p:txBody>
      </p:sp>
      <p:sp>
        <p:nvSpPr>
          <p:cNvPr id="3" name="Zástupný symbol pro obsah 2"/>
          <p:cNvSpPr>
            <a:spLocks noGrp="1"/>
          </p:cNvSpPr>
          <p:nvPr>
            <p:ph sz="half" idx="2"/>
          </p:nvPr>
        </p:nvSpPr>
        <p:spPr>
          <a:xfrm>
            <a:off x="764798" y="5107008"/>
            <a:ext cx="5232778" cy="1614467"/>
          </a:xfrm>
          <a:solidFill>
            <a:schemeClr val="accent1">
              <a:lumMod val="20000"/>
              <a:lumOff val="80000"/>
            </a:schemeClr>
          </a:solidFill>
          <a:ln>
            <a:solidFill>
              <a:schemeClr val="accent1">
                <a:lumMod val="75000"/>
              </a:schemeClr>
            </a:solidFill>
          </a:ln>
        </p:spPr>
        <p:txBody>
          <a:bodyPr>
            <a:normAutofit fontScale="70000" lnSpcReduction="20000"/>
          </a:bodyPr>
          <a:lstStyle/>
          <a:p>
            <a:r>
              <a:rPr lang="cs-CZ" altLang="cs-CZ" sz="5100" b="1" dirty="0" err="1">
                <a:effectLst>
                  <a:outerShdw blurRad="38100" dist="38100" dir="2700000" algn="tl">
                    <a:srgbClr val="FFFFFF"/>
                  </a:outerShdw>
                </a:effectLst>
              </a:rPr>
              <a:t>prolactin</a:t>
            </a:r>
            <a:endParaRPr lang="cs-CZ" altLang="cs-CZ" sz="5100" b="1" dirty="0">
              <a:effectLst>
                <a:outerShdw blurRad="38100" dist="38100" dir="2700000" algn="tl">
                  <a:srgbClr val="FFFFFF"/>
                </a:outerShdw>
              </a:effectLst>
            </a:endParaRPr>
          </a:p>
          <a:p>
            <a:r>
              <a:rPr lang="cs-CZ" altLang="cs-CZ" sz="5100" b="1" dirty="0" err="1"/>
              <a:t>calcitonin</a:t>
            </a:r>
            <a:endParaRPr lang="cs-CZ" altLang="cs-CZ" sz="5100" b="1" dirty="0"/>
          </a:p>
          <a:p>
            <a:r>
              <a:rPr lang="cs-CZ" altLang="cs-CZ" sz="5100" b="1" dirty="0"/>
              <a:t>PTH</a:t>
            </a:r>
          </a:p>
          <a:p>
            <a:endParaRPr lang="cs-CZ" dirty="0"/>
          </a:p>
        </p:txBody>
      </p:sp>
      <p:sp>
        <p:nvSpPr>
          <p:cNvPr id="8" name="Zástupný symbol pro obsah 7"/>
          <p:cNvSpPr>
            <a:spLocks noGrp="1"/>
          </p:cNvSpPr>
          <p:nvPr>
            <p:ph sz="quarter" idx="4"/>
          </p:nvPr>
        </p:nvSpPr>
        <p:spPr>
          <a:xfrm>
            <a:off x="5997576" y="5107008"/>
            <a:ext cx="5364691" cy="1614467"/>
          </a:xfrm>
          <a:solidFill>
            <a:schemeClr val="accent1">
              <a:lumMod val="20000"/>
              <a:lumOff val="80000"/>
            </a:schemeClr>
          </a:solidFill>
          <a:ln>
            <a:solidFill>
              <a:schemeClr val="accent1">
                <a:lumMod val="75000"/>
              </a:schemeClr>
            </a:solidFill>
          </a:ln>
        </p:spPr>
        <p:txBody>
          <a:bodyPr>
            <a:normAutofit/>
          </a:bodyPr>
          <a:lstStyle/>
          <a:p>
            <a:r>
              <a:rPr lang="cs-CZ" altLang="cs-CZ" sz="3200" b="1" dirty="0">
                <a:effectLst>
                  <a:outerShdw blurRad="38100" dist="38100" dir="2700000" algn="tl">
                    <a:srgbClr val="FFFFFF"/>
                  </a:outerShdw>
                </a:effectLst>
              </a:rPr>
              <a:t>ACTH</a:t>
            </a:r>
          </a:p>
          <a:p>
            <a:r>
              <a:rPr lang="cs-CZ" altLang="cs-CZ" sz="3200" b="1" dirty="0">
                <a:effectLst>
                  <a:outerShdw blurRad="38100" dist="38100" dir="2700000" algn="tl">
                    <a:srgbClr val="FFFFFF"/>
                  </a:outerShdw>
                </a:effectLst>
              </a:rPr>
              <a:t>ADH </a:t>
            </a:r>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33</a:t>
            </a:fld>
            <a:endParaRPr lang="cs-CZ"/>
          </a:p>
        </p:txBody>
      </p:sp>
      <p:sp>
        <p:nvSpPr>
          <p:cNvPr id="5" name="TextovéPole 4"/>
          <p:cNvSpPr txBox="1"/>
          <p:nvPr/>
        </p:nvSpPr>
        <p:spPr>
          <a:xfrm>
            <a:off x="764797" y="1690688"/>
            <a:ext cx="10589003" cy="3416320"/>
          </a:xfrm>
          <a:prstGeom prst="rect">
            <a:avLst/>
          </a:prstGeom>
          <a:solidFill>
            <a:schemeClr val="accent1">
              <a:lumMod val="20000"/>
              <a:lumOff val="80000"/>
            </a:schemeClr>
          </a:solidFill>
          <a:ln>
            <a:solidFill>
              <a:schemeClr val="accent1"/>
            </a:solidFill>
          </a:ln>
        </p:spPr>
        <p:txBody>
          <a:bodyPr wrap="square" rtlCol="0">
            <a:spAutoFit/>
          </a:bodyPr>
          <a:lstStyle/>
          <a:p>
            <a:pPr marL="457200" indent="-457200">
              <a:defRPr/>
            </a:pPr>
            <a:r>
              <a:rPr lang="cs-CZ" altLang="cs-CZ" sz="2400" b="1" dirty="0" err="1">
                <a:solidFill>
                  <a:srgbClr val="0000FF"/>
                </a:solidFill>
                <a:latin typeface="Arial" panose="020B0604020202020204" pitchFamily="34" charset="0"/>
              </a:rPr>
              <a:t>The</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production</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of</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hormones</a:t>
            </a:r>
            <a:r>
              <a:rPr lang="cs-CZ" altLang="cs-CZ" sz="2400" b="1" dirty="0">
                <a:solidFill>
                  <a:srgbClr val="0000FF"/>
                </a:solidFill>
                <a:latin typeface="Arial" panose="020B0604020202020204" pitchFamily="34" charset="0"/>
              </a:rPr>
              <a:t> in </a:t>
            </a:r>
            <a:r>
              <a:rPr lang="cs-CZ" altLang="cs-CZ" sz="2400" b="1" dirty="0" err="1">
                <a:solidFill>
                  <a:srgbClr val="0000FF"/>
                </a:solidFill>
                <a:latin typeface="Arial" panose="020B0604020202020204" pitchFamily="34" charset="0"/>
              </a:rPr>
              <a:t>cancer</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involves</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two</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separate</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routes</a:t>
            </a:r>
            <a:r>
              <a:rPr lang="cs-CZ" altLang="cs-CZ" sz="2400" b="1" dirty="0">
                <a:solidFill>
                  <a:srgbClr val="0000FF"/>
                </a:solidFill>
                <a:latin typeface="Arial" panose="020B0604020202020204" pitchFamily="34" charset="0"/>
              </a:rPr>
              <a:t>:</a:t>
            </a:r>
          </a:p>
          <a:p>
            <a:pPr marL="457200" indent="-457200">
              <a:buFontTx/>
              <a:buAutoNum type="arabicPeriod"/>
              <a:defRPr/>
            </a:pP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endocrine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tissue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that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normally</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produces</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given</a:t>
            </a:r>
            <a:r>
              <a:rPr lang="cs-CZ" altLang="cs-CZ" sz="2400" dirty="0">
                <a:solidFill>
                  <a:srgbClr val="0000FF"/>
                </a:solidFill>
                <a:latin typeface="Arial" panose="020B0604020202020204" pitchFamily="34" charset="0"/>
              </a:rPr>
              <a:t> hormone </a:t>
            </a:r>
            <a:r>
              <a:rPr lang="cs-CZ" altLang="cs-CZ" sz="2400" dirty="0" err="1">
                <a:solidFill>
                  <a:srgbClr val="0000FF"/>
                </a:solidFill>
                <a:latin typeface="Arial" panose="020B0604020202020204" pitchFamily="34" charset="0"/>
              </a:rPr>
              <a:t>can</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produce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its</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excess</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amounts</a:t>
            </a:r>
            <a:endParaRPr lang="cs-CZ" altLang="cs-CZ" sz="2400" b="1" dirty="0">
              <a:solidFill>
                <a:srgbClr val="0000FF"/>
              </a:solidFill>
              <a:latin typeface="Arial" panose="020B0604020202020204" pitchFamily="34" charset="0"/>
            </a:endParaRPr>
          </a:p>
          <a:p>
            <a:pPr marL="457200" indent="-457200">
              <a:buFontTx/>
              <a:buAutoNum type="arabicPeriod"/>
              <a:defRPr/>
            </a:pPr>
            <a:r>
              <a:rPr lang="cs-CZ" altLang="cs-CZ" sz="2400" b="1" dirty="0" err="1">
                <a:solidFill>
                  <a:srgbClr val="0000FF"/>
                </a:solidFill>
                <a:latin typeface="Arial" panose="020B0604020202020204" pitchFamily="34" charset="0"/>
              </a:rPr>
              <a:t>ectopic</a:t>
            </a:r>
            <a:r>
              <a:rPr lang="cs-CZ" altLang="cs-CZ" sz="2400" b="1" dirty="0">
                <a:solidFill>
                  <a:srgbClr val="0000FF"/>
                </a:solidFill>
                <a:latin typeface="Arial" panose="020B0604020202020204" pitchFamily="34" charset="0"/>
              </a:rPr>
              <a:t> syndrome - </a:t>
            </a:r>
            <a:r>
              <a:rPr lang="cs-CZ" altLang="cs-CZ" sz="2400" dirty="0">
                <a:solidFill>
                  <a:srgbClr val="0000FF"/>
                </a:solidFill>
                <a:latin typeface="Arial" panose="020B0604020202020204" pitchFamily="34" charset="0"/>
              </a:rPr>
              <a:t>hormone </a:t>
            </a:r>
            <a:r>
              <a:rPr lang="cs-CZ" altLang="cs-CZ" sz="2400" dirty="0" err="1">
                <a:solidFill>
                  <a:srgbClr val="0000FF"/>
                </a:solidFill>
                <a:latin typeface="Arial" panose="020B0604020202020204" pitchFamily="34" charset="0"/>
              </a:rPr>
              <a:t>produced</a:t>
            </a:r>
            <a:r>
              <a:rPr lang="cs-CZ" altLang="cs-CZ" sz="2400" dirty="0">
                <a:solidFill>
                  <a:srgbClr val="0000FF"/>
                </a:solidFill>
                <a:latin typeface="Arial" panose="020B0604020202020204" pitchFamily="34" charset="0"/>
              </a:rPr>
              <a:t> by a </a:t>
            </a:r>
            <a:r>
              <a:rPr lang="cs-CZ" altLang="cs-CZ" sz="2400" dirty="0" err="1">
                <a:solidFill>
                  <a:srgbClr val="0000FF"/>
                </a:solidFill>
                <a:latin typeface="Arial" panose="020B0604020202020204" pitchFamily="34" charset="0"/>
              </a:rPr>
              <a:t>distant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nonendocrine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tissue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that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normally</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does</a:t>
            </a:r>
            <a:r>
              <a:rPr lang="cs-CZ" altLang="cs-CZ" sz="2400" dirty="0">
                <a:solidFill>
                  <a:srgbClr val="0000FF"/>
                </a:solidFill>
                <a:latin typeface="Arial" panose="020B0604020202020204" pitchFamily="34" charset="0"/>
              </a:rPr>
              <a:t> not </a:t>
            </a:r>
            <a:r>
              <a:rPr lang="cs-CZ" altLang="cs-CZ" sz="2400" dirty="0" err="1">
                <a:solidFill>
                  <a:srgbClr val="0000FF"/>
                </a:solidFill>
                <a:latin typeface="Arial" panose="020B0604020202020204" pitchFamily="34" charset="0"/>
              </a:rPr>
              <a:t>produce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this</a:t>
            </a:r>
            <a:r>
              <a:rPr lang="cs-CZ" altLang="cs-CZ" sz="2400" dirty="0">
                <a:solidFill>
                  <a:srgbClr val="0000FF"/>
                </a:solidFill>
                <a:latin typeface="Arial" panose="020B0604020202020204" pitchFamily="34" charset="0"/>
              </a:rPr>
              <a:t> hormone (</a:t>
            </a:r>
            <a:r>
              <a:rPr lang="cs-CZ" altLang="cs-CZ" sz="2400" dirty="0" err="1">
                <a:solidFill>
                  <a:srgbClr val="0000FF"/>
                </a:solidFill>
                <a:latin typeface="Arial" panose="020B0604020202020204" pitchFamily="34" charset="0"/>
              </a:rPr>
              <a:t>for</a:t>
            </a:r>
            <a:r>
              <a:rPr lang="cs-CZ" altLang="cs-CZ" sz="2400" dirty="0">
                <a:solidFill>
                  <a:srgbClr val="0000FF"/>
                </a:solidFill>
                <a:latin typeface="Arial" panose="020B0604020202020204" pitchFamily="34" charset="0"/>
              </a:rPr>
              <a:t> instance: </a:t>
            </a:r>
            <a:r>
              <a:rPr lang="cs-CZ" altLang="cs-CZ" sz="2400" b="1" i="1" dirty="0">
                <a:solidFill>
                  <a:srgbClr val="0000FF"/>
                </a:solidFill>
                <a:latin typeface="Arial" panose="020B0604020202020204" pitchFamily="34" charset="0"/>
              </a:rPr>
              <a:t>ACTH  </a:t>
            </a:r>
            <a:r>
              <a:rPr lang="cs-CZ" altLang="cs-CZ" sz="2400" dirty="0" err="1">
                <a:solidFill>
                  <a:srgbClr val="0000FF"/>
                </a:solidFill>
                <a:latin typeface="Arial" panose="020B0604020202020204" pitchFamily="34" charset="0"/>
              </a:rPr>
              <a:t>normally</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produced</a:t>
            </a:r>
            <a:r>
              <a:rPr lang="cs-CZ" altLang="cs-CZ" sz="2400" dirty="0">
                <a:solidFill>
                  <a:srgbClr val="0000FF"/>
                </a:solidFill>
                <a:latin typeface="Arial" panose="020B0604020202020204" pitchFamily="34" charset="0"/>
              </a:rPr>
              <a:t> by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pituitary</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gland</a:t>
            </a:r>
            <a:r>
              <a:rPr lang="cs-CZ" altLang="cs-CZ" sz="2400" b="1" dirty="0">
                <a:solidFill>
                  <a:srgbClr val="0000FF"/>
                </a:solidFill>
                <a:latin typeface="Arial" panose="020B0604020202020204" pitchFamily="34" charset="0"/>
              </a:rPr>
              <a: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ectopicaly</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produced</a:t>
            </a:r>
            <a:r>
              <a:rPr lang="cs-CZ" altLang="cs-CZ" sz="2400" dirty="0">
                <a:solidFill>
                  <a:srgbClr val="0000FF"/>
                </a:solidFill>
                <a:latin typeface="Arial" panose="020B0604020202020204" pitchFamily="34" charset="0"/>
              </a:rPr>
              <a:t> by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lung</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small</a:t>
            </a:r>
            <a:r>
              <a:rPr lang="cs-CZ" altLang="cs-CZ" sz="2400" b="1" dirty="0">
                <a:solidFill>
                  <a:srgbClr val="0000FF"/>
                </a:solidFill>
                <a:latin typeface="Arial" panose="020B0604020202020204" pitchFamily="34" charset="0"/>
              </a:rPr>
              <a:t> </a:t>
            </a:r>
            <a:r>
              <a:rPr lang="cs-CZ" altLang="cs-CZ" sz="2400" b="1" dirty="0" err="1">
                <a:solidFill>
                  <a:srgbClr val="0000FF"/>
                </a:solidFill>
                <a:latin typeface="Arial" panose="020B0604020202020204" pitchFamily="34" charset="0"/>
              </a:rPr>
              <a:t>cells</a:t>
            </a:r>
            <a:r>
              <a:rPr lang="cs-CZ" altLang="cs-CZ" sz="2400" b="1" dirty="0">
                <a:solidFill>
                  <a:srgbClr val="0000FF"/>
                </a:solidFill>
                <a:latin typeface="Arial" panose="020B0604020202020204" pitchFamily="34" charset="0"/>
              </a:rPr>
              <a:t>)</a:t>
            </a:r>
            <a:r>
              <a:rPr lang="cs-CZ" altLang="cs-CZ" sz="2400" dirty="0">
                <a:solidFill>
                  <a:srgbClr val="0000FF"/>
                </a:solidFill>
                <a:latin typeface="Arial" panose="020B0604020202020204" pitchFamily="34" charset="0"/>
              </a:rPr>
              <a:t> </a:t>
            </a:r>
          </a:p>
          <a:p>
            <a:pPr marL="457200" indent="-457200">
              <a:defRPr/>
            </a:pP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elevation</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of</a:t>
            </a:r>
            <a:r>
              <a:rPr lang="cs-CZ" altLang="cs-CZ" sz="2400" dirty="0">
                <a:solidFill>
                  <a:srgbClr val="0000FF"/>
                </a:solidFill>
                <a:latin typeface="Arial" panose="020B0604020202020204" pitchFamily="34" charset="0"/>
              </a:rPr>
              <a:t> a hormone </a:t>
            </a:r>
            <a:r>
              <a:rPr lang="cs-CZ" altLang="cs-CZ" sz="2400" dirty="0" err="1">
                <a:solidFill>
                  <a:srgbClr val="0000FF"/>
                </a:solidFill>
                <a:latin typeface="Arial" panose="020B0604020202020204" pitchFamily="34" charset="0"/>
              </a:rPr>
              <a:t>is</a:t>
            </a:r>
            <a:r>
              <a:rPr lang="cs-CZ" altLang="cs-CZ" sz="2400" dirty="0">
                <a:solidFill>
                  <a:srgbClr val="0000FF"/>
                </a:solidFill>
                <a:latin typeface="Arial" panose="020B0604020202020204" pitchFamily="34" charset="0"/>
              </a:rPr>
              <a:t> not </a:t>
            </a:r>
            <a:r>
              <a:rPr lang="cs-CZ" altLang="cs-CZ" sz="2400" dirty="0" err="1">
                <a:solidFill>
                  <a:srgbClr val="0000FF"/>
                </a:solidFill>
                <a:latin typeface="Arial" panose="020B0604020202020204" pitchFamily="34" charset="0"/>
              </a:rPr>
              <a:t>specific</a:t>
            </a:r>
            <a:r>
              <a:rPr lang="cs-CZ" altLang="cs-CZ" sz="2400" dirty="0">
                <a:solidFill>
                  <a:srgbClr val="0000FF"/>
                </a:solidFill>
                <a:latin typeface="Arial" panose="020B0604020202020204" pitchFamily="34" charset="0"/>
              </a:rPr>
              <a:t> </a:t>
            </a:r>
            <a:r>
              <a:rPr lang="cs-CZ" altLang="cs-CZ" sz="2400" dirty="0">
                <a:solidFill>
                  <a:srgbClr val="0000FF"/>
                </a:solidFill>
                <a:latin typeface="Arial" panose="020B0604020202020204" pitchFamily="34" charset="0"/>
                <a:cs typeface="Times New Roman" panose="02020603050405020304" pitchFamily="18" charset="0"/>
              </a:rPr>
              <a:t>← </a:t>
            </a:r>
            <a:r>
              <a:rPr lang="cs-CZ" altLang="cs-CZ" sz="2400" dirty="0" err="1">
                <a:solidFill>
                  <a:srgbClr val="0000FF"/>
                </a:solidFill>
                <a:latin typeface="Arial" panose="020B0604020202020204" pitchFamily="34" charset="0"/>
              </a:rPr>
              <a:t>it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may</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be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produced</a:t>
            </a:r>
            <a:r>
              <a:rPr lang="cs-CZ" altLang="cs-CZ" sz="2400" dirty="0">
                <a:solidFill>
                  <a:srgbClr val="0000FF"/>
                </a:solidFill>
                <a:latin typeface="Arial" panose="020B0604020202020204" pitchFamily="34" charset="0"/>
              </a:rPr>
              <a:t> by a variety </a:t>
            </a:r>
            <a:r>
              <a:rPr lang="cs-CZ" altLang="cs-CZ" sz="2400" dirty="0" err="1">
                <a:solidFill>
                  <a:srgbClr val="0000FF"/>
                </a:solidFill>
                <a:latin typeface="Arial" panose="020B0604020202020204" pitchFamily="34" charset="0"/>
              </a:rPr>
              <a:t>of</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cancers</a:t>
            </a:r>
            <a:endParaRPr lang="cs-CZ" sz="2400" dirty="0">
              <a:solidFill>
                <a:srgbClr val="0000FF"/>
              </a:solidFill>
            </a:endParaRPr>
          </a:p>
        </p:txBody>
      </p:sp>
      <p:sp>
        <p:nvSpPr>
          <p:cNvPr id="6" name="Ovál 5"/>
          <p:cNvSpPr/>
          <p:nvPr/>
        </p:nvSpPr>
        <p:spPr>
          <a:xfrm>
            <a:off x="4318000" y="5587745"/>
            <a:ext cx="677333" cy="6529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rgbClr val="0000FF"/>
                </a:solidFill>
              </a:rPr>
              <a:t>1.</a:t>
            </a:r>
          </a:p>
        </p:txBody>
      </p:sp>
      <p:sp>
        <p:nvSpPr>
          <p:cNvPr id="9" name="Ovál 8"/>
          <p:cNvSpPr/>
          <p:nvPr/>
        </p:nvSpPr>
        <p:spPr>
          <a:xfrm>
            <a:off x="8341254" y="5587745"/>
            <a:ext cx="677333" cy="6529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rgbClr val="0000FF"/>
                </a:solidFill>
              </a:rPr>
              <a:t>2.</a:t>
            </a:r>
          </a:p>
        </p:txBody>
      </p:sp>
    </p:spTree>
    <p:custDataLst>
      <p:tags r:id="rId1"/>
    </p:custDataLst>
    <p:extLst>
      <p:ext uri="{BB962C8B-B14F-4D97-AF65-F5344CB8AC3E}">
        <p14:creationId xmlns:p14="http://schemas.microsoft.com/office/powerpoint/2010/main" val="1171233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FF0066"/>
                </a:solidFill>
                <a:effectLst>
                  <a:outerShdw blurRad="38100" dist="38100" dir="2700000" algn="tl">
                    <a:srgbClr val="000000">
                      <a:alpha val="43137"/>
                    </a:srgbClr>
                  </a:outerShdw>
                </a:effectLst>
              </a:rPr>
              <a:t>Serum</a:t>
            </a:r>
            <a:r>
              <a:rPr lang="cs-CZ" b="1" dirty="0">
                <a:solidFill>
                  <a:srgbClr val="FF0066"/>
                </a:solidFill>
                <a:effectLst>
                  <a:outerShdw blurRad="38100" dist="38100" dir="2700000" algn="tl">
                    <a:srgbClr val="000000">
                      <a:alpha val="43137"/>
                    </a:srgbClr>
                  </a:outerShdw>
                </a:effectLst>
              </a:rPr>
              <a:t> </a:t>
            </a:r>
            <a:r>
              <a:rPr lang="cs-CZ" b="1" dirty="0" err="1">
                <a:solidFill>
                  <a:srgbClr val="FF0066"/>
                </a:solidFill>
                <a:effectLst>
                  <a:outerShdw blurRad="38100" dist="38100" dir="2700000" algn="tl">
                    <a:srgbClr val="000000">
                      <a:alpha val="43137"/>
                    </a:srgbClr>
                  </a:outerShdw>
                </a:effectLst>
              </a:rPr>
              <a:t>proteins</a:t>
            </a:r>
            <a:endParaRPr lang="cs-CZ" b="1" dirty="0">
              <a:solidFill>
                <a:srgbClr val="FF0066"/>
              </a:solidFill>
              <a:effectLst>
                <a:outerShdw blurRad="38100" dist="38100" dir="2700000" algn="tl">
                  <a:srgbClr val="000000">
                    <a:alpha val="43137"/>
                  </a:srgbClr>
                </a:outerShdw>
              </a:effectLst>
            </a:endParaRPr>
          </a:p>
        </p:txBody>
      </p:sp>
      <p:sp>
        <p:nvSpPr>
          <p:cNvPr id="3" name="Zástupný symbol pro obsah 2"/>
          <p:cNvSpPr>
            <a:spLocks noGrp="1"/>
          </p:cNvSpPr>
          <p:nvPr>
            <p:ph sz="half" idx="2"/>
          </p:nvPr>
        </p:nvSpPr>
        <p:spPr>
          <a:xfrm>
            <a:off x="839788" y="2985193"/>
            <a:ext cx="5157787" cy="1880721"/>
          </a:xfrm>
          <a:solidFill>
            <a:schemeClr val="accent1">
              <a:lumMod val="20000"/>
              <a:lumOff val="80000"/>
            </a:schemeClr>
          </a:solidFill>
          <a:ln>
            <a:solidFill>
              <a:schemeClr val="accent1">
                <a:lumMod val="75000"/>
              </a:schemeClr>
            </a:solidFill>
          </a:ln>
        </p:spPr>
        <p:txBody>
          <a:bodyPr>
            <a:normAutofit/>
          </a:bodyPr>
          <a:lstStyle/>
          <a:p>
            <a:r>
              <a:rPr lang="cs-CZ" altLang="cs-CZ" sz="4800" dirty="0" err="1"/>
              <a:t>paraproteins</a:t>
            </a:r>
            <a:endParaRPr lang="cs-CZ" altLang="cs-CZ" sz="4400" dirty="0"/>
          </a:p>
          <a:p>
            <a:endParaRPr lang="cs-CZ" dirty="0"/>
          </a:p>
        </p:txBody>
      </p:sp>
      <p:sp>
        <p:nvSpPr>
          <p:cNvPr id="8" name="Zástupný symbol pro obsah 7"/>
          <p:cNvSpPr>
            <a:spLocks noGrp="1"/>
          </p:cNvSpPr>
          <p:nvPr>
            <p:ph sz="quarter" idx="4"/>
          </p:nvPr>
        </p:nvSpPr>
        <p:spPr>
          <a:xfrm>
            <a:off x="5698671" y="2985193"/>
            <a:ext cx="5656717" cy="1880722"/>
          </a:xfrm>
          <a:solidFill>
            <a:schemeClr val="accent1">
              <a:lumMod val="20000"/>
              <a:lumOff val="80000"/>
            </a:schemeClr>
          </a:solidFill>
          <a:ln>
            <a:solidFill>
              <a:schemeClr val="accent1">
                <a:lumMod val="75000"/>
              </a:schemeClr>
            </a:solidFill>
          </a:ln>
        </p:spPr>
        <p:txBody>
          <a:bodyPr>
            <a:normAutofit/>
          </a:bodyPr>
          <a:lstStyle/>
          <a:p>
            <a:r>
              <a:rPr lang="cs-CZ" altLang="cs-CZ" sz="3200" dirty="0" err="1"/>
              <a:t>ferritin</a:t>
            </a:r>
            <a:endParaRPr lang="cs-CZ" altLang="cs-CZ" sz="3200" dirty="0"/>
          </a:p>
          <a:p>
            <a:r>
              <a:rPr lang="el-GR" altLang="cs-CZ" sz="3200" dirty="0">
                <a:cs typeface="Arial" charset="0"/>
              </a:rPr>
              <a:t>β</a:t>
            </a:r>
            <a:r>
              <a:rPr lang="cs-CZ" altLang="cs-CZ" sz="3200" baseline="-25000" dirty="0"/>
              <a:t>2</a:t>
            </a:r>
            <a:r>
              <a:rPr lang="cs-CZ" altLang="cs-CZ" sz="3200" dirty="0"/>
              <a:t>-microglobulin</a:t>
            </a:r>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34</a:t>
            </a:fld>
            <a:endParaRPr lang="cs-CZ"/>
          </a:p>
        </p:txBody>
      </p:sp>
      <p:pic>
        <p:nvPicPr>
          <p:cNvPr id="25602" name="Picture 2" descr="Výsledek obrázku pro parapro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426" y="3820886"/>
            <a:ext cx="2519588" cy="2519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839788" y="1630976"/>
            <a:ext cx="10514012" cy="1354217"/>
          </a:xfrm>
          <a:prstGeom prst="rect">
            <a:avLst/>
          </a:prstGeom>
          <a:solidFill>
            <a:schemeClr val="accent1">
              <a:lumMod val="20000"/>
              <a:lumOff val="80000"/>
            </a:schemeClr>
          </a:solidFill>
          <a:ln>
            <a:solidFill>
              <a:schemeClr val="accent1"/>
            </a:solidFill>
          </a:ln>
        </p:spPr>
        <p:txBody>
          <a:bodyPr wrap="square" rtlCol="0">
            <a:spAutoFit/>
          </a:bodyPr>
          <a:lstStyle/>
          <a:p>
            <a:r>
              <a:rPr lang="cs-CZ" altLang="cs-CZ" sz="3200" dirty="0" err="1">
                <a:solidFill>
                  <a:srgbClr val="0000FF"/>
                </a:solidFill>
                <a:effectLst>
                  <a:outerShdw blurRad="38100" dist="38100" dir="2700000" algn="tl">
                    <a:srgbClr val="FFFFFF"/>
                  </a:outerShdw>
                </a:effectLst>
                <a:latin typeface="Arial" panose="020B0604020202020204" pitchFamily="34" charset="0"/>
              </a:rPr>
              <a:t>produced</a:t>
            </a:r>
            <a:r>
              <a:rPr lang="cs-CZ" altLang="cs-CZ" sz="3200" dirty="0">
                <a:solidFill>
                  <a:srgbClr val="0000FF"/>
                </a:solidFill>
                <a:effectLst>
                  <a:outerShdw blurRad="38100" dist="38100" dir="2700000" algn="tl">
                    <a:srgbClr val="FFFFFF"/>
                  </a:outerShdw>
                </a:effectLst>
                <a:latin typeface="Arial" panose="020B0604020202020204" pitchFamily="34" charset="0"/>
              </a:rPr>
              <a:t> </a:t>
            </a:r>
            <a:r>
              <a:rPr lang="cs-CZ" altLang="cs-CZ" sz="3200" dirty="0" err="1">
                <a:solidFill>
                  <a:srgbClr val="0000FF"/>
                </a:solidFill>
                <a:effectLst>
                  <a:outerShdw blurRad="38100" dist="38100" dir="2700000" algn="tl">
                    <a:srgbClr val="FFFFFF"/>
                  </a:outerShdw>
                </a:effectLst>
                <a:latin typeface="Arial" panose="020B0604020202020204" pitchFamily="34" charset="0"/>
              </a:rPr>
              <a:t>either</a:t>
            </a:r>
            <a:r>
              <a:rPr lang="cs-CZ" altLang="cs-CZ" sz="3200" dirty="0">
                <a:solidFill>
                  <a:srgbClr val="0000FF"/>
                </a:solidFill>
                <a:effectLst>
                  <a:outerShdw blurRad="38100" dist="38100" dir="2700000" algn="tl">
                    <a:srgbClr val="FFFFFF"/>
                  </a:outerShdw>
                </a:effectLst>
                <a:latin typeface="Arial" panose="020B0604020202020204" pitchFamily="34" charset="0"/>
              </a:rPr>
              <a:t> by tumor </a:t>
            </a:r>
            <a:r>
              <a:rPr lang="cs-CZ" altLang="cs-CZ" sz="3200" dirty="0" err="1">
                <a:solidFill>
                  <a:srgbClr val="0000FF"/>
                </a:solidFill>
                <a:effectLst>
                  <a:outerShdw blurRad="38100" dist="38100" dir="2700000" algn="tl">
                    <a:srgbClr val="FFFFFF"/>
                  </a:outerShdw>
                </a:effectLst>
                <a:latin typeface="Arial" panose="020B0604020202020204" pitchFamily="34" charset="0"/>
              </a:rPr>
              <a:t>cells</a:t>
            </a:r>
            <a:r>
              <a:rPr lang="cs-CZ" altLang="cs-CZ" sz="3200" dirty="0">
                <a:solidFill>
                  <a:srgbClr val="0000FF"/>
                </a:solidFill>
                <a:effectLst>
                  <a:outerShdw blurRad="38100" dist="38100" dir="2700000" algn="tl">
                    <a:srgbClr val="FFFFFF"/>
                  </a:outerShdw>
                </a:effectLst>
                <a:latin typeface="Arial" panose="020B0604020202020204" pitchFamily="34" charset="0"/>
              </a:rPr>
              <a:t> </a:t>
            </a:r>
            <a:r>
              <a:rPr lang="cs-CZ" altLang="cs-CZ" sz="3200" dirty="0" err="1">
                <a:solidFill>
                  <a:srgbClr val="0000FF"/>
                </a:solidFill>
                <a:effectLst>
                  <a:outerShdw blurRad="38100" dist="38100" dir="2700000" algn="tl">
                    <a:srgbClr val="FFFFFF"/>
                  </a:outerShdw>
                </a:effectLst>
                <a:latin typeface="Arial" panose="020B0604020202020204" pitchFamily="34" charset="0"/>
              </a:rPr>
              <a:t>or</a:t>
            </a:r>
            <a:r>
              <a:rPr lang="cs-CZ" altLang="cs-CZ" sz="3200" dirty="0">
                <a:solidFill>
                  <a:srgbClr val="0000FF"/>
                </a:solidFill>
                <a:effectLst>
                  <a:outerShdw blurRad="38100" dist="38100" dir="2700000" algn="tl">
                    <a:srgbClr val="FFFFFF"/>
                  </a:outerShdw>
                </a:effectLst>
                <a:latin typeface="Arial" panose="020B0604020202020204" pitchFamily="34" charset="0"/>
              </a:rPr>
              <a:t> by </a:t>
            </a:r>
            <a:r>
              <a:rPr lang="cs-CZ" altLang="cs-CZ" sz="3200" dirty="0" err="1">
                <a:solidFill>
                  <a:srgbClr val="0000FF"/>
                </a:solidFill>
                <a:effectLst>
                  <a:outerShdw blurRad="38100" dist="38100" dir="2700000" algn="tl">
                    <a:srgbClr val="FFFFFF"/>
                  </a:outerShdw>
                </a:effectLst>
                <a:latin typeface="Arial" panose="020B0604020202020204" pitchFamily="34" charset="0"/>
              </a:rPr>
              <a:t>an</a:t>
            </a:r>
            <a:r>
              <a:rPr lang="cs-CZ" altLang="cs-CZ" sz="3200" dirty="0">
                <a:solidFill>
                  <a:srgbClr val="0000FF"/>
                </a:solidFill>
                <a:effectLst>
                  <a:outerShdw blurRad="38100" dist="38100" dir="2700000" algn="tl">
                    <a:srgbClr val="FFFFFF"/>
                  </a:outerShdw>
                </a:effectLst>
                <a:latin typeface="Arial" panose="020B0604020202020204" pitchFamily="34" charset="0"/>
              </a:rPr>
              <a:t> </a:t>
            </a:r>
            <a:r>
              <a:rPr lang="cs-CZ" altLang="cs-CZ" sz="3200" dirty="0" err="1">
                <a:solidFill>
                  <a:srgbClr val="0000FF"/>
                </a:solidFill>
                <a:effectLst>
                  <a:outerShdw blurRad="38100" dist="38100" dir="2700000" algn="tl">
                    <a:srgbClr val="FFFFFF"/>
                  </a:outerShdw>
                </a:effectLst>
                <a:latin typeface="Arial" panose="020B0604020202020204" pitchFamily="34" charset="0"/>
              </a:rPr>
              <a:t>organism</a:t>
            </a:r>
            <a:r>
              <a:rPr lang="cs-CZ" altLang="cs-CZ" sz="3200" dirty="0">
                <a:solidFill>
                  <a:srgbClr val="0000FF"/>
                </a:solidFill>
                <a:effectLst>
                  <a:outerShdw blurRad="38100" dist="38100" dir="2700000" algn="tl">
                    <a:srgbClr val="FFFFFF"/>
                  </a:outerShdw>
                </a:effectLst>
                <a:latin typeface="Arial" panose="020B0604020202020204" pitchFamily="34" charset="0"/>
              </a:rPr>
              <a:t> in </a:t>
            </a:r>
            <a:r>
              <a:rPr lang="cs-CZ" altLang="cs-CZ" sz="3200" dirty="0" err="1">
                <a:solidFill>
                  <a:srgbClr val="0000FF"/>
                </a:solidFill>
                <a:effectLst>
                  <a:outerShdw blurRad="38100" dist="38100" dir="2700000" algn="tl">
                    <a:srgbClr val="FFFFFF"/>
                  </a:outerShdw>
                </a:effectLst>
                <a:latin typeface="Arial" panose="020B0604020202020204" pitchFamily="34" charset="0"/>
              </a:rPr>
              <a:t>the</a:t>
            </a:r>
            <a:r>
              <a:rPr lang="cs-CZ" altLang="cs-CZ" sz="3200" dirty="0">
                <a:solidFill>
                  <a:srgbClr val="0000FF"/>
                </a:solidFill>
                <a:effectLst>
                  <a:outerShdw blurRad="38100" dist="38100" dir="2700000" algn="tl">
                    <a:srgbClr val="FFFFFF"/>
                  </a:outerShdw>
                </a:effectLst>
                <a:latin typeface="Arial" panose="020B0604020202020204" pitchFamily="34" charset="0"/>
              </a:rPr>
              <a:t> presence </a:t>
            </a:r>
            <a:r>
              <a:rPr lang="cs-CZ" altLang="cs-CZ" sz="3200" dirty="0" err="1">
                <a:solidFill>
                  <a:srgbClr val="0000FF"/>
                </a:solidFill>
                <a:effectLst>
                  <a:outerShdw blurRad="38100" dist="38100" dir="2700000" algn="tl">
                    <a:srgbClr val="FFFFFF"/>
                  </a:outerShdw>
                </a:effectLst>
                <a:latin typeface="Arial" panose="020B0604020202020204" pitchFamily="34" charset="0"/>
              </a:rPr>
              <a:t>of</a:t>
            </a:r>
            <a:r>
              <a:rPr lang="cs-CZ" altLang="cs-CZ" sz="3200" dirty="0">
                <a:solidFill>
                  <a:srgbClr val="0000FF"/>
                </a:solidFill>
                <a:effectLst>
                  <a:outerShdw blurRad="38100" dist="38100" dir="2700000" algn="tl">
                    <a:srgbClr val="FFFFFF"/>
                  </a:outerShdw>
                </a:effectLst>
                <a:latin typeface="Arial" panose="020B0604020202020204" pitchFamily="34" charset="0"/>
              </a:rPr>
              <a:t> tumor</a:t>
            </a:r>
            <a:r>
              <a:rPr lang="cs-CZ" altLang="cs-CZ" sz="3200" dirty="0">
                <a:solidFill>
                  <a:srgbClr val="0000FF"/>
                </a:solidFill>
                <a:latin typeface="Arial" panose="020B0604020202020204" pitchFamily="34" charset="0"/>
              </a:rPr>
              <a:t> </a:t>
            </a:r>
          </a:p>
          <a:p>
            <a:endParaRPr lang="cs-CZ" dirty="0"/>
          </a:p>
        </p:txBody>
      </p:sp>
    </p:spTree>
    <p:custDataLst>
      <p:tags r:id="rId1"/>
    </p:custDataLst>
    <p:extLst>
      <p:ext uri="{BB962C8B-B14F-4D97-AF65-F5344CB8AC3E}">
        <p14:creationId xmlns:p14="http://schemas.microsoft.com/office/powerpoint/2010/main" val="4018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2E53C3-76A1-4248-95B1-8457A123C864}" type="slidenum">
              <a:rPr lang="cs-CZ" altLang="cs-CZ" sz="1400"/>
              <a:pPr>
                <a:spcBef>
                  <a:spcPct val="0"/>
                </a:spcBef>
                <a:buFontTx/>
                <a:buNone/>
              </a:pPr>
              <a:t>35</a:t>
            </a:fld>
            <a:endParaRPr lang="cs-CZ" altLang="cs-CZ" sz="1400"/>
          </a:p>
        </p:txBody>
      </p:sp>
      <p:sp>
        <p:nvSpPr>
          <p:cNvPr id="76802" name="Rectangle 2"/>
          <p:cNvSpPr>
            <a:spLocks noGrp="1" noChangeArrowheads="1"/>
          </p:cNvSpPr>
          <p:nvPr>
            <p:ph type="title"/>
          </p:nvPr>
        </p:nvSpPr>
        <p:spPr>
          <a:xfrm>
            <a:off x="424543" y="1"/>
            <a:ext cx="10243457" cy="836613"/>
          </a:xfrm>
        </p:spPr>
        <p:txBody>
          <a:bodyPr/>
          <a:lstStyle/>
          <a:p>
            <a:pPr>
              <a:defRPr/>
            </a:pPr>
            <a:r>
              <a:rPr lang="cs-CZ" altLang="cs-CZ" sz="3200" b="1" i="1" dirty="0" err="1">
                <a:solidFill>
                  <a:srgbClr val="CC0000"/>
                </a:solidFill>
                <a:effectLst>
                  <a:outerShdw blurRad="38100" dist="38100" dir="2700000" algn="tl">
                    <a:srgbClr val="000000"/>
                  </a:outerShdw>
                </a:effectLst>
                <a:latin typeface="Arial" panose="020B0604020202020204" pitchFamily="34" charset="0"/>
                <a:cs typeface="Arial" panose="020B0604020202020204" pitchFamily="34" charset="0"/>
              </a:rPr>
              <a:t>Monoclonal</a:t>
            </a:r>
            <a:r>
              <a:rPr lang="cs-CZ" altLang="cs-CZ" sz="3200" b="1" i="1" dirty="0">
                <a:solidFill>
                  <a:srgbClr val="CC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cs-CZ" altLang="cs-CZ" sz="3200" b="1" i="1" dirty="0" err="1">
                <a:solidFill>
                  <a:srgbClr val="CC0000"/>
                </a:solidFill>
                <a:effectLst>
                  <a:outerShdw blurRad="38100" dist="38100" dir="2700000" algn="tl">
                    <a:srgbClr val="000000"/>
                  </a:outerShdw>
                </a:effectLst>
                <a:latin typeface="Arial" panose="020B0604020202020204" pitchFamily="34" charset="0"/>
                <a:cs typeface="Arial" panose="020B0604020202020204" pitchFamily="34" charset="0"/>
              </a:rPr>
              <a:t>immunoglobulins</a:t>
            </a:r>
            <a:r>
              <a:rPr lang="cs-CZ" altLang="cs-CZ" sz="3200" b="1" i="1" dirty="0">
                <a:solidFill>
                  <a:srgbClr val="CC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cs-CZ" altLang="cs-CZ" sz="3200" b="1" i="1" dirty="0">
                <a:solidFill>
                  <a:srgbClr val="CC0000"/>
                </a:solidFill>
                <a:effectLst>
                  <a:outerShdw blurRad="38100" dist="38100" dir="2700000" algn="tl">
                    <a:srgbClr val="000000"/>
                  </a:outerShdw>
                </a:effectLst>
                <a:latin typeface="Arial" panose="020B0604020202020204" pitchFamily="34" charset="0"/>
              </a:rPr>
              <a:t>(</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paraproteins</a:t>
            </a:r>
            <a:r>
              <a:rPr lang="cs-CZ" altLang="cs-CZ" sz="3200" b="1" i="1" dirty="0">
                <a:solidFill>
                  <a:srgbClr val="CC0000"/>
                </a:solidFill>
                <a:effectLst>
                  <a:outerShdw blurRad="38100" dist="38100" dir="2700000" algn="tl">
                    <a:srgbClr val="000000"/>
                  </a:outerShdw>
                </a:effectLst>
                <a:latin typeface="Arial" panose="020B0604020202020204" pitchFamily="34" charset="0"/>
              </a:rPr>
              <a:t>)</a:t>
            </a:r>
            <a:r>
              <a:rPr lang="cs-CZ" altLang="cs-CZ" sz="3200" b="1" i="1" dirty="0">
                <a:solidFill>
                  <a:srgbClr val="CC0000"/>
                </a:solidFill>
                <a:effectLst>
                  <a:outerShdw blurRad="38100" dist="38100" dir="2700000" algn="tl">
                    <a:srgbClr val="000000"/>
                  </a:outerShdw>
                </a:effectLst>
              </a:rPr>
              <a:t> </a:t>
            </a:r>
            <a:endParaRPr lang="cs-CZ" altLang="cs-CZ" sz="3200" b="1" dirty="0">
              <a:solidFill>
                <a:srgbClr val="FF0000"/>
              </a:solidFill>
              <a:effectLst>
                <a:outerShdw blurRad="38100" dist="38100" dir="2700000" algn="tl">
                  <a:srgbClr val="000000"/>
                </a:outerShdw>
              </a:effectLst>
            </a:endParaRPr>
          </a:p>
        </p:txBody>
      </p:sp>
      <p:sp>
        <p:nvSpPr>
          <p:cNvPr id="76803" name="Rectangle 3"/>
          <p:cNvSpPr>
            <a:spLocks noGrp="1" noChangeArrowheads="1"/>
          </p:cNvSpPr>
          <p:nvPr>
            <p:ph type="body" idx="1"/>
          </p:nvPr>
        </p:nvSpPr>
        <p:spPr>
          <a:xfrm>
            <a:off x="424543" y="836614"/>
            <a:ext cx="10929257" cy="6021387"/>
          </a:xfrm>
        </p:spPr>
        <p:txBody>
          <a:bodyPr>
            <a:normAutofit/>
          </a:bodyPr>
          <a:lstStyle/>
          <a:p>
            <a:pPr>
              <a:lnSpc>
                <a:spcPct val="80000"/>
              </a:lnSpc>
              <a:defRPr/>
            </a:pPr>
            <a:r>
              <a:rPr lang="cs-CZ" altLang="cs-CZ" sz="2400" b="1" dirty="0" err="1">
                <a:effectLst>
                  <a:outerShdw blurRad="38100" dist="38100" dir="2700000" algn="tl">
                    <a:srgbClr val="FFFFFF"/>
                  </a:outerShdw>
                </a:effectLst>
                <a:latin typeface="Arial" panose="020B0604020202020204" pitchFamily="34" charset="0"/>
              </a:rPr>
              <a:t>produced</a:t>
            </a:r>
            <a:r>
              <a:rPr lang="cs-CZ" altLang="cs-CZ" sz="2400" b="1" dirty="0">
                <a:effectLst>
                  <a:outerShdw blurRad="38100" dist="38100" dir="2700000" algn="tl">
                    <a:srgbClr val="FFFFFF"/>
                  </a:outerShdw>
                </a:effectLst>
                <a:latin typeface="Arial" panose="020B0604020202020204" pitchFamily="34" charset="0"/>
              </a:rPr>
              <a:t> by </a:t>
            </a:r>
            <a:r>
              <a:rPr lang="cs-CZ" altLang="cs-CZ" sz="2400" b="1" dirty="0" err="1">
                <a:effectLst>
                  <a:outerShdw blurRad="38100" dist="38100" dir="2700000" algn="tl">
                    <a:srgbClr val="FFFFFF"/>
                  </a:outerShdw>
                </a:effectLst>
                <a:latin typeface="Arial" panose="020B0604020202020204" pitchFamily="34" charset="0"/>
              </a:rPr>
              <a:t>neoplastic</a:t>
            </a:r>
            <a:r>
              <a:rPr lang="cs-CZ" altLang="cs-CZ" sz="2400" b="1" dirty="0">
                <a:effectLst>
                  <a:outerShdw blurRad="38100" dist="38100" dir="2700000" algn="tl">
                    <a:srgbClr val="FFFFFF"/>
                  </a:outerShdw>
                </a:effectLst>
                <a:latin typeface="Arial" panose="020B0604020202020204" pitchFamily="34" charset="0"/>
              </a:rPr>
              <a:t> plasma </a:t>
            </a:r>
            <a:r>
              <a:rPr lang="cs-CZ" altLang="cs-CZ" sz="2400" b="1" dirty="0" err="1">
                <a:effectLst>
                  <a:outerShdw blurRad="38100" dist="38100" dir="2700000" algn="tl">
                    <a:srgbClr val="FFFFFF"/>
                  </a:outerShdw>
                </a:effectLst>
                <a:latin typeface="Arial" panose="020B0604020202020204" pitchFamily="34" charset="0"/>
              </a:rPr>
              <a:t>cells</a:t>
            </a:r>
            <a:r>
              <a:rPr lang="cs-CZ" altLang="cs-CZ" sz="2400" b="1" dirty="0">
                <a:effectLst>
                  <a:outerShdw blurRad="38100" dist="38100" dir="2700000" algn="tl">
                    <a:srgbClr val="FFFFFF"/>
                  </a:outerShdw>
                </a:effectLst>
                <a:latin typeface="Arial" panose="020B0604020202020204" pitchFamily="34" charset="0"/>
              </a:rPr>
              <a:t> in </a:t>
            </a:r>
            <a:r>
              <a:rPr lang="cs-CZ" altLang="cs-CZ" sz="2400" b="1" dirty="0" err="1">
                <a:effectLst>
                  <a:outerShdw blurRad="38100" dist="38100" dir="2700000" algn="tl">
                    <a:srgbClr val="FFFFFF"/>
                  </a:outerShdw>
                </a:effectLst>
                <a:latin typeface="Arial" panose="020B0604020202020204" pitchFamily="34" charset="0"/>
              </a:rPr>
              <a:t>monoclonal</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gammapathies</a:t>
            </a:r>
            <a:r>
              <a:rPr lang="cs-CZ" altLang="cs-CZ" sz="2400" b="1" dirty="0">
                <a:effectLst>
                  <a:outerShdw blurRad="38100" dist="38100" dir="2700000" algn="tl">
                    <a:srgbClr val="FFFFFF"/>
                  </a:outerShdw>
                </a:effectLst>
                <a:latin typeface="Arial" panose="020B0604020202020204" pitchFamily="34" charset="0"/>
              </a:rPr>
              <a:t>. In </a:t>
            </a:r>
            <a:r>
              <a:rPr lang="cs-CZ" altLang="cs-CZ" sz="2400" b="1" dirty="0" err="1">
                <a:effectLst>
                  <a:outerShdw blurRad="38100" dist="38100" dir="2700000" algn="tl">
                    <a:srgbClr val="FFFFFF"/>
                  </a:outerShdw>
                </a:effectLst>
                <a:latin typeface="Arial" panose="020B0604020202020204" pitchFamily="34" charset="0"/>
              </a:rPr>
              <a:t>serum</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we</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can</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identify</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whole</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Ig</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heavy</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chains</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IgG</a:t>
            </a:r>
            <a:r>
              <a:rPr lang="cs-CZ" altLang="cs-CZ" sz="2400" b="1" dirty="0">
                <a:effectLst>
                  <a:outerShdw blurRad="38100" dist="38100" dir="2700000" algn="tl">
                    <a:srgbClr val="FFFFFF"/>
                  </a:outerShdw>
                </a:effectLst>
                <a:latin typeface="Arial" panose="020B0604020202020204" pitchFamily="34" charset="0"/>
              </a:rPr>
              <a:t>, M, A; D, E) and</a:t>
            </a:r>
            <a:r>
              <a:rPr lang="cs-CZ" altLang="cs-CZ" sz="2400" b="1" dirty="0">
                <a:effectLst>
                  <a:outerShdw blurRad="38100" dist="38100" dir="2700000" algn="tl">
                    <a:srgbClr val="FFFFFF"/>
                  </a:outerShdw>
                </a:effectLst>
              </a:rPr>
              <a:t> </a:t>
            </a:r>
            <a:r>
              <a:rPr lang="cs-CZ" altLang="cs-CZ" sz="3200" b="1" i="1" dirty="0">
                <a:solidFill>
                  <a:srgbClr val="CC0000"/>
                </a:solidFill>
                <a:effectLst>
                  <a:outerShdw blurRad="38100" dist="38100" dir="2700000" algn="tl">
                    <a:srgbClr val="000000"/>
                  </a:outerShdw>
                </a:effectLst>
                <a:latin typeface="Symbol" panose="05050102010706020507" pitchFamily="18" charset="2"/>
              </a:rPr>
              <a:t>k</a:t>
            </a:r>
            <a:r>
              <a:rPr lang="cs-CZ" altLang="cs-CZ" sz="3200" b="1" i="1" dirty="0">
                <a:solidFill>
                  <a:srgbClr val="CC0000"/>
                </a:solidFill>
                <a:effectLst>
                  <a:outerShdw blurRad="38100" dist="38100" dir="2700000" algn="tl">
                    <a:srgbClr val="000000"/>
                  </a:outerShdw>
                </a:effectLst>
                <a:latin typeface="Arial" panose="020B0604020202020204" pitchFamily="34" charset="0"/>
              </a:rPr>
              <a:t>,</a:t>
            </a:r>
            <a:r>
              <a:rPr lang="cs-CZ" altLang="cs-CZ" sz="3200" b="1" i="1" dirty="0">
                <a:solidFill>
                  <a:srgbClr val="CC0000"/>
                </a:solidFill>
                <a:effectLst>
                  <a:outerShdw blurRad="38100" dist="38100" dir="2700000" algn="tl">
                    <a:srgbClr val="000000"/>
                  </a:outerShdw>
                </a:effectLst>
                <a:latin typeface="Symbol" panose="05050102010706020507" pitchFamily="18" charset="2"/>
              </a:rPr>
              <a:t> l </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light</a:t>
            </a:r>
            <a:r>
              <a:rPr lang="cs-CZ" altLang="cs-CZ" sz="3200" b="1" i="1" dirty="0">
                <a:solidFill>
                  <a:srgbClr val="CC0000"/>
                </a:solidFill>
                <a:effectLst>
                  <a:outerShdw blurRad="38100" dist="38100" dir="2700000" algn="tl">
                    <a:srgbClr val="000000"/>
                  </a:outerShdw>
                </a:effectLst>
                <a:latin typeface="Arial" panose="020B0604020202020204" pitchFamily="34" charset="0"/>
              </a:rPr>
              <a:t> </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chains</a:t>
            </a:r>
            <a:r>
              <a:rPr lang="cs-CZ" altLang="cs-CZ" sz="3200" b="1" i="1" dirty="0">
                <a:solidFill>
                  <a:srgbClr val="CC0000"/>
                </a:solidFill>
                <a:effectLst>
                  <a:outerShdw blurRad="38100" dist="38100" dir="2700000" algn="tl">
                    <a:srgbClr val="000000"/>
                  </a:outerShdw>
                </a:effectLst>
                <a:latin typeface="Arial" panose="020B0604020202020204" pitchFamily="34" charset="0"/>
              </a:rPr>
              <a:t> (Bence Jones </a:t>
            </a:r>
            <a:r>
              <a:rPr lang="cs-CZ" altLang="cs-CZ" sz="3200" b="1" i="1" dirty="0" err="1">
                <a:solidFill>
                  <a:srgbClr val="CC0000"/>
                </a:solidFill>
                <a:effectLst>
                  <a:outerShdw blurRad="38100" dist="38100" dir="2700000" algn="tl">
                    <a:srgbClr val="000000"/>
                  </a:outerShdw>
                </a:effectLst>
                <a:latin typeface="Arial" panose="020B0604020202020204" pitchFamily="34" charset="0"/>
              </a:rPr>
              <a:t>proteins</a:t>
            </a:r>
            <a:r>
              <a:rPr lang="cs-CZ" altLang="cs-CZ" sz="3200" b="1" i="1" dirty="0">
                <a:solidFill>
                  <a:srgbClr val="CC0000"/>
                </a:solidFill>
                <a:effectLst>
                  <a:outerShdw blurRad="38100" dist="38100" dir="2700000" algn="tl">
                    <a:srgbClr val="000000"/>
                  </a:outerShdw>
                </a:effectLst>
                <a:latin typeface="Arial" panose="020B0604020202020204" pitchFamily="34" charset="0"/>
              </a:rPr>
              <a:t>)</a:t>
            </a:r>
            <a:r>
              <a:rPr lang="cs-CZ" altLang="cs-CZ" sz="2400" b="1" i="1" dirty="0">
                <a:solidFill>
                  <a:srgbClr val="CC0000"/>
                </a:solidFill>
                <a:effectLst>
                  <a:outerShdw blurRad="38100" dist="38100" dir="2700000" algn="tl">
                    <a:srgbClr val="000000"/>
                  </a:outerShdw>
                </a:effectLst>
                <a:latin typeface="Arial" panose="020B0604020202020204" pitchFamily="34" charset="0"/>
              </a:rPr>
              <a:t> -</a:t>
            </a:r>
            <a:r>
              <a:rPr lang="cs-CZ" altLang="cs-CZ" sz="2400" b="1" dirty="0">
                <a:solidFill>
                  <a:srgbClr val="FF0000"/>
                </a:solidFill>
                <a:effectLst>
                  <a:outerShdw blurRad="38100" dist="38100" dir="2700000" algn="tl">
                    <a:srgbClr val="000000"/>
                  </a:outerShdw>
                </a:effectLst>
                <a:latin typeface="Arial" panose="020B0604020202020204" pitchFamily="34" charset="0"/>
              </a:rPr>
              <a:t> </a:t>
            </a:r>
            <a:r>
              <a:rPr lang="cs-CZ" altLang="cs-CZ" sz="2400" dirty="0">
                <a:latin typeface="Arial" panose="020B0604020202020204" pitchFamily="34" charset="0"/>
              </a:rPr>
              <a:t>these are </a:t>
            </a:r>
            <a:r>
              <a:rPr lang="cs-CZ" altLang="cs-CZ" sz="2400" dirty="0" err="1">
                <a:latin typeface="Arial" panose="020B0604020202020204" pitchFamily="34" charset="0"/>
              </a:rPr>
              <a:t>small</a:t>
            </a:r>
            <a:r>
              <a:rPr lang="cs-CZ" altLang="cs-CZ" sz="2400" dirty="0">
                <a:latin typeface="Arial" panose="020B0604020202020204" pitchFamily="34" charset="0"/>
              </a:rPr>
              <a:t> </a:t>
            </a:r>
            <a:r>
              <a:rPr lang="cs-CZ" altLang="cs-CZ" sz="2400" dirty="0" err="1">
                <a:latin typeface="Arial" panose="020B0604020202020204" pitchFamily="34" charset="0"/>
              </a:rPr>
              <a:t>enough</a:t>
            </a:r>
            <a:r>
              <a:rPr lang="cs-CZ" altLang="cs-CZ" sz="2400" dirty="0">
                <a:latin typeface="Arial" panose="020B0604020202020204" pitchFamily="34" charset="0"/>
              </a:rPr>
              <a:t> (22 </a:t>
            </a:r>
            <a:r>
              <a:rPr lang="cs-CZ" altLang="cs-CZ" sz="2400" dirty="0" err="1">
                <a:latin typeface="Arial" panose="020B0604020202020204" pitchFamily="34" charset="0"/>
              </a:rPr>
              <a:t>kD</a:t>
            </a:r>
            <a:r>
              <a:rPr lang="cs-CZ" altLang="cs-CZ" sz="2400" dirty="0">
                <a:latin typeface="Arial" panose="020B0604020202020204" pitchFamily="34" charset="0"/>
              </a:rPr>
              <a:t>) to </a:t>
            </a:r>
            <a:r>
              <a:rPr lang="cs-CZ" altLang="cs-CZ" sz="2400" dirty="0" err="1">
                <a:latin typeface="Arial" panose="020B0604020202020204" pitchFamily="34" charset="0"/>
              </a:rPr>
              <a:t>pass</a:t>
            </a:r>
            <a:r>
              <a:rPr lang="cs-CZ" altLang="cs-CZ" sz="2400" dirty="0">
                <a:latin typeface="Arial" panose="020B0604020202020204" pitchFamily="34" charset="0"/>
              </a:rPr>
              <a:t> </a:t>
            </a:r>
            <a:r>
              <a:rPr lang="cs-CZ" altLang="cs-CZ" sz="2400" dirty="0" err="1">
                <a:latin typeface="Arial" panose="020B0604020202020204" pitchFamily="34" charset="0"/>
              </a:rPr>
              <a:t>through</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kidney</a:t>
            </a:r>
            <a:r>
              <a:rPr lang="cs-CZ" altLang="cs-CZ" sz="2400" dirty="0">
                <a:latin typeface="Arial" panose="020B0604020202020204" pitchFamily="34" charset="0"/>
              </a:rPr>
              <a:t> </a:t>
            </a:r>
            <a:r>
              <a:rPr lang="cs-CZ" altLang="cs-CZ" sz="2400" dirty="0" err="1">
                <a:latin typeface="Arial" panose="020B0604020202020204" pitchFamily="34" charset="0"/>
              </a:rPr>
              <a:t>into</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urine</a:t>
            </a:r>
            <a:r>
              <a:rPr lang="cs-CZ" altLang="cs-CZ" sz="2400" b="1" dirty="0">
                <a:effectLst>
                  <a:outerShdw blurRad="38100" dist="38100" dir="2700000" algn="tl">
                    <a:srgbClr val="FFFFFF"/>
                  </a:outerShdw>
                </a:effectLst>
                <a:latin typeface="Arial" panose="020B0604020202020204" pitchFamily="34" charset="0"/>
              </a:rPr>
              <a:t> </a:t>
            </a:r>
            <a:r>
              <a:rPr lang="cs-CZ" altLang="cs-CZ" sz="2400" dirty="0">
                <a:latin typeface="Arial" panose="020B0604020202020204" pitchFamily="34" charset="0"/>
                <a:cs typeface="Arial" panose="020B0604020202020204" pitchFamily="34" charset="0"/>
              </a:rPr>
              <a:t>→</a:t>
            </a:r>
            <a:r>
              <a:rPr lang="cs-CZ" altLang="cs-CZ" sz="2400"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cs typeface="Arial" panose="020B0604020202020204" pitchFamily="34" charset="0"/>
              </a:rPr>
              <a:t>prerenal</a:t>
            </a:r>
            <a:r>
              <a:rPr lang="cs-CZ" altLang="cs-CZ" sz="2400"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over-flow</a:t>
            </a:r>
            <a:r>
              <a:rPr lang="cs-CZ" altLang="cs-CZ" sz="2400" b="1" dirty="0">
                <a:effectLst>
                  <a:outerShdw blurRad="38100" dist="38100" dir="2700000" algn="tl">
                    <a:srgbClr val="FFFFFF"/>
                  </a:outerShdw>
                </a:effectLst>
                <a:latin typeface="Arial" panose="020B0604020202020204" pitchFamily="34" charset="0"/>
              </a:rPr>
              <a:t>“</a:t>
            </a:r>
            <a:r>
              <a:rPr lang="cs-CZ" altLang="cs-CZ" sz="2400" dirty="0">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proteinuria</a:t>
            </a:r>
            <a:r>
              <a:rPr lang="cs-CZ" altLang="cs-CZ" sz="2400" b="1" dirty="0">
                <a:effectLst>
                  <a:outerShdw blurRad="38100" dist="38100" dir="2700000" algn="tl">
                    <a:srgbClr val="FFFFFF"/>
                  </a:outerShdw>
                </a:effectLst>
                <a:latin typeface="Arial" panose="020B0604020202020204" pitchFamily="34" charset="0"/>
              </a:rPr>
              <a:t>. </a:t>
            </a:r>
          </a:p>
          <a:p>
            <a:pPr eaLnBrk="1" hangingPunct="1">
              <a:lnSpc>
                <a:spcPct val="80000"/>
              </a:lnSpc>
              <a:defRPr/>
            </a:pPr>
            <a:endParaRPr lang="cs-CZ" altLang="cs-CZ" sz="2600" b="1" dirty="0"/>
          </a:p>
          <a:p>
            <a:pPr>
              <a:lnSpc>
                <a:spcPct val="80000"/>
              </a:lnSpc>
              <a:defRPr/>
            </a:pPr>
            <a:r>
              <a:rPr lang="cs-CZ" altLang="cs-CZ" sz="2600" b="1" dirty="0">
                <a:cs typeface="Arial" charset="0"/>
              </a:rPr>
              <a:t>↑:	</a:t>
            </a:r>
            <a:r>
              <a:rPr lang="cs-CZ" altLang="cs-CZ" sz="2600" b="1" dirty="0" err="1">
                <a:cs typeface="Arial" charset="0"/>
              </a:rPr>
              <a:t>multiple</a:t>
            </a:r>
            <a:r>
              <a:rPr lang="cs-CZ" altLang="cs-CZ" sz="2600" b="1" dirty="0">
                <a:cs typeface="Arial" charset="0"/>
              </a:rPr>
              <a:t> </a:t>
            </a:r>
            <a:r>
              <a:rPr lang="cs-CZ" altLang="cs-CZ" sz="2600" b="1" dirty="0" err="1">
                <a:cs typeface="Arial" charset="0"/>
              </a:rPr>
              <a:t>myeloma</a:t>
            </a:r>
            <a:r>
              <a:rPr lang="cs-CZ" altLang="cs-CZ" sz="2600" b="1" dirty="0">
                <a:cs typeface="Arial" charset="0"/>
              </a:rPr>
              <a:t> and </a:t>
            </a:r>
            <a:r>
              <a:rPr lang="cs-CZ" altLang="cs-CZ" sz="2600" b="1" dirty="0" err="1">
                <a:cs typeface="Arial" charset="0"/>
              </a:rPr>
              <a:t>other</a:t>
            </a:r>
            <a:r>
              <a:rPr lang="cs-CZ" altLang="cs-CZ" sz="2600" b="1" dirty="0">
                <a:cs typeface="Arial" charset="0"/>
              </a:rPr>
              <a:t> </a:t>
            </a:r>
            <a:r>
              <a:rPr lang="cs-CZ" altLang="cs-CZ" sz="2600" b="1" dirty="0" err="1">
                <a:cs typeface="Arial" charset="0"/>
              </a:rPr>
              <a:t>monoclonal</a:t>
            </a:r>
            <a:r>
              <a:rPr lang="cs-CZ" altLang="cs-CZ" sz="2600" b="1" dirty="0">
                <a:cs typeface="Arial" charset="0"/>
              </a:rPr>
              <a:t> </a:t>
            </a:r>
            <a:r>
              <a:rPr lang="cs-CZ" altLang="cs-CZ" sz="2600" b="1" dirty="0" err="1">
                <a:cs typeface="Arial" charset="0"/>
              </a:rPr>
              <a:t>gammapathies</a:t>
            </a:r>
            <a:r>
              <a:rPr lang="cs-CZ" altLang="cs-CZ" sz="2600" b="1" dirty="0">
                <a:cs typeface="Arial" charset="0"/>
              </a:rPr>
              <a:t>, </a:t>
            </a:r>
            <a:r>
              <a:rPr lang="cs-CZ" altLang="cs-CZ" sz="2400" dirty="0" err="1">
                <a:latin typeface="Arial" panose="020B0604020202020204" pitchFamily="34" charset="0"/>
              </a:rPr>
              <a:t>lymphomas</a:t>
            </a:r>
            <a:r>
              <a:rPr lang="cs-CZ" altLang="cs-CZ" sz="2400" dirty="0">
                <a:latin typeface="Arial" panose="020B0604020202020204" pitchFamily="34" charset="0"/>
              </a:rPr>
              <a:t> 	and </a:t>
            </a:r>
            <a:r>
              <a:rPr lang="cs-CZ" altLang="cs-CZ" sz="2400" dirty="0" err="1">
                <a:latin typeface="Arial" panose="020B0604020202020204" pitchFamily="34" charset="0"/>
              </a:rPr>
              <a:t>leukemias</a:t>
            </a:r>
            <a:r>
              <a:rPr lang="cs-CZ" altLang="cs-CZ" sz="2400" dirty="0">
                <a:latin typeface="Arial" panose="020B0604020202020204" pitchFamily="34" charset="0"/>
              </a:rPr>
              <a:t>, </a:t>
            </a:r>
            <a:r>
              <a:rPr lang="cs-CZ" altLang="cs-CZ" sz="2400" dirty="0" err="1">
                <a:latin typeface="Arial" panose="020B0604020202020204" pitchFamily="34" charset="0"/>
              </a:rPr>
              <a:t>osteogenic</a:t>
            </a:r>
            <a:r>
              <a:rPr lang="cs-CZ" altLang="cs-CZ" sz="2400" dirty="0">
                <a:latin typeface="Arial" panose="020B0604020202020204" pitchFamily="34" charset="0"/>
              </a:rPr>
              <a:t> </a:t>
            </a:r>
            <a:r>
              <a:rPr lang="cs-CZ" altLang="cs-CZ" sz="2400" dirty="0" err="1">
                <a:latin typeface="Arial" panose="020B0604020202020204" pitchFamily="34" charset="0"/>
              </a:rPr>
              <a:t>sarcoma</a:t>
            </a:r>
            <a:r>
              <a:rPr lang="cs-CZ" altLang="cs-CZ" sz="2400" dirty="0">
                <a:latin typeface="Arial" panose="020B0604020202020204" pitchFamily="34" charset="0"/>
              </a:rPr>
              <a:t>, bone </a:t>
            </a:r>
            <a:r>
              <a:rPr lang="cs-CZ" altLang="cs-CZ" sz="2400" dirty="0" err="1">
                <a:latin typeface="Arial" panose="020B0604020202020204" pitchFamily="34" charset="0"/>
              </a:rPr>
              <a:t>metastases</a:t>
            </a:r>
            <a:r>
              <a:rPr lang="cs-CZ" altLang="cs-CZ" sz="2400" dirty="0">
                <a:latin typeface="Arial" panose="020B0604020202020204" pitchFamily="34" charset="0"/>
              </a:rPr>
              <a:t>  </a:t>
            </a:r>
          </a:p>
          <a:p>
            <a:pPr eaLnBrk="1" hangingPunct="1">
              <a:lnSpc>
                <a:spcPct val="80000"/>
              </a:lnSpc>
              <a:buFontTx/>
              <a:buNone/>
              <a:defRPr/>
            </a:pPr>
            <a:r>
              <a:rPr lang="cs-CZ" altLang="cs-CZ" sz="2600" b="1" dirty="0">
                <a:cs typeface="Arial" charset="0"/>
              </a:rPr>
              <a:t>		</a:t>
            </a:r>
            <a:endParaRPr lang="cs-CZ" altLang="cs-CZ" sz="2600" dirty="0"/>
          </a:p>
          <a:p>
            <a:pPr>
              <a:lnSpc>
                <a:spcPct val="80000"/>
              </a:lnSpc>
              <a:defRPr/>
            </a:pPr>
            <a:r>
              <a:rPr lang="cs-CZ" altLang="cs-CZ" sz="2400" b="1" dirty="0" err="1">
                <a:effectLst>
                  <a:outerShdw blurRad="38100" dist="38100" dir="2700000" algn="tl">
                    <a:srgbClr val="FFFFFF"/>
                  </a:outerShdw>
                </a:effectLst>
                <a:latin typeface="Arial" panose="020B0604020202020204" pitchFamily="34" charset="0"/>
              </a:rPr>
              <a:t>marker</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effectLst>
                  <a:outerShdw blurRad="38100" dist="38100" dir="2700000" algn="tl">
                    <a:srgbClr val="FFFFFF"/>
                  </a:outerShdw>
                </a:effectLst>
                <a:latin typeface="Arial" panose="020B0604020202020204" pitchFamily="34" charset="0"/>
              </a:rPr>
              <a:t>for</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multiple</a:t>
            </a:r>
            <a:r>
              <a:rPr lang="cs-CZ" altLang="cs-CZ" sz="2400" b="1" dirty="0">
                <a:solidFill>
                  <a:srgbClr val="0066FF"/>
                </a:solidFill>
                <a:effectLst>
                  <a:outerShdw blurRad="38100" dist="38100" dir="2700000" algn="tl">
                    <a:srgbClr val="000000"/>
                  </a:outerShdw>
                </a:effectLst>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myeloma</a:t>
            </a:r>
            <a:r>
              <a:rPr lang="cs-CZ" altLang="cs-CZ" sz="2400" b="1" dirty="0">
                <a:solidFill>
                  <a:srgbClr val="0066FF"/>
                </a:solidFill>
                <a:effectLst>
                  <a:outerShdw blurRad="38100" dist="38100" dir="2700000" algn="tl">
                    <a:srgbClr val="000000"/>
                  </a:outerShdw>
                </a:effectLst>
                <a:latin typeface="Arial" panose="020B0604020202020204" pitchFamily="34" charset="0"/>
              </a:rPr>
              <a:t> and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other</a:t>
            </a:r>
            <a:r>
              <a:rPr lang="cs-CZ" altLang="cs-CZ" sz="2400" b="1" dirty="0">
                <a:solidFill>
                  <a:srgbClr val="0066FF"/>
                </a:solidFill>
                <a:effectLst>
                  <a:outerShdw blurRad="38100" dist="38100" dir="2700000" algn="tl">
                    <a:srgbClr val="000000"/>
                  </a:outerShdw>
                </a:effectLst>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monoclonal</a:t>
            </a:r>
            <a:r>
              <a:rPr lang="cs-CZ" altLang="cs-CZ" sz="2400" b="1" dirty="0">
                <a:solidFill>
                  <a:srgbClr val="0066FF"/>
                </a:solidFill>
                <a:effectLst>
                  <a:outerShdw blurRad="38100" dist="38100" dir="2700000" algn="tl">
                    <a:srgbClr val="000000"/>
                  </a:outerShdw>
                </a:effectLst>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gammapathies</a:t>
            </a:r>
            <a:endParaRPr lang="cs-CZ" altLang="cs-CZ" sz="2600" b="1" dirty="0">
              <a:solidFill>
                <a:srgbClr val="0000CC"/>
              </a:solidFill>
            </a:endParaRPr>
          </a:p>
          <a:p>
            <a:pPr eaLnBrk="1" hangingPunct="1">
              <a:lnSpc>
                <a:spcPct val="80000"/>
              </a:lnSpc>
              <a:defRPr/>
            </a:pPr>
            <a:endParaRPr lang="cs-CZ" altLang="cs-CZ" sz="2600" b="1" dirty="0">
              <a:solidFill>
                <a:srgbClr val="0000CC"/>
              </a:solidFill>
            </a:endParaRPr>
          </a:p>
          <a:p>
            <a:pPr>
              <a:lnSpc>
                <a:spcPct val="80000"/>
              </a:lnSpc>
              <a:defRPr/>
            </a:pPr>
            <a:r>
              <a:rPr lang="cs-CZ" altLang="cs-CZ" sz="2400" b="1" dirty="0" err="1">
                <a:solidFill>
                  <a:srgbClr val="008080"/>
                </a:solidFill>
                <a:effectLst>
                  <a:outerShdw blurRad="38100" dist="38100" dir="2700000" algn="tl">
                    <a:srgbClr val="000000"/>
                  </a:outerShdw>
                </a:effectLst>
                <a:latin typeface="Arial" panose="020B0604020202020204" pitchFamily="34" charset="0"/>
              </a:rPr>
              <a:t>ref</a:t>
            </a:r>
            <a:r>
              <a:rPr lang="cs-CZ" altLang="cs-CZ" sz="2400" b="1" dirty="0">
                <a:solidFill>
                  <a:srgbClr val="008080"/>
                </a:solidFill>
                <a:effectLst>
                  <a:outerShdw blurRad="38100" dist="38100" dir="2700000" algn="tl">
                    <a:srgbClr val="000000"/>
                  </a:outerShdw>
                </a:effectLst>
                <a:latin typeface="Arial" panose="020B0604020202020204" pitchFamily="34" charset="0"/>
              </a:rPr>
              <a:t>.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values</a:t>
            </a:r>
            <a:r>
              <a:rPr lang="cs-CZ" altLang="cs-CZ" sz="2400" b="1" dirty="0">
                <a:solidFill>
                  <a:srgbClr val="008080"/>
                </a:solidFill>
                <a:effectLst>
                  <a:outerShdw blurRad="38100" dist="38100" dir="2700000" algn="tl">
                    <a:srgbClr val="000000"/>
                  </a:outerShdw>
                </a:effectLst>
                <a:latin typeface="Arial" panose="020B0604020202020204" pitchFamily="34" charset="0"/>
              </a:rPr>
              <a:t>: FLC (free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light</a:t>
            </a:r>
            <a:r>
              <a:rPr lang="cs-CZ" altLang="cs-CZ" sz="2400" b="1" dirty="0">
                <a:solidFill>
                  <a:srgbClr val="008080"/>
                </a:solidFill>
                <a:effectLst>
                  <a:outerShdw blurRad="38100" dist="38100" dir="2700000" algn="tl">
                    <a:srgbClr val="000000"/>
                  </a:outerShdw>
                </a:effectLst>
                <a:latin typeface="Arial" panose="020B0604020202020204" pitchFamily="34" charset="0"/>
              </a:rPr>
              <a:t> </a:t>
            </a:r>
            <a:r>
              <a:rPr lang="cs-CZ" altLang="cs-CZ" sz="2400" b="1" dirty="0" err="1">
                <a:solidFill>
                  <a:srgbClr val="008080"/>
                </a:solidFill>
                <a:effectLst>
                  <a:outerShdw blurRad="38100" dist="38100" dir="2700000" algn="tl">
                    <a:srgbClr val="000000"/>
                  </a:outerShdw>
                </a:effectLst>
                <a:latin typeface="Arial" panose="020B0604020202020204" pitchFamily="34" charset="0"/>
              </a:rPr>
              <a:t>chains</a:t>
            </a:r>
            <a:r>
              <a:rPr lang="cs-CZ" altLang="cs-CZ" sz="2400" b="1" dirty="0">
                <a:solidFill>
                  <a:srgbClr val="008080"/>
                </a:solidFill>
                <a:effectLst>
                  <a:outerShdw blurRad="38100" dist="38100" dir="2700000" algn="tl">
                    <a:srgbClr val="000000"/>
                  </a:outerShdw>
                </a:effectLst>
                <a:latin typeface="Arial" panose="020B0604020202020204" pitchFamily="34" charset="0"/>
              </a:rPr>
              <a:t>)/S:</a:t>
            </a:r>
            <a:r>
              <a:rPr lang="cs-CZ" altLang="cs-CZ" sz="2400" b="1" dirty="0">
                <a:solidFill>
                  <a:srgbClr val="008080"/>
                </a:solidFill>
                <a:effectLst>
                  <a:outerShdw blurRad="38100" dist="38100" dir="2700000" algn="tl">
                    <a:srgbClr val="000000"/>
                  </a:outerShdw>
                </a:effectLst>
              </a:rPr>
              <a:t> </a:t>
            </a:r>
            <a:r>
              <a:rPr lang="cs-CZ" altLang="cs-CZ" sz="2400" dirty="0">
                <a:solidFill>
                  <a:srgbClr val="008080"/>
                </a:solidFill>
                <a:latin typeface="Symbol" panose="05050102010706020507" pitchFamily="18" charset="2"/>
              </a:rPr>
              <a:t>k </a:t>
            </a:r>
            <a:r>
              <a:rPr lang="cs-CZ" altLang="cs-CZ" sz="2400" dirty="0">
                <a:solidFill>
                  <a:srgbClr val="008080"/>
                </a:solidFill>
                <a:latin typeface="Arial" panose="020B0604020202020204" pitchFamily="34" charset="0"/>
              </a:rPr>
              <a:t>= 3.3-19.4 mg/l,</a:t>
            </a:r>
            <a:r>
              <a:rPr lang="cs-CZ" altLang="cs-CZ" sz="2400" dirty="0">
                <a:solidFill>
                  <a:srgbClr val="008080"/>
                </a:solidFill>
              </a:rPr>
              <a:t> </a:t>
            </a:r>
            <a:r>
              <a:rPr lang="cs-CZ" altLang="cs-CZ" sz="2400" dirty="0">
                <a:solidFill>
                  <a:srgbClr val="008080"/>
                </a:solidFill>
                <a:latin typeface="Symbol" panose="05050102010706020507" pitchFamily="18" charset="2"/>
              </a:rPr>
              <a:t>l </a:t>
            </a:r>
            <a:r>
              <a:rPr lang="cs-CZ" altLang="cs-CZ" sz="2400" dirty="0">
                <a:solidFill>
                  <a:srgbClr val="008080"/>
                </a:solidFill>
                <a:latin typeface="Arial" panose="020B0604020202020204" pitchFamily="34" charset="0"/>
              </a:rPr>
              <a:t>= 5.7-26.3 mg/l, index</a:t>
            </a:r>
            <a:r>
              <a:rPr lang="cs-CZ" altLang="cs-CZ" sz="2400" dirty="0">
                <a:solidFill>
                  <a:srgbClr val="008080"/>
                </a:solidFill>
              </a:rPr>
              <a:t> </a:t>
            </a:r>
            <a:r>
              <a:rPr lang="cs-CZ" altLang="cs-CZ" sz="2400" dirty="0">
                <a:solidFill>
                  <a:srgbClr val="008080"/>
                </a:solidFill>
                <a:latin typeface="Symbol" panose="05050102010706020507" pitchFamily="18" charset="2"/>
              </a:rPr>
              <a:t>k/l</a:t>
            </a:r>
            <a:r>
              <a:rPr lang="cs-CZ" altLang="cs-CZ" sz="2400" dirty="0">
                <a:solidFill>
                  <a:srgbClr val="008080"/>
                </a:solidFill>
              </a:rPr>
              <a:t> </a:t>
            </a:r>
            <a:r>
              <a:rPr lang="cs-CZ" altLang="cs-CZ" sz="2400" dirty="0">
                <a:solidFill>
                  <a:srgbClr val="008080"/>
                </a:solidFill>
                <a:latin typeface="Arial" panose="020B0604020202020204" pitchFamily="34" charset="0"/>
              </a:rPr>
              <a:t>= 0.26-1.65;</a:t>
            </a:r>
            <a:r>
              <a:rPr lang="cs-CZ" altLang="cs-CZ" sz="2400" b="1" dirty="0">
                <a:solidFill>
                  <a:srgbClr val="008080"/>
                </a:solidFill>
                <a:effectLst>
                  <a:outerShdw blurRad="38100" dist="38100" dir="2700000" algn="tl">
                    <a:srgbClr val="000000"/>
                  </a:outerShdw>
                </a:effectLst>
                <a:latin typeface="Arial" panose="020B0604020202020204" pitchFamily="34" charset="0"/>
              </a:rPr>
              <a:t> 									            FLC/U = 1-10 mg/24h;</a:t>
            </a:r>
            <a:r>
              <a:rPr lang="cs-CZ" altLang="cs-CZ" sz="2400" b="1" dirty="0">
                <a:solidFill>
                  <a:srgbClr val="008080"/>
                </a:solidFill>
                <a:effectLst>
                  <a:outerShdw blurRad="38100" dist="38100" dir="2700000" algn="tl">
                    <a:srgbClr val="000000"/>
                  </a:outerShdw>
                </a:effectLst>
              </a:rPr>
              <a:t> </a:t>
            </a:r>
            <a:r>
              <a:rPr lang="cs-CZ" altLang="cs-CZ" sz="2400" dirty="0">
                <a:solidFill>
                  <a:srgbClr val="008080"/>
                </a:solidFill>
                <a:latin typeface="Symbol" panose="05050102010706020507" pitchFamily="18" charset="2"/>
              </a:rPr>
              <a:t>k</a:t>
            </a:r>
            <a:r>
              <a:rPr lang="cs-CZ" altLang="cs-CZ" sz="2400" dirty="0">
                <a:solidFill>
                  <a:srgbClr val="008080"/>
                </a:solidFill>
                <a:latin typeface="Arial" panose="020B0604020202020204" pitchFamily="34" charset="0"/>
              </a:rPr>
              <a:t>/U </a:t>
            </a:r>
            <a:r>
              <a:rPr lang="cs-CZ" altLang="cs-CZ" sz="2400" dirty="0">
                <a:solidFill>
                  <a:srgbClr val="008080"/>
                </a:solidFill>
              </a:rPr>
              <a:t>= </a:t>
            </a:r>
            <a:r>
              <a:rPr lang="cs-CZ" altLang="cs-CZ" sz="2400" dirty="0">
                <a:solidFill>
                  <a:srgbClr val="008080"/>
                </a:solidFill>
                <a:latin typeface="Arial" panose="020B0604020202020204" pitchFamily="34" charset="0"/>
              </a:rPr>
              <a:t>1.25-5.5 mg/l,</a:t>
            </a:r>
            <a:r>
              <a:rPr lang="cs-CZ" altLang="cs-CZ" sz="2400" dirty="0">
                <a:solidFill>
                  <a:srgbClr val="008080"/>
                </a:solidFill>
              </a:rPr>
              <a:t> </a:t>
            </a:r>
            <a:r>
              <a:rPr lang="cs-CZ" altLang="cs-CZ" sz="2400" dirty="0">
                <a:solidFill>
                  <a:srgbClr val="008080"/>
                </a:solidFill>
                <a:latin typeface="Symbol" panose="05050102010706020507" pitchFamily="18" charset="2"/>
              </a:rPr>
              <a:t>l</a:t>
            </a:r>
            <a:r>
              <a:rPr lang="cs-CZ" altLang="cs-CZ" sz="2400" dirty="0">
                <a:solidFill>
                  <a:srgbClr val="008080"/>
                </a:solidFill>
                <a:latin typeface="Arial" panose="020B0604020202020204" pitchFamily="34" charset="0"/>
              </a:rPr>
              <a:t>/U</a:t>
            </a:r>
            <a:r>
              <a:rPr lang="cs-CZ" altLang="cs-CZ" sz="2400" dirty="0">
                <a:solidFill>
                  <a:srgbClr val="008080"/>
                </a:solidFill>
              </a:rPr>
              <a:t> </a:t>
            </a:r>
            <a:r>
              <a:rPr lang="cs-CZ" altLang="cs-CZ" sz="2400" dirty="0">
                <a:solidFill>
                  <a:srgbClr val="008080"/>
                </a:solidFill>
                <a:latin typeface="Arial" panose="020B0604020202020204" pitchFamily="34" charset="0"/>
              </a:rPr>
              <a:t>= 0.51-3.2 mg/l, index</a:t>
            </a:r>
            <a:r>
              <a:rPr lang="cs-CZ" altLang="cs-CZ" sz="2400" dirty="0">
                <a:solidFill>
                  <a:srgbClr val="008080"/>
                </a:solidFill>
              </a:rPr>
              <a:t> </a:t>
            </a:r>
            <a:r>
              <a:rPr lang="cs-CZ" altLang="cs-CZ" sz="2400" dirty="0">
                <a:solidFill>
                  <a:srgbClr val="008080"/>
                </a:solidFill>
                <a:latin typeface="Symbol" panose="05050102010706020507" pitchFamily="18" charset="2"/>
              </a:rPr>
              <a:t>k/l</a:t>
            </a:r>
            <a:r>
              <a:rPr lang="cs-CZ" altLang="cs-CZ" sz="2400" dirty="0">
                <a:solidFill>
                  <a:srgbClr val="008080"/>
                </a:solidFill>
              </a:rPr>
              <a:t> </a:t>
            </a:r>
            <a:r>
              <a:rPr lang="cs-CZ" altLang="cs-CZ" sz="2400" dirty="0">
                <a:solidFill>
                  <a:srgbClr val="008080"/>
                </a:solidFill>
                <a:latin typeface="Arial" panose="020B0604020202020204" pitchFamily="34" charset="0"/>
              </a:rPr>
              <a:t>= 0.82-3.0</a:t>
            </a:r>
          </a:p>
        </p:txBody>
      </p:sp>
    </p:spTree>
    <p:custDataLst>
      <p:tags r:id="rId1"/>
    </p:custDataLst>
    <p:extLst>
      <p:ext uri="{BB962C8B-B14F-4D97-AF65-F5344CB8AC3E}">
        <p14:creationId xmlns:p14="http://schemas.microsoft.com/office/powerpoint/2010/main" val="839637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9775" y="381863"/>
            <a:ext cx="10515600" cy="1325563"/>
          </a:xfrm>
        </p:spPr>
        <p:txBody>
          <a:bodyPr/>
          <a:lstStyle/>
          <a:p>
            <a:r>
              <a:rPr lang="cs-CZ" b="1" dirty="0" err="1">
                <a:solidFill>
                  <a:srgbClr val="FF0066"/>
                </a:solidFill>
                <a:effectLst>
                  <a:outerShdw blurRad="38100" dist="38100" dir="2700000" algn="tl">
                    <a:srgbClr val="000000">
                      <a:alpha val="43137"/>
                    </a:srgbClr>
                  </a:outerShdw>
                </a:effectLst>
              </a:rPr>
              <a:t>Receptors</a:t>
            </a:r>
            <a:endParaRPr lang="cs-CZ" b="1" dirty="0">
              <a:solidFill>
                <a:srgbClr val="FF0066"/>
              </a:solidFill>
              <a:effectLst>
                <a:outerShdw blurRad="38100" dist="38100" dir="2700000" algn="tl">
                  <a:srgbClr val="000000">
                    <a:alpha val="43137"/>
                  </a:srgbClr>
                </a:outerShdw>
              </a:effectLst>
            </a:endParaRPr>
          </a:p>
        </p:txBody>
      </p:sp>
      <p:sp>
        <p:nvSpPr>
          <p:cNvPr id="3" name="Zástupný symbol pro obsah 2"/>
          <p:cNvSpPr>
            <a:spLocks noGrp="1"/>
          </p:cNvSpPr>
          <p:nvPr>
            <p:ph sz="half" idx="2"/>
          </p:nvPr>
        </p:nvSpPr>
        <p:spPr>
          <a:xfrm>
            <a:off x="839788" y="2603222"/>
            <a:ext cx="5157787" cy="2375125"/>
          </a:xfrm>
          <a:solidFill>
            <a:schemeClr val="accent1">
              <a:lumMod val="20000"/>
              <a:lumOff val="80000"/>
            </a:schemeClr>
          </a:solidFill>
          <a:ln>
            <a:solidFill>
              <a:schemeClr val="accent1">
                <a:lumMod val="75000"/>
              </a:schemeClr>
            </a:solidFill>
          </a:ln>
        </p:spPr>
        <p:txBody>
          <a:bodyPr>
            <a:normAutofit/>
          </a:bodyPr>
          <a:lstStyle/>
          <a:p>
            <a:pPr marL="0" indent="0">
              <a:buNone/>
            </a:pPr>
            <a:endParaRPr lang="cs-CZ" altLang="cs-CZ" sz="2400" b="1" dirty="0">
              <a:effectLst>
                <a:outerShdw blurRad="38100" dist="38100" dir="2700000" algn="tl">
                  <a:srgbClr val="FFFFFF"/>
                </a:outerShdw>
              </a:effectLst>
            </a:endParaRPr>
          </a:p>
          <a:p>
            <a:r>
              <a:rPr lang="cs-CZ" altLang="cs-CZ" sz="3600" dirty="0"/>
              <a:t>Estrogen </a:t>
            </a:r>
            <a:r>
              <a:rPr lang="cs-CZ" altLang="cs-CZ" sz="3600" dirty="0" err="1"/>
              <a:t>rec</a:t>
            </a:r>
            <a:r>
              <a:rPr lang="cs-CZ" altLang="cs-CZ" sz="3600" dirty="0"/>
              <a:t>.</a:t>
            </a:r>
          </a:p>
          <a:p>
            <a:r>
              <a:rPr lang="cs-CZ" altLang="cs-CZ" sz="3600" dirty="0"/>
              <a:t>Progesterone </a:t>
            </a:r>
            <a:r>
              <a:rPr lang="cs-CZ" altLang="cs-CZ" sz="3600" dirty="0" err="1"/>
              <a:t>rec</a:t>
            </a:r>
            <a:r>
              <a:rPr lang="cs-CZ" altLang="cs-CZ" sz="3600" dirty="0"/>
              <a:t>.</a:t>
            </a:r>
          </a:p>
          <a:p>
            <a:endParaRPr lang="cs-CZ" dirty="0"/>
          </a:p>
        </p:txBody>
      </p:sp>
      <p:sp>
        <p:nvSpPr>
          <p:cNvPr id="8" name="Zástupný symbol pro obsah 7"/>
          <p:cNvSpPr>
            <a:spLocks noGrp="1"/>
          </p:cNvSpPr>
          <p:nvPr>
            <p:ph sz="quarter" idx="4"/>
          </p:nvPr>
        </p:nvSpPr>
        <p:spPr>
          <a:xfrm>
            <a:off x="5716927" y="2603222"/>
            <a:ext cx="5787345" cy="2375125"/>
          </a:xfrm>
          <a:solidFill>
            <a:schemeClr val="accent1">
              <a:lumMod val="20000"/>
              <a:lumOff val="80000"/>
            </a:schemeClr>
          </a:solidFill>
          <a:ln>
            <a:solidFill>
              <a:schemeClr val="accent1">
                <a:lumMod val="75000"/>
              </a:schemeClr>
            </a:solidFill>
          </a:ln>
        </p:spPr>
        <p:txBody>
          <a:bodyPr>
            <a:normAutofit/>
          </a:bodyPr>
          <a:lstStyle/>
          <a:p>
            <a:endParaRPr lang="cs-CZ" altLang="cs-CZ" sz="2000" b="1" dirty="0"/>
          </a:p>
          <a:p>
            <a:r>
              <a:rPr lang="cs-CZ" altLang="cs-CZ" sz="3600" dirty="0" err="1"/>
              <a:t>Growth</a:t>
            </a:r>
            <a:r>
              <a:rPr lang="cs-CZ" altLang="cs-CZ" sz="3600" dirty="0"/>
              <a:t> </a:t>
            </a:r>
            <a:r>
              <a:rPr lang="cs-CZ" altLang="cs-CZ" sz="3600" dirty="0" err="1"/>
              <a:t>factors</a:t>
            </a:r>
            <a:r>
              <a:rPr lang="cs-CZ" altLang="cs-CZ" sz="3600" dirty="0"/>
              <a:t> </a:t>
            </a:r>
            <a:r>
              <a:rPr lang="cs-CZ" altLang="cs-CZ" sz="3600" dirty="0" err="1"/>
              <a:t>receptors</a:t>
            </a:r>
            <a:r>
              <a:rPr lang="cs-CZ" altLang="cs-CZ" sz="3600" dirty="0"/>
              <a:t> (HER1, HER2/</a:t>
            </a:r>
            <a:r>
              <a:rPr lang="cs-CZ" altLang="cs-CZ" sz="3600" dirty="0" err="1"/>
              <a:t>neu</a:t>
            </a:r>
            <a:r>
              <a:rPr lang="cs-CZ" altLang="cs-CZ" sz="3600" dirty="0"/>
              <a:t>)</a:t>
            </a:r>
          </a:p>
          <a:p>
            <a:r>
              <a:rPr lang="cs-CZ" altLang="cs-CZ" sz="3600" dirty="0"/>
              <a:t>DNA </a:t>
            </a:r>
            <a:r>
              <a:rPr lang="cs-CZ" altLang="cs-CZ" sz="3600" dirty="0" err="1"/>
              <a:t>aneuploidy</a:t>
            </a:r>
            <a:endParaRPr lang="cs-CZ" altLang="cs-CZ" sz="3600"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36</a:t>
            </a:fld>
            <a:endParaRPr lang="cs-CZ"/>
          </a:p>
        </p:txBody>
      </p:sp>
      <p:sp>
        <p:nvSpPr>
          <p:cNvPr id="5" name="TextovéPole 4"/>
          <p:cNvSpPr txBox="1"/>
          <p:nvPr/>
        </p:nvSpPr>
        <p:spPr>
          <a:xfrm>
            <a:off x="887564" y="5563204"/>
            <a:ext cx="10514012" cy="58477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cs-CZ" sz="3200" dirty="0" err="1">
                <a:solidFill>
                  <a:schemeClr val="tx2"/>
                </a:solidFill>
              </a:rPr>
              <a:t>The</a:t>
            </a:r>
            <a:r>
              <a:rPr lang="cs-CZ" sz="3200" dirty="0">
                <a:solidFill>
                  <a:schemeClr val="tx2"/>
                </a:solidFill>
              </a:rPr>
              <a:t> </a:t>
            </a:r>
            <a:r>
              <a:rPr lang="cs-CZ" sz="3200" dirty="0" err="1">
                <a:solidFill>
                  <a:schemeClr val="tx2"/>
                </a:solidFill>
              </a:rPr>
              <a:t>main</a:t>
            </a:r>
            <a:r>
              <a:rPr lang="cs-CZ" sz="3200" dirty="0">
                <a:solidFill>
                  <a:schemeClr val="tx2"/>
                </a:solidFill>
              </a:rPr>
              <a:t> </a:t>
            </a:r>
            <a:r>
              <a:rPr lang="cs-CZ" sz="3200" dirty="0" err="1">
                <a:solidFill>
                  <a:schemeClr val="tx2"/>
                </a:solidFill>
              </a:rPr>
              <a:t>usage</a:t>
            </a:r>
            <a:r>
              <a:rPr lang="cs-CZ" sz="3200" dirty="0">
                <a:solidFill>
                  <a:schemeClr val="tx2"/>
                </a:solidFill>
              </a:rPr>
              <a:t>: </a:t>
            </a:r>
            <a:r>
              <a:rPr lang="cs-CZ" sz="3200" dirty="0" err="1">
                <a:solidFill>
                  <a:schemeClr val="tx2"/>
                </a:solidFill>
              </a:rPr>
              <a:t>breast</a:t>
            </a:r>
            <a:r>
              <a:rPr lang="cs-CZ" sz="3200" dirty="0">
                <a:solidFill>
                  <a:schemeClr val="tx2"/>
                </a:solidFill>
              </a:rPr>
              <a:t> Ca, </a:t>
            </a:r>
            <a:r>
              <a:rPr lang="cs-CZ" sz="3200" dirty="0" err="1">
                <a:solidFill>
                  <a:schemeClr val="tx2"/>
                </a:solidFill>
              </a:rPr>
              <a:t>colorectal</a:t>
            </a:r>
            <a:r>
              <a:rPr lang="cs-CZ" sz="3200" dirty="0">
                <a:solidFill>
                  <a:schemeClr val="tx2"/>
                </a:solidFill>
              </a:rPr>
              <a:t> Ca; brain </a:t>
            </a:r>
            <a:r>
              <a:rPr lang="cs-CZ" sz="3200" dirty="0" err="1">
                <a:solidFill>
                  <a:schemeClr val="tx2"/>
                </a:solidFill>
              </a:rPr>
              <a:t>tumors</a:t>
            </a:r>
            <a:endParaRPr lang="cs-CZ" sz="3200" dirty="0">
              <a:solidFill>
                <a:schemeClr val="tx2"/>
              </a:solidFill>
            </a:endParaRPr>
          </a:p>
        </p:txBody>
      </p:sp>
      <p:sp>
        <p:nvSpPr>
          <p:cNvPr id="6" name="TextovéPole 5"/>
          <p:cNvSpPr txBox="1"/>
          <p:nvPr/>
        </p:nvSpPr>
        <p:spPr>
          <a:xfrm>
            <a:off x="839788" y="1646129"/>
            <a:ext cx="10664484" cy="584775"/>
          </a:xfrm>
          <a:prstGeom prst="rect">
            <a:avLst/>
          </a:prstGeom>
          <a:solidFill>
            <a:schemeClr val="accent1">
              <a:lumMod val="20000"/>
              <a:lumOff val="80000"/>
            </a:schemeClr>
          </a:solidFill>
          <a:ln>
            <a:solidFill>
              <a:schemeClr val="accent1"/>
            </a:solidFill>
          </a:ln>
        </p:spPr>
        <p:txBody>
          <a:bodyPr wrap="square" rtlCol="0">
            <a:spAutoFit/>
          </a:bodyPr>
          <a:lstStyle/>
          <a:p>
            <a:r>
              <a:rPr lang="cs-CZ" altLang="cs-CZ" sz="3200" dirty="0" err="1">
                <a:solidFill>
                  <a:srgbClr val="0000FF"/>
                </a:solidFill>
                <a:latin typeface="Arial" panose="020B0604020202020204" pitchFamily="34" charset="0"/>
              </a:rPr>
              <a:t>Cellular</a:t>
            </a:r>
            <a:r>
              <a:rPr lang="cs-CZ" altLang="cs-CZ" sz="3200" dirty="0">
                <a:solidFill>
                  <a:srgbClr val="0000FF"/>
                </a:solidFill>
                <a:latin typeface="Arial" panose="020B0604020202020204" pitchFamily="34" charset="0"/>
              </a:rPr>
              <a:t> (</a:t>
            </a:r>
            <a:r>
              <a:rPr lang="cs-CZ" altLang="cs-CZ" sz="3200" dirty="0" err="1">
                <a:solidFill>
                  <a:srgbClr val="0000FF"/>
                </a:solidFill>
                <a:latin typeface="Arial" panose="020B0604020202020204" pitchFamily="34" charset="0"/>
              </a:rPr>
              <a:t>tissue</a:t>
            </a:r>
            <a:r>
              <a:rPr lang="cs-CZ" altLang="cs-CZ" sz="3200" dirty="0">
                <a:solidFill>
                  <a:srgbClr val="0000FF"/>
                </a:solidFill>
                <a:latin typeface="Arial" panose="020B0604020202020204" pitchFamily="34" charset="0"/>
              </a:rPr>
              <a:t>) </a:t>
            </a:r>
            <a:r>
              <a:rPr lang="cs-CZ" altLang="cs-CZ" sz="3200" dirty="0" err="1">
                <a:solidFill>
                  <a:srgbClr val="0000FF"/>
                </a:solidFill>
                <a:latin typeface="Arial" panose="020B0604020202020204" pitchFamily="34" charset="0"/>
              </a:rPr>
              <a:t>markers</a:t>
            </a:r>
            <a:endParaRPr lang="cs-CZ" dirty="0"/>
          </a:p>
        </p:txBody>
      </p:sp>
      <p:cxnSp>
        <p:nvCxnSpPr>
          <p:cNvPr id="9" name="Přímá spojnice se šipkou 8"/>
          <p:cNvCxnSpPr/>
          <p:nvPr/>
        </p:nvCxnSpPr>
        <p:spPr>
          <a:xfrm flipV="1">
            <a:off x="4855993" y="4978347"/>
            <a:ext cx="1288577" cy="651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6361215" y="4991337"/>
            <a:ext cx="1288577" cy="651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7966310" y="4991338"/>
            <a:ext cx="1288577" cy="651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3491099" y="4991337"/>
            <a:ext cx="1281540" cy="6516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467189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1EB1C0E-3012-40AF-8EA0-E4A97031D52E}" type="slidenum">
              <a:rPr lang="cs-CZ" altLang="cs-CZ" sz="1400"/>
              <a:pPr>
                <a:spcBef>
                  <a:spcPct val="0"/>
                </a:spcBef>
                <a:buFontTx/>
                <a:buNone/>
              </a:pPr>
              <a:t>37</a:t>
            </a:fld>
            <a:endParaRPr lang="cs-CZ" altLang="cs-CZ" sz="1400"/>
          </a:p>
        </p:txBody>
      </p:sp>
      <p:sp>
        <p:nvSpPr>
          <p:cNvPr id="80898" name="Rectangle 2"/>
          <p:cNvSpPr>
            <a:spLocks noGrp="1" noChangeArrowheads="1"/>
          </p:cNvSpPr>
          <p:nvPr>
            <p:ph type="title"/>
          </p:nvPr>
        </p:nvSpPr>
        <p:spPr/>
        <p:txBody>
          <a:bodyPr/>
          <a:lstStyle/>
          <a:p>
            <a:pPr eaLnBrk="1" hangingPunct="1">
              <a:defRPr/>
            </a:pPr>
            <a:r>
              <a:rPr lang="cs-CZ" altLang="cs-CZ" sz="3600" b="1" i="1" dirty="0">
                <a:solidFill>
                  <a:srgbClr val="CC0000"/>
                </a:solidFill>
                <a:effectLst>
                  <a:outerShdw blurRad="38100" dist="38100" dir="2700000" algn="tl">
                    <a:srgbClr val="000000"/>
                  </a:outerShdw>
                </a:effectLst>
                <a:latin typeface="Arial" panose="020B0604020202020204" pitchFamily="34" charset="0"/>
              </a:rPr>
              <a:t>Estrogen and progesterone </a:t>
            </a:r>
            <a:r>
              <a:rPr lang="cs-CZ" altLang="cs-CZ" sz="3600" b="1" i="1" dirty="0" err="1">
                <a:solidFill>
                  <a:srgbClr val="CC0000"/>
                </a:solidFill>
                <a:effectLst>
                  <a:outerShdw blurRad="38100" dist="38100" dir="2700000" algn="tl">
                    <a:srgbClr val="000000"/>
                  </a:outerShdw>
                </a:effectLst>
                <a:latin typeface="Arial" panose="020B0604020202020204" pitchFamily="34" charset="0"/>
              </a:rPr>
              <a:t>receptors</a:t>
            </a:r>
            <a:endParaRPr lang="cs-CZ" altLang="cs-CZ" sz="3600" b="1" i="1" dirty="0">
              <a:solidFill>
                <a:srgbClr val="CC0000"/>
              </a:solidFill>
              <a:effectLst>
                <a:outerShdw blurRad="38100" dist="38100" dir="2700000" algn="tl">
                  <a:srgbClr val="000000"/>
                </a:outerShdw>
              </a:effectLst>
              <a:latin typeface="Arial" panose="020B0604020202020204" pitchFamily="34" charset="0"/>
            </a:endParaRPr>
          </a:p>
        </p:txBody>
      </p:sp>
      <p:sp>
        <p:nvSpPr>
          <p:cNvPr id="80899" name="Rectangle 3"/>
          <p:cNvSpPr>
            <a:spLocks noGrp="1" noChangeArrowheads="1"/>
          </p:cNvSpPr>
          <p:nvPr>
            <p:ph type="body" idx="1"/>
          </p:nvPr>
        </p:nvSpPr>
        <p:spPr/>
        <p:txBody>
          <a:bodyPr/>
          <a:lstStyle/>
          <a:p>
            <a:pPr eaLnBrk="1" hangingPunct="1">
              <a:lnSpc>
                <a:spcPct val="80000"/>
              </a:lnSpc>
              <a:defRPr/>
            </a:pPr>
            <a:r>
              <a:rPr lang="cs-CZ" altLang="cs-CZ" b="1" dirty="0" err="1">
                <a:solidFill>
                  <a:srgbClr val="0066FF"/>
                </a:solidFill>
                <a:effectLst>
                  <a:outerShdw blurRad="38100" dist="38100" dir="2700000" algn="tl">
                    <a:srgbClr val="000000"/>
                  </a:outerShdw>
                </a:effectLst>
                <a:latin typeface="Arial" panose="020B0604020202020204" pitchFamily="34" charset="0"/>
              </a:rPr>
              <a:t>The</a:t>
            </a:r>
            <a:r>
              <a:rPr lang="cs-CZ" altLang="cs-CZ" b="1" dirty="0">
                <a:solidFill>
                  <a:srgbClr val="0066FF"/>
                </a:solidFill>
                <a:effectLst>
                  <a:outerShdw blurRad="38100" dist="38100" dir="2700000" algn="tl">
                    <a:srgbClr val="000000"/>
                  </a:outerShdw>
                </a:effectLst>
                <a:latin typeface="Arial" panose="020B0604020202020204" pitchFamily="34" charset="0"/>
              </a:rPr>
              <a:t> most </a:t>
            </a:r>
            <a:r>
              <a:rPr lang="cs-CZ" altLang="cs-CZ" b="1" dirty="0" err="1">
                <a:solidFill>
                  <a:srgbClr val="0066FF"/>
                </a:solidFill>
                <a:effectLst>
                  <a:outerShdw blurRad="38100" dist="38100" dir="2700000" algn="tl">
                    <a:srgbClr val="000000"/>
                  </a:outerShdw>
                </a:effectLst>
                <a:latin typeface="Arial" panose="020B0604020202020204" pitchFamily="34" charset="0"/>
              </a:rPr>
              <a:t>important</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prognostic</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markers</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for</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breast</a:t>
            </a:r>
            <a:r>
              <a:rPr lang="cs-CZ" altLang="cs-CZ" b="1" dirty="0">
                <a:solidFill>
                  <a:srgbClr val="0066FF"/>
                </a:solidFill>
                <a:effectLst>
                  <a:outerShdw blurRad="38100" dist="38100" dir="2700000" algn="tl">
                    <a:srgbClr val="000000"/>
                  </a:outerShdw>
                </a:effectLst>
                <a:latin typeface="Arial" panose="020B0604020202020204" pitchFamily="34" charset="0"/>
              </a:rPr>
              <a:t> Ca;</a:t>
            </a:r>
            <a:r>
              <a:rPr lang="cs-CZ" altLang="cs-CZ" b="1" dirty="0">
                <a:solidFill>
                  <a:srgbClr val="0000CC"/>
                </a:solidFill>
                <a:effectLst>
                  <a:outerShdw blurRad="38100" dist="38100" dir="2700000" algn="tl">
                    <a:srgbClr val="000000"/>
                  </a:outerShdw>
                </a:effectLst>
                <a:latin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rPr>
              <a:t>detected</a:t>
            </a:r>
            <a:r>
              <a:rPr lang="cs-CZ" altLang="cs-CZ" dirty="0">
                <a:effectLst>
                  <a:outerShdw blurRad="38100" dist="38100" dir="2700000" algn="tl">
                    <a:srgbClr val="FFFFFF"/>
                  </a:outerShdw>
                </a:effectLst>
                <a:latin typeface="Arial" panose="020B0604020202020204" pitchFamily="34" charset="0"/>
              </a:rPr>
              <a:t> in tumor </a:t>
            </a:r>
            <a:r>
              <a:rPr lang="cs-CZ" altLang="cs-CZ" dirty="0" err="1">
                <a:effectLst>
                  <a:outerShdw blurRad="38100" dist="38100" dir="2700000" algn="tl">
                    <a:srgbClr val="FFFFFF"/>
                  </a:outerShdw>
                </a:effectLst>
                <a:latin typeface="Arial" panose="020B0604020202020204" pitchFamily="34" charset="0"/>
              </a:rPr>
              <a:t>tissue</a:t>
            </a:r>
            <a:r>
              <a:rPr lang="cs-CZ" altLang="cs-CZ" dirty="0">
                <a:effectLst>
                  <a:outerShdw blurRad="38100" dist="38100" dir="2700000" algn="tl">
                    <a:srgbClr val="FFFFFF"/>
                  </a:outerShdw>
                </a:effectLst>
                <a:latin typeface="Arial" panose="020B0604020202020204" pitchFamily="34" charset="0"/>
              </a:rPr>
              <a:t>. </a:t>
            </a:r>
          </a:p>
          <a:p>
            <a:pPr eaLnBrk="1" hangingPunct="1">
              <a:lnSpc>
                <a:spcPct val="80000"/>
              </a:lnSpc>
              <a:defRPr/>
            </a:pPr>
            <a:endParaRPr lang="cs-CZ" altLang="cs-CZ" dirty="0">
              <a:effectLst>
                <a:outerShdw blurRad="38100" dist="38100" dir="2700000" algn="tl">
                  <a:srgbClr val="FFFFFF"/>
                </a:outerShdw>
              </a:effectLst>
              <a:latin typeface="Arial" panose="020B0604020202020204" pitchFamily="34" charset="0"/>
            </a:endParaRPr>
          </a:p>
          <a:p>
            <a:pPr eaLnBrk="1" hangingPunct="1">
              <a:lnSpc>
                <a:spcPct val="80000"/>
              </a:lnSpc>
              <a:defRPr/>
            </a:pPr>
            <a:r>
              <a:rPr lang="cs-CZ" altLang="cs-CZ" b="1" dirty="0">
                <a:effectLst>
                  <a:outerShdw blurRad="38100" dist="38100" dir="2700000" algn="tl">
                    <a:srgbClr val="FFFFFF"/>
                  </a:outerShdw>
                </a:effectLst>
                <a:latin typeface="Arial" panose="020B0604020202020204" pitchFamily="34" charset="0"/>
              </a:rPr>
              <a:t>positivity = </a:t>
            </a:r>
            <a:r>
              <a:rPr lang="cs-CZ" altLang="cs-CZ" dirty="0">
                <a:effectLst>
                  <a:outerShdw blurRad="38100" dist="38100" dir="2700000" algn="tl">
                    <a:srgbClr val="FFFFFF"/>
                  </a:outerShdw>
                </a:effectLst>
                <a:latin typeface="Arial" panose="020B0604020202020204" pitchFamily="34" charset="0"/>
                <a:cs typeface="Arial" panose="020B0604020202020204" pitchFamily="34" charset="0"/>
              </a:rPr>
              <a:t>↑ cell </a:t>
            </a:r>
            <a:r>
              <a:rPr lang="cs-CZ" altLang="cs-CZ" dirty="0" err="1">
                <a:effectLst>
                  <a:outerShdw blurRad="38100" dist="38100" dir="2700000" algn="tl">
                    <a:srgbClr val="FFFFFF"/>
                  </a:outerShdw>
                </a:effectLst>
                <a:latin typeface="Arial" panose="020B0604020202020204" pitchFamily="34" charset="0"/>
                <a:cs typeface="Arial" panose="020B0604020202020204" pitchFamily="34" charset="0"/>
              </a:rPr>
              <a:t>diferentiation</a:t>
            </a:r>
            <a:r>
              <a:rPr lang="cs-CZ" altLang="cs-CZ" dirty="0">
                <a:effectLst>
                  <a:outerShdw blurRad="38100" dist="38100" dir="2700000" algn="tl">
                    <a:srgbClr val="FFFFFF"/>
                  </a:outerShdw>
                </a:effectLst>
                <a:latin typeface="Arial" panose="020B0604020202020204" pitchFamily="34" charset="0"/>
                <a:cs typeface="Arial" panose="020B0604020202020204" pitchFamily="34" charset="0"/>
              </a:rPr>
              <a:t>, ↓ </a:t>
            </a:r>
            <a:r>
              <a:rPr lang="cs-CZ" altLang="cs-CZ" dirty="0" err="1">
                <a:effectLst>
                  <a:outerShdw blurRad="38100" dist="38100" dir="2700000" algn="tl">
                    <a:srgbClr val="FFFFFF"/>
                  </a:outerShdw>
                </a:effectLst>
                <a:latin typeface="Arial" panose="020B0604020202020204" pitchFamily="34" charset="0"/>
                <a:cs typeface="Arial" panose="020B0604020202020204" pitchFamily="34" charset="0"/>
              </a:rPr>
              <a:t>invasivity</a:t>
            </a:r>
            <a:r>
              <a:rPr lang="cs-CZ" altLang="cs-CZ" dirty="0">
                <a:effectLst>
                  <a:outerShdw blurRad="38100" dist="38100" dir="2700000" algn="tl">
                    <a:srgbClr val="FFFFFF"/>
                  </a:outerShdw>
                </a:effectLst>
                <a:latin typeface="Arial" panose="020B0604020202020204" pitchFamily="34" charset="0"/>
                <a:cs typeface="Arial" panose="020B0604020202020204" pitchFamily="34" charset="0"/>
              </a:rPr>
              <a:t>,</a:t>
            </a:r>
            <a:r>
              <a:rPr lang="cs-CZ" altLang="cs-CZ"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cs typeface="Arial" panose="020B0604020202020204" pitchFamily="34" charset="0"/>
              </a:rPr>
              <a:t>better</a:t>
            </a:r>
            <a:r>
              <a:rPr lang="cs-CZ" altLang="cs-CZ"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cs typeface="Arial" panose="020B0604020202020204" pitchFamily="34" charset="0"/>
              </a:rPr>
              <a:t>prognosis</a:t>
            </a:r>
            <a:r>
              <a:rPr lang="cs-CZ" altLang="cs-CZ" b="1"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dirty="0">
                <a:effectLst>
                  <a:outerShdw blurRad="38100" dist="38100" dir="2700000" algn="tl">
                    <a:srgbClr val="FFFFFF"/>
                  </a:outerShdw>
                </a:effectLst>
                <a:latin typeface="Arial" panose="020B0604020202020204" pitchFamily="34" charset="0"/>
                <a:cs typeface="Arial" panose="020B0604020202020204" pitchFamily="34" charset="0"/>
              </a:rPr>
              <a:t>= antiestrogen </a:t>
            </a:r>
            <a:r>
              <a:rPr lang="cs-CZ" altLang="cs-CZ" dirty="0" err="1">
                <a:effectLst>
                  <a:outerShdw blurRad="38100" dist="38100" dir="2700000" algn="tl">
                    <a:srgbClr val="FFFFFF"/>
                  </a:outerShdw>
                </a:effectLst>
                <a:latin typeface="Arial" panose="020B0604020202020204" pitchFamily="34" charset="0"/>
                <a:cs typeface="Arial" panose="020B0604020202020204" pitchFamily="34" charset="0"/>
              </a:rPr>
              <a:t>therapy</a:t>
            </a:r>
            <a:r>
              <a:rPr lang="cs-CZ" altLang="cs-CZ" dirty="0">
                <a:effectLst>
                  <a:outerShdw blurRad="38100" dist="38100" dir="2700000" algn="tl">
                    <a:srgbClr val="FFFFFF"/>
                  </a:outerShdw>
                </a:effectLst>
                <a:latin typeface="Arial" panose="020B0604020202020204" pitchFamily="34" charset="0"/>
                <a:cs typeface="Arial" panose="020B0604020202020204" pitchFamily="34" charset="0"/>
              </a:rPr>
              <a:t> </a:t>
            </a:r>
            <a:r>
              <a:rPr lang="cs-CZ" altLang="cs-CZ" dirty="0" err="1">
                <a:effectLst>
                  <a:outerShdw blurRad="38100" dist="38100" dir="2700000" algn="tl">
                    <a:srgbClr val="FFFFFF"/>
                  </a:outerShdw>
                </a:effectLst>
                <a:latin typeface="Arial" panose="020B0604020202020204" pitchFamily="34" charset="0"/>
                <a:cs typeface="Arial" panose="020B0604020202020204" pitchFamily="34" charset="0"/>
              </a:rPr>
              <a:t>indication</a:t>
            </a:r>
            <a:endParaRPr lang="cs-CZ" altLang="cs-CZ" dirty="0">
              <a:effectLst>
                <a:outerShdw blurRad="38100" dist="38100" dir="2700000" algn="tl">
                  <a:srgbClr val="FFFFFF"/>
                </a:outerShdw>
              </a:effectLst>
              <a:latin typeface="Arial" panose="020B0604020202020204" pitchFamily="34" charset="0"/>
              <a:cs typeface="Arial" panose="020B0604020202020204" pitchFamily="34" charset="0"/>
            </a:endParaRPr>
          </a:p>
          <a:p>
            <a:pPr eaLnBrk="1" hangingPunct="1">
              <a:lnSpc>
                <a:spcPct val="80000"/>
              </a:lnSpc>
              <a:defRPr/>
            </a:pPr>
            <a:endParaRPr lang="cs-CZ" altLang="cs-CZ" dirty="0">
              <a:effectLst>
                <a:outerShdw blurRad="38100" dist="38100" dir="2700000" algn="tl">
                  <a:srgbClr val="FFFFFF"/>
                </a:outerShdw>
              </a:effectLst>
              <a:latin typeface="Arial" panose="020B0604020202020204" pitchFamily="34" charset="0"/>
              <a:cs typeface="Arial" panose="020B0604020202020204" pitchFamily="34" charset="0"/>
            </a:endParaRPr>
          </a:p>
          <a:p>
            <a:pPr eaLnBrk="1" hangingPunct="1">
              <a:lnSpc>
                <a:spcPct val="80000"/>
              </a:lnSpc>
              <a:defRPr/>
            </a:pPr>
            <a:r>
              <a:rPr lang="cs-CZ" altLang="cs-CZ" b="1" dirty="0" err="1">
                <a:solidFill>
                  <a:srgbClr val="008080"/>
                </a:solidFill>
                <a:effectLst>
                  <a:outerShdw blurRad="38100" dist="38100" dir="2700000" algn="tl">
                    <a:srgbClr val="000000"/>
                  </a:outerShdw>
                </a:effectLst>
                <a:latin typeface="Arial" panose="020B0604020202020204" pitchFamily="34" charset="0"/>
              </a:rPr>
              <a:t>immunohistochemical</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determination</a:t>
            </a:r>
            <a:r>
              <a:rPr lang="cs-CZ" altLang="cs-CZ" b="1" dirty="0">
                <a:solidFill>
                  <a:srgbClr val="008080"/>
                </a:solidFill>
                <a:effectLst>
                  <a:outerShdw blurRad="38100" dist="38100" dir="2700000" algn="tl">
                    <a:srgbClr val="000000"/>
                  </a:outerShdw>
                </a:effectLst>
                <a:latin typeface="Arial" panose="020B0604020202020204" pitchFamily="34" charset="0"/>
              </a:rPr>
              <a:t> - ELISA</a:t>
            </a:r>
            <a:endParaRPr lang="cs-CZ" altLang="cs-CZ" b="1" dirty="0">
              <a:solidFill>
                <a:srgbClr val="00808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694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sk-SK" b="1" dirty="0" err="1">
                <a:solidFill>
                  <a:srgbClr val="FF0000"/>
                </a:solidFill>
                <a:effectLst>
                  <a:outerShdw blurRad="38100" dist="38100" dir="2700000" algn="tl">
                    <a:srgbClr val="000000">
                      <a:alpha val="43137"/>
                    </a:srgbClr>
                  </a:outerShdw>
                </a:effectLst>
              </a:rPr>
              <a:t>Growth</a:t>
            </a:r>
            <a:r>
              <a:rPr lang="sk-SK" b="1" dirty="0">
                <a:solidFill>
                  <a:srgbClr val="FF0000"/>
                </a:solidFill>
                <a:effectLst>
                  <a:outerShdw blurRad="38100" dist="38100" dir="2700000" algn="tl">
                    <a:srgbClr val="000000">
                      <a:alpha val="43137"/>
                    </a:srgbClr>
                  </a:outerShdw>
                </a:effectLst>
              </a:rPr>
              <a:t> </a:t>
            </a:r>
            <a:r>
              <a:rPr lang="sk-SK" b="1" dirty="0" err="1">
                <a:solidFill>
                  <a:srgbClr val="FF0000"/>
                </a:solidFill>
                <a:effectLst>
                  <a:outerShdw blurRad="38100" dist="38100" dir="2700000" algn="tl">
                    <a:srgbClr val="000000">
                      <a:alpha val="43137"/>
                    </a:srgbClr>
                  </a:outerShdw>
                </a:effectLst>
              </a:rPr>
              <a:t>factors</a:t>
            </a:r>
            <a:r>
              <a:rPr lang="sk-SK" b="1" dirty="0">
                <a:solidFill>
                  <a:srgbClr val="FF0000"/>
                </a:solidFill>
                <a:effectLst>
                  <a:outerShdw blurRad="38100" dist="38100" dir="2700000" algn="tl">
                    <a:srgbClr val="000000">
                      <a:alpha val="43137"/>
                    </a:srgbClr>
                  </a:outerShdw>
                </a:effectLst>
              </a:rPr>
              <a:t> </a:t>
            </a:r>
            <a:r>
              <a:rPr lang="sk-SK" b="1" dirty="0" err="1">
                <a:solidFill>
                  <a:srgbClr val="FF0000"/>
                </a:solidFill>
                <a:effectLst>
                  <a:outerShdw blurRad="38100" dist="38100" dir="2700000" algn="tl">
                    <a:srgbClr val="000000">
                      <a:alpha val="43137"/>
                    </a:srgbClr>
                  </a:outerShdw>
                </a:effectLst>
              </a:rPr>
              <a:t>receptors</a:t>
            </a:r>
            <a:endParaRPr lang="sk-SK" b="1" dirty="0">
              <a:solidFill>
                <a:srgbClr val="FF0000"/>
              </a:solidFill>
              <a:effectLst>
                <a:outerShdw blurRad="38100" dist="38100" dir="2700000" algn="tl">
                  <a:srgbClr val="000000">
                    <a:alpha val="43137"/>
                  </a:srgbClr>
                </a:outerShdw>
              </a:effectLst>
            </a:endParaRPr>
          </a:p>
        </p:txBody>
      </p:sp>
      <p:sp>
        <p:nvSpPr>
          <p:cNvPr id="8" name="Zástupný symbol obsahu 7"/>
          <p:cNvSpPr>
            <a:spLocks noGrp="1"/>
          </p:cNvSpPr>
          <p:nvPr>
            <p:ph idx="1"/>
          </p:nvPr>
        </p:nvSpPr>
        <p:spPr/>
        <p:txBody>
          <a:bodyPr>
            <a:normAutofit/>
          </a:bodyPr>
          <a:lstStyle/>
          <a:p>
            <a:pPr>
              <a:buClr>
                <a:srgbClr val="C00000"/>
              </a:buClr>
            </a:pPr>
            <a:r>
              <a:rPr lang="sk-SK" dirty="0" err="1"/>
              <a:t>Transmembrane</a:t>
            </a:r>
            <a:r>
              <a:rPr lang="sk-SK" dirty="0"/>
              <a:t> </a:t>
            </a:r>
            <a:r>
              <a:rPr lang="sk-SK" dirty="0" err="1"/>
              <a:t>receptors</a:t>
            </a:r>
            <a:r>
              <a:rPr lang="sk-SK" dirty="0"/>
              <a:t> </a:t>
            </a:r>
            <a:r>
              <a:rPr lang="sk-SK" dirty="0" err="1"/>
              <a:t>with</a:t>
            </a:r>
            <a:r>
              <a:rPr lang="sk-SK" dirty="0"/>
              <a:t> </a:t>
            </a:r>
            <a:r>
              <a:rPr lang="sk-SK" dirty="0" err="1"/>
              <a:t>tyrosinkinase</a:t>
            </a:r>
            <a:r>
              <a:rPr lang="sk-SK" dirty="0"/>
              <a:t> </a:t>
            </a:r>
            <a:r>
              <a:rPr lang="sk-SK" dirty="0" err="1"/>
              <a:t>activity</a:t>
            </a:r>
            <a:r>
              <a:rPr lang="sk-SK" dirty="0"/>
              <a:t> – </a:t>
            </a:r>
            <a:r>
              <a:rPr lang="sk-SK" dirty="0" err="1"/>
              <a:t>phosphorylation</a:t>
            </a:r>
            <a:r>
              <a:rPr lang="sk-SK" dirty="0"/>
              <a:t> of </a:t>
            </a:r>
            <a:r>
              <a:rPr lang="sk-SK" dirty="0" err="1"/>
              <a:t>Tyr</a:t>
            </a:r>
            <a:r>
              <a:rPr lang="sk-SK" dirty="0"/>
              <a:t> </a:t>
            </a:r>
            <a:r>
              <a:rPr lang="cs-CZ" dirty="0" err="1"/>
              <a:t>residues</a:t>
            </a:r>
            <a:r>
              <a:rPr lang="cs-CZ" dirty="0"/>
              <a:t> of protein </a:t>
            </a:r>
            <a:r>
              <a:rPr lang="cs-CZ" dirty="0" err="1"/>
              <a:t>substrates</a:t>
            </a:r>
            <a:endParaRPr lang="sk-SK" dirty="0"/>
          </a:p>
          <a:p>
            <a:pPr>
              <a:buClr>
                <a:srgbClr val="C00000"/>
              </a:buClr>
            </a:pPr>
            <a:r>
              <a:rPr lang="en-US" dirty="0"/>
              <a:t>The binding of substrate to the extracellular domain causes a conformational change </a:t>
            </a:r>
            <a:r>
              <a:rPr lang="cs-CZ" dirty="0" err="1"/>
              <a:t>of</a:t>
            </a:r>
            <a:r>
              <a:rPr lang="en-US" dirty="0"/>
              <a:t> the receptor</a:t>
            </a:r>
            <a:r>
              <a:rPr lang="cs-CZ" dirty="0"/>
              <a:t>,</a:t>
            </a:r>
            <a:r>
              <a:rPr lang="en-US" dirty="0"/>
              <a:t> </a:t>
            </a:r>
            <a:r>
              <a:rPr lang="cs-CZ" dirty="0" err="1"/>
              <a:t>its</a:t>
            </a:r>
            <a:r>
              <a:rPr lang="cs-CZ" dirty="0"/>
              <a:t> </a:t>
            </a:r>
            <a:r>
              <a:rPr lang="en-US" dirty="0" err="1"/>
              <a:t>autophosphorylation</a:t>
            </a:r>
            <a:r>
              <a:rPr lang="en-US" dirty="0"/>
              <a:t> and activation of downstream signaling pathways </a:t>
            </a:r>
            <a:r>
              <a:rPr lang="sk-SK" dirty="0"/>
              <a:t>→  </a:t>
            </a:r>
            <a:r>
              <a:rPr lang="en-US" dirty="0"/>
              <a:t>influence</a:t>
            </a:r>
            <a:r>
              <a:rPr lang="cs-CZ" dirty="0"/>
              <a:t> </a:t>
            </a:r>
            <a:r>
              <a:rPr lang="cs-CZ" dirty="0" err="1"/>
              <a:t>of</a:t>
            </a:r>
            <a:r>
              <a:rPr lang="cs-CZ" dirty="0"/>
              <a:t> cel.</a:t>
            </a:r>
            <a:r>
              <a:rPr lang="en-US" dirty="0"/>
              <a:t> proliferation, inhibition of apoptosis</a:t>
            </a:r>
            <a:endParaRPr lang="sk-SK" dirty="0"/>
          </a:p>
          <a:p>
            <a:pPr>
              <a:buClr>
                <a:srgbClr val="C00000"/>
              </a:buClr>
            </a:pPr>
            <a:r>
              <a:rPr lang="sk-SK" sz="3200" b="1" dirty="0">
                <a:solidFill>
                  <a:srgbClr val="FF0000"/>
                </a:solidFill>
              </a:rPr>
              <a:t>HER1 (EGFR), HER2/</a:t>
            </a:r>
            <a:r>
              <a:rPr lang="sk-SK" sz="3200" b="1" dirty="0" err="1">
                <a:solidFill>
                  <a:srgbClr val="FF0000"/>
                </a:solidFill>
              </a:rPr>
              <a:t>neu</a:t>
            </a:r>
            <a:r>
              <a:rPr lang="sk-SK" sz="3200" b="1" dirty="0">
                <a:solidFill>
                  <a:srgbClr val="FF0000"/>
                </a:solidFill>
              </a:rPr>
              <a:t>, </a:t>
            </a:r>
            <a:r>
              <a:rPr lang="sk-SK" dirty="0"/>
              <a:t>HER3, HER4 </a:t>
            </a:r>
          </a:p>
        </p:txBody>
      </p:sp>
      <p:sp>
        <p:nvSpPr>
          <p:cNvPr id="6" name="Zástupný symbol čísla snímky 5"/>
          <p:cNvSpPr>
            <a:spLocks noGrp="1"/>
          </p:cNvSpPr>
          <p:nvPr>
            <p:ph type="sldNum" sz="quarter" idx="12"/>
          </p:nvPr>
        </p:nvSpPr>
        <p:spPr/>
        <p:txBody>
          <a:bodyPr/>
          <a:lstStyle/>
          <a:p>
            <a:fld id="{140FB894-F7EA-471D-9D3A-C709E50C82BE}" type="slidenum">
              <a:rPr lang="sk-SK" smtClean="0"/>
              <a:pPr/>
              <a:t>38</a:t>
            </a:fld>
            <a:endParaRPr lang="sk-SK"/>
          </a:p>
        </p:txBody>
      </p:sp>
      <p:pic>
        <p:nvPicPr>
          <p:cNvPr id="7170" name="Picture 2" descr="Výsledek obrázku pro eg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33" y="3935597"/>
            <a:ext cx="3770842" cy="29224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048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err="1">
                <a:solidFill>
                  <a:srgbClr val="FF0000"/>
                </a:solidFill>
                <a:effectLst>
                  <a:outerShdw blurRad="38100" dist="38100" dir="2700000" algn="tl">
                    <a:srgbClr val="000000">
                      <a:alpha val="43137"/>
                    </a:srgbClr>
                  </a:outerShdw>
                </a:effectLst>
              </a:rPr>
              <a:t>Growth</a:t>
            </a:r>
            <a:r>
              <a:rPr lang="sk-SK" b="1" dirty="0">
                <a:solidFill>
                  <a:srgbClr val="FF0000"/>
                </a:solidFill>
                <a:effectLst>
                  <a:outerShdw blurRad="38100" dist="38100" dir="2700000" algn="tl">
                    <a:srgbClr val="000000">
                      <a:alpha val="43137"/>
                    </a:srgbClr>
                  </a:outerShdw>
                </a:effectLst>
              </a:rPr>
              <a:t> </a:t>
            </a:r>
            <a:r>
              <a:rPr lang="sk-SK" b="1" dirty="0" err="1">
                <a:solidFill>
                  <a:srgbClr val="FF0000"/>
                </a:solidFill>
                <a:effectLst>
                  <a:outerShdw blurRad="38100" dist="38100" dir="2700000" algn="tl">
                    <a:srgbClr val="000000">
                      <a:alpha val="43137"/>
                    </a:srgbClr>
                  </a:outerShdw>
                </a:effectLst>
              </a:rPr>
              <a:t>factors</a:t>
            </a:r>
            <a:r>
              <a:rPr lang="sk-SK" b="1" dirty="0">
                <a:solidFill>
                  <a:srgbClr val="FF0000"/>
                </a:solidFill>
                <a:effectLst>
                  <a:outerShdw blurRad="38100" dist="38100" dir="2700000" algn="tl">
                    <a:srgbClr val="000000">
                      <a:alpha val="43137"/>
                    </a:srgbClr>
                  </a:outerShdw>
                </a:effectLst>
              </a:rPr>
              <a:t> </a:t>
            </a:r>
            <a:r>
              <a:rPr lang="sk-SK" b="1" dirty="0" err="1">
                <a:solidFill>
                  <a:srgbClr val="FF0000"/>
                </a:solidFill>
                <a:effectLst>
                  <a:outerShdw blurRad="38100" dist="38100" dir="2700000" algn="tl">
                    <a:srgbClr val="000000">
                      <a:alpha val="43137"/>
                    </a:srgbClr>
                  </a:outerShdw>
                </a:effectLst>
              </a:rPr>
              <a:t>receptors</a:t>
            </a:r>
            <a:endParaRPr lang="cs-CZ" b="1" dirty="0">
              <a:solidFill>
                <a:srgbClr val="FF0000"/>
              </a:solidFill>
            </a:endParaRP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883666387"/>
              </p:ext>
            </p:extLst>
          </p:nvPr>
        </p:nvGraphicFramePr>
        <p:xfrm>
          <a:off x="838200" y="1825625"/>
          <a:ext cx="10515600" cy="265176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cs-CZ" sz="2800" dirty="0"/>
                        <a:t>Type </a:t>
                      </a:r>
                      <a:r>
                        <a:rPr lang="cs-CZ" sz="2800" dirty="0" err="1"/>
                        <a:t>of</a:t>
                      </a:r>
                      <a:r>
                        <a:rPr lang="cs-CZ" sz="2800" dirty="0"/>
                        <a:t> receptor</a:t>
                      </a:r>
                    </a:p>
                  </a:txBody>
                  <a:tcPr/>
                </a:tc>
                <a:tc>
                  <a:txBody>
                    <a:bodyPr/>
                    <a:lstStyle/>
                    <a:p>
                      <a:r>
                        <a:rPr lang="cs-CZ" sz="2800" dirty="0"/>
                        <a:t>HER</a:t>
                      </a:r>
                      <a:r>
                        <a:rPr lang="cs-CZ" sz="2800" baseline="0" dirty="0"/>
                        <a:t>1</a:t>
                      </a:r>
                      <a:endParaRPr lang="cs-CZ" sz="2800" dirty="0"/>
                    </a:p>
                  </a:txBody>
                  <a:tcPr/>
                </a:tc>
                <a:tc>
                  <a:txBody>
                    <a:bodyPr/>
                    <a:lstStyle/>
                    <a:p>
                      <a:r>
                        <a:rPr lang="cs-CZ" sz="2800" dirty="0"/>
                        <a:t>HER2/</a:t>
                      </a:r>
                      <a:r>
                        <a:rPr lang="cs-CZ" sz="2800" dirty="0" err="1"/>
                        <a:t>neu</a:t>
                      </a:r>
                      <a:r>
                        <a:rPr lang="cs-CZ" sz="2800" dirty="0"/>
                        <a:t>*</a:t>
                      </a:r>
                    </a:p>
                  </a:txBody>
                  <a:tcPr/>
                </a:tc>
                <a:extLst>
                  <a:ext uri="{0D108BD9-81ED-4DB2-BD59-A6C34878D82A}">
                    <a16:rowId xmlns:a16="http://schemas.microsoft.com/office/drawing/2014/main" val="10000"/>
                  </a:ext>
                </a:extLst>
              </a:tr>
              <a:tr h="370840">
                <a:tc>
                  <a:txBody>
                    <a:bodyPr/>
                    <a:lstStyle/>
                    <a:p>
                      <a:r>
                        <a:rPr lang="cs-CZ" sz="2800" dirty="0" err="1"/>
                        <a:t>Ligands</a:t>
                      </a:r>
                      <a:r>
                        <a:rPr lang="cs-CZ" sz="2800" dirty="0"/>
                        <a:t> </a:t>
                      </a:r>
                    </a:p>
                  </a:txBody>
                  <a:tcPr/>
                </a:tc>
                <a:tc>
                  <a:txBody>
                    <a:bodyPr/>
                    <a:lstStyle/>
                    <a:p>
                      <a:r>
                        <a:rPr lang="cs-CZ" sz="2800" dirty="0"/>
                        <a:t>EGF, TGF</a:t>
                      </a:r>
                      <a:r>
                        <a:rPr lang="sk-SK" sz="2800" dirty="0"/>
                        <a:t>α, </a:t>
                      </a:r>
                      <a:r>
                        <a:rPr lang="sk-SK" sz="2000" dirty="0" err="1"/>
                        <a:t>amphiregulin</a:t>
                      </a:r>
                      <a:r>
                        <a:rPr lang="sk-SK" sz="2000" dirty="0"/>
                        <a:t>, </a:t>
                      </a:r>
                      <a:r>
                        <a:rPr lang="sk-SK" sz="2000" dirty="0" err="1"/>
                        <a:t>betacelulin</a:t>
                      </a:r>
                      <a:r>
                        <a:rPr lang="sk-SK" sz="2000" dirty="0"/>
                        <a:t>, </a:t>
                      </a:r>
                      <a:r>
                        <a:rPr lang="sk-SK" sz="2000" dirty="0" err="1"/>
                        <a:t>epigene</a:t>
                      </a:r>
                      <a:r>
                        <a:rPr lang="sk-SK" sz="2000" dirty="0"/>
                        <a:t>, </a:t>
                      </a:r>
                      <a:r>
                        <a:rPr lang="sk-SK" sz="2000" dirty="0" err="1"/>
                        <a:t>epiregulin</a:t>
                      </a:r>
                      <a:endParaRPr lang="cs-CZ" sz="2000" dirty="0"/>
                    </a:p>
                  </a:txBody>
                  <a:tcPr/>
                </a:tc>
                <a:tc>
                  <a:txBody>
                    <a:bodyPr/>
                    <a:lstStyle/>
                    <a:p>
                      <a:r>
                        <a:rPr lang="cs-CZ" sz="2800" dirty="0"/>
                        <a:t>?</a:t>
                      </a:r>
                    </a:p>
                  </a:txBody>
                  <a:tcPr/>
                </a:tc>
                <a:extLst>
                  <a:ext uri="{0D108BD9-81ED-4DB2-BD59-A6C34878D82A}">
                    <a16:rowId xmlns:a16="http://schemas.microsoft.com/office/drawing/2014/main" val="10001"/>
                  </a:ext>
                </a:extLst>
              </a:tr>
              <a:tr h="370840">
                <a:tc>
                  <a:txBody>
                    <a:bodyPr/>
                    <a:lstStyle/>
                    <a:p>
                      <a:r>
                        <a:rPr lang="cs-CZ" sz="2800" dirty="0" err="1"/>
                        <a:t>Blocked</a:t>
                      </a:r>
                      <a:r>
                        <a:rPr lang="cs-CZ" sz="2800" dirty="0"/>
                        <a:t> by</a:t>
                      </a:r>
                    </a:p>
                  </a:txBody>
                  <a:tcPr/>
                </a:tc>
                <a:tc>
                  <a:txBody>
                    <a:bodyPr/>
                    <a:lstStyle/>
                    <a:p>
                      <a:r>
                        <a:rPr lang="cs-CZ" sz="2800" dirty="0" err="1"/>
                        <a:t>Monoclonal</a:t>
                      </a:r>
                      <a:r>
                        <a:rPr lang="cs-CZ" sz="2800" baseline="0" dirty="0"/>
                        <a:t> AB</a:t>
                      </a:r>
                      <a:r>
                        <a:rPr lang="cs-CZ" sz="2800" dirty="0"/>
                        <a:t> -</a:t>
                      </a:r>
                      <a:r>
                        <a:rPr lang="cs-CZ" sz="2800" baseline="0" dirty="0"/>
                        <a:t> </a:t>
                      </a:r>
                      <a:r>
                        <a:rPr lang="cs-CZ" sz="2800" dirty="0"/>
                        <a:t>tyrosin </a:t>
                      </a:r>
                      <a:r>
                        <a:rPr lang="cs-CZ" sz="2800" dirty="0" err="1"/>
                        <a:t>kinase</a:t>
                      </a:r>
                      <a:r>
                        <a:rPr lang="cs-CZ" sz="2800" dirty="0"/>
                        <a:t> </a:t>
                      </a:r>
                      <a:r>
                        <a:rPr lang="cs-CZ" sz="2800" dirty="0" err="1"/>
                        <a:t>inhibitors</a:t>
                      </a:r>
                      <a:r>
                        <a:rPr lang="cs-CZ" sz="2800" dirty="0"/>
                        <a:t> EGFR TKI</a:t>
                      </a:r>
                    </a:p>
                    <a:p>
                      <a:r>
                        <a:rPr lang="cs-CZ" sz="2400" dirty="0"/>
                        <a:t>(</a:t>
                      </a:r>
                      <a:r>
                        <a:rPr lang="cs-CZ" sz="2400" dirty="0" err="1"/>
                        <a:t>cetuximab</a:t>
                      </a:r>
                      <a:r>
                        <a:rPr lang="cs-CZ" sz="2400" dirty="0"/>
                        <a:t>, </a:t>
                      </a:r>
                      <a:r>
                        <a:rPr lang="cs-CZ" sz="2400" dirty="0" err="1"/>
                        <a:t>erlotinib</a:t>
                      </a:r>
                      <a:r>
                        <a:rPr lang="cs-CZ" sz="2400" dirty="0"/>
                        <a:t>, </a:t>
                      </a:r>
                      <a:r>
                        <a:rPr lang="cs-CZ" sz="2400" dirty="0" err="1"/>
                        <a:t>gefitinib</a:t>
                      </a:r>
                      <a:r>
                        <a:rPr lang="cs-CZ"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800" dirty="0" err="1"/>
                        <a:t>Monoclonal</a:t>
                      </a:r>
                      <a:r>
                        <a:rPr lang="cs-CZ" sz="2800" baseline="0" dirty="0"/>
                        <a:t> AB</a:t>
                      </a:r>
                      <a:r>
                        <a:rPr lang="cs-CZ" sz="2800" dirty="0"/>
                        <a:t> </a:t>
                      </a:r>
                    </a:p>
                    <a:p>
                      <a:r>
                        <a:rPr lang="cs-CZ" sz="2400" dirty="0"/>
                        <a:t>(</a:t>
                      </a:r>
                      <a:r>
                        <a:rPr lang="cs-CZ" sz="2400" dirty="0" err="1"/>
                        <a:t>trastuzumab</a:t>
                      </a:r>
                      <a:r>
                        <a:rPr lang="cs-CZ" sz="2400" dirty="0"/>
                        <a:t>)</a:t>
                      </a:r>
                    </a:p>
                  </a:txBody>
                  <a:tcPr/>
                </a:tc>
                <a:extLst>
                  <a:ext uri="{0D108BD9-81ED-4DB2-BD59-A6C34878D82A}">
                    <a16:rowId xmlns:a16="http://schemas.microsoft.com/office/drawing/2014/main" val="10002"/>
                  </a:ext>
                </a:extLst>
              </a:tr>
            </a:tbl>
          </a:graphicData>
        </a:graphic>
      </p:graphicFrame>
      <p:sp>
        <p:nvSpPr>
          <p:cNvPr id="4" name="Zástupný symbol pro číslo snímku 3"/>
          <p:cNvSpPr>
            <a:spLocks noGrp="1"/>
          </p:cNvSpPr>
          <p:nvPr>
            <p:ph type="sldNum" sz="quarter" idx="12"/>
          </p:nvPr>
        </p:nvSpPr>
        <p:spPr/>
        <p:txBody>
          <a:bodyPr/>
          <a:lstStyle/>
          <a:p>
            <a:fld id="{F9B338CD-04D5-4B0E-AE23-0446F8D39ADF}" type="slidenum">
              <a:rPr lang="cs-CZ" smtClean="0"/>
              <a:t>39</a:t>
            </a:fld>
            <a:endParaRPr lang="cs-CZ"/>
          </a:p>
        </p:txBody>
      </p:sp>
      <p:sp>
        <p:nvSpPr>
          <p:cNvPr id="6" name="TextovéPole 5"/>
          <p:cNvSpPr txBox="1"/>
          <p:nvPr/>
        </p:nvSpPr>
        <p:spPr>
          <a:xfrm>
            <a:off x="6205211" y="4633822"/>
            <a:ext cx="5467138" cy="400110"/>
          </a:xfrm>
          <a:prstGeom prst="rect">
            <a:avLst/>
          </a:prstGeom>
          <a:noFill/>
        </p:spPr>
        <p:txBody>
          <a:bodyPr wrap="none" rtlCol="0">
            <a:spAutoFit/>
          </a:bodyPr>
          <a:lstStyle/>
          <a:p>
            <a:r>
              <a:rPr lang="cs-CZ" sz="2000" dirty="0"/>
              <a:t>* </a:t>
            </a:r>
            <a:r>
              <a:rPr lang="cs-CZ" sz="2000" dirty="0" err="1"/>
              <a:t>Nomenclature</a:t>
            </a:r>
            <a:r>
              <a:rPr lang="cs-CZ" sz="2000" dirty="0"/>
              <a:t>: HER 2 in </a:t>
            </a:r>
            <a:r>
              <a:rPr lang="cs-CZ" sz="2000" dirty="0" err="1"/>
              <a:t>humans</a:t>
            </a:r>
            <a:r>
              <a:rPr lang="cs-CZ" sz="2000" dirty="0"/>
              <a:t>, </a:t>
            </a:r>
            <a:r>
              <a:rPr lang="cs-CZ" sz="2000" dirty="0" err="1"/>
              <a:t>neu</a:t>
            </a:r>
            <a:r>
              <a:rPr lang="cs-CZ" sz="2000" dirty="0"/>
              <a:t> in </a:t>
            </a:r>
            <a:r>
              <a:rPr lang="cs-CZ" sz="2000" dirty="0" err="1"/>
              <a:t>rodents</a:t>
            </a:r>
            <a:endParaRPr lang="cs-CZ" sz="2000" dirty="0"/>
          </a:p>
        </p:txBody>
      </p:sp>
    </p:spTree>
    <p:custDataLst>
      <p:tags r:id="rId1"/>
    </p:custDataLst>
    <p:extLst>
      <p:ext uri="{BB962C8B-B14F-4D97-AF65-F5344CB8AC3E}">
        <p14:creationId xmlns:p14="http://schemas.microsoft.com/office/powerpoint/2010/main" val="86115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8068C4-43B2-4FD5-A830-9B12D0C021E4}" type="slidenum">
              <a:rPr lang="cs-CZ" altLang="cs-CZ" sz="1400"/>
              <a:pPr>
                <a:spcBef>
                  <a:spcPct val="0"/>
                </a:spcBef>
                <a:buFontTx/>
                <a:buNone/>
              </a:pPr>
              <a:t>4</a:t>
            </a:fld>
            <a:endParaRPr lang="cs-CZ" altLang="cs-CZ" sz="1400"/>
          </a:p>
        </p:txBody>
      </p:sp>
      <p:sp>
        <p:nvSpPr>
          <p:cNvPr id="7170" name="Rectangle 2"/>
          <p:cNvSpPr>
            <a:spLocks noGrp="1" noChangeArrowheads="1"/>
          </p:cNvSpPr>
          <p:nvPr>
            <p:ph type="title"/>
          </p:nvPr>
        </p:nvSpPr>
        <p:spPr/>
        <p:txBody>
          <a:bodyPr/>
          <a:lstStyle/>
          <a:p>
            <a:pPr eaLnBrk="1" hangingPunct="1">
              <a:defRPr/>
            </a:pPr>
            <a:r>
              <a:rPr lang="cs-CZ" altLang="cs-CZ" sz="3600" b="1" dirty="0">
                <a:solidFill>
                  <a:srgbClr val="FF0000"/>
                </a:solidFill>
                <a:latin typeface="Arial" panose="020B0604020202020204" pitchFamily="34" charset="0"/>
              </a:rPr>
              <a:t>CLASSIFICATION OF TUMOR MARKERS</a:t>
            </a:r>
          </a:p>
        </p:txBody>
      </p:sp>
      <p:sp>
        <p:nvSpPr>
          <p:cNvPr id="7171" name="Rectangle 3"/>
          <p:cNvSpPr>
            <a:spLocks noGrp="1" noChangeArrowheads="1"/>
          </p:cNvSpPr>
          <p:nvPr>
            <p:ph type="body" idx="1"/>
          </p:nvPr>
        </p:nvSpPr>
        <p:spPr>
          <a:xfrm>
            <a:off x="838200" y="1894114"/>
            <a:ext cx="9829800" cy="3697061"/>
          </a:xfrm>
        </p:spPr>
        <p:txBody>
          <a:bodyPr>
            <a:normAutofit fontScale="92500" lnSpcReduction="20000"/>
          </a:bodyPr>
          <a:lstStyle/>
          <a:p>
            <a:pPr>
              <a:defRPr/>
            </a:pPr>
            <a:r>
              <a:rPr lang="cs-CZ" altLang="cs-CZ" b="1" dirty="0" err="1">
                <a:solidFill>
                  <a:srgbClr val="0000FF"/>
                </a:solidFill>
                <a:latin typeface="Arial" panose="020B0604020202020204" pitchFamily="34" charset="0"/>
              </a:rPr>
              <a:t>According</a:t>
            </a:r>
            <a:r>
              <a:rPr lang="cs-CZ" altLang="cs-CZ" b="1" dirty="0">
                <a:solidFill>
                  <a:srgbClr val="0000FF"/>
                </a:solidFill>
                <a:latin typeface="Arial" panose="020B0604020202020204" pitchFamily="34" charset="0"/>
              </a:rPr>
              <a:t> to </a:t>
            </a:r>
            <a:r>
              <a:rPr lang="cs-CZ" altLang="cs-CZ" b="1" dirty="0" err="1">
                <a:solidFill>
                  <a:srgbClr val="0000FF"/>
                </a:solidFill>
                <a:latin typeface="Arial" panose="020B0604020202020204" pitchFamily="34" charset="0"/>
              </a:rPr>
              <a:t>proof</a:t>
            </a:r>
            <a:r>
              <a:rPr lang="cs-CZ" altLang="cs-CZ" b="1" dirty="0">
                <a:solidFill>
                  <a:srgbClr val="0000FF"/>
                </a:solidFill>
                <a:latin typeface="Arial" panose="020B0604020202020204" pitchFamily="34" charset="0"/>
              </a:rPr>
              <a:t>: </a:t>
            </a:r>
            <a:r>
              <a:rPr lang="cs-CZ" altLang="cs-CZ" dirty="0" err="1">
                <a:latin typeface="Arial" panose="020B0604020202020204" pitchFamily="34" charset="0"/>
              </a:rPr>
              <a:t>humoral</a:t>
            </a:r>
            <a:r>
              <a:rPr lang="cs-CZ" altLang="cs-CZ" dirty="0">
                <a:latin typeface="Arial" panose="020B0604020202020204" pitchFamily="34" charset="0"/>
              </a:rPr>
              <a:t> (</a:t>
            </a:r>
            <a:r>
              <a:rPr lang="cs-CZ" altLang="cs-CZ" dirty="0" err="1">
                <a:latin typeface="Arial" panose="020B0604020202020204" pitchFamily="34" charset="0"/>
              </a:rPr>
              <a:t>serum</a:t>
            </a:r>
            <a:r>
              <a:rPr lang="cs-CZ" altLang="cs-CZ" dirty="0">
                <a:latin typeface="Arial" panose="020B0604020202020204" pitchFamily="34" charset="0"/>
              </a:rPr>
              <a:t>), </a:t>
            </a:r>
            <a:r>
              <a:rPr lang="cs-CZ" altLang="cs-CZ" dirty="0" err="1">
                <a:latin typeface="Arial" panose="020B0604020202020204" pitchFamily="34" charset="0"/>
              </a:rPr>
              <a:t>cellular</a:t>
            </a:r>
            <a:r>
              <a:rPr lang="cs-CZ" altLang="cs-CZ" dirty="0">
                <a:latin typeface="Arial" panose="020B0604020202020204" pitchFamily="34" charset="0"/>
              </a:rPr>
              <a:t> (</a:t>
            </a:r>
            <a:r>
              <a:rPr lang="cs-CZ" altLang="cs-CZ" dirty="0" err="1">
                <a:latin typeface="Arial" panose="020B0604020202020204" pitchFamily="34" charset="0"/>
              </a:rPr>
              <a:t>tissue</a:t>
            </a:r>
            <a:r>
              <a:rPr lang="cs-CZ" altLang="cs-CZ" dirty="0">
                <a:latin typeface="Arial" panose="020B0604020202020204" pitchFamily="34" charset="0"/>
              </a:rPr>
              <a:t>)</a:t>
            </a:r>
          </a:p>
          <a:p>
            <a:pPr>
              <a:defRPr/>
            </a:pPr>
            <a:endParaRPr lang="cs-CZ" altLang="cs-CZ" b="1" dirty="0">
              <a:solidFill>
                <a:srgbClr val="0000FF"/>
              </a:solidFill>
              <a:latin typeface="Arial" panose="020B0604020202020204" pitchFamily="34" charset="0"/>
            </a:endParaRPr>
          </a:p>
          <a:p>
            <a:pPr>
              <a:defRPr/>
            </a:pPr>
            <a:r>
              <a:rPr lang="cs-CZ" altLang="cs-CZ" b="1" dirty="0" err="1">
                <a:solidFill>
                  <a:srgbClr val="0000FF"/>
                </a:solidFill>
                <a:latin typeface="Arial" panose="020B0604020202020204" pitchFamily="34" charset="0"/>
              </a:rPr>
              <a:t>According</a:t>
            </a:r>
            <a:r>
              <a:rPr lang="cs-CZ" altLang="cs-CZ" b="1" dirty="0">
                <a:solidFill>
                  <a:srgbClr val="0000FF"/>
                </a:solidFill>
                <a:latin typeface="Arial" panose="020B0604020202020204" pitchFamily="34" charset="0"/>
              </a:rPr>
              <a:t> to </a:t>
            </a:r>
            <a:r>
              <a:rPr lang="cs-CZ" altLang="cs-CZ" b="1" dirty="0" err="1">
                <a:solidFill>
                  <a:srgbClr val="0000FF"/>
                </a:solidFill>
                <a:latin typeface="Arial" panose="020B0604020202020204" pitchFamily="34" charset="0"/>
              </a:rPr>
              <a:t>chemical</a:t>
            </a:r>
            <a:r>
              <a:rPr lang="cs-CZ" altLang="cs-CZ" b="1" dirty="0">
                <a:solidFill>
                  <a:srgbClr val="0000FF"/>
                </a:solidFill>
                <a:latin typeface="Arial" panose="020B0604020202020204" pitchFamily="34" charset="0"/>
              </a:rPr>
              <a:t> </a:t>
            </a:r>
            <a:r>
              <a:rPr lang="cs-CZ" altLang="cs-CZ" b="1" dirty="0" err="1">
                <a:solidFill>
                  <a:srgbClr val="0000FF"/>
                </a:solidFill>
                <a:latin typeface="Arial" panose="020B0604020202020204" pitchFamily="34" charset="0"/>
              </a:rPr>
              <a:t>structure</a:t>
            </a:r>
            <a:r>
              <a:rPr lang="cs-CZ" altLang="cs-CZ" b="1" dirty="0">
                <a:solidFill>
                  <a:srgbClr val="0000FF"/>
                </a:solidFill>
                <a:latin typeface="Arial" panose="020B0604020202020204" pitchFamily="34" charset="0"/>
              </a:rPr>
              <a:t> </a:t>
            </a:r>
            <a:r>
              <a:rPr lang="cs-CZ" altLang="cs-CZ" dirty="0">
                <a:latin typeface="Arial" panose="020B0604020202020204" pitchFamily="34" charset="0"/>
                <a:cs typeface="Arial" panose="020B0604020202020204" pitchFamily="34" charset="0"/>
              </a:rPr>
              <a:t>(</a:t>
            </a:r>
            <a:r>
              <a:rPr lang="cs-CZ" altLang="cs-CZ" dirty="0" err="1">
                <a:latin typeface="Arial" panose="020B0604020202020204" pitchFamily="34" charset="0"/>
                <a:cs typeface="Arial" panose="020B0604020202020204" pitchFamily="34" charset="0"/>
              </a:rPr>
              <a:t>glykoproteins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glykolipids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polypeptides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imunoglobulins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polyamines</a:t>
            </a:r>
            <a:r>
              <a:rPr lang="cs-CZ" altLang="cs-CZ" dirty="0">
                <a:latin typeface="Arial" panose="020B0604020202020204" pitchFamily="34" charset="0"/>
                <a:cs typeface="Arial" panose="020B0604020202020204" pitchFamily="34" charset="0"/>
              </a:rPr>
              <a:t>)</a:t>
            </a:r>
            <a:endParaRPr lang="cs-CZ" altLang="cs-CZ" b="1" dirty="0">
              <a:solidFill>
                <a:schemeClr val="accent2"/>
              </a:solidFill>
              <a:latin typeface="Arial" panose="020B0604020202020204" pitchFamily="34" charset="0"/>
              <a:cs typeface="Arial" panose="020B0604020202020204" pitchFamily="34" charset="0"/>
            </a:endParaRPr>
          </a:p>
          <a:p>
            <a:pPr eaLnBrk="1" hangingPunct="1">
              <a:defRPr/>
            </a:pPr>
            <a:endParaRPr lang="cs-CZ" altLang="cs-CZ" b="1" dirty="0">
              <a:solidFill>
                <a:schemeClr val="accent2"/>
              </a:solidFill>
              <a:latin typeface="Arial" panose="020B0604020202020204" pitchFamily="34" charset="0"/>
            </a:endParaRPr>
          </a:p>
          <a:p>
            <a:pPr eaLnBrk="1" hangingPunct="1">
              <a:defRPr/>
            </a:pPr>
            <a:r>
              <a:rPr lang="cs-CZ" altLang="cs-CZ" b="1" dirty="0" err="1">
                <a:solidFill>
                  <a:srgbClr val="0000FF"/>
                </a:solidFill>
                <a:latin typeface="Arial" panose="020B0604020202020204" pitchFamily="34" charset="0"/>
              </a:rPr>
              <a:t>According</a:t>
            </a:r>
            <a:r>
              <a:rPr lang="cs-CZ" altLang="cs-CZ" b="1" dirty="0">
                <a:solidFill>
                  <a:srgbClr val="0000FF"/>
                </a:solidFill>
                <a:latin typeface="Arial" panose="020B0604020202020204" pitchFamily="34" charset="0"/>
              </a:rPr>
              <a:t> to </a:t>
            </a:r>
            <a:r>
              <a:rPr lang="cs-CZ" altLang="cs-CZ" b="1" dirty="0" err="1">
                <a:solidFill>
                  <a:srgbClr val="0000FF"/>
                </a:solidFill>
                <a:latin typeface="Arial" panose="020B0604020202020204" pitchFamily="34" charset="0"/>
              </a:rPr>
              <a:t>visceral</a:t>
            </a:r>
            <a:r>
              <a:rPr lang="cs-CZ" altLang="cs-CZ" b="1" dirty="0">
                <a:solidFill>
                  <a:srgbClr val="0000FF"/>
                </a:solidFill>
                <a:latin typeface="Arial" panose="020B0604020202020204" pitchFamily="34" charset="0"/>
              </a:rPr>
              <a:t> specificity</a:t>
            </a:r>
          </a:p>
          <a:p>
            <a:pPr eaLnBrk="1" hangingPunct="1">
              <a:defRPr/>
            </a:pPr>
            <a:endParaRPr lang="cs-CZ" altLang="cs-CZ" b="1" dirty="0">
              <a:solidFill>
                <a:srgbClr val="0000FF"/>
              </a:solidFill>
              <a:latin typeface="Arial" panose="020B0604020202020204" pitchFamily="34" charset="0"/>
            </a:endParaRPr>
          </a:p>
          <a:p>
            <a:pPr>
              <a:defRPr/>
            </a:pPr>
            <a:r>
              <a:rPr lang="cs-CZ" altLang="cs-CZ" b="1" dirty="0" err="1">
                <a:solidFill>
                  <a:srgbClr val="0000FF"/>
                </a:solidFill>
                <a:latin typeface="Arial" panose="020B0604020202020204" pitchFamily="34" charset="0"/>
              </a:rPr>
              <a:t>According</a:t>
            </a:r>
            <a:r>
              <a:rPr lang="cs-CZ" altLang="cs-CZ" b="1" dirty="0">
                <a:solidFill>
                  <a:srgbClr val="0000FF"/>
                </a:solidFill>
                <a:latin typeface="Arial" panose="020B0604020202020204" pitchFamily="34" charset="0"/>
              </a:rPr>
              <a:t> to </a:t>
            </a:r>
            <a:r>
              <a:rPr lang="cs-CZ" altLang="cs-CZ" dirty="0" err="1">
                <a:solidFill>
                  <a:srgbClr val="0000FF"/>
                </a:solidFill>
                <a:latin typeface="Arial" panose="020B0604020202020204" pitchFamily="34" charset="0"/>
              </a:rPr>
              <a:t>physiological</a:t>
            </a:r>
            <a:r>
              <a:rPr lang="cs-CZ" altLang="cs-CZ" b="1" dirty="0">
                <a:solidFill>
                  <a:srgbClr val="0000FF"/>
                </a:solidFill>
                <a:latin typeface="Arial" panose="020B0604020202020204" pitchFamily="34" charset="0"/>
              </a:rPr>
              <a:t> </a:t>
            </a:r>
            <a:r>
              <a:rPr lang="cs-CZ" altLang="cs-CZ" b="1" dirty="0" err="1">
                <a:solidFill>
                  <a:srgbClr val="0000FF"/>
                </a:solidFill>
                <a:latin typeface="Arial" panose="020B0604020202020204" pitchFamily="34" charset="0"/>
              </a:rPr>
              <a:t>function</a:t>
            </a:r>
            <a:r>
              <a:rPr lang="cs-CZ" altLang="cs-CZ" b="1" dirty="0">
                <a:solidFill>
                  <a:srgbClr val="0000FF"/>
                </a:solidFill>
                <a:latin typeface="Arial" panose="020B0604020202020204" pitchFamily="34" charset="0"/>
              </a:rPr>
              <a:t> </a:t>
            </a:r>
            <a:r>
              <a:rPr lang="cs-CZ" altLang="cs-CZ" dirty="0">
                <a:latin typeface="Arial" panose="020B0604020202020204" pitchFamily="34" charset="0"/>
              </a:rPr>
              <a:t>(</a:t>
            </a:r>
            <a:r>
              <a:rPr lang="cs-CZ" altLang="cs-CZ" dirty="0" err="1">
                <a:latin typeface="Arial" panose="020B0604020202020204" pitchFamily="34" charset="0"/>
              </a:rPr>
              <a:t>oncofetal</a:t>
            </a:r>
            <a:r>
              <a:rPr lang="cs-CZ" altLang="cs-CZ" dirty="0">
                <a:latin typeface="Arial" panose="020B0604020202020204" pitchFamily="34" charset="0"/>
              </a:rPr>
              <a:t> </a:t>
            </a:r>
            <a:r>
              <a:rPr lang="cs-CZ" altLang="cs-CZ" dirty="0" err="1">
                <a:latin typeface="Arial" panose="020B0604020202020204" pitchFamily="34" charset="0"/>
              </a:rPr>
              <a:t>antigens</a:t>
            </a:r>
            <a:r>
              <a:rPr lang="cs-CZ" altLang="cs-CZ" dirty="0">
                <a:latin typeface="Arial" panose="020B0604020202020204" pitchFamily="34" charset="0"/>
              </a:rPr>
              <a:t>, </a:t>
            </a:r>
            <a:r>
              <a:rPr lang="cs-CZ" altLang="cs-CZ" dirty="0" err="1">
                <a:latin typeface="Arial" panose="020B0604020202020204" pitchFamily="34" charset="0"/>
              </a:rPr>
              <a:t>oncoplacental</a:t>
            </a:r>
            <a:r>
              <a:rPr lang="cs-CZ" altLang="cs-CZ" dirty="0">
                <a:latin typeface="Arial" panose="020B0604020202020204" pitchFamily="34" charset="0"/>
              </a:rPr>
              <a:t> </a:t>
            </a:r>
            <a:r>
              <a:rPr lang="cs-CZ" altLang="cs-CZ" dirty="0" err="1">
                <a:latin typeface="Arial" panose="020B0604020202020204" pitchFamily="34" charset="0"/>
              </a:rPr>
              <a:t>antigens</a:t>
            </a:r>
            <a:r>
              <a:rPr lang="cs-CZ" altLang="cs-CZ" dirty="0">
                <a:latin typeface="Arial" panose="020B0604020202020204" pitchFamily="34" charset="0"/>
              </a:rPr>
              <a:t>, </a:t>
            </a:r>
            <a:r>
              <a:rPr lang="cs-CZ" altLang="cs-CZ" dirty="0" err="1">
                <a:latin typeface="Arial" panose="020B0604020202020204" pitchFamily="34" charset="0"/>
              </a:rPr>
              <a:t>enzymes</a:t>
            </a:r>
            <a:r>
              <a:rPr lang="cs-CZ" altLang="cs-CZ" dirty="0">
                <a:latin typeface="Arial" panose="020B0604020202020204" pitchFamily="34" charset="0"/>
              </a:rPr>
              <a:t>, </a:t>
            </a:r>
            <a:r>
              <a:rPr lang="cs-CZ" altLang="cs-CZ" dirty="0" err="1">
                <a:latin typeface="Arial" panose="020B0604020202020204" pitchFamily="34" charset="0"/>
              </a:rPr>
              <a:t>hormones</a:t>
            </a:r>
            <a:r>
              <a:rPr lang="cs-CZ" altLang="cs-CZ" dirty="0">
                <a:latin typeface="Arial" panose="020B0604020202020204" pitchFamily="34" charset="0"/>
              </a:rPr>
              <a:t>, </a:t>
            </a:r>
            <a:r>
              <a:rPr lang="cs-CZ" altLang="cs-CZ" dirty="0" err="1">
                <a:latin typeface="Arial" panose="020B0604020202020204" pitchFamily="34" charset="0"/>
              </a:rPr>
              <a:t>serum</a:t>
            </a:r>
            <a:r>
              <a:rPr lang="cs-CZ" altLang="cs-CZ" dirty="0">
                <a:latin typeface="Arial" panose="020B0604020202020204" pitchFamily="34" charset="0"/>
              </a:rPr>
              <a:t> </a:t>
            </a:r>
            <a:r>
              <a:rPr lang="cs-CZ" altLang="cs-CZ" dirty="0" err="1">
                <a:latin typeface="Arial" panose="020B0604020202020204" pitchFamily="34" charset="0"/>
              </a:rPr>
              <a:t>proteins</a:t>
            </a:r>
            <a:r>
              <a:rPr lang="cs-CZ" altLang="cs-CZ" dirty="0">
                <a:latin typeface="Arial" panose="020B0604020202020204" pitchFamily="34" charset="0"/>
              </a:rPr>
              <a:t>, </a:t>
            </a:r>
            <a:r>
              <a:rPr lang="cs-CZ" altLang="cs-CZ" dirty="0" err="1">
                <a:latin typeface="Arial" panose="020B0604020202020204" pitchFamily="34" charset="0"/>
              </a:rPr>
              <a:t>receptors</a:t>
            </a:r>
            <a:r>
              <a:rPr lang="cs-CZ" altLang="cs-CZ" dirty="0">
                <a:latin typeface="Arial" panose="020B0604020202020204" pitchFamily="34" charset="0"/>
              </a:rPr>
              <a:t> and </a:t>
            </a:r>
            <a:r>
              <a:rPr lang="cs-CZ" altLang="cs-CZ" dirty="0" err="1">
                <a:latin typeface="Arial" panose="020B0604020202020204" pitchFamily="34" charset="0"/>
              </a:rPr>
              <a:t>others</a:t>
            </a:r>
            <a:r>
              <a:rPr lang="cs-CZ" altLang="cs-CZ" dirty="0">
                <a:latin typeface="Arial" panose="020B0604020202020204" pitchFamily="34" charset="0"/>
              </a:rPr>
              <a:t>)</a:t>
            </a:r>
          </a:p>
          <a:p>
            <a:pPr eaLnBrk="1" hangingPunct="1">
              <a:defRPr/>
            </a:pPr>
            <a:endParaRPr lang="cs-CZ" altLang="cs-CZ" i="1" dirty="0">
              <a:latin typeface="Arial" panose="020B0604020202020204" pitchFamily="34" charset="0"/>
            </a:endParaRPr>
          </a:p>
        </p:txBody>
      </p:sp>
    </p:spTree>
    <p:custDataLst>
      <p:tags r:id="rId1"/>
    </p:custDataLst>
    <p:extLst>
      <p:ext uri="{BB962C8B-B14F-4D97-AF65-F5344CB8AC3E}">
        <p14:creationId xmlns:p14="http://schemas.microsoft.com/office/powerpoint/2010/main" val="424527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9159" y="332468"/>
            <a:ext cx="10515600" cy="1325563"/>
          </a:xfrm>
        </p:spPr>
        <p:txBody>
          <a:bodyPr/>
          <a:lstStyle/>
          <a:p>
            <a:r>
              <a:rPr lang="cs-CZ" b="1" dirty="0" err="1">
                <a:solidFill>
                  <a:srgbClr val="FF0066"/>
                </a:solidFill>
                <a:effectLst>
                  <a:outerShdw blurRad="38100" dist="38100" dir="2700000" algn="tl">
                    <a:srgbClr val="000000">
                      <a:alpha val="43137"/>
                    </a:srgbClr>
                  </a:outerShdw>
                </a:effectLst>
              </a:rPr>
              <a:t>Other</a:t>
            </a:r>
            <a:r>
              <a:rPr lang="cs-CZ" b="1" dirty="0">
                <a:solidFill>
                  <a:srgbClr val="FF0066"/>
                </a:solidFill>
                <a:effectLst>
                  <a:outerShdw blurRad="38100" dist="38100" dir="2700000" algn="tl">
                    <a:srgbClr val="000000">
                      <a:alpha val="43137"/>
                    </a:srgbClr>
                  </a:outerShdw>
                </a:effectLst>
              </a:rPr>
              <a:t> tumor </a:t>
            </a:r>
            <a:r>
              <a:rPr lang="cs-CZ" b="1" dirty="0" err="1">
                <a:solidFill>
                  <a:srgbClr val="FF0066"/>
                </a:solidFill>
                <a:effectLst>
                  <a:outerShdw blurRad="38100" dist="38100" dir="2700000" algn="tl">
                    <a:srgbClr val="000000">
                      <a:alpha val="43137"/>
                    </a:srgbClr>
                  </a:outerShdw>
                </a:effectLst>
              </a:rPr>
              <a:t>markers</a:t>
            </a:r>
            <a:endParaRPr lang="cs-CZ" b="1" dirty="0">
              <a:solidFill>
                <a:srgbClr val="FF0066"/>
              </a:solidFill>
              <a:effectLst>
                <a:outerShdw blurRad="38100" dist="38100" dir="2700000" algn="tl">
                  <a:srgbClr val="000000">
                    <a:alpha val="43137"/>
                  </a:srgbClr>
                </a:outerShdw>
              </a:effectLst>
            </a:endParaRPr>
          </a:p>
        </p:txBody>
      </p:sp>
      <p:sp>
        <p:nvSpPr>
          <p:cNvPr id="3" name="Zástupný symbol pro obsah 2"/>
          <p:cNvSpPr>
            <a:spLocks noGrp="1"/>
          </p:cNvSpPr>
          <p:nvPr>
            <p:ph sz="half" idx="2"/>
          </p:nvPr>
        </p:nvSpPr>
        <p:spPr>
          <a:xfrm>
            <a:off x="709159" y="2701531"/>
            <a:ext cx="5157787" cy="3237643"/>
          </a:xfrm>
          <a:solidFill>
            <a:schemeClr val="accent1">
              <a:lumMod val="20000"/>
              <a:lumOff val="80000"/>
            </a:schemeClr>
          </a:solidFill>
          <a:ln>
            <a:solidFill>
              <a:schemeClr val="accent1">
                <a:lumMod val="75000"/>
              </a:schemeClr>
            </a:solidFill>
          </a:ln>
        </p:spPr>
        <p:txBody>
          <a:bodyPr>
            <a:normAutofit/>
          </a:bodyPr>
          <a:lstStyle/>
          <a:p>
            <a:pPr marL="0" indent="0">
              <a:buNone/>
            </a:pPr>
            <a:endParaRPr lang="cs-CZ" altLang="cs-CZ" sz="2400" b="1" dirty="0">
              <a:effectLst>
                <a:outerShdw blurRad="38100" dist="38100" dir="2700000" algn="tl">
                  <a:srgbClr val="FFFFFF"/>
                </a:outerShdw>
              </a:effectLst>
            </a:endParaRPr>
          </a:p>
          <a:p>
            <a:r>
              <a:rPr lang="cs-CZ" altLang="cs-CZ" sz="3600" dirty="0"/>
              <a:t>Ki-67</a:t>
            </a:r>
          </a:p>
          <a:p>
            <a:r>
              <a:rPr lang="cs-CZ" altLang="cs-CZ" sz="3600" dirty="0"/>
              <a:t>TPA, TPS</a:t>
            </a:r>
          </a:p>
          <a:p>
            <a:r>
              <a:rPr lang="cs-CZ" altLang="cs-CZ" sz="3600" dirty="0"/>
              <a:t>CYFRA 21-1</a:t>
            </a:r>
          </a:p>
          <a:p>
            <a:r>
              <a:rPr lang="cs-CZ" altLang="cs-CZ" sz="3600" dirty="0"/>
              <a:t>HE4</a:t>
            </a:r>
          </a:p>
          <a:p>
            <a:endParaRPr lang="cs-CZ" dirty="0"/>
          </a:p>
        </p:txBody>
      </p:sp>
      <p:sp>
        <p:nvSpPr>
          <p:cNvPr id="8" name="Zástupný symbol pro obsah 7"/>
          <p:cNvSpPr>
            <a:spLocks noGrp="1"/>
          </p:cNvSpPr>
          <p:nvPr>
            <p:ph sz="quarter" idx="4"/>
          </p:nvPr>
        </p:nvSpPr>
        <p:spPr>
          <a:xfrm>
            <a:off x="4539344" y="2701529"/>
            <a:ext cx="6683828" cy="3237645"/>
          </a:xfrm>
          <a:solidFill>
            <a:schemeClr val="accent1">
              <a:lumMod val="20000"/>
              <a:lumOff val="80000"/>
            </a:schemeClr>
          </a:solidFill>
          <a:ln>
            <a:solidFill>
              <a:schemeClr val="accent1">
                <a:lumMod val="75000"/>
              </a:schemeClr>
            </a:solidFill>
          </a:ln>
        </p:spPr>
        <p:txBody>
          <a:bodyPr>
            <a:normAutofit lnSpcReduction="10000"/>
          </a:bodyPr>
          <a:lstStyle/>
          <a:p>
            <a:endParaRPr lang="cs-CZ" altLang="cs-CZ" sz="2000" b="1" dirty="0"/>
          </a:p>
          <a:p>
            <a:r>
              <a:rPr lang="cs-CZ" altLang="cs-CZ" sz="3600" dirty="0" err="1"/>
              <a:t>Mesothelin</a:t>
            </a:r>
            <a:endParaRPr lang="cs-CZ" altLang="cs-CZ" sz="3600" dirty="0"/>
          </a:p>
          <a:p>
            <a:r>
              <a:rPr lang="cs-CZ" altLang="cs-CZ" sz="3600" dirty="0" err="1"/>
              <a:t>Chromogranin</a:t>
            </a:r>
            <a:r>
              <a:rPr lang="cs-CZ" altLang="cs-CZ" sz="3600" dirty="0"/>
              <a:t> A</a:t>
            </a:r>
          </a:p>
          <a:p>
            <a:r>
              <a:rPr lang="cs-CZ" altLang="cs-CZ" sz="3600" dirty="0"/>
              <a:t>Neuropeptide Y</a:t>
            </a:r>
          </a:p>
          <a:p>
            <a:r>
              <a:rPr lang="cs-CZ" altLang="cs-CZ" sz="3600" dirty="0"/>
              <a:t>S-100 </a:t>
            </a:r>
            <a:r>
              <a:rPr lang="cs-CZ" altLang="cs-CZ" sz="3600" dirty="0">
                <a:latin typeface="Symbol" pitchFamily="18" charset="2"/>
              </a:rPr>
              <a:t>b</a:t>
            </a:r>
          </a:p>
          <a:p>
            <a:r>
              <a:rPr lang="cs-CZ" altLang="cs-CZ" sz="3600" dirty="0"/>
              <a:t>5-hydroxyindolacetic acid</a:t>
            </a:r>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40</a:t>
            </a:fld>
            <a:endParaRPr lang="cs-CZ"/>
          </a:p>
        </p:txBody>
      </p:sp>
      <p:sp>
        <p:nvSpPr>
          <p:cNvPr id="5" name="TextovéPole 4"/>
          <p:cNvSpPr txBox="1"/>
          <p:nvPr/>
        </p:nvSpPr>
        <p:spPr>
          <a:xfrm>
            <a:off x="709159" y="1490431"/>
            <a:ext cx="10514012" cy="95410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defRPr/>
            </a:pPr>
            <a:r>
              <a:rPr lang="cs-CZ" altLang="cs-CZ" sz="2800" dirty="0" err="1">
                <a:solidFill>
                  <a:srgbClr val="0000FF"/>
                </a:solidFill>
                <a:latin typeface="Arial" panose="020B0604020202020204" pitchFamily="34" charset="0"/>
              </a:rPr>
              <a:t>substances</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which</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we</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cannot</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class</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with</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the</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previously</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mentioned</a:t>
            </a:r>
            <a:r>
              <a:rPr lang="cs-CZ" altLang="cs-CZ" sz="2800" dirty="0">
                <a:solidFill>
                  <a:srgbClr val="0000FF"/>
                </a:solidFill>
                <a:latin typeface="Arial" panose="020B0604020202020204" pitchFamily="34" charset="0"/>
              </a:rPr>
              <a:t> </a:t>
            </a:r>
            <a:r>
              <a:rPr lang="cs-CZ" altLang="cs-CZ" sz="2800" dirty="0" err="1">
                <a:solidFill>
                  <a:srgbClr val="0000FF"/>
                </a:solidFill>
                <a:latin typeface="Arial" panose="020B0604020202020204" pitchFamily="34" charset="0"/>
              </a:rPr>
              <a:t>groups</a:t>
            </a:r>
            <a:endParaRPr lang="cs-CZ" altLang="cs-CZ" sz="2800" dirty="0">
              <a:solidFill>
                <a:srgbClr val="0000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51427414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FF0000"/>
                </a:solidFill>
              </a:rPr>
              <a:t>Proliferative</a:t>
            </a:r>
            <a:r>
              <a:rPr lang="cs-CZ" b="1" dirty="0">
                <a:solidFill>
                  <a:srgbClr val="FF0000"/>
                </a:solidFill>
              </a:rPr>
              <a:t> antigen Ki-67</a:t>
            </a:r>
          </a:p>
        </p:txBody>
      </p:sp>
      <p:sp>
        <p:nvSpPr>
          <p:cNvPr id="3" name="Zástupný symbol pro obsah 2"/>
          <p:cNvSpPr>
            <a:spLocks noGrp="1"/>
          </p:cNvSpPr>
          <p:nvPr>
            <p:ph idx="1"/>
          </p:nvPr>
        </p:nvSpPr>
        <p:spPr>
          <a:xfrm>
            <a:off x="491067" y="1825625"/>
            <a:ext cx="11260666" cy="4351338"/>
          </a:xfrm>
        </p:spPr>
        <p:txBody>
          <a:bodyPr/>
          <a:lstStyle/>
          <a:p>
            <a:r>
              <a:rPr lang="en-US" dirty="0"/>
              <a:t>The non-histone nuclear protein expressed during active cell cycle </a:t>
            </a:r>
            <a:r>
              <a:rPr lang="cs-CZ" dirty="0" err="1"/>
              <a:t>phases</a:t>
            </a:r>
            <a:r>
              <a:rPr lang="en-US" dirty="0"/>
              <a:t> (max at the G2 interface and mitosis</a:t>
            </a:r>
            <a:r>
              <a:rPr lang="cs-CZ" dirty="0"/>
              <a:t>,</a:t>
            </a:r>
            <a:r>
              <a:rPr lang="en-US" dirty="0"/>
              <a:t> is absent in the G0 phase</a:t>
            </a:r>
            <a:r>
              <a:rPr lang="cs-CZ" dirty="0"/>
              <a:t>)</a:t>
            </a:r>
            <a:r>
              <a:rPr lang="en-US" dirty="0"/>
              <a:t>.</a:t>
            </a:r>
            <a:endParaRPr lang="cs-CZ" dirty="0"/>
          </a:p>
          <a:p>
            <a:r>
              <a:rPr lang="en-US" dirty="0"/>
              <a:t>It affects the spatial layout of chromatin - gene expression control.</a:t>
            </a:r>
            <a:endParaRPr lang="cs-CZ" dirty="0"/>
          </a:p>
          <a:p>
            <a:r>
              <a:rPr lang="en-US" dirty="0"/>
              <a:t>Immunohistochemistry detection in biopsy tissue - Anti-Ki-67 antibody.</a:t>
            </a:r>
            <a:endParaRPr lang="cs-CZ" dirty="0"/>
          </a:p>
          <a:p>
            <a:r>
              <a:rPr lang="en-US" dirty="0"/>
              <a:t>Ki-67 expression = proliferative tumor activity.</a:t>
            </a:r>
            <a:endParaRPr lang="cs-CZ" dirty="0"/>
          </a:p>
          <a:p>
            <a:r>
              <a:rPr lang="en-US" dirty="0"/>
              <a:t>Proliferative activity in cancer correlates with grade and prognosis.</a:t>
            </a:r>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solidFill>
                  <a:prstClr val="black">
                    <a:tint val="75000"/>
                  </a:prstClr>
                </a:solidFill>
              </a:rPr>
              <a:pPr/>
              <a:t>41</a:t>
            </a:fld>
            <a:endParaRPr lang="cs-CZ">
              <a:solidFill>
                <a:prstClr val="black">
                  <a:tint val="75000"/>
                </a:prstClr>
              </a:solidFill>
            </a:endParaRPr>
          </a:p>
        </p:txBody>
      </p:sp>
      <p:sp>
        <p:nvSpPr>
          <p:cNvPr id="5" name="TextovéPole 4"/>
          <p:cNvSpPr txBox="1"/>
          <p:nvPr/>
        </p:nvSpPr>
        <p:spPr>
          <a:xfrm>
            <a:off x="683075" y="5389494"/>
            <a:ext cx="10825849" cy="584775"/>
          </a:xfrm>
          <a:prstGeom prst="rect">
            <a:avLst/>
          </a:prstGeom>
          <a:solidFill>
            <a:srgbClr val="FFE1E1"/>
          </a:solidFill>
          <a:ln>
            <a:solidFill>
              <a:schemeClr val="accent1"/>
            </a:solidFill>
          </a:ln>
        </p:spPr>
        <p:txBody>
          <a:bodyPr wrap="none" rtlCol="0">
            <a:spAutoFit/>
          </a:bodyPr>
          <a:lstStyle/>
          <a:p>
            <a:r>
              <a:rPr lang="cs-CZ" dirty="0">
                <a:solidFill>
                  <a:prstClr val="black"/>
                </a:solidFill>
              </a:rPr>
              <a:t> </a:t>
            </a:r>
            <a:r>
              <a:rPr lang="cs-CZ" sz="3200" dirty="0">
                <a:solidFill>
                  <a:srgbClr val="002060"/>
                </a:solidFill>
              </a:rPr>
              <a:t>= </a:t>
            </a:r>
            <a:r>
              <a:rPr lang="en-US" sz="3200" dirty="0"/>
              <a:t>prognostic marker determined in tumor tissue of solid tumors</a:t>
            </a:r>
            <a:endParaRPr lang="cs-CZ" sz="3200" dirty="0">
              <a:solidFill>
                <a:srgbClr val="002060"/>
              </a:solidFill>
            </a:endParaRPr>
          </a:p>
        </p:txBody>
      </p:sp>
    </p:spTree>
    <p:custDataLst>
      <p:tags r:id="rId1"/>
    </p:custDataLst>
    <p:extLst>
      <p:ext uri="{BB962C8B-B14F-4D97-AF65-F5344CB8AC3E}">
        <p14:creationId xmlns:p14="http://schemas.microsoft.com/office/powerpoint/2010/main" val="358803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solidFill>
                  <a:srgbClr val="FF0000"/>
                </a:solidFill>
                <a:effectLst>
                  <a:outerShdw blurRad="38100" dist="38100" dir="2700000" algn="tl">
                    <a:srgbClr val="000000">
                      <a:alpha val="43137"/>
                    </a:srgbClr>
                  </a:outerShdw>
                </a:effectLst>
              </a:rPr>
              <a:t>Cytokeratins</a:t>
            </a:r>
            <a:r>
              <a:rPr lang="cs-CZ" sz="3600" b="1" dirty="0">
                <a:solidFill>
                  <a:srgbClr val="FF0000"/>
                </a:solidFill>
                <a:effectLst>
                  <a:outerShdw blurRad="38100" dist="38100" dir="2700000" algn="tl">
                    <a:srgbClr val="000000">
                      <a:alpha val="43137"/>
                    </a:srgbClr>
                  </a:outerShdw>
                </a:effectLst>
              </a:rPr>
              <a:t> and </a:t>
            </a:r>
            <a:r>
              <a:rPr lang="cs-CZ" sz="3600" b="1" dirty="0" err="1">
                <a:solidFill>
                  <a:srgbClr val="FF0000"/>
                </a:solidFill>
                <a:effectLst>
                  <a:outerShdw blurRad="38100" dist="38100" dir="2700000" algn="tl">
                    <a:srgbClr val="000000">
                      <a:alpha val="43137"/>
                    </a:srgbClr>
                  </a:outerShdw>
                </a:effectLst>
              </a:rPr>
              <a:t>their</a:t>
            </a:r>
            <a:r>
              <a:rPr lang="cs-CZ" sz="3600" b="1" dirty="0">
                <a:solidFill>
                  <a:srgbClr val="FF0000"/>
                </a:solidFill>
                <a:effectLst>
                  <a:outerShdw blurRad="38100" dist="38100" dir="2700000" algn="tl">
                    <a:srgbClr val="000000">
                      <a:alpha val="43137"/>
                    </a:srgbClr>
                  </a:outerShdw>
                </a:effectLst>
              </a:rPr>
              <a:t> </a:t>
            </a:r>
            <a:r>
              <a:rPr lang="cs-CZ" sz="3600" b="1" dirty="0" err="1">
                <a:solidFill>
                  <a:srgbClr val="FF0000"/>
                </a:solidFill>
                <a:effectLst>
                  <a:outerShdw blurRad="38100" dist="38100" dir="2700000" algn="tl">
                    <a:srgbClr val="000000">
                      <a:alpha val="43137"/>
                    </a:srgbClr>
                  </a:outerShdw>
                </a:effectLst>
              </a:rPr>
              <a:t>fragments</a:t>
            </a:r>
            <a:endParaRPr lang="cs-CZ" sz="3600" b="1" dirty="0">
              <a:solidFill>
                <a:srgbClr val="FF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95945" y="1825625"/>
            <a:ext cx="11143281" cy="4351338"/>
          </a:xfrm>
        </p:spPr>
        <p:txBody>
          <a:bodyPr/>
          <a:lstStyle/>
          <a:p>
            <a:pPr>
              <a:lnSpc>
                <a:spcPct val="150000"/>
              </a:lnSpc>
            </a:pPr>
            <a:r>
              <a:rPr lang="en-US" b="1" dirty="0" err="1"/>
              <a:t>Cytokeratins</a:t>
            </a:r>
            <a:r>
              <a:rPr lang="en-US" dirty="0"/>
              <a:t> </a:t>
            </a:r>
            <a:r>
              <a:rPr lang="cs-CZ" dirty="0"/>
              <a:t>=</a:t>
            </a:r>
            <a:r>
              <a:rPr lang="en-US" dirty="0"/>
              <a:t> </a:t>
            </a:r>
            <a:r>
              <a:rPr lang="cs-CZ" dirty="0" err="1"/>
              <a:t>keratins</a:t>
            </a:r>
            <a:r>
              <a:rPr lang="en-US" dirty="0"/>
              <a:t> found in the </a:t>
            </a:r>
            <a:r>
              <a:rPr lang="cs-CZ" dirty="0" err="1"/>
              <a:t>intracytoplasmic</a:t>
            </a:r>
            <a:r>
              <a:rPr lang="cs-CZ" dirty="0"/>
              <a:t> </a:t>
            </a:r>
            <a:r>
              <a:rPr lang="cs-CZ" dirty="0" err="1"/>
              <a:t>cytoskeloeton</a:t>
            </a:r>
            <a:r>
              <a:rPr lang="cs-CZ" dirty="0"/>
              <a:t> of </a:t>
            </a:r>
            <a:r>
              <a:rPr lang="cs-CZ" dirty="0" err="1"/>
              <a:t>epithelial</a:t>
            </a:r>
            <a:r>
              <a:rPr lang="cs-CZ" dirty="0"/>
              <a:t> </a:t>
            </a:r>
            <a:r>
              <a:rPr lang="cs-CZ" dirty="0" err="1"/>
              <a:t>cells</a:t>
            </a:r>
            <a:r>
              <a:rPr lang="en-US" dirty="0"/>
              <a:t>.</a:t>
            </a:r>
            <a:endParaRPr lang="cs-CZ" dirty="0"/>
          </a:p>
          <a:p>
            <a:pPr>
              <a:lnSpc>
                <a:spcPct val="150000"/>
              </a:lnSpc>
            </a:pPr>
            <a:r>
              <a:rPr lang="cs-CZ" dirty="0"/>
              <a:t>Clinical </a:t>
            </a:r>
            <a:r>
              <a:rPr lang="cs-CZ" dirty="0" err="1"/>
              <a:t>significance</a:t>
            </a:r>
            <a:r>
              <a:rPr lang="cs-CZ" dirty="0"/>
              <a:t>: </a:t>
            </a:r>
            <a:r>
              <a:rPr lang="cs-CZ" dirty="0" err="1">
                <a:solidFill>
                  <a:srgbClr val="0000CC"/>
                </a:solidFill>
              </a:rPr>
              <a:t>fragments</a:t>
            </a:r>
            <a:r>
              <a:rPr lang="cs-CZ" dirty="0">
                <a:solidFill>
                  <a:srgbClr val="0000CC"/>
                </a:solidFill>
              </a:rPr>
              <a:t> of (</a:t>
            </a:r>
            <a:r>
              <a:rPr lang="cs-CZ" dirty="0" err="1">
                <a:solidFill>
                  <a:srgbClr val="0000CC"/>
                </a:solidFill>
              </a:rPr>
              <a:t>cyto</a:t>
            </a:r>
            <a:r>
              <a:rPr lang="cs-CZ" dirty="0">
                <a:solidFill>
                  <a:srgbClr val="0000CC"/>
                </a:solidFill>
              </a:rPr>
              <a:t>)</a:t>
            </a:r>
            <a:r>
              <a:rPr lang="cs-CZ" dirty="0" err="1">
                <a:solidFill>
                  <a:srgbClr val="0000CC"/>
                </a:solidFill>
              </a:rPr>
              <a:t>keratins</a:t>
            </a:r>
            <a:r>
              <a:rPr lang="cs-CZ" dirty="0">
                <a:solidFill>
                  <a:srgbClr val="0000CC"/>
                </a:solidFill>
              </a:rPr>
              <a:t> No.</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338CD-04D5-4B0E-AE23-0446F8D39AD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ovéPole 4"/>
          <p:cNvSpPr txBox="1"/>
          <p:nvPr/>
        </p:nvSpPr>
        <p:spPr>
          <a:xfrm>
            <a:off x="8373215" y="3373299"/>
            <a:ext cx="17684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srgbClr val="0000CC"/>
                </a:solidFill>
                <a:effectLst/>
                <a:uLnTx/>
                <a:uFillTx/>
                <a:latin typeface="Calibri" panose="020F0502020204030204"/>
                <a:ea typeface="+mn-ea"/>
                <a:cs typeface="+mn-cs"/>
              </a:rPr>
              <a:t>8,   18,   19</a:t>
            </a:r>
          </a:p>
        </p:txBody>
      </p:sp>
      <p:sp>
        <p:nvSpPr>
          <p:cNvPr id="6" name="TextovéPole 5"/>
          <p:cNvSpPr txBox="1"/>
          <p:nvPr/>
        </p:nvSpPr>
        <p:spPr>
          <a:xfrm>
            <a:off x="7234865" y="4663647"/>
            <a:ext cx="1104982" cy="584775"/>
          </a:xfrm>
          <a:prstGeom prst="rect">
            <a:avLst/>
          </a:prstGeom>
          <a:noFill/>
          <a:ln>
            <a:solidFill>
              <a:srgbClr val="0000CC"/>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0" i="0" u="none" strike="noStrike" kern="1200" cap="none" spc="0" normalizeH="0" baseline="0" noProof="0" dirty="0">
                <a:ln>
                  <a:noFill/>
                </a:ln>
                <a:solidFill>
                  <a:srgbClr val="FF0000"/>
                </a:solidFill>
                <a:effectLst/>
                <a:uLnTx/>
                <a:uFillTx/>
                <a:latin typeface="Calibri" panose="020F0502020204030204"/>
                <a:ea typeface="+mn-ea"/>
                <a:cs typeface="+mn-cs"/>
              </a:rPr>
              <a:t>TPA 8</a:t>
            </a:r>
          </a:p>
        </p:txBody>
      </p:sp>
      <p:sp>
        <p:nvSpPr>
          <p:cNvPr id="7" name="TextovéPole 6"/>
          <p:cNvSpPr txBox="1"/>
          <p:nvPr/>
        </p:nvSpPr>
        <p:spPr>
          <a:xfrm>
            <a:off x="8465912" y="4423276"/>
            <a:ext cx="1313373" cy="1077218"/>
          </a:xfrm>
          <a:prstGeom prst="rect">
            <a:avLst/>
          </a:prstGeom>
          <a:noFill/>
          <a:ln>
            <a:solidFill>
              <a:srgbClr val="0000CC"/>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0" i="0" u="none" strike="noStrike" kern="1200" cap="none" spc="0" normalizeH="0" baseline="0" noProof="0" dirty="0">
                <a:ln>
                  <a:noFill/>
                </a:ln>
                <a:solidFill>
                  <a:srgbClr val="FF0000"/>
                </a:solidFill>
                <a:effectLst/>
                <a:uLnTx/>
                <a:uFillTx/>
                <a:latin typeface="Calibri" panose="020F0502020204030204"/>
                <a:ea typeface="+mn-ea"/>
                <a:cs typeface="+mn-cs"/>
              </a:rPr>
              <a:t>TPA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0" i="0" u="none" strike="noStrike" kern="1200" cap="none" spc="0" normalizeH="0" baseline="0" noProof="0" dirty="0">
                <a:ln>
                  <a:noFill/>
                </a:ln>
                <a:solidFill>
                  <a:srgbClr val="FF0000"/>
                </a:solidFill>
                <a:effectLst/>
                <a:uLnTx/>
                <a:uFillTx/>
                <a:latin typeface="Calibri" panose="020F0502020204030204"/>
                <a:ea typeface="+mn-ea"/>
                <a:cs typeface="+mn-cs"/>
              </a:rPr>
              <a:t>TPS 18</a:t>
            </a:r>
          </a:p>
        </p:txBody>
      </p:sp>
      <p:sp>
        <p:nvSpPr>
          <p:cNvPr id="8" name="TextovéPole 7"/>
          <p:cNvSpPr txBox="1"/>
          <p:nvPr/>
        </p:nvSpPr>
        <p:spPr>
          <a:xfrm>
            <a:off x="9922459" y="4417426"/>
            <a:ext cx="2097049" cy="1077218"/>
          </a:xfrm>
          <a:prstGeom prst="rect">
            <a:avLst/>
          </a:prstGeom>
          <a:noFill/>
          <a:ln>
            <a:solidFill>
              <a:srgbClr val="0000CC"/>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0" i="0" u="none" strike="noStrike" kern="1200" cap="none" spc="0" normalizeH="0" baseline="0" noProof="0" dirty="0">
                <a:ln>
                  <a:noFill/>
                </a:ln>
                <a:solidFill>
                  <a:srgbClr val="FF0000"/>
                </a:solidFill>
                <a:effectLst/>
                <a:uLnTx/>
                <a:uFillTx/>
                <a:latin typeface="Calibri" panose="020F0502020204030204"/>
                <a:ea typeface="+mn-ea"/>
                <a:cs typeface="+mn-cs"/>
              </a:rPr>
              <a:t>TPA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0" i="0" u="none" strike="noStrike" kern="1200" cap="none" spc="0" normalizeH="0" baseline="0" noProof="0" dirty="0">
                <a:ln>
                  <a:noFill/>
                </a:ln>
                <a:solidFill>
                  <a:srgbClr val="FF0000"/>
                </a:solidFill>
                <a:effectLst/>
                <a:uLnTx/>
                <a:uFillTx/>
                <a:latin typeface="Calibri" panose="020F0502020204030204"/>
                <a:ea typeface="+mn-ea"/>
                <a:cs typeface="+mn-cs"/>
              </a:rPr>
              <a:t>CYFRA 21-1</a:t>
            </a:r>
          </a:p>
        </p:txBody>
      </p:sp>
      <p:cxnSp>
        <p:nvCxnSpPr>
          <p:cNvPr id="10" name="Přímá spojnice 9"/>
          <p:cNvCxnSpPr>
            <a:stCxn id="6" idx="0"/>
          </p:cNvCxnSpPr>
          <p:nvPr/>
        </p:nvCxnSpPr>
        <p:spPr>
          <a:xfrm flipV="1">
            <a:off x="7787356" y="3833900"/>
            <a:ext cx="637525" cy="829747"/>
          </a:xfrm>
          <a:prstGeom prst="line">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9122598" y="3896519"/>
            <a:ext cx="812" cy="491249"/>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8" idx="0"/>
          </p:cNvCxnSpPr>
          <p:nvPr/>
        </p:nvCxnSpPr>
        <p:spPr>
          <a:xfrm flipH="1" flipV="1">
            <a:off x="9922459" y="3896520"/>
            <a:ext cx="1048525" cy="520906"/>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00860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F7FD2C1-8103-424B-8688-17EEF53CF113}" type="slidenum">
              <a:rPr lang="cs-CZ" altLang="cs-CZ" sz="1400"/>
              <a:pPr>
                <a:spcBef>
                  <a:spcPct val="0"/>
                </a:spcBef>
                <a:buFontTx/>
                <a:buNone/>
              </a:pPr>
              <a:t>43</a:t>
            </a:fld>
            <a:endParaRPr lang="cs-CZ" altLang="cs-CZ" sz="1400"/>
          </a:p>
        </p:txBody>
      </p:sp>
      <p:sp>
        <p:nvSpPr>
          <p:cNvPr id="22530" name="Rectangle 2"/>
          <p:cNvSpPr>
            <a:spLocks noGrp="1" noChangeArrowheads="1"/>
          </p:cNvSpPr>
          <p:nvPr>
            <p:ph type="title"/>
          </p:nvPr>
        </p:nvSpPr>
        <p:spPr>
          <a:xfrm>
            <a:off x="712922" y="458789"/>
            <a:ext cx="10786820" cy="1325563"/>
          </a:xfrm>
        </p:spPr>
        <p:txBody>
          <a:bodyPr>
            <a:normAutofit/>
          </a:bodyPr>
          <a:lstStyle/>
          <a:p>
            <a:pPr>
              <a:defRPr/>
            </a:pPr>
            <a:r>
              <a:rPr lang="cs-CZ" altLang="cs-CZ" sz="3600" b="1" i="1" dirty="0">
                <a:solidFill>
                  <a:srgbClr val="CC0000"/>
                </a:solidFill>
                <a:effectLst>
                  <a:outerShdw blurRad="38100" dist="38100" dir="2700000" algn="tl">
                    <a:srgbClr val="000000"/>
                  </a:outerShdw>
                </a:effectLst>
                <a:latin typeface="Arial" panose="020B0604020202020204" pitchFamily="34" charset="0"/>
              </a:rPr>
              <a:t>TPA, TPS (</a:t>
            </a:r>
            <a:r>
              <a:rPr lang="cs-CZ" altLang="cs-CZ" sz="3600" b="1" i="1" dirty="0" err="1">
                <a:solidFill>
                  <a:srgbClr val="CC0000"/>
                </a:solidFill>
                <a:effectLst>
                  <a:outerShdw blurRad="38100" dist="38100" dir="2700000" algn="tl">
                    <a:srgbClr val="000000"/>
                  </a:outerShdw>
                </a:effectLst>
                <a:latin typeface="Arial" panose="020B0604020202020204" pitchFamily="34" charset="0"/>
              </a:rPr>
              <a:t>tissue</a:t>
            </a:r>
            <a:r>
              <a:rPr lang="cs-CZ" altLang="cs-CZ" sz="3600" b="1" i="1" dirty="0">
                <a:solidFill>
                  <a:srgbClr val="CC0000"/>
                </a:solidFill>
                <a:effectLst>
                  <a:outerShdw blurRad="38100" dist="38100" dir="2700000" algn="tl">
                    <a:srgbClr val="000000"/>
                  </a:outerShdw>
                </a:effectLst>
                <a:latin typeface="Arial" panose="020B0604020202020204" pitchFamily="34" charset="0"/>
              </a:rPr>
              <a:t> polypeptide (</a:t>
            </a:r>
            <a:r>
              <a:rPr lang="cs-CZ" altLang="cs-CZ" sz="3600" b="1" i="1" dirty="0" err="1">
                <a:solidFill>
                  <a:srgbClr val="CC0000"/>
                </a:solidFill>
                <a:effectLst>
                  <a:outerShdw blurRad="38100" dist="38100" dir="2700000" algn="tl">
                    <a:srgbClr val="000000"/>
                  </a:outerShdw>
                </a:effectLst>
                <a:latin typeface="Arial" panose="020B0604020202020204" pitchFamily="34" charset="0"/>
              </a:rPr>
              <a:t>specific</a:t>
            </a:r>
            <a:r>
              <a:rPr lang="cs-CZ" altLang="cs-CZ" sz="3600" b="1" i="1" dirty="0">
                <a:solidFill>
                  <a:srgbClr val="CC0000"/>
                </a:solidFill>
                <a:effectLst>
                  <a:outerShdw blurRad="38100" dist="38100" dir="2700000" algn="tl">
                    <a:srgbClr val="000000"/>
                  </a:outerShdw>
                </a:effectLst>
                <a:latin typeface="Arial" panose="020B0604020202020204" pitchFamily="34" charset="0"/>
              </a:rPr>
              <a:t>) antigen</a:t>
            </a:r>
            <a:r>
              <a:rPr lang="cs-CZ" altLang="cs-CZ" b="1" i="1" dirty="0">
                <a:solidFill>
                  <a:srgbClr val="CC0000"/>
                </a:solidFill>
                <a:latin typeface="Arial" panose="020B0604020202020204" pitchFamily="34" charset="0"/>
              </a:rPr>
              <a:t>)</a:t>
            </a:r>
            <a:endParaRPr lang="cs-CZ" altLang="cs-CZ" b="1" dirty="0">
              <a:solidFill>
                <a:srgbClr val="CC0000"/>
              </a:solidFill>
              <a:latin typeface="Arial" panose="020B0604020202020204" pitchFamily="34" charset="0"/>
            </a:endParaRPr>
          </a:p>
        </p:txBody>
      </p:sp>
      <p:sp>
        <p:nvSpPr>
          <p:cNvPr id="22531" name="Rectangle 3"/>
          <p:cNvSpPr>
            <a:spLocks noGrp="1" noChangeArrowheads="1"/>
          </p:cNvSpPr>
          <p:nvPr>
            <p:ph type="body" idx="1"/>
          </p:nvPr>
        </p:nvSpPr>
        <p:spPr>
          <a:xfrm>
            <a:off x="838200" y="1981201"/>
            <a:ext cx="10515600" cy="4543425"/>
          </a:xfrm>
        </p:spPr>
        <p:txBody>
          <a:bodyPr>
            <a:normAutofit lnSpcReduction="10000"/>
          </a:bodyPr>
          <a:lstStyle/>
          <a:p>
            <a:pPr eaLnBrk="1" hangingPunct="1">
              <a:lnSpc>
                <a:spcPct val="90000"/>
              </a:lnSpc>
              <a:defRPr/>
            </a:pPr>
            <a:r>
              <a:rPr lang="cs-CZ" altLang="cs-CZ" sz="2400" dirty="0">
                <a:latin typeface="Arial" panose="020B0604020202020204" pitchFamily="34" charset="0"/>
              </a:rPr>
              <a:t>non-</a:t>
            </a:r>
            <a:r>
              <a:rPr lang="cs-CZ" altLang="cs-CZ" sz="2400" dirty="0" err="1">
                <a:latin typeface="Arial" panose="020B0604020202020204" pitchFamily="34" charset="0"/>
              </a:rPr>
              <a:t>specific</a:t>
            </a:r>
            <a:r>
              <a:rPr lang="cs-CZ" altLang="cs-CZ" sz="2400" dirty="0">
                <a:latin typeface="Arial" panose="020B0604020202020204" pitchFamily="34" charset="0"/>
              </a:rPr>
              <a:t> </a:t>
            </a:r>
            <a:r>
              <a:rPr lang="cs-CZ" altLang="cs-CZ" sz="2400" dirty="0" err="1">
                <a:latin typeface="Arial" panose="020B0604020202020204" pitchFamily="34" charset="0"/>
              </a:rPr>
              <a:t>cytokeratins</a:t>
            </a:r>
            <a:r>
              <a:rPr lang="cs-CZ" altLang="cs-CZ" sz="2400" dirty="0">
                <a:latin typeface="Arial" panose="020B0604020202020204" pitchFamily="34" charset="0"/>
              </a:rPr>
              <a:t> </a:t>
            </a:r>
            <a:r>
              <a:rPr lang="cs-CZ" altLang="cs-CZ" sz="2400" dirty="0" err="1">
                <a:latin typeface="Arial" panose="020B0604020202020204" pitchFamily="34" charset="0"/>
              </a:rPr>
              <a:t>fragments</a:t>
            </a:r>
            <a:r>
              <a:rPr lang="cs-CZ" altLang="cs-CZ" sz="2400" dirty="0">
                <a:latin typeface="Arial" panose="020B0604020202020204" pitchFamily="34" charset="0"/>
              </a:rPr>
              <a:t> </a:t>
            </a:r>
            <a:r>
              <a:rPr lang="cs-CZ" altLang="cs-CZ" sz="2400" dirty="0" err="1">
                <a:latin typeface="Arial" panose="020B0604020202020204" pitchFamily="34" charset="0"/>
              </a:rPr>
              <a:t>produced</a:t>
            </a:r>
            <a:r>
              <a:rPr lang="cs-CZ" altLang="cs-CZ" sz="2400" dirty="0">
                <a:latin typeface="Arial" panose="020B0604020202020204" pitchFamily="34" charset="0"/>
              </a:rPr>
              <a:t> by </a:t>
            </a:r>
            <a:r>
              <a:rPr lang="cs-CZ" altLang="cs-CZ" sz="2400" dirty="0" err="1">
                <a:latin typeface="Arial" panose="020B0604020202020204" pitchFamily="34" charset="0"/>
              </a:rPr>
              <a:t>both</a:t>
            </a:r>
            <a:r>
              <a:rPr lang="cs-CZ" altLang="cs-CZ" sz="2400" dirty="0">
                <a:latin typeface="Arial" panose="020B0604020202020204" pitchFamily="34" charset="0"/>
              </a:rPr>
              <a:t> </a:t>
            </a:r>
            <a:r>
              <a:rPr lang="cs-CZ" altLang="cs-CZ" sz="2400" dirty="0" err="1">
                <a:latin typeface="Arial" panose="020B0604020202020204" pitchFamily="34" charset="0"/>
              </a:rPr>
              <a:t>normal</a:t>
            </a:r>
            <a:r>
              <a:rPr lang="cs-CZ" altLang="cs-CZ" sz="2400" dirty="0">
                <a:latin typeface="Arial" panose="020B0604020202020204" pitchFamily="34" charset="0"/>
              </a:rPr>
              <a:t> and tumor </a:t>
            </a:r>
            <a:r>
              <a:rPr lang="cs-CZ" altLang="cs-CZ" sz="2400" dirty="0" err="1">
                <a:latin typeface="Arial" panose="020B0604020202020204" pitchFamily="34" charset="0"/>
              </a:rPr>
              <a:t>cells</a:t>
            </a:r>
            <a:endParaRPr lang="cs-CZ" altLang="cs-CZ" sz="2400" dirty="0">
              <a:latin typeface="Arial" panose="020B0604020202020204" pitchFamily="34" charset="0"/>
            </a:endParaRPr>
          </a:p>
          <a:p>
            <a:pPr eaLnBrk="1" hangingPunct="1">
              <a:lnSpc>
                <a:spcPct val="90000"/>
              </a:lnSpc>
              <a:defRPr/>
            </a:pPr>
            <a:r>
              <a:rPr lang="cs-CZ" altLang="cs-CZ" sz="2400" b="1" dirty="0">
                <a:latin typeface="Arial" panose="020B0604020202020204" pitchFamily="34" charset="0"/>
                <a:cs typeface="Times New Roman" panose="02020603050405020304" pitchFamily="18" charset="0"/>
              </a:rPr>
              <a:t>↑</a:t>
            </a:r>
            <a:r>
              <a:rPr lang="cs-CZ" altLang="cs-CZ" sz="2400" b="1" dirty="0">
                <a:latin typeface="Arial" panose="020B0604020202020204" pitchFamily="34" charset="0"/>
              </a:rPr>
              <a:t> </a:t>
            </a:r>
            <a:r>
              <a:rPr lang="cs-CZ" altLang="cs-CZ" sz="2400" b="1" dirty="0" err="1">
                <a:latin typeface="Arial" panose="020B0604020202020204" pitchFamily="34" charset="0"/>
              </a:rPr>
              <a:t>levels</a:t>
            </a:r>
            <a:r>
              <a:rPr lang="cs-CZ" altLang="cs-CZ" sz="2400" b="1" dirty="0">
                <a:latin typeface="Arial" panose="020B0604020202020204" pitchFamily="34" charset="0"/>
              </a:rPr>
              <a:t> </a:t>
            </a:r>
            <a:r>
              <a:rPr lang="cs-CZ" altLang="cs-CZ" sz="2400" b="1" dirty="0" err="1">
                <a:latin typeface="Arial" panose="020B0604020202020204" pitchFamily="34" charset="0"/>
              </a:rPr>
              <a:t>seen</a:t>
            </a:r>
            <a:r>
              <a:rPr lang="cs-CZ" altLang="cs-CZ" sz="2400" b="1" dirty="0">
                <a:latin typeface="Arial" panose="020B0604020202020204" pitchFamily="34" charset="0"/>
              </a:rPr>
              <a:t> in </a:t>
            </a:r>
            <a:r>
              <a:rPr lang="cs-CZ" altLang="cs-CZ" sz="2400" b="1" dirty="0" err="1">
                <a:latin typeface="Arial" panose="020B0604020202020204" pitchFamily="34" charset="0"/>
              </a:rPr>
              <a:t>increased</a:t>
            </a:r>
            <a:r>
              <a:rPr lang="cs-CZ" altLang="cs-CZ" sz="2400" b="1" dirty="0">
                <a:latin typeface="Arial" panose="020B0604020202020204" pitchFamily="34" charset="0"/>
              </a:rPr>
              <a:t> cell </a:t>
            </a:r>
            <a:r>
              <a:rPr lang="cs-CZ" altLang="cs-CZ" sz="2400" b="1" dirty="0" err="1">
                <a:latin typeface="Arial" panose="020B0604020202020204" pitchFamily="34" charset="0"/>
              </a:rPr>
              <a:t>proliferation</a:t>
            </a:r>
            <a:r>
              <a:rPr lang="cs-CZ" altLang="cs-CZ" sz="2400" b="1" dirty="0">
                <a:latin typeface="Arial" panose="020B0604020202020204" pitchFamily="34" charset="0"/>
              </a:rPr>
              <a:t> </a:t>
            </a:r>
            <a:r>
              <a:rPr lang="cs-CZ" altLang="cs-CZ" sz="2400" b="1" dirty="0">
                <a:latin typeface="Arial" panose="020B0604020202020204" pitchFamily="34" charset="0"/>
                <a:cs typeface="Times New Roman" panose="02020603050405020304" pitchFamily="18" charset="0"/>
              </a:rPr>
              <a:t>→</a:t>
            </a:r>
            <a:r>
              <a:rPr lang="cs-CZ" altLang="cs-CZ" sz="2400" b="1" dirty="0">
                <a:latin typeface="Arial" panose="020B0604020202020204" pitchFamily="34" charset="0"/>
              </a:rPr>
              <a:t> </a:t>
            </a:r>
            <a:r>
              <a:rPr lang="cs-CZ" altLang="cs-CZ" sz="2400" dirty="0" err="1">
                <a:latin typeface="Arial" panose="020B0604020202020204" pitchFamily="34" charset="0"/>
              </a:rPr>
              <a:t>its</a:t>
            </a:r>
            <a:r>
              <a:rPr lang="cs-CZ" altLang="cs-CZ" sz="2400" dirty="0">
                <a:latin typeface="Arial" panose="020B0604020202020204" pitchFamily="34" charset="0"/>
              </a:rPr>
              <a:t> </a:t>
            </a:r>
            <a:r>
              <a:rPr lang="cs-CZ" altLang="cs-CZ" sz="2400" dirty="0" err="1">
                <a:latin typeface="Arial" panose="020B0604020202020204" pitchFamily="34" charset="0"/>
              </a:rPr>
              <a:t>estimation</a:t>
            </a:r>
            <a:r>
              <a:rPr lang="cs-CZ" altLang="cs-CZ" sz="2400" dirty="0">
                <a:latin typeface="Arial" panose="020B0604020202020204" pitchFamily="34" charset="0"/>
              </a:rPr>
              <a:t> </a:t>
            </a:r>
            <a:r>
              <a:rPr lang="cs-CZ" altLang="cs-CZ" sz="2400" dirty="0" err="1">
                <a:latin typeface="Arial" panose="020B0604020202020204" pitchFamily="34" charset="0"/>
              </a:rPr>
              <a:t>is</a:t>
            </a:r>
            <a:r>
              <a:rPr lang="cs-CZ" altLang="cs-CZ" sz="2400" dirty="0">
                <a:latin typeface="Arial" panose="020B0604020202020204" pitchFamily="34" charset="0"/>
              </a:rPr>
              <a:t> </a:t>
            </a:r>
            <a:r>
              <a:rPr lang="cs-CZ" altLang="cs-CZ" sz="2400" dirty="0" err="1">
                <a:latin typeface="Arial" panose="020B0604020202020204" pitchFamily="34" charset="0"/>
              </a:rPr>
              <a:t>useful</a:t>
            </a:r>
            <a:r>
              <a:rPr lang="cs-CZ" altLang="cs-CZ" sz="2400" dirty="0">
                <a:latin typeface="Arial" panose="020B0604020202020204" pitchFamily="34" charset="0"/>
              </a:rPr>
              <a:t> </a:t>
            </a:r>
            <a:r>
              <a:rPr lang="cs-CZ" altLang="cs-CZ" sz="2400" dirty="0" err="1">
                <a:latin typeface="Arial" panose="020B0604020202020204" pitchFamily="34" charset="0"/>
              </a:rPr>
              <a:t>for</a:t>
            </a:r>
            <a:r>
              <a:rPr lang="cs-CZ" altLang="cs-CZ" sz="2400" b="1" dirty="0">
                <a:latin typeface="Arial" panose="020B0604020202020204" pitchFamily="34" charset="0"/>
              </a:rPr>
              <a:t> monitoring </a:t>
            </a:r>
            <a:r>
              <a:rPr lang="cs-CZ" altLang="cs-CZ" sz="2400" b="1" dirty="0" err="1">
                <a:latin typeface="Arial" panose="020B0604020202020204" pitchFamily="34" charset="0"/>
              </a:rPr>
              <a:t>of</a:t>
            </a:r>
            <a:r>
              <a:rPr lang="cs-CZ" altLang="cs-CZ" sz="2400" b="1" dirty="0">
                <a:latin typeface="Arial" panose="020B0604020202020204" pitchFamily="34" charset="0"/>
              </a:rPr>
              <a:t> </a:t>
            </a:r>
            <a:r>
              <a:rPr lang="cs-CZ" altLang="cs-CZ" sz="2400" b="1" dirty="0" err="1">
                <a:latin typeface="Arial" panose="020B0604020202020204" pitchFamily="34" charset="0"/>
              </a:rPr>
              <a:t>the</a:t>
            </a:r>
            <a:r>
              <a:rPr lang="cs-CZ" altLang="cs-CZ" sz="2400" b="1" dirty="0">
                <a:latin typeface="Arial" panose="020B0604020202020204" pitchFamily="34" charset="0"/>
              </a:rPr>
              <a:t> </a:t>
            </a:r>
            <a:r>
              <a:rPr lang="cs-CZ" altLang="cs-CZ" sz="2400" b="1" dirty="0" err="1">
                <a:latin typeface="Arial" panose="020B0604020202020204" pitchFamily="34" charset="0"/>
              </a:rPr>
              <a:t>disease</a:t>
            </a:r>
            <a:endParaRPr lang="cs-CZ" altLang="cs-CZ" sz="2400" b="1" dirty="0">
              <a:latin typeface="Arial" panose="020B0604020202020204" pitchFamily="34" charset="0"/>
            </a:endParaRPr>
          </a:p>
          <a:p>
            <a:pPr eaLnBrk="1" hangingPunct="1">
              <a:lnSpc>
                <a:spcPct val="90000"/>
              </a:lnSpc>
              <a:defRPr/>
            </a:pPr>
            <a:endParaRPr lang="cs-CZ" altLang="cs-CZ" sz="2400" b="1" dirty="0">
              <a:latin typeface="Arial" panose="020B0604020202020204" pitchFamily="34" charset="0"/>
            </a:endParaRPr>
          </a:p>
          <a:p>
            <a:pPr eaLnBrk="1" hangingPunct="1">
              <a:lnSpc>
                <a:spcPct val="90000"/>
              </a:lnSpc>
              <a:defRPr/>
            </a:pPr>
            <a:r>
              <a:rPr lang="cs-CZ" altLang="cs-CZ" sz="2400" b="1" dirty="0">
                <a:solidFill>
                  <a:srgbClr val="3366FF"/>
                </a:solidFill>
                <a:latin typeface="Arial" panose="020B0604020202020204" pitchFamily="34" charset="0"/>
                <a:cs typeface="Times New Roman" panose="02020603050405020304" pitchFamily="18" charset="0"/>
              </a:rPr>
              <a:t>↑:</a:t>
            </a:r>
            <a:r>
              <a:rPr lang="cs-CZ" altLang="cs-CZ" sz="2400" b="1" dirty="0">
                <a:effectLst>
                  <a:outerShdw blurRad="38100" dist="38100" dir="2700000" algn="tl">
                    <a:srgbClr val="FFFFFF"/>
                  </a:outerShdw>
                </a:effectLst>
                <a:latin typeface="Arial" panose="020B0604020202020204" pitchFamily="34" charset="0"/>
              </a:rPr>
              <a:t> 	</a:t>
            </a:r>
            <a:r>
              <a:rPr lang="cs-CZ" altLang="cs-CZ" sz="2400" b="1" dirty="0">
                <a:solidFill>
                  <a:srgbClr val="3366FF"/>
                </a:solidFill>
                <a:latin typeface="Arial" panose="020B0604020202020204" pitchFamily="34" charset="0"/>
              </a:rPr>
              <a:t>liver dis., DM, </a:t>
            </a:r>
            <a:r>
              <a:rPr lang="cs-CZ" altLang="cs-CZ" sz="2400" b="1" dirty="0" err="1">
                <a:solidFill>
                  <a:srgbClr val="3366FF"/>
                </a:solidFill>
                <a:latin typeface="Arial" panose="020B0604020202020204" pitchFamily="34" charset="0"/>
              </a:rPr>
              <a:t>rheumatoid</a:t>
            </a:r>
            <a:r>
              <a:rPr lang="cs-CZ" altLang="cs-CZ" sz="2400" b="1" dirty="0">
                <a:solidFill>
                  <a:srgbClr val="3366FF"/>
                </a:solidFill>
                <a:latin typeface="Arial" panose="020B0604020202020204" pitchFamily="34" charset="0"/>
              </a:rPr>
              <a:t> dis. 						</a:t>
            </a:r>
            <a:r>
              <a:rPr lang="cs-CZ" altLang="cs-CZ" sz="2400" b="1" dirty="0" err="1">
                <a:solidFill>
                  <a:srgbClr val="3366FF"/>
                </a:solidFill>
                <a:effectLst>
                  <a:outerShdw blurRad="38100" dist="38100" dir="2700000" algn="tl">
                    <a:srgbClr val="000000"/>
                  </a:outerShdw>
                </a:effectLst>
                <a:latin typeface="Arial" panose="020B0604020202020204" pitchFamily="34" charset="0"/>
              </a:rPr>
              <a:t>breast</a:t>
            </a:r>
            <a:r>
              <a:rPr lang="cs-CZ" altLang="cs-CZ" sz="2400" b="1" dirty="0">
                <a:solidFill>
                  <a:srgbClr val="3366FF"/>
                </a:solidFill>
                <a:effectLst>
                  <a:outerShdw blurRad="38100" dist="38100" dir="2700000" algn="tl">
                    <a:srgbClr val="000000"/>
                  </a:outerShdw>
                </a:effectLst>
                <a:latin typeface="Arial" panose="020B0604020202020204" pitchFamily="34" charset="0"/>
              </a:rPr>
              <a:t> and GIT </a:t>
            </a:r>
            <a:r>
              <a:rPr lang="cs-CZ" altLang="cs-CZ" sz="2400" b="1" dirty="0" err="1">
                <a:solidFill>
                  <a:srgbClr val="3366FF"/>
                </a:solidFill>
                <a:effectLst>
                  <a:outerShdw blurRad="38100" dist="38100" dir="2700000" algn="tl">
                    <a:srgbClr val="000000"/>
                  </a:outerShdw>
                </a:effectLst>
                <a:latin typeface="Arial" panose="020B0604020202020204" pitchFamily="34" charset="0"/>
              </a:rPr>
              <a:t>tumors</a:t>
            </a:r>
            <a:endParaRPr lang="cs-CZ" altLang="cs-CZ" sz="2400" b="1" dirty="0">
              <a:solidFill>
                <a:srgbClr val="3366FF"/>
              </a:solidFill>
              <a:latin typeface="Arial" panose="020B0604020202020204" pitchFamily="34" charset="0"/>
            </a:endParaRPr>
          </a:p>
          <a:p>
            <a:pPr eaLnBrk="1" hangingPunct="1">
              <a:lnSpc>
                <a:spcPct val="90000"/>
              </a:lnSpc>
              <a:defRPr/>
            </a:pPr>
            <a:endParaRPr lang="cs-CZ" altLang="cs-CZ" sz="2400" b="1" dirty="0">
              <a:solidFill>
                <a:srgbClr val="3366FF"/>
              </a:solidFill>
              <a:latin typeface="Arial" panose="020B0604020202020204" pitchFamily="34" charset="0"/>
            </a:endParaRPr>
          </a:p>
          <a:p>
            <a:pPr eaLnBrk="1" hangingPunct="1">
              <a:lnSpc>
                <a:spcPct val="90000"/>
              </a:lnSpc>
              <a:defRPr/>
            </a:pPr>
            <a:r>
              <a:rPr lang="cs-CZ" altLang="cs-CZ" sz="2400" b="1" dirty="0" err="1">
                <a:latin typeface="Arial" panose="020B0604020202020204" pitchFamily="34" charset="0"/>
              </a:rPr>
              <a:t>marker</a:t>
            </a:r>
            <a:r>
              <a:rPr lang="cs-CZ" altLang="cs-CZ" sz="2400" b="1" dirty="0">
                <a:latin typeface="Arial" panose="020B0604020202020204" pitchFamily="34" charset="0"/>
              </a:rPr>
              <a:t> </a:t>
            </a:r>
            <a:r>
              <a:rPr lang="cs-CZ" altLang="cs-CZ" sz="2400" b="1" dirty="0" err="1">
                <a:latin typeface="Arial" panose="020B0604020202020204" pitchFamily="34" charset="0"/>
              </a:rPr>
              <a:t>for</a:t>
            </a:r>
            <a:r>
              <a:rPr lang="cs-CZ" altLang="cs-CZ" sz="2400" b="1" dirty="0">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urinary</a:t>
            </a:r>
            <a:r>
              <a:rPr lang="cs-CZ" altLang="cs-CZ" sz="2400" b="1" dirty="0">
                <a:solidFill>
                  <a:srgbClr val="0066FF"/>
                </a:solidFill>
                <a:effectLst>
                  <a:outerShdw blurRad="38100" dist="38100" dir="2700000" algn="tl">
                    <a:srgbClr val="000000"/>
                  </a:outerShdw>
                </a:effectLst>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bladder</a:t>
            </a:r>
            <a:r>
              <a:rPr lang="cs-CZ" altLang="cs-CZ" sz="2400" b="1" dirty="0">
                <a:solidFill>
                  <a:srgbClr val="0066FF"/>
                </a:solidFill>
                <a:effectLst>
                  <a:outerShdw blurRad="38100" dist="38100" dir="2700000" algn="tl">
                    <a:srgbClr val="000000"/>
                  </a:outerShdw>
                </a:effectLst>
                <a:latin typeface="Arial" panose="020B0604020202020204" pitchFamily="34" charset="0"/>
              </a:rPr>
              <a:t> </a:t>
            </a:r>
            <a:r>
              <a:rPr lang="cs-CZ" altLang="cs-CZ" sz="2400" b="1" dirty="0" err="1">
                <a:solidFill>
                  <a:srgbClr val="0066FF"/>
                </a:solidFill>
                <a:effectLst>
                  <a:outerShdw blurRad="38100" dist="38100" dir="2700000" algn="tl">
                    <a:srgbClr val="000000"/>
                  </a:outerShdw>
                </a:effectLst>
                <a:latin typeface="Arial" panose="020B0604020202020204" pitchFamily="34" charset="0"/>
              </a:rPr>
              <a:t>carcinoma</a:t>
            </a:r>
            <a:endParaRPr lang="cs-CZ" altLang="cs-CZ" sz="2400" b="1" dirty="0">
              <a:solidFill>
                <a:srgbClr val="0066FF"/>
              </a:solidFill>
              <a:effectLst>
                <a:outerShdw blurRad="38100" dist="38100" dir="2700000" algn="tl">
                  <a:srgbClr val="000000"/>
                </a:outerShdw>
              </a:effectLst>
              <a:latin typeface="Arial" panose="020B0604020202020204" pitchFamily="34" charset="0"/>
            </a:endParaRPr>
          </a:p>
          <a:p>
            <a:pPr eaLnBrk="1" hangingPunct="1">
              <a:lnSpc>
                <a:spcPct val="90000"/>
              </a:lnSpc>
              <a:buFontTx/>
              <a:buNone/>
              <a:defRPr/>
            </a:pPr>
            <a:endParaRPr lang="cs-CZ" altLang="cs-CZ" sz="2400" b="1" dirty="0">
              <a:solidFill>
                <a:srgbClr val="0066FF"/>
              </a:solidFill>
              <a:effectLst>
                <a:outerShdw blurRad="38100" dist="38100" dir="2700000" algn="tl">
                  <a:srgbClr val="000000"/>
                </a:outerShdw>
              </a:effectLst>
              <a:latin typeface="Arial" panose="020B0604020202020204" pitchFamily="34" charset="0"/>
            </a:endParaRPr>
          </a:p>
          <a:p>
            <a:pPr eaLnBrk="1" hangingPunct="1">
              <a:lnSpc>
                <a:spcPct val="90000"/>
              </a:lnSpc>
              <a:defRPr/>
            </a:pPr>
            <a:r>
              <a:rPr lang="cs-CZ" altLang="cs-CZ" sz="2400" dirty="0" err="1">
                <a:solidFill>
                  <a:srgbClr val="008080"/>
                </a:solidFill>
                <a:latin typeface="Arial" panose="020B0604020202020204" pitchFamily="34" charset="0"/>
              </a:rPr>
              <a:t>cut</a:t>
            </a:r>
            <a:r>
              <a:rPr lang="cs-CZ" altLang="cs-CZ" sz="2400" dirty="0">
                <a:solidFill>
                  <a:srgbClr val="008080"/>
                </a:solidFill>
                <a:latin typeface="Arial" panose="020B0604020202020204" pitchFamily="34" charset="0"/>
              </a:rPr>
              <a:t> </a:t>
            </a:r>
            <a:r>
              <a:rPr lang="cs-CZ" altLang="cs-CZ" sz="2400" dirty="0" err="1">
                <a:solidFill>
                  <a:srgbClr val="008080"/>
                </a:solidFill>
                <a:latin typeface="Arial" panose="020B0604020202020204" pitchFamily="34" charset="0"/>
              </a:rPr>
              <a:t>off</a:t>
            </a:r>
            <a:r>
              <a:rPr lang="cs-CZ" altLang="cs-CZ" sz="2400" dirty="0">
                <a:solidFill>
                  <a:srgbClr val="008080"/>
                </a:solidFill>
                <a:latin typeface="Arial" panose="020B0604020202020204" pitchFamily="34" charset="0"/>
              </a:rPr>
              <a:t> </a:t>
            </a:r>
            <a:r>
              <a:rPr lang="cs-CZ" altLang="cs-CZ" sz="2400" dirty="0" err="1">
                <a:solidFill>
                  <a:srgbClr val="008080"/>
                </a:solidFill>
                <a:latin typeface="Arial" panose="020B0604020202020204" pitchFamily="34" charset="0"/>
              </a:rPr>
              <a:t>value</a:t>
            </a:r>
            <a:r>
              <a:rPr lang="cs-CZ" altLang="cs-CZ" sz="2400" dirty="0">
                <a:solidFill>
                  <a:srgbClr val="008080"/>
                </a:solidFill>
                <a:latin typeface="Arial" panose="020B0604020202020204" pitchFamily="34" charset="0"/>
              </a:rPr>
              <a:t> </a:t>
            </a:r>
            <a:r>
              <a:rPr lang="cs-CZ" altLang="cs-CZ" sz="2400" dirty="0">
                <a:solidFill>
                  <a:srgbClr val="008080"/>
                </a:solidFill>
                <a:latin typeface="Arial" panose="020B0604020202020204" pitchFamily="34" charset="0"/>
                <a:cs typeface="Arial" panose="020B0604020202020204" pitchFamily="34" charset="0"/>
              </a:rPr>
              <a:t>≤</a:t>
            </a:r>
            <a:r>
              <a:rPr lang="cs-CZ" altLang="cs-CZ" sz="2400" dirty="0">
                <a:solidFill>
                  <a:srgbClr val="008080"/>
                </a:solidFill>
                <a:latin typeface="Arial" panose="020B0604020202020204" pitchFamily="34" charset="0"/>
              </a:rPr>
              <a:t> 140 IU/l</a:t>
            </a:r>
          </a:p>
          <a:p>
            <a:pPr eaLnBrk="1" hangingPunct="1">
              <a:lnSpc>
                <a:spcPct val="90000"/>
              </a:lnSpc>
              <a:defRPr/>
            </a:pPr>
            <a:endParaRPr lang="cs-CZ" altLang="cs-CZ" sz="2400" dirty="0">
              <a:solidFill>
                <a:srgbClr val="0066FF"/>
              </a:solidFill>
              <a:effectLst>
                <a:outerShdw blurRad="38100" dist="38100" dir="2700000" algn="tl">
                  <a:srgbClr val="000000"/>
                </a:outerShdw>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039997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a:bodyPr>
          <a:lstStyle/>
          <a:p>
            <a:r>
              <a:rPr lang="sk-SK" dirty="0" err="1">
                <a:solidFill>
                  <a:srgbClr val="CC0099"/>
                </a:solidFill>
              </a:rPr>
              <a:t>Breast</a:t>
            </a:r>
            <a:r>
              <a:rPr lang="sk-SK" dirty="0">
                <a:solidFill>
                  <a:srgbClr val="CC0099"/>
                </a:solidFill>
              </a:rPr>
              <a:t> </a:t>
            </a:r>
            <a:r>
              <a:rPr lang="sk-SK" dirty="0" err="1">
                <a:solidFill>
                  <a:srgbClr val="CC0099"/>
                </a:solidFill>
              </a:rPr>
              <a:t>carcinoma</a:t>
            </a:r>
            <a:r>
              <a:rPr lang="sk-SK" dirty="0">
                <a:solidFill>
                  <a:srgbClr val="CC0099"/>
                </a:solidFill>
              </a:rPr>
              <a:t> </a:t>
            </a:r>
            <a:r>
              <a:rPr lang="sk-SK" dirty="0" err="1">
                <a:solidFill>
                  <a:srgbClr val="CC0099"/>
                </a:solidFill>
              </a:rPr>
              <a:t>markers</a:t>
            </a:r>
            <a:r>
              <a:rPr lang="sk-SK" dirty="0">
                <a:solidFill>
                  <a:srgbClr val="CC0099"/>
                </a:solidFill>
              </a:rPr>
              <a:t> - </a:t>
            </a:r>
            <a:r>
              <a:rPr lang="sk-SK" dirty="0" err="1">
                <a:solidFill>
                  <a:srgbClr val="CC0099"/>
                </a:solidFill>
              </a:rPr>
              <a:t>summary</a:t>
            </a:r>
            <a:endParaRPr lang="sk-SK" dirty="0">
              <a:solidFill>
                <a:srgbClr val="CC0099"/>
              </a:solidFill>
            </a:endParaRPr>
          </a:p>
        </p:txBody>
      </p:sp>
      <p:sp>
        <p:nvSpPr>
          <p:cNvPr id="3" name="Zástupný symbol obsahu 2"/>
          <p:cNvSpPr>
            <a:spLocks noGrp="1"/>
          </p:cNvSpPr>
          <p:nvPr>
            <p:ph idx="1"/>
          </p:nvPr>
        </p:nvSpPr>
        <p:spPr>
          <a:xfrm>
            <a:off x="838200" y="2187574"/>
            <a:ext cx="10515600" cy="4351338"/>
          </a:xfrm>
        </p:spPr>
        <p:txBody>
          <a:bodyPr>
            <a:normAutofit/>
          </a:bodyPr>
          <a:lstStyle/>
          <a:p>
            <a:pPr>
              <a:buClr>
                <a:srgbClr val="C00000"/>
              </a:buClr>
            </a:pPr>
            <a:r>
              <a:rPr lang="sk-SK" sz="3200" dirty="0" err="1"/>
              <a:t>Basic</a:t>
            </a:r>
            <a:r>
              <a:rPr lang="sk-SK" sz="3200" dirty="0"/>
              <a:t> </a:t>
            </a:r>
            <a:r>
              <a:rPr lang="sk-SK" sz="3200" dirty="0" err="1"/>
              <a:t>markers</a:t>
            </a:r>
            <a:r>
              <a:rPr lang="sk-SK" sz="3200" dirty="0"/>
              <a:t>: </a:t>
            </a:r>
            <a:r>
              <a:rPr lang="sk-SK" sz="3200" dirty="0">
                <a:solidFill>
                  <a:srgbClr val="FF0000"/>
                </a:solidFill>
              </a:rPr>
              <a:t>CEA and CA 15-3 </a:t>
            </a:r>
          </a:p>
          <a:p>
            <a:pPr>
              <a:buClr>
                <a:srgbClr val="C00000"/>
              </a:buClr>
            </a:pPr>
            <a:r>
              <a:rPr lang="sk-SK" sz="3200" dirty="0"/>
              <a:t>Receptor </a:t>
            </a:r>
            <a:r>
              <a:rPr lang="sk-SK" sz="3200" dirty="0" err="1"/>
              <a:t>markers</a:t>
            </a:r>
            <a:r>
              <a:rPr lang="sk-SK" sz="3200" dirty="0"/>
              <a:t>: </a:t>
            </a:r>
          </a:p>
          <a:p>
            <a:pPr lvl="1">
              <a:buClr>
                <a:srgbClr val="C00000"/>
              </a:buClr>
              <a:buFont typeface="Wingdings" panose="05000000000000000000" pitchFamily="2" charset="2"/>
              <a:buChar char="§"/>
            </a:pPr>
            <a:r>
              <a:rPr lang="sk-SK" sz="2800" dirty="0" err="1">
                <a:solidFill>
                  <a:srgbClr val="FF0000"/>
                </a:solidFill>
              </a:rPr>
              <a:t>Growth</a:t>
            </a:r>
            <a:r>
              <a:rPr lang="sk-SK" sz="2800" dirty="0">
                <a:solidFill>
                  <a:srgbClr val="FF0000"/>
                </a:solidFill>
              </a:rPr>
              <a:t> </a:t>
            </a:r>
            <a:r>
              <a:rPr lang="sk-SK" sz="2800" dirty="0" err="1">
                <a:solidFill>
                  <a:srgbClr val="FF0000"/>
                </a:solidFill>
              </a:rPr>
              <a:t>factors</a:t>
            </a:r>
            <a:r>
              <a:rPr lang="sk-SK" sz="2800" dirty="0">
                <a:solidFill>
                  <a:srgbClr val="FF0000"/>
                </a:solidFill>
              </a:rPr>
              <a:t> </a:t>
            </a:r>
            <a:r>
              <a:rPr lang="sk-SK" sz="2800" dirty="0" err="1">
                <a:solidFill>
                  <a:srgbClr val="FF0000"/>
                </a:solidFill>
              </a:rPr>
              <a:t>receptors</a:t>
            </a:r>
            <a:r>
              <a:rPr lang="sk-SK" sz="2800" dirty="0">
                <a:solidFill>
                  <a:srgbClr val="FF0000"/>
                </a:solidFill>
              </a:rPr>
              <a:t> </a:t>
            </a:r>
          </a:p>
          <a:p>
            <a:pPr lvl="1">
              <a:buClr>
                <a:srgbClr val="C00000"/>
              </a:buClr>
              <a:buFont typeface="Wingdings" panose="05000000000000000000" pitchFamily="2" charset="2"/>
              <a:buChar char="§"/>
            </a:pPr>
            <a:r>
              <a:rPr lang="sk-SK" sz="2800" dirty="0" err="1">
                <a:solidFill>
                  <a:srgbClr val="FF0000"/>
                </a:solidFill>
              </a:rPr>
              <a:t>Estrogene</a:t>
            </a:r>
            <a:r>
              <a:rPr lang="sk-SK" sz="2800" dirty="0">
                <a:solidFill>
                  <a:srgbClr val="FF0000"/>
                </a:solidFill>
              </a:rPr>
              <a:t> receptor</a:t>
            </a:r>
          </a:p>
          <a:p>
            <a:pPr lvl="1">
              <a:buClr>
                <a:srgbClr val="C00000"/>
              </a:buClr>
              <a:buFont typeface="Wingdings" panose="05000000000000000000" pitchFamily="2" charset="2"/>
              <a:buChar char="§"/>
            </a:pPr>
            <a:r>
              <a:rPr lang="sk-SK" sz="2800" dirty="0" err="1">
                <a:solidFill>
                  <a:srgbClr val="FF0000"/>
                </a:solidFill>
              </a:rPr>
              <a:t>Progesterone</a:t>
            </a:r>
            <a:r>
              <a:rPr lang="sk-SK" sz="2800" dirty="0">
                <a:solidFill>
                  <a:srgbClr val="FF0000"/>
                </a:solidFill>
              </a:rPr>
              <a:t> receptor</a:t>
            </a:r>
          </a:p>
          <a:p>
            <a:pPr>
              <a:buClr>
                <a:srgbClr val="C00000"/>
              </a:buClr>
            </a:pPr>
            <a:r>
              <a:rPr lang="cs-CZ" sz="3200" dirty="0" err="1"/>
              <a:t>Proliferative</a:t>
            </a:r>
            <a:r>
              <a:rPr lang="cs-CZ" sz="3200" dirty="0"/>
              <a:t> antigen </a:t>
            </a:r>
            <a:r>
              <a:rPr lang="cs-CZ" sz="3200" dirty="0">
                <a:solidFill>
                  <a:srgbClr val="FF0000"/>
                </a:solidFill>
              </a:rPr>
              <a:t>Ki-67</a:t>
            </a:r>
          </a:p>
          <a:p>
            <a:pPr>
              <a:buClr>
                <a:srgbClr val="C00000"/>
              </a:buClr>
            </a:pPr>
            <a:r>
              <a:rPr lang="cs-CZ" sz="3200" dirty="0" err="1"/>
              <a:t>Other</a:t>
            </a:r>
            <a:r>
              <a:rPr lang="cs-CZ" sz="3200" dirty="0"/>
              <a:t> </a:t>
            </a:r>
            <a:r>
              <a:rPr lang="cs-CZ" sz="3200" dirty="0" err="1"/>
              <a:t>markers</a:t>
            </a:r>
            <a:r>
              <a:rPr lang="cs-CZ" sz="3200" dirty="0"/>
              <a:t>:</a:t>
            </a:r>
            <a:r>
              <a:rPr lang="cs-CZ" sz="3200" dirty="0">
                <a:solidFill>
                  <a:srgbClr val="FF0000"/>
                </a:solidFill>
              </a:rPr>
              <a:t> TPA</a:t>
            </a:r>
            <a:endParaRPr lang="sk-SK" dirty="0">
              <a:solidFill>
                <a:srgbClr val="FF0000"/>
              </a:solidFill>
            </a:endParaRPr>
          </a:p>
        </p:txBody>
      </p:sp>
      <p:sp>
        <p:nvSpPr>
          <p:cNvPr id="6" name="Zástupný symbol pro číslo snímku 5"/>
          <p:cNvSpPr>
            <a:spLocks noGrp="1"/>
          </p:cNvSpPr>
          <p:nvPr>
            <p:ph type="sldNum" sz="quarter" idx="12"/>
          </p:nvPr>
        </p:nvSpPr>
        <p:spPr/>
        <p:txBody>
          <a:bodyPr/>
          <a:lstStyle/>
          <a:p>
            <a:fld id="{140FB894-F7EA-471D-9D3A-C709E50C82BE}" type="slidenum">
              <a:rPr lang="sk-SK" smtClean="0"/>
              <a:pPr/>
              <a:t>44</a:t>
            </a:fld>
            <a:endParaRPr lang="sk-SK"/>
          </a:p>
        </p:txBody>
      </p:sp>
    </p:spTree>
    <p:custDataLst>
      <p:tags r:id="rId1"/>
    </p:custDataLst>
    <p:extLst>
      <p:ext uri="{BB962C8B-B14F-4D97-AF65-F5344CB8AC3E}">
        <p14:creationId xmlns:p14="http://schemas.microsoft.com/office/powerpoint/2010/main" val="3556526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FD8302-552F-4791-8650-EE2A028E3A37}" type="slidenum">
              <a:rPr lang="cs-CZ" altLang="cs-CZ" sz="1400"/>
              <a:pPr>
                <a:spcBef>
                  <a:spcPct val="0"/>
                </a:spcBef>
                <a:buFontTx/>
                <a:buNone/>
              </a:pPr>
              <a:t>45</a:t>
            </a:fld>
            <a:endParaRPr lang="cs-CZ" altLang="cs-CZ" sz="1400"/>
          </a:p>
        </p:txBody>
      </p:sp>
      <p:sp>
        <p:nvSpPr>
          <p:cNvPr id="24578" name="Rectangle 2"/>
          <p:cNvSpPr>
            <a:spLocks noGrp="1" noChangeArrowheads="1"/>
          </p:cNvSpPr>
          <p:nvPr>
            <p:ph type="title"/>
          </p:nvPr>
        </p:nvSpPr>
        <p:spPr>
          <a:xfrm>
            <a:off x="2208213" y="333375"/>
            <a:ext cx="7772400" cy="1143000"/>
          </a:xfrm>
        </p:spPr>
        <p:txBody>
          <a:bodyPr/>
          <a:lstStyle/>
          <a:p>
            <a:pPr eaLnBrk="1" hangingPunct="1">
              <a:defRPr/>
            </a:pPr>
            <a:r>
              <a:rPr lang="cs-CZ" altLang="cs-CZ" sz="3200" b="1" i="1">
                <a:solidFill>
                  <a:srgbClr val="CC0000"/>
                </a:solidFill>
                <a:effectLst>
                  <a:outerShdw blurRad="38100" dist="38100" dir="2700000" algn="tl">
                    <a:srgbClr val="000000"/>
                  </a:outerShdw>
                </a:effectLst>
                <a:latin typeface="Arial" panose="020B0604020202020204" pitchFamily="34" charset="0"/>
              </a:rPr>
              <a:t>CYFRA 21-1 (cytokeratin fragment)</a:t>
            </a:r>
          </a:p>
        </p:txBody>
      </p:sp>
      <p:sp>
        <p:nvSpPr>
          <p:cNvPr id="24579" name="Rectangle 3"/>
          <p:cNvSpPr>
            <a:spLocks noGrp="1" noChangeArrowheads="1"/>
          </p:cNvSpPr>
          <p:nvPr>
            <p:ph type="body" idx="1"/>
          </p:nvPr>
        </p:nvSpPr>
        <p:spPr>
          <a:xfrm>
            <a:off x="440267" y="1981200"/>
            <a:ext cx="11192933" cy="4400550"/>
          </a:xfrm>
        </p:spPr>
        <p:txBody>
          <a:bodyPr>
            <a:normAutofit/>
          </a:bodyPr>
          <a:lstStyle/>
          <a:p>
            <a:pPr eaLnBrk="1" hangingPunct="1">
              <a:lnSpc>
                <a:spcPct val="80000"/>
              </a:lnSpc>
              <a:defRPr/>
            </a:pPr>
            <a:r>
              <a:rPr lang="cs-CZ" altLang="cs-CZ" b="1" dirty="0" err="1">
                <a:effectLst>
                  <a:outerShdw blurRad="38100" dist="38100" dir="2700000" algn="tl">
                    <a:srgbClr val="FFFFFF"/>
                  </a:outerShdw>
                </a:effectLst>
                <a:latin typeface="Arial" panose="020B0604020202020204" pitchFamily="34" charset="0"/>
              </a:rPr>
              <a:t>Cytokeratin</a:t>
            </a:r>
            <a:r>
              <a:rPr lang="cs-CZ" altLang="cs-CZ" b="1" dirty="0">
                <a:effectLst>
                  <a:outerShdw blurRad="38100" dist="38100" dir="2700000" algn="tl">
                    <a:srgbClr val="FFFFFF"/>
                  </a:outerShdw>
                </a:effectLst>
                <a:latin typeface="Arial" panose="020B0604020202020204" pitchFamily="34" charset="0"/>
              </a:rPr>
              <a:t> 19 fragment </a:t>
            </a:r>
            <a:r>
              <a:rPr lang="cs-CZ" altLang="cs-CZ" b="1" dirty="0" err="1">
                <a:effectLst>
                  <a:outerShdw blurRad="38100" dist="38100" dir="2700000" algn="tl">
                    <a:srgbClr val="FFFFFF"/>
                  </a:outerShdw>
                </a:effectLst>
                <a:latin typeface="Arial" panose="020B0604020202020204" pitchFamily="34" charset="0"/>
              </a:rPr>
              <a:t>present</a:t>
            </a:r>
            <a:r>
              <a:rPr lang="cs-CZ" altLang="cs-CZ" b="1" dirty="0">
                <a:effectLst>
                  <a:outerShdw blurRad="38100" dist="38100" dir="2700000" algn="tl">
                    <a:srgbClr val="FFFFFF"/>
                  </a:outerShdw>
                </a:effectLst>
                <a:latin typeface="Arial" panose="020B0604020202020204" pitchFamily="34" charset="0"/>
              </a:rPr>
              <a:t> in </a:t>
            </a:r>
            <a:r>
              <a:rPr lang="cs-CZ" altLang="cs-CZ" b="1" dirty="0" err="1">
                <a:effectLst>
                  <a:outerShdw blurRad="38100" dist="38100" dir="2700000" algn="tl">
                    <a:srgbClr val="FFFFFF"/>
                  </a:outerShdw>
                </a:effectLst>
                <a:latin typeface="Arial" panose="020B0604020202020204" pitchFamily="34" charset="0"/>
              </a:rPr>
              <a:t>lung</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uterine</a:t>
            </a:r>
            <a:r>
              <a:rPr lang="cs-CZ" altLang="cs-CZ" b="1" dirty="0">
                <a:effectLst>
                  <a:outerShdw blurRad="38100" dist="38100" dir="2700000" algn="tl">
                    <a:srgbClr val="FFFFFF"/>
                  </a:outerShdw>
                </a:effectLst>
                <a:latin typeface="Arial" panose="020B0604020202020204" pitchFamily="34" charset="0"/>
              </a:rPr>
              <a:t> and GIT </a:t>
            </a:r>
            <a:r>
              <a:rPr lang="cs-CZ" altLang="cs-CZ" b="1" dirty="0" err="1">
                <a:effectLst>
                  <a:outerShdw blurRad="38100" dist="38100" dir="2700000" algn="tl">
                    <a:srgbClr val="FFFFFF"/>
                  </a:outerShdw>
                </a:effectLst>
                <a:latin typeface="Arial" panose="020B0604020202020204" pitchFamily="34" charset="0"/>
              </a:rPr>
              <a:t>cells</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Marker</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of</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degradation</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of</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malignant</a:t>
            </a:r>
            <a:r>
              <a:rPr lang="cs-CZ" altLang="cs-CZ" b="1" dirty="0">
                <a:effectLst>
                  <a:outerShdw blurRad="38100" dist="38100" dir="2700000" algn="tl">
                    <a:srgbClr val="FFFFFF"/>
                  </a:outerShdw>
                </a:effectLst>
                <a:latin typeface="Arial" panose="020B0604020202020204" pitchFamily="34" charset="0"/>
              </a:rPr>
              <a:t> </a:t>
            </a:r>
            <a:r>
              <a:rPr lang="cs-CZ" altLang="cs-CZ" b="1" dirty="0" err="1">
                <a:effectLst>
                  <a:outerShdw blurRad="38100" dist="38100" dir="2700000" algn="tl">
                    <a:srgbClr val="FFFFFF"/>
                  </a:outerShdw>
                </a:effectLst>
                <a:latin typeface="Arial" panose="020B0604020202020204" pitchFamily="34" charset="0"/>
              </a:rPr>
              <a:t>tissues</a:t>
            </a:r>
            <a:r>
              <a:rPr lang="cs-CZ" altLang="cs-CZ" b="1" dirty="0">
                <a:effectLst>
                  <a:outerShdw blurRad="38100" dist="38100" dir="2700000" algn="tl">
                    <a:srgbClr val="FFFFFF"/>
                  </a:outerShdw>
                </a:effectLst>
                <a:latin typeface="Arial" panose="020B0604020202020204" pitchFamily="34" charset="0"/>
              </a:rPr>
              <a:t> and </a:t>
            </a:r>
            <a:r>
              <a:rPr lang="cs-CZ" altLang="cs-CZ" b="1" dirty="0" err="1">
                <a:effectLst>
                  <a:outerShdw blurRad="38100" dist="38100" dir="2700000" algn="tl">
                    <a:srgbClr val="FFFFFF"/>
                  </a:outerShdw>
                </a:effectLst>
                <a:latin typeface="Arial" panose="020B0604020202020204" pitchFamily="34" charset="0"/>
              </a:rPr>
              <a:t>necrosis</a:t>
            </a:r>
            <a:r>
              <a:rPr lang="cs-CZ" altLang="cs-CZ" b="1" dirty="0">
                <a:effectLst>
                  <a:outerShdw blurRad="38100" dist="38100" dir="2700000" algn="tl">
                    <a:srgbClr val="FFFFFF"/>
                  </a:outerShdw>
                </a:effectLst>
                <a:latin typeface="Arial" panose="020B0604020202020204" pitchFamily="34" charset="0"/>
              </a:rPr>
              <a:t>. </a:t>
            </a:r>
          </a:p>
          <a:p>
            <a:pPr eaLnBrk="1" hangingPunct="1">
              <a:lnSpc>
                <a:spcPct val="80000"/>
              </a:lnSpc>
              <a:defRPr/>
            </a:pPr>
            <a:endParaRPr lang="cs-CZ" altLang="cs-CZ" b="1" dirty="0">
              <a:effectLst>
                <a:outerShdw blurRad="38100" dist="38100" dir="2700000" algn="tl">
                  <a:srgbClr val="FFFFFF"/>
                </a:outerShdw>
              </a:effectLst>
              <a:latin typeface="Arial" panose="020B0604020202020204" pitchFamily="34" charset="0"/>
            </a:endParaRPr>
          </a:p>
          <a:p>
            <a:pPr eaLnBrk="1" hangingPunct="1">
              <a:lnSpc>
                <a:spcPct val="80000"/>
              </a:lnSpc>
              <a:defRPr/>
            </a:pPr>
            <a:r>
              <a:rPr lang="cs-CZ" altLang="cs-CZ" b="1" dirty="0">
                <a:solidFill>
                  <a:srgbClr val="3366FF"/>
                </a:solidFill>
                <a:latin typeface="Arial" panose="020B0604020202020204" pitchFamily="34" charset="0"/>
                <a:cs typeface="Times New Roman" panose="02020603050405020304" pitchFamily="18" charset="0"/>
              </a:rPr>
              <a:t>↑:</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cirrhosis</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asthma</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respiratory</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infections</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renal</a:t>
            </a:r>
            <a:r>
              <a:rPr lang="cs-CZ" altLang="cs-CZ" b="1" dirty="0">
                <a:solidFill>
                  <a:srgbClr val="3366FF"/>
                </a:solidFill>
                <a:latin typeface="Arial" panose="020B0604020202020204" pitchFamily="34" charset="0"/>
              </a:rPr>
              <a:t> </a:t>
            </a:r>
            <a:r>
              <a:rPr lang="cs-CZ" altLang="cs-CZ" b="1" dirty="0" err="1">
                <a:solidFill>
                  <a:srgbClr val="3366FF"/>
                </a:solidFill>
                <a:latin typeface="Arial" panose="020B0604020202020204" pitchFamily="34" charset="0"/>
              </a:rPr>
              <a:t>failure</a:t>
            </a:r>
            <a:r>
              <a:rPr lang="cs-CZ" altLang="cs-CZ" b="1" dirty="0">
                <a:solidFill>
                  <a:srgbClr val="3366FF"/>
                </a:solidFill>
                <a:latin typeface="Arial" panose="020B0604020202020204" pitchFamily="34" charset="0"/>
              </a:rPr>
              <a:t> 			</a:t>
            </a:r>
          </a:p>
          <a:p>
            <a:pPr eaLnBrk="1" hangingPunct="1">
              <a:lnSpc>
                <a:spcPct val="80000"/>
              </a:lnSpc>
              <a:buFontTx/>
              <a:buNone/>
              <a:defRPr/>
            </a:pPr>
            <a:r>
              <a:rPr lang="cs-CZ" altLang="cs-CZ" b="1" dirty="0">
                <a:solidFill>
                  <a:srgbClr val="3366FF"/>
                </a:solidFill>
                <a:latin typeface="Arial" panose="020B0604020202020204" pitchFamily="34" charset="0"/>
              </a:rPr>
              <a:t>			</a:t>
            </a:r>
            <a:endParaRPr lang="cs-CZ" altLang="cs-CZ" dirty="0">
              <a:latin typeface="Arial" panose="020B0604020202020204" pitchFamily="34" charset="0"/>
            </a:endParaRPr>
          </a:p>
          <a:p>
            <a:pPr eaLnBrk="1" hangingPunct="1">
              <a:lnSpc>
                <a:spcPct val="80000"/>
              </a:lnSpc>
              <a:defRPr/>
            </a:pPr>
            <a:r>
              <a:rPr lang="cs-CZ" altLang="cs-CZ" b="1" dirty="0" err="1">
                <a:latin typeface="Arial" panose="020B0604020202020204" pitchFamily="34" charset="0"/>
              </a:rPr>
              <a:t>marker</a:t>
            </a:r>
            <a:r>
              <a:rPr lang="cs-CZ" altLang="cs-CZ" b="1" dirty="0">
                <a:latin typeface="Arial" panose="020B0604020202020204" pitchFamily="34" charset="0"/>
              </a:rPr>
              <a:t> </a:t>
            </a:r>
            <a:r>
              <a:rPr lang="cs-CZ" altLang="cs-CZ" b="1" dirty="0" err="1">
                <a:latin typeface="Arial" panose="020B0604020202020204" pitchFamily="34" charset="0"/>
              </a:rPr>
              <a:t>for</a:t>
            </a:r>
            <a:r>
              <a:rPr lang="cs-CZ" altLang="cs-CZ" b="1" dirty="0">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cervical</a:t>
            </a:r>
            <a:r>
              <a:rPr lang="cs-CZ" altLang="cs-CZ" b="1" dirty="0">
                <a:solidFill>
                  <a:srgbClr val="0066FF"/>
                </a:solidFill>
                <a:effectLst>
                  <a:outerShdw blurRad="38100" dist="38100" dir="2700000" algn="tl">
                    <a:srgbClr val="000000"/>
                  </a:outerShdw>
                </a:effectLst>
                <a:latin typeface="Arial" panose="020B0604020202020204" pitchFamily="34" charset="0"/>
              </a:rPr>
              <a:t> and </a:t>
            </a:r>
            <a:r>
              <a:rPr lang="cs-CZ" altLang="cs-CZ" b="1" dirty="0" err="1">
                <a:solidFill>
                  <a:srgbClr val="0066FF"/>
                </a:solidFill>
                <a:effectLst>
                  <a:outerShdw blurRad="38100" dist="38100" dir="2700000" algn="tl">
                    <a:srgbClr val="000000"/>
                  </a:outerShdw>
                </a:effectLst>
                <a:latin typeface="Arial" panose="020B0604020202020204" pitchFamily="34" charset="0"/>
              </a:rPr>
              <a:t>pulmonary</a:t>
            </a:r>
            <a:r>
              <a:rPr lang="cs-CZ" altLang="cs-CZ" b="1" dirty="0">
                <a:solidFill>
                  <a:srgbClr val="0066FF"/>
                </a:solidFill>
                <a:effectLst>
                  <a:outerShdw blurRad="38100" dist="38100" dir="2700000" algn="tl">
                    <a:srgbClr val="000000"/>
                  </a:outerShdw>
                </a:effectLst>
                <a:latin typeface="Arial" panose="020B0604020202020204" pitchFamily="34" charset="0"/>
              </a:rPr>
              <a:t> (NSCLC) </a:t>
            </a:r>
            <a:r>
              <a:rPr lang="cs-CZ" altLang="cs-CZ" b="1" dirty="0" err="1">
                <a:solidFill>
                  <a:srgbClr val="0066FF"/>
                </a:solidFill>
                <a:effectLst>
                  <a:outerShdw blurRad="38100" dist="38100" dir="2700000" algn="tl">
                    <a:srgbClr val="000000"/>
                  </a:outerShdw>
                </a:effectLst>
                <a:latin typeface="Arial" panose="020B0604020202020204" pitchFamily="34" charset="0"/>
              </a:rPr>
              <a:t>carcinoma</a:t>
            </a:r>
            <a:r>
              <a:rPr lang="cs-CZ" altLang="cs-CZ" b="1" dirty="0">
                <a:latin typeface="Arial" panose="020B0604020202020204" pitchFamily="34" charset="0"/>
              </a:rPr>
              <a:t> </a:t>
            </a:r>
          </a:p>
          <a:p>
            <a:pPr eaLnBrk="1" hangingPunct="1">
              <a:lnSpc>
                <a:spcPct val="80000"/>
              </a:lnSpc>
              <a:defRPr/>
            </a:pPr>
            <a:endParaRPr lang="cs-CZ" altLang="cs-CZ" b="1" dirty="0">
              <a:latin typeface="Arial" panose="020B0604020202020204" pitchFamily="34" charset="0"/>
            </a:endParaRPr>
          </a:p>
          <a:p>
            <a:pPr eaLnBrk="1" hangingPunct="1">
              <a:lnSpc>
                <a:spcPct val="80000"/>
              </a:lnSpc>
              <a:defRPr/>
            </a:pPr>
            <a:r>
              <a:rPr lang="cs-CZ" altLang="cs-CZ" b="1" dirty="0" err="1">
                <a:solidFill>
                  <a:srgbClr val="008080"/>
                </a:solidFill>
                <a:effectLst>
                  <a:outerShdw blurRad="38100" dist="38100" dir="2700000" algn="tl">
                    <a:srgbClr val="000000"/>
                  </a:outerShdw>
                </a:effectLst>
                <a:latin typeface="Arial" panose="020B0604020202020204" pitchFamily="34" charset="0"/>
              </a:rPr>
              <a:t>cut</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off</a:t>
            </a:r>
            <a:r>
              <a:rPr lang="cs-CZ" altLang="cs-CZ" dirty="0">
                <a:solidFill>
                  <a:srgbClr val="008080"/>
                </a:solidFill>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value</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dirty="0">
                <a:solidFill>
                  <a:srgbClr val="008080"/>
                </a:solidFill>
                <a:latin typeface="Arial" panose="020B0604020202020204" pitchFamily="34" charset="0"/>
              </a:rPr>
              <a:t> </a:t>
            </a:r>
            <a:r>
              <a:rPr lang="cs-CZ" altLang="cs-CZ" b="1" dirty="0">
                <a:solidFill>
                  <a:srgbClr val="00808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cs-CZ" altLang="cs-CZ" b="1" dirty="0">
                <a:solidFill>
                  <a:srgbClr val="008080"/>
                </a:solidFill>
                <a:effectLst>
                  <a:outerShdw blurRad="38100" dist="38100" dir="2700000" algn="tl">
                    <a:srgbClr val="000000"/>
                  </a:outerShdw>
                </a:effectLst>
                <a:latin typeface="Arial" panose="020B0604020202020204" pitchFamily="34" charset="0"/>
              </a:rPr>
              <a:t> 3.3 </a:t>
            </a:r>
            <a:r>
              <a:rPr lang="cs-CZ" altLang="cs-CZ" b="1" dirty="0">
                <a:solidFill>
                  <a:srgbClr val="008080"/>
                </a:solidFill>
                <a:effectLst>
                  <a:outerShdw blurRad="38100" dist="38100" dir="2700000" algn="tl">
                    <a:srgbClr val="000000"/>
                  </a:outerShdw>
                </a:effectLst>
                <a:latin typeface="Symbol" panose="05050102010706020507" pitchFamily="18" charset="2"/>
              </a:rPr>
              <a:t>m</a:t>
            </a:r>
            <a:r>
              <a:rPr lang="cs-CZ" altLang="cs-CZ" b="1" dirty="0">
                <a:solidFill>
                  <a:srgbClr val="008080"/>
                </a:solidFill>
                <a:effectLst>
                  <a:outerShdw blurRad="38100" dist="38100" dir="2700000" algn="tl">
                    <a:srgbClr val="000000"/>
                  </a:outerShdw>
                </a:effectLst>
                <a:latin typeface="Arial" panose="020B0604020202020204" pitchFamily="34" charset="0"/>
              </a:rPr>
              <a:t>g/l</a:t>
            </a:r>
            <a:endParaRPr lang="cs-CZ" altLang="cs-CZ" dirty="0">
              <a:latin typeface="Arial" panose="020B0604020202020204" pitchFamily="34" charset="0"/>
            </a:endParaRPr>
          </a:p>
        </p:txBody>
      </p:sp>
    </p:spTree>
    <p:custDataLst>
      <p:tags r:id="rId1"/>
    </p:custDataLst>
    <p:extLst>
      <p:ext uri="{BB962C8B-B14F-4D97-AF65-F5344CB8AC3E}">
        <p14:creationId xmlns:p14="http://schemas.microsoft.com/office/powerpoint/2010/main" val="3927500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číslo snímku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F95D09D-B167-4A7B-9D64-CF28E000F1E9}" type="slidenum">
              <a:rPr kumimoji="0" lang="cs-CZ" altLang="cs-CZ"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0" lang="cs-CZ" altLang="cs-CZ"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050" name="Rectangle 2"/>
          <p:cNvSpPr>
            <a:spLocks noGrp="1" noChangeArrowheads="1"/>
          </p:cNvSpPr>
          <p:nvPr>
            <p:ph type="title"/>
          </p:nvPr>
        </p:nvSpPr>
        <p:spPr/>
        <p:txBody>
          <a:bodyPr/>
          <a:lstStyle/>
          <a:p>
            <a:pPr eaLnBrk="1" hangingPunct="1">
              <a:defRPr/>
            </a:pPr>
            <a:r>
              <a:rPr lang="cs-CZ" altLang="cs-CZ" sz="3600" b="1">
                <a:solidFill>
                  <a:srgbClr val="FF0000"/>
                </a:solidFill>
                <a:effectLst>
                  <a:outerShdw blurRad="38100" dist="38100" dir="2700000" algn="tl">
                    <a:srgbClr val="000000"/>
                  </a:outerShdw>
                </a:effectLst>
              </a:rPr>
              <a:t>CYFRA 21-1</a:t>
            </a:r>
          </a:p>
        </p:txBody>
      </p:sp>
      <p:sp>
        <p:nvSpPr>
          <p:cNvPr id="130051" name="Rectangle 3"/>
          <p:cNvSpPr>
            <a:spLocks noGrp="1" noChangeArrowheads="1"/>
          </p:cNvSpPr>
          <p:nvPr>
            <p:ph type="body" sz="half" idx="1"/>
          </p:nvPr>
        </p:nvSpPr>
        <p:spPr>
          <a:xfrm>
            <a:off x="1981200" y="1600201"/>
            <a:ext cx="8218488" cy="4525963"/>
          </a:xfrm>
        </p:spPr>
        <p:txBody>
          <a:bodyPr/>
          <a:lstStyle/>
          <a:p>
            <a:pPr eaLnBrk="1" hangingPunct="1">
              <a:defRPr/>
            </a:pPr>
            <a:r>
              <a:rPr lang="cs-CZ" altLang="cs-CZ" sz="2400" b="1" dirty="0">
                <a:solidFill>
                  <a:srgbClr val="0000FF"/>
                </a:solidFill>
                <a:effectLst>
                  <a:outerShdw blurRad="38100" dist="38100" dir="2700000" algn="tl">
                    <a:srgbClr val="FFFFFF"/>
                  </a:outerShdw>
                </a:effectLst>
              </a:rPr>
              <a:t>Sensitivity in </a:t>
            </a:r>
            <a:r>
              <a:rPr lang="cs-CZ" altLang="cs-CZ" sz="2400" b="1" dirty="0" err="1">
                <a:solidFill>
                  <a:srgbClr val="0000FF"/>
                </a:solidFill>
                <a:effectLst>
                  <a:outerShdw blurRad="38100" dist="38100" dir="2700000" algn="tl">
                    <a:srgbClr val="FFFFFF"/>
                  </a:outerShdw>
                </a:effectLst>
              </a:rPr>
              <a:t>selected</a:t>
            </a:r>
            <a:r>
              <a:rPr lang="cs-CZ" altLang="cs-CZ" sz="2400" b="1" dirty="0">
                <a:solidFill>
                  <a:srgbClr val="0000FF"/>
                </a:solidFill>
                <a:effectLst>
                  <a:outerShdw blurRad="38100" dist="38100" dir="2700000" algn="tl">
                    <a:srgbClr val="FFFFFF"/>
                  </a:outerShdw>
                </a:effectLst>
              </a:rPr>
              <a:t> Tu</a:t>
            </a:r>
            <a:r>
              <a:rPr lang="cs-CZ" altLang="cs-CZ" sz="4400" dirty="0">
                <a:solidFill>
                  <a:srgbClr val="0000FF"/>
                </a:solidFill>
              </a:rPr>
              <a:t> </a:t>
            </a:r>
            <a:r>
              <a:rPr lang="cs-CZ" altLang="cs-CZ" sz="1000" dirty="0"/>
              <a:t>(Klinická biochemie a metabolismus, 2009)</a:t>
            </a:r>
          </a:p>
          <a:p>
            <a:pPr eaLnBrk="1" hangingPunct="1">
              <a:defRPr/>
            </a:pPr>
            <a:endParaRPr lang="cs-CZ" altLang="cs-CZ" sz="1000" dirty="0"/>
          </a:p>
        </p:txBody>
      </p:sp>
      <p:graphicFrame>
        <p:nvGraphicFramePr>
          <p:cNvPr id="130080" name="Group 32"/>
          <p:cNvGraphicFramePr>
            <a:graphicFrameLocks noGrp="1"/>
          </p:cNvGraphicFramePr>
          <p:nvPr>
            <p:ph sz="half" idx="2"/>
            <p:extLst>
              <p:ext uri="{D42A27DB-BD31-4B8C-83A1-F6EECF244321}">
                <p14:modId xmlns:p14="http://schemas.microsoft.com/office/powerpoint/2010/main" val="1156736034"/>
              </p:ext>
            </p:extLst>
          </p:nvPr>
        </p:nvGraphicFramePr>
        <p:xfrm>
          <a:off x="1673818" y="2708276"/>
          <a:ext cx="7446372" cy="2808289"/>
        </p:xfrm>
        <a:graphic>
          <a:graphicData uri="http://schemas.openxmlformats.org/drawingml/2006/table">
            <a:tbl>
              <a:tblPr/>
              <a:tblGrid>
                <a:gridCol w="4589680">
                  <a:extLst>
                    <a:ext uri="{9D8B030D-6E8A-4147-A177-3AD203B41FA5}">
                      <a16:colId xmlns:a16="http://schemas.microsoft.com/office/drawing/2014/main" val="20000"/>
                    </a:ext>
                  </a:extLst>
                </a:gridCol>
                <a:gridCol w="2856692">
                  <a:extLst>
                    <a:ext uri="{9D8B030D-6E8A-4147-A177-3AD203B41FA5}">
                      <a16:colId xmlns:a16="http://schemas.microsoft.com/office/drawing/2014/main" val="20001"/>
                    </a:ext>
                  </a:extLst>
                </a:gridCol>
              </a:tblGrid>
              <a:tr h="5810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rgbClr val="FF00FF"/>
                          </a:solidFill>
                          <a:effectLst>
                            <a:outerShdw blurRad="38100" dist="38100" dir="2700000" algn="tl">
                              <a:srgbClr val="000000"/>
                            </a:outerShdw>
                          </a:effectLst>
                          <a:latin typeface="Arial" charset="0"/>
                        </a:rPr>
                        <a:t>Tumor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rgbClr val="FF00FF"/>
                          </a:solidFill>
                          <a:effectLst>
                            <a:outerShdw blurRad="38100" dist="38100" dir="2700000" algn="tl">
                              <a:srgbClr val="000000"/>
                            </a:outerShdw>
                          </a:effectLst>
                          <a:latin typeface="Arial" charset="0"/>
                        </a:rPr>
                        <a:t>Sensitivity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7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err="1">
                          <a:ln>
                            <a:noFill/>
                          </a:ln>
                          <a:solidFill>
                            <a:schemeClr val="tx1"/>
                          </a:solidFill>
                          <a:effectLst/>
                          <a:latin typeface="Arial" charset="0"/>
                        </a:rPr>
                        <a:t>epidermoid</a:t>
                      </a:r>
                      <a:r>
                        <a:rPr kumimoji="0" lang="cs-CZ" altLang="cs-CZ" sz="2800" b="0" i="0" u="none" strike="noStrike" cap="none" normalizeH="0" baseline="0" dirty="0">
                          <a:ln>
                            <a:noFill/>
                          </a:ln>
                          <a:solidFill>
                            <a:schemeClr val="tx1"/>
                          </a:solidFill>
                          <a:effectLst/>
                          <a:latin typeface="Arial" charset="0"/>
                        </a:rPr>
                        <a:t> </a:t>
                      </a:r>
                      <a:r>
                        <a:rPr kumimoji="0" lang="cs-CZ" altLang="cs-CZ" sz="2800" b="0" i="0" u="none" strike="noStrike" cap="none" normalizeH="0" baseline="0" dirty="0" err="1">
                          <a:ln>
                            <a:noFill/>
                          </a:ln>
                          <a:solidFill>
                            <a:schemeClr val="tx1"/>
                          </a:solidFill>
                          <a:effectLst/>
                          <a:latin typeface="Arial" charset="0"/>
                        </a:rPr>
                        <a:t>pulmonary</a:t>
                      </a:r>
                      <a:r>
                        <a:rPr kumimoji="0" lang="cs-CZ" altLang="cs-CZ" sz="2800" b="0" i="0" u="none" strike="noStrike" cap="none" normalizeH="0" baseline="0" dirty="0">
                          <a:ln>
                            <a:noFill/>
                          </a:ln>
                          <a:solidFill>
                            <a:schemeClr val="tx1"/>
                          </a:solidFill>
                          <a:effectLst/>
                          <a:latin typeface="Arial" charset="0"/>
                        </a:rPr>
                        <a:t> Ca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charset="0"/>
                        </a:rPr>
                        <a:t>big-cell </a:t>
                      </a:r>
                      <a:r>
                        <a:rPr kumimoji="0" lang="cs-CZ" altLang="cs-CZ" sz="2800" b="0" i="0" u="none" strike="noStrike" cap="none" normalizeH="0" baseline="0" dirty="0" err="1">
                          <a:ln>
                            <a:noFill/>
                          </a:ln>
                          <a:solidFill>
                            <a:schemeClr val="tx1"/>
                          </a:solidFill>
                          <a:effectLst/>
                          <a:latin typeface="Arial" charset="0"/>
                        </a:rPr>
                        <a:t>pulmonary</a:t>
                      </a:r>
                      <a:r>
                        <a:rPr kumimoji="0" lang="cs-CZ" altLang="cs-CZ" sz="2800" b="0" i="0" u="none" strike="noStrike" cap="none" normalizeH="0" baseline="0" dirty="0">
                          <a:ln>
                            <a:noFill/>
                          </a:ln>
                          <a:solidFill>
                            <a:schemeClr val="tx1"/>
                          </a:solidFill>
                          <a:effectLst/>
                          <a:latin typeface="Arial" charset="0"/>
                        </a:rPr>
                        <a:t> Ca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56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err="1">
                          <a:ln>
                            <a:noFill/>
                          </a:ln>
                          <a:solidFill>
                            <a:schemeClr val="tx1"/>
                          </a:solidFill>
                          <a:effectLst/>
                          <a:latin typeface="Arial" charset="0"/>
                        </a:rPr>
                        <a:t>pulmonary</a:t>
                      </a:r>
                      <a:r>
                        <a:rPr kumimoji="0" lang="cs-CZ" altLang="cs-CZ" sz="2800" b="0" i="0" u="none" strike="noStrike" cap="none" normalizeH="0" baseline="0" dirty="0">
                          <a:ln>
                            <a:noFill/>
                          </a:ln>
                          <a:solidFill>
                            <a:schemeClr val="tx1"/>
                          </a:solidFill>
                          <a:effectLst/>
                          <a:latin typeface="Arial" charset="0"/>
                        </a:rPr>
                        <a:t> </a:t>
                      </a:r>
                      <a:r>
                        <a:rPr kumimoji="0" lang="cs-CZ" altLang="cs-CZ" sz="2800" b="0" i="0" u="none" strike="noStrike" cap="none" normalizeH="0" baseline="0" dirty="0" err="1">
                          <a:ln>
                            <a:noFill/>
                          </a:ln>
                          <a:solidFill>
                            <a:schemeClr val="tx1"/>
                          </a:solidFill>
                          <a:effectLst/>
                          <a:latin typeface="Arial" charset="0"/>
                        </a:rPr>
                        <a:t>adenoCa</a:t>
                      </a:r>
                      <a:endParaRPr kumimoji="0" lang="cs-CZ" altLang="cs-CZ"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7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err="1">
                          <a:ln>
                            <a:noFill/>
                          </a:ln>
                          <a:solidFill>
                            <a:schemeClr val="tx1"/>
                          </a:solidFill>
                          <a:effectLst/>
                          <a:latin typeface="Arial" charset="0"/>
                        </a:rPr>
                        <a:t>urinary</a:t>
                      </a:r>
                      <a:r>
                        <a:rPr kumimoji="0" lang="cs-CZ" altLang="cs-CZ" sz="2800" b="0" i="0" u="none" strike="noStrike" cap="none" normalizeH="0" baseline="0" dirty="0">
                          <a:ln>
                            <a:noFill/>
                          </a:ln>
                          <a:solidFill>
                            <a:schemeClr val="tx1"/>
                          </a:solidFill>
                          <a:effectLst/>
                          <a:latin typeface="Arial" charset="0"/>
                        </a:rPr>
                        <a:t> </a:t>
                      </a:r>
                      <a:r>
                        <a:rPr kumimoji="0" lang="cs-CZ" altLang="cs-CZ" sz="2800" b="0" i="0" u="none" strike="noStrike" cap="none" normalizeH="0" baseline="0" dirty="0" err="1">
                          <a:ln>
                            <a:noFill/>
                          </a:ln>
                          <a:solidFill>
                            <a:schemeClr val="tx1"/>
                          </a:solidFill>
                          <a:effectLst/>
                          <a:latin typeface="Arial" charset="0"/>
                        </a:rPr>
                        <a:t>bladder</a:t>
                      </a:r>
                      <a:r>
                        <a:rPr kumimoji="0" lang="cs-CZ" altLang="cs-CZ" sz="2800" b="0" i="0" u="none" strike="noStrike" cap="none" normalizeH="0" baseline="0" dirty="0">
                          <a:ln>
                            <a:noFill/>
                          </a:ln>
                          <a:solidFill>
                            <a:schemeClr val="tx1"/>
                          </a:solidFill>
                          <a:effectLst/>
                          <a:latin typeface="Arial" charset="0"/>
                        </a:rPr>
                        <a:t> Ca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83781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838200" y="365125"/>
            <a:ext cx="10515600" cy="1006475"/>
          </a:xfrm>
        </p:spPr>
        <p:txBody>
          <a:bodyPr>
            <a:normAutofit/>
          </a:bodyPr>
          <a:lstStyle/>
          <a:p>
            <a:r>
              <a:rPr lang="cs-CZ" sz="3600" b="1" dirty="0">
                <a:solidFill>
                  <a:srgbClr val="FF0066"/>
                </a:solidFill>
                <a:effectLst>
                  <a:outerShdw blurRad="38100" dist="38100" dir="2700000" algn="tl">
                    <a:srgbClr val="000000">
                      <a:alpha val="43137"/>
                    </a:srgbClr>
                  </a:outerShdw>
                </a:effectLst>
              </a:rPr>
              <a:t>Basic tumor </a:t>
            </a:r>
            <a:r>
              <a:rPr lang="cs-CZ" sz="3600" b="1" dirty="0" err="1">
                <a:solidFill>
                  <a:srgbClr val="FF0066"/>
                </a:solidFill>
                <a:effectLst>
                  <a:outerShdw blurRad="38100" dist="38100" dir="2700000" algn="tl">
                    <a:srgbClr val="000000">
                      <a:alpha val="43137"/>
                    </a:srgbClr>
                  </a:outerShdw>
                </a:effectLst>
              </a:rPr>
              <a:t>markers</a:t>
            </a:r>
            <a:r>
              <a:rPr lang="cs-CZ" sz="3600" b="1" dirty="0">
                <a:solidFill>
                  <a:srgbClr val="FF0066"/>
                </a:solidFill>
                <a:effectLst>
                  <a:outerShdw blurRad="38100" dist="38100" dir="2700000" algn="tl">
                    <a:srgbClr val="000000">
                      <a:alpha val="43137"/>
                    </a:srgbClr>
                  </a:outerShdw>
                </a:effectLst>
              </a:rPr>
              <a:t> – </a:t>
            </a:r>
            <a:r>
              <a:rPr lang="cs-CZ" sz="3600" b="1" dirty="0" err="1">
                <a:solidFill>
                  <a:srgbClr val="FF0066"/>
                </a:solidFill>
                <a:effectLst>
                  <a:outerShdw blurRad="38100" dist="38100" dir="2700000" algn="tl">
                    <a:srgbClr val="000000">
                      <a:alpha val="43137"/>
                    </a:srgbClr>
                  </a:outerShdw>
                </a:effectLst>
              </a:rPr>
              <a:t>lungs</a:t>
            </a:r>
            <a:r>
              <a:rPr lang="cs-CZ" sz="3600" b="1" dirty="0">
                <a:solidFill>
                  <a:srgbClr val="FF0066"/>
                </a:solidFill>
                <a:effectLst>
                  <a:outerShdw blurRad="38100" dist="38100" dir="2700000" algn="tl">
                    <a:srgbClr val="000000">
                      <a:alpha val="43137"/>
                    </a:srgbClr>
                  </a:outerShdw>
                </a:effectLst>
              </a:rPr>
              <a:t>, </a:t>
            </a:r>
            <a:r>
              <a:rPr lang="cs-CZ" sz="3600" b="1" dirty="0" err="1">
                <a:solidFill>
                  <a:srgbClr val="FF0066"/>
                </a:solidFill>
                <a:effectLst>
                  <a:outerShdw blurRad="38100" dist="38100" dir="2700000" algn="tl">
                    <a:srgbClr val="000000">
                      <a:alpha val="43137"/>
                    </a:srgbClr>
                  </a:outerShdw>
                </a:effectLst>
              </a:rPr>
              <a:t>bronchi</a:t>
            </a:r>
            <a:r>
              <a:rPr lang="cs-CZ" sz="3600" b="1" dirty="0">
                <a:solidFill>
                  <a:srgbClr val="FF0066"/>
                </a:solidFill>
                <a:effectLst>
                  <a:outerShdw blurRad="38100" dist="38100" dir="2700000" algn="tl">
                    <a:srgbClr val="000000">
                      <a:alpha val="43137"/>
                    </a:srgbClr>
                  </a:outerShdw>
                </a:effectLst>
              </a:rPr>
              <a:t>, trachea, pleura</a:t>
            </a:r>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47</a:t>
            </a:fld>
            <a:endParaRPr lang="cs-CZ"/>
          </a:p>
        </p:txBody>
      </p:sp>
      <p:sp>
        <p:nvSpPr>
          <p:cNvPr id="5" name="TextovéPole 4"/>
          <p:cNvSpPr txBox="1"/>
          <p:nvPr/>
        </p:nvSpPr>
        <p:spPr>
          <a:xfrm>
            <a:off x="838200" y="2143578"/>
            <a:ext cx="3222292" cy="2246769"/>
          </a:xfrm>
          <a:prstGeom prst="rect">
            <a:avLst/>
          </a:prstGeom>
          <a:solidFill>
            <a:schemeClr val="accent1">
              <a:lumMod val="20000"/>
              <a:lumOff val="80000"/>
            </a:schemeClr>
          </a:solidFill>
          <a:ln>
            <a:solidFill>
              <a:schemeClr val="accent1"/>
            </a:solidFill>
          </a:ln>
        </p:spPr>
        <p:txBody>
          <a:bodyPr wrap="none" rtlCol="0">
            <a:spAutoFit/>
          </a:bodyPr>
          <a:lstStyle/>
          <a:p>
            <a:r>
              <a:rPr lang="cs-CZ" sz="2800" b="1" dirty="0">
                <a:solidFill>
                  <a:srgbClr val="FF0000"/>
                </a:solidFill>
              </a:rPr>
              <a:t>Non-</a:t>
            </a:r>
            <a:r>
              <a:rPr lang="cs-CZ" sz="2800" b="1" dirty="0" err="1">
                <a:solidFill>
                  <a:srgbClr val="FF0000"/>
                </a:solidFill>
              </a:rPr>
              <a:t>parvicellular</a:t>
            </a:r>
            <a:r>
              <a:rPr lang="cs-CZ" sz="2800" b="1" dirty="0">
                <a:solidFill>
                  <a:srgbClr val="FF0000"/>
                </a:solidFill>
              </a:rPr>
              <a:t> Ca</a:t>
            </a:r>
          </a:p>
          <a:p>
            <a:pPr algn="ctr"/>
            <a:r>
              <a:rPr lang="cs-CZ" sz="2800" b="1" dirty="0">
                <a:solidFill>
                  <a:srgbClr val="FF0000"/>
                </a:solidFill>
              </a:rPr>
              <a:t>(NSCLC)</a:t>
            </a:r>
          </a:p>
          <a:p>
            <a:pPr algn="ctr"/>
            <a:r>
              <a:rPr lang="cs-CZ" sz="2800" dirty="0"/>
              <a:t>CEA</a:t>
            </a:r>
          </a:p>
          <a:p>
            <a:pPr algn="ctr"/>
            <a:r>
              <a:rPr lang="cs-CZ" sz="2800" dirty="0"/>
              <a:t>CYFRA 21-1</a:t>
            </a:r>
          </a:p>
          <a:p>
            <a:pPr algn="ctr"/>
            <a:r>
              <a:rPr lang="cs-CZ" sz="2800" dirty="0"/>
              <a:t>HER1</a:t>
            </a:r>
            <a:endParaRPr lang="cs-CZ" dirty="0"/>
          </a:p>
        </p:txBody>
      </p:sp>
      <p:sp>
        <p:nvSpPr>
          <p:cNvPr id="6" name="TextovéPole 5"/>
          <p:cNvSpPr txBox="1"/>
          <p:nvPr/>
        </p:nvSpPr>
        <p:spPr>
          <a:xfrm>
            <a:off x="5076700" y="2148390"/>
            <a:ext cx="2481128" cy="2246769"/>
          </a:xfrm>
          <a:prstGeom prst="rect">
            <a:avLst/>
          </a:prstGeom>
          <a:solidFill>
            <a:schemeClr val="accent1">
              <a:lumMod val="20000"/>
              <a:lumOff val="80000"/>
            </a:schemeClr>
          </a:solidFill>
          <a:ln>
            <a:solidFill>
              <a:schemeClr val="accent1"/>
            </a:solidFill>
          </a:ln>
        </p:spPr>
        <p:txBody>
          <a:bodyPr wrap="none" rtlCol="0">
            <a:spAutoFit/>
          </a:bodyPr>
          <a:lstStyle/>
          <a:p>
            <a:r>
              <a:rPr lang="cs-CZ" sz="2800" b="1" dirty="0" err="1">
                <a:solidFill>
                  <a:srgbClr val="FF0000"/>
                </a:solidFill>
              </a:rPr>
              <a:t>Parvicellular</a:t>
            </a:r>
            <a:r>
              <a:rPr lang="cs-CZ" sz="2800" b="1" dirty="0">
                <a:solidFill>
                  <a:srgbClr val="FF0000"/>
                </a:solidFill>
              </a:rPr>
              <a:t> Ca</a:t>
            </a:r>
          </a:p>
          <a:p>
            <a:pPr algn="ctr"/>
            <a:r>
              <a:rPr lang="cs-CZ" sz="2800" b="1" dirty="0">
                <a:solidFill>
                  <a:srgbClr val="FF0000"/>
                </a:solidFill>
              </a:rPr>
              <a:t>(SCLC)</a:t>
            </a:r>
          </a:p>
          <a:p>
            <a:pPr algn="ctr">
              <a:lnSpc>
                <a:spcPct val="150000"/>
              </a:lnSpc>
            </a:pPr>
            <a:r>
              <a:rPr lang="cs-CZ" sz="2800" dirty="0"/>
              <a:t>NSE</a:t>
            </a:r>
          </a:p>
          <a:p>
            <a:pPr algn="ctr">
              <a:lnSpc>
                <a:spcPct val="150000"/>
              </a:lnSpc>
            </a:pPr>
            <a:r>
              <a:rPr lang="cs-CZ" sz="2800" dirty="0"/>
              <a:t>CYFRA 21 -1</a:t>
            </a:r>
          </a:p>
        </p:txBody>
      </p:sp>
      <p:sp>
        <p:nvSpPr>
          <p:cNvPr id="7" name="TextovéPole 6"/>
          <p:cNvSpPr txBox="1"/>
          <p:nvPr/>
        </p:nvSpPr>
        <p:spPr>
          <a:xfrm>
            <a:off x="8418431" y="2168767"/>
            <a:ext cx="2351927" cy="1815882"/>
          </a:xfrm>
          <a:prstGeom prst="rect">
            <a:avLst/>
          </a:prstGeom>
          <a:solidFill>
            <a:schemeClr val="accent1">
              <a:lumMod val="20000"/>
              <a:lumOff val="80000"/>
            </a:schemeClr>
          </a:solidFill>
          <a:ln>
            <a:solidFill>
              <a:schemeClr val="accent1"/>
            </a:solidFill>
          </a:ln>
        </p:spPr>
        <p:txBody>
          <a:bodyPr wrap="none" rtlCol="0">
            <a:spAutoFit/>
          </a:bodyPr>
          <a:lstStyle/>
          <a:p>
            <a:pPr algn="ctr">
              <a:lnSpc>
                <a:spcPct val="200000"/>
              </a:lnSpc>
            </a:pPr>
            <a:r>
              <a:rPr lang="cs-CZ" sz="2800" b="1" dirty="0" err="1">
                <a:solidFill>
                  <a:srgbClr val="FF0000"/>
                </a:solidFill>
              </a:rPr>
              <a:t>Mesothelioma</a:t>
            </a:r>
            <a:endParaRPr lang="cs-CZ" sz="2800" b="1" dirty="0">
              <a:solidFill>
                <a:srgbClr val="FF0000"/>
              </a:solidFill>
            </a:endParaRPr>
          </a:p>
          <a:p>
            <a:pPr algn="ctr">
              <a:lnSpc>
                <a:spcPct val="200000"/>
              </a:lnSpc>
            </a:pPr>
            <a:r>
              <a:rPr lang="cs-CZ" sz="2800" dirty="0" err="1"/>
              <a:t>Mesothelin</a:t>
            </a:r>
            <a:r>
              <a:rPr lang="cs-CZ" sz="2800" dirty="0"/>
              <a:t> </a:t>
            </a:r>
          </a:p>
        </p:txBody>
      </p:sp>
    </p:spTree>
    <p:custDataLst>
      <p:tags r:id="rId1"/>
    </p:custDataLst>
    <p:extLst>
      <p:ext uri="{BB962C8B-B14F-4D97-AF65-F5344CB8AC3E}">
        <p14:creationId xmlns:p14="http://schemas.microsoft.com/office/powerpoint/2010/main" val="3224916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b="1" dirty="0" err="1">
                <a:solidFill>
                  <a:srgbClr val="FF0066"/>
                </a:solidFill>
                <a:effectLst>
                  <a:outerShdw blurRad="38100" dist="38100" dir="2700000" algn="tl">
                    <a:srgbClr val="000000">
                      <a:alpha val="43137"/>
                    </a:srgbClr>
                  </a:outerShdw>
                </a:effectLst>
              </a:rPr>
              <a:t>Ovarian</a:t>
            </a:r>
            <a:r>
              <a:rPr lang="cs-CZ" b="1" dirty="0">
                <a:solidFill>
                  <a:srgbClr val="FF0066"/>
                </a:solidFill>
                <a:effectLst>
                  <a:outerShdw blurRad="38100" dist="38100" dir="2700000" algn="tl">
                    <a:srgbClr val="000000">
                      <a:alpha val="43137"/>
                    </a:srgbClr>
                  </a:outerShdw>
                </a:effectLst>
              </a:rPr>
              <a:t> tumor </a:t>
            </a:r>
            <a:r>
              <a:rPr lang="cs-CZ" b="1" dirty="0" err="1">
                <a:solidFill>
                  <a:srgbClr val="FF0066"/>
                </a:solidFill>
                <a:effectLst>
                  <a:outerShdw blurRad="38100" dist="38100" dir="2700000" algn="tl">
                    <a:srgbClr val="000000">
                      <a:alpha val="43137"/>
                    </a:srgbClr>
                  </a:outerShdw>
                </a:effectLst>
              </a:rPr>
              <a:t>markers</a:t>
            </a:r>
            <a:r>
              <a:rPr lang="cs-CZ" b="1" dirty="0">
                <a:solidFill>
                  <a:srgbClr val="FF0066"/>
                </a:solidFill>
                <a:effectLst>
                  <a:outerShdw blurRad="38100" dist="38100" dir="2700000" algn="tl">
                    <a:srgbClr val="000000">
                      <a:alpha val="43137"/>
                    </a:srgbClr>
                  </a:outerShdw>
                </a:effectLst>
              </a:rPr>
              <a:t> </a:t>
            </a:r>
          </a:p>
        </p:txBody>
      </p:sp>
      <p:sp>
        <p:nvSpPr>
          <p:cNvPr id="3" name="Zástupný symbol pro číslo snímk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F3253-0527-4D0C-9490-0C82E1AFB5A0}" type="slidenum">
              <a:rPr kumimoji="0" lang="cs-CZ" sz="12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extovéPole 5"/>
          <p:cNvSpPr txBox="1"/>
          <p:nvPr/>
        </p:nvSpPr>
        <p:spPr>
          <a:xfrm>
            <a:off x="3626604" y="1768179"/>
            <a:ext cx="4491024" cy="1754326"/>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srgbClr val="FF0000"/>
                </a:solidFill>
                <a:effectLst/>
                <a:uLnTx/>
                <a:uFillTx/>
                <a:latin typeface="Calibri" panose="020F0502020204030204"/>
                <a:ea typeface="+mn-ea"/>
                <a:cs typeface="+mn-cs"/>
              </a:rPr>
              <a:t>Non-</a:t>
            </a:r>
            <a:r>
              <a:rPr kumimoji="0" lang="cs-CZ" sz="3600" b="1" i="0" u="none" strike="noStrike" kern="1200" cap="none" spc="0" normalizeH="0" baseline="0" noProof="0" dirty="0" err="1">
                <a:ln>
                  <a:noFill/>
                </a:ln>
                <a:solidFill>
                  <a:srgbClr val="FF0000"/>
                </a:solidFill>
                <a:effectLst/>
                <a:uLnTx/>
                <a:uFillTx/>
                <a:latin typeface="Calibri" panose="020F0502020204030204"/>
                <a:ea typeface="+mn-ea"/>
                <a:cs typeface="+mn-cs"/>
              </a:rPr>
              <a:t>mucinous</a:t>
            </a:r>
            <a:r>
              <a:rPr kumimoji="0" lang="cs-CZ" sz="3600" b="1" i="0" u="none" strike="noStrike" kern="1200" cap="none" spc="0" normalizeH="0" baseline="0" noProof="0" dirty="0">
                <a:ln>
                  <a:noFill/>
                </a:ln>
                <a:solidFill>
                  <a:srgbClr val="FF0000"/>
                </a:solidFill>
                <a:effectLst/>
                <a:uLnTx/>
                <a:uFillTx/>
                <a:latin typeface="Calibri" panose="020F0502020204030204"/>
                <a:ea typeface="+mn-ea"/>
                <a:cs typeface="+mn-cs"/>
              </a:rPr>
              <a:t>  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mn-ea"/>
                <a:cs typeface="+mn-cs"/>
              </a:rPr>
              <a:t>CA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mn-ea"/>
                <a:cs typeface="+mn-cs"/>
              </a:rPr>
              <a:t>HE4</a:t>
            </a:r>
          </a:p>
        </p:txBody>
      </p:sp>
      <p:sp>
        <p:nvSpPr>
          <p:cNvPr id="7" name="TextovéPole 6"/>
          <p:cNvSpPr txBox="1"/>
          <p:nvPr/>
        </p:nvSpPr>
        <p:spPr>
          <a:xfrm>
            <a:off x="1217633" y="4234407"/>
            <a:ext cx="2149948" cy="1384995"/>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err="1">
                <a:ln>
                  <a:noFill/>
                </a:ln>
                <a:solidFill>
                  <a:srgbClr val="FF0000"/>
                </a:solidFill>
                <a:effectLst/>
                <a:uLnTx/>
                <a:uFillTx/>
                <a:latin typeface="Calibri" panose="020F0502020204030204"/>
                <a:ea typeface="+mn-ea"/>
                <a:cs typeface="+mn-cs"/>
              </a:rPr>
              <a:t>Mucinous</a:t>
            </a:r>
            <a:r>
              <a:rPr kumimoji="0" lang="cs-CZ" sz="2800" b="0" i="0" u="none" strike="noStrike" kern="1200" cap="none" spc="0" normalizeH="0" baseline="0" noProof="0" dirty="0">
                <a:ln>
                  <a:noFill/>
                </a:ln>
                <a:solidFill>
                  <a:srgbClr val="FF0000"/>
                </a:solidFill>
                <a:effectLst/>
                <a:uLnTx/>
                <a:uFillTx/>
                <a:latin typeface="Calibri" panose="020F0502020204030204"/>
                <a:ea typeface="+mn-ea"/>
                <a:cs typeface="+mn-cs"/>
              </a:rPr>
              <a:t>  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CA 19-9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CA 72-4</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ovéPole 7"/>
          <p:cNvSpPr txBox="1"/>
          <p:nvPr/>
        </p:nvSpPr>
        <p:spPr>
          <a:xfrm>
            <a:off x="8489586" y="4234407"/>
            <a:ext cx="2503762" cy="1815882"/>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err="1">
                <a:ln>
                  <a:noFill/>
                </a:ln>
                <a:solidFill>
                  <a:srgbClr val="FF0000"/>
                </a:solidFill>
                <a:effectLst/>
                <a:uLnTx/>
                <a:uFillTx/>
                <a:latin typeface="Calibri" panose="020F0502020204030204"/>
                <a:ea typeface="+mn-ea"/>
                <a:cs typeface="+mn-cs"/>
              </a:rPr>
              <a:t>Germinative</a:t>
            </a:r>
            <a:r>
              <a:rPr kumimoji="0" lang="cs-CZ" sz="2800" b="0" i="0" u="none" strike="noStrike" kern="1200" cap="none" spc="0" normalizeH="0" baseline="0" noProof="0" dirty="0">
                <a:ln>
                  <a:noFill/>
                </a:ln>
                <a:solidFill>
                  <a:srgbClr val="FF0000"/>
                </a:solidFill>
                <a:effectLst/>
                <a:uLnTx/>
                <a:uFillTx/>
                <a:latin typeface="Calibri" panose="020F0502020204030204"/>
                <a:ea typeface="+mn-ea"/>
                <a:cs typeface="+mn-cs"/>
              </a:rPr>
              <a:t>  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TPA/TPS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CEA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err="1">
                <a:ln>
                  <a:noFill/>
                </a:ln>
                <a:solidFill>
                  <a:prstClr val="black"/>
                </a:solidFill>
                <a:effectLst/>
                <a:uLnTx/>
                <a:uFillTx/>
                <a:latin typeface="Calibri" panose="020F0502020204030204"/>
                <a:ea typeface="+mn-ea"/>
                <a:cs typeface="+mn-cs"/>
              </a:rPr>
              <a:t>hCG</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1955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b="1" dirty="0">
                <a:solidFill>
                  <a:srgbClr val="FF0000"/>
                </a:solidFill>
                <a:effectLst>
                  <a:outerShdw blurRad="38100" dist="38100" dir="2700000" algn="tl">
                    <a:srgbClr val="000000">
                      <a:alpha val="43137"/>
                    </a:srgbClr>
                  </a:outerShdw>
                </a:effectLst>
              </a:rPr>
              <a:t>HE4 – </a:t>
            </a:r>
            <a:r>
              <a:rPr lang="cs-CZ" sz="3600" b="1" dirty="0" err="1">
                <a:solidFill>
                  <a:srgbClr val="FF0000"/>
                </a:solidFill>
                <a:effectLst>
                  <a:outerShdw blurRad="38100" dist="38100" dir="2700000" algn="tl">
                    <a:srgbClr val="000000">
                      <a:alpha val="43137"/>
                    </a:srgbClr>
                  </a:outerShdw>
                </a:effectLst>
              </a:rPr>
              <a:t>Human</a:t>
            </a:r>
            <a:r>
              <a:rPr lang="cs-CZ" sz="3600" b="1" dirty="0">
                <a:solidFill>
                  <a:srgbClr val="FF0000"/>
                </a:solidFill>
                <a:effectLst>
                  <a:outerShdw blurRad="38100" dist="38100" dir="2700000" algn="tl">
                    <a:srgbClr val="000000">
                      <a:alpha val="43137"/>
                    </a:srgbClr>
                  </a:outerShdw>
                </a:effectLst>
              </a:rPr>
              <a:t> </a:t>
            </a:r>
            <a:r>
              <a:rPr lang="cs-CZ" sz="3600" b="1" dirty="0" err="1">
                <a:solidFill>
                  <a:srgbClr val="FF0000"/>
                </a:solidFill>
                <a:effectLst>
                  <a:outerShdw blurRad="38100" dist="38100" dir="2700000" algn="tl">
                    <a:srgbClr val="000000">
                      <a:alpha val="43137"/>
                    </a:srgbClr>
                  </a:outerShdw>
                </a:effectLst>
              </a:rPr>
              <a:t>Epidydimal</a:t>
            </a:r>
            <a:r>
              <a:rPr lang="cs-CZ" sz="3600" b="1" dirty="0">
                <a:solidFill>
                  <a:srgbClr val="FF0000"/>
                </a:solidFill>
                <a:effectLst>
                  <a:outerShdw blurRad="38100" dist="38100" dir="2700000" algn="tl">
                    <a:srgbClr val="000000">
                      <a:alpha val="43137"/>
                    </a:srgbClr>
                  </a:outerShdw>
                </a:effectLst>
              </a:rPr>
              <a:t> Protein 4</a:t>
            </a:r>
          </a:p>
        </p:txBody>
      </p:sp>
      <p:sp>
        <p:nvSpPr>
          <p:cNvPr id="2" name="Zástupný symbol pro obsah 1"/>
          <p:cNvSpPr>
            <a:spLocks noGrp="1"/>
          </p:cNvSpPr>
          <p:nvPr>
            <p:ph idx="1"/>
          </p:nvPr>
        </p:nvSpPr>
        <p:spPr>
          <a:xfrm>
            <a:off x="495947" y="1469165"/>
            <a:ext cx="11236270" cy="4351338"/>
          </a:xfrm>
        </p:spPr>
        <p:txBody>
          <a:bodyPr>
            <a:noAutofit/>
          </a:bodyPr>
          <a:lstStyle/>
          <a:p>
            <a:pPr>
              <a:lnSpc>
                <a:spcPct val="200000"/>
              </a:lnSpc>
            </a:pPr>
            <a:r>
              <a:rPr lang="cs-CZ" dirty="0">
                <a:solidFill>
                  <a:srgbClr val="0000CC"/>
                </a:solidFill>
              </a:rPr>
              <a:t>in </a:t>
            </a:r>
            <a:r>
              <a:rPr lang="cs-CZ" dirty="0" err="1">
                <a:solidFill>
                  <a:srgbClr val="0000CC"/>
                </a:solidFill>
              </a:rPr>
              <a:t>clinical</a:t>
            </a:r>
            <a:r>
              <a:rPr lang="cs-CZ" dirty="0">
                <a:solidFill>
                  <a:srgbClr val="0000CC"/>
                </a:solidFill>
              </a:rPr>
              <a:t> </a:t>
            </a:r>
            <a:r>
              <a:rPr lang="cs-CZ" dirty="0" err="1">
                <a:solidFill>
                  <a:srgbClr val="0000CC"/>
                </a:solidFill>
              </a:rPr>
              <a:t>practice</a:t>
            </a:r>
            <a:r>
              <a:rPr lang="cs-CZ" dirty="0">
                <a:solidFill>
                  <a:srgbClr val="0000CC"/>
                </a:solidFill>
              </a:rPr>
              <a:t> </a:t>
            </a:r>
            <a:r>
              <a:rPr lang="cs-CZ" dirty="0" err="1">
                <a:solidFill>
                  <a:srgbClr val="0000CC"/>
                </a:solidFill>
              </a:rPr>
              <a:t>since</a:t>
            </a:r>
            <a:r>
              <a:rPr lang="cs-CZ" dirty="0">
                <a:solidFill>
                  <a:srgbClr val="0000CC"/>
                </a:solidFill>
              </a:rPr>
              <a:t> 2014 (CR)</a:t>
            </a:r>
          </a:p>
          <a:p>
            <a:pPr>
              <a:lnSpc>
                <a:spcPct val="100000"/>
              </a:lnSpc>
            </a:pPr>
            <a:r>
              <a:rPr lang="cs-CZ" dirty="0" err="1"/>
              <a:t>glycoprotein</a:t>
            </a:r>
            <a:r>
              <a:rPr lang="cs-CZ" dirty="0"/>
              <a:t>, </a:t>
            </a:r>
            <a:r>
              <a:rPr lang="cs-CZ" dirty="0" err="1"/>
              <a:t>protease</a:t>
            </a:r>
            <a:r>
              <a:rPr lang="cs-CZ" dirty="0"/>
              <a:t> inhibitor </a:t>
            </a:r>
            <a:r>
              <a:rPr lang="cs-CZ" dirty="0" err="1"/>
              <a:t>with</a:t>
            </a:r>
            <a:r>
              <a:rPr lang="cs-CZ" dirty="0"/>
              <a:t> </a:t>
            </a:r>
            <a:r>
              <a:rPr lang="cs-CZ" dirty="0" err="1"/>
              <a:t>antimicrobial</a:t>
            </a:r>
            <a:r>
              <a:rPr lang="cs-CZ" dirty="0"/>
              <a:t> and </a:t>
            </a:r>
            <a:r>
              <a:rPr lang="cs-CZ" dirty="0" err="1"/>
              <a:t>antiinflammatory</a:t>
            </a:r>
            <a:r>
              <a:rPr lang="cs-CZ" dirty="0"/>
              <a:t> </a:t>
            </a:r>
            <a:r>
              <a:rPr lang="cs-CZ" dirty="0" err="1"/>
              <a:t>effects</a:t>
            </a:r>
            <a:r>
              <a:rPr lang="cs-CZ" dirty="0"/>
              <a:t>, </a:t>
            </a:r>
            <a:r>
              <a:rPr lang="cs-CZ" dirty="0" err="1"/>
              <a:t>first</a:t>
            </a:r>
            <a:r>
              <a:rPr lang="cs-CZ" dirty="0"/>
              <a:t> </a:t>
            </a:r>
            <a:r>
              <a:rPr lang="cs-CZ" dirty="0" err="1"/>
              <a:t>found</a:t>
            </a:r>
            <a:r>
              <a:rPr lang="cs-CZ" dirty="0"/>
              <a:t> in </a:t>
            </a:r>
            <a:r>
              <a:rPr lang="cs-CZ" dirty="0" err="1"/>
              <a:t>epidydimal</a:t>
            </a:r>
            <a:r>
              <a:rPr lang="cs-CZ" dirty="0"/>
              <a:t> </a:t>
            </a:r>
            <a:r>
              <a:rPr lang="cs-CZ" dirty="0" err="1"/>
              <a:t>epithelium</a:t>
            </a:r>
            <a:r>
              <a:rPr lang="cs-CZ" dirty="0"/>
              <a:t> </a:t>
            </a:r>
            <a:r>
              <a:rPr lang="cs-CZ" sz="2400" dirty="0"/>
              <a:t>(</a:t>
            </a:r>
            <a:r>
              <a:rPr lang="cs-CZ" sz="2400" dirty="0" err="1"/>
              <a:t>probable</a:t>
            </a:r>
            <a:r>
              <a:rPr lang="cs-CZ" sz="2400" dirty="0"/>
              <a:t> role in </a:t>
            </a:r>
            <a:r>
              <a:rPr lang="cs-CZ" sz="2400" dirty="0" err="1"/>
              <a:t>sperm</a:t>
            </a:r>
            <a:r>
              <a:rPr lang="cs-CZ" sz="2400" dirty="0"/>
              <a:t> </a:t>
            </a:r>
            <a:r>
              <a:rPr lang="cs-CZ" sz="2400" dirty="0" err="1"/>
              <a:t>maturation</a:t>
            </a:r>
            <a:r>
              <a:rPr lang="cs-CZ" sz="2400" dirty="0"/>
              <a:t>)</a:t>
            </a:r>
          </a:p>
          <a:p>
            <a:pPr marL="0" indent="0">
              <a:lnSpc>
                <a:spcPct val="100000"/>
              </a:lnSpc>
              <a:buNone/>
            </a:pPr>
            <a:endParaRPr lang="cs-CZ" sz="800" dirty="0"/>
          </a:p>
          <a:p>
            <a:r>
              <a:rPr lang="cs-CZ" dirty="0"/>
              <a:t>specificity </a:t>
            </a:r>
            <a:r>
              <a:rPr lang="cs-CZ" dirty="0" err="1"/>
              <a:t>for</a:t>
            </a:r>
            <a:r>
              <a:rPr lang="cs-CZ" dirty="0"/>
              <a:t> </a:t>
            </a:r>
            <a:r>
              <a:rPr lang="cs-CZ" dirty="0" err="1"/>
              <a:t>ovarian</a:t>
            </a:r>
            <a:r>
              <a:rPr lang="cs-CZ" dirty="0"/>
              <a:t> Ca 92%, sensitivity 70-80%</a:t>
            </a:r>
          </a:p>
          <a:p>
            <a:endParaRPr lang="cs-CZ" sz="800" dirty="0"/>
          </a:p>
          <a:p>
            <a:pPr>
              <a:lnSpc>
                <a:spcPct val="100000"/>
              </a:lnSpc>
            </a:pPr>
            <a:r>
              <a:rPr lang="cs-CZ" b="1" dirty="0" err="1"/>
              <a:t>level</a:t>
            </a:r>
            <a:r>
              <a:rPr lang="cs-CZ" b="1" dirty="0"/>
              <a:t> </a:t>
            </a:r>
            <a:r>
              <a:rPr lang="cs-CZ" b="1" dirty="0" err="1"/>
              <a:t>increases</a:t>
            </a:r>
            <a:r>
              <a:rPr lang="cs-CZ" b="1" dirty="0"/>
              <a:t> as </a:t>
            </a:r>
            <a:r>
              <a:rPr lang="cs-CZ" b="1" dirty="0" err="1"/>
              <a:t>soon</a:t>
            </a:r>
            <a:r>
              <a:rPr lang="cs-CZ" b="1" dirty="0"/>
              <a:t> as in I. and II. </a:t>
            </a:r>
            <a:r>
              <a:rPr lang="cs-CZ" b="1" dirty="0" err="1"/>
              <a:t>stage</a:t>
            </a:r>
            <a:r>
              <a:rPr lang="cs-CZ" b="1" dirty="0"/>
              <a:t> of </a:t>
            </a:r>
            <a:r>
              <a:rPr lang="cs-CZ" b="1" dirty="0" err="1"/>
              <a:t>the</a:t>
            </a:r>
            <a:r>
              <a:rPr lang="cs-CZ" b="1" dirty="0"/>
              <a:t> </a:t>
            </a:r>
            <a:r>
              <a:rPr lang="cs-CZ" b="1" dirty="0" err="1"/>
              <a:t>disease</a:t>
            </a:r>
            <a:r>
              <a:rPr lang="cs-CZ" b="1" dirty="0"/>
              <a:t>, </a:t>
            </a:r>
            <a:r>
              <a:rPr lang="cs-CZ" b="1" dirty="0" err="1"/>
              <a:t>even</a:t>
            </a:r>
            <a:r>
              <a:rPr lang="cs-CZ" b="1" dirty="0"/>
              <a:t> in </a:t>
            </a:r>
            <a:r>
              <a:rPr lang="cs-CZ" b="1" dirty="0" err="1"/>
              <a:t>patients</a:t>
            </a:r>
            <a:r>
              <a:rPr lang="cs-CZ" b="1" dirty="0"/>
              <a:t> </a:t>
            </a:r>
            <a:r>
              <a:rPr lang="cs-CZ" b="1" dirty="0" err="1"/>
              <a:t>with</a:t>
            </a:r>
            <a:r>
              <a:rPr lang="cs-CZ" b="1" dirty="0"/>
              <a:t> non-</a:t>
            </a:r>
            <a:r>
              <a:rPr lang="cs-CZ" b="1" dirty="0" err="1"/>
              <a:t>elevated</a:t>
            </a:r>
            <a:r>
              <a:rPr lang="cs-CZ" b="1" dirty="0"/>
              <a:t> CA 125 </a:t>
            </a:r>
          </a:p>
          <a:p>
            <a:r>
              <a:rPr lang="cs-CZ" dirty="0" err="1">
                <a:solidFill>
                  <a:srgbClr val="008080"/>
                </a:solidFill>
                <a:effectLst>
                  <a:outerShdw blurRad="38100" dist="38100" dir="2700000" algn="tl">
                    <a:srgbClr val="000000">
                      <a:alpha val="43137"/>
                    </a:srgbClr>
                  </a:outerShdw>
                </a:effectLst>
              </a:rPr>
              <a:t>cut</a:t>
            </a:r>
            <a:r>
              <a:rPr lang="cs-CZ" dirty="0">
                <a:solidFill>
                  <a:srgbClr val="008080"/>
                </a:solidFill>
                <a:effectLst>
                  <a:outerShdw blurRad="38100" dist="38100" dir="2700000" algn="tl">
                    <a:srgbClr val="000000">
                      <a:alpha val="43137"/>
                    </a:srgbClr>
                  </a:outerShdw>
                </a:effectLst>
              </a:rPr>
              <a:t> </a:t>
            </a:r>
            <a:r>
              <a:rPr lang="cs-CZ" dirty="0" err="1">
                <a:solidFill>
                  <a:srgbClr val="008080"/>
                </a:solidFill>
                <a:effectLst>
                  <a:outerShdw blurRad="38100" dist="38100" dir="2700000" algn="tl">
                    <a:srgbClr val="000000">
                      <a:alpha val="43137"/>
                    </a:srgbClr>
                  </a:outerShdw>
                </a:effectLst>
              </a:rPr>
              <a:t>off</a:t>
            </a:r>
            <a:r>
              <a:rPr lang="cs-CZ" dirty="0">
                <a:solidFill>
                  <a:srgbClr val="008080"/>
                </a:solidFill>
                <a:effectLst>
                  <a:outerShdw blurRad="38100" dist="38100" dir="2700000" algn="tl">
                    <a:srgbClr val="000000">
                      <a:alpha val="43137"/>
                    </a:srgbClr>
                  </a:outerShdw>
                </a:effectLst>
              </a:rPr>
              <a:t> = 80  </a:t>
            </a:r>
            <a:r>
              <a:rPr lang="cs-CZ" dirty="0" err="1">
                <a:solidFill>
                  <a:srgbClr val="008080"/>
                </a:solidFill>
                <a:effectLst>
                  <a:outerShdw blurRad="38100" dist="38100" dir="2700000" algn="tl">
                    <a:srgbClr val="000000">
                      <a:alpha val="43137"/>
                    </a:srgbClr>
                  </a:outerShdw>
                </a:effectLst>
              </a:rPr>
              <a:t>pmol</a:t>
            </a:r>
            <a:r>
              <a:rPr lang="cs-CZ" dirty="0">
                <a:solidFill>
                  <a:srgbClr val="008080"/>
                </a:solidFill>
                <a:effectLst>
                  <a:outerShdw blurRad="38100" dist="38100" dir="2700000" algn="tl">
                    <a:srgbClr val="000000">
                      <a:alpha val="43137"/>
                    </a:srgbClr>
                  </a:outerShdw>
                </a:effectLst>
              </a:rPr>
              <a:t>/l in </a:t>
            </a:r>
            <a:r>
              <a:rPr lang="cs-CZ" dirty="0" err="1">
                <a:solidFill>
                  <a:srgbClr val="008080"/>
                </a:solidFill>
                <a:effectLst>
                  <a:outerShdw blurRad="38100" dist="38100" dir="2700000" algn="tl">
                    <a:srgbClr val="000000">
                      <a:alpha val="43137"/>
                    </a:srgbClr>
                  </a:outerShdw>
                </a:effectLst>
              </a:rPr>
              <a:t>postmenopausal</a:t>
            </a:r>
            <a:r>
              <a:rPr lang="cs-CZ" dirty="0">
                <a:solidFill>
                  <a:srgbClr val="008080"/>
                </a:solidFill>
                <a:effectLst>
                  <a:outerShdw blurRad="38100" dist="38100" dir="2700000" algn="tl">
                    <a:srgbClr val="000000">
                      <a:alpha val="43137"/>
                    </a:srgbClr>
                  </a:outerShdw>
                </a:effectLst>
              </a:rPr>
              <a:t> </a:t>
            </a:r>
            <a:r>
              <a:rPr lang="cs-CZ" dirty="0" err="1">
                <a:solidFill>
                  <a:srgbClr val="008080"/>
                </a:solidFill>
                <a:effectLst>
                  <a:outerShdw blurRad="38100" dist="38100" dir="2700000" algn="tl">
                    <a:srgbClr val="000000">
                      <a:alpha val="43137"/>
                    </a:srgbClr>
                  </a:outerShdw>
                </a:effectLst>
              </a:rPr>
              <a:t>women</a:t>
            </a:r>
            <a:r>
              <a:rPr lang="cs-CZ" dirty="0">
                <a:solidFill>
                  <a:srgbClr val="008080"/>
                </a:solidFill>
                <a:effectLst>
                  <a:outerShdw blurRad="38100" dist="38100" dir="2700000" algn="tl">
                    <a:srgbClr val="000000">
                      <a:alpha val="43137"/>
                    </a:srgbClr>
                  </a:outerShdw>
                </a:effectLst>
              </a:rPr>
              <a:t> 					       	       50  </a:t>
            </a:r>
            <a:r>
              <a:rPr lang="cs-CZ" dirty="0" err="1">
                <a:solidFill>
                  <a:srgbClr val="008080"/>
                </a:solidFill>
                <a:effectLst>
                  <a:outerShdw blurRad="38100" dist="38100" dir="2700000" algn="tl">
                    <a:srgbClr val="000000">
                      <a:alpha val="43137"/>
                    </a:srgbClr>
                  </a:outerShdw>
                </a:effectLst>
              </a:rPr>
              <a:t>pmol</a:t>
            </a:r>
            <a:r>
              <a:rPr lang="cs-CZ" dirty="0">
                <a:solidFill>
                  <a:srgbClr val="008080"/>
                </a:solidFill>
                <a:effectLst>
                  <a:outerShdw blurRad="38100" dist="38100" dir="2700000" algn="tl">
                    <a:srgbClr val="000000">
                      <a:alpha val="43137"/>
                    </a:srgbClr>
                  </a:outerShdw>
                </a:effectLst>
              </a:rPr>
              <a:t>/l in </a:t>
            </a:r>
            <a:r>
              <a:rPr lang="cs-CZ" dirty="0" err="1">
                <a:solidFill>
                  <a:srgbClr val="008080"/>
                </a:solidFill>
                <a:effectLst>
                  <a:outerShdw blurRad="38100" dist="38100" dir="2700000" algn="tl">
                    <a:srgbClr val="000000">
                      <a:alpha val="43137"/>
                    </a:srgbClr>
                  </a:outerShdw>
                </a:effectLst>
              </a:rPr>
              <a:t>premenopausal</a:t>
            </a:r>
            <a:r>
              <a:rPr lang="cs-CZ" dirty="0">
                <a:solidFill>
                  <a:srgbClr val="008080"/>
                </a:solidFill>
                <a:effectLst>
                  <a:outerShdw blurRad="38100" dist="38100" dir="2700000" algn="tl">
                    <a:srgbClr val="000000">
                      <a:alpha val="43137"/>
                    </a:srgbClr>
                  </a:outerShdw>
                </a:effectLst>
              </a:rPr>
              <a:t> </a:t>
            </a:r>
            <a:r>
              <a:rPr lang="cs-CZ" dirty="0" err="1">
                <a:solidFill>
                  <a:srgbClr val="008080"/>
                </a:solidFill>
                <a:effectLst>
                  <a:outerShdw blurRad="38100" dist="38100" dir="2700000" algn="tl">
                    <a:srgbClr val="000000">
                      <a:alpha val="43137"/>
                    </a:srgbClr>
                  </a:outerShdw>
                </a:effectLst>
              </a:rPr>
              <a:t>women</a:t>
            </a:r>
            <a:endParaRPr lang="cs-CZ" dirty="0">
              <a:solidFill>
                <a:srgbClr val="008080"/>
              </a:solidFill>
              <a:effectLst>
                <a:outerShdw blurRad="38100" dist="38100" dir="2700000" algn="tl">
                  <a:srgbClr val="000000">
                    <a:alpha val="43137"/>
                  </a:srgbClr>
                </a:outerShdw>
              </a:effectLst>
            </a:endParaRPr>
          </a:p>
          <a:p>
            <a:endParaRPr lang="cs-CZ" dirty="0"/>
          </a:p>
          <a:p>
            <a:pPr>
              <a:lnSpc>
                <a:spcPct val="100000"/>
              </a:lnSpc>
            </a:pPr>
            <a:endParaRPr lang="cs-CZ" b="1" dirty="0"/>
          </a:p>
        </p:txBody>
      </p:sp>
      <p:sp>
        <p:nvSpPr>
          <p:cNvPr id="3" name="Zástupný symbol pro číslo snímk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F3253-0527-4D0C-9490-0C82E1AFB5A0}" type="slidenum">
              <a:rPr kumimoji="0" lang="cs-CZ" sz="12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cs-CZ" sz="1200" b="0" i="0" u="none" strike="noStrike" kern="1200" cap="none" spc="0" normalizeH="0" baseline="0" noProof="0" dirty="0">
              <a:ln>
                <a:noFill/>
              </a:ln>
              <a:solidFill>
                <a:prstClr val="black"/>
              </a:solidFill>
              <a:effectLst/>
              <a:uLnTx/>
              <a:uFillTx/>
              <a:latin typeface="Lucida Sans Unicode"/>
              <a:ea typeface="+mn-ea"/>
              <a:cs typeface="+mn-cs"/>
            </a:endParaRPr>
          </a:p>
        </p:txBody>
      </p:sp>
    </p:spTree>
    <p:custDataLst>
      <p:tags r:id="rId1"/>
    </p:custDataLst>
    <p:extLst>
      <p:ext uri="{BB962C8B-B14F-4D97-AF65-F5344CB8AC3E}">
        <p14:creationId xmlns:p14="http://schemas.microsoft.com/office/powerpoint/2010/main" val="149902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F884296-A120-43DE-85A3-F8B8803875BF}" type="slidenum">
              <a:rPr lang="cs-CZ" altLang="cs-CZ" sz="1400"/>
              <a:pPr>
                <a:spcBef>
                  <a:spcPct val="0"/>
                </a:spcBef>
                <a:buFontTx/>
                <a:buNone/>
              </a:pPr>
              <a:t>5</a:t>
            </a:fld>
            <a:endParaRPr lang="cs-CZ" altLang="cs-CZ" sz="1400"/>
          </a:p>
        </p:txBody>
      </p:sp>
      <p:sp>
        <p:nvSpPr>
          <p:cNvPr id="10242" name="Rectangle 2"/>
          <p:cNvSpPr>
            <a:spLocks noGrp="1" noChangeArrowheads="1"/>
          </p:cNvSpPr>
          <p:nvPr>
            <p:ph type="title"/>
          </p:nvPr>
        </p:nvSpPr>
        <p:spPr>
          <a:xfrm>
            <a:off x="626533" y="260350"/>
            <a:ext cx="9209617" cy="1143000"/>
          </a:xfrm>
        </p:spPr>
        <p:txBody>
          <a:bodyPr/>
          <a:lstStyle/>
          <a:p>
            <a:pPr eaLnBrk="1" hangingPunct="1">
              <a:defRPr/>
            </a:pPr>
            <a:r>
              <a:rPr lang="cs-CZ" altLang="cs-CZ" sz="3600" b="1" dirty="0" err="1">
                <a:solidFill>
                  <a:srgbClr val="FF0066"/>
                </a:solidFill>
                <a:latin typeface="Arial" panose="020B0604020202020204" pitchFamily="34" charset="0"/>
              </a:rPr>
              <a:t>Visceral</a:t>
            </a:r>
            <a:r>
              <a:rPr lang="cs-CZ" altLang="cs-CZ" sz="3600" b="1" dirty="0">
                <a:solidFill>
                  <a:srgbClr val="FF0066"/>
                </a:solidFill>
                <a:latin typeface="Arial" panose="020B0604020202020204" pitchFamily="34" charset="0"/>
              </a:rPr>
              <a:t> specificity</a:t>
            </a:r>
          </a:p>
        </p:txBody>
      </p:sp>
      <p:sp>
        <p:nvSpPr>
          <p:cNvPr id="10243" name="Rectangle 3"/>
          <p:cNvSpPr>
            <a:spLocks noGrp="1" noChangeArrowheads="1"/>
          </p:cNvSpPr>
          <p:nvPr>
            <p:ph type="body" idx="1"/>
          </p:nvPr>
        </p:nvSpPr>
        <p:spPr>
          <a:xfrm>
            <a:off x="626533" y="1628775"/>
            <a:ext cx="10041467" cy="4895850"/>
          </a:xfrm>
        </p:spPr>
        <p:txBody>
          <a:bodyPr/>
          <a:lstStyle/>
          <a:p>
            <a:pPr eaLnBrk="1" hangingPunct="1">
              <a:lnSpc>
                <a:spcPct val="80000"/>
              </a:lnSpc>
              <a:defRPr/>
            </a:pPr>
            <a:r>
              <a:rPr lang="cs-CZ" altLang="cs-CZ" b="1" dirty="0" err="1">
                <a:solidFill>
                  <a:srgbClr val="0000FF"/>
                </a:solidFill>
                <a:latin typeface="Arial" panose="020B0604020202020204" pitchFamily="34" charset="0"/>
              </a:rPr>
              <a:t>high</a:t>
            </a:r>
            <a:r>
              <a:rPr lang="cs-CZ" altLang="cs-CZ" b="1" dirty="0">
                <a:solidFill>
                  <a:srgbClr val="0000FF"/>
                </a:solidFill>
                <a:latin typeface="Arial" panose="020B0604020202020204" pitchFamily="34" charset="0"/>
              </a:rPr>
              <a:t>:</a:t>
            </a:r>
            <a:r>
              <a:rPr lang="cs-CZ" altLang="cs-CZ" b="1" dirty="0">
                <a:solidFill>
                  <a:srgbClr val="00FFFF"/>
                </a:solidFill>
                <a:latin typeface="Arial" panose="020B0604020202020204" pitchFamily="34" charset="0"/>
              </a:rPr>
              <a:t> </a:t>
            </a:r>
            <a:r>
              <a:rPr lang="cs-CZ" altLang="cs-CZ" b="1" i="1" dirty="0" err="1">
                <a:solidFill>
                  <a:srgbClr val="CC0000"/>
                </a:solidFill>
                <a:latin typeface="Arial" panose="020B0604020202020204" pitchFamily="34" charset="0"/>
              </a:rPr>
              <a:t>calcitonin</a:t>
            </a:r>
            <a:r>
              <a:rPr lang="cs-CZ" altLang="cs-CZ" b="1" dirty="0">
                <a:latin typeface="Arial" panose="020B0604020202020204" pitchFamily="34" charset="0"/>
              </a:rPr>
              <a:t> - </a:t>
            </a:r>
            <a:r>
              <a:rPr lang="cs-CZ" altLang="cs-CZ" dirty="0" err="1">
                <a:latin typeface="Arial" panose="020B0604020202020204" pitchFamily="34" charset="0"/>
              </a:rPr>
              <a:t>medullary</a:t>
            </a:r>
            <a:r>
              <a:rPr lang="cs-CZ" altLang="cs-CZ" dirty="0">
                <a:latin typeface="Arial" panose="020B0604020202020204" pitchFamily="34" charset="0"/>
              </a:rPr>
              <a:t> </a:t>
            </a:r>
            <a:r>
              <a:rPr lang="cs-CZ" altLang="cs-CZ" dirty="0" err="1">
                <a:latin typeface="Arial" panose="020B0604020202020204" pitchFamily="34" charset="0"/>
              </a:rPr>
              <a:t>carcinoma</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thyroid</a:t>
            </a:r>
            <a:endParaRPr lang="cs-CZ" altLang="cs-CZ" dirty="0">
              <a:latin typeface="Arial" panose="020B0604020202020204" pitchFamily="34" charset="0"/>
            </a:endParaRPr>
          </a:p>
          <a:p>
            <a:pPr eaLnBrk="1" hangingPunct="1">
              <a:lnSpc>
                <a:spcPct val="80000"/>
              </a:lnSpc>
              <a:buFontTx/>
              <a:buNone/>
              <a:defRPr/>
            </a:pPr>
            <a:r>
              <a:rPr lang="cs-CZ" altLang="cs-CZ" b="1" dirty="0">
                <a:latin typeface="Arial" panose="020B0604020202020204" pitchFamily="34" charset="0"/>
              </a:rPr>
              <a:t>		</a:t>
            </a:r>
            <a:r>
              <a:rPr lang="cs-CZ" altLang="cs-CZ" b="1" i="1" dirty="0">
                <a:solidFill>
                  <a:srgbClr val="CC0000"/>
                </a:solidFill>
                <a:latin typeface="Arial" panose="020B0604020202020204" pitchFamily="34" charset="0"/>
              </a:rPr>
              <a:t>PSA</a:t>
            </a:r>
            <a:r>
              <a:rPr lang="cs-CZ" altLang="cs-CZ" b="1" dirty="0">
                <a:latin typeface="Arial" panose="020B0604020202020204" pitchFamily="34" charset="0"/>
              </a:rPr>
              <a:t> - </a:t>
            </a:r>
            <a:r>
              <a:rPr lang="cs-CZ" altLang="cs-CZ" dirty="0" err="1">
                <a:latin typeface="Arial" panose="020B0604020202020204" pitchFamily="34" charset="0"/>
              </a:rPr>
              <a:t>prostate</a:t>
            </a:r>
            <a:r>
              <a:rPr lang="cs-CZ" altLang="cs-CZ" dirty="0">
                <a:latin typeface="Arial" panose="020B0604020202020204" pitchFamily="34" charset="0"/>
              </a:rPr>
              <a:t> </a:t>
            </a:r>
            <a:r>
              <a:rPr lang="cs-CZ" altLang="cs-CZ" dirty="0" err="1">
                <a:latin typeface="Arial" panose="020B0604020202020204" pitchFamily="34" charset="0"/>
              </a:rPr>
              <a:t>cancer</a:t>
            </a:r>
            <a:endParaRPr lang="cs-CZ" altLang="cs-CZ" dirty="0">
              <a:latin typeface="Arial" panose="020B0604020202020204" pitchFamily="34" charset="0"/>
            </a:endParaRPr>
          </a:p>
          <a:p>
            <a:pPr eaLnBrk="1" hangingPunct="1">
              <a:lnSpc>
                <a:spcPct val="80000"/>
              </a:lnSpc>
              <a:buFontTx/>
              <a:buNone/>
              <a:defRPr/>
            </a:pPr>
            <a:r>
              <a:rPr lang="cs-CZ" altLang="cs-CZ" b="1" dirty="0">
                <a:latin typeface="Arial" panose="020B0604020202020204" pitchFamily="34" charset="0"/>
              </a:rPr>
              <a:t>		</a:t>
            </a:r>
            <a:r>
              <a:rPr lang="cs-CZ" altLang="cs-CZ" b="1" i="1" dirty="0">
                <a:solidFill>
                  <a:srgbClr val="CC0000"/>
                </a:solidFill>
                <a:latin typeface="Arial" panose="020B0604020202020204" pitchFamily="34" charset="0"/>
              </a:rPr>
              <a:t>NSE</a:t>
            </a:r>
            <a:r>
              <a:rPr lang="cs-CZ" altLang="cs-CZ" b="1" dirty="0">
                <a:latin typeface="Arial" panose="020B0604020202020204" pitchFamily="34" charset="0"/>
              </a:rPr>
              <a:t> - </a:t>
            </a:r>
            <a:r>
              <a:rPr lang="cs-CZ" altLang="cs-CZ" dirty="0" err="1">
                <a:latin typeface="Arial" panose="020B0604020202020204" pitchFamily="34" charset="0"/>
              </a:rPr>
              <a:t>small</a:t>
            </a:r>
            <a:r>
              <a:rPr lang="cs-CZ" altLang="cs-CZ" dirty="0">
                <a:latin typeface="Arial" panose="020B0604020202020204" pitchFamily="34" charset="0"/>
              </a:rPr>
              <a:t> cell </a:t>
            </a:r>
            <a:r>
              <a:rPr lang="cs-CZ" altLang="cs-CZ" dirty="0" err="1">
                <a:latin typeface="Arial" panose="020B0604020202020204" pitchFamily="34" charset="0"/>
              </a:rPr>
              <a:t>lung</a:t>
            </a:r>
            <a:r>
              <a:rPr lang="cs-CZ" altLang="cs-CZ" dirty="0">
                <a:latin typeface="Arial" panose="020B0604020202020204" pitchFamily="34" charset="0"/>
              </a:rPr>
              <a:t> </a:t>
            </a:r>
            <a:r>
              <a:rPr lang="cs-CZ" altLang="cs-CZ" dirty="0" err="1">
                <a:latin typeface="Arial" panose="020B0604020202020204" pitchFamily="34" charset="0"/>
              </a:rPr>
              <a:t>cancer</a:t>
            </a:r>
            <a:endParaRPr lang="cs-CZ" altLang="cs-CZ" dirty="0">
              <a:latin typeface="Arial" panose="020B0604020202020204" pitchFamily="34" charset="0"/>
            </a:endParaRPr>
          </a:p>
          <a:p>
            <a:pPr eaLnBrk="1" hangingPunct="1">
              <a:lnSpc>
                <a:spcPct val="80000"/>
              </a:lnSpc>
              <a:buFontTx/>
              <a:buNone/>
              <a:defRPr/>
            </a:pPr>
            <a:r>
              <a:rPr lang="cs-CZ" altLang="cs-CZ" b="1" dirty="0">
                <a:latin typeface="Arial" panose="020B0604020202020204" pitchFamily="34" charset="0"/>
              </a:rPr>
              <a:t>		</a:t>
            </a:r>
            <a:r>
              <a:rPr lang="cs-CZ" altLang="cs-CZ" b="1" i="1" dirty="0" err="1">
                <a:solidFill>
                  <a:srgbClr val="CC0000"/>
                </a:solidFill>
                <a:latin typeface="Arial" panose="020B0604020202020204" pitchFamily="34" charset="0"/>
              </a:rPr>
              <a:t>hCG</a:t>
            </a:r>
            <a:r>
              <a:rPr lang="cs-CZ" altLang="cs-CZ" b="1" dirty="0">
                <a:latin typeface="Arial" panose="020B0604020202020204" pitchFamily="34" charset="0"/>
              </a:rPr>
              <a:t> - </a:t>
            </a:r>
            <a:r>
              <a:rPr lang="cs-CZ" altLang="cs-CZ" dirty="0" err="1">
                <a:latin typeface="Arial" panose="020B0604020202020204" pitchFamily="34" charset="0"/>
              </a:rPr>
              <a:t>germ</a:t>
            </a:r>
            <a:r>
              <a:rPr lang="cs-CZ" altLang="cs-CZ" dirty="0">
                <a:latin typeface="Arial" panose="020B0604020202020204" pitchFamily="34" charset="0"/>
              </a:rPr>
              <a:t>-cell </a:t>
            </a:r>
            <a:r>
              <a:rPr lang="cs-CZ" altLang="cs-CZ" dirty="0" err="1">
                <a:latin typeface="Arial" panose="020B0604020202020204" pitchFamily="34" charset="0"/>
              </a:rPr>
              <a:t>tumors</a:t>
            </a:r>
            <a:endParaRPr lang="cs-CZ" altLang="cs-CZ" dirty="0">
              <a:latin typeface="Arial" panose="020B0604020202020204" pitchFamily="34" charset="0"/>
            </a:endParaRPr>
          </a:p>
          <a:p>
            <a:pPr eaLnBrk="1" hangingPunct="1">
              <a:lnSpc>
                <a:spcPct val="80000"/>
              </a:lnSpc>
              <a:buFontTx/>
              <a:buNone/>
              <a:defRPr/>
            </a:pPr>
            <a:r>
              <a:rPr lang="cs-CZ" altLang="cs-CZ" dirty="0">
                <a:latin typeface="Arial" panose="020B0604020202020204" pitchFamily="34" charset="0"/>
              </a:rPr>
              <a:t>		</a:t>
            </a:r>
            <a:r>
              <a:rPr lang="cs-CZ" altLang="cs-CZ" b="1" i="1" dirty="0">
                <a:solidFill>
                  <a:srgbClr val="CC0000"/>
                </a:solidFill>
                <a:latin typeface="Arial" panose="020B0604020202020204" pitchFamily="34" charset="0"/>
              </a:rPr>
              <a:t>AFP</a:t>
            </a:r>
            <a:r>
              <a:rPr lang="cs-CZ" altLang="cs-CZ" dirty="0">
                <a:latin typeface="Arial" panose="020B0604020202020204" pitchFamily="34" charset="0"/>
              </a:rPr>
              <a:t> </a:t>
            </a:r>
            <a:r>
              <a:rPr lang="cs-CZ" altLang="cs-CZ" b="1" dirty="0">
                <a:latin typeface="Arial" panose="020B0604020202020204" pitchFamily="34" charset="0"/>
              </a:rPr>
              <a:t>-</a:t>
            </a:r>
            <a:r>
              <a:rPr lang="cs-CZ" altLang="cs-CZ" dirty="0">
                <a:latin typeface="Arial" panose="020B0604020202020204" pitchFamily="34" charset="0"/>
              </a:rPr>
              <a:t> </a:t>
            </a:r>
            <a:r>
              <a:rPr lang="cs-CZ" altLang="cs-CZ" dirty="0" err="1">
                <a:latin typeface="Arial" panose="020B0604020202020204" pitchFamily="34" charset="0"/>
              </a:rPr>
              <a:t>hepatocellular</a:t>
            </a:r>
            <a:r>
              <a:rPr lang="cs-CZ" altLang="cs-CZ" b="1" dirty="0">
                <a:latin typeface="Arial" panose="020B0604020202020204" pitchFamily="34" charset="0"/>
              </a:rPr>
              <a:t> </a:t>
            </a:r>
            <a:r>
              <a:rPr lang="cs-CZ" altLang="cs-CZ" dirty="0">
                <a:latin typeface="Arial" panose="020B0604020202020204" pitchFamily="34" charset="0"/>
              </a:rPr>
              <a:t>and </a:t>
            </a:r>
            <a:r>
              <a:rPr lang="cs-CZ" altLang="cs-CZ" dirty="0" err="1">
                <a:latin typeface="Arial" panose="020B0604020202020204" pitchFamily="34" charset="0"/>
              </a:rPr>
              <a:t>germ</a:t>
            </a:r>
            <a:r>
              <a:rPr lang="cs-CZ" altLang="cs-CZ" dirty="0">
                <a:latin typeface="Arial" panose="020B0604020202020204" pitchFamily="34" charset="0"/>
              </a:rPr>
              <a:t>-cell </a:t>
            </a:r>
            <a:r>
              <a:rPr lang="cs-CZ" altLang="cs-CZ" dirty="0" err="1">
                <a:latin typeface="Arial" panose="020B0604020202020204" pitchFamily="34" charset="0"/>
              </a:rPr>
              <a:t>carcinoma</a:t>
            </a:r>
            <a:endParaRPr lang="cs-CZ" altLang="cs-CZ" dirty="0">
              <a:latin typeface="Arial" panose="020B0604020202020204" pitchFamily="34" charset="0"/>
            </a:endParaRPr>
          </a:p>
          <a:p>
            <a:pPr eaLnBrk="1" hangingPunct="1">
              <a:lnSpc>
                <a:spcPct val="80000"/>
              </a:lnSpc>
              <a:defRPr/>
            </a:pPr>
            <a:r>
              <a:rPr lang="cs-CZ" altLang="cs-CZ" b="1" dirty="0" err="1">
                <a:solidFill>
                  <a:srgbClr val="0000FF"/>
                </a:solidFill>
                <a:latin typeface="Arial" panose="020B0604020202020204" pitchFamily="34" charset="0"/>
              </a:rPr>
              <a:t>moderate</a:t>
            </a:r>
            <a:r>
              <a:rPr lang="cs-CZ" altLang="cs-CZ" b="1" dirty="0">
                <a:solidFill>
                  <a:srgbClr val="0000FF"/>
                </a:solidFill>
                <a:latin typeface="Arial" panose="020B0604020202020204" pitchFamily="34" charset="0"/>
              </a:rPr>
              <a:t>:</a:t>
            </a:r>
            <a:r>
              <a:rPr lang="cs-CZ" altLang="cs-CZ" b="1" dirty="0">
                <a:solidFill>
                  <a:srgbClr val="00FFFF"/>
                </a:solidFill>
                <a:latin typeface="Arial" panose="020B0604020202020204" pitchFamily="34" charset="0"/>
              </a:rPr>
              <a:t> </a:t>
            </a:r>
            <a:r>
              <a:rPr lang="cs-CZ" altLang="cs-CZ" b="1" i="1" dirty="0">
                <a:solidFill>
                  <a:srgbClr val="CC0000"/>
                </a:solidFill>
                <a:latin typeface="Arial" panose="020B0604020202020204" pitchFamily="34" charset="0"/>
              </a:rPr>
              <a:t>CA 19-9</a:t>
            </a:r>
            <a:r>
              <a:rPr lang="cs-CZ" altLang="cs-CZ" b="1" dirty="0">
                <a:latin typeface="Arial" panose="020B0604020202020204" pitchFamily="34" charset="0"/>
              </a:rPr>
              <a:t> - </a:t>
            </a:r>
            <a:r>
              <a:rPr lang="cs-CZ" altLang="cs-CZ" dirty="0" err="1">
                <a:latin typeface="Arial" panose="020B0604020202020204" pitchFamily="34" charset="0"/>
              </a:rPr>
              <a:t>pancreatic</a:t>
            </a:r>
            <a:r>
              <a:rPr lang="cs-CZ" altLang="cs-CZ" dirty="0">
                <a:latin typeface="Arial" panose="020B0604020202020204" pitchFamily="34" charset="0"/>
              </a:rPr>
              <a:t> </a:t>
            </a:r>
            <a:r>
              <a:rPr lang="cs-CZ" altLang="cs-CZ" dirty="0" err="1">
                <a:latin typeface="Arial" panose="020B0604020202020204" pitchFamily="34" charset="0"/>
              </a:rPr>
              <a:t>cancer</a:t>
            </a:r>
            <a:endParaRPr lang="cs-CZ" altLang="cs-CZ" dirty="0">
              <a:latin typeface="Arial" panose="020B0604020202020204" pitchFamily="34" charset="0"/>
            </a:endParaRPr>
          </a:p>
          <a:p>
            <a:pPr eaLnBrk="1" hangingPunct="1">
              <a:lnSpc>
                <a:spcPct val="80000"/>
              </a:lnSpc>
              <a:buFontTx/>
              <a:buNone/>
              <a:defRPr/>
            </a:pPr>
            <a:r>
              <a:rPr lang="cs-CZ" altLang="cs-CZ" b="1" dirty="0">
                <a:latin typeface="Arial" panose="020B0604020202020204" pitchFamily="34" charset="0"/>
              </a:rPr>
              <a:t>			  </a:t>
            </a:r>
            <a:r>
              <a:rPr lang="cs-CZ" altLang="cs-CZ" b="1" i="1" dirty="0">
                <a:solidFill>
                  <a:srgbClr val="CC0000"/>
                </a:solidFill>
                <a:latin typeface="Arial" panose="020B0604020202020204" pitchFamily="34" charset="0"/>
              </a:rPr>
              <a:t>CA 125</a:t>
            </a:r>
            <a:r>
              <a:rPr lang="cs-CZ" altLang="cs-CZ" b="1" dirty="0">
                <a:latin typeface="Arial" panose="020B0604020202020204" pitchFamily="34" charset="0"/>
              </a:rPr>
              <a:t> - </a:t>
            </a:r>
            <a:r>
              <a:rPr lang="cs-CZ" altLang="cs-CZ" dirty="0" err="1">
                <a:latin typeface="Arial" panose="020B0604020202020204" pitchFamily="34" charset="0"/>
              </a:rPr>
              <a:t>ovarian</a:t>
            </a:r>
            <a:r>
              <a:rPr lang="cs-CZ" altLang="cs-CZ" dirty="0">
                <a:latin typeface="Arial" panose="020B0604020202020204" pitchFamily="34" charset="0"/>
              </a:rPr>
              <a:t> </a:t>
            </a:r>
            <a:r>
              <a:rPr lang="cs-CZ" altLang="cs-CZ" dirty="0" err="1">
                <a:latin typeface="Arial" panose="020B0604020202020204" pitchFamily="34" charset="0"/>
              </a:rPr>
              <a:t>cancer</a:t>
            </a:r>
            <a:endParaRPr lang="cs-CZ" altLang="cs-CZ" dirty="0">
              <a:latin typeface="Arial" panose="020B0604020202020204" pitchFamily="34" charset="0"/>
            </a:endParaRPr>
          </a:p>
          <a:p>
            <a:pPr eaLnBrk="1" hangingPunct="1">
              <a:lnSpc>
                <a:spcPct val="80000"/>
              </a:lnSpc>
              <a:buFontTx/>
              <a:buNone/>
              <a:defRPr/>
            </a:pPr>
            <a:r>
              <a:rPr lang="cs-CZ" altLang="cs-CZ" b="1" dirty="0">
                <a:latin typeface="Arial" panose="020B0604020202020204" pitchFamily="34" charset="0"/>
              </a:rPr>
              <a:t>			  </a:t>
            </a:r>
            <a:r>
              <a:rPr lang="cs-CZ" altLang="cs-CZ" b="1" i="1" dirty="0">
                <a:solidFill>
                  <a:srgbClr val="CC0000"/>
                </a:solidFill>
                <a:latin typeface="Arial" panose="020B0604020202020204" pitchFamily="34" charset="0"/>
              </a:rPr>
              <a:t>CA 15-3</a:t>
            </a:r>
            <a:r>
              <a:rPr lang="cs-CZ" altLang="cs-CZ" b="1" dirty="0">
                <a:latin typeface="Arial" panose="020B0604020202020204" pitchFamily="34" charset="0"/>
              </a:rPr>
              <a:t> - </a:t>
            </a:r>
            <a:r>
              <a:rPr lang="cs-CZ" altLang="cs-CZ" dirty="0" err="1">
                <a:latin typeface="Arial" panose="020B0604020202020204" pitchFamily="34" charset="0"/>
              </a:rPr>
              <a:t>breast</a:t>
            </a:r>
            <a:r>
              <a:rPr lang="cs-CZ" altLang="cs-CZ" dirty="0">
                <a:latin typeface="Arial" panose="020B0604020202020204" pitchFamily="34" charset="0"/>
              </a:rPr>
              <a:t> </a:t>
            </a:r>
            <a:r>
              <a:rPr lang="cs-CZ" altLang="cs-CZ" dirty="0" err="1">
                <a:latin typeface="Arial" panose="020B0604020202020204" pitchFamily="34" charset="0"/>
              </a:rPr>
              <a:t>cancer</a:t>
            </a:r>
            <a:endParaRPr lang="cs-CZ" altLang="cs-CZ" dirty="0">
              <a:latin typeface="Arial" panose="020B0604020202020204" pitchFamily="34" charset="0"/>
            </a:endParaRPr>
          </a:p>
          <a:p>
            <a:pPr eaLnBrk="1" hangingPunct="1">
              <a:lnSpc>
                <a:spcPct val="80000"/>
              </a:lnSpc>
              <a:defRPr/>
            </a:pPr>
            <a:r>
              <a:rPr lang="cs-CZ" altLang="cs-CZ" b="1" dirty="0" err="1">
                <a:solidFill>
                  <a:srgbClr val="0000FF"/>
                </a:solidFill>
                <a:latin typeface="Arial" panose="020B0604020202020204" pitchFamily="34" charset="0"/>
              </a:rPr>
              <a:t>low</a:t>
            </a:r>
            <a:r>
              <a:rPr lang="cs-CZ" altLang="cs-CZ" b="1" dirty="0">
                <a:solidFill>
                  <a:srgbClr val="0000FF"/>
                </a:solidFill>
                <a:latin typeface="Arial" panose="020B0604020202020204" pitchFamily="34" charset="0"/>
              </a:rPr>
              <a:t>: </a:t>
            </a:r>
            <a:r>
              <a:rPr lang="cs-CZ" altLang="cs-CZ" b="1" i="1" dirty="0">
                <a:solidFill>
                  <a:srgbClr val="CC0000"/>
                </a:solidFill>
                <a:latin typeface="Arial" panose="020B0604020202020204" pitchFamily="34" charset="0"/>
              </a:rPr>
              <a:t>CEA</a:t>
            </a:r>
          </a:p>
          <a:p>
            <a:pPr eaLnBrk="1" hangingPunct="1">
              <a:lnSpc>
                <a:spcPct val="80000"/>
              </a:lnSpc>
              <a:buFontTx/>
              <a:buNone/>
              <a:defRPr/>
            </a:pPr>
            <a:r>
              <a:rPr lang="cs-CZ" altLang="cs-CZ" b="1" dirty="0">
                <a:latin typeface="Arial" panose="020B0604020202020204" pitchFamily="34" charset="0"/>
              </a:rPr>
              <a:t>		 </a:t>
            </a:r>
            <a:r>
              <a:rPr lang="cs-CZ" altLang="cs-CZ" b="1" i="1" dirty="0">
                <a:solidFill>
                  <a:srgbClr val="CC0000"/>
                </a:solidFill>
                <a:latin typeface="Arial" panose="020B0604020202020204" pitchFamily="34" charset="0"/>
              </a:rPr>
              <a:t>TPA</a:t>
            </a:r>
          </a:p>
        </p:txBody>
      </p:sp>
    </p:spTree>
    <p:custDataLst>
      <p:tags r:id="rId1"/>
    </p:custDataLst>
    <p:extLst>
      <p:ext uri="{BB962C8B-B14F-4D97-AF65-F5344CB8AC3E}">
        <p14:creationId xmlns:p14="http://schemas.microsoft.com/office/powerpoint/2010/main" val="198014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b="1" dirty="0">
                <a:solidFill>
                  <a:srgbClr val="FF0000"/>
                </a:solidFill>
                <a:effectLst>
                  <a:outerShdw blurRad="38100" dist="38100" dir="2700000" algn="tl">
                    <a:srgbClr val="000000">
                      <a:alpha val="43137"/>
                    </a:srgbClr>
                  </a:outerShdw>
                </a:effectLst>
              </a:rPr>
              <a:t>HE4 in </a:t>
            </a:r>
            <a:r>
              <a:rPr lang="cs-CZ" sz="3600" b="1" dirty="0" err="1">
                <a:solidFill>
                  <a:srgbClr val="FF0000"/>
                </a:solidFill>
                <a:effectLst>
                  <a:outerShdw blurRad="38100" dist="38100" dir="2700000" algn="tl">
                    <a:srgbClr val="000000">
                      <a:alpha val="43137"/>
                    </a:srgbClr>
                  </a:outerShdw>
                </a:effectLst>
              </a:rPr>
              <a:t>clinical</a:t>
            </a:r>
            <a:r>
              <a:rPr lang="cs-CZ" sz="3600" b="1" dirty="0">
                <a:solidFill>
                  <a:srgbClr val="FF0000"/>
                </a:solidFill>
                <a:effectLst>
                  <a:outerShdw blurRad="38100" dist="38100" dir="2700000" algn="tl">
                    <a:srgbClr val="000000">
                      <a:alpha val="43137"/>
                    </a:srgbClr>
                  </a:outerShdw>
                </a:effectLst>
              </a:rPr>
              <a:t> </a:t>
            </a:r>
            <a:r>
              <a:rPr lang="cs-CZ" sz="3600" b="1" dirty="0" err="1">
                <a:solidFill>
                  <a:srgbClr val="FF0000"/>
                </a:solidFill>
                <a:effectLst>
                  <a:outerShdw blurRad="38100" dist="38100" dir="2700000" algn="tl">
                    <a:srgbClr val="000000">
                      <a:alpha val="43137"/>
                    </a:srgbClr>
                  </a:outerShdw>
                </a:effectLst>
              </a:rPr>
              <a:t>practice</a:t>
            </a:r>
            <a:endParaRPr lang="cs-CZ" sz="3600" b="1" dirty="0">
              <a:solidFill>
                <a:srgbClr val="FF0000"/>
              </a:solidFill>
              <a:effectLst>
                <a:outerShdw blurRad="38100" dist="38100" dir="2700000" algn="tl">
                  <a:srgbClr val="000000">
                    <a:alpha val="43137"/>
                  </a:srgbClr>
                </a:outerShdw>
              </a:effectLst>
            </a:endParaRPr>
          </a:p>
        </p:txBody>
      </p:sp>
      <p:sp>
        <p:nvSpPr>
          <p:cNvPr id="2" name="Zástupný symbol pro obsah 1"/>
          <p:cNvSpPr>
            <a:spLocks noGrp="1"/>
          </p:cNvSpPr>
          <p:nvPr>
            <p:ph idx="1"/>
          </p:nvPr>
        </p:nvSpPr>
        <p:spPr>
          <a:xfrm>
            <a:off x="838200" y="1472965"/>
            <a:ext cx="10515600" cy="1518208"/>
          </a:xfrm>
        </p:spPr>
        <p:txBody>
          <a:bodyPr>
            <a:normAutofit/>
          </a:bodyPr>
          <a:lstStyle/>
          <a:p>
            <a:pPr lvl="0"/>
            <a:r>
              <a:rPr lang="en-US" sz="2400" dirty="0"/>
              <a:t>suitable for monitoring the effectiveness of anticancer treatment</a:t>
            </a:r>
            <a:endParaRPr lang="cs-CZ" sz="2400" dirty="0"/>
          </a:p>
          <a:p>
            <a:pPr lvl="0"/>
            <a:r>
              <a:rPr lang="en-US" sz="2400" dirty="0"/>
              <a:t>can not be used alone but always as part of other investigation method:</a:t>
            </a:r>
            <a:endParaRPr lang="cs-CZ" sz="2400" dirty="0"/>
          </a:p>
          <a:p>
            <a:pPr lvl="0"/>
            <a:r>
              <a:rPr lang="cs-CZ" sz="2400" b="1" dirty="0" err="1"/>
              <a:t>combination</a:t>
            </a:r>
            <a:r>
              <a:rPr lang="cs-CZ" sz="2400" b="1" dirty="0"/>
              <a:t> </a:t>
            </a:r>
            <a:r>
              <a:rPr lang="cs-CZ" sz="2400" b="1" dirty="0" err="1"/>
              <a:t>with</a:t>
            </a:r>
            <a:r>
              <a:rPr lang="cs-CZ" sz="2400" b="1" dirty="0"/>
              <a:t> CA 125 </a:t>
            </a:r>
            <a:endParaRPr lang="cs-CZ" sz="2400" dirty="0"/>
          </a:p>
          <a:p>
            <a:endParaRPr lang="cs-CZ" sz="2400" dirty="0"/>
          </a:p>
        </p:txBody>
      </p:sp>
      <p:sp>
        <p:nvSpPr>
          <p:cNvPr id="3" name="Zástupný symbol pro číslo snímk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F3253-0527-4D0C-9490-0C82E1AFB5A0}" type="slidenum">
              <a:rPr kumimoji="0" lang="cs-CZ" sz="12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cs-CZ" sz="12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TextovéPole 4"/>
          <p:cNvSpPr txBox="1"/>
          <p:nvPr/>
        </p:nvSpPr>
        <p:spPr>
          <a:xfrm>
            <a:off x="488196" y="3273110"/>
            <a:ext cx="11215608" cy="2308324"/>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0000CC"/>
                </a:solidFill>
                <a:effectLst/>
                <a:uLnTx/>
                <a:uFillTx/>
                <a:latin typeface="Calibri" panose="020F0502020204030204"/>
                <a:ea typeface="+mn-ea"/>
                <a:cs typeface="+mn-cs"/>
              </a:rPr>
              <a:t>ROMA </a:t>
            </a:r>
            <a:r>
              <a:rPr kumimoji="0" lang="cs-CZ" sz="2400" b="1" i="0" u="none" strike="noStrike" kern="1200" cap="none" spc="0" normalizeH="0" baseline="0" noProof="0" dirty="0" err="1">
                <a:ln>
                  <a:noFill/>
                </a:ln>
                <a:solidFill>
                  <a:srgbClr val="0000CC"/>
                </a:solidFill>
                <a:effectLst/>
                <a:uLnTx/>
                <a:uFillTx/>
                <a:latin typeface="Calibri" panose="020F0502020204030204"/>
                <a:ea typeface="+mn-ea"/>
                <a:cs typeface="+mn-cs"/>
              </a:rPr>
              <a:t>score</a:t>
            </a:r>
            <a:r>
              <a:rPr kumimoji="0" lang="cs-CZ" sz="2400" b="1" i="0" u="none" strike="noStrike" kern="1200" cap="none" spc="0" normalizeH="0" baseline="0" noProof="0" dirty="0">
                <a:ln>
                  <a:noFill/>
                </a:ln>
                <a:solidFill>
                  <a:srgbClr val="0000CC"/>
                </a:solidFill>
                <a:effectLst/>
                <a:uLnTx/>
                <a:uFillTx/>
                <a:latin typeface="Calibri" panose="020F0502020204030204"/>
                <a:ea typeface="+mn-ea"/>
                <a:cs typeface="+mn-cs"/>
              </a:rPr>
              <a:t> </a:t>
            </a:r>
            <a:r>
              <a:rPr kumimoji="0" lang="cs-CZ" sz="2400" b="0" i="0" u="none" strike="noStrike" kern="1200" cap="none" spc="0" normalizeH="0" baseline="0" noProof="0" dirty="0">
                <a:ln>
                  <a:noFill/>
                </a:ln>
                <a:solidFill>
                  <a:srgbClr val="0000CC"/>
                </a:solidFill>
                <a:effectLst/>
                <a:uLnTx/>
                <a:uFillTx/>
                <a:latin typeface="Calibri" panose="020F0502020204030204"/>
                <a:ea typeface="+mn-ea"/>
                <a:cs typeface="+mn-cs"/>
              </a:rPr>
              <a:t>(Risk of </a:t>
            </a:r>
            <a:r>
              <a:rPr kumimoji="0" lang="cs-CZ" sz="2400" b="0" i="0" u="none" strike="noStrike" kern="1200" cap="none" spc="0" normalizeH="0" baseline="0" noProof="0" dirty="0" err="1">
                <a:ln>
                  <a:noFill/>
                </a:ln>
                <a:solidFill>
                  <a:srgbClr val="0000CC"/>
                </a:solidFill>
                <a:effectLst/>
                <a:uLnTx/>
                <a:uFillTx/>
                <a:latin typeface="Calibri" panose="020F0502020204030204"/>
                <a:ea typeface="+mn-ea"/>
                <a:cs typeface="+mn-cs"/>
              </a:rPr>
              <a:t>Ovarian</a:t>
            </a:r>
            <a:r>
              <a:rPr kumimoji="0" lang="cs-CZ" sz="2400" b="0" i="0" u="none" strike="noStrike" kern="1200" cap="none" spc="0" normalizeH="0" baseline="0" noProof="0" dirty="0">
                <a:ln>
                  <a:noFill/>
                </a:ln>
                <a:solidFill>
                  <a:srgbClr val="0000CC"/>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00CC"/>
                </a:solidFill>
                <a:effectLst/>
                <a:uLnTx/>
                <a:uFillTx/>
                <a:latin typeface="Calibri" panose="020F0502020204030204"/>
                <a:ea typeface="+mn-ea"/>
                <a:cs typeface="+mn-cs"/>
              </a:rPr>
              <a:t>Malignancy</a:t>
            </a:r>
            <a:r>
              <a:rPr kumimoji="0" lang="cs-CZ" sz="2400" b="0" i="0" u="none" strike="noStrike" kern="1200" cap="none" spc="0" normalizeH="0" baseline="0" noProof="0" dirty="0">
                <a:ln>
                  <a:noFill/>
                </a:ln>
                <a:solidFill>
                  <a:srgbClr val="0000CC"/>
                </a:solidFill>
                <a:effectLst/>
                <a:uLnTx/>
                <a:uFillTx/>
                <a:latin typeface="Calibri" panose="020F0502020204030204"/>
                <a:ea typeface="+mn-ea"/>
                <a:cs typeface="+mn-cs"/>
              </a:rPr>
              <a:t> </a:t>
            </a:r>
            <a:r>
              <a:rPr kumimoji="0" lang="cs-CZ" sz="2400" b="0" i="0" u="none" strike="noStrike" kern="1200" cap="none" spc="0" normalizeH="0" baseline="0" noProof="0" dirty="0" err="1">
                <a:ln>
                  <a:noFill/>
                </a:ln>
                <a:solidFill>
                  <a:srgbClr val="0000CC"/>
                </a:solidFill>
                <a:effectLst/>
                <a:uLnTx/>
                <a:uFillTx/>
                <a:latin typeface="Calibri" panose="020F0502020204030204"/>
                <a:ea typeface="+mn-ea"/>
                <a:cs typeface="+mn-cs"/>
              </a:rPr>
              <a:t>Algorithm</a:t>
            </a:r>
            <a:r>
              <a:rPr kumimoji="0" lang="cs-CZ" sz="2400" b="0" i="0" u="none" strike="noStrike" kern="1200" cap="none" spc="0" normalizeH="0" baseline="0" noProof="0" dirty="0">
                <a:ln>
                  <a:noFill/>
                </a:ln>
                <a:solidFill>
                  <a:srgbClr val="0000CC"/>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400" b="0" i="0" u="none" strike="noStrike" kern="1200" cap="none" spc="0" normalizeH="0" baseline="0" noProof="0" dirty="0" err="1">
                <a:ln>
                  <a:noFill/>
                </a:ln>
                <a:solidFill>
                  <a:prstClr val="black"/>
                </a:solidFill>
                <a:effectLst/>
                <a:uLnTx/>
                <a:uFillTx/>
                <a:latin typeface="Calibri" panose="020F0502020204030204"/>
                <a:ea typeface="+mn-ea"/>
                <a:cs typeface="+mn-cs"/>
              </a:rPr>
              <a:t>since</a:t>
            </a:r>
            <a:r>
              <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rPr>
              <a:t> 2010</a:t>
            </a:r>
          </a:p>
          <a:p>
            <a:pPr marL="342900" lvl="0" indent="-342900">
              <a:buFont typeface="Wingdings" panose="05000000000000000000" pitchFamily="2" charset="2"/>
              <a:buChar char="§"/>
            </a:pPr>
            <a:r>
              <a:rPr lang="en-US" sz="2400" b="1" dirty="0"/>
              <a:t>predictive index </a:t>
            </a:r>
            <a:r>
              <a:rPr lang="en-US" sz="2400" dirty="0"/>
              <a:t>- risk assessment of ovarian carcinoma in the presence of resistance of unclear nature in a small p</a:t>
            </a:r>
            <a:r>
              <a:rPr lang="cs-CZ" sz="2400" dirty="0" err="1"/>
              <a:t>elvis</a:t>
            </a:r>
            <a:br>
              <a:rPr lang="en-US" sz="2400" dirty="0"/>
            </a:br>
            <a:r>
              <a:rPr lang="en-US" sz="2400" dirty="0"/>
              <a:t>The high risk of epithelial </a:t>
            </a:r>
            <a:r>
              <a:rPr lang="cs-CZ" sz="2400" dirty="0" err="1"/>
              <a:t>ovarian</a:t>
            </a:r>
            <a:r>
              <a:rPr lang="cs-CZ" sz="2400" dirty="0"/>
              <a:t> </a:t>
            </a:r>
            <a:r>
              <a:rPr lang="en-US" sz="2400" dirty="0"/>
              <a:t>Ca</a:t>
            </a:r>
            <a:r>
              <a:rPr lang="cs-CZ" sz="2400" dirty="0"/>
              <a:t> </a:t>
            </a:r>
            <a:r>
              <a:rPr lang="cs-CZ" sz="2400" dirty="0" err="1"/>
              <a:t>is</a:t>
            </a:r>
            <a:r>
              <a:rPr lang="en-US" sz="2400" dirty="0"/>
              <a:t> indicate</a:t>
            </a:r>
            <a:r>
              <a:rPr lang="cs-CZ" sz="2400" dirty="0"/>
              <a:t>d by</a:t>
            </a:r>
            <a:r>
              <a:rPr lang="en-US" sz="2400" dirty="0"/>
              <a:t> the ROMA score ≥ 11.4% in premenopausal</a:t>
            </a:r>
            <a:r>
              <a:rPr lang="cs-CZ" sz="2400" dirty="0"/>
              <a:t> and</a:t>
            </a:r>
            <a:r>
              <a:rPr lang="en-US" sz="2400" dirty="0"/>
              <a:t> ≥ 29.9% in postmenopausal women.</a:t>
            </a:r>
            <a:endPar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41785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9A8E27-CE32-4A49-B3B5-FF37A123FA22}" type="slidenum">
              <a:rPr lang="cs-CZ" altLang="cs-CZ" sz="1400">
                <a:solidFill>
                  <a:prstClr val="black"/>
                </a:solidFill>
              </a:rPr>
              <a:pPr>
                <a:spcBef>
                  <a:spcPct val="0"/>
                </a:spcBef>
                <a:buFontTx/>
                <a:buNone/>
              </a:pPr>
              <a:t>51</a:t>
            </a:fld>
            <a:endParaRPr lang="cs-CZ" altLang="cs-CZ" sz="1400">
              <a:solidFill>
                <a:prstClr val="black"/>
              </a:solidFill>
            </a:endParaRPr>
          </a:p>
        </p:txBody>
      </p:sp>
      <p:sp>
        <p:nvSpPr>
          <p:cNvPr id="78850" name="Rectangle 2"/>
          <p:cNvSpPr>
            <a:spLocks noGrp="1" noChangeArrowheads="1"/>
          </p:cNvSpPr>
          <p:nvPr>
            <p:ph type="title"/>
          </p:nvPr>
        </p:nvSpPr>
        <p:spPr>
          <a:xfrm>
            <a:off x="457200" y="333375"/>
            <a:ext cx="10210800" cy="1143000"/>
          </a:xfrm>
        </p:spPr>
        <p:txBody>
          <a:bodyPr>
            <a:normAutofit/>
          </a:bodyPr>
          <a:lstStyle/>
          <a:p>
            <a:pPr>
              <a:defRPr/>
            </a:pPr>
            <a:r>
              <a:rPr lang="cs-CZ" sz="3600" b="1" dirty="0" err="1">
                <a:solidFill>
                  <a:srgbClr val="CC0099"/>
                </a:solidFill>
                <a:effectLst>
                  <a:outerShdw blurRad="38100" dist="38100" dir="2700000" algn="tl">
                    <a:srgbClr val="000000">
                      <a:alpha val="43137"/>
                    </a:srgbClr>
                  </a:outerShdw>
                </a:effectLst>
              </a:rPr>
              <a:t>Markers</a:t>
            </a:r>
            <a:r>
              <a:rPr lang="cs-CZ" sz="3600" b="1" dirty="0">
                <a:solidFill>
                  <a:srgbClr val="CC0099"/>
                </a:solidFill>
                <a:effectLst>
                  <a:outerShdw blurRad="38100" dist="38100" dir="2700000" algn="tl">
                    <a:srgbClr val="000000">
                      <a:alpha val="43137"/>
                    </a:srgbClr>
                  </a:outerShdw>
                </a:effectLst>
              </a:rPr>
              <a:t> </a:t>
            </a:r>
            <a:r>
              <a:rPr lang="cs-CZ" sz="3600" b="1" dirty="0" err="1">
                <a:solidFill>
                  <a:srgbClr val="CC0099"/>
                </a:solidFill>
                <a:effectLst>
                  <a:outerShdw blurRad="38100" dist="38100" dir="2700000" algn="tl">
                    <a:srgbClr val="000000">
                      <a:alpha val="43137"/>
                    </a:srgbClr>
                  </a:outerShdw>
                </a:effectLst>
              </a:rPr>
              <a:t>for</a:t>
            </a:r>
            <a:r>
              <a:rPr lang="cs-CZ" sz="3600" b="1" dirty="0">
                <a:solidFill>
                  <a:srgbClr val="CC0099"/>
                </a:solidFill>
                <a:effectLst>
                  <a:outerShdw blurRad="38100" dist="38100" dir="2700000" algn="tl">
                    <a:srgbClr val="000000">
                      <a:alpha val="43137"/>
                    </a:srgbClr>
                  </a:outerShdw>
                </a:effectLst>
              </a:rPr>
              <a:t> dg and monitoring of bone </a:t>
            </a:r>
            <a:r>
              <a:rPr lang="cs-CZ" sz="3600" b="1" dirty="0" err="1">
                <a:solidFill>
                  <a:srgbClr val="CC0099"/>
                </a:solidFill>
                <a:effectLst>
                  <a:outerShdw blurRad="38100" dist="38100" dir="2700000" algn="tl">
                    <a:srgbClr val="000000">
                      <a:alpha val="43137"/>
                    </a:srgbClr>
                  </a:outerShdw>
                </a:effectLst>
              </a:rPr>
              <a:t>metastases</a:t>
            </a:r>
            <a:endParaRPr lang="cs-CZ" altLang="cs-CZ" sz="3600" b="1" dirty="0">
              <a:solidFill>
                <a:srgbClr val="CC0099"/>
              </a:solidFill>
              <a:effectLst>
                <a:outerShdw blurRad="38100" dist="38100" dir="2700000" algn="tl">
                  <a:srgbClr val="000000">
                    <a:alpha val="43137"/>
                  </a:srgbClr>
                </a:outerShdw>
              </a:effectLst>
            </a:endParaRPr>
          </a:p>
        </p:txBody>
      </p:sp>
      <p:sp>
        <p:nvSpPr>
          <p:cNvPr id="2" name="TextovéPole 1"/>
          <p:cNvSpPr txBox="1"/>
          <p:nvPr/>
        </p:nvSpPr>
        <p:spPr>
          <a:xfrm>
            <a:off x="457200" y="1476375"/>
            <a:ext cx="8641596" cy="1354217"/>
          </a:xfrm>
          <a:prstGeom prst="rect">
            <a:avLst/>
          </a:prstGeom>
          <a:noFill/>
        </p:spPr>
        <p:txBody>
          <a:bodyPr wrap="none" rtlCol="0">
            <a:spAutoFit/>
          </a:bodyPr>
          <a:lstStyle/>
          <a:p>
            <a:r>
              <a:rPr lang="sk-SK" sz="3200" dirty="0">
                <a:solidFill>
                  <a:prstClr val="black"/>
                </a:solidFill>
              </a:rPr>
              <a:t>Bone </a:t>
            </a:r>
            <a:r>
              <a:rPr lang="sk-SK" sz="3200" dirty="0" err="1">
                <a:solidFill>
                  <a:prstClr val="black"/>
                </a:solidFill>
              </a:rPr>
              <a:t>metastases</a:t>
            </a:r>
            <a:r>
              <a:rPr lang="sk-SK" sz="3200" dirty="0">
                <a:solidFill>
                  <a:prstClr val="black"/>
                </a:solidFill>
              </a:rPr>
              <a:t>: </a:t>
            </a:r>
            <a:r>
              <a:rPr lang="sk-SK" sz="3200" dirty="0" err="1">
                <a:solidFill>
                  <a:prstClr val="black"/>
                </a:solidFill>
              </a:rPr>
              <a:t>tumors</a:t>
            </a:r>
            <a:r>
              <a:rPr lang="sk-SK" sz="3200" dirty="0">
                <a:solidFill>
                  <a:prstClr val="black"/>
                </a:solidFill>
              </a:rPr>
              <a:t> of </a:t>
            </a:r>
            <a:r>
              <a:rPr lang="sk-SK" sz="3200" dirty="0" err="1">
                <a:solidFill>
                  <a:prstClr val="black"/>
                </a:solidFill>
              </a:rPr>
              <a:t>lungs</a:t>
            </a:r>
            <a:r>
              <a:rPr lang="sk-SK" sz="3200" dirty="0">
                <a:solidFill>
                  <a:prstClr val="black"/>
                </a:solidFill>
              </a:rPr>
              <a:t>, prostate, </a:t>
            </a:r>
            <a:r>
              <a:rPr lang="sk-SK" sz="3200" dirty="0" err="1">
                <a:solidFill>
                  <a:prstClr val="black"/>
                </a:solidFill>
              </a:rPr>
              <a:t>breast</a:t>
            </a:r>
            <a:endParaRPr lang="sk-SK" sz="3200" dirty="0">
              <a:solidFill>
                <a:prstClr val="black"/>
              </a:solidFill>
            </a:endParaRPr>
          </a:p>
          <a:p>
            <a:r>
              <a:rPr lang="sk-SK" sz="3200" dirty="0" err="1">
                <a:solidFill>
                  <a:prstClr val="black"/>
                </a:solidFill>
              </a:rPr>
              <a:t>Monoclonal</a:t>
            </a:r>
            <a:r>
              <a:rPr lang="sk-SK" sz="3200" dirty="0">
                <a:solidFill>
                  <a:prstClr val="black"/>
                </a:solidFill>
              </a:rPr>
              <a:t> </a:t>
            </a:r>
            <a:r>
              <a:rPr lang="sk-SK" sz="3200" dirty="0" err="1">
                <a:solidFill>
                  <a:prstClr val="black"/>
                </a:solidFill>
              </a:rPr>
              <a:t>gamapathies</a:t>
            </a:r>
            <a:endParaRPr lang="sk-SK" sz="3200" dirty="0">
              <a:solidFill>
                <a:prstClr val="black"/>
              </a:solidFill>
            </a:endParaRPr>
          </a:p>
          <a:p>
            <a:endParaRPr lang="cs-CZ" dirty="0">
              <a:solidFill>
                <a:prstClr val="black"/>
              </a:solidFill>
            </a:endParaRPr>
          </a:p>
        </p:txBody>
      </p:sp>
      <p:sp>
        <p:nvSpPr>
          <p:cNvPr id="4" name="Ovál 3"/>
          <p:cNvSpPr/>
          <p:nvPr/>
        </p:nvSpPr>
        <p:spPr>
          <a:xfrm>
            <a:off x="6188529" y="2619375"/>
            <a:ext cx="5326138" cy="37369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rgbClr val="FF0000"/>
                </a:solidFill>
              </a:rPr>
              <a:t>B</a:t>
            </a:r>
            <a:r>
              <a:rPr lang="en-US" sz="2800" dirty="0">
                <a:solidFill>
                  <a:srgbClr val="FF0000"/>
                </a:solidFill>
              </a:rPr>
              <a:t>one </a:t>
            </a:r>
            <a:r>
              <a:rPr lang="cs-CZ" sz="2800" dirty="0" err="1">
                <a:solidFill>
                  <a:srgbClr val="FF0000"/>
                </a:solidFill>
              </a:rPr>
              <a:t>resorption</a:t>
            </a:r>
            <a:endParaRPr lang="cs-CZ" sz="2800" dirty="0">
              <a:solidFill>
                <a:srgbClr val="FF0000"/>
              </a:solidFill>
            </a:endParaRPr>
          </a:p>
          <a:p>
            <a:pPr algn="ctr"/>
            <a:r>
              <a:rPr lang="cs-CZ" sz="2800" dirty="0" err="1">
                <a:solidFill>
                  <a:srgbClr val="FF0000"/>
                </a:solidFill>
              </a:rPr>
              <a:t>markers</a:t>
            </a:r>
            <a:endParaRPr lang="cs-CZ" sz="2800" dirty="0">
              <a:solidFill>
                <a:srgbClr val="FF0000"/>
              </a:solidFill>
            </a:endParaRPr>
          </a:p>
          <a:p>
            <a:pPr algn="ctr"/>
            <a:r>
              <a:rPr lang="cs-CZ" sz="2800" dirty="0">
                <a:solidFill>
                  <a:schemeClr val="tx1"/>
                </a:solidFill>
              </a:rPr>
              <a:t>U</a:t>
            </a:r>
            <a:r>
              <a:rPr lang="en-US" sz="2800" dirty="0">
                <a:solidFill>
                  <a:schemeClr val="tx1"/>
                </a:solidFill>
              </a:rPr>
              <a:t>sage: dg bone mass distribution of solid tumors (</a:t>
            </a:r>
            <a:r>
              <a:rPr lang="cs-CZ" sz="2800" dirty="0" err="1">
                <a:solidFill>
                  <a:schemeClr val="tx1"/>
                </a:solidFill>
              </a:rPr>
              <a:t>PCa</a:t>
            </a:r>
            <a:r>
              <a:rPr lang="en-US" sz="2800" dirty="0">
                <a:solidFill>
                  <a:schemeClr val="tx1"/>
                </a:solidFill>
              </a:rPr>
              <a:t>), monitoring the effect of </a:t>
            </a:r>
            <a:r>
              <a:rPr lang="en-US" sz="2800" dirty="0" err="1">
                <a:solidFill>
                  <a:schemeClr val="tx1"/>
                </a:solidFill>
              </a:rPr>
              <a:t>antiresorptive</a:t>
            </a:r>
            <a:r>
              <a:rPr lang="en-US" sz="2800" dirty="0">
                <a:solidFill>
                  <a:schemeClr val="tx1"/>
                </a:solidFill>
              </a:rPr>
              <a:t> treatment</a:t>
            </a:r>
            <a:endParaRPr lang="cs-CZ" sz="2800" dirty="0">
              <a:solidFill>
                <a:schemeClr val="tx1"/>
              </a:solidFill>
            </a:endParaRPr>
          </a:p>
        </p:txBody>
      </p:sp>
      <p:sp>
        <p:nvSpPr>
          <p:cNvPr id="8" name="Ovál 7"/>
          <p:cNvSpPr/>
          <p:nvPr/>
        </p:nvSpPr>
        <p:spPr>
          <a:xfrm>
            <a:off x="457200" y="2619374"/>
            <a:ext cx="5192486" cy="37369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rgbClr val="FF0000"/>
                </a:solidFill>
              </a:rPr>
              <a:t>New bone </a:t>
            </a:r>
            <a:r>
              <a:rPr lang="cs-CZ" sz="2800" dirty="0" err="1">
                <a:solidFill>
                  <a:srgbClr val="FF0000"/>
                </a:solidFill>
              </a:rPr>
              <a:t>formation</a:t>
            </a:r>
            <a:r>
              <a:rPr lang="cs-CZ" sz="2800" dirty="0">
                <a:solidFill>
                  <a:srgbClr val="FF0000"/>
                </a:solidFill>
              </a:rPr>
              <a:t> </a:t>
            </a:r>
            <a:r>
              <a:rPr lang="cs-CZ" sz="2800" dirty="0" err="1">
                <a:solidFill>
                  <a:srgbClr val="FF0000"/>
                </a:solidFill>
              </a:rPr>
              <a:t>markers</a:t>
            </a:r>
            <a:br>
              <a:rPr lang="en-US" sz="2800" dirty="0"/>
            </a:br>
            <a:r>
              <a:rPr lang="en-US" sz="2800" dirty="0">
                <a:solidFill>
                  <a:schemeClr val="tx1"/>
                </a:solidFill>
              </a:rPr>
              <a:t>Usage: monitoring the effect of treatment on osteoblastic metastases</a:t>
            </a:r>
            <a:endParaRPr lang="cs-CZ" sz="2800" dirty="0">
              <a:solidFill>
                <a:schemeClr val="tx1"/>
              </a:solidFill>
            </a:endParaRPr>
          </a:p>
        </p:txBody>
      </p:sp>
    </p:spTree>
    <p:custDataLst>
      <p:tags r:id="rId1"/>
    </p:custDataLst>
    <p:extLst>
      <p:ext uri="{BB962C8B-B14F-4D97-AF65-F5344CB8AC3E}">
        <p14:creationId xmlns:p14="http://schemas.microsoft.com/office/powerpoint/2010/main" val="1139946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9A8E27-CE32-4A49-B3B5-FF37A123FA22}" type="slidenum">
              <a:rPr lang="cs-CZ" altLang="cs-CZ" sz="1400">
                <a:solidFill>
                  <a:prstClr val="black"/>
                </a:solidFill>
              </a:rPr>
              <a:pPr>
                <a:spcBef>
                  <a:spcPct val="0"/>
                </a:spcBef>
                <a:buFontTx/>
                <a:buNone/>
              </a:pPr>
              <a:t>52</a:t>
            </a:fld>
            <a:endParaRPr lang="cs-CZ" altLang="cs-CZ" sz="1400">
              <a:solidFill>
                <a:prstClr val="black"/>
              </a:solidFill>
            </a:endParaRPr>
          </a:p>
        </p:txBody>
      </p:sp>
      <p:sp>
        <p:nvSpPr>
          <p:cNvPr id="78850" name="Rectangle 2"/>
          <p:cNvSpPr>
            <a:spLocks noGrp="1" noChangeArrowheads="1"/>
          </p:cNvSpPr>
          <p:nvPr>
            <p:ph type="title"/>
            <p:custDataLst>
              <p:tags r:id="rId2"/>
            </p:custDataLst>
          </p:nvPr>
        </p:nvSpPr>
        <p:spPr>
          <a:xfrm>
            <a:off x="457200" y="333375"/>
            <a:ext cx="10210800" cy="1143000"/>
          </a:xfrm>
        </p:spPr>
        <p:txBody>
          <a:bodyPr>
            <a:normAutofit/>
          </a:bodyPr>
          <a:lstStyle/>
          <a:p>
            <a:pPr>
              <a:defRPr/>
            </a:pPr>
            <a:r>
              <a:rPr lang="cs-CZ" altLang="cs-CZ" sz="3600" b="1" dirty="0" err="1">
                <a:solidFill>
                  <a:srgbClr val="CC0099"/>
                </a:solidFill>
                <a:latin typeface="Arial" panose="020B0604020202020204" pitchFamily="34" charset="0"/>
              </a:rPr>
              <a:t>Markers</a:t>
            </a:r>
            <a:r>
              <a:rPr lang="cs-CZ" altLang="cs-CZ" sz="3600" b="1" dirty="0">
                <a:solidFill>
                  <a:srgbClr val="CC0099"/>
                </a:solidFill>
                <a:latin typeface="Arial" panose="020B0604020202020204" pitchFamily="34" charset="0"/>
              </a:rPr>
              <a:t> in bone </a:t>
            </a:r>
            <a:r>
              <a:rPr lang="cs-CZ" altLang="cs-CZ" sz="3600" b="1" dirty="0" err="1">
                <a:solidFill>
                  <a:srgbClr val="CC0099"/>
                </a:solidFill>
                <a:latin typeface="Arial" panose="020B0604020202020204" pitchFamily="34" charset="0"/>
              </a:rPr>
              <a:t>metastases</a:t>
            </a:r>
            <a:endParaRPr lang="cs-CZ" altLang="cs-CZ" sz="3600" b="1" dirty="0">
              <a:solidFill>
                <a:srgbClr val="CC0099"/>
              </a:solidFill>
              <a:effectLst>
                <a:outerShdw blurRad="38100" dist="38100" dir="2700000" algn="tl">
                  <a:srgbClr val="000000"/>
                </a:outerShdw>
              </a:effectLst>
            </a:endParaRPr>
          </a:p>
        </p:txBody>
      </p:sp>
      <p:sp>
        <p:nvSpPr>
          <p:cNvPr id="78851" name="Rectangle 3"/>
          <p:cNvSpPr>
            <a:spLocks noGrp="1" noChangeArrowheads="1"/>
          </p:cNvSpPr>
          <p:nvPr>
            <p:ph type="body" idx="1"/>
          </p:nvPr>
        </p:nvSpPr>
        <p:spPr>
          <a:xfrm>
            <a:off x="457200" y="2338150"/>
            <a:ext cx="11381014" cy="4225936"/>
          </a:xfrm>
          <a:solidFill>
            <a:schemeClr val="accent1">
              <a:lumMod val="20000"/>
              <a:lumOff val="80000"/>
            </a:schemeClr>
          </a:solidFill>
          <a:ln>
            <a:solidFill>
              <a:schemeClr val="accent1">
                <a:lumMod val="75000"/>
              </a:schemeClr>
            </a:solidFill>
          </a:ln>
        </p:spPr>
        <p:txBody>
          <a:bodyPr>
            <a:noAutofit/>
          </a:bodyPr>
          <a:lstStyle/>
          <a:p>
            <a:pPr>
              <a:lnSpc>
                <a:spcPct val="80000"/>
              </a:lnSpc>
              <a:defRPr/>
            </a:pPr>
            <a:r>
              <a:rPr lang="cs-CZ" altLang="cs-CZ" sz="2400" b="1" dirty="0">
                <a:solidFill>
                  <a:srgbClr val="FF0000"/>
                </a:solidFill>
                <a:effectLst>
                  <a:outerShdw blurRad="38100" dist="38100" dir="2700000" algn="tl">
                    <a:srgbClr val="000000">
                      <a:alpha val="43137"/>
                    </a:srgbClr>
                  </a:outerShdw>
                </a:effectLst>
                <a:latin typeface="Arial" panose="020B0604020202020204" pitchFamily="34" charset="0"/>
              </a:rPr>
              <a:t>PINP (N-</a:t>
            </a:r>
            <a:r>
              <a:rPr lang="cs-CZ" altLang="cs-CZ" sz="2400" b="1" dirty="0" err="1">
                <a:solidFill>
                  <a:srgbClr val="FF0000"/>
                </a:solidFill>
                <a:effectLst>
                  <a:outerShdw blurRad="38100" dist="38100" dir="2700000" algn="tl">
                    <a:srgbClr val="000000">
                      <a:alpha val="43137"/>
                    </a:srgbClr>
                  </a:outerShdw>
                </a:effectLst>
                <a:latin typeface="Arial" panose="020B0604020202020204" pitchFamily="34" charset="0"/>
              </a:rPr>
              <a:t>terminal</a:t>
            </a:r>
            <a:r>
              <a:rPr lang="cs-CZ" altLang="cs-CZ" sz="2400" b="1" dirty="0">
                <a:solidFill>
                  <a:srgbClr val="FF0000"/>
                </a:solidFill>
                <a:effectLst>
                  <a:outerShdw blurRad="38100" dist="38100" dir="2700000" algn="tl">
                    <a:srgbClr val="000000">
                      <a:alpha val="43137"/>
                    </a:srgbClr>
                  </a:outerShdw>
                </a:effectLst>
                <a:latin typeface="Arial" panose="020B0604020202020204" pitchFamily="34" charset="0"/>
              </a:rPr>
              <a:t> </a:t>
            </a:r>
            <a:r>
              <a:rPr lang="cs-CZ" altLang="cs-CZ" sz="2400" b="1" dirty="0" err="1">
                <a:solidFill>
                  <a:srgbClr val="FF0000"/>
                </a:solidFill>
                <a:effectLst>
                  <a:outerShdw blurRad="38100" dist="38100" dir="2700000" algn="tl">
                    <a:srgbClr val="000000">
                      <a:alpha val="43137"/>
                    </a:srgbClr>
                  </a:outerShdw>
                </a:effectLst>
                <a:latin typeface="Arial" panose="020B0604020202020204" pitchFamily="34" charset="0"/>
              </a:rPr>
              <a:t>propeptide</a:t>
            </a:r>
            <a:r>
              <a:rPr lang="cs-CZ" altLang="cs-CZ" sz="2400" b="1" dirty="0">
                <a:solidFill>
                  <a:srgbClr val="FF0000"/>
                </a:solidFill>
                <a:effectLst>
                  <a:outerShdw blurRad="38100" dist="38100" dir="2700000" algn="tl">
                    <a:srgbClr val="000000">
                      <a:alpha val="43137"/>
                    </a:srgbClr>
                  </a:outerShdw>
                </a:effectLst>
                <a:latin typeface="Arial" panose="020B0604020202020204" pitchFamily="34" charset="0"/>
              </a:rPr>
              <a:t> </a:t>
            </a:r>
            <a:r>
              <a:rPr lang="cs-CZ" altLang="cs-CZ" sz="2400" b="1" dirty="0" err="1">
                <a:solidFill>
                  <a:srgbClr val="FF0000"/>
                </a:solidFill>
                <a:effectLst>
                  <a:outerShdw blurRad="38100" dist="38100" dir="2700000" algn="tl">
                    <a:srgbClr val="000000">
                      <a:alpha val="43137"/>
                    </a:srgbClr>
                  </a:outerShdw>
                </a:effectLst>
                <a:latin typeface="Arial" panose="020B0604020202020204" pitchFamily="34" charset="0"/>
              </a:rPr>
              <a:t>of</a:t>
            </a:r>
            <a:r>
              <a:rPr lang="cs-CZ" altLang="cs-CZ" sz="2400" b="1" dirty="0">
                <a:solidFill>
                  <a:srgbClr val="FF0000"/>
                </a:solidFill>
                <a:effectLst>
                  <a:outerShdw blurRad="38100" dist="38100" dir="2700000" algn="tl">
                    <a:srgbClr val="000000">
                      <a:alpha val="43137"/>
                    </a:srgbClr>
                  </a:outerShdw>
                </a:effectLst>
                <a:latin typeface="Arial" panose="020B0604020202020204" pitchFamily="34" charset="0"/>
              </a:rPr>
              <a:t> type I </a:t>
            </a:r>
            <a:r>
              <a:rPr lang="cs-CZ" altLang="cs-CZ" sz="2400" b="1" dirty="0" err="1">
                <a:solidFill>
                  <a:srgbClr val="FF0000"/>
                </a:solidFill>
                <a:effectLst>
                  <a:outerShdw blurRad="38100" dist="38100" dir="2700000" algn="tl">
                    <a:srgbClr val="000000">
                      <a:alpha val="43137"/>
                    </a:srgbClr>
                  </a:outerShdw>
                </a:effectLst>
                <a:latin typeface="Arial" panose="020B0604020202020204" pitchFamily="34" charset="0"/>
              </a:rPr>
              <a:t>procollagen</a:t>
            </a:r>
            <a:r>
              <a:rPr lang="cs-CZ" altLang="cs-CZ" sz="2400" b="1" dirty="0">
                <a:solidFill>
                  <a:srgbClr val="FF0000"/>
                </a:solidFill>
                <a:effectLst>
                  <a:outerShdw blurRad="38100" dist="38100" dir="2700000" algn="tl">
                    <a:srgbClr val="000000">
                      <a:alpha val="43137"/>
                    </a:srgbClr>
                  </a:outerShdw>
                </a:effectLst>
                <a:latin typeface="Arial" panose="020B0604020202020204" pitchFamily="34" charset="0"/>
              </a:rPr>
              <a:t>)</a:t>
            </a:r>
          </a:p>
          <a:p>
            <a:pPr eaLnBrk="1" hangingPunct="1">
              <a:lnSpc>
                <a:spcPct val="80000"/>
              </a:lnSpc>
              <a:defRPr/>
            </a:pPr>
            <a:endParaRPr lang="cs-CZ" altLang="cs-CZ" b="1" dirty="0">
              <a:solidFill>
                <a:srgbClr val="FF0000"/>
              </a:solidFill>
              <a:effectLst>
                <a:outerShdw blurRad="38100" dist="38100" dir="2700000" algn="tl">
                  <a:srgbClr val="000000">
                    <a:alpha val="43137"/>
                  </a:srgbClr>
                </a:outerShdw>
              </a:effectLst>
              <a:cs typeface="Arial" charset="0"/>
            </a:endParaRPr>
          </a:p>
          <a:p>
            <a:pPr marL="457200" lvl="1" indent="0">
              <a:lnSpc>
                <a:spcPct val="80000"/>
              </a:lnSpc>
              <a:buNone/>
              <a:defRPr/>
            </a:pPr>
            <a:r>
              <a:rPr lang="cs-CZ" altLang="cs-CZ" b="1" dirty="0">
                <a:solidFill>
                  <a:srgbClr val="FF0000"/>
                </a:solidFill>
                <a:effectLst>
                  <a:outerShdw blurRad="38100" dist="38100" dir="2700000" algn="tl">
                    <a:srgbClr val="000000">
                      <a:alpha val="43137"/>
                    </a:srgbClr>
                  </a:outerShdw>
                </a:effectLst>
                <a:cs typeface="Arial" charset="0"/>
              </a:rPr>
              <a:t>					</a:t>
            </a:r>
            <a:r>
              <a:rPr lang="cs-CZ" altLang="cs-CZ" sz="2000" dirty="0" err="1">
                <a:cs typeface="Arial" charset="0"/>
              </a:rPr>
              <a:t>tropocollagen</a:t>
            </a:r>
            <a:r>
              <a:rPr lang="cs-CZ" altLang="cs-CZ" sz="2000" dirty="0">
                <a:cs typeface="Arial" charset="0"/>
              </a:rPr>
              <a:t> → </a:t>
            </a:r>
            <a:r>
              <a:rPr lang="cs-CZ" altLang="cs-CZ" sz="2000" dirty="0" err="1">
                <a:cs typeface="Arial" charset="0"/>
              </a:rPr>
              <a:t>collagen</a:t>
            </a:r>
            <a:r>
              <a:rPr lang="cs-CZ" altLang="cs-CZ" sz="2000" dirty="0">
                <a:cs typeface="Arial" charset="0"/>
              </a:rPr>
              <a:t> </a:t>
            </a:r>
            <a:r>
              <a:rPr lang="cs-CZ" altLang="cs-CZ" sz="2000" dirty="0" err="1">
                <a:cs typeface="Arial" charset="0"/>
              </a:rPr>
              <a:t>maturation</a:t>
            </a:r>
            <a:endParaRPr lang="cs-CZ" altLang="cs-CZ" sz="2000" dirty="0">
              <a:cs typeface="Arial" charset="0"/>
            </a:endParaRPr>
          </a:p>
          <a:p>
            <a:pPr marL="457200" lvl="1" indent="0">
              <a:lnSpc>
                <a:spcPct val="80000"/>
              </a:lnSpc>
              <a:buNone/>
              <a:defRPr/>
            </a:pPr>
            <a:r>
              <a:rPr lang="cs-CZ" altLang="cs-CZ" sz="2000" dirty="0">
                <a:cs typeface="Arial" charset="0"/>
              </a:rPr>
              <a:t>					</a:t>
            </a:r>
          </a:p>
          <a:p>
            <a:pPr marL="457200" lvl="1" indent="0">
              <a:lnSpc>
                <a:spcPct val="80000"/>
              </a:lnSpc>
              <a:buNone/>
              <a:defRPr/>
            </a:pPr>
            <a:r>
              <a:rPr lang="cs-CZ" altLang="cs-CZ" sz="2000" dirty="0">
                <a:cs typeface="Arial" charset="0"/>
              </a:rPr>
              <a:t>					PINP, PICP</a:t>
            </a:r>
          </a:p>
          <a:p>
            <a:pPr eaLnBrk="1" hangingPunct="1">
              <a:lnSpc>
                <a:spcPct val="80000"/>
              </a:lnSpc>
              <a:defRPr/>
            </a:pPr>
            <a:endParaRPr lang="cs-CZ" altLang="cs-CZ" b="1" dirty="0">
              <a:solidFill>
                <a:srgbClr val="FF0000"/>
              </a:solidFill>
              <a:effectLst>
                <a:outerShdw blurRad="38100" dist="38100" dir="2700000" algn="tl">
                  <a:srgbClr val="000000">
                    <a:alpha val="43137"/>
                  </a:srgbClr>
                </a:outerShdw>
              </a:effectLst>
              <a:cs typeface="Arial" charset="0"/>
            </a:endParaRPr>
          </a:p>
          <a:p>
            <a:pPr>
              <a:lnSpc>
                <a:spcPct val="80000"/>
              </a:lnSpc>
              <a:defRPr/>
            </a:pPr>
            <a:r>
              <a:rPr lang="cs-CZ" altLang="cs-CZ" b="1" dirty="0" err="1">
                <a:solidFill>
                  <a:srgbClr val="FF0000"/>
                </a:solidFill>
                <a:effectLst>
                  <a:outerShdw blurRad="38100" dist="38100" dir="2700000" algn="tl">
                    <a:srgbClr val="000000">
                      <a:alpha val="43137"/>
                    </a:srgbClr>
                  </a:outerShdw>
                </a:effectLst>
                <a:cs typeface="Arial" charset="0"/>
              </a:rPr>
              <a:t>Osteocalcin</a:t>
            </a:r>
            <a:r>
              <a:rPr lang="cs-CZ" altLang="cs-CZ" b="1" dirty="0">
                <a:solidFill>
                  <a:srgbClr val="FF0000"/>
                </a:solidFill>
                <a:effectLst>
                  <a:outerShdw blurRad="38100" dist="38100" dir="2700000" algn="tl">
                    <a:srgbClr val="000000">
                      <a:alpha val="43137"/>
                    </a:srgbClr>
                  </a:outerShdw>
                </a:effectLst>
                <a:cs typeface="Arial" charset="0"/>
              </a:rPr>
              <a:t> - </a:t>
            </a:r>
            <a:r>
              <a:rPr lang="en-US" sz="2400" dirty="0"/>
              <a:t>serum levels are proportional to its formation in osteoblasts. </a:t>
            </a:r>
            <a:endParaRPr lang="cs-CZ" altLang="cs-CZ" sz="2400" dirty="0">
              <a:cs typeface="Arial" charset="0"/>
            </a:endParaRPr>
          </a:p>
          <a:p>
            <a:pPr eaLnBrk="1" hangingPunct="1">
              <a:lnSpc>
                <a:spcPct val="80000"/>
              </a:lnSpc>
              <a:defRPr/>
            </a:pPr>
            <a:endParaRPr lang="cs-CZ" altLang="cs-CZ" b="1" dirty="0">
              <a:solidFill>
                <a:srgbClr val="FF0000"/>
              </a:solidFill>
              <a:effectLst>
                <a:outerShdw blurRad="38100" dist="38100" dir="2700000" algn="tl">
                  <a:srgbClr val="000000">
                    <a:alpha val="43137"/>
                  </a:srgbClr>
                </a:outerShdw>
              </a:effectLst>
              <a:cs typeface="Arial" charset="0"/>
            </a:endParaRPr>
          </a:p>
          <a:p>
            <a:pPr>
              <a:lnSpc>
                <a:spcPct val="80000"/>
              </a:lnSpc>
              <a:defRPr/>
            </a:pPr>
            <a:r>
              <a:rPr lang="cs-CZ" altLang="cs-CZ" b="1" dirty="0">
                <a:solidFill>
                  <a:srgbClr val="FF0000"/>
                </a:solidFill>
                <a:effectLst>
                  <a:outerShdw blurRad="38100" dist="38100" dir="2700000" algn="tl">
                    <a:srgbClr val="000000">
                      <a:alpha val="43137"/>
                    </a:srgbClr>
                  </a:outerShdw>
                </a:effectLst>
                <a:cs typeface="Arial" charset="0"/>
              </a:rPr>
              <a:t>Bone ALP – </a:t>
            </a:r>
            <a:r>
              <a:rPr lang="cs-CZ" altLang="cs-CZ" sz="2400" dirty="0">
                <a:cs typeface="Arial" charset="0"/>
              </a:rPr>
              <a:t>bone </a:t>
            </a:r>
            <a:r>
              <a:rPr lang="cs-CZ" altLang="cs-CZ" sz="2400" dirty="0" err="1">
                <a:cs typeface="Arial" charset="0"/>
              </a:rPr>
              <a:t>izoform</a:t>
            </a:r>
            <a:r>
              <a:rPr lang="cs-CZ" altLang="cs-CZ" sz="2400" dirty="0">
                <a:cs typeface="Arial" charset="0"/>
              </a:rPr>
              <a:t> of ALP, </a:t>
            </a:r>
            <a:r>
              <a:rPr lang="en-US" sz="2400" dirty="0"/>
              <a:t>serum levels are proportional to </a:t>
            </a:r>
            <a:r>
              <a:rPr lang="cs-CZ" sz="2400" dirty="0" err="1"/>
              <a:t>osteoblasts</a:t>
            </a:r>
            <a:r>
              <a:rPr lang="cs-CZ" sz="2400" dirty="0"/>
              <a:t> </a:t>
            </a:r>
            <a:r>
              <a:rPr lang="cs-CZ" sz="2400" dirty="0" err="1"/>
              <a:t>activity</a:t>
            </a:r>
            <a:endParaRPr lang="cs-CZ" altLang="cs-CZ" sz="2400" b="1" dirty="0">
              <a:solidFill>
                <a:srgbClr val="FF0000"/>
              </a:solidFill>
              <a:effectLst>
                <a:outerShdw blurRad="38100" dist="38100" dir="2700000" algn="tl">
                  <a:srgbClr val="000000">
                    <a:alpha val="43137"/>
                  </a:srgbClr>
                </a:outerShdw>
              </a:effectLst>
              <a:cs typeface="Arial" charset="0"/>
            </a:endParaRPr>
          </a:p>
        </p:txBody>
      </p:sp>
      <p:sp>
        <p:nvSpPr>
          <p:cNvPr id="2" name="TextovéPole 1"/>
          <p:cNvSpPr txBox="1"/>
          <p:nvPr/>
        </p:nvSpPr>
        <p:spPr>
          <a:xfrm>
            <a:off x="457200" y="1322487"/>
            <a:ext cx="4334264" cy="584775"/>
          </a:xfrm>
          <a:prstGeom prst="rect">
            <a:avLst/>
          </a:prstGeom>
          <a:noFill/>
        </p:spPr>
        <p:txBody>
          <a:bodyPr wrap="none" rtlCol="0">
            <a:spAutoFit/>
          </a:bodyPr>
          <a:lstStyle/>
          <a:p>
            <a:pPr algn="ctr"/>
            <a:r>
              <a:rPr lang="cs-CZ" sz="3200" b="1" dirty="0">
                <a:solidFill>
                  <a:srgbClr val="CC0099"/>
                </a:solidFill>
                <a:effectLst>
                  <a:outerShdw blurRad="38100" dist="38100" dir="2700000" algn="tl">
                    <a:srgbClr val="000000">
                      <a:alpha val="43137"/>
                    </a:srgbClr>
                  </a:outerShdw>
                </a:effectLst>
              </a:rPr>
              <a:t>Bone </a:t>
            </a:r>
            <a:r>
              <a:rPr lang="cs-CZ" sz="3200" b="1" dirty="0" err="1">
                <a:solidFill>
                  <a:srgbClr val="CC0099"/>
                </a:solidFill>
                <a:effectLst>
                  <a:outerShdw blurRad="38100" dist="38100" dir="2700000" algn="tl">
                    <a:srgbClr val="000000">
                      <a:alpha val="43137"/>
                    </a:srgbClr>
                  </a:outerShdw>
                </a:effectLst>
              </a:rPr>
              <a:t>formation</a:t>
            </a:r>
            <a:r>
              <a:rPr lang="cs-CZ" sz="3200" b="1" dirty="0">
                <a:solidFill>
                  <a:srgbClr val="CC0099"/>
                </a:solidFill>
                <a:effectLst>
                  <a:outerShdw blurRad="38100" dist="38100" dir="2700000" algn="tl">
                    <a:srgbClr val="000000">
                      <a:alpha val="43137"/>
                    </a:srgbClr>
                  </a:outerShdw>
                </a:effectLst>
              </a:rPr>
              <a:t> </a:t>
            </a:r>
            <a:r>
              <a:rPr lang="cs-CZ" sz="3200" b="1" dirty="0" err="1">
                <a:solidFill>
                  <a:srgbClr val="CC0099"/>
                </a:solidFill>
                <a:effectLst>
                  <a:outerShdw blurRad="38100" dist="38100" dir="2700000" algn="tl">
                    <a:srgbClr val="000000">
                      <a:alpha val="43137"/>
                    </a:srgbClr>
                  </a:outerShdw>
                </a:effectLst>
              </a:rPr>
              <a:t>markers</a:t>
            </a:r>
            <a:endParaRPr lang="cs-CZ" dirty="0">
              <a:solidFill>
                <a:prstClr val="black"/>
              </a:solidFill>
            </a:endParaRPr>
          </a:p>
        </p:txBody>
      </p:sp>
      <p:sp>
        <p:nvSpPr>
          <p:cNvPr id="3" name="Ovál 2"/>
          <p:cNvSpPr/>
          <p:nvPr/>
        </p:nvSpPr>
        <p:spPr>
          <a:xfrm>
            <a:off x="2351314" y="2906485"/>
            <a:ext cx="2024743" cy="9960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solidFill>
                  <a:prstClr val="black"/>
                </a:solidFill>
              </a:rPr>
              <a:t>procollagen</a:t>
            </a:r>
            <a:endParaRPr lang="cs-CZ" sz="2000" dirty="0">
              <a:solidFill>
                <a:prstClr val="black"/>
              </a:solidFill>
            </a:endParaRPr>
          </a:p>
        </p:txBody>
      </p:sp>
      <p:cxnSp>
        <p:nvCxnSpPr>
          <p:cNvPr id="5" name="Přímá spojnice se šipkou 4"/>
          <p:cNvCxnSpPr/>
          <p:nvPr/>
        </p:nvCxnSpPr>
        <p:spPr>
          <a:xfrm>
            <a:off x="4033157" y="3404507"/>
            <a:ext cx="947057" cy="163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506685" y="3412671"/>
            <a:ext cx="473529" cy="3265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7845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9A8E27-CE32-4A49-B3B5-FF37A123FA22}" type="slidenum">
              <a:rPr lang="cs-CZ" altLang="cs-CZ" sz="1400">
                <a:solidFill>
                  <a:prstClr val="black"/>
                </a:solidFill>
              </a:rPr>
              <a:pPr>
                <a:spcBef>
                  <a:spcPct val="0"/>
                </a:spcBef>
                <a:buFontTx/>
                <a:buNone/>
              </a:pPr>
              <a:t>53</a:t>
            </a:fld>
            <a:endParaRPr lang="cs-CZ" altLang="cs-CZ" sz="1400">
              <a:solidFill>
                <a:prstClr val="black"/>
              </a:solidFill>
            </a:endParaRPr>
          </a:p>
        </p:txBody>
      </p:sp>
      <p:sp>
        <p:nvSpPr>
          <p:cNvPr id="78850" name="Rectangle 2"/>
          <p:cNvSpPr>
            <a:spLocks noGrp="1" noChangeArrowheads="1"/>
          </p:cNvSpPr>
          <p:nvPr>
            <p:ph type="title"/>
          </p:nvPr>
        </p:nvSpPr>
        <p:spPr>
          <a:xfrm>
            <a:off x="457200" y="333375"/>
            <a:ext cx="10210800" cy="1143000"/>
          </a:xfrm>
        </p:spPr>
        <p:txBody>
          <a:bodyPr>
            <a:normAutofit/>
          </a:bodyPr>
          <a:lstStyle/>
          <a:p>
            <a:pPr>
              <a:defRPr/>
            </a:pPr>
            <a:r>
              <a:rPr lang="cs-CZ" altLang="cs-CZ" sz="3600" b="1" dirty="0" err="1">
                <a:solidFill>
                  <a:srgbClr val="CC0099"/>
                </a:solidFill>
                <a:latin typeface="Arial" panose="020B0604020202020204" pitchFamily="34" charset="0"/>
              </a:rPr>
              <a:t>Markers</a:t>
            </a:r>
            <a:r>
              <a:rPr lang="cs-CZ" altLang="cs-CZ" sz="3600" b="1" dirty="0">
                <a:solidFill>
                  <a:srgbClr val="CC0099"/>
                </a:solidFill>
                <a:latin typeface="Arial" panose="020B0604020202020204" pitchFamily="34" charset="0"/>
              </a:rPr>
              <a:t> in bone </a:t>
            </a:r>
            <a:r>
              <a:rPr lang="cs-CZ" altLang="cs-CZ" sz="3600" b="1" dirty="0" err="1">
                <a:solidFill>
                  <a:srgbClr val="CC0099"/>
                </a:solidFill>
                <a:latin typeface="Arial" panose="020B0604020202020204" pitchFamily="34" charset="0"/>
              </a:rPr>
              <a:t>metastases</a:t>
            </a:r>
            <a:endParaRPr lang="cs-CZ" altLang="cs-CZ" sz="3600" b="1" dirty="0">
              <a:solidFill>
                <a:srgbClr val="CC0099"/>
              </a:solidFill>
              <a:effectLst>
                <a:outerShdw blurRad="38100" dist="38100" dir="2700000" algn="tl">
                  <a:srgbClr val="000000"/>
                </a:outerShdw>
              </a:effectLst>
            </a:endParaRPr>
          </a:p>
        </p:txBody>
      </p:sp>
      <p:sp>
        <p:nvSpPr>
          <p:cNvPr id="78851" name="Rectangle 3"/>
          <p:cNvSpPr>
            <a:spLocks noGrp="1" noChangeArrowheads="1"/>
          </p:cNvSpPr>
          <p:nvPr>
            <p:ph type="body" idx="1"/>
          </p:nvPr>
        </p:nvSpPr>
        <p:spPr>
          <a:xfrm>
            <a:off x="457200" y="2338150"/>
            <a:ext cx="11381014" cy="1825636"/>
          </a:xfrm>
          <a:solidFill>
            <a:schemeClr val="accent1">
              <a:lumMod val="20000"/>
              <a:lumOff val="80000"/>
            </a:schemeClr>
          </a:solidFill>
          <a:ln>
            <a:solidFill>
              <a:schemeClr val="accent1">
                <a:lumMod val="75000"/>
              </a:schemeClr>
            </a:solidFill>
          </a:ln>
        </p:spPr>
        <p:txBody>
          <a:bodyPr>
            <a:noAutofit/>
          </a:bodyPr>
          <a:lstStyle/>
          <a:p>
            <a:pPr>
              <a:lnSpc>
                <a:spcPct val="80000"/>
              </a:lnSpc>
              <a:defRPr/>
            </a:pPr>
            <a:r>
              <a:rPr lang="cs-CZ" altLang="cs-CZ" b="1" dirty="0">
                <a:solidFill>
                  <a:srgbClr val="FF0000"/>
                </a:solidFill>
              </a:rPr>
              <a:t>ICTP (C-</a:t>
            </a:r>
            <a:r>
              <a:rPr lang="cs-CZ" altLang="cs-CZ" b="1" dirty="0" err="1">
                <a:solidFill>
                  <a:srgbClr val="FF0000"/>
                </a:solidFill>
              </a:rPr>
              <a:t>telopeptide</a:t>
            </a:r>
            <a:r>
              <a:rPr lang="cs-CZ" altLang="cs-CZ" b="1" dirty="0">
                <a:solidFill>
                  <a:srgbClr val="FF0000"/>
                </a:solidFill>
              </a:rPr>
              <a:t> </a:t>
            </a:r>
            <a:r>
              <a:rPr lang="cs-CZ" altLang="cs-CZ" b="1" dirty="0" err="1">
                <a:solidFill>
                  <a:srgbClr val="FF0000"/>
                </a:solidFill>
              </a:rPr>
              <a:t>of</a:t>
            </a:r>
            <a:r>
              <a:rPr lang="cs-CZ" altLang="cs-CZ" b="1" dirty="0">
                <a:solidFill>
                  <a:srgbClr val="FF0000"/>
                </a:solidFill>
              </a:rPr>
              <a:t> type I </a:t>
            </a:r>
            <a:r>
              <a:rPr lang="cs-CZ" altLang="cs-CZ" b="1" dirty="0" err="1">
                <a:solidFill>
                  <a:srgbClr val="FF0000"/>
                </a:solidFill>
              </a:rPr>
              <a:t>collagen</a:t>
            </a:r>
            <a:r>
              <a:rPr lang="cs-CZ" altLang="cs-CZ" b="1" dirty="0">
                <a:solidFill>
                  <a:srgbClr val="FF0000"/>
                </a:solidFill>
              </a:rPr>
              <a:t>): </a:t>
            </a:r>
            <a:r>
              <a:rPr lang="en-US" dirty="0"/>
              <a:t>marker of </a:t>
            </a:r>
            <a:r>
              <a:rPr lang="cs-CZ" dirty="0" err="1"/>
              <a:t>collagen</a:t>
            </a:r>
            <a:r>
              <a:rPr lang="cs-CZ" dirty="0"/>
              <a:t> </a:t>
            </a:r>
            <a:r>
              <a:rPr lang="cs-CZ" dirty="0" err="1"/>
              <a:t>degradation</a:t>
            </a:r>
            <a:r>
              <a:rPr lang="en-US" dirty="0"/>
              <a:t> by action of MMP 9</a:t>
            </a:r>
            <a:endParaRPr lang="cs-CZ" altLang="cs-CZ" b="1" dirty="0">
              <a:latin typeface="Arial" panose="020B0604020202020204" pitchFamily="34" charset="0"/>
            </a:endParaRPr>
          </a:p>
          <a:p>
            <a:pPr>
              <a:lnSpc>
                <a:spcPct val="80000"/>
              </a:lnSpc>
              <a:defRPr/>
            </a:pPr>
            <a:r>
              <a:rPr lang="cs-CZ" altLang="cs-CZ" b="1" dirty="0">
                <a:solidFill>
                  <a:srgbClr val="FF0000"/>
                </a:solidFill>
              </a:rPr>
              <a:t> CTX-I (</a:t>
            </a:r>
            <a:r>
              <a:rPr lang="cs-CZ" altLang="cs-CZ" b="1" dirty="0">
                <a:solidFill>
                  <a:srgbClr val="FF0000"/>
                </a:solidFill>
                <a:latin typeface="Symbol" pitchFamily="18" charset="2"/>
              </a:rPr>
              <a:t>b</a:t>
            </a:r>
            <a:r>
              <a:rPr lang="cs-CZ" altLang="cs-CZ" b="1" dirty="0">
                <a:solidFill>
                  <a:srgbClr val="FF0000"/>
                </a:solidFill>
              </a:rPr>
              <a:t>-CTX </a:t>
            </a:r>
            <a:r>
              <a:rPr lang="cs-CZ" altLang="cs-CZ" b="1" dirty="0">
                <a:solidFill>
                  <a:srgbClr val="FF0000"/>
                </a:solidFill>
                <a:latin typeface="Symbol" pitchFamily="18" charset="2"/>
              </a:rPr>
              <a:t>b</a:t>
            </a:r>
            <a:r>
              <a:rPr lang="cs-CZ" altLang="cs-CZ" b="1" dirty="0">
                <a:solidFill>
                  <a:srgbClr val="FF0000"/>
                </a:solidFill>
              </a:rPr>
              <a:t>-</a:t>
            </a:r>
            <a:r>
              <a:rPr lang="cs-CZ" altLang="cs-CZ" b="1" dirty="0" err="1">
                <a:solidFill>
                  <a:srgbClr val="FF0000"/>
                </a:solidFill>
              </a:rPr>
              <a:t>Cross</a:t>
            </a:r>
            <a:r>
              <a:rPr lang="cs-CZ" altLang="cs-CZ" b="1" dirty="0">
                <a:solidFill>
                  <a:srgbClr val="FF0000"/>
                </a:solidFill>
              </a:rPr>
              <a:t> Laps, C-</a:t>
            </a:r>
            <a:r>
              <a:rPr lang="cs-CZ" altLang="cs-CZ" b="1" dirty="0" err="1">
                <a:solidFill>
                  <a:srgbClr val="FF0000"/>
                </a:solidFill>
              </a:rPr>
              <a:t>terminal</a:t>
            </a:r>
            <a:r>
              <a:rPr lang="cs-CZ" altLang="cs-CZ" b="1" dirty="0">
                <a:solidFill>
                  <a:srgbClr val="FF0000"/>
                </a:solidFill>
              </a:rPr>
              <a:t> </a:t>
            </a:r>
            <a:r>
              <a:rPr lang="cs-CZ" altLang="cs-CZ" b="1" dirty="0" err="1">
                <a:solidFill>
                  <a:srgbClr val="FF0000"/>
                </a:solidFill>
              </a:rPr>
              <a:t>telopeptide</a:t>
            </a:r>
            <a:r>
              <a:rPr lang="cs-CZ" altLang="cs-CZ" b="1" dirty="0">
                <a:solidFill>
                  <a:srgbClr val="FF0000"/>
                </a:solidFill>
              </a:rPr>
              <a:t> </a:t>
            </a:r>
            <a:r>
              <a:rPr lang="cs-CZ" altLang="cs-CZ" b="1" dirty="0" err="1">
                <a:solidFill>
                  <a:srgbClr val="FF0000"/>
                </a:solidFill>
              </a:rPr>
              <a:t>of</a:t>
            </a:r>
            <a:r>
              <a:rPr lang="cs-CZ" altLang="cs-CZ" b="1" dirty="0">
                <a:solidFill>
                  <a:srgbClr val="FF0000"/>
                </a:solidFill>
              </a:rPr>
              <a:t> type I </a:t>
            </a:r>
            <a:r>
              <a:rPr lang="cs-CZ" altLang="cs-CZ" b="1" dirty="0" err="1">
                <a:solidFill>
                  <a:srgbClr val="FF0000"/>
                </a:solidFill>
              </a:rPr>
              <a:t>collagen</a:t>
            </a:r>
            <a:r>
              <a:rPr lang="cs-CZ" altLang="cs-CZ" b="1" dirty="0">
                <a:solidFill>
                  <a:srgbClr val="FF0000"/>
                </a:solidFill>
              </a:rPr>
              <a:t>):</a:t>
            </a:r>
            <a:r>
              <a:rPr lang="cs-CZ" altLang="cs-CZ" b="1" dirty="0"/>
              <a:t> </a:t>
            </a:r>
            <a:r>
              <a:rPr lang="en-US" dirty="0"/>
              <a:t>marker of </a:t>
            </a:r>
            <a:r>
              <a:rPr lang="cs-CZ" dirty="0" err="1"/>
              <a:t>collagen</a:t>
            </a:r>
            <a:r>
              <a:rPr lang="cs-CZ" dirty="0"/>
              <a:t> </a:t>
            </a:r>
            <a:r>
              <a:rPr lang="cs-CZ" dirty="0" err="1"/>
              <a:t>degradation</a:t>
            </a:r>
            <a:r>
              <a:rPr lang="cs-CZ" dirty="0"/>
              <a:t> </a:t>
            </a:r>
            <a:r>
              <a:rPr lang="en-US" dirty="0"/>
              <a:t>by action of </a:t>
            </a:r>
            <a:r>
              <a:rPr lang="cs-CZ" dirty="0" err="1"/>
              <a:t>enzymes</a:t>
            </a:r>
            <a:r>
              <a:rPr lang="cs-CZ" dirty="0"/>
              <a:t> </a:t>
            </a:r>
            <a:r>
              <a:rPr lang="cs-CZ" dirty="0" err="1"/>
              <a:t>from</a:t>
            </a:r>
            <a:r>
              <a:rPr lang="cs-CZ" dirty="0"/>
              <a:t> </a:t>
            </a:r>
            <a:r>
              <a:rPr lang="cs-CZ" dirty="0" err="1"/>
              <a:t>osteoclasts</a:t>
            </a:r>
            <a:endParaRPr lang="cs-CZ" altLang="cs-CZ" dirty="0">
              <a:latin typeface="Arial" panose="020B0604020202020204" pitchFamily="34" charset="0"/>
            </a:endParaRPr>
          </a:p>
        </p:txBody>
      </p:sp>
      <p:sp>
        <p:nvSpPr>
          <p:cNvPr id="2" name="TextovéPole 1"/>
          <p:cNvSpPr txBox="1"/>
          <p:nvPr/>
        </p:nvSpPr>
        <p:spPr>
          <a:xfrm>
            <a:off x="220920" y="1476375"/>
            <a:ext cx="4687373" cy="861774"/>
          </a:xfrm>
          <a:prstGeom prst="rect">
            <a:avLst/>
          </a:prstGeom>
          <a:noFill/>
        </p:spPr>
        <p:txBody>
          <a:bodyPr wrap="none" rtlCol="0">
            <a:spAutoFit/>
          </a:bodyPr>
          <a:lstStyle/>
          <a:p>
            <a:pPr algn="ctr"/>
            <a:r>
              <a:rPr lang="cs-CZ" sz="3200" dirty="0">
                <a:solidFill>
                  <a:srgbClr val="CC0099"/>
                </a:solidFill>
                <a:effectLst>
                  <a:outerShdw blurRad="38100" dist="38100" dir="2700000" algn="tl">
                    <a:srgbClr val="000000">
                      <a:alpha val="43137"/>
                    </a:srgbClr>
                  </a:outerShdw>
                </a:effectLst>
              </a:rPr>
              <a:t>Bone </a:t>
            </a:r>
            <a:r>
              <a:rPr lang="cs-CZ" sz="3200" dirty="0" err="1">
                <a:solidFill>
                  <a:srgbClr val="CC0099"/>
                </a:solidFill>
                <a:effectLst>
                  <a:outerShdw blurRad="38100" dist="38100" dir="2700000" algn="tl">
                    <a:srgbClr val="000000">
                      <a:alpha val="43137"/>
                    </a:srgbClr>
                  </a:outerShdw>
                </a:effectLst>
              </a:rPr>
              <a:t>resorption</a:t>
            </a:r>
            <a:r>
              <a:rPr lang="cs-CZ" sz="3200" dirty="0">
                <a:solidFill>
                  <a:srgbClr val="CC0099"/>
                </a:solidFill>
                <a:effectLst>
                  <a:outerShdw blurRad="38100" dist="38100" dir="2700000" algn="tl">
                    <a:srgbClr val="000000">
                      <a:alpha val="43137"/>
                    </a:srgbClr>
                  </a:outerShdw>
                </a:effectLst>
              </a:rPr>
              <a:t> </a:t>
            </a:r>
            <a:r>
              <a:rPr lang="cs-CZ" sz="3200" dirty="0" err="1">
                <a:solidFill>
                  <a:srgbClr val="CC0099"/>
                </a:solidFill>
                <a:effectLst>
                  <a:outerShdw blurRad="38100" dist="38100" dir="2700000" algn="tl">
                    <a:srgbClr val="000000">
                      <a:alpha val="43137"/>
                    </a:srgbClr>
                  </a:outerShdw>
                </a:effectLst>
              </a:rPr>
              <a:t>markers</a:t>
            </a:r>
            <a:endParaRPr lang="cs-CZ" sz="3200" dirty="0">
              <a:solidFill>
                <a:srgbClr val="CC0099"/>
              </a:solidFill>
              <a:effectLst>
                <a:outerShdw blurRad="38100" dist="38100" dir="2700000" algn="tl">
                  <a:srgbClr val="000000">
                    <a:alpha val="43137"/>
                  </a:srgbClr>
                </a:outerShdw>
              </a:effectLst>
            </a:endParaRPr>
          </a:p>
          <a:p>
            <a:endParaRPr lang="cs-CZ" dirty="0">
              <a:solidFill>
                <a:prstClr val="black"/>
              </a:solidFill>
            </a:endParaRPr>
          </a:p>
        </p:txBody>
      </p:sp>
      <p:sp>
        <p:nvSpPr>
          <p:cNvPr id="3" name="Ovál 2"/>
          <p:cNvSpPr/>
          <p:nvPr/>
        </p:nvSpPr>
        <p:spPr>
          <a:xfrm>
            <a:off x="1600201" y="4802868"/>
            <a:ext cx="1633875" cy="914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prstClr val="black"/>
                </a:solidFill>
              </a:rPr>
              <a:t>osteoclast</a:t>
            </a:r>
            <a:endParaRPr lang="cs-CZ" dirty="0">
              <a:solidFill>
                <a:prstClr val="black"/>
              </a:solidFill>
            </a:endParaRPr>
          </a:p>
        </p:txBody>
      </p:sp>
      <p:sp>
        <p:nvSpPr>
          <p:cNvPr id="7" name="Ovál 6"/>
          <p:cNvSpPr/>
          <p:nvPr/>
        </p:nvSpPr>
        <p:spPr>
          <a:xfrm>
            <a:off x="7576457" y="4802868"/>
            <a:ext cx="1572986" cy="914400"/>
          </a:xfrm>
          <a:prstGeom prst="ellipse">
            <a:avLst/>
          </a:prstGeom>
          <a:solidFill>
            <a:schemeClr val="bg1"/>
          </a:solidFill>
          <a:ln>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prstClr val="black"/>
                </a:solidFill>
              </a:rPr>
              <a:t>tumor cell</a:t>
            </a:r>
          </a:p>
        </p:txBody>
      </p:sp>
      <p:sp>
        <p:nvSpPr>
          <p:cNvPr id="4" name="TextovéPole 3"/>
          <p:cNvSpPr txBox="1"/>
          <p:nvPr/>
        </p:nvSpPr>
        <p:spPr>
          <a:xfrm>
            <a:off x="4749798" y="5033030"/>
            <a:ext cx="1562159" cy="523220"/>
          </a:xfrm>
          <a:prstGeom prst="rect">
            <a:avLst/>
          </a:prstGeom>
          <a:noFill/>
        </p:spPr>
        <p:txBody>
          <a:bodyPr wrap="none" rtlCol="0">
            <a:spAutoFit/>
          </a:bodyPr>
          <a:lstStyle/>
          <a:p>
            <a:r>
              <a:rPr lang="cs-CZ" sz="2800" dirty="0" err="1">
                <a:solidFill>
                  <a:prstClr val="black"/>
                </a:solidFill>
              </a:rPr>
              <a:t>collagen</a:t>
            </a:r>
            <a:r>
              <a:rPr lang="cs-CZ" sz="2800" dirty="0">
                <a:solidFill>
                  <a:prstClr val="black"/>
                </a:solidFill>
              </a:rPr>
              <a:t> I</a:t>
            </a:r>
          </a:p>
        </p:txBody>
      </p:sp>
      <p:cxnSp>
        <p:nvCxnSpPr>
          <p:cNvPr id="6" name="Přímá spojnice se šipkou 5"/>
          <p:cNvCxnSpPr>
            <a:endCxn id="4" idx="1"/>
          </p:cNvCxnSpPr>
          <p:nvPr/>
        </p:nvCxnSpPr>
        <p:spPr>
          <a:xfrm>
            <a:off x="3491480" y="5294640"/>
            <a:ext cx="125831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endCxn id="4" idx="3"/>
          </p:cNvCxnSpPr>
          <p:nvPr/>
        </p:nvCxnSpPr>
        <p:spPr>
          <a:xfrm flipH="1">
            <a:off x="6311957" y="5294640"/>
            <a:ext cx="11626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491480" y="4802868"/>
            <a:ext cx="3796232" cy="369332"/>
          </a:xfrm>
          <a:prstGeom prst="rect">
            <a:avLst/>
          </a:prstGeom>
          <a:noFill/>
        </p:spPr>
        <p:txBody>
          <a:bodyPr wrap="none" rtlCol="0">
            <a:spAutoFit/>
          </a:bodyPr>
          <a:lstStyle/>
          <a:p>
            <a:r>
              <a:rPr lang="cs-CZ" dirty="0" err="1">
                <a:solidFill>
                  <a:srgbClr val="00B050"/>
                </a:solidFill>
              </a:rPr>
              <a:t>cathepsin</a:t>
            </a:r>
            <a:r>
              <a:rPr lang="cs-CZ" dirty="0">
                <a:solidFill>
                  <a:srgbClr val="00B050"/>
                </a:solidFill>
              </a:rPr>
              <a:t> K		   MMP 9</a:t>
            </a:r>
          </a:p>
        </p:txBody>
      </p:sp>
      <p:cxnSp>
        <p:nvCxnSpPr>
          <p:cNvPr id="17" name="Přímá spojnice se šipkou 16"/>
          <p:cNvCxnSpPr/>
          <p:nvPr/>
        </p:nvCxnSpPr>
        <p:spPr>
          <a:xfrm flipH="1">
            <a:off x="4555671" y="5717268"/>
            <a:ext cx="440872" cy="307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5801514" y="5711347"/>
            <a:ext cx="484985" cy="3138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004406" y="6025243"/>
            <a:ext cx="2933945" cy="800219"/>
          </a:xfrm>
          <a:prstGeom prst="rect">
            <a:avLst/>
          </a:prstGeom>
          <a:noFill/>
        </p:spPr>
        <p:txBody>
          <a:bodyPr wrap="none" rtlCol="0">
            <a:spAutoFit/>
          </a:bodyPr>
          <a:lstStyle/>
          <a:p>
            <a:r>
              <a:rPr lang="cs-CZ" sz="2800" b="1" dirty="0">
                <a:solidFill>
                  <a:prstClr val="black"/>
                </a:solidFill>
              </a:rPr>
              <a:t>CTX-I		  ICTP</a:t>
            </a:r>
          </a:p>
          <a:p>
            <a:r>
              <a:rPr lang="cs-CZ" dirty="0">
                <a:solidFill>
                  <a:prstClr val="black"/>
                </a:solidFill>
              </a:rPr>
              <a:t>NTX-I</a:t>
            </a:r>
          </a:p>
        </p:txBody>
      </p:sp>
    </p:spTree>
    <p:custDataLst>
      <p:tags r:id="rId1"/>
    </p:custDataLst>
    <p:extLst>
      <p:ext uri="{BB962C8B-B14F-4D97-AF65-F5344CB8AC3E}">
        <p14:creationId xmlns:p14="http://schemas.microsoft.com/office/powerpoint/2010/main" val="89659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FF0066"/>
                </a:solidFill>
                <a:effectLst>
                  <a:outerShdw blurRad="38100" dist="38100" dir="2700000" algn="tl">
                    <a:srgbClr val="000000">
                      <a:alpha val="43137"/>
                    </a:srgbClr>
                  </a:outerShdw>
                </a:effectLst>
              </a:rPr>
              <a:t>Oncofetal</a:t>
            </a:r>
            <a:r>
              <a:rPr lang="cs-CZ" b="1" dirty="0">
                <a:solidFill>
                  <a:srgbClr val="FF0066"/>
                </a:solidFill>
                <a:effectLst>
                  <a:outerShdw blurRad="38100" dist="38100" dir="2700000" algn="tl">
                    <a:srgbClr val="000000">
                      <a:alpha val="43137"/>
                    </a:srgbClr>
                  </a:outerShdw>
                </a:effectLst>
              </a:rPr>
              <a:t> </a:t>
            </a:r>
            <a:r>
              <a:rPr lang="cs-CZ" b="1" dirty="0" err="1">
                <a:solidFill>
                  <a:srgbClr val="FF0066"/>
                </a:solidFill>
                <a:effectLst>
                  <a:outerShdw blurRad="38100" dist="38100" dir="2700000" algn="tl">
                    <a:srgbClr val="000000">
                      <a:alpha val="43137"/>
                    </a:srgbClr>
                  </a:outerShdw>
                </a:effectLst>
              </a:rPr>
              <a:t>antigens</a:t>
            </a:r>
            <a:endParaRPr lang="cs-CZ" b="1" dirty="0">
              <a:solidFill>
                <a:srgbClr val="FF0066"/>
              </a:solidFill>
              <a:effectLst>
                <a:outerShdw blurRad="38100" dist="38100" dir="2700000" algn="tl">
                  <a:srgbClr val="000000">
                    <a:alpha val="43137"/>
                  </a:srgbClr>
                </a:outerShdw>
              </a:effectLst>
            </a:endParaRPr>
          </a:p>
        </p:txBody>
      </p:sp>
      <p:sp>
        <p:nvSpPr>
          <p:cNvPr id="6" name="Zástupný symbol pro text 5"/>
          <p:cNvSpPr>
            <a:spLocks noGrp="1"/>
          </p:cNvSpPr>
          <p:nvPr>
            <p:ph type="body" idx="1"/>
          </p:nvPr>
        </p:nvSpPr>
        <p:spPr/>
        <p:txBody>
          <a:bodyPr/>
          <a:lstStyle/>
          <a:p>
            <a:endParaRPr lang="cs-CZ"/>
          </a:p>
        </p:txBody>
      </p:sp>
      <p:sp>
        <p:nvSpPr>
          <p:cNvPr id="3" name="Zástupný symbol pro obsah 2"/>
          <p:cNvSpPr>
            <a:spLocks noGrp="1"/>
          </p:cNvSpPr>
          <p:nvPr>
            <p:ph sz="half" idx="2"/>
          </p:nvPr>
        </p:nvSpPr>
        <p:spPr>
          <a:xfrm>
            <a:off x="839788" y="4226182"/>
            <a:ext cx="5157787" cy="2130168"/>
          </a:xfrm>
          <a:solidFill>
            <a:schemeClr val="accent1">
              <a:lumMod val="20000"/>
              <a:lumOff val="80000"/>
            </a:schemeClr>
          </a:solidFill>
          <a:ln>
            <a:solidFill>
              <a:schemeClr val="accent1">
                <a:lumMod val="75000"/>
              </a:schemeClr>
            </a:solidFill>
          </a:ln>
        </p:spPr>
        <p:txBody>
          <a:bodyPr>
            <a:normAutofit lnSpcReduction="10000"/>
          </a:bodyPr>
          <a:lstStyle/>
          <a:p>
            <a:r>
              <a:rPr lang="cs-CZ" altLang="cs-CZ" sz="4800" b="1" dirty="0">
                <a:effectLst>
                  <a:outerShdw blurRad="38100" dist="38100" dir="2700000" algn="tl">
                    <a:srgbClr val="FFFFFF"/>
                  </a:outerShdw>
                </a:effectLst>
              </a:rPr>
              <a:t>CEA</a:t>
            </a:r>
          </a:p>
          <a:p>
            <a:r>
              <a:rPr lang="cs-CZ" altLang="cs-CZ" sz="4800" b="1" dirty="0">
                <a:effectLst>
                  <a:outerShdw blurRad="38100" dist="38100" dir="2700000" algn="tl">
                    <a:srgbClr val="FFFFFF"/>
                  </a:outerShdw>
                </a:effectLst>
              </a:rPr>
              <a:t>CA </a:t>
            </a:r>
            <a:r>
              <a:rPr lang="cs-CZ" altLang="cs-CZ" b="1" dirty="0">
                <a:effectLst>
                  <a:outerShdw blurRad="38100" dist="38100" dir="2700000" algn="tl">
                    <a:srgbClr val="FFFFFF"/>
                  </a:outerShdw>
                </a:effectLst>
              </a:rPr>
              <a:t>(</a:t>
            </a:r>
            <a:r>
              <a:rPr lang="cs-CZ" altLang="cs-CZ" b="1" dirty="0" err="1">
                <a:effectLst>
                  <a:outerShdw blurRad="38100" dist="38100" dir="2700000" algn="tl">
                    <a:srgbClr val="FFFFFF"/>
                  </a:outerShdw>
                </a:effectLst>
              </a:rPr>
              <a:t>carbohydrate</a:t>
            </a:r>
            <a:r>
              <a:rPr lang="cs-CZ" altLang="cs-CZ" b="1" dirty="0">
                <a:effectLst>
                  <a:outerShdw blurRad="38100" dist="38100" dir="2700000" algn="tl">
                    <a:srgbClr val="FFFFFF"/>
                  </a:outerShdw>
                </a:effectLst>
              </a:rPr>
              <a:t> </a:t>
            </a:r>
            <a:r>
              <a:rPr lang="cs-CZ" altLang="cs-CZ" b="1" dirty="0" err="1">
                <a:effectLst>
                  <a:outerShdw blurRad="38100" dist="38100" dir="2700000" algn="tl">
                    <a:srgbClr val="FFFFFF"/>
                  </a:outerShdw>
                </a:effectLst>
              </a:rPr>
              <a:t>antigens</a:t>
            </a:r>
            <a:r>
              <a:rPr lang="cs-CZ" altLang="cs-CZ" b="1" dirty="0">
                <a:effectLst>
                  <a:outerShdw blurRad="38100" dist="38100" dir="2700000" algn="tl">
                    <a:srgbClr val="FFFFFF"/>
                  </a:outerShdw>
                </a:effectLst>
              </a:rPr>
              <a:t>)</a:t>
            </a:r>
          </a:p>
          <a:p>
            <a:r>
              <a:rPr lang="cs-CZ" altLang="cs-CZ" sz="4400" b="1" dirty="0">
                <a:effectLst>
                  <a:outerShdw blurRad="38100" dist="38100" dir="2700000" algn="tl">
                    <a:srgbClr val="FFFFFF"/>
                  </a:outerShdw>
                </a:effectLst>
              </a:rPr>
              <a:t>AFP</a:t>
            </a:r>
          </a:p>
          <a:p>
            <a:endParaRPr lang="cs-CZ" dirty="0"/>
          </a:p>
        </p:txBody>
      </p:sp>
      <p:sp>
        <p:nvSpPr>
          <p:cNvPr id="7" name="Zástupný symbol pro text 6"/>
          <p:cNvSpPr>
            <a:spLocks noGrp="1"/>
          </p:cNvSpPr>
          <p:nvPr>
            <p:ph type="body" sz="quarter" idx="3"/>
          </p:nvPr>
        </p:nvSpPr>
        <p:spPr/>
        <p:txBody>
          <a:bodyPr/>
          <a:lstStyle/>
          <a:p>
            <a:endParaRPr lang="cs-CZ"/>
          </a:p>
        </p:txBody>
      </p:sp>
      <p:sp>
        <p:nvSpPr>
          <p:cNvPr id="8" name="Zástupný symbol pro obsah 7"/>
          <p:cNvSpPr>
            <a:spLocks noGrp="1"/>
          </p:cNvSpPr>
          <p:nvPr>
            <p:ph sz="quarter" idx="4"/>
          </p:nvPr>
        </p:nvSpPr>
        <p:spPr>
          <a:xfrm>
            <a:off x="5997575" y="4226182"/>
            <a:ext cx="5357813" cy="2130168"/>
          </a:xfrm>
          <a:solidFill>
            <a:schemeClr val="accent1">
              <a:lumMod val="20000"/>
              <a:lumOff val="80000"/>
            </a:schemeClr>
          </a:solidFill>
          <a:ln>
            <a:solidFill>
              <a:schemeClr val="accent1">
                <a:lumMod val="75000"/>
              </a:schemeClr>
            </a:solidFill>
          </a:ln>
        </p:spPr>
        <p:txBody>
          <a:bodyPr>
            <a:normAutofit fontScale="92500" lnSpcReduction="10000"/>
          </a:bodyPr>
          <a:lstStyle/>
          <a:p>
            <a:r>
              <a:rPr lang="cs-CZ" altLang="cs-CZ" sz="3000" b="1" dirty="0"/>
              <a:t>SCC</a:t>
            </a:r>
            <a:r>
              <a:rPr lang="cs-CZ" altLang="cs-CZ" b="1" dirty="0"/>
              <a:t> </a:t>
            </a:r>
            <a:r>
              <a:rPr lang="cs-CZ" altLang="cs-CZ" dirty="0"/>
              <a:t>(</a:t>
            </a:r>
            <a:r>
              <a:rPr lang="cs-CZ" altLang="cs-CZ" dirty="0" err="1"/>
              <a:t>squamous</a:t>
            </a:r>
            <a:r>
              <a:rPr lang="cs-CZ" altLang="cs-CZ" dirty="0"/>
              <a:t> cell </a:t>
            </a:r>
            <a:r>
              <a:rPr lang="cs-CZ" altLang="cs-CZ" dirty="0" err="1"/>
              <a:t>carcinoma</a:t>
            </a:r>
            <a:r>
              <a:rPr lang="cs-CZ" altLang="cs-CZ" dirty="0"/>
              <a:t>)</a:t>
            </a:r>
          </a:p>
          <a:p>
            <a:r>
              <a:rPr lang="cs-CZ" altLang="cs-CZ" sz="2600" b="1" dirty="0"/>
              <a:t>MCA </a:t>
            </a:r>
            <a:r>
              <a:rPr lang="cs-CZ" altLang="cs-CZ" sz="2600" dirty="0"/>
              <a:t>(</a:t>
            </a:r>
            <a:r>
              <a:rPr lang="cs-CZ" altLang="cs-CZ" sz="2600" dirty="0" err="1"/>
              <a:t>mucinous</a:t>
            </a:r>
            <a:r>
              <a:rPr lang="cs-CZ" altLang="cs-CZ" sz="2600" dirty="0"/>
              <a:t> </a:t>
            </a:r>
            <a:r>
              <a:rPr lang="cs-CZ" altLang="cs-CZ" sz="2600" dirty="0" err="1"/>
              <a:t>carcinoma</a:t>
            </a:r>
            <a:r>
              <a:rPr lang="cs-CZ" altLang="cs-CZ" sz="2600" dirty="0"/>
              <a:t> antigen)</a:t>
            </a:r>
          </a:p>
          <a:p>
            <a:r>
              <a:rPr lang="cs-CZ" altLang="cs-CZ" sz="2600" b="1" dirty="0"/>
              <a:t>MSA	</a:t>
            </a:r>
            <a:r>
              <a:rPr lang="cs-CZ" altLang="cs-CZ" sz="2600" dirty="0"/>
              <a:t> (</a:t>
            </a:r>
            <a:r>
              <a:rPr lang="cs-CZ" altLang="cs-CZ" sz="2600" dirty="0" err="1"/>
              <a:t>mammary</a:t>
            </a:r>
            <a:r>
              <a:rPr lang="cs-CZ" altLang="cs-CZ" sz="2600" dirty="0"/>
              <a:t> </a:t>
            </a:r>
            <a:r>
              <a:rPr lang="cs-CZ" altLang="cs-CZ" sz="2600" dirty="0" err="1"/>
              <a:t>serum</a:t>
            </a:r>
            <a:r>
              <a:rPr lang="cs-CZ" altLang="cs-CZ" sz="2600" dirty="0"/>
              <a:t> antigen)</a:t>
            </a:r>
          </a:p>
          <a:p>
            <a:r>
              <a:rPr lang="cs-CZ" altLang="cs-CZ" sz="2600" b="1" dirty="0"/>
              <a:t>TATI </a:t>
            </a:r>
            <a:r>
              <a:rPr lang="cs-CZ" altLang="cs-CZ" sz="2600" dirty="0"/>
              <a:t>(tumor </a:t>
            </a:r>
            <a:r>
              <a:rPr lang="cs-CZ" altLang="cs-CZ" sz="2600" dirty="0" err="1"/>
              <a:t>associated</a:t>
            </a:r>
            <a:r>
              <a:rPr lang="cs-CZ" altLang="cs-CZ" sz="2600" dirty="0"/>
              <a:t> trypsin inhibitor)</a:t>
            </a:r>
          </a:p>
          <a:p>
            <a:endParaRPr lang="cs-CZ" altLang="cs-CZ" b="1" dirty="0"/>
          </a:p>
          <a:p>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6</a:t>
            </a:fld>
            <a:endParaRPr lang="cs-CZ"/>
          </a:p>
        </p:txBody>
      </p:sp>
      <p:sp>
        <p:nvSpPr>
          <p:cNvPr id="5" name="TextovéPole 4"/>
          <p:cNvSpPr txBox="1"/>
          <p:nvPr/>
        </p:nvSpPr>
        <p:spPr>
          <a:xfrm>
            <a:off x="838200" y="1517748"/>
            <a:ext cx="10515600" cy="2708434"/>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marL="457200" indent="-457200">
              <a:buFont typeface="Arial" panose="020B0604020202020204" pitchFamily="34" charset="0"/>
              <a:buChar char="•"/>
              <a:defRPr/>
            </a:pPr>
            <a:r>
              <a:rPr lang="cs-CZ" altLang="cs-CZ" sz="2800" b="1" dirty="0" err="1">
                <a:solidFill>
                  <a:srgbClr val="0000FF"/>
                </a:solidFill>
                <a:latin typeface="Arial" panose="020B0604020202020204" pitchFamily="34" charset="0"/>
              </a:rPr>
              <a:t>substances</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produced</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during</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fetal</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life</a:t>
            </a:r>
            <a:r>
              <a:rPr lang="cs-CZ" altLang="cs-CZ" sz="2800" b="1" dirty="0">
                <a:solidFill>
                  <a:srgbClr val="0000FF"/>
                </a:solidFill>
                <a:latin typeface="Arial" panose="020B0604020202020204" pitchFamily="34" charset="0"/>
              </a:rPr>
              <a:t> </a:t>
            </a:r>
            <a:r>
              <a:rPr lang="cs-CZ" altLang="cs-CZ" sz="2400" dirty="0">
                <a:solidFill>
                  <a:srgbClr val="0000FF"/>
                </a:solidFill>
                <a:latin typeface="Arial" panose="020B0604020202020204" pitchFamily="34" charset="0"/>
              </a:rPr>
              <a:t>(</a:t>
            </a:r>
            <a:r>
              <a:rPr lang="cs-CZ" altLang="cs-CZ" sz="2400" dirty="0" err="1">
                <a:solidFill>
                  <a:srgbClr val="0000FF"/>
                </a:solidFill>
                <a:latin typeface="Arial" panose="020B0604020202020204" pitchFamily="34" charset="0"/>
              </a:rPr>
              <a:t>present</a:t>
            </a:r>
            <a:r>
              <a:rPr lang="cs-CZ" altLang="cs-CZ" sz="2400" dirty="0">
                <a:solidFill>
                  <a:srgbClr val="0000FF"/>
                </a:solidFill>
                <a:latin typeface="Arial" panose="020B0604020202020204" pitchFamily="34" charset="0"/>
              </a:rPr>
              <a:t> in </a:t>
            </a:r>
            <a:r>
              <a:rPr lang="cs-CZ" altLang="cs-CZ" sz="2400" dirty="0" err="1">
                <a:solidFill>
                  <a:srgbClr val="0000FF"/>
                </a:solidFill>
                <a:latin typeface="Arial" panose="020B0604020202020204" pitchFamily="34" charset="0"/>
              </a:rPr>
              <a:t>high</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concentrations</a:t>
            </a:r>
            <a:r>
              <a:rPr lang="cs-CZ" altLang="cs-CZ" sz="2400" dirty="0">
                <a:solidFill>
                  <a:srgbClr val="0000FF"/>
                </a:solidFill>
                <a:latin typeface="Arial" panose="020B0604020202020204" pitchFamily="34" charset="0"/>
              </a:rPr>
              <a:t> in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sera </a:t>
            </a:r>
            <a:r>
              <a:rPr lang="cs-CZ" altLang="cs-CZ" sz="2400" dirty="0" err="1">
                <a:solidFill>
                  <a:srgbClr val="0000FF"/>
                </a:solidFill>
                <a:latin typeface="Arial" panose="020B0604020202020204" pitchFamily="34" charset="0"/>
              </a:rPr>
              <a:t>of</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fetuses</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decrease</a:t>
            </a:r>
            <a:r>
              <a:rPr lang="cs-CZ" altLang="cs-CZ" sz="2400" dirty="0">
                <a:solidFill>
                  <a:srgbClr val="0000FF"/>
                </a:solidFill>
                <a:latin typeface="Arial" panose="020B0604020202020204" pitchFamily="34" charset="0"/>
              </a:rPr>
              <a:t> to </a:t>
            </a:r>
            <a:r>
              <a:rPr lang="cs-CZ" altLang="cs-CZ" sz="2400" dirty="0" err="1">
                <a:solidFill>
                  <a:srgbClr val="0000FF"/>
                </a:solidFill>
                <a:latin typeface="Arial" panose="020B0604020202020204" pitchFamily="34" charset="0"/>
              </a:rPr>
              <a:t>low</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levels</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or</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disappear</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after</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birth</a:t>
            </a:r>
            <a:r>
              <a:rPr lang="cs-CZ" altLang="cs-CZ" sz="2400" dirty="0">
                <a:solidFill>
                  <a:srgbClr val="0000FF"/>
                </a:solidFill>
                <a:latin typeface="Arial" panose="020B0604020202020204" pitchFamily="34" charset="0"/>
              </a:rPr>
              <a:t>) </a:t>
            </a:r>
          </a:p>
          <a:p>
            <a:pPr marL="457200" indent="-457200">
              <a:buFont typeface="Arial" panose="020B0604020202020204" pitchFamily="34" charset="0"/>
              <a:buChar char="•"/>
              <a:defRPr/>
            </a:pPr>
            <a:r>
              <a:rPr lang="cs-CZ" altLang="cs-CZ" sz="2800" b="1" dirty="0" err="1">
                <a:solidFill>
                  <a:srgbClr val="0000FF"/>
                </a:solidFill>
                <a:latin typeface="Arial" panose="020B0604020202020204" pitchFamily="34" charset="0"/>
              </a:rPr>
              <a:t>reappear</a:t>
            </a:r>
            <a:r>
              <a:rPr lang="cs-CZ" altLang="cs-CZ" sz="2800" b="1" dirty="0">
                <a:solidFill>
                  <a:srgbClr val="0000FF"/>
                </a:solidFill>
                <a:latin typeface="Arial" panose="020B0604020202020204" pitchFamily="34" charset="0"/>
              </a:rPr>
              <a:t> in </a:t>
            </a:r>
            <a:r>
              <a:rPr lang="cs-CZ" altLang="cs-CZ" sz="2800" b="1" dirty="0" err="1">
                <a:solidFill>
                  <a:srgbClr val="0000FF"/>
                </a:solidFill>
                <a:latin typeface="Arial" panose="020B0604020202020204" pitchFamily="34" charset="0"/>
              </a:rPr>
              <a:t>patients</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with</a:t>
            </a:r>
            <a:r>
              <a:rPr lang="cs-CZ" altLang="cs-CZ" sz="2800" b="1" dirty="0">
                <a:solidFill>
                  <a:srgbClr val="0000FF"/>
                </a:solidFill>
                <a:latin typeface="Arial" panose="020B0604020202020204" pitchFamily="34" charset="0"/>
              </a:rPr>
              <a:t> </a:t>
            </a:r>
            <a:r>
              <a:rPr lang="cs-CZ" altLang="cs-CZ" sz="2800" b="1" dirty="0" err="1">
                <a:solidFill>
                  <a:srgbClr val="0000FF"/>
                </a:solidFill>
                <a:latin typeface="Arial" panose="020B0604020202020204" pitchFamily="34" charset="0"/>
              </a:rPr>
              <a:t>cancer</a:t>
            </a:r>
            <a:r>
              <a:rPr lang="cs-CZ" altLang="cs-CZ" sz="2800" b="1" dirty="0">
                <a:solidFill>
                  <a:srgbClr val="0000FF"/>
                </a:solidFill>
                <a:latin typeface="Arial" panose="020B0604020202020204" pitchFamily="34" charset="0"/>
              </a:rPr>
              <a:t> </a:t>
            </a:r>
          </a:p>
          <a:p>
            <a:pPr marL="342900" indent="-342900">
              <a:buFont typeface="Arial" panose="020B0604020202020204" pitchFamily="34" charset="0"/>
              <a:buChar char="•"/>
              <a:defRPr/>
            </a:pP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Their</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production</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demonstrates</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that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certain</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genes</a:t>
            </a:r>
            <a:r>
              <a:rPr lang="cs-CZ" altLang="cs-CZ" sz="2400" dirty="0">
                <a:solidFill>
                  <a:srgbClr val="0000FF"/>
                </a:solidFill>
                <a:latin typeface="Arial" panose="020B0604020202020204" pitchFamily="34" charset="0"/>
              </a:rPr>
              <a:t> are </a:t>
            </a:r>
            <a:r>
              <a:rPr lang="cs-CZ" altLang="cs-CZ" sz="2400" dirty="0" err="1">
                <a:solidFill>
                  <a:srgbClr val="0000FF"/>
                </a:solidFill>
                <a:latin typeface="Arial" panose="020B0604020202020204" pitchFamily="34" charset="0"/>
              </a:rPr>
              <a:t>reactivated</a:t>
            </a:r>
            <a:r>
              <a:rPr lang="cs-CZ" altLang="cs-CZ" sz="2400" dirty="0">
                <a:solidFill>
                  <a:srgbClr val="0000FF"/>
                </a:solidFill>
                <a:latin typeface="Arial" panose="020B0604020202020204" pitchFamily="34" charset="0"/>
              </a:rPr>
              <a:t> as a     </a:t>
            </a:r>
            <a:r>
              <a:rPr lang="cs-CZ" altLang="cs-CZ" sz="2400" dirty="0" err="1">
                <a:solidFill>
                  <a:srgbClr val="0000FF"/>
                </a:solidFill>
                <a:latin typeface="Arial" panose="020B0604020202020204" pitchFamily="34" charset="0"/>
              </a:rPr>
              <a:t>result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of</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malignant</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transformation</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of</a:t>
            </a:r>
            <a:r>
              <a:rPr lang="cs-CZ" altLang="cs-CZ" sz="2400" dirty="0">
                <a:solidFill>
                  <a:srgbClr val="0000FF"/>
                </a:solidFill>
                <a:latin typeface="Arial" panose="020B0604020202020204" pitchFamily="34" charset="0"/>
              </a:rPr>
              <a:t> </a:t>
            </a:r>
            <a:r>
              <a:rPr lang="cs-CZ" altLang="cs-CZ" sz="2400" dirty="0" err="1">
                <a:solidFill>
                  <a:srgbClr val="0000FF"/>
                </a:solidFill>
                <a:latin typeface="Arial" panose="020B0604020202020204" pitchFamily="34" charset="0"/>
              </a:rPr>
              <a:t>the</a:t>
            </a:r>
            <a:r>
              <a:rPr lang="cs-CZ" altLang="cs-CZ" sz="2400" dirty="0">
                <a:solidFill>
                  <a:srgbClr val="0000FF"/>
                </a:solidFill>
                <a:latin typeface="Arial" panose="020B0604020202020204" pitchFamily="34" charset="0"/>
              </a:rPr>
              <a:t> cell.</a:t>
            </a:r>
          </a:p>
          <a:p>
            <a:endParaRPr lang="cs-CZ" dirty="0"/>
          </a:p>
        </p:txBody>
      </p:sp>
      <p:pic>
        <p:nvPicPr>
          <p:cNvPr id="1026" name="Picture 2" descr="Výsledek obrázku pro karcinom plic"/>
          <p:cNvPicPr>
            <a:picLocks noChangeAspect="1" noChangeArrowheads="1"/>
          </p:cNvPicPr>
          <p:nvPr/>
        </p:nvPicPr>
        <p:blipFill rotWithShape="1">
          <a:blip r:embed="rId3">
            <a:extLst>
              <a:ext uri="{28A0092B-C50C-407E-A947-70E740481C1C}">
                <a14:useLocalDpi xmlns:a14="http://schemas.microsoft.com/office/drawing/2010/main" val="0"/>
              </a:ext>
            </a:extLst>
          </a:blip>
          <a:srcRect l="25666" t="17835" r="40700" b="5631"/>
          <a:stretch/>
        </p:blipFill>
        <p:spPr bwMode="auto">
          <a:xfrm>
            <a:off x="10786533" y="3639620"/>
            <a:ext cx="1405467" cy="14999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655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631924-50E8-4A65-B923-1236EBD94A6F}" type="slidenum">
              <a:rPr lang="cs-CZ" altLang="cs-CZ" sz="1400"/>
              <a:pPr>
                <a:spcBef>
                  <a:spcPct val="0"/>
                </a:spcBef>
                <a:buFontTx/>
                <a:buNone/>
              </a:pPr>
              <a:t>7</a:t>
            </a:fld>
            <a:endParaRPr lang="cs-CZ" altLang="cs-CZ" sz="1400"/>
          </a:p>
        </p:txBody>
      </p:sp>
      <p:sp>
        <p:nvSpPr>
          <p:cNvPr id="44034" name="Rectangle 2"/>
          <p:cNvSpPr>
            <a:spLocks noGrp="1" noChangeArrowheads="1"/>
          </p:cNvSpPr>
          <p:nvPr>
            <p:ph type="title"/>
          </p:nvPr>
        </p:nvSpPr>
        <p:spPr>
          <a:xfrm>
            <a:off x="1981200" y="274638"/>
            <a:ext cx="8229600" cy="850900"/>
          </a:xfrm>
        </p:spPr>
        <p:txBody>
          <a:bodyPr>
            <a:normAutofit/>
          </a:bodyPr>
          <a:lstStyle/>
          <a:p>
            <a:pPr>
              <a:defRPr/>
            </a:pPr>
            <a:r>
              <a:rPr lang="cs-CZ" altLang="cs-CZ" sz="3600" b="1" i="1" dirty="0">
                <a:solidFill>
                  <a:srgbClr val="CC0000"/>
                </a:solidFill>
                <a:effectLst>
                  <a:outerShdw blurRad="38100" dist="38100" dir="2700000" algn="tl">
                    <a:srgbClr val="000000"/>
                  </a:outerShdw>
                </a:effectLst>
                <a:latin typeface="Arial" panose="020B0604020202020204" pitchFamily="34" charset="0"/>
              </a:rPr>
              <a:t>CEA (</a:t>
            </a:r>
            <a:r>
              <a:rPr lang="cs-CZ" altLang="cs-CZ" sz="3600" b="1" i="1" dirty="0" err="1">
                <a:solidFill>
                  <a:srgbClr val="CC0000"/>
                </a:solidFill>
                <a:effectLst>
                  <a:outerShdw blurRad="38100" dist="38100" dir="2700000" algn="tl">
                    <a:srgbClr val="000000"/>
                  </a:outerShdw>
                </a:effectLst>
                <a:latin typeface="Arial" panose="020B0604020202020204" pitchFamily="34" charset="0"/>
              </a:rPr>
              <a:t>carcinoembryonic</a:t>
            </a:r>
            <a:r>
              <a:rPr lang="cs-CZ" altLang="cs-CZ" sz="3600" b="1" i="1" dirty="0">
                <a:solidFill>
                  <a:srgbClr val="CC0000"/>
                </a:solidFill>
                <a:effectLst>
                  <a:outerShdw blurRad="38100" dist="38100" dir="2700000" algn="tl">
                    <a:srgbClr val="000000"/>
                  </a:outerShdw>
                </a:effectLst>
                <a:latin typeface="Arial" panose="020B0604020202020204" pitchFamily="34" charset="0"/>
              </a:rPr>
              <a:t> antigen)</a:t>
            </a:r>
            <a:endParaRPr lang="cs-CZ" altLang="cs-CZ" sz="3600" b="1" dirty="0">
              <a:solidFill>
                <a:srgbClr val="FF0000"/>
              </a:solidFill>
              <a:effectLst>
                <a:outerShdw blurRad="38100" dist="38100" dir="2700000" algn="tl">
                  <a:srgbClr val="000000"/>
                </a:outerShdw>
              </a:effectLst>
            </a:endParaRPr>
          </a:p>
        </p:txBody>
      </p:sp>
      <p:sp>
        <p:nvSpPr>
          <p:cNvPr id="44035" name="Rectangle 3"/>
          <p:cNvSpPr>
            <a:spLocks noGrp="1" noChangeArrowheads="1"/>
          </p:cNvSpPr>
          <p:nvPr>
            <p:ph type="body" idx="1"/>
          </p:nvPr>
        </p:nvSpPr>
        <p:spPr>
          <a:xfrm>
            <a:off x="293913" y="1338944"/>
            <a:ext cx="11560629" cy="5382532"/>
          </a:xfrm>
        </p:spPr>
        <p:txBody>
          <a:bodyPr>
            <a:noAutofit/>
          </a:bodyPr>
          <a:lstStyle/>
          <a:p>
            <a:pPr>
              <a:defRPr/>
            </a:pPr>
            <a:r>
              <a:rPr lang="cs-CZ" altLang="cs-CZ" b="1" dirty="0" err="1">
                <a:latin typeface="Arial" panose="020B0604020202020204" pitchFamily="34" charset="0"/>
              </a:rPr>
              <a:t>family</a:t>
            </a:r>
            <a:r>
              <a:rPr lang="cs-CZ" altLang="cs-CZ" b="1" dirty="0">
                <a:latin typeface="Arial" panose="020B0604020202020204" pitchFamily="34" charset="0"/>
              </a:rPr>
              <a:t> of </a:t>
            </a:r>
            <a:r>
              <a:rPr lang="cs-CZ" altLang="cs-CZ" b="1" dirty="0" err="1">
                <a:latin typeface="Arial" panose="020B0604020202020204" pitchFamily="34" charset="0"/>
              </a:rPr>
              <a:t>related</a:t>
            </a:r>
            <a:r>
              <a:rPr lang="cs-CZ" altLang="cs-CZ" b="1" dirty="0">
                <a:latin typeface="Arial" panose="020B0604020202020204" pitchFamily="34" charset="0"/>
              </a:rPr>
              <a:t> </a:t>
            </a:r>
            <a:r>
              <a:rPr lang="cs-CZ" altLang="cs-CZ" b="1" dirty="0" err="1">
                <a:latin typeface="Arial" panose="020B0604020202020204" pitchFamily="34" charset="0"/>
              </a:rPr>
              <a:t>oncofetal</a:t>
            </a:r>
            <a:r>
              <a:rPr lang="cs-CZ" altLang="cs-CZ" b="1" dirty="0">
                <a:latin typeface="Arial" panose="020B0604020202020204" pitchFamily="34" charset="0"/>
              </a:rPr>
              <a:t> cell-</a:t>
            </a:r>
            <a:r>
              <a:rPr lang="cs-CZ" altLang="cs-CZ" b="1" dirty="0" err="1">
                <a:latin typeface="Arial" panose="020B0604020202020204" pitchFamily="34" charset="0"/>
              </a:rPr>
              <a:t>surface</a:t>
            </a:r>
            <a:r>
              <a:rPr lang="cs-CZ" altLang="cs-CZ" b="1" dirty="0">
                <a:latin typeface="Arial" panose="020B0604020202020204" pitchFamily="34" charset="0"/>
              </a:rPr>
              <a:t> </a:t>
            </a:r>
            <a:r>
              <a:rPr lang="cs-CZ" altLang="cs-CZ" b="1" dirty="0" err="1">
                <a:latin typeface="Arial" panose="020B0604020202020204" pitchFamily="34" charset="0"/>
              </a:rPr>
              <a:t>glycoproteins</a:t>
            </a:r>
            <a:r>
              <a:rPr lang="cs-CZ" altLang="cs-CZ" b="1" dirty="0">
                <a:latin typeface="Arial" panose="020B0604020202020204" pitchFamily="34" charset="0"/>
              </a:rPr>
              <a:t>, </a:t>
            </a:r>
            <a:r>
              <a:rPr lang="en-US" dirty="0">
                <a:solidFill>
                  <a:srgbClr val="0070C0"/>
                </a:solidFill>
              </a:rPr>
              <a:t>the </a:t>
            </a:r>
            <a:r>
              <a:rPr lang="cs-CZ" dirty="0">
                <a:solidFill>
                  <a:srgbClr val="0070C0"/>
                </a:solidFill>
              </a:rPr>
              <a:t>1st </a:t>
            </a:r>
            <a:r>
              <a:rPr lang="cs-CZ" dirty="0" err="1">
                <a:solidFill>
                  <a:srgbClr val="0070C0"/>
                </a:solidFill>
              </a:rPr>
              <a:t>used</a:t>
            </a:r>
            <a:r>
              <a:rPr lang="cs-CZ" dirty="0">
                <a:solidFill>
                  <a:srgbClr val="0070C0"/>
                </a:solidFill>
              </a:rPr>
              <a:t> </a:t>
            </a:r>
            <a:r>
              <a:rPr lang="en-US" dirty="0" err="1">
                <a:solidFill>
                  <a:srgbClr val="0070C0"/>
                </a:solidFill>
              </a:rPr>
              <a:t>Tu</a:t>
            </a:r>
            <a:r>
              <a:rPr lang="en-US" dirty="0">
                <a:solidFill>
                  <a:srgbClr val="0070C0"/>
                </a:solidFill>
              </a:rPr>
              <a:t> marker (discovery</a:t>
            </a:r>
            <a:r>
              <a:rPr lang="cs-CZ" dirty="0">
                <a:solidFill>
                  <a:srgbClr val="0070C0"/>
                </a:solidFill>
              </a:rPr>
              <a:t> 1965</a:t>
            </a:r>
            <a:r>
              <a:rPr lang="en-US" dirty="0">
                <a:solidFill>
                  <a:srgbClr val="0070C0"/>
                </a:solidFill>
              </a:rPr>
              <a:t>)</a:t>
            </a:r>
            <a:r>
              <a:rPr lang="cs-CZ" altLang="cs-CZ" b="1" dirty="0">
                <a:solidFill>
                  <a:srgbClr val="0070C0"/>
                </a:solidFill>
                <a:latin typeface="Arial" panose="020B0604020202020204" pitchFamily="34" charset="0"/>
              </a:rPr>
              <a:t> </a:t>
            </a:r>
          </a:p>
          <a:p>
            <a:pPr>
              <a:defRPr/>
            </a:pPr>
            <a:r>
              <a:rPr lang="cs-CZ" altLang="cs-CZ" dirty="0" err="1">
                <a:latin typeface="Arial" panose="020B0604020202020204" pitchFamily="34" charset="0"/>
              </a:rPr>
              <a:t>nonspecific</a:t>
            </a:r>
            <a:endParaRPr lang="cs-CZ" altLang="cs-CZ" dirty="0">
              <a:latin typeface="Arial" panose="020B0604020202020204" pitchFamily="34" charset="0"/>
            </a:endParaRPr>
          </a:p>
          <a:p>
            <a:pPr>
              <a:defRPr/>
            </a:pPr>
            <a:endParaRPr lang="cs-CZ" altLang="cs-CZ" b="1" dirty="0">
              <a:latin typeface="Arial" panose="020B0604020202020204" pitchFamily="34" charset="0"/>
            </a:endParaRPr>
          </a:p>
          <a:p>
            <a:pPr>
              <a:defRPr/>
            </a:pPr>
            <a:r>
              <a:rPr lang="cs-CZ" altLang="cs-CZ" b="1" dirty="0">
                <a:solidFill>
                  <a:srgbClr val="3366FF"/>
                </a:solidFill>
                <a:latin typeface="Arial" panose="020B0604020202020204" pitchFamily="34" charset="0"/>
                <a:cs typeface="Times New Roman" panose="02020603050405020304" pitchFamily="18" charset="0"/>
              </a:rPr>
              <a:t>↑:</a:t>
            </a:r>
            <a:r>
              <a:rPr lang="cs-CZ" altLang="cs-CZ" b="1" dirty="0">
                <a:solidFill>
                  <a:srgbClr val="3366FF"/>
                </a:solidFill>
                <a:latin typeface="Arial" panose="020B0604020202020204" pitchFamily="34" charset="0"/>
              </a:rPr>
              <a:t> 	</a:t>
            </a:r>
            <a:r>
              <a:rPr lang="cs-CZ" altLang="cs-CZ" dirty="0">
                <a:solidFill>
                  <a:srgbClr val="3366FF"/>
                </a:solidFill>
                <a:latin typeface="Arial" panose="020B0604020202020204" pitchFamily="34" charset="0"/>
              </a:rPr>
              <a:t>liver </a:t>
            </a:r>
            <a:r>
              <a:rPr lang="cs-CZ" altLang="cs-CZ" dirty="0" err="1">
                <a:solidFill>
                  <a:srgbClr val="3366FF"/>
                </a:solidFill>
                <a:latin typeface="Arial" panose="020B0604020202020204" pitchFamily="34" charset="0"/>
              </a:rPr>
              <a:t>cirrhosis</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pulmonary</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emphysema</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benign</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breast</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cysts</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disease</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ulcerative</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colitis</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rectal</a:t>
            </a:r>
            <a:r>
              <a:rPr lang="cs-CZ" altLang="cs-CZ" dirty="0">
                <a:solidFill>
                  <a:srgbClr val="3366FF"/>
                </a:solidFill>
                <a:latin typeface="Arial" panose="020B0604020202020204" pitchFamily="34" charset="0"/>
              </a:rPr>
              <a:t> </a:t>
            </a:r>
            <a:r>
              <a:rPr lang="cs-CZ" altLang="cs-CZ" dirty="0" err="1">
                <a:solidFill>
                  <a:srgbClr val="3366FF"/>
                </a:solidFill>
                <a:latin typeface="Arial" panose="020B0604020202020204" pitchFamily="34" charset="0"/>
              </a:rPr>
              <a:t>polyps</a:t>
            </a:r>
            <a:r>
              <a:rPr lang="cs-CZ" altLang="cs-CZ" dirty="0">
                <a:solidFill>
                  <a:srgbClr val="3366FF"/>
                </a:solidFill>
                <a:latin typeface="Arial" panose="020B0604020202020204" pitchFamily="34" charset="0"/>
              </a:rPr>
              <a:t>		</a:t>
            </a:r>
            <a:r>
              <a:rPr lang="cs-CZ" altLang="cs-CZ" b="1" dirty="0">
                <a:solidFill>
                  <a:srgbClr val="3366FF"/>
                </a:solidFill>
                <a:latin typeface="Arial" panose="020B0604020202020204" pitchFamily="34" charset="0"/>
              </a:rPr>
              <a:t>		</a:t>
            </a:r>
          </a:p>
          <a:p>
            <a:pPr marL="0" indent="0">
              <a:buNone/>
              <a:defRPr/>
            </a:pPr>
            <a:r>
              <a:rPr lang="cs-CZ" altLang="cs-CZ" b="1" dirty="0" err="1">
                <a:solidFill>
                  <a:srgbClr val="3366FF"/>
                </a:solidFill>
                <a:effectLst>
                  <a:outerShdw blurRad="38100" dist="38100" dir="2700000" algn="tl">
                    <a:srgbClr val="000000"/>
                  </a:outerShdw>
                </a:effectLst>
                <a:latin typeface="Arial" panose="020B0604020202020204" pitchFamily="34" charset="0"/>
              </a:rPr>
              <a:t>colorectal</a:t>
            </a:r>
            <a:r>
              <a:rPr lang="cs-CZ" altLang="cs-CZ" b="1" dirty="0">
                <a:solidFill>
                  <a:srgbClr val="3366FF"/>
                </a:solidFill>
                <a:effectLst>
                  <a:outerShdw blurRad="38100" dist="38100" dir="2700000" algn="tl">
                    <a:srgbClr val="000000"/>
                  </a:outerShdw>
                </a:effectLst>
                <a:latin typeface="Arial" panose="020B0604020202020204" pitchFamily="34" charset="0"/>
              </a:rPr>
              <a:t>, </a:t>
            </a:r>
            <a:r>
              <a:rPr lang="cs-CZ" altLang="cs-CZ" b="1" dirty="0" err="1">
                <a:solidFill>
                  <a:srgbClr val="3366FF"/>
                </a:solidFill>
                <a:effectLst>
                  <a:outerShdw blurRad="38100" dist="38100" dir="2700000" algn="tl">
                    <a:srgbClr val="000000"/>
                  </a:outerShdw>
                </a:effectLst>
                <a:latin typeface="Arial" panose="020B0604020202020204" pitchFamily="34" charset="0"/>
              </a:rPr>
              <a:t>lung</a:t>
            </a:r>
            <a:r>
              <a:rPr lang="cs-CZ" altLang="cs-CZ" b="1" dirty="0">
                <a:solidFill>
                  <a:srgbClr val="3366FF"/>
                </a:solidFill>
                <a:effectLst>
                  <a:outerShdw blurRad="38100" dist="38100" dir="2700000" algn="tl">
                    <a:srgbClr val="000000"/>
                  </a:outerShdw>
                </a:effectLst>
                <a:latin typeface="Arial" panose="020B0604020202020204" pitchFamily="34" charset="0"/>
              </a:rPr>
              <a:t>, </a:t>
            </a:r>
            <a:r>
              <a:rPr lang="cs-CZ" altLang="cs-CZ" b="1" dirty="0" err="1">
                <a:solidFill>
                  <a:srgbClr val="3366FF"/>
                </a:solidFill>
                <a:effectLst>
                  <a:outerShdw blurRad="38100" dist="38100" dir="2700000" algn="tl">
                    <a:srgbClr val="000000"/>
                  </a:outerShdw>
                </a:effectLst>
                <a:latin typeface="Arial" panose="020B0604020202020204" pitchFamily="34" charset="0"/>
              </a:rPr>
              <a:t>ovarian</a:t>
            </a:r>
            <a:r>
              <a:rPr lang="cs-CZ" altLang="cs-CZ" b="1" dirty="0">
                <a:solidFill>
                  <a:srgbClr val="33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pancreatic</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gastric</a:t>
            </a:r>
            <a:r>
              <a:rPr lang="cs-CZ" altLang="cs-CZ" b="1" dirty="0">
                <a:solidFill>
                  <a:srgbClr val="0066FF"/>
                </a:solidFill>
                <a:effectLst>
                  <a:outerShdw blurRad="38100" dist="38100" dir="2700000" algn="tl">
                    <a:srgbClr val="000000"/>
                  </a:outerShdw>
                </a:effectLst>
                <a:latin typeface="Arial" panose="020B0604020202020204" pitchFamily="34" charset="0"/>
              </a:rPr>
              <a:t> and </a:t>
            </a:r>
            <a:r>
              <a:rPr lang="cs-CZ" altLang="cs-CZ" b="1" dirty="0" err="1">
                <a:solidFill>
                  <a:srgbClr val="0066FF"/>
                </a:solidFill>
                <a:effectLst>
                  <a:outerShdw blurRad="38100" dist="38100" dir="2700000" algn="tl">
                    <a:srgbClr val="000000"/>
                  </a:outerShdw>
                </a:effectLst>
                <a:latin typeface="Arial" panose="020B0604020202020204" pitchFamily="34" charset="0"/>
              </a:rPr>
              <a:t>bile</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ducts</a:t>
            </a:r>
            <a:r>
              <a:rPr lang="cs-CZ" altLang="cs-CZ" b="1" dirty="0">
                <a:solidFill>
                  <a:srgbClr val="0066FF"/>
                </a:solidFill>
                <a:effectLst>
                  <a:outerShdw blurRad="38100" dist="38100" dir="2700000" algn="tl">
                    <a:srgbClr val="000000"/>
                  </a:outerShdw>
                </a:effectLst>
                <a:latin typeface="Arial" panose="020B0604020202020204" pitchFamily="34" charset="0"/>
              </a:rPr>
              <a:t> Ca</a:t>
            </a:r>
            <a:endParaRPr lang="cs-CZ" altLang="cs-CZ" b="1" dirty="0">
              <a:solidFill>
                <a:srgbClr val="3366FF"/>
              </a:solidFill>
              <a:effectLst>
                <a:outerShdw blurRad="38100" dist="38100" dir="2700000" algn="tl">
                  <a:srgbClr val="000000"/>
                </a:outerShdw>
              </a:effectLst>
              <a:latin typeface="Arial" panose="020B0604020202020204" pitchFamily="34" charset="0"/>
            </a:endParaRPr>
          </a:p>
          <a:p>
            <a:pPr>
              <a:defRPr/>
            </a:pPr>
            <a:endParaRPr lang="cs-CZ" altLang="cs-CZ" b="1" dirty="0">
              <a:latin typeface="Arial" panose="020B0604020202020204" pitchFamily="34" charset="0"/>
            </a:endParaRPr>
          </a:p>
          <a:p>
            <a:pPr>
              <a:defRPr/>
            </a:pPr>
            <a:r>
              <a:rPr lang="cs-CZ" altLang="cs-CZ" b="1" dirty="0" err="1">
                <a:latin typeface="Arial" panose="020B0604020202020204" pitchFamily="34" charset="0"/>
              </a:rPr>
              <a:t>marker</a:t>
            </a:r>
            <a:r>
              <a:rPr lang="cs-CZ" altLang="cs-CZ" b="1" dirty="0">
                <a:latin typeface="Arial" panose="020B0604020202020204" pitchFamily="34" charset="0"/>
              </a:rPr>
              <a:t> </a:t>
            </a:r>
            <a:r>
              <a:rPr lang="cs-CZ" altLang="cs-CZ" b="1" dirty="0" err="1">
                <a:latin typeface="Arial" panose="020B0604020202020204" pitchFamily="34" charset="0"/>
              </a:rPr>
              <a:t>for</a:t>
            </a:r>
            <a:r>
              <a:rPr lang="cs-CZ" altLang="cs-CZ" b="1" dirty="0">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colorectal</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a:solidFill>
                  <a:srgbClr val="3366FF"/>
                </a:solidFill>
                <a:effectLst>
                  <a:outerShdw blurRad="38100" dist="38100" dir="2700000" algn="tl">
                    <a:srgbClr val="000000"/>
                  </a:outerShdw>
                </a:effectLst>
                <a:latin typeface="Arial" panose="020B0604020202020204" pitchFamily="34" charset="0"/>
              </a:rPr>
              <a:t>and </a:t>
            </a:r>
            <a:r>
              <a:rPr lang="cs-CZ" altLang="cs-CZ" b="1" dirty="0" err="1">
                <a:solidFill>
                  <a:srgbClr val="3366FF"/>
                </a:solidFill>
                <a:effectLst>
                  <a:outerShdw blurRad="38100" dist="38100" dir="2700000" algn="tl">
                    <a:srgbClr val="000000"/>
                  </a:outerShdw>
                </a:effectLst>
                <a:latin typeface="Arial" panose="020B0604020202020204" pitchFamily="34" charset="0"/>
              </a:rPr>
              <a:t>breast</a:t>
            </a:r>
            <a:r>
              <a:rPr lang="cs-CZ" altLang="cs-CZ" b="1" dirty="0">
                <a:solidFill>
                  <a:srgbClr val="3366FF"/>
                </a:solidFill>
                <a:effectLst>
                  <a:outerShdw blurRad="38100" dist="38100" dir="2700000" algn="tl">
                    <a:srgbClr val="000000"/>
                  </a:outerShdw>
                </a:effectLst>
                <a:latin typeface="Arial" panose="020B0604020202020204" pitchFamily="34" charset="0"/>
              </a:rPr>
              <a:t> </a:t>
            </a:r>
            <a:r>
              <a:rPr lang="cs-CZ" altLang="cs-CZ" b="1" dirty="0" err="1">
                <a:solidFill>
                  <a:srgbClr val="3366FF"/>
                </a:solidFill>
                <a:effectLst>
                  <a:outerShdw blurRad="38100" dist="38100" dir="2700000" algn="tl">
                    <a:srgbClr val="000000"/>
                  </a:outerShdw>
                </a:effectLst>
                <a:latin typeface="Arial" panose="020B0604020202020204" pitchFamily="34" charset="0"/>
              </a:rPr>
              <a:t>carcinoma</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pancreatic</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gastric</a:t>
            </a:r>
            <a:r>
              <a:rPr lang="cs-CZ" altLang="cs-CZ" b="1" dirty="0">
                <a:solidFill>
                  <a:srgbClr val="0066FF"/>
                </a:solidFill>
                <a:effectLst>
                  <a:outerShdw blurRad="38100" dist="38100" dir="2700000" algn="tl">
                    <a:srgbClr val="000000"/>
                  </a:outerShdw>
                </a:effectLst>
                <a:latin typeface="Arial" panose="020B0604020202020204" pitchFamily="34" charset="0"/>
              </a:rPr>
              <a:t> and </a:t>
            </a:r>
            <a:r>
              <a:rPr lang="cs-CZ" altLang="cs-CZ" b="1" dirty="0" err="1">
                <a:solidFill>
                  <a:srgbClr val="0066FF"/>
                </a:solidFill>
                <a:effectLst>
                  <a:outerShdw blurRad="38100" dist="38100" dir="2700000" algn="tl">
                    <a:srgbClr val="000000"/>
                  </a:outerShdw>
                </a:effectLst>
                <a:latin typeface="Arial" panose="020B0604020202020204" pitchFamily="34" charset="0"/>
              </a:rPr>
              <a:t>bile</a:t>
            </a:r>
            <a:r>
              <a:rPr lang="cs-CZ" altLang="cs-CZ" b="1" dirty="0">
                <a:solidFill>
                  <a:srgbClr val="0066FF"/>
                </a:solidFill>
                <a:effectLst>
                  <a:outerShdw blurRad="38100" dist="38100" dir="2700000" algn="tl">
                    <a:srgbClr val="000000"/>
                  </a:outerShdw>
                </a:effectLst>
                <a:latin typeface="Arial" panose="020B0604020202020204" pitchFamily="34" charset="0"/>
              </a:rPr>
              <a:t> </a:t>
            </a:r>
            <a:r>
              <a:rPr lang="cs-CZ" altLang="cs-CZ" b="1" dirty="0" err="1">
                <a:solidFill>
                  <a:srgbClr val="0066FF"/>
                </a:solidFill>
                <a:effectLst>
                  <a:outerShdw blurRad="38100" dist="38100" dir="2700000" algn="tl">
                    <a:srgbClr val="000000"/>
                  </a:outerShdw>
                </a:effectLst>
                <a:latin typeface="Arial" panose="020B0604020202020204" pitchFamily="34" charset="0"/>
              </a:rPr>
              <a:t>ducts</a:t>
            </a:r>
            <a:r>
              <a:rPr lang="cs-CZ" altLang="cs-CZ" b="1" dirty="0">
                <a:solidFill>
                  <a:srgbClr val="0066FF"/>
                </a:solidFill>
                <a:effectLst>
                  <a:outerShdw blurRad="38100" dist="38100" dir="2700000" algn="tl">
                    <a:srgbClr val="000000"/>
                  </a:outerShdw>
                </a:effectLst>
                <a:latin typeface="Arial" panose="020B0604020202020204" pitchFamily="34" charset="0"/>
              </a:rPr>
              <a:t> Ca</a:t>
            </a:r>
          </a:p>
          <a:p>
            <a:pPr>
              <a:buNone/>
              <a:defRPr/>
            </a:pPr>
            <a:endParaRPr lang="cs-CZ" altLang="cs-CZ" sz="800" b="1" dirty="0">
              <a:solidFill>
                <a:srgbClr val="0066FF"/>
              </a:solidFill>
              <a:effectLst>
                <a:outerShdw blurRad="38100" dist="38100" dir="2700000" algn="tl">
                  <a:srgbClr val="000000"/>
                </a:outerShdw>
              </a:effectLst>
              <a:latin typeface="Arial" panose="020B0604020202020204" pitchFamily="34" charset="0"/>
            </a:endParaRPr>
          </a:p>
          <a:p>
            <a:pPr>
              <a:defRPr/>
            </a:pPr>
            <a:r>
              <a:rPr lang="cs-CZ" altLang="cs-CZ" b="1" dirty="0" err="1">
                <a:solidFill>
                  <a:srgbClr val="008080"/>
                </a:solidFill>
                <a:effectLst>
                  <a:outerShdw blurRad="38100" dist="38100" dir="2700000" algn="tl">
                    <a:srgbClr val="000000"/>
                  </a:outerShdw>
                </a:effectLst>
                <a:latin typeface="Arial" panose="020B0604020202020204" pitchFamily="34" charset="0"/>
              </a:rPr>
              <a:t>cut</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off</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cs-CZ" altLang="cs-CZ" b="1" dirty="0" err="1">
                <a:solidFill>
                  <a:srgbClr val="008080"/>
                </a:solidFill>
                <a:effectLst>
                  <a:outerShdw blurRad="38100" dist="38100" dir="2700000" algn="tl">
                    <a:srgbClr val="000000"/>
                  </a:outerShdw>
                </a:effectLst>
                <a:latin typeface="Arial" panose="020B0604020202020204" pitchFamily="34" charset="0"/>
              </a:rPr>
              <a:t>value</a:t>
            </a:r>
            <a:r>
              <a:rPr lang="cs-CZ" altLang="cs-CZ" b="1" dirty="0">
                <a:solidFill>
                  <a:srgbClr val="008080"/>
                </a:solidFill>
                <a:effectLst>
                  <a:outerShdw blurRad="38100" dist="38100" dir="2700000" algn="tl">
                    <a:srgbClr val="000000"/>
                  </a:outerShdw>
                </a:effectLst>
                <a:latin typeface="Arial" panose="020B0604020202020204" pitchFamily="34" charset="0"/>
              </a:rPr>
              <a:t> </a:t>
            </a:r>
            <a:r>
              <a:rPr lang="en-US" altLang="cs-CZ" b="1" dirty="0">
                <a:solidFill>
                  <a:srgbClr val="008080"/>
                </a:solidFill>
                <a:effectLst>
                  <a:outerShdw blurRad="38100" dist="38100" dir="2700000" algn="tl">
                    <a:srgbClr val="000000"/>
                  </a:outerShdw>
                </a:effectLst>
                <a:latin typeface="Arial" panose="020B0604020202020204" pitchFamily="34" charset="0"/>
              </a:rPr>
              <a:t>&lt; </a:t>
            </a:r>
            <a:r>
              <a:rPr lang="cs-CZ" altLang="cs-CZ" b="1" dirty="0">
                <a:solidFill>
                  <a:srgbClr val="008080"/>
                </a:solidFill>
                <a:effectLst>
                  <a:outerShdw blurRad="38100" dist="38100" dir="2700000" algn="tl">
                    <a:srgbClr val="000000"/>
                  </a:outerShdw>
                </a:effectLst>
                <a:latin typeface="Arial" panose="020B0604020202020204" pitchFamily="34" charset="0"/>
              </a:rPr>
              <a:t>5.0</a:t>
            </a:r>
            <a:r>
              <a:rPr lang="en-US" altLang="cs-CZ" b="1" dirty="0">
                <a:solidFill>
                  <a:srgbClr val="008080"/>
                </a:solidFill>
                <a:effectLst>
                  <a:outerShdw blurRad="38100" dist="38100" dir="2700000" algn="tl">
                    <a:srgbClr val="000000"/>
                  </a:outerShdw>
                </a:effectLst>
                <a:latin typeface="Arial" panose="020B0604020202020204" pitchFamily="34" charset="0"/>
              </a:rPr>
              <a:t> ng/ml</a:t>
            </a:r>
            <a:endParaRPr lang="cs-CZ" altLang="cs-CZ" b="1" dirty="0">
              <a:solidFill>
                <a:srgbClr val="008080"/>
              </a:solidFill>
              <a:effectLst>
                <a:outerShdw blurRad="38100" dist="38100" dir="2700000" algn="tl">
                  <a:srgbClr val="000000"/>
                </a:outerShdw>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70682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b="1" dirty="0">
                <a:solidFill>
                  <a:srgbClr val="FF0000"/>
                </a:solidFill>
                <a:effectLst>
                  <a:outerShdw blurRad="38100" dist="38100" dir="2700000" algn="tl">
                    <a:srgbClr val="000000">
                      <a:alpha val="43137"/>
                    </a:srgbClr>
                  </a:outerShdw>
                </a:effectLst>
              </a:rPr>
              <a:t>CEA – 1st </a:t>
            </a:r>
            <a:r>
              <a:rPr lang="cs-CZ" b="1" dirty="0" err="1">
                <a:solidFill>
                  <a:srgbClr val="FF0000"/>
                </a:solidFill>
                <a:effectLst>
                  <a:outerShdw blurRad="38100" dist="38100" dir="2700000" algn="tl">
                    <a:srgbClr val="000000">
                      <a:alpha val="43137"/>
                    </a:srgbClr>
                  </a:outerShdw>
                </a:effectLst>
              </a:rPr>
              <a:t>choise</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marker</a:t>
            </a:r>
            <a:r>
              <a:rPr lang="cs-CZ" b="1" dirty="0">
                <a:solidFill>
                  <a:srgbClr val="FF0000"/>
                </a:solidFill>
                <a:effectLst>
                  <a:outerShdw blurRad="38100" dist="38100" dir="2700000" algn="tl">
                    <a:srgbClr val="000000">
                      <a:alpha val="43137"/>
                    </a:srgbClr>
                  </a:outerShdw>
                </a:effectLst>
              </a:rPr>
              <a:t> </a:t>
            </a:r>
            <a:r>
              <a:rPr lang="cs-CZ" b="1" dirty="0" err="1">
                <a:solidFill>
                  <a:srgbClr val="FF0000"/>
                </a:solidFill>
                <a:effectLst>
                  <a:outerShdw blurRad="38100" dist="38100" dir="2700000" algn="tl">
                    <a:srgbClr val="000000">
                      <a:alpha val="43137"/>
                    </a:srgbClr>
                  </a:outerShdw>
                </a:effectLst>
              </a:rPr>
              <a:t>of</a:t>
            </a:r>
            <a:r>
              <a:rPr lang="cs-CZ" b="1" dirty="0">
                <a:solidFill>
                  <a:srgbClr val="FF0000"/>
                </a:solidFill>
                <a:effectLst>
                  <a:outerShdw blurRad="38100" dist="38100" dir="2700000" algn="tl">
                    <a:srgbClr val="000000">
                      <a:alpha val="43137"/>
                    </a:srgbClr>
                  </a:outerShdw>
                </a:effectLst>
              </a:rPr>
              <a:t> </a:t>
            </a:r>
            <a:r>
              <a:rPr lang="cs-CZ" b="1" u="sng" dirty="0" err="1">
                <a:solidFill>
                  <a:srgbClr val="FF0000"/>
                </a:solidFill>
                <a:effectLst>
                  <a:outerShdw blurRad="38100" dist="38100" dir="2700000" algn="tl">
                    <a:srgbClr val="000000">
                      <a:alpha val="43137"/>
                    </a:srgbClr>
                  </a:outerShdw>
                </a:effectLst>
              </a:rPr>
              <a:t>colorectal</a:t>
            </a:r>
            <a:r>
              <a:rPr lang="cs-CZ" b="1" u="sng" dirty="0">
                <a:solidFill>
                  <a:srgbClr val="FF0000"/>
                </a:solidFill>
                <a:effectLst>
                  <a:outerShdw blurRad="38100" dist="38100" dir="2700000" algn="tl">
                    <a:srgbClr val="000000">
                      <a:alpha val="43137"/>
                    </a:srgbClr>
                  </a:outerShdw>
                </a:effectLst>
              </a:rPr>
              <a:t> Ca (CRCA)</a:t>
            </a:r>
          </a:p>
        </p:txBody>
      </p:sp>
      <p:sp>
        <p:nvSpPr>
          <p:cNvPr id="3" name="Zástupný symbol pro obsah 2"/>
          <p:cNvSpPr>
            <a:spLocks noGrp="1"/>
          </p:cNvSpPr>
          <p:nvPr>
            <p:ph idx="1"/>
          </p:nvPr>
        </p:nvSpPr>
        <p:spPr/>
        <p:txBody>
          <a:bodyPr>
            <a:normAutofit/>
          </a:bodyPr>
          <a:lstStyle/>
          <a:p>
            <a:pPr>
              <a:lnSpc>
                <a:spcPct val="100000"/>
              </a:lnSpc>
            </a:pPr>
            <a:r>
              <a:rPr lang="cs-CZ" sz="3200" b="1" dirty="0" err="1"/>
              <a:t>One</a:t>
            </a:r>
            <a:r>
              <a:rPr lang="cs-CZ" sz="3200" b="1" dirty="0"/>
              <a:t> </a:t>
            </a:r>
            <a:r>
              <a:rPr lang="cs-CZ" sz="3200" b="1" dirty="0" err="1"/>
              <a:t>of</a:t>
            </a:r>
            <a:r>
              <a:rPr lang="cs-CZ" sz="3200" b="1" dirty="0"/>
              <a:t> </a:t>
            </a:r>
            <a:r>
              <a:rPr lang="cs-CZ" sz="3200" b="1" dirty="0" err="1"/>
              <a:t>the</a:t>
            </a:r>
            <a:r>
              <a:rPr lang="cs-CZ" sz="3200" b="1" dirty="0"/>
              <a:t> most </a:t>
            </a:r>
            <a:r>
              <a:rPr lang="cs-CZ" sz="3200" b="1" dirty="0" err="1"/>
              <a:t>common</a:t>
            </a:r>
            <a:r>
              <a:rPr lang="cs-CZ" sz="3200" b="1" dirty="0"/>
              <a:t> </a:t>
            </a:r>
            <a:r>
              <a:rPr lang="cs-CZ" sz="3200" b="1" dirty="0" err="1"/>
              <a:t>malignancies</a:t>
            </a:r>
            <a:r>
              <a:rPr lang="cs-CZ" sz="3200" b="1" dirty="0"/>
              <a:t> in </a:t>
            </a:r>
            <a:r>
              <a:rPr lang="cs-CZ" sz="3200" b="1" dirty="0" err="1"/>
              <a:t>both</a:t>
            </a:r>
            <a:r>
              <a:rPr lang="cs-CZ" sz="3200" b="1" dirty="0"/>
              <a:t> </a:t>
            </a:r>
            <a:r>
              <a:rPr lang="cs-CZ" sz="3200" b="1" dirty="0" err="1"/>
              <a:t>sexes</a:t>
            </a:r>
            <a:r>
              <a:rPr lang="cs-CZ" sz="3200" b="1" dirty="0"/>
              <a:t>           </a:t>
            </a:r>
            <a:r>
              <a:rPr lang="cs-CZ" dirty="0"/>
              <a:t>in </a:t>
            </a:r>
            <a:r>
              <a:rPr lang="cs-CZ" dirty="0" err="1"/>
              <a:t>economically</a:t>
            </a:r>
            <a:r>
              <a:rPr lang="cs-CZ" dirty="0"/>
              <a:t> </a:t>
            </a:r>
            <a:r>
              <a:rPr lang="cs-CZ" dirty="0" err="1"/>
              <a:t>developed</a:t>
            </a:r>
            <a:r>
              <a:rPr lang="cs-CZ" dirty="0"/>
              <a:t> </a:t>
            </a:r>
            <a:r>
              <a:rPr lang="cs-CZ" dirty="0" err="1"/>
              <a:t>countries</a:t>
            </a:r>
            <a:endParaRPr lang="cs-CZ" dirty="0"/>
          </a:p>
          <a:p>
            <a:r>
              <a:rPr lang="cs-CZ" dirty="0"/>
              <a:t>Incidence has </a:t>
            </a:r>
            <a:r>
              <a:rPr lang="cs-CZ" dirty="0" err="1"/>
              <a:t>increased</a:t>
            </a:r>
            <a:r>
              <a:rPr lang="cs-CZ" dirty="0"/>
              <a:t> more </a:t>
            </a:r>
            <a:r>
              <a:rPr lang="cs-CZ" dirty="0" err="1"/>
              <a:t>than</a:t>
            </a:r>
            <a:r>
              <a:rPr lang="cs-CZ" dirty="0"/>
              <a:t> 3 </a:t>
            </a:r>
            <a:r>
              <a:rPr lang="cs-CZ" dirty="0" err="1"/>
              <a:t>times</a:t>
            </a:r>
            <a:r>
              <a:rPr lang="cs-CZ" dirty="0"/>
              <a:t> </a:t>
            </a:r>
            <a:r>
              <a:rPr lang="cs-CZ" dirty="0" err="1"/>
              <a:t>during</a:t>
            </a:r>
            <a:r>
              <a:rPr lang="cs-CZ" dirty="0"/>
              <a:t> last 30 </a:t>
            </a:r>
            <a:r>
              <a:rPr lang="cs-CZ" dirty="0" err="1"/>
              <a:t>years</a:t>
            </a:r>
            <a:r>
              <a:rPr lang="cs-CZ" dirty="0"/>
              <a:t>. </a:t>
            </a:r>
          </a:p>
          <a:p>
            <a:r>
              <a:rPr lang="cs-CZ" dirty="0"/>
              <a:t>Prevalence </a:t>
            </a:r>
            <a:r>
              <a:rPr lang="cs-CZ" dirty="0" err="1"/>
              <a:t>is</a:t>
            </a:r>
            <a:r>
              <a:rPr lang="cs-CZ" dirty="0"/>
              <a:t> </a:t>
            </a:r>
            <a:r>
              <a:rPr lang="cs-CZ" dirty="0" err="1"/>
              <a:t>increasing</a:t>
            </a:r>
            <a:r>
              <a:rPr lang="cs-CZ" dirty="0"/>
              <a:t> </a:t>
            </a:r>
            <a:r>
              <a:rPr lang="cs-CZ" dirty="0" err="1"/>
              <a:t>annually</a:t>
            </a:r>
            <a:r>
              <a:rPr lang="cs-CZ" dirty="0"/>
              <a:t> by 2−3%. </a:t>
            </a:r>
          </a:p>
          <a:p>
            <a:r>
              <a:rPr lang="cs-CZ" dirty="0"/>
              <a:t>CR – </a:t>
            </a:r>
            <a:r>
              <a:rPr lang="cs-CZ" dirty="0" err="1"/>
              <a:t>newly</a:t>
            </a:r>
            <a:r>
              <a:rPr lang="cs-CZ" dirty="0"/>
              <a:t> </a:t>
            </a:r>
            <a:r>
              <a:rPr lang="cs-CZ" dirty="0" err="1"/>
              <a:t>diagnosed</a:t>
            </a:r>
            <a:r>
              <a:rPr lang="cs-CZ" dirty="0"/>
              <a:t> </a:t>
            </a:r>
            <a:r>
              <a:rPr lang="cs-CZ" dirty="0" err="1"/>
              <a:t>around</a:t>
            </a:r>
            <a:r>
              <a:rPr lang="cs-CZ" dirty="0"/>
              <a:t> 8 000 </a:t>
            </a:r>
            <a:r>
              <a:rPr lang="cs-CZ" dirty="0" err="1"/>
              <a:t>patients</a:t>
            </a:r>
            <a:r>
              <a:rPr lang="cs-CZ" dirty="0"/>
              <a:t> per </a:t>
            </a:r>
            <a:r>
              <a:rPr lang="cs-CZ" dirty="0" err="1"/>
              <a:t>year</a:t>
            </a:r>
            <a:r>
              <a:rPr lang="cs-CZ" dirty="0"/>
              <a:t> and </a:t>
            </a:r>
            <a:r>
              <a:rPr lang="cs-CZ" dirty="0" err="1"/>
              <a:t>about</a:t>
            </a:r>
            <a:r>
              <a:rPr lang="cs-CZ" dirty="0"/>
              <a:t> </a:t>
            </a:r>
            <a:r>
              <a:rPr lang="cs-CZ" dirty="0" err="1"/>
              <a:t>half</a:t>
            </a:r>
            <a:r>
              <a:rPr lang="cs-CZ" dirty="0"/>
              <a:t> </a:t>
            </a:r>
            <a:r>
              <a:rPr lang="cs-CZ" dirty="0" err="1"/>
              <a:t>of</a:t>
            </a:r>
            <a:r>
              <a:rPr lang="cs-CZ" dirty="0"/>
              <a:t> </a:t>
            </a:r>
            <a:r>
              <a:rPr lang="cs-CZ" dirty="0" err="1"/>
              <a:t>them</a:t>
            </a:r>
            <a:r>
              <a:rPr lang="cs-CZ" dirty="0"/>
              <a:t> </a:t>
            </a:r>
            <a:r>
              <a:rPr lang="cs-CZ" dirty="0" err="1"/>
              <a:t>die</a:t>
            </a:r>
            <a:r>
              <a:rPr lang="cs-CZ" dirty="0"/>
              <a:t> </a:t>
            </a:r>
            <a:r>
              <a:rPr lang="cs-CZ" dirty="0" err="1"/>
              <a:t>from</a:t>
            </a:r>
            <a:r>
              <a:rPr lang="cs-CZ" dirty="0"/>
              <a:t> CRCA. </a:t>
            </a:r>
          </a:p>
          <a:p>
            <a:r>
              <a:rPr lang="cs-CZ" dirty="0"/>
              <a:t>CR – 3rd most </a:t>
            </a:r>
            <a:r>
              <a:rPr lang="cs-CZ" dirty="0" err="1"/>
              <a:t>common</a:t>
            </a:r>
            <a:r>
              <a:rPr lang="cs-CZ" dirty="0"/>
              <a:t> </a:t>
            </a:r>
            <a:r>
              <a:rPr lang="cs-CZ" dirty="0" err="1"/>
              <a:t>malignancy</a:t>
            </a:r>
            <a:r>
              <a:rPr lang="cs-CZ" dirty="0"/>
              <a:t> in ♂, 4th in ♀</a:t>
            </a:r>
          </a:p>
          <a:p>
            <a:r>
              <a:rPr lang="cs-CZ" altLang="cs-CZ" dirty="0"/>
              <a:t>25% </a:t>
            </a:r>
            <a:r>
              <a:rPr lang="cs-CZ" altLang="cs-CZ" dirty="0" err="1"/>
              <a:t>is</a:t>
            </a:r>
            <a:r>
              <a:rPr lang="cs-CZ" altLang="cs-CZ" dirty="0"/>
              <a:t> </a:t>
            </a:r>
            <a:r>
              <a:rPr lang="cs-CZ" altLang="cs-CZ" dirty="0" err="1"/>
              <a:t>diagnosed</a:t>
            </a:r>
            <a:r>
              <a:rPr lang="cs-CZ" altLang="cs-CZ" dirty="0"/>
              <a:t> </a:t>
            </a:r>
            <a:r>
              <a:rPr lang="cs-CZ" altLang="cs-CZ" dirty="0" err="1"/>
              <a:t>metastasized</a:t>
            </a:r>
            <a:r>
              <a:rPr lang="cs-CZ" altLang="cs-CZ" dirty="0"/>
              <a:t>!</a:t>
            </a:r>
          </a:p>
          <a:p>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8</a:t>
            </a:fld>
            <a:endParaRPr lang="cs-CZ" dirty="0"/>
          </a:p>
        </p:txBody>
      </p:sp>
      <p:sp>
        <p:nvSpPr>
          <p:cNvPr id="5" name="TextovéPole 4"/>
          <p:cNvSpPr txBox="1"/>
          <p:nvPr/>
        </p:nvSpPr>
        <p:spPr>
          <a:xfrm>
            <a:off x="9226672" y="5712659"/>
            <a:ext cx="1178400" cy="369332"/>
          </a:xfrm>
          <a:prstGeom prst="rect">
            <a:avLst/>
          </a:prstGeom>
          <a:noFill/>
        </p:spPr>
        <p:txBody>
          <a:bodyPr wrap="none" rtlCol="0">
            <a:spAutoFit/>
          </a:bodyPr>
          <a:lstStyle/>
          <a:p>
            <a:r>
              <a:rPr lang="cs-CZ" dirty="0"/>
              <a:t>2017 data.</a:t>
            </a:r>
          </a:p>
        </p:txBody>
      </p:sp>
      <p:pic>
        <p:nvPicPr>
          <p:cNvPr id="6146" name="Picture 2" descr="Výsledek obrázku pro kolorektalni karcinom"/>
          <p:cNvPicPr>
            <a:picLocks noChangeAspect="1" noChangeArrowheads="1"/>
          </p:cNvPicPr>
          <p:nvPr/>
        </p:nvPicPr>
        <p:blipFill rotWithShape="1">
          <a:blip r:embed="rId4">
            <a:extLst>
              <a:ext uri="{28A0092B-C50C-407E-A947-70E740481C1C}">
                <a14:useLocalDpi xmlns:a14="http://schemas.microsoft.com/office/drawing/2010/main" val="0"/>
              </a:ext>
            </a:extLst>
          </a:blip>
          <a:srcRect l="20486" t="18031" r="20593"/>
          <a:stretch/>
        </p:blipFill>
        <p:spPr bwMode="auto">
          <a:xfrm>
            <a:off x="10143066" y="365125"/>
            <a:ext cx="1744133" cy="1811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234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Colorectal</a:t>
            </a:r>
            <a:r>
              <a:rPr lang="cs-CZ" b="1" dirty="0"/>
              <a:t> </a:t>
            </a:r>
            <a:r>
              <a:rPr lang="cs-CZ" b="1" dirty="0" err="1"/>
              <a:t>carcinoma</a:t>
            </a:r>
            <a:endParaRPr lang="cs-CZ" b="1" dirty="0"/>
          </a:p>
        </p:txBody>
      </p:sp>
      <p:sp>
        <p:nvSpPr>
          <p:cNvPr id="3" name="Zástupný symbol pro obsah 2"/>
          <p:cNvSpPr>
            <a:spLocks noGrp="1"/>
          </p:cNvSpPr>
          <p:nvPr>
            <p:ph idx="1"/>
          </p:nvPr>
        </p:nvSpPr>
        <p:spPr>
          <a:xfrm>
            <a:off x="838200" y="1825625"/>
            <a:ext cx="10515600" cy="835932"/>
          </a:xfrm>
        </p:spPr>
        <p:txBody>
          <a:bodyPr/>
          <a:lstStyle/>
          <a:p>
            <a:r>
              <a:rPr lang="cs-CZ" sz="3200" dirty="0" err="1"/>
              <a:t>possibilities</a:t>
            </a:r>
            <a:r>
              <a:rPr lang="cs-CZ" sz="3200" dirty="0"/>
              <a:t> </a:t>
            </a:r>
            <a:r>
              <a:rPr lang="cs-CZ" sz="3200" dirty="0" err="1"/>
              <a:t>of</a:t>
            </a:r>
            <a:r>
              <a:rPr lang="cs-CZ" sz="3200" dirty="0"/>
              <a:t> </a:t>
            </a:r>
            <a:r>
              <a:rPr lang="cs-CZ" sz="3200" dirty="0" err="1"/>
              <a:t>prevention</a:t>
            </a:r>
            <a:r>
              <a:rPr lang="cs-CZ" sz="3200" dirty="0"/>
              <a:t> :</a:t>
            </a:r>
          </a:p>
          <a:p>
            <a:endParaRPr lang="cs-CZ" dirty="0"/>
          </a:p>
        </p:txBody>
      </p:sp>
      <p:sp>
        <p:nvSpPr>
          <p:cNvPr id="4" name="Zástupný symbol pro číslo snímku 3"/>
          <p:cNvSpPr>
            <a:spLocks noGrp="1"/>
          </p:cNvSpPr>
          <p:nvPr>
            <p:ph type="sldNum" sz="quarter" idx="12"/>
          </p:nvPr>
        </p:nvSpPr>
        <p:spPr/>
        <p:txBody>
          <a:bodyPr/>
          <a:lstStyle/>
          <a:p>
            <a:fld id="{F9B338CD-04D5-4B0E-AE23-0446F8D39ADF}" type="slidenum">
              <a:rPr lang="cs-CZ" smtClean="0"/>
              <a:t>9</a:t>
            </a:fld>
            <a:endParaRPr lang="cs-CZ"/>
          </a:p>
        </p:txBody>
      </p:sp>
      <p:sp>
        <p:nvSpPr>
          <p:cNvPr id="5" name="TextovéPole 4"/>
          <p:cNvSpPr txBox="1"/>
          <p:nvPr/>
        </p:nvSpPr>
        <p:spPr>
          <a:xfrm>
            <a:off x="1230141" y="2678961"/>
            <a:ext cx="2831096" cy="1015663"/>
          </a:xfrm>
          <a:prstGeom prst="rect">
            <a:avLst/>
          </a:prstGeom>
          <a:solidFill>
            <a:schemeClr val="accent1">
              <a:lumMod val="20000"/>
              <a:lumOff val="80000"/>
            </a:schemeClr>
          </a:solidFill>
          <a:ln>
            <a:solidFill>
              <a:schemeClr val="accent1">
                <a:lumMod val="75000"/>
              </a:schemeClr>
            </a:solidFill>
          </a:ln>
        </p:spPr>
        <p:txBody>
          <a:bodyPr wrap="none" rtlCol="0">
            <a:spAutoFit/>
          </a:bodyPr>
          <a:lstStyle/>
          <a:p>
            <a:pPr algn="ctr"/>
            <a:r>
              <a:rPr lang="cs-CZ" sz="3200" b="1" dirty="0" err="1">
                <a:solidFill>
                  <a:srgbClr val="FF0000"/>
                </a:solidFill>
                <a:effectLst>
                  <a:outerShdw blurRad="38100" dist="38100" dir="2700000" algn="tl">
                    <a:srgbClr val="000000">
                      <a:alpha val="43137"/>
                    </a:srgbClr>
                  </a:outerShdw>
                </a:effectLst>
              </a:rPr>
              <a:t>Primary</a:t>
            </a:r>
            <a:endParaRPr lang="cs-CZ" sz="3200" b="1" dirty="0">
              <a:solidFill>
                <a:srgbClr val="FF0000"/>
              </a:solidFill>
              <a:effectLst>
                <a:outerShdw blurRad="38100" dist="38100" dir="2700000" algn="tl">
                  <a:srgbClr val="000000">
                    <a:alpha val="43137"/>
                  </a:srgbClr>
                </a:outerShdw>
              </a:effectLst>
            </a:endParaRPr>
          </a:p>
          <a:p>
            <a:pPr algn="ctr"/>
            <a:r>
              <a:rPr lang="cs-CZ" sz="2800" dirty="0" err="1">
                <a:solidFill>
                  <a:srgbClr val="002060"/>
                </a:solidFill>
              </a:rPr>
              <a:t>Lifestyle</a:t>
            </a:r>
            <a:r>
              <a:rPr lang="cs-CZ" sz="2800" dirty="0">
                <a:solidFill>
                  <a:srgbClr val="002060"/>
                </a:solidFill>
              </a:rPr>
              <a:t>, </a:t>
            </a:r>
            <a:r>
              <a:rPr lang="cs-CZ" sz="2800" dirty="0" err="1">
                <a:solidFill>
                  <a:srgbClr val="002060"/>
                </a:solidFill>
              </a:rPr>
              <a:t>nutrition</a:t>
            </a:r>
            <a:endParaRPr lang="cs-CZ" sz="2800" dirty="0">
              <a:solidFill>
                <a:srgbClr val="002060"/>
              </a:solidFill>
            </a:endParaRPr>
          </a:p>
        </p:txBody>
      </p:sp>
      <p:sp>
        <p:nvSpPr>
          <p:cNvPr id="6" name="TextovéPole 5"/>
          <p:cNvSpPr txBox="1"/>
          <p:nvPr/>
        </p:nvSpPr>
        <p:spPr>
          <a:xfrm>
            <a:off x="5094514" y="2668669"/>
            <a:ext cx="6259286" cy="2739211"/>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cs-CZ" sz="3200" b="1" dirty="0" err="1">
                <a:solidFill>
                  <a:srgbClr val="FF0000"/>
                </a:solidFill>
                <a:effectLst>
                  <a:outerShdw blurRad="38100" dist="38100" dir="2700000" algn="tl">
                    <a:srgbClr val="000000">
                      <a:alpha val="43137"/>
                    </a:srgbClr>
                  </a:outerShdw>
                </a:effectLst>
              </a:rPr>
              <a:t>Secondary</a:t>
            </a:r>
            <a:endParaRPr lang="cs-CZ" sz="3200" b="1" dirty="0">
              <a:solidFill>
                <a:srgbClr val="FF0000"/>
              </a:solidFill>
              <a:effectLst>
                <a:outerShdw blurRad="38100" dist="38100" dir="2700000" algn="tl">
                  <a:srgbClr val="000000">
                    <a:alpha val="43137"/>
                  </a:srgbClr>
                </a:outerShdw>
              </a:effectLst>
            </a:endParaRPr>
          </a:p>
          <a:p>
            <a:pPr algn="ctr"/>
            <a:r>
              <a:rPr lang="cs-CZ" sz="2800" dirty="0" err="1">
                <a:solidFill>
                  <a:srgbClr val="002060"/>
                </a:solidFill>
              </a:rPr>
              <a:t>Broadcast</a:t>
            </a:r>
            <a:r>
              <a:rPr lang="cs-CZ" sz="2800" dirty="0">
                <a:solidFill>
                  <a:srgbClr val="002060"/>
                </a:solidFill>
              </a:rPr>
              <a:t> </a:t>
            </a:r>
            <a:r>
              <a:rPr lang="cs-CZ" sz="2800" dirty="0" err="1">
                <a:solidFill>
                  <a:srgbClr val="002060"/>
                </a:solidFill>
              </a:rPr>
              <a:t>screening</a:t>
            </a:r>
            <a:r>
              <a:rPr lang="cs-CZ" sz="2800" dirty="0">
                <a:solidFill>
                  <a:srgbClr val="002060"/>
                </a:solidFill>
              </a:rPr>
              <a:t> </a:t>
            </a:r>
            <a:r>
              <a:rPr lang="cs-CZ" sz="2800" dirty="0" err="1">
                <a:solidFill>
                  <a:srgbClr val="002060"/>
                </a:solidFill>
              </a:rPr>
              <a:t>from</a:t>
            </a:r>
            <a:r>
              <a:rPr lang="cs-CZ" sz="2800" dirty="0">
                <a:solidFill>
                  <a:srgbClr val="002060"/>
                </a:solidFill>
              </a:rPr>
              <a:t> 1.7.2000 (CR)-</a:t>
            </a:r>
            <a:r>
              <a:rPr lang="cs-CZ" sz="2800" dirty="0"/>
              <a:t> </a:t>
            </a:r>
            <a:r>
              <a:rPr lang="cs-CZ" sz="2800" dirty="0" err="1"/>
              <a:t>cyclic</a:t>
            </a:r>
            <a:r>
              <a:rPr lang="cs-CZ" sz="2800" dirty="0"/>
              <a:t> </a:t>
            </a:r>
            <a:r>
              <a:rPr lang="en-US" sz="2800" dirty="0"/>
              <a:t>fecal occult blood testing in asymptomatic individuals from age 50</a:t>
            </a:r>
            <a:endParaRPr lang="cs-CZ" sz="2800" dirty="0"/>
          </a:p>
          <a:p>
            <a:pPr algn="ctr"/>
            <a:r>
              <a:rPr lang="cs-CZ" sz="2800" dirty="0" err="1"/>
              <a:t>or</a:t>
            </a:r>
            <a:endParaRPr lang="cs-CZ" sz="2800" dirty="0"/>
          </a:p>
          <a:p>
            <a:pPr algn="ctr"/>
            <a:r>
              <a:rPr lang="cs-CZ" sz="2800" dirty="0" err="1"/>
              <a:t>screening</a:t>
            </a:r>
            <a:r>
              <a:rPr lang="cs-CZ" sz="2800" dirty="0"/>
              <a:t> </a:t>
            </a:r>
            <a:r>
              <a:rPr lang="cs-CZ" sz="2800" dirty="0" err="1"/>
              <a:t>colonoscopy</a:t>
            </a:r>
            <a:r>
              <a:rPr lang="cs-CZ" sz="2800" dirty="0"/>
              <a:t> </a:t>
            </a:r>
            <a:r>
              <a:rPr lang="cs-CZ" sz="2800" dirty="0" err="1"/>
              <a:t>from</a:t>
            </a:r>
            <a:r>
              <a:rPr lang="cs-CZ" sz="2800" dirty="0"/>
              <a:t> </a:t>
            </a:r>
            <a:r>
              <a:rPr lang="cs-CZ" sz="2800" dirty="0" err="1"/>
              <a:t>age</a:t>
            </a:r>
            <a:r>
              <a:rPr lang="cs-CZ" sz="2800" dirty="0"/>
              <a:t> 55.</a:t>
            </a:r>
            <a:endParaRPr lang="cs-CZ" dirty="0"/>
          </a:p>
        </p:txBody>
      </p:sp>
      <p:sp>
        <p:nvSpPr>
          <p:cNvPr id="7" name="AutoShape 2" descr="Výsledek obrázku pro kolorektální karcin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Čárový bublinový popisek 1 9"/>
          <p:cNvSpPr/>
          <p:nvPr/>
        </p:nvSpPr>
        <p:spPr>
          <a:xfrm>
            <a:off x="8277386" y="793247"/>
            <a:ext cx="3409627" cy="1561697"/>
          </a:xfrm>
          <a:prstGeom prst="borderCallout1">
            <a:avLst>
              <a:gd name="adj1" fmla="val 53484"/>
              <a:gd name="adj2" fmla="val -1104"/>
              <a:gd name="adj3" fmla="val 119447"/>
              <a:gd name="adj4" fmla="val -431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rgbClr val="FF0000"/>
                </a:solidFill>
              </a:rPr>
              <a:t>Target </a:t>
            </a:r>
            <a:r>
              <a:rPr lang="cs-CZ" sz="2800" dirty="0" err="1">
                <a:solidFill>
                  <a:srgbClr val="FF0000"/>
                </a:solidFill>
              </a:rPr>
              <a:t>population</a:t>
            </a:r>
            <a:r>
              <a:rPr lang="cs-CZ" sz="2800" dirty="0">
                <a:solidFill>
                  <a:srgbClr val="FF0000"/>
                </a:solidFill>
              </a:rPr>
              <a:t> </a:t>
            </a:r>
            <a:r>
              <a:rPr lang="cs-CZ" sz="2800" dirty="0" err="1">
                <a:solidFill>
                  <a:srgbClr val="FF0000"/>
                </a:solidFill>
              </a:rPr>
              <a:t>participation</a:t>
            </a:r>
            <a:endParaRPr lang="cs-CZ" sz="2800" dirty="0">
              <a:solidFill>
                <a:srgbClr val="FF0000"/>
              </a:solidFill>
            </a:endParaRPr>
          </a:p>
          <a:p>
            <a:pPr algn="ctr"/>
            <a:r>
              <a:rPr lang="cs-CZ" sz="2800" dirty="0">
                <a:solidFill>
                  <a:srgbClr val="FF0000"/>
                </a:solidFill>
                <a:latin typeface="Arial" panose="020B0604020202020204" pitchFamily="34" charset="0"/>
                <a:cs typeface="Arial" panose="020B0604020202020204" pitchFamily="34" charset="0"/>
              </a:rPr>
              <a:t>~ </a:t>
            </a:r>
            <a:r>
              <a:rPr lang="cs-CZ" sz="2800" b="1" dirty="0">
                <a:solidFill>
                  <a:srgbClr val="FF0000"/>
                </a:solidFill>
                <a:latin typeface="Arial" panose="020B0604020202020204" pitchFamily="34" charset="0"/>
                <a:cs typeface="Arial" panose="020B0604020202020204" pitchFamily="34" charset="0"/>
              </a:rPr>
              <a:t>20 - 30%</a:t>
            </a:r>
            <a:endParaRPr lang="cs-CZ" sz="2800" b="1" dirty="0">
              <a:solidFill>
                <a:srgbClr val="FF0000"/>
              </a:solidFill>
            </a:endParaRPr>
          </a:p>
        </p:txBody>
      </p:sp>
      <p:pic>
        <p:nvPicPr>
          <p:cNvPr id="8" name="Obrázek 7">
            <a:extLst>
              <a:ext uri="{FF2B5EF4-FFF2-40B4-BE49-F238E27FC236}">
                <a16:creationId xmlns:a16="http://schemas.microsoft.com/office/drawing/2014/main" id="{459FF996-7850-4BFC-BACB-2669C8499637}"/>
              </a:ext>
            </a:extLst>
          </p:cNvPr>
          <p:cNvPicPr>
            <a:picLocks noChangeAspect="1"/>
          </p:cNvPicPr>
          <p:nvPr/>
        </p:nvPicPr>
        <p:blipFill>
          <a:blip r:embed="rId4"/>
          <a:stretch>
            <a:fillRect/>
          </a:stretch>
        </p:blipFill>
        <p:spPr>
          <a:xfrm>
            <a:off x="155575" y="4119168"/>
            <a:ext cx="4602879" cy="2615411"/>
          </a:xfrm>
          <a:prstGeom prst="rect">
            <a:avLst/>
          </a:prstGeom>
        </p:spPr>
      </p:pic>
      <p:pic>
        <p:nvPicPr>
          <p:cNvPr id="11" name="Obrázek 10">
            <a:extLst>
              <a:ext uri="{FF2B5EF4-FFF2-40B4-BE49-F238E27FC236}">
                <a16:creationId xmlns:a16="http://schemas.microsoft.com/office/drawing/2014/main" id="{769F5BBC-93CC-4CE2-B7D4-8A733544B255}"/>
              </a:ext>
            </a:extLst>
          </p:cNvPr>
          <p:cNvPicPr>
            <a:picLocks noChangeAspect="1"/>
          </p:cNvPicPr>
          <p:nvPr/>
        </p:nvPicPr>
        <p:blipFill rotWithShape="1">
          <a:blip r:embed="rId5"/>
          <a:srcRect l="43352" r="41920"/>
          <a:stretch/>
        </p:blipFill>
        <p:spPr>
          <a:xfrm>
            <a:off x="4780569" y="4446090"/>
            <a:ext cx="490538" cy="1878510"/>
          </a:xfrm>
          <a:prstGeom prst="rect">
            <a:avLst/>
          </a:prstGeom>
        </p:spPr>
      </p:pic>
    </p:spTree>
    <p:custDataLst>
      <p:tags r:id="rId1"/>
    </p:custDataLst>
    <p:extLst>
      <p:ext uri="{BB962C8B-B14F-4D97-AF65-F5344CB8AC3E}">
        <p14:creationId xmlns:p14="http://schemas.microsoft.com/office/powerpoint/2010/main" val="36021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tumor markers lecture[20201204164401442].mdb"/>
</p:tagLst>
</file>

<file path=ppt/tags/tag1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4858</Words>
  <Application>Microsoft Office PowerPoint</Application>
  <PresentationFormat>Širokoúhlá obrazovka</PresentationFormat>
  <Paragraphs>557</Paragraphs>
  <Slides>53</Slides>
  <Notes>22</Notes>
  <HiddenSlides>0</HiddenSlides>
  <MMClips>0</MMClips>
  <ScaleCrop>false</ScaleCrop>
  <HeadingPairs>
    <vt:vector size="6" baseType="variant">
      <vt:variant>
        <vt:lpstr>Použitá písma</vt:lpstr>
      </vt:variant>
      <vt:variant>
        <vt:i4>8</vt:i4>
      </vt:variant>
      <vt:variant>
        <vt:lpstr>Motiv</vt:lpstr>
      </vt:variant>
      <vt:variant>
        <vt:i4>3</vt:i4>
      </vt:variant>
      <vt:variant>
        <vt:lpstr>Nadpisy snímků</vt:lpstr>
      </vt:variant>
      <vt:variant>
        <vt:i4>53</vt:i4>
      </vt:variant>
    </vt:vector>
  </HeadingPairs>
  <TitlesOfParts>
    <vt:vector size="64" baseType="lpstr">
      <vt:lpstr>Arial</vt:lpstr>
      <vt:lpstr>Calibri</vt:lpstr>
      <vt:lpstr>Calibri Light</vt:lpstr>
      <vt:lpstr>Cambria Math</vt:lpstr>
      <vt:lpstr>Lucida Sans Unicode</vt:lpstr>
      <vt:lpstr>Symbol</vt:lpstr>
      <vt:lpstr>Times New Roman</vt:lpstr>
      <vt:lpstr>Wingdings</vt:lpstr>
      <vt:lpstr>Motiv Office</vt:lpstr>
      <vt:lpstr>1_Motiv Office</vt:lpstr>
      <vt:lpstr>2_Motiv Office</vt:lpstr>
      <vt:lpstr>TUMOR MARKERS</vt:lpstr>
      <vt:lpstr>USE OF TUMOR MARKERS</vt:lpstr>
      <vt:lpstr>Prezentace aplikace PowerPoint</vt:lpstr>
      <vt:lpstr>CLASSIFICATION OF TUMOR MARKERS</vt:lpstr>
      <vt:lpstr>Visceral specificity</vt:lpstr>
      <vt:lpstr>Oncofetal antigens</vt:lpstr>
      <vt:lpstr>CEA (carcinoembryonic antigen)</vt:lpstr>
      <vt:lpstr>CEA – 1st choise marker of colorectal Ca (CRCA)</vt:lpstr>
      <vt:lpstr>Colorectal carcinoma</vt:lpstr>
      <vt:lpstr>CA (carbohydrate, carcinoma antigens)</vt:lpstr>
      <vt:lpstr>CA 72-4 (carbohydrate antigen 72-4) TAG 72 (tumor associated glycoprotein 72)</vt:lpstr>
      <vt:lpstr>CA 19-9 (carbohydrate antigen 19-9)</vt:lpstr>
      <vt:lpstr>CA 19-9</vt:lpstr>
      <vt:lpstr>CA 19-9 negative patients</vt:lpstr>
      <vt:lpstr>Prezentace aplikace PowerPoint</vt:lpstr>
      <vt:lpstr>CA 125 (carbohydrate antigen 125)</vt:lpstr>
      <vt:lpstr>CA 15-3 (carbohydrate antigen 15-3)</vt:lpstr>
      <vt:lpstr>CA 15-3 and CEA – 1st choice markers for breast carcinoma</vt:lpstr>
      <vt:lpstr>AFP (a1-fetoprotein)</vt:lpstr>
      <vt:lpstr>AFP (a1-fetoprotein)</vt:lpstr>
      <vt:lpstr>Oncoplacental antigens</vt:lpstr>
      <vt:lpstr>hCG (human chorionic gonadotropin)</vt:lpstr>
      <vt:lpstr>Enzymes </vt:lpstr>
      <vt:lpstr>Prostate carcinoma</vt:lpstr>
      <vt:lpstr>Epidemiology of prostate cancer</vt:lpstr>
      <vt:lpstr>PSA (prostate-specific antigen)</vt:lpstr>
      <vt:lpstr>Increased levels of total PSA in plasma / serum</vt:lpstr>
      <vt:lpstr>Derived parameters</vt:lpstr>
      <vt:lpstr>Other derived parameters</vt:lpstr>
      <vt:lpstr>Other causes of PSA increase in blood</vt:lpstr>
      <vt:lpstr>ALP (alkaline phosphatase)</vt:lpstr>
      <vt:lpstr>NSE (neuron-specific enolase)</vt:lpstr>
      <vt:lpstr>Hormones </vt:lpstr>
      <vt:lpstr>Serum proteins</vt:lpstr>
      <vt:lpstr>Monoclonal immunoglobulins (paraproteins) </vt:lpstr>
      <vt:lpstr>Receptors</vt:lpstr>
      <vt:lpstr>Estrogen and progesterone receptors</vt:lpstr>
      <vt:lpstr>Growth factors receptors</vt:lpstr>
      <vt:lpstr>Growth factors receptors</vt:lpstr>
      <vt:lpstr>Other tumor markers</vt:lpstr>
      <vt:lpstr>Proliferative antigen Ki-67</vt:lpstr>
      <vt:lpstr>Cytokeratins and their fragments</vt:lpstr>
      <vt:lpstr>TPA, TPS (tissue polypeptide (specific) antigen)</vt:lpstr>
      <vt:lpstr>Breast carcinoma markers - summary</vt:lpstr>
      <vt:lpstr>CYFRA 21-1 (cytokeratin fragment)</vt:lpstr>
      <vt:lpstr>CYFRA 21-1</vt:lpstr>
      <vt:lpstr>Basic tumor markers – lungs, bronchi, trachea, pleura</vt:lpstr>
      <vt:lpstr>Ovarian tumor markers </vt:lpstr>
      <vt:lpstr>HE4 – Human Epidydimal Protein 4</vt:lpstr>
      <vt:lpstr>HE4 in clinical practice</vt:lpstr>
      <vt:lpstr>Markers for dg and monitoring of bone metastases</vt:lpstr>
      <vt:lpstr>Markers in bone metastases</vt:lpstr>
      <vt:lpstr>Markers in bone metastases</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Nádorové markery</dc:title>
  <dc:creator>Michaela Králíková</dc:creator>
  <cp:lastModifiedBy>Michaela Králíková</cp:lastModifiedBy>
  <cp:revision>109</cp:revision>
  <dcterms:created xsi:type="dcterms:W3CDTF">2016-11-11T13:29:35Z</dcterms:created>
  <dcterms:modified xsi:type="dcterms:W3CDTF">2020-12-04T16:00:25Z</dcterms:modified>
</cp:coreProperties>
</file>