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unknown"/>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61" r:id="rId4"/>
    <p:sldId id="262" r:id="rId5"/>
    <p:sldId id="263" r:id="rId6"/>
    <p:sldId id="283" r:id="rId7"/>
    <p:sldId id="264" r:id="rId8"/>
    <p:sldId id="265" r:id="rId9"/>
    <p:sldId id="266" r:id="rId10"/>
    <p:sldId id="267" r:id="rId11"/>
    <p:sldId id="268" r:id="rId12"/>
    <p:sldId id="274" r:id="rId13"/>
    <p:sldId id="277" r:id="rId14"/>
    <p:sldId id="276" r:id="rId15"/>
    <p:sldId id="270" r:id="rId16"/>
    <p:sldId id="271" r:id="rId17"/>
    <p:sldId id="275" r:id="rId18"/>
    <p:sldId id="302" r:id="rId19"/>
    <p:sldId id="304" r:id="rId20"/>
    <p:sldId id="305" r:id="rId21"/>
    <p:sldId id="272" r:id="rId22"/>
    <p:sldId id="273" r:id="rId23"/>
    <p:sldId id="279" r:id="rId24"/>
    <p:sldId id="278" r:id="rId25"/>
    <p:sldId id="285" r:id="rId26"/>
    <p:sldId id="286" r:id="rId27"/>
    <p:sldId id="287" r:id="rId28"/>
    <p:sldId id="288" r:id="rId29"/>
    <p:sldId id="290" r:id="rId30"/>
    <p:sldId id="289" r:id="rId31"/>
    <p:sldId id="280" r:id="rId32"/>
    <p:sldId id="294" r:id="rId33"/>
    <p:sldId id="293" r:id="rId34"/>
    <p:sldId id="299" r:id="rId35"/>
    <p:sldId id="292" r:id="rId36"/>
    <p:sldId id="298" r:id="rId37"/>
    <p:sldId id="297" r:id="rId38"/>
    <p:sldId id="296" r:id="rId39"/>
    <p:sldId id="291" r:id="rId40"/>
    <p:sldId id="300" r:id="rId41"/>
    <p:sldId id="301" r:id="rId42"/>
    <p:sldId id="306" r:id="rId43"/>
    <p:sldId id="281" r:id="rId44"/>
    <p:sldId id="295" r:id="rId45"/>
    <p:sldId id="282" r:id="rId46"/>
    <p:sldId id="284" r:id="rId47"/>
  </p:sldIdLst>
  <p:sldSz cx="9144000" cy="6858000" type="screen4x3"/>
  <p:notesSz cx="6858000" cy="9144000"/>
  <p:custDataLst>
    <p:tags r:id="rId5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FD2"/>
    <a:srgbClr val="FF0000"/>
    <a:srgbClr val="DDDDDD"/>
    <a:srgbClr val="FFFFFF"/>
    <a:srgbClr val="FF9999"/>
    <a:srgbClr val="FFFFCC"/>
    <a:srgbClr val="BAB1ED"/>
    <a:srgbClr val="A9C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45" autoAdjust="0"/>
    <p:restoredTop sz="94660"/>
  </p:normalViewPr>
  <p:slideViewPr>
    <p:cSldViewPr>
      <p:cViewPr>
        <p:scale>
          <a:sx n="66" d="100"/>
          <a:sy n="66" d="100"/>
        </p:scale>
        <p:origin x="-2784" y="-9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9ECB8825-E271-4A6C-8D31-12B4359F868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ltLang="en-US"/>
          </a:p>
        </p:txBody>
      </p:sp>
      <p:sp>
        <p:nvSpPr>
          <p:cNvPr id="7171" name="Rectangle 3">
            <a:extLst>
              <a:ext uri="{FF2B5EF4-FFF2-40B4-BE49-F238E27FC236}">
                <a16:creationId xmlns:a16="http://schemas.microsoft.com/office/drawing/2014/main" xmlns="" id="{D921795F-E31F-48A3-8AC4-7799BBED2606}"/>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7172" name="Rectangle 4">
            <a:extLst>
              <a:ext uri="{FF2B5EF4-FFF2-40B4-BE49-F238E27FC236}">
                <a16:creationId xmlns:a16="http://schemas.microsoft.com/office/drawing/2014/main" xmlns="" id="{4FBE750F-7182-4CC5-8C4C-C6CDF46E1227}"/>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en-US"/>
          </a:p>
        </p:txBody>
      </p:sp>
      <p:sp>
        <p:nvSpPr>
          <p:cNvPr id="7173" name="Rectangle 5">
            <a:extLst>
              <a:ext uri="{FF2B5EF4-FFF2-40B4-BE49-F238E27FC236}">
                <a16:creationId xmlns:a16="http://schemas.microsoft.com/office/drawing/2014/main" xmlns="" id="{82CDCCDA-236B-4A3A-9FEE-5682F23A5C4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BFAD283-7370-4529-8FBB-ABC20EA9307A}" type="slidenum">
              <a:rPr lang="en-US" altLang="en-US"/>
              <a:pPr/>
              <a:t>‹#›</a:t>
            </a:fld>
            <a:endParaRPr lang="en-US" altLang="en-US"/>
          </a:p>
        </p:txBody>
      </p:sp>
    </p:spTree>
    <p:extLst>
      <p:ext uri="{BB962C8B-B14F-4D97-AF65-F5344CB8AC3E}">
        <p14:creationId xmlns:p14="http://schemas.microsoft.com/office/powerpoint/2010/main" val="90491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05508F52-E8ED-465F-88C2-2DC090EEA91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ltLang="en-US"/>
          </a:p>
        </p:txBody>
      </p:sp>
      <p:sp>
        <p:nvSpPr>
          <p:cNvPr id="8195" name="Rectangle 3">
            <a:extLst>
              <a:ext uri="{FF2B5EF4-FFF2-40B4-BE49-F238E27FC236}">
                <a16:creationId xmlns:a16="http://schemas.microsoft.com/office/drawing/2014/main" xmlns="" id="{333AF617-FDE7-4A74-B83D-6623268B0B4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2052" name="Rectangle 4">
            <a:extLst>
              <a:ext uri="{FF2B5EF4-FFF2-40B4-BE49-F238E27FC236}">
                <a16:creationId xmlns:a16="http://schemas.microsoft.com/office/drawing/2014/main" xmlns="" id="{8D0BBF3B-7876-49E2-96DB-9A3FD91921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xmlns="" id="{C7122568-9FE1-41B5-8E70-5530F0B82C2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Klepnutím lze upravit styly předlohy textu.</a:t>
            </a:r>
          </a:p>
          <a:p>
            <a:pPr lvl="1"/>
            <a:r>
              <a:rPr lang="en-US" altLang="en-US" noProof="0"/>
              <a:t>Druhá úroveň</a:t>
            </a:r>
          </a:p>
          <a:p>
            <a:pPr lvl="2"/>
            <a:r>
              <a:rPr lang="en-US" altLang="en-US" noProof="0"/>
              <a:t>Třetí úroveň</a:t>
            </a:r>
          </a:p>
          <a:p>
            <a:pPr lvl="3"/>
            <a:r>
              <a:rPr lang="en-US" altLang="en-US" noProof="0"/>
              <a:t>Čtvrtá úroveň</a:t>
            </a:r>
          </a:p>
          <a:p>
            <a:pPr lvl="4"/>
            <a:r>
              <a:rPr lang="en-US" altLang="en-US" noProof="0"/>
              <a:t>Pátá úroveň</a:t>
            </a:r>
          </a:p>
        </p:txBody>
      </p:sp>
      <p:sp>
        <p:nvSpPr>
          <p:cNvPr id="8198" name="Rectangle 6">
            <a:extLst>
              <a:ext uri="{FF2B5EF4-FFF2-40B4-BE49-F238E27FC236}">
                <a16:creationId xmlns:a16="http://schemas.microsoft.com/office/drawing/2014/main" xmlns="" id="{CA77415B-3A6E-45B2-864F-EBDA99B5F6F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en-US"/>
          </a:p>
        </p:txBody>
      </p:sp>
      <p:sp>
        <p:nvSpPr>
          <p:cNvPr id="8199" name="Rectangle 7">
            <a:extLst>
              <a:ext uri="{FF2B5EF4-FFF2-40B4-BE49-F238E27FC236}">
                <a16:creationId xmlns:a16="http://schemas.microsoft.com/office/drawing/2014/main" xmlns="" id="{9C9D573D-6C00-4CDD-A693-ABA2AB71E15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6216AB0-1706-4579-A7A4-D04AF471973F}" type="slidenum">
              <a:rPr lang="en-US" altLang="en-US"/>
              <a:pPr/>
              <a:t>‹#›</a:t>
            </a:fld>
            <a:endParaRPr lang="en-US" altLang="en-US"/>
          </a:p>
        </p:txBody>
      </p:sp>
    </p:spTree>
    <p:extLst>
      <p:ext uri="{BB962C8B-B14F-4D97-AF65-F5344CB8AC3E}">
        <p14:creationId xmlns:p14="http://schemas.microsoft.com/office/powerpoint/2010/main" val="2864371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xmlns="" id="{B8106A73-A36D-4D6C-A088-B1ADD5E7642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400292-8C42-4A14-B1C4-5EB770794349}"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xmlns="" id="{828DE14C-F369-49F1-999F-6E1E1829081A}"/>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xmlns="" id="{34A751A1-764F-47F1-8FAB-FB9498A983D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4E69C936-2A31-4C5F-BCD8-EA3805CAB2D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81E7B1-ED4F-47EA-B0D2-3553075E6853}" type="slidenum">
              <a:rPr lang="en-US" altLang="en-US"/>
              <a:pPr>
                <a:spcBef>
                  <a:spcPct val="0"/>
                </a:spcBef>
              </a:pPr>
              <a:t>10</a:t>
            </a:fld>
            <a:endParaRPr lang="en-US" altLang="en-US"/>
          </a:p>
        </p:txBody>
      </p:sp>
      <p:sp>
        <p:nvSpPr>
          <p:cNvPr id="23555" name="Rectangle 2">
            <a:extLst>
              <a:ext uri="{FF2B5EF4-FFF2-40B4-BE49-F238E27FC236}">
                <a16:creationId xmlns:a16="http://schemas.microsoft.com/office/drawing/2014/main" xmlns="" id="{4C10C71D-55EC-49F3-B022-75912B19FB3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xmlns="" id="{3F09C1B2-F017-441F-9E93-DCDC9BB93B7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8D5B2441-F269-463C-8798-4E9C3C83909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C0CF9-7735-44AC-9FD9-818A1841851A}" type="slidenum">
              <a:rPr lang="en-US" altLang="en-US"/>
              <a:pPr>
                <a:spcBef>
                  <a:spcPct val="0"/>
                </a:spcBef>
              </a:pPr>
              <a:t>11</a:t>
            </a:fld>
            <a:endParaRPr lang="en-US" altLang="en-US"/>
          </a:p>
        </p:txBody>
      </p:sp>
      <p:sp>
        <p:nvSpPr>
          <p:cNvPr id="25603" name="Rectangle 2">
            <a:extLst>
              <a:ext uri="{FF2B5EF4-FFF2-40B4-BE49-F238E27FC236}">
                <a16:creationId xmlns:a16="http://schemas.microsoft.com/office/drawing/2014/main" xmlns="" id="{7C3E2944-D9C2-4927-9FC6-FE914141D6B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xmlns="" id="{556DEB71-A06F-4F6C-A933-BF8FBA830EB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A82A8689-5095-42FB-8CAF-55A0F44809D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4DB177-6FA3-4778-BE59-50D9673DE2DB}" type="slidenum">
              <a:rPr lang="en-US" altLang="en-US"/>
              <a:pPr>
                <a:spcBef>
                  <a:spcPct val="0"/>
                </a:spcBef>
              </a:pPr>
              <a:t>12</a:t>
            </a:fld>
            <a:endParaRPr lang="en-US" altLang="en-US"/>
          </a:p>
        </p:txBody>
      </p:sp>
      <p:sp>
        <p:nvSpPr>
          <p:cNvPr id="29699" name="Rectangle 2">
            <a:extLst>
              <a:ext uri="{FF2B5EF4-FFF2-40B4-BE49-F238E27FC236}">
                <a16:creationId xmlns:a16="http://schemas.microsoft.com/office/drawing/2014/main" xmlns="" id="{ED95608A-E142-4A5E-AE5B-9C330BC87FB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2EB5CF76-7530-402E-BD6C-9C5523229A8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xmlns="" id="{C229DABA-59EB-4116-B6B5-6ABABE14117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79282F-9FA0-405E-B1B1-42F762067EC3}" type="slidenum">
              <a:rPr lang="en-US" altLang="en-US"/>
              <a:pPr>
                <a:spcBef>
                  <a:spcPct val="0"/>
                </a:spcBef>
              </a:pPr>
              <a:t>13</a:t>
            </a:fld>
            <a:endParaRPr lang="en-US" altLang="en-US"/>
          </a:p>
        </p:txBody>
      </p:sp>
      <p:sp>
        <p:nvSpPr>
          <p:cNvPr id="31747" name="Rectangle 2">
            <a:extLst>
              <a:ext uri="{FF2B5EF4-FFF2-40B4-BE49-F238E27FC236}">
                <a16:creationId xmlns:a16="http://schemas.microsoft.com/office/drawing/2014/main" xmlns="" id="{84E292DA-0D93-432E-8CDF-9116A31023D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xmlns="" id="{3CC5030E-0F7C-4D43-87C9-56BB1E872DE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xmlns="" id="{8F092E90-B5E2-49AB-8FB1-4378B410072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988A25-FA08-4EEE-8C01-50C9F434A6B0}" type="slidenum">
              <a:rPr lang="en-US" altLang="en-US"/>
              <a:pPr>
                <a:spcBef>
                  <a:spcPct val="0"/>
                </a:spcBef>
              </a:pPr>
              <a:t>14</a:t>
            </a:fld>
            <a:endParaRPr lang="en-US" altLang="en-US"/>
          </a:p>
        </p:txBody>
      </p:sp>
      <p:sp>
        <p:nvSpPr>
          <p:cNvPr id="33795" name="Rectangle 2">
            <a:extLst>
              <a:ext uri="{FF2B5EF4-FFF2-40B4-BE49-F238E27FC236}">
                <a16:creationId xmlns:a16="http://schemas.microsoft.com/office/drawing/2014/main" xmlns="" id="{32F161D9-78D8-488C-AFD1-9352BCD9B46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xmlns="" id="{A5839944-361F-41C9-AC66-89804E1A986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24EFCD59-BE66-4FF8-90EA-95AA778C855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7DC15-EF2A-474F-99E5-C9A0B8CE2976}" type="slidenum">
              <a:rPr lang="en-US" altLang="en-US"/>
              <a:pPr>
                <a:spcBef>
                  <a:spcPct val="0"/>
                </a:spcBef>
              </a:pPr>
              <a:t>15</a:t>
            </a:fld>
            <a:endParaRPr lang="en-US" altLang="en-US"/>
          </a:p>
        </p:txBody>
      </p:sp>
      <p:sp>
        <p:nvSpPr>
          <p:cNvPr id="35843" name="Rectangle 2">
            <a:extLst>
              <a:ext uri="{FF2B5EF4-FFF2-40B4-BE49-F238E27FC236}">
                <a16:creationId xmlns:a16="http://schemas.microsoft.com/office/drawing/2014/main" xmlns="" id="{459B8F8D-7214-4895-8456-95C607E4B19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xmlns="" id="{4FAC2278-A36B-4134-A285-5B52C2594A6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367CDB37-8397-4080-BB23-CAAED0C267F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F31EB7-6929-40DE-920C-F2118F28232E}" type="slidenum">
              <a:rPr lang="en-US" altLang="en-US"/>
              <a:pPr>
                <a:spcBef>
                  <a:spcPct val="0"/>
                </a:spcBef>
              </a:pPr>
              <a:t>16</a:t>
            </a:fld>
            <a:endParaRPr lang="en-US" altLang="en-US"/>
          </a:p>
        </p:txBody>
      </p:sp>
      <p:sp>
        <p:nvSpPr>
          <p:cNvPr id="37891" name="Rectangle 2">
            <a:extLst>
              <a:ext uri="{FF2B5EF4-FFF2-40B4-BE49-F238E27FC236}">
                <a16:creationId xmlns:a16="http://schemas.microsoft.com/office/drawing/2014/main" xmlns="" id="{7E1D5C8E-C39F-4202-9790-E195F069B42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xmlns="" id="{5D080FF8-6633-4875-B88B-0578175B0B5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DABC90AA-1A2A-4179-8558-5A9B94119DC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75BD4C-C5B6-4D3E-A5D2-3C7557A85876}" type="slidenum">
              <a:rPr lang="en-US" altLang="en-US"/>
              <a:pPr>
                <a:spcBef>
                  <a:spcPct val="0"/>
                </a:spcBef>
              </a:pPr>
              <a:t>17</a:t>
            </a:fld>
            <a:endParaRPr lang="en-US" altLang="en-US"/>
          </a:p>
        </p:txBody>
      </p:sp>
      <p:sp>
        <p:nvSpPr>
          <p:cNvPr id="39939" name="Rectangle 2">
            <a:extLst>
              <a:ext uri="{FF2B5EF4-FFF2-40B4-BE49-F238E27FC236}">
                <a16:creationId xmlns:a16="http://schemas.microsoft.com/office/drawing/2014/main" xmlns="" id="{89416A1D-21F0-47F5-8CE9-E5C3E1DA81B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xmlns="" id="{7287045F-1696-4394-8C18-002E675E1C0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xmlns="" id="{3DB74337-7BAE-4176-95E8-4467F464793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61E8F3-8A83-431C-A024-0A61A14405D0}" type="slidenum">
              <a:rPr lang="en-US" altLang="en-US"/>
              <a:pPr>
                <a:spcBef>
                  <a:spcPct val="0"/>
                </a:spcBef>
              </a:pPr>
              <a:t>21</a:t>
            </a:fld>
            <a:endParaRPr lang="en-US" altLang="en-US"/>
          </a:p>
        </p:txBody>
      </p:sp>
      <p:sp>
        <p:nvSpPr>
          <p:cNvPr id="45059" name="Rectangle 2">
            <a:extLst>
              <a:ext uri="{FF2B5EF4-FFF2-40B4-BE49-F238E27FC236}">
                <a16:creationId xmlns:a16="http://schemas.microsoft.com/office/drawing/2014/main" xmlns="" id="{40970324-E527-43C9-9C7E-B3F4AFC85E9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xmlns="" id="{33B377E4-B1F9-4E72-ACE2-1E326B99CF1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xmlns="" id="{64FB05EE-6AAC-479B-97A7-877C0F76C2F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116AFF-90C0-4B97-8B55-52B2EEF4671C}" type="slidenum">
              <a:rPr lang="en-US" altLang="en-US"/>
              <a:pPr>
                <a:spcBef>
                  <a:spcPct val="0"/>
                </a:spcBef>
              </a:pPr>
              <a:t>22</a:t>
            </a:fld>
            <a:endParaRPr lang="en-US" altLang="en-US"/>
          </a:p>
        </p:txBody>
      </p:sp>
      <p:sp>
        <p:nvSpPr>
          <p:cNvPr id="47107" name="Rectangle 2">
            <a:extLst>
              <a:ext uri="{FF2B5EF4-FFF2-40B4-BE49-F238E27FC236}">
                <a16:creationId xmlns:a16="http://schemas.microsoft.com/office/drawing/2014/main" xmlns="" id="{6945494A-20F3-4896-89F3-1EE4FFFF0F9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xmlns="" id="{437BAA0E-B24C-4578-B583-8AD51A2B029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29635514-6D39-45EF-8539-0F2DF19247F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998B7A-75AB-4A38-A26B-AA665C780E13}"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xmlns="" id="{B9DC9626-289D-4B9B-89DF-977BA4074F5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05304D36-A82D-48CC-9841-6DA457E72F6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5D7DFD1E-CA7A-444A-89CD-094E0C53763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40B04C-2D59-4CAD-9FE3-16F4D7D92B38}" type="slidenum">
              <a:rPr lang="en-US" altLang="en-US"/>
              <a:pPr>
                <a:spcBef>
                  <a:spcPct val="0"/>
                </a:spcBef>
              </a:pPr>
              <a:t>23</a:t>
            </a:fld>
            <a:endParaRPr lang="en-US" altLang="en-US"/>
          </a:p>
        </p:txBody>
      </p:sp>
      <p:sp>
        <p:nvSpPr>
          <p:cNvPr id="49155" name="Rectangle 2">
            <a:extLst>
              <a:ext uri="{FF2B5EF4-FFF2-40B4-BE49-F238E27FC236}">
                <a16:creationId xmlns:a16="http://schemas.microsoft.com/office/drawing/2014/main" xmlns="" id="{37FC20D1-BFE1-4C8C-AF50-4E531CFB1F0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xmlns="" id="{1692B600-B3E1-4305-ACAD-63EC263BF0C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784A79E1-BF00-416E-992F-36EE92E7FEE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EBC6A-4E7F-4C1E-970F-2040DB6677E3}" type="slidenum">
              <a:rPr lang="en-US" altLang="en-US"/>
              <a:pPr>
                <a:spcBef>
                  <a:spcPct val="0"/>
                </a:spcBef>
              </a:pPr>
              <a:t>24</a:t>
            </a:fld>
            <a:endParaRPr lang="en-US" altLang="en-US"/>
          </a:p>
        </p:txBody>
      </p:sp>
      <p:sp>
        <p:nvSpPr>
          <p:cNvPr id="51203" name="Rectangle 2">
            <a:extLst>
              <a:ext uri="{FF2B5EF4-FFF2-40B4-BE49-F238E27FC236}">
                <a16:creationId xmlns:a16="http://schemas.microsoft.com/office/drawing/2014/main" xmlns="" id="{A4AB6363-2D11-41D6-987A-E460446F6706}"/>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205D8ECF-04E7-4686-9A96-7E3A618E68F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ACDFEDED-9F15-4742-A56F-02425C496D7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7F1971-18D7-4A69-902A-F0C3CB3DA0B9}" type="slidenum">
              <a:rPr lang="en-US" altLang="en-US"/>
              <a:pPr>
                <a:spcBef>
                  <a:spcPct val="0"/>
                </a:spcBef>
              </a:pPr>
              <a:t>25</a:t>
            </a:fld>
            <a:endParaRPr lang="en-US" altLang="en-US"/>
          </a:p>
        </p:txBody>
      </p:sp>
      <p:sp>
        <p:nvSpPr>
          <p:cNvPr id="53251" name="Rectangle 2">
            <a:extLst>
              <a:ext uri="{FF2B5EF4-FFF2-40B4-BE49-F238E27FC236}">
                <a16:creationId xmlns:a16="http://schemas.microsoft.com/office/drawing/2014/main" xmlns="" id="{91DAAFC1-6247-46F2-BE06-8FEC33FDA9D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F2DB6D78-8D92-44AF-89CD-D769BD3EB04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E21BE5C9-6106-4990-8C2C-3E8749D47B3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077588-5390-48C8-8764-425B11ABFC2E}" type="slidenum">
              <a:rPr lang="en-US" altLang="en-US"/>
              <a:pPr>
                <a:spcBef>
                  <a:spcPct val="0"/>
                </a:spcBef>
              </a:pPr>
              <a:t>26</a:t>
            </a:fld>
            <a:endParaRPr lang="en-US" altLang="en-US"/>
          </a:p>
        </p:txBody>
      </p:sp>
      <p:sp>
        <p:nvSpPr>
          <p:cNvPr id="55299" name="Rectangle 2">
            <a:extLst>
              <a:ext uri="{FF2B5EF4-FFF2-40B4-BE49-F238E27FC236}">
                <a16:creationId xmlns:a16="http://schemas.microsoft.com/office/drawing/2014/main" xmlns="" id="{2BA0332E-10B7-4DD6-BBAD-3DDEB6FA45F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10CACEEA-5DB5-4819-9AED-676C59B1475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xmlns="" id="{DCDCC8DF-7B8E-437B-A090-B60BDEC0418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DC4F81-2DC7-46ED-B120-ACE88CC967FD}" type="slidenum">
              <a:rPr lang="en-US" altLang="en-US"/>
              <a:pPr>
                <a:spcBef>
                  <a:spcPct val="0"/>
                </a:spcBef>
              </a:pPr>
              <a:t>27</a:t>
            </a:fld>
            <a:endParaRPr lang="en-US" altLang="en-US"/>
          </a:p>
        </p:txBody>
      </p:sp>
      <p:sp>
        <p:nvSpPr>
          <p:cNvPr id="57347" name="Rectangle 2">
            <a:extLst>
              <a:ext uri="{FF2B5EF4-FFF2-40B4-BE49-F238E27FC236}">
                <a16:creationId xmlns:a16="http://schemas.microsoft.com/office/drawing/2014/main" xmlns="" id="{F242D8DB-5C6D-44D3-9FE4-7D765132826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xmlns="" id="{0991B342-4846-47F5-BBA4-38CA0E86224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B674790A-0C1E-4FF1-AF41-E0F54C7DBD5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6E37DF-278B-48F8-93CF-F3FEBC72DDE3}" type="slidenum">
              <a:rPr lang="en-US" altLang="en-US"/>
              <a:pPr>
                <a:spcBef>
                  <a:spcPct val="0"/>
                </a:spcBef>
              </a:pPr>
              <a:t>28</a:t>
            </a:fld>
            <a:endParaRPr lang="en-US" altLang="en-US"/>
          </a:p>
        </p:txBody>
      </p:sp>
      <p:sp>
        <p:nvSpPr>
          <p:cNvPr id="59395" name="Rectangle 2">
            <a:extLst>
              <a:ext uri="{FF2B5EF4-FFF2-40B4-BE49-F238E27FC236}">
                <a16:creationId xmlns:a16="http://schemas.microsoft.com/office/drawing/2014/main" xmlns="" id="{5D9F1A27-2866-467A-9554-0F98B383F8D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xmlns="" id="{192E2EF1-1FB3-45BE-A63B-67738C24C55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xmlns="" id="{F4EAE6FD-AC28-4FEA-A786-F42EFF55B63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EBA97A-174F-4CFD-9E61-47E03360CBBB}" type="slidenum">
              <a:rPr lang="en-US" altLang="en-US"/>
              <a:pPr>
                <a:spcBef>
                  <a:spcPct val="0"/>
                </a:spcBef>
              </a:pPr>
              <a:t>29</a:t>
            </a:fld>
            <a:endParaRPr lang="en-US" altLang="en-US"/>
          </a:p>
        </p:txBody>
      </p:sp>
      <p:sp>
        <p:nvSpPr>
          <p:cNvPr id="61443" name="Rectangle 2">
            <a:extLst>
              <a:ext uri="{FF2B5EF4-FFF2-40B4-BE49-F238E27FC236}">
                <a16:creationId xmlns:a16="http://schemas.microsoft.com/office/drawing/2014/main" xmlns="" id="{F2D9E609-F8E9-4BC4-BC06-F00024B011C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xmlns="" id="{9BA88DE3-805C-4F89-B8B0-5AC23CC06E0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xmlns="" id="{98AD2B3B-D208-4237-BB57-C89125BFA5F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A483D5-17DD-40EA-875C-B4344030CDC4}" type="slidenum">
              <a:rPr lang="en-US" altLang="en-US"/>
              <a:pPr>
                <a:spcBef>
                  <a:spcPct val="0"/>
                </a:spcBef>
              </a:pPr>
              <a:t>30</a:t>
            </a:fld>
            <a:endParaRPr lang="en-US" altLang="en-US"/>
          </a:p>
        </p:txBody>
      </p:sp>
      <p:sp>
        <p:nvSpPr>
          <p:cNvPr id="63491" name="Rectangle 2">
            <a:extLst>
              <a:ext uri="{FF2B5EF4-FFF2-40B4-BE49-F238E27FC236}">
                <a16:creationId xmlns:a16="http://schemas.microsoft.com/office/drawing/2014/main" xmlns="" id="{CD30E89F-DA7A-48E0-A42D-DF2B1CEFBB02}"/>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xmlns="" id="{AB808BEF-B160-457B-98A6-9D961545B7A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xmlns="" id="{D830D4B6-FC90-4B0F-828E-2AB899ADDFD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A80C3B-5684-40A6-8A27-BB728C5DDB32}" type="slidenum">
              <a:rPr lang="en-US" altLang="en-US"/>
              <a:pPr>
                <a:spcBef>
                  <a:spcPct val="0"/>
                </a:spcBef>
              </a:pPr>
              <a:t>31</a:t>
            </a:fld>
            <a:endParaRPr lang="en-US" altLang="en-US"/>
          </a:p>
        </p:txBody>
      </p:sp>
      <p:sp>
        <p:nvSpPr>
          <p:cNvPr id="65539" name="Rectangle 2">
            <a:extLst>
              <a:ext uri="{FF2B5EF4-FFF2-40B4-BE49-F238E27FC236}">
                <a16:creationId xmlns:a16="http://schemas.microsoft.com/office/drawing/2014/main" xmlns="" id="{304F1B41-5709-41C0-906B-F0AC7177D01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7B71EA09-E343-427D-B90C-43392C157DB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xmlns="" id="{45060442-A3F9-40BC-8282-24D6A5D8060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72844-58CD-4604-B38A-CD8057A8C7E6}" type="slidenum">
              <a:rPr lang="en-US" altLang="en-US"/>
              <a:pPr>
                <a:spcBef>
                  <a:spcPct val="0"/>
                </a:spcBef>
              </a:pPr>
              <a:t>32</a:t>
            </a:fld>
            <a:endParaRPr lang="en-US" altLang="en-US"/>
          </a:p>
        </p:txBody>
      </p:sp>
      <p:sp>
        <p:nvSpPr>
          <p:cNvPr id="67587" name="Rectangle 2">
            <a:extLst>
              <a:ext uri="{FF2B5EF4-FFF2-40B4-BE49-F238E27FC236}">
                <a16:creationId xmlns:a16="http://schemas.microsoft.com/office/drawing/2014/main" xmlns="" id="{A20FE544-62CF-495D-9363-8566E084B11D}"/>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xmlns="" id="{C2672232-DEAC-4EC0-B818-48A5FCAEF9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45A8CA3C-2D8A-49B5-8D02-52A3E6BEF3B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E216CD-624C-49C1-B53F-8B2CE8382260}"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xmlns="" id="{A800116A-8DF6-4153-B04E-B014282A3AF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xmlns="" id="{050AFA42-EA18-4D86-A624-E3E9F60D920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xmlns="" id="{BA079900-DA8F-4435-9501-E88D3E43BAA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525D3A-C95E-4D48-8984-67783A445C31}" type="slidenum">
              <a:rPr lang="en-US" altLang="en-US"/>
              <a:pPr>
                <a:spcBef>
                  <a:spcPct val="0"/>
                </a:spcBef>
              </a:pPr>
              <a:t>33</a:t>
            </a:fld>
            <a:endParaRPr lang="en-US" altLang="en-US"/>
          </a:p>
        </p:txBody>
      </p:sp>
      <p:sp>
        <p:nvSpPr>
          <p:cNvPr id="69635" name="Rectangle 2">
            <a:extLst>
              <a:ext uri="{FF2B5EF4-FFF2-40B4-BE49-F238E27FC236}">
                <a16:creationId xmlns:a16="http://schemas.microsoft.com/office/drawing/2014/main" xmlns="" id="{CD90F55A-5823-4228-B23A-A9DFA1DEBE63}"/>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xmlns="" id="{34F858DA-7BA4-4518-B922-9CEB834672F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8389F7DA-EACF-4220-97AB-4B4E8B76DFA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A32D25-C10A-427F-93B7-1969391839F9}" type="slidenum">
              <a:rPr lang="en-US" altLang="en-US"/>
              <a:pPr>
                <a:spcBef>
                  <a:spcPct val="0"/>
                </a:spcBef>
              </a:pPr>
              <a:t>34</a:t>
            </a:fld>
            <a:endParaRPr lang="en-US" altLang="en-US"/>
          </a:p>
        </p:txBody>
      </p:sp>
      <p:sp>
        <p:nvSpPr>
          <p:cNvPr id="71683" name="Rectangle 2">
            <a:extLst>
              <a:ext uri="{FF2B5EF4-FFF2-40B4-BE49-F238E27FC236}">
                <a16:creationId xmlns:a16="http://schemas.microsoft.com/office/drawing/2014/main" xmlns="" id="{D9A08C23-28BD-42F5-B592-12618973D74E}"/>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xmlns="" id="{F440B8DF-F466-4B81-BE88-29A0089CD4F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18DD5B28-C628-499E-8A08-8E1B4E787F4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AD4953-4427-49F9-A693-5F788B94E0F3}" type="slidenum">
              <a:rPr lang="en-US" altLang="en-US"/>
              <a:pPr>
                <a:spcBef>
                  <a:spcPct val="0"/>
                </a:spcBef>
              </a:pPr>
              <a:t>35</a:t>
            </a:fld>
            <a:endParaRPr lang="en-US" altLang="en-US"/>
          </a:p>
        </p:txBody>
      </p:sp>
      <p:sp>
        <p:nvSpPr>
          <p:cNvPr id="73731" name="Rectangle 2">
            <a:extLst>
              <a:ext uri="{FF2B5EF4-FFF2-40B4-BE49-F238E27FC236}">
                <a16:creationId xmlns:a16="http://schemas.microsoft.com/office/drawing/2014/main" xmlns="" id="{21DFFCA1-7EE2-4FA0-AA1B-0E698F2933BE}"/>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xmlns="" id="{D631148E-14F0-4A76-B676-DE3BDA5B4C1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8D56FECD-2B5B-4721-A269-AA93DC00322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5E2698-ED4F-4C6E-A52E-223531BE8987}" type="slidenum">
              <a:rPr lang="en-US" altLang="en-US"/>
              <a:pPr>
                <a:spcBef>
                  <a:spcPct val="0"/>
                </a:spcBef>
              </a:pPr>
              <a:t>36</a:t>
            </a:fld>
            <a:endParaRPr lang="en-US" altLang="en-US"/>
          </a:p>
        </p:txBody>
      </p:sp>
      <p:sp>
        <p:nvSpPr>
          <p:cNvPr id="75779" name="Rectangle 2">
            <a:extLst>
              <a:ext uri="{FF2B5EF4-FFF2-40B4-BE49-F238E27FC236}">
                <a16:creationId xmlns:a16="http://schemas.microsoft.com/office/drawing/2014/main" xmlns="" id="{85649E59-167B-4CB8-AFB1-3FF098CEE98E}"/>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xmlns="" id="{FE2703F0-E97F-4871-907C-A5525BD82D8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xmlns="" id="{F9144AE4-7804-475B-9959-E2D5015A436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D370B0-9F13-42A0-AA5B-4CC6AE7D2E6C}" type="slidenum">
              <a:rPr lang="en-US" altLang="en-US"/>
              <a:pPr>
                <a:spcBef>
                  <a:spcPct val="0"/>
                </a:spcBef>
              </a:pPr>
              <a:t>37</a:t>
            </a:fld>
            <a:endParaRPr lang="en-US" altLang="en-US"/>
          </a:p>
        </p:txBody>
      </p:sp>
      <p:sp>
        <p:nvSpPr>
          <p:cNvPr id="77827" name="Rectangle 2">
            <a:extLst>
              <a:ext uri="{FF2B5EF4-FFF2-40B4-BE49-F238E27FC236}">
                <a16:creationId xmlns:a16="http://schemas.microsoft.com/office/drawing/2014/main" xmlns="" id="{7253E708-FFC8-485E-9600-D5CCF44FDD48}"/>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xmlns="" id="{2CD78290-F390-4982-8A78-DD52C149D9C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F6A3AD03-5CB8-456E-83F0-13845FF6DF4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2FDDDB-A38F-4C1A-84F0-79F9EBECA205}" type="slidenum">
              <a:rPr lang="en-US" altLang="en-US"/>
              <a:pPr>
                <a:spcBef>
                  <a:spcPct val="0"/>
                </a:spcBef>
              </a:pPr>
              <a:t>38</a:t>
            </a:fld>
            <a:endParaRPr lang="en-US" altLang="en-US"/>
          </a:p>
        </p:txBody>
      </p:sp>
      <p:sp>
        <p:nvSpPr>
          <p:cNvPr id="79875" name="Rectangle 2">
            <a:extLst>
              <a:ext uri="{FF2B5EF4-FFF2-40B4-BE49-F238E27FC236}">
                <a16:creationId xmlns:a16="http://schemas.microsoft.com/office/drawing/2014/main" xmlns="" id="{4DC0DB04-6890-453C-9010-048B8A5021AD}"/>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xmlns="" id="{D08ABEA5-862A-47EC-AC4E-BF50905885B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xmlns="" id="{1E36E6A6-3B42-4773-8E47-7A0AD8442AF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9EBAB-0224-4F79-A1F7-F2CA54DFF7F7}" type="slidenum">
              <a:rPr lang="en-US" altLang="en-US"/>
              <a:pPr>
                <a:spcBef>
                  <a:spcPct val="0"/>
                </a:spcBef>
              </a:pPr>
              <a:t>39</a:t>
            </a:fld>
            <a:endParaRPr lang="en-US" altLang="en-US"/>
          </a:p>
        </p:txBody>
      </p:sp>
      <p:sp>
        <p:nvSpPr>
          <p:cNvPr id="81923" name="Rectangle 2">
            <a:extLst>
              <a:ext uri="{FF2B5EF4-FFF2-40B4-BE49-F238E27FC236}">
                <a16:creationId xmlns:a16="http://schemas.microsoft.com/office/drawing/2014/main" xmlns="" id="{5C742746-5CEE-4B98-BAF9-8D5F50F3AD13}"/>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xmlns="" id="{F1066B1E-71AF-416D-9EEE-83C11EB15A1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121CA677-1D9C-402D-9709-E91FC909C00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3E927-89F3-4BC9-9E57-B79BE7FB4127}" type="slidenum">
              <a:rPr lang="en-US" altLang="en-US"/>
              <a:pPr>
                <a:spcBef>
                  <a:spcPct val="0"/>
                </a:spcBef>
              </a:pPr>
              <a:t>40</a:t>
            </a:fld>
            <a:endParaRPr lang="en-US" altLang="en-US"/>
          </a:p>
        </p:txBody>
      </p:sp>
      <p:sp>
        <p:nvSpPr>
          <p:cNvPr id="83971" name="Rectangle 2">
            <a:extLst>
              <a:ext uri="{FF2B5EF4-FFF2-40B4-BE49-F238E27FC236}">
                <a16:creationId xmlns:a16="http://schemas.microsoft.com/office/drawing/2014/main" xmlns="" id="{A10E5353-D32A-4058-8AE2-6C6E23D4541A}"/>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xmlns="" id="{A5CDBE43-DFB0-4302-ACB7-18DE26A1A7F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6F9BB453-E036-444F-BA85-E35F6CF88B7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DD458A-9986-4612-A715-04F227236407}" type="slidenum">
              <a:rPr lang="en-US" altLang="en-US"/>
              <a:pPr>
                <a:spcBef>
                  <a:spcPct val="0"/>
                </a:spcBef>
              </a:pPr>
              <a:t>41</a:t>
            </a:fld>
            <a:endParaRPr lang="en-US" altLang="en-US"/>
          </a:p>
        </p:txBody>
      </p:sp>
      <p:sp>
        <p:nvSpPr>
          <p:cNvPr id="86019" name="Rectangle 2">
            <a:extLst>
              <a:ext uri="{FF2B5EF4-FFF2-40B4-BE49-F238E27FC236}">
                <a16:creationId xmlns:a16="http://schemas.microsoft.com/office/drawing/2014/main" xmlns="" id="{EBF9ADBC-B9D8-43AE-9DD1-DF03B80BB6A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xmlns="" id="{8B1CEDB3-7F6F-48FF-97FF-B4C8E30CFB8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xmlns="" id="{D4A88060-2CC4-4EC5-890B-A0F25238FC5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014221-F2F5-4A2B-A24E-F338BE065D83}" type="slidenum">
              <a:rPr lang="en-US" altLang="en-US"/>
              <a:pPr>
                <a:spcBef>
                  <a:spcPct val="0"/>
                </a:spcBef>
              </a:pPr>
              <a:t>43</a:t>
            </a:fld>
            <a:endParaRPr lang="en-US" altLang="en-US"/>
          </a:p>
        </p:txBody>
      </p:sp>
      <p:sp>
        <p:nvSpPr>
          <p:cNvPr id="89091" name="Rectangle 2">
            <a:extLst>
              <a:ext uri="{FF2B5EF4-FFF2-40B4-BE49-F238E27FC236}">
                <a16:creationId xmlns:a16="http://schemas.microsoft.com/office/drawing/2014/main" xmlns="" id="{FEAE7BED-6639-40C3-A663-1451F1C36DDC}"/>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xmlns="" id="{E8BE6496-BBAF-44DE-9E3E-6DD646F1FF1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224D3C68-FF67-4CA1-863F-050098B0A73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44369F-7488-4838-B2F8-05E1BA583B41}"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xmlns="" id="{198E15F0-E5C6-43E2-B030-203C164AE41D}"/>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xmlns="" id="{76680027-C379-4354-A87D-02E4C61F068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xmlns="" id="{535E9AAF-BDD1-4BF9-B5F9-8FE2F6A53F5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F75F31-E5E8-4B47-BF3B-6B19C89B0400}" type="slidenum">
              <a:rPr lang="en-US" altLang="en-US"/>
              <a:pPr>
                <a:spcBef>
                  <a:spcPct val="0"/>
                </a:spcBef>
              </a:pPr>
              <a:t>44</a:t>
            </a:fld>
            <a:endParaRPr lang="en-US" altLang="en-US"/>
          </a:p>
        </p:txBody>
      </p:sp>
      <p:sp>
        <p:nvSpPr>
          <p:cNvPr id="91139" name="Rectangle 2">
            <a:extLst>
              <a:ext uri="{FF2B5EF4-FFF2-40B4-BE49-F238E27FC236}">
                <a16:creationId xmlns:a16="http://schemas.microsoft.com/office/drawing/2014/main" xmlns="" id="{D3E9087A-A723-476E-885D-F0861A5A5D8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xmlns="" id="{BC260563-59A7-46BC-9B02-B0AEE2DCCB0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xmlns="" id="{8EED741A-0F56-48A4-8B8C-C2D2A45109D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4402F-A36A-4B3C-B5C5-1D2404FFFC3B}" type="slidenum">
              <a:rPr lang="en-US" altLang="en-US"/>
              <a:pPr>
                <a:spcBef>
                  <a:spcPct val="0"/>
                </a:spcBef>
              </a:pPr>
              <a:t>45</a:t>
            </a:fld>
            <a:endParaRPr lang="en-US" altLang="en-US"/>
          </a:p>
        </p:txBody>
      </p:sp>
      <p:sp>
        <p:nvSpPr>
          <p:cNvPr id="93187" name="Rectangle 2">
            <a:extLst>
              <a:ext uri="{FF2B5EF4-FFF2-40B4-BE49-F238E27FC236}">
                <a16:creationId xmlns:a16="http://schemas.microsoft.com/office/drawing/2014/main" xmlns="" id="{6C29543B-D791-488E-BC8C-F5EB46C05127}"/>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xmlns="" id="{DADA74D7-1A5A-4ACA-A329-71045958CE3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xmlns="" id="{B78E919F-B54E-4714-B8B0-15A13CAE815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9BA75-386F-488B-B678-C8D1E7BA2DAF}" type="slidenum">
              <a:rPr lang="en-US" altLang="en-US"/>
              <a:pPr>
                <a:spcBef>
                  <a:spcPct val="0"/>
                </a:spcBef>
              </a:pPr>
              <a:t>46</a:t>
            </a:fld>
            <a:endParaRPr lang="en-US" altLang="en-US"/>
          </a:p>
        </p:txBody>
      </p:sp>
      <p:sp>
        <p:nvSpPr>
          <p:cNvPr id="95235" name="Rectangle 2">
            <a:extLst>
              <a:ext uri="{FF2B5EF4-FFF2-40B4-BE49-F238E27FC236}">
                <a16:creationId xmlns:a16="http://schemas.microsoft.com/office/drawing/2014/main" xmlns="" id="{3CAD6952-EF10-49FF-9B3A-758B40AFFFE7}"/>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xmlns="" id="{876CACE2-2D3C-45BC-8583-679087D7004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xmlns="" id="{4CB76D2A-DBCB-4460-9D9D-0323722CE02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5E3C69-2410-49BD-8863-1F11BF4F0372}" type="slidenum">
              <a:rPr lang="en-US" altLang="en-US"/>
              <a:pPr>
                <a:spcBef>
                  <a:spcPct val="0"/>
                </a:spcBef>
              </a:pPr>
              <a:t>5</a:t>
            </a:fld>
            <a:endParaRPr lang="en-US" altLang="en-US"/>
          </a:p>
        </p:txBody>
      </p:sp>
      <p:sp>
        <p:nvSpPr>
          <p:cNvPr id="13315" name="Rectangle 2">
            <a:extLst>
              <a:ext uri="{FF2B5EF4-FFF2-40B4-BE49-F238E27FC236}">
                <a16:creationId xmlns:a16="http://schemas.microsoft.com/office/drawing/2014/main" xmlns="" id="{CDEB1DF0-0A32-49EE-BE2E-CBABB19D700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xmlns="" id="{2A707D58-4B9B-4149-901D-E3DAFD70653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BEDADA30-5E1F-4001-9C2D-29C96146F99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6C4A8D-AF0A-42AF-B17B-0796C7F1CC37}"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xmlns="" id="{48FC567C-86C0-42E8-A18A-DEE25BED483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189FBB1C-2348-4E03-AC9A-9064739A186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655B6851-8169-4745-8294-16D53DA9D31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EF6CC1-2F7D-414B-9007-F39DF77833F4}" type="slidenum">
              <a:rPr lang="en-US" altLang="en-US"/>
              <a:pPr>
                <a:spcBef>
                  <a:spcPct val="0"/>
                </a:spcBef>
              </a:pPr>
              <a:t>7</a:t>
            </a:fld>
            <a:endParaRPr lang="en-US" altLang="en-US"/>
          </a:p>
        </p:txBody>
      </p:sp>
      <p:sp>
        <p:nvSpPr>
          <p:cNvPr id="17411" name="Rectangle 2">
            <a:extLst>
              <a:ext uri="{FF2B5EF4-FFF2-40B4-BE49-F238E27FC236}">
                <a16:creationId xmlns:a16="http://schemas.microsoft.com/office/drawing/2014/main" xmlns="" id="{4779338E-A766-4590-AF9F-15E2C84E175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xmlns="" id="{6FA51F98-CC1A-4BC5-8454-8FEE4E266AC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7620ABB7-C34A-4394-9D79-2C2CF413C72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2DC36F-79DE-4B56-B9D8-307315648C6D}" type="slidenum">
              <a:rPr lang="en-US" altLang="en-US"/>
              <a:pPr>
                <a:spcBef>
                  <a:spcPct val="0"/>
                </a:spcBef>
              </a:pPr>
              <a:t>8</a:t>
            </a:fld>
            <a:endParaRPr lang="en-US" altLang="en-US"/>
          </a:p>
        </p:txBody>
      </p:sp>
      <p:sp>
        <p:nvSpPr>
          <p:cNvPr id="19459" name="Rectangle 2">
            <a:extLst>
              <a:ext uri="{FF2B5EF4-FFF2-40B4-BE49-F238E27FC236}">
                <a16:creationId xmlns:a16="http://schemas.microsoft.com/office/drawing/2014/main" xmlns="" id="{6766DFDC-5371-485E-B159-1B3AFA54FD2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xmlns="" id="{C6EE8BE8-FB0E-44D9-A117-EDC4E008A3B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CE58F5AD-0483-460E-9C92-45B77876934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CD5C73-DCD1-4F7D-B6EA-E19092726AD6}" type="slidenum">
              <a:rPr lang="en-US" altLang="en-US"/>
              <a:pPr>
                <a:spcBef>
                  <a:spcPct val="0"/>
                </a:spcBef>
              </a:pPr>
              <a:t>9</a:t>
            </a:fld>
            <a:endParaRPr lang="en-US" altLang="en-US"/>
          </a:p>
        </p:txBody>
      </p:sp>
      <p:sp>
        <p:nvSpPr>
          <p:cNvPr id="21507" name="Rectangle 2">
            <a:extLst>
              <a:ext uri="{FF2B5EF4-FFF2-40B4-BE49-F238E27FC236}">
                <a16:creationId xmlns:a16="http://schemas.microsoft.com/office/drawing/2014/main" xmlns="" id="{ED6CCFE1-6600-4343-9FF5-2F3D61DF7D4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04C1495E-4BE7-4277-8715-AA5639E5F07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en-US"/>
          </a:p>
        </p:txBody>
      </p:sp>
      <p:sp>
        <p:nvSpPr>
          <p:cNvPr id="4" name="Rectangle 4">
            <a:extLst>
              <a:ext uri="{FF2B5EF4-FFF2-40B4-BE49-F238E27FC236}">
                <a16:creationId xmlns:a16="http://schemas.microsoft.com/office/drawing/2014/main" xmlns="" id="{87EB71C6-7760-45AB-8D9B-F6CC97B9F8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6C5AEF19-C016-416B-AED0-ED9864A716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D26B3EEC-7F83-4EE0-96EC-3D00FBA0D827}"/>
              </a:ext>
            </a:extLst>
          </p:cNvPr>
          <p:cNvSpPr>
            <a:spLocks noGrp="1" noChangeArrowheads="1"/>
          </p:cNvSpPr>
          <p:nvPr>
            <p:ph type="sldNum" sz="quarter" idx="12"/>
          </p:nvPr>
        </p:nvSpPr>
        <p:spPr>
          <a:ln/>
        </p:spPr>
        <p:txBody>
          <a:bodyPr/>
          <a:lstStyle>
            <a:lvl1pPr>
              <a:defRPr/>
            </a:lvl1pPr>
          </a:lstStyle>
          <a:p>
            <a:fld id="{A40E9009-53A1-49B1-AF5D-A779A43396EE}" type="slidenum">
              <a:rPr lang="en-US" altLang="en-US"/>
              <a:pPr/>
              <a:t>‹#›</a:t>
            </a:fld>
            <a:endParaRPr lang="en-US" altLang="en-US"/>
          </a:p>
        </p:txBody>
      </p:sp>
    </p:spTree>
    <p:extLst>
      <p:ext uri="{BB962C8B-B14F-4D97-AF65-F5344CB8AC3E}">
        <p14:creationId xmlns:p14="http://schemas.microsoft.com/office/powerpoint/2010/main" val="251649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a:extLst>
              <a:ext uri="{FF2B5EF4-FFF2-40B4-BE49-F238E27FC236}">
                <a16:creationId xmlns:a16="http://schemas.microsoft.com/office/drawing/2014/main" xmlns="" id="{DF274FF1-1122-478F-971D-E555076194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8C867F1C-0B18-4133-B729-5361EDD5B7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5D2971F0-121E-44BF-A658-A75A611CCBB3}"/>
              </a:ext>
            </a:extLst>
          </p:cNvPr>
          <p:cNvSpPr>
            <a:spLocks noGrp="1" noChangeArrowheads="1"/>
          </p:cNvSpPr>
          <p:nvPr>
            <p:ph type="sldNum" sz="quarter" idx="12"/>
          </p:nvPr>
        </p:nvSpPr>
        <p:spPr>
          <a:ln/>
        </p:spPr>
        <p:txBody>
          <a:bodyPr/>
          <a:lstStyle>
            <a:lvl1pPr>
              <a:defRPr/>
            </a:lvl1pPr>
          </a:lstStyle>
          <a:p>
            <a:fld id="{30304283-2F34-472E-A4E7-A881034CFBD5}" type="slidenum">
              <a:rPr lang="en-US" altLang="en-US"/>
              <a:pPr/>
              <a:t>‹#›</a:t>
            </a:fld>
            <a:endParaRPr lang="en-US" altLang="en-US"/>
          </a:p>
        </p:txBody>
      </p:sp>
    </p:spTree>
    <p:extLst>
      <p:ext uri="{BB962C8B-B14F-4D97-AF65-F5344CB8AC3E}">
        <p14:creationId xmlns:p14="http://schemas.microsoft.com/office/powerpoint/2010/main" val="364178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a:extLst>
              <a:ext uri="{FF2B5EF4-FFF2-40B4-BE49-F238E27FC236}">
                <a16:creationId xmlns:a16="http://schemas.microsoft.com/office/drawing/2014/main" xmlns="" id="{516117D9-7E31-4A46-A0CF-7306467E16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908A59EE-6BD0-4AAC-8D74-E06EAC99F8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AC2418EF-4FC1-40E7-9899-670B7C300319}"/>
              </a:ext>
            </a:extLst>
          </p:cNvPr>
          <p:cNvSpPr>
            <a:spLocks noGrp="1" noChangeArrowheads="1"/>
          </p:cNvSpPr>
          <p:nvPr>
            <p:ph type="sldNum" sz="quarter" idx="12"/>
          </p:nvPr>
        </p:nvSpPr>
        <p:spPr>
          <a:ln/>
        </p:spPr>
        <p:txBody>
          <a:bodyPr/>
          <a:lstStyle>
            <a:lvl1pPr>
              <a:defRPr/>
            </a:lvl1pPr>
          </a:lstStyle>
          <a:p>
            <a:fld id="{5D27135A-7529-495A-AAEF-B3769F21E190}" type="slidenum">
              <a:rPr lang="en-US" altLang="en-US"/>
              <a:pPr/>
              <a:t>‹#›</a:t>
            </a:fld>
            <a:endParaRPr lang="en-US" altLang="en-US"/>
          </a:p>
        </p:txBody>
      </p:sp>
    </p:spTree>
    <p:extLst>
      <p:ext uri="{BB962C8B-B14F-4D97-AF65-F5344CB8AC3E}">
        <p14:creationId xmlns:p14="http://schemas.microsoft.com/office/powerpoint/2010/main" val="166267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a:extLst>
              <a:ext uri="{FF2B5EF4-FFF2-40B4-BE49-F238E27FC236}">
                <a16:creationId xmlns:a16="http://schemas.microsoft.com/office/drawing/2014/main" xmlns="" id="{F86FAF64-A7F1-4663-9B08-19B306BDD8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06CE53D3-B5D6-4B68-9545-877073743E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D334B24B-4039-437D-95A0-27F691CBC229}"/>
              </a:ext>
            </a:extLst>
          </p:cNvPr>
          <p:cNvSpPr>
            <a:spLocks noGrp="1" noChangeArrowheads="1"/>
          </p:cNvSpPr>
          <p:nvPr>
            <p:ph type="sldNum" sz="quarter" idx="12"/>
          </p:nvPr>
        </p:nvSpPr>
        <p:spPr>
          <a:ln/>
        </p:spPr>
        <p:txBody>
          <a:bodyPr/>
          <a:lstStyle>
            <a:lvl1pPr>
              <a:defRPr/>
            </a:lvl1pPr>
          </a:lstStyle>
          <a:p>
            <a:fld id="{73D4D9E2-AC8B-4724-A7F1-91720CA537D2}" type="slidenum">
              <a:rPr lang="en-US" altLang="en-US"/>
              <a:pPr/>
              <a:t>‹#›</a:t>
            </a:fld>
            <a:endParaRPr lang="en-US" altLang="en-US"/>
          </a:p>
        </p:txBody>
      </p:sp>
    </p:spTree>
    <p:extLst>
      <p:ext uri="{BB962C8B-B14F-4D97-AF65-F5344CB8AC3E}">
        <p14:creationId xmlns:p14="http://schemas.microsoft.com/office/powerpoint/2010/main" val="347165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quarter" idx="2"/>
          </p:nvPr>
        </p:nvSpPr>
        <p:spPr>
          <a:xfrm>
            <a:off x="4648200"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obsah 4"/>
          <p:cNvSpPr>
            <a:spLocks noGrp="1"/>
          </p:cNvSpPr>
          <p:nvPr>
            <p:ph sz="quarter" idx="3"/>
          </p:nvPr>
        </p:nvSpPr>
        <p:spPr>
          <a:xfrm>
            <a:off x="4648200" y="3938588"/>
            <a:ext cx="40386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Rectangle 4">
            <a:extLst>
              <a:ext uri="{FF2B5EF4-FFF2-40B4-BE49-F238E27FC236}">
                <a16:creationId xmlns:a16="http://schemas.microsoft.com/office/drawing/2014/main" xmlns="" id="{B7F5B6BF-AE1E-4130-96CE-C75C1D3BCD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xmlns="" id="{E4709A9D-9B9C-4414-9CB2-E838E12E1B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xmlns="" id="{F4742090-E5B1-4305-B75D-FEB458EAB2F5}"/>
              </a:ext>
            </a:extLst>
          </p:cNvPr>
          <p:cNvSpPr>
            <a:spLocks noGrp="1" noChangeArrowheads="1"/>
          </p:cNvSpPr>
          <p:nvPr>
            <p:ph type="sldNum" sz="quarter" idx="12"/>
          </p:nvPr>
        </p:nvSpPr>
        <p:spPr>
          <a:ln/>
        </p:spPr>
        <p:txBody>
          <a:bodyPr/>
          <a:lstStyle>
            <a:lvl1pPr>
              <a:defRPr/>
            </a:lvl1pPr>
          </a:lstStyle>
          <a:p>
            <a:fld id="{6BDC7CA8-F976-4372-BDE0-30D963E084B2}" type="slidenum">
              <a:rPr lang="en-US" altLang="en-US"/>
              <a:pPr/>
              <a:t>‹#›</a:t>
            </a:fld>
            <a:endParaRPr lang="en-US" altLang="en-US"/>
          </a:p>
        </p:txBody>
      </p:sp>
    </p:spTree>
    <p:extLst>
      <p:ext uri="{BB962C8B-B14F-4D97-AF65-F5344CB8AC3E}">
        <p14:creationId xmlns:p14="http://schemas.microsoft.com/office/powerpoint/2010/main" val="203753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a:extLst>
              <a:ext uri="{FF2B5EF4-FFF2-40B4-BE49-F238E27FC236}">
                <a16:creationId xmlns:a16="http://schemas.microsoft.com/office/drawing/2014/main" xmlns="" id="{EEC59C3A-6C58-452B-ADB7-4496217976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C4045BD2-F769-4B75-ABEA-6B6AEA4A93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574C2408-2208-45CF-A0F2-FDD9FAAEC689}"/>
              </a:ext>
            </a:extLst>
          </p:cNvPr>
          <p:cNvSpPr>
            <a:spLocks noGrp="1" noChangeArrowheads="1"/>
          </p:cNvSpPr>
          <p:nvPr>
            <p:ph type="sldNum" sz="quarter" idx="12"/>
          </p:nvPr>
        </p:nvSpPr>
        <p:spPr>
          <a:ln/>
        </p:spPr>
        <p:txBody>
          <a:bodyPr/>
          <a:lstStyle>
            <a:lvl1pPr>
              <a:defRPr/>
            </a:lvl1pPr>
          </a:lstStyle>
          <a:p>
            <a:fld id="{29514A6C-458C-4855-AB0D-A75702A63A4F}" type="slidenum">
              <a:rPr lang="en-US" altLang="en-US"/>
              <a:pPr/>
              <a:t>‹#›</a:t>
            </a:fld>
            <a:endParaRPr lang="en-US" altLang="en-US"/>
          </a:p>
        </p:txBody>
      </p:sp>
    </p:spTree>
    <p:extLst>
      <p:ext uri="{BB962C8B-B14F-4D97-AF65-F5344CB8AC3E}">
        <p14:creationId xmlns:p14="http://schemas.microsoft.com/office/powerpoint/2010/main" val="170112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a:extLst>
              <a:ext uri="{FF2B5EF4-FFF2-40B4-BE49-F238E27FC236}">
                <a16:creationId xmlns:a16="http://schemas.microsoft.com/office/drawing/2014/main" xmlns="" id="{8091783F-BDD7-48D7-BFC8-6BE06998CA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E0F40401-A75E-4E86-A097-4B7E986656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8E6F018E-9F9F-476A-B8B3-C16025E386EB}"/>
              </a:ext>
            </a:extLst>
          </p:cNvPr>
          <p:cNvSpPr>
            <a:spLocks noGrp="1" noChangeArrowheads="1"/>
          </p:cNvSpPr>
          <p:nvPr>
            <p:ph type="sldNum" sz="quarter" idx="12"/>
          </p:nvPr>
        </p:nvSpPr>
        <p:spPr>
          <a:ln/>
        </p:spPr>
        <p:txBody>
          <a:bodyPr/>
          <a:lstStyle>
            <a:lvl1pPr>
              <a:defRPr/>
            </a:lvl1pPr>
          </a:lstStyle>
          <a:p>
            <a:fld id="{14B0D459-2C6E-4F60-868D-E3049C7FF866}" type="slidenum">
              <a:rPr lang="en-US" altLang="en-US"/>
              <a:pPr/>
              <a:t>‹#›</a:t>
            </a:fld>
            <a:endParaRPr lang="en-US" altLang="en-US"/>
          </a:p>
        </p:txBody>
      </p:sp>
    </p:spTree>
    <p:extLst>
      <p:ext uri="{BB962C8B-B14F-4D97-AF65-F5344CB8AC3E}">
        <p14:creationId xmlns:p14="http://schemas.microsoft.com/office/powerpoint/2010/main" val="3880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a:extLst>
              <a:ext uri="{FF2B5EF4-FFF2-40B4-BE49-F238E27FC236}">
                <a16:creationId xmlns:a16="http://schemas.microsoft.com/office/drawing/2014/main" xmlns="" id="{BE623610-B5A3-4E4C-B09C-22B488BF87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D2D746F5-E6D9-4CD7-AED7-C05CD320FB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D42F1196-EF22-4AFE-B868-2042BB5DDC3B}"/>
              </a:ext>
            </a:extLst>
          </p:cNvPr>
          <p:cNvSpPr>
            <a:spLocks noGrp="1" noChangeArrowheads="1"/>
          </p:cNvSpPr>
          <p:nvPr>
            <p:ph type="sldNum" sz="quarter" idx="12"/>
          </p:nvPr>
        </p:nvSpPr>
        <p:spPr>
          <a:ln/>
        </p:spPr>
        <p:txBody>
          <a:bodyPr/>
          <a:lstStyle>
            <a:lvl1pPr>
              <a:defRPr/>
            </a:lvl1pPr>
          </a:lstStyle>
          <a:p>
            <a:fld id="{B80E0F57-B171-46BD-BE68-343B18116EAC}" type="slidenum">
              <a:rPr lang="en-US" altLang="en-US"/>
              <a:pPr/>
              <a:t>‹#›</a:t>
            </a:fld>
            <a:endParaRPr lang="en-US" altLang="en-US"/>
          </a:p>
        </p:txBody>
      </p:sp>
    </p:spTree>
    <p:extLst>
      <p:ext uri="{BB962C8B-B14F-4D97-AF65-F5344CB8AC3E}">
        <p14:creationId xmlns:p14="http://schemas.microsoft.com/office/powerpoint/2010/main" val="72315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Rectangle 4">
            <a:extLst>
              <a:ext uri="{FF2B5EF4-FFF2-40B4-BE49-F238E27FC236}">
                <a16:creationId xmlns:a16="http://schemas.microsoft.com/office/drawing/2014/main" xmlns="" id="{982E67BC-B9F8-4CEA-89A1-A0F21C8864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AE4D9940-9811-4394-A7F8-A19D5AEE49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E4281F8B-7051-430C-9195-0345ED04B8CB}"/>
              </a:ext>
            </a:extLst>
          </p:cNvPr>
          <p:cNvSpPr>
            <a:spLocks noGrp="1" noChangeArrowheads="1"/>
          </p:cNvSpPr>
          <p:nvPr>
            <p:ph type="sldNum" sz="quarter" idx="12"/>
          </p:nvPr>
        </p:nvSpPr>
        <p:spPr>
          <a:ln/>
        </p:spPr>
        <p:txBody>
          <a:bodyPr/>
          <a:lstStyle>
            <a:lvl1pPr>
              <a:defRPr/>
            </a:lvl1pPr>
          </a:lstStyle>
          <a:p>
            <a:fld id="{8EEBD3FB-98B9-4578-96CF-1C3B417EB520}" type="slidenum">
              <a:rPr lang="en-US" altLang="en-US"/>
              <a:pPr/>
              <a:t>‹#›</a:t>
            </a:fld>
            <a:endParaRPr lang="en-US" altLang="en-US"/>
          </a:p>
        </p:txBody>
      </p:sp>
    </p:spTree>
    <p:extLst>
      <p:ext uri="{BB962C8B-B14F-4D97-AF65-F5344CB8AC3E}">
        <p14:creationId xmlns:p14="http://schemas.microsoft.com/office/powerpoint/2010/main" val="422938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Rectangle 4">
            <a:extLst>
              <a:ext uri="{FF2B5EF4-FFF2-40B4-BE49-F238E27FC236}">
                <a16:creationId xmlns:a16="http://schemas.microsoft.com/office/drawing/2014/main" xmlns="" id="{4E6872ED-B398-4DAA-A1C0-55976ECD4A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BD5B1CEE-2336-4355-8550-7503A744B3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E031768E-EF68-426E-9CE4-BEA6E18B0650}"/>
              </a:ext>
            </a:extLst>
          </p:cNvPr>
          <p:cNvSpPr>
            <a:spLocks noGrp="1" noChangeArrowheads="1"/>
          </p:cNvSpPr>
          <p:nvPr>
            <p:ph type="sldNum" sz="quarter" idx="12"/>
          </p:nvPr>
        </p:nvSpPr>
        <p:spPr>
          <a:ln/>
        </p:spPr>
        <p:txBody>
          <a:bodyPr/>
          <a:lstStyle>
            <a:lvl1pPr>
              <a:defRPr/>
            </a:lvl1pPr>
          </a:lstStyle>
          <a:p>
            <a:fld id="{71ADBCAA-FCEB-4424-BEF6-2B3737A439A1}" type="slidenum">
              <a:rPr lang="en-US" altLang="en-US"/>
              <a:pPr/>
              <a:t>‹#›</a:t>
            </a:fld>
            <a:endParaRPr lang="en-US" altLang="en-US"/>
          </a:p>
        </p:txBody>
      </p:sp>
    </p:spTree>
    <p:extLst>
      <p:ext uri="{BB962C8B-B14F-4D97-AF65-F5344CB8AC3E}">
        <p14:creationId xmlns:p14="http://schemas.microsoft.com/office/powerpoint/2010/main" val="287178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0327537-2D52-449E-9E7D-D1B71057F5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23F18CE4-2E47-4762-B7F7-BBC7443EEA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AAC52059-C0DC-4AAC-82A1-8207965350DA}"/>
              </a:ext>
            </a:extLst>
          </p:cNvPr>
          <p:cNvSpPr>
            <a:spLocks noGrp="1" noChangeArrowheads="1"/>
          </p:cNvSpPr>
          <p:nvPr>
            <p:ph type="sldNum" sz="quarter" idx="12"/>
          </p:nvPr>
        </p:nvSpPr>
        <p:spPr>
          <a:ln/>
        </p:spPr>
        <p:txBody>
          <a:bodyPr/>
          <a:lstStyle>
            <a:lvl1pPr>
              <a:defRPr/>
            </a:lvl1pPr>
          </a:lstStyle>
          <a:p>
            <a:fld id="{14A3A58F-3D8C-45AD-A65C-8104D8366ADC}" type="slidenum">
              <a:rPr lang="en-US" altLang="en-US"/>
              <a:pPr/>
              <a:t>‹#›</a:t>
            </a:fld>
            <a:endParaRPr lang="en-US" altLang="en-US"/>
          </a:p>
        </p:txBody>
      </p:sp>
    </p:spTree>
    <p:extLst>
      <p:ext uri="{BB962C8B-B14F-4D97-AF65-F5344CB8AC3E}">
        <p14:creationId xmlns:p14="http://schemas.microsoft.com/office/powerpoint/2010/main" val="289097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xmlns="" id="{2EDE2422-45D0-4B4C-BD93-31E420D775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671EF25E-4F05-439E-9E3A-6D26DD4EDA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F0E1E475-8160-4164-9943-751DA6EAB2B1}"/>
              </a:ext>
            </a:extLst>
          </p:cNvPr>
          <p:cNvSpPr>
            <a:spLocks noGrp="1" noChangeArrowheads="1"/>
          </p:cNvSpPr>
          <p:nvPr>
            <p:ph type="sldNum" sz="quarter" idx="12"/>
          </p:nvPr>
        </p:nvSpPr>
        <p:spPr>
          <a:ln/>
        </p:spPr>
        <p:txBody>
          <a:bodyPr/>
          <a:lstStyle>
            <a:lvl1pPr>
              <a:defRPr/>
            </a:lvl1pPr>
          </a:lstStyle>
          <a:p>
            <a:fld id="{7A06895A-D8C0-4791-9640-014DDF47DBB2}" type="slidenum">
              <a:rPr lang="en-US" altLang="en-US"/>
              <a:pPr/>
              <a:t>‹#›</a:t>
            </a:fld>
            <a:endParaRPr lang="en-US" altLang="en-US"/>
          </a:p>
        </p:txBody>
      </p:sp>
    </p:spTree>
    <p:extLst>
      <p:ext uri="{BB962C8B-B14F-4D97-AF65-F5344CB8AC3E}">
        <p14:creationId xmlns:p14="http://schemas.microsoft.com/office/powerpoint/2010/main" val="183757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xmlns="" id="{3ACF408A-17FC-4228-8154-AFAFB291F0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42B85336-65C6-446E-914D-F9AA192FF0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278F669C-40A0-4238-9FC2-48755DE2A80C}"/>
              </a:ext>
            </a:extLst>
          </p:cNvPr>
          <p:cNvSpPr>
            <a:spLocks noGrp="1" noChangeArrowheads="1"/>
          </p:cNvSpPr>
          <p:nvPr>
            <p:ph type="sldNum" sz="quarter" idx="12"/>
          </p:nvPr>
        </p:nvSpPr>
        <p:spPr>
          <a:ln/>
        </p:spPr>
        <p:txBody>
          <a:bodyPr/>
          <a:lstStyle>
            <a:lvl1pPr>
              <a:defRPr/>
            </a:lvl1pPr>
          </a:lstStyle>
          <a:p>
            <a:fld id="{F88BEA02-8FB4-41DA-AD32-7FDBDD63E0CF}" type="slidenum">
              <a:rPr lang="en-US" altLang="en-US"/>
              <a:pPr/>
              <a:t>‹#›</a:t>
            </a:fld>
            <a:endParaRPr lang="en-US" altLang="en-US"/>
          </a:p>
        </p:txBody>
      </p:sp>
    </p:spTree>
    <p:extLst>
      <p:ext uri="{BB962C8B-B14F-4D97-AF65-F5344CB8AC3E}">
        <p14:creationId xmlns:p14="http://schemas.microsoft.com/office/powerpoint/2010/main" val="251463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A4330B6-7B50-4D1D-AAF7-A6EF51CC2E3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Klepnutím lze upravit styl předlohy nadpisů.</a:t>
            </a:r>
          </a:p>
        </p:txBody>
      </p:sp>
      <p:sp>
        <p:nvSpPr>
          <p:cNvPr id="1027" name="Rectangle 3">
            <a:extLst>
              <a:ext uri="{FF2B5EF4-FFF2-40B4-BE49-F238E27FC236}">
                <a16:creationId xmlns:a16="http://schemas.microsoft.com/office/drawing/2014/main" xmlns="" id="{990E5EE8-DB28-4BCF-9761-789851B6551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Klepnutím lze upravit styly předlohy textu.</a:t>
            </a:r>
          </a:p>
          <a:p>
            <a:pPr lvl="1"/>
            <a:r>
              <a:rPr lang="en-US" altLang="en-US"/>
              <a:t>Druhá úroveň</a:t>
            </a:r>
          </a:p>
          <a:p>
            <a:pPr lvl="2"/>
            <a:r>
              <a:rPr lang="en-US" altLang="en-US"/>
              <a:t>Třetí úroveň</a:t>
            </a:r>
          </a:p>
          <a:p>
            <a:pPr lvl="3"/>
            <a:r>
              <a:rPr lang="en-US" altLang="en-US"/>
              <a:t>Čtvrtá úroveň</a:t>
            </a:r>
          </a:p>
          <a:p>
            <a:pPr lvl="4"/>
            <a:r>
              <a:rPr lang="en-US" altLang="en-US"/>
              <a:t>Pátá úroveň</a:t>
            </a:r>
          </a:p>
        </p:txBody>
      </p:sp>
      <p:sp>
        <p:nvSpPr>
          <p:cNvPr id="1028" name="Rectangle 4">
            <a:extLst>
              <a:ext uri="{FF2B5EF4-FFF2-40B4-BE49-F238E27FC236}">
                <a16:creationId xmlns:a16="http://schemas.microsoft.com/office/drawing/2014/main" xmlns="" id="{23C71304-5257-451E-BB4E-6324ACAF5F6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xmlns="" id="{D59F674C-85A2-4B2A-B4B0-1C745B86904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xmlns="" id="{74E64BDD-F46A-4C7D-8BE7-465BAFAD5BE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77864DB-B908-4C97-9D3D-B29CB69061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0.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4.jpe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audio" Target="../media/media16.m4a"/><Relationship Id="rId7" Type="http://schemas.openxmlformats.org/officeDocument/2006/relationships/image" Target="../media/image25.png"/><Relationship Id="rId2" Type="http://schemas.microsoft.com/office/2007/relationships/media" Target="../media/media16.m4a"/><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3.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5.bin"/><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3.png"/><Relationship Id="rId5" Type="http://schemas.openxmlformats.org/officeDocument/2006/relationships/image" Target="../media/image31.jpeg"/><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youtube.com/watch?v=NNHk3GJwN7o&amp;feature=related"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3.png"/><Relationship Id="rId5" Type="http://schemas.openxmlformats.org/officeDocument/2006/relationships/image" Target="../media/image37.jpeg"/><Relationship Id="rId4"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audio" Target="../media/media22.m4a"/><Relationship Id="rId7" Type="http://schemas.openxmlformats.org/officeDocument/2006/relationships/image" Target="../media/image40.wmf"/><Relationship Id="rId2" Type="http://schemas.microsoft.com/office/2007/relationships/media" Target="../media/media22.m4a"/><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3.png"/><Relationship Id="rId5" Type="http://schemas.openxmlformats.org/officeDocument/2006/relationships/notesSlide" Target="../notesSlides/notesSlide34.xml"/><Relationship Id="rId10" Type="http://schemas.openxmlformats.org/officeDocument/2006/relationships/image" Target="../media/image42.png"/><Relationship Id="rId4" Type="http://schemas.openxmlformats.org/officeDocument/2006/relationships/slideLayout" Target="../slideLayouts/slideLayout2.xml"/><Relationship Id="rId9" Type="http://schemas.openxmlformats.org/officeDocument/2006/relationships/image" Target="../media/image41.wmf"/></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5" Type="http://schemas.openxmlformats.org/officeDocument/2006/relationships/image" Target="../media/image3.pn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audio" Target="../media/media2.m4a"/><Relationship Id="rId7" Type="http://schemas.openxmlformats.org/officeDocument/2006/relationships/oleObject" Target="../embeddings/oleObject1.bin"/><Relationship Id="rId2" Type="http://schemas.microsoft.com/office/2007/relationships/media" Target="../media/media2.m4a"/><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ultrasound_image">
            <a:extLst>
              <a:ext uri="{FF2B5EF4-FFF2-40B4-BE49-F238E27FC236}">
                <a16:creationId xmlns:a16="http://schemas.microsoft.com/office/drawing/2014/main" xmlns="" id="{C12E5430-0B3B-4C9D-9836-D9C1800EBEFA}"/>
              </a:ext>
            </a:extLst>
          </p:cNvPr>
          <p:cNvPicPr>
            <a:picLocks noChangeAspect="1" noChangeArrowheads="1"/>
          </p:cNvPicPr>
          <p:nvPr/>
        </p:nvPicPr>
        <p:blipFill>
          <a:blip r:embed="rId4">
            <a:lum bright="70000" contrast="-84000"/>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7">
            <a:extLst>
              <a:ext uri="{FF2B5EF4-FFF2-40B4-BE49-F238E27FC236}">
                <a16:creationId xmlns:a16="http://schemas.microsoft.com/office/drawing/2014/main" xmlns="" id="{E79DD059-3EC6-4D1C-A486-75ABC18CFA0E}"/>
              </a:ext>
            </a:extLst>
          </p:cNvPr>
          <p:cNvSpPr>
            <a:spLocks noChangeArrowheads="1"/>
          </p:cNvSpPr>
          <p:nvPr/>
        </p:nvSpPr>
        <p:spPr bwMode="auto">
          <a:xfrm>
            <a:off x="468313" y="1341438"/>
            <a:ext cx="7920037" cy="1439862"/>
          </a:xfrm>
          <a:prstGeom prst="rect">
            <a:avLst/>
          </a:prstGeom>
          <a:solidFill>
            <a:srgbClr val="BAB1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100" name="Rectangle 2">
            <a:extLst>
              <a:ext uri="{FF2B5EF4-FFF2-40B4-BE49-F238E27FC236}">
                <a16:creationId xmlns:a16="http://schemas.microsoft.com/office/drawing/2014/main" xmlns="" id="{6ACCD236-360E-4F0C-A312-8F5AF622A1EE}"/>
              </a:ext>
            </a:extLst>
          </p:cNvPr>
          <p:cNvSpPr>
            <a:spLocks noGrp="1" noChangeArrowheads="1"/>
          </p:cNvSpPr>
          <p:nvPr>
            <p:ph type="ctrTitle"/>
          </p:nvPr>
        </p:nvSpPr>
        <p:spPr>
          <a:xfrm>
            <a:off x="684213" y="1196975"/>
            <a:ext cx="7772400" cy="1470025"/>
          </a:xfrm>
          <a:solidFill>
            <a:srgbClr val="A9C6F5"/>
          </a:solidFill>
        </p:spPr>
        <p:txBody>
          <a:bodyPr/>
          <a:lstStyle/>
          <a:p>
            <a:pPr eaLnBrk="1" hangingPunct="1"/>
            <a:r>
              <a:rPr lang="en-US" altLang="en-US">
                <a:solidFill>
                  <a:schemeClr val="tx1"/>
                </a:solidFill>
              </a:rPr>
              <a:t>How to understand ultrasound diagnostics</a:t>
            </a:r>
            <a:r>
              <a:rPr lang="cs-CZ" altLang="en-US">
                <a:solidFill>
                  <a:schemeClr val="tx1"/>
                </a:solidFill>
              </a:rPr>
              <a:t>?</a:t>
            </a:r>
            <a:r>
              <a:rPr lang="en-US" altLang="en-US">
                <a:solidFill>
                  <a:schemeClr val="tx1"/>
                </a:solidFill>
              </a:rPr>
              <a:t> </a:t>
            </a:r>
          </a:p>
        </p:txBody>
      </p:sp>
      <p:sp>
        <p:nvSpPr>
          <p:cNvPr id="4101" name="Rectangle 3">
            <a:extLst>
              <a:ext uri="{FF2B5EF4-FFF2-40B4-BE49-F238E27FC236}">
                <a16:creationId xmlns:a16="http://schemas.microsoft.com/office/drawing/2014/main" xmlns="" id="{CE5556A9-EEEA-4A7C-BC6C-477E4311D90F}"/>
              </a:ext>
            </a:extLst>
          </p:cNvPr>
          <p:cNvSpPr>
            <a:spLocks noGrp="1" noChangeArrowheads="1"/>
          </p:cNvSpPr>
          <p:nvPr>
            <p:ph type="subTitle" idx="1"/>
          </p:nvPr>
        </p:nvSpPr>
        <p:spPr>
          <a:xfrm>
            <a:off x="2484438" y="3886200"/>
            <a:ext cx="5287962" cy="1558925"/>
          </a:xfrm>
        </p:spPr>
        <p:txBody>
          <a:bodyPr/>
          <a:lstStyle/>
          <a:p>
            <a:pPr algn="r" eaLnBrk="1" hangingPunct="1"/>
            <a:r>
              <a:rPr lang="cs-CZ" altLang="en-US" sz="2800" dirty="0"/>
              <a:t>Vladan Bernard</a:t>
            </a:r>
          </a:p>
          <a:p>
            <a:pPr algn="r" eaLnBrk="1" hangingPunct="1"/>
            <a:r>
              <a:rPr lang="cs-CZ" altLang="en-US" sz="2800" dirty="0"/>
              <a:t>Department </a:t>
            </a:r>
            <a:r>
              <a:rPr lang="cs-CZ" altLang="en-US" sz="2800" dirty="0" err="1"/>
              <a:t>of</a:t>
            </a:r>
            <a:r>
              <a:rPr lang="cs-CZ" altLang="en-US" sz="2800" dirty="0"/>
              <a:t> </a:t>
            </a:r>
            <a:r>
              <a:rPr lang="cs-CZ" altLang="en-US" sz="2800" dirty="0" err="1"/>
              <a:t>Biophysics</a:t>
            </a:r>
            <a:endParaRPr lang="cs-CZ" altLang="en-US" sz="2800" dirty="0"/>
          </a:p>
          <a:p>
            <a:pPr algn="r" eaLnBrk="1" hangingPunct="1"/>
            <a:r>
              <a:rPr lang="cs-CZ" altLang="en-US" sz="2800"/>
              <a:t>2020</a:t>
            </a:r>
            <a:endParaRPr lang="en-US" altLang="en-US" sz="28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893F3818-C957-4523-A145-99A0E51BC9EC}"/>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2531" name="Rectangle 3">
            <a:extLst>
              <a:ext uri="{FF2B5EF4-FFF2-40B4-BE49-F238E27FC236}">
                <a16:creationId xmlns:a16="http://schemas.microsoft.com/office/drawing/2014/main" xmlns="" id="{5CC2F6BD-B910-4833-8152-4262B3BC65B3}"/>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2532" name="Rectangle 4">
            <a:extLst>
              <a:ext uri="{FF2B5EF4-FFF2-40B4-BE49-F238E27FC236}">
                <a16:creationId xmlns:a16="http://schemas.microsoft.com/office/drawing/2014/main" xmlns="" id="{5E35787E-FF0D-4FB8-8134-DA708D1C04BE}"/>
              </a:ext>
            </a:extLst>
          </p:cNvPr>
          <p:cNvSpPr>
            <a:spLocks noGrp="1" noChangeArrowheads="1"/>
          </p:cNvSpPr>
          <p:nvPr>
            <p:ph type="body" idx="1"/>
          </p:nvPr>
        </p:nvSpPr>
        <p:spPr/>
        <p:txBody>
          <a:bodyPr/>
          <a:lstStyle/>
          <a:p>
            <a:pPr eaLnBrk="1" hangingPunct="1">
              <a:buFontTx/>
              <a:buNone/>
            </a:pPr>
            <a:r>
              <a:rPr lang="en-GB" altLang="en-US" sz="1800" b="1"/>
              <a:t>US reflection and transmission on interfaces</a:t>
            </a:r>
            <a:endParaRPr lang="en-US" altLang="en-US" sz="1800" b="1"/>
          </a:p>
        </p:txBody>
      </p:sp>
      <p:sp>
        <p:nvSpPr>
          <p:cNvPr id="22533" name="Rectangle 5">
            <a:extLst>
              <a:ext uri="{FF2B5EF4-FFF2-40B4-BE49-F238E27FC236}">
                <a16:creationId xmlns:a16="http://schemas.microsoft.com/office/drawing/2014/main" xmlns="" id="{7801D604-88CF-41AF-9F73-A401272361A4}"/>
              </a:ext>
            </a:extLst>
          </p:cNvPr>
          <p:cNvSpPr>
            <a:spLocks noGrp="1" noChangeArrowheads="1"/>
          </p:cNvSpPr>
          <p:nvPr>
            <p:ph type="title"/>
          </p:nvPr>
        </p:nvSpPr>
        <p:spPr/>
        <p:txBody>
          <a:bodyPr/>
          <a:lstStyle/>
          <a:p>
            <a:pPr eaLnBrk="1" hangingPunct="1"/>
            <a:r>
              <a:rPr lang="cs-CZ" altLang="en-US" sz="3200"/>
              <a:t>P</a:t>
            </a:r>
            <a:r>
              <a:rPr lang="en-GB" altLang="en-US" sz="3200"/>
              <a:t>hysical properties</a:t>
            </a:r>
            <a:endParaRPr lang="en-US" altLang="en-US" sz="3200"/>
          </a:p>
        </p:txBody>
      </p:sp>
      <p:sp>
        <p:nvSpPr>
          <p:cNvPr id="22534" name="Text Box 6">
            <a:extLst>
              <a:ext uri="{FF2B5EF4-FFF2-40B4-BE49-F238E27FC236}">
                <a16:creationId xmlns:a16="http://schemas.microsoft.com/office/drawing/2014/main" xmlns="" id="{4C6E0276-1D48-453E-A1E6-F36C2F9D748D}"/>
              </a:ext>
            </a:extLst>
          </p:cNvPr>
          <p:cNvSpPr txBox="1">
            <a:spLocks noChangeArrowheads="1"/>
          </p:cNvSpPr>
          <p:nvPr/>
        </p:nvSpPr>
        <p:spPr bwMode="auto">
          <a:xfrm>
            <a:off x="323850" y="1989138"/>
            <a:ext cx="8291513" cy="1603375"/>
          </a:xfrm>
          <a:prstGeom prst="rect">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cs typeface="Times New Roman" panose="02020603050405020304" pitchFamily="18" charset="0"/>
              </a:rPr>
              <a:t>We suppose perpendicular incidence of US on an interface between two media with different Z</a:t>
            </a:r>
            <a:r>
              <a:rPr lang="cs-CZ" altLang="en-US" sz="1800">
                <a:cs typeface="Times New Roman" panose="02020603050405020304" pitchFamily="18" charset="0"/>
              </a:rPr>
              <a:t> (</a:t>
            </a:r>
            <a:r>
              <a:rPr lang="en-GB" altLang="en-US" sz="1800" b="1"/>
              <a:t>Acoustic impedance</a:t>
            </a:r>
            <a:r>
              <a:rPr lang="cs-CZ" altLang="en-US" sz="1800" b="1"/>
              <a:t> – </a:t>
            </a:r>
            <a:r>
              <a:rPr lang="cs-CZ" altLang="en-US" sz="1000" b="1"/>
              <a:t>following page</a:t>
            </a:r>
            <a:r>
              <a:rPr lang="cs-CZ" altLang="en-US" sz="1800" b="1"/>
              <a:t>)</a:t>
            </a:r>
            <a:r>
              <a:rPr lang="en-GB" altLang="en-US" sz="1800">
                <a:cs typeface="Times New Roman" panose="02020603050405020304" pitchFamily="18" charset="0"/>
              </a:rPr>
              <a:t> -  a portion of waves will pass through and a portion will be reflected (the larger the difference in Z, the higher reflection</a:t>
            </a:r>
            <a:r>
              <a:rPr lang="en-GB" altLang="en-US" sz="1800"/>
              <a:t>).</a:t>
            </a:r>
          </a:p>
          <a:p>
            <a:pPr eaLnBrk="1" hangingPunct="1">
              <a:spcBef>
                <a:spcPct val="50000"/>
              </a:spcBef>
              <a:buFontTx/>
              <a:buNone/>
            </a:pPr>
            <a:endParaRPr lang="en-GB" altLang="en-US" sz="1800"/>
          </a:p>
        </p:txBody>
      </p:sp>
      <p:sp>
        <p:nvSpPr>
          <p:cNvPr id="22535" name="Text Box 7">
            <a:extLst>
              <a:ext uri="{FF2B5EF4-FFF2-40B4-BE49-F238E27FC236}">
                <a16:creationId xmlns:a16="http://schemas.microsoft.com/office/drawing/2014/main" xmlns="" id="{E7D6DC4A-A65E-4C4E-A6F3-5AD203FC47AD}"/>
              </a:ext>
            </a:extLst>
          </p:cNvPr>
          <p:cNvSpPr txBox="1">
            <a:spLocks noChangeArrowheads="1"/>
          </p:cNvSpPr>
          <p:nvPr/>
        </p:nvSpPr>
        <p:spPr bwMode="auto">
          <a:xfrm>
            <a:off x="611188" y="3213100"/>
            <a:ext cx="4248150" cy="2136775"/>
          </a:xfrm>
          <a:prstGeom prst="rect">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b="1">
                <a:solidFill>
                  <a:srgbClr val="FFFF00"/>
                </a:solidFill>
                <a:latin typeface="Times New Roman" panose="02020603050405020304" pitchFamily="18" charset="0"/>
              </a:rPr>
              <a:t>              </a:t>
            </a:r>
            <a:r>
              <a:rPr lang="cs-CZ" altLang="en-US" sz="1800" b="1"/>
              <a:t>P</a:t>
            </a:r>
            <a:r>
              <a:rPr lang="cs-CZ" altLang="en-US" sz="1800" b="1" baseline="-25000"/>
              <a:t>1                  </a:t>
            </a:r>
            <a:r>
              <a:rPr lang="cs-CZ" altLang="en-US" sz="1800" b="1"/>
              <a:t>Z</a:t>
            </a:r>
            <a:r>
              <a:rPr lang="cs-CZ" altLang="en-US" sz="1800" b="1" baseline="-25000"/>
              <a:t> 2</a:t>
            </a:r>
            <a:r>
              <a:rPr lang="cs-CZ" altLang="en-US" sz="1800" b="1"/>
              <a:t>  -  </a:t>
            </a:r>
            <a:r>
              <a:rPr lang="cs-CZ" altLang="en-US" sz="1800" b="1" baseline="-25000"/>
              <a:t> </a:t>
            </a:r>
            <a:r>
              <a:rPr lang="cs-CZ" altLang="en-US" sz="1800" b="1"/>
              <a:t>Z</a:t>
            </a:r>
            <a:r>
              <a:rPr lang="cs-CZ" altLang="en-US" sz="1800" b="1" baseline="-25000"/>
              <a:t> 1</a:t>
            </a:r>
            <a:endParaRPr lang="cs-CZ" altLang="en-US" sz="1800" b="1"/>
          </a:p>
          <a:p>
            <a:pPr eaLnBrk="1" hangingPunct="1">
              <a:spcBef>
                <a:spcPct val="0"/>
              </a:spcBef>
              <a:buFontTx/>
              <a:buNone/>
            </a:pPr>
            <a:r>
              <a:rPr lang="cs-CZ" altLang="en-US" sz="1800" b="1"/>
              <a:t> R  =  -------  =  ---------------</a:t>
            </a:r>
          </a:p>
          <a:p>
            <a:pPr eaLnBrk="1" hangingPunct="1">
              <a:spcBef>
                <a:spcPct val="0"/>
              </a:spcBef>
              <a:buFontTx/>
              <a:buNone/>
            </a:pPr>
            <a:r>
              <a:rPr lang="cs-CZ" altLang="en-US" sz="1800" b="1"/>
              <a:t>             P             Z</a:t>
            </a:r>
            <a:r>
              <a:rPr lang="cs-CZ" altLang="en-US" sz="1800" b="1" baseline="-25000"/>
              <a:t>2</a:t>
            </a:r>
            <a:r>
              <a:rPr lang="cs-CZ" altLang="en-US" sz="1800" b="1"/>
              <a:t>  +   Z</a:t>
            </a:r>
            <a:r>
              <a:rPr lang="cs-CZ" altLang="en-US" sz="1800" b="1" baseline="-25000"/>
              <a:t>1</a:t>
            </a:r>
          </a:p>
          <a:p>
            <a:pPr eaLnBrk="1" hangingPunct="1">
              <a:spcBef>
                <a:spcPct val="0"/>
              </a:spcBef>
              <a:buFontTx/>
              <a:buNone/>
            </a:pPr>
            <a:endParaRPr lang="cs-CZ" altLang="en-US" sz="1800" b="1" baseline="-25000"/>
          </a:p>
          <a:p>
            <a:pPr eaLnBrk="1" hangingPunct="1">
              <a:spcBef>
                <a:spcPct val="0"/>
              </a:spcBef>
              <a:buFontTx/>
              <a:buNone/>
            </a:pPr>
            <a:endParaRPr lang="cs-CZ" altLang="en-US" sz="800" b="1" baseline="-25000"/>
          </a:p>
          <a:p>
            <a:pPr eaLnBrk="1" hangingPunct="1">
              <a:spcBef>
                <a:spcPct val="50000"/>
              </a:spcBef>
              <a:buFontTx/>
              <a:buNone/>
            </a:pPr>
            <a:r>
              <a:rPr lang="cs-CZ" altLang="en-US" sz="1800" b="1"/>
              <a:t>             P</a:t>
            </a:r>
            <a:r>
              <a:rPr lang="cs-CZ" altLang="en-US" sz="1800" b="1" baseline="-25000"/>
              <a:t>2                   </a:t>
            </a:r>
            <a:r>
              <a:rPr lang="cs-CZ" altLang="en-US" sz="1800" b="1"/>
              <a:t>   2 </a:t>
            </a:r>
            <a:r>
              <a:rPr lang="cs-CZ" altLang="en-US" sz="1800" b="1" baseline="-25000"/>
              <a:t> </a:t>
            </a:r>
            <a:r>
              <a:rPr lang="cs-CZ" altLang="en-US" sz="1800" b="1"/>
              <a:t>Z</a:t>
            </a:r>
            <a:r>
              <a:rPr lang="cs-CZ" altLang="en-US" sz="1800" b="1" baseline="-25000"/>
              <a:t> 1</a:t>
            </a:r>
            <a:endParaRPr lang="cs-CZ" altLang="en-US" sz="1800" b="1"/>
          </a:p>
          <a:p>
            <a:pPr eaLnBrk="1" hangingPunct="1">
              <a:spcBef>
                <a:spcPct val="0"/>
              </a:spcBef>
              <a:buFontTx/>
              <a:buNone/>
            </a:pPr>
            <a:r>
              <a:rPr lang="cs-CZ" altLang="en-US" sz="1800" b="1"/>
              <a:t> D  =  -------  =  ---------------</a:t>
            </a:r>
          </a:p>
          <a:p>
            <a:pPr eaLnBrk="1" hangingPunct="1">
              <a:spcBef>
                <a:spcPct val="0"/>
              </a:spcBef>
              <a:buFontTx/>
              <a:buNone/>
            </a:pPr>
            <a:r>
              <a:rPr lang="cs-CZ" altLang="en-US" sz="1800" b="1"/>
              <a:t>             P              Z</a:t>
            </a:r>
            <a:r>
              <a:rPr lang="cs-CZ" altLang="en-US" sz="1800" b="1" baseline="-25000"/>
              <a:t>2</a:t>
            </a:r>
            <a:r>
              <a:rPr lang="cs-CZ" altLang="en-US" sz="1800" b="1"/>
              <a:t>  +   Z</a:t>
            </a:r>
            <a:r>
              <a:rPr lang="cs-CZ" altLang="en-US" sz="1800" b="1" baseline="-25000"/>
              <a:t>1</a:t>
            </a:r>
            <a:endParaRPr lang="cs-CZ" altLang="en-US" sz="1800" b="1"/>
          </a:p>
        </p:txBody>
      </p:sp>
      <p:pic>
        <p:nvPicPr>
          <p:cNvPr id="22536" name="Picture 8">
            <a:extLst>
              <a:ext uri="{FF2B5EF4-FFF2-40B4-BE49-F238E27FC236}">
                <a16:creationId xmlns:a16="http://schemas.microsoft.com/office/drawing/2014/main" xmlns="" id="{D5C0BBDF-B6CE-48CE-A47D-BD2841F08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403"/>
          <a:stretch>
            <a:fillRect/>
          </a:stretch>
        </p:blipFill>
        <p:spPr bwMode="auto">
          <a:xfrm>
            <a:off x="6705600" y="2924175"/>
            <a:ext cx="1506538" cy="230346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Rectangle 9">
            <a:extLst>
              <a:ext uri="{FF2B5EF4-FFF2-40B4-BE49-F238E27FC236}">
                <a16:creationId xmlns:a16="http://schemas.microsoft.com/office/drawing/2014/main" xmlns="" id="{F9A5D076-BEEC-4E7C-97D9-1FBC9353D14E}"/>
              </a:ext>
            </a:extLst>
          </p:cNvPr>
          <p:cNvSpPr>
            <a:spLocks noChangeArrowheads="1"/>
          </p:cNvSpPr>
          <p:nvPr/>
        </p:nvSpPr>
        <p:spPr bwMode="auto">
          <a:xfrm>
            <a:off x="323850" y="5373688"/>
            <a:ext cx="8208963" cy="947737"/>
          </a:xfrm>
          <a:prstGeom prst="rect">
            <a:avLst/>
          </a:prstGeom>
          <a:solidFill>
            <a:schemeClr val="bg1">
              <a:alpha val="59999"/>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solidFill>
                  <a:srgbClr val="FF3300"/>
                </a:solidFill>
              </a:rPr>
              <a:t>Coefficient of reflection R</a:t>
            </a:r>
            <a:r>
              <a:rPr lang="en-GB" altLang="en-US" sz="1600"/>
              <a:t> – ratio of acoustic pressures of reflected and incident waves</a:t>
            </a:r>
          </a:p>
          <a:p>
            <a:pPr eaLnBrk="1" hangingPunct="1">
              <a:spcBef>
                <a:spcPct val="50000"/>
              </a:spcBef>
              <a:buFontTx/>
              <a:buNone/>
            </a:pPr>
            <a:r>
              <a:rPr lang="en-GB" altLang="en-US" sz="1600" b="1">
                <a:solidFill>
                  <a:srgbClr val="FF3300"/>
                </a:solidFill>
              </a:rPr>
              <a:t>Coefficient of transmission D</a:t>
            </a:r>
            <a:r>
              <a:rPr lang="en-GB" altLang="en-US" sz="1600" b="1"/>
              <a:t> – </a:t>
            </a:r>
            <a:r>
              <a:rPr lang="en-GB" altLang="en-US" sz="1600"/>
              <a:t>ratio of acoustic pressures of transmitted and incident waves</a:t>
            </a:r>
          </a:p>
        </p:txBody>
      </p:sp>
      <p:sp>
        <p:nvSpPr>
          <p:cNvPr id="22538" name="Text Box 10">
            <a:extLst>
              <a:ext uri="{FF2B5EF4-FFF2-40B4-BE49-F238E27FC236}">
                <a16:creationId xmlns:a16="http://schemas.microsoft.com/office/drawing/2014/main" xmlns="" id="{F8A27D50-BD8C-41B5-BDBC-79016070F372}"/>
              </a:ext>
            </a:extLst>
          </p:cNvPr>
          <p:cNvSpPr txBox="1">
            <a:spLocks noChangeArrowheads="1"/>
          </p:cNvSpPr>
          <p:nvPr/>
        </p:nvSpPr>
        <p:spPr bwMode="auto">
          <a:xfrm>
            <a:off x="3635375" y="3789363"/>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P – acoustic pressure</a:t>
            </a:r>
            <a:endParaRPr lang="en-US" altLang="en-US" sz="1800"/>
          </a:p>
        </p:txBody>
      </p:sp>
      <p:pic>
        <p:nvPicPr>
          <p:cNvPr id="2" name="Nahraný zvuk">
            <a:hlinkClick r:id="" action="ppaction://media"/>
            <a:extLst>
              <a:ext uri="{FF2B5EF4-FFF2-40B4-BE49-F238E27FC236}">
                <a16:creationId xmlns:a16="http://schemas.microsoft.com/office/drawing/2014/main" xmlns="" id="{71C52D70-D3D9-4F81-8B2C-38FAF1AB47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89024" y="3817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7002CF3C-551F-4C25-BE72-BFC190CA5952}"/>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4579" name="Rectangle 3">
            <a:extLst>
              <a:ext uri="{FF2B5EF4-FFF2-40B4-BE49-F238E27FC236}">
                <a16:creationId xmlns:a16="http://schemas.microsoft.com/office/drawing/2014/main" xmlns="" id="{FF84266F-74D3-4C13-A1F3-4F6F01F77389}"/>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4580" name="Text Box 6">
            <a:extLst>
              <a:ext uri="{FF2B5EF4-FFF2-40B4-BE49-F238E27FC236}">
                <a16:creationId xmlns:a16="http://schemas.microsoft.com/office/drawing/2014/main" xmlns="" id="{5BABB6E6-7369-4D24-A8DC-048D7EB2B180}"/>
              </a:ext>
            </a:extLst>
          </p:cNvPr>
          <p:cNvSpPr>
            <a:spLocks noGrp="1" noChangeArrowheads="1"/>
          </p:cNvSpPr>
          <p:nvPr>
            <p:ph type="body" idx="1"/>
          </p:nvPr>
        </p:nvSpPr>
        <p:spPr>
          <a:xfrm>
            <a:off x="457200" y="2781300"/>
            <a:ext cx="8229600" cy="3344863"/>
          </a:xfrm>
          <a:solidFill>
            <a:schemeClr val="bg1">
              <a:alpha val="59999"/>
            </a:schemeClr>
          </a:solidFill>
        </p:spPr>
        <p:txBody>
          <a:bodyPr/>
          <a:lstStyle/>
          <a:p>
            <a:pPr eaLnBrk="1" hangingPunct="1">
              <a:buFontTx/>
              <a:buNone/>
            </a:pPr>
            <a:r>
              <a:rPr lang="en-GB" altLang="en-US" sz="1800" b="1"/>
              <a:t>Acoustic impedance</a:t>
            </a:r>
            <a:r>
              <a:rPr lang="cs-CZ" altLang="en-US" sz="1800"/>
              <a:t>:</a:t>
            </a:r>
            <a:r>
              <a:rPr lang="en-GB" altLang="en-US" sz="1800"/>
              <a:t> product of US speed </a:t>
            </a:r>
            <a:r>
              <a:rPr lang="en-GB" altLang="en-US" sz="1800" i="1"/>
              <a:t>c</a:t>
            </a:r>
            <a:r>
              <a:rPr lang="en-GB" altLang="en-US" sz="1800"/>
              <a:t> and medium density </a:t>
            </a:r>
            <a:r>
              <a:rPr lang="en-GB" altLang="en-US" sz="1800">
                <a:sym typeface="Symbol" panose="05050102010706020507" pitchFamily="18" charset="2"/>
              </a:rPr>
              <a:t></a:t>
            </a:r>
            <a:endParaRPr lang="en-GB" altLang="en-US" sz="1800"/>
          </a:p>
          <a:p>
            <a:pPr eaLnBrk="1" hangingPunct="1"/>
            <a:endParaRPr lang="en-GB" altLang="en-US" sz="1800"/>
          </a:p>
          <a:p>
            <a:pPr eaLnBrk="1" hangingPunct="1">
              <a:buFontTx/>
              <a:buNone/>
            </a:pPr>
            <a:r>
              <a:rPr lang="en-GB" altLang="en-US" sz="1800"/>
              <a:t>        </a:t>
            </a:r>
            <a:r>
              <a:rPr lang="en-GB" altLang="en-US" sz="1800" b="1"/>
              <a:t>Z =  </a:t>
            </a:r>
            <a:r>
              <a:rPr lang="en-GB" altLang="en-US" sz="1800" b="1">
                <a:sym typeface="Symbol" panose="05050102010706020507" pitchFamily="18" charset="2"/>
              </a:rPr>
              <a:t></a:t>
            </a:r>
            <a:r>
              <a:rPr lang="en-GB" altLang="en-US" sz="1800" b="1"/>
              <a:t> . c           (Pa. m/s)</a:t>
            </a:r>
            <a:r>
              <a:rPr lang="en-GB" altLang="en-US" sz="1800"/>
              <a:t> </a:t>
            </a:r>
          </a:p>
          <a:p>
            <a:pPr eaLnBrk="1" hangingPunct="1"/>
            <a:endParaRPr lang="en-GB" altLang="en-US" sz="1800"/>
          </a:p>
          <a:p>
            <a:pPr eaLnBrk="1" hangingPunct="1">
              <a:buFontTx/>
              <a:buNone/>
            </a:pPr>
            <a:r>
              <a:rPr lang="cs-CZ" altLang="en-US" sz="1800"/>
              <a:t>Acoustic impedance </a:t>
            </a:r>
            <a:r>
              <a:rPr lang="en-GB" altLang="en-US" sz="1800"/>
              <a:t>Z: muscles 1.7, liver 1.65 brain 1.56, bone 6.1, water 1.48</a:t>
            </a:r>
            <a:r>
              <a:rPr lang="cs-CZ" altLang="en-US" sz="1800"/>
              <a:t>  (x </a:t>
            </a:r>
            <a:r>
              <a:rPr lang="en-GB" altLang="en-US" sz="1800"/>
              <a:t>10</a:t>
            </a:r>
            <a:r>
              <a:rPr lang="en-GB" altLang="en-US" sz="1800" baseline="30000"/>
              <a:t>-6</a:t>
            </a:r>
            <a:r>
              <a:rPr lang="cs-CZ" altLang="en-US" sz="1800"/>
              <a:t>)</a:t>
            </a:r>
          </a:p>
          <a:p>
            <a:pPr eaLnBrk="1" hangingPunct="1">
              <a:buFontTx/>
              <a:buNone/>
            </a:pPr>
            <a:endParaRPr lang="cs-CZ" altLang="en-US" sz="1800"/>
          </a:p>
          <a:p>
            <a:pPr eaLnBrk="1" hangingPunct="1">
              <a:buFontTx/>
              <a:buNone/>
            </a:pPr>
            <a:r>
              <a:rPr lang="cs-CZ" altLang="en-US" sz="1800"/>
              <a:t>Physical </a:t>
            </a:r>
            <a:r>
              <a:rPr lang="en-US" altLang="en-US" sz="1800"/>
              <a:t>quantity describing the </a:t>
            </a:r>
            <a:r>
              <a:rPr lang="cs-CZ" altLang="en-US" sz="1800"/>
              <a:t>„</a:t>
            </a:r>
            <a:r>
              <a:rPr lang="en-US" altLang="en-US" sz="1800"/>
              <a:t>willingness</a:t>
            </a:r>
            <a:r>
              <a:rPr lang="cs-CZ" altLang="en-US" sz="1800"/>
              <a:t>“ of tissue</a:t>
            </a:r>
            <a:r>
              <a:rPr lang="en-US" altLang="en-US" sz="1800"/>
              <a:t> to transmit ultrasound</a:t>
            </a:r>
            <a:r>
              <a:rPr lang="cs-CZ" altLang="en-US" sz="1800"/>
              <a:t>. How to easy propagate ...</a:t>
            </a:r>
            <a:endParaRPr lang="en-GB" altLang="en-US" sz="1800"/>
          </a:p>
        </p:txBody>
      </p:sp>
      <p:sp>
        <p:nvSpPr>
          <p:cNvPr id="24581" name="Rectangle 7">
            <a:extLst>
              <a:ext uri="{FF2B5EF4-FFF2-40B4-BE49-F238E27FC236}">
                <a16:creationId xmlns:a16="http://schemas.microsoft.com/office/drawing/2014/main" xmlns="" id="{6BB32D54-75F4-444E-8269-EA7B88F816EE}"/>
              </a:ext>
            </a:extLst>
          </p:cNvPr>
          <p:cNvSpPr>
            <a:spLocks noChangeArrowheads="1"/>
          </p:cNvSpPr>
          <p:nvPr/>
        </p:nvSpPr>
        <p:spPr bwMode="auto">
          <a:xfrm>
            <a:off x="1042988" y="1916113"/>
            <a:ext cx="366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Acoustic parameters of medium</a:t>
            </a:r>
            <a:endParaRPr lang="en-US" altLang="en-US" sz="1800" b="1"/>
          </a:p>
        </p:txBody>
      </p:sp>
      <p:sp>
        <p:nvSpPr>
          <p:cNvPr id="24582" name="Rectangle 8">
            <a:extLst>
              <a:ext uri="{FF2B5EF4-FFF2-40B4-BE49-F238E27FC236}">
                <a16:creationId xmlns:a16="http://schemas.microsoft.com/office/drawing/2014/main" xmlns="" id="{D2DCC5EA-1A0B-400E-9542-A28255D6519E}"/>
              </a:ext>
            </a:extLst>
          </p:cNvPr>
          <p:cNvSpPr>
            <a:spLocks noGrp="1" noChangeArrowheads="1"/>
          </p:cNvSpPr>
          <p:nvPr>
            <p:ph type="title"/>
          </p:nvPr>
        </p:nvSpPr>
        <p:spPr>
          <a:noFill/>
        </p:spPr>
        <p:txBody>
          <a:bodyPr/>
          <a:lstStyle/>
          <a:p>
            <a:pPr eaLnBrk="1" hangingPunct="1"/>
            <a:r>
              <a:rPr lang="cs-CZ" altLang="en-US" sz="3200"/>
              <a:t>P</a:t>
            </a:r>
            <a:r>
              <a:rPr lang="en-GB" altLang="en-US" sz="3200"/>
              <a:t>hysical properties</a:t>
            </a:r>
            <a:endParaRPr lang="en-US" altLang="en-US" sz="3200"/>
          </a:p>
        </p:txBody>
      </p:sp>
      <p:pic>
        <p:nvPicPr>
          <p:cNvPr id="2" name="Nahraný zvuk">
            <a:hlinkClick r:id="" action="ppaction://media"/>
            <a:extLst>
              <a:ext uri="{FF2B5EF4-FFF2-40B4-BE49-F238E27FC236}">
                <a16:creationId xmlns:a16="http://schemas.microsoft.com/office/drawing/2014/main" xmlns="" id="{C4C096DD-8990-432D-8EB6-9A8FD8B7E1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24328" y="4603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3A8C6A6D-359B-4809-8D39-7283D2624193}"/>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8675" name="Rectangle 3">
            <a:extLst>
              <a:ext uri="{FF2B5EF4-FFF2-40B4-BE49-F238E27FC236}">
                <a16:creationId xmlns:a16="http://schemas.microsoft.com/office/drawing/2014/main" xmlns="" id="{C1AD1EC0-3B2D-49B3-99EF-8910FCAB2B9A}"/>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8676" name="Rectangle 4">
            <a:extLst>
              <a:ext uri="{FF2B5EF4-FFF2-40B4-BE49-F238E27FC236}">
                <a16:creationId xmlns:a16="http://schemas.microsoft.com/office/drawing/2014/main" xmlns="" id="{B5306644-5AF1-4248-92BA-38F9F1640B9F}"/>
              </a:ext>
            </a:extLst>
          </p:cNvPr>
          <p:cNvSpPr>
            <a:spLocks noGrp="1" noChangeArrowheads="1"/>
          </p:cNvSpPr>
          <p:nvPr>
            <p:ph type="body" idx="1"/>
          </p:nvPr>
        </p:nvSpPr>
        <p:spPr>
          <a:xfrm>
            <a:off x="323850" y="1628775"/>
            <a:ext cx="3394075" cy="4525963"/>
          </a:xfrm>
          <a:noFill/>
        </p:spPr>
        <p:txBody>
          <a:bodyPr/>
          <a:lstStyle/>
          <a:p>
            <a:pPr eaLnBrk="1" hangingPunct="1">
              <a:buFontTx/>
              <a:buNone/>
            </a:pPr>
            <a:r>
              <a:rPr lang="en-US" altLang="en-US" sz="1600"/>
              <a:t>As an ultrasound pulse passes</a:t>
            </a:r>
            <a:r>
              <a:rPr lang="cs-CZ" altLang="en-US" sz="1600"/>
              <a:t> </a:t>
            </a:r>
            <a:r>
              <a:rPr lang="en-US" altLang="en-US" sz="1600"/>
              <a:t>through matter, such as human tissue, it interacts in several different ways. Some of these interactions are necessary to form an ultrasound image, whereas others absorb much of the ultrasound energy or produce artifacts and are generally undesirable in diagnostic examinations. The ability to conduct and interpret the results of an ultrasound examination depends on a thorough understanding of these ultrasound interactions. </a:t>
            </a:r>
          </a:p>
        </p:txBody>
      </p:sp>
      <p:sp>
        <p:nvSpPr>
          <p:cNvPr id="28677" name="Rectangle 5">
            <a:extLst>
              <a:ext uri="{FF2B5EF4-FFF2-40B4-BE49-F238E27FC236}">
                <a16:creationId xmlns:a16="http://schemas.microsoft.com/office/drawing/2014/main" xmlns="" id="{1F56110F-E2FA-451D-B61B-FEE3C2306268}"/>
              </a:ext>
            </a:extLst>
          </p:cNvPr>
          <p:cNvSpPr>
            <a:spLocks noGrp="1" noChangeArrowheads="1"/>
          </p:cNvSpPr>
          <p:nvPr>
            <p:ph type="title"/>
          </p:nvPr>
        </p:nvSpPr>
        <p:spPr/>
        <p:txBody>
          <a:bodyPr/>
          <a:lstStyle/>
          <a:p>
            <a:pPr eaLnBrk="1" hangingPunct="1"/>
            <a:r>
              <a:rPr lang="en-US" altLang="en-US" sz="3200"/>
              <a:t>Types of Ultrasound Pulse Interactions </a:t>
            </a:r>
          </a:p>
        </p:txBody>
      </p:sp>
      <p:pic>
        <p:nvPicPr>
          <p:cNvPr id="28678" name="Picture 7" descr="interactions">
            <a:extLst>
              <a:ext uri="{FF2B5EF4-FFF2-40B4-BE49-F238E27FC236}">
                <a16:creationId xmlns:a16="http://schemas.microsoft.com/office/drawing/2014/main" xmlns="" id="{883E1D43-59BB-414C-BFC0-F3025B392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844675"/>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xmlns="" id="{DF647249-9B50-43E6-BA67-6586E5207A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20819" y="3873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055A65B8-88EE-4EA4-94C8-68FFAC1E88AF}"/>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0723" name="Rectangle 3">
            <a:extLst>
              <a:ext uri="{FF2B5EF4-FFF2-40B4-BE49-F238E27FC236}">
                <a16:creationId xmlns:a16="http://schemas.microsoft.com/office/drawing/2014/main" xmlns="" id="{98D7215F-EAE3-49B6-8DC7-4202C1BF5E69}"/>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0724" name="Rectangle 4">
            <a:extLst>
              <a:ext uri="{FF2B5EF4-FFF2-40B4-BE49-F238E27FC236}">
                <a16:creationId xmlns:a16="http://schemas.microsoft.com/office/drawing/2014/main" xmlns="" id="{3F6DEB2F-DE43-4094-A14A-2B2C2AC03D35}"/>
              </a:ext>
            </a:extLst>
          </p:cNvPr>
          <p:cNvSpPr>
            <a:spLocks noGrp="1" noChangeArrowheads="1"/>
          </p:cNvSpPr>
          <p:nvPr>
            <p:ph type="body" idx="1"/>
          </p:nvPr>
        </p:nvSpPr>
        <p:spPr>
          <a:xfrm>
            <a:off x="250825" y="1600200"/>
            <a:ext cx="3816350" cy="4708525"/>
          </a:xfrm>
        </p:spPr>
        <p:txBody>
          <a:bodyPr/>
          <a:lstStyle/>
          <a:p>
            <a:pPr eaLnBrk="1" hangingPunct="1">
              <a:lnSpc>
                <a:spcPct val="90000"/>
              </a:lnSpc>
            </a:pPr>
            <a:r>
              <a:rPr lang="en-US" altLang="en-US" sz="1600"/>
              <a:t> As the ultrasound pulse moves through matter, it continuously loses energy. This is generally referred to as attenuation. Several factors contribute to this reduction in energy. One of the most significant is the absorption of the ultrasound energy by the material and its </a:t>
            </a:r>
            <a:r>
              <a:rPr lang="en-US" altLang="en-US" sz="1600" b="1"/>
              <a:t>conversion into heat</a:t>
            </a:r>
            <a:r>
              <a:rPr lang="en-US" altLang="en-US" sz="1600"/>
              <a:t>. Ultrasound pulses </a:t>
            </a:r>
            <a:r>
              <a:rPr lang="en-US" altLang="en-US" sz="1600" b="1"/>
              <a:t>lose energy continuously</a:t>
            </a:r>
            <a:r>
              <a:rPr lang="en-US" altLang="en-US" sz="1600"/>
              <a:t> as they move through matter. This is unlike x-ray photons, which lose energy in "one-shot" photoelectric or Compton interactions. Scattering and refraction interactions also remove some of the energy from the pulse and contribute to its overall attenuation, but absorption is the most significant. </a:t>
            </a:r>
          </a:p>
        </p:txBody>
      </p:sp>
      <p:sp>
        <p:nvSpPr>
          <p:cNvPr id="30725" name="Rectangle 5">
            <a:extLst>
              <a:ext uri="{FF2B5EF4-FFF2-40B4-BE49-F238E27FC236}">
                <a16:creationId xmlns:a16="http://schemas.microsoft.com/office/drawing/2014/main" xmlns="" id="{1F4EB80E-50D9-45B7-BB4E-6FFEB85FE10C}"/>
              </a:ext>
            </a:extLst>
          </p:cNvPr>
          <p:cNvSpPr>
            <a:spLocks noGrp="1" noChangeArrowheads="1"/>
          </p:cNvSpPr>
          <p:nvPr>
            <p:ph type="title"/>
          </p:nvPr>
        </p:nvSpPr>
        <p:spPr/>
        <p:txBody>
          <a:bodyPr/>
          <a:lstStyle/>
          <a:p>
            <a:pPr eaLnBrk="1" hangingPunct="1"/>
            <a:r>
              <a:rPr lang="cs-CZ" altLang="en-US" sz="3200"/>
              <a:t>Absorption</a:t>
            </a:r>
            <a:endParaRPr lang="en-US" altLang="en-US" sz="3200"/>
          </a:p>
        </p:txBody>
      </p:sp>
      <p:pic>
        <p:nvPicPr>
          <p:cNvPr id="30726" name="Picture 7" descr="absorption">
            <a:extLst>
              <a:ext uri="{FF2B5EF4-FFF2-40B4-BE49-F238E27FC236}">
                <a16:creationId xmlns:a16="http://schemas.microsoft.com/office/drawing/2014/main" xmlns="" id="{B4AFCE29-0678-46DB-8C7D-21CADDAC76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628775"/>
            <a:ext cx="46656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xmlns="" id="{4F310BFD-846E-4D66-A626-7984420861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534" y="4053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B6BCD7BF-4E45-41A9-AC75-C4506C62A048}"/>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2771" name="Rectangle 3">
            <a:extLst>
              <a:ext uri="{FF2B5EF4-FFF2-40B4-BE49-F238E27FC236}">
                <a16:creationId xmlns:a16="http://schemas.microsoft.com/office/drawing/2014/main" xmlns="" id="{3039EFF1-6C26-40BE-AEE4-81615CB144B7}"/>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2772" name="Rectangle 4">
            <a:extLst>
              <a:ext uri="{FF2B5EF4-FFF2-40B4-BE49-F238E27FC236}">
                <a16:creationId xmlns:a16="http://schemas.microsoft.com/office/drawing/2014/main" xmlns="" id="{39533AFB-4DDB-4F00-A18F-94A97E16B0FB}"/>
              </a:ext>
            </a:extLst>
          </p:cNvPr>
          <p:cNvSpPr>
            <a:spLocks noGrp="1" noChangeArrowheads="1"/>
          </p:cNvSpPr>
          <p:nvPr>
            <p:ph type="body" idx="1"/>
          </p:nvPr>
        </p:nvSpPr>
        <p:spPr>
          <a:xfrm>
            <a:off x="457200" y="1600200"/>
            <a:ext cx="4186238" cy="4525963"/>
          </a:xfrm>
        </p:spPr>
        <p:txBody>
          <a:bodyPr/>
          <a:lstStyle/>
          <a:p>
            <a:pPr eaLnBrk="1" hangingPunct="1"/>
            <a:r>
              <a:rPr lang="en-US" altLang="en-US" sz="1800"/>
              <a:t>At most interfaces within the body, only a portion of the ultrasound pulse is reflected. The pulse is divided into two pulses, and one pulse, the echo, is reflected back toward the transducer and the other penetrates into the other material, as shown in the figure. The brightness of a structure in an ultrasound image depends on the strength of the reflection, or echo. This in turn depends on how much the two materials differ in terms of acoustic impedance</a:t>
            </a:r>
            <a:r>
              <a:rPr lang="cs-CZ" altLang="en-US" sz="1800"/>
              <a:t> Z</a:t>
            </a:r>
            <a:r>
              <a:rPr lang="en-US" altLang="en-US" sz="1800"/>
              <a:t>. </a:t>
            </a:r>
          </a:p>
        </p:txBody>
      </p:sp>
      <p:sp>
        <p:nvSpPr>
          <p:cNvPr id="32773" name="Rectangle 5">
            <a:extLst>
              <a:ext uri="{FF2B5EF4-FFF2-40B4-BE49-F238E27FC236}">
                <a16:creationId xmlns:a16="http://schemas.microsoft.com/office/drawing/2014/main" xmlns="" id="{B517BA98-E698-417F-8DDB-DB82E9EA8B31}"/>
              </a:ext>
            </a:extLst>
          </p:cNvPr>
          <p:cNvSpPr>
            <a:spLocks noGrp="1" noChangeArrowheads="1"/>
          </p:cNvSpPr>
          <p:nvPr>
            <p:ph type="title"/>
          </p:nvPr>
        </p:nvSpPr>
        <p:spPr/>
        <p:txBody>
          <a:bodyPr/>
          <a:lstStyle/>
          <a:p>
            <a:pPr eaLnBrk="1" hangingPunct="1"/>
            <a:r>
              <a:rPr lang="cs-CZ" altLang="en-US" sz="3200"/>
              <a:t>Reflection</a:t>
            </a:r>
            <a:endParaRPr lang="en-US" altLang="en-US" sz="3200"/>
          </a:p>
        </p:txBody>
      </p:sp>
      <p:pic>
        <p:nvPicPr>
          <p:cNvPr id="32774" name="Picture 7" descr="The Production of an Echo and Penetrating Pulse at a Tissue Interface">
            <a:extLst>
              <a:ext uri="{FF2B5EF4-FFF2-40B4-BE49-F238E27FC236}">
                <a16:creationId xmlns:a16="http://schemas.microsoft.com/office/drawing/2014/main" xmlns="" id="{385CF008-BAB7-4EE7-8EC2-9D69CEC211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00213"/>
            <a:ext cx="4206875"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xmlns="" id="{05646698-2F44-47DB-A663-23C586CB37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66832" y="47626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2EB1D730-F9F7-4852-9016-A03BA72A69F9}"/>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4819" name="Rectangle 3">
            <a:extLst>
              <a:ext uri="{FF2B5EF4-FFF2-40B4-BE49-F238E27FC236}">
                <a16:creationId xmlns:a16="http://schemas.microsoft.com/office/drawing/2014/main" xmlns="" id="{2CE3B292-F0E6-4380-8228-3B56D4B23011}"/>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4820" name="Rectangle 4">
            <a:extLst>
              <a:ext uri="{FF2B5EF4-FFF2-40B4-BE49-F238E27FC236}">
                <a16:creationId xmlns:a16="http://schemas.microsoft.com/office/drawing/2014/main" xmlns="" id="{A6350DFE-1123-47D2-B245-792A60877672}"/>
              </a:ext>
            </a:extLst>
          </p:cNvPr>
          <p:cNvSpPr>
            <a:spLocks noGrp="1" noChangeArrowheads="1"/>
          </p:cNvSpPr>
          <p:nvPr>
            <p:ph type="body" idx="1"/>
          </p:nvPr>
        </p:nvSpPr>
        <p:spPr/>
        <p:txBody>
          <a:bodyPr/>
          <a:lstStyle/>
          <a:p>
            <a:pPr eaLnBrk="1" hangingPunct="1">
              <a:buFontTx/>
              <a:buNone/>
            </a:pPr>
            <a:r>
              <a:rPr lang="cs-CZ" altLang="en-US" sz="2000" b="1"/>
              <a:t>Ultrasonography</a:t>
            </a:r>
            <a:r>
              <a:rPr lang="cs-CZ" altLang="en-US" sz="2000"/>
              <a:t> – diagnostic method, used reflection of ultrasound</a:t>
            </a:r>
          </a:p>
          <a:p>
            <a:pPr eaLnBrk="1" hangingPunct="1">
              <a:buFontTx/>
              <a:buNone/>
            </a:pPr>
            <a:endParaRPr lang="cs-CZ" altLang="en-US" sz="2000"/>
          </a:p>
          <a:p>
            <a:pPr eaLnBrk="1" hangingPunct="1">
              <a:buFontTx/>
              <a:buNone/>
            </a:pPr>
            <a:r>
              <a:rPr lang="cs-CZ" altLang="en-US" sz="2000"/>
              <a:t>Characteristic:</a:t>
            </a:r>
          </a:p>
          <a:p>
            <a:pPr eaLnBrk="1" hangingPunct="1"/>
            <a:r>
              <a:rPr lang="en-GB" altLang="en-US" sz="2000" u="sng"/>
              <a:t>Passive US</a:t>
            </a:r>
            <a:r>
              <a:rPr lang="en-GB" altLang="en-US" sz="2000"/>
              <a:t> – low intensity waves which</a:t>
            </a:r>
            <a:r>
              <a:rPr lang="en-GB" altLang="en-US" sz="2000" b="1"/>
              <a:t> cannot </a:t>
            </a:r>
            <a:r>
              <a:rPr lang="en-GB" altLang="en-US" sz="2000"/>
              <a:t>cause substantial changes of medium. </a:t>
            </a:r>
          </a:p>
          <a:p>
            <a:pPr eaLnBrk="1" hangingPunct="1"/>
            <a:r>
              <a:rPr lang="en-GB" altLang="en-US" sz="2000"/>
              <a:t>In US diagnostics</a:t>
            </a:r>
            <a:r>
              <a:rPr lang="en-GB" altLang="en-US" sz="2000" b="1"/>
              <a:t>  (ultrasonography</a:t>
            </a:r>
            <a:r>
              <a:rPr lang="cs-CZ" altLang="en-US" sz="2000" b="1"/>
              <a:t> = sonography = echography</a:t>
            </a:r>
            <a:r>
              <a:rPr lang="en-US" altLang="en-US" sz="2000" b="1"/>
              <a:t>)</a:t>
            </a:r>
            <a:r>
              <a:rPr lang="en-GB" altLang="en-US" sz="2000" b="1"/>
              <a:t> - </a:t>
            </a:r>
            <a:r>
              <a:rPr lang="en-GB" altLang="en-US" sz="2000"/>
              <a:t>used frequencies are 2 - 40 MHz with </a:t>
            </a:r>
            <a:r>
              <a:rPr lang="cs-CZ" altLang="en-US" sz="2000"/>
              <a:t>(temporal average, spatial peak) </a:t>
            </a:r>
            <a:r>
              <a:rPr lang="en-GB" altLang="en-US" sz="2000"/>
              <a:t>intensity of about 1 kW/m</a:t>
            </a:r>
            <a:r>
              <a:rPr lang="en-GB" altLang="en-US" sz="2000" baseline="30000"/>
              <a:t>2</a:t>
            </a:r>
            <a:r>
              <a:rPr lang="en-GB" altLang="en-US" sz="2000"/>
              <a:t>   </a:t>
            </a:r>
          </a:p>
          <a:p>
            <a:pPr eaLnBrk="1" hangingPunct="1"/>
            <a:r>
              <a:rPr lang="en-GB" altLang="en-US" sz="2000" b="1"/>
              <a:t>Impulse reflection method: </a:t>
            </a:r>
            <a:r>
              <a:rPr lang="en-GB" altLang="en-US" sz="2000"/>
              <a:t>a probe with one transducer which is </a:t>
            </a:r>
            <a:r>
              <a:rPr lang="en-GB" altLang="en-US" sz="2000" i="1"/>
              <a:t>source as well as detector</a:t>
            </a:r>
            <a:r>
              <a:rPr lang="en-GB" altLang="en-US" sz="2000"/>
              <a:t> of US impulses. A portion of emitted US energy is </a:t>
            </a:r>
            <a:r>
              <a:rPr lang="en-GB" altLang="en-US" sz="2000" i="1"/>
              <a:t>reflected</a:t>
            </a:r>
            <a:r>
              <a:rPr lang="en-GB" altLang="en-US" sz="2000"/>
              <a:t> on the acoustic interfaces and the same probe then receives reflected signal. After processing, the signal is displayed on a screen.</a:t>
            </a:r>
          </a:p>
          <a:p>
            <a:pPr eaLnBrk="1" hangingPunct="1">
              <a:buFontTx/>
              <a:buNone/>
            </a:pPr>
            <a:endParaRPr lang="en-US" altLang="en-US" sz="2000"/>
          </a:p>
        </p:txBody>
      </p:sp>
      <p:sp>
        <p:nvSpPr>
          <p:cNvPr id="34821" name="Rectangle 5">
            <a:extLst>
              <a:ext uri="{FF2B5EF4-FFF2-40B4-BE49-F238E27FC236}">
                <a16:creationId xmlns:a16="http://schemas.microsoft.com/office/drawing/2014/main" xmlns="" id="{9D01A738-04B1-4730-A350-0E9D43D9D4DB}"/>
              </a:ext>
            </a:extLst>
          </p:cNvPr>
          <p:cNvSpPr>
            <a:spLocks noGrp="1" noChangeArrowheads="1"/>
          </p:cNvSpPr>
          <p:nvPr>
            <p:ph type="title"/>
          </p:nvPr>
        </p:nvSpPr>
        <p:spPr>
          <a:xfrm>
            <a:off x="468313" y="476250"/>
            <a:ext cx="8229600" cy="1143000"/>
          </a:xfrm>
        </p:spPr>
        <p:txBody>
          <a:bodyPr/>
          <a:lstStyle/>
          <a:p>
            <a:pPr eaLnBrk="1" hangingPunct="1"/>
            <a:r>
              <a:rPr lang="en-GB" altLang="en-US" sz="3200"/>
              <a:t>Ultrasonography</a:t>
            </a:r>
            <a:r>
              <a:rPr lang="cs-CZ" altLang="en-US" sz="3200"/>
              <a:t>   X   Ultrasound</a:t>
            </a:r>
            <a:r>
              <a:rPr lang="en-US" altLang="en-US" sz="3200"/>
              <a:t/>
            </a:r>
            <a:br>
              <a:rPr lang="en-US" altLang="en-US" sz="3200"/>
            </a:br>
            <a:endParaRPr lang="en-US"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22364638-6F5F-4583-868A-24C089C7511D}"/>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6867" name="Rectangle 3">
            <a:extLst>
              <a:ext uri="{FF2B5EF4-FFF2-40B4-BE49-F238E27FC236}">
                <a16:creationId xmlns:a16="http://schemas.microsoft.com/office/drawing/2014/main" xmlns="" id="{68C11456-876D-461D-AA17-77E7A9FFEB5E}"/>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6868" name="Rectangle 5">
            <a:extLst>
              <a:ext uri="{FF2B5EF4-FFF2-40B4-BE49-F238E27FC236}">
                <a16:creationId xmlns:a16="http://schemas.microsoft.com/office/drawing/2014/main" xmlns="" id="{7C0F2700-1E31-43FD-BDB0-DB0AA87D47CC}"/>
              </a:ext>
            </a:extLst>
          </p:cNvPr>
          <p:cNvSpPr>
            <a:spLocks noGrp="1" noChangeArrowheads="1"/>
          </p:cNvSpPr>
          <p:nvPr>
            <p:ph type="title"/>
          </p:nvPr>
        </p:nvSpPr>
        <p:spPr/>
        <p:txBody>
          <a:bodyPr/>
          <a:lstStyle/>
          <a:p>
            <a:pPr eaLnBrk="1" hangingPunct="1"/>
            <a:r>
              <a:rPr lang="en-GB" altLang="en-US" sz="3200"/>
              <a:t>Ultrasonography</a:t>
            </a:r>
            <a:endParaRPr lang="en-US" altLang="en-US" sz="3200"/>
          </a:p>
        </p:txBody>
      </p:sp>
      <p:sp>
        <p:nvSpPr>
          <p:cNvPr id="36869" name="Rectangle 6">
            <a:extLst>
              <a:ext uri="{FF2B5EF4-FFF2-40B4-BE49-F238E27FC236}">
                <a16:creationId xmlns:a16="http://schemas.microsoft.com/office/drawing/2014/main" xmlns="" id="{C1D60F69-202E-40B1-A677-65CEB3405137}"/>
              </a:ext>
            </a:extLst>
          </p:cNvPr>
          <p:cNvSpPr>
            <a:spLocks noChangeArrowheads="1"/>
          </p:cNvSpPr>
          <p:nvPr/>
        </p:nvSpPr>
        <p:spPr bwMode="auto">
          <a:xfrm>
            <a:off x="468313" y="1844675"/>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200">
                <a:solidFill>
                  <a:schemeClr val="bg1"/>
                </a:solidFill>
              </a:rPr>
              <a:t>US probe</a:t>
            </a:r>
          </a:p>
          <a:p>
            <a:pPr algn="ctr" eaLnBrk="1" hangingPunct="1">
              <a:spcBef>
                <a:spcPct val="0"/>
              </a:spcBef>
              <a:buFontTx/>
              <a:buNone/>
            </a:pPr>
            <a:r>
              <a:rPr lang="cs-CZ" altLang="en-US" sz="1200">
                <a:solidFill>
                  <a:schemeClr val="bg1"/>
                </a:solidFill>
              </a:rPr>
              <a:t>-source</a:t>
            </a:r>
            <a:endParaRPr lang="en-US" altLang="en-US" sz="1200">
              <a:solidFill>
                <a:schemeClr val="bg1"/>
              </a:solidFill>
            </a:endParaRPr>
          </a:p>
        </p:txBody>
      </p:sp>
      <p:sp>
        <p:nvSpPr>
          <p:cNvPr id="36870" name="Line 9">
            <a:extLst>
              <a:ext uri="{FF2B5EF4-FFF2-40B4-BE49-F238E27FC236}">
                <a16:creationId xmlns:a16="http://schemas.microsoft.com/office/drawing/2014/main" xmlns="" id="{2CADA1D2-8C3B-4206-8C7C-15F2B65770EC}"/>
              </a:ext>
            </a:extLst>
          </p:cNvPr>
          <p:cNvSpPr>
            <a:spLocks noChangeShapeType="1"/>
          </p:cNvSpPr>
          <p:nvPr/>
        </p:nvSpPr>
        <p:spPr bwMode="auto">
          <a:xfrm>
            <a:off x="1547813" y="2349500"/>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1" name="Text Box 10">
            <a:extLst>
              <a:ext uri="{FF2B5EF4-FFF2-40B4-BE49-F238E27FC236}">
                <a16:creationId xmlns:a16="http://schemas.microsoft.com/office/drawing/2014/main" xmlns="" id="{D7C55DF0-ED91-4719-9F75-D80FC3FB106D}"/>
              </a:ext>
            </a:extLst>
          </p:cNvPr>
          <p:cNvSpPr txBox="1">
            <a:spLocks noChangeArrowheads="1"/>
          </p:cNvSpPr>
          <p:nvPr/>
        </p:nvSpPr>
        <p:spPr bwMode="auto">
          <a:xfrm>
            <a:off x="1816100" y="2009775"/>
            <a:ext cx="79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US wave</a:t>
            </a:r>
            <a:endParaRPr lang="en-US" altLang="en-US" sz="1200"/>
          </a:p>
        </p:txBody>
      </p:sp>
      <p:sp>
        <p:nvSpPr>
          <p:cNvPr id="36872" name="Oval 11">
            <a:extLst>
              <a:ext uri="{FF2B5EF4-FFF2-40B4-BE49-F238E27FC236}">
                <a16:creationId xmlns:a16="http://schemas.microsoft.com/office/drawing/2014/main" xmlns="" id="{5BF3645E-1CCA-4002-AC1E-631DEE1C7D53}"/>
              </a:ext>
            </a:extLst>
          </p:cNvPr>
          <p:cNvSpPr>
            <a:spLocks noChangeArrowheads="1"/>
          </p:cNvSpPr>
          <p:nvPr/>
        </p:nvSpPr>
        <p:spPr bwMode="auto">
          <a:xfrm>
            <a:off x="3635375" y="1989138"/>
            <a:ext cx="865188" cy="7921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p>
        </p:txBody>
      </p:sp>
      <p:sp>
        <p:nvSpPr>
          <p:cNvPr id="36873" name="Rectangle 13">
            <a:extLst>
              <a:ext uri="{FF2B5EF4-FFF2-40B4-BE49-F238E27FC236}">
                <a16:creationId xmlns:a16="http://schemas.microsoft.com/office/drawing/2014/main" xmlns="" id="{72F5411D-DE19-43CD-B892-2D719E728831}"/>
              </a:ext>
            </a:extLst>
          </p:cNvPr>
          <p:cNvSpPr>
            <a:spLocks noChangeArrowheads="1"/>
          </p:cNvSpPr>
          <p:nvPr/>
        </p:nvSpPr>
        <p:spPr bwMode="auto">
          <a:xfrm>
            <a:off x="468313" y="2924175"/>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solidFill>
                <a:schemeClr val="bg1"/>
              </a:solidFill>
            </a:endParaRPr>
          </a:p>
        </p:txBody>
      </p:sp>
      <p:sp>
        <p:nvSpPr>
          <p:cNvPr id="36874" name="Oval 16">
            <a:extLst>
              <a:ext uri="{FF2B5EF4-FFF2-40B4-BE49-F238E27FC236}">
                <a16:creationId xmlns:a16="http://schemas.microsoft.com/office/drawing/2014/main" xmlns="" id="{84041515-1FEE-4F05-B043-FEB8EA60D92F}"/>
              </a:ext>
            </a:extLst>
          </p:cNvPr>
          <p:cNvSpPr>
            <a:spLocks noChangeArrowheads="1"/>
          </p:cNvSpPr>
          <p:nvPr/>
        </p:nvSpPr>
        <p:spPr bwMode="auto">
          <a:xfrm>
            <a:off x="3635375" y="2924175"/>
            <a:ext cx="865188"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p>
        </p:txBody>
      </p:sp>
      <p:sp>
        <p:nvSpPr>
          <p:cNvPr id="36875" name="Line 17">
            <a:extLst>
              <a:ext uri="{FF2B5EF4-FFF2-40B4-BE49-F238E27FC236}">
                <a16:creationId xmlns:a16="http://schemas.microsoft.com/office/drawing/2014/main" xmlns="" id="{A0517A76-F44D-4000-A008-F6CD39E77E44}"/>
              </a:ext>
            </a:extLst>
          </p:cNvPr>
          <p:cNvSpPr>
            <a:spLocks noChangeShapeType="1"/>
          </p:cNvSpPr>
          <p:nvPr/>
        </p:nvSpPr>
        <p:spPr bwMode="auto">
          <a:xfrm flipH="1">
            <a:off x="2771775" y="3355975"/>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6" name="Line 18">
            <a:extLst>
              <a:ext uri="{FF2B5EF4-FFF2-40B4-BE49-F238E27FC236}">
                <a16:creationId xmlns:a16="http://schemas.microsoft.com/office/drawing/2014/main" xmlns="" id="{333EC992-FB36-4A85-9D31-CC026B3DDD0E}"/>
              </a:ext>
            </a:extLst>
          </p:cNvPr>
          <p:cNvSpPr>
            <a:spLocks noChangeShapeType="1"/>
          </p:cNvSpPr>
          <p:nvPr/>
        </p:nvSpPr>
        <p:spPr bwMode="auto">
          <a:xfrm>
            <a:off x="3779838" y="3355975"/>
            <a:ext cx="5048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7" name="Rectangle 20">
            <a:extLst>
              <a:ext uri="{FF2B5EF4-FFF2-40B4-BE49-F238E27FC236}">
                <a16:creationId xmlns:a16="http://schemas.microsoft.com/office/drawing/2014/main" xmlns="" id="{6F87412C-3AFF-4FAB-A163-1783387138FE}"/>
              </a:ext>
            </a:extLst>
          </p:cNvPr>
          <p:cNvSpPr>
            <a:spLocks noChangeArrowheads="1"/>
          </p:cNvSpPr>
          <p:nvPr/>
        </p:nvSpPr>
        <p:spPr bwMode="auto">
          <a:xfrm>
            <a:off x="3779838" y="2060575"/>
            <a:ext cx="588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object</a:t>
            </a:r>
            <a:endParaRPr lang="en-US" altLang="en-US" sz="1200"/>
          </a:p>
        </p:txBody>
      </p:sp>
      <p:sp>
        <p:nvSpPr>
          <p:cNvPr id="36878" name="Text Box 21">
            <a:extLst>
              <a:ext uri="{FF2B5EF4-FFF2-40B4-BE49-F238E27FC236}">
                <a16:creationId xmlns:a16="http://schemas.microsoft.com/office/drawing/2014/main" xmlns="" id="{28513124-27D9-4760-82DB-E11ACEA9533C}"/>
              </a:ext>
            </a:extLst>
          </p:cNvPr>
          <p:cNvSpPr txBox="1">
            <a:spLocks noChangeArrowheads="1"/>
          </p:cNvSpPr>
          <p:nvPr/>
        </p:nvSpPr>
        <p:spPr bwMode="auto">
          <a:xfrm>
            <a:off x="2751138" y="3016250"/>
            <a:ext cx="800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reflection</a:t>
            </a:r>
            <a:endParaRPr lang="en-US" altLang="en-US" sz="1200"/>
          </a:p>
        </p:txBody>
      </p:sp>
      <p:sp>
        <p:nvSpPr>
          <p:cNvPr id="36879" name="Rectangle 22">
            <a:extLst>
              <a:ext uri="{FF2B5EF4-FFF2-40B4-BE49-F238E27FC236}">
                <a16:creationId xmlns:a16="http://schemas.microsoft.com/office/drawing/2014/main" xmlns="" id="{E7DFD121-E1EE-42EF-A8CA-C17219E89914}"/>
              </a:ext>
            </a:extLst>
          </p:cNvPr>
          <p:cNvSpPr>
            <a:spLocks noChangeArrowheads="1"/>
          </p:cNvSpPr>
          <p:nvPr/>
        </p:nvSpPr>
        <p:spPr bwMode="auto">
          <a:xfrm>
            <a:off x="468313" y="4005263"/>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solidFill>
                <a:schemeClr val="bg1"/>
              </a:solidFill>
            </a:endParaRPr>
          </a:p>
        </p:txBody>
      </p:sp>
      <p:sp>
        <p:nvSpPr>
          <p:cNvPr id="36880" name="Oval 23">
            <a:extLst>
              <a:ext uri="{FF2B5EF4-FFF2-40B4-BE49-F238E27FC236}">
                <a16:creationId xmlns:a16="http://schemas.microsoft.com/office/drawing/2014/main" xmlns="" id="{E98D9AD2-ACEB-4561-B7F5-AB8BD5F50E59}"/>
              </a:ext>
            </a:extLst>
          </p:cNvPr>
          <p:cNvSpPr>
            <a:spLocks noChangeArrowheads="1"/>
          </p:cNvSpPr>
          <p:nvPr/>
        </p:nvSpPr>
        <p:spPr bwMode="auto">
          <a:xfrm>
            <a:off x="3635375" y="4013200"/>
            <a:ext cx="865188"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p>
        </p:txBody>
      </p:sp>
      <p:sp>
        <p:nvSpPr>
          <p:cNvPr id="36881" name="Line 24">
            <a:extLst>
              <a:ext uri="{FF2B5EF4-FFF2-40B4-BE49-F238E27FC236}">
                <a16:creationId xmlns:a16="http://schemas.microsoft.com/office/drawing/2014/main" xmlns="" id="{9D898A8D-3A8B-4E04-AC81-AEE229B558F6}"/>
              </a:ext>
            </a:extLst>
          </p:cNvPr>
          <p:cNvSpPr>
            <a:spLocks noChangeShapeType="1"/>
          </p:cNvSpPr>
          <p:nvPr/>
        </p:nvSpPr>
        <p:spPr bwMode="auto">
          <a:xfrm flipH="1">
            <a:off x="1403350" y="444658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82" name="Line 25">
            <a:extLst>
              <a:ext uri="{FF2B5EF4-FFF2-40B4-BE49-F238E27FC236}">
                <a16:creationId xmlns:a16="http://schemas.microsoft.com/office/drawing/2014/main" xmlns="" id="{262610D9-1F2E-432D-9B25-3D0DAE8CFADD}"/>
              </a:ext>
            </a:extLst>
          </p:cNvPr>
          <p:cNvSpPr>
            <a:spLocks noChangeShapeType="1"/>
          </p:cNvSpPr>
          <p:nvPr/>
        </p:nvSpPr>
        <p:spPr bwMode="auto">
          <a:xfrm>
            <a:off x="4643438" y="4446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83" name="Text Box 27">
            <a:extLst>
              <a:ext uri="{FF2B5EF4-FFF2-40B4-BE49-F238E27FC236}">
                <a16:creationId xmlns:a16="http://schemas.microsoft.com/office/drawing/2014/main" xmlns="" id="{3DCB6AAA-BDEE-4F2D-A420-41D43D5510E4}"/>
              </a:ext>
            </a:extLst>
          </p:cNvPr>
          <p:cNvSpPr txBox="1">
            <a:spLocks noChangeArrowheads="1"/>
          </p:cNvSpPr>
          <p:nvPr/>
        </p:nvSpPr>
        <p:spPr bwMode="auto">
          <a:xfrm>
            <a:off x="3635375" y="4157663"/>
            <a:ext cx="800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reflection</a:t>
            </a:r>
            <a:endParaRPr lang="en-US" altLang="en-US" sz="1200"/>
          </a:p>
        </p:txBody>
      </p:sp>
      <p:sp>
        <p:nvSpPr>
          <p:cNvPr id="36884" name="Line 28">
            <a:extLst>
              <a:ext uri="{FF2B5EF4-FFF2-40B4-BE49-F238E27FC236}">
                <a16:creationId xmlns:a16="http://schemas.microsoft.com/office/drawing/2014/main" xmlns="" id="{8E48445F-3B24-4A2E-AC5B-4DB50447910F}"/>
              </a:ext>
            </a:extLst>
          </p:cNvPr>
          <p:cNvSpPr>
            <a:spLocks noChangeShapeType="1"/>
          </p:cNvSpPr>
          <p:nvPr/>
        </p:nvSpPr>
        <p:spPr bwMode="auto">
          <a:xfrm flipH="1">
            <a:off x="4140200" y="444658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85" name="Rectangle 29">
            <a:extLst>
              <a:ext uri="{FF2B5EF4-FFF2-40B4-BE49-F238E27FC236}">
                <a16:creationId xmlns:a16="http://schemas.microsoft.com/office/drawing/2014/main" xmlns="" id="{86AB6AC6-65E4-48DA-A8BF-C1D4B3F42188}"/>
              </a:ext>
            </a:extLst>
          </p:cNvPr>
          <p:cNvSpPr>
            <a:spLocks noChangeArrowheads="1"/>
          </p:cNvSpPr>
          <p:nvPr/>
        </p:nvSpPr>
        <p:spPr bwMode="auto">
          <a:xfrm>
            <a:off x="468313" y="5084763"/>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solidFill>
                <a:schemeClr val="bg1"/>
              </a:solidFill>
            </a:endParaRPr>
          </a:p>
        </p:txBody>
      </p:sp>
      <p:sp>
        <p:nvSpPr>
          <p:cNvPr id="36886" name="Oval 30">
            <a:extLst>
              <a:ext uri="{FF2B5EF4-FFF2-40B4-BE49-F238E27FC236}">
                <a16:creationId xmlns:a16="http://schemas.microsoft.com/office/drawing/2014/main" xmlns="" id="{F4EF8B95-FF25-4741-BE20-A7260E30AD69}"/>
              </a:ext>
            </a:extLst>
          </p:cNvPr>
          <p:cNvSpPr>
            <a:spLocks noChangeArrowheads="1"/>
          </p:cNvSpPr>
          <p:nvPr/>
        </p:nvSpPr>
        <p:spPr bwMode="auto">
          <a:xfrm>
            <a:off x="3635375" y="5092700"/>
            <a:ext cx="865188"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p>
        </p:txBody>
      </p:sp>
      <p:sp>
        <p:nvSpPr>
          <p:cNvPr id="36887" name="Line 34">
            <a:extLst>
              <a:ext uri="{FF2B5EF4-FFF2-40B4-BE49-F238E27FC236}">
                <a16:creationId xmlns:a16="http://schemas.microsoft.com/office/drawing/2014/main" xmlns="" id="{B761BA7F-BDF4-4A77-A4FE-A819169778EE}"/>
              </a:ext>
            </a:extLst>
          </p:cNvPr>
          <p:cNvSpPr>
            <a:spLocks noChangeShapeType="1"/>
          </p:cNvSpPr>
          <p:nvPr/>
        </p:nvSpPr>
        <p:spPr bwMode="auto">
          <a:xfrm flipH="1">
            <a:off x="1403350" y="5516563"/>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88" name="Text Box 38">
            <a:extLst>
              <a:ext uri="{FF2B5EF4-FFF2-40B4-BE49-F238E27FC236}">
                <a16:creationId xmlns:a16="http://schemas.microsoft.com/office/drawing/2014/main" xmlns="" id="{87C3CA05-69A3-4793-8CA0-11985E70D1B2}"/>
              </a:ext>
            </a:extLst>
          </p:cNvPr>
          <p:cNvSpPr txBox="1">
            <a:spLocks noChangeArrowheads="1"/>
          </p:cNvSpPr>
          <p:nvPr/>
        </p:nvSpPr>
        <p:spPr bwMode="auto">
          <a:xfrm>
            <a:off x="1331913" y="4149725"/>
            <a:ext cx="21605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detection (time, intensity)</a:t>
            </a:r>
            <a:endParaRPr lang="en-US" altLang="en-US" sz="1200"/>
          </a:p>
        </p:txBody>
      </p:sp>
      <p:sp>
        <p:nvSpPr>
          <p:cNvPr id="36889" name="Text Box 39">
            <a:extLst>
              <a:ext uri="{FF2B5EF4-FFF2-40B4-BE49-F238E27FC236}">
                <a16:creationId xmlns:a16="http://schemas.microsoft.com/office/drawing/2014/main" xmlns="" id="{92F424C7-4D3C-432C-B92B-DF60A914CAAE}"/>
              </a:ext>
            </a:extLst>
          </p:cNvPr>
          <p:cNvSpPr txBox="1">
            <a:spLocks noChangeArrowheads="1"/>
          </p:cNvSpPr>
          <p:nvPr/>
        </p:nvSpPr>
        <p:spPr bwMode="auto">
          <a:xfrm>
            <a:off x="1331913" y="5229225"/>
            <a:ext cx="201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detection (time, intensity)</a:t>
            </a:r>
            <a:endParaRPr lang="en-US" altLang="en-US" sz="1200"/>
          </a:p>
        </p:txBody>
      </p:sp>
      <p:sp>
        <p:nvSpPr>
          <p:cNvPr id="36890" name="Line 44">
            <a:extLst>
              <a:ext uri="{FF2B5EF4-FFF2-40B4-BE49-F238E27FC236}">
                <a16:creationId xmlns:a16="http://schemas.microsoft.com/office/drawing/2014/main" xmlns="" id="{965B9F29-71C0-4645-8A26-9D71417D25FB}"/>
              </a:ext>
            </a:extLst>
          </p:cNvPr>
          <p:cNvSpPr>
            <a:spLocks noChangeShapeType="1"/>
          </p:cNvSpPr>
          <p:nvPr/>
        </p:nvSpPr>
        <p:spPr bwMode="auto">
          <a:xfrm>
            <a:off x="5076825" y="5516563"/>
            <a:ext cx="935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1" name="Line 45">
            <a:extLst>
              <a:ext uri="{FF2B5EF4-FFF2-40B4-BE49-F238E27FC236}">
                <a16:creationId xmlns:a16="http://schemas.microsoft.com/office/drawing/2014/main" xmlns="" id="{68528F2B-9875-4166-BF02-06AC42B073A1}"/>
              </a:ext>
            </a:extLst>
          </p:cNvPr>
          <p:cNvSpPr>
            <a:spLocks noChangeShapeType="1"/>
          </p:cNvSpPr>
          <p:nvPr/>
        </p:nvSpPr>
        <p:spPr bwMode="auto">
          <a:xfrm flipV="1">
            <a:off x="6011863" y="4365625"/>
            <a:ext cx="215900" cy="1150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2" name="Line 46">
            <a:extLst>
              <a:ext uri="{FF2B5EF4-FFF2-40B4-BE49-F238E27FC236}">
                <a16:creationId xmlns:a16="http://schemas.microsoft.com/office/drawing/2014/main" xmlns="" id="{3EFAB885-DFD5-470C-A89A-4912EB2A444F}"/>
              </a:ext>
            </a:extLst>
          </p:cNvPr>
          <p:cNvSpPr>
            <a:spLocks noChangeShapeType="1"/>
          </p:cNvSpPr>
          <p:nvPr/>
        </p:nvSpPr>
        <p:spPr bwMode="auto">
          <a:xfrm>
            <a:off x="6227763" y="4365625"/>
            <a:ext cx="144462" cy="1150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3" name="Line 47">
            <a:extLst>
              <a:ext uri="{FF2B5EF4-FFF2-40B4-BE49-F238E27FC236}">
                <a16:creationId xmlns:a16="http://schemas.microsoft.com/office/drawing/2014/main" xmlns="" id="{DF294AEF-4F4F-4AD5-82DB-00FBF2461AEB}"/>
              </a:ext>
            </a:extLst>
          </p:cNvPr>
          <p:cNvSpPr>
            <a:spLocks noChangeShapeType="1"/>
          </p:cNvSpPr>
          <p:nvPr/>
        </p:nvSpPr>
        <p:spPr bwMode="auto">
          <a:xfrm>
            <a:off x="6372225" y="5516563"/>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4" name="Line 48">
            <a:extLst>
              <a:ext uri="{FF2B5EF4-FFF2-40B4-BE49-F238E27FC236}">
                <a16:creationId xmlns:a16="http://schemas.microsoft.com/office/drawing/2014/main" xmlns="" id="{2BF3E8C7-674A-459B-9ADD-D556452B24E8}"/>
              </a:ext>
            </a:extLst>
          </p:cNvPr>
          <p:cNvSpPr>
            <a:spLocks noChangeShapeType="1"/>
          </p:cNvSpPr>
          <p:nvPr/>
        </p:nvSpPr>
        <p:spPr bwMode="auto">
          <a:xfrm flipV="1">
            <a:off x="7308850" y="5013325"/>
            <a:ext cx="71438"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5" name="Line 49">
            <a:extLst>
              <a:ext uri="{FF2B5EF4-FFF2-40B4-BE49-F238E27FC236}">
                <a16:creationId xmlns:a16="http://schemas.microsoft.com/office/drawing/2014/main" xmlns="" id="{E3769124-48CE-46CE-A074-11D6F3D02E9D}"/>
              </a:ext>
            </a:extLst>
          </p:cNvPr>
          <p:cNvSpPr>
            <a:spLocks noChangeShapeType="1"/>
          </p:cNvSpPr>
          <p:nvPr/>
        </p:nvSpPr>
        <p:spPr bwMode="auto">
          <a:xfrm>
            <a:off x="7380288" y="5013325"/>
            <a:ext cx="71437"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6" name="Line 50">
            <a:extLst>
              <a:ext uri="{FF2B5EF4-FFF2-40B4-BE49-F238E27FC236}">
                <a16:creationId xmlns:a16="http://schemas.microsoft.com/office/drawing/2014/main" xmlns="" id="{552893A0-0F4C-4159-986B-835B8A1172A7}"/>
              </a:ext>
            </a:extLst>
          </p:cNvPr>
          <p:cNvSpPr>
            <a:spLocks noChangeShapeType="1"/>
          </p:cNvSpPr>
          <p:nvPr/>
        </p:nvSpPr>
        <p:spPr bwMode="auto">
          <a:xfrm>
            <a:off x="7451725" y="5516563"/>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7" name="Line 51">
            <a:extLst>
              <a:ext uri="{FF2B5EF4-FFF2-40B4-BE49-F238E27FC236}">
                <a16:creationId xmlns:a16="http://schemas.microsoft.com/office/drawing/2014/main" xmlns="" id="{770BBBC6-C9B9-4570-B601-18018E16B2D1}"/>
              </a:ext>
            </a:extLst>
          </p:cNvPr>
          <p:cNvSpPr>
            <a:spLocks noChangeShapeType="1"/>
          </p:cNvSpPr>
          <p:nvPr/>
        </p:nvSpPr>
        <p:spPr bwMode="auto">
          <a:xfrm>
            <a:off x="5003800" y="37893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8" name="Line 52">
            <a:extLst>
              <a:ext uri="{FF2B5EF4-FFF2-40B4-BE49-F238E27FC236}">
                <a16:creationId xmlns:a16="http://schemas.microsoft.com/office/drawing/2014/main" xmlns="" id="{A3DE5D09-0AAF-49D9-9B89-24DB4275D8A1}"/>
              </a:ext>
            </a:extLst>
          </p:cNvPr>
          <p:cNvSpPr>
            <a:spLocks noChangeShapeType="1"/>
          </p:cNvSpPr>
          <p:nvPr/>
        </p:nvSpPr>
        <p:spPr bwMode="auto">
          <a:xfrm>
            <a:off x="4859338" y="5661025"/>
            <a:ext cx="3816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99" name="Text Box 53">
            <a:extLst>
              <a:ext uri="{FF2B5EF4-FFF2-40B4-BE49-F238E27FC236}">
                <a16:creationId xmlns:a16="http://schemas.microsoft.com/office/drawing/2014/main" xmlns="" id="{5CFA6E7A-2DCE-4E9B-8CAE-6B0366BDC0E1}"/>
              </a:ext>
            </a:extLst>
          </p:cNvPr>
          <p:cNvSpPr txBox="1">
            <a:spLocks noChangeArrowheads="1"/>
          </p:cNvSpPr>
          <p:nvPr/>
        </p:nvSpPr>
        <p:spPr bwMode="auto">
          <a:xfrm>
            <a:off x="4911725" y="3376613"/>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intensity</a:t>
            </a:r>
            <a:endParaRPr lang="en-US" altLang="en-US" sz="1800"/>
          </a:p>
        </p:txBody>
      </p:sp>
      <p:sp>
        <p:nvSpPr>
          <p:cNvPr id="36900" name="Text Box 54">
            <a:extLst>
              <a:ext uri="{FF2B5EF4-FFF2-40B4-BE49-F238E27FC236}">
                <a16:creationId xmlns:a16="http://schemas.microsoft.com/office/drawing/2014/main" xmlns="" id="{C26D80EC-0804-4F21-9805-F4C5F036C480}"/>
              </a:ext>
            </a:extLst>
          </p:cNvPr>
          <p:cNvSpPr txBox="1">
            <a:spLocks noChangeArrowheads="1"/>
          </p:cNvSpPr>
          <p:nvPr/>
        </p:nvSpPr>
        <p:spPr bwMode="auto">
          <a:xfrm>
            <a:off x="7432675" y="56816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time</a:t>
            </a:r>
            <a:endParaRPr lang="en-US" altLang="en-US" sz="1800"/>
          </a:p>
        </p:txBody>
      </p:sp>
      <p:sp>
        <p:nvSpPr>
          <p:cNvPr id="36901" name="Rectangle 55">
            <a:extLst>
              <a:ext uri="{FF2B5EF4-FFF2-40B4-BE49-F238E27FC236}">
                <a16:creationId xmlns:a16="http://schemas.microsoft.com/office/drawing/2014/main" xmlns="" id="{53F4CB83-54F6-4D1A-974D-613882C7161B}"/>
              </a:ext>
            </a:extLst>
          </p:cNvPr>
          <p:cNvSpPr>
            <a:spLocks noChangeArrowheads="1"/>
          </p:cNvSpPr>
          <p:nvPr/>
        </p:nvSpPr>
        <p:spPr bwMode="auto">
          <a:xfrm>
            <a:off x="468313" y="4005263"/>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200">
                <a:solidFill>
                  <a:schemeClr val="bg1"/>
                </a:solidFill>
              </a:rPr>
              <a:t>US probe</a:t>
            </a:r>
          </a:p>
          <a:p>
            <a:pPr algn="ctr" eaLnBrk="1" hangingPunct="1">
              <a:spcBef>
                <a:spcPct val="0"/>
              </a:spcBef>
              <a:buFontTx/>
              <a:buNone/>
            </a:pPr>
            <a:r>
              <a:rPr lang="cs-CZ" altLang="en-US" sz="1200">
                <a:solidFill>
                  <a:schemeClr val="bg1"/>
                </a:solidFill>
              </a:rPr>
              <a:t>-detector</a:t>
            </a:r>
            <a:endParaRPr lang="en-US" altLang="en-US" sz="1200">
              <a:solidFill>
                <a:schemeClr val="bg1"/>
              </a:solidFill>
            </a:endParaRPr>
          </a:p>
        </p:txBody>
      </p:sp>
      <p:sp>
        <p:nvSpPr>
          <p:cNvPr id="36902" name="Line 56">
            <a:extLst>
              <a:ext uri="{FF2B5EF4-FFF2-40B4-BE49-F238E27FC236}">
                <a16:creationId xmlns:a16="http://schemas.microsoft.com/office/drawing/2014/main" xmlns="" id="{5CF899E2-E0F6-450C-B8C0-4C33D12BAAB7}"/>
              </a:ext>
            </a:extLst>
          </p:cNvPr>
          <p:cNvSpPr>
            <a:spLocks noChangeShapeType="1"/>
          </p:cNvSpPr>
          <p:nvPr/>
        </p:nvSpPr>
        <p:spPr bwMode="auto">
          <a:xfrm>
            <a:off x="4067175" y="3500438"/>
            <a:ext cx="360363" cy="863600"/>
          </a:xfrm>
          <a:prstGeom prst="line">
            <a:avLst/>
          </a:prstGeom>
          <a:noFill/>
          <a:ln w="31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 name="Nahraný zvuk">
            <a:hlinkClick r:id="" action="ppaction://media"/>
            <a:extLst>
              <a:ext uri="{FF2B5EF4-FFF2-40B4-BE49-F238E27FC236}">
                <a16:creationId xmlns:a16="http://schemas.microsoft.com/office/drawing/2014/main" xmlns="" id="{C8C24610-0BD5-416A-B264-ADC21D9D48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6920" y="46355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E4B684CA-D606-46F2-9801-DCA1D8371A50}"/>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8915" name="Rectangle 3">
            <a:extLst>
              <a:ext uri="{FF2B5EF4-FFF2-40B4-BE49-F238E27FC236}">
                <a16:creationId xmlns:a16="http://schemas.microsoft.com/office/drawing/2014/main" xmlns="" id="{4F54C971-E49E-4D64-878A-CA68B6516C87}"/>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38916" name="Rectangle 4">
            <a:extLst>
              <a:ext uri="{FF2B5EF4-FFF2-40B4-BE49-F238E27FC236}">
                <a16:creationId xmlns:a16="http://schemas.microsoft.com/office/drawing/2014/main" xmlns="" id="{B98C8037-AEC6-469D-BDA8-78D8DC463D1C}"/>
              </a:ext>
            </a:extLst>
          </p:cNvPr>
          <p:cNvSpPr>
            <a:spLocks noGrp="1" noChangeArrowheads="1"/>
          </p:cNvSpPr>
          <p:nvPr>
            <p:ph type="title"/>
          </p:nvPr>
        </p:nvSpPr>
        <p:spPr/>
        <p:txBody>
          <a:bodyPr/>
          <a:lstStyle/>
          <a:p>
            <a:pPr eaLnBrk="1" hangingPunct="1"/>
            <a:r>
              <a:rPr lang="en-GB" altLang="en-US" sz="3200"/>
              <a:t>Ultrasonography</a:t>
            </a:r>
            <a:endParaRPr lang="en-US" altLang="en-US" sz="3200"/>
          </a:p>
        </p:txBody>
      </p:sp>
      <p:sp>
        <p:nvSpPr>
          <p:cNvPr id="38917" name="Rectangle 5">
            <a:extLst>
              <a:ext uri="{FF2B5EF4-FFF2-40B4-BE49-F238E27FC236}">
                <a16:creationId xmlns:a16="http://schemas.microsoft.com/office/drawing/2014/main" xmlns="" id="{FFBDCBDB-EAC6-43BA-AB58-9AA07C30726F}"/>
              </a:ext>
            </a:extLst>
          </p:cNvPr>
          <p:cNvSpPr>
            <a:spLocks noChangeArrowheads="1"/>
          </p:cNvSpPr>
          <p:nvPr/>
        </p:nvSpPr>
        <p:spPr bwMode="auto">
          <a:xfrm>
            <a:off x="468313" y="1844675"/>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200">
                <a:solidFill>
                  <a:schemeClr val="bg1"/>
                </a:solidFill>
              </a:rPr>
              <a:t>US probe</a:t>
            </a:r>
            <a:endParaRPr lang="en-US" altLang="en-US" sz="1200">
              <a:solidFill>
                <a:schemeClr val="bg1"/>
              </a:solidFill>
            </a:endParaRPr>
          </a:p>
        </p:txBody>
      </p:sp>
      <p:sp>
        <p:nvSpPr>
          <p:cNvPr id="38918" name="Line 6">
            <a:extLst>
              <a:ext uri="{FF2B5EF4-FFF2-40B4-BE49-F238E27FC236}">
                <a16:creationId xmlns:a16="http://schemas.microsoft.com/office/drawing/2014/main" xmlns="" id="{72CB72FD-33F4-475C-9561-76E792BE6CBE}"/>
              </a:ext>
            </a:extLst>
          </p:cNvPr>
          <p:cNvSpPr>
            <a:spLocks noChangeShapeType="1"/>
          </p:cNvSpPr>
          <p:nvPr/>
        </p:nvSpPr>
        <p:spPr bwMode="auto">
          <a:xfrm>
            <a:off x="1547813" y="2349500"/>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19" name="Text Box 7">
            <a:extLst>
              <a:ext uri="{FF2B5EF4-FFF2-40B4-BE49-F238E27FC236}">
                <a16:creationId xmlns:a16="http://schemas.microsoft.com/office/drawing/2014/main" xmlns="" id="{D667E8F3-D3AA-488A-9EAC-1E1758963370}"/>
              </a:ext>
            </a:extLst>
          </p:cNvPr>
          <p:cNvSpPr txBox="1">
            <a:spLocks noChangeArrowheads="1"/>
          </p:cNvSpPr>
          <p:nvPr/>
        </p:nvSpPr>
        <p:spPr bwMode="auto">
          <a:xfrm>
            <a:off x="1816100" y="2009775"/>
            <a:ext cx="79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US wave</a:t>
            </a:r>
            <a:endParaRPr lang="en-US" altLang="en-US" sz="1200"/>
          </a:p>
        </p:txBody>
      </p:sp>
      <p:sp>
        <p:nvSpPr>
          <p:cNvPr id="38920" name="Oval 8">
            <a:extLst>
              <a:ext uri="{FF2B5EF4-FFF2-40B4-BE49-F238E27FC236}">
                <a16:creationId xmlns:a16="http://schemas.microsoft.com/office/drawing/2014/main" xmlns="" id="{FF9BD78B-D3D3-4651-AD3C-2DCD712EB9BA}"/>
              </a:ext>
            </a:extLst>
          </p:cNvPr>
          <p:cNvSpPr>
            <a:spLocks noChangeArrowheads="1"/>
          </p:cNvSpPr>
          <p:nvPr/>
        </p:nvSpPr>
        <p:spPr bwMode="auto">
          <a:xfrm>
            <a:off x="3635375" y="1989138"/>
            <a:ext cx="865188" cy="7921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p>
        </p:txBody>
      </p:sp>
      <p:sp>
        <p:nvSpPr>
          <p:cNvPr id="38921" name="Rectangle 9">
            <a:extLst>
              <a:ext uri="{FF2B5EF4-FFF2-40B4-BE49-F238E27FC236}">
                <a16:creationId xmlns:a16="http://schemas.microsoft.com/office/drawing/2014/main" xmlns="" id="{47E73E5E-513A-4D10-9908-3BD43C9AA2AE}"/>
              </a:ext>
            </a:extLst>
          </p:cNvPr>
          <p:cNvSpPr>
            <a:spLocks noChangeArrowheads="1"/>
          </p:cNvSpPr>
          <p:nvPr/>
        </p:nvSpPr>
        <p:spPr bwMode="auto">
          <a:xfrm>
            <a:off x="468313" y="2924175"/>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solidFill>
                <a:schemeClr val="bg1"/>
              </a:solidFill>
            </a:endParaRPr>
          </a:p>
        </p:txBody>
      </p:sp>
      <p:sp>
        <p:nvSpPr>
          <p:cNvPr id="38922" name="Oval 10">
            <a:extLst>
              <a:ext uri="{FF2B5EF4-FFF2-40B4-BE49-F238E27FC236}">
                <a16:creationId xmlns:a16="http://schemas.microsoft.com/office/drawing/2014/main" xmlns="" id="{AA7DDB06-A210-4380-AA5E-298A87235095}"/>
              </a:ext>
            </a:extLst>
          </p:cNvPr>
          <p:cNvSpPr>
            <a:spLocks noChangeArrowheads="1"/>
          </p:cNvSpPr>
          <p:nvPr/>
        </p:nvSpPr>
        <p:spPr bwMode="auto">
          <a:xfrm>
            <a:off x="3635375" y="2924175"/>
            <a:ext cx="865188"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p>
        </p:txBody>
      </p:sp>
      <p:sp>
        <p:nvSpPr>
          <p:cNvPr id="38923" name="Line 11">
            <a:extLst>
              <a:ext uri="{FF2B5EF4-FFF2-40B4-BE49-F238E27FC236}">
                <a16:creationId xmlns:a16="http://schemas.microsoft.com/office/drawing/2014/main" xmlns="" id="{FECB0196-6362-418D-BAF7-2C88835CB040}"/>
              </a:ext>
            </a:extLst>
          </p:cNvPr>
          <p:cNvSpPr>
            <a:spLocks noChangeShapeType="1"/>
          </p:cNvSpPr>
          <p:nvPr/>
        </p:nvSpPr>
        <p:spPr bwMode="auto">
          <a:xfrm flipH="1">
            <a:off x="2771775" y="3355975"/>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24" name="Line 12">
            <a:extLst>
              <a:ext uri="{FF2B5EF4-FFF2-40B4-BE49-F238E27FC236}">
                <a16:creationId xmlns:a16="http://schemas.microsoft.com/office/drawing/2014/main" xmlns="" id="{D998A781-32DF-41E8-9F44-21D7693E46A1}"/>
              </a:ext>
            </a:extLst>
          </p:cNvPr>
          <p:cNvSpPr>
            <a:spLocks noChangeShapeType="1"/>
          </p:cNvSpPr>
          <p:nvPr/>
        </p:nvSpPr>
        <p:spPr bwMode="auto">
          <a:xfrm>
            <a:off x="3779838" y="3355975"/>
            <a:ext cx="5048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25" name="Rectangle 13">
            <a:extLst>
              <a:ext uri="{FF2B5EF4-FFF2-40B4-BE49-F238E27FC236}">
                <a16:creationId xmlns:a16="http://schemas.microsoft.com/office/drawing/2014/main" xmlns="" id="{24CB18BB-8EE7-4FE9-B6C8-B19B60FB00B4}"/>
              </a:ext>
            </a:extLst>
          </p:cNvPr>
          <p:cNvSpPr>
            <a:spLocks noChangeArrowheads="1"/>
          </p:cNvSpPr>
          <p:nvPr/>
        </p:nvSpPr>
        <p:spPr bwMode="auto">
          <a:xfrm>
            <a:off x="3779838" y="2060575"/>
            <a:ext cx="588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object</a:t>
            </a:r>
            <a:endParaRPr lang="en-US" altLang="en-US" sz="1200"/>
          </a:p>
        </p:txBody>
      </p:sp>
      <p:sp>
        <p:nvSpPr>
          <p:cNvPr id="38926" name="Text Box 14">
            <a:extLst>
              <a:ext uri="{FF2B5EF4-FFF2-40B4-BE49-F238E27FC236}">
                <a16:creationId xmlns:a16="http://schemas.microsoft.com/office/drawing/2014/main" xmlns="" id="{97864A93-7395-4174-9D87-70A019AD8AED}"/>
              </a:ext>
            </a:extLst>
          </p:cNvPr>
          <p:cNvSpPr txBox="1">
            <a:spLocks noChangeArrowheads="1"/>
          </p:cNvSpPr>
          <p:nvPr/>
        </p:nvSpPr>
        <p:spPr bwMode="auto">
          <a:xfrm>
            <a:off x="2751138" y="3016250"/>
            <a:ext cx="800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reflection</a:t>
            </a:r>
            <a:endParaRPr lang="en-US" altLang="en-US" sz="1200"/>
          </a:p>
        </p:txBody>
      </p:sp>
      <p:sp>
        <p:nvSpPr>
          <p:cNvPr id="38927" name="Rectangle 15">
            <a:extLst>
              <a:ext uri="{FF2B5EF4-FFF2-40B4-BE49-F238E27FC236}">
                <a16:creationId xmlns:a16="http://schemas.microsoft.com/office/drawing/2014/main" xmlns="" id="{707AE81B-87C4-410A-AC40-FA965ECE81D2}"/>
              </a:ext>
            </a:extLst>
          </p:cNvPr>
          <p:cNvSpPr>
            <a:spLocks noChangeArrowheads="1"/>
          </p:cNvSpPr>
          <p:nvPr/>
        </p:nvSpPr>
        <p:spPr bwMode="auto">
          <a:xfrm>
            <a:off x="468313" y="4005263"/>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solidFill>
                <a:schemeClr val="bg1"/>
              </a:solidFill>
            </a:endParaRPr>
          </a:p>
        </p:txBody>
      </p:sp>
      <p:sp>
        <p:nvSpPr>
          <p:cNvPr id="38928" name="Line 17">
            <a:extLst>
              <a:ext uri="{FF2B5EF4-FFF2-40B4-BE49-F238E27FC236}">
                <a16:creationId xmlns:a16="http://schemas.microsoft.com/office/drawing/2014/main" xmlns="" id="{B1EBFD65-C281-4460-AEF8-7C708B222B1C}"/>
              </a:ext>
            </a:extLst>
          </p:cNvPr>
          <p:cNvSpPr>
            <a:spLocks noChangeShapeType="1"/>
          </p:cNvSpPr>
          <p:nvPr/>
        </p:nvSpPr>
        <p:spPr bwMode="auto">
          <a:xfrm flipH="1">
            <a:off x="1403350" y="444658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29" name="Line 18">
            <a:extLst>
              <a:ext uri="{FF2B5EF4-FFF2-40B4-BE49-F238E27FC236}">
                <a16:creationId xmlns:a16="http://schemas.microsoft.com/office/drawing/2014/main" xmlns="" id="{57749AAD-E996-4E7F-869E-29BC8E7DD7DD}"/>
              </a:ext>
            </a:extLst>
          </p:cNvPr>
          <p:cNvSpPr>
            <a:spLocks noChangeShapeType="1"/>
          </p:cNvSpPr>
          <p:nvPr/>
        </p:nvSpPr>
        <p:spPr bwMode="auto">
          <a:xfrm>
            <a:off x="4643438" y="4446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30" name="Line 20">
            <a:extLst>
              <a:ext uri="{FF2B5EF4-FFF2-40B4-BE49-F238E27FC236}">
                <a16:creationId xmlns:a16="http://schemas.microsoft.com/office/drawing/2014/main" xmlns="" id="{09132CF4-9828-4549-BE4F-08F3A32DB2D2}"/>
              </a:ext>
            </a:extLst>
          </p:cNvPr>
          <p:cNvSpPr>
            <a:spLocks noChangeShapeType="1"/>
          </p:cNvSpPr>
          <p:nvPr/>
        </p:nvSpPr>
        <p:spPr bwMode="auto">
          <a:xfrm flipH="1">
            <a:off x="4140200" y="444658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31" name="Rectangle 21">
            <a:extLst>
              <a:ext uri="{FF2B5EF4-FFF2-40B4-BE49-F238E27FC236}">
                <a16:creationId xmlns:a16="http://schemas.microsoft.com/office/drawing/2014/main" xmlns="" id="{0BDBC03D-B0A6-4EC8-BC11-EACE44534266}"/>
              </a:ext>
            </a:extLst>
          </p:cNvPr>
          <p:cNvSpPr>
            <a:spLocks noChangeArrowheads="1"/>
          </p:cNvSpPr>
          <p:nvPr/>
        </p:nvSpPr>
        <p:spPr bwMode="auto">
          <a:xfrm>
            <a:off x="468313" y="5084763"/>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solidFill>
                <a:schemeClr val="bg1"/>
              </a:solidFill>
            </a:endParaRPr>
          </a:p>
        </p:txBody>
      </p:sp>
      <p:sp>
        <p:nvSpPr>
          <p:cNvPr id="38932" name="Line 23">
            <a:extLst>
              <a:ext uri="{FF2B5EF4-FFF2-40B4-BE49-F238E27FC236}">
                <a16:creationId xmlns:a16="http://schemas.microsoft.com/office/drawing/2014/main" xmlns="" id="{2FA5BFF0-7F3C-43D5-B728-5E8BABB57591}"/>
              </a:ext>
            </a:extLst>
          </p:cNvPr>
          <p:cNvSpPr>
            <a:spLocks noChangeShapeType="1"/>
          </p:cNvSpPr>
          <p:nvPr/>
        </p:nvSpPr>
        <p:spPr bwMode="auto">
          <a:xfrm flipH="1">
            <a:off x="1403350" y="5516563"/>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33" name="Text Box 24">
            <a:extLst>
              <a:ext uri="{FF2B5EF4-FFF2-40B4-BE49-F238E27FC236}">
                <a16:creationId xmlns:a16="http://schemas.microsoft.com/office/drawing/2014/main" xmlns="" id="{70A05A2F-A96C-480B-8307-0C47D0B547C2}"/>
              </a:ext>
            </a:extLst>
          </p:cNvPr>
          <p:cNvSpPr txBox="1">
            <a:spLocks noChangeArrowheads="1"/>
          </p:cNvSpPr>
          <p:nvPr/>
        </p:nvSpPr>
        <p:spPr bwMode="auto">
          <a:xfrm>
            <a:off x="1331913" y="4149725"/>
            <a:ext cx="21605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detection (time, intensity)</a:t>
            </a:r>
            <a:endParaRPr lang="en-US" altLang="en-US" sz="1200"/>
          </a:p>
        </p:txBody>
      </p:sp>
      <p:sp>
        <p:nvSpPr>
          <p:cNvPr id="38934" name="Text Box 25">
            <a:extLst>
              <a:ext uri="{FF2B5EF4-FFF2-40B4-BE49-F238E27FC236}">
                <a16:creationId xmlns:a16="http://schemas.microsoft.com/office/drawing/2014/main" xmlns="" id="{3845EB31-4F1F-4B0E-B8B2-0D3F67A84D9B}"/>
              </a:ext>
            </a:extLst>
          </p:cNvPr>
          <p:cNvSpPr txBox="1">
            <a:spLocks noChangeArrowheads="1"/>
          </p:cNvSpPr>
          <p:nvPr/>
        </p:nvSpPr>
        <p:spPr bwMode="auto">
          <a:xfrm>
            <a:off x="1331913" y="5229225"/>
            <a:ext cx="201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200"/>
              <a:t>detection (time, intensity)</a:t>
            </a:r>
            <a:endParaRPr lang="en-US" altLang="en-US" sz="1200"/>
          </a:p>
        </p:txBody>
      </p:sp>
      <p:sp>
        <p:nvSpPr>
          <p:cNvPr id="38935" name="Line 26">
            <a:extLst>
              <a:ext uri="{FF2B5EF4-FFF2-40B4-BE49-F238E27FC236}">
                <a16:creationId xmlns:a16="http://schemas.microsoft.com/office/drawing/2014/main" xmlns="" id="{646C345D-1016-4E40-83EE-2B20E042B40B}"/>
              </a:ext>
            </a:extLst>
          </p:cNvPr>
          <p:cNvSpPr>
            <a:spLocks noChangeShapeType="1"/>
          </p:cNvSpPr>
          <p:nvPr/>
        </p:nvSpPr>
        <p:spPr bwMode="auto">
          <a:xfrm>
            <a:off x="5076825" y="5516563"/>
            <a:ext cx="935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36" name="Line 27">
            <a:extLst>
              <a:ext uri="{FF2B5EF4-FFF2-40B4-BE49-F238E27FC236}">
                <a16:creationId xmlns:a16="http://schemas.microsoft.com/office/drawing/2014/main" xmlns="" id="{B50F16AA-11ED-4E4C-A1BB-8F1CD6FA5A28}"/>
              </a:ext>
            </a:extLst>
          </p:cNvPr>
          <p:cNvSpPr>
            <a:spLocks noChangeShapeType="1"/>
          </p:cNvSpPr>
          <p:nvPr/>
        </p:nvSpPr>
        <p:spPr bwMode="auto">
          <a:xfrm flipV="1">
            <a:off x="6011863" y="4365625"/>
            <a:ext cx="215900" cy="1150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37" name="Line 28">
            <a:extLst>
              <a:ext uri="{FF2B5EF4-FFF2-40B4-BE49-F238E27FC236}">
                <a16:creationId xmlns:a16="http://schemas.microsoft.com/office/drawing/2014/main" xmlns="" id="{11EFC116-8A0D-4F2F-9854-8F6178E03241}"/>
              </a:ext>
            </a:extLst>
          </p:cNvPr>
          <p:cNvSpPr>
            <a:spLocks noChangeShapeType="1"/>
          </p:cNvSpPr>
          <p:nvPr/>
        </p:nvSpPr>
        <p:spPr bwMode="auto">
          <a:xfrm>
            <a:off x="6227763" y="4365625"/>
            <a:ext cx="144462" cy="1150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38" name="Line 29">
            <a:extLst>
              <a:ext uri="{FF2B5EF4-FFF2-40B4-BE49-F238E27FC236}">
                <a16:creationId xmlns:a16="http://schemas.microsoft.com/office/drawing/2014/main" xmlns="" id="{429D7FD9-4F11-47C7-B04C-985BD720A6EF}"/>
              </a:ext>
            </a:extLst>
          </p:cNvPr>
          <p:cNvSpPr>
            <a:spLocks noChangeShapeType="1"/>
          </p:cNvSpPr>
          <p:nvPr/>
        </p:nvSpPr>
        <p:spPr bwMode="auto">
          <a:xfrm>
            <a:off x="6372225" y="5516563"/>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39" name="Line 30">
            <a:extLst>
              <a:ext uri="{FF2B5EF4-FFF2-40B4-BE49-F238E27FC236}">
                <a16:creationId xmlns:a16="http://schemas.microsoft.com/office/drawing/2014/main" xmlns="" id="{B38F0334-AA1A-401F-BCB2-E49F3A754138}"/>
              </a:ext>
            </a:extLst>
          </p:cNvPr>
          <p:cNvSpPr>
            <a:spLocks noChangeShapeType="1"/>
          </p:cNvSpPr>
          <p:nvPr/>
        </p:nvSpPr>
        <p:spPr bwMode="auto">
          <a:xfrm flipV="1">
            <a:off x="7308850" y="5013325"/>
            <a:ext cx="71438"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40" name="Line 31">
            <a:extLst>
              <a:ext uri="{FF2B5EF4-FFF2-40B4-BE49-F238E27FC236}">
                <a16:creationId xmlns:a16="http://schemas.microsoft.com/office/drawing/2014/main" xmlns="" id="{F3C41752-CD11-4B8D-B83E-4959FDBA3B9A}"/>
              </a:ext>
            </a:extLst>
          </p:cNvPr>
          <p:cNvSpPr>
            <a:spLocks noChangeShapeType="1"/>
          </p:cNvSpPr>
          <p:nvPr/>
        </p:nvSpPr>
        <p:spPr bwMode="auto">
          <a:xfrm>
            <a:off x="7380288" y="5013325"/>
            <a:ext cx="71437"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41" name="Line 32">
            <a:extLst>
              <a:ext uri="{FF2B5EF4-FFF2-40B4-BE49-F238E27FC236}">
                <a16:creationId xmlns:a16="http://schemas.microsoft.com/office/drawing/2014/main" xmlns="" id="{E6D77674-46D2-462B-AB08-543DD1DD0CA1}"/>
              </a:ext>
            </a:extLst>
          </p:cNvPr>
          <p:cNvSpPr>
            <a:spLocks noChangeShapeType="1"/>
          </p:cNvSpPr>
          <p:nvPr/>
        </p:nvSpPr>
        <p:spPr bwMode="auto">
          <a:xfrm>
            <a:off x="7451725" y="5516563"/>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42" name="Line 33">
            <a:extLst>
              <a:ext uri="{FF2B5EF4-FFF2-40B4-BE49-F238E27FC236}">
                <a16:creationId xmlns:a16="http://schemas.microsoft.com/office/drawing/2014/main" xmlns="" id="{931F1E1C-0BED-4004-ADAE-1C79E07E227E}"/>
              </a:ext>
            </a:extLst>
          </p:cNvPr>
          <p:cNvSpPr>
            <a:spLocks noChangeShapeType="1"/>
          </p:cNvSpPr>
          <p:nvPr/>
        </p:nvSpPr>
        <p:spPr bwMode="auto">
          <a:xfrm>
            <a:off x="5003800" y="37893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43" name="Line 34">
            <a:extLst>
              <a:ext uri="{FF2B5EF4-FFF2-40B4-BE49-F238E27FC236}">
                <a16:creationId xmlns:a16="http://schemas.microsoft.com/office/drawing/2014/main" xmlns="" id="{FBA608B5-C9F6-4DF8-AF72-EFC8017D5537}"/>
              </a:ext>
            </a:extLst>
          </p:cNvPr>
          <p:cNvSpPr>
            <a:spLocks noChangeShapeType="1"/>
          </p:cNvSpPr>
          <p:nvPr/>
        </p:nvSpPr>
        <p:spPr bwMode="auto">
          <a:xfrm>
            <a:off x="4859338" y="5661025"/>
            <a:ext cx="3816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44" name="Text Box 35">
            <a:extLst>
              <a:ext uri="{FF2B5EF4-FFF2-40B4-BE49-F238E27FC236}">
                <a16:creationId xmlns:a16="http://schemas.microsoft.com/office/drawing/2014/main" xmlns="" id="{1A384FB9-640F-49BD-8C43-18EBA2F7F3CD}"/>
              </a:ext>
            </a:extLst>
          </p:cNvPr>
          <p:cNvSpPr txBox="1">
            <a:spLocks noChangeArrowheads="1"/>
          </p:cNvSpPr>
          <p:nvPr/>
        </p:nvSpPr>
        <p:spPr bwMode="auto">
          <a:xfrm>
            <a:off x="4911725" y="3376613"/>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intensity</a:t>
            </a:r>
            <a:endParaRPr lang="en-US" altLang="en-US" sz="1800"/>
          </a:p>
        </p:txBody>
      </p:sp>
      <p:sp>
        <p:nvSpPr>
          <p:cNvPr id="38945" name="Text Box 36">
            <a:extLst>
              <a:ext uri="{FF2B5EF4-FFF2-40B4-BE49-F238E27FC236}">
                <a16:creationId xmlns:a16="http://schemas.microsoft.com/office/drawing/2014/main" xmlns="" id="{4ED3F04A-68F5-4EB5-8A69-F6732C273623}"/>
              </a:ext>
            </a:extLst>
          </p:cNvPr>
          <p:cNvSpPr txBox="1">
            <a:spLocks noChangeArrowheads="1"/>
          </p:cNvSpPr>
          <p:nvPr/>
        </p:nvSpPr>
        <p:spPr bwMode="auto">
          <a:xfrm>
            <a:off x="7432675" y="56816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time</a:t>
            </a:r>
            <a:endParaRPr lang="en-US" altLang="en-US" sz="1800"/>
          </a:p>
        </p:txBody>
      </p:sp>
      <p:sp>
        <p:nvSpPr>
          <p:cNvPr id="38946" name="Line 37">
            <a:extLst>
              <a:ext uri="{FF2B5EF4-FFF2-40B4-BE49-F238E27FC236}">
                <a16:creationId xmlns:a16="http://schemas.microsoft.com/office/drawing/2014/main" xmlns="" id="{FF8132B9-66E3-488A-99CB-EA290205CC34}"/>
              </a:ext>
            </a:extLst>
          </p:cNvPr>
          <p:cNvSpPr>
            <a:spLocks noChangeShapeType="1"/>
          </p:cNvSpPr>
          <p:nvPr/>
        </p:nvSpPr>
        <p:spPr bwMode="auto">
          <a:xfrm flipH="1" flipV="1">
            <a:off x="1908175" y="4508500"/>
            <a:ext cx="4248150" cy="1444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47" name="Line 38">
            <a:extLst>
              <a:ext uri="{FF2B5EF4-FFF2-40B4-BE49-F238E27FC236}">
                <a16:creationId xmlns:a16="http://schemas.microsoft.com/office/drawing/2014/main" xmlns="" id="{D6C6DBDD-7949-4CC9-9576-B649E2B909C1}"/>
              </a:ext>
            </a:extLst>
          </p:cNvPr>
          <p:cNvSpPr>
            <a:spLocks noChangeShapeType="1"/>
          </p:cNvSpPr>
          <p:nvPr/>
        </p:nvSpPr>
        <p:spPr bwMode="auto">
          <a:xfrm flipH="1">
            <a:off x="1908175" y="5229225"/>
            <a:ext cx="5472113" cy="3603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48" name="Line 39">
            <a:extLst>
              <a:ext uri="{FF2B5EF4-FFF2-40B4-BE49-F238E27FC236}">
                <a16:creationId xmlns:a16="http://schemas.microsoft.com/office/drawing/2014/main" xmlns="" id="{67136AB7-82E7-4714-99FD-2D65D86B11A6}"/>
              </a:ext>
            </a:extLst>
          </p:cNvPr>
          <p:cNvSpPr>
            <a:spLocks noChangeShapeType="1"/>
          </p:cNvSpPr>
          <p:nvPr/>
        </p:nvSpPr>
        <p:spPr bwMode="auto">
          <a:xfrm>
            <a:off x="6300788" y="5949950"/>
            <a:ext cx="10795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49" name="Line 40">
            <a:extLst>
              <a:ext uri="{FF2B5EF4-FFF2-40B4-BE49-F238E27FC236}">
                <a16:creationId xmlns:a16="http://schemas.microsoft.com/office/drawing/2014/main" xmlns="" id="{3AFB46AC-4945-4B45-A0FB-DD98F533B67C}"/>
              </a:ext>
            </a:extLst>
          </p:cNvPr>
          <p:cNvSpPr>
            <a:spLocks noChangeShapeType="1"/>
          </p:cNvSpPr>
          <p:nvPr/>
        </p:nvSpPr>
        <p:spPr bwMode="auto">
          <a:xfrm flipH="1">
            <a:off x="6227763" y="5949950"/>
            <a:ext cx="865187"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50" name="Line 41">
            <a:extLst>
              <a:ext uri="{FF2B5EF4-FFF2-40B4-BE49-F238E27FC236}">
                <a16:creationId xmlns:a16="http://schemas.microsoft.com/office/drawing/2014/main" xmlns="" id="{A44CC576-CB6C-4CD1-81D2-F97805915FA1}"/>
              </a:ext>
            </a:extLst>
          </p:cNvPr>
          <p:cNvSpPr>
            <a:spLocks noChangeShapeType="1"/>
          </p:cNvSpPr>
          <p:nvPr/>
        </p:nvSpPr>
        <p:spPr bwMode="auto">
          <a:xfrm>
            <a:off x="1692275" y="4581525"/>
            <a:ext cx="0" cy="6477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51" name="Line 42">
            <a:extLst>
              <a:ext uri="{FF2B5EF4-FFF2-40B4-BE49-F238E27FC236}">
                <a16:creationId xmlns:a16="http://schemas.microsoft.com/office/drawing/2014/main" xmlns="" id="{FA404DC0-8863-4580-ACF4-95349505F645}"/>
              </a:ext>
            </a:extLst>
          </p:cNvPr>
          <p:cNvSpPr>
            <a:spLocks noChangeShapeType="1"/>
          </p:cNvSpPr>
          <p:nvPr/>
        </p:nvSpPr>
        <p:spPr bwMode="auto">
          <a:xfrm flipV="1">
            <a:off x="1692275" y="4508500"/>
            <a:ext cx="0"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52" name="Line 43">
            <a:extLst>
              <a:ext uri="{FF2B5EF4-FFF2-40B4-BE49-F238E27FC236}">
                <a16:creationId xmlns:a16="http://schemas.microsoft.com/office/drawing/2014/main" xmlns="" id="{B353CD18-4FA2-44A5-ACA1-4951C06BB57C}"/>
              </a:ext>
            </a:extLst>
          </p:cNvPr>
          <p:cNvSpPr>
            <a:spLocks noChangeShapeType="1"/>
          </p:cNvSpPr>
          <p:nvPr/>
        </p:nvSpPr>
        <p:spPr bwMode="auto">
          <a:xfrm flipH="1" flipV="1">
            <a:off x="1835150" y="4868863"/>
            <a:ext cx="4824413" cy="10080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53" name="Line 44">
            <a:extLst>
              <a:ext uri="{FF2B5EF4-FFF2-40B4-BE49-F238E27FC236}">
                <a16:creationId xmlns:a16="http://schemas.microsoft.com/office/drawing/2014/main" xmlns="" id="{2A306A7C-4325-46CD-921E-7598CF1DB16E}"/>
              </a:ext>
            </a:extLst>
          </p:cNvPr>
          <p:cNvSpPr>
            <a:spLocks noChangeShapeType="1"/>
          </p:cNvSpPr>
          <p:nvPr/>
        </p:nvSpPr>
        <p:spPr bwMode="auto">
          <a:xfrm>
            <a:off x="6227763" y="4005263"/>
            <a:ext cx="0" cy="2376487"/>
          </a:xfrm>
          <a:prstGeom prst="line">
            <a:avLst/>
          </a:prstGeom>
          <a:noFill/>
          <a:ln w="9525">
            <a:solidFill>
              <a:srgbClr val="A9C6F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54" name="Line 45">
            <a:extLst>
              <a:ext uri="{FF2B5EF4-FFF2-40B4-BE49-F238E27FC236}">
                <a16:creationId xmlns:a16="http://schemas.microsoft.com/office/drawing/2014/main" xmlns="" id="{7D21BD2B-2B3C-4301-AB90-EFBE5566C871}"/>
              </a:ext>
            </a:extLst>
          </p:cNvPr>
          <p:cNvSpPr>
            <a:spLocks noChangeShapeType="1"/>
          </p:cNvSpPr>
          <p:nvPr/>
        </p:nvSpPr>
        <p:spPr bwMode="auto">
          <a:xfrm>
            <a:off x="7380288" y="4868863"/>
            <a:ext cx="0" cy="1512887"/>
          </a:xfrm>
          <a:prstGeom prst="line">
            <a:avLst/>
          </a:prstGeom>
          <a:noFill/>
          <a:ln w="9525">
            <a:solidFill>
              <a:srgbClr val="A9C6F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55" name="Rectangle 46">
            <a:extLst>
              <a:ext uri="{FF2B5EF4-FFF2-40B4-BE49-F238E27FC236}">
                <a16:creationId xmlns:a16="http://schemas.microsoft.com/office/drawing/2014/main" xmlns="" id="{25FCB062-0701-4042-9C84-802AC0C53ED3}"/>
              </a:ext>
            </a:extLst>
          </p:cNvPr>
          <p:cNvSpPr>
            <a:spLocks noChangeArrowheads="1"/>
          </p:cNvSpPr>
          <p:nvPr/>
        </p:nvSpPr>
        <p:spPr bwMode="auto">
          <a:xfrm>
            <a:off x="468313" y="4005263"/>
            <a:ext cx="914400" cy="914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200">
                <a:solidFill>
                  <a:schemeClr val="bg1"/>
                </a:solidFill>
              </a:rPr>
              <a:t>US probe</a:t>
            </a:r>
          </a:p>
          <a:p>
            <a:pPr algn="ctr" eaLnBrk="1" hangingPunct="1">
              <a:spcBef>
                <a:spcPct val="0"/>
              </a:spcBef>
              <a:buFontTx/>
              <a:buNone/>
            </a:pPr>
            <a:r>
              <a:rPr lang="cs-CZ" altLang="en-US" sz="1200">
                <a:solidFill>
                  <a:schemeClr val="bg1"/>
                </a:solidFill>
              </a:rPr>
              <a:t>-detector</a:t>
            </a:r>
            <a:endParaRPr lang="en-US" altLang="en-US" sz="12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 descr="physimage1">
            <a:extLst>
              <a:ext uri="{FF2B5EF4-FFF2-40B4-BE49-F238E27FC236}">
                <a16:creationId xmlns:a16="http://schemas.microsoft.com/office/drawing/2014/main" xmlns="" id="{D15E91CC-9B39-4498-8972-6B1767FB7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349500"/>
            <a:ext cx="29337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8" descr="M200129P01WL">
            <a:extLst>
              <a:ext uri="{FF2B5EF4-FFF2-40B4-BE49-F238E27FC236}">
                <a16:creationId xmlns:a16="http://schemas.microsoft.com/office/drawing/2014/main" xmlns="" id="{A70B4F01-DE37-41BF-A475-6CD925B30A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700213"/>
            <a:ext cx="278288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a:extLst>
              <a:ext uri="{FF2B5EF4-FFF2-40B4-BE49-F238E27FC236}">
                <a16:creationId xmlns:a16="http://schemas.microsoft.com/office/drawing/2014/main" xmlns="" id="{8D77BAF1-27A2-48F1-95A9-0FC3AB66654B}"/>
              </a:ext>
            </a:extLst>
          </p:cNvPr>
          <p:cNvSpPr>
            <a:spLocks noGrp="1" noChangeArrowheads="1"/>
          </p:cNvSpPr>
          <p:nvPr>
            <p:ph type="title"/>
          </p:nvPr>
        </p:nvSpPr>
        <p:spPr/>
        <p:txBody>
          <a:bodyPr/>
          <a:lstStyle/>
          <a:p>
            <a:pPr eaLnBrk="1" hangingPunct="1"/>
            <a:endParaRPr lang="en-US" altLang="en-US"/>
          </a:p>
        </p:txBody>
      </p:sp>
      <p:sp>
        <p:nvSpPr>
          <p:cNvPr id="40965" name="Rectangle 4">
            <a:extLst>
              <a:ext uri="{FF2B5EF4-FFF2-40B4-BE49-F238E27FC236}">
                <a16:creationId xmlns:a16="http://schemas.microsoft.com/office/drawing/2014/main" xmlns="" id="{5CADC34F-6793-403A-AA1F-333D83B586AA}"/>
              </a:ext>
            </a:extLst>
          </p:cNvPr>
          <p:cNvSpPr>
            <a:spLocks noChangeArrowheads="1"/>
          </p:cNvSpPr>
          <p:nvPr/>
        </p:nvSpPr>
        <p:spPr bwMode="auto">
          <a:xfrm>
            <a:off x="2051050" y="4048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0966" name="Rectangle 5">
            <a:extLst>
              <a:ext uri="{FF2B5EF4-FFF2-40B4-BE49-F238E27FC236}">
                <a16:creationId xmlns:a16="http://schemas.microsoft.com/office/drawing/2014/main" xmlns="" id="{5B2DEEC2-AA73-48B9-88A7-01F0D6F373A6}"/>
              </a:ext>
            </a:extLst>
          </p:cNvPr>
          <p:cNvSpPr>
            <a:spLocks noChangeArrowheads="1"/>
          </p:cNvSpPr>
          <p:nvPr/>
        </p:nvSpPr>
        <p:spPr bwMode="auto">
          <a:xfrm>
            <a:off x="395288" y="3317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0967" name="Rectangle 6">
            <a:extLst>
              <a:ext uri="{FF2B5EF4-FFF2-40B4-BE49-F238E27FC236}">
                <a16:creationId xmlns:a16="http://schemas.microsoft.com/office/drawing/2014/main" xmlns="" id="{F4395F02-46CA-4F84-8CF6-6720135E21FA}"/>
              </a:ext>
            </a:extLst>
          </p:cNvPr>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a:solidFill>
                  <a:schemeClr val="tx2"/>
                </a:solidFill>
              </a:rPr>
              <a:t>S</a:t>
            </a:r>
            <a:r>
              <a:rPr lang="en-US" altLang="en-US">
                <a:solidFill>
                  <a:schemeClr val="tx2"/>
                </a:solidFill>
              </a:rPr>
              <a:t>upplement - piezo element </a:t>
            </a:r>
          </a:p>
        </p:txBody>
      </p:sp>
      <p:sp>
        <p:nvSpPr>
          <p:cNvPr id="40968" name="Rectangle 11">
            <a:extLst>
              <a:ext uri="{FF2B5EF4-FFF2-40B4-BE49-F238E27FC236}">
                <a16:creationId xmlns:a16="http://schemas.microsoft.com/office/drawing/2014/main" xmlns="" id="{9E171BA6-CB6D-4521-80F9-CB02B8A8ECB7}"/>
              </a:ext>
            </a:extLst>
          </p:cNvPr>
          <p:cNvSpPr>
            <a:spLocks noChangeArrowheads="1"/>
          </p:cNvSpPr>
          <p:nvPr/>
        </p:nvSpPr>
        <p:spPr bwMode="auto">
          <a:xfrm>
            <a:off x="539750" y="4365625"/>
            <a:ext cx="43211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M</a:t>
            </a:r>
            <a:r>
              <a:rPr lang="en-US" altLang="en-US" sz="1800"/>
              <a:t>aterial that changes its conformation when an electric pulse</a:t>
            </a:r>
            <a:r>
              <a:rPr lang="cs-CZ" altLang="en-US" sz="1800"/>
              <a:t> is present</a:t>
            </a:r>
            <a:r>
              <a:rPr lang="en-US" altLang="en-US" sz="1800"/>
              <a:t>. Attached AC causes </a:t>
            </a:r>
            <a:r>
              <a:rPr lang="cs-CZ" altLang="en-US" sz="1800"/>
              <a:t>v</a:t>
            </a:r>
            <a:r>
              <a:rPr lang="en-US" altLang="en-US" sz="1800"/>
              <a:t>ibration </a:t>
            </a:r>
            <a:r>
              <a:rPr lang="cs-CZ" altLang="en-US" sz="1800"/>
              <a:t>of </a:t>
            </a:r>
            <a:r>
              <a:rPr lang="en-US" altLang="en-US" sz="1800"/>
              <a:t>the material</a:t>
            </a:r>
            <a:r>
              <a:rPr lang="cs-CZ" altLang="en-US" sz="1800"/>
              <a:t> and following mechanic vibration of tissue</a:t>
            </a:r>
            <a:r>
              <a:rPr lang="en-US" altLang="en-US" sz="1800"/>
              <a:t>.</a:t>
            </a:r>
            <a:r>
              <a:rPr lang="cs-CZ" altLang="en-US" sz="1800"/>
              <a:t> </a:t>
            </a:r>
            <a:r>
              <a:rPr lang="en-US" altLang="en-US" sz="1800"/>
              <a:t> </a:t>
            </a:r>
          </a:p>
        </p:txBody>
      </p:sp>
      <p:pic>
        <p:nvPicPr>
          <p:cNvPr id="2" name="Nahraný zvuk">
            <a:hlinkClick r:id="" action="ppaction://media"/>
            <a:extLst>
              <a:ext uri="{FF2B5EF4-FFF2-40B4-BE49-F238E27FC236}">
                <a16:creationId xmlns:a16="http://schemas.microsoft.com/office/drawing/2014/main" xmlns="" id="{5DF75FA4-859D-49BE-AD6C-1BC45252B9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53250" y="69169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xmlns="" id="{77ABBE4E-73C6-48AA-B29E-AAF712A64726}"/>
              </a:ext>
            </a:extLst>
          </p:cNvPr>
          <p:cNvSpPr>
            <a:spLocks noGrp="1" noChangeArrowheads="1"/>
          </p:cNvSpPr>
          <p:nvPr>
            <p:ph type="title"/>
          </p:nvPr>
        </p:nvSpPr>
        <p:spPr/>
        <p:txBody>
          <a:bodyPr/>
          <a:lstStyle/>
          <a:p>
            <a:pPr eaLnBrk="1" hangingPunct="1"/>
            <a:endParaRPr lang="en-US" altLang="en-US"/>
          </a:p>
        </p:txBody>
      </p:sp>
      <p:sp>
        <p:nvSpPr>
          <p:cNvPr id="41987" name="Rectangle 5">
            <a:extLst>
              <a:ext uri="{FF2B5EF4-FFF2-40B4-BE49-F238E27FC236}">
                <a16:creationId xmlns:a16="http://schemas.microsoft.com/office/drawing/2014/main" xmlns="" id="{B3A5F40D-069E-4B2B-B857-73F12F9348C5}"/>
              </a:ext>
            </a:extLst>
          </p:cNvPr>
          <p:cNvSpPr>
            <a:spLocks noChangeArrowheads="1"/>
          </p:cNvSpPr>
          <p:nvPr/>
        </p:nvSpPr>
        <p:spPr bwMode="auto">
          <a:xfrm>
            <a:off x="2051050" y="4048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1988" name="Rectangle 6">
            <a:extLst>
              <a:ext uri="{FF2B5EF4-FFF2-40B4-BE49-F238E27FC236}">
                <a16:creationId xmlns:a16="http://schemas.microsoft.com/office/drawing/2014/main" xmlns="" id="{C58FBE07-C7C5-4E41-A4BD-FD9F569464B4}"/>
              </a:ext>
            </a:extLst>
          </p:cNvPr>
          <p:cNvSpPr>
            <a:spLocks noChangeArrowheads="1"/>
          </p:cNvSpPr>
          <p:nvPr/>
        </p:nvSpPr>
        <p:spPr bwMode="auto">
          <a:xfrm>
            <a:off x="395288" y="3317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1989" name="Rectangle 7">
            <a:extLst>
              <a:ext uri="{FF2B5EF4-FFF2-40B4-BE49-F238E27FC236}">
                <a16:creationId xmlns:a16="http://schemas.microsoft.com/office/drawing/2014/main" xmlns="" id="{76A64265-BCC0-4993-BCA3-98B8B983242F}"/>
              </a:ext>
            </a:extLst>
          </p:cNvPr>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a:solidFill>
                  <a:schemeClr val="tx2"/>
                </a:solidFill>
              </a:rPr>
              <a:t>S</a:t>
            </a:r>
            <a:r>
              <a:rPr lang="en-US" altLang="en-US">
                <a:solidFill>
                  <a:schemeClr val="tx2"/>
                </a:solidFill>
              </a:rPr>
              <a:t>upplement – </a:t>
            </a:r>
            <a:r>
              <a:rPr lang="cs-CZ" altLang="en-US">
                <a:solidFill>
                  <a:schemeClr val="tx2"/>
                </a:solidFill>
              </a:rPr>
              <a:t>ultrasound probe 1</a:t>
            </a:r>
            <a:r>
              <a:rPr lang="en-US" altLang="en-US">
                <a:solidFill>
                  <a:schemeClr val="tx2"/>
                </a:solidFill>
              </a:rPr>
              <a:t> </a:t>
            </a:r>
          </a:p>
        </p:txBody>
      </p:sp>
      <p:pic>
        <p:nvPicPr>
          <p:cNvPr id="41990" name="Picture 9" descr="main_pic">
            <a:extLst>
              <a:ext uri="{FF2B5EF4-FFF2-40B4-BE49-F238E27FC236}">
                <a16:creationId xmlns:a16="http://schemas.microsoft.com/office/drawing/2014/main" xmlns="" id="{9FC39F43-C9F6-47D2-8A79-D32A170B7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789363"/>
            <a:ext cx="54292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10">
            <a:extLst>
              <a:ext uri="{FF2B5EF4-FFF2-40B4-BE49-F238E27FC236}">
                <a16:creationId xmlns:a16="http://schemas.microsoft.com/office/drawing/2014/main" xmlns="" id="{058D5D6D-69E8-4ECC-A4E0-46A27B560EC5}"/>
              </a:ext>
            </a:extLst>
          </p:cNvPr>
          <p:cNvSpPr>
            <a:spLocks noChangeArrowheads="1"/>
          </p:cNvSpPr>
          <p:nvPr/>
        </p:nvSpPr>
        <p:spPr bwMode="auto">
          <a:xfrm>
            <a:off x="395288" y="1801813"/>
            <a:ext cx="8497887"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The piezoelectric element is an essential part of the probe to generate ultrasonic waves. On both sides of the piezoelectric element electrodes are affixed and a voltage is applied. The element then oscillates by repeatedly expanding and contracting, generating a sound wave. When the element is externally applied with viblation (or an ultrasonic wave) in turn, it generates a voltage.</a:t>
            </a:r>
            <a:br>
              <a:rPr lang="en-US" altLang="en-US" sz="1600"/>
            </a:br>
            <a:r>
              <a:rPr lang="en-US" altLang="en-US" sz="1600"/>
              <a:t>Among the several types of piezoelectric elements, piezoelectric ceramic (PZT: lead zirconate titanate) is most commonly used because of its high conversion efficiency. </a:t>
            </a:r>
          </a:p>
        </p:txBody>
      </p:sp>
      <p:pic>
        <p:nvPicPr>
          <p:cNvPr id="41992" name="Picture 12" descr="http://www.ndk.com/en/sensor/ultrasonic/images/basic02/pic_01.gif">
            <a:extLst>
              <a:ext uri="{FF2B5EF4-FFF2-40B4-BE49-F238E27FC236}">
                <a16:creationId xmlns:a16="http://schemas.microsoft.com/office/drawing/2014/main" xmlns="" id="{267796FD-0C35-4751-A1A9-B86437C5D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716338"/>
            <a:ext cx="2857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13">
            <a:extLst>
              <a:ext uri="{FF2B5EF4-FFF2-40B4-BE49-F238E27FC236}">
                <a16:creationId xmlns:a16="http://schemas.microsoft.com/office/drawing/2014/main" xmlns="" id="{BB13036C-0572-47C9-8F6A-18AF2EA4039B}"/>
              </a:ext>
            </a:extLst>
          </p:cNvPr>
          <p:cNvSpPr>
            <a:spLocks noChangeArrowheads="1"/>
          </p:cNvSpPr>
          <p:nvPr/>
        </p:nvSpPr>
        <p:spPr bwMode="auto">
          <a:xfrm>
            <a:off x="6659563" y="6092825"/>
            <a:ext cx="217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http://www.ndk.com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xmlns="" id="{1A9C895A-7529-4A37-8AB7-8B84E04E5760}"/>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147" name="Rectangle 6">
            <a:extLst>
              <a:ext uri="{FF2B5EF4-FFF2-40B4-BE49-F238E27FC236}">
                <a16:creationId xmlns:a16="http://schemas.microsoft.com/office/drawing/2014/main" xmlns="" id="{8A4C9D19-438A-466C-8970-CD0D6569AB26}"/>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148" name="Rectangle 2">
            <a:extLst>
              <a:ext uri="{FF2B5EF4-FFF2-40B4-BE49-F238E27FC236}">
                <a16:creationId xmlns:a16="http://schemas.microsoft.com/office/drawing/2014/main" xmlns="" id="{FE246F59-AD9A-4402-9D25-5E19259FBA10}"/>
              </a:ext>
            </a:extLst>
          </p:cNvPr>
          <p:cNvSpPr>
            <a:spLocks noGrp="1" noChangeArrowheads="1"/>
          </p:cNvSpPr>
          <p:nvPr>
            <p:ph type="title"/>
          </p:nvPr>
        </p:nvSpPr>
        <p:spPr>
          <a:xfrm>
            <a:off x="755650" y="188913"/>
            <a:ext cx="6948488" cy="1295400"/>
          </a:xfrm>
        </p:spPr>
        <p:txBody>
          <a:bodyPr/>
          <a:lstStyle/>
          <a:p>
            <a:pPr eaLnBrk="1" hangingPunct="1"/>
            <a:r>
              <a:rPr lang="cs-CZ" altLang="en-US" sz="3200"/>
              <a:t>Lecture outline</a:t>
            </a:r>
            <a:endParaRPr lang="en-US" altLang="en-US" sz="3200"/>
          </a:p>
        </p:txBody>
      </p:sp>
      <p:sp>
        <p:nvSpPr>
          <p:cNvPr id="6149" name="Rectangle 3">
            <a:extLst>
              <a:ext uri="{FF2B5EF4-FFF2-40B4-BE49-F238E27FC236}">
                <a16:creationId xmlns:a16="http://schemas.microsoft.com/office/drawing/2014/main" xmlns="" id="{82E7119D-4FE8-4576-9D8A-86B179B34C79}"/>
              </a:ext>
            </a:extLst>
          </p:cNvPr>
          <p:cNvSpPr>
            <a:spLocks noGrp="1" noChangeArrowheads="1"/>
          </p:cNvSpPr>
          <p:nvPr>
            <p:ph type="body" idx="1"/>
          </p:nvPr>
        </p:nvSpPr>
        <p:spPr>
          <a:xfrm>
            <a:off x="684213" y="1916113"/>
            <a:ext cx="7940675" cy="4525962"/>
          </a:xfrm>
        </p:spPr>
        <p:txBody>
          <a:bodyPr/>
          <a:lstStyle/>
          <a:p>
            <a:pPr eaLnBrk="1" hangingPunct="1"/>
            <a:r>
              <a:rPr lang="en-US" altLang="en-US" sz="2000"/>
              <a:t>introduction to ultrasound </a:t>
            </a:r>
          </a:p>
          <a:p>
            <a:pPr eaLnBrk="1" hangingPunct="1"/>
            <a:r>
              <a:rPr lang="cs-CZ" altLang="en-US" sz="2000"/>
              <a:t>p</a:t>
            </a:r>
            <a:r>
              <a:rPr lang="en-GB" altLang="en-US" sz="2000"/>
              <a:t>hysical properties</a:t>
            </a:r>
            <a:r>
              <a:rPr lang="cs-CZ" altLang="en-US" sz="2000"/>
              <a:t> of ultrasound and medium</a:t>
            </a:r>
          </a:p>
          <a:p>
            <a:pPr eaLnBrk="1" hangingPunct="1"/>
            <a:r>
              <a:rPr lang="en-US" altLang="en-US" sz="2000"/>
              <a:t>classification of methods </a:t>
            </a:r>
            <a:endParaRPr lang="cs-CZ" altLang="en-US" sz="2000"/>
          </a:p>
          <a:p>
            <a:pPr eaLnBrk="1" hangingPunct="1">
              <a:buFontTx/>
              <a:buNone/>
            </a:pPr>
            <a:r>
              <a:rPr lang="cs-CZ" altLang="en-US" sz="2000"/>
              <a:t>		mode</a:t>
            </a:r>
            <a:r>
              <a:rPr lang="en-US" altLang="en-US" sz="2000"/>
              <a:t> A, B</a:t>
            </a:r>
            <a:r>
              <a:rPr lang="cs-CZ" altLang="en-US" sz="2000"/>
              <a:t> and</a:t>
            </a:r>
            <a:r>
              <a:rPr lang="en-US" altLang="en-US" sz="2000"/>
              <a:t> 3D, 4D</a:t>
            </a:r>
            <a:r>
              <a:rPr lang="cs-CZ" altLang="en-US" sz="2000"/>
              <a:t> imaging</a:t>
            </a:r>
            <a:r>
              <a:rPr lang="en-US" altLang="en-US" sz="2000"/>
              <a:t/>
            </a:r>
            <a:br>
              <a:rPr lang="en-US" altLang="en-US" sz="2000"/>
            </a:br>
            <a:r>
              <a:rPr lang="cs-CZ" altLang="en-US" sz="2000"/>
              <a:t>	</a:t>
            </a:r>
            <a:r>
              <a:rPr lang="en-US" altLang="en-US" sz="2000"/>
              <a:t>doppler</a:t>
            </a:r>
            <a:r>
              <a:rPr lang="cs-CZ" altLang="en-US" sz="2000"/>
              <a:t> methods</a:t>
            </a:r>
            <a:r>
              <a:rPr lang="en-US" altLang="en-US" sz="2000"/>
              <a:t/>
            </a:r>
            <a:br>
              <a:rPr lang="en-US" altLang="en-US" sz="2000"/>
            </a:br>
            <a:r>
              <a:rPr lang="cs-CZ" altLang="en-US" sz="2000"/>
              <a:t>	</a:t>
            </a:r>
            <a:r>
              <a:rPr lang="en-US" altLang="en-US" sz="2000"/>
              <a:t>contrast media </a:t>
            </a:r>
          </a:p>
          <a:p>
            <a:pPr eaLnBrk="1" hangingPunct="1"/>
            <a:r>
              <a:rPr lang="cs-CZ" altLang="en-US" sz="2000"/>
              <a:t>safety, risks</a:t>
            </a:r>
            <a:endParaRPr lang="en-US" altLang="en-US"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D9775BE7-DE74-48EF-A372-F75E4CA9F92A}"/>
              </a:ext>
            </a:extLst>
          </p:cNvPr>
          <p:cNvSpPr>
            <a:spLocks noGrp="1" noChangeArrowheads="1"/>
          </p:cNvSpPr>
          <p:nvPr>
            <p:ph type="title"/>
          </p:nvPr>
        </p:nvSpPr>
        <p:spPr/>
        <p:txBody>
          <a:bodyPr/>
          <a:lstStyle/>
          <a:p>
            <a:pPr eaLnBrk="1" hangingPunct="1"/>
            <a:endParaRPr lang="en-US" altLang="en-US"/>
          </a:p>
        </p:txBody>
      </p:sp>
      <p:sp>
        <p:nvSpPr>
          <p:cNvPr id="43011" name="Rectangle 3">
            <a:extLst>
              <a:ext uri="{FF2B5EF4-FFF2-40B4-BE49-F238E27FC236}">
                <a16:creationId xmlns:a16="http://schemas.microsoft.com/office/drawing/2014/main" xmlns="" id="{35DD8793-C61C-482C-A09A-5B290FBE3DB4}"/>
              </a:ext>
            </a:extLst>
          </p:cNvPr>
          <p:cNvSpPr>
            <a:spLocks noChangeArrowheads="1"/>
          </p:cNvSpPr>
          <p:nvPr/>
        </p:nvSpPr>
        <p:spPr bwMode="auto">
          <a:xfrm>
            <a:off x="2051050" y="4048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3012" name="Rectangle 4">
            <a:extLst>
              <a:ext uri="{FF2B5EF4-FFF2-40B4-BE49-F238E27FC236}">
                <a16:creationId xmlns:a16="http://schemas.microsoft.com/office/drawing/2014/main" xmlns="" id="{277C77E0-4CF7-4DF4-B8EC-5A6B2FC5CBD6}"/>
              </a:ext>
            </a:extLst>
          </p:cNvPr>
          <p:cNvSpPr>
            <a:spLocks noChangeArrowheads="1"/>
          </p:cNvSpPr>
          <p:nvPr/>
        </p:nvSpPr>
        <p:spPr bwMode="auto">
          <a:xfrm>
            <a:off x="395288" y="3317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3013" name="Rectangle 5">
            <a:extLst>
              <a:ext uri="{FF2B5EF4-FFF2-40B4-BE49-F238E27FC236}">
                <a16:creationId xmlns:a16="http://schemas.microsoft.com/office/drawing/2014/main" xmlns="" id="{7ADA8B55-A6E2-44E8-9997-31F8B81387F7}"/>
              </a:ext>
            </a:extLst>
          </p:cNvPr>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a:solidFill>
                  <a:schemeClr val="tx2"/>
                </a:solidFill>
              </a:rPr>
              <a:t>S</a:t>
            </a:r>
            <a:r>
              <a:rPr lang="en-US" altLang="en-US">
                <a:solidFill>
                  <a:schemeClr val="tx2"/>
                </a:solidFill>
              </a:rPr>
              <a:t>upplement – </a:t>
            </a:r>
            <a:r>
              <a:rPr lang="cs-CZ" altLang="en-US">
                <a:solidFill>
                  <a:schemeClr val="tx2"/>
                </a:solidFill>
              </a:rPr>
              <a:t>ultrasound probe 2</a:t>
            </a:r>
            <a:r>
              <a:rPr lang="en-US" altLang="en-US">
                <a:solidFill>
                  <a:schemeClr val="tx2"/>
                </a:solidFill>
              </a:rPr>
              <a:t> </a:t>
            </a:r>
          </a:p>
        </p:txBody>
      </p:sp>
      <p:sp>
        <p:nvSpPr>
          <p:cNvPr id="43014" name="Rectangle 9">
            <a:extLst>
              <a:ext uri="{FF2B5EF4-FFF2-40B4-BE49-F238E27FC236}">
                <a16:creationId xmlns:a16="http://schemas.microsoft.com/office/drawing/2014/main" xmlns="" id="{6F4388B0-187E-468D-BC52-65CB64D2350F}"/>
              </a:ext>
            </a:extLst>
          </p:cNvPr>
          <p:cNvSpPr>
            <a:spLocks noChangeArrowheads="1"/>
          </p:cNvSpPr>
          <p:nvPr/>
        </p:nvSpPr>
        <p:spPr bwMode="auto">
          <a:xfrm>
            <a:off x="6659563" y="6092825"/>
            <a:ext cx="217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http://www.ndk.com</a:t>
            </a:r>
          </a:p>
        </p:txBody>
      </p:sp>
      <p:sp>
        <p:nvSpPr>
          <p:cNvPr id="43015" name="Rectangle 10">
            <a:extLst>
              <a:ext uri="{FF2B5EF4-FFF2-40B4-BE49-F238E27FC236}">
                <a16:creationId xmlns:a16="http://schemas.microsoft.com/office/drawing/2014/main" xmlns="" id="{329E7508-E748-4D5F-ACC3-539D1625E153}"/>
              </a:ext>
            </a:extLst>
          </p:cNvPr>
          <p:cNvSpPr>
            <a:spLocks noChangeArrowheads="1"/>
          </p:cNvSpPr>
          <p:nvPr/>
        </p:nvSpPr>
        <p:spPr bwMode="auto">
          <a:xfrm>
            <a:off x="395288" y="1700213"/>
            <a:ext cx="85502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The backing material is located behind the piezoelectric element to prevent excessive vibration.</a:t>
            </a:r>
            <a:br>
              <a:rPr lang="en-US" altLang="en-US" sz="1800"/>
            </a:br>
            <a:r>
              <a:rPr lang="en-US" altLang="en-US" sz="1800"/>
              <a:t>Reducing excessive vibration will cause the element to generate ultrasonic waves with a shorter pulse length, improving axial resolution in images. </a:t>
            </a:r>
          </a:p>
        </p:txBody>
      </p:sp>
      <p:pic>
        <p:nvPicPr>
          <p:cNvPr id="43016" name="Picture 12" descr="Function of the backing material">
            <a:extLst>
              <a:ext uri="{FF2B5EF4-FFF2-40B4-BE49-F238E27FC236}">
                <a16:creationId xmlns:a16="http://schemas.microsoft.com/office/drawing/2014/main" xmlns="" id="{1D23448E-83DE-4AD7-85FA-146384CC7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500438"/>
            <a:ext cx="28575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6029FD9A-3423-4E55-A4F6-4B7BF2765224}"/>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4035" name="Rectangle 3">
            <a:extLst>
              <a:ext uri="{FF2B5EF4-FFF2-40B4-BE49-F238E27FC236}">
                <a16:creationId xmlns:a16="http://schemas.microsoft.com/office/drawing/2014/main" xmlns="" id="{7DB93303-FFA6-4C63-BF53-45EF0593AF60}"/>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4036" name="Rectangle 5">
            <a:extLst>
              <a:ext uri="{FF2B5EF4-FFF2-40B4-BE49-F238E27FC236}">
                <a16:creationId xmlns:a16="http://schemas.microsoft.com/office/drawing/2014/main" xmlns="" id="{CD222614-72A7-49C0-A594-1C8A7E4CDCBB}"/>
              </a:ext>
            </a:extLst>
          </p:cNvPr>
          <p:cNvSpPr>
            <a:spLocks noGrp="1" noChangeArrowheads="1"/>
          </p:cNvSpPr>
          <p:nvPr>
            <p:ph type="title"/>
          </p:nvPr>
        </p:nvSpPr>
        <p:spPr/>
        <p:txBody>
          <a:bodyPr/>
          <a:lstStyle/>
          <a:p>
            <a:pPr eaLnBrk="1" hangingPunct="1"/>
            <a:r>
              <a:rPr lang="en-US" altLang="en-US" sz="3200"/>
              <a:t>The Basic Ultrasound Imaging Process </a:t>
            </a:r>
          </a:p>
        </p:txBody>
      </p:sp>
      <p:pic>
        <p:nvPicPr>
          <p:cNvPr id="44037" name="Picture 7" descr="http://www.sprawls.org/ppmi2/USPRO/usimage2.JPG">
            <a:extLst>
              <a:ext uri="{FF2B5EF4-FFF2-40B4-BE49-F238E27FC236}">
                <a16:creationId xmlns:a16="http://schemas.microsoft.com/office/drawing/2014/main" xmlns="" id="{FA6898BB-D7C7-42ED-9245-ED364CA179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2852738"/>
            <a:ext cx="6497638"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8">
            <a:extLst>
              <a:ext uri="{FF2B5EF4-FFF2-40B4-BE49-F238E27FC236}">
                <a16:creationId xmlns:a16="http://schemas.microsoft.com/office/drawing/2014/main" xmlns="" id="{5AEF3E49-D024-418D-BAF6-E8246CECC516}"/>
              </a:ext>
            </a:extLst>
          </p:cNvPr>
          <p:cNvSpPr>
            <a:spLocks noChangeArrowheads="1"/>
          </p:cNvSpPr>
          <p:nvPr/>
        </p:nvSpPr>
        <p:spPr bwMode="auto">
          <a:xfrm>
            <a:off x="179388" y="1590675"/>
            <a:ext cx="864076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The </a:t>
            </a:r>
            <a:r>
              <a:rPr lang="en-US" altLang="en-US" sz="1400" b="1"/>
              <a:t>transducer</a:t>
            </a:r>
            <a:r>
              <a:rPr lang="en-US" altLang="en-US" sz="1400"/>
              <a:t> is the component of the ultrasound imaging equipment that is placed in direct contact with the patient's body. It performs several functions. It's first function is to produce the ultrasound pulses when electrical pulses are applied to it.  A short time later, when echo pulses return to the body surface they are picked up by the transducer and converted back into electrical pulses that are then processed by the system and formed into an image.  </a:t>
            </a:r>
          </a:p>
        </p:txBody>
      </p:sp>
      <p:pic>
        <p:nvPicPr>
          <p:cNvPr id="2" name="Nahraný zvuk">
            <a:hlinkClick r:id="" action="ppaction://media"/>
            <a:extLst>
              <a:ext uri="{FF2B5EF4-FFF2-40B4-BE49-F238E27FC236}">
                <a16:creationId xmlns:a16="http://schemas.microsoft.com/office/drawing/2014/main" xmlns="" id="{858D3A45-CF11-4EC0-ACA7-19E5252FA3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71632" y="44053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6E56C259-15E8-4346-A941-3B88246BE17B}"/>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6083" name="Rectangle 3">
            <a:extLst>
              <a:ext uri="{FF2B5EF4-FFF2-40B4-BE49-F238E27FC236}">
                <a16:creationId xmlns:a16="http://schemas.microsoft.com/office/drawing/2014/main" xmlns="" id="{0717A633-1C53-4B3D-BECE-EA5CADBA2046}"/>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6084" name="Rectangle 5">
            <a:extLst>
              <a:ext uri="{FF2B5EF4-FFF2-40B4-BE49-F238E27FC236}">
                <a16:creationId xmlns:a16="http://schemas.microsoft.com/office/drawing/2014/main" xmlns="" id="{431959F6-9F9F-4508-B6BD-C9253CDE02BE}"/>
              </a:ext>
            </a:extLst>
          </p:cNvPr>
          <p:cNvSpPr>
            <a:spLocks noGrp="1" noChangeArrowheads="1"/>
          </p:cNvSpPr>
          <p:nvPr>
            <p:ph type="title"/>
          </p:nvPr>
        </p:nvSpPr>
        <p:spPr>
          <a:xfrm>
            <a:off x="250825" y="260350"/>
            <a:ext cx="8229600" cy="1143000"/>
          </a:xfrm>
        </p:spPr>
        <p:txBody>
          <a:bodyPr/>
          <a:lstStyle/>
          <a:p>
            <a:pPr eaLnBrk="1" hangingPunct="1"/>
            <a:r>
              <a:rPr lang="cs-CZ" altLang="en-US" sz="3200"/>
              <a:t>P</a:t>
            </a:r>
            <a:r>
              <a:rPr lang="en-US" altLang="en-US" sz="3200"/>
              <a:t>rinciples of </a:t>
            </a:r>
            <a:r>
              <a:rPr lang="cs-CZ" altLang="en-US" sz="3200"/>
              <a:t>generation of </a:t>
            </a:r>
            <a:r>
              <a:rPr lang="en-US" altLang="en-US" sz="3200"/>
              <a:t>ultrasound pulse </a:t>
            </a:r>
          </a:p>
        </p:txBody>
      </p:sp>
      <p:pic>
        <p:nvPicPr>
          <p:cNvPr id="46085" name="Picture 7" descr="http://www.sprawls.org/ppmi2/USPRO/25USPROD02.png">
            <a:extLst>
              <a:ext uri="{FF2B5EF4-FFF2-40B4-BE49-F238E27FC236}">
                <a16:creationId xmlns:a16="http://schemas.microsoft.com/office/drawing/2014/main" xmlns="" id="{8ABEC51A-D905-4DEA-8377-FAB1D181A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708275"/>
            <a:ext cx="494347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8">
            <a:extLst>
              <a:ext uri="{FF2B5EF4-FFF2-40B4-BE49-F238E27FC236}">
                <a16:creationId xmlns:a16="http://schemas.microsoft.com/office/drawing/2014/main" xmlns="" id="{E796861A-789C-4343-BBEB-28D1ED221BED}"/>
              </a:ext>
            </a:extLst>
          </p:cNvPr>
          <p:cNvSpPr>
            <a:spLocks noChangeArrowheads="1"/>
          </p:cNvSpPr>
          <p:nvPr/>
        </p:nvSpPr>
        <p:spPr bwMode="auto">
          <a:xfrm>
            <a:off x="179388" y="1484313"/>
            <a:ext cx="85693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The source of sound is a vibrating object, the piezoelectric transducer element. Since the vibrating source is in contact with the tissue, it is caused to vibrate. The vibrations in the region of tissue next to the transducer are passed on to the adjacent tissue. This process continues, and the vibrations, or sound, is passed along from one region of tissue to another. The rate at which the tissue structures vibrate back and forth is the frequency of the sound. The rate at which the vibrations move through the tissue is the velocity of the sound. </a:t>
            </a:r>
          </a:p>
        </p:txBody>
      </p:sp>
      <p:pic>
        <p:nvPicPr>
          <p:cNvPr id="2" name="Nahraný zvuk">
            <a:hlinkClick r:id="" action="ppaction://media"/>
            <a:extLst>
              <a:ext uri="{FF2B5EF4-FFF2-40B4-BE49-F238E27FC236}">
                <a16:creationId xmlns:a16="http://schemas.microsoft.com/office/drawing/2014/main" xmlns="" id="{3785DEFB-1902-4E62-845B-23801E7831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8013" y="34505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5B849556-62C7-4987-A1A6-746B2030B9A3}"/>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8131" name="Rectangle 3">
            <a:extLst>
              <a:ext uri="{FF2B5EF4-FFF2-40B4-BE49-F238E27FC236}">
                <a16:creationId xmlns:a16="http://schemas.microsoft.com/office/drawing/2014/main" xmlns="" id="{A0E0DDBB-AF30-4F3B-8CD2-D0BFE93330EA}"/>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48132" name="Rectangle 4">
            <a:extLst>
              <a:ext uri="{FF2B5EF4-FFF2-40B4-BE49-F238E27FC236}">
                <a16:creationId xmlns:a16="http://schemas.microsoft.com/office/drawing/2014/main" xmlns="" id="{D7C01E6A-81C2-45B0-8857-031013E28146}"/>
              </a:ext>
            </a:extLst>
          </p:cNvPr>
          <p:cNvSpPr>
            <a:spLocks noGrp="1" noChangeArrowheads="1"/>
          </p:cNvSpPr>
          <p:nvPr>
            <p:ph type="body" idx="1"/>
          </p:nvPr>
        </p:nvSpPr>
        <p:spPr/>
        <p:txBody>
          <a:bodyPr/>
          <a:lstStyle/>
          <a:p>
            <a:pPr eaLnBrk="1" hangingPunct="1"/>
            <a:r>
              <a:rPr lang="en-US" altLang="en-US" sz="1600"/>
              <a:t>Transducers can be designed to produce either a focused or non-focused beam, as shown in the following figure. A focused beam is desirable for most imaging applications because it produces pulses with a small diameter which in turn gives better visibility of detail in the image. The best detail will be obtained for structures within the focal zone. The distance between the transducer and the focal zone is the focal depth. </a:t>
            </a:r>
          </a:p>
        </p:txBody>
      </p:sp>
      <p:sp>
        <p:nvSpPr>
          <p:cNvPr id="48133" name="Rectangle 5">
            <a:extLst>
              <a:ext uri="{FF2B5EF4-FFF2-40B4-BE49-F238E27FC236}">
                <a16:creationId xmlns:a16="http://schemas.microsoft.com/office/drawing/2014/main" xmlns="" id="{F56B7167-0A4C-4BD8-8326-9E1BD4FEA6B3}"/>
              </a:ext>
            </a:extLst>
          </p:cNvPr>
          <p:cNvSpPr>
            <a:spLocks noGrp="1" noChangeArrowheads="1"/>
          </p:cNvSpPr>
          <p:nvPr>
            <p:ph type="title"/>
          </p:nvPr>
        </p:nvSpPr>
        <p:spPr>
          <a:xfrm>
            <a:off x="468313" y="476250"/>
            <a:ext cx="8229600" cy="1143000"/>
          </a:xfrm>
        </p:spPr>
        <p:txBody>
          <a:bodyPr/>
          <a:lstStyle/>
          <a:p>
            <a:pPr eaLnBrk="1" hangingPunct="1"/>
            <a:r>
              <a:rPr lang="en-US" altLang="en-US" sz="3200"/>
              <a:t>Transducer Focusing</a:t>
            </a:r>
            <a:br>
              <a:rPr lang="en-US" altLang="en-US" sz="3200"/>
            </a:br>
            <a:endParaRPr lang="en-US" altLang="en-US" sz="3200"/>
          </a:p>
        </p:txBody>
      </p:sp>
      <p:pic>
        <p:nvPicPr>
          <p:cNvPr id="48134" name="Picture 7" descr="Beam Width and Pulse Diameter Characteristics of Both Unfocused and Focused Transducers">
            <a:extLst>
              <a:ext uri="{FF2B5EF4-FFF2-40B4-BE49-F238E27FC236}">
                <a16:creationId xmlns:a16="http://schemas.microsoft.com/office/drawing/2014/main" xmlns="" id="{19117266-BF1D-4C99-852D-7148A0B5C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141663"/>
            <a:ext cx="5143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BB2B6133-543E-45EE-9C0B-87CD036DDD8D}"/>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0179" name="Rectangle 3">
            <a:extLst>
              <a:ext uri="{FF2B5EF4-FFF2-40B4-BE49-F238E27FC236}">
                <a16:creationId xmlns:a16="http://schemas.microsoft.com/office/drawing/2014/main" xmlns="" id="{94E3E5A3-D119-49EB-9C6A-B953E5DA8DF5}"/>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0180" name="Rectangle 5">
            <a:extLst>
              <a:ext uri="{FF2B5EF4-FFF2-40B4-BE49-F238E27FC236}">
                <a16:creationId xmlns:a16="http://schemas.microsoft.com/office/drawing/2014/main" xmlns="" id="{06585EC4-8088-44D7-BD9B-7C7DA09DF6DA}"/>
              </a:ext>
            </a:extLst>
          </p:cNvPr>
          <p:cNvSpPr>
            <a:spLocks noGrp="1" noChangeArrowheads="1"/>
          </p:cNvSpPr>
          <p:nvPr>
            <p:ph type="title"/>
          </p:nvPr>
        </p:nvSpPr>
        <p:spPr/>
        <p:txBody>
          <a:bodyPr/>
          <a:lstStyle/>
          <a:p>
            <a:pPr eaLnBrk="1" hangingPunct="1"/>
            <a:r>
              <a:rPr lang="en-GB" altLang="en-US" sz="3200">
                <a:solidFill>
                  <a:schemeClr val="tx1"/>
                </a:solidFill>
              </a:rPr>
              <a:t>A-</a:t>
            </a:r>
            <a:r>
              <a:rPr lang="cs-CZ" altLang="en-US" sz="3200">
                <a:solidFill>
                  <a:schemeClr val="tx1"/>
                </a:solidFill>
              </a:rPr>
              <a:t>mode</a:t>
            </a:r>
            <a:r>
              <a:rPr lang="en-GB" altLang="en-US" sz="3200">
                <a:solidFill>
                  <a:schemeClr val="tx1"/>
                </a:solidFill>
              </a:rPr>
              <a:t> – one-dimensional</a:t>
            </a:r>
            <a:endParaRPr lang="en-US" altLang="en-US" sz="3200">
              <a:solidFill>
                <a:schemeClr val="tx1"/>
              </a:solidFill>
            </a:endParaRPr>
          </a:p>
        </p:txBody>
      </p:sp>
      <p:sp>
        <p:nvSpPr>
          <p:cNvPr id="50181" name="Text Box 6">
            <a:extLst>
              <a:ext uri="{FF2B5EF4-FFF2-40B4-BE49-F238E27FC236}">
                <a16:creationId xmlns:a16="http://schemas.microsoft.com/office/drawing/2014/main" xmlns="" id="{98F6CB54-3201-4292-B51B-36A76336D98E}"/>
              </a:ext>
            </a:extLst>
          </p:cNvPr>
          <p:cNvSpPr>
            <a:spLocks noGrp="1" noChangeArrowheads="1"/>
          </p:cNvSpPr>
          <p:nvPr>
            <p:ph type="body" idx="1"/>
          </p:nvPr>
        </p:nvSpPr>
        <p:spPr>
          <a:xfrm>
            <a:off x="457200" y="1600200"/>
            <a:ext cx="4330700" cy="4525963"/>
          </a:xfrm>
          <a:extLst>
            <a:ext uri="{909E8E84-426E-40DD-AFC4-6F175D3DCCD1}">
              <a14:hiddenFill xmlns:a14="http://schemas.microsoft.com/office/drawing/2010/main">
                <a:solidFill>
                  <a:schemeClr val="bg1">
                    <a:alpha val="59999"/>
                  </a:schemeClr>
                </a:solidFill>
              </a14:hiddenFill>
            </a:ext>
          </a:extLst>
        </p:spPr>
        <p:txBody>
          <a:bodyPr/>
          <a:lstStyle/>
          <a:p>
            <a:pPr marL="269875" indent="0" eaLnBrk="1" hangingPunct="1">
              <a:lnSpc>
                <a:spcPct val="80000"/>
              </a:lnSpc>
            </a:pPr>
            <a:r>
              <a:rPr lang="cs-CZ" altLang="en-US" sz="1600"/>
              <a:t> </a:t>
            </a:r>
            <a:r>
              <a:rPr lang="en-GB" altLang="en-US" sz="1600"/>
              <a:t>Distances between reflecting interfaces and the probe are shown. </a:t>
            </a:r>
          </a:p>
          <a:p>
            <a:pPr marL="269875" indent="0" eaLnBrk="1" hangingPunct="1">
              <a:lnSpc>
                <a:spcPct val="80000"/>
              </a:lnSpc>
            </a:pPr>
            <a:r>
              <a:rPr lang="cs-CZ" altLang="en-US" sz="1600"/>
              <a:t> </a:t>
            </a:r>
            <a:r>
              <a:rPr lang="en-GB" altLang="en-US" sz="1600"/>
              <a:t>Reflections from individual interfaces (boundaries of media with different acoustic impedances) are represented by </a:t>
            </a:r>
            <a:r>
              <a:rPr lang="en-GB" altLang="en-US" sz="1600" i="1"/>
              <a:t>vertical deflections</a:t>
            </a:r>
            <a:r>
              <a:rPr lang="en-GB" altLang="en-US" sz="1600"/>
              <a:t> of base line, </a:t>
            </a:r>
            <a:r>
              <a:rPr lang="cs-CZ" altLang="en-US" sz="1600"/>
              <a:t>i.e. </a:t>
            </a:r>
            <a:r>
              <a:rPr lang="en-GB" altLang="en-US" sz="1600"/>
              <a:t>the echoes</a:t>
            </a:r>
            <a:r>
              <a:rPr lang="cs-CZ" altLang="en-US" sz="1600"/>
              <a:t>.</a:t>
            </a:r>
            <a:r>
              <a:rPr lang="en-GB" altLang="en-US" sz="1600"/>
              <a:t> </a:t>
            </a:r>
          </a:p>
          <a:p>
            <a:pPr marL="269875" indent="0" eaLnBrk="1" hangingPunct="1">
              <a:lnSpc>
                <a:spcPct val="80000"/>
              </a:lnSpc>
            </a:pPr>
            <a:r>
              <a:rPr lang="cs-CZ" altLang="en-US" sz="1600"/>
              <a:t> </a:t>
            </a:r>
            <a:r>
              <a:rPr lang="en-GB" altLang="en-US" sz="1600"/>
              <a:t>Echo amplitude is proportional to the </a:t>
            </a:r>
            <a:r>
              <a:rPr lang="en-GB" altLang="en-US" sz="1600" i="1"/>
              <a:t>intensity of reflected waves</a:t>
            </a:r>
            <a:r>
              <a:rPr lang="en-GB" altLang="en-US" sz="1600"/>
              <a:t>  (</a:t>
            </a:r>
            <a:r>
              <a:rPr lang="cs-CZ" altLang="en-US" sz="1600">
                <a:solidFill>
                  <a:srgbClr val="FF0000"/>
                </a:solidFill>
              </a:rPr>
              <a:t>A</a:t>
            </a:r>
            <a:r>
              <a:rPr lang="en-GB" altLang="en-US" sz="1600"/>
              <a:t>mplitude modulation)</a:t>
            </a:r>
          </a:p>
          <a:p>
            <a:pPr marL="269875" indent="0" eaLnBrk="1" hangingPunct="1">
              <a:lnSpc>
                <a:spcPct val="80000"/>
              </a:lnSpc>
            </a:pPr>
            <a:r>
              <a:rPr lang="cs-CZ" altLang="en-US" sz="1600"/>
              <a:t> </a:t>
            </a:r>
            <a:r>
              <a:rPr lang="en-GB" altLang="en-US" sz="1600"/>
              <a:t>Distance between echoes shown on the screen is </a:t>
            </a:r>
            <a:r>
              <a:rPr lang="cs-CZ" altLang="en-US" sz="1600"/>
              <a:t>approx. </a:t>
            </a:r>
            <a:r>
              <a:rPr lang="en-GB" altLang="en-US" sz="1600"/>
              <a:t>proportional to real distance between tissue interfaces.</a:t>
            </a:r>
          </a:p>
          <a:p>
            <a:pPr marL="269875" indent="0" eaLnBrk="1" hangingPunct="1">
              <a:lnSpc>
                <a:spcPct val="80000"/>
              </a:lnSpc>
            </a:pPr>
            <a:r>
              <a:rPr lang="cs-CZ" altLang="en-US" sz="1600"/>
              <a:t> </a:t>
            </a:r>
            <a:r>
              <a:rPr lang="en-GB" altLang="en-US" sz="1600"/>
              <a:t>Today used mainly in ophthalmology.</a:t>
            </a:r>
            <a:endParaRPr lang="cs-CZ" altLang="en-US" sz="1600"/>
          </a:p>
          <a:p>
            <a:pPr marL="269875" indent="0" eaLnBrk="1" hangingPunct="1">
              <a:lnSpc>
                <a:spcPct val="80000"/>
              </a:lnSpc>
            </a:pPr>
            <a:endParaRPr lang="cs-CZ" altLang="en-US" sz="1600"/>
          </a:p>
          <a:p>
            <a:pPr marL="269875" indent="0" eaLnBrk="1" hangingPunct="1">
              <a:lnSpc>
                <a:spcPct val="80000"/>
              </a:lnSpc>
            </a:pPr>
            <a:r>
              <a:rPr lang="cs-CZ" altLang="en-US" sz="1600"/>
              <a:t> A-</a:t>
            </a:r>
            <a:r>
              <a:rPr lang="en-US" altLang="en-US" sz="1600"/>
              <a:t>mod</a:t>
            </a:r>
            <a:r>
              <a:rPr lang="cs-CZ" altLang="en-US" sz="1600"/>
              <a:t>e</a:t>
            </a:r>
            <a:r>
              <a:rPr lang="en-US" altLang="en-US" sz="1600"/>
              <a:t> shows reflections of ultrasound in the axis</a:t>
            </a:r>
            <a:r>
              <a:rPr lang="cs-CZ" altLang="en-US" sz="1600"/>
              <a:t> of US wave</a:t>
            </a:r>
            <a:r>
              <a:rPr lang="en-US" altLang="en-US" sz="1600"/>
              <a:t> </a:t>
            </a:r>
            <a:endParaRPr lang="en-GB" altLang="en-US" sz="1600"/>
          </a:p>
        </p:txBody>
      </p:sp>
      <p:sp>
        <p:nvSpPr>
          <p:cNvPr id="50182" name="Oval 7">
            <a:extLst>
              <a:ext uri="{FF2B5EF4-FFF2-40B4-BE49-F238E27FC236}">
                <a16:creationId xmlns:a16="http://schemas.microsoft.com/office/drawing/2014/main" xmlns="" id="{6A78243B-3F19-4488-B1BA-DBD914D6AA69}"/>
              </a:ext>
            </a:extLst>
          </p:cNvPr>
          <p:cNvSpPr>
            <a:spLocks noChangeArrowheads="1"/>
          </p:cNvSpPr>
          <p:nvPr/>
        </p:nvSpPr>
        <p:spPr bwMode="auto">
          <a:xfrm>
            <a:off x="5292725" y="4076700"/>
            <a:ext cx="1008063" cy="100806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0183" name="Line 8">
            <a:extLst>
              <a:ext uri="{FF2B5EF4-FFF2-40B4-BE49-F238E27FC236}">
                <a16:creationId xmlns:a16="http://schemas.microsoft.com/office/drawing/2014/main" xmlns="" id="{384586E5-8D63-4051-8BF0-1CB46458DB9E}"/>
              </a:ext>
            </a:extLst>
          </p:cNvPr>
          <p:cNvSpPr>
            <a:spLocks noChangeShapeType="1"/>
          </p:cNvSpPr>
          <p:nvPr/>
        </p:nvSpPr>
        <p:spPr bwMode="auto">
          <a:xfrm>
            <a:off x="5003800" y="3500438"/>
            <a:ext cx="1655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84" name="Rectangle 9">
            <a:extLst>
              <a:ext uri="{FF2B5EF4-FFF2-40B4-BE49-F238E27FC236}">
                <a16:creationId xmlns:a16="http://schemas.microsoft.com/office/drawing/2014/main" xmlns="" id="{606482E5-8C76-4A0B-A539-C374FD2A7575}"/>
              </a:ext>
            </a:extLst>
          </p:cNvPr>
          <p:cNvSpPr>
            <a:spLocks noChangeArrowheads="1"/>
          </p:cNvSpPr>
          <p:nvPr/>
        </p:nvSpPr>
        <p:spPr bwMode="auto">
          <a:xfrm>
            <a:off x="5580063" y="2708275"/>
            <a:ext cx="358775" cy="792163"/>
          </a:xfrm>
          <a:prstGeom prst="rect">
            <a:avLst/>
          </a:prstGeom>
          <a:solidFill>
            <a:schemeClr val="fo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0185" name="Line 10">
            <a:extLst>
              <a:ext uri="{FF2B5EF4-FFF2-40B4-BE49-F238E27FC236}">
                <a16:creationId xmlns:a16="http://schemas.microsoft.com/office/drawing/2014/main" xmlns="" id="{775DB5EF-3327-448E-9A29-B5DE4A9B1473}"/>
              </a:ext>
            </a:extLst>
          </p:cNvPr>
          <p:cNvSpPr>
            <a:spLocks noChangeShapeType="1"/>
          </p:cNvSpPr>
          <p:nvPr/>
        </p:nvSpPr>
        <p:spPr bwMode="auto">
          <a:xfrm>
            <a:off x="5724525" y="3357563"/>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86" name="Line 11">
            <a:extLst>
              <a:ext uri="{FF2B5EF4-FFF2-40B4-BE49-F238E27FC236}">
                <a16:creationId xmlns:a16="http://schemas.microsoft.com/office/drawing/2014/main" xmlns="" id="{0F36EE9F-0458-4136-8AE0-63E029F72018}"/>
              </a:ext>
            </a:extLst>
          </p:cNvPr>
          <p:cNvSpPr>
            <a:spLocks noChangeShapeType="1"/>
          </p:cNvSpPr>
          <p:nvPr/>
        </p:nvSpPr>
        <p:spPr bwMode="auto">
          <a:xfrm flipV="1">
            <a:off x="5867400" y="3716338"/>
            <a:ext cx="0" cy="217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87" name="Line 12">
            <a:extLst>
              <a:ext uri="{FF2B5EF4-FFF2-40B4-BE49-F238E27FC236}">
                <a16:creationId xmlns:a16="http://schemas.microsoft.com/office/drawing/2014/main" xmlns="" id="{EF81D88D-20CB-43F2-A938-A057494B57E7}"/>
              </a:ext>
            </a:extLst>
          </p:cNvPr>
          <p:cNvSpPr>
            <a:spLocks noChangeShapeType="1"/>
          </p:cNvSpPr>
          <p:nvPr/>
        </p:nvSpPr>
        <p:spPr bwMode="auto">
          <a:xfrm>
            <a:off x="5724525" y="4724400"/>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88" name="Line 13">
            <a:extLst>
              <a:ext uri="{FF2B5EF4-FFF2-40B4-BE49-F238E27FC236}">
                <a16:creationId xmlns:a16="http://schemas.microsoft.com/office/drawing/2014/main" xmlns="" id="{EDE69672-9A25-4E05-B340-73E95E39F907}"/>
              </a:ext>
            </a:extLst>
          </p:cNvPr>
          <p:cNvSpPr>
            <a:spLocks noChangeShapeType="1"/>
          </p:cNvSpPr>
          <p:nvPr/>
        </p:nvSpPr>
        <p:spPr bwMode="auto">
          <a:xfrm flipV="1">
            <a:off x="5940425" y="458152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89" name="Line 14">
            <a:extLst>
              <a:ext uri="{FF2B5EF4-FFF2-40B4-BE49-F238E27FC236}">
                <a16:creationId xmlns:a16="http://schemas.microsoft.com/office/drawing/2014/main" xmlns="" id="{5CC29832-E632-454E-9A0A-A2713149D057}"/>
              </a:ext>
            </a:extLst>
          </p:cNvPr>
          <p:cNvSpPr>
            <a:spLocks noChangeShapeType="1"/>
          </p:cNvSpPr>
          <p:nvPr/>
        </p:nvSpPr>
        <p:spPr bwMode="auto">
          <a:xfrm>
            <a:off x="6804025" y="4652963"/>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0" name="Text Box 15">
            <a:extLst>
              <a:ext uri="{FF2B5EF4-FFF2-40B4-BE49-F238E27FC236}">
                <a16:creationId xmlns:a16="http://schemas.microsoft.com/office/drawing/2014/main" xmlns="" id="{1ADB7219-3B54-44B8-A696-4086A889A1B5}"/>
              </a:ext>
            </a:extLst>
          </p:cNvPr>
          <p:cNvSpPr txBox="1">
            <a:spLocks noChangeArrowheads="1"/>
          </p:cNvSpPr>
          <p:nvPr/>
        </p:nvSpPr>
        <p:spPr bwMode="auto">
          <a:xfrm>
            <a:off x="7486650" y="4724400"/>
            <a:ext cx="1493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000" b="1"/>
              <a:t>time (s) - distance (m)</a:t>
            </a:r>
            <a:endParaRPr lang="en-US" altLang="en-US" sz="1000" b="1"/>
          </a:p>
        </p:txBody>
      </p:sp>
      <p:sp>
        <p:nvSpPr>
          <p:cNvPr id="50191" name="Line 16">
            <a:extLst>
              <a:ext uri="{FF2B5EF4-FFF2-40B4-BE49-F238E27FC236}">
                <a16:creationId xmlns:a16="http://schemas.microsoft.com/office/drawing/2014/main" xmlns="" id="{090020E8-CFC9-4B15-854D-70087ADA4388}"/>
              </a:ext>
            </a:extLst>
          </p:cNvPr>
          <p:cNvSpPr>
            <a:spLocks noChangeShapeType="1"/>
          </p:cNvSpPr>
          <p:nvPr/>
        </p:nvSpPr>
        <p:spPr bwMode="auto">
          <a:xfrm>
            <a:off x="6948488" y="4508500"/>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2" name="Line 17">
            <a:extLst>
              <a:ext uri="{FF2B5EF4-FFF2-40B4-BE49-F238E27FC236}">
                <a16:creationId xmlns:a16="http://schemas.microsoft.com/office/drawing/2014/main" xmlns="" id="{CC9DAFC7-078F-4190-8AB3-2F7772674F57}"/>
              </a:ext>
            </a:extLst>
          </p:cNvPr>
          <p:cNvSpPr>
            <a:spLocks noChangeShapeType="1"/>
          </p:cNvSpPr>
          <p:nvPr/>
        </p:nvSpPr>
        <p:spPr bwMode="auto">
          <a:xfrm flipV="1">
            <a:off x="7451725" y="3644900"/>
            <a:ext cx="730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3" name="Line 18">
            <a:extLst>
              <a:ext uri="{FF2B5EF4-FFF2-40B4-BE49-F238E27FC236}">
                <a16:creationId xmlns:a16="http://schemas.microsoft.com/office/drawing/2014/main" xmlns="" id="{6BAD3B60-EE71-4798-8DD3-E0926EB91C88}"/>
              </a:ext>
            </a:extLst>
          </p:cNvPr>
          <p:cNvSpPr>
            <a:spLocks noChangeShapeType="1"/>
          </p:cNvSpPr>
          <p:nvPr/>
        </p:nvSpPr>
        <p:spPr bwMode="auto">
          <a:xfrm>
            <a:off x="7524750" y="3644900"/>
            <a:ext cx="71438"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4" name="Line 19">
            <a:extLst>
              <a:ext uri="{FF2B5EF4-FFF2-40B4-BE49-F238E27FC236}">
                <a16:creationId xmlns:a16="http://schemas.microsoft.com/office/drawing/2014/main" xmlns="" id="{44E922EA-E43E-4CDF-B504-1874A196F338}"/>
              </a:ext>
            </a:extLst>
          </p:cNvPr>
          <p:cNvSpPr>
            <a:spLocks noChangeShapeType="1"/>
          </p:cNvSpPr>
          <p:nvPr/>
        </p:nvSpPr>
        <p:spPr bwMode="auto">
          <a:xfrm>
            <a:off x="7596188" y="45085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5" name="Line 20">
            <a:extLst>
              <a:ext uri="{FF2B5EF4-FFF2-40B4-BE49-F238E27FC236}">
                <a16:creationId xmlns:a16="http://schemas.microsoft.com/office/drawing/2014/main" xmlns="" id="{C9F0229B-7CBB-47D5-AE14-89A83E6621DA}"/>
              </a:ext>
            </a:extLst>
          </p:cNvPr>
          <p:cNvSpPr>
            <a:spLocks noChangeShapeType="1"/>
          </p:cNvSpPr>
          <p:nvPr/>
        </p:nvSpPr>
        <p:spPr bwMode="auto">
          <a:xfrm flipV="1">
            <a:off x="8101013" y="3213100"/>
            <a:ext cx="71437"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6" name="Line 21">
            <a:extLst>
              <a:ext uri="{FF2B5EF4-FFF2-40B4-BE49-F238E27FC236}">
                <a16:creationId xmlns:a16="http://schemas.microsoft.com/office/drawing/2014/main" xmlns="" id="{9C086330-7CFD-44E5-BBB2-6A1E73A04061}"/>
              </a:ext>
            </a:extLst>
          </p:cNvPr>
          <p:cNvSpPr>
            <a:spLocks noChangeShapeType="1"/>
          </p:cNvSpPr>
          <p:nvPr/>
        </p:nvSpPr>
        <p:spPr bwMode="auto">
          <a:xfrm>
            <a:off x="8172450" y="3213100"/>
            <a:ext cx="144463"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7" name="Line 22">
            <a:extLst>
              <a:ext uri="{FF2B5EF4-FFF2-40B4-BE49-F238E27FC236}">
                <a16:creationId xmlns:a16="http://schemas.microsoft.com/office/drawing/2014/main" xmlns="" id="{6B0632E3-C7AD-4393-8C89-ACB304348281}"/>
              </a:ext>
            </a:extLst>
          </p:cNvPr>
          <p:cNvSpPr>
            <a:spLocks noChangeShapeType="1"/>
          </p:cNvSpPr>
          <p:nvPr/>
        </p:nvSpPr>
        <p:spPr bwMode="auto">
          <a:xfrm>
            <a:off x="8316913" y="45085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8" name="Line 23">
            <a:extLst>
              <a:ext uri="{FF2B5EF4-FFF2-40B4-BE49-F238E27FC236}">
                <a16:creationId xmlns:a16="http://schemas.microsoft.com/office/drawing/2014/main" xmlns="" id="{E6D71111-D4C0-47A3-9AF2-5906FB7645F6}"/>
              </a:ext>
            </a:extLst>
          </p:cNvPr>
          <p:cNvSpPr>
            <a:spLocks noChangeShapeType="1"/>
          </p:cNvSpPr>
          <p:nvPr/>
        </p:nvSpPr>
        <p:spPr bwMode="auto">
          <a:xfrm flipV="1">
            <a:off x="6877050" y="2420938"/>
            <a:ext cx="0" cy="2520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199" name="Text Box 24">
            <a:extLst>
              <a:ext uri="{FF2B5EF4-FFF2-40B4-BE49-F238E27FC236}">
                <a16:creationId xmlns:a16="http://schemas.microsoft.com/office/drawing/2014/main" xmlns="" id="{F3DBC5BB-FF3C-474D-AACA-750237230AF4}"/>
              </a:ext>
            </a:extLst>
          </p:cNvPr>
          <p:cNvSpPr txBox="1">
            <a:spLocks noChangeArrowheads="1"/>
          </p:cNvSpPr>
          <p:nvPr/>
        </p:nvSpPr>
        <p:spPr bwMode="auto">
          <a:xfrm>
            <a:off x="6877050" y="2420938"/>
            <a:ext cx="704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000" b="1"/>
              <a:t>intensity</a:t>
            </a:r>
            <a:endParaRPr lang="en-US" altLang="en-US" sz="1000" b="1"/>
          </a:p>
        </p:txBody>
      </p:sp>
      <p:pic>
        <p:nvPicPr>
          <p:cNvPr id="2" name="Nahraný zvuk">
            <a:hlinkClick r:id="" action="ppaction://media"/>
            <a:extLst>
              <a:ext uri="{FF2B5EF4-FFF2-40B4-BE49-F238E27FC236}">
                <a16:creationId xmlns:a16="http://schemas.microsoft.com/office/drawing/2014/main" xmlns="" id="{5E7C80F5-C529-4EFA-953A-54C9EFD4CA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3826" y="4452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6CFAF48B-F9A5-46AF-B0F0-EF3717E7E278}"/>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2227" name="Rectangle 3">
            <a:extLst>
              <a:ext uri="{FF2B5EF4-FFF2-40B4-BE49-F238E27FC236}">
                <a16:creationId xmlns:a16="http://schemas.microsoft.com/office/drawing/2014/main" xmlns="" id="{C68CCAFC-3002-4AA7-B267-17A1DB0EEEC0}"/>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pic>
        <p:nvPicPr>
          <p:cNvPr id="52228" name="Picture 6" descr="echofig3">
            <a:extLst>
              <a:ext uri="{FF2B5EF4-FFF2-40B4-BE49-F238E27FC236}">
                <a16:creationId xmlns:a16="http://schemas.microsoft.com/office/drawing/2014/main" xmlns="" id="{C4EBF8AB-662C-4FF1-B966-57E17DEF444C}"/>
              </a:ext>
            </a:extLst>
          </p:cNvPr>
          <p:cNvPicPr>
            <a:picLocks noGrp="1" noChangeAspect="1" noChangeArrowheads="1"/>
          </p:cNvPicPr>
          <p:nvPr>
            <p:ph type="body" idx="1"/>
          </p:nvPr>
        </p:nvPicPr>
        <p:blipFill>
          <a:blip r:embed="rId5">
            <a:lum bright="20000"/>
            <a:extLst>
              <a:ext uri="{28A0092B-C50C-407E-A947-70E740481C1C}">
                <a14:useLocalDpi xmlns:a14="http://schemas.microsoft.com/office/drawing/2010/main" val="0"/>
              </a:ext>
            </a:extLst>
          </a:blip>
          <a:srcRect/>
          <a:stretch>
            <a:fillRect/>
          </a:stretch>
        </p:blipFill>
        <p:spPr>
          <a:xfrm>
            <a:off x="4356100" y="1412875"/>
            <a:ext cx="3529013" cy="223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7" descr="A-scan">
            <a:extLst>
              <a:ext uri="{FF2B5EF4-FFF2-40B4-BE49-F238E27FC236}">
                <a16:creationId xmlns:a16="http://schemas.microsoft.com/office/drawing/2014/main" xmlns="" id="{7522561B-CA0B-424C-B485-1106911640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3716338"/>
            <a:ext cx="755967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Line 8">
            <a:extLst>
              <a:ext uri="{FF2B5EF4-FFF2-40B4-BE49-F238E27FC236}">
                <a16:creationId xmlns:a16="http://schemas.microsoft.com/office/drawing/2014/main" xmlns="" id="{C2779A6D-9F00-4928-B8ED-CF21A535F41B}"/>
              </a:ext>
            </a:extLst>
          </p:cNvPr>
          <p:cNvSpPr>
            <a:spLocks noChangeShapeType="1"/>
          </p:cNvSpPr>
          <p:nvPr/>
        </p:nvSpPr>
        <p:spPr bwMode="auto">
          <a:xfrm flipH="1">
            <a:off x="1692275" y="4652963"/>
            <a:ext cx="10080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1" name="Line 9">
            <a:extLst>
              <a:ext uri="{FF2B5EF4-FFF2-40B4-BE49-F238E27FC236}">
                <a16:creationId xmlns:a16="http://schemas.microsoft.com/office/drawing/2014/main" xmlns="" id="{3BFBC2C5-A765-4CC3-AAF6-2DB87DF78B77}"/>
              </a:ext>
            </a:extLst>
          </p:cNvPr>
          <p:cNvSpPr>
            <a:spLocks noChangeShapeType="1"/>
          </p:cNvSpPr>
          <p:nvPr/>
        </p:nvSpPr>
        <p:spPr bwMode="auto">
          <a:xfrm>
            <a:off x="2339975" y="4508500"/>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2" name="Line 11">
            <a:extLst>
              <a:ext uri="{FF2B5EF4-FFF2-40B4-BE49-F238E27FC236}">
                <a16:creationId xmlns:a16="http://schemas.microsoft.com/office/drawing/2014/main" xmlns="" id="{F9394A41-C3CC-4F5A-BC14-3DD61267D766}"/>
              </a:ext>
            </a:extLst>
          </p:cNvPr>
          <p:cNvSpPr>
            <a:spLocks noChangeShapeType="1"/>
          </p:cNvSpPr>
          <p:nvPr/>
        </p:nvSpPr>
        <p:spPr bwMode="auto">
          <a:xfrm>
            <a:off x="1908175" y="458152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3" name="Line 12">
            <a:extLst>
              <a:ext uri="{FF2B5EF4-FFF2-40B4-BE49-F238E27FC236}">
                <a16:creationId xmlns:a16="http://schemas.microsoft.com/office/drawing/2014/main" xmlns="" id="{C9518F94-4A4C-438D-82AB-6AA668C1B10D}"/>
              </a:ext>
            </a:extLst>
          </p:cNvPr>
          <p:cNvSpPr>
            <a:spLocks noChangeShapeType="1"/>
          </p:cNvSpPr>
          <p:nvPr/>
        </p:nvSpPr>
        <p:spPr bwMode="auto">
          <a:xfrm>
            <a:off x="1547813" y="45085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4" name="Line 13">
            <a:extLst>
              <a:ext uri="{FF2B5EF4-FFF2-40B4-BE49-F238E27FC236}">
                <a16:creationId xmlns:a16="http://schemas.microsoft.com/office/drawing/2014/main" xmlns="" id="{E755C2E9-2B2A-4C63-AD33-622102D12F9E}"/>
              </a:ext>
            </a:extLst>
          </p:cNvPr>
          <p:cNvSpPr>
            <a:spLocks noChangeShapeType="1"/>
          </p:cNvSpPr>
          <p:nvPr/>
        </p:nvSpPr>
        <p:spPr bwMode="auto">
          <a:xfrm>
            <a:off x="1187450" y="458152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52235" name="Picture 14" descr="echofig1">
            <a:extLst>
              <a:ext uri="{FF2B5EF4-FFF2-40B4-BE49-F238E27FC236}">
                <a16:creationId xmlns:a16="http://schemas.microsoft.com/office/drawing/2014/main" xmlns="" id="{9D5D0B79-505A-4BCC-9FAB-68D8E24362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1412875"/>
            <a:ext cx="19145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Rectangle 15">
            <a:extLst>
              <a:ext uri="{FF2B5EF4-FFF2-40B4-BE49-F238E27FC236}">
                <a16:creationId xmlns:a16="http://schemas.microsoft.com/office/drawing/2014/main" xmlns="" id="{B16B2A3B-AE9B-48CB-A442-13C1F03CC69C}"/>
              </a:ext>
            </a:extLst>
          </p:cNvPr>
          <p:cNvSpPr>
            <a:spLocks noGrp="1" noChangeArrowheads="1"/>
          </p:cNvSpPr>
          <p:nvPr>
            <p:ph type="title"/>
          </p:nvPr>
        </p:nvSpPr>
        <p:spPr>
          <a:noFill/>
        </p:spPr>
        <p:txBody>
          <a:bodyPr/>
          <a:lstStyle/>
          <a:p>
            <a:pPr eaLnBrk="1" hangingPunct="1"/>
            <a:r>
              <a:rPr lang="en-GB" altLang="en-US" sz="3200"/>
              <a:t>A-</a:t>
            </a:r>
            <a:r>
              <a:rPr lang="cs-CZ" altLang="en-US" sz="3200"/>
              <a:t>mode</a:t>
            </a:r>
            <a:r>
              <a:rPr lang="en-GB" altLang="en-US" sz="3200"/>
              <a:t> – one-dimensional</a:t>
            </a:r>
            <a:endParaRPr lang="en-US" altLang="en-US" sz="3200"/>
          </a:p>
        </p:txBody>
      </p:sp>
      <p:pic>
        <p:nvPicPr>
          <p:cNvPr id="2" name="Nahraný zvuk">
            <a:hlinkClick r:id="" action="ppaction://media"/>
            <a:extLst>
              <a:ext uri="{FF2B5EF4-FFF2-40B4-BE49-F238E27FC236}">
                <a16:creationId xmlns:a16="http://schemas.microsoft.com/office/drawing/2014/main" xmlns="" id="{454AA2E2-2FEF-40A5-A780-12C7CA5B48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95621" y="45561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E7AC99DF-E174-4AF7-90FE-230EAB3320E5}"/>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4275" name="Rectangle 3">
            <a:extLst>
              <a:ext uri="{FF2B5EF4-FFF2-40B4-BE49-F238E27FC236}">
                <a16:creationId xmlns:a16="http://schemas.microsoft.com/office/drawing/2014/main" xmlns="" id="{DF680F04-AC0F-40D8-A6BB-B681B45B425C}"/>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4276" name="Rectangle 5">
            <a:extLst>
              <a:ext uri="{FF2B5EF4-FFF2-40B4-BE49-F238E27FC236}">
                <a16:creationId xmlns:a16="http://schemas.microsoft.com/office/drawing/2014/main" xmlns="" id="{1BF86631-E3C5-4D3C-92F6-BA583C1C99E4}"/>
              </a:ext>
            </a:extLst>
          </p:cNvPr>
          <p:cNvSpPr>
            <a:spLocks noGrp="1" noChangeArrowheads="1"/>
          </p:cNvSpPr>
          <p:nvPr>
            <p:ph type="title"/>
          </p:nvPr>
        </p:nvSpPr>
        <p:spPr/>
        <p:txBody>
          <a:bodyPr/>
          <a:lstStyle/>
          <a:p>
            <a:pPr eaLnBrk="1" hangingPunct="1"/>
            <a:r>
              <a:rPr lang="en-GB" altLang="en-US" sz="3200">
                <a:solidFill>
                  <a:schemeClr val="tx1"/>
                </a:solidFill>
              </a:rPr>
              <a:t>B-</a:t>
            </a:r>
            <a:r>
              <a:rPr lang="cs-CZ" altLang="en-US" sz="3200">
                <a:solidFill>
                  <a:schemeClr val="tx1"/>
                </a:solidFill>
              </a:rPr>
              <a:t>mode</a:t>
            </a:r>
            <a:r>
              <a:rPr lang="en-GB" altLang="en-US" sz="3200">
                <a:solidFill>
                  <a:schemeClr val="tx1"/>
                </a:solidFill>
              </a:rPr>
              <a:t> – two-dimensional</a:t>
            </a:r>
            <a:endParaRPr lang="en-US" altLang="en-US" sz="3200">
              <a:solidFill>
                <a:schemeClr val="tx1"/>
              </a:solidFill>
            </a:endParaRPr>
          </a:p>
        </p:txBody>
      </p:sp>
      <p:sp>
        <p:nvSpPr>
          <p:cNvPr id="54277" name="Rectangle 4">
            <a:extLst>
              <a:ext uri="{FF2B5EF4-FFF2-40B4-BE49-F238E27FC236}">
                <a16:creationId xmlns:a16="http://schemas.microsoft.com/office/drawing/2014/main" xmlns="" id="{98301EBB-4D21-49C3-8ADA-C86597903E60}"/>
              </a:ext>
            </a:extLst>
          </p:cNvPr>
          <p:cNvSpPr>
            <a:spLocks noGrp="1" noChangeArrowheads="1"/>
          </p:cNvSpPr>
          <p:nvPr>
            <p:ph type="body" sz="half" idx="1"/>
          </p:nvPr>
        </p:nvSpPr>
        <p:spPr>
          <a:xfrm>
            <a:off x="827088" y="1484313"/>
            <a:ext cx="4038600" cy="4525962"/>
          </a:xfrm>
        </p:spPr>
        <p:txBody>
          <a:bodyPr/>
          <a:lstStyle/>
          <a:p>
            <a:pPr eaLnBrk="1" hangingPunct="1">
              <a:lnSpc>
                <a:spcPct val="90000"/>
              </a:lnSpc>
            </a:pPr>
            <a:r>
              <a:rPr lang="en-GB" altLang="en-US" sz="1600"/>
              <a:t>A </a:t>
            </a:r>
            <a:r>
              <a:rPr lang="en-GB" altLang="en-US" sz="1600">
                <a:solidFill>
                  <a:srgbClr val="FF3300"/>
                </a:solidFill>
              </a:rPr>
              <a:t>tomogram </a:t>
            </a:r>
            <a:r>
              <a:rPr lang="en-GB" altLang="en-US" sz="1600"/>
              <a:t>is depicted.</a:t>
            </a:r>
          </a:p>
          <a:p>
            <a:pPr eaLnBrk="1" hangingPunct="1">
              <a:lnSpc>
                <a:spcPct val="90000"/>
              </a:lnSpc>
            </a:pPr>
            <a:r>
              <a:rPr lang="en-GB" altLang="en-US" sz="1600"/>
              <a:t>Brightness of points on the screen represent</a:t>
            </a:r>
            <a:r>
              <a:rPr lang="cs-CZ" altLang="en-US" sz="1600"/>
              <a:t>s</a:t>
            </a:r>
            <a:r>
              <a:rPr lang="en-GB" altLang="en-US" sz="1600"/>
              <a:t> intensity of reflected US waves (</a:t>
            </a:r>
            <a:r>
              <a:rPr lang="cs-CZ" altLang="en-US" sz="1600">
                <a:solidFill>
                  <a:srgbClr val="FF3300"/>
                </a:solidFill>
              </a:rPr>
              <a:t>B</a:t>
            </a:r>
            <a:r>
              <a:rPr lang="en-GB" altLang="en-US" sz="1600"/>
              <a:t>rightness modulation). </a:t>
            </a:r>
          </a:p>
          <a:p>
            <a:pPr eaLnBrk="1" hangingPunct="1">
              <a:lnSpc>
                <a:spcPct val="90000"/>
              </a:lnSpc>
            </a:pPr>
            <a:endParaRPr lang="en-GB" altLang="en-US" sz="1600"/>
          </a:p>
          <a:p>
            <a:pPr eaLnBrk="1" hangingPunct="1">
              <a:lnSpc>
                <a:spcPct val="90000"/>
              </a:lnSpc>
            </a:pPr>
            <a:r>
              <a:rPr lang="en-GB" altLang="en-US" sz="1600">
                <a:solidFill>
                  <a:srgbClr val="FF3300"/>
                </a:solidFill>
              </a:rPr>
              <a:t>Static B-scan</a:t>
            </a:r>
            <a:r>
              <a:rPr lang="en-GB" altLang="en-US" sz="1600"/>
              <a:t>: a cross-section image of examined area in the plane given by the beam axis and direction of </a:t>
            </a:r>
            <a:r>
              <a:rPr lang="en-GB" altLang="en-US" sz="1600" i="1"/>
              <a:t>manual </a:t>
            </a:r>
            <a:r>
              <a:rPr lang="en-GB" altLang="en-US" sz="1600"/>
              <a:t>movement of the probe on body surface</a:t>
            </a:r>
            <a:r>
              <a:rPr lang="cs-CZ" altLang="en-US" sz="1600"/>
              <a:t>. </a:t>
            </a:r>
            <a:r>
              <a:rPr lang="en-GB" altLang="en-US" sz="1600"/>
              <a:t>The method was used in 50‘ and 60‘ of 20th century</a:t>
            </a:r>
          </a:p>
          <a:p>
            <a:pPr eaLnBrk="1" hangingPunct="1">
              <a:lnSpc>
                <a:spcPct val="90000"/>
              </a:lnSpc>
              <a:buFontTx/>
              <a:buNone/>
            </a:pPr>
            <a:r>
              <a:rPr lang="en-GB" altLang="en-US" sz="1600"/>
              <a:t>  </a:t>
            </a:r>
          </a:p>
          <a:p>
            <a:pPr eaLnBrk="1" hangingPunct="1">
              <a:lnSpc>
                <a:spcPct val="90000"/>
              </a:lnSpc>
            </a:pPr>
            <a:endParaRPr lang="en-US" altLang="en-US" sz="1600"/>
          </a:p>
        </p:txBody>
      </p:sp>
      <p:graphicFrame>
        <p:nvGraphicFramePr>
          <p:cNvPr id="54278" name="Object 6">
            <a:extLst>
              <a:ext uri="{FF2B5EF4-FFF2-40B4-BE49-F238E27FC236}">
                <a16:creationId xmlns:a16="http://schemas.microsoft.com/office/drawing/2014/main" xmlns="" id="{ACD4A092-1E0E-4422-B854-1D126E70BC80}"/>
              </a:ext>
            </a:extLst>
          </p:cNvPr>
          <p:cNvGraphicFramePr>
            <a:graphicFrameLocks noGrp="1" noChangeAspect="1"/>
          </p:cNvGraphicFramePr>
          <p:nvPr>
            <p:ph sz="quarter" idx="2"/>
          </p:nvPr>
        </p:nvGraphicFramePr>
        <p:xfrm>
          <a:off x="1331913" y="4365625"/>
          <a:ext cx="3095625" cy="2030413"/>
        </p:xfrm>
        <a:graphic>
          <a:graphicData uri="http://schemas.openxmlformats.org/presentationml/2006/ole">
            <mc:AlternateContent xmlns:mc="http://schemas.openxmlformats.org/markup-compatibility/2006">
              <mc:Choice xmlns:v="urn:schemas-microsoft-com:vml" Requires="v">
                <p:oleObj spid="_x0000_s54296" name="Fotografie" r:id="rId6" imgW="2438095" imgH="1600000" progId="MSPhotoEd.3">
                  <p:embed/>
                </p:oleObj>
              </mc:Choice>
              <mc:Fallback>
                <p:oleObj name="Fotografie" r:id="rId6" imgW="2438095" imgH="1600000" progId="MSPhotoEd.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4365625"/>
                        <a:ext cx="30956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9" name="Object 8">
            <a:extLst>
              <a:ext uri="{FF2B5EF4-FFF2-40B4-BE49-F238E27FC236}">
                <a16:creationId xmlns:a16="http://schemas.microsoft.com/office/drawing/2014/main" xmlns="" id="{F1E565A0-B9D7-4E55-8A5F-3AAE8695D5F9}"/>
              </a:ext>
            </a:extLst>
          </p:cNvPr>
          <p:cNvGraphicFramePr>
            <a:graphicFrameLocks noGrp="1" noChangeAspect="1"/>
          </p:cNvGraphicFramePr>
          <p:nvPr>
            <p:ph sz="quarter" idx="3"/>
          </p:nvPr>
        </p:nvGraphicFramePr>
        <p:xfrm>
          <a:off x="5508625" y="1557338"/>
          <a:ext cx="3014663" cy="4824412"/>
        </p:xfrm>
        <a:graphic>
          <a:graphicData uri="http://schemas.openxmlformats.org/presentationml/2006/ole">
            <mc:AlternateContent xmlns:mc="http://schemas.openxmlformats.org/markup-compatibility/2006">
              <mc:Choice xmlns:v="urn:schemas-microsoft-com:vml" Requires="v">
                <p:oleObj spid="_x0000_s54297" name="Fotografie" r:id="rId8" imgW="2857899" imgH="4571429" progId="MSPhotoEd.3">
                  <p:embed/>
                </p:oleObj>
              </mc:Choice>
              <mc:Fallback>
                <p:oleObj name="Fotografie" r:id="rId8" imgW="2857899" imgH="4571429" progId="MSPhotoEd.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1557338"/>
                        <a:ext cx="3014663"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Nahraný zvuk">
            <a:hlinkClick r:id="" action="ppaction://media"/>
            <a:extLst>
              <a:ext uri="{FF2B5EF4-FFF2-40B4-BE49-F238E27FC236}">
                <a16:creationId xmlns:a16="http://schemas.microsoft.com/office/drawing/2014/main" xmlns="" id="{8A86C8DA-80D6-4D49-BDEB-B93A5B8D45C5}"/>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7652999" y="4968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49BBD35B-6BAB-41CF-A9D7-4E546907204E}"/>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6323" name="Rectangle 3">
            <a:extLst>
              <a:ext uri="{FF2B5EF4-FFF2-40B4-BE49-F238E27FC236}">
                <a16:creationId xmlns:a16="http://schemas.microsoft.com/office/drawing/2014/main" xmlns="" id="{B935AE8B-6DC7-424F-8C9B-2141A26F3DB4}"/>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6324" name="Rectangle 4">
            <a:extLst>
              <a:ext uri="{FF2B5EF4-FFF2-40B4-BE49-F238E27FC236}">
                <a16:creationId xmlns:a16="http://schemas.microsoft.com/office/drawing/2014/main" xmlns="" id="{8F0C4DAF-35E8-4843-B745-3BC4D1B5CAFC}"/>
              </a:ext>
            </a:extLst>
          </p:cNvPr>
          <p:cNvSpPr>
            <a:spLocks noGrp="1" noChangeArrowheads="1"/>
          </p:cNvSpPr>
          <p:nvPr>
            <p:ph type="body" idx="1"/>
          </p:nvPr>
        </p:nvSpPr>
        <p:spPr>
          <a:xfrm>
            <a:off x="457200" y="1600200"/>
            <a:ext cx="8229600" cy="1757363"/>
          </a:xfrm>
        </p:spPr>
        <p:txBody>
          <a:bodyPr/>
          <a:lstStyle/>
          <a:p>
            <a:pPr eaLnBrk="1" hangingPunct="1">
              <a:lnSpc>
                <a:spcPct val="80000"/>
              </a:lnSpc>
            </a:pPr>
            <a:r>
              <a:rPr lang="en-GB" altLang="en-US" sz="1600"/>
              <a:t>One-dimensional static B-scan show</a:t>
            </a:r>
            <a:r>
              <a:rPr lang="cs-CZ" altLang="en-US" sz="1600"/>
              <a:t>s</a:t>
            </a:r>
            <a:r>
              <a:rPr lang="en-GB" altLang="en-US" sz="1600"/>
              <a:t> movement of reflecting tissues. The second dimension is time in this method.</a:t>
            </a:r>
            <a:endParaRPr lang="cs-CZ" altLang="en-US" sz="1600"/>
          </a:p>
          <a:p>
            <a:pPr eaLnBrk="1" hangingPunct="1">
              <a:lnSpc>
                <a:spcPct val="80000"/>
              </a:lnSpc>
            </a:pPr>
            <a:endParaRPr lang="en-GB" altLang="en-US" sz="1600"/>
          </a:p>
          <a:p>
            <a:pPr eaLnBrk="1" hangingPunct="1">
              <a:lnSpc>
                <a:spcPct val="80000"/>
              </a:lnSpc>
            </a:pPr>
            <a:r>
              <a:rPr lang="en-GB" altLang="en-US" sz="1600"/>
              <a:t>Static probe detects </a:t>
            </a:r>
            <a:r>
              <a:rPr lang="en-GB" altLang="en-US" sz="1600" i="1"/>
              <a:t>reflections</a:t>
            </a:r>
            <a:r>
              <a:rPr lang="en-GB" altLang="en-US" sz="1600"/>
              <a:t> from moving structures. The bright </a:t>
            </a:r>
            <a:r>
              <a:rPr lang="en-GB" altLang="en-US" sz="1600" i="1"/>
              <a:t>points</a:t>
            </a:r>
            <a:r>
              <a:rPr lang="en-GB" altLang="en-US" sz="1600"/>
              <a:t> move </a:t>
            </a:r>
            <a:r>
              <a:rPr lang="en-GB" altLang="en-US" sz="1600" i="1"/>
              <a:t>vertically</a:t>
            </a:r>
            <a:r>
              <a:rPr lang="en-GB" altLang="en-US" sz="1600"/>
              <a:t> on the screen, </a:t>
            </a:r>
            <a:r>
              <a:rPr lang="en-GB" altLang="en-US" sz="1600" i="1"/>
              <a:t>horizontal shifting </a:t>
            </a:r>
            <a:r>
              <a:rPr lang="en-GB" altLang="en-US" sz="1600"/>
              <a:t>of the record is given by slow time-base.</a:t>
            </a:r>
            <a:endParaRPr lang="cs-CZ" altLang="en-US" sz="1600"/>
          </a:p>
          <a:p>
            <a:pPr eaLnBrk="1" hangingPunct="1">
              <a:lnSpc>
                <a:spcPct val="80000"/>
              </a:lnSpc>
            </a:pPr>
            <a:endParaRPr lang="en-GB" altLang="en-US" sz="1600"/>
          </a:p>
          <a:p>
            <a:pPr eaLnBrk="1" hangingPunct="1">
              <a:lnSpc>
                <a:spcPct val="80000"/>
              </a:lnSpc>
            </a:pPr>
            <a:r>
              <a:rPr lang="en-GB" altLang="en-US" sz="1600"/>
              <a:t>Displayed </a:t>
            </a:r>
            <a:r>
              <a:rPr lang="en-GB" altLang="en-US" sz="1600">
                <a:solidFill>
                  <a:srgbClr val="FF3300"/>
                </a:solidFill>
              </a:rPr>
              <a:t>curves represent </a:t>
            </a:r>
            <a:r>
              <a:rPr lang="en-GB" altLang="en-US" sz="1600" i="1">
                <a:solidFill>
                  <a:srgbClr val="FF3300"/>
                </a:solidFill>
              </a:rPr>
              <a:t>movement</a:t>
            </a:r>
            <a:r>
              <a:rPr lang="en-GB" altLang="en-US" sz="1600"/>
              <a:t> of tissue structures</a:t>
            </a:r>
          </a:p>
          <a:p>
            <a:pPr eaLnBrk="1" hangingPunct="1">
              <a:lnSpc>
                <a:spcPct val="80000"/>
              </a:lnSpc>
            </a:pPr>
            <a:endParaRPr lang="en-US" altLang="en-US" sz="1600"/>
          </a:p>
        </p:txBody>
      </p:sp>
      <p:sp>
        <p:nvSpPr>
          <p:cNvPr id="56325" name="Rectangle 5">
            <a:extLst>
              <a:ext uri="{FF2B5EF4-FFF2-40B4-BE49-F238E27FC236}">
                <a16:creationId xmlns:a16="http://schemas.microsoft.com/office/drawing/2014/main" xmlns="" id="{5E05F79A-7347-4892-9CC5-7718C75B0A77}"/>
              </a:ext>
            </a:extLst>
          </p:cNvPr>
          <p:cNvSpPr>
            <a:spLocks noGrp="1" noChangeArrowheads="1"/>
          </p:cNvSpPr>
          <p:nvPr>
            <p:ph type="title"/>
          </p:nvPr>
        </p:nvSpPr>
        <p:spPr/>
        <p:txBody>
          <a:bodyPr/>
          <a:lstStyle/>
          <a:p>
            <a:pPr eaLnBrk="1" hangingPunct="1"/>
            <a:r>
              <a:rPr lang="cs-CZ" altLang="en-US" sz="3600">
                <a:solidFill>
                  <a:schemeClr val="tx1"/>
                </a:solidFill>
              </a:rPr>
              <a:t>M-mode</a:t>
            </a:r>
            <a:endParaRPr lang="en-US" altLang="en-US" sz="3600">
              <a:solidFill>
                <a:schemeClr val="tx1"/>
              </a:solidFill>
            </a:endParaRPr>
          </a:p>
        </p:txBody>
      </p:sp>
      <p:pic>
        <p:nvPicPr>
          <p:cNvPr id="56326" name="Picture 6" descr="plice">
            <a:extLst>
              <a:ext uri="{FF2B5EF4-FFF2-40B4-BE49-F238E27FC236}">
                <a16:creationId xmlns:a16="http://schemas.microsoft.com/office/drawing/2014/main" xmlns="" id="{268D8196-068B-460E-81DC-73194D1E3F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500438"/>
            <a:ext cx="6624638"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xmlns="" id="{A35656DE-CA95-4D26-8BE6-AF3FDC0BF12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09921" y="39528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DC2BD0C6-F026-485E-9E0D-1476BF843F9C}"/>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8371" name="Rectangle 3">
            <a:extLst>
              <a:ext uri="{FF2B5EF4-FFF2-40B4-BE49-F238E27FC236}">
                <a16:creationId xmlns:a16="http://schemas.microsoft.com/office/drawing/2014/main" xmlns="" id="{6FA10AF4-4952-4056-9FEF-082C0E6857EE}"/>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58372" name="Rectangle 5">
            <a:extLst>
              <a:ext uri="{FF2B5EF4-FFF2-40B4-BE49-F238E27FC236}">
                <a16:creationId xmlns:a16="http://schemas.microsoft.com/office/drawing/2014/main" xmlns="" id="{66996530-8DFD-499B-BCB9-865F027554D8}"/>
              </a:ext>
            </a:extLst>
          </p:cNvPr>
          <p:cNvSpPr>
            <a:spLocks noGrp="1" noChangeArrowheads="1"/>
          </p:cNvSpPr>
          <p:nvPr>
            <p:ph type="title"/>
          </p:nvPr>
        </p:nvSpPr>
        <p:spPr/>
        <p:txBody>
          <a:bodyPr/>
          <a:lstStyle/>
          <a:p>
            <a:pPr eaLnBrk="1" hangingPunct="1"/>
            <a:r>
              <a:rPr lang="en-GB" altLang="en-US" sz="3200">
                <a:solidFill>
                  <a:schemeClr val="tx1"/>
                </a:solidFill>
              </a:rPr>
              <a:t>Comparison of A-, B- and M-mode principle</a:t>
            </a:r>
            <a:endParaRPr lang="en-US" altLang="en-US" sz="3200">
              <a:solidFill>
                <a:schemeClr val="tx1"/>
              </a:solidFill>
            </a:endParaRPr>
          </a:p>
        </p:txBody>
      </p:sp>
      <p:pic>
        <p:nvPicPr>
          <p:cNvPr id="58373" name="Picture 6" descr="zobrABM">
            <a:extLst>
              <a:ext uri="{FF2B5EF4-FFF2-40B4-BE49-F238E27FC236}">
                <a16:creationId xmlns:a16="http://schemas.microsoft.com/office/drawing/2014/main" xmlns="" id="{49E14556-5D98-42D7-8FF0-B5DF6131386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27088" y="2165350"/>
            <a:ext cx="7416800" cy="342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20486896-1CE4-4ECA-84B5-F9FEF8C7E59A}"/>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0419" name="Rectangle 3">
            <a:extLst>
              <a:ext uri="{FF2B5EF4-FFF2-40B4-BE49-F238E27FC236}">
                <a16:creationId xmlns:a16="http://schemas.microsoft.com/office/drawing/2014/main" xmlns="" id="{3C8E7E9B-7B01-4239-9181-656D2F5423E3}"/>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0420" name="Rectangle 5">
            <a:extLst>
              <a:ext uri="{FF2B5EF4-FFF2-40B4-BE49-F238E27FC236}">
                <a16:creationId xmlns:a16="http://schemas.microsoft.com/office/drawing/2014/main" xmlns="" id="{93B858EC-6CF6-49F1-B894-A07F9EC37E68}"/>
              </a:ext>
            </a:extLst>
          </p:cNvPr>
          <p:cNvSpPr>
            <a:spLocks noGrp="1" noChangeArrowheads="1"/>
          </p:cNvSpPr>
          <p:nvPr>
            <p:ph type="title"/>
          </p:nvPr>
        </p:nvSpPr>
        <p:spPr/>
        <p:txBody>
          <a:bodyPr/>
          <a:lstStyle/>
          <a:p>
            <a:pPr eaLnBrk="1" hangingPunct="1"/>
            <a:r>
              <a:rPr lang="en-GB" altLang="en-US" sz="3200">
                <a:solidFill>
                  <a:schemeClr val="tx1"/>
                </a:solidFill>
              </a:rPr>
              <a:t>B-mode - dynamic</a:t>
            </a:r>
            <a:endParaRPr lang="en-US" altLang="en-US" sz="3200">
              <a:solidFill>
                <a:schemeClr val="tx1"/>
              </a:solidFill>
            </a:endParaRPr>
          </a:p>
        </p:txBody>
      </p:sp>
      <p:sp>
        <p:nvSpPr>
          <p:cNvPr id="60421" name="Text Box 6">
            <a:extLst>
              <a:ext uri="{FF2B5EF4-FFF2-40B4-BE49-F238E27FC236}">
                <a16:creationId xmlns:a16="http://schemas.microsoft.com/office/drawing/2014/main" xmlns="" id="{B51C9FAD-2869-4F9C-A5D8-8D2F701E0AD7}"/>
              </a:ext>
            </a:extLst>
          </p:cNvPr>
          <p:cNvSpPr>
            <a:spLocks noGrp="1" noChangeArrowheads="1"/>
          </p:cNvSpPr>
          <p:nvPr>
            <p:ph type="body" sz="half" idx="1"/>
          </p:nvPr>
        </p:nvSpPr>
        <p:spPr>
          <a:xfrm>
            <a:off x="457200" y="1600200"/>
            <a:ext cx="8362950" cy="4525963"/>
          </a:xfrm>
          <a:extLst>
            <a:ext uri="{909E8E84-426E-40DD-AFC4-6F175D3DCCD1}">
              <a14:hiddenFill xmlns:a14="http://schemas.microsoft.com/office/drawing/2010/main">
                <a:solidFill>
                  <a:srgbClr val="FF3300">
                    <a:alpha val="59999"/>
                  </a:srgbClr>
                </a:solidFill>
              </a14:hiddenFill>
            </a:ext>
          </a:extLst>
        </p:spPr>
        <p:txBody>
          <a:bodyPr/>
          <a:lstStyle/>
          <a:p>
            <a:pPr eaLnBrk="1" hangingPunct="1"/>
            <a:r>
              <a:rPr lang="en-GB" altLang="en-US" sz="1800"/>
              <a:t>Repetitive formation of B-mode images of examined area by </a:t>
            </a:r>
            <a:r>
              <a:rPr lang="en-GB" altLang="en-US" sz="1800" b="1"/>
              <a:t>fast deflection of US beam</a:t>
            </a:r>
            <a:r>
              <a:rPr lang="en-GB" altLang="en-US" sz="1800"/>
              <a:t> mechanically (in the past) or electronically „in real time“ today. </a:t>
            </a:r>
          </a:p>
          <a:p>
            <a:pPr eaLnBrk="1" hangingPunct="1"/>
            <a:r>
              <a:rPr lang="en-GB" altLang="en-US" sz="1800"/>
              <a:t>Electronic probes consist of many piezoelectric transducers which are gradually activated.</a:t>
            </a:r>
          </a:p>
        </p:txBody>
      </p:sp>
      <p:pic>
        <p:nvPicPr>
          <p:cNvPr id="60422" name="Picture 16" descr="sondaUZ">
            <a:extLst>
              <a:ext uri="{FF2B5EF4-FFF2-40B4-BE49-F238E27FC236}">
                <a16:creationId xmlns:a16="http://schemas.microsoft.com/office/drawing/2014/main" xmlns="" id="{DFFB2269-2E60-4601-8835-ABC75D665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781300"/>
            <a:ext cx="56007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3" name="Object 17">
            <a:extLst>
              <a:ext uri="{FF2B5EF4-FFF2-40B4-BE49-F238E27FC236}">
                <a16:creationId xmlns:a16="http://schemas.microsoft.com/office/drawing/2014/main" xmlns="" id="{41E08951-FD04-4AB4-860A-D84B30C395A4}"/>
              </a:ext>
            </a:extLst>
          </p:cNvPr>
          <p:cNvGraphicFramePr>
            <a:graphicFrameLocks noGrp="1" noChangeAspect="1"/>
          </p:cNvGraphicFramePr>
          <p:nvPr>
            <p:ph sz="half" idx="2"/>
          </p:nvPr>
        </p:nvGraphicFramePr>
        <p:xfrm>
          <a:off x="250825" y="3213100"/>
          <a:ext cx="3048000" cy="1952625"/>
        </p:xfrm>
        <a:graphic>
          <a:graphicData uri="http://schemas.openxmlformats.org/presentationml/2006/ole">
            <mc:AlternateContent xmlns:mc="http://schemas.openxmlformats.org/markup-compatibility/2006">
              <mc:Choice xmlns:v="urn:schemas-microsoft-com:vml" Requires="v">
                <p:oleObj spid="_x0000_s60432" name="Fotografie" r:id="rId5" imgW="3048426" imgH="1952898" progId="MSPhotoEd.3">
                  <p:embed/>
                </p:oleObj>
              </mc:Choice>
              <mc:Fallback>
                <p:oleObj name="Fotografie" r:id="rId5" imgW="3048426" imgH="1952898" progId="MSPhotoEd.3">
                  <p:embed/>
                  <p:pic>
                    <p:nvPicPr>
                      <p:cNvPr id="0" name="Object 17"/>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250825" y="3213100"/>
                        <a:ext cx="3048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splash-water-waves-4554">
            <a:extLst>
              <a:ext uri="{FF2B5EF4-FFF2-40B4-BE49-F238E27FC236}">
                <a16:creationId xmlns:a16="http://schemas.microsoft.com/office/drawing/2014/main" xmlns="" id="{F53660B3-EDD2-4842-9121-B9582A3107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4076700"/>
            <a:ext cx="486092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xmlns="" id="{A332BECD-3B5D-455E-ADA7-1C16A13DCEE6}"/>
              </a:ext>
            </a:extLst>
          </p:cNvPr>
          <p:cNvSpPr>
            <a:spLocks noChangeArrowheads="1"/>
          </p:cNvSpPr>
          <p:nvPr/>
        </p:nvSpPr>
        <p:spPr bwMode="auto">
          <a:xfrm>
            <a:off x="1080882" y="967948"/>
            <a:ext cx="6948488" cy="576262"/>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196" name="Rectangle 3">
            <a:extLst>
              <a:ext uri="{FF2B5EF4-FFF2-40B4-BE49-F238E27FC236}">
                <a16:creationId xmlns:a16="http://schemas.microsoft.com/office/drawing/2014/main" xmlns="" id="{06D44120-165A-40C0-8D90-FFF464DF6C80}"/>
              </a:ext>
            </a:extLst>
          </p:cNvPr>
          <p:cNvSpPr>
            <a:spLocks noChangeArrowheads="1"/>
          </p:cNvSpPr>
          <p:nvPr/>
        </p:nvSpPr>
        <p:spPr bwMode="auto">
          <a:xfrm>
            <a:off x="179388" y="115889"/>
            <a:ext cx="8353425" cy="576262"/>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b="1" dirty="0">
                <a:solidFill>
                  <a:srgbClr val="FF0000"/>
                </a:solidFill>
              </a:rPr>
              <a:t>listen to the comment, others are in better quality</a:t>
            </a:r>
            <a:r>
              <a:rPr lang="cs-CZ" altLang="cs-CZ" sz="1800" b="1" dirty="0" smtClean="0">
                <a:solidFill>
                  <a:srgbClr val="FF0000"/>
                </a:solidFill>
              </a:rPr>
              <a:t> </a:t>
            </a:r>
            <a:endParaRPr lang="cs-CZ" altLang="cs-CZ" sz="1800" b="1" dirty="0">
              <a:solidFill>
                <a:srgbClr val="FF0000"/>
              </a:solidFill>
            </a:endParaRPr>
          </a:p>
        </p:txBody>
      </p:sp>
      <p:sp>
        <p:nvSpPr>
          <p:cNvPr id="8197" name="Rectangle 6">
            <a:extLst>
              <a:ext uri="{FF2B5EF4-FFF2-40B4-BE49-F238E27FC236}">
                <a16:creationId xmlns:a16="http://schemas.microsoft.com/office/drawing/2014/main" xmlns="" id="{1B8C05DF-F126-4A1A-AC05-D02FE81B5164}"/>
              </a:ext>
            </a:extLst>
          </p:cNvPr>
          <p:cNvSpPr>
            <a:spLocks noGrp="1" noChangeArrowheads="1"/>
          </p:cNvSpPr>
          <p:nvPr>
            <p:ph type="body" idx="1"/>
          </p:nvPr>
        </p:nvSpPr>
        <p:spPr>
          <a:xfrm>
            <a:off x="457200" y="1600200"/>
            <a:ext cx="8229600" cy="2908300"/>
          </a:xfrm>
        </p:spPr>
        <p:txBody>
          <a:bodyPr/>
          <a:lstStyle/>
          <a:p>
            <a:pPr eaLnBrk="1" hangingPunct="1">
              <a:buFont typeface="Wingdings" panose="05000000000000000000" pitchFamily="2" charset="2"/>
              <a:buNone/>
            </a:pPr>
            <a:r>
              <a:rPr lang="en-GB" altLang="en-US" sz="2000"/>
              <a:t>Ultrasound (US) is </a:t>
            </a:r>
            <a:r>
              <a:rPr lang="en-GB" altLang="en-US" sz="2000" i="1"/>
              <a:t>mechanical oscillations</a:t>
            </a:r>
            <a:r>
              <a:rPr lang="en-GB" altLang="en-US" sz="2000"/>
              <a:t> with frequency above 20</a:t>
            </a:r>
            <a:r>
              <a:rPr lang="cs-CZ" altLang="en-US" sz="2000"/>
              <a:t> </a:t>
            </a:r>
            <a:r>
              <a:rPr lang="en-GB" altLang="en-US" sz="2000"/>
              <a:t>kHz which propagate through an elastic medium.</a:t>
            </a:r>
            <a:endParaRPr lang="cs-CZ" altLang="en-US" sz="2000"/>
          </a:p>
          <a:p>
            <a:pPr eaLnBrk="1" hangingPunct="1">
              <a:buFont typeface="Wingdings" panose="05000000000000000000" pitchFamily="2" charset="2"/>
              <a:buNone/>
            </a:pPr>
            <a:endParaRPr lang="cs-CZ" altLang="en-US" sz="2000"/>
          </a:p>
          <a:p>
            <a:pPr eaLnBrk="1" hangingPunct="1">
              <a:buFont typeface="Wingdings" panose="05000000000000000000" pitchFamily="2" charset="2"/>
              <a:buNone/>
            </a:pPr>
            <a:r>
              <a:rPr lang="en-US" altLang="en-US" sz="2000"/>
              <a:t>Ultrasound is similar </a:t>
            </a:r>
            <a:r>
              <a:rPr lang="cs-CZ" altLang="en-US" sz="2000"/>
              <a:t>physical phenomenon as</a:t>
            </a:r>
            <a:r>
              <a:rPr lang="en-US" altLang="en-US" sz="2000"/>
              <a:t> the sound</a:t>
            </a:r>
            <a:r>
              <a:rPr lang="cs-CZ" altLang="en-US" sz="2000"/>
              <a:t>;</a:t>
            </a:r>
            <a:r>
              <a:rPr lang="en-US" altLang="en-US" sz="2000"/>
              <a:t> the sound </a:t>
            </a:r>
            <a:r>
              <a:rPr lang="cs-CZ" altLang="en-US" sz="2000"/>
              <a:t>is described by </a:t>
            </a:r>
            <a:r>
              <a:rPr lang="en-US" altLang="en-US" sz="2000"/>
              <a:t>characteristic frequencies from 16 Hz to 16 kHz </a:t>
            </a:r>
            <a:endParaRPr lang="cs-CZ" altLang="en-US" sz="2000"/>
          </a:p>
          <a:p>
            <a:pPr eaLnBrk="1" hangingPunct="1">
              <a:buFont typeface="Wingdings" panose="05000000000000000000" pitchFamily="2" charset="2"/>
              <a:buNone/>
            </a:pPr>
            <a:endParaRPr lang="cs-CZ" altLang="en-US" sz="2000"/>
          </a:p>
          <a:p>
            <a:pPr eaLnBrk="1" hangingPunct="1">
              <a:buFontTx/>
              <a:buNone/>
            </a:pPr>
            <a:r>
              <a:rPr lang="en-GB" altLang="en-US" sz="2000"/>
              <a:t>In liquids and gases, US propagates as longitudinal waves.</a:t>
            </a:r>
          </a:p>
          <a:p>
            <a:pPr eaLnBrk="1" hangingPunct="1">
              <a:buFontTx/>
              <a:buNone/>
            </a:pPr>
            <a:r>
              <a:rPr lang="en-GB" altLang="en-US" sz="2000"/>
              <a:t>In solids, US propagates also </a:t>
            </a:r>
            <a:r>
              <a:rPr lang="en-GB" altLang="en-US" sz="2000">
                <a:solidFill>
                  <a:schemeClr val="bg1"/>
                </a:solidFill>
              </a:rPr>
              <a:t>as transversal waves.</a:t>
            </a:r>
            <a:endParaRPr lang="en-US" altLang="en-US" sz="2000">
              <a:solidFill>
                <a:schemeClr val="bg1"/>
              </a:solidFill>
            </a:endParaRPr>
          </a:p>
        </p:txBody>
      </p:sp>
      <p:sp>
        <p:nvSpPr>
          <p:cNvPr id="8198" name="Rectangle 7">
            <a:extLst>
              <a:ext uri="{FF2B5EF4-FFF2-40B4-BE49-F238E27FC236}">
                <a16:creationId xmlns:a16="http://schemas.microsoft.com/office/drawing/2014/main" xmlns="" id="{CF6824B2-8BA2-48B2-8AE9-17960A24C6B1}"/>
              </a:ext>
            </a:extLst>
          </p:cNvPr>
          <p:cNvSpPr>
            <a:spLocks noGrp="1" noChangeArrowheads="1"/>
          </p:cNvSpPr>
          <p:nvPr>
            <p:ph type="title"/>
          </p:nvPr>
        </p:nvSpPr>
        <p:spPr>
          <a:xfrm>
            <a:off x="457200" y="836712"/>
            <a:ext cx="8229600" cy="707498"/>
          </a:xfrm>
        </p:spPr>
        <p:txBody>
          <a:bodyPr/>
          <a:lstStyle/>
          <a:p>
            <a:pPr eaLnBrk="1" hangingPunct="1"/>
            <a:r>
              <a:rPr lang="cs-CZ" altLang="en-US" sz="3200" dirty="0" err="1"/>
              <a:t>Ultrasound</a:t>
            </a:r>
            <a:endParaRPr lang="en-US" altLang="en-US" sz="3200" dirty="0"/>
          </a:p>
        </p:txBody>
      </p:sp>
      <p:sp>
        <p:nvSpPr>
          <p:cNvPr id="8199" name="Rectangle 11">
            <a:extLst>
              <a:ext uri="{FF2B5EF4-FFF2-40B4-BE49-F238E27FC236}">
                <a16:creationId xmlns:a16="http://schemas.microsoft.com/office/drawing/2014/main" xmlns="" id="{0E56B643-13C0-469D-A890-5F195C099259}"/>
              </a:ext>
            </a:extLst>
          </p:cNvPr>
          <p:cNvSpPr>
            <a:spLocks noChangeArrowheads="1"/>
          </p:cNvSpPr>
          <p:nvPr/>
        </p:nvSpPr>
        <p:spPr bwMode="auto">
          <a:xfrm>
            <a:off x="2124075" y="5661025"/>
            <a:ext cx="1698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direction of propagation </a:t>
            </a:r>
          </a:p>
        </p:txBody>
      </p:sp>
      <p:sp>
        <p:nvSpPr>
          <p:cNvPr id="8200" name="Line 12">
            <a:extLst>
              <a:ext uri="{FF2B5EF4-FFF2-40B4-BE49-F238E27FC236}">
                <a16:creationId xmlns:a16="http://schemas.microsoft.com/office/drawing/2014/main" xmlns="" id="{E5888DEC-0BD1-43BD-8A15-C0A97E9A148D}"/>
              </a:ext>
            </a:extLst>
          </p:cNvPr>
          <p:cNvSpPr>
            <a:spLocks noChangeShapeType="1"/>
          </p:cNvSpPr>
          <p:nvPr/>
        </p:nvSpPr>
        <p:spPr bwMode="auto">
          <a:xfrm>
            <a:off x="323850" y="5589588"/>
            <a:ext cx="3168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1" name="Line 14">
            <a:extLst>
              <a:ext uri="{FF2B5EF4-FFF2-40B4-BE49-F238E27FC236}">
                <a16:creationId xmlns:a16="http://schemas.microsoft.com/office/drawing/2014/main" xmlns="" id="{197FE4D1-232B-4550-9CF6-E9A13BFCB7C3}"/>
              </a:ext>
            </a:extLst>
          </p:cNvPr>
          <p:cNvSpPr>
            <a:spLocks noChangeShapeType="1"/>
          </p:cNvSpPr>
          <p:nvPr/>
        </p:nvSpPr>
        <p:spPr bwMode="auto">
          <a:xfrm>
            <a:off x="1258888" y="5084763"/>
            <a:ext cx="0" cy="9366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2" name="Line 15">
            <a:extLst>
              <a:ext uri="{FF2B5EF4-FFF2-40B4-BE49-F238E27FC236}">
                <a16:creationId xmlns:a16="http://schemas.microsoft.com/office/drawing/2014/main" xmlns="" id="{5916B3F2-FA5D-4B72-8FFC-5C77077F392B}"/>
              </a:ext>
            </a:extLst>
          </p:cNvPr>
          <p:cNvSpPr>
            <a:spLocks noChangeShapeType="1"/>
          </p:cNvSpPr>
          <p:nvPr/>
        </p:nvSpPr>
        <p:spPr bwMode="auto">
          <a:xfrm>
            <a:off x="1331913" y="5516563"/>
            <a:ext cx="863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3" name="Text Box 16">
            <a:extLst>
              <a:ext uri="{FF2B5EF4-FFF2-40B4-BE49-F238E27FC236}">
                <a16:creationId xmlns:a16="http://schemas.microsoft.com/office/drawing/2014/main" xmlns="" id="{6E692DAE-9833-4E5E-B6F5-BCF59BAED1F8}"/>
              </a:ext>
            </a:extLst>
          </p:cNvPr>
          <p:cNvSpPr txBox="1">
            <a:spLocks noChangeArrowheads="1"/>
          </p:cNvSpPr>
          <p:nvPr/>
        </p:nvSpPr>
        <p:spPr bwMode="auto">
          <a:xfrm>
            <a:off x="1646238" y="5176838"/>
            <a:ext cx="23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800"/>
              <a:t>l</a:t>
            </a:r>
            <a:endParaRPr lang="en-US" altLang="en-US" sz="1800"/>
          </a:p>
        </p:txBody>
      </p:sp>
      <p:sp>
        <p:nvSpPr>
          <p:cNvPr id="8204" name="Text Box 18">
            <a:extLst>
              <a:ext uri="{FF2B5EF4-FFF2-40B4-BE49-F238E27FC236}">
                <a16:creationId xmlns:a16="http://schemas.microsoft.com/office/drawing/2014/main" xmlns="" id="{F8FFA5D6-BBF2-497F-AE8A-923EA6E8B14C}"/>
              </a:ext>
            </a:extLst>
          </p:cNvPr>
          <p:cNvSpPr txBox="1">
            <a:spLocks noChangeArrowheads="1"/>
          </p:cNvSpPr>
          <p:nvPr/>
        </p:nvSpPr>
        <p:spPr bwMode="auto">
          <a:xfrm>
            <a:off x="992188" y="496093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800"/>
              <a:t>t</a:t>
            </a:r>
            <a:endParaRPr lang="en-US" altLang="en-US" sz="1800"/>
          </a:p>
        </p:txBody>
      </p:sp>
      <p:pic>
        <p:nvPicPr>
          <p:cNvPr id="2" name="Nahraný zvuk">
            <a:hlinkClick r:id="" action="ppaction://media"/>
            <a:extLst>
              <a:ext uri="{FF2B5EF4-FFF2-40B4-BE49-F238E27FC236}">
                <a16:creationId xmlns:a16="http://schemas.microsoft.com/office/drawing/2014/main" xmlns="" id="{C9CD979B-03C3-4646-BBBA-01A1CC82EB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09691" y="14256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944ED9F9-EAEA-45F5-894E-7A3171D6DFB8}"/>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2467" name="Rectangle 3">
            <a:extLst>
              <a:ext uri="{FF2B5EF4-FFF2-40B4-BE49-F238E27FC236}">
                <a16:creationId xmlns:a16="http://schemas.microsoft.com/office/drawing/2014/main" xmlns="" id="{AC650BBD-5A82-4B12-B7F6-079524E824F3}"/>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2468" name="Rectangle 5">
            <a:extLst>
              <a:ext uri="{FF2B5EF4-FFF2-40B4-BE49-F238E27FC236}">
                <a16:creationId xmlns:a16="http://schemas.microsoft.com/office/drawing/2014/main" xmlns="" id="{68A5CB29-DB2B-449E-BC26-564E4BF9D105}"/>
              </a:ext>
            </a:extLst>
          </p:cNvPr>
          <p:cNvSpPr>
            <a:spLocks noGrp="1" noChangeArrowheads="1"/>
          </p:cNvSpPr>
          <p:nvPr>
            <p:ph type="title"/>
          </p:nvPr>
        </p:nvSpPr>
        <p:spPr/>
        <p:txBody>
          <a:bodyPr/>
          <a:lstStyle/>
          <a:p>
            <a:pPr eaLnBrk="1" hangingPunct="1"/>
            <a:r>
              <a:rPr lang="en-GB" altLang="en-US" sz="3200">
                <a:solidFill>
                  <a:schemeClr val="tx1"/>
                </a:solidFill>
              </a:rPr>
              <a:t>Basic characteristics of US images</a:t>
            </a:r>
            <a:endParaRPr lang="en-US" altLang="en-US" sz="3200">
              <a:solidFill>
                <a:schemeClr val="tx1"/>
              </a:solidFill>
            </a:endParaRPr>
          </a:p>
        </p:txBody>
      </p:sp>
      <p:sp>
        <p:nvSpPr>
          <p:cNvPr id="62469" name="Rectangle 6">
            <a:extLst>
              <a:ext uri="{FF2B5EF4-FFF2-40B4-BE49-F238E27FC236}">
                <a16:creationId xmlns:a16="http://schemas.microsoft.com/office/drawing/2014/main" xmlns="" id="{B7AB6DCB-AEBD-4A2F-9853-ED5AF32F6F0A}"/>
              </a:ext>
            </a:extLst>
          </p:cNvPr>
          <p:cNvSpPr>
            <a:spLocks noGrp="1" noChangeArrowheads="1"/>
          </p:cNvSpPr>
          <p:nvPr>
            <p:ph type="body" idx="1"/>
          </p:nvPr>
        </p:nvSpPr>
        <p:spPr>
          <a:xfrm>
            <a:off x="250825" y="1600200"/>
            <a:ext cx="8435975" cy="2189163"/>
          </a:xfrm>
          <a:extLst>
            <a:ext uri="{909E8E84-426E-40DD-AFC4-6F175D3DCCD1}">
              <a14:hiddenFill xmlns:a14="http://schemas.microsoft.com/office/drawing/2010/main">
                <a:solidFill>
                  <a:schemeClr val="bg1">
                    <a:alpha val="59999"/>
                  </a:schemeClr>
                </a:solidFill>
              </a14:hiddenFill>
            </a:ext>
          </a:extLst>
        </p:spPr>
        <p:txBody>
          <a:bodyPr/>
          <a:lstStyle/>
          <a:p>
            <a:pPr marL="265113" indent="-265113" eaLnBrk="1" hangingPunct="1">
              <a:lnSpc>
                <a:spcPct val="80000"/>
              </a:lnSpc>
              <a:buFontTx/>
              <a:buNone/>
            </a:pPr>
            <a:r>
              <a:rPr lang="en-US" altLang="en-US" sz="1600" b="1"/>
              <a:t>Degree of reflectivity – echogenity. </a:t>
            </a:r>
            <a:r>
              <a:rPr lang="en-US" altLang="en-US" sz="1600"/>
              <a:t>The images of cystic (liquid-filled) and solid structures are different. According to the intensity of reflection </a:t>
            </a:r>
            <a:r>
              <a:rPr lang="en-GB" altLang="en-US" sz="1600" i="1"/>
              <a:t>in the </a:t>
            </a:r>
            <a:r>
              <a:rPr lang="cs-CZ" altLang="en-US" sz="1600" i="1"/>
              <a:t>tissue </a:t>
            </a:r>
            <a:r>
              <a:rPr lang="en-GB" altLang="en-US" sz="1600" i="1"/>
              <a:t>bulk</a:t>
            </a:r>
            <a:r>
              <a:rPr lang="en-GB" altLang="en-US" sz="1600"/>
              <a:t> we can distinguish structures:  </a:t>
            </a:r>
          </a:p>
          <a:p>
            <a:pPr marL="265113" indent="-265113" eaLnBrk="1" hangingPunct="1">
              <a:lnSpc>
                <a:spcPct val="80000"/>
              </a:lnSpc>
            </a:pPr>
            <a:endParaRPr lang="en-GB" altLang="en-US" sz="1600"/>
          </a:p>
          <a:p>
            <a:pPr marL="265113" indent="-265113" eaLnBrk="1" hangingPunct="1">
              <a:lnSpc>
                <a:spcPct val="80000"/>
              </a:lnSpc>
            </a:pPr>
            <a:r>
              <a:rPr lang="en-US" altLang="en-US" sz="1600" b="1"/>
              <a:t>  hyperechogenic, izoechogenic, hypoechogenic, anechogenic.</a:t>
            </a:r>
          </a:p>
          <a:p>
            <a:pPr marL="265113" indent="-265113" eaLnBrk="1" hangingPunct="1">
              <a:lnSpc>
                <a:spcPct val="80000"/>
              </a:lnSpc>
            </a:pPr>
            <a:endParaRPr lang="en-US" altLang="en-US" sz="1600" b="1"/>
          </a:p>
          <a:p>
            <a:pPr marL="265113" indent="-265113" eaLnBrk="1" hangingPunct="1">
              <a:lnSpc>
                <a:spcPct val="80000"/>
              </a:lnSpc>
            </a:pPr>
            <a:r>
              <a:rPr lang="en-GB" altLang="en-US" sz="1600" b="1"/>
              <a:t>Solid structures – acoustic shadow </a:t>
            </a:r>
            <a:r>
              <a:rPr lang="en-GB" altLang="en-US" sz="1600"/>
              <a:t>(caused by absorption and reflection of US)</a:t>
            </a:r>
          </a:p>
          <a:p>
            <a:pPr marL="265113" indent="-265113" eaLnBrk="1" hangingPunct="1">
              <a:lnSpc>
                <a:spcPct val="80000"/>
              </a:lnSpc>
            </a:pPr>
            <a:endParaRPr lang="en-GB" altLang="en-US" sz="1600"/>
          </a:p>
          <a:p>
            <a:pPr marL="265113" indent="-265113" eaLnBrk="1" hangingPunct="1">
              <a:lnSpc>
                <a:spcPct val="80000"/>
              </a:lnSpc>
              <a:buFontTx/>
              <a:buNone/>
            </a:pPr>
            <a:r>
              <a:rPr lang="en-GB" altLang="en-US" sz="1600" b="1"/>
              <a:t>Air bubbles and other strongly reflecting interfaces cause repeating reflections </a:t>
            </a:r>
            <a:r>
              <a:rPr lang="en-GB" altLang="en-US" sz="1600"/>
              <a:t>(reverberation, „comet tail“). </a:t>
            </a:r>
          </a:p>
        </p:txBody>
      </p:sp>
      <p:pic>
        <p:nvPicPr>
          <p:cNvPr id="62470" name="Picture 15" descr="Nephrocalcinosis_Ultrasound">
            <a:extLst>
              <a:ext uri="{FF2B5EF4-FFF2-40B4-BE49-F238E27FC236}">
                <a16:creationId xmlns:a16="http://schemas.microsoft.com/office/drawing/2014/main" xmlns="" id="{A9262A7A-BFAD-403D-92B2-5F9928628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860800"/>
            <a:ext cx="346551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xmlns="" id="{6A4985C7-B9E3-4786-A011-CEC37936F5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9394" y="3778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ADE0DFD2-DD3B-4BC2-A1B1-6D64011E658C}"/>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4515" name="Rectangle 3">
            <a:extLst>
              <a:ext uri="{FF2B5EF4-FFF2-40B4-BE49-F238E27FC236}">
                <a16:creationId xmlns:a16="http://schemas.microsoft.com/office/drawing/2014/main" xmlns="" id="{C28F4321-C3EA-43D5-9CB3-55AA6E5B9113}"/>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4516" name="Rectangle 5">
            <a:extLst>
              <a:ext uri="{FF2B5EF4-FFF2-40B4-BE49-F238E27FC236}">
                <a16:creationId xmlns:a16="http://schemas.microsoft.com/office/drawing/2014/main" xmlns="" id="{81AD6173-F13B-49B1-B539-55B975064DC3}"/>
              </a:ext>
            </a:extLst>
          </p:cNvPr>
          <p:cNvSpPr>
            <a:spLocks noGrp="1" noChangeArrowheads="1"/>
          </p:cNvSpPr>
          <p:nvPr>
            <p:ph type="title"/>
          </p:nvPr>
        </p:nvSpPr>
        <p:spPr/>
        <p:txBody>
          <a:bodyPr/>
          <a:lstStyle/>
          <a:p>
            <a:pPr eaLnBrk="1" hangingPunct="1"/>
            <a:endParaRPr lang="en-US" altLang="en-US"/>
          </a:p>
        </p:txBody>
      </p:sp>
      <p:sp>
        <p:nvSpPr>
          <p:cNvPr id="64517" name="Rectangle 6">
            <a:extLst>
              <a:ext uri="{FF2B5EF4-FFF2-40B4-BE49-F238E27FC236}">
                <a16:creationId xmlns:a16="http://schemas.microsoft.com/office/drawing/2014/main" xmlns="" id="{CE9D69C3-5273-472F-9CC5-38399BE9103A}"/>
              </a:ext>
            </a:extLst>
          </p:cNvPr>
          <p:cNvSpPr>
            <a:spLocks noChangeArrowheads="1"/>
          </p:cNvSpPr>
          <p:nvPr/>
        </p:nvSpPr>
        <p:spPr bwMode="auto">
          <a:xfrm>
            <a:off x="1692275" y="2060575"/>
            <a:ext cx="2936875" cy="1368425"/>
          </a:xfrm>
          <a:prstGeom prst="rect">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20738" indent="-285750">
              <a:spcBef>
                <a:spcPct val="20000"/>
              </a:spcBef>
              <a:buChar char="–"/>
              <a:defRPr sz="2800">
                <a:solidFill>
                  <a:schemeClr val="tx1"/>
                </a:solidFill>
                <a:latin typeface="Arial" panose="020B0604020202020204" pitchFamily="34" charset="0"/>
              </a:defRPr>
            </a:lvl2pPr>
            <a:lvl3pPr marL="1228725" indent="-228600">
              <a:spcBef>
                <a:spcPct val="20000"/>
              </a:spcBef>
              <a:buChar char="•"/>
              <a:defRPr sz="2400">
                <a:solidFill>
                  <a:schemeClr val="tx1"/>
                </a:solidFill>
                <a:latin typeface="Arial" panose="020B0604020202020204" pitchFamily="34" charset="0"/>
              </a:defRPr>
            </a:lvl3pPr>
            <a:lvl4pPr marL="1636713"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0000"/>
              </a:lnSpc>
              <a:buFontTx/>
              <a:buNone/>
            </a:pPr>
            <a:r>
              <a:rPr lang="en-GB" altLang="en-US" sz="1800" b="1"/>
              <a:t>Acoustic shadow caused by absorption and reflection of US by a kidney stone</a:t>
            </a:r>
            <a:r>
              <a:rPr lang="cs-CZ" altLang="en-US" sz="1800" b="1"/>
              <a:t> (arrow)</a:t>
            </a:r>
            <a:endParaRPr lang="en-GB" altLang="en-US" sz="1800"/>
          </a:p>
        </p:txBody>
      </p:sp>
      <p:pic>
        <p:nvPicPr>
          <p:cNvPr id="64518" name="Picture 7">
            <a:extLst>
              <a:ext uri="{FF2B5EF4-FFF2-40B4-BE49-F238E27FC236}">
                <a16:creationId xmlns:a16="http://schemas.microsoft.com/office/drawing/2014/main" xmlns="" id="{1C03D7E0-6BBA-4B32-97DD-E24D04E92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557338"/>
            <a:ext cx="36734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9" name="Picture 8">
            <a:extLst>
              <a:ext uri="{FF2B5EF4-FFF2-40B4-BE49-F238E27FC236}">
                <a16:creationId xmlns:a16="http://schemas.microsoft.com/office/drawing/2014/main" xmlns="" id="{E7D43882-30D1-4E40-B43A-7CD8CC31E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05263"/>
            <a:ext cx="323850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0" name="Text Box 9">
            <a:extLst>
              <a:ext uri="{FF2B5EF4-FFF2-40B4-BE49-F238E27FC236}">
                <a16:creationId xmlns:a16="http://schemas.microsoft.com/office/drawing/2014/main" xmlns="" id="{5813198F-6238-4D82-8F5D-E523A30FCFB5}"/>
              </a:ext>
            </a:extLst>
          </p:cNvPr>
          <p:cNvSpPr txBox="1">
            <a:spLocks noChangeArrowheads="1"/>
          </p:cNvSpPr>
          <p:nvPr/>
        </p:nvSpPr>
        <p:spPr bwMode="auto">
          <a:xfrm>
            <a:off x="3851275" y="4581525"/>
            <a:ext cx="3846513" cy="1465263"/>
          </a:xfrm>
          <a:prstGeom prst="rect">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t>Hyperechogenic area below a cyst (low attenuation of US during passage through the cyst compared with the surrounding tissues</a:t>
            </a:r>
            <a:r>
              <a:rPr lang="cs-CZ" altLang="en-US" sz="1800" b="1"/>
              <a:t> – arrow)</a:t>
            </a:r>
            <a:endParaRPr lang="en-GB" altLang="en-US" sz="1800" b="1"/>
          </a:p>
        </p:txBody>
      </p:sp>
      <p:sp>
        <p:nvSpPr>
          <p:cNvPr id="64521" name="Line 11">
            <a:extLst>
              <a:ext uri="{FF2B5EF4-FFF2-40B4-BE49-F238E27FC236}">
                <a16:creationId xmlns:a16="http://schemas.microsoft.com/office/drawing/2014/main" xmlns="" id="{D1F0E373-285C-4FD6-A9C0-6E87DD35DB61}"/>
              </a:ext>
            </a:extLst>
          </p:cNvPr>
          <p:cNvSpPr>
            <a:spLocks noChangeShapeType="1"/>
          </p:cNvSpPr>
          <p:nvPr/>
        </p:nvSpPr>
        <p:spPr bwMode="auto">
          <a:xfrm flipH="1">
            <a:off x="1835150" y="5876925"/>
            <a:ext cx="431800" cy="0"/>
          </a:xfrm>
          <a:prstGeom prst="line">
            <a:avLst/>
          </a:prstGeom>
          <a:noFill/>
          <a:ln w="38100">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
        <p:nvSpPr>
          <p:cNvPr id="64522" name="Line 12">
            <a:extLst>
              <a:ext uri="{FF2B5EF4-FFF2-40B4-BE49-F238E27FC236}">
                <a16:creationId xmlns:a16="http://schemas.microsoft.com/office/drawing/2014/main" xmlns="" id="{116021BF-BE0E-449A-A53F-439BDCFB25AE}"/>
              </a:ext>
            </a:extLst>
          </p:cNvPr>
          <p:cNvSpPr>
            <a:spLocks noChangeShapeType="1"/>
          </p:cNvSpPr>
          <p:nvPr/>
        </p:nvSpPr>
        <p:spPr bwMode="auto">
          <a:xfrm flipH="1">
            <a:off x="6300788" y="3284538"/>
            <a:ext cx="360362"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6DE5CF86-4030-463B-9277-E06F64EE43CE}"/>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6563" name="Rectangle 3">
            <a:extLst>
              <a:ext uri="{FF2B5EF4-FFF2-40B4-BE49-F238E27FC236}">
                <a16:creationId xmlns:a16="http://schemas.microsoft.com/office/drawing/2014/main" xmlns="" id="{3D3FB6CC-215B-467A-B193-CBD118A20684}"/>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6564" name="Rectangle 5">
            <a:extLst>
              <a:ext uri="{FF2B5EF4-FFF2-40B4-BE49-F238E27FC236}">
                <a16:creationId xmlns:a16="http://schemas.microsoft.com/office/drawing/2014/main" xmlns="" id="{CA2D5E2B-C8DC-4FF5-9609-B1D1DCF17696}"/>
              </a:ext>
            </a:extLst>
          </p:cNvPr>
          <p:cNvSpPr>
            <a:spLocks noGrp="1" noChangeArrowheads="1"/>
          </p:cNvSpPr>
          <p:nvPr>
            <p:ph type="title"/>
          </p:nvPr>
        </p:nvSpPr>
        <p:spPr/>
        <p:txBody>
          <a:bodyPr/>
          <a:lstStyle/>
          <a:p>
            <a:pPr eaLnBrk="1" hangingPunct="1"/>
            <a:r>
              <a:rPr lang="cs-CZ" altLang="en-US" sz="3200">
                <a:solidFill>
                  <a:schemeClr val="tx1"/>
                </a:solidFill>
              </a:rPr>
              <a:t>T</a:t>
            </a:r>
            <a:r>
              <a:rPr lang="en-GB" altLang="en-US" sz="3200">
                <a:solidFill>
                  <a:schemeClr val="tx1"/>
                </a:solidFill>
              </a:rPr>
              <a:t>hree-dimensional (3D) imaging</a:t>
            </a:r>
            <a:endParaRPr lang="en-US" altLang="en-US" sz="3200">
              <a:solidFill>
                <a:schemeClr val="tx1"/>
              </a:solidFill>
            </a:endParaRPr>
          </a:p>
        </p:txBody>
      </p:sp>
      <p:sp>
        <p:nvSpPr>
          <p:cNvPr id="66565" name="Rectangle 6">
            <a:extLst>
              <a:ext uri="{FF2B5EF4-FFF2-40B4-BE49-F238E27FC236}">
                <a16:creationId xmlns:a16="http://schemas.microsoft.com/office/drawing/2014/main" xmlns="" id="{DC32A969-A2AB-4A16-B4AD-4F9220A2DE81}"/>
              </a:ext>
            </a:extLst>
          </p:cNvPr>
          <p:cNvSpPr>
            <a:spLocks noChangeArrowheads="1"/>
          </p:cNvSpPr>
          <p:nvPr/>
        </p:nvSpPr>
        <p:spPr bwMode="auto">
          <a:xfrm>
            <a:off x="539750" y="1484313"/>
            <a:ext cx="8353425" cy="2305050"/>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25500" indent="-285750">
              <a:spcBef>
                <a:spcPct val="20000"/>
              </a:spcBef>
              <a:buChar char="–"/>
              <a:defRPr sz="2800">
                <a:solidFill>
                  <a:schemeClr val="tx1"/>
                </a:solidFill>
                <a:latin typeface="Arial" panose="020B0604020202020204" pitchFamily="34" charset="0"/>
              </a:defRPr>
            </a:lvl2pPr>
            <a:lvl3pPr marL="1233488" indent="-228600">
              <a:spcBef>
                <a:spcPct val="20000"/>
              </a:spcBef>
              <a:buChar char="•"/>
              <a:defRPr sz="2400">
                <a:solidFill>
                  <a:schemeClr val="tx1"/>
                </a:solidFill>
                <a:latin typeface="Arial" panose="020B0604020202020204" pitchFamily="34" charset="0"/>
              </a:defRPr>
            </a:lvl3pPr>
            <a:lvl4pPr marL="1641475"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t>- The probe is linearly shifted, tilted or rotated.</a:t>
            </a:r>
          </a:p>
          <a:p>
            <a:pPr eaLnBrk="1" hangingPunct="1">
              <a:spcBef>
                <a:spcPct val="0"/>
              </a:spcBef>
              <a:buFontTx/>
              <a:buNone/>
            </a:pPr>
            <a:r>
              <a:rPr lang="en-GB" altLang="en-US" sz="1800"/>
              <a:t>The data </a:t>
            </a:r>
            <a:r>
              <a:rPr lang="cs-CZ" altLang="en-US" sz="1800"/>
              <a:t>of</a:t>
            </a:r>
            <a:r>
              <a:rPr lang="en-GB" altLang="en-US" sz="1800"/>
              <a:t> reflected signals in individual planes are stored in memory of a powerful PC which consequently performs</a:t>
            </a:r>
            <a:r>
              <a:rPr lang="en-GB" altLang="en-US" sz="1800" b="1"/>
              <a:t> mathematical </a:t>
            </a:r>
            <a:r>
              <a:rPr lang="en-GB" altLang="en-US" sz="1800"/>
              <a:t>reconstruction of the image. </a:t>
            </a:r>
          </a:p>
          <a:p>
            <a:pPr eaLnBrk="1" hangingPunct="1">
              <a:spcBef>
                <a:spcPct val="0"/>
              </a:spcBef>
              <a:buFontTx/>
              <a:buNone/>
            </a:pPr>
            <a:r>
              <a:rPr lang="en-GB" altLang="en-US" sz="1800" b="1"/>
              <a:t>Disadvantages </a:t>
            </a:r>
            <a:r>
              <a:rPr lang="en-GB" altLang="en-US" sz="1800"/>
              <a:t>of some 3D imaging systems: relatively</a:t>
            </a:r>
            <a:r>
              <a:rPr lang="en-GB" altLang="en-US" sz="1800" b="1"/>
              <a:t> long time </a:t>
            </a:r>
            <a:r>
              <a:rPr lang="cs-CZ" altLang="en-US" sz="1800"/>
              <a:t>is</a:t>
            </a:r>
            <a:r>
              <a:rPr lang="cs-CZ" altLang="en-US" sz="1800" b="1"/>
              <a:t> </a:t>
            </a:r>
            <a:r>
              <a:rPr lang="en-GB" altLang="en-US" sz="1800"/>
              <a:t>needed for mathematical processing,</a:t>
            </a:r>
            <a:r>
              <a:rPr lang="en-GB" altLang="en-US" sz="1800" b="1"/>
              <a:t> price</a:t>
            </a:r>
            <a:r>
              <a:rPr lang="cs-CZ" altLang="en-US" sz="1800" b="1"/>
              <a:t>.</a:t>
            </a:r>
            <a:endParaRPr lang="en-GB" altLang="en-US" sz="1800" b="1"/>
          </a:p>
        </p:txBody>
      </p:sp>
      <p:pic>
        <p:nvPicPr>
          <p:cNvPr id="66566" name="Picture 7">
            <a:extLst>
              <a:ext uri="{FF2B5EF4-FFF2-40B4-BE49-F238E27FC236}">
                <a16:creationId xmlns:a16="http://schemas.microsoft.com/office/drawing/2014/main" xmlns="" id="{1FC5B877-6D37-4345-AA72-95591ED4C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500438"/>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7" name="Picture 8">
            <a:extLst>
              <a:ext uri="{FF2B5EF4-FFF2-40B4-BE49-F238E27FC236}">
                <a16:creationId xmlns:a16="http://schemas.microsoft.com/office/drawing/2014/main" xmlns="" id="{081CF900-EA95-46A0-9231-C7726E5A85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8293"/>
          <a:stretch>
            <a:fillRect/>
          </a:stretch>
        </p:blipFill>
        <p:spPr bwMode="auto">
          <a:xfrm>
            <a:off x="3708400" y="3500438"/>
            <a:ext cx="5040313"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ahraný zvuk">
            <a:hlinkClick r:id="" action="ppaction://media"/>
            <a:extLst>
              <a:ext uri="{FF2B5EF4-FFF2-40B4-BE49-F238E27FC236}">
                <a16:creationId xmlns:a16="http://schemas.microsoft.com/office/drawing/2014/main" xmlns="" id="{2750C4EC-E728-418B-A944-736535015FE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67978" y="36195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169EA1BD-9D7E-4C75-8EE2-C6400ABF494A}"/>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8611" name="Rectangle 3">
            <a:extLst>
              <a:ext uri="{FF2B5EF4-FFF2-40B4-BE49-F238E27FC236}">
                <a16:creationId xmlns:a16="http://schemas.microsoft.com/office/drawing/2014/main" xmlns="" id="{A9D78E20-0EE3-4522-8E0B-5C9B638B6B24}"/>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68612" name="Rectangle 5">
            <a:extLst>
              <a:ext uri="{FF2B5EF4-FFF2-40B4-BE49-F238E27FC236}">
                <a16:creationId xmlns:a16="http://schemas.microsoft.com/office/drawing/2014/main" xmlns="" id="{B142CB1A-C529-4B6B-BDD6-6AD024CE50B6}"/>
              </a:ext>
            </a:extLst>
          </p:cNvPr>
          <p:cNvSpPr>
            <a:spLocks noGrp="1" noChangeArrowheads="1"/>
          </p:cNvSpPr>
          <p:nvPr>
            <p:ph type="title"/>
          </p:nvPr>
        </p:nvSpPr>
        <p:spPr/>
        <p:txBody>
          <a:bodyPr/>
          <a:lstStyle/>
          <a:p>
            <a:pPr eaLnBrk="1" hangingPunct="1"/>
            <a:r>
              <a:rPr lang="en-GB" altLang="en-US" sz="3200"/>
              <a:t>Four-dimensional (4D) image</a:t>
            </a:r>
            <a:endParaRPr lang="en-US" altLang="en-US" sz="3200"/>
          </a:p>
        </p:txBody>
      </p:sp>
      <p:pic>
        <p:nvPicPr>
          <p:cNvPr id="68613" name="Picture 6" descr="Image of 4D Fetal Profile">
            <a:extLst>
              <a:ext uri="{FF2B5EF4-FFF2-40B4-BE49-F238E27FC236}">
                <a16:creationId xmlns:a16="http://schemas.microsoft.com/office/drawing/2014/main" xmlns="" id="{6C751B25-7882-4674-9C72-87486EFD4694}"/>
              </a:ext>
            </a:extLst>
          </p:cNvPr>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2592387" cy="2224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4" name="Rectangle 7">
            <a:extLst>
              <a:ext uri="{FF2B5EF4-FFF2-40B4-BE49-F238E27FC236}">
                <a16:creationId xmlns:a16="http://schemas.microsoft.com/office/drawing/2014/main" xmlns="" id="{B22A8311-0190-4A52-9549-B77340479532}"/>
              </a:ext>
            </a:extLst>
          </p:cNvPr>
          <p:cNvSpPr>
            <a:spLocks noChangeArrowheads="1"/>
          </p:cNvSpPr>
          <p:nvPr/>
        </p:nvSpPr>
        <p:spPr bwMode="auto">
          <a:xfrm>
            <a:off x="3419475" y="1916113"/>
            <a:ext cx="415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chemeClr val="tx2"/>
                </a:solidFill>
              </a:rPr>
              <a:t>The fourth dimension is time</a:t>
            </a:r>
            <a:r>
              <a:rPr lang="cs-CZ" altLang="en-US" sz="1800" b="1">
                <a:solidFill>
                  <a:schemeClr val="tx2"/>
                </a:solidFill>
              </a:rPr>
              <a:t> (x,y,z,t)</a:t>
            </a:r>
            <a:endParaRPr lang="en-US" altLang="en-US" sz="1800" b="1">
              <a:solidFill>
                <a:schemeClr val="tx2"/>
              </a:solidFill>
            </a:endParaRPr>
          </a:p>
        </p:txBody>
      </p:sp>
      <p:sp>
        <p:nvSpPr>
          <p:cNvPr id="68615" name="Rectangle 28">
            <a:extLst>
              <a:ext uri="{FF2B5EF4-FFF2-40B4-BE49-F238E27FC236}">
                <a16:creationId xmlns:a16="http://schemas.microsoft.com/office/drawing/2014/main" xmlns="" id="{755F2A1D-0A7F-41B1-B759-2695CE4C9059}"/>
              </a:ext>
            </a:extLst>
          </p:cNvPr>
          <p:cNvSpPr>
            <a:spLocks noChangeArrowheads="1"/>
          </p:cNvSpPr>
          <p:nvPr/>
        </p:nvSpPr>
        <p:spPr bwMode="auto">
          <a:xfrm>
            <a:off x="2560638" y="5929313"/>
            <a:ext cx="32131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hlinkClick r:id="rId4"/>
              </a:rPr>
              <a:t>http://www.youtube.com/watch?v=NNHk3GJwN7o&amp;feature=related</a:t>
            </a:r>
            <a:endParaRPr lang="en-US" altLang="en-US" sz="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118EDBFC-1473-42E2-912D-EDC1DA0F1AB9}"/>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0659" name="Rectangle 3">
            <a:extLst>
              <a:ext uri="{FF2B5EF4-FFF2-40B4-BE49-F238E27FC236}">
                <a16:creationId xmlns:a16="http://schemas.microsoft.com/office/drawing/2014/main" xmlns="" id="{574EF762-9FAD-4419-8FFA-781F750B2E07}"/>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0660" name="Rectangle 5">
            <a:extLst>
              <a:ext uri="{FF2B5EF4-FFF2-40B4-BE49-F238E27FC236}">
                <a16:creationId xmlns:a16="http://schemas.microsoft.com/office/drawing/2014/main" xmlns="" id="{70F8A902-AB8B-4876-B168-BBCA3033F613}"/>
              </a:ext>
            </a:extLst>
          </p:cNvPr>
          <p:cNvSpPr>
            <a:spLocks noGrp="1" noChangeArrowheads="1"/>
          </p:cNvSpPr>
          <p:nvPr>
            <p:ph type="title"/>
          </p:nvPr>
        </p:nvSpPr>
        <p:spPr/>
        <p:txBody>
          <a:bodyPr/>
          <a:lstStyle/>
          <a:p>
            <a:pPr eaLnBrk="1" hangingPunct="1"/>
            <a:r>
              <a:rPr lang="en-GB" altLang="en-US" sz="3200"/>
              <a:t>Doppler flow measurement</a:t>
            </a:r>
            <a:endParaRPr lang="en-US" altLang="en-US" sz="3200"/>
          </a:p>
        </p:txBody>
      </p:sp>
      <p:sp>
        <p:nvSpPr>
          <p:cNvPr id="70661" name="Rectangle 6">
            <a:extLst>
              <a:ext uri="{FF2B5EF4-FFF2-40B4-BE49-F238E27FC236}">
                <a16:creationId xmlns:a16="http://schemas.microsoft.com/office/drawing/2014/main" xmlns="" id="{D0B6B9C4-E208-48DE-AEF9-AB95A7FFF19B}"/>
              </a:ext>
            </a:extLst>
          </p:cNvPr>
          <p:cNvSpPr>
            <a:spLocks noChangeArrowheads="1"/>
          </p:cNvSpPr>
          <p:nvPr/>
        </p:nvSpPr>
        <p:spPr bwMode="auto">
          <a:xfrm>
            <a:off x="611188" y="3789363"/>
            <a:ext cx="7869237" cy="2592387"/>
          </a:xfrm>
          <a:prstGeom prst="rect">
            <a:avLst/>
          </a:prstGeom>
          <a:noFill/>
          <a:ln>
            <a:noFill/>
          </a:ln>
          <a:effectLst/>
          <a:extLst>
            <a:ext uri="{909E8E84-426E-40DD-AFC4-6F175D3DCCD1}">
              <a14:hiddenFill xmlns:a14="http://schemas.microsoft.com/office/drawing/2010/main">
                <a:solidFill>
                  <a:schemeClr val="hlink">
                    <a:alpha val="59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en-US" sz="2000"/>
              <a:t>The Doppler effect (frequency shift of waves formed or reflected at a moving object</a:t>
            </a:r>
            <a:r>
              <a:rPr lang="cs-CZ" altLang="en-US" sz="2000"/>
              <a:t>)</a:t>
            </a:r>
            <a:r>
              <a:rPr lang="en-GB" altLang="en-US" sz="2000"/>
              <a:t> can be used for detection and measurement of blood flow, as well as, for detection and measurement of movements of some acoustical interfaces inside the body (foetal heart, blood vessel walls)</a:t>
            </a:r>
          </a:p>
        </p:txBody>
      </p:sp>
      <p:sp>
        <p:nvSpPr>
          <p:cNvPr id="70662" name="Rectangle 7">
            <a:extLst>
              <a:ext uri="{FF2B5EF4-FFF2-40B4-BE49-F238E27FC236}">
                <a16:creationId xmlns:a16="http://schemas.microsoft.com/office/drawing/2014/main" xmlns="" id="{D479EFC2-624E-4C0B-B6BE-FB527D5D18AE}"/>
              </a:ext>
            </a:extLst>
          </p:cNvPr>
          <p:cNvSpPr>
            <a:spLocks noChangeArrowheads="1"/>
          </p:cNvSpPr>
          <p:nvPr/>
        </p:nvSpPr>
        <p:spPr bwMode="auto">
          <a:xfrm>
            <a:off x="900113" y="2349500"/>
            <a:ext cx="5565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Christian. A. Doppler (1803-1853), Austrian physicist </a:t>
            </a:r>
          </a:p>
          <a:p>
            <a:pPr eaLnBrk="1" hangingPunct="1">
              <a:spcBef>
                <a:spcPct val="0"/>
              </a:spcBef>
              <a:buFontTx/>
              <a:buNone/>
            </a:pPr>
            <a:r>
              <a:rPr lang="en-GB" altLang="en-US" sz="1800"/>
              <a:t>and mathematician, formulated his theory in</a:t>
            </a:r>
            <a:r>
              <a:rPr lang="cs-CZ" altLang="en-US" sz="1800"/>
              <a:t> </a:t>
            </a:r>
            <a:r>
              <a:rPr lang="en-GB" altLang="en-US" sz="1800"/>
              <a:t>1842</a:t>
            </a:r>
          </a:p>
          <a:p>
            <a:pPr eaLnBrk="1" hangingPunct="1">
              <a:spcBef>
                <a:spcPct val="0"/>
              </a:spcBef>
              <a:buFontTx/>
              <a:buNone/>
            </a:pPr>
            <a:r>
              <a:rPr lang="en-GB" altLang="en-US" sz="1800"/>
              <a:t>during his stay in Prague.</a:t>
            </a:r>
          </a:p>
        </p:txBody>
      </p:sp>
      <p:pic>
        <p:nvPicPr>
          <p:cNvPr id="70663" name="Picture 8" descr="DOPPLER">
            <a:extLst>
              <a:ext uri="{FF2B5EF4-FFF2-40B4-BE49-F238E27FC236}">
                <a16:creationId xmlns:a16="http://schemas.microsoft.com/office/drawing/2014/main" xmlns="" id="{AE187D71-90C5-48D5-B2A9-7E14AEF38CD9}"/>
              </a:ext>
            </a:extLst>
          </p:cNvPr>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b="10364"/>
          <a:stretch>
            <a:fillRect/>
          </a:stretch>
        </p:blipFill>
        <p:spPr>
          <a:xfrm>
            <a:off x="6588125" y="1484313"/>
            <a:ext cx="1917700" cy="226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Nahraný zvuk">
            <a:hlinkClick r:id="" action="ppaction://media"/>
            <a:extLst>
              <a:ext uri="{FF2B5EF4-FFF2-40B4-BE49-F238E27FC236}">
                <a16:creationId xmlns:a16="http://schemas.microsoft.com/office/drawing/2014/main" xmlns="" id="{B4FDB6A2-407F-494F-8221-AD62586C66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3981" y="46037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8C7C8BA7-8980-41A8-A900-8C97DA5885F4}"/>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2707" name="Rectangle 3">
            <a:extLst>
              <a:ext uri="{FF2B5EF4-FFF2-40B4-BE49-F238E27FC236}">
                <a16:creationId xmlns:a16="http://schemas.microsoft.com/office/drawing/2014/main" xmlns="" id="{3C0E7ECE-753F-4B43-A0D8-1F6C305C59A8}"/>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2708" name="Rectangle 5">
            <a:extLst>
              <a:ext uri="{FF2B5EF4-FFF2-40B4-BE49-F238E27FC236}">
                <a16:creationId xmlns:a16="http://schemas.microsoft.com/office/drawing/2014/main" xmlns="" id="{04A8F824-4118-492F-92A5-8241AB4F5C7F}"/>
              </a:ext>
            </a:extLst>
          </p:cNvPr>
          <p:cNvSpPr>
            <a:spLocks noGrp="1" noChangeArrowheads="1"/>
          </p:cNvSpPr>
          <p:nvPr>
            <p:ph type="title"/>
          </p:nvPr>
        </p:nvSpPr>
        <p:spPr/>
        <p:txBody>
          <a:bodyPr/>
          <a:lstStyle/>
          <a:p>
            <a:pPr eaLnBrk="1" hangingPunct="1"/>
            <a:r>
              <a:rPr lang="en-GB" altLang="en-US" sz="3200">
                <a:solidFill>
                  <a:schemeClr val="tx1"/>
                </a:solidFill>
              </a:rPr>
              <a:t>Principle of Doppler effect</a:t>
            </a:r>
            <a:endParaRPr lang="en-US" altLang="en-US" sz="3200">
              <a:solidFill>
                <a:schemeClr val="tx1"/>
              </a:solidFill>
            </a:endParaRPr>
          </a:p>
        </p:txBody>
      </p:sp>
      <p:sp>
        <p:nvSpPr>
          <p:cNvPr id="72709" name="Text Box 6">
            <a:extLst>
              <a:ext uri="{FF2B5EF4-FFF2-40B4-BE49-F238E27FC236}">
                <a16:creationId xmlns:a16="http://schemas.microsoft.com/office/drawing/2014/main" xmlns="" id="{0E10BB06-BCE4-4F80-8EEF-92B0E116D54B}"/>
              </a:ext>
            </a:extLst>
          </p:cNvPr>
          <p:cNvSpPr txBox="1">
            <a:spLocks noChangeArrowheads="1"/>
          </p:cNvSpPr>
          <p:nvPr/>
        </p:nvSpPr>
        <p:spPr bwMode="auto">
          <a:xfrm>
            <a:off x="533400" y="15240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en-US" sz="2400">
              <a:latin typeface="Times New Roman" panose="02020603050405020304" pitchFamily="18" charset="0"/>
            </a:endParaRPr>
          </a:p>
        </p:txBody>
      </p:sp>
      <p:sp>
        <p:nvSpPr>
          <p:cNvPr id="72710" name="Text Box 7">
            <a:extLst>
              <a:ext uri="{FF2B5EF4-FFF2-40B4-BE49-F238E27FC236}">
                <a16:creationId xmlns:a16="http://schemas.microsoft.com/office/drawing/2014/main" xmlns="" id="{275EA3B7-F6C1-4688-9EE3-48CD760E7F38}"/>
              </a:ext>
            </a:extLst>
          </p:cNvPr>
          <p:cNvSpPr txBox="1">
            <a:spLocks noChangeArrowheads="1"/>
          </p:cNvSpPr>
          <p:nvPr/>
        </p:nvSpPr>
        <p:spPr bwMode="auto">
          <a:xfrm>
            <a:off x="395288" y="2060575"/>
            <a:ext cx="4122737" cy="3529013"/>
          </a:xfrm>
          <a:prstGeom prst="rect">
            <a:avLst/>
          </a:prstGeom>
          <a:noFill/>
          <a:ln>
            <a:noFill/>
          </a:ln>
          <a:effectLst/>
          <a:extLst>
            <a:ext uri="{909E8E84-426E-40DD-AFC4-6F175D3DCCD1}">
              <a14:hiddenFill xmlns:a14="http://schemas.microsoft.com/office/drawing/2010/main">
                <a:solidFill>
                  <a:schemeClr val="bg1">
                    <a:alpha val="58038"/>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perceived</a:t>
            </a:r>
            <a:r>
              <a:rPr lang="cs-CZ" altLang="en-US" sz="1800"/>
              <a:t> (detected)</a:t>
            </a:r>
            <a:r>
              <a:rPr lang="en-GB" altLang="en-US" sz="1800"/>
              <a:t> frequency corresponds with frequency </a:t>
            </a:r>
            <a:r>
              <a:rPr lang="cs-CZ" altLang="en-US" sz="1800"/>
              <a:t>of </a:t>
            </a:r>
            <a:r>
              <a:rPr lang="en-GB" altLang="en-US" sz="1800"/>
              <a:t>source in rest</a:t>
            </a:r>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r>
              <a:rPr lang="cs-CZ" altLang="en-US" sz="1800"/>
              <a:t>perceived (sense)</a:t>
            </a:r>
            <a:r>
              <a:rPr lang="en-GB" altLang="en-US" sz="1800"/>
              <a:t> frequency is higher when </a:t>
            </a:r>
            <a:r>
              <a:rPr lang="cs-CZ" altLang="en-US" sz="1800"/>
              <a:t>source is in motion to the object</a:t>
            </a:r>
            <a:endParaRPr lang="en-GB" altLang="en-US" sz="1800"/>
          </a:p>
          <a:p>
            <a:pPr eaLnBrk="1" hangingPunct="1">
              <a:spcBef>
                <a:spcPct val="50000"/>
              </a:spcBef>
              <a:buFontTx/>
              <a:buNone/>
            </a:pPr>
            <a:endParaRPr lang="en-GB" altLang="en-US" sz="1800"/>
          </a:p>
          <a:p>
            <a:pPr eaLnBrk="1" hangingPunct="1">
              <a:spcBef>
                <a:spcPct val="50000"/>
              </a:spcBef>
              <a:buFontTx/>
              <a:buNone/>
            </a:pPr>
            <a:r>
              <a:rPr lang="en-GB" altLang="en-US" sz="1800"/>
              <a:t>perceived frequency is lower when </a:t>
            </a:r>
            <a:r>
              <a:rPr lang="cs-CZ" altLang="en-US" sz="1800"/>
              <a:t>source is </a:t>
            </a:r>
            <a:r>
              <a:rPr lang="en-GB" altLang="en-US" sz="1800"/>
              <a:t>moving away</a:t>
            </a:r>
          </a:p>
        </p:txBody>
      </p:sp>
      <p:pic>
        <p:nvPicPr>
          <p:cNvPr id="72711" name="Picture 9" descr="Doppler effect">
            <a:extLst>
              <a:ext uri="{FF2B5EF4-FFF2-40B4-BE49-F238E27FC236}">
                <a16:creationId xmlns:a16="http://schemas.microsoft.com/office/drawing/2014/main" xmlns="" id="{E01C80A9-926A-4D94-830E-7350ABEB6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1628775"/>
            <a:ext cx="4103688"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Rectangle 10">
            <a:extLst>
              <a:ext uri="{FF2B5EF4-FFF2-40B4-BE49-F238E27FC236}">
                <a16:creationId xmlns:a16="http://schemas.microsoft.com/office/drawing/2014/main" xmlns="" id="{F4BD4E86-13BF-48AD-B043-E130A6A522E6}"/>
              </a:ext>
            </a:extLst>
          </p:cNvPr>
          <p:cNvSpPr>
            <a:spLocks noChangeArrowheads="1"/>
          </p:cNvSpPr>
          <p:nvPr/>
        </p:nvSpPr>
        <p:spPr bwMode="auto">
          <a:xfrm>
            <a:off x="4500563" y="3500438"/>
            <a:ext cx="4103687" cy="2952750"/>
          </a:xfrm>
          <a:prstGeom prst="rect">
            <a:avLst/>
          </a:prstGeom>
          <a:noFill/>
          <a:ln w="25400" algn="ctr">
            <a:solidFill>
              <a:srgbClr val="FF3300"/>
            </a:solidFill>
            <a:miter lim="800000"/>
            <a:headEnd/>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67E524D8-6E18-4EFE-8CB5-5C5A73D0EE11}"/>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4755" name="Rectangle 3">
            <a:extLst>
              <a:ext uri="{FF2B5EF4-FFF2-40B4-BE49-F238E27FC236}">
                <a16:creationId xmlns:a16="http://schemas.microsoft.com/office/drawing/2014/main" xmlns="" id="{A5D1DC12-D6BF-41DC-8BA5-776D08D5320C}"/>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4756" name="Rectangle 5">
            <a:extLst>
              <a:ext uri="{FF2B5EF4-FFF2-40B4-BE49-F238E27FC236}">
                <a16:creationId xmlns:a16="http://schemas.microsoft.com/office/drawing/2014/main" xmlns="" id="{65AFFA43-659A-4A44-895F-07924D1B63C1}"/>
              </a:ext>
            </a:extLst>
          </p:cNvPr>
          <p:cNvSpPr>
            <a:spLocks noGrp="1" noChangeArrowheads="1"/>
          </p:cNvSpPr>
          <p:nvPr>
            <p:ph type="title"/>
          </p:nvPr>
        </p:nvSpPr>
        <p:spPr/>
        <p:txBody>
          <a:bodyPr/>
          <a:lstStyle/>
          <a:p>
            <a:pPr eaLnBrk="1" hangingPunct="1"/>
            <a:r>
              <a:rPr lang="en-GB" altLang="en-US" sz="3200">
                <a:solidFill>
                  <a:schemeClr val="tx1"/>
                </a:solidFill>
              </a:rPr>
              <a:t>Principle of Doppler effect</a:t>
            </a:r>
            <a:endParaRPr lang="en-US" altLang="en-US" sz="3200">
              <a:solidFill>
                <a:schemeClr val="tx1"/>
              </a:solidFill>
            </a:endParaRPr>
          </a:p>
        </p:txBody>
      </p:sp>
      <p:sp>
        <p:nvSpPr>
          <p:cNvPr id="74757" name="Text Box 6">
            <a:extLst>
              <a:ext uri="{FF2B5EF4-FFF2-40B4-BE49-F238E27FC236}">
                <a16:creationId xmlns:a16="http://schemas.microsoft.com/office/drawing/2014/main" xmlns="" id="{DAE47E6F-226D-4742-BB01-D3B02457973A}"/>
              </a:ext>
            </a:extLst>
          </p:cNvPr>
          <p:cNvSpPr txBox="1">
            <a:spLocks noChangeArrowheads="1"/>
          </p:cNvSpPr>
          <p:nvPr/>
        </p:nvSpPr>
        <p:spPr bwMode="auto">
          <a:xfrm>
            <a:off x="457200" y="1447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en-US" sz="2400">
              <a:latin typeface="Times New Roman" panose="02020603050405020304" pitchFamily="18" charset="0"/>
            </a:endParaRPr>
          </a:p>
        </p:txBody>
      </p:sp>
      <p:sp>
        <p:nvSpPr>
          <p:cNvPr id="74758" name="Text Box 7">
            <a:extLst>
              <a:ext uri="{FF2B5EF4-FFF2-40B4-BE49-F238E27FC236}">
                <a16:creationId xmlns:a16="http://schemas.microsoft.com/office/drawing/2014/main" xmlns="" id="{D99ED9D8-097F-484D-ACE6-605E9D6390F3}"/>
              </a:ext>
            </a:extLst>
          </p:cNvPr>
          <p:cNvSpPr txBox="1">
            <a:spLocks noChangeArrowheads="1"/>
          </p:cNvSpPr>
          <p:nvPr/>
        </p:nvSpPr>
        <p:spPr bwMode="auto">
          <a:xfrm>
            <a:off x="468313" y="2349500"/>
            <a:ext cx="3754437" cy="3195638"/>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Application of Doppler effect in blood flow velocity measurement</a:t>
            </a:r>
          </a:p>
          <a:p>
            <a:pPr eaLnBrk="1" hangingPunct="1">
              <a:spcBef>
                <a:spcPct val="50000"/>
              </a:spcBef>
              <a:buFontTx/>
              <a:buNone/>
            </a:pPr>
            <a:endParaRPr lang="en-GB" altLang="en-US" sz="2400"/>
          </a:p>
          <a:p>
            <a:pPr eaLnBrk="1" hangingPunct="1">
              <a:spcBef>
                <a:spcPct val="50000"/>
              </a:spcBef>
              <a:buFontTx/>
              <a:buNone/>
            </a:pPr>
            <a:endParaRPr lang="en-GB" altLang="en-US" sz="2400"/>
          </a:p>
          <a:p>
            <a:pPr eaLnBrk="1" hangingPunct="1">
              <a:spcBef>
                <a:spcPct val="50000"/>
              </a:spcBef>
              <a:buFontTx/>
              <a:buNone/>
            </a:pPr>
            <a:r>
              <a:rPr lang="en-GB" altLang="en-US" sz="2400"/>
              <a:t>Moving reflector (back scatterer</a:t>
            </a:r>
            <a:r>
              <a:rPr lang="cs-CZ" altLang="en-US" sz="2400"/>
              <a:t>)</a:t>
            </a:r>
            <a:r>
              <a:rPr lang="en-GB" altLang="en-US" sz="2400"/>
              <a:t> = erythrocytes </a:t>
            </a:r>
          </a:p>
        </p:txBody>
      </p:sp>
      <p:pic>
        <p:nvPicPr>
          <p:cNvPr id="74759" name="Picture 8" descr="Doppler effect II">
            <a:extLst>
              <a:ext uri="{FF2B5EF4-FFF2-40B4-BE49-F238E27FC236}">
                <a16:creationId xmlns:a16="http://schemas.microsoft.com/office/drawing/2014/main" xmlns="" id="{0862F759-2773-4A10-802C-B2633C6A9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844675"/>
            <a:ext cx="420528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xmlns="" id="{8C44EF8B-B56F-41AE-8EDC-59E77FB87A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66832" y="45436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F4169962-B0C5-4E05-AA29-B37224129FCD}"/>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6803" name="Rectangle 3">
            <a:extLst>
              <a:ext uri="{FF2B5EF4-FFF2-40B4-BE49-F238E27FC236}">
                <a16:creationId xmlns:a16="http://schemas.microsoft.com/office/drawing/2014/main" xmlns="" id="{10C2F0DA-7EC8-46A8-AAED-41A62ECF3D9A}"/>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6804" name="Rectangle 5">
            <a:extLst>
              <a:ext uri="{FF2B5EF4-FFF2-40B4-BE49-F238E27FC236}">
                <a16:creationId xmlns:a16="http://schemas.microsoft.com/office/drawing/2014/main" xmlns="" id="{1B137125-1CD0-474E-B44F-2A7D6F2EF46A}"/>
              </a:ext>
            </a:extLst>
          </p:cNvPr>
          <p:cNvSpPr>
            <a:spLocks noGrp="1" noChangeArrowheads="1"/>
          </p:cNvSpPr>
          <p:nvPr>
            <p:ph type="title"/>
          </p:nvPr>
        </p:nvSpPr>
        <p:spPr/>
        <p:txBody>
          <a:bodyPr/>
          <a:lstStyle/>
          <a:p>
            <a:pPr eaLnBrk="1" hangingPunct="1"/>
            <a:r>
              <a:rPr lang="en-GB" altLang="en-US" sz="3200">
                <a:solidFill>
                  <a:schemeClr val="tx1"/>
                </a:solidFill>
              </a:rPr>
              <a:t>Doppler flow measurement</a:t>
            </a:r>
            <a:endParaRPr lang="en-US" altLang="en-US" sz="3200">
              <a:solidFill>
                <a:schemeClr val="tx1"/>
              </a:solidFill>
            </a:endParaRPr>
          </a:p>
        </p:txBody>
      </p:sp>
      <p:sp>
        <p:nvSpPr>
          <p:cNvPr id="76805" name="Text Box 6">
            <a:extLst>
              <a:ext uri="{FF2B5EF4-FFF2-40B4-BE49-F238E27FC236}">
                <a16:creationId xmlns:a16="http://schemas.microsoft.com/office/drawing/2014/main" xmlns="" id="{5C0C563A-782E-43DE-AB3C-BF0FABB4DA98}"/>
              </a:ext>
            </a:extLst>
          </p:cNvPr>
          <p:cNvSpPr txBox="1">
            <a:spLocks noChangeArrowheads="1"/>
          </p:cNvSpPr>
          <p:nvPr/>
        </p:nvSpPr>
        <p:spPr bwMode="auto">
          <a:xfrm>
            <a:off x="395288" y="1628775"/>
            <a:ext cx="8458200" cy="4897438"/>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arenR"/>
            </a:pPr>
            <a:r>
              <a:rPr lang="en-GB" altLang="en-US" sz="1800"/>
              <a:t>Calculation of Doppler frequency change  </a:t>
            </a:r>
            <a:r>
              <a:rPr lang="en-GB" altLang="en-US" sz="1800" i="1"/>
              <a:t>f</a:t>
            </a:r>
            <a:r>
              <a:rPr lang="en-GB" altLang="en-US" sz="1800" i="1" baseline="-25000"/>
              <a:t>d</a:t>
            </a:r>
            <a:endParaRPr lang="en-GB" altLang="en-US" sz="1800" i="1"/>
          </a:p>
          <a:p>
            <a:pPr eaLnBrk="1" hangingPunct="1">
              <a:spcBef>
                <a:spcPct val="0"/>
              </a:spcBef>
              <a:buFontTx/>
              <a:buAutoNum type="arabicParenR"/>
            </a:pPr>
            <a:r>
              <a:rPr lang="en-GB" altLang="en-US" sz="1800"/>
              <a:t>Calculation of </a:t>
            </a:r>
            <a:r>
              <a:rPr lang="cs-CZ" altLang="en-US" sz="1800"/>
              <a:t>„</a:t>
            </a:r>
            <a:r>
              <a:rPr lang="en-GB" altLang="en-US" sz="1800"/>
              <a:t>reflector</a:t>
            </a:r>
            <a:r>
              <a:rPr lang="cs-CZ" altLang="en-US" sz="1800"/>
              <a:t>“</a:t>
            </a:r>
            <a:r>
              <a:rPr lang="en-GB" altLang="en-US" sz="1800"/>
              <a:t> (erythrocytes) velocity </a:t>
            </a:r>
            <a:r>
              <a:rPr lang="en-GB" altLang="en-US" sz="1800" i="1"/>
              <a:t>v</a:t>
            </a:r>
          </a:p>
          <a:p>
            <a:pPr eaLnBrk="1" hangingPunct="1">
              <a:spcBef>
                <a:spcPct val="0"/>
              </a:spcBef>
              <a:buFontTx/>
              <a:buNone/>
            </a:pPr>
            <a:endParaRPr lang="en-GB" altLang="en-US" sz="1800"/>
          </a:p>
          <a:p>
            <a:pPr eaLnBrk="1" hangingPunct="1">
              <a:spcBef>
                <a:spcPct val="50000"/>
              </a:spcBef>
              <a:buFontTx/>
              <a:buNone/>
            </a:pPr>
            <a:r>
              <a:rPr lang="en-GB" altLang="en-US" sz="1800">
                <a:latin typeface="Times New Roman" panose="02020603050405020304" pitchFamily="18" charset="0"/>
              </a:rPr>
              <a:t>                   </a:t>
            </a:r>
            <a:r>
              <a:rPr lang="en-GB" altLang="en-US" sz="1800"/>
              <a:t>                                         </a:t>
            </a:r>
          </a:p>
          <a:p>
            <a:pPr eaLnBrk="1" hangingPunct="1">
              <a:spcBef>
                <a:spcPct val="0"/>
              </a:spcBef>
              <a:buFontTx/>
              <a:buNone/>
            </a:pPr>
            <a:r>
              <a:rPr lang="en-GB" altLang="en-US" sz="1800"/>
              <a:t>1)                                              </a:t>
            </a:r>
            <a:r>
              <a:rPr lang="cs-CZ" altLang="en-US" sz="1800"/>
              <a:t>          </a:t>
            </a:r>
            <a:r>
              <a:rPr lang="en-GB" altLang="en-US" sz="1800"/>
              <a:t>  </a:t>
            </a:r>
            <a:r>
              <a:rPr lang="cs-CZ" altLang="en-US" sz="1800"/>
              <a:t>   </a:t>
            </a:r>
          </a:p>
          <a:p>
            <a:pPr eaLnBrk="1" hangingPunct="1">
              <a:spcBef>
                <a:spcPct val="0"/>
              </a:spcBef>
              <a:buFontTx/>
              <a:buNone/>
            </a:pPr>
            <a:endParaRPr lang="cs-CZ" altLang="en-US" sz="1800"/>
          </a:p>
          <a:p>
            <a:pPr eaLnBrk="1" hangingPunct="1">
              <a:spcBef>
                <a:spcPct val="0"/>
              </a:spcBef>
              <a:buFontTx/>
              <a:buNone/>
            </a:pPr>
            <a:endParaRPr lang="cs-CZ" altLang="en-US" sz="1800"/>
          </a:p>
          <a:p>
            <a:pPr eaLnBrk="1" hangingPunct="1">
              <a:spcBef>
                <a:spcPct val="0"/>
              </a:spcBef>
              <a:buFontTx/>
              <a:buNone/>
            </a:pPr>
            <a:endParaRPr lang="cs-CZ" altLang="en-US" sz="1800"/>
          </a:p>
          <a:p>
            <a:pPr eaLnBrk="1" hangingPunct="1">
              <a:spcBef>
                <a:spcPct val="0"/>
              </a:spcBef>
              <a:buFontTx/>
              <a:buNone/>
            </a:pPr>
            <a:endParaRPr lang="cs-CZ" altLang="en-US" sz="1800"/>
          </a:p>
          <a:p>
            <a:pPr eaLnBrk="1" hangingPunct="1">
              <a:spcBef>
                <a:spcPct val="0"/>
              </a:spcBef>
              <a:buFontTx/>
              <a:buNone/>
            </a:pPr>
            <a:r>
              <a:rPr lang="en-GB" altLang="en-US" sz="1800"/>
              <a:t>2)    </a:t>
            </a:r>
          </a:p>
          <a:p>
            <a:pPr eaLnBrk="1" hangingPunct="1">
              <a:spcBef>
                <a:spcPct val="0"/>
              </a:spcBef>
              <a:buFontTx/>
              <a:buNone/>
            </a:pPr>
            <a:r>
              <a:rPr lang="en-GB" altLang="en-US" sz="1800"/>
              <a:t>                 </a:t>
            </a:r>
            <a:r>
              <a:rPr lang="en-GB" altLang="en-US" sz="1800" baseline="-25000"/>
              <a:t>                                                             </a:t>
            </a:r>
          </a:p>
          <a:p>
            <a:pPr eaLnBrk="1" hangingPunct="1">
              <a:spcBef>
                <a:spcPct val="0"/>
              </a:spcBef>
              <a:buFontTx/>
              <a:buNone/>
            </a:pPr>
            <a:endParaRPr lang="cs-CZ" altLang="en-US" sz="1800" baseline="-25000"/>
          </a:p>
          <a:p>
            <a:pPr eaLnBrk="1" hangingPunct="1">
              <a:spcBef>
                <a:spcPct val="0"/>
              </a:spcBef>
              <a:buFontTx/>
              <a:buNone/>
            </a:pPr>
            <a:endParaRPr lang="en-GB" altLang="en-US" sz="1800" baseline="-25000"/>
          </a:p>
          <a:p>
            <a:pPr eaLnBrk="1" hangingPunct="1">
              <a:spcBef>
                <a:spcPct val="0"/>
              </a:spcBef>
              <a:buFontTx/>
              <a:buNone/>
            </a:pPr>
            <a:endParaRPr lang="en-GB" altLang="en-US" sz="1800" baseline="-25000"/>
          </a:p>
          <a:p>
            <a:pPr eaLnBrk="1" hangingPunct="1">
              <a:spcBef>
                <a:spcPct val="0"/>
              </a:spcBef>
              <a:buFontTx/>
              <a:buNone/>
            </a:pPr>
            <a:r>
              <a:rPr lang="en-GB" altLang="en-US" sz="1800" i="1"/>
              <a:t>f</a:t>
            </a:r>
            <a:r>
              <a:rPr lang="en-GB" altLang="en-US" sz="1800" i="1" baseline="-25000"/>
              <a:t>v</a:t>
            </a:r>
            <a:r>
              <a:rPr lang="en-GB" altLang="en-US" sz="1800" baseline="-25000"/>
              <a:t> </a:t>
            </a:r>
            <a:r>
              <a:rPr lang="en-GB" altLang="en-US" sz="1800"/>
              <a:t>- frequency of emitted US waves</a:t>
            </a:r>
          </a:p>
          <a:p>
            <a:pPr eaLnBrk="1" hangingPunct="1">
              <a:spcBef>
                <a:spcPct val="0"/>
              </a:spcBef>
              <a:buFontTx/>
              <a:buNone/>
            </a:pPr>
            <a:r>
              <a:rPr lang="en-GB" altLang="en-US" sz="1800">
                <a:cs typeface="Times New Roman" panose="02020603050405020304" pitchFamily="18" charset="0"/>
              </a:rPr>
              <a:t>α</a:t>
            </a:r>
            <a:r>
              <a:rPr lang="en-GB" altLang="en-US" sz="1800"/>
              <a:t> - angle made by axis of emitted US beam and the velocity vector of the reflector</a:t>
            </a:r>
          </a:p>
          <a:p>
            <a:pPr eaLnBrk="1" hangingPunct="1">
              <a:spcBef>
                <a:spcPct val="0"/>
              </a:spcBef>
              <a:buFontTx/>
              <a:buNone/>
            </a:pPr>
            <a:r>
              <a:rPr lang="en-GB" altLang="en-US" sz="1800" i="1"/>
              <a:t>c</a:t>
            </a:r>
            <a:r>
              <a:rPr lang="en-GB" altLang="en-US" sz="1800"/>
              <a:t> – US speed in the given medium (about 1540 m/s in blood)</a:t>
            </a:r>
            <a:endParaRPr lang="en-GB" altLang="en-US" sz="1800" baseline="-25000"/>
          </a:p>
          <a:p>
            <a:pPr eaLnBrk="1" hangingPunct="1">
              <a:spcBef>
                <a:spcPct val="0"/>
              </a:spcBef>
              <a:buFontTx/>
              <a:buNone/>
            </a:pPr>
            <a:endParaRPr lang="en-GB" altLang="en-US" sz="1800"/>
          </a:p>
        </p:txBody>
      </p:sp>
      <p:graphicFrame>
        <p:nvGraphicFramePr>
          <p:cNvPr id="76806" name="Object 7">
            <a:extLst>
              <a:ext uri="{FF2B5EF4-FFF2-40B4-BE49-F238E27FC236}">
                <a16:creationId xmlns:a16="http://schemas.microsoft.com/office/drawing/2014/main" xmlns="" id="{F1474C0E-F1D4-45BE-9E19-6AC37C4D38B9}"/>
              </a:ext>
            </a:extLst>
          </p:cNvPr>
          <p:cNvGraphicFramePr>
            <a:graphicFrameLocks noChangeAspect="1"/>
          </p:cNvGraphicFramePr>
          <p:nvPr/>
        </p:nvGraphicFramePr>
        <p:xfrm>
          <a:off x="827088" y="2565400"/>
          <a:ext cx="3529012" cy="1193800"/>
        </p:xfrm>
        <a:graphic>
          <a:graphicData uri="http://schemas.openxmlformats.org/presentationml/2006/ole">
            <mc:AlternateContent xmlns:mc="http://schemas.openxmlformats.org/markup-compatibility/2006">
              <mc:Choice xmlns:v="urn:schemas-microsoft-com:vml" Requires="v">
                <p:oleObj spid="_x0000_s76825" name="Rovnice" r:id="rId6" imgW="1218671" imgH="393529" progId="Equation.3">
                  <p:embed/>
                </p:oleObj>
              </mc:Choice>
              <mc:Fallback>
                <p:oleObj name="Rovnice" r:id="rId6" imgW="1218671" imgH="393529"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565400"/>
                        <a:ext cx="3529012" cy="1193800"/>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7" name="Object 8">
            <a:extLst>
              <a:ext uri="{FF2B5EF4-FFF2-40B4-BE49-F238E27FC236}">
                <a16:creationId xmlns:a16="http://schemas.microsoft.com/office/drawing/2014/main" xmlns="" id="{FA772D9F-538C-4287-A337-21ACBED4DFA3}"/>
              </a:ext>
            </a:extLst>
          </p:cNvPr>
          <p:cNvGraphicFramePr>
            <a:graphicFrameLocks noChangeAspect="1"/>
          </p:cNvGraphicFramePr>
          <p:nvPr/>
        </p:nvGraphicFramePr>
        <p:xfrm>
          <a:off x="827088" y="3789363"/>
          <a:ext cx="3168650" cy="1344612"/>
        </p:xfrm>
        <a:graphic>
          <a:graphicData uri="http://schemas.openxmlformats.org/presentationml/2006/ole">
            <mc:AlternateContent xmlns:mc="http://schemas.openxmlformats.org/markup-compatibility/2006">
              <mc:Choice xmlns:v="urn:schemas-microsoft-com:vml" Requires="v">
                <p:oleObj spid="_x0000_s76826" name="Rovnice" r:id="rId8" imgW="952087" imgH="431613" progId="Equation.3">
                  <p:embed/>
                </p:oleObj>
              </mc:Choice>
              <mc:Fallback>
                <p:oleObj name="Rovnice" r:id="rId8" imgW="952087" imgH="431613"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3789363"/>
                        <a:ext cx="3168650" cy="1344612"/>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6808" name="Picture 9" descr="angle alpha">
            <a:extLst>
              <a:ext uri="{FF2B5EF4-FFF2-40B4-BE49-F238E27FC236}">
                <a16:creationId xmlns:a16="http://schemas.microsoft.com/office/drawing/2014/main" xmlns="" id="{E9440944-B313-49EA-906F-36563E84EC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500" y="2492375"/>
            <a:ext cx="31623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xmlns="" id="{0A70509B-0E3A-4B44-938E-3866E5AAD298}"/>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7710375" y="42862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86470C48-AE0D-49A0-A31B-A09A6E814AD9}"/>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8851" name="Rectangle 3">
            <a:extLst>
              <a:ext uri="{FF2B5EF4-FFF2-40B4-BE49-F238E27FC236}">
                <a16:creationId xmlns:a16="http://schemas.microsoft.com/office/drawing/2014/main" xmlns="" id="{6B228604-BDA7-4A0C-B962-BCA9731C210E}"/>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78852" name="Rectangle 4">
            <a:extLst>
              <a:ext uri="{FF2B5EF4-FFF2-40B4-BE49-F238E27FC236}">
                <a16:creationId xmlns:a16="http://schemas.microsoft.com/office/drawing/2014/main" xmlns="" id="{AD4E9DFA-E78B-4D72-95A7-3E1C828C03A8}"/>
              </a:ext>
            </a:extLst>
          </p:cNvPr>
          <p:cNvSpPr>
            <a:spLocks noGrp="1" noChangeArrowheads="1"/>
          </p:cNvSpPr>
          <p:nvPr>
            <p:ph type="body" idx="1"/>
          </p:nvPr>
        </p:nvSpPr>
        <p:spPr/>
        <p:txBody>
          <a:bodyPr/>
          <a:lstStyle/>
          <a:p>
            <a:pPr eaLnBrk="1" hangingPunct="1">
              <a:buFontTx/>
              <a:buNone/>
            </a:pPr>
            <a:r>
              <a:rPr lang="en-GB" altLang="en-US" sz="1800"/>
              <a:t>is a combination</a:t>
            </a:r>
            <a:r>
              <a:rPr lang="en-GB" altLang="en-US" sz="1800" b="1"/>
              <a:t> of dynamic B-mode imaging </a:t>
            </a:r>
            <a:r>
              <a:rPr lang="en-GB" altLang="en-US" sz="1800"/>
              <a:t>(the morphology of examined area with blood vessels is depicted) </a:t>
            </a:r>
            <a:r>
              <a:rPr lang="en-GB" altLang="en-US" sz="1800" b="1"/>
              <a:t>and the PW Doppler system </a:t>
            </a:r>
            <a:r>
              <a:rPr lang="en-GB" altLang="en-US" sz="1800"/>
              <a:t>(measurement of velocity spectrum of blood flow).</a:t>
            </a:r>
          </a:p>
          <a:p>
            <a:pPr eaLnBrk="1" hangingPunct="1">
              <a:buFontTx/>
              <a:buNone/>
            </a:pPr>
            <a:r>
              <a:rPr lang="en-GB" altLang="en-US" sz="1800"/>
              <a:t>It allows to examine blood flow inside heart or in deep blood vessels (flow velocity, direction and character)</a:t>
            </a:r>
          </a:p>
          <a:p>
            <a:pPr eaLnBrk="1" hangingPunct="1"/>
            <a:endParaRPr lang="en-US" altLang="en-US" sz="1800"/>
          </a:p>
        </p:txBody>
      </p:sp>
      <p:sp>
        <p:nvSpPr>
          <p:cNvPr id="78853" name="Rectangle 5">
            <a:extLst>
              <a:ext uri="{FF2B5EF4-FFF2-40B4-BE49-F238E27FC236}">
                <a16:creationId xmlns:a16="http://schemas.microsoft.com/office/drawing/2014/main" xmlns="" id="{63571CA5-2870-4716-821D-0F415063BB9D}"/>
              </a:ext>
            </a:extLst>
          </p:cNvPr>
          <p:cNvSpPr>
            <a:spLocks noGrp="1" noChangeArrowheads="1"/>
          </p:cNvSpPr>
          <p:nvPr>
            <p:ph type="title"/>
          </p:nvPr>
        </p:nvSpPr>
        <p:spPr/>
        <p:txBody>
          <a:bodyPr/>
          <a:lstStyle/>
          <a:p>
            <a:pPr eaLnBrk="1" hangingPunct="1"/>
            <a:r>
              <a:rPr lang="en-GB" altLang="en-US" sz="3200">
                <a:solidFill>
                  <a:schemeClr val="tx1"/>
                </a:solidFill>
              </a:rPr>
              <a:t>DUPLEX </a:t>
            </a:r>
            <a:r>
              <a:rPr lang="cs-CZ" altLang="en-US" sz="3200">
                <a:solidFill>
                  <a:schemeClr val="tx1"/>
                </a:solidFill>
              </a:rPr>
              <a:t>doppler </a:t>
            </a:r>
            <a:r>
              <a:rPr lang="en-GB" altLang="en-US" sz="3200">
                <a:solidFill>
                  <a:schemeClr val="tx1"/>
                </a:solidFill>
              </a:rPr>
              <a:t>method</a:t>
            </a:r>
            <a:endParaRPr lang="en-US" altLang="en-US" sz="3200">
              <a:solidFill>
                <a:schemeClr val="tx1"/>
              </a:solidFill>
            </a:endParaRPr>
          </a:p>
        </p:txBody>
      </p:sp>
      <p:pic>
        <p:nvPicPr>
          <p:cNvPr id="78854" name="Picture 6" descr="Doppler beam">
            <a:extLst>
              <a:ext uri="{FF2B5EF4-FFF2-40B4-BE49-F238E27FC236}">
                <a16:creationId xmlns:a16="http://schemas.microsoft.com/office/drawing/2014/main" xmlns="" id="{7EBEE65D-AFBB-4595-8FAF-FF40C88F9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933825"/>
            <a:ext cx="2119313"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a:extLst>
              <a:ext uri="{FF2B5EF4-FFF2-40B4-BE49-F238E27FC236}">
                <a16:creationId xmlns:a16="http://schemas.microsoft.com/office/drawing/2014/main" xmlns="" id="{D61A448B-6B02-4AE0-B626-8A815BEAF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789363"/>
            <a:ext cx="3535362"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6" name="Rectangle 8">
            <a:extLst>
              <a:ext uri="{FF2B5EF4-FFF2-40B4-BE49-F238E27FC236}">
                <a16:creationId xmlns:a16="http://schemas.microsoft.com/office/drawing/2014/main" xmlns="" id="{82482D74-9E24-4D22-B410-E4EED072698A}"/>
              </a:ext>
            </a:extLst>
          </p:cNvPr>
          <p:cNvSpPr>
            <a:spLocks noChangeArrowheads="1"/>
          </p:cNvSpPr>
          <p:nvPr/>
        </p:nvSpPr>
        <p:spPr bwMode="auto">
          <a:xfrm>
            <a:off x="323850" y="3357563"/>
            <a:ext cx="3384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t>Scheme</a:t>
            </a:r>
            <a:r>
              <a:rPr lang="cs-CZ" altLang="en-US" sz="1400" b="1"/>
              <a:t>:</a:t>
            </a:r>
            <a:r>
              <a:rPr lang="en-GB" altLang="en-US" sz="1400" b="1"/>
              <a:t> sector image</a:t>
            </a:r>
          </a:p>
          <a:p>
            <a:pPr eaLnBrk="1" hangingPunct="1">
              <a:spcBef>
                <a:spcPct val="0"/>
              </a:spcBef>
              <a:buFontTx/>
              <a:buNone/>
            </a:pPr>
            <a:r>
              <a:rPr lang="en-GB" altLang="en-US" sz="1400" b="1"/>
              <a:t> with sampling volume</a:t>
            </a:r>
            <a:endParaRPr lang="en-US" altLang="en-US" sz="1400" b="1"/>
          </a:p>
        </p:txBody>
      </p:sp>
      <p:sp>
        <p:nvSpPr>
          <p:cNvPr id="78857" name="Rectangle 9">
            <a:extLst>
              <a:ext uri="{FF2B5EF4-FFF2-40B4-BE49-F238E27FC236}">
                <a16:creationId xmlns:a16="http://schemas.microsoft.com/office/drawing/2014/main" xmlns="" id="{553EE081-2E00-405B-BE28-FD897BECE348}"/>
              </a:ext>
            </a:extLst>
          </p:cNvPr>
          <p:cNvSpPr>
            <a:spLocks noChangeArrowheads="1"/>
          </p:cNvSpPr>
          <p:nvPr/>
        </p:nvSpPr>
        <p:spPr bwMode="auto">
          <a:xfrm>
            <a:off x="4859338" y="3213100"/>
            <a:ext cx="3695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t>Image of carotid with spectral analysis of blood flow velocity</a:t>
            </a:r>
            <a:endParaRPr lang="en-US" altLang="en-US" sz="1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842BF713-C06D-4277-B35E-D1FEB50A018A}"/>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0899" name="Rectangle 3">
            <a:extLst>
              <a:ext uri="{FF2B5EF4-FFF2-40B4-BE49-F238E27FC236}">
                <a16:creationId xmlns:a16="http://schemas.microsoft.com/office/drawing/2014/main" xmlns="" id="{98D8FEF0-4DC8-4222-B911-BC7FFFCD0753}"/>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0900" name="Rectangle 4">
            <a:extLst>
              <a:ext uri="{FF2B5EF4-FFF2-40B4-BE49-F238E27FC236}">
                <a16:creationId xmlns:a16="http://schemas.microsoft.com/office/drawing/2014/main" xmlns="" id="{8806D8C7-6F2E-4418-9459-7C690441E0DB}"/>
              </a:ext>
            </a:extLst>
          </p:cNvPr>
          <p:cNvSpPr>
            <a:spLocks noGrp="1" noChangeArrowheads="1"/>
          </p:cNvSpPr>
          <p:nvPr>
            <p:ph type="body" idx="1"/>
          </p:nvPr>
        </p:nvSpPr>
        <p:spPr/>
        <p:txBody>
          <a:bodyPr/>
          <a:lstStyle/>
          <a:p>
            <a:pPr eaLnBrk="1" hangingPunct="1">
              <a:lnSpc>
                <a:spcPct val="80000"/>
              </a:lnSpc>
              <a:buFontTx/>
              <a:buNone/>
            </a:pPr>
            <a:r>
              <a:rPr lang="en-GB" altLang="en-US" sz="1800" b="1"/>
              <a:t>The image consists of black-white and colour part.</a:t>
            </a:r>
          </a:p>
          <a:p>
            <a:pPr eaLnBrk="1" hangingPunct="1">
              <a:lnSpc>
                <a:spcPct val="80000"/>
              </a:lnSpc>
              <a:buFontTx/>
              <a:buNone/>
            </a:pPr>
            <a:r>
              <a:rPr lang="en-GB" altLang="en-US" sz="1800" b="1"/>
              <a:t>The black-white part </a:t>
            </a:r>
            <a:r>
              <a:rPr lang="en-GB" altLang="en-US" sz="1800"/>
              <a:t>contains information about</a:t>
            </a:r>
            <a:r>
              <a:rPr lang="en-GB" altLang="en-US" sz="1800" b="1"/>
              <a:t> reflectivity and structure </a:t>
            </a:r>
            <a:r>
              <a:rPr lang="en-GB" altLang="en-US" sz="1800"/>
              <a:t>of tissues.</a:t>
            </a:r>
            <a:endParaRPr lang="en-GB" altLang="en-US" sz="1800" i="1"/>
          </a:p>
          <a:p>
            <a:pPr eaLnBrk="1" hangingPunct="1">
              <a:lnSpc>
                <a:spcPct val="80000"/>
              </a:lnSpc>
              <a:buFontTx/>
              <a:buNone/>
            </a:pPr>
            <a:r>
              <a:rPr lang="en-GB" altLang="en-US" sz="1800" b="1"/>
              <a:t>The colour part </a:t>
            </a:r>
            <a:r>
              <a:rPr lang="en-GB" altLang="en-US" sz="1800"/>
              <a:t>informs about</a:t>
            </a:r>
            <a:r>
              <a:rPr lang="en-GB" altLang="en-US" sz="1800" b="1"/>
              <a:t> movements </a:t>
            </a:r>
            <a:r>
              <a:rPr lang="en-GB" altLang="en-US" sz="1800"/>
              <a:t>in the examined section. (The colour is derived from average velocity of flow.)</a:t>
            </a:r>
          </a:p>
          <a:p>
            <a:pPr eaLnBrk="1" hangingPunct="1">
              <a:lnSpc>
                <a:spcPct val="80000"/>
              </a:lnSpc>
              <a:buFontTx/>
              <a:buNone/>
            </a:pPr>
            <a:r>
              <a:rPr lang="en-GB" altLang="en-US" sz="1800"/>
              <a:t>The apparatus depicts distribution and direction of flowing blood as a two-dimensional image.</a:t>
            </a:r>
            <a:r>
              <a:rPr lang="en-GB" altLang="en-US" sz="1800" b="1" u="sng"/>
              <a:t>  </a:t>
            </a:r>
          </a:p>
          <a:p>
            <a:pPr eaLnBrk="1" hangingPunct="1">
              <a:lnSpc>
                <a:spcPct val="80000"/>
              </a:lnSpc>
              <a:buFontTx/>
              <a:buNone/>
            </a:pPr>
            <a:r>
              <a:rPr lang="en-GB" altLang="en-US" sz="1800" b="1">
                <a:solidFill>
                  <a:schemeClr val="accent2"/>
                </a:solidFill>
              </a:rPr>
              <a:t>BA</a:t>
            </a:r>
            <a:r>
              <a:rPr lang="en-GB" altLang="en-US" sz="1800" b="1">
                <a:solidFill>
                  <a:srgbClr val="FF3300"/>
                </a:solidFill>
              </a:rPr>
              <a:t>RT</a:t>
            </a:r>
            <a:r>
              <a:rPr lang="en-GB" altLang="en-US" sz="1800" b="1"/>
              <a:t> </a:t>
            </a:r>
            <a:r>
              <a:rPr lang="cs-CZ" altLang="en-US" sz="1800" b="1"/>
              <a:t>rule </a:t>
            </a:r>
            <a:r>
              <a:rPr lang="en-GB" altLang="en-US" sz="1800" b="1"/>
              <a:t>– </a:t>
            </a:r>
            <a:r>
              <a:rPr lang="en-GB" altLang="en-US" sz="1800" b="1">
                <a:solidFill>
                  <a:schemeClr val="accent2"/>
                </a:solidFill>
              </a:rPr>
              <a:t>blue away</a:t>
            </a:r>
            <a:r>
              <a:rPr lang="en-GB" altLang="en-US" sz="1800" b="1"/>
              <a:t>, </a:t>
            </a:r>
            <a:r>
              <a:rPr lang="en-GB" altLang="en-US" sz="1800" b="1">
                <a:solidFill>
                  <a:srgbClr val="FF3300"/>
                </a:solidFill>
              </a:rPr>
              <a:t>red towards</a:t>
            </a:r>
            <a:r>
              <a:rPr lang="en-GB" altLang="en-US" sz="1800" b="1"/>
              <a:t>. </a:t>
            </a:r>
            <a:r>
              <a:rPr lang="en-GB" altLang="en-US" sz="1800"/>
              <a:t>The flow away from the probe is coded by blue colour, the flow towards the probe is coded by red colour.</a:t>
            </a:r>
            <a:r>
              <a:rPr lang="en-GB" altLang="en-US" sz="1800" b="1"/>
              <a:t> </a:t>
            </a:r>
            <a:r>
              <a:rPr lang="en-GB" altLang="en-US" sz="1800"/>
              <a:t>The brightness is proportional to the velocity, </a:t>
            </a:r>
            <a:r>
              <a:rPr lang="en-GB" altLang="en-US" sz="1800">
                <a:solidFill>
                  <a:schemeClr val="hlink"/>
                </a:solidFill>
              </a:rPr>
              <a:t>turbulences are depicted by green patterns</a:t>
            </a:r>
            <a:r>
              <a:rPr lang="en-GB" altLang="en-US" sz="1800"/>
              <a:t>.</a:t>
            </a:r>
          </a:p>
          <a:p>
            <a:pPr eaLnBrk="1" hangingPunct="1">
              <a:lnSpc>
                <a:spcPct val="80000"/>
              </a:lnSpc>
            </a:pPr>
            <a:endParaRPr lang="en-US" altLang="en-US" sz="1800"/>
          </a:p>
        </p:txBody>
      </p:sp>
      <p:sp>
        <p:nvSpPr>
          <p:cNvPr id="80901" name="Rectangle 5">
            <a:extLst>
              <a:ext uri="{FF2B5EF4-FFF2-40B4-BE49-F238E27FC236}">
                <a16:creationId xmlns:a16="http://schemas.microsoft.com/office/drawing/2014/main" xmlns="" id="{E1ECC96E-F6E1-4344-90D6-BBDE28AA456C}"/>
              </a:ext>
            </a:extLst>
          </p:cNvPr>
          <p:cNvSpPr>
            <a:spLocks noGrp="1" noChangeArrowheads="1"/>
          </p:cNvSpPr>
          <p:nvPr>
            <p:ph type="title"/>
          </p:nvPr>
        </p:nvSpPr>
        <p:spPr/>
        <p:txBody>
          <a:bodyPr/>
          <a:lstStyle/>
          <a:p>
            <a:pPr eaLnBrk="1" hangingPunct="1"/>
            <a:r>
              <a:rPr lang="en-GB" altLang="en-US" sz="3200">
                <a:solidFill>
                  <a:schemeClr val="tx1"/>
                </a:solidFill>
              </a:rPr>
              <a:t>Colour Doppler imaging</a:t>
            </a:r>
            <a:endParaRPr lang="en-US" altLang="en-US" sz="3200">
              <a:solidFill>
                <a:schemeClr val="tx1"/>
              </a:solidFill>
            </a:endParaRPr>
          </a:p>
        </p:txBody>
      </p:sp>
      <p:pic>
        <p:nvPicPr>
          <p:cNvPr id="80902" name="Picture 6">
            <a:extLst>
              <a:ext uri="{FF2B5EF4-FFF2-40B4-BE49-F238E27FC236}">
                <a16:creationId xmlns:a16="http://schemas.microsoft.com/office/drawing/2014/main" xmlns="" id="{2373E04E-420E-4EE2-87BC-77065B7CD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149725"/>
            <a:ext cx="34321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3" name="Rectangle 7">
            <a:extLst>
              <a:ext uri="{FF2B5EF4-FFF2-40B4-BE49-F238E27FC236}">
                <a16:creationId xmlns:a16="http://schemas.microsoft.com/office/drawing/2014/main" xmlns="" id="{507C80FC-338D-4FDE-AD2D-F69D18F9F31A}"/>
              </a:ext>
            </a:extLst>
          </p:cNvPr>
          <p:cNvSpPr>
            <a:spLocks noChangeArrowheads="1"/>
          </p:cNvSpPr>
          <p:nvPr/>
        </p:nvSpPr>
        <p:spPr bwMode="auto">
          <a:xfrm>
            <a:off x="1763713" y="5157788"/>
            <a:ext cx="222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Carotid bifurcation</a:t>
            </a:r>
            <a:endParaRPr lang="en-US" altLang="en-US" sz="1800" b="1"/>
          </a:p>
        </p:txBody>
      </p:sp>
      <p:pic>
        <p:nvPicPr>
          <p:cNvPr id="2" name="Nahraný zvuk">
            <a:hlinkClick r:id="" action="ppaction://media"/>
            <a:extLst>
              <a:ext uri="{FF2B5EF4-FFF2-40B4-BE49-F238E27FC236}">
                <a16:creationId xmlns:a16="http://schemas.microsoft.com/office/drawing/2014/main" xmlns="" id="{0640200B-CC8F-409E-98F9-134D1D5875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43826" y="46355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B5E9A594-8527-4C1C-B547-37BAEA255083}"/>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0243" name="Rectangle 3">
            <a:extLst>
              <a:ext uri="{FF2B5EF4-FFF2-40B4-BE49-F238E27FC236}">
                <a16:creationId xmlns:a16="http://schemas.microsoft.com/office/drawing/2014/main" xmlns="" id="{4711C531-32D6-4439-B46A-ABD412CA0DDE}"/>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0244" name="Rectangle 7">
            <a:extLst>
              <a:ext uri="{FF2B5EF4-FFF2-40B4-BE49-F238E27FC236}">
                <a16:creationId xmlns:a16="http://schemas.microsoft.com/office/drawing/2014/main" xmlns="" id="{191C0F3C-1E5A-4C5E-B37E-639F8B983BBB}"/>
              </a:ext>
            </a:extLst>
          </p:cNvPr>
          <p:cNvSpPr>
            <a:spLocks noGrp="1" noChangeArrowheads="1"/>
          </p:cNvSpPr>
          <p:nvPr>
            <p:ph type="title"/>
          </p:nvPr>
        </p:nvSpPr>
        <p:spPr/>
        <p:txBody>
          <a:bodyPr/>
          <a:lstStyle/>
          <a:p>
            <a:pPr eaLnBrk="1" hangingPunct="1"/>
            <a:r>
              <a:rPr lang="cs-CZ" altLang="en-US" sz="3200"/>
              <a:t>P</a:t>
            </a:r>
            <a:r>
              <a:rPr lang="en-GB" altLang="en-US" sz="3200"/>
              <a:t>hysical properties</a:t>
            </a:r>
            <a:endParaRPr lang="en-US" altLang="en-US" sz="3200"/>
          </a:p>
        </p:txBody>
      </p:sp>
      <p:sp>
        <p:nvSpPr>
          <p:cNvPr id="10245" name="Rectangle 6">
            <a:extLst>
              <a:ext uri="{FF2B5EF4-FFF2-40B4-BE49-F238E27FC236}">
                <a16:creationId xmlns:a16="http://schemas.microsoft.com/office/drawing/2014/main" xmlns="" id="{5E432122-53A4-4327-A291-CB6510AE09E4}"/>
              </a:ext>
            </a:extLst>
          </p:cNvPr>
          <p:cNvSpPr>
            <a:spLocks noGrp="1" noChangeArrowheads="1"/>
          </p:cNvSpPr>
          <p:nvPr>
            <p:ph type="body" sz="half" idx="1"/>
          </p:nvPr>
        </p:nvSpPr>
        <p:spPr>
          <a:xfrm>
            <a:off x="457200" y="1600200"/>
            <a:ext cx="8362950" cy="4525963"/>
          </a:xfrm>
        </p:spPr>
        <p:txBody>
          <a:bodyPr/>
          <a:lstStyle/>
          <a:p>
            <a:pPr eaLnBrk="1" hangingPunct="1">
              <a:lnSpc>
                <a:spcPct val="80000"/>
              </a:lnSpc>
              <a:buFontTx/>
              <a:buNone/>
            </a:pPr>
            <a:r>
              <a:rPr lang="cs-CZ" altLang="en-US" sz="1800" b="1"/>
              <a:t>Physical properties of ultrasound</a:t>
            </a:r>
          </a:p>
          <a:p>
            <a:pPr eaLnBrk="1" hangingPunct="1">
              <a:lnSpc>
                <a:spcPct val="80000"/>
              </a:lnSpc>
              <a:buFontTx/>
              <a:buNone/>
            </a:pPr>
            <a:endParaRPr lang="cs-CZ" altLang="en-US" sz="1800"/>
          </a:p>
          <a:p>
            <a:pPr eaLnBrk="1" hangingPunct="1">
              <a:lnSpc>
                <a:spcPct val="80000"/>
              </a:lnSpc>
              <a:buFontTx/>
              <a:buNone/>
            </a:pPr>
            <a:r>
              <a:rPr lang="cs-CZ" altLang="en-US" sz="1800"/>
              <a:t>wavelength: </a:t>
            </a:r>
            <a:r>
              <a:rPr lang="el-GR" altLang="en-US" sz="1800">
                <a:cs typeface="Arial" panose="020B0604020202020204" pitchFamily="34" charset="0"/>
              </a:rPr>
              <a:t>λ</a:t>
            </a:r>
            <a:r>
              <a:rPr lang="cs-CZ" altLang="en-US" sz="1800">
                <a:cs typeface="Arial" panose="020B0604020202020204" pitchFamily="34" charset="0"/>
              </a:rPr>
              <a:t> </a:t>
            </a:r>
            <a:r>
              <a:rPr lang="en-US" altLang="en-US" sz="1800"/>
              <a:t>is usually determined by considering the distance between consecutive corresponding points of the same phase, such as crests, troughs, or zero crossings, and is a characteristic of both traveling waves and standing waves, as well as other spatial wave patterns.</a:t>
            </a:r>
            <a:endParaRPr lang="cs-CZ" altLang="en-US" sz="1800"/>
          </a:p>
          <a:p>
            <a:pPr eaLnBrk="1" hangingPunct="1">
              <a:lnSpc>
                <a:spcPct val="80000"/>
              </a:lnSpc>
              <a:buFontTx/>
              <a:buNone/>
            </a:pPr>
            <a:endParaRPr lang="cs-CZ" altLang="en-US" sz="1800"/>
          </a:p>
          <a:p>
            <a:pPr eaLnBrk="1" hangingPunct="1">
              <a:lnSpc>
                <a:spcPct val="80000"/>
              </a:lnSpc>
              <a:buFontTx/>
              <a:buNone/>
            </a:pPr>
            <a:r>
              <a:rPr lang="cs-CZ" altLang="en-US" sz="1800"/>
              <a:t>frequency:f </a:t>
            </a:r>
            <a:r>
              <a:rPr lang="en-US" altLang="en-US" sz="1800"/>
              <a:t>is the number of occurrences of a repeating event per unit time </a:t>
            </a:r>
            <a:endParaRPr lang="cs-CZ" altLang="en-US" sz="1800"/>
          </a:p>
          <a:p>
            <a:pPr eaLnBrk="1" hangingPunct="1">
              <a:lnSpc>
                <a:spcPct val="80000"/>
              </a:lnSpc>
              <a:buFontTx/>
              <a:buNone/>
            </a:pPr>
            <a:endParaRPr lang="cs-CZ" altLang="en-US" sz="1800"/>
          </a:p>
          <a:p>
            <a:pPr eaLnBrk="1" hangingPunct="1">
              <a:lnSpc>
                <a:spcPct val="80000"/>
              </a:lnSpc>
              <a:buFontTx/>
              <a:buNone/>
            </a:pPr>
            <a:r>
              <a:rPr lang="cs-CZ" altLang="en-US" sz="1800"/>
              <a:t>intensity: intensity I of beam US at a point is the amount of energy passing through unit cross-sectional area perpendicularly to the beam per unit time at that point. Intensity is expresed in Joule/second/square centimetre.Intensity can be specified as Watts/square centimetre (W=J/s)</a:t>
            </a:r>
          </a:p>
          <a:p>
            <a:pPr eaLnBrk="1" hangingPunct="1">
              <a:lnSpc>
                <a:spcPct val="80000"/>
              </a:lnSpc>
              <a:buFontTx/>
              <a:buNone/>
            </a:pPr>
            <a:endParaRPr lang="cs-CZ" altLang="en-US"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51034750-65EC-44E6-98FE-C90182BE4688}"/>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2947" name="Rectangle 3">
            <a:extLst>
              <a:ext uri="{FF2B5EF4-FFF2-40B4-BE49-F238E27FC236}">
                <a16:creationId xmlns:a16="http://schemas.microsoft.com/office/drawing/2014/main" xmlns="" id="{626FE88F-34D8-4EB3-A07A-D232075E45B2}"/>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2948" name="Rectangle 4">
            <a:extLst>
              <a:ext uri="{FF2B5EF4-FFF2-40B4-BE49-F238E27FC236}">
                <a16:creationId xmlns:a16="http://schemas.microsoft.com/office/drawing/2014/main" xmlns="" id="{4C20BBA3-5681-4895-991A-C32999A8E94C}"/>
              </a:ext>
            </a:extLst>
          </p:cNvPr>
          <p:cNvSpPr>
            <a:spLocks noGrp="1" noChangeArrowheads="1"/>
          </p:cNvSpPr>
          <p:nvPr>
            <p:ph type="body" idx="1"/>
          </p:nvPr>
        </p:nvSpPr>
        <p:spPr/>
        <p:txBody>
          <a:bodyPr/>
          <a:lstStyle/>
          <a:p>
            <a:pPr eaLnBrk="1" hangingPunct="1"/>
            <a:r>
              <a:rPr lang="en-GB" altLang="en-US" sz="2000"/>
              <a:t>A combination of duplex method</a:t>
            </a:r>
            <a:r>
              <a:rPr lang="cs-CZ" altLang="en-US" sz="2000"/>
              <a:t> (B-mode imaging with PW Doppler)</a:t>
            </a:r>
            <a:r>
              <a:rPr lang="en-GB" altLang="en-US" sz="2000"/>
              <a:t> and </a:t>
            </a:r>
            <a:r>
              <a:rPr lang="cs-CZ" altLang="en-US" sz="2000"/>
              <a:t>colour flow mapping</a:t>
            </a:r>
            <a:r>
              <a:rPr lang="en-GB" altLang="en-US" sz="2000"/>
              <a:t> </a:t>
            </a:r>
          </a:p>
          <a:p>
            <a:pPr eaLnBrk="1" hangingPunct="1">
              <a:buFontTx/>
              <a:buNone/>
            </a:pPr>
            <a:r>
              <a:rPr lang="en-GB" altLang="en-US" sz="1200"/>
              <a:t>Normal finding of blood flow in </a:t>
            </a:r>
            <a:r>
              <a:rPr lang="en-GB" altLang="en-US" sz="1200" i="1"/>
              <a:t>a. carotis communis</a:t>
            </a:r>
            <a:endParaRPr lang="en-US" altLang="en-US" sz="1200" i="1"/>
          </a:p>
        </p:txBody>
      </p:sp>
      <p:sp>
        <p:nvSpPr>
          <p:cNvPr id="82949" name="Rectangle 5">
            <a:extLst>
              <a:ext uri="{FF2B5EF4-FFF2-40B4-BE49-F238E27FC236}">
                <a16:creationId xmlns:a16="http://schemas.microsoft.com/office/drawing/2014/main" xmlns="" id="{B7BBF63A-7E2E-4CAB-A0F9-3F0D175B8DAF}"/>
              </a:ext>
            </a:extLst>
          </p:cNvPr>
          <p:cNvSpPr>
            <a:spLocks noGrp="1" noChangeArrowheads="1"/>
          </p:cNvSpPr>
          <p:nvPr>
            <p:ph type="title"/>
          </p:nvPr>
        </p:nvSpPr>
        <p:spPr/>
        <p:txBody>
          <a:bodyPr/>
          <a:lstStyle/>
          <a:p>
            <a:pPr eaLnBrk="1" hangingPunct="1"/>
            <a:r>
              <a:rPr lang="en-GB" altLang="en-US" sz="2800">
                <a:solidFill>
                  <a:schemeClr val="tx1"/>
                </a:solidFill>
              </a:rPr>
              <a:t>TRIPLEX </a:t>
            </a:r>
            <a:r>
              <a:rPr lang="cs-CZ" altLang="en-US" sz="2800">
                <a:solidFill>
                  <a:schemeClr val="tx1"/>
                </a:solidFill>
              </a:rPr>
              <a:t>doppler </a:t>
            </a:r>
            <a:r>
              <a:rPr lang="en-GB" altLang="en-US" sz="2800">
                <a:solidFill>
                  <a:schemeClr val="tx1"/>
                </a:solidFill>
              </a:rPr>
              <a:t>method</a:t>
            </a:r>
            <a:endParaRPr lang="en-US" altLang="en-US" sz="2800">
              <a:solidFill>
                <a:schemeClr val="tx1"/>
              </a:solidFill>
            </a:endParaRPr>
          </a:p>
        </p:txBody>
      </p:sp>
      <p:pic>
        <p:nvPicPr>
          <p:cNvPr id="82950" name="Picture 6" descr="ultrasm">
            <a:extLst>
              <a:ext uri="{FF2B5EF4-FFF2-40B4-BE49-F238E27FC236}">
                <a16:creationId xmlns:a16="http://schemas.microsoft.com/office/drawing/2014/main" xmlns="" id="{D771BBAE-81E0-4514-BEDF-379A9ABAD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565400"/>
            <a:ext cx="41005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descr="Cartoid Artery Stenosis">
            <a:extLst>
              <a:ext uri="{FF2B5EF4-FFF2-40B4-BE49-F238E27FC236}">
                <a16:creationId xmlns:a16="http://schemas.microsoft.com/office/drawing/2014/main" xmlns="" id="{C9918C13-2063-4FCC-B92F-C36369F3B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284538"/>
            <a:ext cx="4325938"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E1EAC736-CD69-4535-83C2-BD07FA6914C3}"/>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4995" name="Rectangle 3">
            <a:extLst>
              <a:ext uri="{FF2B5EF4-FFF2-40B4-BE49-F238E27FC236}">
                <a16:creationId xmlns:a16="http://schemas.microsoft.com/office/drawing/2014/main" xmlns="" id="{E2FCF717-F735-42C3-8AD3-585121049355}"/>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4996" name="Rectangle 4">
            <a:extLst>
              <a:ext uri="{FF2B5EF4-FFF2-40B4-BE49-F238E27FC236}">
                <a16:creationId xmlns:a16="http://schemas.microsoft.com/office/drawing/2014/main" xmlns="" id="{D08400C0-E10C-47EA-8517-DD21CD89FFFE}"/>
              </a:ext>
            </a:extLst>
          </p:cNvPr>
          <p:cNvSpPr>
            <a:spLocks noGrp="1" noChangeArrowheads="1"/>
          </p:cNvSpPr>
          <p:nvPr>
            <p:ph type="body" idx="1"/>
          </p:nvPr>
        </p:nvSpPr>
        <p:spPr/>
        <p:txBody>
          <a:bodyPr/>
          <a:lstStyle/>
          <a:p>
            <a:pPr eaLnBrk="1" hangingPunct="1"/>
            <a:r>
              <a:rPr lang="en-GB" altLang="en-US" sz="1800"/>
              <a:t>Colour coding of information about velocity and direction of movements of tissues</a:t>
            </a:r>
          </a:p>
          <a:p>
            <a:pPr eaLnBrk="1" hangingPunct="1"/>
            <a:endParaRPr lang="en-GB" altLang="en-US" sz="1800"/>
          </a:p>
          <a:p>
            <a:pPr eaLnBrk="1" hangingPunct="1"/>
            <a:r>
              <a:rPr lang="en-GB" altLang="en-US" sz="1800"/>
              <a:t>Velocities 1-10</a:t>
            </a:r>
            <a:r>
              <a:rPr lang="cs-CZ" altLang="en-US" sz="1800"/>
              <a:t> </a:t>
            </a:r>
            <a:r>
              <a:rPr lang="en-GB" altLang="en-US" sz="1800"/>
              <a:t>mm/s</a:t>
            </a:r>
          </a:p>
          <a:p>
            <a:pPr eaLnBrk="1" hangingPunct="1"/>
            <a:r>
              <a:rPr lang="en-GB" altLang="en-US" sz="1800"/>
              <a:t>are depicted.</a:t>
            </a:r>
          </a:p>
          <a:p>
            <a:pPr eaLnBrk="1" hangingPunct="1"/>
            <a:endParaRPr lang="en-US" altLang="en-US" sz="1800"/>
          </a:p>
        </p:txBody>
      </p:sp>
      <p:sp>
        <p:nvSpPr>
          <p:cNvPr id="84997" name="Rectangle 5">
            <a:extLst>
              <a:ext uri="{FF2B5EF4-FFF2-40B4-BE49-F238E27FC236}">
                <a16:creationId xmlns:a16="http://schemas.microsoft.com/office/drawing/2014/main" xmlns="" id="{44B5885B-3908-4E4A-9E0E-8F1875A034E5}"/>
              </a:ext>
            </a:extLst>
          </p:cNvPr>
          <p:cNvSpPr>
            <a:spLocks noGrp="1" noChangeArrowheads="1"/>
          </p:cNvSpPr>
          <p:nvPr>
            <p:ph type="title"/>
          </p:nvPr>
        </p:nvSpPr>
        <p:spPr/>
        <p:txBody>
          <a:bodyPr/>
          <a:lstStyle/>
          <a:p>
            <a:pPr eaLnBrk="1" hangingPunct="1"/>
            <a:r>
              <a:rPr lang="en-GB" altLang="en-US" sz="3200">
                <a:solidFill>
                  <a:schemeClr val="tx1"/>
                </a:solidFill>
              </a:rPr>
              <a:t>Tissue Doppler Imaging  (TDI)</a:t>
            </a:r>
            <a:endParaRPr lang="en-US" altLang="en-US" sz="3200">
              <a:solidFill>
                <a:schemeClr val="tx1"/>
              </a:solidFill>
            </a:endParaRPr>
          </a:p>
        </p:txBody>
      </p:sp>
      <p:pic>
        <p:nvPicPr>
          <p:cNvPr id="84998" name="Picture 6">
            <a:extLst>
              <a:ext uri="{FF2B5EF4-FFF2-40B4-BE49-F238E27FC236}">
                <a16:creationId xmlns:a16="http://schemas.microsoft.com/office/drawing/2014/main" xmlns="" id="{B003BE6E-E995-4D9A-8421-2354C2E33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20938"/>
            <a:ext cx="5457825"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9" name="Rectangle 7">
            <a:extLst>
              <a:ext uri="{FF2B5EF4-FFF2-40B4-BE49-F238E27FC236}">
                <a16:creationId xmlns:a16="http://schemas.microsoft.com/office/drawing/2014/main" xmlns="" id="{180B94D1-F3F8-41EA-A1B6-7D35F7B89C51}"/>
              </a:ext>
            </a:extLst>
          </p:cNvPr>
          <p:cNvSpPr>
            <a:spLocks noChangeArrowheads="1"/>
          </p:cNvSpPr>
          <p:nvPr/>
        </p:nvSpPr>
        <p:spPr bwMode="auto">
          <a:xfrm>
            <a:off x="1116013" y="5516563"/>
            <a:ext cx="4572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TDI of </a:t>
            </a:r>
            <a:r>
              <a:rPr lang="en-GB" altLang="en-US" sz="1200" i="1"/>
              <a:t>a. carotis</a:t>
            </a:r>
          </a:p>
          <a:p>
            <a:pPr eaLnBrk="1" hangingPunct="1">
              <a:spcBef>
                <a:spcPct val="0"/>
              </a:spcBef>
              <a:buFontTx/>
              <a:buNone/>
            </a:pPr>
            <a:r>
              <a:rPr lang="en-GB" altLang="en-US" sz="1200" i="1"/>
              <a:t>communis</a:t>
            </a:r>
            <a:r>
              <a:rPr lang="cs-CZ" altLang="en-US" sz="1200" i="1"/>
              <a:t> </a:t>
            </a:r>
            <a:r>
              <a:rPr lang="cs-CZ" altLang="en-US" sz="1200"/>
              <a:t>during</a:t>
            </a:r>
          </a:p>
          <a:p>
            <a:pPr eaLnBrk="1" hangingPunct="1">
              <a:spcBef>
                <a:spcPct val="0"/>
              </a:spcBef>
              <a:buFontTx/>
              <a:buNone/>
            </a:pPr>
            <a:r>
              <a:rPr lang="cs-CZ" altLang="en-US" sz="1200"/>
              <a:t>systole</a:t>
            </a:r>
            <a:endParaRPr lang="en-US" altLang="en-US" sz="1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xmlns="" id="{76C3F1AA-2C94-4E62-B567-0120BAD6D8B5}"/>
              </a:ext>
            </a:extLst>
          </p:cNvPr>
          <p:cNvSpPr>
            <a:spLocks noGrp="1" noChangeArrowheads="1"/>
          </p:cNvSpPr>
          <p:nvPr>
            <p:ph type="title"/>
          </p:nvPr>
        </p:nvSpPr>
        <p:spPr/>
        <p:txBody>
          <a:bodyPr/>
          <a:lstStyle/>
          <a:p>
            <a:pPr eaLnBrk="1" hangingPunct="1"/>
            <a:endParaRPr lang="en-US" altLang="en-US"/>
          </a:p>
        </p:txBody>
      </p:sp>
      <p:pic>
        <p:nvPicPr>
          <p:cNvPr id="87043" name="Picture 5" descr="image_gallery?img_id=%201492508&amp;t=1259873571845">
            <a:extLst>
              <a:ext uri="{FF2B5EF4-FFF2-40B4-BE49-F238E27FC236}">
                <a16:creationId xmlns:a16="http://schemas.microsoft.com/office/drawing/2014/main" xmlns="" id="{A22CD862-F34A-49FA-9069-DFBD5D9D7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141663"/>
            <a:ext cx="4800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6">
            <a:extLst>
              <a:ext uri="{FF2B5EF4-FFF2-40B4-BE49-F238E27FC236}">
                <a16:creationId xmlns:a16="http://schemas.microsoft.com/office/drawing/2014/main" xmlns="" id="{0C880963-3C7B-45D5-9C66-BFAFB4A1EDC5}"/>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45" name="Rectangle 7">
            <a:extLst>
              <a:ext uri="{FF2B5EF4-FFF2-40B4-BE49-F238E27FC236}">
                <a16:creationId xmlns:a16="http://schemas.microsoft.com/office/drawing/2014/main" xmlns="" id="{15FB5671-B9EC-49FE-98A5-A7FA39AD4F47}"/>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46" name="Rectangle 8">
            <a:extLst>
              <a:ext uri="{FF2B5EF4-FFF2-40B4-BE49-F238E27FC236}">
                <a16:creationId xmlns:a16="http://schemas.microsoft.com/office/drawing/2014/main" xmlns="" id="{C29E97A8-3F66-4BE5-A4D2-B40F502FB636}"/>
              </a:ext>
            </a:extLst>
          </p:cNvPr>
          <p:cNvSpPr>
            <a:spLocks noChangeArrowheads="1"/>
          </p:cNvSpPr>
          <p:nvPr/>
        </p:nvSpPr>
        <p:spPr bwMode="auto">
          <a:xfrm>
            <a:off x="2555875" y="476250"/>
            <a:ext cx="4581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Ultrasound elastography</a:t>
            </a:r>
          </a:p>
          <a:p>
            <a:pPr>
              <a:spcBef>
                <a:spcPct val="0"/>
              </a:spcBef>
              <a:buFontTx/>
              <a:buNone/>
            </a:pPr>
            <a:endParaRPr lang="en-US" altLang="en-US"/>
          </a:p>
        </p:txBody>
      </p:sp>
      <p:sp>
        <p:nvSpPr>
          <p:cNvPr id="87047" name="Rectangle 9">
            <a:extLst>
              <a:ext uri="{FF2B5EF4-FFF2-40B4-BE49-F238E27FC236}">
                <a16:creationId xmlns:a16="http://schemas.microsoft.com/office/drawing/2014/main" xmlns="" id="{1F190396-C1E7-4119-8A95-913C38B92E98}"/>
              </a:ext>
            </a:extLst>
          </p:cNvPr>
          <p:cNvSpPr>
            <a:spLocks noChangeArrowheads="1"/>
          </p:cNvSpPr>
          <p:nvPr/>
        </p:nvSpPr>
        <p:spPr bwMode="auto">
          <a:xfrm>
            <a:off x="4140200" y="5876925"/>
            <a:ext cx="47513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400"/>
              <a:t>S</a:t>
            </a:r>
            <a:r>
              <a:rPr lang="en-US" altLang="en-US" sz="1400"/>
              <a:t>kin cancer is shown in an elastogram, with elasticity strain ratio on the left, and in an ultrasound image on the right. </a:t>
            </a:r>
          </a:p>
        </p:txBody>
      </p:sp>
      <p:sp>
        <p:nvSpPr>
          <p:cNvPr id="87048" name="Rectangle 10">
            <a:extLst>
              <a:ext uri="{FF2B5EF4-FFF2-40B4-BE49-F238E27FC236}">
                <a16:creationId xmlns:a16="http://schemas.microsoft.com/office/drawing/2014/main" xmlns="" id="{313E2644-8877-4CCD-B8E4-F91450EE4374}"/>
              </a:ext>
            </a:extLst>
          </p:cNvPr>
          <p:cNvSpPr>
            <a:spLocks noChangeArrowheads="1"/>
          </p:cNvSpPr>
          <p:nvPr/>
        </p:nvSpPr>
        <p:spPr bwMode="auto">
          <a:xfrm>
            <a:off x="179388" y="1700213"/>
            <a:ext cx="8607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US e</a:t>
            </a:r>
            <a:r>
              <a:rPr lang="en-US" altLang="en-US" sz="1800"/>
              <a:t>lastography tracks tissue movement during compression</a:t>
            </a:r>
            <a:r>
              <a:rPr lang="cs-CZ" altLang="en-US" sz="1800"/>
              <a:t> by dynamic B-mode.</a:t>
            </a:r>
            <a:endParaRPr lang="en-US" altLang="en-US" sz="1800"/>
          </a:p>
        </p:txBody>
      </p:sp>
      <p:sp>
        <p:nvSpPr>
          <p:cNvPr id="87049" name="Rectangle 11">
            <a:extLst>
              <a:ext uri="{FF2B5EF4-FFF2-40B4-BE49-F238E27FC236}">
                <a16:creationId xmlns:a16="http://schemas.microsoft.com/office/drawing/2014/main" xmlns="" id="{355B3827-7AF2-44AD-BEA4-5EC331AB5A55}"/>
              </a:ext>
            </a:extLst>
          </p:cNvPr>
          <p:cNvSpPr>
            <a:spLocks noChangeArrowheads="1"/>
          </p:cNvSpPr>
          <p:nvPr/>
        </p:nvSpPr>
        <p:spPr bwMode="auto">
          <a:xfrm>
            <a:off x="323850" y="2924175"/>
            <a:ext cx="576263" cy="2160588"/>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0" name="Rectangle 12">
            <a:extLst>
              <a:ext uri="{FF2B5EF4-FFF2-40B4-BE49-F238E27FC236}">
                <a16:creationId xmlns:a16="http://schemas.microsoft.com/office/drawing/2014/main" xmlns="" id="{16B37D4B-A168-4CBD-BA8B-4D195F0B83C5}"/>
              </a:ext>
            </a:extLst>
          </p:cNvPr>
          <p:cNvSpPr>
            <a:spLocks noChangeArrowheads="1"/>
          </p:cNvSpPr>
          <p:nvPr/>
        </p:nvSpPr>
        <p:spPr bwMode="auto">
          <a:xfrm>
            <a:off x="1042988" y="3429000"/>
            <a:ext cx="576262" cy="16557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1" name="Rectangle 13">
            <a:extLst>
              <a:ext uri="{FF2B5EF4-FFF2-40B4-BE49-F238E27FC236}">
                <a16:creationId xmlns:a16="http://schemas.microsoft.com/office/drawing/2014/main" xmlns="" id="{59B6CA57-4A7B-4AF6-8866-ADC6D67F0873}"/>
              </a:ext>
            </a:extLst>
          </p:cNvPr>
          <p:cNvSpPr>
            <a:spLocks noChangeArrowheads="1"/>
          </p:cNvSpPr>
          <p:nvPr/>
        </p:nvSpPr>
        <p:spPr bwMode="auto">
          <a:xfrm>
            <a:off x="1835150" y="2924175"/>
            <a:ext cx="576263" cy="2160588"/>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2" name="Oval 14">
            <a:extLst>
              <a:ext uri="{FF2B5EF4-FFF2-40B4-BE49-F238E27FC236}">
                <a16:creationId xmlns:a16="http://schemas.microsoft.com/office/drawing/2014/main" xmlns="" id="{439F10D6-2DFE-473A-88BD-CB1E568E1C60}"/>
              </a:ext>
            </a:extLst>
          </p:cNvPr>
          <p:cNvSpPr>
            <a:spLocks noChangeArrowheads="1"/>
          </p:cNvSpPr>
          <p:nvPr/>
        </p:nvSpPr>
        <p:spPr bwMode="auto">
          <a:xfrm>
            <a:off x="395288" y="4076700"/>
            <a:ext cx="431800" cy="5048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3" name="Oval 15">
            <a:extLst>
              <a:ext uri="{FF2B5EF4-FFF2-40B4-BE49-F238E27FC236}">
                <a16:creationId xmlns:a16="http://schemas.microsoft.com/office/drawing/2014/main" xmlns="" id="{D9978CE6-F65A-4E66-AD9E-A280D1993A15}"/>
              </a:ext>
            </a:extLst>
          </p:cNvPr>
          <p:cNvSpPr>
            <a:spLocks noChangeArrowheads="1"/>
          </p:cNvSpPr>
          <p:nvPr/>
        </p:nvSpPr>
        <p:spPr bwMode="auto">
          <a:xfrm>
            <a:off x="1116013" y="4076700"/>
            <a:ext cx="431800" cy="5048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4" name="Oval 16">
            <a:extLst>
              <a:ext uri="{FF2B5EF4-FFF2-40B4-BE49-F238E27FC236}">
                <a16:creationId xmlns:a16="http://schemas.microsoft.com/office/drawing/2014/main" xmlns="" id="{D8F19BED-7510-4549-A6B6-B8FAACFA144D}"/>
              </a:ext>
            </a:extLst>
          </p:cNvPr>
          <p:cNvSpPr>
            <a:spLocks noChangeArrowheads="1"/>
          </p:cNvSpPr>
          <p:nvPr/>
        </p:nvSpPr>
        <p:spPr bwMode="auto">
          <a:xfrm>
            <a:off x="1908175" y="4076700"/>
            <a:ext cx="431800" cy="5048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5" name="Line 17">
            <a:extLst>
              <a:ext uri="{FF2B5EF4-FFF2-40B4-BE49-F238E27FC236}">
                <a16:creationId xmlns:a16="http://schemas.microsoft.com/office/drawing/2014/main" xmlns="" id="{EB1E1184-2A58-4675-909F-DFF3B10430FD}"/>
              </a:ext>
            </a:extLst>
          </p:cNvPr>
          <p:cNvSpPr>
            <a:spLocks noChangeShapeType="1"/>
          </p:cNvSpPr>
          <p:nvPr/>
        </p:nvSpPr>
        <p:spPr bwMode="auto">
          <a:xfrm>
            <a:off x="611188" y="2276475"/>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7056" name="Oval 18">
            <a:extLst>
              <a:ext uri="{FF2B5EF4-FFF2-40B4-BE49-F238E27FC236}">
                <a16:creationId xmlns:a16="http://schemas.microsoft.com/office/drawing/2014/main" xmlns="" id="{6418B1F8-99B3-4B12-98BE-726AC09D1ED1}"/>
              </a:ext>
            </a:extLst>
          </p:cNvPr>
          <p:cNvSpPr>
            <a:spLocks noChangeArrowheads="1"/>
          </p:cNvSpPr>
          <p:nvPr/>
        </p:nvSpPr>
        <p:spPr bwMode="auto">
          <a:xfrm>
            <a:off x="468313" y="3357563"/>
            <a:ext cx="215900" cy="50323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7" name="Oval 20">
            <a:extLst>
              <a:ext uri="{FF2B5EF4-FFF2-40B4-BE49-F238E27FC236}">
                <a16:creationId xmlns:a16="http://schemas.microsoft.com/office/drawing/2014/main" xmlns="" id="{CC5EB9BB-F512-4394-8E71-9256E5C790C2}"/>
              </a:ext>
            </a:extLst>
          </p:cNvPr>
          <p:cNvSpPr>
            <a:spLocks noChangeArrowheads="1"/>
          </p:cNvSpPr>
          <p:nvPr/>
        </p:nvSpPr>
        <p:spPr bwMode="auto">
          <a:xfrm>
            <a:off x="1979613" y="3357563"/>
            <a:ext cx="215900" cy="50323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8" name="Oval 21">
            <a:extLst>
              <a:ext uri="{FF2B5EF4-FFF2-40B4-BE49-F238E27FC236}">
                <a16:creationId xmlns:a16="http://schemas.microsoft.com/office/drawing/2014/main" xmlns="" id="{25E62EDC-40F9-42B0-BFE0-463B9F5A5A88}"/>
              </a:ext>
            </a:extLst>
          </p:cNvPr>
          <p:cNvSpPr>
            <a:spLocks noChangeArrowheads="1"/>
          </p:cNvSpPr>
          <p:nvPr/>
        </p:nvSpPr>
        <p:spPr bwMode="auto">
          <a:xfrm>
            <a:off x="1116013" y="3644900"/>
            <a:ext cx="431800" cy="21431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7059" name="Rectangle 22">
            <a:extLst>
              <a:ext uri="{FF2B5EF4-FFF2-40B4-BE49-F238E27FC236}">
                <a16:creationId xmlns:a16="http://schemas.microsoft.com/office/drawing/2014/main" xmlns="" id="{9FB281DD-2365-469C-B07B-E43DFEB37DFC}"/>
              </a:ext>
            </a:extLst>
          </p:cNvPr>
          <p:cNvSpPr>
            <a:spLocks noChangeArrowheads="1"/>
          </p:cNvSpPr>
          <p:nvPr/>
        </p:nvSpPr>
        <p:spPr bwMode="auto">
          <a:xfrm>
            <a:off x="2555875" y="2068513"/>
            <a:ext cx="61198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Finding the deformation of objects</a:t>
            </a:r>
            <a:r>
              <a:rPr lang="cs-CZ" altLang="en-US" sz="1800"/>
              <a:t> – measurement of value of eleasticity</a:t>
            </a:r>
            <a:r>
              <a:rPr lang="en-US" altLang="en-US" sz="1800"/>
              <a:t> </a:t>
            </a:r>
          </a:p>
        </p:txBody>
      </p:sp>
      <p:sp>
        <p:nvSpPr>
          <p:cNvPr id="87060" name="Text Box 23">
            <a:extLst>
              <a:ext uri="{FF2B5EF4-FFF2-40B4-BE49-F238E27FC236}">
                <a16:creationId xmlns:a16="http://schemas.microsoft.com/office/drawing/2014/main" xmlns="" id="{2D1848F7-8C93-4186-BE77-B4CC19FCAC1C}"/>
              </a:ext>
            </a:extLst>
          </p:cNvPr>
          <p:cNvSpPr txBox="1">
            <a:spLocks noChangeArrowheads="1"/>
          </p:cNvSpPr>
          <p:nvPr/>
        </p:nvSpPr>
        <p:spPr bwMode="auto">
          <a:xfrm>
            <a:off x="819150" y="2471738"/>
            <a:ext cx="1119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1400"/>
              <a:t>deformation</a:t>
            </a:r>
            <a:endParaRPr lang="en-US" altLang="en-US" sz="1400"/>
          </a:p>
        </p:txBody>
      </p:sp>
      <p:sp>
        <p:nvSpPr>
          <p:cNvPr id="87061" name="Line 24">
            <a:extLst>
              <a:ext uri="{FF2B5EF4-FFF2-40B4-BE49-F238E27FC236}">
                <a16:creationId xmlns:a16="http://schemas.microsoft.com/office/drawing/2014/main" xmlns="" id="{8A54BCED-22FC-452A-BC44-3053183EB260}"/>
              </a:ext>
            </a:extLst>
          </p:cNvPr>
          <p:cNvSpPr>
            <a:spLocks noChangeShapeType="1"/>
          </p:cNvSpPr>
          <p:nvPr/>
        </p:nvSpPr>
        <p:spPr bwMode="auto">
          <a:xfrm>
            <a:off x="1258888" y="2924175"/>
            <a:ext cx="0" cy="433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7062" name="Line 25">
            <a:extLst>
              <a:ext uri="{FF2B5EF4-FFF2-40B4-BE49-F238E27FC236}">
                <a16:creationId xmlns:a16="http://schemas.microsoft.com/office/drawing/2014/main" xmlns="" id="{68F3CDAD-47E9-4CB7-9F7E-194EA31D3A4C}"/>
              </a:ext>
            </a:extLst>
          </p:cNvPr>
          <p:cNvSpPr>
            <a:spLocks noChangeShapeType="1"/>
          </p:cNvSpPr>
          <p:nvPr/>
        </p:nvSpPr>
        <p:spPr bwMode="auto">
          <a:xfrm flipV="1">
            <a:off x="2124075" y="26368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 name="Nahraný zvuk">
            <a:hlinkClick r:id="" action="ppaction://media"/>
            <a:extLst>
              <a:ext uri="{FF2B5EF4-FFF2-40B4-BE49-F238E27FC236}">
                <a16:creationId xmlns:a16="http://schemas.microsoft.com/office/drawing/2014/main" xmlns="" id="{FDEE6AD3-5A40-414E-8D3E-8534BF9B71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82020" y="33110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xmlns="" id="{6BA4AD9E-FC91-498B-86C3-8132116AE62F}"/>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8067" name="Rectangle 3">
            <a:extLst>
              <a:ext uri="{FF2B5EF4-FFF2-40B4-BE49-F238E27FC236}">
                <a16:creationId xmlns:a16="http://schemas.microsoft.com/office/drawing/2014/main" xmlns="" id="{19BC75E9-864C-4D68-B91C-0B82A1062F6C}"/>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88068" name="Rectangle 4">
            <a:extLst>
              <a:ext uri="{FF2B5EF4-FFF2-40B4-BE49-F238E27FC236}">
                <a16:creationId xmlns:a16="http://schemas.microsoft.com/office/drawing/2014/main" xmlns="" id="{A7F4265E-57CD-459B-AEED-694B9D59E0B2}"/>
              </a:ext>
            </a:extLst>
          </p:cNvPr>
          <p:cNvSpPr>
            <a:spLocks noGrp="1" noChangeArrowheads="1"/>
          </p:cNvSpPr>
          <p:nvPr>
            <p:ph type="body" idx="1"/>
          </p:nvPr>
        </p:nvSpPr>
        <p:spPr>
          <a:xfrm>
            <a:off x="457200" y="1600200"/>
            <a:ext cx="8229600" cy="4708525"/>
          </a:xfrm>
        </p:spPr>
        <p:txBody>
          <a:bodyPr/>
          <a:lstStyle/>
          <a:p>
            <a:pPr eaLnBrk="1" hangingPunct="1">
              <a:lnSpc>
                <a:spcPct val="80000"/>
              </a:lnSpc>
            </a:pPr>
            <a:r>
              <a:rPr lang="en-GB" altLang="en-US" sz="1800" b="1"/>
              <a:t>increase echogenity </a:t>
            </a:r>
            <a:r>
              <a:rPr lang="en-GB" altLang="en-US" sz="1800"/>
              <a:t>of streaming blood</a:t>
            </a:r>
          </a:p>
          <a:p>
            <a:pPr eaLnBrk="1" hangingPunct="1">
              <a:lnSpc>
                <a:spcPct val="80000"/>
              </a:lnSpc>
            </a:pPr>
            <a:r>
              <a:rPr lang="en-GB" altLang="en-US" sz="1800"/>
              <a:t>Gas microbubbles</a:t>
            </a:r>
            <a:r>
              <a:rPr lang="cs-CZ" altLang="en-US" sz="1800"/>
              <a:t> </a:t>
            </a:r>
            <a:r>
              <a:rPr lang="en-GB" altLang="en-US" sz="1800"/>
              <a:t>(mainly air or volatile hydrocarbons) </a:t>
            </a:r>
          </a:p>
          <a:p>
            <a:pPr eaLnBrk="1" hangingPunct="1">
              <a:lnSpc>
                <a:spcPct val="80000"/>
              </a:lnSpc>
              <a:buFontTx/>
              <a:buNone/>
            </a:pPr>
            <a:r>
              <a:rPr lang="en-GB" altLang="en-US" sz="1800"/>
              <a:t>- free</a:t>
            </a:r>
          </a:p>
          <a:p>
            <a:pPr eaLnBrk="1" hangingPunct="1">
              <a:lnSpc>
                <a:spcPct val="80000"/>
              </a:lnSpc>
              <a:buFontTx/>
              <a:buNone/>
            </a:pPr>
            <a:r>
              <a:rPr lang="en-GB" altLang="en-US" sz="1800"/>
              <a:t>- enclosed in biopolymer</a:t>
            </a:r>
            <a:r>
              <a:rPr lang="cs-CZ" altLang="en-US" sz="1800"/>
              <a:t> </a:t>
            </a:r>
            <a:r>
              <a:rPr lang="en-GB" altLang="en-US" sz="1800"/>
              <a:t>envelope</a:t>
            </a:r>
          </a:p>
          <a:p>
            <a:pPr eaLnBrk="1" hangingPunct="1">
              <a:lnSpc>
                <a:spcPct val="80000"/>
              </a:lnSpc>
            </a:pPr>
            <a:endParaRPr lang="en-GB"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cs-CZ" altLang="en-US" sz="1800"/>
          </a:p>
          <a:p>
            <a:pPr eaLnBrk="1" hangingPunct="1">
              <a:lnSpc>
                <a:spcPct val="80000"/>
              </a:lnSpc>
            </a:pPr>
            <a:endParaRPr lang="en-GB" altLang="en-US" sz="1800"/>
          </a:p>
          <a:p>
            <a:pPr eaLnBrk="1" hangingPunct="1">
              <a:lnSpc>
                <a:spcPct val="80000"/>
              </a:lnSpc>
              <a:buFontTx/>
              <a:buNone/>
            </a:pPr>
            <a:r>
              <a:rPr lang="en-GB" altLang="en-US" sz="1800"/>
              <a:t>A SEM micrograph of</a:t>
            </a:r>
            <a:r>
              <a:rPr lang="cs-CZ" altLang="en-US" sz="1800"/>
              <a:t> </a:t>
            </a:r>
            <a:r>
              <a:rPr lang="en-GB" altLang="en-US" sz="1800"/>
              <a:t>encapsulated </a:t>
            </a:r>
            <a:r>
              <a:rPr lang="cs-CZ" altLang="en-US" sz="1800"/>
              <a:t> </a:t>
            </a:r>
            <a:r>
              <a:rPr lang="en-GB" altLang="en-US" sz="1800"/>
              <a:t>echocontrast agent</a:t>
            </a:r>
            <a:endParaRPr lang="en-US" altLang="en-US" sz="1800"/>
          </a:p>
        </p:txBody>
      </p:sp>
      <p:sp>
        <p:nvSpPr>
          <p:cNvPr id="88069" name="Rectangle 5">
            <a:extLst>
              <a:ext uri="{FF2B5EF4-FFF2-40B4-BE49-F238E27FC236}">
                <a16:creationId xmlns:a16="http://schemas.microsoft.com/office/drawing/2014/main" xmlns="" id="{6FD9871A-F225-40F8-A155-0FB2C5F1CBE3}"/>
              </a:ext>
            </a:extLst>
          </p:cNvPr>
          <p:cNvSpPr>
            <a:spLocks noGrp="1" noChangeArrowheads="1"/>
          </p:cNvSpPr>
          <p:nvPr>
            <p:ph type="title"/>
          </p:nvPr>
        </p:nvSpPr>
        <p:spPr/>
        <p:txBody>
          <a:bodyPr/>
          <a:lstStyle/>
          <a:p>
            <a:pPr eaLnBrk="1" hangingPunct="1"/>
            <a:r>
              <a:rPr lang="en-GB" altLang="en-US" sz="3200">
                <a:solidFill>
                  <a:schemeClr val="tx1"/>
                </a:solidFill>
              </a:rPr>
              <a:t>Echocontrast agents</a:t>
            </a:r>
            <a:endParaRPr lang="en-US" altLang="en-US" sz="3200">
              <a:solidFill>
                <a:schemeClr val="tx1"/>
              </a:solidFill>
            </a:endParaRPr>
          </a:p>
        </p:txBody>
      </p:sp>
      <p:pic>
        <p:nvPicPr>
          <p:cNvPr id="88070" name="Picture 6">
            <a:extLst>
              <a:ext uri="{FF2B5EF4-FFF2-40B4-BE49-F238E27FC236}">
                <a16:creationId xmlns:a16="http://schemas.microsoft.com/office/drawing/2014/main" xmlns="" id="{FCBB2A0A-87A1-4A8D-99F7-DD1397D2A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2420938"/>
            <a:ext cx="43053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ahraný zvuk">
            <a:hlinkClick r:id="" action="ppaction://media"/>
            <a:extLst>
              <a:ext uri="{FF2B5EF4-FFF2-40B4-BE49-F238E27FC236}">
                <a16:creationId xmlns:a16="http://schemas.microsoft.com/office/drawing/2014/main" xmlns="" id="{E445AE55-5668-4DF2-B9A5-0F20E7BD73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66832" y="4452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xmlns="" id="{AA08FCF4-CF91-41A1-B83C-3808D54381D0}"/>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90115" name="Rectangle 3">
            <a:extLst>
              <a:ext uri="{FF2B5EF4-FFF2-40B4-BE49-F238E27FC236}">
                <a16:creationId xmlns:a16="http://schemas.microsoft.com/office/drawing/2014/main" xmlns="" id="{3B6CADFB-D026-4486-B892-8EC4BFC30B47}"/>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90116" name="Rectangle 6">
            <a:extLst>
              <a:ext uri="{FF2B5EF4-FFF2-40B4-BE49-F238E27FC236}">
                <a16:creationId xmlns:a16="http://schemas.microsoft.com/office/drawing/2014/main" xmlns="" id="{805D7F4D-6D1B-4707-B3F3-BD7A7C954672}"/>
              </a:ext>
            </a:extLst>
          </p:cNvPr>
          <p:cNvSpPr>
            <a:spLocks noGrp="1" noChangeArrowheads="1"/>
          </p:cNvSpPr>
          <p:nvPr>
            <p:ph type="body" idx="1"/>
          </p:nvPr>
        </p:nvSpPr>
        <p:spPr>
          <a:noFill/>
        </p:spPr>
        <p:txBody>
          <a:bodyPr/>
          <a:lstStyle/>
          <a:p>
            <a:pPr eaLnBrk="1" hangingPunct="1">
              <a:spcBef>
                <a:spcPct val="0"/>
              </a:spcBef>
              <a:buFontTx/>
              <a:buNone/>
            </a:pPr>
            <a:r>
              <a:rPr lang="en-GB" altLang="en-US" sz="1800" b="1"/>
              <a:t>Enhanced demarcation of heart ventricle after application of the echocontrast agent</a:t>
            </a:r>
            <a:endParaRPr lang="en-US" altLang="en-US" sz="1800" b="1"/>
          </a:p>
        </p:txBody>
      </p:sp>
      <p:sp>
        <p:nvSpPr>
          <p:cNvPr id="90117" name="Rectangle 7">
            <a:extLst>
              <a:ext uri="{FF2B5EF4-FFF2-40B4-BE49-F238E27FC236}">
                <a16:creationId xmlns:a16="http://schemas.microsoft.com/office/drawing/2014/main" xmlns="" id="{3284DE53-4FF6-4874-9080-D8CE0B77AC4D}"/>
              </a:ext>
            </a:extLst>
          </p:cNvPr>
          <p:cNvSpPr>
            <a:spLocks noGrp="1" noChangeArrowheads="1"/>
          </p:cNvSpPr>
          <p:nvPr>
            <p:ph type="title"/>
          </p:nvPr>
        </p:nvSpPr>
        <p:spPr>
          <a:noFill/>
        </p:spPr>
        <p:txBody>
          <a:bodyPr/>
          <a:lstStyle/>
          <a:p>
            <a:pPr eaLnBrk="1" hangingPunct="1"/>
            <a:r>
              <a:rPr lang="en-GB" altLang="en-US" sz="3200"/>
              <a:t>Echocontrast agents</a:t>
            </a:r>
            <a:endParaRPr lang="en-US" altLang="en-US" sz="3200"/>
          </a:p>
        </p:txBody>
      </p:sp>
      <p:pic>
        <p:nvPicPr>
          <p:cNvPr id="90118" name="Picture 8" descr="Slide17">
            <a:extLst>
              <a:ext uri="{FF2B5EF4-FFF2-40B4-BE49-F238E27FC236}">
                <a16:creationId xmlns:a16="http://schemas.microsoft.com/office/drawing/2014/main" xmlns="" id="{7F91F6D1-49B8-4CFA-A188-1A34EB73A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5053012"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xmlns="" id="{C25ACAE7-78AA-4E53-8866-8C169F6825F9}"/>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92163" name="Rectangle 3">
            <a:extLst>
              <a:ext uri="{FF2B5EF4-FFF2-40B4-BE49-F238E27FC236}">
                <a16:creationId xmlns:a16="http://schemas.microsoft.com/office/drawing/2014/main" xmlns="" id="{3C845375-C641-418B-9D9E-8B85ADB558C8}"/>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92164" name="Rectangle 4">
            <a:extLst>
              <a:ext uri="{FF2B5EF4-FFF2-40B4-BE49-F238E27FC236}">
                <a16:creationId xmlns:a16="http://schemas.microsoft.com/office/drawing/2014/main" xmlns="" id="{A72413AE-828C-4EEF-9AFA-2EA24B92B09B}"/>
              </a:ext>
            </a:extLst>
          </p:cNvPr>
          <p:cNvSpPr>
            <a:spLocks noGrp="1" noChangeArrowheads="1"/>
          </p:cNvSpPr>
          <p:nvPr>
            <p:ph type="body" idx="1"/>
          </p:nvPr>
        </p:nvSpPr>
        <p:spPr>
          <a:xfrm>
            <a:off x="468313" y="2492375"/>
            <a:ext cx="8229600" cy="749300"/>
          </a:xfrm>
        </p:spPr>
        <p:txBody>
          <a:bodyPr/>
          <a:lstStyle/>
          <a:p>
            <a:pPr algn="ctr" eaLnBrk="1" hangingPunct="1">
              <a:buFontTx/>
              <a:buNone/>
            </a:pPr>
            <a:r>
              <a:rPr lang="cs-CZ" altLang="en-GB" b="1">
                <a:solidFill>
                  <a:srgbClr val="FF0000"/>
                </a:solidFill>
              </a:rPr>
              <a:t>R</a:t>
            </a:r>
            <a:r>
              <a:rPr lang="en-GB" altLang="en-GB" b="1">
                <a:solidFill>
                  <a:srgbClr val="FF0000"/>
                </a:solidFill>
              </a:rPr>
              <a:t>educing Ultrasound ‘Doses’</a:t>
            </a:r>
            <a:endParaRPr lang="en-US" altLang="en-US" b="1">
              <a:solidFill>
                <a:srgbClr val="FF0000"/>
              </a:solidFill>
            </a:endParaRPr>
          </a:p>
        </p:txBody>
      </p:sp>
      <p:sp>
        <p:nvSpPr>
          <p:cNvPr id="92165" name="Rectangle 5">
            <a:extLst>
              <a:ext uri="{FF2B5EF4-FFF2-40B4-BE49-F238E27FC236}">
                <a16:creationId xmlns:a16="http://schemas.microsoft.com/office/drawing/2014/main" xmlns="" id="{C7F739D4-9F44-4335-AC2D-A2FE89E095AC}"/>
              </a:ext>
            </a:extLst>
          </p:cNvPr>
          <p:cNvSpPr>
            <a:spLocks noGrp="1" noChangeArrowheads="1"/>
          </p:cNvSpPr>
          <p:nvPr>
            <p:ph type="title"/>
          </p:nvPr>
        </p:nvSpPr>
        <p:spPr/>
        <p:txBody>
          <a:bodyPr/>
          <a:lstStyle/>
          <a:p>
            <a:pPr eaLnBrk="1" hangingPunct="1"/>
            <a:r>
              <a:rPr lang="en-GB" altLang="en-GB" sz="3200"/>
              <a:t>Patient Safety</a:t>
            </a:r>
            <a:endParaRPr lang="en-US" altLang="en-US" sz="3200"/>
          </a:p>
        </p:txBody>
      </p:sp>
      <p:sp>
        <p:nvSpPr>
          <p:cNvPr id="92166" name="Rectangle 6">
            <a:extLst>
              <a:ext uri="{FF2B5EF4-FFF2-40B4-BE49-F238E27FC236}">
                <a16:creationId xmlns:a16="http://schemas.microsoft.com/office/drawing/2014/main" xmlns="" id="{AB13B763-0B35-453C-8F77-A2B797302041}"/>
              </a:ext>
            </a:extLst>
          </p:cNvPr>
          <p:cNvSpPr>
            <a:spLocks noChangeArrowheads="1"/>
          </p:cNvSpPr>
          <p:nvPr/>
        </p:nvSpPr>
        <p:spPr bwMode="auto">
          <a:xfrm>
            <a:off x="1619250" y="2420938"/>
            <a:ext cx="5905500" cy="720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92167" name="Rectangle 7">
            <a:extLst>
              <a:ext uri="{FF2B5EF4-FFF2-40B4-BE49-F238E27FC236}">
                <a16:creationId xmlns:a16="http://schemas.microsoft.com/office/drawing/2014/main" xmlns="" id="{5DB409EB-7936-442D-A705-EB6A59B6DA5D}"/>
              </a:ext>
            </a:extLst>
          </p:cNvPr>
          <p:cNvSpPr>
            <a:spLocks noChangeArrowheads="1"/>
          </p:cNvSpPr>
          <p:nvPr/>
        </p:nvSpPr>
        <p:spPr bwMode="auto">
          <a:xfrm>
            <a:off x="107950" y="3789363"/>
            <a:ext cx="85693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GB" sz="1800"/>
              <a:t>US is non-ionising BUT since many bioeffects of ultrasound have not yet been studied fully, ‘prudent’ use is recommended</a:t>
            </a:r>
            <a:endParaRPr lang="cs-CZ" altLang="en-GB" sz="1800"/>
          </a:p>
          <a:p>
            <a:pPr algn="ctr" eaLnBrk="1" hangingPunct="1">
              <a:spcBef>
                <a:spcPct val="0"/>
              </a:spcBef>
              <a:buFontTx/>
              <a:buNone/>
            </a:pPr>
            <a:endParaRPr lang="cs-CZ" altLang="en-GB" sz="1800"/>
          </a:p>
          <a:p>
            <a:pPr algn="ctr" eaLnBrk="1" hangingPunct="1">
              <a:spcBef>
                <a:spcPct val="0"/>
              </a:spcBef>
              <a:buFontTx/>
              <a:buNone/>
            </a:pPr>
            <a:r>
              <a:rPr lang="en-GB" altLang="en-GB" sz="1800"/>
              <a:t>ALARA – as low as reasonably achievable (exposure)</a:t>
            </a:r>
            <a:endParaRPr lang="cs-CZ" altLang="en-GB" sz="1800"/>
          </a:p>
          <a:p>
            <a:pPr algn="ctr" eaLnBrk="1" hangingPunct="1">
              <a:spcBef>
                <a:spcPct val="0"/>
              </a:spcBef>
              <a:buFontTx/>
              <a:buNone/>
            </a:pPr>
            <a:endParaRPr lang="en-GB" altLang="en-GB" sz="1800"/>
          </a:p>
          <a:p>
            <a:pPr algn="ctr" eaLnBrk="1" hangingPunct="1">
              <a:spcBef>
                <a:spcPct val="0"/>
              </a:spcBef>
              <a:buFontTx/>
              <a:buNone/>
            </a:pPr>
            <a:r>
              <a:rPr lang="en-GB" altLang="en-GB" sz="1800"/>
              <a:t>In practice ‘prudent’ = justification + optimisation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8" descr="ronnie_colemans_wifes_ultrasound-151520">
            <a:extLst>
              <a:ext uri="{FF2B5EF4-FFF2-40B4-BE49-F238E27FC236}">
                <a16:creationId xmlns:a16="http://schemas.microsoft.com/office/drawing/2014/main" xmlns="" id="{134CD6A0-D410-4EE3-A547-A5DC4A70DA3F}"/>
              </a:ext>
            </a:extLst>
          </p:cNvPr>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a:stretch>
            <a:fillRect/>
          </a:stretch>
        </p:blipFill>
        <p:spPr bwMode="auto">
          <a:xfrm>
            <a:off x="1619250" y="333375"/>
            <a:ext cx="5210175"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12" descr="ultrasound cartoons, ultrasound cartoon, ultrasound picture, ultrasound pictures, ultrasound image, ultrasound images, ultrasound illustration, ultrasound illustrations ">
            <a:extLst>
              <a:ext uri="{FF2B5EF4-FFF2-40B4-BE49-F238E27FC236}">
                <a16:creationId xmlns:a16="http://schemas.microsoft.com/office/drawing/2014/main" xmlns="" id="{9F8DFA44-AA2D-4BEE-8E35-454C42F5C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1830">
            <a:off x="5867400" y="2708275"/>
            <a:ext cx="30575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10" descr="http://www.cartoonstock.com/lowres/dre0714l.jpg">
            <a:extLst>
              <a:ext uri="{FF2B5EF4-FFF2-40B4-BE49-F238E27FC236}">
                <a16:creationId xmlns:a16="http://schemas.microsoft.com/office/drawing/2014/main" xmlns="" id="{F45319C1-08E3-46FA-A9F8-2B055E4F1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67103">
            <a:off x="611188" y="2636838"/>
            <a:ext cx="2733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4">
            <a:extLst>
              <a:ext uri="{FF2B5EF4-FFF2-40B4-BE49-F238E27FC236}">
                <a16:creationId xmlns:a16="http://schemas.microsoft.com/office/drawing/2014/main" xmlns="" id="{5556C435-0B81-47A6-A0B5-976C796A6DE5}"/>
              </a:ext>
            </a:extLst>
          </p:cNvPr>
          <p:cNvSpPr>
            <a:spLocks noGrp="1" noChangeArrowheads="1"/>
          </p:cNvSpPr>
          <p:nvPr>
            <p:ph type="body" idx="1"/>
          </p:nvPr>
        </p:nvSpPr>
        <p:spPr>
          <a:xfrm>
            <a:off x="323850" y="549275"/>
            <a:ext cx="8229600" cy="892175"/>
          </a:xfrm>
          <a:noFill/>
        </p:spPr>
        <p:txBody>
          <a:bodyPr/>
          <a:lstStyle/>
          <a:p>
            <a:pPr eaLnBrk="1" hangingPunct="1">
              <a:buFontTx/>
              <a:buNone/>
            </a:pPr>
            <a:r>
              <a:rPr lang="cs-CZ" altLang="en-US" sz="1400"/>
              <a:t>Sources:</a:t>
            </a:r>
          </a:p>
          <a:p>
            <a:pPr eaLnBrk="1" hangingPunct="1"/>
            <a:r>
              <a:rPr lang="cs-CZ" altLang="en-US" sz="1400" b="1"/>
              <a:t>Lecture of prof. Mornstein</a:t>
            </a:r>
          </a:p>
          <a:p>
            <a:pPr eaLnBrk="1" hangingPunct="1"/>
            <a:r>
              <a:rPr lang="en-US" altLang="en-US" sz="1400" b="1"/>
              <a:t>Ultrasound Production and Interactions</a:t>
            </a:r>
            <a:r>
              <a:rPr lang="en-US" altLang="en-US" sz="1400"/>
              <a:t> </a:t>
            </a:r>
            <a:r>
              <a:rPr lang="en-US" altLang="en-US" sz="1400" b="1"/>
              <a:t/>
            </a:r>
            <a:br>
              <a:rPr lang="en-US" altLang="en-US" sz="1400" b="1"/>
            </a:br>
            <a:r>
              <a:rPr lang="en-US" altLang="en-US" sz="1400" b="1"/>
              <a:t>Perry Sprawls, Ph.D.</a:t>
            </a:r>
            <a:endParaRPr lang="cs-CZ" altLang="en-US" sz="1400" b="1"/>
          </a:p>
          <a:p>
            <a:pPr eaLnBrk="1" hangingPunct="1"/>
            <a:endParaRPr lang="cs-CZ" altLang="en-US" sz="1400" b="1"/>
          </a:p>
          <a:p>
            <a:pPr eaLnBrk="1" hangingPunct="1"/>
            <a:endParaRPr lang="cs-CZ" altLang="en-US" sz="1400" b="1"/>
          </a:p>
          <a:p>
            <a:pPr eaLnBrk="1" hangingPunct="1"/>
            <a:endParaRPr lang="en-US" altLang="en-US" sz="1400" b="1"/>
          </a:p>
        </p:txBody>
      </p:sp>
      <p:sp>
        <p:nvSpPr>
          <p:cNvPr id="94214" name="Rectangle 6">
            <a:extLst>
              <a:ext uri="{FF2B5EF4-FFF2-40B4-BE49-F238E27FC236}">
                <a16:creationId xmlns:a16="http://schemas.microsoft.com/office/drawing/2014/main" xmlns="" id="{CCA4884A-5D2A-4D56-8541-903D4B08CFF8}"/>
              </a:ext>
            </a:extLst>
          </p:cNvPr>
          <p:cNvSpPr>
            <a:spLocks noChangeArrowheads="1"/>
          </p:cNvSpPr>
          <p:nvPr/>
        </p:nvSpPr>
        <p:spPr bwMode="auto">
          <a:xfrm>
            <a:off x="1908175" y="1844675"/>
            <a:ext cx="587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en-US" sz="3600"/>
              <a:t>T</a:t>
            </a:r>
            <a:r>
              <a:rPr lang="en-US" altLang="en-US" sz="3600"/>
              <a:t>hank you for your attention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B732C92F-E612-4F6D-95A5-0BD358E04255}"/>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2291" name="Rectangle 3">
            <a:extLst>
              <a:ext uri="{FF2B5EF4-FFF2-40B4-BE49-F238E27FC236}">
                <a16:creationId xmlns:a16="http://schemas.microsoft.com/office/drawing/2014/main" xmlns="" id="{56F754EE-BC5D-4813-8F26-3B4800033176}"/>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2292" name="Rectangle 6">
            <a:extLst>
              <a:ext uri="{FF2B5EF4-FFF2-40B4-BE49-F238E27FC236}">
                <a16:creationId xmlns:a16="http://schemas.microsoft.com/office/drawing/2014/main" xmlns="" id="{975B100B-175B-4654-8B1A-B2FD77C946B9}"/>
              </a:ext>
            </a:extLst>
          </p:cNvPr>
          <p:cNvSpPr>
            <a:spLocks noGrp="1" noChangeArrowheads="1"/>
          </p:cNvSpPr>
          <p:nvPr>
            <p:ph type="body" idx="1"/>
          </p:nvPr>
        </p:nvSpPr>
        <p:spPr>
          <a:xfrm>
            <a:off x="468313" y="2060575"/>
            <a:ext cx="8229600" cy="3921125"/>
          </a:xfrm>
        </p:spPr>
        <p:txBody>
          <a:bodyPr/>
          <a:lstStyle/>
          <a:p>
            <a:pPr eaLnBrk="1" hangingPunct="1">
              <a:buFontTx/>
              <a:buNone/>
            </a:pPr>
            <a:r>
              <a:rPr lang="cs-CZ" altLang="en-US" sz="2000"/>
              <a:t>A</a:t>
            </a:r>
            <a:r>
              <a:rPr lang="en-US" altLang="en-US" sz="2000"/>
              <a:t>mplitude may be </a:t>
            </a:r>
            <a:r>
              <a:rPr lang="cs-CZ" altLang="en-US" sz="2000"/>
              <a:t>in </a:t>
            </a:r>
            <a:r>
              <a:rPr lang="en-US" altLang="en-US" sz="2000"/>
              <a:t>the case </a:t>
            </a:r>
            <a:r>
              <a:rPr lang="cs-CZ" altLang="en-US" sz="2000"/>
              <a:t>of</a:t>
            </a:r>
            <a:r>
              <a:rPr lang="en-US" altLang="en-US" sz="2000"/>
              <a:t> ultrasound </a:t>
            </a:r>
            <a:r>
              <a:rPr lang="cs-CZ" altLang="en-US" sz="2000"/>
              <a:t>wave define as a </a:t>
            </a:r>
            <a:r>
              <a:rPr lang="en-US" altLang="en-US" sz="2000"/>
              <a:t>sound pressure level at a given point</a:t>
            </a:r>
            <a:r>
              <a:rPr lang="cs-CZ" altLang="en-US" sz="2000"/>
              <a:t>, f</a:t>
            </a:r>
            <a:r>
              <a:rPr lang="en-US" altLang="en-US" sz="2000"/>
              <a:t>or example</a:t>
            </a:r>
            <a:r>
              <a:rPr lang="cs-CZ" altLang="en-US" sz="2000"/>
              <a:t> ( </a:t>
            </a:r>
            <a:r>
              <a:rPr lang="en-US" altLang="en-US" sz="2000"/>
              <a:t>or </a:t>
            </a:r>
            <a:r>
              <a:rPr lang="cs-CZ" altLang="en-US" sz="2000"/>
              <a:t>as </a:t>
            </a:r>
            <a:r>
              <a:rPr lang="en-US" altLang="en-US" sz="2000"/>
              <a:t>displacement of mass point in space</a:t>
            </a:r>
            <a:r>
              <a:rPr lang="cs-CZ" altLang="en-US" sz="2000"/>
              <a:t>).</a:t>
            </a:r>
            <a:r>
              <a:rPr lang="en-US" altLang="en-US" sz="2000"/>
              <a:t> </a:t>
            </a:r>
          </a:p>
        </p:txBody>
      </p:sp>
      <p:sp>
        <p:nvSpPr>
          <p:cNvPr id="12293" name="Rectangle 7">
            <a:extLst>
              <a:ext uri="{FF2B5EF4-FFF2-40B4-BE49-F238E27FC236}">
                <a16:creationId xmlns:a16="http://schemas.microsoft.com/office/drawing/2014/main" xmlns="" id="{29A3CAC9-3BF6-4072-874A-1E37F529B652}"/>
              </a:ext>
            </a:extLst>
          </p:cNvPr>
          <p:cNvSpPr>
            <a:spLocks noGrp="1" noChangeArrowheads="1"/>
          </p:cNvSpPr>
          <p:nvPr>
            <p:ph type="title"/>
          </p:nvPr>
        </p:nvSpPr>
        <p:spPr/>
        <p:txBody>
          <a:bodyPr/>
          <a:lstStyle/>
          <a:p>
            <a:pPr eaLnBrk="1" hangingPunct="1"/>
            <a:r>
              <a:rPr lang="cs-CZ" altLang="en-US" sz="3200"/>
              <a:t>P</a:t>
            </a:r>
            <a:r>
              <a:rPr lang="en-GB" altLang="en-US" sz="3200"/>
              <a:t>hysical properties</a:t>
            </a:r>
            <a:endParaRPr lang="en-US" altLang="en-US" sz="3200"/>
          </a:p>
        </p:txBody>
      </p:sp>
      <p:pic>
        <p:nvPicPr>
          <p:cNvPr id="12294" name="Picture 9" descr="wavelength_sm">
            <a:extLst>
              <a:ext uri="{FF2B5EF4-FFF2-40B4-BE49-F238E27FC236}">
                <a16:creationId xmlns:a16="http://schemas.microsoft.com/office/drawing/2014/main" xmlns="" id="{8750B103-3521-439E-B1CE-3AFD87CC6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068638"/>
            <a:ext cx="3333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Line 10">
            <a:extLst>
              <a:ext uri="{FF2B5EF4-FFF2-40B4-BE49-F238E27FC236}">
                <a16:creationId xmlns:a16="http://schemas.microsoft.com/office/drawing/2014/main" xmlns="" id="{94EC3D53-4852-44CE-B752-A0408F3A1B83}"/>
              </a:ext>
            </a:extLst>
          </p:cNvPr>
          <p:cNvSpPr>
            <a:spLocks noChangeShapeType="1"/>
          </p:cNvSpPr>
          <p:nvPr/>
        </p:nvSpPr>
        <p:spPr bwMode="auto">
          <a:xfrm flipV="1">
            <a:off x="1546225" y="3141663"/>
            <a:ext cx="0" cy="287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296" name="Line 11">
            <a:extLst>
              <a:ext uri="{FF2B5EF4-FFF2-40B4-BE49-F238E27FC236}">
                <a16:creationId xmlns:a16="http://schemas.microsoft.com/office/drawing/2014/main" xmlns="" id="{DABED35C-0166-4960-B4E4-1D35B5BFE5F7}"/>
              </a:ext>
            </a:extLst>
          </p:cNvPr>
          <p:cNvSpPr>
            <a:spLocks noChangeShapeType="1"/>
          </p:cNvSpPr>
          <p:nvPr/>
        </p:nvSpPr>
        <p:spPr bwMode="auto">
          <a:xfrm>
            <a:off x="1187450" y="5516563"/>
            <a:ext cx="4391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297" name="Text Box 12">
            <a:extLst>
              <a:ext uri="{FF2B5EF4-FFF2-40B4-BE49-F238E27FC236}">
                <a16:creationId xmlns:a16="http://schemas.microsoft.com/office/drawing/2014/main" xmlns="" id="{9E56577F-140E-4ACE-8D61-1F4179C1D161}"/>
              </a:ext>
            </a:extLst>
          </p:cNvPr>
          <p:cNvSpPr txBox="1">
            <a:spLocks noChangeArrowheads="1"/>
          </p:cNvSpPr>
          <p:nvPr/>
        </p:nvSpPr>
        <p:spPr bwMode="auto">
          <a:xfrm>
            <a:off x="4786313" y="56610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time</a:t>
            </a:r>
            <a:endParaRPr lang="en-US" altLang="en-US" sz="1800"/>
          </a:p>
        </p:txBody>
      </p:sp>
      <p:sp>
        <p:nvSpPr>
          <p:cNvPr id="12298" name="Text Box 13">
            <a:extLst>
              <a:ext uri="{FF2B5EF4-FFF2-40B4-BE49-F238E27FC236}">
                <a16:creationId xmlns:a16="http://schemas.microsoft.com/office/drawing/2014/main" xmlns="" id="{7FBD108D-44E5-4D0C-8972-9CE1A024858F}"/>
              </a:ext>
            </a:extLst>
          </p:cNvPr>
          <p:cNvSpPr txBox="1">
            <a:spLocks noChangeArrowheads="1"/>
          </p:cNvSpPr>
          <p:nvPr/>
        </p:nvSpPr>
        <p:spPr bwMode="auto">
          <a:xfrm>
            <a:off x="322263" y="335756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pressure</a:t>
            </a:r>
            <a:endParaRPr lang="en-US" altLang="en-US" sz="1800"/>
          </a:p>
        </p:txBody>
      </p:sp>
      <p:pic>
        <p:nvPicPr>
          <p:cNvPr id="12299" name="Picture 14" descr="http://www.sprawls.org/ppmi2/USPRO/25USPROD03.png">
            <a:extLst>
              <a:ext uri="{FF2B5EF4-FFF2-40B4-BE49-F238E27FC236}">
                <a16:creationId xmlns:a16="http://schemas.microsoft.com/office/drawing/2014/main" xmlns="" id="{B662ACCA-F800-4B77-B03E-5A5172C51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852738"/>
            <a:ext cx="324167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1B6333B2-037C-4250-9CAF-5F3D25F455F5}"/>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4339" name="Rectangle 3">
            <a:extLst>
              <a:ext uri="{FF2B5EF4-FFF2-40B4-BE49-F238E27FC236}">
                <a16:creationId xmlns:a16="http://schemas.microsoft.com/office/drawing/2014/main" xmlns="" id="{575D5B42-9FC2-4A3B-A3EF-BFAF910693F8}"/>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4340" name="Rectangle 5">
            <a:extLst>
              <a:ext uri="{FF2B5EF4-FFF2-40B4-BE49-F238E27FC236}">
                <a16:creationId xmlns:a16="http://schemas.microsoft.com/office/drawing/2014/main" xmlns="" id="{B28F45D5-686B-4725-BA1D-9D0855D4D833}"/>
              </a:ext>
            </a:extLst>
          </p:cNvPr>
          <p:cNvSpPr>
            <a:spLocks noGrp="1" noChangeArrowheads="1"/>
          </p:cNvSpPr>
          <p:nvPr>
            <p:ph type="title"/>
          </p:nvPr>
        </p:nvSpPr>
        <p:spPr/>
        <p:txBody>
          <a:bodyPr/>
          <a:lstStyle/>
          <a:p>
            <a:pPr eaLnBrk="1" hangingPunct="1"/>
            <a:r>
              <a:rPr lang="cs-CZ" altLang="en-US" sz="3200"/>
              <a:t>P</a:t>
            </a:r>
            <a:r>
              <a:rPr lang="en-GB" altLang="en-US" sz="3200"/>
              <a:t>hysical properties</a:t>
            </a:r>
            <a:endParaRPr lang="en-US" altLang="en-US" sz="3200"/>
          </a:p>
        </p:txBody>
      </p:sp>
      <p:pic>
        <p:nvPicPr>
          <p:cNvPr id="14341" name="Picture 9" descr="velocity">
            <a:extLst>
              <a:ext uri="{FF2B5EF4-FFF2-40B4-BE49-F238E27FC236}">
                <a16:creationId xmlns:a16="http://schemas.microsoft.com/office/drawing/2014/main" xmlns="" id="{C750C823-8276-476B-A52B-97D1634E1E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557338"/>
            <a:ext cx="372903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0">
            <a:extLst>
              <a:ext uri="{FF2B5EF4-FFF2-40B4-BE49-F238E27FC236}">
                <a16:creationId xmlns:a16="http://schemas.microsoft.com/office/drawing/2014/main" xmlns="" id="{50B71945-9461-42A0-9703-B3883F6FBFF6}"/>
              </a:ext>
            </a:extLst>
          </p:cNvPr>
          <p:cNvSpPr>
            <a:spLocks noChangeArrowheads="1"/>
          </p:cNvSpPr>
          <p:nvPr/>
        </p:nvSpPr>
        <p:spPr bwMode="auto">
          <a:xfrm>
            <a:off x="1492250" y="156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4343" name="Rectangle 11">
            <a:extLst>
              <a:ext uri="{FF2B5EF4-FFF2-40B4-BE49-F238E27FC236}">
                <a16:creationId xmlns:a16="http://schemas.microsoft.com/office/drawing/2014/main" xmlns="" id="{396B35C3-8E57-4BAE-A5E0-5FBAF772324B}"/>
              </a:ext>
            </a:extLst>
          </p:cNvPr>
          <p:cNvSpPr>
            <a:spLocks noChangeArrowheads="1"/>
          </p:cNvSpPr>
          <p:nvPr/>
        </p:nvSpPr>
        <p:spPr bwMode="auto">
          <a:xfrm>
            <a:off x="971550" y="4508500"/>
            <a:ext cx="4586288" cy="304800"/>
          </a:xfrm>
          <a:prstGeom prst="rect">
            <a:avLst/>
          </a:prstGeom>
          <a:solidFill>
            <a:srgbClr val="FFF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t>Approximate Velocity of Sound in Various Materials</a:t>
            </a:r>
            <a:r>
              <a:rPr lang="en-US" altLang="en-US" sz="1400"/>
              <a:t> </a:t>
            </a:r>
            <a:endParaRPr lang="en-US" altLang="en-US" sz="1800"/>
          </a:p>
        </p:txBody>
      </p:sp>
      <p:graphicFrame>
        <p:nvGraphicFramePr>
          <p:cNvPr id="61517" name="Group 77">
            <a:extLst>
              <a:ext uri="{FF2B5EF4-FFF2-40B4-BE49-F238E27FC236}">
                <a16:creationId xmlns:a16="http://schemas.microsoft.com/office/drawing/2014/main" xmlns="" id="{1AA2B0A0-BD7C-4CCF-A3A6-40A9263B3222}"/>
              </a:ext>
            </a:extLst>
          </p:cNvPr>
          <p:cNvGraphicFramePr>
            <a:graphicFrameLocks noGrp="1"/>
          </p:cNvGraphicFramePr>
          <p:nvPr/>
        </p:nvGraphicFramePr>
        <p:xfrm>
          <a:off x="1908175" y="4941888"/>
          <a:ext cx="3871913" cy="1524000"/>
        </p:xfrm>
        <a:graphic>
          <a:graphicData uri="http://schemas.openxmlformats.org/drawingml/2006/table">
            <a:tbl>
              <a:tblPr/>
              <a:tblGrid>
                <a:gridCol w="1927225">
                  <a:extLst>
                    <a:ext uri="{9D8B030D-6E8A-4147-A177-3AD203B41FA5}">
                      <a16:colId xmlns:a16="http://schemas.microsoft.com/office/drawing/2014/main" xmlns="" val="20000"/>
                    </a:ext>
                  </a:extLst>
                </a:gridCol>
                <a:gridCol w="1944688">
                  <a:extLst>
                    <a:ext uri="{9D8B030D-6E8A-4147-A177-3AD203B41FA5}">
                      <a16:colId xmlns:a16="http://schemas.microsoft.com/office/drawing/2014/main" xmlns="" val="20001"/>
                    </a:ext>
                  </a:extLst>
                </a:gridCol>
              </a:tblGrid>
              <a:tr h="304800">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chemeClr val="tx1"/>
                          </a:solidFill>
                          <a:effectLst/>
                          <a:latin typeface="Arial" charset="0"/>
                        </a:rPr>
                        <a:t>Material</a:t>
                      </a:r>
                      <a:endParaRPr kumimoji="0" lang="en-US" altLang="en-US" sz="12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chemeClr val="tx1"/>
                          </a:solidFill>
                          <a:effectLst/>
                          <a:latin typeface="Arial" charset="0"/>
                        </a:rPr>
                        <a:t>Velocity (m/sec)</a:t>
                      </a:r>
                      <a:endParaRPr kumimoji="0" lang="en-US" altLang="en-US" sz="12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extLst>
                  <a:ext uri="{0D108BD9-81ED-4DB2-BD59-A6C34878D82A}">
                    <a16:rowId xmlns:a16="http://schemas.microsoft.com/office/drawing/2014/main" xmlns="" val="10000"/>
                  </a:ext>
                </a:extLst>
              </a:tr>
              <a:tr h="304800">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Fat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1450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extLst>
                  <a:ext uri="{0D108BD9-81ED-4DB2-BD59-A6C34878D82A}">
                    <a16:rowId xmlns:a16="http://schemas.microsoft.com/office/drawing/2014/main" xmlns="" val="10001"/>
                  </a:ext>
                </a:extLst>
              </a:tr>
              <a:tr h="304800">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Water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1480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extLst>
                  <a:ext uri="{0D108BD9-81ED-4DB2-BD59-A6C34878D82A}">
                    <a16:rowId xmlns:a16="http://schemas.microsoft.com/office/drawing/2014/main" xmlns="" val="10002"/>
                  </a:ext>
                </a:extLst>
              </a:tr>
              <a:tr h="304800">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Soft tissue (average)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1540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extLst>
                  <a:ext uri="{0D108BD9-81ED-4DB2-BD59-A6C34878D82A}">
                    <a16:rowId xmlns:a16="http://schemas.microsoft.com/office/drawing/2014/main" xmlns="" val="10003"/>
                  </a:ext>
                </a:extLst>
              </a:tr>
              <a:tr h="304800">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Bone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4100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0"/>
                    </a:solidFill>
                  </a:tcPr>
                </a:tc>
                <a:extLst>
                  <a:ext uri="{0D108BD9-81ED-4DB2-BD59-A6C34878D82A}">
                    <a16:rowId xmlns:a16="http://schemas.microsoft.com/office/drawing/2014/main" xmlns="" val="10004"/>
                  </a:ext>
                </a:extLst>
              </a:tr>
            </a:tbl>
          </a:graphicData>
        </a:graphic>
      </p:graphicFrame>
      <p:sp>
        <p:nvSpPr>
          <p:cNvPr id="14364" name="Rectangle 78">
            <a:extLst>
              <a:ext uri="{FF2B5EF4-FFF2-40B4-BE49-F238E27FC236}">
                <a16:creationId xmlns:a16="http://schemas.microsoft.com/office/drawing/2014/main" xmlns="" id="{0BC7691D-85D2-4E13-99D3-3304048C5FC7}"/>
              </a:ext>
            </a:extLst>
          </p:cNvPr>
          <p:cNvSpPr>
            <a:spLocks noChangeArrowheads="1"/>
          </p:cNvSpPr>
          <p:nvPr/>
        </p:nvSpPr>
        <p:spPr bwMode="auto">
          <a:xfrm>
            <a:off x="4356100" y="2420938"/>
            <a:ext cx="4572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a:t>Speed </a:t>
            </a:r>
            <a:r>
              <a:rPr lang="en-GB" altLang="en-US" sz="1800"/>
              <a:t>of US </a:t>
            </a:r>
            <a:r>
              <a:rPr lang="en-GB" altLang="en-US" sz="1800" i="1"/>
              <a:t>c</a:t>
            </a:r>
            <a:r>
              <a:rPr lang="en-GB" altLang="en-US" sz="1800"/>
              <a:t> depends on </a:t>
            </a:r>
            <a:r>
              <a:rPr lang="en-GB" altLang="en-US" sz="1800" b="1"/>
              <a:t>elasticity</a:t>
            </a:r>
            <a:r>
              <a:rPr lang="en-GB" altLang="en-US" sz="1800"/>
              <a:t> and </a:t>
            </a:r>
            <a:r>
              <a:rPr lang="en-GB" altLang="en-US" sz="1800" b="1"/>
              <a:t>density </a:t>
            </a:r>
            <a:r>
              <a:rPr lang="el-GR" altLang="en-US" sz="1800" b="1"/>
              <a:t>ρ</a:t>
            </a:r>
            <a:r>
              <a:rPr lang="en-GB" altLang="en-US" sz="1800"/>
              <a:t> of the medium: </a:t>
            </a:r>
            <a:r>
              <a:rPr lang="en-GB" altLang="en-US" sz="1800" b="1"/>
              <a:t>               </a:t>
            </a:r>
          </a:p>
          <a:p>
            <a:pPr eaLnBrk="1" hangingPunct="1">
              <a:spcBef>
                <a:spcPct val="0"/>
              </a:spcBef>
              <a:buFontTx/>
              <a:buNone/>
            </a:pPr>
            <a:r>
              <a:rPr lang="en-GB" altLang="en-US" sz="1800" b="1" i="1"/>
              <a:t>K</a:t>
            </a:r>
            <a:r>
              <a:rPr lang="en-GB" altLang="en-US" sz="1800" b="1"/>
              <a:t> -  modulus of compression</a:t>
            </a:r>
            <a:r>
              <a:rPr lang="cs-CZ" altLang="en-US" sz="1800"/>
              <a:t>, </a:t>
            </a:r>
            <a:r>
              <a:rPr lang="en-GB" altLang="en-US" sz="1800"/>
              <a:t>in water and soft tissues </a:t>
            </a:r>
            <a:r>
              <a:rPr lang="en-GB" altLang="en-US" sz="1800" i="1"/>
              <a:t>c</a:t>
            </a:r>
            <a:r>
              <a:rPr lang="en-GB" altLang="en-US" sz="1800"/>
              <a:t> = 1500 - 1600 m.s</a:t>
            </a:r>
            <a:r>
              <a:rPr lang="en-GB" altLang="en-US" sz="1800" baseline="30000"/>
              <a:t>-1</a:t>
            </a:r>
            <a:r>
              <a:rPr lang="en-GB" altLang="en-US" sz="1800"/>
              <a:t>, in bone about 3600 m.s</a:t>
            </a:r>
            <a:r>
              <a:rPr lang="en-GB" altLang="en-US" sz="1800" baseline="30000"/>
              <a:t>-1</a:t>
            </a:r>
            <a:endParaRPr lang="en-US" altLang="en-US" sz="1800" baseline="30000"/>
          </a:p>
        </p:txBody>
      </p:sp>
      <p:graphicFrame>
        <p:nvGraphicFramePr>
          <p:cNvPr id="14365" name="Object 79">
            <a:extLst>
              <a:ext uri="{FF2B5EF4-FFF2-40B4-BE49-F238E27FC236}">
                <a16:creationId xmlns:a16="http://schemas.microsoft.com/office/drawing/2014/main" xmlns="" id="{AA8730EA-90D0-4EEA-81BD-72430D2D220D}"/>
              </a:ext>
            </a:extLst>
          </p:cNvPr>
          <p:cNvGraphicFramePr>
            <a:graphicFrameLocks noGrp="1" noChangeAspect="1"/>
          </p:cNvGraphicFramePr>
          <p:nvPr>
            <p:ph idx="1"/>
          </p:nvPr>
        </p:nvGraphicFramePr>
        <p:xfrm>
          <a:off x="6659563" y="3933825"/>
          <a:ext cx="1511300" cy="657225"/>
        </p:xfrm>
        <a:graphic>
          <a:graphicData uri="http://schemas.openxmlformats.org/presentationml/2006/ole">
            <mc:AlternateContent xmlns:mc="http://schemas.openxmlformats.org/markup-compatibility/2006">
              <mc:Choice xmlns:v="urn:schemas-microsoft-com:vml" Requires="v">
                <p:oleObj spid="_x0000_s14374" name="Rovnice" r:id="rId7" imgW="1079500" imgH="469900" progId="Equation.3">
                  <p:embed/>
                </p:oleObj>
              </mc:Choice>
              <mc:Fallback>
                <p:oleObj name="Rovnice" r:id="rId7" imgW="1079500" imgH="469900" progId="Equation.3">
                  <p:embed/>
                  <p:pic>
                    <p:nvPicPr>
                      <p:cNvPr id="0" name="Object 79"/>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6659563" y="3933825"/>
                        <a:ext cx="1511300" cy="657225"/>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Nahraný zvuk">
            <a:hlinkClick r:id="" action="ppaction://media"/>
            <a:extLst>
              <a:ext uri="{FF2B5EF4-FFF2-40B4-BE49-F238E27FC236}">
                <a16:creationId xmlns:a16="http://schemas.microsoft.com/office/drawing/2014/main" xmlns="" id="{8CAB282C-71FF-4434-AF5B-E5A21902F9D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7110413" y="42386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D8EDA2CF-EE61-449C-B011-12168F5855B0}"/>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6387" name="Rectangle 3">
            <a:extLst>
              <a:ext uri="{FF2B5EF4-FFF2-40B4-BE49-F238E27FC236}">
                <a16:creationId xmlns:a16="http://schemas.microsoft.com/office/drawing/2014/main" xmlns="" id="{3108C3D2-46F0-43AC-8983-FB4F843C0A09}"/>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6388" name="Rectangle 6">
            <a:extLst>
              <a:ext uri="{FF2B5EF4-FFF2-40B4-BE49-F238E27FC236}">
                <a16:creationId xmlns:a16="http://schemas.microsoft.com/office/drawing/2014/main" xmlns="" id="{FD856CA6-DCA2-461D-A0AE-5CE79C538438}"/>
              </a:ext>
            </a:extLst>
          </p:cNvPr>
          <p:cNvSpPr>
            <a:spLocks noGrp="1" noChangeArrowheads="1"/>
          </p:cNvSpPr>
          <p:nvPr>
            <p:ph type="body" idx="1"/>
          </p:nvPr>
        </p:nvSpPr>
        <p:spPr/>
        <p:txBody>
          <a:bodyPr/>
          <a:lstStyle/>
          <a:p>
            <a:pPr eaLnBrk="1" hangingPunct="1">
              <a:buFontTx/>
              <a:buNone/>
            </a:pPr>
            <a:r>
              <a:rPr lang="cs-CZ" altLang="en-US" sz="1800" b="1"/>
              <a:t>Physical properties of medium</a:t>
            </a:r>
          </a:p>
          <a:p>
            <a:pPr eaLnBrk="1" hangingPunct="1">
              <a:buFontTx/>
              <a:buNone/>
            </a:pPr>
            <a:endParaRPr lang="cs-CZ" altLang="en-US" sz="1800" b="1"/>
          </a:p>
          <a:p>
            <a:pPr eaLnBrk="1" hangingPunct="1">
              <a:buFontTx/>
              <a:buNone/>
            </a:pPr>
            <a:r>
              <a:rPr lang="en-GB" altLang="en-US" sz="1800"/>
              <a:t>Interaction of US with medium – reflection and back-scattering, refraction, attenuation (scattering and absorption)</a:t>
            </a:r>
            <a:endParaRPr lang="en-US" altLang="en-US" sz="1800"/>
          </a:p>
        </p:txBody>
      </p:sp>
      <p:sp>
        <p:nvSpPr>
          <p:cNvPr id="16389" name="Rectangle 7">
            <a:extLst>
              <a:ext uri="{FF2B5EF4-FFF2-40B4-BE49-F238E27FC236}">
                <a16:creationId xmlns:a16="http://schemas.microsoft.com/office/drawing/2014/main" xmlns="" id="{8E3D99C4-0C18-4DDE-8F42-69FB0B601BD0}"/>
              </a:ext>
            </a:extLst>
          </p:cNvPr>
          <p:cNvSpPr>
            <a:spLocks noGrp="1" noChangeArrowheads="1"/>
          </p:cNvSpPr>
          <p:nvPr>
            <p:ph type="title"/>
          </p:nvPr>
        </p:nvSpPr>
        <p:spPr/>
        <p:txBody>
          <a:bodyPr/>
          <a:lstStyle/>
          <a:p>
            <a:pPr eaLnBrk="1" hangingPunct="1"/>
            <a:r>
              <a:rPr lang="cs-CZ" altLang="en-US" sz="3200"/>
              <a:t>P</a:t>
            </a:r>
            <a:r>
              <a:rPr lang="en-GB" altLang="en-US" sz="3200"/>
              <a:t>hysical properties</a:t>
            </a:r>
            <a:endParaRPr lang="en-US" altLang="en-US" sz="3200"/>
          </a:p>
        </p:txBody>
      </p:sp>
      <p:pic>
        <p:nvPicPr>
          <p:cNvPr id="16390" name="Picture 9" descr="interactions">
            <a:extLst>
              <a:ext uri="{FF2B5EF4-FFF2-40B4-BE49-F238E27FC236}">
                <a16:creationId xmlns:a16="http://schemas.microsoft.com/office/drawing/2014/main" xmlns="" id="{83AE23FD-332F-4A47-BAE5-2135E1C725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357563"/>
            <a:ext cx="5481637"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xmlns="" id="{C3A4576D-17DB-437D-A8D6-926059EBDB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17448" y="3111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B2DDD9F2-11D5-436D-BE68-247C7A0AB4E5}"/>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8435" name="Rectangle 3">
            <a:extLst>
              <a:ext uri="{FF2B5EF4-FFF2-40B4-BE49-F238E27FC236}">
                <a16:creationId xmlns:a16="http://schemas.microsoft.com/office/drawing/2014/main" xmlns="" id="{E7CD2092-B168-416A-99DA-CB41D4C8AAC1}"/>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18436" name="Rectangle 4">
            <a:extLst>
              <a:ext uri="{FF2B5EF4-FFF2-40B4-BE49-F238E27FC236}">
                <a16:creationId xmlns:a16="http://schemas.microsoft.com/office/drawing/2014/main" xmlns="" id="{92C6FAFE-91EE-4FFA-BCD3-BD0609349767}"/>
              </a:ext>
            </a:extLst>
          </p:cNvPr>
          <p:cNvSpPr>
            <a:spLocks noGrp="1" noChangeArrowheads="1"/>
          </p:cNvSpPr>
          <p:nvPr>
            <p:ph type="body" idx="1"/>
          </p:nvPr>
        </p:nvSpPr>
        <p:spPr>
          <a:xfrm>
            <a:off x="468313" y="2349500"/>
            <a:ext cx="8229600" cy="3744913"/>
          </a:xfrm>
        </p:spPr>
        <p:txBody>
          <a:bodyPr/>
          <a:lstStyle/>
          <a:p>
            <a:pPr eaLnBrk="1" hangingPunct="1">
              <a:lnSpc>
                <a:spcPct val="80000"/>
              </a:lnSpc>
              <a:buFontTx/>
              <a:buNone/>
            </a:pPr>
            <a:r>
              <a:rPr lang="en-GB" altLang="en-US" sz="1800" b="1"/>
              <a:t>Attenuation </a:t>
            </a:r>
            <a:r>
              <a:rPr lang="en-GB" altLang="en-US" sz="1800"/>
              <a:t>of US expresses decrease of wave amplitude along its trajectory. </a:t>
            </a:r>
            <a:r>
              <a:rPr lang="en-GB" altLang="en-US" sz="1800" b="1"/>
              <a:t>It depends on frequency</a:t>
            </a:r>
          </a:p>
          <a:p>
            <a:pPr eaLnBrk="1" hangingPunct="1">
              <a:lnSpc>
                <a:spcPct val="80000"/>
              </a:lnSpc>
            </a:pPr>
            <a:endParaRPr lang="en-GB" altLang="en-US" sz="1800" b="1"/>
          </a:p>
          <a:p>
            <a:pPr eaLnBrk="1" hangingPunct="1">
              <a:lnSpc>
                <a:spcPct val="80000"/>
              </a:lnSpc>
              <a:buFontTx/>
              <a:buNone/>
            </a:pPr>
            <a:r>
              <a:rPr lang="en-GB" altLang="en-US" sz="1800" b="1"/>
              <a:t>       </a:t>
            </a:r>
            <a:r>
              <a:rPr lang="en-GB" altLang="en-US" sz="1800"/>
              <a:t>I</a:t>
            </a:r>
            <a:r>
              <a:rPr lang="en-GB" altLang="en-US" sz="1800" baseline="-25000"/>
              <a:t>x</a:t>
            </a:r>
            <a:r>
              <a:rPr lang="en-GB" altLang="en-US" sz="1800"/>
              <a:t>  =   I</a:t>
            </a:r>
            <a:r>
              <a:rPr lang="en-GB" altLang="en-US" sz="1800" baseline="-25000"/>
              <a:t>o</a:t>
            </a:r>
            <a:r>
              <a:rPr lang="en-GB" altLang="en-US" sz="1800"/>
              <a:t> e</a:t>
            </a:r>
            <a:r>
              <a:rPr lang="en-GB" altLang="en-US" sz="1800" baseline="30000"/>
              <a:t>-2</a:t>
            </a:r>
            <a:r>
              <a:rPr lang="el-GR" altLang="en-US" sz="1800" baseline="30000">
                <a:cs typeface="Arial" panose="020B0604020202020204" pitchFamily="34" charset="0"/>
              </a:rPr>
              <a:t>α</a:t>
            </a:r>
            <a:r>
              <a:rPr lang="en-GB" altLang="en-US" sz="1800" baseline="30000"/>
              <a:t>x</a:t>
            </a:r>
            <a:r>
              <a:rPr lang="en-GB" altLang="en-US" sz="1800" b="1"/>
              <a:t>                    </a:t>
            </a:r>
            <a:r>
              <a:rPr lang="en-GB" altLang="en-US" sz="1800">
                <a:sym typeface="Symbol" panose="05050102010706020507" pitchFamily="18" charset="2"/>
              </a:rPr>
              <a:t>  =  ´.f</a:t>
            </a:r>
            <a:r>
              <a:rPr lang="en-GB" altLang="en-US" sz="1800" baseline="30000">
                <a:sym typeface="Symbol" panose="05050102010706020507" pitchFamily="18" charset="2"/>
              </a:rPr>
              <a:t>2</a:t>
            </a:r>
          </a:p>
          <a:p>
            <a:pPr eaLnBrk="1" hangingPunct="1">
              <a:lnSpc>
                <a:spcPct val="80000"/>
              </a:lnSpc>
            </a:pPr>
            <a:endParaRPr lang="en-GB" altLang="en-US" sz="1800"/>
          </a:p>
          <a:p>
            <a:pPr eaLnBrk="1" hangingPunct="1">
              <a:lnSpc>
                <a:spcPct val="80000"/>
              </a:lnSpc>
              <a:buFontTx/>
              <a:buNone/>
            </a:pPr>
            <a:r>
              <a:rPr lang="en-GB" altLang="en-US" sz="1800"/>
              <a:t>I</a:t>
            </a:r>
            <a:r>
              <a:rPr lang="en-GB" altLang="en-US" sz="1800" baseline="-25000"/>
              <a:t>x</a:t>
            </a:r>
            <a:r>
              <a:rPr lang="en-GB" altLang="en-US" sz="1800"/>
              <a:t> – final intensity, Io – initial intensity, 2x – medium layer thickness (reflected wave travels </a:t>
            </a:r>
            <a:r>
              <a:rPr lang="cs-CZ" altLang="en-US" sz="1800"/>
              <a:t>„</a:t>
            </a:r>
            <a:r>
              <a:rPr lang="en-GB" altLang="en-US" sz="1800"/>
              <a:t>to and fro</a:t>
            </a:r>
            <a:r>
              <a:rPr lang="cs-CZ" altLang="en-US" sz="1800"/>
              <a:t>m“</a:t>
            </a:r>
            <a:r>
              <a:rPr lang="en-GB" altLang="en-US" sz="1800"/>
              <a:t>), </a:t>
            </a:r>
            <a:r>
              <a:rPr lang="en-GB" altLang="en-US" sz="1800">
                <a:sym typeface="Symbol" panose="05050102010706020507" pitchFamily="18" charset="2"/>
              </a:rPr>
              <a:t></a:t>
            </a:r>
            <a:r>
              <a:rPr lang="en-GB" altLang="en-US" sz="1800"/>
              <a:t> - linear attenuation coefficient (increases with frequency)</a:t>
            </a:r>
            <a:r>
              <a:rPr lang="cs-CZ" altLang="en-US" sz="1800"/>
              <a:t>.</a:t>
            </a:r>
            <a:endParaRPr lang="en-GB" altLang="en-US" sz="1800"/>
          </a:p>
          <a:p>
            <a:pPr eaLnBrk="1" hangingPunct="1">
              <a:lnSpc>
                <a:spcPct val="80000"/>
              </a:lnSpc>
              <a:buFontTx/>
              <a:buNone/>
            </a:pPr>
            <a:r>
              <a:rPr lang="en-GB" altLang="en-US" sz="1800"/>
              <a:t>Since</a:t>
            </a:r>
          </a:p>
          <a:p>
            <a:pPr eaLnBrk="1" hangingPunct="1">
              <a:lnSpc>
                <a:spcPct val="80000"/>
              </a:lnSpc>
              <a:buFontTx/>
              <a:buNone/>
            </a:pPr>
            <a:r>
              <a:rPr lang="en-GB" altLang="en-US" sz="1800">
                <a:sym typeface="Symbol" panose="05050102010706020507" pitchFamily="18" charset="2"/>
              </a:rPr>
              <a:t></a:t>
            </a:r>
            <a:r>
              <a:rPr lang="en-GB" altLang="en-US" sz="1800" i="1"/>
              <a:t> = </a:t>
            </a:r>
            <a:r>
              <a:rPr lang="en-GB" altLang="en-US" sz="1800"/>
              <a:t>log</a:t>
            </a:r>
            <a:r>
              <a:rPr lang="en-GB" altLang="en-US" sz="1800" baseline="-25000"/>
              <a:t>10</a:t>
            </a:r>
            <a:r>
              <a:rPr lang="en-GB" altLang="en-US" sz="1800"/>
              <a:t>(</a:t>
            </a:r>
            <a:r>
              <a:rPr lang="en-GB" altLang="en-US" sz="1800" i="1"/>
              <a:t>I</a:t>
            </a:r>
            <a:r>
              <a:rPr lang="en-GB" altLang="en-US" sz="1800" i="1" baseline="-25000"/>
              <a:t>0</a:t>
            </a:r>
            <a:r>
              <a:rPr lang="en-GB" altLang="en-US" sz="1800"/>
              <a:t>/</a:t>
            </a:r>
            <a:r>
              <a:rPr lang="en-GB" altLang="en-US" sz="1800" i="1"/>
              <a:t>I</a:t>
            </a:r>
            <a:r>
              <a:rPr lang="en-GB" altLang="en-US" sz="1800" i="1" baseline="-25000"/>
              <a:t>X</a:t>
            </a:r>
            <a:r>
              <a:rPr lang="en-GB" altLang="en-US" sz="1800"/>
              <a:t>)/2</a:t>
            </a:r>
            <a:r>
              <a:rPr lang="en-GB" altLang="en-US" sz="1800" i="1"/>
              <a:t>x</a:t>
            </a:r>
          </a:p>
          <a:p>
            <a:pPr eaLnBrk="1" hangingPunct="1">
              <a:lnSpc>
                <a:spcPct val="80000"/>
              </a:lnSpc>
            </a:pPr>
            <a:endParaRPr lang="en-GB" altLang="en-US" sz="1800"/>
          </a:p>
          <a:p>
            <a:pPr eaLnBrk="1" hangingPunct="1">
              <a:lnSpc>
                <a:spcPct val="80000"/>
              </a:lnSpc>
              <a:buFontTx/>
              <a:buNone/>
            </a:pPr>
            <a:r>
              <a:rPr lang="en-GB" altLang="en-US" sz="1800"/>
              <a:t>we can express </a:t>
            </a:r>
            <a:r>
              <a:rPr lang="en-GB" altLang="en-US" sz="1800">
                <a:sym typeface="Symbol" panose="05050102010706020507" pitchFamily="18" charset="2"/>
              </a:rPr>
              <a:t></a:t>
            </a:r>
            <a:r>
              <a:rPr lang="en-GB" altLang="en-US" sz="1800"/>
              <a:t> in units dB/cm. At 1 MHz: muscle 1.2,</a:t>
            </a:r>
            <a:r>
              <a:rPr lang="cs-CZ" altLang="en-US" sz="1800"/>
              <a:t> </a:t>
            </a:r>
            <a:r>
              <a:rPr lang="en-GB" altLang="en-US" sz="1800"/>
              <a:t>liver 0.5, brain 0.9, connective tissue 2.5, bone 8.0</a:t>
            </a:r>
          </a:p>
          <a:p>
            <a:pPr eaLnBrk="1" hangingPunct="1">
              <a:lnSpc>
                <a:spcPct val="80000"/>
              </a:lnSpc>
            </a:pPr>
            <a:endParaRPr lang="en-US" altLang="en-US" sz="1800"/>
          </a:p>
        </p:txBody>
      </p:sp>
      <p:sp>
        <p:nvSpPr>
          <p:cNvPr id="18437" name="Rectangle 5">
            <a:extLst>
              <a:ext uri="{FF2B5EF4-FFF2-40B4-BE49-F238E27FC236}">
                <a16:creationId xmlns:a16="http://schemas.microsoft.com/office/drawing/2014/main" xmlns="" id="{E44FF0E4-4CA8-4C35-9BB3-A70F3752834A}"/>
              </a:ext>
            </a:extLst>
          </p:cNvPr>
          <p:cNvSpPr>
            <a:spLocks noGrp="1" noChangeArrowheads="1"/>
          </p:cNvSpPr>
          <p:nvPr>
            <p:ph type="title"/>
          </p:nvPr>
        </p:nvSpPr>
        <p:spPr/>
        <p:txBody>
          <a:bodyPr/>
          <a:lstStyle/>
          <a:p>
            <a:pPr eaLnBrk="1" hangingPunct="1"/>
            <a:r>
              <a:rPr lang="cs-CZ" altLang="en-US" sz="3200"/>
              <a:t>P</a:t>
            </a:r>
            <a:r>
              <a:rPr lang="en-GB" altLang="en-US" sz="3200"/>
              <a:t>hysical properties</a:t>
            </a:r>
            <a:endParaRPr lang="en-US" altLang="en-US" sz="3200"/>
          </a:p>
        </p:txBody>
      </p:sp>
      <p:sp>
        <p:nvSpPr>
          <p:cNvPr id="18438" name="Rectangle 6">
            <a:extLst>
              <a:ext uri="{FF2B5EF4-FFF2-40B4-BE49-F238E27FC236}">
                <a16:creationId xmlns:a16="http://schemas.microsoft.com/office/drawing/2014/main" xmlns="" id="{883F838F-DAD7-4A3D-A936-D7FFDDE364AA}"/>
              </a:ext>
            </a:extLst>
          </p:cNvPr>
          <p:cNvSpPr>
            <a:spLocks noChangeArrowheads="1"/>
          </p:cNvSpPr>
          <p:nvPr/>
        </p:nvSpPr>
        <p:spPr bwMode="auto">
          <a:xfrm>
            <a:off x="468313" y="1700213"/>
            <a:ext cx="351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en-US" sz="1800" b="1"/>
              <a:t>Physical properties of medium</a:t>
            </a:r>
            <a:endParaRPr lang="en-US" altLang="en-US" sz="1800" b="1"/>
          </a:p>
        </p:txBody>
      </p:sp>
      <p:pic>
        <p:nvPicPr>
          <p:cNvPr id="2" name="Nahraný zvuk">
            <a:hlinkClick r:id="" action="ppaction://media"/>
            <a:extLst>
              <a:ext uri="{FF2B5EF4-FFF2-40B4-BE49-F238E27FC236}">
                <a16:creationId xmlns:a16="http://schemas.microsoft.com/office/drawing/2014/main" xmlns="" id="{C0186BE6-C024-4E42-BA5C-C1E59B11C9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24328" y="45878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F843447B-296D-4711-B6A3-EE4126B33E9E}"/>
              </a:ext>
            </a:extLst>
          </p:cNvPr>
          <p:cNvSpPr>
            <a:spLocks noChangeArrowheads="1"/>
          </p:cNvSpPr>
          <p:nvPr/>
        </p:nvSpPr>
        <p:spPr bwMode="auto">
          <a:xfrm>
            <a:off x="1835150" y="188913"/>
            <a:ext cx="6948488" cy="1152525"/>
          </a:xfrm>
          <a:prstGeom prst="rect">
            <a:avLst/>
          </a:prstGeom>
          <a:solidFill>
            <a:srgbClr val="A9C6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0483" name="Rectangle 3">
            <a:extLst>
              <a:ext uri="{FF2B5EF4-FFF2-40B4-BE49-F238E27FC236}">
                <a16:creationId xmlns:a16="http://schemas.microsoft.com/office/drawing/2014/main" xmlns="" id="{529E2EBF-C1D1-4A29-A309-5CEA1D220083}"/>
              </a:ext>
            </a:extLst>
          </p:cNvPr>
          <p:cNvSpPr>
            <a:spLocks noChangeArrowheads="1"/>
          </p:cNvSpPr>
          <p:nvPr/>
        </p:nvSpPr>
        <p:spPr bwMode="auto">
          <a:xfrm>
            <a:off x="179388" y="115888"/>
            <a:ext cx="8353425" cy="1152525"/>
          </a:xfrm>
          <a:prstGeom prst="rect">
            <a:avLst/>
          </a:prstGeom>
          <a:solidFill>
            <a:srgbClr val="BAB1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1800"/>
          </a:p>
        </p:txBody>
      </p:sp>
      <p:sp>
        <p:nvSpPr>
          <p:cNvPr id="20484" name="Rectangle 5">
            <a:extLst>
              <a:ext uri="{FF2B5EF4-FFF2-40B4-BE49-F238E27FC236}">
                <a16:creationId xmlns:a16="http://schemas.microsoft.com/office/drawing/2014/main" xmlns="" id="{3E34414F-AD82-4C44-BFB0-142593CCD4C2}"/>
              </a:ext>
            </a:extLst>
          </p:cNvPr>
          <p:cNvSpPr>
            <a:spLocks noGrp="1" noChangeArrowheads="1"/>
          </p:cNvSpPr>
          <p:nvPr>
            <p:ph type="title"/>
          </p:nvPr>
        </p:nvSpPr>
        <p:spPr/>
        <p:txBody>
          <a:bodyPr/>
          <a:lstStyle/>
          <a:p>
            <a:pPr eaLnBrk="1" hangingPunct="1"/>
            <a:r>
              <a:rPr lang="cs-CZ" altLang="en-US" sz="3200"/>
              <a:t>P</a:t>
            </a:r>
            <a:r>
              <a:rPr lang="en-GB" altLang="en-US" sz="3200"/>
              <a:t>hysical properties</a:t>
            </a:r>
            <a:endParaRPr lang="en-US" altLang="en-US" sz="3200"/>
          </a:p>
        </p:txBody>
      </p:sp>
      <p:sp>
        <p:nvSpPr>
          <p:cNvPr id="20485" name="Rectangle 6">
            <a:extLst>
              <a:ext uri="{FF2B5EF4-FFF2-40B4-BE49-F238E27FC236}">
                <a16:creationId xmlns:a16="http://schemas.microsoft.com/office/drawing/2014/main" xmlns="" id="{00E021F0-8FB3-44F9-8A2B-AF20011D827C}"/>
              </a:ext>
            </a:extLst>
          </p:cNvPr>
          <p:cNvSpPr>
            <a:spLocks noGrp="1" noChangeArrowheads="1"/>
          </p:cNvSpPr>
          <p:nvPr>
            <p:ph type="body" idx="1"/>
          </p:nvPr>
        </p:nvSpPr>
        <p:spPr>
          <a:noFill/>
        </p:spPr>
        <p:txBody>
          <a:bodyPr/>
          <a:lstStyle/>
          <a:p>
            <a:pPr eaLnBrk="1" hangingPunct="1">
              <a:spcBef>
                <a:spcPct val="0"/>
              </a:spcBef>
              <a:buFontTx/>
              <a:buNone/>
            </a:pPr>
            <a:r>
              <a:rPr lang="cs-CZ" altLang="en-US" sz="1800" b="1"/>
              <a:t>Physical properties of medium</a:t>
            </a:r>
            <a:endParaRPr lang="en-US" altLang="en-US" sz="1800" b="1"/>
          </a:p>
        </p:txBody>
      </p:sp>
      <p:grpSp>
        <p:nvGrpSpPr>
          <p:cNvPr id="20486" name="Group 7">
            <a:extLst>
              <a:ext uri="{FF2B5EF4-FFF2-40B4-BE49-F238E27FC236}">
                <a16:creationId xmlns:a16="http://schemas.microsoft.com/office/drawing/2014/main" xmlns="" id="{EBFE6546-636C-426C-9734-6C3A0DA52635}"/>
              </a:ext>
            </a:extLst>
          </p:cNvPr>
          <p:cNvGrpSpPr>
            <a:grpSpLocks/>
          </p:cNvGrpSpPr>
          <p:nvPr/>
        </p:nvGrpSpPr>
        <p:grpSpPr bwMode="auto">
          <a:xfrm>
            <a:off x="4716463" y="2370138"/>
            <a:ext cx="3529012" cy="1957387"/>
            <a:chOff x="2971" y="1162"/>
            <a:chExt cx="2223" cy="1233"/>
          </a:xfrm>
        </p:grpSpPr>
        <p:sp>
          <p:nvSpPr>
            <p:cNvPr id="20500" name="Freeform 8">
              <a:extLst>
                <a:ext uri="{FF2B5EF4-FFF2-40B4-BE49-F238E27FC236}">
                  <a16:creationId xmlns:a16="http://schemas.microsoft.com/office/drawing/2014/main" xmlns="" id="{E3130D20-3D7C-423E-82B5-42E4353FC303}"/>
                </a:ext>
              </a:extLst>
            </p:cNvPr>
            <p:cNvSpPr>
              <a:spLocks/>
            </p:cNvSpPr>
            <p:nvPr/>
          </p:nvSpPr>
          <p:spPr bwMode="auto">
            <a:xfrm>
              <a:off x="2971" y="1162"/>
              <a:ext cx="175" cy="1233"/>
            </a:xfrm>
            <a:custGeom>
              <a:avLst/>
              <a:gdLst>
                <a:gd name="T0" fmla="*/ 0 w 181"/>
                <a:gd name="T1" fmla="*/ 1233 h 1233"/>
                <a:gd name="T2" fmla="*/ 43 w 181"/>
                <a:gd name="T3" fmla="*/ 8 h 1233"/>
                <a:gd name="T4" fmla="*/ 169 w 181"/>
                <a:gd name="T5" fmla="*/ 1187 h 1233"/>
                <a:gd name="T6" fmla="*/ 0 60000 65536"/>
                <a:gd name="T7" fmla="*/ 0 60000 65536"/>
                <a:gd name="T8" fmla="*/ 0 60000 65536"/>
              </a:gdLst>
              <a:ahLst/>
              <a:cxnLst>
                <a:cxn ang="T6">
                  <a:pos x="T0" y="T1"/>
                </a:cxn>
                <a:cxn ang="T7">
                  <a:pos x="T2" y="T3"/>
                </a:cxn>
                <a:cxn ang="T8">
                  <a:pos x="T4" y="T5"/>
                </a:cxn>
              </a:cxnLst>
              <a:rect l="0" t="0" r="r" b="b"/>
              <a:pathLst>
                <a:path w="181" h="1233">
                  <a:moveTo>
                    <a:pt x="0" y="1233"/>
                  </a:moveTo>
                  <a:cubicBezTo>
                    <a:pt x="7" y="624"/>
                    <a:pt x="15" y="16"/>
                    <a:pt x="45" y="8"/>
                  </a:cubicBezTo>
                  <a:cubicBezTo>
                    <a:pt x="75" y="0"/>
                    <a:pt x="158" y="990"/>
                    <a:pt x="181" y="1187"/>
                  </a:cubicBezTo>
                </a:path>
              </a:pathLst>
            </a:custGeom>
            <a:noFill/>
            <a:ln w="53975" cap="flat" cmpd="sng">
              <a:solidFill>
                <a:srgbClr val="FF3300"/>
              </a:solidFill>
              <a:prstDash val="solid"/>
              <a:round/>
              <a:headEnd type="none" w="med" len="med"/>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
          <p:nvSpPr>
            <p:cNvPr id="20501" name="Freeform 9">
              <a:extLst>
                <a:ext uri="{FF2B5EF4-FFF2-40B4-BE49-F238E27FC236}">
                  <a16:creationId xmlns:a16="http://schemas.microsoft.com/office/drawing/2014/main" xmlns="" id="{24567ADB-9DB8-43D7-8086-E2C16D70E3B4}"/>
                </a:ext>
              </a:extLst>
            </p:cNvPr>
            <p:cNvSpPr>
              <a:spLocks/>
            </p:cNvSpPr>
            <p:nvPr/>
          </p:nvSpPr>
          <p:spPr bwMode="auto">
            <a:xfrm>
              <a:off x="3152" y="1609"/>
              <a:ext cx="959" cy="786"/>
            </a:xfrm>
            <a:custGeom>
              <a:avLst/>
              <a:gdLst>
                <a:gd name="T0" fmla="*/ 0 w 998"/>
                <a:gd name="T1" fmla="*/ 740 h 786"/>
                <a:gd name="T2" fmla="*/ 84 w 998"/>
                <a:gd name="T3" fmla="*/ 695 h 786"/>
                <a:gd name="T4" fmla="*/ 168 w 998"/>
                <a:gd name="T5" fmla="*/ 740 h 786"/>
                <a:gd name="T6" fmla="*/ 335 w 998"/>
                <a:gd name="T7" fmla="*/ 740 h 786"/>
                <a:gd name="T8" fmla="*/ 545 w 998"/>
                <a:gd name="T9" fmla="*/ 786 h 786"/>
                <a:gd name="T10" fmla="*/ 712 w 998"/>
                <a:gd name="T11" fmla="*/ 740 h 786"/>
                <a:gd name="T12" fmla="*/ 754 w 998"/>
                <a:gd name="T13" fmla="*/ 559 h 786"/>
                <a:gd name="T14" fmla="*/ 796 w 998"/>
                <a:gd name="T15" fmla="*/ 196 h 786"/>
                <a:gd name="T16" fmla="*/ 838 w 998"/>
                <a:gd name="T17" fmla="*/ 15 h 786"/>
                <a:gd name="T18" fmla="*/ 922 w 998"/>
                <a:gd name="T19" fmla="*/ 287 h 7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8" h="786">
                  <a:moveTo>
                    <a:pt x="0" y="740"/>
                  </a:moveTo>
                  <a:cubicBezTo>
                    <a:pt x="30" y="717"/>
                    <a:pt x="61" y="695"/>
                    <a:pt x="91" y="695"/>
                  </a:cubicBezTo>
                  <a:cubicBezTo>
                    <a:pt x="121" y="695"/>
                    <a:pt x="137" y="733"/>
                    <a:pt x="182" y="740"/>
                  </a:cubicBezTo>
                  <a:cubicBezTo>
                    <a:pt x="227" y="747"/>
                    <a:pt x="295" y="732"/>
                    <a:pt x="363" y="740"/>
                  </a:cubicBezTo>
                  <a:cubicBezTo>
                    <a:pt x="431" y="748"/>
                    <a:pt x="522" y="786"/>
                    <a:pt x="590" y="786"/>
                  </a:cubicBezTo>
                  <a:cubicBezTo>
                    <a:pt x="658" y="786"/>
                    <a:pt x="733" y="778"/>
                    <a:pt x="771" y="740"/>
                  </a:cubicBezTo>
                  <a:cubicBezTo>
                    <a:pt x="809" y="702"/>
                    <a:pt x="802" y="650"/>
                    <a:pt x="817" y="559"/>
                  </a:cubicBezTo>
                  <a:cubicBezTo>
                    <a:pt x="832" y="468"/>
                    <a:pt x="847" y="287"/>
                    <a:pt x="862" y="196"/>
                  </a:cubicBezTo>
                  <a:cubicBezTo>
                    <a:pt x="877" y="105"/>
                    <a:pt x="884" y="0"/>
                    <a:pt x="907" y="15"/>
                  </a:cubicBezTo>
                  <a:cubicBezTo>
                    <a:pt x="930" y="30"/>
                    <a:pt x="983" y="249"/>
                    <a:pt x="998" y="287"/>
                  </a:cubicBezTo>
                </a:path>
              </a:pathLst>
            </a:custGeom>
            <a:noFill/>
            <a:ln w="53975" cap="flat" cmpd="sng">
              <a:solidFill>
                <a:srgbClr val="FF3300"/>
              </a:solidFill>
              <a:prstDash val="solid"/>
              <a:round/>
              <a:headEnd type="none" w="med" len="med"/>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
          <p:nvSpPr>
            <p:cNvPr id="20502" name="Freeform 10">
              <a:extLst>
                <a:ext uri="{FF2B5EF4-FFF2-40B4-BE49-F238E27FC236}">
                  <a16:creationId xmlns:a16="http://schemas.microsoft.com/office/drawing/2014/main" xmlns="" id="{0A3AFDC6-8DB0-49F1-89F6-3D10E7408F27}"/>
                </a:ext>
              </a:extLst>
            </p:cNvPr>
            <p:cNvSpPr>
              <a:spLocks/>
            </p:cNvSpPr>
            <p:nvPr/>
          </p:nvSpPr>
          <p:spPr bwMode="auto">
            <a:xfrm>
              <a:off x="4105" y="1888"/>
              <a:ext cx="1089" cy="507"/>
            </a:xfrm>
            <a:custGeom>
              <a:avLst/>
              <a:gdLst>
                <a:gd name="T0" fmla="*/ 0 w 1089"/>
                <a:gd name="T1" fmla="*/ 0 h 507"/>
                <a:gd name="T2" fmla="*/ 43 w 1089"/>
                <a:gd name="T3" fmla="*/ 317 h 507"/>
                <a:gd name="T4" fmla="*/ 87 w 1089"/>
                <a:gd name="T5" fmla="*/ 408 h 507"/>
                <a:gd name="T6" fmla="*/ 305 w 1089"/>
                <a:gd name="T7" fmla="*/ 453 h 507"/>
                <a:gd name="T8" fmla="*/ 522 w 1089"/>
                <a:gd name="T9" fmla="*/ 453 h 507"/>
                <a:gd name="T10" fmla="*/ 610 w 1089"/>
                <a:gd name="T11" fmla="*/ 499 h 507"/>
                <a:gd name="T12" fmla="*/ 740 w 1089"/>
                <a:gd name="T13" fmla="*/ 499 h 507"/>
                <a:gd name="T14" fmla="*/ 785 w 1089"/>
                <a:gd name="T15" fmla="*/ 453 h 507"/>
                <a:gd name="T16" fmla="*/ 837 w 1089"/>
                <a:gd name="T17" fmla="*/ 399 h 507"/>
                <a:gd name="T18" fmla="*/ 871 w 1089"/>
                <a:gd name="T19" fmla="*/ 317 h 507"/>
                <a:gd name="T20" fmla="*/ 895 w 1089"/>
                <a:gd name="T21" fmla="*/ 207 h 507"/>
                <a:gd name="T22" fmla="*/ 958 w 1089"/>
                <a:gd name="T23" fmla="*/ 453 h 507"/>
                <a:gd name="T24" fmla="*/ 1089 w 1089"/>
                <a:gd name="T25" fmla="*/ 499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9" h="507">
                  <a:moveTo>
                    <a:pt x="0" y="0"/>
                  </a:moveTo>
                  <a:cubicBezTo>
                    <a:pt x="14" y="124"/>
                    <a:pt x="29" y="249"/>
                    <a:pt x="43" y="317"/>
                  </a:cubicBezTo>
                  <a:cubicBezTo>
                    <a:pt x="58" y="385"/>
                    <a:pt x="44" y="385"/>
                    <a:pt x="87" y="408"/>
                  </a:cubicBezTo>
                  <a:cubicBezTo>
                    <a:pt x="131" y="431"/>
                    <a:pt x="233" y="446"/>
                    <a:pt x="305" y="453"/>
                  </a:cubicBezTo>
                  <a:cubicBezTo>
                    <a:pt x="377" y="460"/>
                    <a:pt x="472" y="445"/>
                    <a:pt x="522" y="453"/>
                  </a:cubicBezTo>
                  <a:cubicBezTo>
                    <a:pt x="573" y="461"/>
                    <a:pt x="573" y="491"/>
                    <a:pt x="610" y="499"/>
                  </a:cubicBezTo>
                  <a:cubicBezTo>
                    <a:pt x="646" y="507"/>
                    <a:pt x="712" y="507"/>
                    <a:pt x="740" y="499"/>
                  </a:cubicBezTo>
                  <a:cubicBezTo>
                    <a:pt x="769" y="491"/>
                    <a:pt x="769" y="470"/>
                    <a:pt x="785" y="453"/>
                  </a:cubicBezTo>
                  <a:cubicBezTo>
                    <a:pt x="801" y="436"/>
                    <a:pt x="823" y="421"/>
                    <a:pt x="837" y="399"/>
                  </a:cubicBezTo>
                  <a:cubicBezTo>
                    <a:pt x="851" y="377"/>
                    <a:pt x="861" y="349"/>
                    <a:pt x="871" y="317"/>
                  </a:cubicBezTo>
                  <a:cubicBezTo>
                    <a:pt x="881" y="285"/>
                    <a:pt x="881" y="184"/>
                    <a:pt x="895" y="207"/>
                  </a:cubicBezTo>
                  <a:cubicBezTo>
                    <a:pt x="909" y="230"/>
                    <a:pt x="926" y="404"/>
                    <a:pt x="958" y="453"/>
                  </a:cubicBezTo>
                  <a:cubicBezTo>
                    <a:pt x="990" y="502"/>
                    <a:pt x="1067" y="491"/>
                    <a:pt x="1089" y="499"/>
                  </a:cubicBezTo>
                </a:path>
              </a:pathLst>
            </a:custGeom>
            <a:noFill/>
            <a:ln w="53975" cap="flat" cmpd="sng">
              <a:solidFill>
                <a:srgbClr val="FF3300"/>
              </a:solidFill>
              <a:prstDash val="solid"/>
              <a:round/>
              <a:headEnd type="none" w="med" len="med"/>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grpSp>
      <p:sp>
        <p:nvSpPr>
          <p:cNvPr id="20487" name="Text Box 11">
            <a:extLst>
              <a:ext uri="{FF2B5EF4-FFF2-40B4-BE49-F238E27FC236}">
                <a16:creationId xmlns:a16="http://schemas.microsoft.com/office/drawing/2014/main" xmlns="" id="{FD79D8A8-AB7A-410A-8F08-0532570240B1}"/>
              </a:ext>
            </a:extLst>
          </p:cNvPr>
          <p:cNvSpPr txBox="1">
            <a:spLocks noChangeArrowheads="1"/>
          </p:cNvSpPr>
          <p:nvPr/>
        </p:nvSpPr>
        <p:spPr bwMode="auto">
          <a:xfrm>
            <a:off x="539750" y="2636838"/>
            <a:ext cx="3384550" cy="1878012"/>
          </a:xfrm>
          <a:prstGeom prst="rect">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latin typeface="Arial Unicode MS" pitchFamily="34" charset="-128"/>
              </a:rPr>
              <a:t>Attenuation of ultrasound </a:t>
            </a:r>
            <a:endParaRPr lang="cs-CZ" altLang="en-US" sz="1800" b="1">
              <a:latin typeface="Arial Unicode MS" pitchFamily="34" charset="-128"/>
            </a:endParaRPr>
          </a:p>
          <a:p>
            <a:pPr eaLnBrk="1" hangingPunct="1">
              <a:spcBef>
                <a:spcPct val="50000"/>
              </a:spcBef>
              <a:buFontTx/>
              <a:buNone/>
            </a:pPr>
            <a:r>
              <a:rPr lang="en-GB" altLang="en-US" sz="1800">
                <a:latin typeface="Arial Unicode MS" pitchFamily="34" charset="-128"/>
              </a:rPr>
              <a:t>When expressing intensity of ultrasound in decibels, i.e. as a logarithm of I</a:t>
            </a:r>
            <a:r>
              <a:rPr lang="en-GB" altLang="en-US" sz="1800" baseline="-25000">
                <a:latin typeface="Arial Unicode MS" pitchFamily="34" charset="-128"/>
              </a:rPr>
              <a:t>x</a:t>
            </a:r>
            <a:r>
              <a:rPr lang="en-GB" altLang="en-US" sz="1800">
                <a:latin typeface="Arial Unicode MS" pitchFamily="34" charset="-128"/>
              </a:rPr>
              <a:t>/I</a:t>
            </a:r>
            <a:r>
              <a:rPr lang="en-GB" altLang="en-US" sz="1800" baseline="-25000">
                <a:latin typeface="Arial Unicode MS" pitchFamily="34" charset="-128"/>
              </a:rPr>
              <a:t>0</a:t>
            </a:r>
            <a:r>
              <a:rPr lang="en-GB" altLang="en-US" sz="1800">
                <a:latin typeface="Arial Unicode MS" pitchFamily="34" charset="-128"/>
              </a:rPr>
              <a:t>, we can see the amplitudes of echoes to decrease linearly</a:t>
            </a:r>
            <a:r>
              <a:rPr lang="cs-CZ" altLang="en-US" sz="1800">
                <a:latin typeface="Arial Unicode MS" pitchFamily="34" charset="-128"/>
              </a:rPr>
              <a:t>.</a:t>
            </a:r>
            <a:endParaRPr lang="en-GB" altLang="en-US" sz="1800" b="1">
              <a:solidFill>
                <a:srgbClr val="FFFF00"/>
              </a:solidFill>
              <a:latin typeface="Arial Unicode MS" pitchFamily="34" charset="-128"/>
            </a:endParaRPr>
          </a:p>
        </p:txBody>
      </p:sp>
      <p:graphicFrame>
        <p:nvGraphicFramePr>
          <p:cNvPr id="20488" name="Object 12">
            <a:extLst>
              <a:ext uri="{FF2B5EF4-FFF2-40B4-BE49-F238E27FC236}">
                <a16:creationId xmlns:a16="http://schemas.microsoft.com/office/drawing/2014/main" xmlns="" id="{F3A4A76B-EBF9-423D-84C6-8AE77128A151}"/>
              </a:ext>
            </a:extLst>
          </p:cNvPr>
          <p:cNvGraphicFramePr>
            <a:graphicFrameLocks noChangeAspect="1"/>
          </p:cNvGraphicFramePr>
          <p:nvPr/>
        </p:nvGraphicFramePr>
        <p:xfrm>
          <a:off x="1187450" y="5013325"/>
          <a:ext cx="6084888" cy="1136650"/>
        </p:xfrm>
        <a:graphic>
          <a:graphicData uri="http://schemas.openxmlformats.org/presentationml/2006/ole">
            <mc:AlternateContent xmlns:mc="http://schemas.openxmlformats.org/markup-compatibility/2006">
              <mc:Choice xmlns:v="urn:schemas-microsoft-com:vml" Requires="v">
                <p:oleObj spid="_x0000_s20511" name="Rovnice" r:id="rId4" imgW="2641600" imgH="431800" progId="Equation.3">
                  <p:embed/>
                </p:oleObj>
              </mc:Choice>
              <mc:Fallback>
                <p:oleObj name="Rovnice" r:id="rId4" imgW="2641600" imgH="4318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5013325"/>
                        <a:ext cx="6084888" cy="1136650"/>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89" name="Group 13">
            <a:extLst>
              <a:ext uri="{FF2B5EF4-FFF2-40B4-BE49-F238E27FC236}">
                <a16:creationId xmlns:a16="http://schemas.microsoft.com/office/drawing/2014/main" xmlns="" id="{62E1B823-A1E4-4E35-926F-FC4EC4775F64}"/>
              </a:ext>
            </a:extLst>
          </p:cNvPr>
          <p:cNvGrpSpPr>
            <a:grpSpLocks/>
          </p:cNvGrpSpPr>
          <p:nvPr/>
        </p:nvGrpSpPr>
        <p:grpSpPr bwMode="auto">
          <a:xfrm>
            <a:off x="3779838" y="2082800"/>
            <a:ext cx="4824412" cy="2671763"/>
            <a:chOff x="2472" y="1071"/>
            <a:chExt cx="3039" cy="1683"/>
          </a:xfrm>
        </p:grpSpPr>
        <p:sp>
          <p:nvSpPr>
            <p:cNvPr id="20496" name="Line 14">
              <a:extLst>
                <a:ext uri="{FF2B5EF4-FFF2-40B4-BE49-F238E27FC236}">
                  <a16:creationId xmlns:a16="http://schemas.microsoft.com/office/drawing/2014/main" xmlns="" id="{6D6B3DA9-2E3C-46C8-9D5D-5BAF07833628}"/>
                </a:ext>
              </a:extLst>
            </p:cNvPr>
            <p:cNvSpPr>
              <a:spLocks noChangeShapeType="1"/>
            </p:cNvSpPr>
            <p:nvPr/>
          </p:nvSpPr>
          <p:spPr bwMode="auto">
            <a:xfrm>
              <a:off x="2971" y="1162"/>
              <a:ext cx="0" cy="1588"/>
            </a:xfrm>
            <a:prstGeom prst="line">
              <a:avLst/>
            </a:prstGeom>
            <a:noFill/>
            <a:ln w="381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
          <p:nvSpPr>
            <p:cNvPr id="20497" name="Line 15">
              <a:extLst>
                <a:ext uri="{FF2B5EF4-FFF2-40B4-BE49-F238E27FC236}">
                  <a16:creationId xmlns:a16="http://schemas.microsoft.com/office/drawing/2014/main" xmlns="" id="{C9B6F803-4187-4F3E-BD3B-A7058BD0486F}"/>
                </a:ext>
              </a:extLst>
            </p:cNvPr>
            <p:cNvSpPr>
              <a:spLocks noChangeShapeType="1"/>
            </p:cNvSpPr>
            <p:nvPr/>
          </p:nvSpPr>
          <p:spPr bwMode="auto">
            <a:xfrm>
              <a:off x="2653" y="2478"/>
              <a:ext cx="2858" cy="0"/>
            </a:xfrm>
            <a:prstGeom prst="line">
              <a:avLst/>
            </a:prstGeom>
            <a:noFill/>
            <a:ln w="381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
          <p:nvSpPr>
            <p:cNvPr id="20498" name="Text Box 16">
              <a:extLst>
                <a:ext uri="{FF2B5EF4-FFF2-40B4-BE49-F238E27FC236}">
                  <a16:creationId xmlns:a16="http://schemas.microsoft.com/office/drawing/2014/main" xmlns="" id="{3D5966F6-5F6D-41DB-B96C-4B38CA62EAF5}"/>
                </a:ext>
              </a:extLst>
            </p:cNvPr>
            <p:cNvSpPr txBox="1">
              <a:spLocks noChangeArrowheads="1"/>
            </p:cNvSpPr>
            <p:nvPr/>
          </p:nvSpPr>
          <p:spPr bwMode="auto">
            <a:xfrm>
              <a:off x="4422" y="2523"/>
              <a:ext cx="86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FF33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depth</a:t>
              </a:r>
              <a:r>
                <a:rPr lang="cs-CZ" altLang="en-US" sz="1800" b="1"/>
                <a:t> </a:t>
              </a:r>
              <a:r>
                <a:rPr lang="en-US" altLang="en-US" sz="1800" b="1"/>
                <a:t>[cm]</a:t>
              </a:r>
              <a:endParaRPr lang="cs-CZ" altLang="en-US" sz="1800" b="1"/>
            </a:p>
          </p:txBody>
        </p:sp>
        <p:sp>
          <p:nvSpPr>
            <p:cNvPr id="20499" name="Text Box 17">
              <a:extLst>
                <a:ext uri="{FF2B5EF4-FFF2-40B4-BE49-F238E27FC236}">
                  <a16:creationId xmlns:a16="http://schemas.microsoft.com/office/drawing/2014/main" xmlns="" id="{FA666478-9A23-472C-99EE-3BCF78C3B0FA}"/>
                </a:ext>
              </a:extLst>
            </p:cNvPr>
            <p:cNvSpPr txBox="1">
              <a:spLocks noChangeArrowheads="1"/>
            </p:cNvSpPr>
            <p:nvPr/>
          </p:nvSpPr>
          <p:spPr bwMode="auto">
            <a:xfrm>
              <a:off x="2472" y="1071"/>
              <a:ext cx="680" cy="4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FF33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I or P</a:t>
              </a:r>
            </a:p>
            <a:p>
              <a:pPr eaLnBrk="1" hangingPunct="1">
                <a:spcBef>
                  <a:spcPct val="50000"/>
                </a:spcBef>
                <a:buFontTx/>
                <a:buNone/>
              </a:pPr>
              <a:r>
                <a:rPr lang="en-US" altLang="en-US" sz="1800" b="1"/>
                <a:t>[dB]</a:t>
              </a:r>
              <a:endParaRPr lang="cs-CZ" altLang="en-US" sz="1800" b="1"/>
            </a:p>
          </p:txBody>
        </p:sp>
      </p:grpSp>
      <p:sp>
        <p:nvSpPr>
          <p:cNvPr id="20490" name="Line 18">
            <a:extLst>
              <a:ext uri="{FF2B5EF4-FFF2-40B4-BE49-F238E27FC236}">
                <a16:creationId xmlns:a16="http://schemas.microsoft.com/office/drawing/2014/main" xmlns="" id="{10658ECF-1B73-4CFE-B98A-A9F37B66D3D5}"/>
              </a:ext>
            </a:extLst>
          </p:cNvPr>
          <p:cNvSpPr>
            <a:spLocks noChangeShapeType="1"/>
          </p:cNvSpPr>
          <p:nvPr/>
        </p:nvSpPr>
        <p:spPr bwMode="auto">
          <a:xfrm>
            <a:off x="4572000" y="2225675"/>
            <a:ext cx="3744913" cy="1728788"/>
          </a:xfrm>
          <a:prstGeom prst="line">
            <a:avLst/>
          </a:prstGeom>
          <a:noFill/>
          <a:ln w="19050">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grpSp>
        <p:nvGrpSpPr>
          <p:cNvPr id="20491" name="Group 19">
            <a:extLst>
              <a:ext uri="{FF2B5EF4-FFF2-40B4-BE49-F238E27FC236}">
                <a16:creationId xmlns:a16="http://schemas.microsoft.com/office/drawing/2014/main" xmlns="" id="{A652D4E1-2A72-44CB-B30F-7A1404C44D2C}"/>
              </a:ext>
            </a:extLst>
          </p:cNvPr>
          <p:cNvGrpSpPr>
            <a:grpSpLocks/>
          </p:cNvGrpSpPr>
          <p:nvPr/>
        </p:nvGrpSpPr>
        <p:grpSpPr bwMode="auto">
          <a:xfrm>
            <a:off x="4572000" y="2370138"/>
            <a:ext cx="4103688" cy="720725"/>
            <a:chOff x="2880" y="1026"/>
            <a:chExt cx="2585" cy="454"/>
          </a:xfrm>
        </p:grpSpPr>
        <p:sp>
          <p:nvSpPr>
            <p:cNvPr id="20492" name="Line 20">
              <a:extLst>
                <a:ext uri="{FF2B5EF4-FFF2-40B4-BE49-F238E27FC236}">
                  <a16:creationId xmlns:a16="http://schemas.microsoft.com/office/drawing/2014/main" xmlns="" id="{4EC36F65-2ECD-47CD-B8FE-E7214C204C37}"/>
                </a:ext>
              </a:extLst>
            </p:cNvPr>
            <p:cNvSpPr>
              <a:spLocks noChangeShapeType="1"/>
            </p:cNvSpPr>
            <p:nvPr/>
          </p:nvSpPr>
          <p:spPr bwMode="auto">
            <a:xfrm>
              <a:off x="2880" y="1026"/>
              <a:ext cx="1497"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
          <p:nvSpPr>
            <p:cNvPr id="20493" name="Line 21">
              <a:extLst>
                <a:ext uri="{FF2B5EF4-FFF2-40B4-BE49-F238E27FC236}">
                  <a16:creationId xmlns:a16="http://schemas.microsoft.com/office/drawing/2014/main" xmlns="" id="{8D3D53B9-7EE4-4673-996E-644A65E1BD3F}"/>
                </a:ext>
              </a:extLst>
            </p:cNvPr>
            <p:cNvSpPr>
              <a:spLocks noChangeShapeType="1"/>
            </p:cNvSpPr>
            <p:nvPr/>
          </p:nvSpPr>
          <p:spPr bwMode="auto">
            <a:xfrm>
              <a:off x="3923" y="1480"/>
              <a:ext cx="454"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
          <p:nvSpPr>
            <p:cNvPr id="20494" name="Line 22">
              <a:extLst>
                <a:ext uri="{FF2B5EF4-FFF2-40B4-BE49-F238E27FC236}">
                  <a16:creationId xmlns:a16="http://schemas.microsoft.com/office/drawing/2014/main" xmlns="" id="{61025AD4-6C6A-4372-B07F-715FC037189C}"/>
                </a:ext>
              </a:extLst>
            </p:cNvPr>
            <p:cNvSpPr>
              <a:spLocks noChangeShapeType="1"/>
            </p:cNvSpPr>
            <p:nvPr/>
          </p:nvSpPr>
          <p:spPr bwMode="auto">
            <a:xfrm>
              <a:off x="4377" y="1026"/>
              <a:ext cx="0" cy="454"/>
            </a:xfrm>
            <a:prstGeom prst="line">
              <a:avLst/>
            </a:prstGeom>
            <a:noFill/>
            <a:ln w="19050">
              <a:solidFill>
                <a:schemeClr val="tx1"/>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cs-CZ"/>
            </a:p>
          </p:txBody>
        </p:sp>
        <p:sp>
          <p:nvSpPr>
            <p:cNvPr id="20495" name="Text Box 23">
              <a:extLst>
                <a:ext uri="{FF2B5EF4-FFF2-40B4-BE49-F238E27FC236}">
                  <a16:creationId xmlns:a16="http://schemas.microsoft.com/office/drawing/2014/main" xmlns="" id="{CF71B3BC-6B38-45A4-994D-FFDD00D3FA25}"/>
                </a:ext>
              </a:extLst>
            </p:cNvPr>
            <p:cNvSpPr txBox="1">
              <a:spLocks noChangeArrowheads="1"/>
            </p:cNvSpPr>
            <p:nvPr/>
          </p:nvSpPr>
          <p:spPr bwMode="auto">
            <a:xfrm>
              <a:off x="4422" y="1026"/>
              <a:ext cx="1043"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FF33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attenuation</a:t>
              </a:r>
              <a:endParaRPr lang="cs-CZ" altLang="en-US" sz="1800" b="1"/>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How to understand ultrasound diagnostics[20190515155751442].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2580</TotalTime>
  <Words>2537</Words>
  <Application>Microsoft Office PowerPoint</Application>
  <PresentationFormat>Předvádění na obrazovce (4:3)</PresentationFormat>
  <Paragraphs>326</Paragraphs>
  <Slides>46</Slides>
  <Notes>42</Notes>
  <HiddenSlides>0</HiddenSlides>
  <MMClips>25</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46</vt:i4>
      </vt:variant>
    </vt:vector>
  </HeadingPairs>
  <TitlesOfParts>
    <vt:vector size="49" baseType="lpstr">
      <vt:lpstr>Výchozí návrh</vt:lpstr>
      <vt:lpstr>Rovnice</vt:lpstr>
      <vt:lpstr>Fotografie</vt:lpstr>
      <vt:lpstr>How to understand ultrasound diagnostics? </vt:lpstr>
      <vt:lpstr>Lecture outline</vt:lpstr>
      <vt:lpstr>Ultrasound</vt:lpstr>
      <vt:lpstr>Physical properties</vt:lpstr>
      <vt:lpstr>Physical properties</vt:lpstr>
      <vt:lpstr>Physical properties</vt:lpstr>
      <vt:lpstr>Physical properties</vt:lpstr>
      <vt:lpstr>Physical properties</vt:lpstr>
      <vt:lpstr>Physical properties</vt:lpstr>
      <vt:lpstr>Physical properties</vt:lpstr>
      <vt:lpstr>Physical properties</vt:lpstr>
      <vt:lpstr>Types of Ultrasound Pulse Interactions </vt:lpstr>
      <vt:lpstr>Absorption</vt:lpstr>
      <vt:lpstr>Reflection</vt:lpstr>
      <vt:lpstr>Ultrasonography   X   Ultrasound </vt:lpstr>
      <vt:lpstr>Ultrasonography</vt:lpstr>
      <vt:lpstr>Ultrasonography</vt:lpstr>
      <vt:lpstr>Prezentace aplikace PowerPoint</vt:lpstr>
      <vt:lpstr>Prezentace aplikace PowerPoint</vt:lpstr>
      <vt:lpstr>Prezentace aplikace PowerPoint</vt:lpstr>
      <vt:lpstr>The Basic Ultrasound Imaging Process </vt:lpstr>
      <vt:lpstr>Principles of generation of ultrasound pulse </vt:lpstr>
      <vt:lpstr>Transducer Focusing </vt:lpstr>
      <vt:lpstr>A-mode – one-dimensional</vt:lpstr>
      <vt:lpstr>A-mode – one-dimensional</vt:lpstr>
      <vt:lpstr>B-mode – two-dimensional</vt:lpstr>
      <vt:lpstr>M-mode</vt:lpstr>
      <vt:lpstr>Comparison of A-, B- and M-mode principle</vt:lpstr>
      <vt:lpstr>B-mode - dynamic</vt:lpstr>
      <vt:lpstr>Basic characteristics of US images</vt:lpstr>
      <vt:lpstr>Prezentace aplikace PowerPoint</vt:lpstr>
      <vt:lpstr>Three-dimensional (3D) imaging</vt:lpstr>
      <vt:lpstr>Four-dimensional (4D) image</vt:lpstr>
      <vt:lpstr>Doppler flow measurement</vt:lpstr>
      <vt:lpstr>Principle of Doppler effect</vt:lpstr>
      <vt:lpstr>Principle of Doppler effect</vt:lpstr>
      <vt:lpstr>Doppler flow measurement</vt:lpstr>
      <vt:lpstr>DUPLEX doppler method</vt:lpstr>
      <vt:lpstr>Colour Doppler imaging</vt:lpstr>
      <vt:lpstr>TRIPLEX doppler method</vt:lpstr>
      <vt:lpstr>Tissue Doppler Imaging  (TDI)</vt:lpstr>
      <vt:lpstr>Prezentace aplikace PowerPoint</vt:lpstr>
      <vt:lpstr>Echocontrast agents</vt:lpstr>
      <vt:lpstr>Echocontrast agents</vt:lpstr>
      <vt:lpstr>Patient Safety</vt:lpstr>
      <vt:lpstr>Prezentace aplikace PowerPoint</vt:lpstr>
    </vt:vector>
  </TitlesOfParts>
  <Company>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understand ultrasound diagnostics</dc:title>
  <dc:creator>biofyzika</dc:creator>
  <cp:lastModifiedBy>Bernard</cp:lastModifiedBy>
  <cp:revision>49</cp:revision>
  <dcterms:created xsi:type="dcterms:W3CDTF">2012-10-03T10:30:18Z</dcterms:created>
  <dcterms:modified xsi:type="dcterms:W3CDTF">2020-10-22T10:15:07Z</dcterms:modified>
</cp:coreProperties>
</file>