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57" r:id="rId4"/>
    <p:sldId id="259" r:id="rId5"/>
    <p:sldId id="260" r:id="rId6"/>
    <p:sldId id="262" r:id="rId7"/>
    <p:sldId id="266" r:id="rId8"/>
    <p:sldId id="264" r:id="rId9"/>
    <p:sldId id="263" r:id="rId10"/>
    <p:sldId id="261" r:id="rId11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754" autoAdjust="0"/>
  </p:normalViewPr>
  <p:slideViewPr>
    <p:cSldViewPr snapToGrid="0">
      <p:cViewPr varScale="1">
        <p:scale>
          <a:sx n="111" d="100"/>
          <a:sy n="111" d="100"/>
        </p:scale>
        <p:origin x="456" y="10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GB" noProof="0" dirty="0"/>
              <a:t>Click here to insert title.</a:t>
            </a:r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 here to insert subtitle.</a:t>
            </a:r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, text –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err="1"/>
              <a:t>Click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icon</a:t>
            </a:r>
            <a:r>
              <a:rPr lang="cs-CZ" dirty="0"/>
              <a:t> to insert image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MED slid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2" y="2014647"/>
            <a:ext cx="4106255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890088" cy="2260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– invers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here to insert subtitle.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1695074"/>
            <a:ext cx="5218413" cy="3896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2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 baseline="0"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tex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dirty="0"/>
              <a:t>Second level</a:t>
            </a:r>
            <a:endParaRPr lang="cs-CZ" dirty="0"/>
          </a:p>
          <a:p>
            <a:pPr lvl="2"/>
            <a:r>
              <a:rPr lang="en-GB" dirty="0"/>
              <a:t>Third level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/>
              <a:t>Click here insert text.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90" r:id="rId2"/>
    <p:sldLayoutId id="2147483684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4" r:id="rId12"/>
    <p:sldLayoutId id="2147483692" r:id="rId13"/>
    <p:sldLayoutId id="2147483693" r:id="rId14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spreadsheets/d/1_vfNsE5Orlqw0gVC2Iz1A_YqJfPb15ICNQ69wKw0XWI/edit#gid=0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059F203-74D7-444B-BF61-95A819D36F6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Physiology</a:t>
            </a:r>
            <a:r>
              <a:rPr lang="cs-CZ" noProof="0" dirty="0"/>
              <a:t> department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28AD60A-F679-40CE-BB8A-8819878042F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EB028AD-55F2-4512-8D83-D0C77508D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Preclinical course </a:t>
            </a:r>
            <a:r>
              <a:rPr lang="cs-CZ" dirty="0"/>
              <a:t>(aVLTP05X)</a:t>
            </a:r>
            <a:br>
              <a:rPr lang="cs-CZ" dirty="0"/>
            </a:b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A69F187F-4CB2-4988-A518-EDCD7790F87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4011701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CAA0E2F-64E9-4C82-B438-D9479328791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Physiology</a:t>
            </a:r>
            <a:r>
              <a:rPr lang="cs-CZ" dirty="0"/>
              <a:t> department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E79EA5F-647F-4C76-8B18-52F78425DE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E7A6B5C-FD05-4FC8-ACEA-B4D91F0C4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A2E6AA37-C0BC-45A6-B7FD-6FB5D268C46E}"/>
              </a:ext>
            </a:extLst>
          </p:cNvPr>
          <p:cNvSpPr txBox="1"/>
          <p:nvPr/>
        </p:nvSpPr>
        <p:spPr>
          <a:xfrm>
            <a:off x="974785" y="2973285"/>
            <a:ext cx="21824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2800" dirty="0">
                <a:latin typeface="+mn-lt"/>
                <a:hlinkClick r:id="rId2"/>
              </a:rPr>
              <a:t>Link</a:t>
            </a:r>
            <a:endParaRPr lang="cs-CZ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02428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C0B776A-DB39-465E-B055-C1746DD3958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Physiology</a:t>
            </a:r>
            <a:r>
              <a:rPr lang="cs-CZ" dirty="0"/>
              <a:t> department</a:t>
            </a:r>
            <a:endParaRPr lang="en-US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8862A79-74BE-4F48-9013-9500696227A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D49E633C-518E-451B-BE83-13CC242E0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Preclinical course: what is it?</a:t>
            </a:r>
            <a:endParaRPr lang="cs-CZ" dirty="0"/>
          </a:p>
        </p:txBody>
      </p:sp>
      <p:sp>
        <p:nvSpPr>
          <p:cNvPr id="7" name="Zástupný symbol pro obsah 6">
            <a:extLst>
              <a:ext uri="{FF2B5EF4-FFF2-40B4-BE49-F238E27FC236}">
                <a16:creationId xmlns:a16="http://schemas.microsoft.com/office/drawing/2014/main" id="{3D082FFA-401F-4D74-B7D9-7DF1A995C0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75h. in the laboratory</a:t>
            </a:r>
            <a:endParaRPr lang="cs-CZ" dirty="0"/>
          </a:p>
          <a:p>
            <a:r>
              <a:rPr lang="cs-CZ" dirty="0"/>
              <a:t>5 </a:t>
            </a:r>
            <a:r>
              <a:rPr lang="en-US" dirty="0"/>
              <a:t>credits</a:t>
            </a:r>
          </a:p>
          <a:p>
            <a:r>
              <a:rPr lang="en-US" dirty="0"/>
              <a:t>lectures</a:t>
            </a:r>
          </a:p>
          <a:p>
            <a:r>
              <a:rPr lang="en-US" dirty="0"/>
              <a:t>measurements</a:t>
            </a:r>
          </a:p>
          <a:p>
            <a:r>
              <a:rPr lang="en-US" dirty="0"/>
              <a:t>paper research</a:t>
            </a:r>
            <a:endParaRPr lang="cs-CZ" dirty="0"/>
          </a:p>
          <a:p>
            <a:r>
              <a:rPr lang="en-US" dirty="0"/>
              <a:t>working</a:t>
            </a:r>
            <a:r>
              <a:rPr lang="cs-CZ" dirty="0"/>
              <a:t> </a:t>
            </a:r>
            <a:r>
              <a:rPr lang="en-US" dirty="0"/>
              <a:t>with</a:t>
            </a:r>
            <a:r>
              <a:rPr lang="cs-CZ" dirty="0"/>
              <a:t> </a:t>
            </a:r>
            <a:r>
              <a:rPr lang="en-US" dirty="0"/>
              <a:t>data</a:t>
            </a:r>
            <a:endParaRPr lang="ru-RU" dirty="0"/>
          </a:p>
          <a:p>
            <a:r>
              <a:rPr lang="en-US" dirty="0"/>
              <a:t>test</a:t>
            </a:r>
            <a:endParaRPr lang="cs-CZ" dirty="0"/>
          </a:p>
          <a:p>
            <a:endParaRPr lang="cs-CZ" dirty="0"/>
          </a:p>
          <a:p>
            <a:endParaRPr lang="en-US" dirty="0"/>
          </a:p>
          <a:p>
            <a:endParaRPr lang="cs-CZ" dirty="0"/>
          </a:p>
        </p:txBody>
      </p:sp>
      <p:sp>
        <p:nvSpPr>
          <p:cNvPr id="9" name="Zástupný symbol pro obsah 6">
            <a:extLst>
              <a:ext uri="{FF2B5EF4-FFF2-40B4-BE49-F238E27FC236}">
                <a16:creationId xmlns:a16="http://schemas.microsoft.com/office/drawing/2014/main" id="{2E446972-B874-4D46-A0FE-43A1635FBFC8}"/>
              </a:ext>
            </a:extLst>
          </p:cNvPr>
          <p:cNvSpPr txBox="1">
            <a:spLocks/>
          </p:cNvSpPr>
          <p:nvPr/>
        </p:nvSpPr>
        <p:spPr>
          <a:xfrm>
            <a:off x="5267954" y="3264128"/>
            <a:ext cx="4060530" cy="413999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lectures</a:t>
            </a:r>
          </a:p>
          <a:p>
            <a:r>
              <a:rPr lang="en-US" kern="0" dirty="0"/>
              <a:t>paper research</a:t>
            </a:r>
            <a:endParaRPr lang="cs-CZ" kern="0" dirty="0"/>
          </a:p>
          <a:p>
            <a:r>
              <a:rPr lang="en-US" kern="0" dirty="0"/>
              <a:t>working</a:t>
            </a:r>
            <a:r>
              <a:rPr lang="cs-CZ" kern="0" dirty="0"/>
              <a:t> </a:t>
            </a:r>
            <a:r>
              <a:rPr lang="en-US" kern="0" dirty="0"/>
              <a:t>with</a:t>
            </a:r>
            <a:r>
              <a:rPr lang="cs-CZ" kern="0" dirty="0"/>
              <a:t> </a:t>
            </a:r>
            <a:r>
              <a:rPr lang="en-US" kern="0" dirty="0"/>
              <a:t>data</a:t>
            </a:r>
            <a:endParaRPr lang="ru-RU" kern="0" dirty="0"/>
          </a:p>
          <a:p>
            <a:r>
              <a:rPr lang="en-US" kern="0" dirty="0"/>
              <a:t>test</a:t>
            </a:r>
            <a:endParaRPr lang="cs-CZ" kern="0" dirty="0"/>
          </a:p>
        </p:txBody>
      </p:sp>
      <p:sp>
        <p:nvSpPr>
          <p:cNvPr id="5" name="Šipka: doprava 4">
            <a:extLst>
              <a:ext uri="{FF2B5EF4-FFF2-40B4-BE49-F238E27FC236}">
                <a16:creationId xmlns:a16="http://schemas.microsoft.com/office/drawing/2014/main" id="{D58A7A55-C747-4284-96CB-C58002B45838}"/>
              </a:ext>
            </a:extLst>
          </p:cNvPr>
          <p:cNvSpPr/>
          <p:nvPr/>
        </p:nvSpPr>
        <p:spPr bwMode="auto">
          <a:xfrm>
            <a:off x="3946358" y="3960001"/>
            <a:ext cx="930442" cy="916799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5FC14495-E772-454F-A7C6-736B494838DF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9F9F9"/>
              </a:clrFrom>
              <a:clrTo>
                <a:srgbClr val="F9F9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7659" y="2777622"/>
            <a:ext cx="2761118" cy="1520332"/>
          </a:xfrm>
          <a:prstGeom prst="rect">
            <a:avLst/>
          </a:prstGeom>
        </p:spPr>
      </p:pic>
      <p:sp>
        <p:nvSpPr>
          <p:cNvPr id="12" name="Obdélník 11">
            <a:extLst>
              <a:ext uri="{FF2B5EF4-FFF2-40B4-BE49-F238E27FC236}">
                <a16:creationId xmlns:a16="http://schemas.microsoft.com/office/drawing/2014/main" id="{DE66D099-9521-43FC-B9C2-9171D9DFA0D7}"/>
              </a:ext>
            </a:extLst>
          </p:cNvPr>
          <p:cNvSpPr/>
          <p:nvPr/>
        </p:nvSpPr>
        <p:spPr>
          <a:xfrm>
            <a:off x="9473340" y="4358655"/>
            <a:ext cx="21789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measurements</a:t>
            </a:r>
          </a:p>
        </p:txBody>
      </p:sp>
      <p:sp>
        <p:nvSpPr>
          <p:cNvPr id="15" name="Znak násobení 14">
            <a:extLst>
              <a:ext uri="{FF2B5EF4-FFF2-40B4-BE49-F238E27FC236}">
                <a16:creationId xmlns:a16="http://schemas.microsoft.com/office/drawing/2014/main" id="{1340E1BE-D553-439D-8AD1-7FDDD308118C}"/>
              </a:ext>
            </a:extLst>
          </p:cNvPr>
          <p:cNvSpPr/>
          <p:nvPr/>
        </p:nvSpPr>
        <p:spPr bwMode="auto">
          <a:xfrm>
            <a:off x="10167528" y="4236728"/>
            <a:ext cx="818147" cy="750757"/>
          </a:xfrm>
          <a:prstGeom prst="mathMultiply">
            <a:avLst/>
          </a:prstGeom>
          <a:solidFill>
            <a:srgbClr val="C00000">
              <a:alpha val="43137"/>
            </a:srgbClr>
          </a:solidFill>
          <a:ln w="9525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56306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5" grpId="0" animBg="1"/>
      <p:bldP spid="12" grpId="0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C0B776A-DB39-465E-B055-C1746DD3958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Physiology</a:t>
            </a:r>
            <a:r>
              <a:rPr lang="cs-CZ" dirty="0"/>
              <a:t> department</a:t>
            </a:r>
            <a:endParaRPr lang="en-US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8862A79-74BE-4F48-9013-9500696227A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D49E633C-518E-451B-BE83-13CC242E0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Lectures</a:t>
            </a:r>
            <a:endParaRPr lang="cs-CZ" dirty="0"/>
          </a:p>
        </p:txBody>
      </p:sp>
      <p:sp>
        <p:nvSpPr>
          <p:cNvPr id="7" name="Zástupný symbol pro obsah 6">
            <a:extLst>
              <a:ext uri="{FF2B5EF4-FFF2-40B4-BE49-F238E27FC236}">
                <a16:creationId xmlns:a16="http://schemas.microsoft.com/office/drawing/2014/main" id="{3D082FFA-401F-4D74-B7D9-7DF1A995C0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0316" y="1662167"/>
            <a:ext cx="10753200" cy="4139998"/>
          </a:xfrm>
        </p:spPr>
        <p:txBody>
          <a:bodyPr/>
          <a:lstStyle/>
          <a:p>
            <a:r>
              <a:rPr lang="en-US" dirty="0"/>
              <a:t>Anthropometric parameters</a:t>
            </a:r>
          </a:p>
          <a:p>
            <a:r>
              <a:rPr lang="cs-CZ" dirty="0"/>
              <a:t>PWV (</a:t>
            </a:r>
            <a:r>
              <a:rPr lang="en-US" dirty="0"/>
              <a:t>applanation</a:t>
            </a:r>
            <a:r>
              <a:rPr lang="cs-CZ" dirty="0"/>
              <a:t> tonometry)</a:t>
            </a:r>
          </a:p>
          <a:p>
            <a:r>
              <a:rPr lang="cs-CZ" dirty="0"/>
              <a:t>PWA (</a:t>
            </a:r>
            <a:r>
              <a:rPr lang="en-US" dirty="0"/>
              <a:t>applanation</a:t>
            </a:r>
            <a:r>
              <a:rPr lang="cs-CZ" dirty="0"/>
              <a:t> tonometry)</a:t>
            </a:r>
          </a:p>
          <a:p>
            <a:r>
              <a:rPr lang="cs-CZ" dirty="0"/>
              <a:t>CAVI and ABI (</a:t>
            </a:r>
            <a:r>
              <a:rPr lang="cs-CZ" dirty="0" err="1"/>
              <a:t>VaSera</a:t>
            </a:r>
            <a:r>
              <a:rPr lang="cs-CZ" dirty="0"/>
              <a:t>)</a:t>
            </a:r>
            <a:r>
              <a:rPr lang="en-US" dirty="0"/>
              <a:t> </a:t>
            </a:r>
          </a:p>
          <a:p>
            <a:r>
              <a:rPr lang="en-US" dirty="0"/>
              <a:t>Baroreflex sensitivity (photoplethysmography)</a:t>
            </a:r>
          </a:p>
          <a:p>
            <a:r>
              <a:rPr lang="cs-CZ" dirty="0"/>
              <a:t>ECHO</a:t>
            </a:r>
          </a:p>
          <a:p>
            <a:r>
              <a:rPr lang="en-US" dirty="0"/>
              <a:t>How to work with data</a:t>
            </a:r>
          </a:p>
          <a:p>
            <a:endParaRPr lang="cs-CZ" dirty="0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00FF777D-A275-4FE1-A7E4-0F256030E78E}"/>
              </a:ext>
            </a:extLst>
          </p:cNvPr>
          <p:cNvSpPr/>
          <p:nvPr/>
        </p:nvSpPr>
        <p:spPr>
          <a:xfrm>
            <a:off x="5334262" y="1770421"/>
            <a:ext cx="27879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(19.10. – 23.10.)</a:t>
            </a:r>
          </a:p>
        </p:txBody>
      </p:sp>
    </p:spTree>
    <p:extLst>
      <p:ext uri="{BB962C8B-B14F-4D97-AF65-F5344CB8AC3E}">
        <p14:creationId xmlns:p14="http://schemas.microsoft.com/office/powerpoint/2010/main" val="4045131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C0B776A-DB39-465E-B055-C1746DD3958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Physiology</a:t>
            </a:r>
            <a:r>
              <a:rPr lang="cs-CZ" dirty="0"/>
              <a:t> department</a:t>
            </a:r>
            <a:endParaRPr lang="en-US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8862A79-74BE-4F48-9013-9500696227A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D49E633C-518E-451B-BE83-13CC242E0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can I do now?</a:t>
            </a:r>
          </a:p>
        </p:txBody>
      </p:sp>
      <p:sp>
        <p:nvSpPr>
          <p:cNvPr id="7" name="Zástupný symbol pro obsah 6">
            <a:extLst>
              <a:ext uri="{FF2B5EF4-FFF2-40B4-BE49-F238E27FC236}">
                <a16:creationId xmlns:a16="http://schemas.microsoft.com/office/drawing/2014/main" id="{3D082FFA-401F-4D74-B7D9-7DF1A995C0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choose</a:t>
            </a:r>
            <a:r>
              <a:rPr lang="cs-CZ" dirty="0"/>
              <a:t> </a:t>
            </a:r>
            <a:r>
              <a:rPr lang="en-US" dirty="0"/>
              <a:t>a topic</a:t>
            </a:r>
            <a:endParaRPr lang="cs-CZ" dirty="0"/>
          </a:p>
          <a:p>
            <a:r>
              <a:rPr lang="cs-CZ" dirty="0"/>
              <a:t>start </a:t>
            </a:r>
            <a:r>
              <a:rPr lang="en-US" dirty="0"/>
              <a:t>with</a:t>
            </a:r>
            <a:r>
              <a:rPr lang="cs-CZ" dirty="0"/>
              <a:t> </a:t>
            </a:r>
            <a:r>
              <a:rPr lang="en-US" dirty="0"/>
              <a:t>paper</a:t>
            </a:r>
            <a:r>
              <a:rPr lang="cs-CZ" dirty="0"/>
              <a:t> </a:t>
            </a:r>
            <a:r>
              <a:rPr lang="en-US" dirty="0"/>
              <a:t>research</a:t>
            </a:r>
          </a:p>
        </p:txBody>
      </p:sp>
    </p:spTree>
    <p:extLst>
      <p:ext uri="{BB962C8B-B14F-4D97-AF65-F5344CB8AC3E}">
        <p14:creationId xmlns:p14="http://schemas.microsoft.com/office/powerpoint/2010/main" val="320856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CAA0E2F-64E9-4C82-B438-D9479328791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Physiology</a:t>
            </a:r>
            <a:r>
              <a:rPr lang="cs-CZ" dirty="0"/>
              <a:t> department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E79EA5F-647F-4C76-8B18-52F78425DE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E7A6B5C-FD05-4FC8-ACEA-B4D91F0C4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F50573C-856A-4F67-BC6D-A69E76FA6B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Renal denervation</a:t>
            </a:r>
          </a:p>
          <a:p>
            <a:r>
              <a:rPr lang="en-US" dirty="0"/>
              <a:t>Asthma </a:t>
            </a:r>
            <a:r>
              <a:rPr lang="en-US" dirty="0" err="1"/>
              <a:t>bronchiale</a:t>
            </a:r>
            <a:endParaRPr lang="en-US" dirty="0"/>
          </a:p>
          <a:p>
            <a:r>
              <a:rPr lang="en-US" dirty="0" err="1"/>
              <a:t>Obesit</a:t>
            </a:r>
            <a:r>
              <a:rPr lang="cs-CZ" dirty="0"/>
              <a:t>y</a:t>
            </a:r>
            <a:endParaRPr lang="en-US" dirty="0"/>
          </a:p>
          <a:p>
            <a:r>
              <a:rPr lang="en-US" dirty="0"/>
              <a:t>Anticancer therapy</a:t>
            </a:r>
          </a:p>
          <a:p>
            <a:r>
              <a:rPr lang="en-US" dirty="0"/>
              <a:t>Hormonal contraception</a:t>
            </a:r>
          </a:p>
        </p:txBody>
      </p:sp>
    </p:spTree>
    <p:extLst>
      <p:ext uri="{BB962C8B-B14F-4D97-AF65-F5344CB8AC3E}">
        <p14:creationId xmlns:p14="http://schemas.microsoft.com/office/powerpoint/2010/main" val="1319125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CAA0E2F-64E9-4C82-B438-D9479328791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Physiology</a:t>
            </a:r>
            <a:r>
              <a:rPr lang="cs-CZ" dirty="0"/>
              <a:t> department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E79EA5F-647F-4C76-8B18-52F78425DE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E7A6B5C-FD05-4FC8-ACEA-B4D91F0C4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Renal denervation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F50573C-856A-4F67-BC6D-A69E76FA6B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elevated</a:t>
            </a:r>
            <a:r>
              <a:rPr lang="cs-CZ" dirty="0"/>
              <a:t> </a:t>
            </a:r>
            <a:r>
              <a:rPr lang="cs-CZ" dirty="0" err="1"/>
              <a:t>blood</a:t>
            </a:r>
            <a:r>
              <a:rPr lang="cs-CZ" dirty="0"/>
              <a:t> </a:t>
            </a:r>
            <a:r>
              <a:rPr lang="cs-CZ" dirty="0" err="1"/>
              <a:t>pressure</a:t>
            </a:r>
            <a:r>
              <a:rPr lang="cs-CZ" dirty="0"/>
              <a:t> </a:t>
            </a:r>
            <a:r>
              <a:rPr lang="cs-CZ" dirty="0" err="1"/>
              <a:t>despite</a:t>
            </a:r>
            <a:r>
              <a:rPr lang="cs-CZ" dirty="0"/>
              <a:t> </a:t>
            </a:r>
            <a:r>
              <a:rPr lang="cs-CZ" dirty="0" err="1"/>
              <a:t>taking</a:t>
            </a:r>
            <a:r>
              <a:rPr lang="cs-CZ" dirty="0"/>
              <a:t> </a:t>
            </a:r>
            <a:r>
              <a:rPr lang="cs-CZ" dirty="0" err="1"/>
              <a:t>three</a:t>
            </a:r>
            <a:r>
              <a:rPr lang="cs-CZ" dirty="0"/>
              <a:t> </a:t>
            </a:r>
          </a:p>
          <a:p>
            <a:pPr marL="72000" indent="0">
              <a:buNone/>
            </a:pPr>
            <a:r>
              <a:rPr lang="cs-CZ" dirty="0" err="1"/>
              <a:t>optimally</a:t>
            </a:r>
            <a:r>
              <a:rPr lang="cs-CZ" dirty="0"/>
              <a:t> </a:t>
            </a:r>
            <a:r>
              <a:rPr lang="cs-CZ" dirty="0" err="1"/>
              <a:t>doses</a:t>
            </a:r>
            <a:r>
              <a:rPr lang="cs-CZ" dirty="0"/>
              <a:t> </a:t>
            </a:r>
            <a:r>
              <a:rPr lang="cs-CZ" dirty="0" err="1"/>
              <a:t>medications</a:t>
            </a:r>
            <a:r>
              <a:rPr lang="cs-CZ" dirty="0"/>
              <a:t>, </a:t>
            </a:r>
            <a:r>
              <a:rPr lang="cs-CZ" dirty="0" err="1"/>
              <a:t>typically</a:t>
            </a:r>
            <a:r>
              <a:rPr lang="cs-CZ" dirty="0"/>
              <a:t>:</a:t>
            </a:r>
          </a:p>
          <a:p>
            <a:pPr lvl="1"/>
            <a:r>
              <a:rPr lang="cs-CZ" dirty="0"/>
              <a:t>a </a:t>
            </a:r>
            <a:r>
              <a:rPr lang="cs-CZ" dirty="0" err="1"/>
              <a:t>diuretic</a:t>
            </a:r>
            <a:endParaRPr lang="cs-CZ" dirty="0"/>
          </a:p>
          <a:p>
            <a:pPr lvl="1"/>
            <a:r>
              <a:rPr lang="cs-CZ" dirty="0"/>
              <a:t>a </a:t>
            </a:r>
            <a:r>
              <a:rPr lang="cs-CZ" dirty="0" err="1"/>
              <a:t>calcium-channel</a:t>
            </a:r>
            <a:r>
              <a:rPr lang="cs-CZ" dirty="0"/>
              <a:t> </a:t>
            </a:r>
            <a:r>
              <a:rPr lang="cs-CZ" dirty="0" err="1"/>
              <a:t>blocker</a:t>
            </a:r>
            <a:endParaRPr lang="cs-CZ" dirty="0"/>
          </a:p>
          <a:p>
            <a:pPr lvl="1"/>
            <a:r>
              <a:rPr lang="cs-CZ" dirty="0" err="1"/>
              <a:t>an</a:t>
            </a:r>
            <a:r>
              <a:rPr lang="cs-CZ" dirty="0"/>
              <a:t> ACE inhibitor</a:t>
            </a:r>
          </a:p>
          <a:p>
            <a:r>
              <a:rPr lang="en-US" dirty="0"/>
              <a:t>renal sympathetic denervation</a:t>
            </a:r>
            <a:r>
              <a:rPr lang="cs-CZ" dirty="0"/>
              <a:t>: </a:t>
            </a:r>
            <a:r>
              <a:rPr lang="en-US" dirty="0"/>
              <a:t>endovascular catheter based procedure using radiofrequency ablation</a:t>
            </a:r>
          </a:p>
        </p:txBody>
      </p:sp>
      <p:pic>
        <p:nvPicPr>
          <p:cNvPr id="6" name="Picture 2" descr="C:\Users\Ksenia\Desktop\simplicity1.jpg">
            <a:extLst>
              <a:ext uri="{FF2B5EF4-FFF2-40B4-BE49-F238E27FC236}">
                <a16:creationId xmlns:a16="http://schemas.microsoft.com/office/drawing/2014/main" id="{06CA159B-3A6E-4E68-A5FE-68D3E1B79C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4354" y="1692002"/>
            <a:ext cx="2380815" cy="1968998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0963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CAA0E2F-64E9-4C82-B438-D9479328791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Physiology</a:t>
            </a:r>
            <a:r>
              <a:rPr lang="cs-CZ" dirty="0"/>
              <a:t> department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E79EA5F-647F-4C76-8B18-52F78425DE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E7A6B5C-FD05-4FC8-ACEA-B4D91F0C4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Asthma </a:t>
            </a:r>
            <a:r>
              <a:rPr lang="en-US" dirty="0" err="1"/>
              <a:t>bronchiale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F50573C-856A-4F67-BC6D-A69E76FA6B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129939"/>
            <a:ext cx="10753200" cy="4139998"/>
          </a:xfrm>
        </p:spPr>
        <p:txBody>
          <a:bodyPr/>
          <a:lstStyle/>
          <a:p>
            <a:r>
              <a:rPr lang="en-US" dirty="0"/>
              <a:t>a long-term inflammatory disease of the airways of the lungs</a:t>
            </a:r>
            <a:endParaRPr lang="cs-CZ" dirty="0"/>
          </a:p>
          <a:p>
            <a:r>
              <a:rPr lang="en-US" dirty="0"/>
              <a:t>symptom</a:t>
            </a:r>
            <a:r>
              <a:rPr lang="cs-CZ" dirty="0"/>
              <a:t>s:</a:t>
            </a:r>
          </a:p>
          <a:p>
            <a:pPr lvl="1"/>
            <a:r>
              <a:rPr lang="en-US" dirty="0"/>
              <a:t>reversible airflow obstruction</a:t>
            </a:r>
            <a:endParaRPr lang="cs-CZ" dirty="0"/>
          </a:p>
          <a:p>
            <a:pPr lvl="1"/>
            <a:r>
              <a:rPr lang="en-US" dirty="0"/>
              <a:t>easily triggered bronchospasms</a:t>
            </a:r>
            <a:endParaRPr lang="cs-CZ" dirty="0"/>
          </a:p>
          <a:p>
            <a:r>
              <a:rPr lang="cs-CZ" dirty="0" err="1"/>
              <a:t>medication</a:t>
            </a:r>
            <a:r>
              <a:rPr lang="cs-CZ" dirty="0"/>
              <a:t>:</a:t>
            </a:r>
          </a:p>
          <a:p>
            <a:pPr lvl="1"/>
            <a:r>
              <a:rPr lang="cs-CZ" dirty="0"/>
              <a:t>Long-term </a:t>
            </a:r>
            <a:r>
              <a:rPr lang="cs-CZ" dirty="0" err="1"/>
              <a:t>asthma</a:t>
            </a:r>
            <a:r>
              <a:rPr lang="cs-CZ" dirty="0"/>
              <a:t> </a:t>
            </a:r>
            <a:r>
              <a:rPr lang="cs-CZ" dirty="0" err="1"/>
              <a:t>control</a:t>
            </a:r>
            <a:r>
              <a:rPr lang="cs-CZ" dirty="0"/>
              <a:t> </a:t>
            </a:r>
            <a:r>
              <a:rPr lang="cs-CZ" dirty="0" err="1"/>
              <a:t>medications</a:t>
            </a:r>
            <a:r>
              <a:rPr lang="cs-CZ" dirty="0"/>
              <a:t>:</a:t>
            </a:r>
          </a:p>
          <a:p>
            <a:pPr lvl="2"/>
            <a:r>
              <a:rPr lang="cs-CZ" dirty="0" err="1"/>
              <a:t>inhaled</a:t>
            </a:r>
            <a:r>
              <a:rPr lang="cs-CZ" dirty="0"/>
              <a:t> </a:t>
            </a:r>
          </a:p>
          <a:p>
            <a:pPr lvl="2"/>
            <a:r>
              <a:rPr lang="cs-CZ" dirty="0" err="1"/>
              <a:t>leukotriene</a:t>
            </a:r>
            <a:r>
              <a:rPr lang="cs-CZ" dirty="0"/>
              <a:t> </a:t>
            </a:r>
            <a:r>
              <a:rPr lang="cs-CZ" dirty="0" err="1"/>
              <a:t>modifiers</a:t>
            </a:r>
            <a:r>
              <a:rPr lang="cs-CZ" dirty="0"/>
              <a:t> </a:t>
            </a:r>
          </a:p>
          <a:p>
            <a:pPr lvl="2"/>
            <a:r>
              <a:rPr lang="cs-CZ" dirty="0" err="1"/>
              <a:t>combination</a:t>
            </a:r>
            <a:r>
              <a:rPr lang="cs-CZ" dirty="0"/>
              <a:t> </a:t>
            </a:r>
            <a:r>
              <a:rPr lang="cs-CZ" dirty="0" err="1"/>
              <a:t>inhalers</a:t>
            </a:r>
            <a:endParaRPr lang="cs-CZ" dirty="0"/>
          </a:p>
          <a:p>
            <a:pPr lvl="1"/>
            <a:r>
              <a:rPr lang="en-US" dirty="0"/>
              <a:t>Quick-relief (rescue) medications</a:t>
            </a:r>
            <a:r>
              <a:rPr lang="cs-CZ" dirty="0"/>
              <a:t>: </a:t>
            </a:r>
          </a:p>
          <a:p>
            <a:pPr lvl="2"/>
            <a:r>
              <a:rPr lang="cs-CZ" dirty="0" err="1"/>
              <a:t>sh</a:t>
            </a:r>
            <a:r>
              <a:rPr lang="en-US" dirty="0"/>
              <a:t>ort-acting beta agonists</a:t>
            </a:r>
            <a:endParaRPr lang="cs-CZ" dirty="0"/>
          </a:p>
          <a:p>
            <a:pPr lvl="2"/>
            <a:r>
              <a:rPr lang="cs-CZ" dirty="0"/>
              <a:t>a</a:t>
            </a:r>
            <a:r>
              <a:rPr lang="en-US" dirty="0" err="1"/>
              <a:t>nticholinergic</a:t>
            </a:r>
            <a:r>
              <a:rPr lang="en-US" dirty="0"/>
              <a:t> agents</a:t>
            </a:r>
            <a:endParaRPr lang="cs-CZ" dirty="0"/>
          </a:p>
          <a:p>
            <a:pPr lvl="2"/>
            <a:r>
              <a:rPr lang="cs-CZ" dirty="0"/>
              <a:t>o</a:t>
            </a:r>
            <a:r>
              <a:rPr lang="en-US" dirty="0" err="1"/>
              <a:t>ral</a:t>
            </a:r>
            <a:r>
              <a:rPr lang="en-US" dirty="0"/>
              <a:t> and intravenous corticosteroids.</a:t>
            </a:r>
          </a:p>
          <a:p>
            <a:pPr lvl="1"/>
            <a:endParaRPr lang="en-US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07EAB00B-8788-4480-81B6-D4E5DADF510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020202"/>
              </a:clrFrom>
              <a:clrTo>
                <a:srgbClr val="020202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5316" y="2129639"/>
            <a:ext cx="3335448" cy="2256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70057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CAA0E2F-64E9-4C82-B438-D9479328791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Physiology</a:t>
            </a:r>
            <a:r>
              <a:rPr lang="cs-CZ" dirty="0"/>
              <a:t> department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E79EA5F-647F-4C76-8B18-52F78425DE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E7A6B5C-FD05-4FC8-ACEA-B4D91F0C4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Obesity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F50573C-856A-4F67-BC6D-A69E76FA6B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childhood obesity is one of the most serious public health challenges of the 21st century</a:t>
            </a:r>
            <a:endParaRPr lang="cs-CZ" dirty="0"/>
          </a:p>
          <a:p>
            <a:r>
              <a:rPr lang="en-US" dirty="0"/>
              <a:t>alimentary</a:t>
            </a:r>
            <a:r>
              <a:rPr lang="cs-CZ" dirty="0"/>
              <a:t> obesity</a:t>
            </a:r>
          </a:p>
          <a:p>
            <a:r>
              <a:rPr lang="en-US" dirty="0"/>
              <a:t>one-month</a:t>
            </a:r>
            <a:r>
              <a:rPr lang="cs-CZ" dirty="0"/>
              <a:t> </a:t>
            </a:r>
            <a:r>
              <a:rPr lang="en-US" dirty="0"/>
              <a:t>stay</a:t>
            </a:r>
            <a:r>
              <a:rPr lang="cs-CZ" dirty="0"/>
              <a:t> in </a:t>
            </a:r>
            <a:r>
              <a:rPr lang="en-US" dirty="0"/>
              <a:t>children</a:t>
            </a:r>
            <a:r>
              <a:rPr lang="cs-CZ" dirty="0"/>
              <a:t> </a:t>
            </a:r>
            <a:r>
              <a:rPr lang="en-US" dirty="0"/>
              <a:t>hospital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37AE85E9-154F-478B-B53E-C37E71B20B4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550" y="2705993"/>
            <a:ext cx="3923251" cy="2616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592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CAA0E2F-64E9-4C82-B438-D9479328791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Physiology</a:t>
            </a:r>
            <a:r>
              <a:rPr lang="cs-CZ" dirty="0"/>
              <a:t> department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E79EA5F-647F-4C76-8B18-52F78425DE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E7A6B5C-FD05-4FC8-ACEA-B4D91F0C4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What</a:t>
            </a:r>
            <a:r>
              <a:rPr lang="cs-CZ" dirty="0"/>
              <a:t> el</a:t>
            </a:r>
            <a:r>
              <a:rPr lang="en-US" dirty="0"/>
              <a:t>s</a:t>
            </a:r>
            <a:r>
              <a:rPr lang="cs-CZ" dirty="0"/>
              <a:t>e?</a:t>
            </a:r>
            <a:endParaRPr lang="en-US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F50573C-856A-4F67-BC6D-A69E76FA6B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ALL</a:t>
            </a:r>
          </a:p>
          <a:p>
            <a:r>
              <a:rPr lang="cs-CZ" dirty="0" err="1"/>
              <a:t>Hormonal</a:t>
            </a:r>
            <a:r>
              <a:rPr lang="cs-CZ" dirty="0"/>
              <a:t> </a:t>
            </a:r>
            <a:r>
              <a:rPr lang="cs-CZ" dirty="0" err="1"/>
              <a:t>contraception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330915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1" id="{6BC89E16-269B-4875-A8A3-7D5D981D44E5}" vid="{F6D460A2-5B48-45E1-BFF4-0DDF8E264AE0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prezentace-med-en-v9</Template>
  <TotalTime>4454</TotalTime>
  <Words>253</Words>
  <Application>Microsoft Office PowerPoint</Application>
  <PresentationFormat>Širokoúhlá obrazovka</PresentationFormat>
  <Paragraphs>84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Tahoma</vt:lpstr>
      <vt:lpstr>Wingdings</vt:lpstr>
      <vt:lpstr>Presentation_MU_EN</vt:lpstr>
      <vt:lpstr>Preclinical course (aVLTP05X) </vt:lpstr>
      <vt:lpstr>Preclinical course: what is it?</vt:lpstr>
      <vt:lpstr>Lectures</vt:lpstr>
      <vt:lpstr>What can I do now?</vt:lpstr>
      <vt:lpstr>Topics</vt:lpstr>
      <vt:lpstr>Renal denervation   </vt:lpstr>
      <vt:lpstr>Asthma bronchiale  </vt:lpstr>
      <vt:lpstr>Obesity   </vt:lpstr>
      <vt:lpstr>What else?</vt:lpstr>
      <vt:lpstr>Topics</vt:lpstr>
    </vt:vector>
  </TitlesOfParts>
  <Company>IBA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Preclinical course (aVLTP05X)</dc:title>
  <dc:creator>Ksenia Budinskaya</dc:creator>
  <cp:lastModifiedBy>Ksenia Budinskaya</cp:lastModifiedBy>
  <cp:revision>26</cp:revision>
  <cp:lastPrinted>1601-01-01T00:00:00Z</cp:lastPrinted>
  <dcterms:created xsi:type="dcterms:W3CDTF">2020-10-09T09:05:29Z</dcterms:created>
  <dcterms:modified xsi:type="dcterms:W3CDTF">2020-10-13T05:51:46Z</dcterms:modified>
</cp:coreProperties>
</file>