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8" r:id="rId4"/>
    <p:sldId id="259" r:id="rId5"/>
    <p:sldId id="258" r:id="rId6"/>
    <p:sldId id="260" r:id="rId7"/>
    <p:sldId id="262" r:id="rId8"/>
    <p:sldId id="265" r:id="rId9"/>
    <p:sldId id="269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06" autoAdjust="0"/>
  </p:normalViewPr>
  <p:slideViewPr>
    <p:cSldViewPr snapToGrid="0">
      <p:cViewPr varScale="1">
        <p:scale>
          <a:sx n="106" d="100"/>
          <a:sy n="106" d="100"/>
        </p:scale>
        <p:origin x="654" y="1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020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9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1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50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28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87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49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71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6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8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861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6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noProof="0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Anthropometric parameters</a:t>
            </a:r>
            <a:r>
              <a:rPr lang="cs-CZ" dirty="0"/>
              <a:t> </a:t>
            </a:r>
            <a:r>
              <a:rPr lang="en-US" dirty="0"/>
              <a:t>measurement</a:t>
            </a:r>
            <a:br>
              <a:rPr lang="en-US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  <a:p>
            <a:r>
              <a:rPr lang="en-US" dirty="0"/>
              <a:t>Magnetic resonance imaging (MRI)</a:t>
            </a:r>
          </a:p>
          <a:p>
            <a:r>
              <a:rPr lang="en-US" dirty="0"/>
              <a:t>Ultrasound (US)</a:t>
            </a:r>
            <a:r>
              <a:rPr lang="cs-CZ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Bioimpedance</a:t>
            </a:r>
            <a:r>
              <a:rPr lang="cs-CZ" dirty="0"/>
              <a:t> </a:t>
            </a:r>
            <a:r>
              <a:rPr lang="en-US" dirty="0"/>
              <a:t>measuring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Bioimpedance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r>
              <a:rPr lang="cs-CZ" dirty="0"/>
              <a:t> (BIS)</a:t>
            </a:r>
          </a:p>
          <a:p>
            <a:r>
              <a:rPr lang="cs-CZ" dirty="0" err="1"/>
              <a:t>Bioelectrical</a:t>
            </a:r>
            <a:r>
              <a:rPr lang="cs-CZ" dirty="0"/>
              <a:t> impedance </a:t>
            </a:r>
            <a:r>
              <a:rPr lang="cs-CZ" dirty="0" err="1"/>
              <a:t>analysis</a:t>
            </a:r>
            <a:r>
              <a:rPr lang="cs-CZ" dirty="0"/>
              <a:t> (BIA)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92CC40-AF99-48A4-9FD4-6D1B5D8C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00" y="2859635"/>
            <a:ext cx="3826915" cy="38269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D53FBA-BB29-4DD4-AC1F-D89177C64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76" y="1428751"/>
            <a:ext cx="3855509" cy="54292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5E1006-6543-4511-ACA7-59B2F42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05" y="3341925"/>
            <a:ext cx="266709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6600"/>
            <a:ext cx="10753200" cy="451576"/>
          </a:xfrm>
        </p:spPr>
        <p:txBody>
          <a:bodyPr/>
          <a:lstStyle/>
          <a:p>
            <a:r>
              <a:rPr lang="en-GB" dirty="0"/>
              <a:t>Indexes calculated from anthropometric parameters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</p:spPr>
            <p:txBody>
              <a:bodyPr/>
              <a:lstStyle/>
              <a:p>
                <a:r>
                  <a:rPr lang="en-GB" b="1" dirty="0" err="1"/>
                  <a:t>Broca´s</a:t>
                </a:r>
                <a:r>
                  <a:rPr lang="en-GB" b="1" dirty="0"/>
                  <a:t> index (ideal body mass):</a:t>
                </a:r>
                <a:endParaRPr lang="cs-CZ" b="1" dirty="0"/>
              </a:p>
              <a:p>
                <a:pPr lvl="1"/>
                <a:r>
                  <a:rPr lang="en-GB" dirty="0"/>
                  <a:t>♂:   height in cm - 100               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23</a:t>
                </a:r>
                <a:endParaRPr lang="cs-CZ" dirty="0"/>
              </a:p>
              <a:p>
                <a:pPr lvl="1"/>
                <a:r>
                  <a:rPr lang="en-GB" dirty="0"/>
                  <a:t>♀ :   (height in cm - 100) - 10 %      or     (height in m)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  <a:r>
                  <a:rPr lang="en-GB" dirty="0">
                    <a:sym typeface="Symbol" panose="05050102010706020507" pitchFamily="18" charset="2"/>
                  </a:rPr>
                  <a:t></a:t>
                </a:r>
                <a:r>
                  <a:rPr lang="en-GB" dirty="0"/>
                  <a:t> 21</a:t>
                </a:r>
                <a:endParaRPr lang="cs-CZ" dirty="0"/>
              </a:p>
              <a:p>
                <a:pPr lvl="1"/>
                <a:endParaRPr lang="cs-CZ" dirty="0"/>
              </a:p>
              <a:p>
                <a:pPr marL="324000" lvl="1" indent="0">
                  <a:buNone/>
                </a:pPr>
                <a:endParaRPr lang="cs-CZ" dirty="0"/>
              </a:p>
              <a:p>
                <a:pPr lvl="1"/>
                <a:endParaRPr lang="cs-CZ" dirty="0"/>
              </a:p>
              <a:p>
                <a:pPr lvl="1"/>
                <a:endParaRPr lang="cs-CZ" dirty="0"/>
              </a:p>
              <a:p>
                <a:r>
                  <a:rPr lang="en-GB" b="1" dirty="0" err="1"/>
                  <a:t>Quetelet´s</a:t>
                </a:r>
                <a:r>
                  <a:rPr lang="en-GB" b="1" dirty="0"/>
                  <a:t> index or body mass index (BMI):</a:t>
                </a:r>
                <a:endParaRPr lang="cs-CZ" b="1" dirty="0"/>
              </a:p>
              <a:p>
                <a:pPr lvl="1"/>
                <a:r>
                  <a:rPr lang="en-GB" dirty="0"/>
                  <a:t> 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𝐵𝑀𝐼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𝑏𝑜𝑑𝑦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h𝑒𝑖𝑔h𝑡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>
                <a:extLst>
                  <a:ext uri="{FF2B5EF4-FFF2-40B4-BE49-F238E27FC236}">
                    <a16:creationId xmlns:a16="http://schemas.microsoft.com/office/drawing/2014/main" id="{233CF976-A72A-41FC-87B2-171A5B9C1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120502"/>
                <a:ext cx="10753200" cy="4139998"/>
              </a:xfr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C9FD0EF-00E3-4675-B118-61CCFC499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08462"/>
              </p:ext>
            </p:extLst>
          </p:nvPr>
        </p:nvGraphicFramePr>
        <p:xfrm>
          <a:off x="719138" y="2491772"/>
          <a:ext cx="7081838" cy="10060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40919">
                  <a:extLst>
                    <a:ext uri="{9D8B030D-6E8A-4147-A177-3AD203B41FA5}">
                      <a16:colId xmlns:a16="http://schemas.microsoft.com/office/drawing/2014/main" val="1027007663"/>
                    </a:ext>
                  </a:extLst>
                </a:gridCol>
                <a:gridCol w="3540919">
                  <a:extLst>
                    <a:ext uri="{9D8B030D-6E8A-4147-A177-3AD203B41FA5}">
                      <a16:colId xmlns:a16="http://schemas.microsoft.com/office/drawing/2014/main" val="1982712440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 degree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 ideal body mass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939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mild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115–129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60800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130–149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7312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severe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150–199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33248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en-GB" sz="1200" dirty="0">
                          <a:effectLst/>
                        </a:rPr>
                        <a:t> 200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0229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50A6600-74AF-49B3-A2D4-6EC22C8A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65818"/>
              </p:ext>
            </p:extLst>
          </p:nvPr>
        </p:nvGraphicFramePr>
        <p:xfrm>
          <a:off x="718800" y="4759533"/>
          <a:ext cx="7081839" cy="13822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60613">
                  <a:extLst>
                    <a:ext uri="{9D8B030D-6E8A-4147-A177-3AD203B41FA5}">
                      <a16:colId xmlns:a16="http://schemas.microsoft.com/office/drawing/2014/main" val="1257692295"/>
                    </a:ext>
                  </a:extLst>
                </a:gridCol>
                <a:gridCol w="2360613">
                  <a:extLst>
                    <a:ext uri="{9D8B030D-6E8A-4147-A177-3AD203B41FA5}">
                      <a16:colId xmlns:a16="http://schemas.microsoft.com/office/drawing/2014/main" val="804203521"/>
                    </a:ext>
                  </a:extLst>
                </a:gridCol>
                <a:gridCol w="2360613">
                  <a:extLst>
                    <a:ext uri="{9D8B030D-6E8A-4147-A177-3AD203B41FA5}">
                      <a16:colId xmlns:a16="http://schemas.microsoft.com/office/drawing/2014/main" val="4110762915"/>
                    </a:ext>
                  </a:extLst>
                </a:gridCol>
              </a:tblGrid>
              <a:tr h="2063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BMI (kg.m</a:t>
                      </a:r>
                      <a:r>
                        <a:rPr lang="en-GB" sz="1200" baseline="30000">
                          <a:effectLst/>
                        </a:rPr>
                        <a:t>-2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78839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Category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Men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Women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91026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Underweight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 20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&lt; 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258593"/>
                  </a:ext>
                </a:extLst>
              </a:tr>
              <a:tr h="208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Healthy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20–24,9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19–23,9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14204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Overweight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25–29,9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24–28,9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191837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Obesity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30–39,9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29–38,9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69921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Morbid obesity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&gt; 40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39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Adipose </a:t>
            </a:r>
            <a:r>
              <a:rPr lang="cs-CZ" dirty="0"/>
              <a:t>t</a:t>
            </a:r>
            <a:r>
              <a:rPr lang="en-US" dirty="0"/>
              <a:t>issue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</a:t>
            </a:r>
            <a:r>
              <a:rPr lang="cs-CZ" dirty="0"/>
              <a:t> (</a:t>
            </a:r>
            <a:r>
              <a:rPr lang="en-US" dirty="0"/>
              <a:t>for storing dietary</a:t>
            </a:r>
            <a:r>
              <a:rPr lang="cs-CZ" dirty="0"/>
              <a:t> </a:t>
            </a:r>
            <a:r>
              <a:rPr lang="en-US" dirty="0"/>
              <a:t>energy</a:t>
            </a:r>
            <a:r>
              <a:rPr lang="cs-CZ" dirty="0"/>
              <a:t> as </a:t>
            </a:r>
            <a:r>
              <a:rPr lang="cs-CZ" dirty="0" err="1"/>
              <a:t>TAGs</a:t>
            </a:r>
            <a:r>
              <a:rPr lang="cs-CZ" dirty="0"/>
              <a:t>)</a:t>
            </a:r>
          </a:p>
          <a:p>
            <a:r>
              <a:rPr lang="en-US" dirty="0"/>
              <a:t>Brown </a:t>
            </a:r>
            <a:r>
              <a:rPr lang="cs-CZ" dirty="0"/>
              <a:t>(</a:t>
            </a:r>
            <a:r>
              <a:rPr lang="en-US" dirty="0"/>
              <a:t>for ability to convert chemical energy into</a:t>
            </a:r>
            <a:r>
              <a:rPr lang="cs-CZ" dirty="0"/>
              <a:t> </a:t>
            </a:r>
            <a:r>
              <a:rPr lang="en-US" dirty="0"/>
              <a:t>heat</a:t>
            </a:r>
            <a:r>
              <a:rPr lang="cs-CZ" dirty="0"/>
              <a:t>)</a:t>
            </a:r>
          </a:p>
          <a:p>
            <a:r>
              <a:rPr lang="en-US" dirty="0"/>
              <a:t>Beige </a:t>
            </a:r>
            <a:r>
              <a:rPr lang="cs-CZ" dirty="0"/>
              <a:t>= </a:t>
            </a:r>
            <a:r>
              <a:rPr lang="en-US" dirty="0"/>
              <a:t>harbored 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95FB36F-C049-480E-B901-17C4C27D2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10583" r="74406" b="4035"/>
          <a:stretch/>
        </p:blipFill>
        <p:spPr>
          <a:xfrm>
            <a:off x="878471" y="3640935"/>
            <a:ext cx="2051321" cy="249706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ED908A8-4B9D-4105-A491-FB25C2A64309}"/>
              </a:ext>
            </a:extLst>
          </p:cNvPr>
          <p:cNvSpPr txBox="1"/>
          <p:nvPr/>
        </p:nvSpPr>
        <p:spPr>
          <a:xfrm rot="16200000">
            <a:off x="-60473" y="4597777"/>
            <a:ext cx="150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Steady state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C65DA43A-8496-4CE3-9416-DDDDAD219BF3}"/>
              </a:ext>
            </a:extLst>
          </p:cNvPr>
          <p:cNvGrpSpPr/>
          <p:nvPr/>
        </p:nvGrpSpPr>
        <p:grpSpPr>
          <a:xfrm>
            <a:off x="4212167" y="3517961"/>
            <a:ext cx="6148442" cy="2700068"/>
            <a:chOff x="4212167" y="3517961"/>
            <a:chExt cx="6148442" cy="2700068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5FC5B36-2874-4C56-8E9D-777624333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5314" b="2363"/>
            <a:stretch/>
          </p:blipFill>
          <p:spPr>
            <a:xfrm>
              <a:off x="4212167" y="3517961"/>
              <a:ext cx="6148442" cy="2700068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C90E407-2DFF-4AFE-A38E-89DAE7E9A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7047564" y="2825176"/>
              <a:ext cx="200836" cy="1599646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CC6501E-10F2-4EC5-AA55-8B264DFA8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5447919" y="2818555"/>
              <a:ext cx="200834" cy="1599646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D0984EBF-7646-42F1-9225-A50141D99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5" t="42940" r="69914" b="2363"/>
            <a:stretch/>
          </p:blipFill>
          <p:spPr>
            <a:xfrm rot="5400000">
              <a:off x="8464213" y="2826507"/>
              <a:ext cx="200836" cy="1599646"/>
            </a:xfrm>
            <a:prstGeom prst="rect">
              <a:avLst/>
            </a:prstGeom>
          </p:spPr>
        </p:pic>
      </p:grp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255A985-9E12-46DB-82AB-90E86281F788}"/>
              </a:ext>
            </a:extLst>
          </p:cNvPr>
          <p:cNvSpPr/>
          <p:nvPr/>
        </p:nvSpPr>
        <p:spPr bwMode="auto">
          <a:xfrm>
            <a:off x="3037398" y="4627659"/>
            <a:ext cx="1009816" cy="6679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5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E6291-2D45-417E-A861-8DA1B67EC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2F94E5-A59B-4527-B4FA-57D6090A7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33308-EB34-47CB-B594-49A8F2C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Fat </a:t>
            </a:r>
            <a:r>
              <a:rPr lang="en-US" dirty="0"/>
              <a:t>tissue</a:t>
            </a:r>
            <a:r>
              <a:rPr lang="cs-CZ" dirty="0"/>
              <a:t> </a:t>
            </a:r>
            <a:r>
              <a:rPr lang="en-US" dirty="0"/>
              <a:t>functions</a:t>
            </a:r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ED8246B2-C04C-4118-BEE9-9CE0761C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Thermogenesis</a:t>
            </a:r>
            <a:endParaRPr lang="cs-CZ" dirty="0"/>
          </a:p>
          <a:p>
            <a:r>
              <a:rPr lang="en-US" dirty="0"/>
              <a:t>Lactation</a:t>
            </a:r>
            <a:endParaRPr lang="cs-CZ" dirty="0"/>
          </a:p>
          <a:p>
            <a:r>
              <a:rPr lang="en-US" dirty="0"/>
              <a:t>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endParaRPr lang="en-US" dirty="0"/>
          </a:p>
          <a:p>
            <a:r>
              <a:rPr lang="en-US" dirty="0"/>
              <a:t>Fuel for metabolism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2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adipose tissue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1620"/>
            <a:ext cx="10753200" cy="4139998"/>
          </a:xfrm>
        </p:spPr>
        <p:txBody>
          <a:bodyPr/>
          <a:lstStyle/>
          <a:p>
            <a:r>
              <a:rPr lang="en-US" dirty="0"/>
              <a:t>Adipocytes</a:t>
            </a:r>
          </a:p>
          <a:p>
            <a:r>
              <a:rPr lang="cs-CZ" dirty="0"/>
              <a:t>N</a:t>
            </a:r>
            <a:r>
              <a:rPr lang="en-US" dirty="0"/>
              <a:t>on-fat cells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(</a:t>
            </a:r>
            <a:r>
              <a:rPr lang="cs-CZ" dirty="0" err="1"/>
              <a:t>macrophages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pPr lvl="1"/>
            <a:r>
              <a:rPr lang="cs-CZ" dirty="0" err="1"/>
              <a:t>preadipocytes</a:t>
            </a:r>
            <a:endParaRPr lang="cs-CZ" dirty="0"/>
          </a:p>
          <a:p>
            <a:pPr lvl="1"/>
            <a:r>
              <a:rPr lang="cs-CZ" dirty="0" err="1"/>
              <a:t>fibroblasts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 err="1"/>
              <a:t>onnective</a:t>
            </a:r>
            <a:r>
              <a:rPr lang="en-US" dirty="0"/>
              <a:t> tissue matrix</a:t>
            </a:r>
            <a:endParaRPr lang="cs-CZ" dirty="0"/>
          </a:p>
          <a:p>
            <a:r>
              <a:rPr lang="en-US" dirty="0"/>
              <a:t>Vascular</a:t>
            </a:r>
            <a:r>
              <a:rPr lang="cs-CZ" dirty="0"/>
              <a:t> </a:t>
            </a:r>
            <a:r>
              <a:rPr lang="en-US" dirty="0"/>
              <a:t>tissue</a:t>
            </a:r>
          </a:p>
          <a:p>
            <a:r>
              <a:rPr lang="en-US" dirty="0"/>
              <a:t>Neural tissue</a:t>
            </a:r>
          </a:p>
        </p:txBody>
      </p:sp>
    </p:spTree>
    <p:extLst>
      <p:ext uri="{BB962C8B-B14F-4D97-AF65-F5344CB8AC3E}">
        <p14:creationId xmlns:p14="http://schemas.microsoft.com/office/powerpoint/2010/main" val="32085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B776A-DB39-465E-B055-C1746DD39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62A79-74BE-4F48-9013-950069622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49E633C-518E-451B-BE83-13CC242E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</a:t>
            </a:r>
            <a:r>
              <a:rPr lang="cs-CZ" dirty="0"/>
              <a:t> fat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D082FFA-401F-4D74-B7D9-7DF1A995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abdominal fat is present in two main depots:</a:t>
            </a:r>
          </a:p>
          <a:p>
            <a:r>
              <a:rPr lang="en-US" dirty="0"/>
              <a:t>Subcutaneous</a:t>
            </a:r>
            <a:r>
              <a:rPr lang="cs-CZ" dirty="0"/>
              <a:t> (</a:t>
            </a:r>
            <a:r>
              <a:rPr lang="en-US" dirty="0"/>
              <a:t>80% of all body fat</a:t>
            </a:r>
            <a:r>
              <a:rPr lang="cs-CZ" dirty="0"/>
              <a:t>)</a:t>
            </a:r>
          </a:p>
          <a:p>
            <a:r>
              <a:rPr lang="en-US" dirty="0"/>
              <a:t>Intra-abdominal</a:t>
            </a:r>
            <a:r>
              <a:rPr lang="cs-CZ" dirty="0"/>
              <a:t> (1</a:t>
            </a:r>
            <a:r>
              <a:rPr lang="en-US" dirty="0"/>
              <a:t>0–20% of total fat in men</a:t>
            </a:r>
            <a:r>
              <a:rPr lang="cs-CZ" dirty="0"/>
              <a:t> and 5–8% in </a:t>
            </a:r>
            <a:r>
              <a:rPr lang="en-US" dirty="0"/>
              <a:t>women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630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AA0E2F-64E9-4C82-B438-D94793287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9EA5F-647F-4C76-8B18-52F78425D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A6B5C-FD05-4FC8-ACEA-B4D91F0C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Adipocytes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50573C-856A-4F67-BC6D-A69E76FA6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15442" cy="4139998"/>
          </a:xfrm>
        </p:spPr>
        <p:txBody>
          <a:bodyPr/>
          <a:lstStyle/>
          <a:p>
            <a:r>
              <a:rPr lang="en-US" dirty="0"/>
              <a:t>New smaller adipocytes act as a</a:t>
            </a:r>
            <a:r>
              <a:rPr lang="cs-CZ" dirty="0"/>
              <a:t> </a:t>
            </a:r>
            <a:r>
              <a:rPr lang="en-US" dirty="0"/>
              <a:t>buffers</a:t>
            </a:r>
            <a:r>
              <a:rPr lang="cs-CZ" dirty="0"/>
              <a:t>. </a:t>
            </a:r>
            <a:r>
              <a:rPr lang="en-US" dirty="0"/>
              <a:t>They</a:t>
            </a:r>
            <a:r>
              <a:rPr lang="cs-CZ" dirty="0"/>
              <a:t> </a:t>
            </a:r>
            <a:r>
              <a:rPr lang="en-US" dirty="0"/>
              <a:t>are more insulin-sensitive and have high</a:t>
            </a:r>
            <a:r>
              <a:rPr lang="cs-CZ" dirty="0"/>
              <a:t> </a:t>
            </a:r>
            <a:r>
              <a:rPr lang="en-US" dirty="0"/>
              <a:t>avidity for FFAs and TGs uptake, preventing their deposition</a:t>
            </a:r>
            <a:r>
              <a:rPr lang="cs-CZ" dirty="0"/>
              <a:t> in </a:t>
            </a:r>
            <a:r>
              <a:rPr lang="en-US" dirty="0"/>
              <a:t>non-adipose</a:t>
            </a:r>
            <a:r>
              <a:rPr lang="cs-CZ" dirty="0"/>
              <a:t> </a:t>
            </a:r>
            <a:r>
              <a:rPr lang="en-US" dirty="0"/>
              <a:t>tissue</a:t>
            </a:r>
            <a:r>
              <a:rPr lang="cs-CZ" dirty="0"/>
              <a:t> (SCAT) 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Large adipocytes are </a:t>
            </a:r>
            <a:r>
              <a:rPr lang="en-US" dirty="0" err="1"/>
              <a:t>insulinresistant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hyperlipolytic</a:t>
            </a:r>
            <a:r>
              <a:rPr lang="en-US" dirty="0"/>
              <a:t> and resistant to anti-lipolytic effect</a:t>
            </a:r>
            <a:r>
              <a:rPr lang="cs-CZ" dirty="0"/>
              <a:t> </a:t>
            </a:r>
            <a:r>
              <a:rPr lang="en-US" dirty="0"/>
              <a:t>of insulin </a:t>
            </a:r>
            <a:r>
              <a:rPr lang="cs-CZ" dirty="0"/>
              <a:t>(VAT)</a:t>
            </a:r>
          </a:p>
        </p:txBody>
      </p:sp>
    </p:spTree>
    <p:extLst>
      <p:ext uri="{BB962C8B-B14F-4D97-AF65-F5344CB8AC3E}">
        <p14:creationId xmlns:p14="http://schemas.microsoft.com/office/powerpoint/2010/main" val="13191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</a:t>
            </a:r>
            <a:r>
              <a:rPr lang="cs-CZ" dirty="0"/>
              <a:t> and </a:t>
            </a:r>
            <a:r>
              <a:rPr lang="en-US" dirty="0"/>
              <a:t>prognostic</a:t>
            </a:r>
            <a:r>
              <a:rPr lang="cs-CZ" dirty="0"/>
              <a:t> </a:t>
            </a:r>
            <a:r>
              <a:rPr lang="en-US" dirty="0"/>
              <a:t>differences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cs-CZ" dirty="0"/>
          </a:p>
          <a:p>
            <a:r>
              <a:rPr lang="cs-CZ" dirty="0" err="1"/>
              <a:t>Metabolic</a:t>
            </a:r>
            <a:r>
              <a:rPr lang="cs-CZ" dirty="0"/>
              <a:t> syndrome</a:t>
            </a:r>
          </a:p>
          <a:p>
            <a:r>
              <a:rPr lang="en-US" dirty="0"/>
              <a:t>Vascular risk and cardiovascular events</a:t>
            </a:r>
            <a:endParaRPr lang="cs-CZ" dirty="0"/>
          </a:p>
          <a:p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mortality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50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1225"/>
            <a:ext cx="10753200" cy="451576"/>
          </a:xfrm>
        </p:spPr>
        <p:txBody>
          <a:bodyPr/>
          <a:lstStyle/>
          <a:p>
            <a:r>
              <a:rPr lang="en-US" dirty="0"/>
              <a:t>Anthropometric indexes of abdominal  adipose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mass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WHR</a:t>
            </a:r>
          </a:p>
          <a:p>
            <a:r>
              <a:rPr lang="cs-CZ" dirty="0" err="1"/>
              <a:t>Waist</a:t>
            </a:r>
            <a:r>
              <a:rPr lang="cs-CZ" dirty="0"/>
              <a:t> </a:t>
            </a:r>
            <a:r>
              <a:rPr lang="cs-CZ" dirty="0" err="1"/>
              <a:t>circumference</a:t>
            </a:r>
            <a:endParaRPr lang="cs-CZ" dirty="0"/>
          </a:p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sagittal</a:t>
            </a:r>
            <a:r>
              <a:rPr lang="cs-CZ" dirty="0"/>
              <a:t> </a:t>
            </a:r>
            <a:r>
              <a:rPr lang="cs-CZ" dirty="0" err="1"/>
              <a:t>diameter</a:t>
            </a:r>
            <a:r>
              <a:rPr lang="cs-CZ" dirty="0"/>
              <a:t>*</a:t>
            </a:r>
          </a:p>
        </p:txBody>
      </p:sp>
      <p:pic>
        <p:nvPicPr>
          <p:cNvPr id="6" name="Obrázek 5" descr="008">
            <a:extLst>
              <a:ext uri="{FF2B5EF4-FFF2-40B4-BE49-F238E27FC236}">
                <a16:creationId xmlns:a16="http://schemas.microsoft.com/office/drawing/2014/main" id="{DF9C5D86-4BA0-458F-848F-E1DFBE90B3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6" y="1692002"/>
            <a:ext cx="3114675" cy="1679575"/>
          </a:xfrm>
          <a:prstGeom prst="rect">
            <a:avLst/>
          </a:prstGeom>
          <a:noFill/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0090983-6A63-4981-A914-A2C15DDDA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5287"/>
              </p:ext>
            </p:extLst>
          </p:nvPr>
        </p:nvGraphicFramePr>
        <p:xfrm>
          <a:off x="718799" y="4120763"/>
          <a:ext cx="6048000" cy="1512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87431">
                  <a:extLst>
                    <a:ext uri="{9D8B030D-6E8A-4147-A177-3AD203B41FA5}">
                      <a16:colId xmlns:a16="http://schemas.microsoft.com/office/drawing/2014/main" val="2608526834"/>
                    </a:ext>
                  </a:extLst>
                </a:gridCol>
                <a:gridCol w="733394">
                  <a:extLst>
                    <a:ext uri="{9D8B030D-6E8A-4147-A177-3AD203B41FA5}">
                      <a16:colId xmlns:a16="http://schemas.microsoft.com/office/drawing/2014/main" val="968511274"/>
                    </a:ext>
                  </a:extLst>
                </a:gridCol>
                <a:gridCol w="827175">
                  <a:extLst>
                    <a:ext uri="{9D8B030D-6E8A-4147-A177-3AD203B41FA5}">
                      <a16:colId xmlns:a16="http://schemas.microsoft.com/office/drawing/2014/main" val="183168110"/>
                    </a:ext>
                  </a:extLst>
                </a:gridCol>
              </a:tblGrid>
              <a:tr h="3024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Waist circumference 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81461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Category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Women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61976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Normal value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≤ 94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≤ 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07298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Necessity to decrease body mass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95–102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81–90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61538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Medical assistance with decreasing of body mass necessary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102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90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80758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EEC7D46F-A603-41BD-9D75-CEDA064D968E}"/>
              </a:ext>
            </a:extLst>
          </p:cNvPr>
          <p:cNvSpPr/>
          <p:nvPr/>
        </p:nvSpPr>
        <p:spPr>
          <a:xfrm>
            <a:off x="7166461" y="4090778"/>
            <a:ext cx="3855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women 	&lt; 0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men           &lt; 1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097A00-D76C-46D6-B6A4-6DCD90BB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B40D1-13F0-4355-B4C0-EB0382B2A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0318CE-7901-47C6-8559-C3F6CA9B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Imaging</a:t>
            </a:r>
            <a:r>
              <a:rPr lang="cs-CZ" dirty="0"/>
              <a:t> </a:t>
            </a:r>
            <a:r>
              <a:rPr lang="cs-CZ" dirty="0" err="1"/>
              <a:t>techniques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CF976-A72A-41FC-87B2-171A5B9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tomography (CT)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04F7AD-D5B3-4A6F-B7B2-DE6DDC0E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81191"/>
            <a:ext cx="7848600" cy="41804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8C675F-C11B-4F23-90F1-8567F8B60592}"/>
              </a:ext>
            </a:extLst>
          </p:cNvPr>
          <p:cNvSpPr/>
          <p:nvPr/>
        </p:nvSpPr>
        <p:spPr>
          <a:xfrm>
            <a:off x="8191500" y="6407795"/>
            <a:ext cx="2495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err="1"/>
              <a:t>Abdominal</a:t>
            </a:r>
            <a:r>
              <a:rPr lang="cs-CZ" sz="1400" i="1" dirty="0"/>
              <a:t> </a:t>
            </a:r>
            <a:r>
              <a:rPr lang="cs-CZ" sz="1400" i="1" dirty="0" err="1"/>
              <a:t>sagittal</a:t>
            </a:r>
            <a:r>
              <a:rPr lang="cs-CZ" sz="1400" i="1" dirty="0"/>
              <a:t> </a:t>
            </a:r>
            <a:r>
              <a:rPr lang="cs-CZ" sz="1400" i="1" dirty="0" err="1"/>
              <a:t>diameter</a:t>
            </a:r>
            <a:r>
              <a:rPr lang="cs-CZ" sz="1400" i="1" dirty="0"/>
              <a:t>*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BD667AF-5DFB-490D-B98E-185D9F22EDAE}"/>
              </a:ext>
            </a:extLst>
          </p:cNvPr>
          <p:cNvSpPr txBox="1">
            <a:spLocks/>
          </p:cNvSpPr>
          <p:nvPr/>
        </p:nvSpPr>
        <p:spPr>
          <a:xfrm>
            <a:off x="8054250" y="2454002"/>
            <a:ext cx="413775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L4 – L5 region</a:t>
            </a:r>
          </a:p>
          <a:p>
            <a:r>
              <a:rPr lang="cs-CZ" kern="0" dirty="0"/>
              <a:t>V/S ratio</a:t>
            </a:r>
          </a:p>
          <a:p>
            <a:r>
              <a:rPr lang="cs-CZ" kern="0" dirty="0"/>
              <a:t>V/S≥0.4 (</a:t>
            </a:r>
            <a:r>
              <a:rPr lang="en-US" kern="0" dirty="0"/>
              <a:t>V</a:t>
            </a:r>
            <a:r>
              <a:rPr lang="cs-CZ" kern="0" dirty="0"/>
              <a:t> </a:t>
            </a:r>
            <a:r>
              <a:rPr lang="cs-CZ" kern="0" dirty="0" err="1"/>
              <a:t>group</a:t>
            </a:r>
            <a:r>
              <a:rPr lang="cs-CZ" kern="0" dirty="0"/>
              <a:t>)</a:t>
            </a:r>
          </a:p>
          <a:p>
            <a:r>
              <a:rPr lang="cs-CZ" kern="0" dirty="0"/>
              <a:t>V/S</a:t>
            </a:r>
            <a:r>
              <a:rPr lang="en-US" kern="0" dirty="0"/>
              <a:t>&lt;0.4 (SC group)</a:t>
            </a:r>
          </a:p>
        </p:txBody>
      </p:sp>
    </p:spTree>
    <p:extLst>
      <p:ext uri="{BB962C8B-B14F-4D97-AF65-F5344CB8AC3E}">
        <p14:creationId xmlns:p14="http://schemas.microsoft.com/office/powerpoint/2010/main" val="26630833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6116</TotalTime>
  <Words>459</Words>
  <Application>Microsoft Office PowerPoint</Application>
  <PresentationFormat>Širokoúhlá obrazovka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Presentation_MU_EN</vt:lpstr>
      <vt:lpstr>Anthropometric parameters measurement  </vt:lpstr>
      <vt:lpstr>Adipose tissue</vt:lpstr>
      <vt:lpstr>Fat tissue functions</vt:lpstr>
      <vt:lpstr>Structure of adipose tissue</vt:lpstr>
      <vt:lpstr>Abdominal fat</vt:lpstr>
      <vt:lpstr>Adipocytes</vt:lpstr>
      <vt:lpstr>Clinical and prognostic differences</vt:lpstr>
      <vt:lpstr>Anthropometric indexes of abdominal  adipose tissue mass</vt:lpstr>
      <vt:lpstr>Imaging techniques</vt:lpstr>
      <vt:lpstr>Imaging techniques</vt:lpstr>
      <vt:lpstr>Bioimpedance measuring</vt:lpstr>
      <vt:lpstr>Indexes calculated from anthropometric parameters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Preclinical course (aVLTP05X)</dc:title>
  <dc:creator>Ksenia Budinskaya</dc:creator>
  <cp:lastModifiedBy>Ksenia Budinskaya</cp:lastModifiedBy>
  <cp:revision>51</cp:revision>
  <cp:lastPrinted>1601-01-01T00:00:00Z</cp:lastPrinted>
  <dcterms:created xsi:type="dcterms:W3CDTF">2020-10-09T09:05:29Z</dcterms:created>
  <dcterms:modified xsi:type="dcterms:W3CDTF">2020-10-30T11:47:53Z</dcterms:modified>
</cp:coreProperties>
</file>