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282" r:id="rId3"/>
    <p:sldId id="283" r:id="rId4"/>
    <p:sldId id="284" r:id="rId5"/>
    <p:sldId id="285" r:id="rId6"/>
    <p:sldId id="298" r:id="rId7"/>
    <p:sldId id="286" r:id="rId8"/>
    <p:sldId id="291" r:id="rId9"/>
    <p:sldId id="295" r:id="rId10"/>
    <p:sldId id="287" r:id="rId11"/>
    <p:sldId id="288" r:id="rId12"/>
    <p:sldId id="289" r:id="rId13"/>
    <p:sldId id="292" r:id="rId14"/>
    <p:sldId id="296" r:id="rId15"/>
    <p:sldId id="293" r:id="rId16"/>
    <p:sldId id="299" r:id="rId17"/>
  </p:sldIdLst>
  <p:sldSz cx="9144000" cy="6858000" type="screen4x3"/>
  <p:notesSz cx="6858000" cy="9144000"/>
  <p:custDataLst>
    <p:tags r:id="rId19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660033"/>
    <a:srgbClr val="FF99FF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60"/>
  </p:normalViewPr>
  <p:slideViewPr>
    <p:cSldViewPr>
      <p:cViewPr varScale="1">
        <p:scale>
          <a:sx n="62" d="100"/>
          <a:sy n="62" d="100"/>
        </p:scale>
        <p:origin x="121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6E43B98B-D844-4145-B183-D816BA2A65E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08C327E0-7AFE-41A4-89AB-4A6B965EB59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8C0536-CE1E-437F-89FC-8560E9EBC3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445C91EB-3D58-4642-8117-EA745E80CA7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36198" name="Rectangle 6">
            <a:extLst>
              <a:ext uri="{FF2B5EF4-FFF2-40B4-BE49-F238E27FC236}">
                <a16:creationId xmlns:a16="http://schemas.microsoft.com/office/drawing/2014/main" id="{E892E32F-BFEA-4902-B08E-73AEC9D7E8C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6199" name="Rectangle 7">
            <a:extLst>
              <a:ext uri="{FF2B5EF4-FFF2-40B4-BE49-F238E27FC236}">
                <a16:creationId xmlns:a16="http://schemas.microsoft.com/office/drawing/2014/main" id="{B5D8734B-C2F4-4775-912D-10F4B007F2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D6FEAAFD-ECA5-4E39-ACB6-B5DD5B69198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1F92F5FF-055E-42D3-8764-1B74AA8A2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FBB971-595D-4CCE-8781-1ED07DB25E18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C01DDF6A-2A48-448E-848B-3C3B97B00A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F539EE5-80F8-427D-8683-7E4963F2B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CD9718D-AE2B-44C7-8817-A222D0F194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F408D9-BF7E-4BF7-8174-07954F05F438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B92418B-ECE0-4B67-B03E-26C7B95FFE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C7016C0-9307-4F41-8F3D-79B8F10A9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A574B48B-33B6-42CB-8C8A-0BBAE2BFC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794F68-32D8-41B7-929E-9F85611E3AC0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1BF466F-B2CE-40AC-A613-EE2D2CAC2A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63DFA2D-24E9-4745-ABE0-2DB0E8F24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E2103213-22CD-4DDD-A1AA-2047907B73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664063-1133-464E-9987-F9A59AEB5B16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A9D18BD-D154-4C92-A808-07A5380CDA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20F0D424-D34F-47C3-9AAE-CD2D5DA04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0BC84377-A1AF-4C79-BF97-0B49F9723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8D075C-2B2A-436F-9E13-1F5B17837997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7D3003A3-3B8A-494F-87E0-7CE315EE41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1208988-FC4B-4E10-B01B-E1C575F31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44AF773E-89E7-451B-856A-33FFE5A9FD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2020A4-82ED-4717-9CDF-573EE3C9FEE2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E5F1C30B-5019-467E-8FD8-DED00B95C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22C461A6-94B9-4BC4-9B9F-730B86C9E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15312E80-9108-421C-999B-C5AACF276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1A1A05-54EE-4E3B-B956-8FB5E26302C4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602EF44-E6AD-4477-8F8D-8F1DE2CF5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98A33AA9-A038-48A9-9B30-67DF824487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20188F38-ECC6-4349-BB5F-54C45BFDB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6010A5-C2CA-4E02-972F-3811A757AD6C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0E968D7-ECFB-47ED-B64D-853E7242C5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432BBD1-BD78-4C97-8D10-A9FD366EF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5EF8004-1C61-48D7-AA01-0839E28E0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2EE97B-0A45-46A5-9FA7-126F9C79FD3F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D283CB9-3031-4C0C-99B7-E9C4E60E46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51A605-A86D-4162-87AB-58E746C4B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10D964F-D1A1-4551-BB87-7821BE124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A2ED3E-C1EA-422E-B9EC-A13B0715ACCB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FEA916A-E911-4E21-82BE-80EE51B637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FA2C93B-8E22-45CE-B8CF-50C9FACB6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3822DC9-EB84-4A62-9872-E6CAEA5823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5AC4FE-0E51-49EC-8E55-4BA5ADEF3CED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4B54DA4-6BE0-41C5-BF6C-A6FDFA9D70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A4B5029-575B-493C-9E0B-CF26C8C5C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6DF2739-F0EF-479A-B3D4-A733BAAD8E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5C49-4C6C-4CF8-8AF6-DFC16C010838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4A93918F-4040-45FE-9228-C87F8FE403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C777ADE6-CA22-42ED-9179-10D67F2DC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522DA16F-098B-4FC9-A982-4A41865AF5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047C4C-B9E4-4AAB-9659-00B8347A812D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D11C4FE-927F-4B0B-84CE-57861A61C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31EB710F-CF04-499B-8D9F-C100B9865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2289D26D-821A-4508-9C15-A376C60F7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858A56-9940-4C6F-8F2C-D2AB3FE7BE1C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FCE484B-40A8-4BF0-913B-B23A0458F5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C0B5F256-A870-414B-A1E3-424B5FE8B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5684EB20-B739-49AB-BB23-4D50813D28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3071A0-8AC7-4E1F-96F0-84AB5907DE88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8C780DB-7B83-4475-8C03-3035AD47B8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3994CCC5-57D3-425D-9644-1C88931BD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5E3C4D5-E0E0-442B-AFF5-5CBE9B0BC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07F889-0DCE-4598-9B23-9AB7341A349E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91D9F4F-A57F-4F0D-BBFC-74C27B0D99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CE40A18D-B9BF-493B-B464-D5DFE1DF3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488EDF-D830-4F1E-8A87-269CB39A3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CD0937-935D-474F-8E91-5E37D3A3A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2BF7D6-0B75-42C5-AB84-3639036356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9D939-7004-4324-81A7-3028FB593C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66641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F45570-656E-4B01-B2E5-1091216D9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14F89C-776E-42FF-8CAF-DC8A55C51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0FA33-7A5E-475C-B2A7-B41A67078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F297F-53D3-4615-B372-3D38E34DF3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306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2CDD68-849A-4E27-B7C5-CCCA839CC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7A75F1-F28D-4375-A8CF-3FF31A14A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6B2436-1790-4AF7-85F1-E193D8A71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3EB6D-9B3E-464C-8C94-173C536AC4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39989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0830B6-17E7-4556-9A3D-6FD462DDA4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096EB-8216-4776-ABCA-BA5AFAC24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3B1AFA-5D60-4513-92F9-F3CF19531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65E01-7C55-4C4A-9911-00E80B1E95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821016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E95927-626E-4C0B-947E-693126E319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A76432-6366-461C-AD76-861F8E41F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979A52-E2F8-45CE-9EEA-66BEBB165D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7F809-99CB-4F82-97F2-A68A043EA8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30384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28A678-3012-4ECF-85B6-5726ACFE26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52DAFF-3E14-4F4C-BD32-44D152825E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DF9EC5-61ED-452F-8CC5-0CC6EC542F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94CCC-BDC7-40F0-9328-255C62010E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96105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2F6D5A-F6C1-43E3-B6E7-F454B03AE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08053A-36FA-4B7B-AFBC-01E46B58F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93B08-A8D8-4346-9AAB-EEE64417F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50B5A-9E39-42DC-83D9-A6D09FD331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243472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ABE93A-2270-4529-9304-2A54AFB97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2B2A43-14C7-4900-B3A0-7321B4150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33AD19-5DCA-4D2E-A692-69A697A60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DDB31-5878-474D-9196-D03ACE884C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55739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C2BF4A-CEF3-4382-9C13-CAAF00CF9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01E785-FC74-4536-B02C-E6C1A73C2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7544B3-4707-4B9F-8235-7346F1D5E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102B0-A261-4AEE-86A4-9958CA8ABE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70789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454008C-733F-4D7B-A1EF-0BE97BDF3B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88D48C-1B2F-454C-ABE2-7215ACCD9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AC1B57-CC82-45C9-B555-8EFFE0967C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3B68F-6772-4483-9BC4-EC71FB5A6C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97205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81BE1A-0059-4896-AB1E-4D1697923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0296BA0-64D7-4D11-8DDC-3AB5F3674C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951583-61D1-45DB-BD05-568D6CC49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1B53CA-6205-423A-A8BE-C5DB77AEBE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449984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40B9BF-2E12-492B-9E8E-EDECD33285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BDCAA0-0756-4D97-AA68-DA0657EA51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A5EE9-A4CD-4F26-9EA8-86634691E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870F6-9CE6-4ACC-9FC3-E1C427740A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80251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755135-C399-4F84-8E3F-DD7AAB067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3AE2E2-F48E-46CB-A281-5DB4215AE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2C26D3-6958-4635-A4CD-74280117EA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15F00-70A7-45D7-86D0-F70408E29E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55398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A71163-2498-42DB-A399-FCC88FD0C4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8D27338-337C-4F74-8883-AE70230EE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D5A9B6-9E21-48EE-9E1E-BD15B8D2EA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AFA1C-0F7A-4151-B3A1-C40FA828E60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102688-4779-4A34-AD6A-5CED07D029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8D3889D4-E99F-4D21-883F-AA9CF000F3F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freespace.virgin.net/gemma.tiley3/smithers/Fightsmall.gif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jpeg"/><Relationship Id="rId5" Type="http://schemas.openxmlformats.org/officeDocument/2006/relationships/hyperlink" Target="http://www.newspringfield.com/pictures/Homer/homersleep.jpg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5.m4a"/><Relationship Id="rId7" Type="http://schemas.openxmlformats.org/officeDocument/2006/relationships/oleObject" Target="../embeddings/oleObject2.bin"/><Relationship Id="rId2" Type="http://schemas.microsoft.com/office/2007/relationships/media" Target="../media/media1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5">
            <a:extLst>
              <a:ext uri="{FF2B5EF4-FFF2-40B4-BE49-F238E27FC236}">
                <a16:creationId xmlns:a16="http://schemas.microsoft.com/office/drawing/2014/main" id="{F633D8C4-BD77-4C6F-BFC9-AD66CEDD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054B59-EEE3-4CE4-BDD0-404AAB09DD7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cs-CZ" sz="14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932604F-D6AC-4AAF-95D1-B889B9928BD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42988" y="5445125"/>
            <a:ext cx="6985000" cy="1009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3600" b="1"/>
              <a:t>Biophysics of breathing. Spiro</a:t>
            </a:r>
            <a:r>
              <a:rPr lang="cs-CZ" altLang="cs-CZ" sz="3600" b="1"/>
              <a:t>metry</a:t>
            </a:r>
            <a:endParaRPr lang="en-GB" altLang="cs-CZ" sz="3600" b="1"/>
          </a:p>
        </p:txBody>
      </p:sp>
      <p:pic>
        <p:nvPicPr>
          <p:cNvPr id="3076" name="Picture 25" descr="Respiratory - Structure">
            <a:extLst>
              <a:ext uri="{FF2B5EF4-FFF2-40B4-BE49-F238E27FC236}">
                <a16:creationId xmlns:a16="http://schemas.microsoft.com/office/drawing/2014/main" id="{273EBF12-8115-4B3A-B3B0-876E6389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92375"/>
            <a:ext cx="259238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4" name="Rectangle 26">
            <a:extLst>
              <a:ext uri="{FF2B5EF4-FFF2-40B4-BE49-F238E27FC236}">
                <a16:creationId xmlns:a16="http://schemas.microsoft.com/office/drawing/2014/main" id="{0867E95A-624C-4995-8EAE-51EB33478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33375"/>
            <a:ext cx="51847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4000"/>
              <a:t>Lectures on Medical Biophysics</a:t>
            </a:r>
            <a:br>
              <a:rPr lang="en-GB" altLang="cs-CZ" sz="4000"/>
            </a:br>
            <a:r>
              <a:rPr lang="en-GB" altLang="cs-CZ" sz="2000"/>
              <a:t>Department of Biophysics, Medical Faculty, </a:t>
            </a:r>
            <a:br>
              <a:rPr lang="en-GB" altLang="cs-CZ" sz="2000"/>
            </a:br>
            <a:r>
              <a:rPr lang="en-GB" altLang="cs-CZ" sz="2000"/>
              <a:t>Masaryk University in Brno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>
            <a:extLst>
              <a:ext uri="{FF2B5EF4-FFF2-40B4-BE49-F238E27FC236}">
                <a16:creationId xmlns:a16="http://schemas.microsoft.com/office/drawing/2014/main" id="{85C8B227-B3B1-4B77-8349-A42500DF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22A4FA-1AFD-4695-A2A4-0A9D065729B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2B973DA-0F4A-4E99-9E37-ACD43416D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Respiratory resistances</a:t>
            </a:r>
            <a:r>
              <a:rPr lang="cs-CZ" altLang="cs-CZ"/>
              <a:t> 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AC416A2-A2C2-45E9-9ED5-EEB5438E0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800"/>
              <a:t>Elastic resistance of lungs and chest is given by tension of elastic fibres in pulmonary tissue. The surface tension of alveoli has similar effect.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800"/>
              <a:t>Non-elastic resistance of tissues (also tissue viscous resistance). It arises due to friction of pulmonary tissue</a:t>
            </a:r>
            <a:r>
              <a:rPr lang="cs-CZ" altLang="cs-CZ" sz="2800"/>
              <a:t>s</a:t>
            </a:r>
            <a:r>
              <a:rPr lang="en-GB" altLang="cs-CZ" sz="2800"/>
              <a:t>, chest, respiratory muscles and organs of abdominal cavity.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800"/>
              <a:t>Flow resistance of airways – complex of resistances caused by air flow  (effect of air viscosity, incl. turbulences). It increases substantially when the airways are narrowed.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E9AC40-E6A3-4CF9-B3B9-AF8B544F0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045" y="528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6">
            <a:extLst>
              <a:ext uri="{FF2B5EF4-FFF2-40B4-BE49-F238E27FC236}">
                <a16:creationId xmlns:a16="http://schemas.microsoft.com/office/drawing/2014/main" id="{8E63BCB7-7FA0-49B9-B3D2-974F7C29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281881-5131-4BDF-B0AE-CE667390208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A7280CE8-07D3-4B64-BADF-3149A65C7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22338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Respiratory work</a:t>
            </a:r>
            <a:r>
              <a:rPr lang="cs-CZ" altLang="cs-CZ"/>
              <a:t> </a:t>
            </a:r>
            <a:br>
              <a:rPr lang="cs-CZ" altLang="cs-CZ"/>
            </a:br>
            <a:r>
              <a:rPr lang="cs-CZ" altLang="cs-CZ" sz="2000"/>
              <a:t>(picture to consider)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7AA6C17-2F6F-489E-B0F6-5AFF6D3FA7B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1200150"/>
            <a:ext cx="8569325" cy="78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/>
              <a:t>This work is necessary to overcome all the respiratory resistances</a:t>
            </a:r>
            <a:r>
              <a:rPr lang="cs-CZ" altLang="cs-CZ" sz="160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W = p</a:t>
            </a:r>
            <a:r>
              <a:rPr lang="cs-CZ" altLang="cs-CZ" sz="1600" b="1">
                <a:latin typeface="Symbol" panose="05050102010706020507" pitchFamily="18" charset="2"/>
              </a:rPr>
              <a:t>D</a:t>
            </a:r>
            <a:r>
              <a:rPr lang="cs-CZ" altLang="cs-CZ" sz="1600" b="1"/>
              <a:t>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p </a:t>
            </a:r>
            <a:r>
              <a:rPr lang="en-GB" altLang="cs-CZ" sz="1600"/>
              <a:t>is the difference of intrapulmonary and pleural pressures, </a:t>
            </a:r>
            <a:r>
              <a:rPr lang="en-GB" altLang="cs-CZ" sz="1600">
                <a:latin typeface="Symbol" panose="05050102010706020507" pitchFamily="18" charset="2"/>
              </a:rPr>
              <a:t>D</a:t>
            </a:r>
            <a:r>
              <a:rPr lang="en-GB" altLang="cs-CZ" sz="1600"/>
              <a:t>V is  the breathing volume</a:t>
            </a:r>
            <a:endParaRPr lang="cs-CZ" altLang="cs-CZ" sz="1600"/>
          </a:p>
        </p:txBody>
      </p:sp>
      <p:pic>
        <p:nvPicPr>
          <p:cNvPr id="23557" name="Picture 4" descr="obr6_10">
            <a:extLst>
              <a:ext uri="{FF2B5EF4-FFF2-40B4-BE49-F238E27FC236}">
                <a16:creationId xmlns:a16="http://schemas.microsoft.com/office/drawing/2014/main" id="{0CA06ABC-B509-4BE0-A30A-F044E493F37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89138"/>
            <a:ext cx="7272337" cy="3327400"/>
          </a:xfrm>
          <a:noFill/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C757644C-6DBF-4E32-B219-9D04F007A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43550"/>
            <a:ext cx="87137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600"/>
              <a:t>Respiratory work</a:t>
            </a:r>
            <a:r>
              <a:rPr lang="cs-CZ" altLang="cs-CZ" sz="1600"/>
              <a:t>. A) – </a:t>
            </a:r>
            <a:r>
              <a:rPr lang="en-GB" altLang="cs-CZ" sz="1600"/>
              <a:t>during inspiration</a:t>
            </a:r>
            <a:r>
              <a:rPr lang="cs-CZ" altLang="cs-CZ" sz="1600"/>
              <a:t>, B) – </a:t>
            </a:r>
            <a:r>
              <a:rPr lang="en-GB" altLang="cs-CZ" sz="1600"/>
              <a:t>during expiration</a:t>
            </a:r>
            <a:r>
              <a:rPr lang="cs-CZ" altLang="cs-CZ" sz="1600"/>
              <a:t>. </a:t>
            </a:r>
            <a:r>
              <a:rPr lang="en-GB" altLang="cs-CZ" sz="1600"/>
              <a:t>Area</a:t>
            </a:r>
            <a:r>
              <a:rPr lang="cs-CZ" altLang="cs-CZ" sz="1600"/>
              <a:t> 0ACD0 – </a:t>
            </a:r>
            <a:r>
              <a:rPr lang="en-GB" altLang="cs-CZ" sz="1600"/>
              <a:t>elastic work done at the expense of body energy</a:t>
            </a:r>
            <a:r>
              <a:rPr lang="cs-CZ" altLang="cs-CZ" sz="1600"/>
              <a:t> (</a:t>
            </a:r>
            <a:r>
              <a:rPr lang="en-GB" altLang="cs-CZ" sz="1600"/>
              <a:t>during inspiration</a:t>
            </a:r>
            <a:r>
              <a:rPr lang="cs-CZ" altLang="cs-CZ" sz="1600"/>
              <a:t>) </a:t>
            </a:r>
            <a:r>
              <a:rPr lang="en-GB" altLang="cs-CZ" sz="1600"/>
              <a:t>or at the expense of potential energy of distended elastic tissues</a:t>
            </a:r>
            <a:r>
              <a:rPr lang="cs-CZ" altLang="cs-CZ" sz="1600"/>
              <a:t> (</a:t>
            </a:r>
            <a:r>
              <a:rPr lang="en-GB" altLang="cs-CZ" sz="1600"/>
              <a:t>during expiration</a:t>
            </a:r>
            <a:r>
              <a:rPr lang="cs-CZ" altLang="cs-CZ" sz="1600"/>
              <a:t>). </a:t>
            </a:r>
            <a:r>
              <a:rPr lang="en-GB" altLang="cs-CZ" sz="1600"/>
              <a:t>Area</a:t>
            </a:r>
            <a:r>
              <a:rPr lang="cs-CZ" altLang="cs-CZ" sz="1600"/>
              <a:t> ABCA </a:t>
            </a:r>
            <a:r>
              <a:rPr lang="en-GB" altLang="cs-CZ" sz="1600"/>
              <a:t>represents active inspiration work against the non-elastic resistance</a:t>
            </a:r>
            <a:r>
              <a:rPr lang="cs-CZ" altLang="cs-CZ" sz="1600"/>
              <a:t>. </a:t>
            </a:r>
            <a:r>
              <a:rPr lang="en-GB" altLang="cs-CZ" sz="1600"/>
              <a:t>Area</a:t>
            </a:r>
            <a:r>
              <a:rPr lang="cs-CZ" altLang="cs-CZ" sz="1600"/>
              <a:t> ACEA </a:t>
            </a:r>
            <a:r>
              <a:rPr lang="en-GB" altLang="cs-CZ" sz="1600"/>
              <a:t>represents the work against the non-elastic resistance during expiration at the expense of body energy</a:t>
            </a:r>
            <a:r>
              <a:rPr lang="cs-CZ" altLang="cs-CZ" sz="1600"/>
              <a:t> (</a:t>
            </a:r>
            <a:r>
              <a:rPr lang="en-GB" altLang="cs-CZ" sz="1600"/>
              <a:t>after</a:t>
            </a:r>
            <a:r>
              <a:rPr lang="cs-CZ" altLang="cs-CZ" sz="1600"/>
              <a:t> Pil</a:t>
            </a:r>
            <a:r>
              <a:rPr lang="en-GB" altLang="cs-CZ" sz="1600"/>
              <a:t>a</a:t>
            </a:r>
            <a:r>
              <a:rPr lang="cs-CZ" altLang="cs-CZ" sz="1600"/>
              <a:t>wsk</a:t>
            </a:r>
            <a:r>
              <a:rPr lang="en-GB" altLang="cs-CZ" sz="1600"/>
              <a:t>i</a:t>
            </a:r>
            <a:r>
              <a:rPr lang="cs-CZ" altLang="cs-CZ" sz="1600"/>
              <a:t>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AAB675-1CE4-4F47-B08D-07AADD27D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1688" y="4516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6">
            <a:extLst>
              <a:ext uri="{FF2B5EF4-FFF2-40B4-BE49-F238E27FC236}">
                <a16:creationId xmlns:a16="http://schemas.microsoft.com/office/drawing/2014/main" id="{8202803B-ED24-45F0-A16D-132958DD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8B7EA8-4390-4D31-B7AB-2CB5117B968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BE864A3-FCC7-43F8-BED6-111BFA193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How to calculate respiratory work?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CD34A07-6721-4B32-8139-910333D0BE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002588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 b="1">
                <a:solidFill>
                  <a:srgbClr val="66CCFF"/>
                </a:solidFill>
              </a:rPr>
              <a:t>At rest</a:t>
            </a:r>
            <a:r>
              <a:rPr lang="cs-CZ" altLang="cs-CZ" sz="2000" b="1">
                <a:solidFill>
                  <a:srgbClr val="66CCFF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minut</a:t>
            </a:r>
            <a:r>
              <a:rPr lang="en-GB" altLang="cs-CZ" sz="2000"/>
              <a:t>e</a:t>
            </a:r>
            <a:r>
              <a:rPr lang="cs-CZ" altLang="cs-CZ" sz="2000"/>
              <a:t> </a:t>
            </a:r>
            <a:r>
              <a:rPr lang="en-GB" altLang="cs-CZ" sz="2000"/>
              <a:t>volume</a:t>
            </a:r>
            <a:r>
              <a:rPr lang="cs-CZ" altLang="cs-CZ" sz="2000"/>
              <a:t> M</a:t>
            </a:r>
            <a:r>
              <a:rPr lang="en-GB" altLang="cs-CZ" sz="2000"/>
              <a:t>V</a:t>
            </a:r>
            <a:r>
              <a:rPr lang="cs-CZ" altLang="cs-CZ" sz="2000"/>
              <a:t> = 7 l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breathing rate</a:t>
            </a:r>
            <a:r>
              <a:rPr lang="cs-CZ" altLang="cs-CZ" sz="2000"/>
              <a:t> </a:t>
            </a:r>
            <a:r>
              <a:rPr lang="en-GB" altLang="cs-CZ" sz="2000"/>
              <a:t>BR</a:t>
            </a:r>
            <a:r>
              <a:rPr lang="cs-CZ" altLang="cs-CZ" sz="2000"/>
              <a:t> = 14 min</a:t>
            </a:r>
            <a:r>
              <a:rPr lang="cs-CZ" altLang="cs-CZ" sz="2000" baseline="30000"/>
              <a:t>-1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pressure</a:t>
            </a:r>
            <a:r>
              <a:rPr lang="cs-CZ" altLang="cs-CZ" sz="2000"/>
              <a:t> p</a:t>
            </a:r>
            <a:r>
              <a:rPr lang="en-GB" altLang="cs-CZ" sz="2000"/>
              <a:t> =</a:t>
            </a:r>
            <a:r>
              <a:rPr lang="cs-CZ" altLang="cs-CZ" sz="2000"/>
              <a:t> 0.7 kPa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respiratory volume</a:t>
            </a:r>
            <a:r>
              <a:rPr lang="cs-CZ" altLang="cs-CZ" sz="2000"/>
              <a:t> V </a:t>
            </a:r>
            <a:r>
              <a:rPr lang="en-GB" altLang="cs-CZ" sz="2000"/>
              <a:t>=</a:t>
            </a:r>
            <a:r>
              <a:rPr lang="cs-CZ" altLang="cs-CZ" sz="2000"/>
              <a:t> 0.5 l (5·10</a:t>
            </a:r>
            <a:r>
              <a:rPr lang="cs-CZ" altLang="cs-CZ" sz="2000" baseline="30000"/>
              <a:t>-4</a:t>
            </a:r>
            <a:r>
              <a:rPr lang="cs-CZ" altLang="cs-CZ" sz="2000"/>
              <a:t> m</a:t>
            </a:r>
            <a:r>
              <a:rPr lang="cs-CZ" altLang="cs-CZ" sz="2000" baseline="30000"/>
              <a:t>3</a:t>
            </a:r>
            <a:r>
              <a:rPr lang="cs-CZ" altLang="cs-CZ" sz="200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work</a:t>
            </a:r>
            <a:r>
              <a:rPr lang="cs-CZ" altLang="cs-CZ" sz="2000"/>
              <a:t> W = 0.35 J – </a:t>
            </a:r>
            <a:r>
              <a:rPr lang="en-GB" altLang="cs-CZ" sz="2000"/>
              <a:t>for one inspiration</a:t>
            </a:r>
            <a:endParaRPr lang="cs-CZ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FF0066"/>
                </a:solidFill>
              </a:rPr>
              <a:t>294 J </a:t>
            </a:r>
            <a:r>
              <a:rPr lang="en-GB" altLang="cs-CZ" sz="2000">
                <a:solidFill>
                  <a:srgbClr val="FF0066"/>
                </a:solidFill>
              </a:rPr>
              <a:t>per </a:t>
            </a:r>
            <a:r>
              <a:rPr lang="cs-CZ" altLang="cs-CZ" sz="2000">
                <a:solidFill>
                  <a:srgbClr val="FF0066"/>
                </a:solidFill>
              </a:rPr>
              <a:t>1 hou</a:t>
            </a:r>
            <a:r>
              <a:rPr lang="en-GB" altLang="cs-CZ" sz="2000">
                <a:solidFill>
                  <a:srgbClr val="FF0066"/>
                </a:solidFill>
              </a:rPr>
              <a:t>r</a:t>
            </a:r>
            <a:endParaRPr lang="cs-CZ" altLang="cs-CZ" sz="2000">
              <a:solidFill>
                <a:srgbClr val="FF0066"/>
              </a:solidFill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cs-CZ" altLang="cs-CZ" sz="2000" b="1">
              <a:solidFill>
                <a:srgbClr val="66CCFF"/>
              </a:solidFill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cs-CZ" altLang="cs-CZ" sz="2000" b="1">
              <a:solidFill>
                <a:srgbClr val="FFFFCC"/>
              </a:solidFill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en-GB" altLang="cs-CZ" sz="2000" b="1">
                <a:solidFill>
                  <a:srgbClr val="FF0066"/>
                </a:solidFill>
              </a:rPr>
              <a:t>At great load</a:t>
            </a:r>
            <a:r>
              <a:rPr lang="cs-CZ" altLang="cs-CZ" sz="2000" b="1">
                <a:solidFill>
                  <a:srgbClr val="FF0066"/>
                </a:solidFill>
              </a:rPr>
              <a:t>: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M</a:t>
            </a:r>
            <a:r>
              <a:rPr lang="en-GB" altLang="cs-CZ" sz="2000"/>
              <a:t>V</a:t>
            </a:r>
            <a:r>
              <a:rPr lang="cs-CZ" altLang="cs-CZ" sz="2000"/>
              <a:t> = 200 l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BR</a:t>
            </a:r>
            <a:r>
              <a:rPr lang="cs-CZ" altLang="cs-CZ" sz="2000"/>
              <a:t> 100 min</a:t>
            </a:r>
            <a:r>
              <a:rPr lang="cs-CZ" altLang="cs-CZ" sz="2000" baseline="30000"/>
              <a:t>-1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p = 0,7 kPa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V = 2 l (2·10</a:t>
            </a:r>
            <a:r>
              <a:rPr lang="cs-CZ" altLang="cs-CZ" sz="2000" baseline="30000"/>
              <a:t>-3</a:t>
            </a:r>
            <a:r>
              <a:rPr lang="cs-CZ" altLang="cs-CZ" sz="2000"/>
              <a:t> m</a:t>
            </a:r>
            <a:r>
              <a:rPr lang="cs-CZ" altLang="cs-CZ" sz="2000" baseline="30000"/>
              <a:t>3</a:t>
            </a:r>
            <a:r>
              <a:rPr lang="cs-CZ" altLang="cs-CZ" sz="2000"/>
              <a:t>)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W = 1.4 J - for one inspiration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FF0066"/>
                </a:solidFill>
              </a:rPr>
              <a:t>8400 J </a:t>
            </a:r>
            <a:r>
              <a:rPr lang="en-GB" altLang="cs-CZ" sz="2000">
                <a:solidFill>
                  <a:srgbClr val="FF0066"/>
                </a:solidFill>
              </a:rPr>
              <a:t>per</a:t>
            </a:r>
            <a:r>
              <a:rPr lang="cs-CZ" altLang="cs-CZ" sz="2000">
                <a:solidFill>
                  <a:srgbClr val="FF0066"/>
                </a:solidFill>
              </a:rPr>
              <a:t> 1 hou</a:t>
            </a:r>
            <a:r>
              <a:rPr lang="en-GB" altLang="cs-CZ" sz="2000">
                <a:solidFill>
                  <a:srgbClr val="FF0066"/>
                </a:solidFill>
              </a:rPr>
              <a:t>r</a:t>
            </a:r>
            <a:endParaRPr lang="cs-CZ" altLang="cs-CZ" sz="2000">
              <a:solidFill>
                <a:srgbClr val="FF0066"/>
              </a:solidFill>
            </a:endParaRPr>
          </a:p>
        </p:txBody>
      </p:sp>
      <p:pic>
        <p:nvPicPr>
          <p:cNvPr id="25605" name="Picture 9" descr="homersleep">
            <a:hlinkClick r:id="rId5"/>
            <a:extLst>
              <a:ext uri="{FF2B5EF4-FFF2-40B4-BE49-F238E27FC236}">
                <a16:creationId xmlns:a16="http://schemas.microsoft.com/office/drawing/2014/main" id="{0397F426-C0BB-4ED3-8BA4-6B28BC4A3E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341438"/>
            <a:ext cx="2300288" cy="1990725"/>
          </a:xfrm>
        </p:spPr>
      </p:pic>
      <p:pic>
        <p:nvPicPr>
          <p:cNvPr id="25606" name="Picture 12" descr="Fightsmall">
            <a:hlinkClick r:id="rId7"/>
            <a:extLst>
              <a:ext uri="{FF2B5EF4-FFF2-40B4-BE49-F238E27FC236}">
                <a16:creationId xmlns:a16="http://schemas.microsoft.com/office/drawing/2014/main" id="{92EE5069-C077-4740-A452-A0EEA831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341813"/>
            <a:ext cx="25114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BFD785-64A7-4092-BB1C-A055E10AE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3388" y="13414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6">
            <a:extLst>
              <a:ext uri="{FF2B5EF4-FFF2-40B4-BE49-F238E27FC236}">
                <a16:creationId xmlns:a16="http://schemas.microsoft.com/office/drawing/2014/main" id="{F40DAE76-E6C1-4674-9F52-450F523C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91A672-B82B-41B0-AFFE-AE8854E31ED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0B6A16C-AE8B-4D0B-A312-F3710BB78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Measurement of respiratory volumes</a:t>
            </a:r>
            <a:r>
              <a:rPr lang="cs-CZ" altLang="cs-CZ" sz="4000">
                <a:solidFill>
                  <a:schemeClr val="tx1"/>
                </a:solidFill>
              </a:rPr>
              <a:t> and speeds</a:t>
            </a:r>
            <a:r>
              <a:rPr lang="en-GB" altLang="cs-CZ" sz="4000">
                <a:solidFill>
                  <a:schemeClr val="tx1"/>
                </a:solidFill>
              </a:rPr>
              <a:t> - spiro</a:t>
            </a:r>
            <a:r>
              <a:rPr lang="cs-CZ" altLang="cs-CZ" sz="4000">
                <a:solidFill>
                  <a:schemeClr val="tx1"/>
                </a:solidFill>
              </a:rPr>
              <a:t>metry</a:t>
            </a:r>
            <a:endParaRPr lang="en-GB" altLang="cs-CZ" sz="4000">
              <a:solidFill>
                <a:schemeClr val="tx1"/>
              </a:solidFill>
            </a:endParaRPr>
          </a:p>
        </p:txBody>
      </p:sp>
      <p:pic>
        <p:nvPicPr>
          <p:cNvPr id="27652" name="Picture 10" descr="spiro">
            <a:extLst>
              <a:ext uri="{FF2B5EF4-FFF2-40B4-BE49-F238E27FC236}">
                <a16:creationId xmlns:a16="http://schemas.microsoft.com/office/drawing/2014/main" id="{EA14E25B-B683-4648-A1C3-0FCC0F3331B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84313"/>
            <a:ext cx="2549525" cy="2222500"/>
          </a:xfrm>
          <a:noFill/>
        </p:spPr>
      </p:pic>
      <p:pic>
        <p:nvPicPr>
          <p:cNvPr id="27653" name="Picture 11" descr="VÃ½sledek obrÃ¡zku pro spirometrie">
            <a:extLst>
              <a:ext uri="{FF2B5EF4-FFF2-40B4-BE49-F238E27FC236}">
                <a16:creationId xmlns:a16="http://schemas.microsoft.com/office/drawing/2014/main" id="{4076E2D6-EAA6-4485-9170-611487A57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240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VÃ½sledek obrÃ¡zku pro spirography">
            <a:extLst>
              <a:ext uri="{FF2B5EF4-FFF2-40B4-BE49-F238E27FC236}">
                <a16:creationId xmlns:a16="http://schemas.microsoft.com/office/drawing/2014/main" id="{7C913E38-9F30-42B5-946A-CE4A711F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771900"/>
            <a:ext cx="4281487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67E40F-840F-48F8-AD97-42C047F74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3600" y="42689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6">
            <a:extLst>
              <a:ext uri="{FF2B5EF4-FFF2-40B4-BE49-F238E27FC236}">
                <a16:creationId xmlns:a16="http://schemas.microsoft.com/office/drawing/2014/main" id="{A3B79CA8-EE07-4166-9498-78BA7D66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E9094A-D5CE-4609-92B4-261CA66344E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49235DB-5970-4FC2-A899-72E25C5F1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06963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Spirogram</a:t>
            </a:r>
          </a:p>
        </p:txBody>
      </p:sp>
      <p:sp>
        <p:nvSpPr>
          <p:cNvPr id="29700" name="Text Box 13">
            <a:extLst>
              <a:ext uri="{FF2B5EF4-FFF2-40B4-BE49-F238E27FC236}">
                <a16:creationId xmlns:a16="http://schemas.microsoft.com/office/drawing/2014/main" id="{FF3999E9-9918-4967-888C-881F5E3D6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133600"/>
            <a:ext cx="216058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400"/>
              <a:t>We can measure the dependence of </a:t>
            </a:r>
            <a:r>
              <a:rPr lang="en-GB" altLang="cs-CZ" sz="2400" b="1"/>
              <a:t>volume on time</a:t>
            </a:r>
            <a:endParaRPr lang="cs-CZ" altLang="cs-CZ" sz="24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400"/>
              <a:t>or</a:t>
            </a:r>
            <a:endParaRPr lang="cs-CZ" altLang="cs-CZ" sz="2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400" b="1"/>
              <a:t>Flow rate on volume</a:t>
            </a:r>
            <a:endParaRPr lang="cs-CZ" altLang="cs-CZ" sz="2400" b="1"/>
          </a:p>
        </p:txBody>
      </p:sp>
      <p:pic>
        <p:nvPicPr>
          <p:cNvPr id="29701" name="Picture 15" descr="art-asthma_fig5_2">
            <a:extLst>
              <a:ext uri="{FF2B5EF4-FFF2-40B4-BE49-F238E27FC236}">
                <a16:creationId xmlns:a16="http://schemas.microsoft.com/office/drawing/2014/main" id="{83E5D613-9598-40F2-B760-2380F95AC2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5563" y="260350"/>
            <a:ext cx="2414587" cy="6597650"/>
          </a:xfrm>
          <a:noFill/>
        </p:spPr>
      </p:pic>
      <p:graphicFrame>
        <p:nvGraphicFramePr>
          <p:cNvPr id="29702" name="Object 17">
            <a:extLst>
              <a:ext uri="{FF2B5EF4-FFF2-40B4-BE49-F238E27FC236}">
                <a16:creationId xmlns:a16="http://schemas.microsoft.com/office/drawing/2014/main" id="{F2972CC8-12EA-44BD-A8A1-ECA70B33DE45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2514600" y="1676400"/>
          <a:ext cx="3446463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name="Rastrový obrázek" r:id="rId7" imgW="2263336" imgH="2972058" progId="Paint.Picture">
                  <p:embed/>
                </p:oleObj>
              </mc:Choice>
              <mc:Fallback>
                <p:oleObj name="Rastrový obrázek" r:id="rId7" imgW="2263336" imgH="2972058" progId="Paint.Picture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676400"/>
                        <a:ext cx="3446463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 Box 18">
            <a:extLst>
              <a:ext uri="{FF2B5EF4-FFF2-40B4-BE49-F238E27FC236}">
                <a16:creationId xmlns:a16="http://schemas.microsoft.com/office/drawing/2014/main" id="{95F561A3-C4E8-47F4-8304-FED63D6FB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773238"/>
            <a:ext cx="1008062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/>
              <a:t>Flow rate</a:t>
            </a:r>
          </a:p>
        </p:txBody>
      </p:sp>
      <p:sp>
        <p:nvSpPr>
          <p:cNvPr id="29704" name="Text Box 19">
            <a:extLst>
              <a:ext uri="{FF2B5EF4-FFF2-40B4-BE49-F238E27FC236}">
                <a16:creationId xmlns:a16="http://schemas.microsoft.com/office/drawing/2014/main" id="{7DEC0FD6-2CF0-46B1-9E6F-F38FF2A3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24400"/>
            <a:ext cx="792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600"/>
              <a:t>[litres]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69F980-5FC5-496D-B40A-DFAA8C6E55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3600" y="13652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5">
            <a:extLst>
              <a:ext uri="{FF2B5EF4-FFF2-40B4-BE49-F238E27FC236}">
                <a16:creationId xmlns:a16="http://schemas.microsoft.com/office/drawing/2014/main" id="{2623E667-3F84-4C18-BD78-3D557B35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F0864C-3392-4246-B63A-457BFFF1EDC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E6D4843-7F0B-43A6-A779-17E0DAE58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Some biophysical aspects of breathing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0ADA06A-376B-4463-8CC0-C7EB8B4F2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/>
              <a:t>Physical properties of lungs and their manifestations in some areas of diagnostics and therapy: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The lungs represent the largest contact area with ambient medium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Many functions of organism can be influenced by rate or depth of breathing (hyperventilation)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Breathing movements can disturb e.g. X-ray diagnostics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Lungs have negative contrast in X-ray images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Physical properties of alveoli are similar to bubbles – lung tissue can be impaired by cavitation phenomena (risk in ultrasound diagnostics and lithotripsy)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F2B4C4-87CB-4112-9A76-0D6A3ED76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73183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5">
            <a:extLst>
              <a:ext uri="{FF2B5EF4-FFF2-40B4-BE49-F238E27FC236}">
                <a16:creationId xmlns:a16="http://schemas.microsoft.com/office/drawing/2014/main" id="{5BE88EA0-049D-4F20-BE99-8FC1A404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CE4655-BF41-4052-985D-BD5F7B645ED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51420CE-0315-464A-B2CF-999BAC5F5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836613"/>
            <a:ext cx="81359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chemeClr val="tx2"/>
                </a:solidFill>
              </a:rPr>
              <a:t>Author: </a:t>
            </a:r>
            <a:br>
              <a:rPr lang="en-GB" altLang="cs-CZ" sz="2800" dirty="0">
                <a:solidFill>
                  <a:schemeClr val="tx2"/>
                </a:solidFill>
              </a:rPr>
            </a:br>
            <a:r>
              <a:rPr lang="en-GB" altLang="cs-CZ" sz="2800" b="1" dirty="0">
                <a:solidFill>
                  <a:schemeClr val="tx2"/>
                </a:solidFill>
              </a:rPr>
              <a:t>Vojtěch Mornstein</a:t>
            </a:r>
            <a:br>
              <a:rPr lang="en-GB" altLang="cs-CZ" sz="2800" dirty="0">
                <a:solidFill>
                  <a:schemeClr val="tx2"/>
                </a:solidFill>
              </a:rPr>
            </a:br>
            <a:br>
              <a:rPr lang="en-GB" altLang="cs-CZ" sz="2800" dirty="0">
                <a:solidFill>
                  <a:schemeClr val="tx2"/>
                </a:solidFill>
              </a:rPr>
            </a:br>
            <a:r>
              <a:rPr lang="en-GB" altLang="cs-CZ" sz="2800" dirty="0">
                <a:solidFill>
                  <a:schemeClr val="tx2"/>
                </a:solidFill>
              </a:rPr>
              <a:t>Content collaboration and language revision: </a:t>
            </a:r>
            <a:br>
              <a:rPr lang="en-GB" altLang="cs-CZ" sz="2800" dirty="0">
                <a:solidFill>
                  <a:schemeClr val="tx2"/>
                </a:solidFill>
              </a:rPr>
            </a:br>
            <a:r>
              <a:rPr lang="en-GB" altLang="cs-CZ" sz="2800" b="1" dirty="0">
                <a:solidFill>
                  <a:schemeClr val="tx2"/>
                </a:solidFill>
              </a:rPr>
              <a:t>Carmel J. Caruana</a:t>
            </a:r>
            <a:br>
              <a:rPr lang="en-GB" altLang="cs-CZ" sz="2800" dirty="0">
                <a:solidFill>
                  <a:schemeClr val="tx2"/>
                </a:solidFill>
              </a:rPr>
            </a:br>
            <a:br>
              <a:rPr lang="en-GB" altLang="cs-CZ" sz="2800" dirty="0">
                <a:solidFill>
                  <a:schemeClr val="tx2"/>
                </a:solidFill>
              </a:rPr>
            </a:br>
            <a:br>
              <a:rPr lang="en-GB" altLang="cs-CZ" sz="2800" dirty="0">
                <a:solidFill>
                  <a:schemeClr val="tx2"/>
                </a:solidFill>
              </a:rPr>
            </a:br>
            <a:r>
              <a:rPr lang="en-GB" altLang="cs-CZ" sz="2800" dirty="0">
                <a:solidFill>
                  <a:schemeClr val="tx2"/>
                </a:solidFill>
              </a:rPr>
              <a:t>Last revision</a:t>
            </a:r>
            <a:r>
              <a:rPr lang="cs-CZ" altLang="cs-CZ" sz="2800" dirty="0">
                <a:solidFill>
                  <a:schemeClr val="tx2"/>
                </a:solidFill>
              </a:rPr>
              <a:t> and </a:t>
            </a:r>
            <a:r>
              <a:rPr lang="cs-CZ" altLang="cs-CZ" sz="2800" dirty="0" err="1">
                <a:solidFill>
                  <a:schemeClr val="tx2"/>
                </a:solidFill>
              </a:rPr>
              <a:t>addition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of</a:t>
            </a:r>
            <a:r>
              <a:rPr lang="cs-CZ" altLang="cs-CZ" sz="2800" dirty="0">
                <a:solidFill>
                  <a:schemeClr val="tx2"/>
                </a:solidFill>
              </a:rPr>
              <a:t> soundtrack</a:t>
            </a:r>
            <a:r>
              <a:rPr lang="en-GB" altLang="cs-CZ" sz="2800" dirty="0">
                <a:solidFill>
                  <a:schemeClr val="tx2"/>
                </a:solidFill>
              </a:rPr>
              <a:t>: </a:t>
            </a:r>
            <a:r>
              <a:rPr lang="cs-CZ" altLang="cs-CZ" sz="2800" dirty="0" err="1">
                <a:solidFill>
                  <a:schemeClr val="tx2"/>
                </a:solidFill>
              </a:rPr>
              <a:t>November</a:t>
            </a:r>
            <a:r>
              <a:rPr lang="en-GB" altLang="cs-CZ" sz="2800" dirty="0">
                <a:solidFill>
                  <a:schemeClr val="tx2"/>
                </a:solidFill>
              </a:rPr>
              <a:t> 20</a:t>
            </a:r>
            <a:r>
              <a:rPr lang="cs-CZ" altLang="cs-CZ" sz="2800">
                <a:solidFill>
                  <a:schemeClr val="tx2"/>
                </a:solidFill>
              </a:rPr>
              <a:t>20</a:t>
            </a:r>
            <a:endParaRPr lang="en-GB" altLang="cs-CZ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>
            <a:extLst>
              <a:ext uri="{FF2B5EF4-FFF2-40B4-BE49-F238E27FC236}">
                <a16:creationId xmlns:a16="http://schemas.microsoft.com/office/drawing/2014/main" id="{FC2947F7-35EB-43B5-A2A9-4DB9B25D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C449D5-97B6-4328-9ED6-41D19E0EF13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0F80D52-E50A-41E5-9737-6EFE72726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Lecture outline</a:t>
            </a:r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4632122-0EDD-4920-8A19-FDA4DC6A9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/>
              <a:t>Mechanisms of gas exchange between organism and surroundings (respiratory movements – mechanics of breathing, diffusion and dissolution of gases)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Respiratory volumes and capacities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Respiratory resistances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Respiratory work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Spiro</a:t>
            </a:r>
            <a:r>
              <a:rPr lang="cs-CZ" altLang="cs-CZ"/>
              <a:t>metry</a:t>
            </a:r>
            <a:endParaRPr lang="en-GB" altLang="cs-CZ"/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Some biophysical aspects of breathing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A694B3-0D4F-4DFE-9741-B2F3AB7B4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4474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6">
            <a:extLst>
              <a:ext uri="{FF2B5EF4-FFF2-40B4-BE49-F238E27FC236}">
                <a16:creationId xmlns:a16="http://schemas.microsoft.com/office/drawing/2014/main" id="{F6E67D76-DA1F-4A74-9604-EF1355E4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BECE1B-13B2-493C-BF4E-15F511494F2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2FD8499-C885-498A-958E-4E88D536C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Respiratory movements</a:t>
            </a:r>
            <a:r>
              <a:rPr lang="cs-CZ" altLang="cs-CZ"/>
              <a:t> 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9A66D4A2-58C5-416F-8666-CBAD504D85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78175" cy="4525963"/>
          </a:xfrm>
        </p:spPr>
        <p:txBody>
          <a:bodyPr/>
          <a:lstStyle/>
          <a:p>
            <a:pPr eaLnBrk="1" hangingPunct="1"/>
            <a:r>
              <a:rPr lang="en-GB" altLang="cs-CZ" sz="2400"/>
              <a:t>These movements are done mainly by intercostal muscles and diaphragm</a:t>
            </a:r>
          </a:p>
          <a:p>
            <a:pPr eaLnBrk="1" hangingPunct="1"/>
            <a:r>
              <a:rPr lang="en-GB" altLang="cs-CZ" sz="2400"/>
              <a:t>Thoracic breathing (predominant in women) and abdominal breathing (predominant in men)</a:t>
            </a:r>
          </a:p>
        </p:txBody>
      </p:sp>
      <p:sp>
        <p:nvSpPr>
          <p:cNvPr id="7173" name="Text Box 6">
            <a:extLst>
              <a:ext uri="{FF2B5EF4-FFF2-40B4-BE49-F238E27FC236}">
                <a16:creationId xmlns:a16="http://schemas.microsoft.com/office/drawing/2014/main" id="{C9CB475A-5132-4765-957F-4F0780D7A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6154738"/>
            <a:ext cx="504031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/>
              <a:t>cfm?article_ID=ZZZ8PPLCGJC&amp;sub_cat=285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Dle: http://www.medem.com/MedLB/article_detaillb.</a:t>
            </a:r>
          </a:p>
        </p:txBody>
      </p:sp>
      <p:pic>
        <p:nvPicPr>
          <p:cNvPr id="7174" name="Picture 8" descr="Respiratory - Structure">
            <a:extLst>
              <a:ext uri="{FF2B5EF4-FFF2-40B4-BE49-F238E27FC236}">
                <a16:creationId xmlns:a16="http://schemas.microsoft.com/office/drawing/2014/main" id="{8E05CEF8-B728-403E-98C8-D5CB4F1198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485900"/>
            <a:ext cx="4402137" cy="4391025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6E8C28-BA26-458A-92E5-396094378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2045" y="439738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25C91D-3050-4F50-95FA-BF37F6C0D3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2045" y="104536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6">
            <a:extLst>
              <a:ext uri="{FF2B5EF4-FFF2-40B4-BE49-F238E27FC236}">
                <a16:creationId xmlns:a16="http://schemas.microsoft.com/office/drawing/2014/main" id="{59A99F57-53E6-40FC-A0AB-75940A68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F317EE-34BB-42A6-8637-18C4ABEF65B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2714BC6F-1005-477B-B2E4-7480B3926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Diffusion of O</a:t>
            </a:r>
            <a:r>
              <a:rPr lang="en-GB" altLang="cs-CZ" sz="4000" baseline="-25000">
                <a:solidFill>
                  <a:schemeClr val="tx1"/>
                </a:solidFill>
              </a:rPr>
              <a:t>2 </a:t>
            </a:r>
            <a:r>
              <a:rPr lang="en-GB" altLang="cs-CZ" sz="4000">
                <a:solidFill>
                  <a:schemeClr val="tx1"/>
                </a:solidFill>
              </a:rPr>
              <a:t>and CO</a:t>
            </a:r>
            <a:r>
              <a:rPr lang="en-GB" altLang="cs-CZ" sz="4000" baseline="-25000">
                <a:solidFill>
                  <a:schemeClr val="tx1"/>
                </a:solidFill>
              </a:rPr>
              <a:t>2</a:t>
            </a:r>
            <a:r>
              <a:rPr lang="en-GB" altLang="cs-CZ" sz="4000">
                <a:solidFill>
                  <a:schemeClr val="tx1"/>
                </a:solidFill>
              </a:rPr>
              <a:t> in plasma</a:t>
            </a:r>
          </a:p>
        </p:txBody>
      </p:sp>
      <p:graphicFrame>
        <p:nvGraphicFramePr>
          <p:cNvPr id="9220" name="Object 3">
            <a:extLst>
              <a:ext uri="{FF2B5EF4-FFF2-40B4-BE49-F238E27FC236}">
                <a16:creationId xmlns:a16="http://schemas.microsoft.com/office/drawing/2014/main" id="{6E2E5790-4E98-4817-92F8-F755C513BF8C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933950" y="4221163"/>
          <a:ext cx="403542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Rastrový obrázek" r:id="rId6" imgW="3254022" imgH="891806" progId="Paint.Picture">
                  <p:embed/>
                </p:oleObj>
              </mc:Choice>
              <mc:Fallback>
                <p:oleObj name="Rastrový obrázek" r:id="rId6" imgW="3254022" imgH="89180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950" y="4221163"/>
                        <a:ext cx="4035425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7">
            <a:extLst>
              <a:ext uri="{FF2B5EF4-FFF2-40B4-BE49-F238E27FC236}">
                <a16:creationId xmlns:a16="http://schemas.microsoft.com/office/drawing/2014/main" id="{9613E246-CAFE-4A17-8FAF-507CFC004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905000"/>
            <a:ext cx="3489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>
                <a:solidFill>
                  <a:srgbClr val="FFFFCC"/>
                </a:solidFill>
              </a:rPr>
              <a:t> </a:t>
            </a:r>
            <a:r>
              <a:rPr lang="en-GB" altLang="cs-CZ" sz="2400"/>
              <a:t>Molecular weights: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/>
              <a:t>M</a:t>
            </a:r>
            <a:r>
              <a:rPr lang="en-GB" altLang="cs-CZ" sz="2400" baseline="-25000"/>
              <a:t>O2</a:t>
            </a:r>
            <a:r>
              <a:rPr lang="en-GB" altLang="cs-CZ" sz="2400"/>
              <a:t> = 32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/>
              <a:t>M</a:t>
            </a:r>
            <a:r>
              <a:rPr lang="en-GB" altLang="cs-CZ" sz="2400" baseline="-25000"/>
              <a:t>CO2</a:t>
            </a:r>
            <a:r>
              <a:rPr lang="en-GB" altLang="cs-CZ" sz="2400"/>
              <a:t> = 44</a:t>
            </a:r>
          </a:p>
        </p:txBody>
      </p:sp>
      <p:graphicFrame>
        <p:nvGraphicFramePr>
          <p:cNvPr id="186454" name="Group 86">
            <a:extLst>
              <a:ext uri="{FF2B5EF4-FFF2-40B4-BE49-F238E27FC236}">
                <a16:creationId xmlns:a16="http://schemas.microsoft.com/office/drawing/2014/main" id="{3EE63B3A-4ED1-4F6A-8E24-B57DF4B46F5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95288" y="1412875"/>
          <a:ext cx="4537075" cy="4989514"/>
        </p:xfrm>
        <a:graphic>
          <a:graphicData uri="http://schemas.openxmlformats.org/drawingml/2006/table">
            <a:tbl>
              <a:tblPr/>
              <a:tblGrid>
                <a:gridCol w="2268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5187">
                <a:tc gridSpan="2">
                  <a:txBody>
                    <a:bodyPr/>
                    <a:lstStyle>
                      <a:lvl1pPr indent="190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19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Bunsen coefficients of solubility (</a:t>
                      </a:r>
                      <a:r>
                        <a:rPr kumimoji="0" lang="en-GB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GB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for gases in blood under normal body temperature.</a:t>
                      </a:r>
                      <a:r>
                        <a:rPr kumimoji="0" lang="en-GB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The unit of solubility is (ml of gas under normal temperature and pressure)  (ml of blood)</a:t>
                      </a:r>
                      <a:r>
                        <a:rPr kumimoji="0" lang="en-GB" altLang="cs-CZ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-1 </a:t>
                      </a:r>
                      <a:r>
                        <a:rPr kumimoji="0" lang="en-GB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 (101.3 kPa)</a:t>
                      </a:r>
                      <a:r>
                        <a:rPr kumimoji="0" lang="en-GB" altLang="cs-CZ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cs-CZ" altLang="cs-CZ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93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altLang="cs-CZ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(Water: 0.013; 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Fat</a:t>
                      </a: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0.065)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cs-CZ" altLang="cs-CZ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altLang="cs-CZ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C28B5C-7893-48AF-8D13-D556873B0A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7725" y="17505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5FD656C0-6176-40C0-A4F7-42E152B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B9D5B6-AD39-47F1-94CC-C145B436286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1055CAF-19DB-4425-9852-EC6FE3C08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 dirty="0">
                <a:solidFill>
                  <a:schemeClr val="tx1"/>
                </a:solidFill>
              </a:rPr>
              <a:t>Gas </a:t>
            </a:r>
            <a:r>
              <a:rPr lang="en-GB" altLang="cs-CZ" sz="4000" dirty="0" err="1">
                <a:solidFill>
                  <a:schemeClr val="tx1"/>
                </a:solidFill>
              </a:rPr>
              <a:t>excha</a:t>
            </a:r>
            <a:r>
              <a:rPr lang="cs-CZ" altLang="cs-CZ" sz="4000" dirty="0">
                <a:solidFill>
                  <a:schemeClr val="tx1"/>
                </a:solidFill>
              </a:rPr>
              <a:t>n</a:t>
            </a:r>
            <a:r>
              <a:rPr lang="en-GB" altLang="cs-CZ" sz="4000" dirty="0" err="1">
                <a:solidFill>
                  <a:schemeClr val="tx1"/>
                </a:solidFill>
              </a:rPr>
              <a:t>ge</a:t>
            </a:r>
            <a:endParaRPr lang="cs-CZ" altLang="cs-CZ" sz="4000" dirty="0">
              <a:solidFill>
                <a:schemeClr val="tx1"/>
              </a:solidFill>
            </a:endParaRPr>
          </a:p>
        </p:txBody>
      </p:sp>
      <p:graphicFrame>
        <p:nvGraphicFramePr>
          <p:cNvPr id="187590" name="Group 198">
            <a:extLst>
              <a:ext uri="{FF2B5EF4-FFF2-40B4-BE49-F238E27FC236}">
                <a16:creationId xmlns:a16="http://schemas.microsoft.com/office/drawing/2014/main" id="{92BB9255-28F6-446E-98A2-E70DDB364A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850" y="1412875"/>
          <a:ext cx="8507413" cy="5307013"/>
        </p:xfrm>
        <a:graphic>
          <a:graphicData uri="http://schemas.openxmlformats.org/drawingml/2006/table">
            <a:tbl>
              <a:tblPr/>
              <a:tblGrid>
                <a:gridCol w="2674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17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Medium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Way of</a:t>
                      </a:r>
                      <a:endParaRPr kumimoji="0" lang="cs-CZ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transport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</a:t>
                      </a:r>
                      <a:r>
                        <a:rPr kumimoji="0" lang="en-GB" altLang="cs-CZ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(kPa)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pCO</a:t>
                      </a:r>
                      <a:r>
                        <a:rPr kumimoji="0" lang="en-GB" altLang="cs-CZ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(kPa)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alveoli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streaming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n-GB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GB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70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alveolar-capillary wall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diffusion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Symbol" pitchFamily="18" charset="2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Symbol" pitchFamily="18" charset="2"/>
                        </a:rPr>
                        <a:t>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0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Blood circulation: arteries                   veins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streaming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n-GB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GB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1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Capillary wall cellular  membrane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diffusion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Symbol" pitchFamily="18" charset="2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Symbol" pitchFamily="18" charset="2"/>
                        </a:rPr>
                        <a:t>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1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Living cell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GB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en-GB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218387-70C0-4DE3-A050-D2AB6E88F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397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id="{4789B6AF-3D97-443D-8A7C-14443390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A18E25-B51F-4137-863E-CDEEE881E45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CAF5964-D54D-470B-805E-B696F187C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 </a:t>
            </a:r>
            <a:r>
              <a:rPr lang="en-GB" altLang="cs-CZ" sz="4000">
                <a:solidFill>
                  <a:schemeClr val="tx1"/>
                </a:solidFill>
              </a:rPr>
              <a:t>Exchange of O</a:t>
            </a:r>
            <a:r>
              <a:rPr lang="en-GB" altLang="cs-CZ" sz="4000" baseline="-25000">
                <a:solidFill>
                  <a:schemeClr val="tx1"/>
                </a:solidFill>
              </a:rPr>
              <a:t>2 </a:t>
            </a:r>
            <a:r>
              <a:rPr lang="en-GB" altLang="cs-CZ" sz="4000">
                <a:solidFill>
                  <a:schemeClr val="tx1"/>
                </a:solidFill>
              </a:rPr>
              <a:t>and CO</a:t>
            </a:r>
            <a:r>
              <a:rPr lang="en-GB" altLang="cs-CZ" sz="4000" baseline="-25000">
                <a:solidFill>
                  <a:schemeClr val="tx1"/>
                </a:solidFill>
              </a:rPr>
              <a:t>2</a:t>
            </a:r>
            <a:r>
              <a:rPr lang="en-GB" altLang="cs-CZ">
                <a:solidFill>
                  <a:schemeClr val="tx1"/>
                </a:solidFill>
              </a:rPr>
              <a:t> </a:t>
            </a:r>
            <a:endParaRPr lang="cs-CZ" altLang="cs-CZ">
              <a:solidFill>
                <a:schemeClr val="tx1"/>
              </a:solidFill>
            </a:endParaRPr>
          </a:p>
        </p:txBody>
      </p:sp>
      <p:pic>
        <p:nvPicPr>
          <p:cNvPr id="13316" name="Zástupný symbol pro obsah 4">
            <a:extLst>
              <a:ext uri="{FF2B5EF4-FFF2-40B4-BE49-F238E27FC236}">
                <a16:creationId xmlns:a16="http://schemas.microsoft.com/office/drawing/2014/main" id="{B9EDB73E-C9A8-403E-9ED0-752FF0AEA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550" y="1377950"/>
            <a:ext cx="7011988" cy="5168900"/>
          </a:xfrm>
        </p:spPr>
      </p:pic>
      <p:sp>
        <p:nvSpPr>
          <p:cNvPr id="13317" name="Text Box 10">
            <a:extLst>
              <a:ext uri="{FF2B5EF4-FFF2-40B4-BE49-F238E27FC236}">
                <a16:creationId xmlns:a16="http://schemas.microsoft.com/office/drawing/2014/main" id="{B5537CC1-206C-4428-B600-6FEBCDD5CECB}"/>
              </a:ext>
            </a:extLst>
          </p:cNvPr>
          <p:cNvSpPr txBox="1">
            <a:spLocks noChangeArrowheads="1"/>
          </p:cNvSpPr>
          <p:nvPr/>
        </p:nvSpPr>
        <p:spPr bwMode="auto">
          <a:xfrm rot="-1635825">
            <a:off x="611188" y="3500438"/>
            <a:ext cx="2225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b="1"/>
              <a:t>Alveolus</a:t>
            </a:r>
          </a:p>
        </p:txBody>
      </p:sp>
      <p:sp>
        <p:nvSpPr>
          <p:cNvPr id="13318" name="Text Box 11">
            <a:extLst>
              <a:ext uri="{FF2B5EF4-FFF2-40B4-BE49-F238E27FC236}">
                <a16:creationId xmlns:a16="http://schemas.microsoft.com/office/drawing/2014/main" id="{F5A0E5B4-7279-4A23-8656-82A2416CF6AE}"/>
              </a:ext>
            </a:extLst>
          </p:cNvPr>
          <p:cNvSpPr txBox="1">
            <a:spLocks noChangeArrowheads="1"/>
          </p:cNvSpPr>
          <p:nvPr/>
        </p:nvSpPr>
        <p:spPr bwMode="auto">
          <a:xfrm rot="-1912388">
            <a:off x="6440488" y="3273425"/>
            <a:ext cx="1695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b="1"/>
              <a:t>Tissue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C6B9A7-4378-4CDA-96AA-8177FF2CA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045" y="46799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C4DBC609-376D-4209-B3F8-98C050B1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DE66A2-6DD7-496E-A537-4227F103365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FA66D370-35BF-4283-AC8A-DAED93FB0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Changes of negative pleural pressure during respiration</a:t>
            </a:r>
            <a:endParaRPr lang="cs-CZ" altLang="cs-CZ" sz="4000"/>
          </a:p>
        </p:txBody>
      </p:sp>
      <p:pic>
        <p:nvPicPr>
          <p:cNvPr id="15364" name="Picture 8" descr="pleural pressure">
            <a:extLst>
              <a:ext uri="{FF2B5EF4-FFF2-40B4-BE49-F238E27FC236}">
                <a16:creationId xmlns:a16="http://schemas.microsoft.com/office/drawing/2014/main" id="{A9980415-65E8-4B2A-8ED7-2CCEB95584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00200"/>
            <a:ext cx="6769100" cy="5078413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D2982-1DBC-4AC2-A0DC-7A7AF7A1D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9303" y="54868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B775BA-5497-4FD7-A27C-CE6C2F12D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9303" y="169168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6">
            <a:extLst>
              <a:ext uri="{FF2B5EF4-FFF2-40B4-BE49-F238E27FC236}">
                <a16:creationId xmlns:a16="http://schemas.microsoft.com/office/drawing/2014/main" id="{5CF76B6A-D4FC-4075-B73F-AC9A8F36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B07C2F-56FB-43ED-AC13-D8EF4F7C4C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pic>
        <p:nvPicPr>
          <p:cNvPr id="17411" name="Picture 10" descr="spirogram">
            <a:extLst>
              <a:ext uri="{FF2B5EF4-FFF2-40B4-BE49-F238E27FC236}">
                <a16:creationId xmlns:a16="http://schemas.microsoft.com/office/drawing/2014/main" id="{6C0C143D-DE55-4B96-9C57-988F3C7AEB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916113"/>
            <a:ext cx="4211637" cy="4097337"/>
          </a:xfrm>
          <a:noFill/>
        </p:spPr>
      </p:pic>
      <p:sp>
        <p:nvSpPr>
          <p:cNvPr id="17412" name="Rectangle 2">
            <a:extLst>
              <a:ext uri="{FF2B5EF4-FFF2-40B4-BE49-F238E27FC236}">
                <a16:creationId xmlns:a16="http://schemas.microsoft.com/office/drawing/2014/main" id="{F6C4C23D-AED6-4E2B-9DD6-64050E63B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Respiratory volumes and capacities</a:t>
            </a:r>
            <a:endParaRPr lang="cs-CZ" altLang="cs-CZ" sz="4000"/>
          </a:p>
        </p:txBody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983DEAD0-7111-4CDC-B2BF-68CBDE5778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95400"/>
            <a:ext cx="4824412" cy="5257800"/>
          </a:xfrm>
        </p:spPr>
        <p:txBody>
          <a:bodyPr/>
          <a:lstStyle/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Air in airways – death space - 150 ml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Residual air volume in alveoli - RV - 1 l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Expiration reserve volume -  ERV – 1</a:t>
            </a:r>
            <a:r>
              <a:rPr lang="cs-CZ" altLang="cs-CZ" sz="2000"/>
              <a:t>.</a:t>
            </a:r>
            <a:r>
              <a:rPr lang="en-GB" altLang="cs-CZ" sz="2000"/>
              <a:t>5 l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Resting</a:t>
            </a:r>
            <a:r>
              <a:rPr lang="cs-CZ" altLang="cs-CZ" sz="2000"/>
              <a:t> (</a:t>
            </a:r>
            <a:r>
              <a:rPr lang="en-GB" altLang="cs-CZ" sz="2000"/>
              <a:t>tidal) respiratory volume - TV </a:t>
            </a:r>
            <a:r>
              <a:rPr lang="cs-CZ" altLang="cs-CZ" sz="2000"/>
              <a:t>- </a:t>
            </a:r>
            <a:r>
              <a:rPr lang="en-GB" altLang="cs-CZ" sz="2000"/>
              <a:t>0</a:t>
            </a:r>
            <a:r>
              <a:rPr lang="cs-CZ" altLang="cs-CZ" sz="2000"/>
              <a:t>.</a:t>
            </a:r>
            <a:r>
              <a:rPr lang="en-GB" altLang="cs-CZ" sz="2000"/>
              <a:t>5 l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Inspiration reserve volume - IRV – 2</a:t>
            </a:r>
            <a:r>
              <a:rPr lang="cs-CZ" altLang="cs-CZ" sz="2000"/>
              <a:t>.</a:t>
            </a:r>
            <a:r>
              <a:rPr lang="en-GB" altLang="cs-CZ" sz="2000"/>
              <a:t>5 l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000"/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Vital capacity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VC = ERV + TV + IRV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Functional residual capacity 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FRC = RV + ERV</a:t>
            </a:r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000"/>
          </a:p>
          <a:p>
            <a:pPr marL="0" indent="20638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/>
              <a:t>Measure of lungs ventilation: minute volume </a:t>
            </a:r>
          </a:p>
          <a:p>
            <a:pPr marL="0" indent="20638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000" b="1"/>
          </a:p>
          <a:p>
            <a:pPr marL="0" indent="20638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 b="1"/>
              <a:t>MV = Respiratory volume </a:t>
            </a:r>
            <a:r>
              <a:rPr lang="en-GB" altLang="cs-CZ" sz="2000" b="1">
                <a:cs typeface="Arial" panose="020B0604020202020204" pitchFamily="34" charset="0"/>
              </a:rPr>
              <a:t>×</a:t>
            </a:r>
            <a:r>
              <a:rPr lang="cs-CZ" altLang="cs-CZ" sz="2000" b="1">
                <a:cs typeface="Arial" panose="020B0604020202020204" pitchFamily="34" charset="0"/>
              </a:rPr>
              <a:t> </a:t>
            </a:r>
            <a:r>
              <a:rPr lang="en-GB" altLang="cs-CZ" sz="2000" b="1">
                <a:cs typeface="Arial" panose="020B0604020202020204" pitchFamily="34" charset="0"/>
              </a:rPr>
              <a:t>breathing rate [l·min</a:t>
            </a:r>
            <a:r>
              <a:rPr lang="en-GB" altLang="cs-CZ" sz="2000" b="1" baseline="30000">
                <a:cs typeface="Arial" panose="020B0604020202020204" pitchFamily="34" charset="0"/>
              </a:rPr>
              <a:t>-1</a:t>
            </a:r>
            <a:r>
              <a:rPr lang="en-GB" altLang="cs-CZ" sz="2000" b="1">
                <a:cs typeface="Arial" panose="020B0604020202020204" pitchFamily="34" charset="0"/>
              </a:rPr>
              <a:t>]</a:t>
            </a:r>
            <a:endParaRPr lang="en-GB" altLang="cs-CZ" sz="2000" b="1"/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67CAFDB8-9FA5-4168-85C9-83AE5E419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949950"/>
            <a:ext cx="3889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Example of a </a:t>
            </a:r>
            <a:r>
              <a:rPr lang="en-GB" altLang="cs-CZ" sz="2000"/>
              <a:t>spirogram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DED86896-D25A-40E2-81BB-FCD5F7ACD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060575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V </a:t>
            </a:r>
            <a:r>
              <a:rPr lang="en-US" altLang="cs-CZ" sz="2000"/>
              <a:t>[l]</a:t>
            </a:r>
            <a:r>
              <a:rPr lang="cs-CZ" altLang="cs-CZ" sz="2000">
                <a:solidFill>
                  <a:srgbClr val="FFFFCC"/>
                </a:solidFill>
              </a:rPr>
              <a:t> </a:t>
            </a: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E36D23B2-99F0-46C8-A9AF-210DE60D4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334000"/>
            <a:ext cx="62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V </a:t>
            </a:r>
            <a:r>
              <a:rPr lang="en-US" altLang="cs-CZ" sz="2000"/>
              <a:t>[l]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ED6E87-662B-4A6E-938C-D987A3D14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9400" y="119062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4C26C8DE-8571-4C5B-A4DD-4AAA18AC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E6E1F5-5921-402A-AE2A-CAA160FCFB1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6E2A466-1C3E-4C74-950B-9BDFB5A84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Pneumothorax</a:t>
            </a:r>
          </a:p>
        </p:txBody>
      </p:sp>
      <p:pic>
        <p:nvPicPr>
          <p:cNvPr id="19460" name="Picture 5" descr="Pneumothorax_2">
            <a:extLst>
              <a:ext uri="{FF2B5EF4-FFF2-40B4-BE49-F238E27FC236}">
                <a16:creationId xmlns:a16="http://schemas.microsoft.com/office/drawing/2014/main" id="{FBEC6B99-C01A-4DD3-A70E-866705AA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60198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6">
            <a:extLst>
              <a:ext uri="{FF2B5EF4-FFF2-40B4-BE49-F238E27FC236}">
                <a16:creationId xmlns:a16="http://schemas.microsoft.com/office/drawing/2014/main" id="{0C9D7AD9-8E7F-4D3B-8443-288F3B1ED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981200"/>
            <a:ext cx="23034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/>
              <a:t>http://www.pennhealth.com/health/health_info/Surgery/graphics/Pneumothorax_2.jpg</a:t>
            </a:r>
          </a:p>
        </p:txBody>
      </p:sp>
      <p:sp>
        <p:nvSpPr>
          <p:cNvPr id="19462" name="TextovéPole 5">
            <a:extLst>
              <a:ext uri="{FF2B5EF4-FFF2-40B4-BE49-F238E27FC236}">
                <a16:creationId xmlns:a16="http://schemas.microsoft.com/office/drawing/2014/main" id="{C281DC8D-948B-47B5-9E05-03BFD7320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73688"/>
            <a:ext cx="1295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Right lung is collapsed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FBC904-BD9A-4F79-B837-72D4CD76D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e6d712cd-93e7-4d8d-b668-804f2e5bf8ab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885</Words>
  <Application>Microsoft Office PowerPoint</Application>
  <PresentationFormat>Předvádění na obrazovce (4:3)</PresentationFormat>
  <Paragraphs>155</Paragraphs>
  <Slides>16</Slides>
  <Notes>16</Notes>
  <HiddenSlides>0</HiddenSlides>
  <MMClips>16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Symbol</vt:lpstr>
      <vt:lpstr>Wingdings</vt:lpstr>
      <vt:lpstr>Výchozí návrh</vt:lpstr>
      <vt:lpstr>Rastrový obrázek</vt:lpstr>
      <vt:lpstr>Prezentace aplikace PowerPoint</vt:lpstr>
      <vt:lpstr>Lecture outline</vt:lpstr>
      <vt:lpstr>Respiratory movements </vt:lpstr>
      <vt:lpstr>Diffusion of O2 and CO2 in plasma</vt:lpstr>
      <vt:lpstr>Gas exchange</vt:lpstr>
      <vt:lpstr> Exchange of O2 and CO2 </vt:lpstr>
      <vt:lpstr>Changes of negative pleural pressure during respiration</vt:lpstr>
      <vt:lpstr>Respiratory volumes and capacities</vt:lpstr>
      <vt:lpstr>Pneumothorax</vt:lpstr>
      <vt:lpstr>Respiratory resistances </vt:lpstr>
      <vt:lpstr>Respiratory work  (picture to consider)</vt:lpstr>
      <vt:lpstr>How to calculate respiratory work?</vt:lpstr>
      <vt:lpstr>Measurement of respiratory volumes and speeds - spirometry</vt:lpstr>
      <vt:lpstr>Spirogram</vt:lpstr>
      <vt:lpstr>Some biophysical aspects of breathing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94</cp:revision>
  <dcterms:created xsi:type="dcterms:W3CDTF">2002-09-11T06:40:40Z</dcterms:created>
  <dcterms:modified xsi:type="dcterms:W3CDTF">2020-11-14T15:05:42Z</dcterms:modified>
</cp:coreProperties>
</file>