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3" r:id="rId2"/>
    <p:sldId id="274" r:id="rId3"/>
    <p:sldId id="275" r:id="rId4"/>
    <p:sldId id="276" r:id="rId5"/>
    <p:sldId id="277" r:id="rId6"/>
    <p:sldId id="279" r:id="rId7"/>
    <p:sldId id="280" r:id="rId8"/>
    <p:sldId id="281" r:id="rId9"/>
    <p:sldId id="257" r:id="rId10"/>
    <p:sldId id="258" r:id="rId11"/>
    <p:sldId id="259" r:id="rId12"/>
    <p:sldId id="260" r:id="rId13"/>
    <p:sldId id="261" r:id="rId14"/>
    <p:sldId id="262" r:id="rId15"/>
    <p:sldId id="282" r:id="rId16"/>
    <p:sldId id="283" r:id="rId17"/>
    <p:sldId id="284" r:id="rId18"/>
    <p:sldId id="264" r:id="rId19"/>
    <p:sldId id="271" r:id="rId20"/>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showGuides="1">
      <p:cViewPr varScale="1">
        <p:scale>
          <a:sx n="78" d="100"/>
          <a:sy n="78" d="100"/>
        </p:scale>
        <p:origin x="46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88033D1-8425-4F69-AB9B-939217EA27D1}" type="datetimeFigureOut">
              <a:rPr lang="cs-CZ" smtClean="0"/>
              <a:t>3.5.2016</a:t>
            </a:fld>
            <a:endParaRPr lang="cs-CZ"/>
          </a:p>
        </p:txBody>
      </p:sp>
      <p:sp>
        <p:nvSpPr>
          <p:cNvPr id="4" name="Zástupný symbol pro zápatí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852B7B0-CE39-4B2D-BEE9-7091F6D2CD51}" type="slidenum">
              <a:rPr lang="cs-CZ" smtClean="0"/>
              <a:t>‹#›</a:t>
            </a:fld>
            <a:endParaRPr lang="cs-CZ"/>
          </a:p>
        </p:txBody>
      </p:sp>
    </p:spTree>
    <p:extLst>
      <p:ext uri="{BB962C8B-B14F-4D97-AF65-F5344CB8AC3E}">
        <p14:creationId xmlns:p14="http://schemas.microsoft.com/office/powerpoint/2010/main" val="413356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4C711A7-2A61-4726-A131-E045FD4E3BB3}" type="datetimeFigureOut">
              <a:rPr lang="cs-CZ" smtClean="0"/>
              <a:t>3.5.2016</a:t>
            </a:fld>
            <a:endParaRPr lang="cs-CZ"/>
          </a:p>
        </p:txBody>
      </p:sp>
      <p:sp>
        <p:nvSpPr>
          <p:cNvPr id="4" name="Zástupný symbol pro obrázek snímk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3A3B98-052D-4318-97CD-BC72CEDC3EA3}" type="slidenum">
              <a:rPr lang="cs-CZ" smtClean="0"/>
              <a:t>‹#›</a:t>
            </a:fld>
            <a:endParaRPr lang="cs-CZ"/>
          </a:p>
        </p:txBody>
      </p:sp>
    </p:spTree>
    <p:extLst>
      <p:ext uri="{BB962C8B-B14F-4D97-AF65-F5344CB8AC3E}">
        <p14:creationId xmlns:p14="http://schemas.microsoft.com/office/powerpoint/2010/main" val="21111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B0287-CB3D-4F56-9506-E45C4DA4A9E2}" type="slidenum">
              <a:rPr lang="en-US" altLang="cs-CZ"/>
              <a:pPr/>
              <a:t>3</a:t>
            </a:fld>
            <a:endParaRPr lang="en-US" altLang="cs-CZ"/>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a:lnSpc>
                <a:spcPct val="80000"/>
              </a:lnSpc>
            </a:pPr>
            <a:r>
              <a:rPr lang="en-US" altLang="cs-CZ" sz="800" b="1"/>
              <a:t>Six Neuronal Control Systems Keep the Fovea on Target</a:t>
            </a:r>
          </a:p>
          <a:p>
            <a:pPr>
              <a:lnSpc>
                <a:spcPct val="80000"/>
              </a:lnSpc>
            </a:pPr>
            <a:r>
              <a:rPr lang="en-US" altLang="cs-CZ" sz="800"/>
              <a:t>Hermann Helmholtz and other nineteenth century psychophysicists who studied vision were also interested in eye movement. They appreciated that an analysis of these movements was essential for understanding visual perception but they did not realize that there is more than one kind of eye movement. However, in 1890 Edwin Landott discovered that, when we read, the eyes do not move smoothly along a line of text but make little jerky movements— saccades—each followed by a short pause. By 1902 Raymond Dodge was able to outline five separate movement systems that put the fovea on a target and keep it there. Each of these movement systems shares the same effector pathway—the three bilateral groups of oculomotor neurons in the brain stem.</a:t>
            </a:r>
          </a:p>
          <a:p>
            <a:pPr>
              <a:lnSpc>
                <a:spcPct val="80000"/>
              </a:lnSpc>
            </a:pPr>
            <a:r>
              <a:rPr lang="en-US" altLang="cs-CZ" sz="800"/>
              <a:t>These five systems include three that keep the fovea on a visual target in the environment and two that stabilize the eye during head movement. </a:t>
            </a:r>
            <a:r>
              <a:rPr lang="en-US" altLang="cs-CZ" sz="800" i="1"/>
              <a:t>Saccadic eye movements </a:t>
            </a:r>
            <a:r>
              <a:rPr lang="en-US" altLang="cs-CZ" sz="800"/>
              <a:t>shift the fovea rapidly to a visual target in the periphery. </a:t>
            </a:r>
            <a:r>
              <a:rPr lang="en-US" altLang="cs-CZ" sz="800" i="1"/>
              <a:t>Smooth pursuit movements </a:t>
            </a:r>
            <a:r>
              <a:rPr lang="en-US" altLang="cs-CZ" sz="800"/>
              <a:t>keep the image of a moving target on the fovea. </a:t>
            </a:r>
            <a:r>
              <a:rPr lang="en-US" altLang="cs-CZ" sz="800" i="1"/>
              <a:t>Vergence movements </a:t>
            </a:r>
            <a:r>
              <a:rPr lang="en-US" altLang="cs-CZ" sz="800"/>
              <a:t>move the eyes in opposite directions so that the image is positioned on both foveae. </a:t>
            </a:r>
            <a:r>
              <a:rPr lang="en-US" altLang="cs-CZ" sz="800" i="1"/>
              <a:t>Vestibulo-ocular movements </a:t>
            </a:r>
            <a:r>
              <a:rPr lang="en-US" altLang="cs-CZ" sz="800"/>
              <a:t>hold images still on the retina during brief head movements and are driven by signals from the vestibular system. </a:t>
            </a:r>
            <a:r>
              <a:rPr lang="en-US" altLang="cs-CZ" sz="800" i="1"/>
              <a:t>Optokinetic movements </a:t>
            </a:r>
            <a:r>
              <a:rPr lang="en-US" altLang="cs-CZ" sz="800"/>
              <a:t>hold images during sustained head rotation and are driven by visual stimuli.</a:t>
            </a:r>
          </a:p>
          <a:p>
            <a:pPr>
              <a:lnSpc>
                <a:spcPct val="80000"/>
              </a:lnSpc>
            </a:pPr>
            <a:r>
              <a:rPr lang="en-US" altLang="cs-CZ" sz="800"/>
              <a:t>All eye movements but vergence movements are conjugate: Each eye moves the same amount in the same direction. Vergence movements are disconjugate: The eyes move in different directions and sometimes by different amounts. Finally, there are times that the eye must stay still in the orbit so that it can examine a stationary object. Thus, a sixth system, the </a:t>
            </a:r>
            <a:r>
              <a:rPr lang="en-US" altLang="cs-CZ" sz="800" i="1"/>
              <a:t>fixation system</a:t>
            </a:r>
            <a:r>
              <a:rPr lang="en-US" altLang="cs-CZ" sz="800"/>
              <a:t>, holds the eye still during intent gaze. This requires active suppression of eye movement. The vestibular and optokinetic systems are discussed in Chapters 40 and 41. We discuss the remaining four here.</a:t>
            </a:r>
          </a:p>
          <a:p>
            <a:pPr>
              <a:lnSpc>
                <a:spcPct val="80000"/>
              </a:lnSpc>
            </a:pPr>
            <a:endParaRPr lang="en-US" altLang="cs-CZ" sz="800"/>
          </a:p>
          <a:p>
            <a:pPr>
              <a:lnSpc>
                <a:spcPct val="80000"/>
              </a:lnSpc>
            </a:pPr>
            <a:r>
              <a:rPr lang="en-US" altLang="cs-CZ" sz="900"/>
              <a:t>One main reason that we make eye movements is to solve a problem of information overload. A large field of vision</a:t>
            </a:r>
          </a:p>
          <a:p>
            <a:pPr>
              <a:lnSpc>
                <a:spcPct val="80000"/>
              </a:lnSpc>
            </a:pPr>
            <a:r>
              <a:rPr lang="en-US" altLang="cs-CZ" sz="900"/>
              <a:t>allows an animal to survey the environment for food and to avoid predators, thus increasing its survival rate.</a:t>
            </a:r>
          </a:p>
          <a:p>
            <a:pPr>
              <a:lnSpc>
                <a:spcPct val="80000"/>
              </a:lnSpc>
            </a:pPr>
            <a:r>
              <a:rPr lang="en-US" altLang="cs-CZ" sz="900"/>
              <a:t>Similarly, a high visual acuity also increases survival rates by allowing an animal to aim at a target more accurately,</a:t>
            </a:r>
          </a:p>
          <a:p>
            <a:pPr>
              <a:lnSpc>
                <a:spcPct val="80000"/>
              </a:lnSpc>
            </a:pPr>
            <a:r>
              <a:rPr lang="en-US" altLang="cs-CZ" sz="900"/>
              <a:t>leading to higher killing rates and more food. However, there are simply not enough neurons in the brain to support a</a:t>
            </a:r>
          </a:p>
          <a:p>
            <a:pPr>
              <a:lnSpc>
                <a:spcPct val="80000"/>
              </a:lnSpc>
            </a:pPr>
            <a:r>
              <a:rPr lang="en-US" altLang="cs-CZ" sz="900"/>
              <a:t>visual system that has high resolution over the entire field of vision. Faced with the competing evolutionary demands</a:t>
            </a:r>
          </a:p>
          <a:p>
            <a:pPr>
              <a:lnSpc>
                <a:spcPct val="80000"/>
              </a:lnSpc>
            </a:pPr>
            <a:r>
              <a:rPr lang="en-US" altLang="cs-CZ" sz="900"/>
              <a:t>for high visual acuity and a large field of vision, an effective strategy is needed so that the brain will not be</a:t>
            </a:r>
          </a:p>
          <a:p>
            <a:pPr>
              <a:lnSpc>
                <a:spcPct val="80000"/>
              </a:lnSpc>
            </a:pPr>
            <a:r>
              <a:rPr lang="en-US" altLang="cs-CZ" sz="900"/>
              <a:t>overwhelmed by a large amount of visual input. Some animals, such as rabbits, give up high resolution in favor of a</a:t>
            </a:r>
          </a:p>
          <a:p>
            <a:pPr>
              <a:lnSpc>
                <a:spcPct val="80000"/>
              </a:lnSpc>
            </a:pPr>
            <a:r>
              <a:rPr lang="en-US" altLang="cs-CZ" sz="900"/>
              <a:t>larger field of vision (rabbits can see nearly 360Â°), whereas others, such as hawks, restrict their field of vision in</a:t>
            </a:r>
          </a:p>
          <a:p>
            <a:pPr>
              <a:lnSpc>
                <a:spcPct val="80000"/>
              </a:lnSpc>
            </a:pPr>
            <a:r>
              <a:rPr lang="en-US" altLang="cs-CZ" sz="900"/>
              <a:t>return for a high visual acuity (hawks have vision as good as 20/2, about 10 times better than humans). In humans,</a:t>
            </a:r>
          </a:p>
          <a:p>
            <a:pPr>
              <a:lnSpc>
                <a:spcPct val="80000"/>
              </a:lnSpc>
            </a:pPr>
            <a:r>
              <a:rPr lang="en-US" altLang="cs-CZ" sz="900"/>
              <a:t>rather than using one strategy over the other, the retina develops a very high spatial resolution in the center (i.e.,</a:t>
            </a:r>
          </a:p>
          <a:p>
            <a:pPr>
              <a:lnSpc>
                <a:spcPct val="80000"/>
              </a:lnSpc>
            </a:pPr>
            <a:r>
              <a:rPr lang="en-US" altLang="cs-CZ" sz="900"/>
              <a:t>the fovea), and a much lower resolution in the periphery. Although this â€oefoveal compromiseâ€ strategy solves</a:t>
            </a:r>
          </a:p>
          <a:p>
            <a:pPr>
              <a:lnSpc>
                <a:spcPct val="80000"/>
              </a:lnSpc>
            </a:pPr>
            <a:r>
              <a:rPr lang="en-US" altLang="cs-CZ" sz="900"/>
              <a:t>the problem of information overload, one result is that unless the image of an object of interest happens to fall on</a:t>
            </a:r>
          </a:p>
          <a:p>
            <a:pPr>
              <a:lnSpc>
                <a:spcPct val="80000"/>
              </a:lnSpc>
            </a:pPr>
            <a:r>
              <a:rPr lang="en-US" altLang="cs-CZ" sz="900"/>
              <a:t>the fovea, the image is relegated to the low-resolution retinal periphery.</a:t>
            </a:r>
          </a:p>
          <a:p>
            <a:pPr>
              <a:lnSpc>
                <a:spcPct val="80000"/>
              </a:lnSpc>
            </a:pPr>
            <a:r>
              <a:rPr lang="en-US" altLang="cs-CZ" sz="900"/>
              <a:t>The evolution of a mechanism to move the eyes is therefore necessary to complement this foveal compromise</a:t>
            </a:r>
          </a:p>
          <a:p>
            <a:pPr>
              <a:lnSpc>
                <a:spcPct val="80000"/>
              </a:lnSpc>
            </a:pPr>
            <a:r>
              <a:rPr lang="en-US" altLang="cs-CZ" sz="900"/>
              <a:t>strategy by ensuring that an object of interest is maintained or brought to the fovea. To maintain the image of an</a:t>
            </a:r>
          </a:p>
          <a:p>
            <a:pPr>
              <a:lnSpc>
                <a:spcPct val="80000"/>
              </a:lnSpc>
            </a:pPr>
            <a:r>
              <a:rPr lang="en-US" altLang="cs-CZ" sz="900"/>
              <a:t>object on the fovea, the vestibulo-ocular (VOR) and optokinetic systems generate eye movements to compensate for</a:t>
            </a:r>
          </a:p>
          <a:p>
            <a:pPr>
              <a:lnSpc>
                <a:spcPct val="80000"/>
              </a:lnSpc>
            </a:pPr>
            <a:r>
              <a:rPr lang="en-US" altLang="cs-CZ" sz="900"/>
              <a:t>head motions. Likewise, the saccadic, smooth pursuit, and vergence systems generate eye movements to bring the</a:t>
            </a:r>
          </a:p>
          <a:p>
            <a:pPr>
              <a:lnSpc>
                <a:spcPct val="80000"/>
              </a:lnSpc>
            </a:pPr>
            <a:r>
              <a:rPr lang="en-US" altLang="cs-CZ" sz="900"/>
              <a:t>image of an object of interest on the fovea. These different eye movements have different characteristics and</a:t>
            </a:r>
          </a:p>
          <a:p>
            <a:pPr>
              <a:lnSpc>
                <a:spcPct val="80000"/>
              </a:lnSpc>
            </a:pPr>
            <a:r>
              <a:rPr lang="en-US" altLang="cs-CZ" sz="900"/>
              <a:t>involve different parts of the brain. In this chapter, the fixation system is discussed; the VOR and optokinetic</a:t>
            </a:r>
          </a:p>
          <a:p>
            <a:pPr>
              <a:lnSpc>
                <a:spcPct val="80000"/>
              </a:lnSpc>
            </a:pPr>
            <a:r>
              <a:rPr lang="en-US" altLang="cs-CZ" sz="900"/>
              <a:t>systems, saccades, smooth pursuit, and vergence systems are discussed in subsequent chapters.</a:t>
            </a:r>
          </a:p>
          <a:p>
            <a:pPr>
              <a:lnSpc>
                <a:spcPct val="80000"/>
              </a:lnSpc>
            </a:pPr>
            <a:r>
              <a:rPr lang="en-US" altLang="cs-CZ" sz="800" b="1"/>
              <a:t>Introduction to the Six Eye Movement Systems</a:t>
            </a:r>
          </a:p>
          <a:p>
            <a:pPr>
              <a:lnSpc>
                <a:spcPct val="80000"/>
              </a:lnSpc>
            </a:pPr>
            <a:r>
              <a:rPr lang="en-US" altLang="cs-CZ" sz="800"/>
              <a:t>The six eye movement systems can be functionally divided into those that hold images of a target steady on the</a:t>
            </a:r>
          </a:p>
          <a:p>
            <a:pPr>
              <a:lnSpc>
                <a:spcPct val="80000"/>
              </a:lnSpc>
            </a:pPr>
            <a:r>
              <a:rPr lang="en-US" altLang="cs-CZ" sz="800"/>
              <a:t>retina and those that direct the fovea onto an object of interest. The former category includes (1) the </a:t>
            </a:r>
            <a:r>
              <a:rPr lang="en-US" altLang="cs-CZ" sz="800" b="1"/>
              <a:t>fixation</a:t>
            </a:r>
          </a:p>
          <a:p>
            <a:pPr>
              <a:lnSpc>
                <a:spcPct val="80000"/>
              </a:lnSpc>
            </a:pPr>
            <a:r>
              <a:rPr lang="en-US" altLang="cs-CZ" sz="800"/>
              <a:t>system, which holds the image of a stationary object on the fovea when the head is immobile; (2) the </a:t>
            </a:r>
            <a:r>
              <a:rPr lang="en-US" altLang="cs-CZ" sz="800" b="1"/>
              <a:t>vestibular</a:t>
            </a:r>
          </a:p>
          <a:p>
            <a:pPr>
              <a:lnSpc>
                <a:spcPct val="80000"/>
              </a:lnSpc>
            </a:pPr>
            <a:r>
              <a:rPr lang="en-US" altLang="cs-CZ" sz="800"/>
              <a:t>system (or the vestibulo-ocular reflex), which holds the image of a target steady on the retina during brief head</a:t>
            </a:r>
          </a:p>
          <a:p>
            <a:pPr>
              <a:lnSpc>
                <a:spcPct val="80000"/>
              </a:lnSpc>
            </a:pPr>
            <a:r>
              <a:rPr lang="en-US" altLang="cs-CZ" sz="800"/>
              <a:t>movements; and (3) the </a:t>
            </a:r>
            <a:r>
              <a:rPr lang="en-US" altLang="cs-CZ" sz="800" b="1"/>
              <a:t>optokinetic </a:t>
            </a:r>
            <a:r>
              <a:rPr lang="en-US" altLang="cs-CZ" sz="800"/>
              <a:t>system, which holds the image of a target steady on the retina during sustained</a:t>
            </a:r>
          </a:p>
          <a:p>
            <a:pPr>
              <a:lnSpc>
                <a:spcPct val="80000"/>
              </a:lnSpc>
            </a:pPr>
            <a:r>
              <a:rPr lang="en-US" altLang="cs-CZ" sz="800"/>
              <a:t>head movements.</a:t>
            </a:r>
          </a:p>
          <a:p>
            <a:pPr>
              <a:lnSpc>
                <a:spcPct val="80000"/>
              </a:lnSpc>
            </a:pPr>
            <a:r>
              <a:rPr lang="en-US" altLang="cs-CZ" sz="800"/>
              <a:t>The latter category, systems that direct the fovea onto an object of interest, includes (1) the </a:t>
            </a:r>
            <a:r>
              <a:rPr lang="en-US" altLang="cs-CZ" sz="800" b="1"/>
              <a:t>saccadic </a:t>
            </a:r>
            <a:r>
              <a:rPr lang="en-US" altLang="cs-CZ" sz="800"/>
              <a:t>system, which</a:t>
            </a:r>
          </a:p>
          <a:p>
            <a:pPr>
              <a:lnSpc>
                <a:spcPct val="80000"/>
              </a:lnSpc>
            </a:pPr>
            <a:r>
              <a:rPr lang="en-US" altLang="cs-CZ" sz="800"/>
              <a:t>brings the image of an object of interest rapidly onto the fovea; (2) the </a:t>
            </a:r>
            <a:r>
              <a:rPr lang="en-US" altLang="cs-CZ" sz="800" b="1"/>
              <a:t>smooth pursuit </a:t>
            </a:r>
            <a:r>
              <a:rPr lang="en-US" altLang="cs-CZ" sz="800"/>
              <a:t>system, which holds the</a:t>
            </a:r>
          </a:p>
          <a:p>
            <a:pPr>
              <a:lnSpc>
                <a:spcPct val="80000"/>
              </a:lnSpc>
            </a:pPr>
            <a:r>
              <a:rPr lang="en-US" altLang="cs-CZ" sz="800"/>
              <a:t>image of a small, moving target on the fovea; and (3) the </a:t>
            </a:r>
            <a:r>
              <a:rPr lang="en-US" altLang="cs-CZ" sz="800" b="1"/>
              <a:t>vergence </a:t>
            </a:r>
            <a:r>
              <a:rPr lang="en-US" altLang="cs-CZ" sz="800"/>
              <a:t>system, which moves the eyes in an opposite</a:t>
            </a:r>
          </a:p>
          <a:p>
            <a:pPr>
              <a:lnSpc>
                <a:spcPct val="80000"/>
              </a:lnSpc>
            </a:pPr>
            <a:r>
              <a:rPr lang="en-US" altLang="cs-CZ" sz="800"/>
              <a:t>direction (i.e., convergence or divergence) so that images of a single object are held simultaneously on both foveae.</a:t>
            </a:r>
          </a:p>
          <a:p>
            <a:pPr>
              <a:lnSpc>
                <a:spcPct val="80000"/>
              </a:lnSpc>
            </a:pPr>
            <a:r>
              <a:rPr lang="en-US" altLang="cs-CZ" sz="800"/>
              <a:t>Clinically, to localize a lesion, it is important to assess whether one or more eye movement systems are affected. For</a:t>
            </a:r>
          </a:p>
          <a:p>
            <a:pPr>
              <a:lnSpc>
                <a:spcPct val="80000"/>
              </a:lnSpc>
            </a:pPr>
            <a:r>
              <a:rPr lang="en-US" altLang="cs-CZ" sz="800"/>
              <a:t>example, a discrete lesion in the paramedian pontine reticular formation affects ipsilesional horizontal saccades</a:t>
            </a:r>
          </a:p>
          <a:p>
            <a:pPr>
              <a:lnSpc>
                <a:spcPct val="80000"/>
              </a:lnSpc>
            </a:pPr>
            <a:r>
              <a:rPr lang="en-US" altLang="cs-CZ" sz="800"/>
              <a:t>only, whereas a lesion in the abducens nucleus affects all ipsilesional horizontal eye movements, including saccades,</a:t>
            </a:r>
          </a:p>
          <a:p>
            <a:pPr>
              <a:lnSpc>
                <a:spcPct val="80000"/>
              </a:lnSpc>
            </a:pPr>
            <a:r>
              <a:rPr lang="en-US" altLang="cs-CZ" sz="800"/>
              <a:t>smooth pursuit, and the VOR (see sections 9.3.1 and 9.3.2).</a:t>
            </a:r>
          </a:p>
          <a:p>
            <a:pPr>
              <a:lnSpc>
                <a:spcPct val="80000"/>
              </a:lnSpc>
            </a:pPr>
            <a:r>
              <a:rPr lang="en-US" altLang="cs-CZ" sz="800" b="1" i="1"/>
              <a:t>Hold images steady on the retina</a:t>
            </a:r>
          </a:p>
          <a:p>
            <a:pPr>
              <a:lnSpc>
                <a:spcPct val="80000"/>
              </a:lnSpc>
            </a:pPr>
            <a:r>
              <a:rPr lang="en-US" altLang="cs-CZ" sz="800" b="1"/>
              <a:t>Fixation</a:t>
            </a:r>
            <a:r>
              <a:rPr lang="en-US" altLang="cs-CZ" sz="800"/>
              <a:t>: holds the image of a stationary object on the fovea when the head is immobile</a:t>
            </a:r>
          </a:p>
          <a:p>
            <a:pPr>
              <a:lnSpc>
                <a:spcPct val="80000"/>
              </a:lnSpc>
            </a:pPr>
            <a:r>
              <a:rPr lang="en-US" altLang="cs-CZ" sz="800" b="1"/>
              <a:t>Vestibular (VOR)</a:t>
            </a:r>
            <a:r>
              <a:rPr lang="en-US" altLang="cs-CZ" sz="800"/>
              <a:t>: holds image steady on the retina during brief head movements</a:t>
            </a:r>
          </a:p>
          <a:p>
            <a:pPr>
              <a:lnSpc>
                <a:spcPct val="80000"/>
              </a:lnSpc>
            </a:pPr>
            <a:r>
              <a:rPr lang="en-US" altLang="cs-CZ" sz="800" b="1"/>
              <a:t>Optokinetic</a:t>
            </a:r>
            <a:r>
              <a:rPr lang="en-US" altLang="cs-CZ" sz="800"/>
              <a:t>: holds image steady on the retina during sustained head movements</a:t>
            </a:r>
          </a:p>
          <a:p>
            <a:pPr>
              <a:lnSpc>
                <a:spcPct val="80000"/>
              </a:lnSpc>
            </a:pPr>
            <a:r>
              <a:rPr lang="en-US" altLang="cs-CZ" sz="800" b="1" i="1"/>
              <a:t>Direct the fovea to an object of interest</a:t>
            </a:r>
          </a:p>
          <a:p>
            <a:pPr>
              <a:lnSpc>
                <a:spcPct val="80000"/>
              </a:lnSpc>
            </a:pPr>
            <a:r>
              <a:rPr lang="en-US" altLang="cs-CZ" sz="800" b="1"/>
              <a:t>Saccades</a:t>
            </a:r>
            <a:r>
              <a:rPr lang="en-US" altLang="cs-CZ" sz="800"/>
              <a:t>: bring the image of an object of interest rapidly onto the fovea</a:t>
            </a:r>
          </a:p>
          <a:p>
            <a:pPr>
              <a:lnSpc>
                <a:spcPct val="80000"/>
              </a:lnSpc>
            </a:pPr>
            <a:r>
              <a:rPr lang="en-US" altLang="cs-CZ" sz="800" b="1"/>
              <a:t>Smooth pursuit</a:t>
            </a:r>
            <a:r>
              <a:rPr lang="en-US" altLang="cs-CZ" sz="800"/>
              <a:t>: holds the image of a small moving target on the fovea</a:t>
            </a:r>
          </a:p>
          <a:p>
            <a:pPr>
              <a:lnSpc>
                <a:spcPct val="80000"/>
              </a:lnSpc>
            </a:pPr>
            <a:r>
              <a:rPr lang="en-US" altLang="cs-CZ" sz="800" b="1"/>
              <a:t>Vergence</a:t>
            </a:r>
            <a:r>
              <a:rPr lang="en-US" altLang="cs-CZ" sz="800"/>
              <a:t>: moves the eyes in an opposite direction (i.e., convergence or divergence) so that images of a single object</a:t>
            </a:r>
          </a:p>
          <a:p>
            <a:pPr>
              <a:lnSpc>
                <a:spcPct val="80000"/>
              </a:lnSpc>
            </a:pPr>
            <a:r>
              <a:rPr lang="en-US" altLang="cs-CZ" sz="800"/>
              <a:t>are held simultaneously on both foveae</a:t>
            </a:r>
          </a:p>
          <a:p>
            <a:pPr>
              <a:lnSpc>
                <a:spcPct val="80000"/>
              </a:lnSpc>
            </a:pPr>
            <a:endParaRPr lang="en-US" altLang="cs-CZ" sz="800"/>
          </a:p>
          <a:p>
            <a:pPr>
              <a:lnSpc>
                <a:spcPct val="80000"/>
              </a:lnSpc>
            </a:pPr>
            <a:endParaRPr lang="en-US" altLang="cs-CZ" sz="800"/>
          </a:p>
        </p:txBody>
      </p:sp>
    </p:spTree>
    <p:extLst>
      <p:ext uri="{BB962C8B-B14F-4D97-AF65-F5344CB8AC3E}">
        <p14:creationId xmlns:p14="http://schemas.microsoft.com/office/powerpoint/2010/main" val="14979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smtClean="0">
                <a:latin typeface="Arial" panose="020B0604020202020204" pitchFamily="34" charset="0"/>
              </a:rPr>
              <a:t>This view of the horizontal semicircular</a:t>
            </a:r>
          </a:p>
          <a:p>
            <a:pPr eaLnBrk="1" hangingPunct="1"/>
            <a:r>
              <a:rPr lang="en-CA" altLang="cs-CZ" smtClean="0">
                <a:latin typeface="Arial" panose="020B0604020202020204" pitchFamily="34" charset="0"/>
              </a:rPr>
              <a:t>canals from above shows how the</a:t>
            </a:r>
          </a:p>
          <a:p>
            <a:pPr eaLnBrk="1" hangingPunct="1"/>
            <a:r>
              <a:rPr lang="en-CA" altLang="cs-CZ" smtClean="0">
                <a:latin typeface="Arial" panose="020B0604020202020204" pitchFamily="34" charset="0"/>
              </a:rPr>
              <a:t>paired canals work together to signal head</a:t>
            </a:r>
          </a:p>
          <a:p>
            <a:pPr eaLnBrk="1" hangingPunct="1"/>
            <a:r>
              <a:rPr lang="en-CA" altLang="cs-CZ" smtClean="0">
                <a:latin typeface="Arial" panose="020B0604020202020204" pitchFamily="34" charset="0"/>
              </a:rPr>
              <a:t>movement. Because of inertia, rotation of the</a:t>
            </a:r>
          </a:p>
          <a:p>
            <a:pPr eaLnBrk="1" hangingPunct="1"/>
            <a:r>
              <a:rPr lang="en-CA" altLang="cs-CZ" smtClean="0">
                <a:latin typeface="Arial" panose="020B0604020202020204" pitchFamily="34" charset="0"/>
              </a:rPr>
              <a:t>head in a counterclockwise direction causes endolymph</a:t>
            </a:r>
          </a:p>
          <a:p>
            <a:pPr eaLnBrk="1" hangingPunct="1"/>
            <a:r>
              <a:rPr lang="en-CA" altLang="cs-CZ" smtClean="0">
                <a:latin typeface="Arial" panose="020B0604020202020204" pitchFamily="34" charset="0"/>
              </a:rPr>
              <a:t>to move clockwise with respect to the</a:t>
            </a:r>
          </a:p>
          <a:p>
            <a:pPr eaLnBrk="1" hangingPunct="1"/>
            <a:r>
              <a:rPr lang="en-CA" altLang="cs-CZ" smtClean="0">
                <a:latin typeface="Arial" panose="020B0604020202020204" pitchFamily="34" charset="0"/>
              </a:rPr>
              <a:t>canals. This reflects the stereocilia in the left</a:t>
            </a:r>
          </a:p>
          <a:p>
            <a:pPr eaLnBrk="1" hangingPunct="1"/>
            <a:r>
              <a:rPr lang="en-CA" altLang="cs-CZ" smtClean="0">
                <a:latin typeface="Arial" panose="020B0604020202020204" pitchFamily="34" charset="0"/>
              </a:rPr>
              <a:t>canal in the excitatory direction, thereby exciting</a:t>
            </a:r>
          </a:p>
          <a:p>
            <a:pPr eaLnBrk="1" hangingPunct="1"/>
            <a:r>
              <a:rPr lang="en-CA" altLang="cs-CZ" smtClean="0">
                <a:latin typeface="Arial" panose="020B0604020202020204" pitchFamily="34" charset="0"/>
              </a:rPr>
              <a:t>the afferent fibers on this side. In the right</a:t>
            </a:r>
          </a:p>
          <a:p>
            <a:pPr eaLnBrk="1" hangingPunct="1"/>
            <a:r>
              <a:rPr lang="en-CA" altLang="cs-CZ" smtClean="0">
                <a:latin typeface="Arial" panose="020B0604020202020204" pitchFamily="34" charset="0"/>
              </a:rPr>
              <a:t>canal the hair cells are hyperpolarized and afferent</a:t>
            </a:r>
          </a:p>
          <a:p>
            <a:pPr eaLnBrk="1" hangingPunct="1"/>
            <a:r>
              <a:rPr lang="en-CA" altLang="cs-CZ" smtClean="0">
                <a:latin typeface="Arial" panose="020B0604020202020204" pitchFamily="34" charset="0"/>
              </a:rPr>
              <a:t>firing there decreases.</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F20799-B34C-4561-AA15-866AFF17F9ED}" type="slidenum">
              <a:rPr lang="en-US" altLang="cs-CZ" sz="1200"/>
              <a:pPr eaLnBrk="1" hangingPunct="1"/>
              <a:t>14</a:t>
            </a:fld>
            <a:endParaRPr lang="en-US" altLang="cs-CZ" sz="1200"/>
          </a:p>
        </p:txBody>
      </p:sp>
    </p:spTree>
    <p:extLst>
      <p:ext uri="{BB962C8B-B14F-4D97-AF65-F5344CB8AC3E}">
        <p14:creationId xmlns:p14="http://schemas.microsoft.com/office/powerpoint/2010/main" val="47993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730469-75C4-4102-A905-A8B6C5108DC5}" type="slidenum">
              <a:rPr lang="en-US" altLang="cs-CZ" sz="1200"/>
              <a:pPr eaLnBrk="1" hangingPunct="1"/>
              <a:t>15</a:t>
            </a:fld>
            <a:endParaRPr lang="en-US" altLang="cs-CZ"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vestibular nuclei also project to the cerebellum, reticular formation, and thalamus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19092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E3CEA0-52D3-4745-89A1-93BFDBB3E4D3}" type="slidenum">
              <a:rPr lang="en-US" altLang="cs-CZ" sz="1200"/>
              <a:pPr eaLnBrk="1" hangingPunct="1"/>
              <a:t>16</a:t>
            </a:fld>
            <a:endParaRPr lang="en-US" altLang="cs-CZ"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vestibular nuclei also project to the cerebellum, reticular formation, and thalamus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48282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0677DB-B93A-4595-A1C3-ACC45C52B25E}" type="slidenum">
              <a:rPr lang="en-US" altLang="cs-CZ" sz="1200"/>
              <a:pPr eaLnBrk="1" hangingPunct="1"/>
              <a:t>17</a:t>
            </a:fld>
            <a:endParaRPr lang="en-US" altLang="cs-CZ"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Areas 1, 2 3 are part of the primary somatosensory cortex</a:t>
            </a:r>
          </a:p>
        </p:txBody>
      </p:sp>
    </p:spTree>
    <p:extLst>
      <p:ext uri="{BB962C8B-B14F-4D97-AF65-F5344CB8AC3E}">
        <p14:creationId xmlns:p14="http://schemas.microsoft.com/office/powerpoint/2010/main" val="234265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9F1FC-1AD1-4596-AF30-12725E51A4E0}" type="slidenum">
              <a:rPr lang="en-US" altLang="cs-CZ"/>
              <a:pPr/>
              <a:t>19</a:t>
            </a:fld>
            <a:endParaRPr lang="en-US" alt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lnSpc>
                <a:spcPct val="80000"/>
              </a:lnSpc>
            </a:pPr>
            <a:r>
              <a:rPr lang="en-US" altLang="cs-CZ" sz="800" b="1"/>
              <a:t>Cerebral and Cerebellar Control of Saccades</a:t>
            </a:r>
          </a:p>
          <a:p>
            <a:pPr>
              <a:lnSpc>
                <a:spcPct val="80000"/>
              </a:lnSpc>
            </a:pPr>
            <a:r>
              <a:rPr lang="en-US" altLang="cs-CZ" sz="800" b="1" i="1"/>
              <a:t>Cerebral Control of Saccades</a:t>
            </a:r>
          </a:p>
          <a:p>
            <a:pPr>
              <a:lnSpc>
                <a:spcPct val="80000"/>
              </a:lnSpc>
            </a:pPr>
            <a:r>
              <a:rPr lang="en-US" altLang="cs-CZ" sz="800"/>
              <a:t>The saccade subregion of the frontal eye field (FEFsac), the supplementary eye field, and the dorsolateral prefrontal cortex, as well as the</a:t>
            </a:r>
          </a:p>
          <a:p>
            <a:pPr>
              <a:lnSpc>
                <a:spcPct val="80000"/>
              </a:lnSpc>
            </a:pPr>
            <a:r>
              <a:rPr lang="en-US" altLang="cs-CZ" sz="800"/>
              <a:t>parietal eye field (PEF) and area 7a in the parietal cortex, participate in the control of saccades. These areas initiate saccades by sending</a:t>
            </a:r>
          </a:p>
          <a:p>
            <a:pPr>
              <a:lnSpc>
                <a:spcPct val="80000"/>
              </a:lnSpc>
            </a:pPr>
            <a:r>
              <a:rPr lang="en-US" altLang="cs-CZ" sz="800"/>
              <a:t>trigger signals to the omnipause neurons in the pons, and they encode saccade amplitude and direction. The PEF initiates visually guided</a:t>
            </a:r>
          </a:p>
          <a:p>
            <a:pPr>
              <a:lnSpc>
                <a:spcPct val="80000"/>
              </a:lnSpc>
            </a:pPr>
            <a:r>
              <a:rPr lang="en-US" altLang="cs-CZ" sz="800"/>
              <a:t>(reflexive) saccades and projects to the ipsilateral superior colliculus and to the FEF.</a:t>
            </a:r>
          </a:p>
          <a:p>
            <a:pPr>
              <a:lnSpc>
                <a:spcPct val="80000"/>
              </a:lnSpc>
            </a:pPr>
            <a:r>
              <a:rPr lang="en-US" altLang="cs-CZ" sz="800"/>
              <a:t>The FEFsac initiates volitional and visually guided (reflexive) saccades and projects to the superior colliculus (SC) directly and via the PEF.</a:t>
            </a:r>
          </a:p>
          <a:p>
            <a:pPr>
              <a:lnSpc>
                <a:spcPct val="80000"/>
              </a:lnSpc>
            </a:pPr>
            <a:r>
              <a:rPr lang="en-US" altLang="cs-CZ" sz="800"/>
              <a:t>The FEFsac also projects to the caudate nucleus, which sends inhibitory projections to the nucleus substantia nigra pars reticulata (SNpr) in</a:t>
            </a:r>
          </a:p>
          <a:p>
            <a:pPr>
              <a:lnSpc>
                <a:spcPct val="80000"/>
              </a:lnSpc>
            </a:pPr>
            <a:r>
              <a:rPr lang="en-US" altLang="cs-CZ" sz="800"/>
              <a:t>the basal ganglia. The SNpr, in turn, sends inhibitory projections to the superior colliculus. The SNpr tonically discharges during fixation, and</a:t>
            </a:r>
          </a:p>
          <a:p>
            <a:pPr>
              <a:lnSpc>
                <a:spcPct val="80000"/>
              </a:lnSpc>
            </a:pPr>
            <a:r>
              <a:rPr lang="en-US" altLang="cs-CZ" sz="800"/>
              <a:t>when it pauses, it disinhibits the SC, which discharges before and during voluntary and visually evoked saccades. Thus, the FEFsac has a</a:t>
            </a:r>
          </a:p>
          <a:p>
            <a:pPr>
              <a:lnSpc>
                <a:spcPct val="80000"/>
              </a:lnSpc>
            </a:pPr>
            <a:r>
              <a:rPr lang="en-US" altLang="cs-CZ" sz="800"/>
              <a:t>powerful two-pronged effect on the SC: one direct and the other through the basal ganglia (i.e., the caudate and SNpr). The FEFsac and SC</a:t>
            </a:r>
          </a:p>
          <a:p>
            <a:pPr>
              <a:lnSpc>
                <a:spcPct val="80000"/>
              </a:lnSpc>
            </a:pPr>
            <a:r>
              <a:rPr lang="en-US" altLang="cs-CZ" sz="800"/>
              <a:t>project directly to the PPRF and riMLF in the brainstem. Each FEFsac and SC generates contralateral horizontal saccades, whereas vertical</a:t>
            </a:r>
          </a:p>
          <a:p>
            <a:pPr>
              <a:lnSpc>
                <a:spcPct val="80000"/>
              </a:lnSpc>
            </a:pPr>
            <a:r>
              <a:rPr lang="en-US" altLang="cs-CZ" sz="800"/>
              <a:t>and torsional saccades are generated by simultaneous activation of both frontal eye fields or both superior colliculi.</a:t>
            </a:r>
          </a:p>
          <a:p>
            <a:pPr>
              <a:lnSpc>
                <a:spcPct val="80000"/>
              </a:lnSpc>
            </a:pPr>
            <a:r>
              <a:rPr lang="en-US" altLang="cs-CZ" sz="800"/>
              <a:t>Together, the FEFsac and SC form an obligatory route for saccadic commands originating in the cerebrum. A lesion of both the FEFsac and SC,</a:t>
            </a:r>
          </a:p>
          <a:p>
            <a:pPr>
              <a:lnSpc>
                <a:spcPct val="80000"/>
              </a:lnSpc>
            </a:pPr>
            <a:r>
              <a:rPr lang="en-US" altLang="cs-CZ" sz="800"/>
              <a:t>but not either alone, causes defective saccade generation. A lesion of either the FEFsac or the SC alone causes subtle abnormalities: mildly</a:t>
            </a:r>
          </a:p>
          <a:p>
            <a:pPr>
              <a:lnSpc>
                <a:spcPct val="80000"/>
              </a:lnSpc>
            </a:pPr>
            <a:r>
              <a:rPr lang="en-US" altLang="cs-CZ" sz="800"/>
              <a:t>hypometric and delayed (increased latency) saccades.</a:t>
            </a:r>
          </a:p>
          <a:p>
            <a:pPr>
              <a:lnSpc>
                <a:spcPct val="80000"/>
              </a:lnSpc>
            </a:pPr>
            <a:r>
              <a:rPr lang="en-US" altLang="cs-CZ" sz="800" b="1" i="1"/>
              <a:t>Cerebellar Control of Saccades</a:t>
            </a:r>
          </a:p>
          <a:p>
            <a:pPr>
              <a:lnSpc>
                <a:spcPct val="80000"/>
              </a:lnSpc>
            </a:pPr>
            <a:r>
              <a:rPr lang="en-US" altLang="cs-CZ" sz="800"/>
              <a:t>The cerebellum regulates the size of saccades (dorsal oculomotor vermis and the fastigial nucleus) and participates in the repair of saccade</a:t>
            </a:r>
          </a:p>
          <a:p>
            <a:pPr>
              <a:lnSpc>
                <a:spcPct val="80000"/>
              </a:lnSpc>
            </a:pPr>
            <a:r>
              <a:rPr lang="en-US" altLang="cs-CZ" sz="800"/>
              <a:t>inaccuracy (flocculus and paraflocculus). The </a:t>
            </a:r>
            <a:r>
              <a:rPr lang="en-US" altLang="cs-CZ" sz="800" b="1"/>
              <a:t>dorsal â€oeoculomotorâ€</a:t>
            </a:r>
            <a:r>
              <a:rPr lang="en-US" altLang="cs-CZ" sz="800"/>
              <a:t> </a:t>
            </a:r>
            <a:r>
              <a:rPr lang="en-US" altLang="cs-CZ" sz="800" b="1"/>
              <a:t>vermis </a:t>
            </a:r>
            <a:r>
              <a:rPr lang="en-US" altLang="cs-CZ" sz="800"/>
              <a:t>(lobules VI and VII) receives saccadic input from, among</a:t>
            </a:r>
          </a:p>
          <a:p>
            <a:pPr>
              <a:lnSpc>
                <a:spcPct val="80000"/>
              </a:lnSpc>
            </a:pPr>
            <a:r>
              <a:rPr lang="en-US" altLang="cs-CZ" sz="800"/>
              <a:t>other structures, the nucleus reticularis tegmenti pontis and discharges before saccades. The nucleus reticularis tegmenti pontis in turn sends</a:t>
            </a:r>
          </a:p>
          <a:p>
            <a:pPr>
              <a:lnSpc>
                <a:spcPct val="80000"/>
              </a:lnSpc>
            </a:pPr>
            <a:r>
              <a:rPr lang="en-US" altLang="cs-CZ" sz="800"/>
              <a:t>inhibitory projections to an ellipsoidal region in the caudal fastigial nucleus, the fastigial oculomotor region, which is important in the control</a:t>
            </a:r>
          </a:p>
          <a:p>
            <a:pPr>
              <a:lnSpc>
                <a:spcPct val="80000"/>
              </a:lnSpc>
            </a:pPr>
            <a:r>
              <a:rPr lang="en-US" altLang="cs-CZ" sz="800"/>
              <a:t>of saccade accuracy and consistency. Projections of the fastigial nucleus decussate within the cerebellum to reach the brainstem, where they</a:t>
            </a:r>
          </a:p>
          <a:p>
            <a:pPr>
              <a:lnSpc>
                <a:spcPct val="80000"/>
              </a:lnSpc>
            </a:pPr>
            <a:r>
              <a:rPr lang="en-US" altLang="cs-CZ" sz="800"/>
              <a:t>terminate onto burst neurons, omnipause neurons, and the rostral pole of the superior colliculus. The flocculus and paraflocculus are</a:t>
            </a:r>
          </a:p>
          <a:p>
            <a:pPr>
              <a:lnSpc>
                <a:spcPct val="80000"/>
              </a:lnSpc>
            </a:pPr>
            <a:r>
              <a:rPr lang="en-US" altLang="cs-CZ" sz="800"/>
              <a:t>important for the adaptation of the pulse and pulse-step mismatch for saccades.</a:t>
            </a:r>
          </a:p>
          <a:p>
            <a:pPr>
              <a:lnSpc>
                <a:spcPct val="80000"/>
              </a:lnSpc>
            </a:pPr>
            <a:r>
              <a:rPr lang="en-US" altLang="cs-CZ" sz="800"/>
              <a:t>A lesion of the </a:t>
            </a:r>
            <a:r>
              <a:rPr lang="en-US" altLang="cs-CZ" sz="800" b="1"/>
              <a:t>dorsal vermis </a:t>
            </a:r>
            <a:r>
              <a:rPr lang="en-US" altLang="cs-CZ" sz="800"/>
              <a:t>results in dysmetric and slow saccades (i.e., hypometric ipsilesional saccades and mild hypermetric</a:t>
            </a:r>
          </a:p>
          <a:p>
            <a:pPr>
              <a:lnSpc>
                <a:spcPct val="80000"/>
              </a:lnSpc>
            </a:pPr>
            <a:r>
              <a:rPr lang="en-US" altLang="cs-CZ" sz="800"/>
              <a:t>contralesional saccades). A lesion of the </a:t>
            </a:r>
            <a:r>
              <a:rPr lang="en-US" altLang="cs-CZ" sz="800" b="1"/>
              <a:t>fastigial nucleus </a:t>
            </a:r>
            <a:r>
              <a:rPr lang="en-US" altLang="cs-CZ" sz="800"/>
              <a:t>also leads to dysmetric and slow saccades, but saccades are hypermetric toward</a:t>
            </a:r>
          </a:p>
          <a:p>
            <a:pPr>
              <a:lnSpc>
                <a:spcPct val="80000"/>
              </a:lnSpc>
            </a:pPr>
            <a:r>
              <a:rPr lang="en-US" altLang="cs-CZ" sz="800"/>
              <a:t>the side of the lesion (i.e., ipsipulsion; hypermetric ipsilesional and hypometric contralesional saccades) because projections of the fastigial</a:t>
            </a:r>
          </a:p>
          <a:p>
            <a:pPr>
              <a:lnSpc>
                <a:spcPct val="80000"/>
              </a:lnSpc>
            </a:pPr>
            <a:r>
              <a:rPr lang="en-US" altLang="cs-CZ" sz="800"/>
              <a:t>nucleus decussate within the cerebellum to reach the brainstem. A lesion of the flocculus and paraflocculus results in postsaccadic drift</a:t>
            </a:r>
          </a:p>
          <a:p>
            <a:pPr>
              <a:lnSpc>
                <a:spcPct val="80000"/>
              </a:lnSpc>
            </a:pPr>
            <a:r>
              <a:rPr lang="en-US" altLang="cs-CZ" sz="800"/>
              <a:t>because adaptation to pulse-step mismatch of saccades is lost.</a:t>
            </a:r>
          </a:p>
          <a:p>
            <a:pPr>
              <a:lnSpc>
                <a:spcPct val="80000"/>
              </a:lnSpc>
            </a:pPr>
            <a:endParaRPr lang="en-US" altLang="cs-CZ" sz="800"/>
          </a:p>
        </p:txBody>
      </p:sp>
    </p:spTree>
    <p:extLst>
      <p:ext uri="{BB962C8B-B14F-4D97-AF65-F5344CB8AC3E}">
        <p14:creationId xmlns:p14="http://schemas.microsoft.com/office/powerpoint/2010/main" val="39949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A4EB-433C-4101-9412-89AFA9A5EE10}" type="slidenum">
              <a:rPr lang="en-US" altLang="cs-CZ"/>
              <a:pPr/>
              <a:t>4</a:t>
            </a:fld>
            <a:endParaRPr lang="en-US" altLang="cs-CZ"/>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pPr>
              <a:lnSpc>
                <a:spcPct val="80000"/>
              </a:lnSpc>
            </a:pPr>
            <a:r>
              <a:rPr lang="en-US" altLang="cs-CZ" sz="800" b="1" i="1"/>
              <a:t>The Vestibular and Optokinetic Systems</a:t>
            </a:r>
          </a:p>
          <a:p>
            <a:pPr>
              <a:lnSpc>
                <a:spcPct val="80000"/>
              </a:lnSpc>
            </a:pPr>
            <a:r>
              <a:rPr lang="en-US" altLang="cs-CZ" sz="800"/>
              <a:t>The vestibulo-ocular and optokinetic reflexes are the earliest eye movements to appear phylogenetically. The </a:t>
            </a:r>
            <a:r>
              <a:rPr lang="en-US" altLang="cs-CZ" sz="800" b="1"/>
              <a:t>vestibulo-ocular reflex (VOR)</a:t>
            </a:r>
          </a:p>
          <a:p>
            <a:pPr>
              <a:lnSpc>
                <a:spcPct val="80000"/>
              </a:lnSpc>
            </a:pPr>
            <a:r>
              <a:rPr lang="en-US" altLang="cs-CZ" sz="800"/>
              <a:t>stabilizes retinal images during head motion by counter-rotating the eyes at the same speed as the head but in the opposite direction.</a:t>
            </a:r>
          </a:p>
          <a:p>
            <a:pPr>
              <a:lnSpc>
                <a:spcPct val="80000"/>
              </a:lnSpc>
            </a:pPr>
            <a:r>
              <a:rPr lang="en-US" altLang="cs-CZ" sz="800"/>
              <a:t>Information about head motion passes from the vestibular sensors in the inner ear to the VOR circuitry within the brainstem, which computes</a:t>
            </a:r>
          </a:p>
          <a:p>
            <a:pPr>
              <a:lnSpc>
                <a:spcPct val="80000"/>
              </a:lnSpc>
            </a:pPr>
            <a:r>
              <a:rPr lang="en-US" altLang="cs-CZ" sz="800"/>
              <a:t>an appropriate eye velocity command. The eyes, confined in their bony orbits, normally do not change position, and their motion relative to</a:t>
            </a:r>
          </a:p>
          <a:p>
            <a:pPr>
              <a:lnSpc>
                <a:spcPct val="80000"/>
              </a:lnSpc>
            </a:pPr>
            <a:r>
              <a:rPr lang="en-US" altLang="cs-CZ" sz="800"/>
              <a:t>the head is restricted to a change in orientation. However, the head can both change position and orientation relative to space. Thus, the</a:t>
            </a:r>
          </a:p>
          <a:p>
            <a:pPr>
              <a:lnSpc>
                <a:spcPct val="80000"/>
              </a:lnSpc>
            </a:pPr>
            <a:r>
              <a:rPr lang="en-US" altLang="cs-CZ" sz="800"/>
              <a:t>function of the VOR is to generate eye orientation that best compensates for changes in position and orientation of the head. Because the</a:t>
            </a:r>
          </a:p>
          <a:p>
            <a:pPr>
              <a:lnSpc>
                <a:spcPct val="80000"/>
              </a:lnSpc>
            </a:pPr>
            <a:r>
              <a:rPr lang="en-US" altLang="cs-CZ" sz="800"/>
              <a:t>drive for this reflex is vestibular rather than visual, it operates even in darkness.</a:t>
            </a:r>
          </a:p>
          <a:p>
            <a:pPr>
              <a:lnSpc>
                <a:spcPct val="80000"/>
              </a:lnSpc>
            </a:pPr>
            <a:r>
              <a:rPr lang="en-US" altLang="cs-CZ" sz="800"/>
              <a:t>To appreciate the benefits of having our eyes under vestibular and not just visual control, hold a page of text in front of you, and oscillate it</a:t>
            </a:r>
          </a:p>
          <a:p>
            <a:pPr>
              <a:lnSpc>
                <a:spcPct val="80000"/>
              </a:lnSpc>
            </a:pPr>
            <a:r>
              <a:rPr lang="en-US" altLang="cs-CZ" sz="800"/>
              <a:t>back and forth horizontally at a rate of about two cycles per second. You will find that the text is blurred. However, if you hold the page still</a:t>
            </a:r>
          </a:p>
          <a:p>
            <a:pPr>
              <a:lnSpc>
                <a:spcPct val="80000"/>
              </a:lnSpc>
            </a:pPr>
            <a:r>
              <a:rPr lang="en-US" altLang="cs-CZ" sz="800"/>
              <a:t>and instead oscillate your head at the same rate, you will be able to read the text clearly. This is because when the page moves, only visual</a:t>
            </a:r>
          </a:p>
          <a:p>
            <a:pPr>
              <a:lnSpc>
                <a:spcPct val="80000"/>
              </a:lnSpc>
            </a:pPr>
            <a:r>
              <a:rPr lang="en-US" altLang="cs-CZ" sz="800"/>
              <a:t>information is available. Visual information normally takes about 100 msec to travel from the visual cortices, through a series of brain</a:t>
            </a:r>
          </a:p>
          <a:p>
            <a:pPr>
              <a:lnSpc>
                <a:spcPct val="80000"/>
              </a:lnSpc>
            </a:pPr>
            <a:r>
              <a:rPr lang="en-US" altLang="cs-CZ" sz="800"/>
              <a:t>structures, to the ocular motoneurons that move the eyes. This delay is simply too long for the eyes to keep up with the oscillating page.</a:t>
            </a:r>
          </a:p>
          <a:p>
            <a:pPr>
              <a:lnSpc>
                <a:spcPct val="80000"/>
              </a:lnSpc>
            </a:pPr>
            <a:r>
              <a:rPr lang="en-US" altLang="cs-CZ" sz="800"/>
              <a:t>However, when the head moves, both vestibular and visual information are available. Vestibular information takes only about 7-15 msec to</a:t>
            </a:r>
          </a:p>
          <a:p>
            <a:pPr>
              <a:lnSpc>
                <a:spcPct val="80000"/>
              </a:lnSpc>
            </a:pPr>
            <a:r>
              <a:rPr lang="en-US" altLang="cs-CZ" sz="800"/>
              <a:t>travel from the vestibular sensors, through the brainstem, to the ocular motoneurons. With this short latency, the eyes can easily</a:t>
            </a:r>
          </a:p>
          <a:p>
            <a:pPr>
              <a:lnSpc>
                <a:spcPct val="80000"/>
              </a:lnSpc>
            </a:pPr>
            <a:r>
              <a:rPr lang="en-US" altLang="cs-CZ" sz="800"/>
              <a:t>compensate for the rapid oscillation of the head. Thus, damages to the vestibular system often cause oscillopsia, an illusion of motion in the</a:t>
            </a:r>
          </a:p>
          <a:p>
            <a:pPr>
              <a:lnSpc>
                <a:spcPct val="80000"/>
              </a:lnSpc>
            </a:pPr>
            <a:r>
              <a:rPr lang="en-US" altLang="cs-CZ" sz="800"/>
              <a:t>stationary environment, especially during head movements. Indeed, as described by a physician who lost his vestibular function from</a:t>
            </a:r>
          </a:p>
          <a:p>
            <a:pPr>
              <a:lnSpc>
                <a:spcPct val="80000"/>
              </a:lnSpc>
            </a:pPr>
            <a:r>
              <a:rPr lang="en-US" altLang="cs-CZ" sz="800"/>
              <a:t>streptomycin ototoxicity; without a VOR, every movement, including his own carotid pulse, jarred his vision (</a:t>
            </a:r>
            <a:r>
              <a:rPr lang="en-US" altLang="cs-CZ" sz="800" i="1"/>
              <a:t>LIVING without a balancing</a:t>
            </a:r>
          </a:p>
          <a:p>
            <a:pPr>
              <a:lnSpc>
                <a:spcPct val="80000"/>
              </a:lnSpc>
            </a:pPr>
            <a:r>
              <a:rPr lang="en-US" altLang="cs-CZ" sz="800" i="1"/>
              <a:t>mechanism, New England Journal of Medicine, </a:t>
            </a:r>
            <a:r>
              <a:rPr lang="en-US" altLang="cs-CZ" sz="800"/>
              <a:t>1952).</a:t>
            </a:r>
          </a:p>
          <a:p>
            <a:pPr>
              <a:lnSpc>
                <a:spcPct val="80000"/>
              </a:lnSpc>
            </a:pPr>
            <a:r>
              <a:rPr lang="en-US" altLang="cs-CZ" sz="800" b="1"/>
              <a:t>Optokinetic eye movements </a:t>
            </a:r>
            <a:r>
              <a:rPr lang="en-US" altLang="cs-CZ" sz="800"/>
              <a:t>stabilize the eyes during tracking of a large moving visual scene, which causes an illusionary sensation of self rotation</a:t>
            </a:r>
          </a:p>
          <a:p>
            <a:pPr>
              <a:lnSpc>
                <a:spcPct val="80000"/>
              </a:lnSpc>
            </a:pPr>
            <a:r>
              <a:rPr lang="en-US" altLang="cs-CZ" sz="800"/>
              <a:t>(circularvection) in the opposite direction. Optokinetic eye movements must be distinguished from smooth pursuit movements</a:t>
            </a:r>
          </a:p>
          <a:p>
            <a:pPr>
              <a:lnSpc>
                <a:spcPct val="80000"/>
              </a:lnSpc>
            </a:pPr>
            <a:r>
              <a:rPr lang="en-US" altLang="cs-CZ" sz="800"/>
              <a:t>(discussed in chapter 5), which are used to keep the image of a small moving target on the fovea. If you sit inside a rotating drum painted on</a:t>
            </a:r>
          </a:p>
          <a:p>
            <a:pPr>
              <a:lnSpc>
                <a:spcPct val="80000"/>
              </a:lnSpc>
            </a:pPr>
            <a:r>
              <a:rPr lang="en-US" altLang="cs-CZ" sz="800"/>
              <a:t>the inside with stripes or spots such that the entire visual field is perceived as rotating en bloc, your eyes will track the field rotation with a</a:t>
            </a:r>
          </a:p>
          <a:p>
            <a:pPr>
              <a:lnSpc>
                <a:spcPct val="80000"/>
              </a:lnSpc>
            </a:pPr>
            <a:r>
              <a:rPr lang="en-US" altLang="cs-CZ" sz="800"/>
              <a:t>nystagmus pattern of slow phases in the direction of drum rotation and quick phases in the opposite direction. This response is called</a:t>
            </a:r>
          </a:p>
          <a:p>
            <a:pPr>
              <a:lnSpc>
                <a:spcPct val="80000"/>
              </a:lnSpc>
            </a:pPr>
            <a:r>
              <a:rPr lang="en-US" altLang="cs-CZ" sz="800"/>
              <a:t>optokinetic nystagmus (OKN), and the neural system responsible for it is the optokinetic reflex (OKR). In nature, almost the only situation in</a:t>
            </a:r>
          </a:p>
          <a:p>
            <a:pPr>
              <a:lnSpc>
                <a:spcPct val="80000"/>
              </a:lnSpc>
            </a:pPr>
            <a:r>
              <a:rPr lang="en-US" altLang="cs-CZ" sz="800"/>
              <a:t>which a large visual scene moves en bloc is when the animal itself is moving and its VOR is not compensating perfectly. Therefore, it is</a:t>
            </a:r>
          </a:p>
          <a:p>
            <a:pPr>
              <a:lnSpc>
                <a:spcPct val="80000"/>
              </a:lnSpc>
            </a:pPr>
            <a:r>
              <a:rPr lang="en-US" altLang="cs-CZ" sz="800"/>
              <a:t>believed that the OKR serves as a visual backup for the VOR to generate compensatory eye movements. That the brain normally interprets en</a:t>
            </a:r>
          </a:p>
          <a:p>
            <a:pPr>
              <a:lnSpc>
                <a:spcPct val="80000"/>
              </a:lnSpc>
            </a:pPr>
            <a:r>
              <a:rPr lang="en-US" altLang="cs-CZ" sz="800"/>
              <a:t>bloc motion of the visual field as evidence for self-motion is shown by the compelling motion illusions we experience while watching IMAX</a:t>
            </a:r>
          </a:p>
          <a:p>
            <a:pPr>
              <a:lnSpc>
                <a:spcPct val="80000"/>
              </a:lnSpc>
            </a:pPr>
            <a:r>
              <a:rPr lang="en-US" altLang="cs-CZ" sz="800"/>
              <a:t>movies, or when the train beside the one you are on begins to move out of the station.</a:t>
            </a:r>
          </a:p>
          <a:p>
            <a:pPr>
              <a:lnSpc>
                <a:spcPct val="80000"/>
              </a:lnSpc>
            </a:pPr>
            <a:r>
              <a:rPr lang="en-US" altLang="cs-CZ" sz="800"/>
              <a:t>Clinically, damage to the vestibular sensors on one side, say, the left side, upsets the balance between vestibular signals generated from</a:t>
            </a:r>
          </a:p>
          <a:p>
            <a:pPr>
              <a:lnSpc>
                <a:spcPct val="80000"/>
              </a:lnSpc>
            </a:pPr>
            <a:r>
              <a:rPr lang="en-US" altLang="cs-CZ" sz="800"/>
              <a:t>both sides. This leads to an illusory sensation of self-rotation (vertigo) to the right. In addition, because the brain mistakenly believes that the head is rotating to the right, it rotates the eyes slowly to the left to compensate. As the eyes reach their leftward orbital limits, they quickly snap back rightward toward the straight-ahead positions and then resume their leftward drift. This repetitive combination of slow phases that alternate with corrective quick phases is called </a:t>
            </a:r>
            <a:r>
              <a:rPr lang="en-US" altLang="cs-CZ" sz="800" b="1"/>
              <a:t>nystagmus</a:t>
            </a:r>
            <a:r>
              <a:rPr lang="en-US" altLang="cs-CZ" sz="800"/>
              <a:t>. Usually, the nystagmus and vertigo only last for a few days. This is because the abnormal vestibular</a:t>
            </a:r>
          </a:p>
          <a:p>
            <a:pPr>
              <a:lnSpc>
                <a:spcPct val="80000"/>
              </a:lnSpc>
            </a:pPr>
            <a:r>
              <a:rPr lang="en-US" altLang="cs-CZ" sz="800"/>
              <a:t>sensation contradicts information from all other senses, including vision, sense of limb position, and sense of touch. Thus, with time, the</a:t>
            </a:r>
          </a:p>
          <a:p>
            <a:pPr>
              <a:lnSpc>
                <a:spcPct val="80000"/>
              </a:lnSpc>
            </a:pPr>
            <a:r>
              <a:rPr lang="en-US" altLang="cs-CZ" sz="800"/>
              <a:t>brain makes an unconscious self-diagnosis by localizing the lesion to the left vestibular sensors and adapts by reestablishing the balance</a:t>
            </a:r>
          </a:p>
          <a:p>
            <a:pPr>
              <a:lnSpc>
                <a:spcPct val="80000"/>
              </a:lnSpc>
            </a:pPr>
            <a:r>
              <a:rPr lang="en-US" altLang="cs-CZ" sz="800"/>
              <a:t>between the right and left inner ears. These adaptive and repair functions are performed by the cerebellum.</a:t>
            </a:r>
          </a:p>
          <a:p>
            <a:pPr>
              <a:lnSpc>
                <a:spcPct val="80000"/>
              </a:lnSpc>
            </a:pPr>
            <a:r>
              <a:rPr lang="en-US" altLang="cs-CZ" sz="800"/>
              <a:t>In this chapter, the characteristics of the VOR, as well as the anatomy, physiology, and functional organization of the vestibular sensors (the</a:t>
            </a:r>
          </a:p>
          <a:p>
            <a:pPr>
              <a:lnSpc>
                <a:spcPct val="80000"/>
              </a:lnSpc>
            </a:pPr>
            <a:r>
              <a:rPr lang="en-US" altLang="cs-CZ" sz="800"/>
              <a:t>semicircular canals and the otoliths) are described. The role of the cerebellum in VOR adaptation and the concept of velocity storage, which</a:t>
            </a:r>
          </a:p>
          <a:p>
            <a:pPr>
              <a:lnSpc>
                <a:spcPct val="80000"/>
              </a:lnSpc>
            </a:pPr>
            <a:r>
              <a:rPr lang="en-US" altLang="cs-CZ" sz="800"/>
              <a:t>explains disorders such as periodic alternating nystagmus, are discussed next. The optokinetic system, which serves as a visual backup for the</a:t>
            </a:r>
          </a:p>
          <a:p>
            <a:pPr>
              <a:lnSpc>
                <a:spcPct val="80000"/>
              </a:lnSpc>
            </a:pPr>
            <a:r>
              <a:rPr lang="en-US" altLang="cs-CZ" sz="800"/>
              <a:t>VOR, is then discussed. Finally, some tests of vestibular functions that could be performed at bedside are described.</a:t>
            </a:r>
          </a:p>
          <a:p>
            <a:pPr>
              <a:lnSpc>
                <a:spcPct val="80000"/>
              </a:lnSpc>
            </a:pPr>
            <a:endParaRPr lang="en-US" altLang="cs-CZ" sz="800"/>
          </a:p>
        </p:txBody>
      </p:sp>
    </p:spTree>
    <p:extLst>
      <p:ext uri="{BB962C8B-B14F-4D97-AF65-F5344CB8AC3E}">
        <p14:creationId xmlns:p14="http://schemas.microsoft.com/office/powerpoint/2010/main" val="147089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33737-1B21-4CF9-A9CB-036EEDFB4773}" type="slidenum">
              <a:rPr lang="en-US" altLang="cs-CZ"/>
              <a:pPr/>
              <a:t>5</a:t>
            </a:fld>
            <a:endParaRPr lang="en-US" altLang="cs-CZ"/>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lnSpc>
                <a:spcPct val="80000"/>
              </a:lnSpc>
            </a:pPr>
            <a:r>
              <a:rPr lang="en-US" altLang="cs-CZ" sz="800" b="1" dirty="0"/>
              <a:t>3.1 The </a:t>
            </a:r>
            <a:r>
              <a:rPr lang="en-US" altLang="cs-CZ" sz="800" b="1" dirty="0" err="1"/>
              <a:t>Vestibulo</a:t>
            </a:r>
            <a:r>
              <a:rPr lang="en-US" altLang="cs-CZ" sz="800" b="1" dirty="0"/>
              <a:t>-Ocular Reflex</a:t>
            </a:r>
          </a:p>
          <a:p>
            <a:pPr>
              <a:lnSpc>
                <a:spcPct val="80000"/>
              </a:lnSpc>
            </a:pPr>
            <a:r>
              <a:rPr lang="en-US" altLang="cs-CZ" sz="800" dirty="0"/>
              <a:t>The VOR stabilizes retinal images during brief head movements by counter-rotating the eyes at the same speed as the head but in the</a:t>
            </a:r>
          </a:p>
          <a:p>
            <a:pPr>
              <a:lnSpc>
                <a:spcPct val="80000"/>
              </a:lnSpc>
            </a:pPr>
            <a:r>
              <a:rPr lang="en-US" altLang="cs-CZ" sz="800" dirty="0"/>
              <a:t>opposite direction..</a:t>
            </a:r>
          </a:p>
          <a:p>
            <a:pPr>
              <a:lnSpc>
                <a:spcPct val="80000"/>
              </a:lnSpc>
            </a:pPr>
            <a:endParaRPr lang="en-US" altLang="cs-CZ" sz="800" b="1" dirty="0"/>
          </a:p>
          <a:p>
            <a:pPr>
              <a:lnSpc>
                <a:spcPct val="80000"/>
              </a:lnSpc>
            </a:pPr>
            <a:r>
              <a:rPr lang="en-US" altLang="cs-CZ" sz="800" b="1" dirty="0"/>
              <a:t>Characteristics of the VOR</a:t>
            </a:r>
          </a:p>
          <a:p>
            <a:pPr>
              <a:lnSpc>
                <a:spcPct val="80000"/>
              </a:lnSpc>
            </a:pPr>
            <a:r>
              <a:rPr lang="en-US" altLang="cs-CZ" sz="800" dirty="0" err="1"/>
              <a:t>Vestibulo</a:t>
            </a:r>
            <a:r>
              <a:rPr lang="en-US" altLang="cs-CZ" sz="800" dirty="0"/>
              <a:t>-ocular reflex </a:t>
            </a:r>
            <a:r>
              <a:rPr lang="en-US" altLang="cs-CZ" sz="800" b="1" dirty="0"/>
              <a:t>gain </a:t>
            </a:r>
            <a:r>
              <a:rPr lang="en-US" altLang="cs-CZ" sz="800" dirty="0"/>
              <a:t>is defined as the ratio of the velocity of smooth eye movements in one direction to the velocity of head</a:t>
            </a:r>
          </a:p>
          <a:p>
            <a:pPr>
              <a:lnSpc>
                <a:spcPct val="80000"/>
              </a:lnSpc>
            </a:pPr>
            <a:r>
              <a:rPr lang="en-US" altLang="cs-CZ" sz="800" dirty="0"/>
              <a:t>movements in the opposite direction. </a:t>
            </a:r>
            <a:r>
              <a:rPr lang="en-US" altLang="cs-CZ" sz="800" dirty="0" err="1"/>
              <a:t>Vestibulo</a:t>
            </a:r>
            <a:r>
              <a:rPr lang="en-US" altLang="cs-CZ" sz="800" dirty="0"/>
              <a:t>-ocular reflex gain varies with frequency of head motion, and it must approximate -1.0 to</a:t>
            </a:r>
          </a:p>
          <a:p>
            <a:pPr>
              <a:lnSpc>
                <a:spcPct val="80000"/>
              </a:lnSpc>
            </a:pPr>
            <a:r>
              <a:rPr lang="en-US" altLang="cs-CZ" sz="800" dirty="0"/>
              <a:t>prevent retinal images from slipping. At frequencies that correspond to most natural head rotations (0.5-5 Hz), horizontal and vertical VOR</a:t>
            </a:r>
          </a:p>
          <a:p>
            <a:pPr>
              <a:lnSpc>
                <a:spcPct val="80000"/>
              </a:lnSpc>
            </a:pPr>
            <a:r>
              <a:rPr lang="en-US" altLang="cs-CZ" sz="800" dirty="0"/>
              <a:t>gains approximate -0.9 in dark. In light, the gains are close to -1.0 due to visual enhancement, which is mediated by the optokinetic, smooth</a:t>
            </a:r>
          </a:p>
          <a:p>
            <a:pPr>
              <a:lnSpc>
                <a:spcPct val="80000"/>
              </a:lnSpc>
            </a:pPr>
            <a:r>
              <a:rPr lang="en-US" altLang="cs-CZ" sz="800" dirty="0"/>
              <a:t>pursuit, or the fixation systems. If the gain is too much above or below its ideal value of unity, a target image remains off the fovea, although</a:t>
            </a:r>
          </a:p>
          <a:p>
            <a:pPr>
              <a:lnSpc>
                <a:spcPct val="80000"/>
              </a:lnSpc>
            </a:pPr>
            <a:r>
              <a:rPr lang="en-US" altLang="cs-CZ" sz="800" dirty="0"/>
              <a:t>it may be transiently stable on the retina. The motion of the eyes and head must also be 180Â° out of phase. This normal </a:t>
            </a:r>
            <a:r>
              <a:rPr lang="en-US" altLang="cs-CZ" sz="800" b="1" dirty="0"/>
              <a:t>phase </a:t>
            </a:r>
            <a:r>
              <a:rPr lang="en-US" altLang="cs-CZ" sz="800" dirty="0"/>
              <a:t>difference is</a:t>
            </a:r>
          </a:p>
          <a:p>
            <a:pPr>
              <a:lnSpc>
                <a:spcPct val="80000"/>
              </a:lnSpc>
            </a:pPr>
            <a:r>
              <a:rPr lang="en-US" altLang="cs-CZ" sz="800" dirty="0"/>
              <a:t>designated zero, by convention. If there is a phase lead of the eyes before the head or a phase lag behind it, the target image is never</a:t>
            </a:r>
          </a:p>
          <a:p>
            <a:pPr>
              <a:lnSpc>
                <a:spcPct val="80000"/>
              </a:lnSpc>
            </a:pPr>
            <a:r>
              <a:rPr lang="en-US" altLang="cs-CZ" sz="800" dirty="0"/>
              <a:t>stationary on the retina. An abnormal gain or phase of the VOR causes </a:t>
            </a:r>
            <a:r>
              <a:rPr lang="en-US" altLang="cs-CZ" sz="800" b="1" dirty="0"/>
              <a:t>visual blur </a:t>
            </a:r>
            <a:r>
              <a:rPr lang="en-US" altLang="cs-CZ" sz="800" dirty="0"/>
              <a:t>and </a:t>
            </a:r>
            <a:r>
              <a:rPr lang="en-US" altLang="cs-CZ" sz="800" b="1" dirty="0" err="1"/>
              <a:t>oscillopsia</a:t>
            </a:r>
            <a:r>
              <a:rPr lang="en-US" altLang="cs-CZ" sz="800" dirty="0"/>
              <a:t>.</a:t>
            </a:r>
          </a:p>
          <a:p>
            <a:pPr>
              <a:lnSpc>
                <a:spcPct val="80000"/>
              </a:lnSpc>
            </a:pPr>
            <a:r>
              <a:rPr lang="en-US" altLang="cs-CZ" sz="800" dirty="0"/>
              <a:t>During dynamic head roll (i.e., tilting of the head alternately between the right and left shoulder), compensatory eye movements are</a:t>
            </a:r>
          </a:p>
          <a:p>
            <a:pPr>
              <a:lnSpc>
                <a:spcPct val="80000"/>
              </a:lnSpc>
            </a:pPr>
            <a:r>
              <a:rPr lang="en-US" altLang="cs-CZ" sz="800" dirty="0"/>
              <a:t>generated by torsional VOR, which is mediated predominantly by the vertical semicircular canals (i.e., the anterior and posterior canals). The</a:t>
            </a:r>
          </a:p>
          <a:p>
            <a:pPr>
              <a:lnSpc>
                <a:spcPct val="80000"/>
              </a:lnSpc>
            </a:pPr>
            <a:r>
              <a:rPr lang="en-US" altLang="cs-CZ" sz="800" dirty="0"/>
              <a:t>dynamic torsional VOR has a lower gain than horizontal or vertical VOR, typically ranging from -0.4 to -0.7, depending on the frequency of</a:t>
            </a:r>
          </a:p>
          <a:p>
            <a:pPr>
              <a:lnSpc>
                <a:spcPct val="80000"/>
              </a:lnSpc>
            </a:pPr>
            <a:r>
              <a:rPr lang="en-US" altLang="cs-CZ" sz="800" dirty="0"/>
              <a:t>head roll. In contrast, static head roll evokes compensatory changes in torsional eye position, which are mediated by the otolith-ocular reflex</a:t>
            </a:r>
          </a:p>
          <a:p>
            <a:pPr>
              <a:lnSpc>
                <a:spcPct val="80000"/>
              </a:lnSpc>
            </a:pPr>
            <a:r>
              <a:rPr lang="en-US" altLang="cs-CZ" sz="800" dirty="0"/>
              <a:t>from inputs of the utricles. Static torsional VOR (also known as </a:t>
            </a:r>
            <a:r>
              <a:rPr lang="en-US" altLang="cs-CZ" sz="800" b="1" dirty="0"/>
              <a:t>ocular counter-roll</a:t>
            </a:r>
            <a:r>
              <a:rPr lang="en-US" altLang="cs-CZ" sz="800" dirty="0"/>
              <a:t>) has a lower gain than its dynamic counterpart, ranging</a:t>
            </a:r>
          </a:p>
          <a:p>
            <a:pPr>
              <a:lnSpc>
                <a:spcPct val="80000"/>
              </a:lnSpc>
            </a:pPr>
            <a:r>
              <a:rPr lang="en-US" altLang="cs-CZ" sz="800" dirty="0"/>
              <a:t>from -0.1 to -0.24, depending on target distance and target features.</a:t>
            </a:r>
          </a:p>
          <a:p>
            <a:pPr>
              <a:lnSpc>
                <a:spcPct val="80000"/>
              </a:lnSpc>
            </a:pPr>
            <a:r>
              <a:rPr lang="en-US" altLang="cs-CZ" sz="800" dirty="0"/>
              <a:t>Peripheral and central vestibular lesions cause static and dynamic imbalance of the VOR. Static imbalance of canal inputs or connections</a:t>
            </a:r>
          </a:p>
          <a:p>
            <a:pPr>
              <a:lnSpc>
                <a:spcPct val="80000"/>
              </a:lnSpc>
            </a:pPr>
            <a:r>
              <a:rPr lang="en-US" altLang="cs-CZ" sz="800" dirty="0"/>
              <a:t>leads to spontaneous nystagmus, whereas dynamic imbalance affects the gain and phase of the VOR.</a:t>
            </a:r>
          </a:p>
          <a:p>
            <a:pPr>
              <a:lnSpc>
                <a:spcPct val="80000"/>
              </a:lnSpc>
            </a:pPr>
            <a:r>
              <a:rPr lang="en-US" altLang="cs-CZ" sz="800" b="1" dirty="0"/>
              <a:t>Function</a:t>
            </a:r>
            <a:r>
              <a:rPr lang="en-US" altLang="cs-CZ" sz="800" dirty="0"/>
              <a:t>: The VOR stabilizes retinal image during brief head movement by generating eye movements that are equal in amplitude and</a:t>
            </a:r>
          </a:p>
          <a:p>
            <a:pPr>
              <a:lnSpc>
                <a:spcPct val="80000"/>
              </a:lnSpc>
            </a:pPr>
            <a:r>
              <a:rPr lang="en-US" altLang="cs-CZ" sz="800" dirty="0"/>
              <a:t>opposite in direction to head movements</a:t>
            </a:r>
          </a:p>
          <a:p>
            <a:pPr>
              <a:lnSpc>
                <a:spcPct val="80000"/>
              </a:lnSpc>
            </a:pPr>
            <a:r>
              <a:rPr lang="en-US" altLang="cs-CZ" sz="800" b="1" dirty="0"/>
              <a:t>Quantified by</a:t>
            </a:r>
            <a:r>
              <a:rPr lang="en-US" altLang="cs-CZ" sz="800" dirty="0"/>
              <a:t>: VOR gain and phase</a:t>
            </a:r>
          </a:p>
          <a:p>
            <a:pPr>
              <a:lnSpc>
                <a:spcPct val="80000"/>
              </a:lnSpc>
            </a:pPr>
            <a:r>
              <a:rPr lang="en-US" altLang="cs-CZ" sz="800" b="1" dirty="0"/>
              <a:t>Normal values</a:t>
            </a:r>
          </a:p>
          <a:p>
            <a:pPr>
              <a:lnSpc>
                <a:spcPct val="80000"/>
              </a:lnSpc>
            </a:pPr>
            <a:r>
              <a:rPr lang="en-US" altLang="cs-CZ" sz="800" dirty="0"/>
              <a:t>1. Horizontal and vertical VOR</a:t>
            </a:r>
          </a:p>
          <a:p>
            <a:pPr>
              <a:lnSpc>
                <a:spcPct val="80000"/>
              </a:lnSpc>
            </a:pPr>
            <a:r>
              <a:rPr lang="en-US" altLang="cs-CZ" sz="800" dirty="0"/>
              <a:t>􀂄 In dark, VOR gain approximates -0.9, and phase shift approximates zero.</a:t>
            </a:r>
          </a:p>
          <a:p>
            <a:pPr>
              <a:lnSpc>
                <a:spcPct val="80000"/>
              </a:lnSpc>
            </a:pPr>
            <a:r>
              <a:rPr lang="en-US" altLang="cs-CZ" sz="800" dirty="0"/>
              <a:t>􀂄 In light, VOR gain approximates -1.0 (i.e., visual enhancement), and phase shift approximates zero.</a:t>
            </a:r>
          </a:p>
          <a:p>
            <a:pPr>
              <a:lnSpc>
                <a:spcPct val="80000"/>
              </a:lnSpc>
            </a:pPr>
            <a:r>
              <a:rPr lang="en-US" altLang="cs-CZ" sz="800" dirty="0"/>
              <a:t>2. Torsional VOR</a:t>
            </a:r>
          </a:p>
          <a:p>
            <a:pPr>
              <a:lnSpc>
                <a:spcPct val="80000"/>
              </a:lnSpc>
            </a:pPr>
            <a:r>
              <a:rPr lang="en-US" altLang="cs-CZ" sz="800" dirty="0"/>
              <a:t>􀂄 Dynamic torsional VOR gain ranges from -0.4 to -0.7.</a:t>
            </a:r>
          </a:p>
          <a:p>
            <a:pPr>
              <a:lnSpc>
                <a:spcPct val="80000"/>
              </a:lnSpc>
            </a:pPr>
            <a:r>
              <a:rPr lang="en-US" altLang="cs-CZ" sz="800" dirty="0"/>
              <a:t>􀂄 Static torsional VOR gain (ocular counter-roll) ranges from -0.1 to -0.24.</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Reflexes Stabilize the Eyes and the Body When the Head Moves</a:t>
            </a:r>
          </a:p>
          <a:p>
            <a:pPr>
              <a:lnSpc>
                <a:spcPct val="80000"/>
              </a:lnSpc>
            </a:pPr>
            <a:endParaRPr lang="en-US" altLang="cs-CZ" sz="800" dirty="0"/>
          </a:p>
          <a:p>
            <a:pPr>
              <a:lnSpc>
                <a:spcPct val="80000"/>
              </a:lnSpc>
            </a:pPr>
            <a:r>
              <a:rPr lang="en-US" altLang="cs-CZ" sz="800" dirty="0"/>
              <a:t>The vestibular nerve transmits information about head acceleration to the vestibular nuclei in the medulla, which then distribute it to higher centers. This central network of vestibular connections is responsible for the various reflexes that the body uses to compensate for head movement and the perception of motion in space. These reflexes include the </a:t>
            </a:r>
            <a:r>
              <a:rPr lang="en-US" altLang="cs-CZ" sz="800" i="1" dirty="0" err="1"/>
              <a:t>vestibulo</a:t>
            </a:r>
            <a:r>
              <a:rPr lang="en-US" altLang="cs-CZ" sz="800" i="1" dirty="0"/>
              <a:t>-ocular reflexes </a:t>
            </a:r>
            <a:r>
              <a:rPr lang="en-US" altLang="cs-CZ" sz="800" dirty="0"/>
              <a:t>that keep the eyes still when the head moves and the </a:t>
            </a:r>
            <a:r>
              <a:rPr lang="en-US" altLang="cs-CZ" sz="800" i="1" dirty="0" err="1"/>
              <a:t>vestibulospinal</a:t>
            </a:r>
            <a:r>
              <a:rPr lang="en-US" altLang="cs-CZ" sz="800" i="1" dirty="0"/>
              <a:t> reflexes </a:t>
            </a:r>
            <a:r>
              <a:rPr lang="en-US" altLang="cs-CZ" sz="800" dirty="0"/>
              <a:t>that enable the </a:t>
            </a:r>
            <a:r>
              <a:rPr lang="en-US" altLang="cs-CZ" sz="800" dirty="0" err="1"/>
              <a:t>skeletomotor</a:t>
            </a:r>
            <a:r>
              <a:rPr lang="en-US" altLang="cs-CZ" sz="800" dirty="0"/>
              <a:t> system to compensate for head movement.</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dirty="0" err="1"/>
              <a:t>Vestibulo</a:t>
            </a:r>
            <a:r>
              <a:rPr lang="en-US" altLang="cs-CZ" sz="800" dirty="0"/>
              <a:t>-Ocular Reflexes Compensate for Head Movement</a:t>
            </a:r>
          </a:p>
          <a:p>
            <a:pPr>
              <a:lnSpc>
                <a:spcPct val="80000"/>
              </a:lnSpc>
            </a:pPr>
            <a:endParaRPr lang="en-US" altLang="cs-CZ" sz="800" dirty="0"/>
          </a:p>
          <a:p>
            <a:pPr>
              <a:lnSpc>
                <a:spcPct val="80000"/>
              </a:lnSpc>
            </a:pPr>
            <a:r>
              <a:rPr lang="en-US" altLang="cs-CZ" sz="800" dirty="0"/>
              <a:t>We perceive stable images on the retina better than moving ones. When the head moves the eyes are kept still by the </a:t>
            </a:r>
            <a:r>
              <a:rPr lang="en-US" altLang="cs-CZ" sz="800" dirty="0" err="1"/>
              <a:t>vestibulo</a:t>
            </a:r>
            <a:r>
              <a:rPr lang="en-US" altLang="cs-CZ" sz="800" dirty="0"/>
              <a:t>-ocular reflexes of the eye muscles. If a person were to shake her head while reading this paragraph she would still be able to read it because of the </a:t>
            </a:r>
            <a:r>
              <a:rPr lang="en-US" altLang="cs-CZ" sz="800" dirty="0" err="1"/>
              <a:t>vestibulo</a:t>
            </a:r>
            <a:r>
              <a:rPr lang="en-US" altLang="cs-CZ" sz="800" dirty="0"/>
              <a:t>-ocular reflexes. If she moved the book at the same speed, however, she would no longer be able to read it because vision would be the only cue the brain had to stabilize the image of the moving book on the retina. Visual processing is much slower and less efficient than vestibular processing for image stabilization.</a:t>
            </a:r>
          </a:p>
          <a:p>
            <a:pPr>
              <a:lnSpc>
                <a:spcPct val="80000"/>
              </a:lnSpc>
            </a:pPr>
            <a:endParaRPr lang="en-US" altLang="cs-CZ" sz="800" dirty="0"/>
          </a:p>
          <a:p>
            <a:pPr>
              <a:lnSpc>
                <a:spcPct val="80000"/>
              </a:lnSpc>
            </a:pPr>
            <a:r>
              <a:rPr lang="en-US" altLang="cs-CZ" sz="800" dirty="0"/>
              <a:t>The vestibular apparatus signals how fast the head is rotating, and the oculomotor system uses this information to stabilize the eyes in order to keep visual images </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P.809</a:t>
            </a:r>
          </a:p>
          <a:p>
            <a:pPr>
              <a:lnSpc>
                <a:spcPct val="80000"/>
              </a:lnSpc>
            </a:pPr>
            <a:r>
              <a:rPr lang="en-US" altLang="cs-CZ" sz="800" dirty="0"/>
              <a:t>motionless on the retina (Chapter 39). Loss of this reflex is devastating. A physician who lost his vestibular hair cells because of a toxic reaction to streptomycin wrote a dramatic account of this loss. Immediately after the onset of streptomycin toxicity he could not read in bed without steadying his head to keep it motionless. Even after partial recovery he still could not read street signs or recognize friends while walking in the street; he had to stop to see clearly.</a:t>
            </a:r>
          </a:p>
          <a:p>
            <a:pPr>
              <a:lnSpc>
                <a:spcPct val="80000"/>
              </a:lnSpc>
            </a:pPr>
            <a:endParaRPr lang="en-US" altLang="cs-CZ" sz="800" dirty="0"/>
          </a:p>
          <a:p>
            <a:pPr>
              <a:lnSpc>
                <a:spcPct val="80000"/>
              </a:lnSpc>
            </a:pPr>
            <a:r>
              <a:rPr lang="en-US" altLang="cs-CZ" sz="800" dirty="0"/>
              <a:t>Three different </a:t>
            </a:r>
            <a:r>
              <a:rPr lang="en-US" altLang="cs-CZ" sz="800" dirty="0" err="1"/>
              <a:t>vestibulo</a:t>
            </a:r>
            <a:r>
              <a:rPr lang="en-US" altLang="cs-CZ" sz="800" dirty="0"/>
              <a:t>-ocular reflexes arise from the three major components of the labyrinth:</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rotational </a:t>
            </a:r>
            <a:r>
              <a:rPr lang="en-US" altLang="cs-CZ" sz="800" i="1" dirty="0" err="1"/>
              <a:t>vestibulo</a:t>
            </a:r>
            <a:r>
              <a:rPr lang="en-US" altLang="cs-CZ" sz="800" i="1" dirty="0"/>
              <a:t>-ocular reflex </a:t>
            </a:r>
            <a:r>
              <a:rPr lang="en-US" altLang="cs-CZ" sz="800" dirty="0"/>
              <a:t>compensates for head rotation and receives its input predominantly from the semicircular canals.</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translational </a:t>
            </a:r>
            <a:r>
              <a:rPr lang="en-US" altLang="cs-CZ" sz="800" i="1" dirty="0" err="1"/>
              <a:t>vestibulo</a:t>
            </a:r>
            <a:r>
              <a:rPr lang="en-US" altLang="cs-CZ" sz="800" i="1" dirty="0"/>
              <a:t>-ocular reflex </a:t>
            </a:r>
            <a:r>
              <a:rPr lang="en-US" altLang="cs-CZ" sz="800" dirty="0"/>
              <a:t>compensates for linear head movement.</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ocular counter-rolling response </a:t>
            </a:r>
            <a:r>
              <a:rPr lang="en-US" altLang="cs-CZ" sz="800" dirty="0"/>
              <a:t>compensates for head tilt in the vertical</a:t>
            </a:r>
          </a:p>
          <a:p>
            <a:pPr>
              <a:lnSpc>
                <a:spcPct val="80000"/>
              </a:lnSpc>
            </a:pPr>
            <a:endParaRPr lang="en-US" altLang="cs-CZ" sz="800" dirty="0"/>
          </a:p>
          <a:p>
            <a:pPr>
              <a:lnSpc>
                <a:spcPct val="80000"/>
              </a:lnSpc>
            </a:pPr>
            <a:r>
              <a:rPr lang="en-US" altLang="cs-CZ" sz="800" dirty="0"/>
              <a:t>The second and third reflexes receive their input predominantly from the otolith organs and thus are sometimes called the </a:t>
            </a:r>
            <a:r>
              <a:rPr lang="en-US" altLang="cs-CZ" sz="800" i="1" dirty="0"/>
              <a:t>otolith reflexes. </a:t>
            </a:r>
            <a:r>
              <a:rPr lang="en-US" altLang="cs-CZ" sz="800" dirty="0"/>
              <a:t>Although most head movement is a complex combination of rotation and translation, the reflexes have properties that enable the components to be analyzed independently.</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Nystagmus Resets Eye Position During Sustained Rotation of the Head</a:t>
            </a:r>
          </a:p>
          <a:p>
            <a:pPr>
              <a:lnSpc>
                <a:spcPct val="80000"/>
              </a:lnSpc>
            </a:pPr>
            <a:endParaRPr lang="en-US" altLang="cs-CZ" sz="800" dirty="0"/>
          </a:p>
          <a:p>
            <a:pPr>
              <a:lnSpc>
                <a:spcPct val="80000"/>
              </a:lnSpc>
            </a:pPr>
            <a:r>
              <a:rPr lang="en-US" altLang="cs-CZ" sz="800" dirty="0"/>
              <a:t>Of the three </a:t>
            </a:r>
            <a:r>
              <a:rPr lang="en-US" altLang="cs-CZ" sz="800" dirty="0" err="1"/>
              <a:t>vestibulo</a:t>
            </a:r>
            <a:r>
              <a:rPr lang="en-US" altLang="cs-CZ" sz="800" dirty="0"/>
              <a:t>-ocular reflexes the rotational reflex is the simplest. When the semicircular canals sense head rotation in one direction, the eyes slowly rotate in the opposite direction. As a result the eyes remain still and vision is clear. One would think that sustained rotation in any direction would drive the eyes to the edge of the orbit and keep them there. This does not occur because the eyes make a rapid resetting movement back across the center of the gaze (Figure 40-8). The combination of slow and quick phases of eye movement results in a repetitive pattern, </a:t>
            </a:r>
            <a:r>
              <a:rPr lang="en-US" altLang="cs-CZ" sz="800" i="1" dirty="0"/>
              <a:t>nystagmus </a:t>
            </a:r>
            <a:r>
              <a:rPr lang="en-US" altLang="cs-CZ" sz="800" dirty="0"/>
              <a:t>(Greek, “nod”), so called because a nod has a slow phase as the head drops and a quick phase as the head snaps back to an erect position. The vestibular signal drives the slow phase of nystagmus and brain stem circuits generate the quick phase.</a:t>
            </a:r>
          </a:p>
          <a:p>
            <a:pPr>
              <a:lnSpc>
                <a:spcPct val="80000"/>
              </a:lnSpc>
            </a:pPr>
            <a:endParaRPr lang="en-US" altLang="cs-CZ" sz="800" dirty="0"/>
          </a:p>
          <a:p>
            <a:pPr>
              <a:lnSpc>
                <a:spcPct val="80000"/>
              </a:lnSpc>
            </a:pPr>
            <a:endParaRPr lang="en-US" altLang="cs-CZ" sz="800" dirty="0"/>
          </a:p>
        </p:txBody>
      </p:sp>
    </p:spTree>
    <p:extLst>
      <p:ext uri="{BB962C8B-B14F-4D97-AF65-F5344CB8AC3E}">
        <p14:creationId xmlns:p14="http://schemas.microsoft.com/office/powerpoint/2010/main" val="84802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0CA6-FD64-4689-AB54-902ACE0C8C3F}" type="slidenum">
              <a:rPr lang="en-US" altLang="cs-CZ"/>
              <a:pPr/>
              <a:t>6</a:t>
            </a:fld>
            <a:endParaRPr lang="en-US" altLang="cs-CZ"/>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pPr>
              <a:lnSpc>
                <a:spcPct val="80000"/>
              </a:lnSpc>
            </a:pPr>
            <a:r>
              <a:rPr lang="en-US" altLang="cs-CZ" sz="800" b="1"/>
              <a:t>Functions and Characteristics of Smooth Pursuit</a:t>
            </a:r>
          </a:p>
          <a:p>
            <a:pPr>
              <a:lnSpc>
                <a:spcPct val="80000"/>
              </a:lnSpc>
            </a:pPr>
            <a:r>
              <a:rPr lang="en-US" altLang="cs-CZ" sz="800" b="1" i="1"/>
              <a:t>Functions</a:t>
            </a:r>
          </a:p>
          <a:p>
            <a:pPr>
              <a:lnSpc>
                <a:spcPct val="80000"/>
              </a:lnSpc>
            </a:pPr>
            <a:r>
              <a:rPr lang="en-US" altLang="cs-CZ" sz="800"/>
              <a:t>1. Stabilizes the image of a small moving target on the fovea</a:t>
            </a:r>
          </a:p>
          <a:p>
            <a:pPr>
              <a:lnSpc>
                <a:spcPct val="80000"/>
              </a:lnSpc>
            </a:pPr>
            <a:r>
              <a:rPr lang="en-US" altLang="cs-CZ" sz="800"/>
              <a:t>2. Cancels the VOR during combined eye-head tracking (i.e., VOR cancellation). During smooth tracking of a target that moves in the same</a:t>
            </a:r>
          </a:p>
          <a:p>
            <a:pPr>
              <a:lnSpc>
                <a:spcPct val="80000"/>
              </a:lnSpc>
            </a:pPr>
            <a:r>
              <a:rPr lang="en-US" altLang="cs-CZ" sz="800"/>
              <a:t>direction as the head, smooth pursuit cancels VOR; otherwise, the VOR would move the eyes opposite the direction of intended gaze.</a:t>
            </a:r>
          </a:p>
          <a:p>
            <a:pPr>
              <a:lnSpc>
                <a:spcPct val="80000"/>
              </a:lnSpc>
            </a:pPr>
            <a:r>
              <a:rPr lang="en-US" altLang="cs-CZ" sz="800"/>
              <a:t>3. Cancels optokinetic nystagmus during tracking of a small, moving target against a detailed stationary background. For example, during</a:t>
            </a:r>
          </a:p>
          <a:p>
            <a:pPr>
              <a:lnSpc>
                <a:spcPct val="80000"/>
              </a:lnSpc>
            </a:pPr>
            <a:r>
              <a:rPr lang="en-US" altLang="cs-CZ" sz="800"/>
              <a:t>smooth tracking of a bird flying against a background of leaves, the optokinetic system will try to hold the gaze on the stationary</a:t>
            </a:r>
          </a:p>
          <a:p>
            <a:pPr>
              <a:lnSpc>
                <a:spcPct val="80000"/>
              </a:lnSpc>
            </a:pPr>
            <a:r>
              <a:rPr lang="en-US" altLang="cs-CZ" sz="800"/>
              <a:t>background, but it is overridden by pursuit.</a:t>
            </a:r>
          </a:p>
          <a:p>
            <a:pPr>
              <a:lnSpc>
                <a:spcPct val="80000"/>
              </a:lnSpc>
            </a:pPr>
            <a:r>
              <a:rPr lang="en-US" altLang="cs-CZ" sz="800" b="1" i="1"/>
              <a:t>Characteristics</a:t>
            </a:r>
          </a:p>
          <a:p>
            <a:pPr>
              <a:lnSpc>
                <a:spcPct val="80000"/>
              </a:lnSpc>
            </a:pPr>
            <a:r>
              <a:rPr lang="en-US" altLang="cs-CZ" sz="800"/>
              <a:t>1. </a:t>
            </a:r>
            <a:r>
              <a:rPr lang="en-US" altLang="cs-CZ" sz="800" b="1"/>
              <a:t>Velocity</a:t>
            </a:r>
            <a:r>
              <a:rPr lang="en-US" altLang="cs-CZ" sz="800"/>
              <a:t>: 0.1-70Â°/sec (top athletes may show pursuit as high as 130Â°/sec)</a:t>
            </a:r>
          </a:p>
          <a:p>
            <a:pPr>
              <a:lnSpc>
                <a:spcPct val="80000"/>
              </a:lnSpc>
            </a:pPr>
            <a:r>
              <a:rPr lang="en-US" altLang="cs-CZ" sz="800"/>
              <a:t>2. </a:t>
            </a:r>
            <a:r>
              <a:rPr lang="en-US" altLang="cs-CZ" sz="800" b="1"/>
              <a:t>Latency (initiation time)</a:t>
            </a:r>
            <a:r>
              <a:rPr lang="en-US" altLang="cs-CZ" sz="800"/>
              <a:t>: 100-130msec (i.e., much longer than VOR [about 15 msec], but shorter than saccades [about 200msec])</a:t>
            </a:r>
          </a:p>
          <a:p>
            <a:pPr>
              <a:lnSpc>
                <a:spcPct val="80000"/>
              </a:lnSpc>
            </a:pPr>
            <a:r>
              <a:rPr lang="en-US" altLang="cs-CZ" sz="800"/>
              <a:t>3. </a:t>
            </a:r>
            <a:r>
              <a:rPr lang="en-US" altLang="cs-CZ" sz="800" b="1"/>
              <a:t>Gain</a:t>
            </a:r>
            <a:r>
              <a:rPr lang="en-US" altLang="cs-CZ" sz="800"/>
              <a:t>: eye velocity/target velocity = 1.0 (ideal)</a:t>
            </a:r>
          </a:p>
          <a:p>
            <a:pPr>
              <a:lnSpc>
                <a:spcPct val="80000"/>
              </a:lnSpc>
            </a:pPr>
            <a:r>
              <a:rPr lang="en-US" altLang="cs-CZ" sz="800"/>
              <a:t>4. </a:t>
            </a:r>
            <a:r>
              <a:rPr lang="en-US" altLang="cs-CZ" sz="800" b="1"/>
              <a:t>Two phases of smooth pursuit</a:t>
            </a:r>
            <a:r>
              <a:rPr lang="en-US" altLang="cs-CZ" sz="800"/>
              <a:t>:</a:t>
            </a:r>
          </a:p>
          <a:p>
            <a:pPr>
              <a:lnSpc>
                <a:spcPct val="80000"/>
              </a:lnSpc>
            </a:pPr>
            <a:r>
              <a:rPr lang="en-US" altLang="cs-CZ" sz="800" b="1"/>
              <a:t>Open loop phase (pursuit initiation)</a:t>
            </a:r>
            <a:r>
              <a:rPr lang="en-US" altLang="cs-CZ" sz="800"/>
              <a:t>: during the latency period</a:t>
            </a:r>
          </a:p>
          <a:p>
            <a:pPr>
              <a:lnSpc>
                <a:spcPct val="80000"/>
              </a:lnSpc>
            </a:pPr>
            <a:r>
              <a:rPr lang="en-US" altLang="cs-CZ" sz="800"/>
              <a:t>􀂄 Guided by target motion (i.e., retinal slip velocity)</a:t>
            </a:r>
          </a:p>
          <a:p>
            <a:pPr>
              <a:lnSpc>
                <a:spcPct val="80000"/>
              </a:lnSpc>
            </a:pPr>
            <a:r>
              <a:rPr lang="en-US" altLang="cs-CZ" sz="800"/>
              <a:t>􀂄 Initial acceleration (first 20-40 msec) is very stereotypic and does not depend on initial target velocity.</a:t>
            </a:r>
          </a:p>
          <a:p>
            <a:pPr>
              <a:lnSpc>
                <a:spcPct val="80000"/>
              </a:lnSpc>
            </a:pPr>
            <a:r>
              <a:rPr lang="en-US" altLang="cs-CZ" sz="800"/>
              <a:t>􀂄 After this, there is a variable component in which pursuit acceleration depends on the initial target velocity.</a:t>
            </a:r>
          </a:p>
          <a:p>
            <a:pPr>
              <a:lnSpc>
                <a:spcPct val="80000"/>
              </a:lnSpc>
            </a:pPr>
            <a:r>
              <a:rPr lang="en-US" altLang="cs-CZ" sz="800"/>
              <a:t>5. </a:t>
            </a:r>
            <a:r>
              <a:rPr lang="en-US" altLang="cs-CZ" sz="800" b="1"/>
              <a:t>Closed loop phase (pursuit maintenance </a:t>
            </a:r>
            <a:r>
              <a:rPr lang="en-US" altLang="cs-CZ" sz="800"/>
              <a:t>or </a:t>
            </a:r>
            <a:r>
              <a:rPr lang="en-US" altLang="cs-CZ" sz="800" b="1"/>
              <a:t>steady state</a:t>
            </a:r>
            <a:r>
              <a:rPr lang="en-US" altLang="cs-CZ" sz="800"/>
              <a:t>): after the latency period</a:t>
            </a:r>
          </a:p>
          <a:p>
            <a:pPr>
              <a:lnSpc>
                <a:spcPct val="80000"/>
              </a:lnSpc>
            </a:pPr>
            <a:r>
              <a:rPr lang="en-US" altLang="cs-CZ" sz="800"/>
              <a:t>􀂄 During open loop phase, retinal slip is reduced to a fraction of target speed.</a:t>
            </a:r>
          </a:p>
          <a:p>
            <a:pPr>
              <a:lnSpc>
                <a:spcPct val="80000"/>
              </a:lnSpc>
            </a:pPr>
            <a:r>
              <a:rPr lang="en-US" altLang="cs-CZ" sz="800"/>
              <a:t>􀂄 To maintain pursuit, the brain adds an extraretinal feedback of eye velocity (i.e., an </a:t>
            </a:r>
            <a:r>
              <a:rPr lang="en-US" altLang="cs-CZ" sz="800" b="1"/>
              <a:t>efference copy</a:t>
            </a:r>
            <a:r>
              <a:rPr lang="en-US" altLang="cs-CZ" sz="800"/>
              <a:t>) to retinal slip velocity to</a:t>
            </a:r>
          </a:p>
          <a:p>
            <a:pPr>
              <a:lnSpc>
                <a:spcPct val="80000"/>
              </a:lnSpc>
            </a:pPr>
            <a:r>
              <a:rPr lang="en-US" altLang="cs-CZ" sz="800"/>
              <a:t>compute the target velocity.</a:t>
            </a:r>
          </a:p>
          <a:p>
            <a:pPr>
              <a:lnSpc>
                <a:spcPct val="80000"/>
              </a:lnSpc>
            </a:pPr>
            <a:r>
              <a:rPr lang="en-US" altLang="cs-CZ" sz="800"/>
              <a:t>6. </a:t>
            </a:r>
            <a:r>
              <a:rPr lang="en-US" altLang="cs-CZ" sz="800" b="1"/>
              <a:t>Predictive character of smooth pursuit</a:t>
            </a:r>
          </a:p>
          <a:p>
            <a:pPr>
              <a:lnSpc>
                <a:spcPct val="80000"/>
              </a:lnSpc>
            </a:pPr>
            <a:r>
              <a:rPr lang="en-US" altLang="cs-CZ" sz="800"/>
              <a:t>􀂄 If target motion is unpredictable, pursuit shows a phase lag behind the target (about one latency period), as when tracking a flying</a:t>
            </a:r>
          </a:p>
          <a:p>
            <a:pPr>
              <a:lnSpc>
                <a:spcPct val="80000"/>
              </a:lnSpc>
            </a:pPr>
            <a:r>
              <a:rPr lang="en-US" altLang="cs-CZ" sz="800"/>
              <a:t>insect.</a:t>
            </a:r>
          </a:p>
          <a:p>
            <a:pPr>
              <a:lnSpc>
                <a:spcPct val="80000"/>
              </a:lnSpc>
            </a:pPr>
            <a:r>
              <a:rPr lang="en-US" altLang="cs-CZ" sz="800"/>
              <a:t>􀂄 If target motion is predictable, pursuit will track with no phase lag such that the object is perfectly centered on the fovea, as when</a:t>
            </a:r>
          </a:p>
          <a:p>
            <a:pPr>
              <a:lnSpc>
                <a:spcPct val="80000"/>
              </a:lnSpc>
            </a:pPr>
            <a:r>
              <a:rPr lang="en-US" altLang="cs-CZ" sz="800"/>
              <a:t>tracking a child on a swing.</a:t>
            </a:r>
          </a:p>
          <a:p>
            <a:pPr>
              <a:lnSpc>
                <a:spcPct val="80000"/>
              </a:lnSpc>
            </a:pPr>
            <a:r>
              <a:rPr lang="en-US" altLang="cs-CZ" sz="800"/>
              <a:t>7. </a:t>
            </a:r>
            <a:r>
              <a:rPr lang="en-US" altLang="cs-CZ" sz="800" b="1"/>
              <a:t>Stimuli for smooth pursuit</a:t>
            </a:r>
          </a:p>
          <a:p>
            <a:pPr>
              <a:lnSpc>
                <a:spcPct val="80000"/>
              </a:lnSpc>
            </a:pPr>
            <a:r>
              <a:rPr lang="en-US" altLang="cs-CZ" sz="800"/>
              <a:t>􀂄 Target velocity (i.e., retinal slip velocity; a velocity error) is the primary stimulus</a:t>
            </a:r>
          </a:p>
          <a:p>
            <a:pPr>
              <a:lnSpc>
                <a:spcPct val="80000"/>
              </a:lnSpc>
            </a:pPr>
            <a:r>
              <a:rPr lang="en-US" altLang="cs-CZ" sz="800"/>
              <a:t>􀂄 Position of target (a position error)</a:t>
            </a:r>
          </a:p>
          <a:p>
            <a:pPr>
              <a:lnSpc>
                <a:spcPct val="80000"/>
              </a:lnSpc>
            </a:pPr>
            <a:r>
              <a:rPr lang="en-US" altLang="cs-CZ" sz="800"/>
              <a:t>􀂄 Motor command to the eye (efference copy)</a:t>
            </a:r>
          </a:p>
          <a:p>
            <a:pPr>
              <a:lnSpc>
                <a:spcPct val="80000"/>
              </a:lnSpc>
            </a:pPr>
            <a:r>
              <a:rPr lang="en-US" altLang="cs-CZ" sz="800"/>
              <a:t>􀂄 Proprioception (afferent input) e.g., tracking one's outstretched finger in the dark; also uses knowledge of motor command to the limb</a:t>
            </a:r>
          </a:p>
          <a:p>
            <a:pPr>
              <a:lnSpc>
                <a:spcPct val="80000"/>
              </a:lnSpc>
            </a:pPr>
            <a:r>
              <a:rPr lang="en-US" altLang="cs-CZ" sz="800"/>
              <a:t>􀂄 Perception of motion (requires high-level integration of many motion cues; e.g., stroboscopic motion in which one infers motion of an</a:t>
            </a:r>
          </a:p>
          <a:p>
            <a:pPr>
              <a:lnSpc>
                <a:spcPct val="80000"/>
              </a:lnSpc>
            </a:pPr>
            <a:r>
              <a:rPr lang="en-US" altLang="cs-CZ" sz="800"/>
              <a:t>object from a series of flashes, even though no actual motion occurs)</a:t>
            </a:r>
          </a:p>
          <a:p>
            <a:pPr>
              <a:lnSpc>
                <a:spcPct val="80000"/>
              </a:lnSpc>
            </a:pPr>
            <a:r>
              <a:rPr lang="en-US" altLang="cs-CZ" sz="800" b="1"/>
              <a:t>Putative Smooth Pursuit Pathways</a:t>
            </a:r>
          </a:p>
          <a:p>
            <a:pPr>
              <a:lnSpc>
                <a:spcPct val="80000"/>
              </a:lnSpc>
            </a:pPr>
            <a:r>
              <a:rPr lang="en-US" altLang="cs-CZ" sz="800" b="1" i="1"/>
              <a:t>Putative Pathway for Horizontal Pursuit</a:t>
            </a:r>
          </a:p>
          <a:p>
            <a:pPr>
              <a:lnSpc>
                <a:spcPct val="80000"/>
              </a:lnSpc>
            </a:pPr>
            <a:r>
              <a:rPr lang="en-US" altLang="cs-CZ" sz="800"/>
              <a:t>The smooth pursuit pathway in primates originates in the M (large) ganglion cells in the retina. Signals from these cells are relayed through</a:t>
            </a:r>
          </a:p>
          <a:p>
            <a:pPr>
              <a:lnSpc>
                <a:spcPct val="80000"/>
              </a:lnSpc>
            </a:pPr>
            <a:r>
              <a:rPr lang="en-US" altLang="cs-CZ" sz="800"/>
              <a:t>the magnocellular layers of the lateral geniculate nucleus to the striate cortex (area V1), from there to areas V2 and V3, and then to MT</a:t>
            </a:r>
          </a:p>
          <a:p>
            <a:pPr>
              <a:lnSpc>
                <a:spcPct val="80000"/>
              </a:lnSpc>
            </a:pPr>
            <a:r>
              <a:rPr lang="en-US" altLang="cs-CZ" sz="800"/>
              <a:t>(middle temporal, area V5). Signals from MT are relayed to MST (medial superior temporal, area V5a) and to the visual motor area in the</a:t>
            </a:r>
          </a:p>
          <a:p>
            <a:pPr>
              <a:lnSpc>
                <a:spcPct val="80000"/>
              </a:lnSpc>
            </a:pPr>
            <a:r>
              <a:rPr lang="en-US" altLang="cs-CZ" sz="800"/>
              <a:t>frontal (the smooth pursuit subregion of the frontal eye field and supplemental eye field) and posterior parietal cortex (lateral intraparietal</a:t>
            </a:r>
          </a:p>
          <a:p>
            <a:pPr>
              <a:lnSpc>
                <a:spcPct val="80000"/>
              </a:lnSpc>
            </a:pPr>
            <a:r>
              <a:rPr lang="en-US" altLang="cs-CZ" sz="800"/>
              <a:t>area). In V1, the information about motion is transformed by neurons that respond to particular directions of motion. These signals are</a:t>
            </a:r>
          </a:p>
          <a:p>
            <a:pPr>
              <a:lnSpc>
                <a:spcPct val="80000"/>
              </a:lnSpc>
            </a:pPr>
            <a:r>
              <a:rPr lang="en-US" altLang="cs-CZ" sz="800"/>
              <a:t>further elaborated in MT, where the firing pattern of the population of neurons encodes the speed and direction of motion. Information</a:t>
            </a:r>
          </a:p>
          <a:p>
            <a:pPr>
              <a:lnSpc>
                <a:spcPct val="80000"/>
              </a:lnSpc>
            </a:pPr>
            <a:r>
              <a:rPr lang="en-US" altLang="cs-CZ" sz="800"/>
              <a:t>about motion from MT is then extracted in MST. Both MT and MST, as well as the frontal eye field, project directly to the dorsolateral</a:t>
            </a:r>
          </a:p>
          <a:p>
            <a:pPr>
              <a:lnSpc>
                <a:spcPct val="80000"/>
              </a:lnSpc>
            </a:pPr>
            <a:r>
              <a:rPr lang="en-US" altLang="cs-CZ" sz="800"/>
              <a:t>pontine nuclei (DLPN) in the ipsilateral basal pons. The DLPN, in turn, projects to the contralateral flocculus/ventral paraflocculus and the</a:t>
            </a:r>
          </a:p>
          <a:p>
            <a:pPr>
              <a:lnSpc>
                <a:spcPct val="80000"/>
              </a:lnSpc>
            </a:pPr>
            <a:r>
              <a:rPr lang="en-US" altLang="cs-CZ" sz="800"/>
              <a:t>dorsal vermis in the cerebellum. The flocculus and fastigial nucleus project to the medial vestibular nucleus (MVN) in the brainstem, which</a:t>
            </a:r>
          </a:p>
          <a:p>
            <a:pPr>
              <a:lnSpc>
                <a:spcPct val="80000"/>
              </a:lnSpc>
            </a:pPr>
            <a:r>
              <a:rPr lang="en-US" altLang="cs-CZ" sz="800"/>
              <a:t>then projects to the contralateral abducens nucleus. The abducens nucleus innervates the lateral rectus on the same side and, via the</a:t>
            </a:r>
          </a:p>
          <a:p>
            <a:pPr>
              <a:lnSpc>
                <a:spcPct val="80000"/>
              </a:lnSpc>
            </a:pPr>
            <a:r>
              <a:rPr lang="en-US" altLang="cs-CZ" sz="800"/>
              <a:t>abducens internuclear neurons, innervates the contralateral medial rectus. This constitutes a double decussation of the horizontal pursuit</a:t>
            </a:r>
          </a:p>
          <a:p>
            <a:pPr>
              <a:lnSpc>
                <a:spcPct val="80000"/>
              </a:lnSpc>
            </a:pPr>
            <a:r>
              <a:rPr lang="en-US" altLang="cs-CZ" sz="800"/>
              <a:t>pathway. The first decussation is the pontocerebellar projections from the DLPN, through the contralateral middle cerebellar peduncle, to</a:t>
            </a:r>
          </a:p>
          <a:p>
            <a:pPr>
              <a:lnSpc>
                <a:spcPct val="80000"/>
              </a:lnSpc>
            </a:pPr>
            <a:r>
              <a:rPr lang="en-US" altLang="cs-CZ" sz="800"/>
              <a:t>the contralateral flocculus/ventral paraflocculus and the dorsal vermis. The second decussation is from second-order vestibular neurons in</a:t>
            </a:r>
          </a:p>
          <a:p>
            <a:pPr>
              <a:lnSpc>
                <a:spcPct val="80000"/>
              </a:lnSpc>
            </a:pPr>
            <a:r>
              <a:rPr lang="en-US" altLang="cs-CZ" sz="800"/>
              <a:t>the MVN to the contralateral abducens nucleus. In addition, the nucleus of the optic tract (NOT) receives projections from MT and MST and</a:t>
            </a:r>
          </a:p>
          <a:p>
            <a:pPr>
              <a:lnSpc>
                <a:spcPct val="80000"/>
              </a:lnSpc>
            </a:pPr>
            <a:r>
              <a:rPr lang="en-US" altLang="cs-CZ" sz="800"/>
              <a:t>projects to the DLPN. The NOT participates in horizontal pursuit only. Unilateral or bilateral lesions of NOT do not affect vertical pursuit.</a:t>
            </a:r>
          </a:p>
          <a:p>
            <a:pPr>
              <a:lnSpc>
                <a:spcPct val="80000"/>
              </a:lnSpc>
            </a:pPr>
            <a:r>
              <a:rPr lang="en-US" altLang="cs-CZ" sz="800" b="1" i="1"/>
              <a:t>Putative Pathway for Vertical Pursuit</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a:t>
            </a:r>
          </a:p>
          <a:p>
            <a:pPr>
              <a:lnSpc>
                <a:spcPct val="80000"/>
              </a:lnSpc>
            </a:pPr>
            <a:r>
              <a:rPr lang="en-US" altLang="cs-CZ" sz="800"/>
              <a:t>interstitial nucleus of Cajal (INC), and (3) the dentate nucleus in the cerebellum.</a:t>
            </a:r>
          </a:p>
          <a:p>
            <a:pPr>
              <a:lnSpc>
                <a:spcPct val="80000"/>
              </a:lnSpc>
            </a:pPr>
            <a:r>
              <a:rPr lang="en-US" altLang="cs-CZ" sz="800" b="1"/>
              <a:t>Omnipause neurons </a:t>
            </a:r>
            <a:r>
              <a:rPr lang="en-US" altLang="cs-CZ" sz="800"/>
              <a:t>in the nucleus raphe interpositus, which inhibit excitatory burst neurons for saccades during fixation and stop firing</a:t>
            </a:r>
          </a:p>
          <a:p>
            <a:pPr>
              <a:lnSpc>
                <a:spcPct val="80000"/>
              </a:lnSpc>
            </a:pPr>
            <a:r>
              <a:rPr lang="en-US" altLang="cs-CZ" sz="800"/>
              <a:t>during saccades, also exert inhibitory control over pursuit. The nucleus prepsitus hypoglossi-MVN complex and INC perform integration, in the</a:t>
            </a:r>
          </a:p>
          <a:p>
            <a:pPr>
              <a:lnSpc>
                <a:spcPct val="80000"/>
              </a:lnSpc>
            </a:pPr>
            <a:r>
              <a:rPr lang="en-US" altLang="cs-CZ" sz="800"/>
              <a:t>mathematical sense, for conjugate horizontal and vertical pursuit, respectively, by transforming eye velocity signals to eye position signals.</a:t>
            </a:r>
          </a:p>
          <a:p>
            <a:pPr>
              <a:lnSpc>
                <a:spcPct val="80000"/>
              </a:lnSpc>
            </a:pPr>
            <a:r>
              <a:rPr lang="en-US" altLang="cs-CZ" sz="800"/>
              <a:t>The smooth pursuit and optokinetic systems share similar neural pathways and are often activated simultaneously (see section 3.14).</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 INC,</a:t>
            </a:r>
          </a:p>
          <a:p>
            <a:pPr>
              <a:lnSpc>
                <a:spcPct val="80000"/>
              </a:lnSpc>
            </a:pPr>
            <a:r>
              <a:rPr lang="en-US" altLang="cs-CZ" sz="800"/>
              <a:t>and (3) the dentate nucleus in the cerebellum.</a:t>
            </a:r>
          </a:p>
          <a:p>
            <a:pPr>
              <a:lnSpc>
                <a:spcPct val="80000"/>
              </a:lnSpc>
            </a:pPr>
            <a:endParaRPr lang="en-US" altLang="cs-CZ" sz="800"/>
          </a:p>
        </p:txBody>
      </p:sp>
    </p:spTree>
    <p:extLst>
      <p:ext uri="{BB962C8B-B14F-4D97-AF65-F5344CB8AC3E}">
        <p14:creationId xmlns:p14="http://schemas.microsoft.com/office/powerpoint/2010/main" val="6375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9D5128-7F7B-4B2E-81B7-EEA247A52F7E}" type="slidenum">
              <a:rPr lang="en-US" altLang="cs-CZ" sz="1200"/>
              <a:pPr eaLnBrk="1" hangingPunct="1"/>
              <a:t>9</a:t>
            </a:fld>
            <a:endParaRPr lang="en-US" altLang="cs-CZ"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19660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AD11801-F9FB-4700-9417-1F3D345699A7}" type="slidenum">
              <a:rPr lang="en-US" altLang="cs-CZ" sz="1200"/>
              <a:pPr eaLnBrk="1" hangingPunct="1"/>
              <a:t>10</a:t>
            </a:fld>
            <a:endParaRPr lang="en-US" altLang="cs-CZ"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canals are surrounded by </a:t>
            </a:r>
            <a:r>
              <a:rPr lang="en-US" altLang="cs-CZ" b="1" smtClean="0">
                <a:latin typeface="Arial" panose="020B0604020202020204" pitchFamily="34" charset="0"/>
              </a:rPr>
              <a:t>perilymph</a:t>
            </a:r>
            <a:r>
              <a:rPr lang="en-US" altLang="cs-CZ" smtClean="0">
                <a:latin typeface="Arial" panose="020B0604020202020204" pitchFamily="34" charset="0"/>
              </a:rPr>
              <a:t> and contain </a:t>
            </a:r>
            <a:r>
              <a:rPr lang="en-US" altLang="cs-CZ" b="1" smtClean="0">
                <a:latin typeface="Arial" panose="020B0604020202020204" pitchFamily="34" charset="0"/>
              </a:rPr>
              <a:t>endolymph</a:t>
            </a:r>
          </a:p>
          <a:p>
            <a:pPr eaLnBrk="1" hangingPunct="1">
              <a:buFontTx/>
              <a:buChar char="•"/>
            </a:pPr>
            <a:r>
              <a:rPr lang="en-US" altLang="cs-CZ" b="1" smtClean="0">
                <a:latin typeface="Arial" panose="020B0604020202020204" pitchFamily="34" charset="0"/>
              </a:rPr>
              <a:t>the ionic composition of the endolymph is high in K+ and low in Na+</a:t>
            </a:r>
            <a:r>
              <a:rPr lang="en-US" altLang="cs-CZ" smtClean="0">
                <a:latin typeface="Arial" panose="020B0604020202020204" pitchFamily="34" charset="0"/>
              </a:rPr>
              <a:t> </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connect with utricle which is linked to saccule</a:t>
            </a:r>
          </a:p>
          <a:p>
            <a:pPr eaLnBrk="1" hangingPunct="1">
              <a:buFontTx/>
              <a:buChar char="•"/>
            </a:pPr>
            <a:r>
              <a:rPr lang="en-US" altLang="cs-CZ" b="1" smtClean="0">
                <a:latin typeface="Arial" panose="020B0604020202020204" pitchFamily="34" charset="0"/>
              </a:rPr>
              <a:t>utricle oriented horizontally; saccule oriented vertically</a:t>
            </a:r>
          </a:p>
          <a:p>
            <a:pPr eaLnBrk="1" hangingPunct="1">
              <a:buFontTx/>
              <a:buChar char="•"/>
            </a:pPr>
            <a:r>
              <a:rPr lang="en-US" altLang="cs-CZ" smtClean="0">
                <a:latin typeface="Arial" panose="020B0604020202020204" pitchFamily="34" charset="0"/>
              </a:rPr>
              <a:t>lateral canals located in a plane tilted about 25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above horizontal when head is level</a:t>
            </a:r>
          </a:p>
          <a:p>
            <a:pPr eaLnBrk="1" hangingPunct="1">
              <a:buFontTx/>
              <a:buChar char="•"/>
            </a:pPr>
            <a:r>
              <a:rPr lang="en-US" altLang="cs-CZ" smtClean="0">
                <a:latin typeface="Arial" panose="020B0604020202020204" pitchFamily="34" charset="0"/>
              </a:rPr>
              <a:t>posterior canal is rotated about 55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posterior to sagittal plane </a:t>
            </a:r>
          </a:p>
          <a:p>
            <a:pPr eaLnBrk="1" hangingPunct="1">
              <a:buFontTx/>
              <a:buChar char="•"/>
            </a:pPr>
            <a:r>
              <a:rPr lang="en-US" altLang="cs-CZ" smtClean="0">
                <a:latin typeface="Arial" panose="020B0604020202020204" pitchFamily="34" charset="0"/>
              </a:rPr>
              <a:t>anterior canal is rotated about 40</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anterior to sagittal plane</a:t>
            </a:r>
          </a:p>
          <a:p>
            <a:pPr eaLnBrk="1" hangingPunct="1">
              <a:buFontTx/>
              <a:buChar char="•"/>
            </a:pPr>
            <a:endParaRPr lang="en-US" altLang="cs-CZ" smtClean="0">
              <a:latin typeface="Arial" panose="020B0604020202020204" pitchFamily="34" charset="0"/>
            </a:endParaRPr>
          </a:p>
          <a:p>
            <a:pPr eaLnBrk="1" hangingPunct="1"/>
            <a:r>
              <a:rPr lang="en-US" altLang="cs-CZ" b="1" smtClean="0">
                <a:latin typeface="Arial" panose="020B0604020202020204" pitchFamily="34" charset="0"/>
              </a:rPr>
              <a:t>The utricle and saccule are specialized primarily to respond to </a:t>
            </a:r>
            <a:r>
              <a:rPr lang="en-US" altLang="cs-CZ" b="1" i="1" smtClean="0">
                <a:latin typeface="Arial" panose="020B0604020202020204" pitchFamily="34" charset="0"/>
              </a:rPr>
              <a:t>linear accelerations</a:t>
            </a:r>
            <a:r>
              <a:rPr lang="en-US" altLang="cs-CZ" b="1" smtClean="0">
                <a:latin typeface="Arial" panose="020B0604020202020204" pitchFamily="34" charset="0"/>
              </a:rPr>
              <a:t> of the head and </a:t>
            </a:r>
            <a:r>
              <a:rPr lang="en-US" altLang="cs-CZ" b="1" i="1" smtClean="0">
                <a:latin typeface="Arial" panose="020B0604020202020204" pitchFamily="34" charset="0"/>
              </a:rPr>
              <a:t>static head position</a:t>
            </a:r>
            <a:r>
              <a:rPr lang="en-US" altLang="cs-CZ" b="1" smtClean="0">
                <a:latin typeface="Arial" panose="020B0604020202020204" pitchFamily="34" charset="0"/>
              </a:rPr>
              <a:t>, whereas the semicircular canals are specialized for responding to </a:t>
            </a:r>
            <a:r>
              <a:rPr lang="en-US" altLang="cs-CZ" b="1" i="1" smtClean="0">
                <a:latin typeface="Arial" panose="020B0604020202020204" pitchFamily="34" charset="0"/>
              </a:rPr>
              <a:t>rotational accelerations</a:t>
            </a:r>
            <a:r>
              <a:rPr lang="en-US" altLang="cs-CZ" b="1" smtClean="0">
                <a:latin typeface="Arial" panose="020B0604020202020204" pitchFamily="34" charset="0"/>
              </a:rPr>
              <a:t> of the head.</a:t>
            </a:r>
            <a:r>
              <a:rPr lang="en-US" altLang="cs-CZ" smtClean="0">
                <a:latin typeface="Arial" panose="020B0604020202020204" pitchFamily="34" charset="0"/>
              </a:rPr>
              <a:t> </a:t>
            </a:r>
          </a:p>
          <a:p>
            <a:pPr eaLnBrk="1" hangingPunct="1"/>
            <a:endParaRPr lang="en-US" altLang="cs-CZ" smtClean="0">
              <a:latin typeface="Arial" panose="020B0604020202020204" pitchFamily="34" charset="0"/>
            </a:endParaRPr>
          </a:p>
        </p:txBody>
      </p:sp>
    </p:spTree>
    <p:extLst>
      <p:ext uri="{BB962C8B-B14F-4D97-AF65-F5344CB8AC3E}">
        <p14:creationId xmlns:p14="http://schemas.microsoft.com/office/powerpoint/2010/main" val="313993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B1AC520-6EA0-4113-BB20-1A55E29A0B6F}" type="slidenum">
              <a:rPr lang="en-US" altLang="cs-CZ" sz="1200"/>
              <a:pPr eaLnBrk="1" hangingPunct="1"/>
              <a:t>11</a:t>
            </a:fld>
            <a:endParaRPr lang="en-US" altLang="cs-CZ"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specialized for responding to </a:t>
            </a:r>
            <a:r>
              <a:rPr lang="en-US" altLang="cs-CZ" b="1" i="1" smtClean="0">
                <a:latin typeface="Arial" panose="020B0604020202020204" pitchFamily="34" charset="0"/>
              </a:rPr>
              <a:t>rotational accelerations</a:t>
            </a:r>
            <a:r>
              <a:rPr lang="en-US" altLang="cs-CZ" smtClean="0">
                <a:latin typeface="Arial" panose="020B0604020202020204" pitchFamily="34" charset="0"/>
              </a:rPr>
              <a:t> of the head</a:t>
            </a:r>
          </a:p>
          <a:p>
            <a:pPr eaLnBrk="1" hangingPunct="1"/>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are surrounded by </a:t>
            </a:r>
            <a:r>
              <a:rPr lang="en-US" altLang="cs-CZ" b="1" smtClean="0">
                <a:latin typeface="Arial" panose="020B0604020202020204" pitchFamily="34" charset="0"/>
              </a:rPr>
              <a:t>perilymph</a:t>
            </a:r>
            <a:r>
              <a:rPr lang="en-US" altLang="cs-CZ" smtClean="0">
                <a:latin typeface="Arial" panose="020B0604020202020204" pitchFamily="34" charset="0"/>
              </a:rPr>
              <a:t> and contain </a:t>
            </a:r>
            <a:r>
              <a:rPr lang="en-US" altLang="cs-CZ" b="1" smtClean="0">
                <a:latin typeface="Arial" panose="020B0604020202020204" pitchFamily="34" charset="0"/>
              </a:rPr>
              <a:t>endolymph</a:t>
            </a:r>
          </a:p>
          <a:p>
            <a:pPr eaLnBrk="1" hangingPunct="1">
              <a:buFontTx/>
              <a:buChar char="•"/>
            </a:pPr>
            <a:r>
              <a:rPr lang="en-US" altLang="cs-CZ" b="1" smtClean="0">
                <a:latin typeface="Arial" panose="020B0604020202020204" pitchFamily="34" charset="0"/>
              </a:rPr>
              <a:t>the ionic composition of the endolymph is high in K+ and low in Na+</a:t>
            </a:r>
            <a:r>
              <a:rPr lang="en-US" altLang="cs-CZ" smtClean="0">
                <a:latin typeface="Arial" panose="020B0604020202020204" pitchFamily="34" charset="0"/>
              </a:rPr>
              <a:t> </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connect with utricle which is linked to saccule</a:t>
            </a:r>
          </a:p>
          <a:p>
            <a:pPr eaLnBrk="1" hangingPunct="1">
              <a:buFontTx/>
              <a:buChar char="•"/>
            </a:pPr>
            <a:r>
              <a:rPr lang="en-US" altLang="cs-CZ" b="1" smtClean="0">
                <a:latin typeface="Arial" panose="020B0604020202020204" pitchFamily="34" charset="0"/>
              </a:rPr>
              <a:t>utricle oriented horizontally; saccule oriented vertically</a:t>
            </a:r>
          </a:p>
          <a:p>
            <a:pPr eaLnBrk="1" hangingPunct="1">
              <a:buFontTx/>
              <a:buChar char="•"/>
            </a:pPr>
            <a:r>
              <a:rPr lang="en-US" altLang="cs-CZ" smtClean="0">
                <a:latin typeface="Arial" panose="020B0604020202020204" pitchFamily="34" charset="0"/>
              </a:rPr>
              <a:t>lateral canals located in a plane tilted about 25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above horizontal when head is level</a:t>
            </a:r>
          </a:p>
          <a:p>
            <a:pPr eaLnBrk="1" hangingPunct="1">
              <a:buFontTx/>
              <a:buChar char="•"/>
            </a:pPr>
            <a:r>
              <a:rPr lang="en-US" altLang="cs-CZ" smtClean="0">
                <a:latin typeface="Arial" panose="020B0604020202020204" pitchFamily="34" charset="0"/>
              </a:rPr>
              <a:t>posterior canal is rotated about 55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posterior to sagittal plane </a:t>
            </a:r>
          </a:p>
          <a:p>
            <a:pPr eaLnBrk="1" hangingPunct="1">
              <a:buFontTx/>
              <a:buChar char="•"/>
            </a:pPr>
            <a:r>
              <a:rPr lang="en-US" altLang="cs-CZ" smtClean="0">
                <a:latin typeface="Arial" panose="020B0604020202020204" pitchFamily="34" charset="0"/>
              </a:rPr>
              <a:t>anterior canal is rotated about 40</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anterior to sagittal plane</a:t>
            </a:r>
          </a:p>
          <a:p>
            <a:pPr eaLnBrk="1" hangingPunct="1">
              <a:buFontTx/>
              <a:buChar char="•"/>
            </a:pPr>
            <a:endParaRPr lang="en-US" altLang="cs-CZ" smtClean="0">
              <a:latin typeface="Arial" panose="020B0604020202020204" pitchFamily="34" charset="0"/>
            </a:endParaRPr>
          </a:p>
          <a:p>
            <a:pPr eaLnBrk="1" hangingPunct="1"/>
            <a:r>
              <a:rPr lang="en-US" altLang="cs-CZ" b="1" smtClean="0">
                <a:latin typeface="Arial" panose="020B0604020202020204" pitchFamily="34" charset="0"/>
              </a:rPr>
              <a:t>The utricle and saccule are specialized primarily to respond to </a:t>
            </a:r>
            <a:r>
              <a:rPr lang="en-US" altLang="cs-CZ" b="1" i="1" smtClean="0">
                <a:latin typeface="Arial" panose="020B0604020202020204" pitchFamily="34" charset="0"/>
              </a:rPr>
              <a:t>linear accelerations</a:t>
            </a:r>
            <a:r>
              <a:rPr lang="en-US" altLang="cs-CZ" b="1" smtClean="0">
                <a:latin typeface="Arial" panose="020B0604020202020204" pitchFamily="34" charset="0"/>
              </a:rPr>
              <a:t> of the head and </a:t>
            </a:r>
            <a:r>
              <a:rPr lang="en-US" altLang="cs-CZ" b="1" i="1" smtClean="0">
                <a:latin typeface="Arial" panose="020B0604020202020204" pitchFamily="34" charset="0"/>
              </a:rPr>
              <a:t>static head position</a:t>
            </a:r>
            <a:r>
              <a:rPr lang="en-US" altLang="cs-CZ" b="1" smtClean="0">
                <a:latin typeface="Arial" panose="020B0604020202020204" pitchFamily="34" charset="0"/>
              </a:rPr>
              <a:t>, whereas the semicircular canals are specialized for responding to </a:t>
            </a:r>
            <a:r>
              <a:rPr lang="en-US" altLang="cs-CZ" b="1" i="1" smtClean="0">
                <a:latin typeface="Arial" panose="020B0604020202020204" pitchFamily="34" charset="0"/>
              </a:rPr>
              <a:t>rotational accelerations</a:t>
            </a:r>
            <a:r>
              <a:rPr lang="en-US" altLang="cs-CZ" b="1" smtClean="0">
                <a:latin typeface="Arial" panose="020B0604020202020204" pitchFamily="34" charset="0"/>
              </a:rPr>
              <a:t> of the head.</a:t>
            </a:r>
            <a:r>
              <a:rPr lang="en-US" altLang="cs-CZ" smtClean="0">
                <a:latin typeface="Arial" panose="020B0604020202020204" pitchFamily="34" charset="0"/>
              </a:rPr>
              <a:t> </a:t>
            </a:r>
          </a:p>
          <a:p>
            <a:pPr eaLnBrk="1" hangingPunct="1"/>
            <a:endParaRPr lang="en-US" altLang="cs-CZ" smtClean="0">
              <a:latin typeface="Arial" panose="020B0604020202020204" pitchFamily="34" charset="0"/>
            </a:endParaRPr>
          </a:p>
        </p:txBody>
      </p:sp>
    </p:spTree>
    <p:extLst>
      <p:ext uri="{BB962C8B-B14F-4D97-AF65-F5344CB8AC3E}">
        <p14:creationId xmlns:p14="http://schemas.microsoft.com/office/powerpoint/2010/main" val="182439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1D6323-ED68-45D9-A60E-8F654627E4E6}" type="slidenum">
              <a:rPr lang="en-US" altLang="cs-CZ" sz="1200"/>
              <a:pPr eaLnBrk="1" hangingPunct="1"/>
              <a:t>12</a:t>
            </a:fld>
            <a:endParaRPr lang="en-US" altLang="cs-CZ"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the ampulla is an expanded region which contains sense organs made of </a:t>
            </a:r>
            <a:r>
              <a:rPr lang="en-US" altLang="cs-CZ" b="1" i="1" smtClean="0">
                <a:latin typeface="Arial" panose="020B0604020202020204" pitchFamily="34" charset="0"/>
              </a:rPr>
              <a:t>hair cells</a:t>
            </a:r>
            <a:r>
              <a:rPr lang="en-US" altLang="cs-CZ" smtClean="0">
                <a:latin typeface="Arial" panose="020B0604020202020204" pitchFamily="34" charset="0"/>
              </a:rPr>
              <a:t> that respond to rotational motion</a:t>
            </a:r>
          </a:p>
          <a:p>
            <a:pPr eaLnBrk="1" hangingPunct="1">
              <a:buFontTx/>
              <a:buChar char="•"/>
            </a:pPr>
            <a:r>
              <a:rPr lang="en-US" altLang="cs-CZ" smtClean="0">
                <a:latin typeface="Arial" panose="020B0604020202020204" pitchFamily="34" charset="0"/>
              </a:rPr>
              <a:t>hair cells innervated by afferent fibers of vestibular nerve are embedded in </a:t>
            </a:r>
            <a:r>
              <a:rPr lang="en-US" altLang="cs-CZ" b="1" smtClean="0">
                <a:latin typeface="Arial" panose="020B0604020202020204" pitchFamily="34" charset="0"/>
              </a:rPr>
              <a:t>crista ampullaris</a:t>
            </a:r>
          </a:p>
          <a:p>
            <a:pPr eaLnBrk="1" hangingPunct="1">
              <a:buFontTx/>
              <a:buChar char="•"/>
            </a:pPr>
            <a:r>
              <a:rPr lang="en-US" altLang="cs-CZ" smtClean="0">
                <a:latin typeface="Arial" panose="020B0604020202020204" pitchFamily="34" charset="0"/>
              </a:rPr>
              <a:t>hair cell is made up of </a:t>
            </a:r>
            <a:r>
              <a:rPr lang="en-US" altLang="cs-CZ" b="1" smtClean="0">
                <a:latin typeface="Arial" panose="020B0604020202020204" pitchFamily="34" charset="0"/>
              </a:rPr>
              <a:t>columns of stereocilia</a:t>
            </a:r>
            <a:r>
              <a:rPr lang="en-US" altLang="cs-CZ" smtClean="0">
                <a:latin typeface="Arial" panose="020B0604020202020204" pitchFamily="34" charset="0"/>
              </a:rPr>
              <a:t> which are graded in height and single</a:t>
            </a:r>
            <a:r>
              <a:rPr lang="en-US" altLang="cs-CZ" b="1" smtClean="0">
                <a:latin typeface="Arial" panose="020B0604020202020204" pitchFamily="34" charset="0"/>
              </a:rPr>
              <a:t> kinocilium</a:t>
            </a:r>
            <a:r>
              <a:rPr lang="en-US" altLang="cs-CZ" smtClean="0">
                <a:latin typeface="Arial" panose="020B0604020202020204" pitchFamily="34" charset="0"/>
              </a:rPr>
              <a:t> (tall cilium)</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stereocilia are embedded in </a:t>
            </a:r>
            <a:r>
              <a:rPr lang="en-US" altLang="cs-CZ" b="1" smtClean="0">
                <a:latin typeface="Arial" panose="020B0604020202020204" pitchFamily="34" charset="0"/>
              </a:rPr>
              <a:t>cupula </a:t>
            </a:r>
            <a:r>
              <a:rPr lang="en-US" altLang="cs-CZ" smtClean="0">
                <a:latin typeface="Arial" panose="020B0604020202020204" pitchFamily="34" charset="0"/>
              </a:rPr>
              <a:t>(gelatinous structure) which extends to the upper wall of ampulla</a:t>
            </a:r>
          </a:p>
        </p:txBody>
      </p:sp>
    </p:spTree>
    <p:extLst>
      <p:ext uri="{BB962C8B-B14F-4D97-AF65-F5344CB8AC3E}">
        <p14:creationId xmlns:p14="http://schemas.microsoft.com/office/powerpoint/2010/main" val="206463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smtClean="0">
                <a:latin typeface="Arial" panose="020B0604020202020204" pitchFamily="34" charset="0"/>
              </a:rPr>
              <a:t>stereocilia bending in the opposite direction creates a hyperpolarization by closing those channels that are constantly open, even in the resting state, thus further obstructing K</a:t>
            </a:r>
            <a:r>
              <a:rPr lang="en-CA" altLang="cs-CZ" baseline="30000" smtClean="0">
                <a:latin typeface="Arial" panose="020B0604020202020204" pitchFamily="34" charset="0"/>
              </a:rPr>
              <a:t>+</a:t>
            </a:r>
            <a:r>
              <a:rPr lang="en-CA" altLang="cs-CZ" smtClean="0">
                <a:latin typeface="Arial" panose="020B0604020202020204" pitchFamily="34" charset="0"/>
              </a:rPr>
              <a:t> flow down the electrochemical gradient.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7CD8C0-E371-4817-966B-2DF9C00882F4}" type="slidenum">
              <a:rPr lang="en-US" altLang="cs-CZ" sz="1200"/>
              <a:pPr eaLnBrk="1" hangingPunct="1"/>
              <a:t>13</a:t>
            </a:fld>
            <a:endParaRPr lang="en-US" altLang="cs-CZ" sz="1200"/>
          </a:p>
        </p:txBody>
      </p:sp>
    </p:spTree>
    <p:extLst>
      <p:ext uri="{BB962C8B-B14F-4D97-AF65-F5344CB8AC3E}">
        <p14:creationId xmlns:p14="http://schemas.microsoft.com/office/powerpoint/2010/main" val="146457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5147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5548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75794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5085" y="44451"/>
            <a:ext cx="11592983" cy="481013"/>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31801" y="687388"/>
            <a:ext cx="11544300" cy="28067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31801" y="3646488"/>
            <a:ext cx="11544300" cy="28067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552451" y="6564313"/>
            <a:ext cx="1068916" cy="260350"/>
          </a:xfrm>
        </p:spPr>
        <p:txBody>
          <a:bodyPr/>
          <a:lstStyle>
            <a:lvl1pPr>
              <a:defRPr/>
            </a:lvl1pPr>
          </a:lstStyle>
          <a:p>
            <a:endParaRPr lang="en-US" altLang="cs-CZ"/>
          </a:p>
        </p:txBody>
      </p:sp>
      <p:sp>
        <p:nvSpPr>
          <p:cNvPr id="6" name="Zástupný symbol pro zápatí 5"/>
          <p:cNvSpPr>
            <a:spLocks noGrp="1"/>
          </p:cNvSpPr>
          <p:nvPr>
            <p:ph type="ftr" sz="quarter" idx="11"/>
          </p:nvPr>
        </p:nvSpPr>
        <p:spPr>
          <a:xfrm>
            <a:off x="1725085" y="6535739"/>
            <a:ext cx="9292167" cy="288925"/>
          </a:xfrm>
        </p:spPr>
        <p:txBody>
          <a:bodyPr/>
          <a:lstStyle>
            <a:lvl1pPr>
              <a:defRPr/>
            </a:lvl1pPr>
          </a:lstStyle>
          <a:p>
            <a:endParaRPr lang="en-US" altLang="cs-CZ"/>
          </a:p>
        </p:txBody>
      </p:sp>
      <p:sp>
        <p:nvSpPr>
          <p:cNvPr id="7" name="Zástupný symbol pro číslo snímku 6"/>
          <p:cNvSpPr>
            <a:spLocks noGrp="1"/>
          </p:cNvSpPr>
          <p:nvPr>
            <p:ph type="sldNum" sz="quarter" idx="12"/>
          </p:nvPr>
        </p:nvSpPr>
        <p:spPr>
          <a:xfrm>
            <a:off x="11144251" y="6556375"/>
            <a:ext cx="431800" cy="268288"/>
          </a:xfrm>
        </p:spPr>
        <p:txBody>
          <a:bodyPr/>
          <a:lstStyle>
            <a:lvl1pPr>
              <a:defRPr/>
            </a:lvl1pPr>
          </a:lstStyle>
          <a:p>
            <a:fld id="{57EE8FD2-1C41-42E7-9740-B8EC28851EA8}" type="slidenum">
              <a:rPr lang="en-US" altLang="cs-CZ"/>
              <a:pPr/>
              <a:t>‹#›</a:t>
            </a:fld>
            <a:endParaRPr lang="en-US" altLang="cs-CZ"/>
          </a:p>
        </p:txBody>
      </p:sp>
    </p:spTree>
    <p:extLst>
      <p:ext uri="{BB962C8B-B14F-4D97-AF65-F5344CB8AC3E}">
        <p14:creationId xmlns:p14="http://schemas.microsoft.com/office/powerpoint/2010/main" val="292851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1586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4DBE297-8CC2-406E-9EC0-62F8D6230573}"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3936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4DBE297-8CC2-406E-9EC0-62F8D6230573}"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7046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4DBE297-8CC2-406E-9EC0-62F8D6230573}" type="datetimeFigureOut">
              <a:rPr lang="cs-CZ" smtClean="0"/>
              <a:t>3.5.2016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869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4DBE297-8CC2-406E-9EC0-62F8D6230573}" type="datetimeFigureOut">
              <a:rPr lang="cs-CZ" smtClean="0"/>
              <a:t>3.5.2016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4655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DBE297-8CC2-406E-9EC0-62F8D6230573}" type="datetimeFigureOut">
              <a:rPr lang="cs-CZ" smtClean="0"/>
              <a:t>3.5.2016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50435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327611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428266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BE297-8CC2-406E-9EC0-62F8D6230573}" type="datetimeFigureOut">
              <a:rPr lang="cs-CZ" smtClean="0"/>
              <a:t>3.5.2016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DACBC-3002-48A9-8235-C42EB6A896D1}" type="slidenum">
              <a:rPr lang="cs-CZ" smtClean="0"/>
              <a:t>‹#›</a:t>
            </a:fld>
            <a:endParaRPr lang="cs-CZ"/>
          </a:p>
        </p:txBody>
      </p:sp>
    </p:spTree>
    <p:extLst>
      <p:ext uri="{BB962C8B-B14F-4D97-AF65-F5344CB8AC3E}">
        <p14:creationId xmlns:p14="http://schemas.microsoft.com/office/powerpoint/2010/main" val="311944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effectLst>
                  <a:outerShdw blurRad="38100" dist="38100" dir="2700000" algn="tl">
                    <a:srgbClr val="000000">
                      <a:alpha val="43137"/>
                    </a:srgbClr>
                  </a:outerShdw>
                </a:effectLst>
              </a:rPr>
              <a:t>ELECTROOCULOGRAPHY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cs-CZ" dirty="0" err="1" smtClean="0"/>
              <a:t>Method</a:t>
            </a:r>
            <a:r>
              <a:rPr lang="cs-CZ" dirty="0" smtClean="0"/>
              <a:t> </a:t>
            </a:r>
            <a:r>
              <a:rPr lang="cs-CZ" dirty="0" err="1" smtClean="0"/>
              <a:t>of</a:t>
            </a:r>
            <a:r>
              <a:rPr lang="cs-CZ" dirty="0" smtClean="0"/>
              <a:t> </a:t>
            </a:r>
            <a:r>
              <a:rPr lang="cs-CZ" dirty="0" err="1" smtClean="0"/>
              <a:t>assesment</a:t>
            </a:r>
            <a:r>
              <a:rPr lang="cs-CZ" dirty="0" smtClean="0"/>
              <a:t> </a:t>
            </a:r>
            <a:r>
              <a:rPr lang="cs-CZ" dirty="0" err="1" smtClean="0"/>
              <a:t>of</a:t>
            </a:r>
            <a:r>
              <a:rPr lang="cs-CZ" dirty="0" smtClean="0"/>
              <a:t> </a:t>
            </a:r>
            <a:r>
              <a:rPr lang="cs-CZ" dirty="0" err="1" smtClean="0"/>
              <a:t>the</a:t>
            </a:r>
            <a:r>
              <a:rPr lang="cs-CZ" dirty="0" smtClean="0"/>
              <a:t> </a:t>
            </a:r>
            <a:r>
              <a:rPr lang="cs-CZ" dirty="0" err="1" smtClean="0"/>
              <a:t>eye</a:t>
            </a:r>
            <a:r>
              <a:rPr lang="cs-CZ" dirty="0" smtClean="0"/>
              <a:t> </a:t>
            </a:r>
            <a:r>
              <a:rPr lang="cs-CZ" dirty="0" err="1" smtClean="0"/>
              <a:t>movements</a:t>
            </a:r>
            <a:r>
              <a:rPr lang="cs-CZ" dirty="0" smtClean="0"/>
              <a:t> </a:t>
            </a:r>
            <a:r>
              <a:rPr lang="cs-CZ" dirty="0" err="1" smtClean="0"/>
              <a:t>employing</a:t>
            </a:r>
            <a:r>
              <a:rPr lang="cs-CZ" dirty="0" smtClean="0"/>
              <a:t> </a:t>
            </a:r>
            <a:r>
              <a:rPr lang="cs-CZ" dirty="0" err="1" smtClean="0"/>
              <a:t>the</a:t>
            </a:r>
            <a:r>
              <a:rPr lang="cs-CZ" dirty="0" smtClean="0"/>
              <a:t> </a:t>
            </a:r>
            <a:r>
              <a:rPr lang="cs-CZ" dirty="0" err="1" smtClean="0"/>
              <a:t>measurement</a:t>
            </a:r>
            <a:r>
              <a:rPr lang="cs-CZ" dirty="0" smtClean="0"/>
              <a:t> </a:t>
            </a:r>
            <a:r>
              <a:rPr lang="cs-CZ" dirty="0" err="1" smtClean="0"/>
              <a:t>of</a:t>
            </a:r>
            <a:r>
              <a:rPr lang="cs-CZ" dirty="0" smtClean="0"/>
              <a:t> </a:t>
            </a:r>
            <a:r>
              <a:rPr lang="cs-CZ" dirty="0" err="1" smtClean="0"/>
              <a:t>potential</a:t>
            </a:r>
            <a:r>
              <a:rPr lang="cs-CZ" dirty="0" smtClean="0"/>
              <a:t> </a:t>
            </a:r>
            <a:r>
              <a:rPr lang="cs-CZ" dirty="0" err="1" smtClean="0"/>
              <a:t>difference</a:t>
            </a:r>
            <a:r>
              <a:rPr lang="cs-CZ" dirty="0" smtClean="0"/>
              <a:t> </a:t>
            </a:r>
            <a:r>
              <a:rPr lang="cs-CZ" dirty="0" err="1" smtClean="0"/>
              <a:t>between</a:t>
            </a:r>
            <a:r>
              <a:rPr lang="cs-CZ" dirty="0" smtClean="0"/>
              <a:t> </a:t>
            </a:r>
            <a:r>
              <a:rPr lang="cs-CZ" dirty="0" err="1" smtClean="0"/>
              <a:t>cornea</a:t>
            </a:r>
            <a:r>
              <a:rPr lang="cs-CZ" dirty="0" smtClean="0"/>
              <a:t> and retina</a:t>
            </a:r>
            <a:endParaRPr lang="cs-CZ" dirty="0"/>
          </a:p>
          <a:p>
            <a:r>
              <a:rPr lang="cs-CZ" dirty="0" err="1" smtClean="0"/>
              <a:t>This</a:t>
            </a:r>
            <a:r>
              <a:rPr lang="cs-CZ" dirty="0" smtClean="0"/>
              <a:t> </a:t>
            </a:r>
            <a:r>
              <a:rPr lang="cs-CZ" dirty="0" err="1" smtClean="0"/>
              <a:t>potential</a:t>
            </a:r>
            <a:r>
              <a:rPr lang="cs-CZ" dirty="0" smtClean="0"/>
              <a:t> </a:t>
            </a:r>
            <a:r>
              <a:rPr lang="cs-CZ" dirty="0" err="1" smtClean="0"/>
              <a:t>generates</a:t>
            </a:r>
            <a:r>
              <a:rPr lang="cs-CZ" dirty="0" smtClean="0"/>
              <a:t> </a:t>
            </a:r>
            <a:r>
              <a:rPr lang="cs-CZ" dirty="0" err="1" smtClean="0"/>
              <a:t>an</a:t>
            </a:r>
            <a:r>
              <a:rPr lang="cs-CZ" dirty="0" smtClean="0"/>
              <a:t> </a:t>
            </a:r>
            <a:r>
              <a:rPr lang="cs-CZ" dirty="0" err="1" smtClean="0"/>
              <a:t>electric</a:t>
            </a:r>
            <a:r>
              <a:rPr lang="cs-CZ" dirty="0" smtClean="0"/>
              <a:t> </a:t>
            </a:r>
            <a:r>
              <a:rPr lang="cs-CZ" dirty="0" err="1" smtClean="0"/>
              <a:t>dipole</a:t>
            </a:r>
            <a:r>
              <a:rPr lang="cs-CZ" dirty="0" smtClean="0"/>
              <a:t> </a:t>
            </a:r>
            <a:r>
              <a:rPr lang="cs-CZ" dirty="0" err="1" smtClean="0"/>
              <a:t>oriented</a:t>
            </a:r>
            <a:r>
              <a:rPr lang="cs-CZ" dirty="0" smtClean="0"/>
              <a:t> in </a:t>
            </a:r>
            <a:r>
              <a:rPr lang="cs-CZ" dirty="0" err="1" smtClean="0"/>
              <a:t>parallel</a:t>
            </a:r>
            <a:r>
              <a:rPr lang="cs-CZ" dirty="0" smtClean="0"/>
              <a:t> </a:t>
            </a:r>
            <a:r>
              <a:rPr lang="cs-CZ" dirty="0" err="1" smtClean="0"/>
              <a:t>with</a:t>
            </a:r>
            <a:r>
              <a:rPr lang="cs-CZ" dirty="0" smtClean="0"/>
              <a:t> </a:t>
            </a:r>
            <a:r>
              <a:rPr lang="cs-CZ" dirty="0" err="1" smtClean="0"/>
              <a:t>the</a:t>
            </a:r>
            <a:r>
              <a:rPr lang="cs-CZ" dirty="0" smtClean="0"/>
              <a:t> </a:t>
            </a:r>
            <a:r>
              <a:rPr lang="cs-CZ" dirty="0" err="1" smtClean="0"/>
              <a:t>optical</a:t>
            </a:r>
            <a:r>
              <a:rPr lang="cs-CZ" dirty="0" smtClean="0"/>
              <a:t> axis </a:t>
            </a:r>
            <a:r>
              <a:rPr lang="cs-CZ" dirty="0" err="1" smtClean="0"/>
              <a:t>of</a:t>
            </a:r>
            <a:r>
              <a:rPr lang="cs-CZ" dirty="0" smtClean="0"/>
              <a:t> </a:t>
            </a:r>
            <a:r>
              <a:rPr lang="cs-CZ" dirty="0" err="1" smtClean="0"/>
              <a:t>the</a:t>
            </a:r>
            <a:r>
              <a:rPr lang="cs-CZ" dirty="0" smtClean="0"/>
              <a:t> </a:t>
            </a:r>
            <a:r>
              <a:rPr lang="cs-CZ" dirty="0" err="1" smtClean="0"/>
              <a:t>eye</a:t>
            </a:r>
            <a:endParaRPr lang="cs-CZ" dirty="0" smtClean="0"/>
          </a:p>
          <a:p>
            <a:endParaRPr lang="cs-CZ" dirty="0" smtClean="0"/>
          </a:p>
          <a:p>
            <a:r>
              <a:rPr lang="en-US" dirty="0" smtClean="0">
                <a:effectLst/>
              </a:rPr>
              <a:t>The main goal of eye movements: to maintain and stabilize the object of interest at the point of sharpest vision</a:t>
            </a:r>
            <a:r>
              <a:rPr lang="cs-CZ" dirty="0" smtClean="0">
                <a:effectLst/>
              </a:rPr>
              <a:t> (</a:t>
            </a:r>
            <a:r>
              <a:rPr lang="cs-CZ" dirty="0" err="1" smtClean="0">
                <a:effectLst/>
              </a:rPr>
              <a:t>yellow</a:t>
            </a:r>
            <a:r>
              <a:rPr lang="cs-CZ" dirty="0" smtClean="0">
                <a:effectLst/>
              </a:rPr>
              <a:t> spot)</a:t>
            </a:r>
            <a:endParaRPr lang="cs-CZ" dirty="0"/>
          </a:p>
        </p:txBody>
      </p:sp>
    </p:spTree>
    <p:extLst>
      <p:ext uri="{BB962C8B-B14F-4D97-AF65-F5344CB8AC3E}">
        <p14:creationId xmlns:p14="http://schemas.microsoft.com/office/powerpoint/2010/main" val="69307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title"/>
          </p:nvPr>
        </p:nvSpPr>
        <p:spPr/>
        <p:txBody>
          <a:bodyPr/>
          <a:lstStyle/>
          <a:p>
            <a:pPr eaLnBrk="1" hangingPunct="1"/>
            <a:r>
              <a:rPr lang="en-US" altLang="cs-CZ" smtClean="0"/>
              <a:t>Vestibular System: Structure</a:t>
            </a:r>
          </a:p>
        </p:txBody>
      </p:sp>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F10C2B-8079-4949-9A02-14C6EBC93330}" type="slidenum">
              <a:rPr lang="en-US" altLang="cs-CZ" sz="1200">
                <a:solidFill>
                  <a:srgbClr val="FFFFFF"/>
                </a:solidFill>
              </a:rPr>
              <a:pPr eaLnBrk="1" hangingPunct="1">
                <a:lnSpc>
                  <a:spcPct val="80000"/>
                </a:lnSpc>
              </a:pPr>
              <a:t>10</a:t>
            </a:fld>
            <a:endParaRPr lang="en-US" altLang="cs-CZ" sz="1200">
              <a:solidFill>
                <a:srgbClr val="FFFFFF"/>
              </a:solidFill>
            </a:endParaRPr>
          </a:p>
        </p:txBody>
      </p:sp>
      <p:pic>
        <p:nvPicPr>
          <p:cNvPr id="23555" name="Picture 6" descr="http://wikis.lib.ncsu.edu/images/d/d9/Labyrinths.gif"/>
          <p:cNvPicPr>
            <a:picLocks noChangeAspect="1" noChangeArrowheads="1"/>
          </p:cNvPicPr>
          <p:nvPr/>
        </p:nvPicPr>
        <p:blipFill>
          <a:blip r:embed="rId3">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1524001" y="1535114"/>
            <a:ext cx="91424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89651" y="1574800"/>
            <a:ext cx="2036763" cy="565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ectangle 7"/>
          <p:cNvSpPr/>
          <p:nvPr/>
        </p:nvSpPr>
        <p:spPr>
          <a:xfrm>
            <a:off x="1670051" y="2605089"/>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1689101" y="4348164"/>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 name="Straight Connector 10"/>
          <p:cNvCxnSpPr/>
          <p:nvPr/>
        </p:nvCxnSpPr>
        <p:spPr>
          <a:xfrm>
            <a:off x="5638801" y="3694113"/>
            <a:ext cx="2798763" cy="950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1664" y="4267201"/>
            <a:ext cx="2681287" cy="85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1" name="TextBox 13"/>
          <p:cNvSpPr txBox="1">
            <a:spLocks noChangeArrowheads="1"/>
          </p:cNvSpPr>
          <p:nvPr/>
        </p:nvSpPr>
        <p:spPr bwMode="auto">
          <a:xfrm>
            <a:off x="8401051" y="449897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utricle</a:t>
            </a:r>
          </a:p>
        </p:txBody>
      </p:sp>
      <p:sp>
        <p:nvSpPr>
          <p:cNvPr id="23562" name="TextBox 14"/>
          <p:cNvSpPr txBox="1">
            <a:spLocks noChangeArrowheads="1"/>
          </p:cNvSpPr>
          <p:nvPr/>
        </p:nvSpPr>
        <p:spPr bwMode="auto">
          <a:xfrm>
            <a:off x="8205788" y="5072064"/>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saccule</a:t>
            </a:r>
          </a:p>
        </p:txBody>
      </p:sp>
      <p:sp>
        <p:nvSpPr>
          <p:cNvPr id="16" name="Right Brace 15"/>
          <p:cNvSpPr/>
          <p:nvPr/>
        </p:nvSpPr>
        <p:spPr>
          <a:xfrm>
            <a:off x="9223375" y="4591050"/>
            <a:ext cx="255588" cy="730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23564" name="TextBox 18"/>
          <p:cNvSpPr txBox="1">
            <a:spLocks noChangeArrowheads="1"/>
          </p:cNvSpPr>
          <p:nvPr/>
        </p:nvSpPr>
        <p:spPr bwMode="auto">
          <a:xfrm>
            <a:off x="9498013" y="4664076"/>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Otolith organs</a:t>
            </a:r>
          </a:p>
        </p:txBody>
      </p:sp>
      <p:sp>
        <p:nvSpPr>
          <p:cNvPr id="20" name="Rectangle 19"/>
          <p:cNvSpPr/>
          <p:nvPr/>
        </p:nvSpPr>
        <p:spPr>
          <a:xfrm>
            <a:off x="8180389" y="4433888"/>
            <a:ext cx="2249487" cy="10715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861940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title"/>
          </p:nvPr>
        </p:nvSpPr>
        <p:spPr/>
        <p:txBody>
          <a:bodyPr/>
          <a:lstStyle/>
          <a:p>
            <a:pPr eaLnBrk="1" hangingPunct="1"/>
            <a:r>
              <a:rPr lang="en-US" altLang="cs-CZ" smtClean="0"/>
              <a:t>Semicircular canals: structure</a:t>
            </a:r>
          </a:p>
        </p:txBody>
      </p:sp>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29D9AD0B-5E53-4A05-A8A7-90AABFB49944}" type="slidenum">
              <a:rPr lang="en-US" altLang="cs-CZ" sz="1200">
                <a:solidFill>
                  <a:srgbClr val="FFFFFF"/>
                </a:solidFill>
              </a:rPr>
              <a:pPr eaLnBrk="1" hangingPunct="1">
                <a:lnSpc>
                  <a:spcPct val="80000"/>
                </a:lnSpc>
              </a:pPr>
              <a:t>11</a:t>
            </a:fld>
            <a:endParaRPr lang="en-US" altLang="cs-CZ" sz="1200">
              <a:solidFill>
                <a:srgbClr val="FFFFFF"/>
              </a:solidFill>
            </a:endParaRPr>
          </a:p>
        </p:txBody>
      </p:sp>
      <p:pic>
        <p:nvPicPr>
          <p:cNvPr id="25603" name="Picture 8" descr="http://www.skybrary.aero/images/thumb/Vest_Fig3.jpg/500px-Vest_Fig3.jpg"/>
          <p:cNvPicPr>
            <a:picLocks noChangeAspect="1" noChangeArrowheads="1"/>
          </p:cNvPicPr>
          <p:nvPr/>
        </p:nvPicPr>
        <p:blipFill>
          <a:blip r:embed="rId3">
            <a:extLst>
              <a:ext uri="{28A0092B-C50C-407E-A947-70E740481C1C}">
                <a14:useLocalDpi xmlns:a14="http://schemas.microsoft.com/office/drawing/2010/main" val="0"/>
              </a:ext>
            </a:extLst>
          </a:blip>
          <a:srcRect r="49773"/>
          <a:stretch>
            <a:fillRect/>
          </a:stretch>
        </p:blipFill>
        <p:spPr bwMode="auto">
          <a:xfrm>
            <a:off x="1524000" y="1524001"/>
            <a:ext cx="4224338"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832475" y="1600200"/>
            <a:ext cx="4457700" cy="4495800"/>
          </a:xfrm>
          <a:prstGeom prst="rect">
            <a:avLst/>
          </a:prstGeom>
        </p:spPr>
        <p:txBody>
          <a:bodyPr/>
          <a:lstStyle/>
          <a:p>
            <a:pPr marL="320040" indent="-320040">
              <a:spcBef>
                <a:spcPts val="700"/>
              </a:spcBef>
              <a:buClr>
                <a:schemeClr val="accent2"/>
              </a:buClr>
              <a:buSzPct val="60000"/>
              <a:buFont typeface="Wingdings"/>
              <a:buChar char=""/>
              <a:defRPr/>
            </a:pPr>
            <a:r>
              <a:rPr lang="en-US" sz="2900" dirty="0"/>
              <a:t>each semicircular canal contains an </a:t>
            </a:r>
            <a:r>
              <a:rPr lang="en-US" sz="2900" u="sng" dirty="0" err="1"/>
              <a:t>ampulla</a:t>
            </a:r>
            <a:r>
              <a:rPr lang="en-US" sz="2900" u="sng" dirty="0"/>
              <a:t> </a:t>
            </a:r>
          </a:p>
          <a:p>
            <a:pPr marL="777240" lvl="1" indent="-320040">
              <a:spcBef>
                <a:spcPts val="700"/>
              </a:spcBef>
              <a:buClr>
                <a:schemeClr val="accent2"/>
              </a:buClr>
              <a:buSzPct val="60000"/>
              <a:buFont typeface="Wingdings"/>
              <a:buChar char=""/>
              <a:defRPr/>
            </a:pPr>
            <a:r>
              <a:rPr lang="en-US" sz="2900" dirty="0"/>
              <a:t>Contains </a:t>
            </a:r>
            <a:r>
              <a:rPr lang="en-US" sz="2900" u="sng" dirty="0"/>
              <a:t>hair cells</a:t>
            </a:r>
            <a:r>
              <a:rPr lang="en-US" sz="2900" dirty="0"/>
              <a:t> embedded in sensory epithelium called </a:t>
            </a:r>
            <a:r>
              <a:rPr lang="en-US" sz="2900" u="sng" dirty="0" err="1"/>
              <a:t>crista</a:t>
            </a:r>
            <a:r>
              <a:rPr lang="en-US" sz="2900" u="sng" dirty="0"/>
              <a:t> </a:t>
            </a:r>
            <a:r>
              <a:rPr lang="en-US" sz="2900" u="sng" dirty="0" err="1"/>
              <a:t>ampullaris</a:t>
            </a:r>
            <a:endParaRPr lang="en-US" sz="2900" u="sng" dirty="0"/>
          </a:p>
          <a:p>
            <a:pPr marL="777240" lvl="1" indent="-320040">
              <a:spcBef>
                <a:spcPts val="700"/>
              </a:spcBef>
              <a:buClr>
                <a:schemeClr val="accent2"/>
              </a:buClr>
              <a:buSzPct val="60000"/>
              <a:buFont typeface="Wingdings"/>
              <a:buChar char=""/>
              <a:defRPr/>
            </a:pPr>
            <a:r>
              <a:rPr lang="en-US" sz="2900" dirty="0"/>
              <a:t>Cilia of hair cells project into gelatinous cap called </a:t>
            </a:r>
            <a:r>
              <a:rPr lang="en-US" sz="2900" u="sng" dirty="0" err="1"/>
              <a:t>cupula</a:t>
            </a:r>
            <a:endParaRPr lang="en-US" sz="2900" u="sng" dirty="0"/>
          </a:p>
        </p:txBody>
      </p:sp>
      <p:sp>
        <p:nvSpPr>
          <p:cNvPr id="8" name="Rectangle 7"/>
          <p:cNvSpPr/>
          <p:nvPr/>
        </p:nvSpPr>
        <p:spPr>
          <a:xfrm>
            <a:off x="2678113" y="2822575"/>
            <a:ext cx="762000" cy="325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3973513" y="5208588"/>
            <a:ext cx="1752600" cy="347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TextBox 9"/>
          <p:cNvSpPr txBox="1"/>
          <p:nvPr/>
        </p:nvSpPr>
        <p:spPr>
          <a:xfrm>
            <a:off x="1665289" y="3762375"/>
            <a:ext cx="1774825" cy="585788"/>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Enlargement of </a:t>
            </a:r>
            <a:r>
              <a:rPr lang="en-CA" sz="1600" dirty="0" err="1">
                <a:latin typeface="Arial" charset="0"/>
                <a:cs typeface="Arial" charset="0"/>
              </a:rPr>
              <a:t>ampulla</a:t>
            </a:r>
            <a:endParaRPr lang="en-CA" sz="1600" dirty="0">
              <a:latin typeface="Arial" charset="0"/>
              <a:cs typeface="Arial" charset="0"/>
            </a:endParaRPr>
          </a:p>
        </p:txBody>
      </p:sp>
      <p:sp>
        <p:nvSpPr>
          <p:cNvPr id="11" name="Rectangle 10"/>
          <p:cNvSpPr/>
          <p:nvPr/>
        </p:nvSpPr>
        <p:spPr>
          <a:xfrm>
            <a:off x="2930525" y="2303463"/>
            <a:ext cx="1003300" cy="3873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p:cNvSpPr txBox="1"/>
          <p:nvPr/>
        </p:nvSpPr>
        <p:spPr>
          <a:xfrm>
            <a:off x="3962401" y="5216525"/>
            <a:ext cx="1776413" cy="338138"/>
          </a:xfrm>
          <a:prstGeom prst="rect">
            <a:avLst/>
          </a:prstGeom>
          <a:solidFill>
            <a:schemeClr val="accent2">
              <a:lumMod val="20000"/>
              <a:lumOff val="80000"/>
            </a:schemeClr>
          </a:solidFill>
        </p:spPr>
        <p:txBody>
          <a:bodyPr>
            <a:spAutoFit/>
          </a:bodyPr>
          <a:lstStyle/>
          <a:p>
            <a:pPr algn="ctr">
              <a:defRPr/>
            </a:pPr>
            <a:r>
              <a:rPr lang="en-CA" sz="1600" dirty="0" err="1">
                <a:latin typeface="Arial" charset="0"/>
                <a:cs typeface="Arial" charset="0"/>
              </a:rPr>
              <a:t>Crista</a:t>
            </a:r>
            <a:r>
              <a:rPr lang="en-CA" sz="1600" dirty="0">
                <a:latin typeface="Arial" charset="0"/>
                <a:cs typeface="Arial" charset="0"/>
              </a:rPr>
              <a:t> </a:t>
            </a:r>
            <a:r>
              <a:rPr lang="en-CA" sz="1600" dirty="0" err="1">
                <a:latin typeface="Arial" charset="0"/>
                <a:cs typeface="Arial" charset="0"/>
              </a:rPr>
              <a:t>ampullaris</a:t>
            </a:r>
            <a:endParaRPr lang="en-CA" sz="1600" dirty="0">
              <a:latin typeface="Arial" charset="0"/>
              <a:cs typeface="Arial" charset="0"/>
            </a:endParaRPr>
          </a:p>
        </p:txBody>
      </p:sp>
      <p:cxnSp>
        <p:nvCxnSpPr>
          <p:cNvPr id="13" name="Straight Connector 12"/>
          <p:cNvCxnSpPr/>
          <p:nvPr/>
        </p:nvCxnSpPr>
        <p:spPr>
          <a:xfrm rot="5400000">
            <a:off x="4162426" y="5557838"/>
            <a:ext cx="561975"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27464" y="6416676"/>
            <a:ext cx="896937" cy="265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ectangle 15"/>
          <p:cNvSpPr/>
          <p:nvPr/>
        </p:nvSpPr>
        <p:spPr>
          <a:xfrm>
            <a:off x="1957389" y="4457700"/>
            <a:ext cx="568325" cy="2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TextBox 16"/>
          <p:cNvSpPr txBox="1"/>
          <p:nvPr/>
        </p:nvSpPr>
        <p:spPr>
          <a:xfrm>
            <a:off x="2668588" y="1582738"/>
            <a:ext cx="1776412" cy="584200"/>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Semicircular canals</a:t>
            </a:r>
          </a:p>
        </p:txBody>
      </p:sp>
    </p:spTree>
    <p:extLst>
      <p:ext uri="{BB962C8B-B14F-4D97-AF65-F5344CB8AC3E}">
        <p14:creationId xmlns:p14="http://schemas.microsoft.com/office/powerpoint/2010/main" val="115935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5" name="Rectangle 5"/>
          <p:cNvSpPr>
            <a:spLocks noGrp="1" noChangeArrowheads="1"/>
          </p:cNvSpPr>
          <p:nvPr>
            <p:ph type="title"/>
          </p:nvPr>
        </p:nvSpPr>
        <p:spPr/>
        <p:txBody>
          <a:bodyPr>
            <a:normAutofit/>
          </a:bodyPr>
          <a:lstStyle/>
          <a:p>
            <a:pPr>
              <a:defRPr/>
            </a:pPr>
            <a:r>
              <a:rPr lang="en-US" dirty="0" smtClean="0">
                <a:ea typeface="+mj-ea"/>
              </a:rPr>
              <a:t>Semicircular canals: </a:t>
            </a:r>
            <a:br>
              <a:rPr lang="en-US" dirty="0" smtClean="0">
                <a:ea typeface="+mj-ea"/>
              </a:rPr>
            </a:br>
            <a:r>
              <a:rPr lang="en-US" dirty="0" smtClean="0">
                <a:ea typeface="+mj-ea"/>
              </a:rPr>
              <a:t>function</a:t>
            </a:r>
            <a:endParaRPr lang="en-US" dirty="0">
              <a:ea typeface="+mj-ea"/>
            </a:endParaRPr>
          </a:p>
        </p:txBody>
      </p:sp>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DFECEAC2-65A7-444B-A14E-4F77257E5D9E}" type="slidenum">
              <a:rPr lang="en-US" altLang="cs-CZ" sz="1200">
                <a:solidFill>
                  <a:srgbClr val="FFFFFF"/>
                </a:solidFill>
              </a:rPr>
              <a:pPr eaLnBrk="1" hangingPunct="1">
                <a:lnSpc>
                  <a:spcPct val="80000"/>
                </a:lnSpc>
              </a:pPr>
              <a:t>12</a:t>
            </a:fld>
            <a:endParaRPr lang="en-US" altLang="cs-CZ" sz="1200">
              <a:solidFill>
                <a:srgbClr val="FFFFFF"/>
              </a:solidFill>
            </a:endParaRPr>
          </a:p>
        </p:txBody>
      </p:sp>
      <p:pic>
        <p:nvPicPr>
          <p:cNvPr id="27651" name="Picture 2" descr="http://www.studentconsult.com/common/showimage.cfm?mediaISBN=0721632564&amp;FigFile=S23283-013-f018.jpg&amp;size=fullsize"/>
          <p:cNvPicPr>
            <a:picLocks noChangeAspect="1" noChangeArrowheads="1"/>
          </p:cNvPicPr>
          <p:nvPr/>
        </p:nvPicPr>
        <p:blipFill>
          <a:blip r:embed="rId3">
            <a:extLst>
              <a:ext uri="{28A0092B-C50C-407E-A947-70E740481C1C}">
                <a14:useLocalDpi xmlns:a14="http://schemas.microsoft.com/office/drawing/2010/main" val="0"/>
              </a:ext>
            </a:extLst>
          </a:blip>
          <a:srcRect l="15926" r="17337" b="3011"/>
          <a:stretch>
            <a:fillRect/>
          </a:stretch>
        </p:blipFill>
        <p:spPr bwMode="auto">
          <a:xfrm>
            <a:off x="6254750" y="1"/>
            <a:ext cx="44132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524000" y="1504951"/>
            <a:ext cx="4808538" cy="5351463"/>
          </a:xfrm>
          <a:prstGeom prst="rect">
            <a:avLst/>
          </a:prstGeom>
        </p:spPr>
        <p:txBody>
          <a:bodyPr/>
          <a:lstStyle/>
          <a:p>
            <a:pPr marL="320040" indent="-320040">
              <a:spcBef>
                <a:spcPts val="700"/>
              </a:spcBef>
              <a:buClr>
                <a:schemeClr val="accent2"/>
              </a:buClr>
              <a:buSzPct val="60000"/>
              <a:buFont typeface="Wingdings"/>
              <a:buChar char=""/>
              <a:defRPr/>
            </a:pPr>
            <a:r>
              <a:rPr lang="en-US" sz="2000" dirty="0"/>
              <a:t>Specialized for responding to </a:t>
            </a:r>
            <a:r>
              <a:rPr lang="en-US" sz="2000" b="1" dirty="0"/>
              <a:t>rotational acceleration </a:t>
            </a:r>
            <a:r>
              <a:rPr lang="en-US" sz="2000" dirty="0"/>
              <a:t>of the head</a:t>
            </a:r>
          </a:p>
          <a:p>
            <a:pPr marL="777240" lvl="1" indent="-320040">
              <a:spcBef>
                <a:spcPts val="700"/>
              </a:spcBef>
              <a:buClr>
                <a:schemeClr val="accent2"/>
              </a:buClr>
              <a:buSzPct val="60000"/>
              <a:buFont typeface="Wingdings"/>
              <a:buChar char=""/>
              <a:defRPr/>
            </a:pPr>
            <a:r>
              <a:rPr lang="en-US" sz="2000" dirty="0"/>
              <a:t>Head rotation results in </a:t>
            </a:r>
            <a:r>
              <a:rPr lang="en-US" sz="2000" dirty="0" err="1"/>
              <a:t>intertial</a:t>
            </a:r>
            <a:r>
              <a:rPr lang="en-US" sz="2000" dirty="0"/>
              <a:t> movement of </a:t>
            </a:r>
            <a:r>
              <a:rPr lang="en-US" sz="2000" dirty="0" err="1"/>
              <a:t>endolymph</a:t>
            </a:r>
            <a:r>
              <a:rPr lang="en-US" sz="2000" dirty="0"/>
              <a:t> in opposite direction</a:t>
            </a:r>
          </a:p>
          <a:p>
            <a:pPr marL="777240" lvl="1" indent="-320040">
              <a:spcBef>
                <a:spcPts val="700"/>
              </a:spcBef>
              <a:buClr>
                <a:schemeClr val="accent2"/>
              </a:buClr>
              <a:buSzPct val="60000"/>
              <a:buFont typeface="Wingdings"/>
              <a:buChar char=""/>
              <a:defRPr/>
            </a:pPr>
            <a:r>
              <a:rPr lang="en-US" sz="2000" dirty="0"/>
              <a:t>Bends </a:t>
            </a:r>
            <a:r>
              <a:rPr lang="en-US" sz="2000" dirty="0" err="1"/>
              <a:t>cupula</a:t>
            </a:r>
            <a:r>
              <a:rPr lang="en-US" sz="2000" dirty="0"/>
              <a:t> which bends hair cells</a:t>
            </a:r>
          </a:p>
          <a:p>
            <a:pPr marL="1234440" lvl="2" indent="-320040">
              <a:spcBef>
                <a:spcPts val="700"/>
              </a:spcBef>
              <a:buClr>
                <a:schemeClr val="accent2"/>
              </a:buClr>
              <a:buSzPct val="60000"/>
              <a:buFont typeface="Wingdings"/>
              <a:buChar char=""/>
              <a:defRPr/>
            </a:pPr>
            <a:r>
              <a:rPr lang="en-US" sz="2000" dirty="0"/>
              <a:t>Same mechanical/electrical coupling as in auditory hair </a:t>
            </a:r>
            <a:r>
              <a:rPr lang="en-US" sz="2000" dirty="0" smtClean="0"/>
              <a:t>cells</a:t>
            </a:r>
            <a:endParaRPr lang="en-US" sz="2000" dirty="0"/>
          </a:p>
        </p:txBody>
      </p:sp>
      <p:sp>
        <p:nvSpPr>
          <p:cNvPr id="9" name="TextBox 8"/>
          <p:cNvSpPr txBox="1"/>
          <p:nvPr/>
        </p:nvSpPr>
        <p:spPr>
          <a:xfrm>
            <a:off x="1524001" y="6486525"/>
            <a:ext cx="2727325" cy="369888"/>
          </a:xfrm>
          <a:prstGeom prst="rect">
            <a:avLst/>
          </a:prstGeom>
          <a:noFill/>
        </p:spPr>
        <p:txBody>
          <a:bodyPr>
            <a:spAutoFit/>
          </a:bodyPr>
          <a:lstStyle/>
          <a:p>
            <a:pPr>
              <a:defRPr/>
            </a:pPr>
            <a:r>
              <a:rPr lang="en-CA" dirty="0">
                <a:cs typeface="Arial" charset="0"/>
              </a:rPr>
              <a:t>B&amp;B Figure 13-18</a:t>
            </a:r>
          </a:p>
        </p:txBody>
      </p:sp>
    </p:spTree>
    <p:extLst>
      <p:ext uri="{BB962C8B-B14F-4D97-AF65-F5344CB8AC3E}">
        <p14:creationId xmlns:p14="http://schemas.microsoft.com/office/powerpoint/2010/main" val="82274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mj-ea"/>
              </a:rPr>
              <a:t>Semicircular canals: sensory transduction</a:t>
            </a:r>
            <a:endParaRPr lang="en-CA" dirty="0">
              <a:ea typeface="+mj-ea"/>
            </a:endParaRP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31711C1E-4004-456F-9DA2-6A43F1EBC846}" type="slidenum">
              <a:rPr lang="en-US" altLang="cs-CZ" sz="1200">
                <a:solidFill>
                  <a:srgbClr val="FFFFFF"/>
                </a:solidFill>
              </a:rPr>
              <a:pPr eaLnBrk="1" hangingPunct="1">
                <a:lnSpc>
                  <a:spcPct val="80000"/>
                </a:lnSpc>
              </a:pPr>
              <a:t>13</a:t>
            </a:fld>
            <a:endParaRPr lang="en-US" altLang="cs-CZ" sz="1200">
              <a:solidFill>
                <a:srgbClr val="FFFFFF"/>
              </a:solidFill>
            </a:endParaRPr>
          </a:p>
        </p:txBody>
      </p:sp>
      <p:pic>
        <p:nvPicPr>
          <p:cNvPr id="29699" name="Picture 2" descr="E:\306\images\blks 6th ed\images\008026.jpg"/>
          <p:cNvPicPr>
            <a:picLocks noChangeAspect="1" noChangeArrowheads="1"/>
          </p:cNvPicPr>
          <p:nvPr/>
        </p:nvPicPr>
        <p:blipFill>
          <a:blip r:embed="rId3">
            <a:extLst>
              <a:ext uri="{28A0092B-C50C-407E-A947-70E740481C1C}">
                <a14:useLocalDpi xmlns:a14="http://schemas.microsoft.com/office/drawing/2010/main" val="0"/>
              </a:ext>
            </a:extLst>
          </a:blip>
          <a:srcRect t="6734" r="1260" b="5002"/>
          <a:stretch>
            <a:fillRect/>
          </a:stretch>
        </p:blipFill>
        <p:spPr bwMode="auto">
          <a:xfrm>
            <a:off x="1555751" y="3387726"/>
            <a:ext cx="80565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39089" y="6486525"/>
            <a:ext cx="2727325" cy="369888"/>
          </a:xfrm>
          <a:prstGeom prst="rect">
            <a:avLst/>
          </a:prstGeom>
          <a:noFill/>
        </p:spPr>
        <p:txBody>
          <a:bodyPr>
            <a:spAutoFit/>
          </a:bodyPr>
          <a:lstStyle/>
          <a:p>
            <a:pPr algn="r">
              <a:defRPr/>
            </a:pPr>
            <a:r>
              <a:rPr lang="en-CA" dirty="0">
                <a:cs typeface="Arial" charset="0"/>
              </a:rPr>
              <a:t>  B&amp;L Figure 8-26</a:t>
            </a:r>
          </a:p>
        </p:txBody>
      </p:sp>
      <p:sp>
        <p:nvSpPr>
          <p:cNvPr id="6" name="Rectangle 3"/>
          <p:cNvSpPr txBox="1">
            <a:spLocks noChangeArrowheads="1"/>
          </p:cNvSpPr>
          <p:nvPr/>
        </p:nvSpPr>
        <p:spPr>
          <a:xfrm>
            <a:off x="1524001" y="1504950"/>
            <a:ext cx="9142413" cy="1868488"/>
          </a:xfrm>
          <a:prstGeom prst="rect">
            <a:avLst/>
          </a:prstGeom>
        </p:spPr>
        <p:txBody>
          <a:bodyPr/>
          <a:lstStyle/>
          <a:p>
            <a:pPr marL="320040" indent="-320040">
              <a:spcBef>
                <a:spcPts val="700"/>
              </a:spcBef>
              <a:buClr>
                <a:schemeClr val="accent2"/>
              </a:buClr>
              <a:buSzPct val="60000"/>
              <a:buFont typeface="Wingdings"/>
              <a:buChar char=""/>
              <a:defRPr/>
            </a:pPr>
            <a:r>
              <a:rPr lang="en-US" sz="2200" dirty="0" err="1"/>
              <a:t>Steriocilia</a:t>
            </a:r>
            <a:r>
              <a:rPr lang="en-US" sz="2200" dirty="0"/>
              <a:t> maintain directionality on both sides of the head</a:t>
            </a:r>
          </a:p>
          <a:p>
            <a:pPr marL="777240" lvl="1" indent="-320040">
              <a:spcBef>
                <a:spcPts val="700"/>
              </a:spcBef>
              <a:buClr>
                <a:schemeClr val="accent2"/>
              </a:buClr>
              <a:buSzPct val="60000"/>
              <a:buFont typeface="Wingdings"/>
              <a:buChar char=""/>
              <a:defRPr/>
            </a:pPr>
            <a:r>
              <a:rPr lang="en-US" sz="2200" dirty="0"/>
              <a:t>Bending towards </a:t>
            </a:r>
            <a:r>
              <a:rPr lang="en-US" sz="2200" dirty="0" err="1"/>
              <a:t>kinocilium</a:t>
            </a:r>
            <a:r>
              <a:rPr lang="en-US" sz="2200" dirty="0"/>
              <a:t> </a:t>
            </a:r>
            <a:r>
              <a:rPr lang="en-US" sz="2200" dirty="0">
                <a:sym typeface="Wingdings" pitchFamily="2" charset="2"/>
              </a:rPr>
              <a:t> opens mechanically gated </a:t>
            </a:r>
            <a:r>
              <a:rPr lang="en-US" sz="2200" dirty="0" err="1">
                <a:sym typeface="Wingdings" pitchFamily="2" charset="2"/>
              </a:rPr>
              <a:t>cation</a:t>
            </a:r>
            <a:r>
              <a:rPr lang="en-US" sz="2200" dirty="0">
                <a:sym typeface="Wingdings" pitchFamily="2" charset="2"/>
              </a:rPr>
              <a:t> channels  K</a:t>
            </a:r>
            <a:r>
              <a:rPr lang="en-US" sz="2200" baseline="30000" dirty="0">
                <a:sym typeface="Wingdings" pitchFamily="2" charset="2"/>
              </a:rPr>
              <a:t>+</a:t>
            </a:r>
            <a:r>
              <a:rPr lang="en-US" sz="2200" dirty="0">
                <a:sym typeface="Wingdings" pitchFamily="2" charset="2"/>
              </a:rPr>
              <a:t> influx  depolarization</a:t>
            </a:r>
          </a:p>
          <a:p>
            <a:pPr marL="777240" lvl="1" indent="-320040">
              <a:spcBef>
                <a:spcPts val="700"/>
              </a:spcBef>
              <a:buClr>
                <a:schemeClr val="accent2"/>
              </a:buClr>
              <a:buSzPct val="60000"/>
              <a:buFont typeface="Wingdings"/>
              <a:buChar char=""/>
              <a:defRPr/>
            </a:pPr>
            <a:r>
              <a:rPr lang="en-US" sz="2200" dirty="0">
                <a:sym typeface="Wingdings" pitchFamily="2" charset="2"/>
              </a:rPr>
              <a:t>Bending away from </a:t>
            </a:r>
            <a:r>
              <a:rPr lang="en-US" sz="2200" dirty="0" err="1">
                <a:sym typeface="Wingdings" pitchFamily="2" charset="2"/>
              </a:rPr>
              <a:t>kinocilium</a:t>
            </a:r>
            <a:r>
              <a:rPr lang="en-US" sz="2200" dirty="0">
                <a:sym typeface="Wingdings" pitchFamily="2" charset="2"/>
              </a:rPr>
              <a:t>  closes </a:t>
            </a:r>
            <a:r>
              <a:rPr lang="en-US" sz="2200" dirty="0">
                <a:cs typeface="Arial" charset="0"/>
                <a:sym typeface="Wingdings" pitchFamily="2" charset="2"/>
              </a:rPr>
              <a:t>channels that are open during resting state   </a:t>
            </a:r>
            <a:r>
              <a:rPr lang="en-US" sz="2200" dirty="0" err="1">
                <a:sym typeface="Wingdings" pitchFamily="2" charset="2"/>
              </a:rPr>
              <a:t>hyperpolarization</a:t>
            </a:r>
            <a:endParaRPr lang="en-US" sz="2200" dirty="0"/>
          </a:p>
        </p:txBody>
      </p:sp>
    </p:spTree>
    <p:extLst>
      <p:ext uri="{BB962C8B-B14F-4D97-AF65-F5344CB8AC3E}">
        <p14:creationId xmlns:p14="http://schemas.microsoft.com/office/powerpoint/2010/main" val="400592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77562" y="-129146"/>
            <a:ext cx="10515600" cy="1325563"/>
          </a:xfrm>
        </p:spPr>
        <p:txBody>
          <a:bodyPr>
            <a:normAutofit/>
          </a:bodyPr>
          <a:lstStyle/>
          <a:p>
            <a:pPr>
              <a:defRPr/>
            </a:pPr>
            <a:r>
              <a:rPr lang="en-US" dirty="0" smtClean="0">
                <a:ea typeface="+mj-ea"/>
              </a:rPr>
              <a:t>Semicircular canals: sensory transduction</a:t>
            </a:r>
            <a:endParaRPr lang="en-US" dirty="0">
              <a:ea typeface="+mj-ea"/>
            </a:endParaRPr>
          </a:p>
        </p:txBody>
      </p:sp>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746A75-BE10-4737-87B2-1A4EAE84E7B3}" type="slidenum">
              <a:rPr lang="en-US" altLang="cs-CZ" sz="1200">
                <a:solidFill>
                  <a:srgbClr val="FFFFFF"/>
                </a:solidFill>
              </a:rPr>
              <a:pPr eaLnBrk="1" hangingPunct="1">
                <a:lnSpc>
                  <a:spcPct val="80000"/>
                </a:lnSpc>
              </a:pPr>
              <a:t>14</a:t>
            </a:fld>
            <a:endParaRPr lang="en-US" altLang="cs-CZ" sz="1200">
              <a:solidFill>
                <a:srgbClr val="FFFFFF"/>
              </a:solidFill>
            </a:endParaRPr>
          </a:p>
        </p:txBody>
      </p:sp>
      <p:pic>
        <p:nvPicPr>
          <p:cNvPr id="3174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863" y="1009650"/>
            <a:ext cx="50355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39089" y="6486525"/>
            <a:ext cx="2727325" cy="369888"/>
          </a:xfrm>
          <a:prstGeom prst="rect">
            <a:avLst/>
          </a:prstGeom>
          <a:noFill/>
        </p:spPr>
        <p:txBody>
          <a:bodyPr>
            <a:spAutoFit/>
          </a:bodyPr>
          <a:lstStyle/>
          <a:p>
            <a:pPr algn="r">
              <a:defRPr/>
            </a:pPr>
            <a:r>
              <a:rPr lang="en-CA" dirty="0" err="1">
                <a:cs typeface="Arial" charset="0"/>
              </a:rPr>
              <a:t>Kandel</a:t>
            </a:r>
            <a:r>
              <a:rPr lang="en-CA" dirty="0">
                <a:cs typeface="Arial" charset="0"/>
              </a:rPr>
              <a:t> Figure 40-7</a:t>
            </a:r>
          </a:p>
        </p:txBody>
      </p:sp>
      <p:sp>
        <p:nvSpPr>
          <p:cNvPr id="7" name="Rectangle 3"/>
          <p:cNvSpPr txBox="1">
            <a:spLocks noChangeArrowheads="1"/>
          </p:cNvSpPr>
          <p:nvPr/>
        </p:nvSpPr>
        <p:spPr>
          <a:xfrm>
            <a:off x="1524000" y="1504951"/>
            <a:ext cx="3957638" cy="5351463"/>
          </a:xfrm>
          <a:prstGeom prst="rect">
            <a:avLst/>
          </a:prstGeom>
        </p:spPr>
        <p:txBody>
          <a:bodyPr/>
          <a:lstStyle/>
          <a:p>
            <a:pPr marL="320040" indent="-320040">
              <a:spcBef>
                <a:spcPts val="700"/>
              </a:spcBef>
              <a:buClr>
                <a:schemeClr val="accent2"/>
              </a:buClr>
              <a:buSzPct val="60000"/>
              <a:buFont typeface="Wingdings"/>
              <a:buChar char=""/>
              <a:defRPr/>
            </a:pPr>
            <a:r>
              <a:rPr lang="en-US" sz="2400" dirty="0"/>
              <a:t>Paired canals work together to signal head movement</a:t>
            </a:r>
          </a:p>
          <a:p>
            <a:pPr marL="777240" lvl="1" indent="-320040">
              <a:spcBef>
                <a:spcPts val="700"/>
              </a:spcBef>
              <a:buClr>
                <a:schemeClr val="accent2"/>
              </a:buClr>
              <a:buSzPct val="60000"/>
              <a:buFont typeface="Wingdings"/>
              <a:buChar char=""/>
              <a:defRPr/>
            </a:pPr>
            <a:r>
              <a:rPr lang="en-US" sz="2400" dirty="0"/>
              <a:t>With turning of the head, hair cells on one side of the body send excitatory signals to the brain while hair cells on the opposite side are inhibited</a:t>
            </a:r>
          </a:p>
          <a:p>
            <a:pPr marL="777240" lvl="1" indent="-320040">
              <a:spcBef>
                <a:spcPts val="700"/>
              </a:spcBef>
              <a:buClr>
                <a:schemeClr val="accent2"/>
              </a:buClr>
              <a:buSzPct val="60000"/>
              <a:buFont typeface="Wingdings"/>
              <a:buChar char=""/>
              <a:defRPr/>
            </a:pPr>
            <a:endParaRPr lang="en-US" sz="2400" dirty="0"/>
          </a:p>
        </p:txBody>
      </p:sp>
    </p:spTree>
    <p:extLst>
      <p:ext uri="{BB962C8B-B14F-4D97-AF65-F5344CB8AC3E}">
        <p14:creationId xmlns:p14="http://schemas.microsoft.com/office/powerpoint/2010/main" val="130467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19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6480AD8-AC94-496E-8A92-DFCA427A7469}" type="slidenum">
              <a:rPr lang="en-US" altLang="cs-CZ" sz="1200">
                <a:solidFill>
                  <a:srgbClr val="FFFFFF"/>
                </a:solidFill>
              </a:rPr>
              <a:pPr eaLnBrk="1" hangingPunct="1">
                <a:lnSpc>
                  <a:spcPct val="80000"/>
                </a:lnSpc>
              </a:pPr>
              <a:t>15</a:t>
            </a:fld>
            <a:endParaRPr lang="en-US" altLang="cs-CZ" sz="1200">
              <a:solidFill>
                <a:srgbClr val="FFFFFF"/>
              </a:solidFill>
            </a:endParaRPr>
          </a:p>
        </p:txBody>
      </p:sp>
      <p:sp>
        <p:nvSpPr>
          <p:cNvPr id="603143" name="Rectangle 7"/>
          <p:cNvSpPr>
            <a:spLocks noGrp="1" noChangeArrowheads="1"/>
          </p:cNvSpPr>
          <p:nvPr>
            <p:ph sz="quarter" idx="1"/>
          </p:nvPr>
        </p:nvSpPr>
        <p:spPr>
          <a:xfrm>
            <a:off x="1524000" y="5170489"/>
            <a:ext cx="9144000" cy="1749425"/>
          </a:xfrm>
        </p:spPr>
        <p:txBody>
          <a:bodyPr/>
          <a:lstStyle/>
          <a:p>
            <a:pPr eaLnBrk="1" hangingPunct="1"/>
            <a:r>
              <a:rPr lang="en-US" altLang="cs-CZ" sz="1600"/>
              <a:t>vestibular afferents synapse on </a:t>
            </a:r>
            <a:r>
              <a:rPr lang="en-US" altLang="cs-CZ" sz="1600" u="sng"/>
              <a:t>vestibular nuclei </a:t>
            </a:r>
            <a:r>
              <a:rPr lang="en-US" altLang="cs-CZ" sz="1600"/>
              <a:t>located in medulla &amp; pons</a:t>
            </a:r>
          </a:p>
          <a:p>
            <a:pPr lvl="1" eaLnBrk="1" hangingPunct="1"/>
            <a:r>
              <a:rPr lang="en-US" altLang="cs-CZ" sz="1600"/>
              <a:t>Nuclei integrate information from vestibular, visual, and somatic receptors and send collaterals to </a:t>
            </a:r>
          </a:p>
          <a:p>
            <a:pPr lvl="2" eaLnBrk="1" hangingPunct="1"/>
            <a:r>
              <a:rPr lang="en-US" altLang="cs-CZ" sz="1600"/>
              <a:t>1.</a:t>
            </a:r>
            <a:r>
              <a:rPr lang="en-US" altLang="cs-CZ" sz="1600" u="sng"/>
              <a:t>cerebellum</a:t>
            </a:r>
          </a:p>
          <a:p>
            <a:pPr lvl="3" eaLnBrk="1" hangingPunct="1"/>
            <a:r>
              <a:rPr lang="en-US" altLang="cs-CZ" sz="1600"/>
              <a:t>Sends corrective adjustments to motor cortex: maintenance of balance and posture</a:t>
            </a:r>
          </a:p>
          <a:p>
            <a:pPr eaLnBrk="1" hangingPunct="1"/>
            <a:endParaRPr lang="en-US" altLang="cs-CZ" sz="1600"/>
          </a:p>
        </p:txBody>
      </p:sp>
      <p:pic>
        <p:nvPicPr>
          <p:cNvPr id="4198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34014" y="3216276"/>
            <a:ext cx="566737" cy="1071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8040689" y="4392614"/>
            <a:ext cx="782637" cy="242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87336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40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AB8FA232-CF58-4D74-B5B4-BC17FF23D1CD}" type="slidenum">
              <a:rPr lang="en-US" altLang="cs-CZ" sz="1200">
                <a:solidFill>
                  <a:srgbClr val="FFFFFF"/>
                </a:solidFill>
              </a:rPr>
              <a:pPr eaLnBrk="1" hangingPunct="1">
                <a:lnSpc>
                  <a:spcPct val="80000"/>
                </a:lnSpc>
              </a:pPr>
              <a:t>16</a:t>
            </a:fld>
            <a:endParaRPr lang="en-US" altLang="cs-CZ" sz="1200">
              <a:solidFill>
                <a:srgbClr val="FFFFFF"/>
              </a:solidFill>
            </a:endParaRPr>
          </a:p>
        </p:txBody>
      </p:sp>
      <p:sp>
        <p:nvSpPr>
          <p:cNvPr id="603143" name="Rectangle 7"/>
          <p:cNvSpPr>
            <a:spLocks noGrp="1" noChangeArrowheads="1"/>
          </p:cNvSpPr>
          <p:nvPr>
            <p:ph sz="quarter" idx="1"/>
          </p:nvPr>
        </p:nvSpPr>
        <p:spPr>
          <a:xfrm>
            <a:off x="846137" y="5170489"/>
            <a:ext cx="9820276" cy="1749425"/>
          </a:xfrm>
        </p:spPr>
        <p:txBody>
          <a:bodyPr/>
          <a:lstStyle/>
          <a:p>
            <a:pPr lvl="2" eaLnBrk="1" hangingPunct="1"/>
            <a:r>
              <a:rPr lang="en-US" altLang="cs-CZ" sz="1800"/>
              <a:t>2.</a:t>
            </a:r>
            <a:r>
              <a:rPr lang="en-US" altLang="cs-CZ" sz="1800" u="sng"/>
              <a:t>nuclei of cranial nerves</a:t>
            </a:r>
          </a:p>
          <a:p>
            <a:pPr lvl="3" eaLnBrk="1" hangingPunct="1"/>
            <a:r>
              <a:rPr lang="en-US" altLang="cs-CZ"/>
              <a:t>Control coupled movements of the eyes, maintain focus and visual field</a:t>
            </a:r>
          </a:p>
          <a:p>
            <a:pPr lvl="2" eaLnBrk="1" hangingPunct="1"/>
            <a:r>
              <a:rPr lang="en-US" altLang="cs-CZ" sz="1800"/>
              <a:t>3.</a:t>
            </a:r>
            <a:r>
              <a:rPr lang="en-US" altLang="cs-CZ" sz="1800" u="sng"/>
              <a:t>nuclei of accessory nerves</a:t>
            </a:r>
          </a:p>
          <a:p>
            <a:pPr lvl="3" eaLnBrk="1" hangingPunct="1"/>
            <a:r>
              <a:rPr lang="en-US" altLang="cs-CZ"/>
              <a:t>Control head movement and assist with equilibrium</a:t>
            </a:r>
          </a:p>
          <a:p>
            <a:pPr eaLnBrk="1" hangingPunct="1"/>
            <a:endParaRPr lang="en-US" altLang="cs-CZ" sz="1800"/>
          </a:p>
        </p:txBody>
      </p:sp>
      <p:pic>
        <p:nvPicPr>
          <p:cNvPr id="44036"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48413" y="2790826"/>
            <a:ext cx="550862" cy="1166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015163" y="4660901"/>
            <a:ext cx="1839912"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05872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60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9EB48D3-DE8B-48EC-8485-446E0A4D81BB}" type="slidenum">
              <a:rPr lang="en-US" altLang="cs-CZ" sz="1200">
                <a:solidFill>
                  <a:srgbClr val="FFFFFF"/>
                </a:solidFill>
              </a:rPr>
              <a:pPr eaLnBrk="1" hangingPunct="1">
                <a:lnSpc>
                  <a:spcPct val="80000"/>
                </a:lnSpc>
              </a:pPr>
              <a:t>17</a:t>
            </a:fld>
            <a:endParaRPr lang="en-US" altLang="cs-CZ" sz="1200">
              <a:solidFill>
                <a:srgbClr val="FFFFFF"/>
              </a:solidFill>
            </a:endParaRPr>
          </a:p>
        </p:txBody>
      </p:sp>
      <p:sp>
        <p:nvSpPr>
          <p:cNvPr id="46083" name="Rectangle 7"/>
          <p:cNvSpPr>
            <a:spLocks noGrp="1" noChangeArrowheads="1"/>
          </p:cNvSpPr>
          <p:nvPr>
            <p:ph sz="quarter" idx="1"/>
          </p:nvPr>
        </p:nvSpPr>
        <p:spPr>
          <a:xfrm>
            <a:off x="846137" y="5233989"/>
            <a:ext cx="9820276" cy="1747837"/>
          </a:xfrm>
        </p:spPr>
        <p:txBody>
          <a:bodyPr/>
          <a:lstStyle/>
          <a:p>
            <a:pPr lvl="2" eaLnBrk="1" hangingPunct="1"/>
            <a:r>
              <a:rPr lang="en-US" altLang="cs-CZ"/>
              <a:t>4.</a:t>
            </a:r>
            <a:r>
              <a:rPr lang="en-US" altLang="cs-CZ" u="sng"/>
              <a:t>ventral posterior nucleus of thalamus</a:t>
            </a:r>
            <a:r>
              <a:rPr lang="en-US" altLang="cs-CZ"/>
              <a:t> and </a:t>
            </a:r>
            <a:r>
              <a:rPr lang="en-US" altLang="cs-CZ" u="sng"/>
              <a:t>vestibular area in cerebral cortex</a:t>
            </a:r>
            <a:r>
              <a:rPr lang="en-US" altLang="cs-CZ"/>
              <a:t> (part of primary somatosensory cortex)</a:t>
            </a:r>
            <a:endParaRPr lang="en-US" altLang="cs-CZ" u="sng"/>
          </a:p>
          <a:p>
            <a:pPr lvl="3" eaLnBrk="1" hangingPunct="1"/>
            <a:r>
              <a:rPr lang="en-US" altLang="cs-CZ" smtClean="0"/>
              <a:t>Conscious awareness of the position and movement of head</a:t>
            </a:r>
          </a:p>
          <a:p>
            <a:pPr eaLnBrk="1" hangingPunct="1"/>
            <a:endParaRPr lang="en-US" altLang="cs-CZ" sz="2000"/>
          </a:p>
        </p:txBody>
      </p:sp>
      <p:pic>
        <p:nvPicPr>
          <p:cNvPr id="46084"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28826" y="2174875"/>
            <a:ext cx="1323975" cy="395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9102726" y="1744663"/>
            <a:ext cx="1203325" cy="65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TextBox 10"/>
          <p:cNvSpPr txBox="1"/>
          <p:nvPr/>
        </p:nvSpPr>
        <p:spPr>
          <a:xfrm>
            <a:off x="9123364" y="2049464"/>
            <a:ext cx="1463675" cy="338137"/>
          </a:xfrm>
          <a:prstGeom prst="rect">
            <a:avLst/>
          </a:prstGeom>
          <a:noFill/>
        </p:spPr>
        <p:txBody>
          <a:bodyPr>
            <a:spAutoFit/>
          </a:bodyPr>
          <a:lstStyle/>
          <a:p>
            <a:pPr>
              <a:defRPr/>
            </a:pPr>
            <a:r>
              <a:rPr lang="en-CA" sz="1600" dirty="0">
                <a:cs typeface="Arial" charset="0"/>
              </a:rPr>
              <a:t>Areas 1,2,3</a:t>
            </a:r>
          </a:p>
        </p:txBody>
      </p:sp>
    </p:spTree>
    <p:extLst>
      <p:ext uri="{BB962C8B-B14F-4D97-AF65-F5344CB8AC3E}">
        <p14:creationId xmlns:p14="http://schemas.microsoft.com/office/powerpoint/2010/main" val="249227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136775" y="228600"/>
            <a:ext cx="8153400" cy="990600"/>
          </a:xfrm>
        </p:spPr>
        <p:txBody>
          <a:bodyPr/>
          <a:lstStyle/>
          <a:p>
            <a:pPr eaLnBrk="1" hangingPunct="1"/>
            <a:r>
              <a:rPr lang="en-US" altLang="cs-CZ" smtClean="0"/>
              <a:t>Vestibular Reflexes</a:t>
            </a:r>
          </a:p>
        </p:txBody>
      </p:sp>
      <p:sp>
        <p:nvSpPr>
          <p:cNvPr id="481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C8A3560-CBB7-44ED-8524-46670BBCD984}" type="slidenum">
              <a:rPr lang="en-US" altLang="cs-CZ" sz="1200">
                <a:solidFill>
                  <a:srgbClr val="FFFFFF"/>
                </a:solidFill>
              </a:rPr>
              <a:pPr eaLnBrk="1" hangingPunct="1">
                <a:lnSpc>
                  <a:spcPct val="80000"/>
                </a:lnSpc>
              </a:pPr>
              <a:t>18</a:t>
            </a:fld>
            <a:endParaRPr lang="en-US" altLang="cs-CZ" sz="1200">
              <a:solidFill>
                <a:srgbClr val="FFFFFF"/>
              </a:solidFill>
            </a:endParaRPr>
          </a:p>
        </p:txBody>
      </p:sp>
      <p:sp>
        <p:nvSpPr>
          <p:cNvPr id="643075" name="Rectangle 3"/>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None/>
            </a:pPr>
            <a:r>
              <a:rPr lang="en-US" altLang="cs-CZ" sz="2300" b="1" u="sng"/>
              <a:t>Vestibulospinal Reflexes</a:t>
            </a:r>
          </a:p>
          <a:p>
            <a:pPr eaLnBrk="1" hangingPunct="1"/>
            <a:r>
              <a:rPr lang="en-US" altLang="cs-CZ" sz="2300"/>
              <a:t>Senses falling/tipping</a:t>
            </a:r>
          </a:p>
          <a:p>
            <a:pPr lvl="1" eaLnBrk="1" hangingPunct="1"/>
            <a:r>
              <a:rPr lang="en-US" altLang="cs-CZ" sz="2300"/>
              <a:t>contracts limb muscles for postural support </a:t>
            </a:r>
          </a:p>
          <a:p>
            <a:pPr eaLnBrk="1" hangingPunct="1">
              <a:buFont typeface="Wingdings" panose="05000000000000000000" pitchFamily="2" charset="2"/>
              <a:buNone/>
            </a:pPr>
            <a:r>
              <a:rPr lang="en-US" altLang="cs-CZ" sz="2300" b="1" u="sng"/>
              <a:t>Vestibulocollic Reflexes</a:t>
            </a:r>
          </a:p>
          <a:p>
            <a:pPr lvl="1" eaLnBrk="1" hangingPunct="1"/>
            <a:r>
              <a:rPr lang="en-CA" altLang="cs-CZ" sz="2300"/>
              <a:t>acts on the neck musculature to stabilize the head if body moves</a:t>
            </a:r>
            <a:endParaRPr lang="en-US" altLang="cs-CZ" sz="2300"/>
          </a:p>
          <a:p>
            <a:pPr eaLnBrk="1" hangingPunct="1">
              <a:buFont typeface="Wingdings" panose="05000000000000000000" pitchFamily="2" charset="2"/>
              <a:buNone/>
            </a:pPr>
            <a:r>
              <a:rPr lang="en-US" altLang="cs-CZ" sz="2300" b="1" u="sng"/>
              <a:t>Vestibulo-ocular Reflexes</a:t>
            </a:r>
          </a:p>
          <a:p>
            <a:pPr eaLnBrk="1" hangingPunct="1"/>
            <a:r>
              <a:rPr lang="en-US" altLang="cs-CZ" sz="2300"/>
              <a:t>stabilizes visual image during head movement</a:t>
            </a:r>
          </a:p>
          <a:p>
            <a:pPr lvl="1" eaLnBrk="1" hangingPunct="1"/>
            <a:r>
              <a:rPr lang="en-US" altLang="cs-CZ" sz="2300"/>
              <a:t>causes eyes to move simultaneously in the opposite direction and in equal magnitude to head movement</a:t>
            </a:r>
          </a:p>
        </p:txBody>
      </p:sp>
    </p:spTree>
    <p:extLst>
      <p:ext uri="{BB962C8B-B14F-4D97-AF65-F5344CB8AC3E}">
        <p14:creationId xmlns:p14="http://schemas.microsoft.com/office/powerpoint/2010/main" val="150870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3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3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30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3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30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38200" y="0"/>
            <a:ext cx="10515600" cy="1325563"/>
          </a:xfrm>
        </p:spPr>
        <p:txBody>
          <a:bodyPr/>
          <a:lstStyle/>
          <a:p>
            <a:r>
              <a:rPr lang="en-US" altLang="cs-CZ" b="1" dirty="0"/>
              <a:t>Summary of Central Control of Saccades</a:t>
            </a:r>
          </a:p>
        </p:txBody>
      </p:sp>
      <p:pic>
        <p:nvPicPr>
          <p:cNvPr id="187396"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81246" y="1092200"/>
            <a:ext cx="57150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240317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lstStyle/>
          <a:p>
            <a:r>
              <a:rPr lang="cs-CZ" b="1" dirty="0" smtClean="0"/>
              <a:t>Type </a:t>
            </a:r>
            <a:r>
              <a:rPr lang="cs-CZ" b="1" dirty="0" err="1" smtClean="0"/>
              <a:t>of</a:t>
            </a:r>
            <a:r>
              <a:rPr lang="cs-CZ" b="1" dirty="0" smtClean="0"/>
              <a:t> </a:t>
            </a:r>
            <a:r>
              <a:rPr lang="cs-CZ" b="1" dirty="0" err="1" smtClean="0"/>
              <a:t>eye</a:t>
            </a:r>
            <a:r>
              <a:rPr lang="cs-CZ" b="1" dirty="0" smtClean="0"/>
              <a:t> </a:t>
            </a:r>
            <a:r>
              <a:rPr lang="cs-CZ" b="1" dirty="0" err="1" smtClean="0"/>
              <a:t>movements</a:t>
            </a:r>
            <a:endParaRPr lang="cs-CZ" b="1" dirty="0"/>
          </a:p>
        </p:txBody>
      </p:sp>
      <p:sp>
        <p:nvSpPr>
          <p:cNvPr id="3" name="Zástupný symbol pro obsah 2"/>
          <p:cNvSpPr>
            <a:spLocks noGrp="1"/>
          </p:cNvSpPr>
          <p:nvPr>
            <p:ph idx="1"/>
          </p:nvPr>
        </p:nvSpPr>
        <p:spPr>
          <a:xfrm>
            <a:off x="723900" y="1790700"/>
            <a:ext cx="10845800" cy="4965700"/>
          </a:xfrm>
        </p:spPr>
        <p:txBody>
          <a:bodyPr>
            <a:normAutofit fontScale="85000" lnSpcReduction="20000"/>
          </a:bodyPr>
          <a:lstStyle/>
          <a:p>
            <a:r>
              <a:rPr lang="cs-CZ" b="1" dirty="0" err="1" smtClean="0"/>
              <a:t>Sustaining</a:t>
            </a:r>
            <a:r>
              <a:rPr lang="cs-CZ" b="1" dirty="0" smtClean="0"/>
              <a:t> (</a:t>
            </a:r>
            <a:r>
              <a:rPr lang="cs-CZ" b="1" dirty="0" err="1" smtClean="0"/>
              <a:t>miniature</a:t>
            </a:r>
            <a:r>
              <a:rPr lang="cs-CZ" b="1" dirty="0" smtClean="0"/>
              <a:t>) – as </a:t>
            </a:r>
            <a:r>
              <a:rPr lang="cs-CZ" b="1" dirty="0" err="1" smtClean="0"/>
              <a:t>fixation</a:t>
            </a:r>
            <a:r>
              <a:rPr lang="cs-CZ" dirty="0" smtClean="0"/>
              <a:t> - </a:t>
            </a:r>
            <a:r>
              <a:rPr lang="en-US" dirty="0"/>
              <a:t>Looking into our eyes do not stray far away in space, but they are automatically fixed on a point in </a:t>
            </a:r>
            <a:r>
              <a:rPr lang="en-US" dirty="0" smtClean="0"/>
              <a:t>space</a:t>
            </a:r>
            <a:r>
              <a:rPr lang="cs-CZ" dirty="0" smtClean="0">
                <a:effectLst/>
              </a:rPr>
              <a:t> (</a:t>
            </a:r>
            <a:r>
              <a:rPr lang="cs-CZ" dirty="0" err="1" smtClean="0">
                <a:effectLst/>
              </a:rPr>
              <a:t>its</a:t>
            </a:r>
            <a:r>
              <a:rPr lang="cs-CZ" dirty="0" smtClean="0">
                <a:effectLst/>
              </a:rPr>
              <a:t> </a:t>
            </a:r>
            <a:r>
              <a:rPr lang="cs-CZ" dirty="0" err="1" smtClean="0">
                <a:effectLst/>
              </a:rPr>
              <a:t>visual</a:t>
            </a:r>
            <a:r>
              <a:rPr lang="cs-CZ" dirty="0" smtClean="0">
                <a:effectLst/>
              </a:rPr>
              <a:t> </a:t>
            </a:r>
            <a:r>
              <a:rPr lang="cs-CZ" dirty="0" err="1" smtClean="0">
                <a:effectLst/>
              </a:rPr>
              <a:t>field</a:t>
            </a:r>
            <a:r>
              <a:rPr lang="cs-CZ" dirty="0" smtClean="0">
                <a:effectLst/>
              </a:rPr>
              <a:t>)</a:t>
            </a:r>
            <a:endParaRPr lang="cs-CZ" dirty="0" smtClean="0"/>
          </a:p>
          <a:p>
            <a:r>
              <a:rPr lang="cs-CZ" b="1" dirty="0" err="1" smtClean="0"/>
              <a:t>Smooth</a:t>
            </a:r>
            <a:r>
              <a:rPr lang="cs-CZ" b="1" dirty="0" smtClean="0"/>
              <a:t> </a:t>
            </a:r>
            <a:r>
              <a:rPr lang="cs-CZ" b="1" dirty="0" err="1" smtClean="0"/>
              <a:t>pursuit</a:t>
            </a:r>
            <a:r>
              <a:rPr lang="cs-CZ" b="1" dirty="0" smtClean="0"/>
              <a:t> </a:t>
            </a:r>
            <a:r>
              <a:rPr lang="cs-CZ" b="1" dirty="0" err="1" smtClean="0"/>
              <a:t>movements</a:t>
            </a:r>
            <a:r>
              <a:rPr lang="cs-CZ" b="1" dirty="0" smtClean="0"/>
              <a:t>  </a:t>
            </a:r>
            <a:r>
              <a:rPr lang="cs-CZ" dirty="0" smtClean="0"/>
              <a:t>- </a:t>
            </a:r>
            <a:r>
              <a:rPr lang="cs-CZ" dirty="0" err="1" smtClean="0"/>
              <a:t>assist</a:t>
            </a:r>
            <a:r>
              <a:rPr lang="cs-CZ" dirty="0" smtClean="0"/>
              <a:t> </a:t>
            </a:r>
            <a:r>
              <a:rPr lang="cs-CZ" dirty="0" err="1" smtClean="0"/>
              <a:t>the</a:t>
            </a:r>
            <a:r>
              <a:rPr lang="cs-CZ" dirty="0" smtClean="0"/>
              <a:t> </a:t>
            </a:r>
            <a:r>
              <a:rPr lang="cs-CZ" dirty="0" err="1" smtClean="0"/>
              <a:t>macular</a:t>
            </a:r>
            <a:r>
              <a:rPr lang="cs-CZ" dirty="0" smtClean="0"/>
              <a:t> </a:t>
            </a:r>
            <a:r>
              <a:rPr lang="cs-CZ" dirty="0" err="1" smtClean="0"/>
              <a:t>stabilization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observed</a:t>
            </a:r>
            <a:r>
              <a:rPr lang="cs-CZ" dirty="0" smtClean="0"/>
              <a:t> </a:t>
            </a:r>
            <a:r>
              <a:rPr lang="cs-CZ" dirty="0" err="1" smtClean="0"/>
              <a:t>object</a:t>
            </a:r>
            <a:endParaRPr lang="cs-CZ" dirty="0" smtClean="0"/>
          </a:p>
          <a:p>
            <a:r>
              <a:rPr lang="cs-CZ" b="1" dirty="0" err="1" smtClean="0"/>
              <a:t>Saccadic</a:t>
            </a:r>
            <a:r>
              <a:rPr lang="cs-CZ" b="1" dirty="0" smtClean="0"/>
              <a:t> </a:t>
            </a:r>
            <a:r>
              <a:rPr lang="cs-CZ" b="1" dirty="0" err="1" smtClean="0"/>
              <a:t>movements</a:t>
            </a:r>
            <a:r>
              <a:rPr lang="cs-CZ" b="1" dirty="0" smtClean="0"/>
              <a:t> </a:t>
            </a:r>
            <a:r>
              <a:rPr lang="cs-CZ" dirty="0" smtClean="0"/>
              <a:t>– </a:t>
            </a:r>
            <a:r>
              <a:rPr lang="cs-CZ" dirty="0" err="1" smtClean="0"/>
              <a:t>assist</a:t>
            </a:r>
            <a:r>
              <a:rPr lang="cs-CZ" dirty="0" smtClean="0"/>
              <a:t> </a:t>
            </a:r>
            <a:r>
              <a:rPr lang="cs-CZ" dirty="0" err="1" smtClean="0"/>
              <a:t>the</a:t>
            </a:r>
            <a:r>
              <a:rPr lang="cs-CZ" dirty="0" smtClean="0"/>
              <a:t> </a:t>
            </a:r>
            <a:r>
              <a:rPr lang="cs-CZ" dirty="0" err="1" smtClean="0"/>
              <a:t>transfering</a:t>
            </a:r>
            <a:r>
              <a:rPr lang="cs-CZ" dirty="0" smtClean="0"/>
              <a:t> </a:t>
            </a:r>
            <a:r>
              <a:rPr lang="cs-CZ" dirty="0" err="1" smtClean="0"/>
              <a:t>the</a:t>
            </a:r>
            <a:r>
              <a:rPr lang="cs-CZ" dirty="0" smtClean="0"/>
              <a:t> </a:t>
            </a:r>
            <a:r>
              <a:rPr lang="cs-CZ" dirty="0" err="1" smtClean="0"/>
              <a:t>view</a:t>
            </a:r>
            <a:r>
              <a:rPr lang="cs-CZ" dirty="0" smtClean="0"/>
              <a:t>  to a </a:t>
            </a:r>
            <a:r>
              <a:rPr lang="cs-CZ" dirty="0" err="1" smtClean="0"/>
              <a:t>new</a:t>
            </a:r>
            <a:r>
              <a:rPr lang="cs-CZ" dirty="0" smtClean="0"/>
              <a:t> </a:t>
            </a:r>
            <a:r>
              <a:rPr lang="cs-CZ" dirty="0" err="1" smtClean="0"/>
              <a:t>object</a:t>
            </a:r>
            <a:endParaRPr lang="cs-CZ" dirty="0" smtClean="0"/>
          </a:p>
          <a:p>
            <a:endParaRPr lang="cs-CZ" dirty="0" smtClean="0"/>
          </a:p>
          <a:p>
            <a:r>
              <a:rPr lang="cs-CZ" b="1" dirty="0" smtClean="0"/>
              <a:t>Nystagmus</a:t>
            </a:r>
            <a:r>
              <a:rPr lang="cs-CZ" dirty="0" smtClean="0"/>
              <a:t> – </a:t>
            </a:r>
            <a:r>
              <a:rPr lang="cs-CZ" dirty="0" err="1" smtClean="0"/>
              <a:t>rhythmic</a:t>
            </a:r>
            <a:r>
              <a:rPr lang="cs-CZ" dirty="0" smtClean="0"/>
              <a:t> </a:t>
            </a:r>
            <a:r>
              <a:rPr lang="cs-CZ" dirty="0" err="1" smtClean="0"/>
              <a:t>eye-bulb</a:t>
            </a:r>
            <a:r>
              <a:rPr lang="cs-CZ" dirty="0" smtClean="0"/>
              <a:t> </a:t>
            </a:r>
            <a:r>
              <a:rPr lang="cs-CZ" dirty="0" err="1" smtClean="0"/>
              <a:t>movements</a:t>
            </a:r>
            <a:r>
              <a:rPr lang="cs-CZ" dirty="0" smtClean="0"/>
              <a:t>, 2 </a:t>
            </a:r>
            <a:r>
              <a:rPr lang="cs-CZ" dirty="0" err="1" smtClean="0"/>
              <a:t>components</a:t>
            </a:r>
            <a:r>
              <a:rPr lang="cs-CZ" dirty="0" smtClean="0"/>
              <a:t>: </a:t>
            </a:r>
            <a:r>
              <a:rPr lang="cs-CZ" dirty="0" err="1" smtClean="0"/>
              <a:t>slow</a:t>
            </a:r>
            <a:r>
              <a:rPr lang="cs-CZ" dirty="0" smtClean="0"/>
              <a:t> </a:t>
            </a:r>
            <a:r>
              <a:rPr lang="cs-CZ" dirty="0" err="1" smtClean="0"/>
              <a:t>deviation</a:t>
            </a:r>
            <a:r>
              <a:rPr lang="cs-CZ" dirty="0" smtClean="0"/>
              <a:t> to </a:t>
            </a:r>
            <a:r>
              <a:rPr lang="cs-CZ" dirty="0" err="1" smtClean="0"/>
              <a:t>one</a:t>
            </a:r>
            <a:r>
              <a:rPr lang="cs-CZ" dirty="0" smtClean="0"/>
              <a:t> </a:t>
            </a:r>
            <a:r>
              <a:rPr lang="cs-CZ" dirty="0" err="1" smtClean="0"/>
              <a:t>side</a:t>
            </a:r>
            <a:r>
              <a:rPr lang="cs-CZ" dirty="0" smtClean="0"/>
              <a:t> and fast </a:t>
            </a:r>
            <a:r>
              <a:rPr lang="cs-CZ" dirty="0" err="1" smtClean="0"/>
              <a:t>twitch</a:t>
            </a:r>
            <a:r>
              <a:rPr lang="cs-CZ" dirty="0" smtClean="0"/>
              <a:t> to </a:t>
            </a:r>
            <a:r>
              <a:rPr lang="cs-CZ" dirty="0" err="1" smtClean="0"/>
              <a:t>the</a:t>
            </a:r>
            <a:r>
              <a:rPr lang="cs-CZ" dirty="0" smtClean="0"/>
              <a:t> </a:t>
            </a:r>
            <a:r>
              <a:rPr lang="cs-CZ" dirty="0" err="1" smtClean="0"/>
              <a:t>opposite</a:t>
            </a:r>
            <a:r>
              <a:rPr lang="cs-CZ" dirty="0" smtClean="0"/>
              <a:t> </a:t>
            </a:r>
            <a:r>
              <a:rPr lang="cs-CZ" dirty="0" err="1" smtClean="0"/>
              <a:t>side</a:t>
            </a:r>
            <a:r>
              <a:rPr lang="cs-CZ" dirty="0" smtClean="0"/>
              <a:t> (</a:t>
            </a:r>
            <a:r>
              <a:rPr lang="cs-CZ" dirty="0" err="1" smtClean="0"/>
              <a:t>slow</a:t>
            </a:r>
            <a:r>
              <a:rPr lang="cs-CZ" dirty="0" smtClean="0"/>
              <a:t> </a:t>
            </a:r>
            <a:r>
              <a:rPr lang="cs-CZ" dirty="0" err="1" smtClean="0"/>
              <a:t>is</a:t>
            </a:r>
            <a:r>
              <a:rPr lang="cs-CZ" dirty="0" smtClean="0"/>
              <a:t> </a:t>
            </a:r>
            <a:r>
              <a:rPr lang="cs-CZ" dirty="0" err="1" smtClean="0"/>
              <a:t>vestibular</a:t>
            </a:r>
            <a:r>
              <a:rPr lang="cs-CZ" dirty="0" smtClean="0"/>
              <a:t>, fast </a:t>
            </a:r>
            <a:r>
              <a:rPr lang="cs-CZ" dirty="0" err="1" smtClean="0"/>
              <a:t>from</a:t>
            </a:r>
            <a:r>
              <a:rPr lang="cs-CZ" dirty="0" smtClean="0"/>
              <a:t> </a:t>
            </a:r>
            <a:r>
              <a:rPr lang="cs-CZ" dirty="0" err="1" smtClean="0"/>
              <a:t>brainstem</a:t>
            </a:r>
            <a:r>
              <a:rPr lang="cs-CZ" dirty="0" smtClean="0"/>
              <a:t> </a:t>
            </a:r>
            <a:r>
              <a:rPr lang="cs-CZ" dirty="0" err="1" smtClean="0"/>
              <a:t>structures</a:t>
            </a:r>
            <a:r>
              <a:rPr lang="cs-CZ" dirty="0" smtClean="0"/>
              <a:t>)</a:t>
            </a:r>
          </a:p>
          <a:p>
            <a:endParaRPr lang="cs-CZ" dirty="0"/>
          </a:p>
          <a:p>
            <a:r>
              <a:rPr lang="cs-CZ" b="1" dirty="0" err="1" smtClean="0"/>
              <a:t>Vestibulo-ocular</a:t>
            </a:r>
            <a:r>
              <a:rPr lang="cs-CZ" b="1" dirty="0" smtClean="0"/>
              <a:t> reflex </a:t>
            </a:r>
            <a:r>
              <a:rPr lang="cs-CZ" dirty="0" smtClean="0"/>
              <a:t>– </a:t>
            </a:r>
            <a:r>
              <a:rPr lang="cs-CZ" dirty="0" err="1" smtClean="0"/>
              <a:t>stabilization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retinal</a:t>
            </a:r>
            <a:r>
              <a:rPr lang="cs-CZ" dirty="0" smtClean="0"/>
              <a:t> image  </a:t>
            </a:r>
            <a:r>
              <a:rPr lang="cs-CZ" dirty="0" err="1" smtClean="0"/>
              <a:t>during</a:t>
            </a:r>
            <a:r>
              <a:rPr lang="cs-CZ" dirty="0" smtClean="0"/>
              <a:t> </a:t>
            </a:r>
            <a:r>
              <a:rPr lang="cs-CZ" dirty="0" err="1" smtClean="0"/>
              <a:t>sudden</a:t>
            </a:r>
            <a:r>
              <a:rPr lang="cs-CZ" dirty="0" smtClean="0"/>
              <a:t> , non-</a:t>
            </a:r>
            <a:r>
              <a:rPr lang="cs-CZ" dirty="0" err="1" smtClean="0"/>
              <a:t>uniform</a:t>
            </a:r>
            <a:r>
              <a:rPr lang="cs-CZ" dirty="0" smtClean="0"/>
              <a:t> </a:t>
            </a:r>
            <a:r>
              <a:rPr lang="cs-CZ" dirty="0" err="1" smtClean="0"/>
              <a:t>movements</a:t>
            </a:r>
            <a:r>
              <a:rPr lang="cs-CZ" dirty="0" smtClean="0"/>
              <a:t> </a:t>
            </a:r>
            <a:r>
              <a:rPr lang="cs-CZ" dirty="0" err="1" smtClean="0"/>
              <a:t>of</a:t>
            </a:r>
            <a:r>
              <a:rPr lang="cs-CZ" dirty="0" smtClean="0"/>
              <a:t> </a:t>
            </a:r>
            <a:r>
              <a:rPr lang="cs-CZ" dirty="0" err="1" smtClean="0"/>
              <a:t>the</a:t>
            </a:r>
            <a:r>
              <a:rPr lang="cs-CZ" dirty="0" smtClean="0"/>
              <a:t> </a:t>
            </a:r>
            <a:r>
              <a:rPr lang="cs-CZ" dirty="0" err="1" smtClean="0"/>
              <a:t>head</a:t>
            </a:r>
            <a:endParaRPr lang="cs-CZ" dirty="0" smtClean="0"/>
          </a:p>
          <a:p>
            <a:r>
              <a:rPr lang="cs-CZ" b="1" dirty="0" err="1" smtClean="0"/>
              <a:t>Optokinetic</a:t>
            </a:r>
            <a:r>
              <a:rPr lang="cs-CZ" b="1" dirty="0" smtClean="0"/>
              <a:t> nystagmus </a:t>
            </a:r>
            <a:r>
              <a:rPr lang="cs-CZ" dirty="0" smtClean="0"/>
              <a:t>– </a:t>
            </a:r>
            <a:r>
              <a:rPr lang="cs-CZ" dirty="0" err="1" smtClean="0"/>
              <a:t>regular</a:t>
            </a:r>
            <a:r>
              <a:rPr lang="cs-CZ" dirty="0" smtClean="0"/>
              <a:t> </a:t>
            </a:r>
            <a:r>
              <a:rPr lang="cs-CZ" dirty="0" err="1" smtClean="0"/>
              <a:t>eye</a:t>
            </a:r>
            <a:r>
              <a:rPr lang="cs-CZ" dirty="0" smtClean="0"/>
              <a:t> </a:t>
            </a:r>
            <a:r>
              <a:rPr lang="cs-CZ" dirty="0" err="1" smtClean="0"/>
              <a:t>movement</a:t>
            </a:r>
            <a:r>
              <a:rPr lang="cs-CZ" dirty="0" smtClean="0"/>
              <a:t> </a:t>
            </a:r>
            <a:r>
              <a:rPr lang="cs-CZ" dirty="0" err="1" smtClean="0"/>
              <a:t>stabilizing</a:t>
            </a:r>
            <a:r>
              <a:rPr lang="cs-CZ" dirty="0" smtClean="0"/>
              <a:t> </a:t>
            </a:r>
            <a:r>
              <a:rPr lang="cs-CZ" dirty="0" err="1" smtClean="0"/>
              <a:t>the</a:t>
            </a:r>
            <a:r>
              <a:rPr lang="cs-CZ" dirty="0" smtClean="0"/>
              <a:t> </a:t>
            </a:r>
            <a:r>
              <a:rPr lang="cs-CZ" dirty="0" err="1" smtClean="0"/>
              <a:t>view</a:t>
            </a:r>
            <a:r>
              <a:rPr lang="cs-CZ" dirty="0" smtClean="0"/>
              <a:t> </a:t>
            </a:r>
            <a:r>
              <a:rPr lang="cs-CZ" dirty="0" err="1" smtClean="0"/>
              <a:t>during</a:t>
            </a:r>
            <a:r>
              <a:rPr lang="cs-CZ" dirty="0" smtClean="0"/>
              <a:t> </a:t>
            </a:r>
            <a:r>
              <a:rPr lang="cs-CZ" dirty="0" err="1" smtClean="0"/>
              <a:t>slights</a:t>
            </a:r>
            <a:r>
              <a:rPr lang="cs-CZ" dirty="0" smtClean="0"/>
              <a:t> </a:t>
            </a:r>
            <a:r>
              <a:rPr lang="cs-CZ" dirty="0" err="1" smtClean="0"/>
              <a:t>movement</a:t>
            </a:r>
            <a:r>
              <a:rPr lang="cs-CZ" dirty="0" smtClean="0"/>
              <a:t> </a:t>
            </a:r>
            <a:r>
              <a:rPr lang="cs-CZ" dirty="0" err="1" smtClean="0"/>
              <a:t>of</a:t>
            </a:r>
            <a:r>
              <a:rPr lang="cs-CZ" dirty="0" smtClean="0"/>
              <a:t> </a:t>
            </a:r>
            <a:r>
              <a:rPr lang="cs-CZ" dirty="0" err="1" smtClean="0"/>
              <a:t>the</a:t>
            </a:r>
            <a:r>
              <a:rPr lang="cs-CZ" dirty="0" smtClean="0"/>
              <a:t> </a:t>
            </a:r>
            <a:r>
              <a:rPr lang="cs-CZ" dirty="0" err="1" smtClean="0"/>
              <a:t>head</a:t>
            </a:r>
            <a:r>
              <a:rPr lang="cs-CZ" dirty="0" smtClean="0"/>
              <a:t> </a:t>
            </a:r>
            <a:r>
              <a:rPr lang="cs-CZ" dirty="0" err="1" smtClean="0"/>
              <a:t>or</a:t>
            </a:r>
            <a:r>
              <a:rPr lang="cs-CZ" dirty="0" smtClean="0"/>
              <a:t> </a:t>
            </a:r>
            <a:r>
              <a:rPr lang="cs-CZ" dirty="0" err="1" smtClean="0"/>
              <a:t>when</a:t>
            </a:r>
            <a:r>
              <a:rPr lang="cs-CZ" dirty="0" smtClean="0"/>
              <a:t> </a:t>
            </a:r>
            <a:r>
              <a:rPr lang="cs-CZ" dirty="0" err="1" smtClean="0"/>
              <a:t>the</a:t>
            </a:r>
            <a:r>
              <a:rPr lang="cs-CZ" dirty="0" smtClean="0"/>
              <a:t> </a:t>
            </a:r>
            <a:r>
              <a:rPr lang="cs-CZ" dirty="0" err="1" smtClean="0"/>
              <a:t>object</a:t>
            </a:r>
            <a:r>
              <a:rPr lang="cs-CZ" dirty="0" smtClean="0"/>
              <a:t> </a:t>
            </a:r>
            <a:r>
              <a:rPr lang="cs-CZ" dirty="0" err="1" smtClean="0"/>
              <a:t>changes</a:t>
            </a:r>
            <a:r>
              <a:rPr lang="cs-CZ" dirty="0" smtClean="0"/>
              <a:t> </a:t>
            </a:r>
            <a:r>
              <a:rPr lang="cs-CZ" dirty="0" err="1" smtClean="0"/>
              <a:t>its</a:t>
            </a:r>
            <a:r>
              <a:rPr lang="cs-CZ" dirty="0" smtClean="0"/>
              <a:t> </a:t>
            </a:r>
            <a:r>
              <a:rPr lang="cs-CZ" dirty="0" err="1" smtClean="0"/>
              <a:t>position</a:t>
            </a:r>
            <a:r>
              <a:rPr lang="cs-CZ" dirty="0" smtClean="0"/>
              <a:t> </a:t>
            </a:r>
            <a:r>
              <a:rPr lang="cs-CZ" dirty="0" err="1" smtClean="0"/>
              <a:t>with</a:t>
            </a:r>
            <a:r>
              <a:rPr lang="cs-CZ" dirty="0" smtClean="0"/>
              <a:t> </a:t>
            </a:r>
            <a:r>
              <a:rPr lang="cs-CZ" dirty="0" err="1" smtClean="0"/>
              <a:t>respect</a:t>
            </a:r>
            <a:r>
              <a:rPr lang="cs-CZ" dirty="0" smtClean="0"/>
              <a:t> to </a:t>
            </a:r>
            <a:r>
              <a:rPr lang="cs-CZ" dirty="0" err="1" smtClean="0"/>
              <a:t>motionless</a:t>
            </a:r>
            <a:r>
              <a:rPr lang="cs-CZ" dirty="0" smtClean="0"/>
              <a:t> </a:t>
            </a:r>
            <a:r>
              <a:rPr lang="cs-CZ" dirty="0" err="1" smtClean="0"/>
              <a:t>head</a:t>
            </a:r>
            <a:r>
              <a:rPr lang="cs-CZ" dirty="0" smtClean="0"/>
              <a:t> </a:t>
            </a:r>
            <a:endParaRPr lang="cs-CZ" dirty="0"/>
          </a:p>
        </p:txBody>
      </p:sp>
    </p:spTree>
    <p:extLst>
      <p:ext uri="{BB962C8B-B14F-4D97-AF65-F5344CB8AC3E}">
        <p14:creationId xmlns:p14="http://schemas.microsoft.com/office/powerpoint/2010/main" val="315070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Group 2"/>
          <p:cNvGraphicFramePr>
            <a:graphicFrameLocks noGrp="1"/>
          </p:cNvGraphicFramePr>
          <p:nvPr>
            <p:extLst>
              <p:ext uri="{D42A27DB-BD31-4B8C-83A1-F6EECF244321}">
                <p14:modId xmlns:p14="http://schemas.microsoft.com/office/powerpoint/2010/main" val="2291478569"/>
              </p:ext>
            </p:extLst>
          </p:nvPr>
        </p:nvGraphicFramePr>
        <p:xfrm>
          <a:off x="1919289" y="908051"/>
          <a:ext cx="8353425" cy="5473701"/>
        </p:xfrm>
        <a:graphic>
          <a:graphicData uri="http://schemas.openxmlformats.org/drawingml/2006/table">
            <a:tbl>
              <a:tblPr/>
              <a:tblGrid>
                <a:gridCol w="2276475"/>
                <a:gridCol w="3098800"/>
                <a:gridCol w="2978150"/>
              </a:tblGrid>
              <a:tr h="430213">
                <a:tc row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000080"/>
                          </a:solidFill>
                          <a:effectLst/>
                          <a:latin typeface="Arial" panose="020B0604020202020204" pitchFamily="34" charset="0"/>
                          <a:cs typeface="Arial" panose="020B0604020202020204" pitchFamily="34" charset="0"/>
                        </a:rPr>
                        <a:t>Function of Eye Movement</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Type of Eye Movement</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r>
              <a:tr h="428625">
                <a:tc vMerge="1">
                  <a:txBody>
                    <a:bodyPr/>
                    <a:lstStyle/>
                    <a:p>
                      <a:endParaRPr lang="cs-CZ"/>
                    </a:p>
                  </a:txBody>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767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"Holding" (slow)</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Smooth Pursuit</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Optokinetic Nystagmus (slow phase)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Vestibular Nystagmus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Convergence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Divergence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Accommodative 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82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"Catching" (fast)</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Saccades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Optokinetic Nystagmus (quick phase)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3150">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000080"/>
                          </a:solidFill>
                          <a:effectLst/>
                          <a:latin typeface="Arial" panose="020B0604020202020204" pitchFamily="34" charset="0"/>
                          <a:cs typeface="Arial" panose="020B0604020202020204" pitchFamily="34" charset="0"/>
                        </a:rPr>
                        <a:t>"Sustaining" (miniature)</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Microsaccades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Tremor</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Drift</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gridSpan="3">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voluntary eye movement; </a:t>
                      </a:r>
                      <a:r>
                        <a:rPr kumimoji="0" lang="en-US" altLang="cs-CZ" sz="18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involuntary eye movement</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bl>
          </a:graphicData>
        </a:graphic>
      </p:graphicFrame>
      <p:sp>
        <p:nvSpPr>
          <p:cNvPr id="218140" name="Rectangle 28"/>
          <p:cNvSpPr>
            <a:spLocks noGrp="1" noChangeArrowheads="1"/>
          </p:cNvSpPr>
          <p:nvPr>
            <p:ph type="title"/>
          </p:nvPr>
        </p:nvSpPr>
        <p:spPr>
          <a:xfrm>
            <a:off x="751702" y="-92075"/>
            <a:ext cx="10515600" cy="1325563"/>
          </a:xfrm>
        </p:spPr>
        <p:txBody>
          <a:bodyPr/>
          <a:lstStyle/>
          <a:p>
            <a:r>
              <a:rPr lang="en-US" altLang="cs-CZ" dirty="0"/>
              <a:t>Eye Movement</a:t>
            </a:r>
          </a:p>
        </p:txBody>
      </p:sp>
    </p:spTree>
    <p:extLst>
      <p:ext uri="{BB962C8B-B14F-4D97-AF65-F5344CB8AC3E}">
        <p14:creationId xmlns:p14="http://schemas.microsoft.com/office/powerpoint/2010/main" val="29858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cs-CZ" b="1" i="1" dirty="0"/>
              <a:t>The </a:t>
            </a:r>
            <a:r>
              <a:rPr lang="en-US" altLang="cs-CZ" b="1" i="1" dirty="0" smtClean="0"/>
              <a:t>Vestibular</a:t>
            </a:r>
            <a:endParaRPr lang="en-US" altLang="cs-CZ" b="1" i="1" dirty="0"/>
          </a:p>
        </p:txBody>
      </p:sp>
      <p:sp>
        <p:nvSpPr>
          <p:cNvPr id="224259" name="Rectangle 3"/>
          <p:cNvSpPr>
            <a:spLocks noGrp="1" noChangeArrowheads="1"/>
          </p:cNvSpPr>
          <p:nvPr>
            <p:ph type="body" idx="1"/>
          </p:nvPr>
        </p:nvSpPr>
        <p:spPr/>
        <p:txBody>
          <a:bodyPr>
            <a:normAutofit/>
          </a:bodyPr>
          <a:lstStyle/>
          <a:p>
            <a:pPr>
              <a:lnSpc>
                <a:spcPct val="150000"/>
              </a:lnSpc>
              <a:buFontTx/>
              <a:buChar char="•"/>
            </a:pPr>
            <a:r>
              <a:rPr lang="en-US" altLang="cs-CZ" dirty="0"/>
              <a:t>The </a:t>
            </a:r>
            <a:r>
              <a:rPr lang="en-US" altLang="cs-CZ" dirty="0" err="1"/>
              <a:t>vestibulo</a:t>
            </a:r>
            <a:r>
              <a:rPr lang="en-US" altLang="cs-CZ" dirty="0"/>
              <a:t>-ocular and optokinetic reflexes are the earliest eye movements to appear phylogenetically</a:t>
            </a:r>
          </a:p>
          <a:p>
            <a:pPr>
              <a:lnSpc>
                <a:spcPct val="150000"/>
              </a:lnSpc>
              <a:buFontTx/>
              <a:buChar char="•"/>
            </a:pPr>
            <a:r>
              <a:rPr lang="en-US" altLang="cs-CZ" dirty="0"/>
              <a:t>The </a:t>
            </a:r>
            <a:r>
              <a:rPr lang="en-US" altLang="cs-CZ" b="1" dirty="0" err="1"/>
              <a:t>vestibulo</a:t>
            </a:r>
            <a:r>
              <a:rPr lang="en-US" altLang="cs-CZ" b="1" dirty="0"/>
              <a:t>-ocular reflex (VOR) </a:t>
            </a:r>
            <a:r>
              <a:rPr lang="en-US" altLang="cs-CZ" dirty="0"/>
              <a:t>stabilizes retinal images during head motion by counter-rotating the eyes at the same speed as the head but in the opposite direction</a:t>
            </a:r>
          </a:p>
          <a:p>
            <a:pPr>
              <a:lnSpc>
                <a:spcPct val="150000"/>
              </a:lnSpc>
            </a:pPr>
            <a:endParaRPr lang="en-US" altLang="cs-CZ" dirty="0"/>
          </a:p>
        </p:txBody>
      </p:sp>
    </p:spTree>
    <p:extLst>
      <p:ext uri="{BB962C8B-B14F-4D97-AF65-F5344CB8AC3E}">
        <p14:creationId xmlns:p14="http://schemas.microsoft.com/office/powerpoint/2010/main" val="25275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n-US" altLang="cs-CZ" b="1"/>
              <a:t>Characteristics of the VOR</a:t>
            </a:r>
          </a:p>
        </p:txBody>
      </p:sp>
      <p:pic>
        <p:nvPicPr>
          <p:cNvPr id="145412"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000376" y="1412875"/>
            <a:ext cx="6048375" cy="2971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
        <p:nvSpPr>
          <p:cNvPr id="145414" name="Rectangle 6"/>
          <p:cNvSpPr>
            <a:spLocks noGrp="1" noChangeArrowheads="1"/>
          </p:cNvSpPr>
          <p:nvPr>
            <p:ph sz="half" idx="2"/>
          </p:nvPr>
        </p:nvSpPr>
        <p:spPr>
          <a:xfrm>
            <a:off x="2495550" y="4652964"/>
            <a:ext cx="7848600" cy="1368425"/>
          </a:xfrm>
        </p:spPr>
        <p:txBody>
          <a:bodyPr/>
          <a:lstStyle/>
          <a:p>
            <a:pPr marL="0" indent="0"/>
            <a:r>
              <a:rPr lang="en-US" altLang="cs-CZ" sz="2000"/>
              <a:t>The VOR stabilizes retinal images during brief head movements by counter-rotating the eyes at the same speed as the head but in the</a:t>
            </a:r>
          </a:p>
          <a:p>
            <a:pPr marL="0" indent="0"/>
            <a:r>
              <a:rPr lang="en-US" altLang="cs-CZ" sz="2000"/>
              <a:t>opposite direction</a:t>
            </a:r>
          </a:p>
        </p:txBody>
      </p:sp>
    </p:spTree>
    <p:extLst>
      <p:ext uri="{BB962C8B-B14F-4D97-AF65-F5344CB8AC3E}">
        <p14:creationId xmlns:p14="http://schemas.microsoft.com/office/powerpoint/2010/main" val="8115159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38200" y="192131"/>
            <a:ext cx="10515600" cy="1325563"/>
          </a:xfrm>
        </p:spPr>
        <p:txBody>
          <a:bodyPr/>
          <a:lstStyle/>
          <a:p>
            <a:r>
              <a:rPr lang="en-US" altLang="cs-CZ" b="1" dirty="0"/>
              <a:t>Summary of Central Control of Pursuit Eye Movement</a:t>
            </a:r>
          </a:p>
        </p:txBody>
      </p:sp>
      <p:pic>
        <p:nvPicPr>
          <p:cNvPr id="19149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421831" y="1092200"/>
            <a:ext cx="51689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412962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VERTIGO and NYSTAGMUS</a:t>
            </a:r>
            <a:endParaRPr lang="cs-CZ" b="1" dirty="0"/>
          </a:p>
        </p:txBody>
      </p:sp>
      <p:sp>
        <p:nvSpPr>
          <p:cNvPr id="3" name="Zástupný symbol pro obsah 2"/>
          <p:cNvSpPr>
            <a:spLocks noGrp="1"/>
          </p:cNvSpPr>
          <p:nvPr>
            <p:ph idx="1"/>
          </p:nvPr>
        </p:nvSpPr>
        <p:spPr/>
        <p:txBody>
          <a:bodyPr/>
          <a:lstStyle/>
          <a:p>
            <a:r>
              <a:rPr lang="cs-CZ" dirty="0" err="1" smtClean="0"/>
              <a:t>Vertigo</a:t>
            </a:r>
            <a:r>
              <a:rPr lang="cs-CZ" dirty="0" smtClean="0"/>
              <a:t> (</a:t>
            </a:r>
            <a:r>
              <a:rPr lang="cs-CZ" dirty="0" err="1" smtClean="0"/>
              <a:t>dizzines</a:t>
            </a:r>
            <a:r>
              <a:rPr lang="cs-CZ" dirty="0" smtClean="0"/>
              <a:t>)– </a:t>
            </a:r>
            <a:r>
              <a:rPr lang="cs-CZ" dirty="0" err="1" smtClean="0"/>
              <a:t>subjective</a:t>
            </a:r>
            <a:r>
              <a:rPr lang="cs-CZ" dirty="0" smtClean="0"/>
              <a:t> </a:t>
            </a:r>
            <a:r>
              <a:rPr lang="cs-CZ" dirty="0" err="1" smtClean="0"/>
              <a:t>loss</a:t>
            </a:r>
            <a:r>
              <a:rPr lang="cs-CZ" dirty="0" smtClean="0"/>
              <a:t> </a:t>
            </a:r>
            <a:r>
              <a:rPr lang="cs-CZ" dirty="0" err="1" smtClean="0"/>
              <a:t>of</a:t>
            </a:r>
            <a:r>
              <a:rPr lang="cs-CZ" dirty="0" smtClean="0"/>
              <a:t> stability in </a:t>
            </a:r>
            <a:r>
              <a:rPr lang="cs-CZ" dirty="0" err="1" smtClean="0"/>
              <a:t>space</a:t>
            </a:r>
            <a:r>
              <a:rPr lang="cs-CZ" dirty="0" smtClean="0"/>
              <a:t>, </a:t>
            </a:r>
            <a:r>
              <a:rPr lang="cs-CZ" dirty="0" err="1" smtClean="0"/>
              <a:t>rotation</a:t>
            </a:r>
            <a:r>
              <a:rPr lang="cs-CZ" dirty="0" smtClean="0"/>
              <a:t> </a:t>
            </a:r>
            <a:r>
              <a:rPr lang="cs-CZ" dirty="0" err="1" smtClean="0"/>
              <a:t>of</a:t>
            </a:r>
            <a:r>
              <a:rPr lang="cs-CZ" dirty="0" smtClean="0"/>
              <a:t> </a:t>
            </a:r>
            <a:r>
              <a:rPr lang="cs-CZ" dirty="0" err="1" smtClean="0"/>
              <a:t>surrounding</a:t>
            </a:r>
            <a:r>
              <a:rPr lang="cs-CZ" dirty="0" smtClean="0"/>
              <a:t> </a:t>
            </a:r>
            <a:r>
              <a:rPr lang="cs-CZ" dirty="0" err="1" smtClean="0"/>
              <a:t>space</a:t>
            </a:r>
            <a:r>
              <a:rPr lang="cs-CZ" dirty="0" smtClean="0"/>
              <a:t> </a:t>
            </a:r>
            <a:r>
              <a:rPr lang="cs-CZ" dirty="0" err="1" smtClean="0"/>
              <a:t>or</a:t>
            </a:r>
            <a:r>
              <a:rPr lang="cs-CZ" dirty="0" smtClean="0"/>
              <a:t> </a:t>
            </a:r>
            <a:r>
              <a:rPr lang="cs-CZ" dirty="0" err="1" smtClean="0"/>
              <a:t>rotation</a:t>
            </a:r>
            <a:r>
              <a:rPr lang="cs-CZ" dirty="0" smtClean="0"/>
              <a:t> </a:t>
            </a:r>
            <a:r>
              <a:rPr lang="cs-CZ" dirty="0" err="1" smtClean="0"/>
              <a:t>of</a:t>
            </a:r>
            <a:r>
              <a:rPr lang="cs-CZ" dirty="0" smtClean="0"/>
              <a:t> body in </a:t>
            </a:r>
            <a:r>
              <a:rPr lang="cs-CZ" dirty="0" err="1" smtClean="0"/>
              <a:t>space</a:t>
            </a:r>
            <a:endParaRPr lang="cs-CZ" dirty="0" smtClean="0"/>
          </a:p>
          <a:p>
            <a:r>
              <a:rPr lang="cs-CZ" dirty="0" smtClean="0"/>
              <a:t>- </a:t>
            </a:r>
            <a:r>
              <a:rPr lang="cs-CZ" dirty="0" err="1" smtClean="0"/>
              <a:t>connected</a:t>
            </a:r>
            <a:r>
              <a:rPr lang="cs-CZ" dirty="0" smtClean="0"/>
              <a:t> </a:t>
            </a:r>
            <a:r>
              <a:rPr lang="cs-CZ" dirty="0" err="1" smtClean="0"/>
              <a:t>with</a:t>
            </a:r>
            <a:r>
              <a:rPr lang="cs-CZ" dirty="0" smtClean="0"/>
              <a:t> </a:t>
            </a:r>
            <a:r>
              <a:rPr lang="cs-CZ" dirty="0" err="1" smtClean="0"/>
              <a:t>objective</a:t>
            </a:r>
            <a:r>
              <a:rPr lang="cs-CZ" dirty="0" smtClean="0"/>
              <a:t> </a:t>
            </a:r>
            <a:r>
              <a:rPr lang="cs-CZ" dirty="0" err="1" smtClean="0"/>
              <a:t>symptoms</a:t>
            </a:r>
            <a:r>
              <a:rPr lang="cs-CZ" dirty="0" smtClean="0"/>
              <a:t> – </a:t>
            </a:r>
            <a:r>
              <a:rPr lang="cs-CZ" dirty="0" err="1" smtClean="0"/>
              <a:t>disturbances</a:t>
            </a:r>
            <a:r>
              <a:rPr lang="cs-CZ" dirty="0" smtClean="0"/>
              <a:t> </a:t>
            </a:r>
            <a:r>
              <a:rPr lang="cs-CZ" dirty="0" err="1" smtClean="0"/>
              <a:t>of</a:t>
            </a:r>
            <a:r>
              <a:rPr lang="cs-CZ" dirty="0" smtClean="0"/>
              <a:t> </a:t>
            </a:r>
            <a:r>
              <a:rPr lang="cs-CZ" dirty="0" err="1" smtClean="0"/>
              <a:t>equilibrium</a:t>
            </a:r>
            <a:r>
              <a:rPr lang="cs-CZ" dirty="0" smtClean="0"/>
              <a:t> and nystagmus – by </a:t>
            </a:r>
            <a:r>
              <a:rPr lang="cs-CZ" dirty="0" err="1" smtClean="0"/>
              <a:t>stimulation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labyrinths</a:t>
            </a:r>
            <a:endParaRPr lang="cs-CZ" dirty="0" smtClean="0"/>
          </a:p>
          <a:p>
            <a:r>
              <a:rPr lang="cs-CZ" dirty="0" err="1" smtClean="0"/>
              <a:t>semicircular</a:t>
            </a:r>
            <a:r>
              <a:rPr lang="cs-CZ" dirty="0" smtClean="0"/>
              <a:t> </a:t>
            </a:r>
            <a:r>
              <a:rPr lang="cs-CZ" dirty="0" err="1" smtClean="0"/>
              <a:t>canals</a:t>
            </a:r>
            <a:r>
              <a:rPr lang="cs-CZ" dirty="0" smtClean="0"/>
              <a:t> are </a:t>
            </a:r>
            <a:r>
              <a:rPr lang="cs-CZ" dirty="0" err="1" smtClean="0"/>
              <a:t>stimulated</a:t>
            </a:r>
            <a:r>
              <a:rPr lang="cs-CZ" dirty="0" smtClean="0"/>
              <a:t> by:</a:t>
            </a:r>
          </a:p>
          <a:p>
            <a:pPr lvl="1"/>
            <a:r>
              <a:rPr lang="cs-CZ" dirty="0" smtClean="0"/>
              <a:t>post-</a:t>
            </a:r>
            <a:r>
              <a:rPr lang="cs-CZ" dirty="0" err="1" smtClean="0"/>
              <a:t>rotational</a:t>
            </a:r>
            <a:endParaRPr lang="cs-CZ" dirty="0" smtClean="0"/>
          </a:p>
          <a:p>
            <a:pPr lvl="1"/>
            <a:r>
              <a:rPr lang="cs-CZ" dirty="0" err="1" smtClean="0"/>
              <a:t>Caloric</a:t>
            </a:r>
            <a:r>
              <a:rPr lang="cs-CZ" dirty="0" smtClean="0"/>
              <a:t> (</a:t>
            </a:r>
            <a:r>
              <a:rPr lang="cs-CZ" dirty="0" err="1" smtClean="0"/>
              <a:t>application</a:t>
            </a:r>
            <a:r>
              <a:rPr lang="cs-CZ" dirty="0" smtClean="0"/>
              <a:t> </a:t>
            </a:r>
            <a:r>
              <a:rPr lang="cs-CZ" dirty="0" err="1" smtClean="0"/>
              <a:t>of</a:t>
            </a:r>
            <a:r>
              <a:rPr lang="cs-CZ" dirty="0" smtClean="0"/>
              <a:t> </a:t>
            </a:r>
            <a:r>
              <a:rPr lang="cs-CZ" dirty="0" err="1" smtClean="0"/>
              <a:t>external</a:t>
            </a:r>
            <a:r>
              <a:rPr lang="cs-CZ" dirty="0" smtClean="0"/>
              <a:t> </a:t>
            </a:r>
            <a:r>
              <a:rPr lang="cs-CZ" dirty="0" err="1" smtClean="0"/>
              <a:t>auditorial</a:t>
            </a:r>
            <a:r>
              <a:rPr lang="cs-CZ" dirty="0" smtClean="0"/>
              <a:t> tube </a:t>
            </a:r>
            <a:r>
              <a:rPr lang="cs-CZ" dirty="0" err="1" smtClean="0"/>
              <a:t>either</a:t>
            </a:r>
            <a:r>
              <a:rPr lang="cs-CZ" dirty="0" smtClean="0"/>
              <a:t> </a:t>
            </a:r>
            <a:r>
              <a:rPr lang="cs-CZ" dirty="0" err="1" smtClean="0"/>
              <a:t>with</a:t>
            </a:r>
            <a:r>
              <a:rPr lang="cs-CZ" dirty="0" smtClean="0"/>
              <a:t> </a:t>
            </a:r>
            <a:r>
              <a:rPr lang="cs-CZ" dirty="0" err="1" smtClean="0"/>
              <a:t>cold</a:t>
            </a:r>
            <a:r>
              <a:rPr lang="cs-CZ" dirty="0" smtClean="0"/>
              <a:t>=27 C </a:t>
            </a:r>
            <a:r>
              <a:rPr lang="cs-CZ" dirty="0" err="1" smtClean="0"/>
              <a:t>or</a:t>
            </a:r>
            <a:r>
              <a:rPr lang="cs-CZ" dirty="0" smtClean="0"/>
              <a:t> </a:t>
            </a:r>
            <a:r>
              <a:rPr lang="cs-CZ" dirty="0" err="1" smtClean="0"/>
              <a:t>warm</a:t>
            </a:r>
            <a:r>
              <a:rPr lang="cs-CZ" dirty="0" smtClean="0"/>
              <a:t>=47 C </a:t>
            </a:r>
            <a:r>
              <a:rPr lang="cs-CZ" dirty="0" err="1" smtClean="0"/>
              <a:t>water</a:t>
            </a:r>
            <a:r>
              <a:rPr lang="cs-CZ" dirty="0" smtClean="0"/>
              <a:t>)</a:t>
            </a:r>
          </a:p>
          <a:p>
            <a:pPr lvl="1"/>
            <a:r>
              <a:rPr lang="cs-CZ" dirty="0" err="1" smtClean="0"/>
              <a:t>Galvanic</a:t>
            </a:r>
            <a:r>
              <a:rPr lang="cs-CZ" dirty="0" smtClean="0"/>
              <a:t> (</a:t>
            </a:r>
            <a:r>
              <a:rPr lang="cs-CZ" dirty="0" err="1" smtClean="0"/>
              <a:t>stimulation</a:t>
            </a:r>
            <a:r>
              <a:rPr lang="cs-CZ" dirty="0" smtClean="0"/>
              <a:t> </a:t>
            </a:r>
            <a:r>
              <a:rPr lang="cs-CZ" dirty="0" err="1" smtClean="0"/>
              <a:t>with</a:t>
            </a:r>
            <a:r>
              <a:rPr lang="cs-CZ" dirty="0" smtClean="0"/>
              <a:t> </a:t>
            </a:r>
            <a:r>
              <a:rPr lang="cs-CZ" dirty="0" err="1" smtClean="0"/>
              <a:t>electric</a:t>
            </a:r>
            <a:r>
              <a:rPr lang="cs-CZ" dirty="0" smtClean="0"/>
              <a:t> </a:t>
            </a:r>
            <a:r>
              <a:rPr lang="cs-CZ" dirty="0" err="1" smtClean="0"/>
              <a:t>current</a:t>
            </a:r>
            <a:r>
              <a:rPr lang="cs-CZ" dirty="0" smtClean="0"/>
              <a:t>)</a:t>
            </a:r>
          </a:p>
          <a:p>
            <a:pPr lvl="1"/>
            <a:endParaRPr lang="cs-CZ" dirty="0"/>
          </a:p>
        </p:txBody>
      </p:sp>
    </p:spTree>
    <p:extLst>
      <p:ext uri="{BB962C8B-B14F-4D97-AF65-F5344CB8AC3E}">
        <p14:creationId xmlns:p14="http://schemas.microsoft.com/office/powerpoint/2010/main" val="71223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nystagmus</a:t>
            </a:r>
            <a:endParaRPr lang="cs-CZ" dirty="0"/>
          </a:p>
        </p:txBody>
      </p:sp>
      <p:sp>
        <p:nvSpPr>
          <p:cNvPr id="3" name="Zástupný symbol pro obsah 2"/>
          <p:cNvSpPr>
            <a:spLocks noGrp="1"/>
          </p:cNvSpPr>
          <p:nvPr>
            <p:ph idx="1"/>
          </p:nvPr>
        </p:nvSpPr>
        <p:spPr/>
        <p:txBody>
          <a:bodyPr/>
          <a:lstStyle/>
          <a:p>
            <a:r>
              <a:rPr lang="cs-CZ" dirty="0" err="1" smtClean="0"/>
              <a:t>rhythmic</a:t>
            </a:r>
            <a:r>
              <a:rPr lang="cs-CZ" dirty="0" smtClean="0"/>
              <a:t> </a:t>
            </a:r>
            <a:r>
              <a:rPr lang="cs-CZ" dirty="0" err="1" smtClean="0"/>
              <a:t>eye-bulb</a:t>
            </a:r>
            <a:r>
              <a:rPr lang="cs-CZ" dirty="0" smtClean="0"/>
              <a:t> </a:t>
            </a:r>
            <a:r>
              <a:rPr lang="cs-CZ" dirty="0" err="1" smtClean="0"/>
              <a:t>movements</a:t>
            </a:r>
            <a:r>
              <a:rPr lang="cs-CZ" dirty="0" smtClean="0"/>
              <a:t>, 2 </a:t>
            </a:r>
            <a:r>
              <a:rPr lang="cs-CZ" dirty="0" err="1" smtClean="0"/>
              <a:t>components</a:t>
            </a:r>
            <a:r>
              <a:rPr lang="cs-CZ" dirty="0" smtClean="0"/>
              <a:t>: </a:t>
            </a:r>
            <a:r>
              <a:rPr lang="cs-CZ" dirty="0" err="1" smtClean="0"/>
              <a:t>slow</a:t>
            </a:r>
            <a:r>
              <a:rPr lang="cs-CZ" dirty="0" smtClean="0"/>
              <a:t> </a:t>
            </a:r>
            <a:r>
              <a:rPr lang="cs-CZ" dirty="0" err="1" smtClean="0"/>
              <a:t>deviation</a:t>
            </a:r>
            <a:r>
              <a:rPr lang="cs-CZ" dirty="0" smtClean="0"/>
              <a:t> to </a:t>
            </a:r>
            <a:r>
              <a:rPr lang="cs-CZ" dirty="0" err="1" smtClean="0"/>
              <a:t>one</a:t>
            </a:r>
            <a:r>
              <a:rPr lang="cs-CZ" dirty="0" smtClean="0"/>
              <a:t> </a:t>
            </a:r>
            <a:r>
              <a:rPr lang="cs-CZ" dirty="0" err="1" smtClean="0"/>
              <a:t>side</a:t>
            </a:r>
            <a:r>
              <a:rPr lang="cs-CZ" dirty="0" smtClean="0"/>
              <a:t> and fast </a:t>
            </a:r>
            <a:r>
              <a:rPr lang="cs-CZ" dirty="0" err="1" smtClean="0"/>
              <a:t>twitch</a:t>
            </a:r>
            <a:r>
              <a:rPr lang="cs-CZ" dirty="0" smtClean="0"/>
              <a:t> to </a:t>
            </a:r>
            <a:r>
              <a:rPr lang="cs-CZ" dirty="0" err="1" smtClean="0"/>
              <a:t>the</a:t>
            </a:r>
            <a:r>
              <a:rPr lang="cs-CZ" dirty="0" smtClean="0"/>
              <a:t> </a:t>
            </a:r>
            <a:r>
              <a:rPr lang="cs-CZ" dirty="0" err="1" smtClean="0"/>
              <a:t>opposite</a:t>
            </a:r>
            <a:r>
              <a:rPr lang="cs-CZ" dirty="0" smtClean="0"/>
              <a:t> </a:t>
            </a:r>
            <a:r>
              <a:rPr lang="cs-CZ" dirty="0" err="1" smtClean="0"/>
              <a:t>side</a:t>
            </a:r>
            <a:r>
              <a:rPr lang="cs-CZ" dirty="0" smtClean="0"/>
              <a:t> </a:t>
            </a:r>
          </a:p>
          <a:p>
            <a:endParaRPr lang="cs-CZ" dirty="0"/>
          </a:p>
          <a:p>
            <a:r>
              <a:rPr lang="cs-CZ" dirty="0" smtClean="0"/>
              <a:t>(</a:t>
            </a:r>
            <a:r>
              <a:rPr lang="cs-CZ" dirty="0" err="1" smtClean="0"/>
              <a:t>slow</a:t>
            </a:r>
            <a:r>
              <a:rPr lang="cs-CZ" dirty="0" smtClean="0"/>
              <a:t> </a:t>
            </a:r>
            <a:r>
              <a:rPr lang="cs-CZ" dirty="0" err="1" smtClean="0"/>
              <a:t>is</a:t>
            </a:r>
            <a:r>
              <a:rPr lang="cs-CZ" dirty="0" smtClean="0"/>
              <a:t> </a:t>
            </a:r>
            <a:r>
              <a:rPr lang="cs-CZ" dirty="0" err="1" smtClean="0"/>
              <a:t>vestibular</a:t>
            </a:r>
            <a:r>
              <a:rPr lang="cs-CZ" dirty="0" smtClean="0"/>
              <a:t>, fast </a:t>
            </a:r>
            <a:r>
              <a:rPr lang="cs-CZ" dirty="0" err="1" smtClean="0"/>
              <a:t>from</a:t>
            </a:r>
            <a:r>
              <a:rPr lang="cs-CZ" dirty="0" smtClean="0"/>
              <a:t> </a:t>
            </a:r>
            <a:r>
              <a:rPr lang="cs-CZ" dirty="0" err="1" smtClean="0"/>
              <a:t>brainstem</a:t>
            </a:r>
            <a:r>
              <a:rPr lang="cs-CZ" dirty="0" smtClean="0"/>
              <a:t> </a:t>
            </a:r>
            <a:r>
              <a:rPr lang="cs-CZ" dirty="0" err="1" smtClean="0"/>
              <a:t>structures</a:t>
            </a:r>
            <a:r>
              <a:rPr lang="cs-CZ" dirty="0" smtClean="0"/>
              <a:t>)</a:t>
            </a:r>
          </a:p>
          <a:p>
            <a:endParaRPr lang="cs-CZ" dirty="0"/>
          </a:p>
          <a:p>
            <a:r>
              <a:rPr lang="cs-CZ" dirty="0" smtClean="0"/>
              <a:t>Nystagmus </a:t>
            </a:r>
            <a:r>
              <a:rPr lang="cs-CZ" dirty="0" err="1" smtClean="0"/>
              <a:t>at</a:t>
            </a:r>
            <a:r>
              <a:rPr lang="cs-CZ" dirty="0" smtClean="0"/>
              <a:t> rest – </a:t>
            </a:r>
            <a:r>
              <a:rPr lang="cs-CZ" dirty="0" err="1" smtClean="0"/>
              <a:t>vestibular</a:t>
            </a:r>
            <a:r>
              <a:rPr lang="cs-CZ" dirty="0" smtClean="0"/>
              <a:t> </a:t>
            </a:r>
            <a:r>
              <a:rPr lang="cs-CZ" dirty="0" err="1" smtClean="0"/>
              <a:t>system</a:t>
            </a:r>
            <a:r>
              <a:rPr lang="cs-CZ" dirty="0" smtClean="0"/>
              <a:t> </a:t>
            </a:r>
            <a:r>
              <a:rPr lang="cs-CZ" dirty="0" err="1" smtClean="0"/>
              <a:t>is</a:t>
            </a:r>
            <a:r>
              <a:rPr lang="cs-CZ" dirty="0" smtClean="0"/>
              <a:t> </a:t>
            </a:r>
            <a:r>
              <a:rPr lang="cs-CZ" dirty="0" err="1" smtClean="0"/>
              <a:t>affected</a:t>
            </a:r>
            <a:r>
              <a:rPr lang="cs-CZ" dirty="0" smtClean="0"/>
              <a:t> by </a:t>
            </a:r>
            <a:r>
              <a:rPr lang="cs-CZ" dirty="0" err="1" smtClean="0"/>
              <a:t>some</a:t>
            </a:r>
            <a:r>
              <a:rPr lang="cs-CZ" dirty="0" smtClean="0"/>
              <a:t> </a:t>
            </a:r>
            <a:r>
              <a:rPr lang="cs-CZ" dirty="0" err="1" smtClean="0"/>
              <a:t>pathological</a:t>
            </a:r>
            <a:r>
              <a:rPr lang="cs-CZ" dirty="0" smtClean="0"/>
              <a:t> proces </a:t>
            </a:r>
            <a:r>
              <a:rPr lang="cs-CZ" dirty="0" err="1" smtClean="0"/>
              <a:t>or</a:t>
            </a:r>
            <a:r>
              <a:rPr lang="cs-CZ" dirty="0" smtClean="0"/>
              <a:t> cerebellum</a:t>
            </a:r>
          </a:p>
          <a:p>
            <a:endParaRPr lang="cs-CZ" dirty="0"/>
          </a:p>
        </p:txBody>
      </p:sp>
    </p:spTree>
    <p:extLst>
      <p:ext uri="{BB962C8B-B14F-4D97-AF65-F5344CB8AC3E}">
        <p14:creationId xmlns:p14="http://schemas.microsoft.com/office/powerpoint/2010/main" val="94552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title"/>
          </p:nvPr>
        </p:nvSpPr>
        <p:spPr/>
        <p:txBody>
          <a:bodyPr/>
          <a:lstStyle/>
          <a:p>
            <a:pPr eaLnBrk="1" hangingPunct="1"/>
            <a:r>
              <a:rPr lang="en-US" altLang="cs-CZ" smtClean="0"/>
              <a:t>Vestibular System: Structure</a:t>
            </a:r>
          </a:p>
        </p:txBody>
      </p:sp>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C55476C-EE0F-4A40-A87A-EE3EDB880C26}" type="slidenum">
              <a:rPr lang="en-US" altLang="cs-CZ" sz="1200">
                <a:solidFill>
                  <a:srgbClr val="FFFFFF"/>
                </a:solidFill>
              </a:rPr>
              <a:pPr eaLnBrk="1" hangingPunct="1">
                <a:lnSpc>
                  <a:spcPct val="80000"/>
                </a:lnSpc>
              </a:pPr>
              <a:t>9</a:t>
            </a:fld>
            <a:endParaRPr lang="en-US" altLang="cs-CZ" sz="1200">
              <a:solidFill>
                <a:srgbClr val="FFFFFF"/>
              </a:solidFill>
            </a:endParaRPr>
          </a:p>
        </p:txBody>
      </p:sp>
      <p:pic>
        <p:nvPicPr>
          <p:cNvPr id="21507" name="Picture 2" descr="http://www.studentconsult.com/common/showimage.cfm?mediaISBN=0721632564&amp;FigFile=S23283-013-f016a.jpg&amp;size=fullsiz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21" r="5280" b="9427"/>
          <a:stretch>
            <a:fillRect/>
          </a:stretch>
        </p:blipFill>
        <p:spPr bwMode="auto">
          <a:xfrm>
            <a:off x="2530475" y="1968500"/>
            <a:ext cx="71310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749" b="84734"/>
          <a:stretch>
            <a:fillRect/>
          </a:stretch>
        </p:blipFill>
        <p:spPr bwMode="auto">
          <a:xfrm>
            <a:off x="3170239" y="1254125"/>
            <a:ext cx="48910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56388" y="2360614"/>
            <a:ext cx="1066800" cy="492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7189789" y="2762251"/>
            <a:ext cx="771525" cy="34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924801" y="1909763"/>
            <a:ext cx="1243013" cy="468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ectangle 10"/>
          <p:cNvSpPr/>
          <p:nvPr/>
        </p:nvSpPr>
        <p:spPr>
          <a:xfrm>
            <a:off x="8674100" y="2881313"/>
            <a:ext cx="787400" cy="831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96984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6383</Words>
  <Application>Microsoft Office PowerPoint</Application>
  <PresentationFormat>Širokoúhlá obrazovka</PresentationFormat>
  <Paragraphs>434</Paragraphs>
  <Slides>19</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MS PGothic</vt:lpstr>
      <vt:lpstr>Arial</vt:lpstr>
      <vt:lpstr>Calibri</vt:lpstr>
      <vt:lpstr>Calibri Light</vt:lpstr>
      <vt:lpstr>Symbol</vt:lpstr>
      <vt:lpstr>Wingdings</vt:lpstr>
      <vt:lpstr>Motiv Office</vt:lpstr>
      <vt:lpstr>ELECTROOCULOGRAPHY</vt:lpstr>
      <vt:lpstr>Type of eye movements</vt:lpstr>
      <vt:lpstr>Eye Movement</vt:lpstr>
      <vt:lpstr>The Vestibular</vt:lpstr>
      <vt:lpstr>Characteristics of the VOR</vt:lpstr>
      <vt:lpstr>Summary of Central Control of Pursuit Eye Movement</vt:lpstr>
      <vt:lpstr>VERTIGO and NYSTAGMUS</vt:lpstr>
      <vt:lpstr>nystagmus</vt:lpstr>
      <vt:lpstr>Vestibular System: Structure</vt:lpstr>
      <vt:lpstr>Vestibular System: Structure</vt:lpstr>
      <vt:lpstr>Semicircular canals: structure</vt:lpstr>
      <vt:lpstr>Semicircular canals:  function</vt:lpstr>
      <vt:lpstr>Semicircular canals: sensory transduction</vt:lpstr>
      <vt:lpstr>Semicircular canals: sensory transduction</vt:lpstr>
      <vt:lpstr>Vestibular Pathways</vt:lpstr>
      <vt:lpstr>Vestibular Pathways</vt:lpstr>
      <vt:lpstr>Vestibular Pathways</vt:lpstr>
      <vt:lpstr>Vestibular Reflexes</vt:lpstr>
      <vt:lpstr>Summary of Central Control of Saccades</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Zuzana Nováková</dc:creator>
  <cp:lastModifiedBy>Zuzana Nováková</cp:lastModifiedBy>
  <cp:revision>8</cp:revision>
  <cp:lastPrinted>2016-04-27T10:42:28Z</cp:lastPrinted>
  <dcterms:created xsi:type="dcterms:W3CDTF">2016-04-27T08:09:33Z</dcterms:created>
  <dcterms:modified xsi:type="dcterms:W3CDTF">2016-05-03T10:47:01Z</dcterms:modified>
</cp:coreProperties>
</file>