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72" r:id="rId4"/>
    <p:sldId id="291" r:id="rId5"/>
    <p:sldId id="273" r:id="rId6"/>
    <p:sldId id="274" r:id="rId7"/>
    <p:sldId id="278" r:id="rId8"/>
    <p:sldId id="277" r:id="rId9"/>
    <p:sldId id="275" r:id="rId10"/>
    <p:sldId id="276" r:id="rId11"/>
    <p:sldId id="289" r:id="rId12"/>
  </p:sldIdLst>
  <p:sldSz cx="12190413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>
          <p15:clr>
            <a:srgbClr val="A4A3A4"/>
          </p15:clr>
        </p15:guide>
        <p15:guide id="2" pos="14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4" autoAdjust="0"/>
  </p:normalViewPr>
  <p:slideViewPr>
    <p:cSldViewPr showGuides="1">
      <p:cViewPr varScale="1">
        <p:scale>
          <a:sx n="104" d="100"/>
          <a:sy n="104" d="100"/>
        </p:scale>
        <p:origin x="228" y="102"/>
      </p:cViewPr>
      <p:guideLst>
        <p:guide orient="horz" pos="1979"/>
        <p:guide pos="14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FDA4E-0FB9-45B8-9D7B-9EB40AC4869B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B032D-8F0B-4244-8570-DD7E7DBFA8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426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B032D-8F0B-4244-8570-DD7E7DBFA81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090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B032D-8F0B-4244-8570-DD7E7DBFA81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09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B032D-8F0B-4244-8570-DD7E7DBFA81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090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B032D-8F0B-4244-8570-DD7E7DBFA81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090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B032D-8F0B-4244-8570-DD7E7DBFA81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090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B032D-8F0B-4244-8570-DD7E7DBFA81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090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B032D-8F0B-4244-8570-DD7E7DBFA81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090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B032D-8F0B-4244-8570-DD7E7DBFA81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090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B032D-8F0B-4244-8570-DD7E7DBFA81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090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B032D-8F0B-4244-8570-DD7E7DBFA81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090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DA53-F96E-441B-AED3-9B2FF039EEB6}" type="datetime1">
              <a:rPr lang="cs-CZ" smtClean="0"/>
              <a:t>17.03.2020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13E0-E8E1-4376-B3A1-D021216C9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9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1D74B-D6E8-47F1-827A-8D3D29ABA7BA}" type="datetime1">
              <a:rPr lang="cs-CZ" smtClean="0"/>
              <a:t>17.03.2020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13E0-E8E1-4376-B3A1-D021216C9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75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4C9B-7AA0-4A00-B48B-4D523E134429}" type="datetime1">
              <a:rPr lang="cs-CZ" smtClean="0"/>
              <a:t>17.03.2020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13E0-E8E1-4376-B3A1-D021216C9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70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6882-36BE-45F9-B793-0A17F9C4EC7F}" type="datetime1">
              <a:rPr lang="cs-CZ" smtClean="0"/>
              <a:t>17.03.2020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13E0-E8E1-4376-B3A1-D021216C9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91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5C40-461C-4FD4-A4A2-1AABD345D60D}" type="datetime1">
              <a:rPr lang="cs-CZ" smtClean="0"/>
              <a:t>17.03.2020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13E0-E8E1-4376-B3A1-D021216C9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21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8FA-0BCE-4B40-9F9B-9ED0FA09216C}" type="datetime1">
              <a:rPr lang="cs-CZ" smtClean="0"/>
              <a:t>17.03.2020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13E0-E8E1-4376-B3A1-D021216C9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19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B0C2-A5FB-4BA7-AA9E-BD98AC88FC83}" type="datetime1">
              <a:rPr lang="cs-CZ" smtClean="0"/>
              <a:t>17.03.2020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13E0-E8E1-4376-B3A1-D021216C9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685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4C2D-E55C-4E8D-BA4E-7B114517A681}" type="datetime1">
              <a:rPr lang="cs-CZ" smtClean="0"/>
              <a:t>17.03.2020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13E0-E8E1-4376-B3A1-D021216C9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77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9741-E53E-4DD2-9BAB-2CF8128EE527}" type="datetime1">
              <a:rPr lang="cs-CZ" smtClean="0"/>
              <a:t>17.03.2020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13E0-E8E1-4376-B3A1-D021216C9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29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2573-B299-468E-9234-48D4C0DE24E7}" type="datetime1">
              <a:rPr lang="cs-CZ" smtClean="0"/>
              <a:t>17.03.2020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13E0-E8E1-4376-B3A1-D021216C9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53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DEB3-3420-440E-908F-E43BB4961D3A}" type="datetime1">
              <a:rPr lang="cs-CZ" smtClean="0"/>
              <a:t>17.03.2020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13E0-E8E1-4376-B3A1-D021216C9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079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F6B7D-86E8-4038-86B9-94D57442B2A0}" type="datetime1">
              <a:rPr lang="cs-CZ" smtClean="0"/>
              <a:t>17.03.2020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913E0-E8E1-4376-B3A1-D021216C9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86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1210092" y="1556792"/>
            <a:ext cx="9721080" cy="1872208"/>
          </a:xfrm>
        </p:spPr>
        <p:txBody>
          <a:bodyPr anchor="t">
            <a:normAutofit/>
          </a:bodyPr>
          <a:lstStyle/>
          <a:p>
            <a:r>
              <a:rPr lang="en-GB" dirty="0"/>
              <a:t>XXX. Vertigo and nystagmus</a:t>
            </a:r>
            <a:br>
              <a:rPr lang="en-GB" dirty="0"/>
            </a:br>
            <a:endParaRPr lang="en-GB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210092" y="4035400"/>
            <a:ext cx="9721080" cy="1049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/>
              <a:t>Practicals</a:t>
            </a:r>
            <a:endParaRPr lang="en-GB" sz="28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7823398" y="5949280"/>
            <a:ext cx="4124270" cy="4059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Physiology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LF MU</a:t>
            </a:r>
          </a:p>
        </p:txBody>
      </p:sp>
    </p:spTree>
    <p:extLst>
      <p:ext uri="{BB962C8B-B14F-4D97-AF65-F5344CB8AC3E}">
        <p14:creationId xmlns:p14="http://schemas.microsoft.com/office/powerpoint/2010/main" val="625799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47199" y="1214750"/>
            <a:ext cx="11645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cs-CZ" sz="2800" dirty="0"/>
              <a:t>In practical: direction </a:t>
            </a:r>
            <a:r>
              <a:rPr lang="en-GB" altLang="cs-CZ" sz="2400" dirty="0"/>
              <a:t>(horizontal, vertical, diagonal, rotational) </a:t>
            </a:r>
            <a:r>
              <a:rPr lang="en-GB" altLang="cs-CZ" sz="2800" dirty="0"/>
              <a:t>– </a:t>
            </a:r>
            <a:r>
              <a:rPr lang="en-GB" altLang="cs-CZ" sz="2400" dirty="0"/>
              <a:t>according to the fast eye movement</a:t>
            </a:r>
            <a:endParaRPr lang="en-GB" alt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cs-CZ" sz="2800" dirty="0"/>
              <a:t>Other possible parameters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cs-CZ" sz="2400" dirty="0"/>
              <a:t>amplitude (in degrees)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cs-CZ" sz="2400" dirty="0"/>
              <a:t>frequency (Hz)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cs-CZ" sz="2400" dirty="0"/>
              <a:t>duration (s, min)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cs-CZ" sz="2800" dirty="0"/>
          </a:p>
        </p:txBody>
      </p:sp>
      <p:sp>
        <p:nvSpPr>
          <p:cNvPr id="56" name="TextovéPole 55"/>
          <p:cNvSpPr txBox="1"/>
          <p:nvPr/>
        </p:nvSpPr>
        <p:spPr>
          <a:xfrm>
            <a:off x="568072" y="467961"/>
            <a:ext cx="11424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/>
              <a:t>Evaluation of the post-rotational nystagmus in practicals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419940"/>
              </p:ext>
            </p:extLst>
          </p:nvPr>
        </p:nvGraphicFramePr>
        <p:xfrm>
          <a:off x="838622" y="3717032"/>
          <a:ext cx="10441160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7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6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0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b="1" noProof="0" dirty="0"/>
                        <a:t>head inclination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noProof="0"/>
                        <a:t>direction of rotation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noProof="0"/>
                        <a:t>plane of nystagm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noProof="0"/>
                        <a:t>direction of nystagmus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noProof="0" dirty="0"/>
                        <a:t>frontally by about 30</a:t>
                      </a:r>
                      <a:r>
                        <a:rPr lang="en-GB" sz="20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the left by 90°</a:t>
                      </a:r>
                      <a:endParaRPr lang="en-GB" sz="2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the right by 90°</a:t>
                      </a:r>
                      <a:endParaRPr lang="en-GB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noProof="0"/>
                        <a:t>maximally 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noProof="0"/>
                        <a:t>maximally frontally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768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47199" y="1214750"/>
            <a:ext cx="113704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cs-CZ" sz="2800" dirty="0"/>
              <a:t>Vertigo (dizziness)– subjective loss of stability in space, rotation of surrounding space or rotation of body in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connected with objective symptoms – disturbances of equilibrium and nystagmus – by stimulation of the labyrinths</a:t>
            </a:r>
          </a:p>
          <a:p>
            <a:endParaRPr lang="en-GB" alt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cs-CZ" sz="2800" dirty="0" err="1"/>
              <a:t>Hautant</a:t>
            </a:r>
            <a:r>
              <a:rPr lang="en-GB" altLang="cs-CZ" sz="2800" dirty="0"/>
              <a:t> test </a:t>
            </a:r>
            <a:r>
              <a:rPr lang="en-GB" altLang="cs-CZ" sz="2000" dirty="0"/>
              <a:t>(</a:t>
            </a:r>
            <a:r>
              <a:rPr lang="en-GB" sz="2000" dirty="0"/>
              <a:t>differential diagnosis of vestibular, </a:t>
            </a:r>
            <a:r>
              <a:rPr lang="en-GB" sz="2000" dirty="0" err="1"/>
              <a:t>cervicogenic</a:t>
            </a:r>
            <a:r>
              <a:rPr lang="en-GB" sz="2000" dirty="0"/>
              <a:t>, and ischemic dysfunction</a:t>
            </a:r>
            <a:r>
              <a:rPr lang="en-GB" altLang="cs-CZ" sz="20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cs-CZ" sz="2400" dirty="0"/>
              <a:t>subject closes eyes and stretch arms forwards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cs-CZ" sz="2400" dirty="0"/>
              <a:t>tonic deviations of the arms are associated with deviation of the body in the same direction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cs-CZ" sz="2400" dirty="0"/>
              <a:t>deviations of the arms are in direction of impaired labyrinth (according to the slow part of nystagmus)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cs-CZ" sz="2400" dirty="0"/>
              <a:t>In practical: </a:t>
            </a:r>
            <a:r>
              <a:rPr lang="en-GB" altLang="cs-CZ" sz="2400" dirty="0" err="1"/>
              <a:t>Hautant</a:t>
            </a:r>
            <a:r>
              <a:rPr lang="en-GB" altLang="cs-CZ" sz="2400" dirty="0"/>
              <a:t> test after rotation – observe the direction of the arms deflection in the relation to the direction of rotation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568072" y="467961"/>
            <a:ext cx="11424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Vertigo</a:t>
            </a:r>
          </a:p>
        </p:txBody>
      </p:sp>
    </p:spTree>
    <p:extLst>
      <p:ext uri="{BB962C8B-B14F-4D97-AF65-F5344CB8AC3E}">
        <p14:creationId xmlns:p14="http://schemas.microsoft.com/office/powerpoint/2010/main" val="1880458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47199" y="1214750"/>
            <a:ext cx="11645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cs-CZ" sz="2800" dirty="0"/>
              <a:t>rhythmic eye-bulb movements, 2 components: slow deviation to one side and fast twitch to the opposite side (slow is vestibular, fast from brainstem structures)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cs-CZ" sz="2800" dirty="0"/>
              <a:t>Nystagmus at rest (unprovoked) – vestibular system, neural pathways  or cerebellum is affected by some pathological process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cs-CZ" sz="2800" dirty="0"/>
              <a:t>Direction of the nystagmus is determined according to </a:t>
            </a:r>
            <a:r>
              <a:rPr lang="cs-CZ" altLang="cs-CZ" sz="2800" dirty="0" err="1"/>
              <a:t>the</a:t>
            </a:r>
            <a:r>
              <a:rPr lang="en-GB" altLang="cs-CZ" sz="2800" dirty="0"/>
              <a:t> fast twitch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568072" y="467961"/>
            <a:ext cx="11424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Nystagmus</a:t>
            </a:r>
          </a:p>
        </p:txBody>
      </p:sp>
      <p:pic>
        <p:nvPicPr>
          <p:cNvPr id="4" name="Obrázek 3" descr="Optokinetic_nystagmu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66" y="3861048"/>
            <a:ext cx="388843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19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véPole 55"/>
          <p:cNvSpPr txBox="1"/>
          <p:nvPr/>
        </p:nvSpPr>
        <p:spPr>
          <a:xfrm>
            <a:off x="568072" y="467961"/>
            <a:ext cx="11424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The Vestibular </a:t>
            </a:r>
            <a:r>
              <a:rPr lang="en-GB" sz="3600" b="1" dirty="0" err="1"/>
              <a:t>Syst</a:t>
            </a:r>
            <a:r>
              <a:rPr lang="cs-CZ" sz="3600" b="1" dirty="0"/>
              <a:t>e</a:t>
            </a:r>
            <a:r>
              <a:rPr lang="en-GB" sz="3600" b="1" dirty="0"/>
              <a:t>m</a:t>
            </a:r>
            <a:br>
              <a:rPr lang="en-GB" sz="3600" b="1" dirty="0"/>
            </a:br>
            <a:r>
              <a:rPr lang="en-GB" sz="3600" dirty="0"/>
              <a:t>structure</a:t>
            </a:r>
            <a:r>
              <a:rPr lang="en-GB" sz="3600" b="1" dirty="0"/>
              <a:t> 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4583038" y="467961"/>
            <a:ext cx="7344816" cy="6129391"/>
            <a:chOff x="2530475" y="1254125"/>
            <a:chExt cx="7131050" cy="5603875"/>
          </a:xfrm>
        </p:grpSpPr>
        <p:pic>
          <p:nvPicPr>
            <p:cNvPr id="7" name="Picture 2" descr="http://www.studentconsult.com/common/showimage.cfm?mediaISBN=0721632564&amp;FigFile=S23283-013-f016a.jpg&amp;size=fullsiz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1" r="5280" b="9427"/>
            <a:stretch>
              <a:fillRect/>
            </a:stretch>
          </p:blipFill>
          <p:spPr bwMode="auto">
            <a:xfrm>
              <a:off x="2530475" y="1968500"/>
              <a:ext cx="7131050" cy="488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49" b="84734"/>
            <a:stretch>
              <a:fillRect/>
            </a:stretch>
          </p:blipFill>
          <p:spPr bwMode="auto">
            <a:xfrm>
              <a:off x="3170239" y="1254125"/>
              <a:ext cx="4891087" cy="66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7"/>
            <p:cNvSpPr/>
            <p:nvPr/>
          </p:nvSpPr>
          <p:spPr>
            <a:xfrm>
              <a:off x="6656388" y="2360614"/>
              <a:ext cx="1066800" cy="49212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" name="Rectangle 8"/>
            <p:cNvSpPr/>
            <p:nvPr/>
          </p:nvSpPr>
          <p:spPr>
            <a:xfrm>
              <a:off x="7189789" y="2762251"/>
              <a:ext cx="771525" cy="3460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" name="Rectangle 9"/>
            <p:cNvSpPr/>
            <p:nvPr/>
          </p:nvSpPr>
          <p:spPr>
            <a:xfrm>
              <a:off x="7924801" y="1909763"/>
              <a:ext cx="1243013" cy="4683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8674100" y="2881313"/>
              <a:ext cx="787400" cy="8318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35740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véPole 55"/>
          <p:cNvSpPr txBox="1"/>
          <p:nvPr/>
        </p:nvSpPr>
        <p:spPr>
          <a:xfrm>
            <a:off x="568072" y="467961"/>
            <a:ext cx="11424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/>
              <a:t>The</a:t>
            </a:r>
            <a:r>
              <a:rPr lang="cs-CZ" sz="3600" b="1" dirty="0"/>
              <a:t> </a:t>
            </a:r>
            <a:r>
              <a:rPr lang="cs-CZ" sz="3600" b="1" dirty="0" err="1"/>
              <a:t>Vestibular</a:t>
            </a:r>
            <a:r>
              <a:rPr lang="cs-CZ" sz="3600" b="1" dirty="0"/>
              <a:t> </a:t>
            </a:r>
            <a:r>
              <a:rPr lang="cs-CZ" sz="3600" b="1" dirty="0" err="1"/>
              <a:t>System</a:t>
            </a:r>
            <a:r>
              <a:rPr lang="cs-CZ" sz="3600" b="1" dirty="0"/>
              <a:t> </a:t>
            </a:r>
            <a:endParaRPr lang="en-GB" sz="36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49081" y="1124744"/>
            <a:ext cx="75463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cs-CZ" sz="2800" dirty="0"/>
              <a:t>The </a:t>
            </a:r>
            <a:r>
              <a:rPr lang="en-GB" altLang="cs-CZ" sz="2800" b="1" dirty="0" err="1"/>
              <a:t>vestibulo</a:t>
            </a:r>
            <a:r>
              <a:rPr lang="en-GB" altLang="cs-CZ" sz="2800" b="1" dirty="0"/>
              <a:t>-ocular reflex </a:t>
            </a:r>
            <a:r>
              <a:rPr lang="en-GB" altLang="cs-CZ" sz="2800" dirty="0"/>
              <a:t>(VOR) stabilizes retinal images during head motion by counter-rotating the eyes at the same speed as the </a:t>
            </a:r>
            <a:br>
              <a:rPr lang="cs-CZ" altLang="cs-CZ" sz="2800" dirty="0"/>
            </a:br>
            <a:r>
              <a:rPr lang="en-GB" altLang="cs-CZ" sz="2800" dirty="0"/>
              <a:t>head but in the opposite direction</a:t>
            </a:r>
          </a:p>
          <a:p>
            <a:endParaRPr lang="en-GB" alt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cs-CZ" sz="2800" b="1" dirty="0" err="1"/>
              <a:t>Semicircular</a:t>
            </a:r>
            <a:r>
              <a:rPr lang="en-GB" altLang="cs-CZ" sz="2800" b="1" dirty="0"/>
              <a:t> canals </a:t>
            </a:r>
            <a:r>
              <a:rPr lang="en-GB" altLang="cs-CZ" sz="2800" dirty="0"/>
              <a:t>(kinetic sensor)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cs-CZ" sz="2800" dirty="0"/>
              <a:t>cristae </a:t>
            </a:r>
            <a:r>
              <a:rPr lang="en-GB" altLang="cs-CZ" sz="2800" dirty="0" err="1"/>
              <a:t>ampullares</a:t>
            </a:r>
            <a:r>
              <a:rPr lang="en-GB" altLang="cs-CZ" sz="2800" dirty="0"/>
              <a:t>, specialized for responding to rotational acceleration of the head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cs-CZ" sz="2800" b="1" dirty="0" err="1"/>
              <a:t>Utriculus</a:t>
            </a:r>
            <a:r>
              <a:rPr lang="en-GB" altLang="cs-CZ" sz="2800" b="1" dirty="0"/>
              <a:t>, </a:t>
            </a:r>
            <a:r>
              <a:rPr lang="en-GB" altLang="cs-CZ" sz="2800" b="1" dirty="0" err="1"/>
              <a:t>sacculus</a:t>
            </a:r>
            <a:r>
              <a:rPr lang="en-GB" altLang="cs-CZ" sz="2800" b="1" dirty="0"/>
              <a:t> </a:t>
            </a:r>
            <a:r>
              <a:rPr lang="en-GB" altLang="cs-CZ" sz="2800" dirty="0"/>
              <a:t>- maculae </a:t>
            </a:r>
            <a:r>
              <a:rPr lang="en-GB" altLang="cs-CZ" sz="2800" dirty="0" err="1"/>
              <a:t>staticae</a:t>
            </a:r>
            <a:r>
              <a:rPr lang="en-GB" altLang="cs-CZ" sz="2800" dirty="0"/>
              <a:t> </a:t>
            </a:r>
            <a:br>
              <a:rPr lang="en-GB" altLang="cs-CZ" sz="2800" dirty="0"/>
            </a:br>
            <a:r>
              <a:rPr lang="en-GB" altLang="cs-CZ" sz="2800" dirty="0"/>
              <a:t>(static </a:t>
            </a:r>
            <a:r>
              <a:rPr lang="cs-CZ" altLang="cs-CZ" sz="2800" dirty="0"/>
              <a:t>sensor</a:t>
            </a:r>
            <a:r>
              <a:rPr lang="en-GB" altLang="cs-CZ" sz="2800" dirty="0"/>
              <a:t>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cs-CZ" sz="2800" dirty="0"/>
              <a:t>linear acceleration, head position in the gravitational field</a:t>
            </a:r>
            <a:endParaRPr lang="en-GB" altLang="cs-CZ" sz="2800" dirty="0"/>
          </a:p>
        </p:txBody>
      </p:sp>
      <p:pic>
        <p:nvPicPr>
          <p:cNvPr id="10" name="Obrázek 9" descr="Obrázek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66" y="55082"/>
            <a:ext cx="4398963" cy="663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998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47199" y="1214750"/>
            <a:ext cx="1137606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cs-CZ" sz="2800" dirty="0"/>
              <a:t>Each </a:t>
            </a:r>
            <a:r>
              <a:rPr lang="en-GB" altLang="cs-CZ" sz="2800" dirty="0" err="1"/>
              <a:t>semicircular</a:t>
            </a:r>
            <a:r>
              <a:rPr lang="en-GB" altLang="cs-CZ" sz="2800" dirty="0"/>
              <a:t> canal contains an ampulla containing hair cells embedded in sensory epithelium called </a:t>
            </a:r>
            <a:br>
              <a:rPr lang="en-GB" altLang="cs-CZ" sz="2800" dirty="0"/>
            </a:br>
            <a:r>
              <a:rPr lang="en-GB" altLang="cs-CZ" sz="2800" dirty="0"/>
              <a:t>crista </a:t>
            </a:r>
            <a:r>
              <a:rPr lang="en-GB" altLang="cs-CZ" sz="2800" dirty="0" err="1"/>
              <a:t>ampullaris</a:t>
            </a:r>
            <a:endParaRPr lang="en-GB" alt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cs-CZ" sz="2800" dirty="0"/>
              <a:t>Cilia of hair cells project </a:t>
            </a:r>
            <a:br>
              <a:rPr lang="en-GB" altLang="cs-CZ" sz="2800" dirty="0"/>
            </a:br>
            <a:r>
              <a:rPr lang="en-GB" altLang="cs-CZ" sz="2800" dirty="0"/>
              <a:t>into gelatinous cap </a:t>
            </a:r>
            <a:br>
              <a:rPr lang="en-GB" altLang="cs-CZ" sz="2800" dirty="0"/>
            </a:br>
            <a:r>
              <a:rPr lang="en-GB" altLang="cs-CZ" sz="2800" dirty="0"/>
              <a:t>called </a:t>
            </a:r>
            <a:r>
              <a:rPr lang="en-GB" altLang="cs-CZ" sz="2800" dirty="0" err="1"/>
              <a:t>cupula</a:t>
            </a:r>
            <a:endParaRPr lang="en-GB" alt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cs-CZ" sz="2800" dirty="0"/>
              <a:t>Head rotation results in </a:t>
            </a:r>
            <a:br>
              <a:rPr lang="en-GB" altLang="cs-CZ" sz="2800" dirty="0"/>
            </a:br>
            <a:r>
              <a:rPr lang="en-GB" altLang="cs-CZ" sz="2800" dirty="0"/>
              <a:t>inertial movement of </a:t>
            </a:r>
            <a:br>
              <a:rPr lang="en-GB" altLang="cs-CZ" sz="2800" dirty="0"/>
            </a:br>
            <a:r>
              <a:rPr lang="en-GB" altLang="cs-CZ" sz="2800" dirty="0" err="1"/>
              <a:t>endolymph</a:t>
            </a:r>
            <a:r>
              <a:rPr lang="en-GB" altLang="cs-CZ" sz="2800" dirty="0"/>
              <a:t> in opposite </a:t>
            </a:r>
            <a:br>
              <a:rPr lang="en-GB" altLang="cs-CZ" sz="2800" dirty="0"/>
            </a:br>
            <a:r>
              <a:rPr lang="en-GB" altLang="cs-CZ" sz="2800" dirty="0"/>
              <a:t>direction, which inflects cilia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cs-CZ" sz="2800" dirty="0"/>
          </a:p>
          <a:p>
            <a:endParaRPr lang="en-GB" sz="2800" dirty="0">
              <a:sym typeface="Symbol"/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568072" y="467961"/>
            <a:ext cx="1179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The Vestibular </a:t>
            </a:r>
            <a:r>
              <a:rPr lang="en-GB" sz="3600" b="1" dirty="0" err="1"/>
              <a:t>Syst</a:t>
            </a:r>
            <a:r>
              <a:rPr lang="cs-CZ" sz="3600" b="1" dirty="0"/>
              <a:t>e</a:t>
            </a:r>
            <a:r>
              <a:rPr lang="en-GB" sz="3600" b="1" dirty="0"/>
              <a:t>m </a:t>
            </a:r>
            <a:r>
              <a:rPr lang="en-GB" sz="3600" dirty="0"/>
              <a:t>– </a:t>
            </a:r>
            <a:r>
              <a:rPr lang="en-GB" sz="3600" dirty="0" err="1"/>
              <a:t>Semicircular</a:t>
            </a:r>
            <a:r>
              <a:rPr lang="en-GB" sz="3600" dirty="0"/>
              <a:t> canals </a:t>
            </a:r>
          </a:p>
        </p:txBody>
      </p:sp>
      <p:pic>
        <p:nvPicPr>
          <p:cNvPr id="1026" name="Picture 2" descr="C:\Users\Johanka\Desktop\výuka\prezentace k praktikám ppt\Nové verze praktik\Nystagmus a reakční doba\obrázky\M9780323045827-008-f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110" y="2060848"/>
            <a:ext cx="6552728" cy="470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414686" y="6464360"/>
            <a:ext cx="60928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/>
              <a:t>http://users.atw.hu/blp6/BLP6/HTML/C0089780323045827.htm</a:t>
            </a:r>
          </a:p>
        </p:txBody>
      </p:sp>
    </p:spTree>
    <p:extLst>
      <p:ext uri="{BB962C8B-B14F-4D97-AF65-F5344CB8AC3E}">
        <p14:creationId xmlns:p14="http://schemas.microsoft.com/office/powerpoint/2010/main" val="435740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véPole 55"/>
          <p:cNvSpPr txBox="1"/>
          <p:nvPr/>
        </p:nvSpPr>
        <p:spPr>
          <a:xfrm>
            <a:off x="568071" y="467961"/>
            <a:ext cx="11424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/>
              <a:t>Semicircular</a:t>
            </a:r>
            <a:r>
              <a:rPr lang="cs-CZ" sz="3600" b="1" dirty="0"/>
              <a:t> </a:t>
            </a:r>
            <a:r>
              <a:rPr lang="cs-CZ" sz="3600" b="1" dirty="0" err="1"/>
              <a:t>canals</a:t>
            </a:r>
            <a:r>
              <a:rPr lang="cs-CZ" sz="3600" b="1" dirty="0"/>
              <a:t>: sensory </a:t>
            </a:r>
            <a:r>
              <a:rPr lang="cs-CZ" sz="3600" b="1" dirty="0" err="1"/>
              <a:t>transduction</a:t>
            </a:r>
            <a:endParaRPr lang="en-GB" sz="3600" b="1" dirty="0"/>
          </a:p>
        </p:txBody>
      </p:sp>
      <p:pic>
        <p:nvPicPr>
          <p:cNvPr id="4" name="Picture 2" descr="E:\306\images\blks 6th ed\images\008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" r="1260" b="5002"/>
          <a:stretch>
            <a:fillRect/>
          </a:stretch>
        </p:blipFill>
        <p:spPr bwMode="auto">
          <a:xfrm>
            <a:off x="3646934" y="2838259"/>
            <a:ext cx="8346072" cy="401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47199" y="1124744"/>
            <a:ext cx="113760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cs-CZ" sz="2800" dirty="0" err="1"/>
              <a:t>Steriocilia</a:t>
            </a:r>
            <a:r>
              <a:rPr lang="en-US" altLang="cs-CZ" sz="2800" dirty="0"/>
              <a:t> maintain directionality on both sides of the head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cs-CZ" sz="2800" dirty="0"/>
              <a:t>Bending towards </a:t>
            </a:r>
            <a:r>
              <a:rPr lang="en-US" altLang="cs-CZ" sz="2800" dirty="0" err="1"/>
              <a:t>kinocilium</a:t>
            </a:r>
            <a:r>
              <a:rPr lang="en-US" altLang="cs-CZ" sz="2800" dirty="0"/>
              <a:t> → opens mechanically gated </a:t>
            </a:r>
            <a:r>
              <a:rPr lang="en-US" altLang="cs-CZ" sz="2800" dirty="0" err="1"/>
              <a:t>cation</a:t>
            </a:r>
            <a:r>
              <a:rPr lang="en-US" altLang="cs-CZ" sz="2800" dirty="0"/>
              <a:t> channels → K+ influx → depolarization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cs-CZ" sz="2800" dirty="0"/>
              <a:t>Bending away from </a:t>
            </a:r>
            <a:r>
              <a:rPr lang="en-US" altLang="cs-CZ" sz="2800" dirty="0" err="1"/>
              <a:t>kinocilium</a:t>
            </a:r>
            <a:r>
              <a:rPr lang="en-US" altLang="cs-CZ" sz="2800" dirty="0"/>
              <a:t> → closes channels that are open during resting state → hyperpolarization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800" dirty="0"/>
          </a:p>
          <a:p>
            <a:endParaRPr lang="en-GB" sz="2800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435740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Obrázek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9302" y="460883"/>
            <a:ext cx="4772273" cy="595574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68072" y="332656"/>
            <a:ext cx="61984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cs-CZ" sz="2800" dirty="0"/>
              <a:t>Head rotation results in inertial movement of </a:t>
            </a:r>
            <a:r>
              <a:rPr lang="en-GB" altLang="cs-CZ" sz="2800" dirty="0" err="1"/>
              <a:t>endolymph</a:t>
            </a:r>
            <a:r>
              <a:rPr lang="en-GB" altLang="cs-CZ" sz="2800" dirty="0"/>
              <a:t> in opposite direction</a:t>
            </a:r>
            <a:endParaRPr lang="cs-CZ" alt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cs-CZ" sz="2800" dirty="0"/>
              <a:t>With turning of the head, hair cells on one side of the body send excitatory signals to the brain while hair cells on the opposite side are inhibited</a:t>
            </a:r>
            <a:endParaRPr lang="en-GB" alt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cs-CZ" sz="2800" dirty="0"/>
              <a:t>Each channel is associated with a pair of peculiar muscles that moves the eye in its plane</a:t>
            </a:r>
          </a:p>
        </p:txBody>
      </p:sp>
      <p:pic>
        <p:nvPicPr>
          <p:cNvPr id="8" name="Obrázek 4" descr="Obrázek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00" y="4416574"/>
            <a:ext cx="290195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592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47199" y="1214750"/>
            <a:ext cx="113704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cs-CZ" sz="2800" dirty="0"/>
              <a:t>semicircular canals are stimulated by: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cs-CZ" sz="2800" dirty="0"/>
              <a:t>post-rotational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cs-CZ" sz="2800" dirty="0"/>
              <a:t>Caloric (application of external </a:t>
            </a:r>
            <a:r>
              <a:rPr lang="en-US" altLang="cs-CZ" sz="2800" dirty="0" err="1"/>
              <a:t>auditorial</a:t>
            </a:r>
            <a:r>
              <a:rPr lang="en-US" altLang="cs-CZ" sz="2800" dirty="0"/>
              <a:t> tube either with cold=27 C or warm=47 C water)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cs-CZ" sz="2800" dirty="0"/>
              <a:t>Galvanic (stimulation with electric current)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568072" y="467961"/>
            <a:ext cx="11424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Tests for provocation of nystagmus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891768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47199" y="1214749"/>
            <a:ext cx="1137040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E</a:t>
            </a:r>
            <a:r>
              <a:rPr lang="en-GB" sz="2800" dirty="0" err="1"/>
              <a:t>xamined</a:t>
            </a:r>
            <a:r>
              <a:rPr lang="en-GB" sz="2800" dirty="0"/>
              <a:t> subject with eyes closed and head inclined frontally by about 30 degrees is sitting in the swivel chair – lateral channel is in horizontal plane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Rotate the chair 10 times during 10 s and than suddenly stop chair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The rotation is suddenly stopped and movements of subject’s eyes are observed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Observe post-rotational nystagmus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Slow eye movement – initiated from vestibular system, in direction of </a:t>
            </a:r>
            <a:r>
              <a:rPr lang="en-GB" sz="2800" dirty="0" err="1"/>
              <a:t>endolymphe</a:t>
            </a:r>
            <a:r>
              <a:rPr lang="en-GB" sz="2800" dirty="0"/>
              <a:t> flow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Fast eye movement – initiated from brain stem, returns the bulb to the starting position (direction of nystagmus)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Various head inclinations stimulate different channels – influence on plane and direction of nystagmus</a:t>
            </a:r>
            <a:endParaRPr lang="en-GB" sz="2800" dirty="0">
              <a:sym typeface="Symbol"/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568072" y="467961"/>
            <a:ext cx="11424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Post-rotational nystagmus</a:t>
            </a:r>
          </a:p>
        </p:txBody>
      </p:sp>
    </p:spTree>
    <p:extLst>
      <p:ext uri="{BB962C8B-B14F-4D97-AF65-F5344CB8AC3E}">
        <p14:creationId xmlns:p14="http://schemas.microsoft.com/office/powerpoint/2010/main" val="28917685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5028</TotalTime>
  <Words>672</Words>
  <Application>Microsoft Office PowerPoint</Application>
  <PresentationFormat>Vlastní</PresentationFormat>
  <Paragraphs>76</Paragraphs>
  <Slides>11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</vt:lpstr>
      <vt:lpstr>Motiv systému Office</vt:lpstr>
      <vt:lpstr>XXX. Vertigo and nystagmus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(VIII.) Časová a prostorová sumace u kosterního svalu</dc:title>
  <dc:creator>user</dc:creator>
  <cp:lastModifiedBy>Jana Svačinová</cp:lastModifiedBy>
  <cp:revision>363</cp:revision>
  <dcterms:created xsi:type="dcterms:W3CDTF">2016-01-27T12:22:42Z</dcterms:created>
  <dcterms:modified xsi:type="dcterms:W3CDTF">2020-03-17T11:59:14Z</dcterms:modified>
</cp:coreProperties>
</file>