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836" r:id="rId1"/>
  </p:sldMasterIdLst>
  <p:notesMasterIdLst>
    <p:notesMasterId r:id="rId110"/>
  </p:notesMasterIdLst>
  <p:handoutMasterIdLst>
    <p:handoutMasterId r:id="rId111"/>
  </p:handoutMasterIdLst>
  <p:sldIdLst>
    <p:sldId id="385" r:id="rId2"/>
    <p:sldId id="257" r:id="rId3"/>
    <p:sldId id="258" r:id="rId4"/>
    <p:sldId id="259" r:id="rId5"/>
    <p:sldId id="260" r:id="rId6"/>
    <p:sldId id="325" r:id="rId7"/>
    <p:sldId id="261" r:id="rId8"/>
    <p:sldId id="326" r:id="rId9"/>
    <p:sldId id="327" r:id="rId10"/>
    <p:sldId id="328" r:id="rId11"/>
    <p:sldId id="329" r:id="rId12"/>
    <p:sldId id="324" r:id="rId13"/>
    <p:sldId id="262" r:id="rId14"/>
    <p:sldId id="263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348" r:id="rId25"/>
    <p:sldId id="278" r:id="rId26"/>
    <p:sldId id="279" r:id="rId27"/>
    <p:sldId id="280" r:id="rId28"/>
    <p:sldId id="281" r:id="rId29"/>
    <p:sldId id="283" r:id="rId30"/>
    <p:sldId id="330" r:id="rId31"/>
    <p:sldId id="282" r:id="rId32"/>
    <p:sldId id="286" r:id="rId33"/>
    <p:sldId id="285" r:id="rId34"/>
    <p:sldId id="287" r:id="rId35"/>
    <p:sldId id="284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304" r:id="rId45"/>
    <p:sldId id="323" r:id="rId46"/>
    <p:sldId id="296" r:id="rId47"/>
    <p:sldId id="298" r:id="rId48"/>
    <p:sldId id="332" r:id="rId49"/>
    <p:sldId id="333" r:id="rId50"/>
    <p:sldId id="334" r:id="rId51"/>
    <p:sldId id="335" r:id="rId52"/>
    <p:sldId id="336" r:id="rId53"/>
    <p:sldId id="337" r:id="rId54"/>
    <p:sldId id="309" r:id="rId55"/>
    <p:sldId id="310" r:id="rId56"/>
    <p:sldId id="307" r:id="rId57"/>
    <p:sldId id="311" r:id="rId58"/>
    <p:sldId id="331" r:id="rId59"/>
    <p:sldId id="308" r:id="rId60"/>
    <p:sldId id="312" r:id="rId61"/>
    <p:sldId id="305" r:id="rId62"/>
    <p:sldId id="315" r:id="rId63"/>
    <p:sldId id="350" r:id="rId64"/>
    <p:sldId id="351" r:id="rId65"/>
    <p:sldId id="313" r:id="rId66"/>
    <p:sldId id="322" r:id="rId67"/>
    <p:sldId id="320" r:id="rId68"/>
    <p:sldId id="314" r:id="rId69"/>
    <p:sldId id="338" r:id="rId70"/>
    <p:sldId id="339" r:id="rId71"/>
    <p:sldId id="340" r:id="rId72"/>
    <p:sldId id="341" r:id="rId73"/>
    <p:sldId id="342" r:id="rId74"/>
    <p:sldId id="344" r:id="rId75"/>
    <p:sldId id="345" r:id="rId76"/>
    <p:sldId id="346" r:id="rId77"/>
    <p:sldId id="347" r:id="rId78"/>
    <p:sldId id="349" r:id="rId79"/>
    <p:sldId id="384" r:id="rId80"/>
    <p:sldId id="381" r:id="rId81"/>
    <p:sldId id="382" r:id="rId82"/>
    <p:sldId id="383" r:id="rId83"/>
    <p:sldId id="378" r:id="rId84"/>
    <p:sldId id="379" r:id="rId85"/>
    <p:sldId id="352" r:id="rId86"/>
    <p:sldId id="353" r:id="rId87"/>
    <p:sldId id="354" r:id="rId88"/>
    <p:sldId id="355" r:id="rId89"/>
    <p:sldId id="356" r:id="rId90"/>
    <p:sldId id="357" r:id="rId91"/>
    <p:sldId id="358" r:id="rId92"/>
    <p:sldId id="359" r:id="rId93"/>
    <p:sldId id="360" r:id="rId94"/>
    <p:sldId id="361" r:id="rId95"/>
    <p:sldId id="380" r:id="rId96"/>
    <p:sldId id="362" r:id="rId97"/>
    <p:sldId id="364" r:id="rId98"/>
    <p:sldId id="363" r:id="rId99"/>
    <p:sldId id="368" r:id="rId100"/>
    <p:sldId id="366" r:id="rId101"/>
    <p:sldId id="367" r:id="rId102"/>
    <p:sldId id="369" r:id="rId103"/>
    <p:sldId id="370" r:id="rId104"/>
    <p:sldId id="373" r:id="rId105"/>
    <p:sldId id="374" r:id="rId106"/>
    <p:sldId id="375" r:id="rId107"/>
    <p:sldId id="377" r:id="rId108"/>
    <p:sldId id="376" r:id="rId109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120" userDrawn="1">
          <p15:clr>
            <a:srgbClr val="A4A3A4"/>
          </p15:clr>
        </p15:guide>
        <p15:guide id="2" orient="horz" pos="1272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428" userDrawn="1">
          <p15:clr>
            <a:srgbClr val="A4A3A4"/>
          </p15:clr>
        </p15:guide>
        <p15:guide id="7" pos="7224" userDrawn="1">
          <p15:clr>
            <a:srgbClr val="A4A3A4"/>
          </p15:clr>
        </p15:guide>
        <p15:guide id="8" pos="909" userDrawn="1">
          <p15:clr>
            <a:srgbClr val="A4A3A4"/>
          </p15:clr>
        </p15:guide>
        <p15:guide id="9" pos="3688" userDrawn="1">
          <p15:clr>
            <a:srgbClr val="A4A3A4"/>
          </p15:clr>
        </p15:guide>
        <p15:guide id="10" pos="39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1928"/>
    <a:srgbClr val="0000DC"/>
    <a:srgbClr val="9100DC"/>
    <a:srgbClr val="5AC8AF"/>
    <a:srgbClr val="00287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6778" autoAdjust="0"/>
  </p:normalViewPr>
  <p:slideViewPr>
    <p:cSldViewPr snapToGrid="0">
      <p:cViewPr>
        <p:scale>
          <a:sx n="119" d="100"/>
          <a:sy n="119" d="100"/>
        </p:scale>
        <p:origin x="-270" y="-120"/>
      </p:cViewPr>
      <p:guideLst>
        <p:guide orient="horz" pos="1120"/>
        <p:guide orient="horz" pos="1272"/>
        <p:guide orient="horz" pos="715"/>
        <p:guide orient="horz" pos="3861"/>
        <p:guide orient="horz" pos="3944"/>
        <p:guide pos="428"/>
        <p:guide pos="7224"/>
        <p:guide pos="909"/>
        <p:guide pos="3688"/>
        <p:guide pos="3968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17718"/>
    </p:cViewPr>
  </p:sorterViewPr>
  <p:notesViewPr>
    <p:cSldViewPr snapToGrid="0">
      <p:cViewPr varScale="1">
        <p:scale>
          <a:sx n="125" d="100"/>
          <a:sy n="125" d="100"/>
        </p:scale>
        <p:origin x="4002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presProps" Target="presProp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notesMaster" Target="notesMasters/notesMaster1.xml"/><Relationship Id="rId115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emf"/><Relationship Id="rId1" Type="http://schemas.openxmlformats.org/officeDocument/2006/relationships/image" Target="../media/image30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image" Target="../media/image36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3123" name="Zástupný symbol pro poznámky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77BE5A0-9F11-45A5-9C7E-46A0591FEFE3}" type="slidenum">
              <a:rPr lang="cs-CZ" smtClean="0"/>
              <a:pPr>
                <a:defRPr/>
              </a:pPr>
              <a:t>27</a:t>
            </a:fld>
            <a:endParaRPr lang="cs-CZ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914400" y="2130448"/>
            <a:ext cx="103632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8D91A-A2EE-4B54-B3C6-F6C67903BA9C}" type="datetime1">
              <a:rPr lang="en-US" smtClean="0"/>
              <a:pPr/>
              <a:t>10/8/2020</a:t>
            </a:fld>
            <a:endParaRPr lang="en-US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Definujte zápatí – název prezentace nebo pracoviště</a:t>
            </a:r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xmlns="" id="{44BB26B4-1DB3-416F-8DA4-AFF4E665D6D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000"/>
            <a:ext cx="1546943" cy="1067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1803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785C6-EBAF-49D5-AD4D-BABF4DFAAD59}" type="datetime1">
              <a:rPr lang="en-US" smtClean="0"/>
              <a:pPr/>
              <a:t>10/8/2020</a:t>
            </a:fld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Definujte zápatí – název prezentace nebo pracoviště</a:t>
            </a:r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610051189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11785600" y="274661"/>
            <a:ext cx="36576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12800" y="274661"/>
            <a:ext cx="107696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04122-9A3A-4FD8-98B8-22631F32846C}" type="datetime1">
              <a:rPr lang="en-US" smtClean="0"/>
              <a:pPr/>
              <a:t>10/8/2020</a:t>
            </a:fld>
            <a:endParaRPr lang="en-US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Definujte zápatí – název prezentace nebo pracoviště</a:t>
            </a:r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596645291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Nadpis a tabul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22400" y="304801"/>
            <a:ext cx="10058400" cy="14319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abulku 2"/>
          <p:cNvSpPr>
            <a:spLocks noGrp="1"/>
          </p:cNvSpPr>
          <p:nvPr>
            <p:ph type="tbl" idx="1"/>
          </p:nvPr>
        </p:nvSpPr>
        <p:spPr>
          <a:xfrm>
            <a:off x="1422400" y="1981200"/>
            <a:ext cx="10058400" cy="4114800"/>
          </a:xfrm>
        </p:spPr>
        <p:txBody>
          <a:bodyPr/>
          <a:lstStyle/>
          <a:p>
            <a:pPr lvl="0"/>
            <a:endParaRPr lang="cs-CZ" noProof="0" smtClean="0"/>
          </a:p>
        </p:txBody>
      </p:sp>
      <p:sp>
        <p:nvSpPr>
          <p:cNvPr id="4" name="Rectangle 17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smtClean="0"/>
              <a:t>Definujte zápatí – název prezentace nebo pracoviště</a:t>
            </a:r>
            <a:endParaRPr lang="cs-CZ"/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0A6151-7065-48E3-BE8F-E9606FCCD8D3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401985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adpis, pod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symbol pro obsah 2">
            <a:extLst>
              <a:ext uri="{FF2B5EF4-FFF2-40B4-BE49-F238E27FC236}">
                <a16:creationId xmlns:a16="http://schemas.microsoft.com/office/drawing/2014/main" xmlns="" id="{61655828-74E8-4C8C-9A46-D37055D421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</p:txBody>
      </p:sp>
      <p:sp>
        <p:nvSpPr>
          <p:cNvPr id="10" name="Zástupný symbol pro text 7">
            <a:extLst>
              <a:ext uri="{FF2B5EF4-FFF2-40B4-BE49-F238E27FC236}">
                <a16:creationId xmlns:a16="http://schemas.microsoft.com/office/drawing/2014/main" xmlns="" id="{75DC10B1-1F87-4724-A431-B37F17D5CC7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1" name="Nadpis 12">
            <a:extLst>
              <a:ext uri="{FF2B5EF4-FFF2-40B4-BE49-F238E27FC236}">
                <a16:creationId xmlns:a16="http://schemas.microsoft.com/office/drawing/2014/main" xmlns="" id="{AC2C2C02-70BC-4CA2-A448-691E5EA52A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xmlns="" id="{B250CC6C-D8E6-4BFA-8121-125E87CAF93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14" name="Zástupný symbol pro zápatí 1">
            <a:extLst>
              <a:ext uri="{FF2B5EF4-FFF2-40B4-BE49-F238E27FC236}">
                <a16:creationId xmlns:a16="http://schemas.microsoft.com/office/drawing/2014/main" xmlns="" id="{7031899D-0AAE-4B99-AEF8-0822F14C8E1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cs-CZ" dirty="0"/>
              <a:t>Definujte zápatí – název prezentace nebo pracoviště</a:t>
            </a:r>
          </a:p>
        </p:txBody>
      </p:sp>
      <p:sp>
        <p:nvSpPr>
          <p:cNvPr id="15" name="Zástupný symbol pro číslo snímku 2">
            <a:extLst>
              <a:ext uri="{FF2B5EF4-FFF2-40B4-BE49-F238E27FC236}">
                <a16:creationId xmlns:a16="http://schemas.microsoft.com/office/drawing/2014/main" xmlns="" id="{D92A2384-FACF-4740-A29F-249FD2ADBF5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40344282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Office-Design - No Graph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>
            <a:spLocks noGrp="1"/>
          </p:cNvSpPr>
          <p:nvPr>
            <p:ph type="title"/>
          </p:nvPr>
        </p:nvSpPr>
        <p:spPr>
          <a:xfrm>
            <a:off x="609600" y="106362"/>
            <a:ext cx="7721600" cy="960438"/>
          </a:xfrm>
          <a:prstGeom prst="rect">
            <a:avLst/>
          </a:prstGeom>
        </p:spPr>
        <p:txBody>
          <a:bodyPr/>
          <a:lstStyle/>
          <a:p>
            <a:pPr lvl="0">
              <a:defRPr sz="1800" b="0">
                <a:uFillTx/>
              </a:defRPr>
            </a:pPr>
            <a:r>
              <a:rPr sz="1900" b="1">
                <a:uFill>
                  <a:solidFill/>
                </a:uFill>
              </a:rPr>
              <a:t>Titeltext</a:t>
            </a:r>
          </a:p>
        </p:txBody>
      </p:sp>
      <p:sp>
        <p:nvSpPr>
          <p:cNvPr id="10" name="Shape 10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2pPr marL="361627" indent="-131874">
              <a:spcBef>
                <a:spcPts val="508"/>
              </a:spcBef>
              <a:buChar char="–"/>
              <a:defRPr sz="1900"/>
            </a:lvl2pPr>
            <a:lvl3pPr marL="546249" indent="-105499">
              <a:spcBef>
                <a:spcPts val="415"/>
              </a:spcBef>
              <a:defRPr sz="1700"/>
            </a:lvl3pPr>
            <a:lvl4pPr marL="757247" indent="-105499">
              <a:spcBef>
                <a:spcPts val="415"/>
              </a:spcBef>
              <a:buChar char="–"/>
              <a:defRPr sz="1700"/>
            </a:lvl4pPr>
            <a:lvl5pPr marL="968245" indent="-105499">
              <a:spcBef>
                <a:spcPts val="415"/>
              </a:spcBef>
              <a:buChar char="»"/>
              <a:defRPr sz="1700"/>
            </a:lvl5pPr>
          </a:lstStyle>
          <a:p>
            <a:pPr lvl="0">
              <a:defRPr sz="1800">
                <a:uFillTx/>
              </a:defRPr>
            </a:pPr>
            <a:r>
              <a:rPr sz="2200">
                <a:uFill>
                  <a:solidFill/>
                </a:uFill>
              </a:rPr>
              <a:t>Textebene 1</a:t>
            </a:r>
          </a:p>
          <a:p>
            <a:pPr lvl="1">
              <a:defRPr sz="1800">
                <a:uFillTx/>
              </a:defRPr>
            </a:pPr>
            <a:r>
              <a:rPr sz="1900">
                <a:uFill>
                  <a:solidFill/>
                </a:uFill>
              </a:rPr>
              <a:t>Textebene 2</a:t>
            </a:r>
          </a:p>
          <a:p>
            <a:pPr lvl="2">
              <a:defRPr sz="1800">
                <a:uFillTx/>
              </a:defRPr>
            </a:pPr>
            <a:r>
              <a:rPr sz="1700">
                <a:uFill>
                  <a:solidFill/>
                </a:uFill>
              </a:rPr>
              <a:t>Textebene 3</a:t>
            </a:r>
          </a:p>
          <a:p>
            <a:pPr lvl="3">
              <a:defRPr sz="1800">
                <a:uFillTx/>
              </a:defRPr>
            </a:pPr>
            <a:r>
              <a:rPr sz="1700">
                <a:uFill>
                  <a:solidFill/>
                </a:uFill>
              </a:rPr>
              <a:t>Textebene 4</a:t>
            </a:r>
          </a:p>
          <a:p>
            <a:pPr lvl="4">
              <a:defRPr sz="1800">
                <a:uFillTx/>
              </a:defRPr>
            </a:pPr>
            <a:r>
              <a:rPr sz="1700">
                <a:uFill>
                  <a:solidFill/>
                </a:uFill>
              </a:rPr>
              <a:t>Textebene 5</a:t>
            </a:r>
          </a:p>
        </p:txBody>
      </p:sp>
    </p:spTree>
    <p:extLst>
      <p:ext uri="{BB962C8B-B14F-4D97-AF65-F5344CB8AC3E}">
        <p14:creationId xmlns:p14="http://schemas.microsoft.com/office/powerpoint/2010/main" val="264979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xmlns="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cs-CZ" dirty="0"/>
              <a:t>Definujte zápatí – název prezentace nebo pracoviště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xmlns="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  <a:prstGeom prst="rect">
            <a:avLst/>
          </a:prstGeom>
        </p:spPr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12" name="Nadpis 6">
            <a:extLst>
              <a:ext uri="{FF2B5EF4-FFF2-40B4-BE49-F238E27FC236}">
                <a16:creationId xmlns:a16="http://schemas.microsoft.com/office/drawing/2014/main" xmlns="" id="{F31C6098-45F4-4855-8153-FB7904CE4F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/>
            </a:lvl1pPr>
          </a:lstStyle>
          <a:p>
            <a:r>
              <a:rPr lang="cs-CZ" smtClean="0"/>
              <a:t>Kliknutím lze upravit styl.</a:t>
            </a:r>
            <a:endParaRPr lang="cs-CZ" dirty="0"/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xmlns="" id="{44BB26B4-1DB3-416F-8DA4-AFF4E665D6D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000"/>
            <a:ext cx="1546943" cy="1067390"/>
          </a:xfrm>
          <a:prstGeom prst="rect">
            <a:avLst/>
          </a:prstGeom>
        </p:spPr>
      </p:pic>
      <p:sp>
        <p:nvSpPr>
          <p:cNvPr id="14" name="Podnadpis 2">
            <a:extLst>
              <a:ext uri="{FF2B5EF4-FFF2-40B4-BE49-F238E27FC236}">
                <a16:creationId xmlns:a16="http://schemas.microsoft.com/office/drawing/2014/main" xmlns="" id="{6623C95A-60BE-40EB-9BC7-25260893EB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orient="horz" pos="2432" userDrawn="1">
          <p15:clr>
            <a:srgbClr val="FBAE40"/>
          </p15:clr>
        </p15:guide>
        <p15:guide id="2" pos="234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 – inverz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6">
            <a:extLst>
              <a:ext uri="{FF2B5EF4-FFF2-40B4-BE49-F238E27FC236}">
                <a16:creationId xmlns:a16="http://schemas.microsoft.com/office/drawing/2014/main" xmlns="" id="{A863908E-35CD-40EF-A9BC-99C58ABB70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cs-CZ" dirty="0"/>
          </a:p>
        </p:txBody>
      </p:sp>
      <p:sp>
        <p:nvSpPr>
          <p:cNvPr id="11" name="Podnadpis 2">
            <a:extLst>
              <a:ext uri="{FF2B5EF4-FFF2-40B4-BE49-F238E27FC236}">
                <a16:creationId xmlns:a16="http://schemas.microsoft.com/office/drawing/2014/main" xmlns="" id="{B6C1BCC2-A34F-44AA-A794-995C12271B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cs-CZ" dirty="0"/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xmlns="" id="{A5A4303E-2B43-4D3D-A41D-FED699B967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868"/>
            <a:ext cx="1546943" cy="1065653"/>
          </a:xfrm>
          <a:prstGeom prst="rect">
            <a:avLst/>
          </a:prstGeom>
        </p:spPr>
      </p:pic>
      <p:sp>
        <p:nvSpPr>
          <p:cNvPr id="13" name="Rectangle 17">
            <a:extLst>
              <a:ext uri="{FF2B5EF4-FFF2-40B4-BE49-F238E27FC236}">
                <a16:creationId xmlns:a16="http://schemas.microsoft.com/office/drawing/2014/main" xmlns="" id="{7870222A-3184-483B-8432-BC2DC270157E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sz="1200" smtClean="0">
                <a:solidFill>
                  <a:schemeClr val="bg1"/>
                </a:solidFill>
                <a:effectLst/>
                <a:latin typeface="+mj-lt"/>
              </a:defRPr>
            </a:lvl1pPr>
          </a:lstStyle>
          <a:p>
            <a:r>
              <a:rPr lang="cs-CZ"/>
              <a:t>Definujte zápatí – název prezentace nebo pracoviště</a:t>
            </a:r>
            <a:endParaRPr lang="cs-CZ" dirty="0"/>
          </a:p>
        </p:txBody>
      </p:sp>
      <p:sp>
        <p:nvSpPr>
          <p:cNvPr id="14" name="Rectangle 18">
            <a:extLst>
              <a:ext uri="{FF2B5EF4-FFF2-40B4-BE49-F238E27FC236}">
                <a16:creationId xmlns:a16="http://schemas.microsoft.com/office/drawing/2014/main" xmlns="" id="{9151A81E-EB70-4E3D-8B26-0F63114D6108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bg1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12">
            <a:extLst>
              <a:ext uri="{FF2B5EF4-FFF2-40B4-BE49-F238E27FC236}">
                <a16:creationId xmlns:a16="http://schemas.microsoft.com/office/drawing/2014/main" xmlns="" id="{FB42411C-CED0-4ED2-B4E8-5D353B0A35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 dirty="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xmlns="" id="{521D70DC-2864-41C2-B8C6-05CA897F7C6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xmlns="" id="{2FD3E81E-40FE-4E13-9B11-5767EF4D1D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</p:txBody>
      </p:sp>
      <p:sp>
        <p:nvSpPr>
          <p:cNvPr id="12" name="Rectangle 17">
            <a:extLst>
              <a:ext uri="{FF2B5EF4-FFF2-40B4-BE49-F238E27FC236}">
                <a16:creationId xmlns:a16="http://schemas.microsoft.com/office/drawing/2014/main" xmlns="" id="{3B718662-BCEF-4F53-80CB-8B7864BBF9F7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sz="1200" smtClean="0">
                <a:solidFill>
                  <a:srgbClr val="0000DC"/>
                </a:solidFill>
                <a:effectLst/>
                <a:latin typeface="+mj-lt"/>
              </a:defRPr>
            </a:lvl1pPr>
          </a:lstStyle>
          <a:p>
            <a:r>
              <a:rPr lang="cs-CZ" dirty="0"/>
              <a:t>Definujte zápatí – název prezentace nebo pracoviště</a:t>
            </a:r>
          </a:p>
        </p:txBody>
      </p:sp>
      <p:sp>
        <p:nvSpPr>
          <p:cNvPr id="14" name="Rectangle 18">
            <a:extLst>
              <a:ext uri="{FF2B5EF4-FFF2-40B4-BE49-F238E27FC236}">
                <a16:creationId xmlns:a16="http://schemas.microsoft.com/office/drawing/2014/main" xmlns="" id="{817F25E5-B573-488B-992B-821062693CAE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691229579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orient="horz" pos="3997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ástupný symbol pro text 7">
            <a:extLst>
              <a:ext uri="{FF2B5EF4-FFF2-40B4-BE49-F238E27FC236}">
                <a16:creationId xmlns:a16="http://schemas.microsoft.com/office/drawing/2014/main" xmlns="" id="{D4C2477F-94C0-46AB-8F78-23BC6DD4FC02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20725" y="1296001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2" name="Nadpis 12">
            <a:extLst>
              <a:ext uri="{FF2B5EF4-FFF2-40B4-BE49-F238E27FC236}">
                <a16:creationId xmlns:a16="http://schemas.microsoft.com/office/drawing/2014/main" xmlns="" id="{C4106739-3F30-4F60-A2E3-CF2394B80F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13" name="Zástupný symbol pro text 7">
            <a:extLst>
              <a:ext uri="{FF2B5EF4-FFF2-40B4-BE49-F238E27FC236}">
                <a16:creationId xmlns:a16="http://schemas.microsoft.com/office/drawing/2014/main" xmlns="" id="{E339B93E-CBDC-488E-BF9A-45D7166AC8D0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251278" y="1290515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4" name="Zástupný symbol pro obsah 2">
            <a:extLst>
              <a:ext uri="{FF2B5EF4-FFF2-40B4-BE49-F238E27FC236}">
                <a16:creationId xmlns:a16="http://schemas.microsoft.com/office/drawing/2014/main" xmlns="" id="{BFD74342-09BD-4472-B28E-114F4330FA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692001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</p:txBody>
      </p:sp>
      <p:sp>
        <p:nvSpPr>
          <p:cNvPr id="15" name="Zástupný symbol pro obsah 2">
            <a:extLst>
              <a:ext uri="{FF2B5EF4-FFF2-40B4-BE49-F238E27FC236}">
                <a16:creationId xmlns:a16="http://schemas.microsoft.com/office/drawing/2014/main" xmlns="" id="{AD2DE495-3325-41DE-A9F8-9591CFE84142}"/>
              </a:ext>
            </a:extLst>
          </p:cNvPr>
          <p:cNvSpPr>
            <a:spLocks noGrp="1"/>
          </p:cNvSpPr>
          <p:nvPr>
            <p:ph idx="28"/>
          </p:nvPr>
        </p:nvSpPr>
        <p:spPr>
          <a:xfrm>
            <a:off x="6251280" y="1690271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</p:txBody>
      </p:sp>
      <p:pic>
        <p:nvPicPr>
          <p:cNvPr id="17" name="Obrázek 16">
            <a:extLst>
              <a:ext uri="{FF2B5EF4-FFF2-40B4-BE49-F238E27FC236}">
                <a16:creationId xmlns:a16="http://schemas.microsoft.com/office/drawing/2014/main" xmlns="" id="{1764A665-A1E3-4A8F-B626-FB65BDBAFB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19" name="Rectangle 17">
            <a:extLst>
              <a:ext uri="{FF2B5EF4-FFF2-40B4-BE49-F238E27FC236}">
                <a16:creationId xmlns:a16="http://schemas.microsoft.com/office/drawing/2014/main" xmlns="" id="{ADC4F307-3DF9-4410-8992-A762F2877648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sz="1200" smtClean="0">
                <a:solidFill>
                  <a:srgbClr val="0000DC"/>
                </a:solidFill>
                <a:effectLst/>
                <a:latin typeface="+mj-lt"/>
              </a:defRPr>
            </a:lvl1pPr>
          </a:lstStyle>
          <a:p>
            <a:r>
              <a:rPr lang="cs-CZ" dirty="0"/>
              <a:t>Definujte zápatí – název prezentace nebo pracoviště</a:t>
            </a:r>
          </a:p>
        </p:txBody>
      </p:sp>
      <p:sp>
        <p:nvSpPr>
          <p:cNvPr id="20" name="Rectangle 18">
            <a:extLst>
              <a:ext uri="{FF2B5EF4-FFF2-40B4-BE49-F238E27FC236}">
                <a16:creationId xmlns:a16="http://schemas.microsoft.com/office/drawing/2014/main" xmlns="" id="{437C06DE-EC9E-4277-9F01-ABCD1D785118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317168426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orient="horz" pos="2886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obsah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Zástupný symbol pro obsah 12">
            <a:extLst>
              <a:ext uri="{FF2B5EF4-FFF2-40B4-BE49-F238E27FC236}">
                <a16:creationId xmlns:a16="http://schemas.microsoft.com/office/drawing/2014/main" xmlns="" id="{3CE5E861-D1D4-4121-A3EE-54C338DE09BB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137" y="1695074"/>
            <a:ext cx="5218413" cy="3896711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28" name="Nadpis 3">
            <a:extLst>
              <a:ext uri="{FF2B5EF4-FFF2-40B4-BE49-F238E27FC236}">
                <a16:creationId xmlns:a16="http://schemas.microsoft.com/office/drawing/2014/main" xmlns="" id="{F7E125D3-8983-4C68-BE8E-3E28EE0434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 dirty="0"/>
          </a:p>
        </p:txBody>
      </p:sp>
      <p:sp>
        <p:nvSpPr>
          <p:cNvPr id="29" name="Zástupný symbol pro text 13">
            <a:extLst>
              <a:ext uri="{FF2B5EF4-FFF2-40B4-BE49-F238E27FC236}">
                <a16:creationId xmlns:a16="http://schemas.microsoft.com/office/drawing/2014/main" xmlns="" id="{437D9636-8187-40FB-9014-91A485647AB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5599670"/>
            <a:ext cx="5218412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pic>
        <p:nvPicPr>
          <p:cNvPr id="30" name="Obrázek 29">
            <a:extLst>
              <a:ext uri="{FF2B5EF4-FFF2-40B4-BE49-F238E27FC236}">
                <a16:creationId xmlns:a16="http://schemas.microsoft.com/office/drawing/2014/main" xmlns="" id="{338E8CF6-8E6E-495F-9305-499E00CAAB3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31" name="Zástupný symbol pro obsah 2">
            <a:extLst>
              <a:ext uri="{FF2B5EF4-FFF2-40B4-BE49-F238E27FC236}">
                <a16:creationId xmlns:a16="http://schemas.microsoft.com/office/drawing/2014/main" xmlns="" id="{F1218642-4B36-47A8-993D-095CD9ED7856}"/>
              </a:ext>
            </a:extLst>
          </p:cNvPr>
          <p:cNvSpPr>
            <a:spLocks noGrp="1"/>
          </p:cNvSpPr>
          <p:nvPr>
            <p:ph idx="28"/>
          </p:nvPr>
        </p:nvSpPr>
        <p:spPr>
          <a:xfrm>
            <a:off x="6251280" y="1667024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400" indent="0">
              <a:buNone/>
              <a:defRPr/>
            </a:lvl3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</p:txBody>
      </p:sp>
      <p:sp>
        <p:nvSpPr>
          <p:cNvPr id="32" name="Rectangle 17">
            <a:extLst>
              <a:ext uri="{FF2B5EF4-FFF2-40B4-BE49-F238E27FC236}">
                <a16:creationId xmlns:a16="http://schemas.microsoft.com/office/drawing/2014/main" xmlns="" id="{B6B70499-49FF-4F72-990E-E50DCAF49705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sz="1200" smtClean="0">
                <a:solidFill>
                  <a:srgbClr val="0000DC"/>
                </a:solidFill>
                <a:effectLst/>
                <a:latin typeface="+mj-lt"/>
              </a:defRPr>
            </a:lvl1pPr>
          </a:lstStyle>
          <a:p>
            <a:r>
              <a:rPr lang="cs-CZ" dirty="0"/>
              <a:t>Definujte zápatí – název prezentace nebo pracoviště</a:t>
            </a:r>
          </a:p>
        </p:txBody>
      </p:sp>
      <p:sp>
        <p:nvSpPr>
          <p:cNvPr id="33" name="Rectangle 18">
            <a:extLst>
              <a:ext uri="{FF2B5EF4-FFF2-40B4-BE49-F238E27FC236}">
                <a16:creationId xmlns:a16="http://schemas.microsoft.com/office/drawing/2014/main" xmlns="" id="{306C7E2E-0F6D-4FCC-BEBB-E477C0EDE1A6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966739591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orient="horz" pos="3657" userDrawn="1">
          <p15:clr>
            <a:srgbClr val="FBAE40"/>
          </p15:clr>
        </p15:guide>
        <p15:guide id="2" pos="7242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9A7B8-0EC4-44C9-AFEF-25E144F11C06}" type="datetime1">
              <a:rPr lang="en-US" smtClean="0"/>
              <a:pPr/>
              <a:t>10/8/2020</a:t>
            </a:fld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Definujte zápatí – název prezentace nebo pracoviště</a:t>
            </a:r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xmlns="" id="{521D70DC-2864-41C2-B8C6-05CA897F7C6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77433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tři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xmlns="" id="{8CE0E250-5D3F-4EB8-8C80-318156771048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4440000" y="1692002"/>
            <a:ext cx="3311525" cy="2230711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23" name="Zástupný symbol pro text 5">
            <a:extLst>
              <a:ext uri="{FF2B5EF4-FFF2-40B4-BE49-F238E27FC236}">
                <a16:creationId xmlns:a16="http://schemas.microsoft.com/office/drawing/2014/main" xmlns="" id="{0F223511-4560-47CD-B05A-BADF3B3D147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19999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24" name="Zástupný symbol pro text 5">
            <a:extLst>
              <a:ext uri="{FF2B5EF4-FFF2-40B4-BE49-F238E27FC236}">
                <a16:creationId xmlns:a16="http://schemas.microsoft.com/office/drawing/2014/main" xmlns="" id="{3AFBD400-6ACB-4E94-8A8F-EF5BE839526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40000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25" name="Zástupný symbol pro text 5">
            <a:extLst>
              <a:ext uri="{FF2B5EF4-FFF2-40B4-BE49-F238E27FC236}">
                <a16:creationId xmlns:a16="http://schemas.microsoft.com/office/drawing/2014/main" xmlns="" id="{F6BCDF9B-5557-4C01-BFEA-AC54389E048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161200" y="4414270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26" name="Zástupný symbol pro text 13">
            <a:extLst>
              <a:ext uri="{FF2B5EF4-FFF2-40B4-BE49-F238E27FC236}">
                <a16:creationId xmlns:a16="http://schemas.microsoft.com/office/drawing/2014/main" xmlns="" id="{978AEBEE-D3B8-4F1E-84B5-BAC5E748B03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27" name="Zástupný symbol pro text 13">
            <a:extLst>
              <a:ext uri="{FF2B5EF4-FFF2-40B4-BE49-F238E27FC236}">
                <a16:creationId xmlns:a16="http://schemas.microsoft.com/office/drawing/2014/main" xmlns="" id="{8BEF53DA-BDCC-402C-8853-0C952D6B00F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44047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28" name="Zástupný symbol pro text 13">
            <a:extLst>
              <a:ext uri="{FF2B5EF4-FFF2-40B4-BE49-F238E27FC236}">
                <a16:creationId xmlns:a16="http://schemas.microsoft.com/office/drawing/2014/main" xmlns="" id="{1B869AE0-B815-43F3-9C57-774B126513C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161436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29" name="Zástupný symbol pro obsah 12">
            <a:extLst>
              <a:ext uri="{FF2B5EF4-FFF2-40B4-BE49-F238E27FC236}">
                <a16:creationId xmlns:a16="http://schemas.microsoft.com/office/drawing/2014/main" xmlns="" id="{7EE296DF-188D-46CD-A248-5E32B38204A8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719999" y="1692002"/>
            <a:ext cx="3311525" cy="2230711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30" name="Zástupný symbol pro obsah 12">
            <a:extLst>
              <a:ext uri="{FF2B5EF4-FFF2-40B4-BE49-F238E27FC236}">
                <a16:creationId xmlns:a16="http://schemas.microsoft.com/office/drawing/2014/main" xmlns="" id="{86567007-60CB-42DC-93EA-A0AFB168C810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8160001" y="1692002"/>
            <a:ext cx="3311525" cy="2230711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31" name="Zástupný symbol pro text 7">
            <a:extLst>
              <a:ext uri="{FF2B5EF4-FFF2-40B4-BE49-F238E27FC236}">
                <a16:creationId xmlns:a16="http://schemas.microsoft.com/office/drawing/2014/main" xmlns="" id="{F1BE8CEB-F37E-4115-BEAE-2A66158C125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32" name="Nadpis 12">
            <a:extLst>
              <a:ext uri="{FF2B5EF4-FFF2-40B4-BE49-F238E27FC236}">
                <a16:creationId xmlns:a16="http://schemas.microsoft.com/office/drawing/2014/main" xmlns="" id="{9063DEBF-5704-4C60-927D-4EE182D48D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pic>
        <p:nvPicPr>
          <p:cNvPr id="33" name="Obrázek 32">
            <a:extLst>
              <a:ext uri="{FF2B5EF4-FFF2-40B4-BE49-F238E27FC236}">
                <a16:creationId xmlns:a16="http://schemas.microsoft.com/office/drawing/2014/main" xmlns="" id="{C1E17AD7-C41E-4941-82E2-9E0085CDE63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34" name="Rectangle 17">
            <a:extLst>
              <a:ext uri="{FF2B5EF4-FFF2-40B4-BE49-F238E27FC236}">
                <a16:creationId xmlns:a16="http://schemas.microsoft.com/office/drawing/2014/main" xmlns="" id="{2019F1A4-69A0-4FF8-8995-9B76480FDF94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sz="1200" smtClean="0">
                <a:solidFill>
                  <a:srgbClr val="0000DC"/>
                </a:solidFill>
                <a:effectLst/>
                <a:latin typeface="+mj-lt"/>
              </a:defRPr>
            </a:lvl1pPr>
          </a:lstStyle>
          <a:p>
            <a:r>
              <a:rPr lang="cs-CZ" dirty="0"/>
              <a:t>Definujte zápatí – název prezentace nebo pracoviště</a:t>
            </a:r>
          </a:p>
        </p:txBody>
      </p:sp>
      <p:sp>
        <p:nvSpPr>
          <p:cNvPr id="35" name="Rectangle 18">
            <a:extLst>
              <a:ext uri="{FF2B5EF4-FFF2-40B4-BE49-F238E27FC236}">
                <a16:creationId xmlns:a16="http://schemas.microsoft.com/office/drawing/2014/main" xmlns="" id="{70B6F527-4F6F-407F-ACB8-3642D3D05B9F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713741071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orient="horz" pos="1049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 a text bez nadp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xmlns="" id="{6D2A4ADF-EE22-48A9-9D57-09381DE87A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72212" y="692150"/>
            <a:ext cx="5200987" cy="513985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400" indent="0">
              <a:buNone/>
              <a:defRPr/>
            </a:lvl3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xmlns="" id="{5327AD19-2866-498E-B141-60DB67C20AC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xmlns="" id="{F362095D-69A9-4E7E-B0AD-45833F6F0960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137" y="692150"/>
            <a:ext cx="5218413" cy="4899635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xmlns="" id="{816C4316-2D20-4A0F-97F8-1B81D6F3D27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5599670"/>
            <a:ext cx="5218412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6" name="Rectangle 17">
            <a:extLst>
              <a:ext uri="{FF2B5EF4-FFF2-40B4-BE49-F238E27FC236}">
                <a16:creationId xmlns:a16="http://schemas.microsoft.com/office/drawing/2014/main" xmlns="" id="{479503A6-16CC-4F01-AF35-CF704ACE7877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sz="1200" smtClean="0">
                <a:solidFill>
                  <a:srgbClr val="0000DC"/>
                </a:solidFill>
                <a:effectLst/>
                <a:latin typeface="+mj-lt"/>
              </a:defRPr>
            </a:lvl1pPr>
          </a:lstStyle>
          <a:p>
            <a:r>
              <a:rPr lang="cs-CZ" dirty="0"/>
              <a:t>Definujte zápatí – název prezentace nebo pracoviště</a:t>
            </a:r>
          </a:p>
        </p:txBody>
      </p:sp>
      <p:sp>
        <p:nvSpPr>
          <p:cNvPr id="17" name="Rectangle 18">
            <a:extLst>
              <a:ext uri="{FF2B5EF4-FFF2-40B4-BE49-F238E27FC236}">
                <a16:creationId xmlns:a16="http://schemas.microsoft.com/office/drawing/2014/main" xmlns="" id="{0C31BCEF-D9FF-4796-A774-A41223BD563F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117383761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orient="horz" pos="3158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 bez nadp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xmlns="" id="{8A9C999D-0177-4D2E-B8A6-1E94C72C47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692150"/>
            <a:ext cx="10753200" cy="513985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xmlns="" id="{9166C581-4BC7-43C0-A297-97463012AFA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9" name="Rectangle 17">
            <a:extLst>
              <a:ext uri="{FF2B5EF4-FFF2-40B4-BE49-F238E27FC236}">
                <a16:creationId xmlns:a16="http://schemas.microsoft.com/office/drawing/2014/main" xmlns="" id="{804A2AC6-8CD7-45FD-9072-6BC53E42A30C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sz="1200" smtClean="0">
                <a:solidFill>
                  <a:srgbClr val="0000DC"/>
                </a:solidFill>
                <a:effectLst/>
                <a:latin typeface="+mj-lt"/>
              </a:defRPr>
            </a:lvl1pPr>
          </a:lstStyle>
          <a:p>
            <a:r>
              <a:rPr lang="cs-CZ" dirty="0"/>
              <a:t>Definujte zápatí – název prezentace nebo pracoviště</a:t>
            </a:r>
          </a:p>
        </p:txBody>
      </p:sp>
      <p:sp>
        <p:nvSpPr>
          <p:cNvPr id="11" name="Rectangle 18">
            <a:extLst>
              <a:ext uri="{FF2B5EF4-FFF2-40B4-BE49-F238E27FC236}">
                <a16:creationId xmlns:a16="http://schemas.microsoft.com/office/drawing/2014/main" xmlns="" id="{CB7837D4-109B-4305-835D-58924C78A80A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34975528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orient="horz" pos="436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ky text -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Zástupný symbol pro obsah 12">
            <a:extLst>
              <a:ext uri="{FF2B5EF4-FFF2-40B4-BE49-F238E27FC236}">
                <a16:creationId xmlns:a16="http://schemas.microsoft.com/office/drawing/2014/main" xmlns="" id="{9547EBDF-D870-4615-B89A-66FC8E0A0F0C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997" y="718712"/>
            <a:ext cx="5220001" cy="3204001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22" name="Zástupný symbol pro text 5">
            <a:extLst>
              <a:ext uri="{FF2B5EF4-FFF2-40B4-BE49-F238E27FC236}">
                <a16:creationId xmlns:a16="http://schemas.microsoft.com/office/drawing/2014/main" xmlns="" id="{FE825788-55A0-4392-9284-0099917A1B9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19999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23" name="Zástupný symbol pro text 13">
            <a:extLst>
              <a:ext uri="{FF2B5EF4-FFF2-40B4-BE49-F238E27FC236}">
                <a16:creationId xmlns:a16="http://schemas.microsoft.com/office/drawing/2014/main" xmlns="" id="{BB6DC7A3-6070-4788-8925-ECEF5D270E0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4" y="4068000"/>
            <a:ext cx="522000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24" name="Zástupný symbol pro text 5">
            <a:extLst>
              <a:ext uri="{FF2B5EF4-FFF2-40B4-BE49-F238E27FC236}">
                <a16:creationId xmlns:a16="http://schemas.microsoft.com/office/drawing/2014/main" xmlns="" id="{7B2FBDD4-6F42-4D3A-ABC8-DAF530179BD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251278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25" name="Zástupný symbol pro text 13">
            <a:extLst>
              <a:ext uri="{FF2B5EF4-FFF2-40B4-BE49-F238E27FC236}">
                <a16:creationId xmlns:a16="http://schemas.microsoft.com/office/drawing/2014/main" xmlns="" id="{6559EC12-76DD-40DE-8DB8-8B359A47CC5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252003" y="4068000"/>
            <a:ext cx="522000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26" name="Zástupný symbol pro obsah 12">
            <a:extLst>
              <a:ext uri="{FF2B5EF4-FFF2-40B4-BE49-F238E27FC236}">
                <a16:creationId xmlns:a16="http://schemas.microsoft.com/office/drawing/2014/main" xmlns="" id="{137F4524-A39B-43FB-9E07-67C451992724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6251278" y="718712"/>
            <a:ext cx="5220001" cy="3204001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</p:txBody>
      </p:sp>
      <p:pic>
        <p:nvPicPr>
          <p:cNvPr id="27" name="Obrázek 26">
            <a:extLst>
              <a:ext uri="{FF2B5EF4-FFF2-40B4-BE49-F238E27FC236}">
                <a16:creationId xmlns:a16="http://schemas.microsoft.com/office/drawing/2014/main" xmlns="" id="{6838A12A-82A1-4709-9D33-F39AFA8AFA0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28" name="Rectangle 17">
            <a:extLst>
              <a:ext uri="{FF2B5EF4-FFF2-40B4-BE49-F238E27FC236}">
                <a16:creationId xmlns:a16="http://schemas.microsoft.com/office/drawing/2014/main" xmlns="" id="{DE0BEEF4-6DAC-4D6C-AD80-575053D42297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sz="1200" smtClean="0">
                <a:solidFill>
                  <a:srgbClr val="0000DC"/>
                </a:solidFill>
                <a:effectLst/>
                <a:latin typeface="+mj-lt"/>
              </a:defRPr>
            </a:lvl1pPr>
          </a:lstStyle>
          <a:p>
            <a:r>
              <a:rPr lang="cs-CZ" dirty="0"/>
              <a:t>Definujte zápatí – název prezentace nebo pracoviště</a:t>
            </a:r>
          </a:p>
        </p:txBody>
      </p:sp>
      <p:sp>
        <p:nvSpPr>
          <p:cNvPr id="29" name="Rectangle 18">
            <a:extLst>
              <a:ext uri="{FF2B5EF4-FFF2-40B4-BE49-F238E27FC236}">
                <a16:creationId xmlns:a16="http://schemas.microsoft.com/office/drawing/2014/main" xmlns="" id="{D54EEC6B-F6F3-491F-AF84-5FBBB3FC67C7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7229866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xmlns="" id="{693E3813-A8A0-4605-A751-A0C7062485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7" name="Rectangle 17">
            <a:extLst>
              <a:ext uri="{FF2B5EF4-FFF2-40B4-BE49-F238E27FC236}">
                <a16:creationId xmlns:a16="http://schemas.microsoft.com/office/drawing/2014/main" xmlns="" id="{77EDFCFB-BDDB-45EE-9574-EB8FA8F88673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sz="1200" smtClean="0">
                <a:solidFill>
                  <a:srgbClr val="0000DC"/>
                </a:solidFill>
                <a:effectLst/>
                <a:latin typeface="+mj-lt"/>
              </a:defRPr>
            </a:lvl1pPr>
          </a:lstStyle>
          <a:p>
            <a:r>
              <a:rPr lang="cs-CZ" dirty="0"/>
              <a:t>Definujte zápatí – název prezentace nebo pracoviště</a:t>
            </a:r>
          </a:p>
        </p:txBody>
      </p:sp>
      <p:sp>
        <p:nvSpPr>
          <p:cNvPr id="8" name="Rectangle 18">
            <a:extLst>
              <a:ext uri="{FF2B5EF4-FFF2-40B4-BE49-F238E27FC236}">
                <a16:creationId xmlns:a16="http://schemas.microsoft.com/office/drawing/2014/main" xmlns="" id="{560DCD67-AE12-4FF8-B224-2C33488C5A4B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72389077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zní snímek s obráz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obrázek 7">
            <a:extLst>
              <a:ext uri="{FF2B5EF4-FFF2-40B4-BE49-F238E27FC236}">
                <a16:creationId xmlns:a16="http://schemas.microsoft.com/office/drawing/2014/main" xmlns="" id="{F4024E46-62E6-44CE-9E2C-14E827C7CC9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1"/>
            <a:ext cx="12192000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smtClean="0"/>
              <a:t>Kliknutím na ikonu přidáte obrázek.</a:t>
            </a:r>
            <a:endParaRPr 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xmlns="" id="{083CAA91-E696-4AD2-90D7-33C98381026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5419" cy="597600"/>
          </a:xfrm>
          <a:prstGeom prst="rect">
            <a:avLst/>
          </a:prstGeom>
        </p:spPr>
      </p:pic>
      <p:sp>
        <p:nvSpPr>
          <p:cNvPr id="9" name="Rectangle 17">
            <a:extLst>
              <a:ext uri="{FF2B5EF4-FFF2-40B4-BE49-F238E27FC236}">
                <a16:creationId xmlns:a16="http://schemas.microsoft.com/office/drawing/2014/main" xmlns="" id="{D1C4BF70-4C1E-4AF7-81E0-104F006A02E4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sz="1200" smtClean="0">
                <a:solidFill>
                  <a:schemeClr val="bg1"/>
                </a:solidFill>
                <a:effectLst/>
                <a:latin typeface="+mj-lt"/>
              </a:defRPr>
            </a:lvl1pPr>
          </a:lstStyle>
          <a:p>
            <a:r>
              <a:rPr lang="cs-CZ"/>
              <a:t>Definujte zápatí – název prezentace nebo pracoviště</a:t>
            </a:r>
            <a:endParaRPr lang="cs-CZ" dirty="0"/>
          </a:p>
        </p:txBody>
      </p:sp>
      <p:sp>
        <p:nvSpPr>
          <p:cNvPr id="10" name="Rectangle 18">
            <a:extLst>
              <a:ext uri="{FF2B5EF4-FFF2-40B4-BE49-F238E27FC236}">
                <a16:creationId xmlns:a16="http://schemas.microsoft.com/office/drawing/2014/main" xmlns="" id="{3E5CFC32-FE61-424D-B52A-0545883D659D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bg1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96421176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nímek MUNI M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cký objekt 5">
            <a:extLst>
              <a:ext uri="{FF2B5EF4-FFF2-40B4-BE49-F238E27FC236}">
                <a16:creationId xmlns:a16="http://schemas.microsoft.com/office/drawing/2014/main" xmlns="" id="{B05C908F-B8F4-4FC8-A2D7-3536612277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2872" y="2014647"/>
            <a:ext cx="4106255" cy="2828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7039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nímek MU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cký objekt 2">
            <a:extLst>
              <a:ext uri="{FF2B5EF4-FFF2-40B4-BE49-F238E27FC236}">
                <a16:creationId xmlns:a16="http://schemas.microsoft.com/office/drawing/2014/main" xmlns="" id="{16480462-23C7-4E09-BE59-6229F8EBE2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3304" y="1950397"/>
            <a:ext cx="8685390" cy="2957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2142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63084" y="440692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BB47B5-C739-4DAE-AACD-CC58CA843AC4}" type="datetime1">
              <a:rPr lang="en-US" smtClean="0"/>
              <a:pPr/>
              <a:t>10/8/2020</a:t>
            </a:fld>
            <a:endParaRPr lang="en-US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Definujte zápatí – název prezentace nebo pracoviště</a:t>
            </a:r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819958886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12800" y="1600206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229600" y="1600206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Definujte zápatí – název prezentace nebo pracoviště</a:t>
            </a: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877D5-27C5-453C-BC91-247EF048ACC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976238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93382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93382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4C285-8BCE-48FC-97D9-E2837AF38351}" type="datetime1">
              <a:rPr lang="en-US" smtClean="0"/>
              <a:pPr/>
              <a:t>10/8/2020</a:t>
            </a:fld>
            <a:endParaRPr lang="en-US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Definujte zápatí – název prezentace nebo pracoviště</a:t>
            </a:r>
            <a:endParaRPr lang="cs-CZ" dirty="0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4211662578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Definujte zápatí – název prezentace nebo pracoviště</a:t>
            </a: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877D5-27C5-453C-BC91-247EF048ACC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206268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Definujte zápatí – název prezentace nebo pracoviště</a:t>
            </a:r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877D5-27C5-453C-BC91-247EF048ACC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812021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766733" y="27307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73C2C-6BD0-40EC-8D8D-4D51F089C5EB}" type="datetime1">
              <a:rPr lang="en-US" smtClean="0"/>
              <a:pPr/>
              <a:t>10/8/2020</a:t>
            </a:fld>
            <a:endParaRPr 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Definujte zápatí – název prezentace nebo pracoviště</a:t>
            </a:r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841884150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77F5C-EDA7-4864-9756-35769B0E62CF}" type="datetime1">
              <a:rPr lang="en-US" smtClean="0"/>
              <a:pPr/>
              <a:t>10/8/2020</a:t>
            </a:fld>
            <a:endParaRPr 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Definujte zápatí – název prezentace nebo pracoviště</a:t>
            </a:r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157627469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609600" y="635637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B99C93-F56F-46AB-9EB8-53614A95B15F}" type="datetime1">
              <a:rPr lang="en-US" smtClean="0"/>
              <a:pPr/>
              <a:t>10/8/2020</a:t>
            </a:fld>
            <a:endParaRPr lang="en-US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165600" y="635637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cs-CZ" smtClean="0"/>
              <a:t>Definujte zápatí – název prezentace nebo pracoviště</a:t>
            </a:r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737600" y="635637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9780627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7" r:id="rId1"/>
    <p:sldLayoutId id="2147483838" r:id="rId2"/>
    <p:sldLayoutId id="2147483839" r:id="rId3"/>
    <p:sldLayoutId id="2147483840" r:id="rId4"/>
    <p:sldLayoutId id="2147483841" r:id="rId5"/>
    <p:sldLayoutId id="2147483842" r:id="rId6"/>
    <p:sldLayoutId id="2147483843" r:id="rId7"/>
    <p:sldLayoutId id="2147483844" r:id="rId8"/>
    <p:sldLayoutId id="2147483845" r:id="rId9"/>
    <p:sldLayoutId id="2147483846" r:id="rId10"/>
    <p:sldLayoutId id="2147483847" r:id="rId11"/>
    <p:sldLayoutId id="2147483848" r:id="rId12"/>
    <p:sldLayoutId id="2147483849" r:id="rId13"/>
    <p:sldLayoutId id="2147483850" r:id="rId14"/>
    <p:sldLayoutId id="2147483678" r:id="rId15"/>
    <p:sldLayoutId id="2147483690" r:id="rId16"/>
    <p:sldLayoutId id="2147483684" r:id="rId17"/>
    <p:sldLayoutId id="2147483688" r:id="rId18"/>
    <p:sldLayoutId id="2147483674" r:id="rId19"/>
    <p:sldLayoutId id="2147483673" r:id="rId20"/>
    <p:sldLayoutId id="2147483676" r:id="rId21"/>
    <p:sldLayoutId id="2147483675" r:id="rId22"/>
    <p:sldLayoutId id="2147483677" r:id="rId23"/>
    <p:sldLayoutId id="2147483686" r:id="rId24"/>
    <p:sldLayoutId id="2147483694" r:id="rId25"/>
    <p:sldLayoutId id="2147483692" r:id="rId26"/>
    <p:sldLayoutId id="2147483693" r:id="rId27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jpe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9.jpe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72.jpeg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4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jpe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jpe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1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30.emf"/><Relationship Id="rId9" Type="http://schemas.openxmlformats.org/officeDocument/2006/relationships/image" Target="../media/image32.emf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oleObject" Target="../embeddings/oleObject5.bin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7.emf"/><Relationship Id="rId5" Type="http://schemas.openxmlformats.org/officeDocument/2006/relationships/oleObject" Target="../embeddings/oleObject6.bin"/><Relationship Id="rId4" Type="http://schemas.openxmlformats.org/officeDocument/2006/relationships/image" Target="../media/image36.wmf"/><Relationship Id="rId9" Type="http://schemas.openxmlformats.org/officeDocument/2006/relationships/image" Target="../media/image29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 eaLnBrk="1" hangingPunct="1"/>
            <a:r>
              <a:rPr lang="cs-CZ" altLang="cs-CZ" dirty="0" err="1" smtClean="0">
                <a:solidFill>
                  <a:srgbClr val="FF0000"/>
                </a:solidFill>
              </a:rPr>
              <a:t>Restorative</a:t>
            </a:r>
            <a:r>
              <a:rPr lang="cs-CZ" altLang="cs-CZ" dirty="0" smtClean="0">
                <a:solidFill>
                  <a:srgbClr val="FF0000"/>
                </a:solidFill>
              </a:rPr>
              <a:t> </a:t>
            </a:r>
            <a:r>
              <a:rPr lang="cs-CZ" altLang="cs-CZ" dirty="0" err="1" smtClean="0">
                <a:solidFill>
                  <a:srgbClr val="FF0000"/>
                </a:solidFill>
              </a:rPr>
              <a:t>dentistry</a:t>
            </a:r>
            <a:r>
              <a:rPr lang="cs-CZ" altLang="cs-CZ" dirty="0" smtClean="0">
                <a:solidFill>
                  <a:srgbClr val="FF0000"/>
                </a:solidFill>
              </a:rPr>
              <a:t> 3rd </a:t>
            </a:r>
            <a:r>
              <a:rPr lang="cs-CZ" altLang="cs-CZ" dirty="0" err="1" smtClean="0">
                <a:solidFill>
                  <a:srgbClr val="FF0000"/>
                </a:solidFill>
              </a:rPr>
              <a:t>year</a:t>
            </a:r>
            <a:r>
              <a:rPr lang="cs-CZ" altLang="cs-CZ" dirty="0" smtClean="0">
                <a:solidFill>
                  <a:srgbClr val="FF0000"/>
                </a:solidFill>
              </a:rPr>
              <a:t> </a:t>
            </a:r>
            <a:br>
              <a:rPr lang="cs-CZ" altLang="cs-CZ" dirty="0" smtClean="0">
                <a:solidFill>
                  <a:srgbClr val="FF0000"/>
                </a:solidFill>
              </a:rPr>
            </a:br>
            <a:r>
              <a:rPr lang="cs-CZ" altLang="cs-CZ" dirty="0" err="1" smtClean="0">
                <a:solidFill>
                  <a:srgbClr val="FF0000"/>
                </a:solidFill>
              </a:rPr>
              <a:t>Lecture</a:t>
            </a:r>
            <a:r>
              <a:rPr lang="cs-CZ" altLang="cs-CZ" dirty="0" smtClean="0">
                <a:solidFill>
                  <a:srgbClr val="FF0000"/>
                </a:solidFill>
              </a:rPr>
              <a:t> 2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>
            <a:normAutofit fontScale="85000" lnSpcReduction="20000"/>
          </a:bodyPr>
          <a:lstStyle/>
          <a:p>
            <a:pPr eaLnBrk="1" hangingPunct="1"/>
            <a:endParaRPr lang="cs-CZ" altLang="cs-CZ" dirty="0" smtClean="0"/>
          </a:p>
          <a:p>
            <a:pPr eaLnBrk="1" hangingPunct="1"/>
            <a:endParaRPr lang="cs-CZ" altLang="cs-CZ" dirty="0"/>
          </a:p>
          <a:p>
            <a:pPr eaLnBrk="1" hangingPunct="1"/>
            <a:endParaRPr lang="cs-CZ" altLang="cs-CZ" dirty="0" smtClean="0"/>
          </a:p>
          <a:p>
            <a:pPr eaLnBrk="1" hangingPunct="1"/>
            <a:r>
              <a:rPr lang="cs-CZ" altLang="cs-CZ" dirty="0" smtClean="0"/>
              <a:t>L. Roubalíková</a:t>
            </a:r>
          </a:p>
        </p:txBody>
      </p:sp>
    </p:spTree>
    <p:extLst>
      <p:ext uri="{BB962C8B-B14F-4D97-AF65-F5344CB8AC3E}">
        <p14:creationId xmlns:p14="http://schemas.microsoft.com/office/powerpoint/2010/main" val="91698048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err="1" smtClean="0"/>
              <a:t>Microfiller</a:t>
            </a:r>
            <a:r>
              <a:rPr lang="en-US" dirty="0" smtClean="0"/>
              <a:t> in complex particles </a:t>
            </a:r>
            <a:br>
              <a:rPr lang="en-US" dirty="0" smtClean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dirty="0" err="1" smtClean="0"/>
              <a:t>Prepolymer</a:t>
            </a:r>
            <a:r>
              <a:rPr lang="en-US" dirty="0" smtClean="0"/>
              <a:t> </a:t>
            </a:r>
            <a:endParaRPr lang="cs-CZ" dirty="0" smtClean="0"/>
          </a:p>
          <a:p>
            <a:pPr>
              <a:defRPr/>
            </a:pPr>
            <a:r>
              <a:rPr lang="cs-CZ" dirty="0" err="1" smtClean="0"/>
              <a:t>Aglomerates</a:t>
            </a:r>
            <a:r>
              <a:rPr lang="cs-CZ" dirty="0" smtClean="0"/>
              <a:t> </a:t>
            </a:r>
          </a:p>
          <a:p>
            <a:pPr marL="0" indent="0">
              <a:buFont typeface="Wingdings" pitchFamily="2" charset="2"/>
              <a:buNone/>
              <a:defRPr/>
            </a:pPr>
            <a:endParaRPr lang="cs-CZ" dirty="0" smtClean="0"/>
          </a:p>
          <a:p>
            <a:pPr marL="0" indent="0">
              <a:buFont typeface="Wingdings" pitchFamily="2" charset="2"/>
              <a:buNone/>
              <a:defRPr/>
            </a:pPr>
            <a:r>
              <a:rPr lang="cs-CZ" dirty="0" smtClean="0"/>
              <a:t> - </a:t>
            </a:r>
            <a:r>
              <a:rPr lang="en-US" dirty="0" smtClean="0"/>
              <a:t> Higher amount of filler, good mechanical resistance, good </a:t>
            </a:r>
            <a:r>
              <a:rPr lang="en-US" dirty="0" err="1" smtClean="0"/>
              <a:t>polishability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93897359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Postendo</a:t>
            </a:r>
            <a:r>
              <a:rPr lang="cs-CZ" dirty="0" smtClean="0"/>
              <a:t> – post and </a:t>
            </a:r>
            <a:r>
              <a:rPr lang="cs-CZ" dirty="0" err="1" smtClean="0"/>
              <a:t>core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Picture 5" descr="boz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8158" y="1652336"/>
            <a:ext cx="2857926" cy="280360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boz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7368" y="1973179"/>
            <a:ext cx="3197221" cy="345356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0432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Nadpis 4"/>
          <p:cNvSpPr>
            <a:spLocks noGrp="1"/>
          </p:cNvSpPr>
          <p:nvPr>
            <p:ph type="title"/>
          </p:nvPr>
        </p:nvSpPr>
        <p:spPr>
          <a:xfrm>
            <a:off x="280737" y="463326"/>
            <a:ext cx="10753200" cy="451576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cs-CZ" altLang="cs-CZ" sz="36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Postendo</a:t>
            </a:r>
            <a:r>
              <a:rPr lang="cs-CZ" altLang="cs-CZ" sz="36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altLang="cs-CZ" sz="36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using</a:t>
            </a:r>
            <a:r>
              <a:rPr lang="cs-CZ" altLang="cs-CZ" sz="36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altLang="cs-CZ" sz="36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flowable</a:t>
            </a:r>
            <a:r>
              <a:rPr lang="cs-CZ" altLang="cs-CZ" sz="36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br>
              <a:rPr lang="cs-CZ" altLang="cs-CZ" sz="36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cs-CZ" altLang="cs-CZ" sz="36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and </a:t>
            </a:r>
            <a:r>
              <a:rPr lang="cs-CZ" altLang="cs-CZ" sz="36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onlay</a:t>
            </a:r>
            <a:endParaRPr lang="cs-CZ" altLang="cs-CZ" sz="3600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7891" name="Zástupný symbol pro obsah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cs-CZ" altLang="cs-CZ" dirty="0" err="1" smtClean="0">
                <a:latin typeface="Arial" pitchFamily="34" charset="0"/>
                <a:cs typeface="Arial" pitchFamily="34" charset="0"/>
              </a:rPr>
              <a:t>Flowable</a:t>
            </a:r>
            <a:r>
              <a:rPr lang="cs-CZ" altLang="cs-CZ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altLang="cs-CZ" dirty="0" err="1" smtClean="0">
                <a:latin typeface="Arial" pitchFamily="34" charset="0"/>
                <a:cs typeface="Arial" pitchFamily="34" charset="0"/>
              </a:rPr>
              <a:t>at</a:t>
            </a:r>
            <a:r>
              <a:rPr lang="cs-CZ" altLang="cs-CZ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altLang="cs-CZ" dirty="0" err="1" smtClean="0">
                <a:latin typeface="Arial" pitchFamily="34" charset="0"/>
                <a:cs typeface="Arial" pitchFamily="34" charset="0"/>
              </a:rPr>
              <a:t>the</a:t>
            </a:r>
            <a:r>
              <a:rPr lang="cs-CZ" altLang="cs-CZ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altLang="cs-CZ" dirty="0" err="1" smtClean="0">
                <a:latin typeface="Arial" pitchFamily="34" charset="0"/>
                <a:cs typeface="Arial" pitchFamily="34" charset="0"/>
              </a:rPr>
              <a:t>bottom</a:t>
            </a:r>
            <a:r>
              <a:rPr lang="cs-CZ" altLang="cs-CZ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>
              <a:defRPr/>
            </a:pPr>
            <a:endParaRPr lang="cs-CZ" altLang="cs-CZ" dirty="0" smtClean="0"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endParaRPr lang="cs-CZ" altLang="cs-CZ" dirty="0"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endParaRPr lang="cs-CZ" altLang="cs-CZ" dirty="0" smtClean="0"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endParaRPr lang="cs-CZ" altLang="cs-CZ" dirty="0"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cs-CZ" altLang="cs-CZ" dirty="0" err="1" smtClean="0">
                <a:latin typeface="Arial" pitchFamily="34" charset="0"/>
                <a:cs typeface="Arial" pitchFamily="34" charset="0"/>
              </a:rPr>
              <a:t>Composite</a:t>
            </a:r>
            <a:r>
              <a:rPr lang="cs-CZ" altLang="cs-CZ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altLang="cs-CZ" dirty="0" err="1" smtClean="0">
                <a:latin typeface="Arial" pitchFamily="34" charset="0"/>
                <a:cs typeface="Arial" pitchFamily="34" charset="0"/>
              </a:rPr>
              <a:t>onlay</a:t>
            </a:r>
            <a:endParaRPr lang="cs-CZ" altLang="cs-CZ" dirty="0" smtClean="0"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cs-CZ" altLang="cs-CZ" dirty="0" err="1" smtClean="0">
                <a:latin typeface="Arial" pitchFamily="34" charset="0"/>
                <a:cs typeface="Arial" pitchFamily="34" charset="0"/>
              </a:rPr>
              <a:t>Onlay</a:t>
            </a:r>
            <a:r>
              <a:rPr lang="cs-CZ" altLang="cs-CZ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altLang="cs-CZ" dirty="0" err="1" smtClean="0">
                <a:latin typeface="Arial" pitchFamily="34" charset="0"/>
                <a:cs typeface="Arial" pitchFamily="34" charset="0"/>
              </a:rPr>
              <a:t>after</a:t>
            </a:r>
            <a:r>
              <a:rPr lang="cs-CZ" altLang="cs-CZ" dirty="0" smtClean="0">
                <a:latin typeface="Arial" pitchFamily="34" charset="0"/>
                <a:cs typeface="Arial" pitchFamily="34" charset="0"/>
              </a:rPr>
              <a:t> 8 </a:t>
            </a:r>
            <a:r>
              <a:rPr lang="cs-CZ" altLang="cs-CZ" dirty="0" err="1" smtClean="0">
                <a:latin typeface="Arial" pitchFamily="34" charset="0"/>
                <a:cs typeface="Arial" pitchFamily="34" charset="0"/>
              </a:rPr>
              <a:t>years</a:t>
            </a:r>
            <a:endParaRPr lang="cs-CZ" altLang="cs-CZ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5" descr="obr0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455" y="2599490"/>
            <a:ext cx="4676440" cy="233822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onlay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2218" y="314325"/>
            <a:ext cx="4455583" cy="38163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7034" y="3867150"/>
            <a:ext cx="4525433" cy="280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Přímá spojnice se šipkou 7"/>
          <p:cNvCxnSpPr/>
          <p:nvPr/>
        </p:nvCxnSpPr>
        <p:spPr bwMode="auto">
          <a:xfrm flipV="1">
            <a:off x="3801979" y="2136650"/>
            <a:ext cx="4644189" cy="313385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" name="Přímá spojnice se šipkou 11"/>
          <p:cNvCxnSpPr/>
          <p:nvPr/>
        </p:nvCxnSpPr>
        <p:spPr bwMode="auto">
          <a:xfrm flipH="1">
            <a:off x="2751221" y="2222500"/>
            <a:ext cx="1283368" cy="15461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" name="Přímá spojnice se šipkou 15"/>
          <p:cNvCxnSpPr/>
          <p:nvPr/>
        </p:nvCxnSpPr>
        <p:spPr bwMode="auto">
          <a:xfrm flipV="1">
            <a:off x="4034589" y="5678905"/>
            <a:ext cx="2927685" cy="168442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8" name="Přímá spojnice se šipkou 17"/>
          <p:cNvCxnSpPr/>
          <p:nvPr/>
        </p:nvCxnSpPr>
        <p:spPr bwMode="auto">
          <a:xfrm flipV="1">
            <a:off x="6497053" y="4868779"/>
            <a:ext cx="40105" cy="6893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35137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cs-CZ" dirty="0"/>
          </a:p>
        </p:txBody>
      </p:sp>
      <p:pic>
        <p:nvPicPr>
          <p:cNvPr id="97285" name="Picture 2" descr="G:\počítačdoma\fotkyzuby\DSC_012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884" y="188913"/>
            <a:ext cx="6612467" cy="3287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286" name="Picture 5" descr="Ceram-X Duo_Class II_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418" y="3213101"/>
            <a:ext cx="5759449" cy="288607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28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9617" y="1341438"/>
            <a:ext cx="5181600" cy="446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221653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/>
          <p:nvPr/>
        </p:nvSpPr>
        <p:spPr>
          <a:xfrm>
            <a:off x="-246742" y="0"/>
            <a:ext cx="12438743" cy="6923314"/>
          </a:xfrm>
          <a:prstGeom prst="rect">
            <a:avLst/>
          </a:prstGeom>
          <a:solidFill/>
          <a:ln>
            <a:solidFill/>
            <a:round/>
          </a:ln>
        </p:spPr>
        <p:txBody>
          <a:bodyPr lIns="0" tIns="0" rIns="0" bIns="0" anchor="ctr"/>
          <a:lstStyle/>
          <a:p>
            <a:pPr marL="36469" marR="36469" defTabSz="410274">
              <a:defRPr sz="4200">
                <a:uFill>
                  <a:solidFill/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pic>
        <p:nvPicPr>
          <p:cNvPr id="333" name="Lena_TM_KD_01.jpg"/>
          <p:cNvPicPr/>
          <p:nvPr/>
        </p:nvPicPr>
        <p:blipFill>
          <a:blip r:embed="rId2">
            <a:extLst/>
          </a:blip>
          <a:srcRect l="20177" t="3359" r="10629" b="25604"/>
          <a:stretch>
            <a:fillRect/>
          </a:stretch>
        </p:blipFill>
        <p:spPr>
          <a:xfrm>
            <a:off x="-551542" y="1854926"/>
            <a:ext cx="5101772" cy="3128554"/>
          </a:xfrm>
          <a:prstGeom prst="rect">
            <a:avLst/>
          </a:prstGeom>
          <a:ln>
            <a:round/>
          </a:ln>
        </p:spPr>
      </p:pic>
      <p:pic>
        <p:nvPicPr>
          <p:cNvPr id="334" name="Lena_TM_KD_03.jpg"/>
          <p:cNvPicPr/>
          <p:nvPr/>
        </p:nvPicPr>
        <p:blipFill>
          <a:blip r:embed="rId3">
            <a:extLst/>
          </a:blip>
          <a:srcRect l="15998" t="2853" b="7836"/>
          <a:stretch>
            <a:fillRect/>
          </a:stretch>
        </p:blipFill>
        <p:spPr>
          <a:xfrm>
            <a:off x="7813277" y="1853105"/>
            <a:ext cx="5100129" cy="3128555"/>
          </a:xfrm>
          <a:prstGeom prst="rect">
            <a:avLst/>
          </a:prstGeom>
          <a:ln>
            <a:round/>
          </a:ln>
        </p:spPr>
      </p:pic>
      <p:pic>
        <p:nvPicPr>
          <p:cNvPr id="335" name="Lena_TM_KD_02_cut.jpg"/>
          <p:cNvPicPr/>
          <p:nvPr/>
        </p:nvPicPr>
        <p:blipFill>
          <a:blip r:embed="rId4">
            <a:extLst/>
          </a:blip>
          <a:srcRect l="11375" t="177" r="5824" b="14893"/>
          <a:stretch>
            <a:fillRect/>
          </a:stretch>
        </p:blipFill>
        <p:spPr>
          <a:xfrm>
            <a:off x="3730171" y="1854926"/>
            <a:ext cx="5101772" cy="3128554"/>
          </a:xfrm>
          <a:prstGeom prst="rect">
            <a:avLst/>
          </a:prstGeom>
          <a:ln>
            <a:round/>
          </a:ln>
        </p:spPr>
      </p:pic>
    </p:spTree>
    <p:extLst>
      <p:ext uri="{BB962C8B-B14F-4D97-AF65-F5344CB8AC3E}">
        <p14:creationId xmlns:p14="http://schemas.microsoft.com/office/powerpoint/2010/main" val="2319554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9" name="Lena_TM_KD_04.jpg"/>
          <p:cNvPicPr/>
          <p:nvPr/>
        </p:nvPicPr>
        <p:blipFill>
          <a:blip r:embed="rId2">
            <a:extLst/>
          </a:blip>
          <a:srcRect t="91" r="14858" b="12499"/>
          <a:stretch>
            <a:fillRect/>
          </a:stretch>
        </p:blipFill>
        <p:spPr>
          <a:xfrm>
            <a:off x="-1233714" y="1864723"/>
            <a:ext cx="5101772" cy="3128554"/>
          </a:xfrm>
          <a:prstGeom prst="rect">
            <a:avLst/>
          </a:prstGeom>
          <a:ln>
            <a:round/>
          </a:ln>
        </p:spPr>
      </p:pic>
      <p:pic>
        <p:nvPicPr>
          <p:cNvPr id="350" name="Lena_TM_KD_06.jpg"/>
          <p:cNvPicPr/>
          <p:nvPr/>
        </p:nvPicPr>
        <p:blipFill>
          <a:blip r:embed="rId3">
            <a:extLst/>
          </a:blip>
          <a:srcRect l="1580" t="40" r="12966" b="12230"/>
          <a:stretch>
            <a:fillRect/>
          </a:stretch>
        </p:blipFill>
        <p:spPr>
          <a:xfrm>
            <a:off x="3868058" y="1854926"/>
            <a:ext cx="5101772" cy="3128554"/>
          </a:xfrm>
          <a:prstGeom prst="rect">
            <a:avLst/>
          </a:prstGeom>
          <a:ln>
            <a:round/>
          </a:ln>
        </p:spPr>
      </p:pic>
      <p:pic>
        <p:nvPicPr>
          <p:cNvPr id="351" name="Lena_TM_KD_10.jpg"/>
          <p:cNvPicPr/>
          <p:nvPr/>
        </p:nvPicPr>
        <p:blipFill>
          <a:blip r:embed="rId4">
            <a:extLst/>
          </a:blip>
          <a:srcRect r="5764" b="3379"/>
          <a:stretch>
            <a:fillRect/>
          </a:stretch>
        </p:blipFill>
        <p:spPr>
          <a:xfrm>
            <a:off x="7692571" y="1856598"/>
            <a:ext cx="5101772" cy="3126882"/>
          </a:xfrm>
          <a:prstGeom prst="rect">
            <a:avLst/>
          </a:prstGeom>
          <a:ln>
            <a:round/>
          </a:ln>
        </p:spPr>
      </p:pic>
    </p:spTree>
    <p:extLst>
      <p:ext uri="{BB962C8B-B14F-4D97-AF65-F5344CB8AC3E}">
        <p14:creationId xmlns:p14="http://schemas.microsoft.com/office/powerpoint/2010/main" val="4035510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6" name="image4-filtered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202474"/>
            <a:ext cx="12192000" cy="7256417"/>
          </a:xfrm>
          <a:prstGeom prst="rect">
            <a:avLst/>
          </a:prstGeom>
          <a:ln>
            <a:round/>
          </a:ln>
        </p:spPr>
      </p:pic>
    </p:spTree>
    <p:extLst>
      <p:ext uri="{BB962C8B-B14F-4D97-AF65-F5344CB8AC3E}">
        <p14:creationId xmlns:p14="http://schemas.microsoft.com/office/powerpoint/2010/main" val="3828801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altLang="cs-CZ"/>
          </a:p>
        </p:txBody>
      </p:sp>
      <p:sp>
        <p:nvSpPr>
          <p:cNvPr id="24579" name="Rectangle 3"/>
          <p:cNvSpPr>
            <a:spLocks noGrp="1" noChangeArrowheads="1"/>
          </p:cNvSpPr>
          <p:nvPr>
            <p:ph idx="1"/>
          </p:nvPr>
        </p:nvSpPr>
        <p:spPr>
          <a:prstGeom prst="rect">
            <a:avLst/>
          </a:prstGeom>
        </p:spPr>
        <p:txBody>
          <a:bodyPr/>
          <a:lstStyle/>
          <a:p>
            <a:endParaRPr lang="cs-CZ" altLang="cs-CZ"/>
          </a:p>
        </p:txBody>
      </p:sp>
      <p:pic>
        <p:nvPicPr>
          <p:cNvPr id="24580" name="Picture 4" descr="leptani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418" y="260350"/>
            <a:ext cx="7103533" cy="404018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1" name="Picture 5" descr="bondovani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0151" y="3573464"/>
            <a:ext cx="3649133" cy="252412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2" name="Picture 6" descr="zadaptovanadlah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2400" y="2060576"/>
            <a:ext cx="6623051" cy="406717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8706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45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45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5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88067" name="Rectangle 3"/>
          <p:cNvSpPr>
            <a:spLocks noGrp="1" noChangeArrowheads="1"/>
          </p:cNvSpPr>
          <p:nvPr>
            <p:ph idx="1"/>
          </p:nvPr>
        </p:nvSpPr>
        <p:spPr>
          <a:xfrm>
            <a:off x="609600" y="1600201"/>
            <a:ext cx="10972800" cy="45307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cs-CZ"/>
          </a:p>
        </p:txBody>
      </p:sp>
      <p:pic>
        <p:nvPicPr>
          <p:cNvPr id="48134" name="Picture 4" descr="panavia"/>
          <p:cNvPicPr>
            <a:picLocks noChangeAspect="1" noChangeArrowheads="1"/>
          </p:cNvPicPr>
          <p:nvPr/>
        </p:nvPicPr>
        <p:blipFill>
          <a:blip r:embed="rId2" cstate="print">
            <a:lum bright="16000" contrast="1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403" y="260649"/>
            <a:ext cx="6553893" cy="3349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E:\LRd\d\FRC čepy\obrazky, legenda\Obr.07b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6350" y="3090130"/>
            <a:ext cx="4800533" cy="270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E:\LRd\d\FRC čepy\obrazky, legenda\Obr.0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0203" y="3623384"/>
            <a:ext cx="3516507" cy="1758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9120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altLang="cs-CZ"/>
          </a:p>
        </p:txBody>
      </p:sp>
      <p:sp>
        <p:nvSpPr>
          <p:cNvPr id="25603" name="Rectangle 3"/>
          <p:cNvSpPr>
            <a:spLocks noGrp="1" noChangeArrowheads="1"/>
          </p:cNvSpPr>
          <p:nvPr>
            <p:ph idx="1"/>
          </p:nvPr>
        </p:nvSpPr>
        <p:spPr>
          <a:prstGeom prst="rect">
            <a:avLst/>
          </a:prstGeom>
        </p:spPr>
        <p:txBody>
          <a:bodyPr/>
          <a:lstStyle/>
          <a:p>
            <a:endParaRPr lang="cs-CZ" altLang="cs-CZ"/>
          </a:p>
        </p:txBody>
      </p:sp>
      <p:pic>
        <p:nvPicPr>
          <p:cNvPr id="25604" name="Picture 4" descr="maskovanakompozite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418" y="333376"/>
            <a:ext cx="6239933" cy="408622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5" name="Picture 5" descr="hotovoli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8517" y="981076"/>
            <a:ext cx="7584016" cy="404971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6" name="Picture 6" descr="hotovovestib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8818" y="1628776"/>
            <a:ext cx="7488767" cy="456247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607" name="Rectangle 7"/>
          <p:cNvSpPr>
            <a:spLocks noChangeArrowheads="1"/>
          </p:cNvSpPr>
          <p:nvPr/>
        </p:nvSpPr>
        <p:spPr bwMode="auto">
          <a:xfrm>
            <a:off x="431801" y="6359525"/>
            <a:ext cx="2387064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400"/>
              <a:t>lenka.roubalikova</a:t>
            </a:r>
            <a:r>
              <a:rPr lang="en-US" altLang="cs-CZ" sz="1400"/>
              <a:t>@tiscali.cz</a:t>
            </a:r>
            <a:endParaRPr lang="cs-CZ" altLang="cs-CZ" sz="1400"/>
          </a:p>
        </p:txBody>
      </p:sp>
    </p:spTree>
    <p:extLst>
      <p:ext uri="{BB962C8B-B14F-4D97-AF65-F5344CB8AC3E}">
        <p14:creationId xmlns:p14="http://schemas.microsoft.com/office/powerpoint/2010/main" val="455491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6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6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56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56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6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/>
              <a:t>Nanoparticles </a:t>
            </a:r>
            <a:br>
              <a:rPr lang="en-US" dirty="0" smtClean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 Particles 10 nm and less </a:t>
            </a:r>
          </a:p>
          <a:p>
            <a:pPr marL="0" indent="0">
              <a:buFont typeface="Wingdings" pitchFamily="2" charset="2"/>
              <a:buNone/>
              <a:defRPr/>
            </a:pPr>
            <a:r>
              <a:rPr lang="en-US" dirty="0" smtClean="0"/>
              <a:t> </a:t>
            </a:r>
          </a:p>
          <a:p>
            <a:pPr marL="0" indent="0">
              <a:buFont typeface="Wingdings" pitchFamily="2" charset="2"/>
              <a:buNone/>
              <a:defRPr/>
            </a:pPr>
            <a:r>
              <a:rPr lang="en-US" dirty="0" smtClean="0"/>
              <a:t>Special technology, size, shape and binding to monomer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007928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Today</a:t>
            </a:r>
            <a:r>
              <a:rPr lang="cs-CZ" dirty="0" smtClean="0"/>
              <a:t>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 smtClean="0"/>
          </a:p>
          <a:p>
            <a:r>
              <a:rPr lang="cs-CZ" dirty="0" err="1" smtClean="0"/>
              <a:t>Microhybrid</a:t>
            </a:r>
            <a:r>
              <a:rPr lang="cs-CZ" dirty="0" smtClean="0"/>
              <a:t> </a:t>
            </a:r>
            <a:r>
              <a:rPr lang="cs-CZ" dirty="0" err="1" smtClean="0"/>
              <a:t>or</a:t>
            </a:r>
            <a:r>
              <a:rPr lang="cs-CZ" dirty="0" smtClean="0"/>
              <a:t> </a:t>
            </a:r>
            <a:r>
              <a:rPr lang="cs-CZ" dirty="0" err="1" smtClean="0"/>
              <a:t>nanohybrid</a:t>
            </a:r>
            <a:r>
              <a:rPr lang="cs-CZ" dirty="0" smtClean="0"/>
              <a:t> </a:t>
            </a:r>
            <a:r>
              <a:rPr lang="cs-CZ" dirty="0" err="1" smtClean="0"/>
              <a:t>composites</a:t>
            </a:r>
            <a:r>
              <a:rPr lang="cs-CZ" dirty="0" smtClean="0"/>
              <a:t>:</a:t>
            </a:r>
          </a:p>
          <a:p>
            <a:pPr marL="72000" indent="0">
              <a:buNone/>
            </a:pPr>
            <a:r>
              <a:rPr lang="cs-CZ" dirty="0" err="1" smtClean="0"/>
              <a:t>Good</a:t>
            </a:r>
            <a:r>
              <a:rPr lang="cs-CZ" dirty="0" smtClean="0"/>
              <a:t> </a:t>
            </a:r>
            <a:r>
              <a:rPr lang="cs-CZ" dirty="0" err="1" smtClean="0"/>
              <a:t>mechanical</a:t>
            </a:r>
            <a:r>
              <a:rPr lang="cs-CZ" dirty="0" smtClean="0"/>
              <a:t> </a:t>
            </a:r>
            <a:r>
              <a:rPr lang="cs-CZ" dirty="0" err="1" smtClean="0"/>
              <a:t>properties</a:t>
            </a:r>
            <a:r>
              <a:rPr lang="cs-CZ" dirty="0" smtClean="0"/>
              <a:t>, </a:t>
            </a:r>
            <a:r>
              <a:rPr lang="cs-CZ" dirty="0" err="1" smtClean="0"/>
              <a:t>good</a:t>
            </a:r>
            <a:r>
              <a:rPr lang="cs-CZ" dirty="0" smtClean="0"/>
              <a:t> </a:t>
            </a:r>
            <a:r>
              <a:rPr lang="cs-CZ" dirty="0" err="1" smtClean="0"/>
              <a:t>polishability</a:t>
            </a:r>
            <a:r>
              <a:rPr lang="cs-CZ" dirty="0" smtClean="0"/>
              <a:t>, </a:t>
            </a:r>
            <a:r>
              <a:rPr lang="cs-CZ" dirty="0" err="1" smtClean="0"/>
              <a:t>propagation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cracks</a:t>
            </a:r>
            <a:r>
              <a:rPr lang="cs-CZ" dirty="0" smtClean="0"/>
              <a:t> </a:t>
            </a:r>
            <a:r>
              <a:rPr lang="cs-CZ" dirty="0" err="1" smtClean="0"/>
              <a:t>is</a:t>
            </a:r>
            <a:r>
              <a:rPr lang="cs-CZ" dirty="0" smtClean="0"/>
              <a:t> </a:t>
            </a:r>
            <a:r>
              <a:rPr lang="cs-CZ" dirty="0" err="1" smtClean="0"/>
              <a:t>minimized</a:t>
            </a:r>
            <a:r>
              <a:rPr lang="cs-CZ" dirty="0" smtClean="0"/>
              <a:t>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305709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>
                <a:solidFill>
                  <a:schemeClr val="tx1"/>
                </a:solidFill>
              </a:rPr>
              <a:t>M</a:t>
            </a:r>
            <a:r>
              <a:rPr lang="cs-CZ" dirty="0" smtClean="0">
                <a:solidFill>
                  <a:schemeClr val="tx1"/>
                </a:solidFill>
              </a:rPr>
              <a:t>atrix</a:t>
            </a: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9474" y="1218760"/>
            <a:ext cx="10753200" cy="4139998"/>
          </a:xfrm>
        </p:spPr>
        <p:txBody>
          <a:bodyPr>
            <a:normAutofit/>
          </a:bodyPr>
          <a:lstStyle/>
          <a:p>
            <a:pPr marL="0" indent="0">
              <a:buFont typeface="Wingdings" pitchFamily="2" charset="2"/>
              <a:buNone/>
              <a:defRPr/>
            </a:pPr>
            <a:r>
              <a:rPr lang="cs-CZ" sz="2400" dirty="0" smtClean="0"/>
              <a:t>Bis GMA – </a:t>
            </a:r>
            <a:r>
              <a:rPr lang="cs-CZ" sz="2400" dirty="0" err="1" smtClean="0"/>
              <a:t>Bowen´s</a:t>
            </a:r>
            <a:r>
              <a:rPr lang="cs-CZ" sz="2400" dirty="0" smtClean="0"/>
              <a:t> monomer • (2,2-bis[4-(2hydroxy-3-metakryloyloxypropoxy) • fenyl]propan) </a:t>
            </a:r>
          </a:p>
          <a:p>
            <a:pPr marL="0" indent="0">
              <a:buFont typeface="Wingdings" pitchFamily="2" charset="2"/>
              <a:buNone/>
              <a:defRPr/>
            </a:pPr>
            <a:r>
              <a:rPr lang="cs-CZ" sz="2400" dirty="0" smtClean="0"/>
              <a:t>• Bis DMA</a:t>
            </a:r>
          </a:p>
          <a:p>
            <a:pPr marL="0" indent="0">
              <a:buFont typeface="Wingdings" pitchFamily="2" charset="2"/>
              <a:buNone/>
              <a:defRPr/>
            </a:pPr>
            <a:r>
              <a:rPr lang="cs-CZ" sz="2400" dirty="0" smtClean="0"/>
              <a:t>• UDMA </a:t>
            </a:r>
          </a:p>
          <a:p>
            <a:pPr marL="0" indent="0">
              <a:buFont typeface="Wingdings" pitchFamily="2" charset="2"/>
              <a:buNone/>
              <a:defRPr/>
            </a:pPr>
            <a:r>
              <a:rPr lang="cs-CZ" sz="2400" dirty="0" smtClean="0"/>
              <a:t>• TEGMA /</a:t>
            </a:r>
            <a:r>
              <a:rPr lang="cs-CZ" sz="2400" dirty="0" err="1" smtClean="0"/>
              <a:t>triethylenglykoldimethacrylate</a:t>
            </a:r>
            <a:r>
              <a:rPr lang="cs-CZ" sz="2400" dirty="0" smtClean="0"/>
              <a:t> </a:t>
            </a:r>
          </a:p>
          <a:p>
            <a:pPr marL="0" indent="0">
              <a:buFont typeface="Wingdings" pitchFamily="2" charset="2"/>
              <a:buNone/>
              <a:defRPr/>
            </a:pPr>
            <a:r>
              <a:rPr lang="cs-CZ" sz="2400" dirty="0" smtClean="0"/>
              <a:t>• EGMA </a:t>
            </a:r>
            <a:r>
              <a:rPr lang="cs-CZ" sz="2400" dirty="0" err="1" smtClean="0"/>
              <a:t>ethylenglykoldimethacrylate</a:t>
            </a:r>
            <a:r>
              <a:rPr lang="cs-CZ" sz="2400" dirty="0" smtClean="0"/>
              <a:t> </a:t>
            </a:r>
          </a:p>
          <a:p>
            <a:pPr marL="0" indent="0">
              <a:buFont typeface="Wingdings" pitchFamily="2" charset="2"/>
              <a:buNone/>
              <a:defRPr/>
            </a:pPr>
            <a:r>
              <a:rPr lang="cs-CZ" sz="2400" dirty="0" smtClean="0"/>
              <a:t>• e Bis –GMA</a:t>
            </a:r>
          </a:p>
          <a:p>
            <a:pPr marL="0" indent="0">
              <a:buFont typeface="Wingdings" pitchFamily="2" charset="2"/>
              <a:buNone/>
              <a:defRPr/>
            </a:pPr>
            <a:r>
              <a:rPr lang="cs-CZ" sz="2400" dirty="0" smtClean="0"/>
              <a:t> • HDMA </a:t>
            </a:r>
            <a:r>
              <a:rPr lang="cs-CZ" sz="2400" dirty="0" err="1" smtClean="0"/>
              <a:t>hexandioldimethacrylate</a:t>
            </a:r>
            <a:endParaRPr lang="cs-CZ" sz="2400" dirty="0"/>
          </a:p>
          <a:p>
            <a:pPr marL="0" indent="0">
              <a:buFont typeface="Wingdings" pitchFamily="2" charset="2"/>
              <a:buNone/>
              <a:defRPr/>
            </a:pPr>
            <a:r>
              <a:rPr lang="cs-CZ" sz="2400" i="1" u="sng" dirty="0" err="1" smtClean="0"/>
              <a:t>Dimethacrylates</a:t>
            </a:r>
            <a:r>
              <a:rPr lang="cs-CZ" sz="2400" i="1" u="sng" dirty="0" smtClean="0"/>
              <a:t> -  </a:t>
            </a:r>
            <a:r>
              <a:rPr lang="cs-CZ" sz="2400" i="1" u="sng" dirty="0" err="1" smtClean="0"/>
              <a:t>mixture</a:t>
            </a:r>
            <a:r>
              <a:rPr lang="cs-CZ" sz="2400" i="1" u="sng" dirty="0" smtClean="0"/>
              <a:t> </a:t>
            </a:r>
            <a:r>
              <a:rPr lang="cs-CZ" sz="2400" i="1" u="sng" dirty="0" err="1" smtClean="0"/>
              <a:t>of</a:t>
            </a:r>
            <a:r>
              <a:rPr lang="cs-CZ" sz="2400" i="1" u="sng" dirty="0" smtClean="0"/>
              <a:t> </a:t>
            </a:r>
            <a:r>
              <a:rPr lang="cs-CZ" sz="2400" i="1" u="sng" dirty="0" err="1" smtClean="0"/>
              <a:t>materials</a:t>
            </a:r>
            <a:r>
              <a:rPr lang="cs-CZ" sz="2400" i="1" u="sng" dirty="0" smtClean="0"/>
              <a:t> </a:t>
            </a:r>
            <a:r>
              <a:rPr lang="cs-CZ" sz="2400" i="1" u="sng" dirty="0" err="1" smtClean="0"/>
              <a:t>with</a:t>
            </a:r>
            <a:r>
              <a:rPr lang="cs-CZ" sz="2400" i="1" u="sng" dirty="0" smtClean="0"/>
              <a:t> </a:t>
            </a:r>
            <a:r>
              <a:rPr lang="cs-CZ" sz="2400" i="1" u="sng" dirty="0" err="1" smtClean="0"/>
              <a:t>high</a:t>
            </a:r>
            <a:r>
              <a:rPr lang="cs-CZ" sz="2400" i="1" u="sng" dirty="0" smtClean="0"/>
              <a:t> and </a:t>
            </a:r>
            <a:r>
              <a:rPr lang="cs-CZ" sz="2400" i="1" u="sng" dirty="0" err="1" smtClean="0"/>
              <a:t>lower</a:t>
            </a:r>
            <a:r>
              <a:rPr lang="cs-CZ" sz="2400" i="1" u="sng" dirty="0" smtClean="0"/>
              <a:t> </a:t>
            </a:r>
            <a:r>
              <a:rPr lang="cs-CZ" sz="2400" i="1" u="sng" dirty="0" err="1" smtClean="0"/>
              <a:t>molecular</a:t>
            </a:r>
            <a:r>
              <a:rPr lang="cs-CZ" sz="2400" i="1" u="sng" dirty="0" smtClean="0"/>
              <a:t> </a:t>
            </a:r>
            <a:r>
              <a:rPr lang="cs-CZ" sz="2400" i="1" u="sng" dirty="0" err="1" smtClean="0"/>
              <a:t>weigh</a:t>
            </a:r>
            <a:r>
              <a:rPr lang="cs-CZ" sz="2400" u="sng" dirty="0" err="1" smtClean="0"/>
              <a:t>t</a:t>
            </a:r>
            <a:r>
              <a:rPr lang="cs-CZ" sz="2400" u="sng" dirty="0" smtClean="0"/>
              <a:t> </a:t>
            </a:r>
            <a:endParaRPr lang="cs-CZ" sz="2400" u="sng" dirty="0"/>
          </a:p>
        </p:txBody>
      </p:sp>
    </p:spTree>
    <p:extLst>
      <p:ext uri="{BB962C8B-B14F-4D97-AF65-F5344CB8AC3E}">
        <p14:creationId xmlns:p14="http://schemas.microsoft.com/office/powerpoint/2010/main" val="25021326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 smtClean="0">
                <a:solidFill>
                  <a:schemeClr val="tx1"/>
                </a:solidFill>
              </a:rPr>
              <a:t>Matrix - </a:t>
            </a:r>
            <a:r>
              <a:rPr lang="cs-CZ" dirty="0" err="1" smtClean="0">
                <a:solidFill>
                  <a:schemeClr val="tx1"/>
                </a:solidFill>
              </a:rPr>
              <a:t>modification</a:t>
            </a:r>
            <a:r>
              <a:rPr lang="cs-CZ" dirty="0" smtClean="0">
                <a:solidFill>
                  <a:schemeClr val="tx1"/>
                </a:solidFill>
              </a:rPr>
              <a:t> </a:t>
            </a: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Font typeface="Wingdings" pitchFamily="2" charset="2"/>
              <a:buNone/>
              <a:defRPr/>
            </a:pPr>
            <a:r>
              <a:rPr lang="cs-CZ" dirty="0" smtClean="0"/>
              <a:t>- Acid </a:t>
            </a:r>
            <a:r>
              <a:rPr lang="cs-CZ" dirty="0" err="1" smtClean="0"/>
              <a:t>modified</a:t>
            </a:r>
            <a:r>
              <a:rPr lang="cs-CZ" dirty="0" smtClean="0"/>
              <a:t> </a:t>
            </a:r>
            <a:r>
              <a:rPr lang="cs-CZ" dirty="0" err="1" smtClean="0"/>
              <a:t>resins</a:t>
            </a:r>
            <a:r>
              <a:rPr lang="cs-CZ" dirty="0" smtClean="0"/>
              <a:t> (</a:t>
            </a:r>
            <a:r>
              <a:rPr lang="cs-CZ" dirty="0" err="1" smtClean="0"/>
              <a:t>compomers</a:t>
            </a:r>
            <a:r>
              <a:rPr lang="cs-CZ" dirty="0" smtClean="0"/>
              <a:t>) </a:t>
            </a:r>
          </a:p>
          <a:p>
            <a:pPr>
              <a:buFontTx/>
              <a:buChar char="-"/>
              <a:defRPr/>
            </a:pPr>
            <a:r>
              <a:rPr lang="cs-CZ" dirty="0" err="1" smtClean="0"/>
              <a:t>Polysiloxan</a:t>
            </a:r>
            <a:r>
              <a:rPr lang="cs-CZ" dirty="0" smtClean="0"/>
              <a:t>   </a:t>
            </a:r>
            <a:r>
              <a:rPr lang="cs-CZ" dirty="0" err="1" smtClean="0"/>
              <a:t>chains</a:t>
            </a:r>
            <a:r>
              <a:rPr lang="cs-CZ" dirty="0" smtClean="0"/>
              <a:t> </a:t>
            </a:r>
            <a:r>
              <a:rPr lang="cs-CZ" dirty="0" err="1" smtClean="0"/>
              <a:t>with</a:t>
            </a:r>
            <a:r>
              <a:rPr lang="cs-CZ" dirty="0" smtClean="0"/>
              <a:t>  </a:t>
            </a:r>
          </a:p>
          <a:p>
            <a:pPr marL="0" indent="0">
              <a:buFont typeface="Wingdings" pitchFamily="2" charset="2"/>
              <a:buNone/>
              <a:defRPr/>
            </a:pPr>
            <a:r>
              <a:rPr lang="cs-CZ" dirty="0"/>
              <a:t>  </a:t>
            </a:r>
            <a:r>
              <a:rPr lang="cs-CZ" dirty="0" smtClean="0"/>
              <a:t> </a:t>
            </a:r>
            <a:r>
              <a:rPr lang="cs-CZ" dirty="0" err="1" smtClean="0"/>
              <a:t>polymerizable</a:t>
            </a:r>
            <a:r>
              <a:rPr lang="cs-CZ" dirty="0" smtClean="0"/>
              <a:t> </a:t>
            </a:r>
            <a:r>
              <a:rPr lang="cs-CZ" dirty="0" err="1" smtClean="0"/>
              <a:t>groups</a:t>
            </a:r>
            <a:r>
              <a:rPr lang="cs-CZ" dirty="0" smtClean="0"/>
              <a:t> (</a:t>
            </a:r>
            <a:r>
              <a:rPr lang="cs-CZ" dirty="0" err="1" smtClean="0"/>
              <a:t>ormocers</a:t>
            </a:r>
            <a:r>
              <a:rPr lang="cs-CZ" dirty="0" smtClean="0"/>
              <a:t>) </a:t>
            </a:r>
          </a:p>
          <a:p>
            <a:pPr marL="0" indent="0">
              <a:buFont typeface="Wingdings" pitchFamily="2" charset="2"/>
              <a:buNone/>
              <a:defRPr/>
            </a:pPr>
            <a:r>
              <a:rPr lang="cs-CZ" dirty="0" smtClean="0"/>
              <a:t>- </a:t>
            </a:r>
            <a:r>
              <a:rPr lang="cs-CZ" dirty="0" err="1" smtClean="0"/>
              <a:t>Silorans</a:t>
            </a:r>
            <a:r>
              <a:rPr lang="cs-CZ" dirty="0" smtClean="0"/>
              <a:t> (ring </a:t>
            </a:r>
            <a:r>
              <a:rPr lang="cs-CZ" dirty="0" err="1" smtClean="0"/>
              <a:t>opening</a:t>
            </a:r>
            <a:r>
              <a:rPr lang="cs-CZ" dirty="0" smtClean="0"/>
              <a:t> </a:t>
            </a:r>
            <a:r>
              <a:rPr lang="cs-CZ" dirty="0" err="1" smtClean="0"/>
              <a:t>monomers</a:t>
            </a:r>
            <a:r>
              <a:rPr lang="cs-CZ" dirty="0" smtClean="0"/>
              <a:t>)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857868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cs-CZ" dirty="0" err="1" smtClean="0"/>
              <a:t>Coupling</a:t>
            </a:r>
            <a:r>
              <a:rPr lang="cs-CZ" dirty="0" smtClean="0"/>
              <a:t> agent </a:t>
            </a:r>
            <a:br>
              <a:rPr lang="cs-CZ" dirty="0" smtClean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endParaRPr lang="cs-CZ" dirty="0" smtClean="0"/>
          </a:p>
          <a:p>
            <a:pPr>
              <a:defRPr/>
            </a:pPr>
            <a:r>
              <a:rPr lang="cs-CZ" dirty="0" smtClean="0"/>
              <a:t>G -</a:t>
            </a:r>
            <a:r>
              <a:rPr lang="cs-CZ" dirty="0" err="1" smtClean="0"/>
              <a:t>methacryloxypropyltrimetoxysilan</a:t>
            </a:r>
            <a:r>
              <a:rPr lang="cs-CZ" dirty="0" smtClean="0"/>
              <a:t> (A 174)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712592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 err="1" smtClean="0"/>
              <a:t>Other</a:t>
            </a:r>
            <a:r>
              <a:rPr lang="cs-CZ" dirty="0" smtClean="0"/>
              <a:t> </a:t>
            </a:r>
            <a:r>
              <a:rPr lang="cs-CZ" dirty="0" err="1" smtClean="0"/>
              <a:t>components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Activator and initiator </a:t>
            </a:r>
            <a:endParaRPr lang="cs-CZ" dirty="0" smtClean="0"/>
          </a:p>
          <a:p>
            <a:pPr>
              <a:defRPr/>
            </a:pPr>
            <a:r>
              <a:rPr lang="en-US" dirty="0" smtClean="0"/>
              <a:t>Pigments </a:t>
            </a:r>
            <a:endParaRPr lang="cs-CZ" dirty="0" smtClean="0"/>
          </a:p>
          <a:p>
            <a:pPr>
              <a:defRPr/>
            </a:pPr>
            <a:r>
              <a:rPr lang="en-US" dirty="0" smtClean="0"/>
              <a:t>Fluorescents </a:t>
            </a:r>
            <a:endParaRPr lang="cs-CZ" dirty="0" smtClean="0"/>
          </a:p>
          <a:p>
            <a:pPr>
              <a:defRPr/>
            </a:pPr>
            <a:r>
              <a:rPr lang="en-US" dirty="0" smtClean="0"/>
              <a:t>Absorbers of light </a:t>
            </a:r>
            <a:endParaRPr lang="cs-CZ" dirty="0" smtClean="0"/>
          </a:p>
          <a:p>
            <a:pPr>
              <a:defRPr/>
            </a:pPr>
            <a:r>
              <a:rPr lang="en-US" dirty="0" smtClean="0"/>
              <a:t>Inhibitors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150061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cs-CZ" dirty="0" err="1" smtClean="0"/>
              <a:t>Selfcuring</a:t>
            </a:r>
            <a:r>
              <a:rPr lang="cs-CZ" dirty="0" smtClean="0"/>
              <a:t> </a:t>
            </a:r>
            <a:r>
              <a:rPr lang="cs-CZ" dirty="0" err="1" smtClean="0"/>
              <a:t>composites</a:t>
            </a:r>
            <a:r>
              <a:rPr lang="cs-CZ" dirty="0" smtClean="0"/>
              <a:t> </a:t>
            </a:r>
            <a:br>
              <a:rPr lang="cs-CZ" dirty="0" smtClean="0"/>
            </a:br>
            <a:endParaRPr lang="cs-CZ" dirty="0"/>
          </a:p>
        </p:txBody>
      </p:sp>
      <p:sp>
        <p:nvSpPr>
          <p:cNvPr id="8" name="Zástupný symbol pro obsah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72000" indent="0">
              <a:buNone/>
              <a:defRPr/>
            </a:pPr>
            <a:r>
              <a:rPr lang="cs-CZ" dirty="0" err="1" smtClean="0">
                <a:solidFill>
                  <a:schemeClr val="accent3">
                    <a:lumMod val="50000"/>
                  </a:schemeClr>
                </a:solidFill>
              </a:rPr>
              <a:t>Activator</a:t>
            </a:r>
            <a:r>
              <a:rPr lang="cs-CZ" dirty="0" smtClean="0">
                <a:solidFill>
                  <a:schemeClr val="accent3">
                    <a:lumMod val="50000"/>
                  </a:schemeClr>
                </a:solidFill>
              </a:rPr>
              <a:t>                          </a:t>
            </a:r>
            <a:r>
              <a:rPr lang="cs-CZ" dirty="0" err="1" smtClean="0">
                <a:solidFill>
                  <a:schemeClr val="accent3">
                    <a:lumMod val="50000"/>
                  </a:schemeClr>
                </a:solidFill>
              </a:rPr>
              <a:t>Initiator</a:t>
            </a:r>
            <a:endParaRPr lang="cs-CZ" dirty="0" smtClean="0">
              <a:solidFill>
                <a:schemeClr val="accent3">
                  <a:lumMod val="50000"/>
                </a:schemeClr>
              </a:solidFill>
            </a:endParaRPr>
          </a:p>
          <a:p>
            <a:pPr>
              <a:defRPr/>
            </a:pPr>
            <a:r>
              <a:rPr lang="cs-CZ" dirty="0" err="1" smtClean="0"/>
              <a:t>Dibenzolyperoxide</a:t>
            </a:r>
            <a:r>
              <a:rPr lang="cs-CZ" dirty="0" smtClean="0"/>
              <a:t>    </a:t>
            </a:r>
            <a:r>
              <a:rPr lang="cs-CZ" dirty="0" err="1"/>
              <a:t>T</a:t>
            </a:r>
            <a:r>
              <a:rPr lang="cs-CZ" dirty="0" err="1" smtClean="0"/>
              <a:t>ertiary</a:t>
            </a:r>
            <a:r>
              <a:rPr lang="cs-CZ" dirty="0" smtClean="0"/>
              <a:t> amine</a:t>
            </a:r>
          </a:p>
          <a:p>
            <a:pPr>
              <a:defRPr/>
            </a:pPr>
            <a:endParaRPr lang="cs-CZ" dirty="0"/>
          </a:p>
          <a:p>
            <a:pPr marL="0" indent="0">
              <a:buFont typeface="Wingdings" pitchFamily="2" charset="2"/>
              <a:buNone/>
              <a:defRPr/>
            </a:pPr>
            <a:endParaRPr lang="cs-CZ" dirty="0" smtClean="0"/>
          </a:p>
          <a:p>
            <a:pPr>
              <a:defRPr/>
            </a:pPr>
            <a:r>
              <a:rPr lang="cs-CZ" dirty="0" err="1" smtClean="0">
                <a:solidFill>
                  <a:srgbClr val="FFFF00"/>
                </a:solidFill>
              </a:rPr>
              <a:t>Initiator</a:t>
            </a:r>
            <a:r>
              <a:rPr lang="cs-CZ" dirty="0" smtClean="0">
                <a:solidFill>
                  <a:srgbClr val="FFFF00"/>
                </a:solidFill>
              </a:rPr>
              <a:t> </a:t>
            </a:r>
            <a:r>
              <a:rPr lang="cs-CZ" dirty="0" smtClean="0"/>
              <a:t>                    </a:t>
            </a:r>
            <a:r>
              <a:rPr lang="cs-CZ" dirty="0" err="1" smtClean="0">
                <a:solidFill>
                  <a:srgbClr val="FF0000"/>
                </a:solidFill>
              </a:rPr>
              <a:t>Activator</a:t>
            </a:r>
            <a:r>
              <a:rPr lang="cs-CZ" dirty="0" smtClean="0">
                <a:solidFill>
                  <a:srgbClr val="FF0000"/>
                </a:solidFill>
              </a:rPr>
              <a:t> </a:t>
            </a:r>
            <a:endParaRPr lang="cs-CZ" dirty="0">
              <a:solidFill>
                <a:srgbClr val="FF0000"/>
              </a:solidFill>
            </a:endParaRPr>
          </a:p>
        </p:txBody>
      </p:sp>
      <p:cxnSp>
        <p:nvCxnSpPr>
          <p:cNvPr id="18437" name="Přímá spojnice se šipkou 5"/>
          <p:cNvCxnSpPr>
            <a:cxnSpLocks noChangeShapeType="1"/>
          </p:cNvCxnSpPr>
          <p:nvPr/>
        </p:nvCxnSpPr>
        <p:spPr bwMode="auto">
          <a:xfrm>
            <a:off x="3464984" y="2605089"/>
            <a:ext cx="0" cy="1152525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8438" name="Přímá spojnice se šipkou 10"/>
          <p:cNvCxnSpPr>
            <a:cxnSpLocks noChangeShapeType="1"/>
          </p:cNvCxnSpPr>
          <p:nvPr/>
        </p:nvCxnSpPr>
        <p:spPr bwMode="auto">
          <a:xfrm>
            <a:off x="8657167" y="2708275"/>
            <a:ext cx="0" cy="114935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8439" name="Přímá spojnice se šipkou 14"/>
          <p:cNvCxnSpPr>
            <a:cxnSpLocks noChangeShapeType="1"/>
          </p:cNvCxnSpPr>
          <p:nvPr/>
        </p:nvCxnSpPr>
        <p:spPr bwMode="auto">
          <a:xfrm flipH="1">
            <a:off x="6191252" y="2276475"/>
            <a:ext cx="577849" cy="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4202551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 smtClean="0"/>
              <a:t> </a:t>
            </a:r>
            <a:r>
              <a:rPr lang="cs-CZ" dirty="0" err="1" smtClean="0"/>
              <a:t>Light</a:t>
            </a:r>
            <a:r>
              <a:rPr lang="cs-CZ" dirty="0" smtClean="0"/>
              <a:t> </a:t>
            </a:r>
            <a:r>
              <a:rPr lang="cs-CZ" dirty="0" err="1" smtClean="0"/>
              <a:t>curing</a:t>
            </a:r>
            <a:r>
              <a:rPr lang="cs-CZ" dirty="0" smtClean="0"/>
              <a:t> </a:t>
            </a:r>
            <a:r>
              <a:rPr lang="cs-CZ" dirty="0" err="1" smtClean="0"/>
              <a:t>composites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defRPr/>
            </a:pPr>
            <a:endParaRPr lang="cs-CZ" dirty="0" smtClean="0"/>
          </a:p>
          <a:p>
            <a:pPr>
              <a:defRPr/>
            </a:pPr>
            <a:endParaRPr lang="cs-CZ" dirty="0"/>
          </a:p>
          <a:p>
            <a:pPr>
              <a:defRPr/>
            </a:pPr>
            <a:r>
              <a:rPr lang="cs-CZ" dirty="0" smtClean="0"/>
              <a:t> </a:t>
            </a:r>
            <a:r>
              <a:rPr lang="en-US" dirty="0" smtClean="0"/>
              <a:t>Initiator and sometimes also activator 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>
              <a:defRPr/>
            </a:pPr>
            <a:r>
              <a:rPr lang="cs-CZ" dirty="0"/>
              <a:t> </a:t>
            </a:r>
            <a:r>
              <a:rPr lang="cs-CZ" dirty="0" err="1"/>
              <a:t>Camphorchinon</a:t>
            </a:r>
            <a:r>
              <a:rPr lang="cs-CZ" dirty="0"/>
              <a:t> CQ </a:t>
            </a:r>
          </a:p>
          <a:p>
            <a:pPr marL="0" indent="0">
              <a:buFont typeface="Wingdings" pitchFamily="2" charset="2"/>
              <a:buNone/>
              <a:defRPr/>
            </a:pPr>
            <a:endParaRPr lang="cs-CZ" dirty="0" smtClean="0"/>
          </a:p>
          <a:p>
            <a:pPr>
              <a:defRPr/>
            </a:pPr>
            <a:r>
              <a:rPr lang="cs-CZ" dirty="0" smtClean="0"/>
              <a:t> </a:t>
            </a:r>
            <a:r>
              <a:rPr lang="cs-CZ" dirty="0" err="1"/>
              <a:t>Phenylpropandion</a:t>
            </a:r>
            <a:r>
              <a:rPr lang="cs-CZ" dirty="0"/>
              <a:t>       PPP </a:t>
            </a:r>
          </a:p>
          <a:p>
            <a:pPr marL="0" indent="0">
              <a:buFont typeface="Wingdings" pitchFamily="2" charset="2"/>
              <a:buNone/>
              <a:defRPr/>
            </a:pPr>
            <a:endParaRPr lang="cs-CZ" dirty="0"/>
          </a:p>
          <a:p>
            <a:pPr>
              <a:defRPr/>
            </a:pPr>
            <a:r>
              <a:rPr lang="cs-CZ" dirty="0" smtClean="0"/>
              <a:t> </a:t>
            </a:r>
            <a:r>
              <a:rPr lang="cs-CZ" dirty="0" err="1"/>
              <a:t>Trimetylbenzoylphosphino</a:t>
            </a:r>
            <a:r>
              <a:rPr lang="cs-CZ" dirty="0"/>
              <a:t> </a:t>
            </a:r>
            <a:r>
              <a:rPr lang="cs-CZ" dirty="0" err="1"/>
              <a:t>xid</a:t>
            </a:r>
            <a:r>
              <a:rPr lang="cs-CZ" dirty="0"/>
              <a:t> TPO </a:t>
            </a:r>
          </a:p>
        </p:txBody>
      </p:sp>
    </p:spTree>
    <p:extLst>
      <p:ext uri="{BB962C8B-B14F-4D97-AF65-F5344CB8AC3E}">
        <p14:creationId xmlns:p14="http://schemas.microsoft.com/office/powerpoint/2010/main" val="22571363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 err="1" smtClean="0"/>
              <a:t>Camphorchinon</a:t>
            </a:r>
            <a:r>
              <a:rPr lang="cs-CZ" dirty="0" smtClean="0"/>
              <a:t> </a:t>
            </a:r>
            <a:r>
              <a:rPr lang="cs-CZ" dirty="0"/>
              <a:t>(</a:t>
            </a:r>
            <a:r>
              <a:rPr lang="cs-CZ" dirty="0" smtClean="0"/>
              <a:t>CQ) - </a:t>
            </a:r>
            <a:r>
              <a:rPr lang="cs-CZ" dirty="0" err="1" smtClean="0"/>
              <a:t>initiator</a:t>
            </a:r>
            <a:r>
              <a:rPr lang="cs-CZ" dirty="0" smtClean="0"/>
              <a:t>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cs-CZ" dirty="0" err="1"/>
              <a:t>Yellow</a:t>
            </a:r>
            <a:r>
              <a:rPr lang="cs-CZ" dirty="0"/>
              <a:t> </a:t>
            </a:r>
            <a:r>
              <a:rPr lang="cs-CZ" dirty="0" err="1"/>
              <a:t>colour</a:t>
            </a:r>
            <a:r>
              <a:rPr lang="cs-CZ" dirty="0"/>
              <a:t>  </a:t>
            </a:r>
          </a:p>
          <a:p>
            <a:pPr>
              <a:defRPr/>
            </a:pPr>
            <a:r>
              <a:rPr lang="cs-CZ" dirty="0" err="1" smtClean="0"/>
              <a:t>Activator</a:t>
            </a:r>
            <a:r>
              <a:rPr lang="cs-CZ" dirty="0"/>
              <a:t> </a:t>
            </a:r>
            <a:r>
              <a:rPr lang="cs-CZ" dirty="0" err="1" smtClean="0"/>
              <a:t>is</a:t>
            </a:r>
            <a:r>
              <a:rPr lang="cs-CZ" dirty="0" smtClean="0"/>
              <a:t> </a:t>
            </a:r>
            <a:r>
              <a:rPr lang="cs-CZ" dirty="0" err="1" smtClean="0"/>
              <a:t>present</a:t>
            </a:r>
            <a:r>
              <a:rPr lang="cs-CZ" dirty="0" smtClean="0"/>
              <a:t>:  </a:t>
            </a:r>
            <a:r>
              <a:rPr lang="cs-CZ" dirty="0"/>
              <a:t>etyl-4-(N,N’-</a:t>
            </a:r>
            <a:r>
              <a:rPr lang="cs-CZ" dirty="0" err="1"/>
              <a:t>dimetylamino</a:t>
            </a:r>
            <a:r>
              <a:rPr lang="cs-CZ" dirty="0"/>
              <a:t>)benzoát (4EDMAB), N,N’-</a:t>
            </a:r>
            <a:r>
              <a:rPr lang="cs-CZ" dirty="0" err="1" smtClean="0"/>
              <a:t>dimetylaminoetylmetakrylat</a:t>
            </a:r>
            <a:r>
              <a:rPr lang="cs-CZ" dirty="0" smtClean="0"/>
              <a:t> </a:t>
            </a:r>
            <a:r>
              <a:rPr lang="cs-CZ" dirty="0"/>
              <a:t>(DMAEMA) </a:t>
            </a:r>
          </a:p>
          <a:p>
            <a:pPr>
              <a:defRPr/>
            </a:pPr>
            <a:r>
              <a:rPr lang="cs-CZ" dirty="0" err="1"/>
              <a:t>Light</a:t>
            </a:r>
            <a:r>
              <a:rPr lang="cs-CZ" dirty="0"/>
              <a:t> </a:t>
            </a:r>
            <a:r>
              <a:rPr lang="cs-CZ" dirty="0" err="1"/>
              <a:t>shades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composites</a:t>
            </a:r>
            <a:r>
              <a:rPr lang="cs-CZ" dirty="0"/>
              <a:t>: </a:t>
            </a:r>
            <a:r>
              <a:rPr lang="cs-CZ" dirty="0" err="1"/>
              <a:t>combination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CQ and </a:t>
            </a:r>
            <a:r>
              <a:rPr lang="cs-CZ" dirty="0" err="1"/>
              <a:t>other</a:t>
            </a:r>
            <a:r>
              <a:rPr lang="cs-CZ" dirty="0"/>
              <a:t> </a:t>
            </a:r>
            <a:r>
              <a:rPr lang="cs-CZ" dirty="0" err="1"/>
              <a:t>initiators</a:t>
            </a:r>
            <a:r>
              <a:rPr lang="cs-CZ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874189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altLang="cs-CZ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Composite</a:t>
            </a:r>
            <a:r>
              <a:rPr lang="cs-CZ" altLang="cs-CZ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altLang="cs-CZ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materials</a:t>
            </a:r>
            <a:endParaRPr lang="cs-CZ" altLang="cs-CZ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843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None/>
              <a:defRPr/>
            </a:pPr>
            <a:r>
              <a:rPr lang="en-US" altLang="cs-CZ" dirty="0"/>
              <a:t>Chemically bonded mixture of </a:t>
            </a:r>
            <a:r>
              <a:rPr lang="en-US" altLang="cs-CZ" dirty="0" smtClean="0"/>
              <a:t>organic</a:t>
            </a:r>
            <a:endParaRPr lang="cs-CZ" altLang="cs-CZ" dirty="0" smtClean="0"/>
          </a:p>
          <a:p>
            <a:pPr>
              <a:buFont typeface="Wingdings" pitchFamily="2" charset="2"/>
              <a:buNone/>
              <a:defRPr/>
            </a:pPr>
            <a:r>
              <a:rPr lang="en-US" altLang="cs-CZ" dirty="0" smtClean="0"/>
              <a:t>matrix  </a:t>
            </a:r>
            <a:r>
              <a:rPr lang="en-US" altLang="cs-CZ" dirty="0"/>
              <a:t>and inorganic </a:t>
            </a:r>
            <a:r>
              <a:rPr lang="en-US" altLang="cs-CZ" dirty="0" err="1" smtClean="0"/>
              <a:t>fille</a:t>
            </a:r>
            <a:r>
              <a:rPr lang="cs-CZ" altLang="cs-CZ" dirty="0" smtClean="0"/>
              <a:t>r</a:t>
            </a:r>
            <a:r>
              <a:rPr lang="en-US" altLang="cs-CZ" dirty="0" smtClean="0"/>
              <a:t>s  </a:t>
            </a:r>
            <a:endParaRPr lang="en-US" altLang="cs-CZ" dirty="0"/>
          </a:p>
          <a:p>
            <a:pPr>
              <a:buFont typeface="Wingdings" pitchFamily="2" charset="2"/>
              <a:buNone/>
              <a:defRPr/>
            </a:pPr>
            <a:r>
              <a:rPr lang="en-US" altLang="cs-CZ" dirty="0"/>
              <a:t> </a:t>
            </a:r>
            <a:endParaRPr lang="cs-CZ" altLang="cs-CZ" dirty="0"/>
          </a:p>
        </p:txBody>
      </p:sp>
      <p:sp>
        <p:nvSpPr>
          <p:cNvPr id="4100" name="Freeform 4"/>
          <p:cNvSpPr>
            <a:spLocks/>
          </p:cNvSpPr>
          <p:nvPr/>
        </p:nvSpPr>
        <p:spPr bwMode="auto">
          <a:xfrm>
            <a:off x="4080933" y="4143375"/>
            <a:ext cx="6942667" cy="1809750"/>
          </a:xfrm>
          <a:custGeom>
            <a:avLst/>
            <a:gdLst>
              <a:gd name="T0" fmla="*/ 0 w 3280"/>
              <a:gd name="T1" fmla="*/ 2147483647 h 1140"/>
              <a:gd name="T2" fmla="*/ 2147483647 w 3280"/>
              <a:gd name="T3" fmla="*/ 2147483647 h 1140"/>
              <a:gd name="T4" fmla="*/ 2147483647 w 3280"/>
              <a:gd name="T5" fmla="*/ 2147483647 h 1140"/>
              <a:gd name="T6" fmla="*/ 2147483647 w 3280"/>
              <a:gd name="T7" fmla="*/ 2147483647 h 1140"/>
              <a:gd name="T8" fmla="*/ 2147483647 w 3280"/>
              <a:gd name="T9" fmla="*/ 2147483647 h 1140"/>
              <a:gd name="T10" fmla="*/ 2147483647 w 3280"/>
              <a:gd name="T11" fmla="*/ 2147483647 h 1140"/>
              <a:gd name="T12" fmla="*/ 2147483647 w 3280"/>
              <a:gd name="T13" fmla="*/ 2147483647 h 1140"/>
              <a:gd name="T14" fmla="*/ 2147483647 w 3280"/>
              <a:gd name="T15" fmla="*/ 2147483647 h 1140"/>
              <a:gd name="T16" fmla="*/ 2147483647 w 3280"/>
              <a:gd name="T17" fmla="*/ 2147483647 h 1140"/>
              <a:gd name="T18" fmla="*/ 2147483647 w 3280"/>
              <a:gd name="T19" fmla="*/ 2147483647 h 1140"/>
              <a:gd name="T20" fmla="*/ 2147483647 w 3280"/>
              <a:gd name="T21" fmla="*/ 2147483647 h 1140"/>
              <a:gd name="T22" fmla="*/ 2147483647 w 3280"/>
              <a:gd name="T23" fmla="*/ 2147483647 h 1140"/>
              <a:gd name="T24" fmla="*/ 2147483647 w 3280"/>
              <a:gd name="T25" fmla="*/ 2147483647 h 1140"/>
              <a:gd name="T26" fmla="*/ 2147483647 w 3280"/>
              <a:gd name="T27" fmla="*/ 2147483647 h 1140"/>
              <a:gd name="T28" fmla="*/ 2147483647 w 3280"/>
              <a:gd name="T29" fmla="*/ 2147483647 h 1140"/>
              <a:gd name="T30" fmla="*/ 2147483647 w 3280"/>
              <a:gd name="T31" fmla="*/ 2147483647 h 1140"/>
              <a:gd name="T32" fmla="*/ 2147483647 w 3280"/>
              <a:gd name="T33" fmla="*/ 2147483647 h 1140"/>
              <a:gd name="T34" fmla="*/ 2147483647 w 3280"/>
              <a:gd name="T35" fmla="*/ 0 h 1140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3280" h="1140">
                <a:moveTo>
                  <a:pt x="0" y="1140"/>
                </a:moveTo>
                <a:cubicBezTo>
                  <a:pt x="12" y="1124"/>
                  <a:pt x="25" y="1110"/>
                  <a:pt x="35" y="1093"/>
                </a:cubicBezTo>
                <a:cubicBezTo>
                  <a:pt x="44" y="1078"/>
                  <a:pt x="49" y="1060"/>
                  <a:pt x="59" y="1046"/>
                </a:cubicBezTo>
                <a:cubicBezTo>
                  <a:pt x="102" y="986"/>
                  <a:pt x="176" y="949"/>
                  <a:pt x="235" y="905"/>
                </a:cubicBezTo>
                <a:cubicBezTo>
                  <a:pt x="273" y="877"/>
                  <a:pt x="329" y="889"/>
                  <a:pt x="376" y="881"/>
                </a:cubicBezTo>
                <a:cubicBezTo>
                  <a:pt x="569" y="848"/>
                  <a:pt x="765" y="825"/>
                  <a:pt x="952" y="764"/>
                </a:cubicBezTo>
                <a:cubicBezTo>
                  <a:pt x="976" y="740"/>
                  <a:pt x="1004" y="720"/>
                  <a:pt x="1023" y="693"/>
                </a:cubicBezTo>
                <a:cubicBezTo>
                  <a:pt x="1043" y="665"/>
                  <a:pt x="1050" y="628"/>
                  <a:pt x="1070" y="599"/>
                </a:cubicBezTo>
                <a:cubicBezTo>
                  <a:pt x="1097" y="560"/>
                  <a:pt x="1186" y="510"/>
                  <a:pt x="1234" y="505"/>
                </a:cubicBezTo>
                <a:cubicBezTo>
                  <a:pt x="1340" y="495"/>
                  <a:pt x="1446" y="490"/>
                  <a:pt x="1552" y="482"/>
                </a:cubicBezTo>
                <a:cubicBezTo>
                  <a:pt x="1606" y="464"/>
                  <a:pt x="1664" y="457"/>
                  <a:pt x="1716" y="435"/>
                </a:cubicBezTo>
                <a:cubicBezTo>
                  <a:pt x="1871" y="370"/>
                  <a:pt x="1611" y="417"/>
                  <a:pt x="1857" y="388"/>
                </a:cubicBezTo>
                <a:cubicBezTo>
                  <a:pt x="1991" y="343"/>
                  <a:pt x="1903" y="363"/>
                  <a:pt x="2128" y="376"/>
                </a:cubicBezTo>
                <a:cubicBezTo>
                  <a:pt x="2245" y="493"/>
                  <a:pt x="2313" y="238"/>
                  <a:pt x="2410" y="199"/>
                </a:cubicBezTo>
                <a:cubicBezTo>
                  <a:pt x="2603" y="122"/>
                  <a:pt x="2896" y="145"/>
                  <a:pt x="3068" y="141"/>
                </a:cubicBezTo>
                <a:cubicBezTo>
                  <a:pt x="3119" y="137"/>
                  <a:pt x="3172" y="145"/>
                  <a:pt x="3221" y="129"/>
                </a:cubicBezTo>
                <a:cubicBezTo>
                  <a:pt x="3239" y="123"/>
                  <a:pt x="3250" y="48"/>
                  <a:pt x="3256" y="35"/>
                </a:cubicBezTo>
                <a:cubicBezTo>
                  <a:pt x="3262" y="22"/>
                  <a:pt x="3280" y="0"/>
                  <a:pt x="3280" y="0"/>
                </a:cubicBezTo>
              </a:path>
            </a:pathLst>
          </a:custGeom>
          <a:noFill/>
          <a:ln w="38100" cmpd="sng">
            <a:solidFill>
              <a:srgbClr val="FFFF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4101" name="Freeform 5"/>
          <p:cNvSpPr>
            <a:spLocks/>
          </p:cNvSpPr>
          <p:nvPr/>
        </p:nvSpPr>
        <p:spPr bwMode="auto">
          <a:xfrm>
            <a:off x="4627034" y="4646614"/>
            <a:ext cx="7076017" cy="1481137"/>
          </a:xfrm>
          <a:custGeom>
            <a:avLst/>
            <a:gdLst>
              <a:gd name="T0" fmla="*/ 0 w 3343"/>
              <a:gd name="T1" fmla="*/ 2147483647 h 933"/>
              <a:gd name="T2" fmla="*/ 2147483647 w 3343"/>
              <a:gd name="T3" fmla="*/ 2147483647 h 933"/>
              <a:gd name="T4" fmla="*/ 2147483647 w 3343"/>
              <a:gd name="T5" fmla="*/ 2147483647 h 933"/>
              <a:gd name="T6" fmla="*/ 2147483647 w 3343"/>
              <a:gd name="T7" fmla="*/ 2147483647 h 933"/>
              <a:gd name="T8" fmla="*/ 2147483647 w 3343"/>
              <a:gd name="T9" fmla="*/ 2147483647 h 933"/>
              <a:gd name="T10" fmla="*/ 2147483647 w 3343"/>
              <a:gd name="T11" fmla="*/ 2147483647 h 933"/>
              <a:gd name="T12" fmla="*/ 2147483647 w 3343"/>
              <a:gd name="T13" fmla="*/ 2147483647 h 933"/>
              <a:gd name="T14" fmla="*/ 2147483647 w 3343"/>
              <a:gd name="T15" fmla="*/ 2147483647 h 933"/>
              <a:gd name="T16" fmla="*/ 2147483647 w 3343"/>
              <a:gd name="T17" fmla="*/ 2147483647 h 933"/>
              <a:gd name="T18" fmla="*/ 2147483647 w 3343"/>
              <a:gd name="T19" fmla="*/ 2147483647 h 933"/>
              <a:gd name="T20" fmla="*/ 2147483647 w 3343"/>
              <a:gd name="T21" fmla="*/ 2147483647 h 933"/>
              <a:gd name="T22" fmla="*/ 2147483647 w 3343"/>
              <a:gd name="T23" fmla="*/ 2147483647 h 933"/>
              <a:gd name="T24" fmla="*/ 2147483647 w 3343"/>
              <a:gd name="T25" fmla="*/ 2147483647 h 933"/>
              <a:gd name="T26" fmla="*/ 2147483647 w 3343"/>
              <a:gd name="T27" fmla="*/ 2147483647 h 933"/>
              <a:gd name="T28" fmla="*/ 2147483647 w 3343"/>
              <a:gd name="T29" fmla="*/ 2147483647 h 933"/>
              <a:gd name="T30" fmla="*/ 2147483647 w 3343"/>
              <a:gd name="T31" fmla="*/ 2147483647 h 933"/>
              <a:gd name="T32" fmla="*/ 2147483647 w 3343"/>
              <a:gd name="T33" fmla="*/ 2147483647 h 933"/>
              <a:gd name="T34" fmla="*/ 2147483647 w 3343"/>
              <a:gd name="T35" fmla="*/ 2147483647 h 933"/>
              <a:gd name="T36" fmla="*/ 2147483647 w 3343"/>
              <a:gd name="T37" fmla="*/ 2147483647 h 933"/>
              <a:gd name="T38" fmla="*/ 2147483647 w 3343"/>
              <a:gd name="T39" fmla="*/ 2147483647 h 933"/>
              <a:gd name="T40" fmla="*/ 2147483647 w 3343"/>
              <a:gd name="T41" fmla="*/ 2147483647 h 933"/>
              <a:gd name="T42" fmla="*/ 2147483647 w 3343"/>
              <a:gd name="T43" fmla="*/ 0 h 933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3343" h="933">
                <a:moveTo>
                  <a:pt x="0" y="917"/>
                </a:moveTo>
                <a:cubicBezTo>
                  <a:pt x="199" y="888"/>
                  <a:pt x="4" y="933"/>
                  <a:pt x="118" y="870"/>
                </a:cubicBezTo>
                <a:cubicBezTo>
                  <a:pt x="140" y="858"/>
                  <a:pt x="189" y="846"/>
                  <a:pt x="189" y="846"/>
                </a:cubicBezTo>
                <a:cubicBezTo>
                  <a:pt x="357" y="904"/>
                  <a:pt x="257" y="884"/>
                  <a:pt x="494" y="870"/>
                </a:cubicBezTo>
                <a:cubicBezTo>
                  <a:pt x="510" y="858"/>
                  <a:pt x="527" y="849"/>
                  <a:pt x="541" y="835"/>
                </a:cubicBezTo>
                <a:cubicBezTo>
                  <a:pt x="551" y="825"/>
                  <a:pt x="554" y="808"/>
                  <a:pt x="565" y="799"/>
                </a:cubicBezTo>
                <a:cubicBezTo>
                  <a:pt x="575" y="791"/>
                  <a:pt x="588" y="790"/>
                  <a:pt x="600" y="788"/>
                </a:cubicBezTo>
                <a:cubicBezTo>
                  <a:pt x="701" y="768"/>
                  <a:pt x="803" y="770"/>
                  <a:pt x="906" y="764"/>
                </a:cubicBezTo>
                <a:cubicBezTo>
                  <a:pt x="910" y="733"/>
                  <a:pt x="899" y="696"/>
                  <a:pt x="917" y="670"/>
                </a:cubicBezTo>
                <a:cubicBezTo>
                  <a:pt x="931" y="650"/>
                  <a:pt x="966" y="658"/>
                  <a:pt x="988" y="647"/>
                </a:cubicBezTo>
                <a:cubicBezTo>
                  <a:pt x="1006" y="638"/>
                  <a:pt x="1015" y="613"/>
                  <a:pt x="1035" y="611"/>
                </a:cubicBezTo>
                <a:cubicBezTo>
                  <a:pt x="1171" y="597"/>
                  <a:pt x="1309" y="604"/>
                  <a:pt x="1446" y="600"/>
                </a:cubicBezTo>
                <a:cubicBezTo>
                  <a:pt x="1462" y="568"/>
                  <a:pt x="1468" y="530"/>
                  <a:pt x="1493" y="505"/>
                </a:cubicBezTo>
                <a:cubicBezTo>
                  <a:pt x="1540" y="458"/>
                  <a:pt x="1599" y="456"/>
                  <a:pt x="1658" y="447"/>
                </a:cubicBezTo>
                <a:cubicBezTo>
                  <a:pt x="1815" y="451"/>
                  <a:pt x="1972" y="468"/>
                  <a:pt x="2128" y="458"/>
                </a:cubicBezTo>
                <a:cubicBezTo>
                  <a:pt x="2156" y="456"/>
                  <a:pt x="2199" y="411"/>
                  <a:pt x="2199" y="411"/>
                </a:cubicBezTo>
                <a:cubicBezTo>
                  <a:pt x="2253" y="329"/>
                  <a:pt x="2198" y="352"/>
                  <a:pt x="2316" y="317"/>
                </a:cubicBezTo>
                <a:cubicBezTo>
                  <a:pt x="2506" y="192"/>
                  <a:pt x="2206" y="380"/>
                  <a:pt x="2869" y="306"/>
                </a:cubicBezTo>
                <a:cubicBezTo>
                  <a:pt x="2893" y="303"/>
                  <a:pt x="2875" y="259"/>
                  <a:pt x="2880" y="235"/>
                </a:cubicBezTo>
                <a:cubicBezTo>
                  <a:pt x="2888" y="195"/>
                  <a:pt x="2885" y="179"/>
                  <a:pt x="2927" y="165"/>
                </a:cubicBezTo>
                <a:cubicBezTo>
                  <a:pt x="3042" y="127"/>
                  <a:pt x="3197" y="137"/>
                  <a:pt x="3315" y="129"/>
                </a:cubicBezTo>
                <a:cubicBezTo>
                  <a:pt x="3343" y="32"/>
                  <a:pt x="3339" y="75"/>
                  <a:pt x="3339" y="0"/>
                </a:cubicBezTo>
              </a:path>
            </a:pathLst>
          </a:custGeom>
          <a:noFill/>
          <a:ln w="38100" cmpd="sng">
            <a:solidFill>
              <a:srgbClr val="FFFF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4102" name="Freeform 6"/>
          <p:cNvSpPr>
            <a:spLocks/>
          </p:cNvSpPr>
          <p:nvPr/>
        </p:nvSpPr>
        <p:spPr bwMode="auto">
          <a:xfrm>
            <a:off x="4978400" y="5486400"/>
            <a:ext cx="1524000" cy="228600"/>
          </a:xfrm>
          <a:custGeom>
            <a:avLst/>
            <a:gdLst>
              <a:gd name="T0" fmla="*/ 0 w 623"/>
              <a:gd name="T1" fmla="*/ 0 h 106"/>
              <a:gd name="T2" fmla="*/ 2147483647 w 623"/>
              <a:gd name="T3" fmla="*/ 2147483647 h 106"/>
              <a:gd name="T4" fmla="*/ 2147483647 w 623"/>
              <a:gd name="T5" fmla="*/ 2147483647 h 106"/>
              <a:gd name="T6" fmla="*/ 2147483647 w 623"/>
              <a:gd name="T7" fmla="*/ 2147483647 h 106"/>
              <a:gd name="T8" fmla="*/ 2147483647 w 623"/>
              <a:gd name="T9" fmla="*/ 2147483647 h 106"/>
              <a:gd name="T10" fmla="*/ 2147483647 w 623"/>
              <a:gd name="T11" fmla="*/ 2147483647 h 106"/>
              <a:gd name="T12" fmla="*/ 2147483647 w 623"/>
              <a:gd name="T13" fmla="*/ 2147483647 h 10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623" h="106">
                <a:moveTo>
                  <a:pt x="0" y="0"/>
                </a:moveTo>
                <a:cubicBezTo>
                  <a:pt x="12" y="4"/>
                  <a:pt x="23" y="10"/>
                  <a:pt x="35" y="11"/>
                </a:cubicBezTo>
                <a:cubicBezTo>
                  <a:pt x="97" y="17"/>
                  <a:pt x="162" y="9"/>
                  <a:pt x="223" y="23"/>
                </a:cubicBezTo>
                <a:cubicBezTo>
                  <a:pt x="262" y="32"/>
                  <a:pt x="291" y="69"/>
                  <a:pt x="329" y="82"/>
                </a:cubicBezTo>
                <a:cubicBezTo>
                  <a:pt x="421" y="68"/>
                  <a:pt x="408" y="60"/>
                  <a:pt x="482" y="35"/>
                </a:cubicBezTo>
                <a:cubicBezTo>
                  <a:pt x="612" y="61"/>
                  <a:pt x="490" y="22"/>
                  <a:pt x="564" y="82"/>
                </a:cubicBezTo>
                <a:cubicBezTo>
                  <a:pt x="580" y="95"/>
                  <a:pt x="604" y="97"/>
                  <a:pt x="623" y="106"/>
                </a:cubicBezTo>
              </a:path>
            </a:pathLst>
          </a:custGeom>
          <a:noFill/>
          <a:ln w="38100" cmpd="sng">
            <a:solidFill>
              <a:srgbClr val="FFFF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4103" name="Freeform 7"/>
          <p:cNvSpPr>
            <a:spLocks/>
          </p:cNvSpPr>
          <p:nvPr/>
        </p:nvSpPr>
        <p:spPr bwMode="auto">
          <a:xfrm>
            <a:off x="7315201" y="4876801"/>
            <a:ext cx="1318684" cy="168275"/>
          </a:xfrm>
          <a:custGeom>
            <a:avLst/>
            <a:gdLst>
              <a:gd name="T0" fmla="*/ 0 w 623"/>
              <a:gd name="T1" fmla="*/ 0 h 106"/>
              <a:gd name="T2" fmla="*/ 2147483647 w 623"/>
              <a:gd name="T3" fmla="*/ 2147483647 h 106"/>
              <a:gd name="T4" fmla="*/ 2147483647 w 623"/>
              <a:gd name="T5" fmla="*/ 2147483647 h 106"/>
              <a:gd name="T6" fmla="*/ 2147483647 w 623"/>
              <a:gd name="T7" fmla="*/ 2147483647 h 106"/>
              <a:gd name="T8" fmla="*/ 2147483647 w 623"/>
              <a:gd name="T9" fmla="*/ 2147483647 h 106"/>
              <a:gd name="T10" fmla="*/ 2147483647 w 623"/>
              <a:gd name="T11" fmla="*/ 2147483647 h 106"/>
              <a:gd name="T12" fmla="*/ 2147483647 w 623"/>
              <a:gd name="T13" fmla="*/ 2147483647 h 10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623" h="106">
                <a:moveTo>
                  <a:pt x="0" y="0"/>
                </a:moveTo>
                <a:cubicBezTo>
                  <a:pt x="12" y="4"/>
                  <a:pt x="23" y="10"/>
                  <a:pt x="35" y="11"/>
                </a:cubicBezTo>
                <a:cubicBezTo>
                  <a:pt x="97" y="17"/>
                  <a:pt x="162" y="9"/>
                  <a:pt x="223" y="23"/>
                </a:cubicBezTo>
                <a:cubicBezTo>
                  <a:pt x="262" y="32"/>
                  <a:pt x="291" y="69"/>
                  <a:pt x="329" y="82"/>
                </a:cubicBezTo>
                <a:cubicBezTo>
                  <a:pt x="421" y="68"/>
                  <a:pt x="408" y="60"/>
                  <a:pt x="482" y="35"/>
                </a:cubicBezTo>
                <a:cubicBezTo>
                  <a:pt x="612" y="61"/>
                  <a:pt x="490" y="22"/>
                  <a:pt x="564" y="82"/>
                </a:cubicBezTo>
                <a:cubicBezTo>
                  <a:pt x="580" y="95"/>
                  <a:pt x="604" y="97"/>
                  <a:pt x="623" y="106"/>
                </a:cubicBezTo>
              </a:path>
            </a:pathLst>
          </a:custGeom>
          <a:noFill/>
          <a:ln w="38100" cmpd="sng">
            <a:solidFill>
              <a:srgbClr val="FFFF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4104" name="Freeform 8"/>
          <p:cNvSpPr>
            <a:spLocks/>
          </p:cNvSpPr>
          <p:nvPr/>
        </p:nvSpPr>
        <p:spPr bwMode="auto">
          <a:xfrm>
            <a:off x="3962401" y="5943601"/>
            <a:ext cx="1318684" cy="168275"/>
          </a:xfrm>
          <a:custGeom>
            <a:avLst/>
            <a:gdLst>
              <a:gd name="T0" fmla="*/ 0 w 623"/>
              <a:gd name="T1" fmla="*/ 0 h 106"/>
              <a:gd name="T2" fmla="*/ 2147483647 w 623"/>
              <a:gd name="T3" fmla="*/ 2147483647 h 106"/>
              <a:gd name="T4" fmla="*/ 2147483647 w 623"/>
              <a:gd name="T5" fmla="*/ 2147483647 h 106"/>
              <a:gd name="T6" fmla="*/ 2147483647 w 623"/>
              <a:gd name="T7" fmla="*/ 2147483647 h 106"/>
              <a:gd name="T8" fmla="*/ 2147483647 w 623"/>
              <a:gd name="T9" fmla="*/ 2147483647 h 106"/>
              <a:gd name="T10" fmla="*/ 2147483647 w 623"/>
              <a:gd name="T11" fmla="*/ 2147483647 h 106"/>
              <a:gd name="T12" fmla="*/ 2147483647 w 623"/>
              <a:gd name="T13" fmla="*/ 2147483647 h 10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623" h="106">
                <a:moveTo>
                  <a:pt x="0" y="0"/>
                </a:moveTo>
                <a:cubicBezTo>
                  <a:pt x="12" y="4"/>
                  <a:pt x="23" y="10"/>
                  <a:pt x="35" y="11"/>
                </a:cubicBezTo>
                <a:cubicBezTo>
                  <a:pt x="97" y="17"/>
                  <a:pt x="162" y="9"/>
                  <a:pt x="223" y="23"/>
                </a:cubicBezTo>
                <a:cubicBezTo>
                  <a:pt x="262" y="32"/>
                  <a:pt x="291" y="69"/>
                  <a:pt x="329" y="82"/>
                </a:cubicBezTo>
                <a:cubicBezTo>
                  <a:pt x="421" y="68"/>
                  <a:pt x="408" y="60"/>
                  <a:pt x="482" y="35"/>
                </a:cubicBezTo>
                <a:cubicBezTo>
                  <a:pt x="612" y="61"/>
                  <a:pt x="490" y="22"/>
                  <a:pt x="564" y="82"/>
                </a:cubicBezTo>
                <a:cubicBezTo>
                  <a:pt x="580" y="95"/>
                  <a:pt x="604" y="97"/>
                  <a:pt x="623" y="106"/>
                </a:cubicBezTo>
              </a:path>
            </a:pathLst>
          </a:custGeom>
          <a:noFill/>
          <a:ln w="38100" cmpd="sng">
            <a:solidFill>
              <a:srgbClr val="FFFF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4105" name="Freeform 9"/>
          <p:cNvSpPr>
            <a:spLocks/>
          </p:cNvSpPr>
          <p:nvPr/>
        </p:nvSpPr>
        <p:spPr bwMode="auto">
          <a:xfrm>
            <a:off x="8432801" y="4953001"/>
            <a:ext cx="1318684" cy="168275"/>
          </a:xfrm>
          <a:custGeom>
            <a:avLst/>
            <a:gdLst>
              <a:gd name="T0" fmla="*/ 0 w 623"/>
              <a:gd name="T1" fmla="*/ 0 h 106"/>
              <a:gd name="T2" fmla="*/ 2147483647 w 623"/>
              <a:gd name="T3" fmla="*/ 2147483647 h 106"/>
              <a:gd name="T4" fmla="*/ 2147483647 w 623"/>
              <a:gd name="T5" fmla="*/ 2147483647 h 106"/>
              <a:gd name="T6" fmla="*/ 2147483647 w 623"/>
              <a:gd name="T7" fmla="*/ 2147483647 h 106"/>
              <a:gd name="T8" fmla="*/ 2147483647 w 623"/>
              <a:gd name="T9" fmla="*/ 2147483647 h 106"/>
              <a:gd name="T10" fmla="*/ 2147483647 w 623"/>
              <a:gd name="T11" fmla="*/ 2147483647 h 106"/>
              <a:gd name="T12" fmla="*/ 2147483647 w 623"/>
              <a:gd name="T13" fmla="*/ 2147483647 h 10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623" h="106">
                <a:moveTo>
                  <a:pt x="0" y="0"/>
                </a:moveTo>
                <a:cubicBezTo>
                  <a:pt x="12" y="4"/>
                  <a:pt x="23" y="10"/>
                  <a:pt x="35" y="11"/>
                </a:cubicBezTo>
                <a:cubicBezTo>
                  <a:pt x="97" y="17"/>
                  <a:pt x="162" y="9"/>
                  <a:pt x="223" y="23"/>
                </a:cubicBezTo>
                <a:cubicBezTo>
                  <a:pt x="262" y="32"/>
                  <a:pt x="291" y="69"/>
                  <a:pt x="329" y="82"/>
                </a:cubicBezTo>
                <a:cubicBezTo>
                  <a:pt x="421" y="68"/>
                  <a:pt x="408" y="60"/>
                  <a:pt x="482" y="35"/>
                </a:cubicBezTo>
                <a:cubicBezTo>
                  <a:pt x="612" y="61"/>
                  <a:pt x="490" y="22"/>
                  <a:pt x="564" y="82"/>
                </a:cubicBezTo>
                <a:cubicBezTo>
                  <a:pt x="580" y="95"/>
                  <a:pt x="604" y="97"/>
                  <a:pt x="623" y="106"/>
                </a:cubicBezTo>
              </a:path>
            </a:pathLst>
          </a:custGeom>
          <a:noFill/>
          <a:ln w="38100" cmpd="sng">
            <a:solidFill>
              <a:srgbClr val="FFFF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4106" name="Freeform 10"/>
          <p:cNvSpPr>
            <a:spLocks/>
          </p:cNvSpPr>
          <p:nvPr/>
        </p:nvSpPr>
        <p:spPr bwMode="auto">
          <a:xfrm>
            <a:off x="6369051" y="5000625"/>
            <a:ext cx="1667933" cy="336550"/>
          </a:xfrm>
          <a:custGeom>
            <a:avLst/>
            <a:gdLst>
              <a:gd name="T0" fmla="*/ 0 w 788"/>
              <a:gd name="T1" fmla="*/ 2147483647 h 212"/>
              <a:gd name="T2" fmla="*/ 2147483647 w 788"/>
              <a:gd name="T3" fmla="*/ 2147483647 h 212"/>
              <a:gd name="T4" fmla="*/ 2147483647 w 788"/>
              <a:gd name="T5" fmla="*/ 0 h 212"/>
              <a:gd name="T6" fmla="*/ 2147483647 w 788"/>
              <a:gd name="T7" fmla="*/ 2147483647 h 212"/>
              <a:gd name="T8" fmla="*/ 2147483647 w 788"/>
              <a:gd name="T9" fmla="*/ 2147483647 h 212"/>
              <a:gd name="T10" fmla="*/ 2147483647 w 788"/>
              <a:gd name="T11" fmla="*/ 2147483647 h 21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788" h="212">
                <a:moveTo>
                  <a:pt x="0" y="36"/>
                </a:moveTo>
                <a:cubicBezTo>
                  <a:pt x="55" y="28"/>
                  <a:pt x="110" y="20"/>
                  <a:pt x="165" y="12"/>
                </a:cubicBezTo>
                <a:cubicBezTo>
                  <a:pt x="192" y="8"/>
                  <a:pt x="247" y="0"/>
                  <a:pt x="247" y="0"/>
                </a:cubicBezTo>
                <a:cubicBezTo>
                  <a:pt x="290" y="29"/>
                  <a:pt x="292" y="54"/>
                  <a:pt x="341" y="71"/>
                </a:cubicBezTo>
                <a:cubicBezTo>
                  <a:pt x="471" y="201"/>
                  <a:pt x="401" y="151"/>
                  <a:pt x="682" y="165"/>
                </a:cubicBezTo>
                <a:cubicBezTo>
                  <a:pt x="727" y="176"/>
                  <a:pt x="755" y="179"/>
                  <a:pt x="788" y="212"/>
                </a:cubicBezTo>
              </a:path>
            </a:pathLst>
          </a:custGeom>
          <a:noFill/>
          <a:ln w="38100" cmpd="sng">
            <a:solidFill>
              <a:srgbClr val="FFFF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4107" name="Freeform 11"/>
          <p:cNvSpPr>
            <a:spLocks/>
          </p:cNvSpPr>
          <p:nvPr/>
        </p:nvSpPr>
        <p:spPr bwMode="auto">
          <a:xfrm>
            <a:off x="9131301" y="4478338"/>
            <a:ext cx="1790700" cy="411162"/>
          </a:xfrm>
          <a:custGeom>
            <a:avLst/>
            <a:gdLst>
              <a:gd name="T0" fmla="*/ 0 w 846"/>
              <a:gd name="T1" fmla="*/ 0 h 259"/>
              <a:gd name="T2" fmla="*/ 2147483647 w 846"/>
              <a:gd name="T3" fmla="*/ 2147483647 h 259"/>
              <a:gd name="T4" fmla="*/ 2147483647 w 846"/>
              <a:gd name="T5" fmla="*/ 2147483647 h 259"/>
              <a:gd name="T6" fmla="*/ 2147483647 w 846"/>
              <a:gd name="T7" fmla="*/ 2147483647 h 259"/>
              <a:gd name="T8" fmla="*/ 2147483647 w 846"/>
              <a:gd name="T9" fmla="*/ 2147483647 h 259"/>
              <a:gd name="T10" fmla="*/ 2147483647 w 846"/>
              <a:gd name="T11" fmla="*/ 2147483647 h 259"/>
              <a:gd name="T12" fmla="*/ 2147483647 w 846"/>
              <a:gd name="T13" fmla="*/ 2147483647 h 259"/>
              <a:gd name="T14" fmla="*/ 2147483647 w 846"/>
              <a:gd name="T15" fmla="*/ 2147483647 h 259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846" h="259">
                <a:moveTo>
                  <a:pt x="0" y="0"/>
                </a:moveTo>
                <a:cubicBezTo>
                  <a:pt x="24" y="8"/>
                  <a:pt x="49" y="12"/>
                  <a:pt x="71" y="24"/>
                </a:cubicBezTo>
                <a:cubicBezTo>
                  <a:pt x="85" y="32"/>
                  <a:pt x="92" y="50"/>
                  <a:pt x="106" y="59"/>
                </a:cubicBezTo>
                <a:cubicBezTo>
                  <a:pt x="130" y="75"/>
                  <a:pt x="183" y="96"/>
                  <a:pt x="212" y="106"/>
                </a:cubicBezTo>
                <a:cubicBezTo>
                  <a:pt x="370" y="88"/>
                  <a:pt x="415" y="85"/>
                  <a:pt x="600" y="94"/>
                </a:cubicBezTo>
                <a:cubicBezTo>
                  <a:pt x="612" y="102"/>
                  <a:pt x="627" y="106"/>
                  <a:pt x="635" y="118"/>
                </a:cubicBezTo>
                <a:cubicBezTo>
                  <a:pt x="674" y="177"/>
                  <a:pt x="613" y="157"/>
                  <a:pt x="682" y="188"/>
                </a:cubicBezTo>
                <a:cubicBezTo>
                  <a:pt x="739" y="214"/>
                  <a:pt x="802" y="213"/>
                  <a:pt x="846" y="259"/>
                </a:cubicBezTo>
              </a:path>
            </a:pathLst>
          </a:custGeom>
          <a:noFill/>
          <a:ln w="38100" cmpd="sng">
            <a:solidFill>
              <a:srgbClr val="FFFF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4108" name="AutoShape 12"/>
          <p:cNvSpPr>
            <a:spLocks noChangeArrowheads="1"/>
          </p:cNvSpPr>
          <p:nvPr/>
        </p:nvSpPr>
        <p:spPr bwMode="auto">
          <a:xfrm>
            <a:off x="6604000" y="5181600"/>
            <a:ext cx="304800" cy="304800"/>
          </a:xfrm>
          <a:prstGeom prst="octagon">
            <a:avLst>
              <a:gd name="adj" fmla="val 29287"/>
            </a:avLst>
          </a:prstGeom>
          <a:solidFill>
            <a:schemeClr val="accent1"/>
          </a:solidFill>
          <a:ln w="57150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</p:txBody>
      </p:sp>
      <p:sp>
        <p:nvSpPr>
          <p:cNvPr id="4109" name="AutoShape 13"/>
          <p:cNvSpPr>
            <a:spLocks noChangeArrowheads="1"/>
          </p:cNvSpPr>
          <p:nvPr/>
        </p:nvSpPr>
        <p:spPr bwMode="auto">
          <a:xfrm>
            <a:off x="5080000" y="5638800"/>
            <a:ext cx="304800" cy="304800"/>
          </a:xfrm>
          <a:prstGeom prst="octagon">
            <a:avLst>
              <a:gd name="adj" fmla="val 29287"/>
            </a:avLst>
          </a:prstGeom>
          <a:solidFill>
            <a:schemeClr val="accent1"/>
          </a:solidFill>
          <a:ln w="57150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</p:txBody>
      </p:sp>
      <p:sp>
        <p:nvSpPr>
          <p:cNvPr id="4110" name="AutoShape 14"/>
          <p:cNvSpPr>
            <a:spLocks noChangeArrowheads="1"/>
          </p:cNvSpPr>
          <p:nvPr/>
        </p:nvSpPr>
        <p:spPr bwMode="auto">
          <a:xfrm>
            <a:off x="9753600" y="4724400"/>
            <a:ext cx="304800" cy="304800"/>
          </a:xfrm>
          <a:prstGeom prst="octagon">
            <a:avLst>
              <a:gd name="adj" fmla="val 29287"/>
            </a:avLst>
          </a:prstGeom>
          <a:solidFill>
            <a:schemeClr val="accent1"/>
          </a:solidFill>
          <a:ln w="57150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</p:txBody>
      </p:sp>
      <p:sp>
        <p:nvSpPr>
          <p:cNvPr id="4111" name="AutoShape 15"/>
          <p:cNvSpPr>
            <a:spLocks noChangeArrowheads="1"/>
          </p:cNvSpPr>
          <p:nvPr/>
        </p:nvSpPr>
        <p:spPr bwMode="auto">
          <a:xfrm>
            <a:off x="8128000" y="5029200"/>
            <a:ext cx="203200" cy="304800"/>
          </a:xfrm>
          <a:prstGeom prst="octagon">
            <a:avLst>
              <a:gd name="adj" fmla="val 29287"/>
            </a:avLst>
          </a:prstGeom>
          <a:solidFill>
            <a:schemeClr val="accent1"/>
          </a:solidFill>
          <a:ln w="57150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2400" b="1">
              <a:latin typeface="Times New Roman" pitchFamily="18" charset="0"/>
            </a:endParaRPr>
          </a:p>
        </p:txBody>
      </p:sp>
      <p:sp>
        <p:nvSpPr>
          <p:cNvPr id="4112" name="AutoShape 16"/>
          <p:cNvSpPr>
            <a:spLocks noChangeArrowheads="1"/>
          </p:cNvSpPr>
          <p:nvPr/>
        </p:nvSpPr>
        <p:spPr bwMode="auto">
          <a:xfrm>
            <a:off x="8940800" y="4648200"/>
            <a:ext cx="304800" cy="304800"/>
          </a:xfrm>
          <a:prstGeom prst="octagon">
            <a:avLst>
              <a:gd name="adj" fmla="val 29287"/>
            </a:avLst>
          </a:prstGeom>
          <a:solidFill>
            <a:schemeClr val="accent1"/>
          </a:solidFill>
          <a:ln w="57150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</p:txBody>
      </p:sp>
      <p:sp>
        <p:nvSpPr>
          <p:cNvPr id="4113" name="AutoShape 17"/>
          <p:cNvSpPr>
            <a:spLocks noChangeArrowheads="1"/>
          </p:cNvSpPr>
          <p:nvPr/>
        </p:nvSpPr>
        <p:spPr bwMode="auto">
          <a:xfrm>
            <a:off x="10972800" y="4419600"/>
            <a:ext cx="304800" cy="304800"/>
          </a:xfrm>
          <a:prstGeom prst="octagon">
            <a:avLst>
              <a:gd name="adj" fmla="val 29287"/>
            </a:avLst>
          </a:prstGeom>
          <a:solidFill>
            <a:schemeClr val="accent1"/>
          </a:solidFill>
          <a:ln w="57150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</p:txBody>
      </p:sp>
      <p:sp>
        <p:nvSpPr>
          <p:cNvPr id="4114" name="Line 18"/>
          <p:cNvSpPr>
            <a:spLocks noChangeShapeType="1"/>
          </p:cNvSpPr>
          <p:nvPr/>
        </p:nvSpPr>
        <p:spPr bwMode="auto">
          <a:xfrm>
            <a:off x="5384800" y="5867400"/>
            <a:ext cx="508000" cy="0"/>
          </a:xfrm>
          <a:prstGeom prst="line">
            <a:avLst/>
          </a:prstGeom>
          <a:noFill/>
          <a:ln w="9525">
            <a:solidFill>
              <a:srgbClr val="FFFF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4115" name="Line 19"/>
          <p:cNvSpPr>
            <a:spLocks noChangeShapeType="1"/>
          </p:cNvSpPr>
          <p:nvPr/>
        </p:nvSpPr>
        <p:spPr bwMode="auto">
          <a:xfrm flipH="1">
            <a:off x="4267200" y="5791200"/>
            <a:ext cx="812800" cy="0"/>
          </a:xfrm>
          <a:prstGeom prst="line">
            <a:avLst/>
          </a:prstGeom>
          <a:noFill/>
          <a:ln w="9525">
            <a:solidFill>
              <a:srgbClr val="FFFF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4116" name="Freeform 20"/>
          <p:cNvSpPr>
            <a:spLocks/>
          </p:cNvSpPr>
          <p:nvPr/>
        </p:nvSpPr>
        <p:spPr bwMode="auto">
          <a:xfrm>
            <a:off x="6866467" y="5356225"/>
            <a:ext cx="920751" cy="76200"/>
          </a:xfrm>
          <a:custGeom>
            <a:avLst/>
            <a:gdLst>
              <a:gd name="T0" fmla="*/ 0 w 435"/>
              <a:gd name="T1" fmla="*/ 0 h 48"/>
              <a:gd name="T2" fmla="*/ 2147483647 w 435"/>
              <a:gd name="T3" fmla="*/ 2147483647 h 48"/>
              <a:gd name="T4" fmla="*/ 2147483647 w 435"/>
              <a:gd name="T5" fmla="*/ 2147483647 h 4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35" h="48">
                <a:moveTo>
                  <a:pt x="0" y="0"/>
                </a:moveTo>
                <a:cubicBezTo>
                  <a:pt x="131" y="14"/>
                  <a:pt x="72" y="0"/>
                  <a:pt x="177" y="35"/>
                </a:cubicBezTo>
                <a:cubicBezTo>
                  <a:pt x="215" y="48"/>
                  <a:pt x="359" y="47"/>
                  <a:pt x="435" y="47"/>
                </a:cubicBezTo>
              </a:path>
            </a:pathLst>
          </a:custGeom>
          <a:noFill/>
          <a:ln w="9525">
            <a:solidFill>
              <a:srgbClr val="FFFF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4117" name="Line 21"/>
          <p:cNvSpPr>
            <a:spLocks noChangeShapeType="1"/>
          </p:cNvSpPr>
          <p:nvPr/>
        </p:nvSpPr>
        <p:spPr bwMode="auto">
          <a:xfrm flipH="1">
            <a:off x="6096000" y="5334000"/>
            <a:ext cx="508000" cy="76200"/>
          </a:xfrm>
          <a:prstGeom prst="line">
            <a:avLst/>
          </a:prstGeom>
          <a:noFill/>
          <a:ln w="9525">
            <a:solidFill>
              <a:srgbClr val="FFFF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4118" name="Line 22"/>
          <p:cNvSpPr>
            <a:spLocks noChangeShapeType="1"/>
          </p:cNvSpPr>
          <p:nvPr/>
        </p:nvSpPr>
        <p:spPr bwMode="auto">
          <a:xfrm>
            <a:off x="8331200" y="5181600"/>
            <a:ext cx="1117600" cy="0"/>
          </a:xfrm>
          <a:prstGeom prst="line">
            <a:avLst/>
          </a:prstGeom>
          <a:noFill/>
          <a:ln w="9525">
            <a:solidFill>
              <a:srgbClr val="FFFF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4119" name="Line 23"/>
          <p:cNvSpPr>
            <a:spLocks noChangeShapeType="1"/>
          </p:cNvSpPr>
          <p:nvPr/>
        </p:nvSpPr>
        <p:spPr bwMode="auto">
          <a:xfrm flipH="1" flipV="1">
            <a:off x="6705600" y="5029200"/>
            <a:ext cx="1422400" cy="76200"/>
          </a:xfrm>
          <a:prstGeom prst="line">
            <a:avLst/>
          </a:prstGeom>
          <a:noFill/>
          <a:ln w="9525">
            <a:solidFill>
              <a:srgbClr val="FFFF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4120" name="Line 24"/>
          <p:cNvSpPr>
            <a:spLocks noChangeShapeType="1"/>
          </p:cNvSpPr>
          <p:nvPr/>
        </p:nvSpPr>
        <p:spPr bwMode="auto">
          <a:xfrm>
            <a:off x="10058400" y="4800600"/>
            <a:ext cx="9144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4121" name="Line 25"/>
          <p:cNvSpPr>
            <a:spLocks noChangeShapeType="1"/>
          </p:cNvSpPr>
          <p:nvPr/>
        </p:nvSpPr>
        <p:spPr bwMode="auto">
          <a:xfrm flipH="1" flipV="1">
            <a:off x="9245600" y="4495800"/>
            <a:ext cx="5080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4122" name="Line 26"/>
          <p:cNvSpPr>
            <a:spLocks noChangeShapeType="1"/>
          </p:cNvSpPr>
          <p:nvPr/>
        </p:nvSpPr>
        <p:spPr bwMode="auto">
          <a:xfrm flipH="1">
            <a:off x="9347200" y="4495800"/>
            <a:ext cx="1625600" cy="76200"/>
          </a:xfrm>
          <a:prstGeom prst="line">
            <a:avLst/>
          </a:prstGeom>
          <a:noFill/>
          <a:ln w="9525">
            <a:solidFill>
              <a:srgbClr val="FFFF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4123" name="Line 27"/>
          <p:cNvSpPr>
            <a:spLocks noChangeShapeType="1"/>
          </p:cNvSpPr>
          <p:nvPr/>
        </p:nvSpPr>
        <p:spPr bwMode="auto">
          <a:xfrm>
            <a:off x="11074400" y="4648200"/>
            <a:ext cx="508000" cy="228600"/>
          </a:xfrm>
          <a:prstGeom prst="line">
            <a:avLst/>
          </a:prstGeom>
          <a:noFill/>
          <a:ln w="9525">
            <a:solidFill>
              <a:srgbClr val="FFFF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4124" name="AutoShape 28"/>
          <p:cNvSpPr>
            <a:spLocks noChangeArrowheads="1"/>
          </p:cNvSpPr>
          <p:nvPr/>
        </p:nvSpPr>
        <p:spPr bwMode="auto">
          <a:xfrm>
            <a:off x="7315200" y="4953000"/>
            <a:ext cx="304800" cy="304800"/>
          </a:xfrm>
          <a:prstGeom prst="octagon">
            <a:avLst>
              <a:gd name="adj" fmla="val 29287"/>
            </a:avLst>
          </a:prstGeom>
          <a:solidFill>
            <a:schemeClr val="accent1"/>
          </a:solidFill>
          <a:ln w="57150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</p:txBody>
      </p:sp>
      <p:sp>
        <p:nvSpPr>
          <p:cNvPr id="4125" name="AutoShape 29"/>
          <p:cNvSpPr>
            <a:spLocks noChangeArrowheads="1"/>
          </p:cNvSpPr>
          <p:nvPr/>
        </p:nvSpPr>
        <p:spPr bwMode="auto">
          <a:xfrm>
            <a:off x="5994400" y="5257800"/>
            <a:ext cx="304800" cy="304800"/>
          </a:xfrm>
          <a:prstGeom prst="octagon">
            <a:avLst>
              <a:gd name="adj" fmla="val 29287"/>
            </a:avLst>
          </a:prstGeom>
          <a:solidFill>
            <a:schemeClr val="accent1"/>
          </a:solidFill>
          <a:ln w="57150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</p:txBody>
      </p:sp>
      <p:sp>
        <p:nvSpPr>
          <p:cNvPr id="4126" name="Freeform 30"/>
          <p:cNvSpPr>
            <a:spLocks/>
          </p:cNvSpPr>
          <p:nvPr/>
        </p:nvSpPr>
        <p:spPr bwMode="auto">
          <a:xfrm>
            <a:off x="5715000" y="5448300"/>
            <a:ext cx="330200" cy="209550"/>
          </a:xfrm>
          <a:custGeom>
            <a:avLst/>
            <a:gdLst>
              <a:gd name="T0" fmla="*/ 2147483647 w 156"/>
              <a:gd name="T1" fmla="*/ 0 h 132"/>
              <a:gd name="T2" fmla="*/ 2147483647 w 156"/>
              <a:gd name="T3" fmla="*/ 2147483647 h 132"/>
              <a:gd name="T4" fmla="*/ 2147483647 w 156"/>
              <a:gd name="T5" fmla="*/ 2147483647 h 13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56" h="132">
                <a:moveTo>
                  <a:pt x="156" y="0"/>
                </a:moveTo>
                <a:cubicBezTo>
                  <a:pt x="137" y="63"/>
                  <a:pt x="155" y="29"/>
                  <a:pt x="74" y="83"/>
                </a:cubicBezTo>
                <a:cubicBezTo>
                  <a:pt x="0" y="132"/>
                  <a:pt x="4" y="77"/>
                  <a:pt x="4" y="118"/>
                </a:cubicBezTo>
              </a:path>
            </a:pathLst>
          </a:custGeom>
          <a:noFill/>
          <a:ln w="9525">
            <a:solidFill>
              <a:srgbClr val="FFFF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4127" name="Freeform 31"/>
          <p:cNvSpPr>
            <a:spLocks/>
          </p:cNvSpPr>
          <p:nvPr/>
        </p:nvSpPr>
        <p:spPr bwMode="auto">
          <a:xfrm>
            <a:off x="9182100" y="4679951"/>
            <a:ext cx="273051" cy="22225"/>
          </a:xfrm>
          <a:custGeom>
            <a:avLst/>
            <a:gdLst>
              <a:gd name="T0" fmla="*/ 0 w 129"/>
              <a:gd name="T1" fmla="*/ 2147483647 h 14"/>
              <a:gd name="T2" fmla="*/ 2147483647 w 129"/>
              <a:gd name="T3" fmla="*/ 2147483647 h 14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129" h="14">
                <a:moveTo>
                  <a:pt x="0" y="14"/>
                </a:moveTo>
                <a:cubicBezTo>
                  <a:pt x="89" y="0"/>
                  <a:pt x="46" y="3"/>
                  <a:pt x="129" y="3"/>
                </a:cubicBezTo>
              </a:path>
            </a:pathLst>
          </a:custGeom>
          <a:noFill/>
          <a:ln w="9525">
            <a:solidFill>
              <a:srgbClr val="FFFF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4128" name="Freeform 32"/>
          <p:cNvSpPr>
            <a:spLocks/>
          </p:cNvSpPr>
          <p:nvPr/>
        </p:nvSpPr>
        <p:spPr bwMode="auto">
          <a:xfrm>
            <a:off x="10909300" y="4249739"/>
            <a:ext cx="237067" cy="134937"/>
          </a:xfrm>
          <a:custGeom>
            <a:avLst/>
            <a:gdLst>
              <a:gd name="T0" fmla="*/ 2147483647 w 112"/>
              <a:gd name="T1" fmla="*/ 2147483647 h 85"/>
              <a:gd name="T2" fmla="*/ 2147483647 w 112"/>
              <a:gd name="T3" fmla="*/ 2147483647 h 85"/>
              <a:gd name="T4" fmla="*/ 2147483647 w 112"/>
              <a:gd name="T5" fmla="*/ 2147483647 h 85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12" h="85">
                <a:moveTo>
                  <a:pt x="112" y="85"/>
                </a:moveTo>
                <a:cubicBezTo>
                  <a:pt x="89" y="50"/>
                  <a:pt x="93" y="46"/>
                  <a:pt x="54" y="27"/>
                </a:cubicBezTo>
                <a:cubicBezTo>
                  <a:pt x="0" y="0"/>
                  <a:pt x="33" y="30"/>
                  <a:pt x="6" y="3"/>
                </a:cubicBezTo>
              </a:path>
            </a:pathLst>
          </a:custGeom>
          <a:noFill/>
          <a:ln w="9525">
            <a:solidFill>
              <a:srgbClr val="FFFF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66901068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cs-CZ" altLang="cs-CZ" dirty="0" err="1" smtClean="0"/>
              <a:t>Composite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materials</a:t>
            </a:r>
            <a:r>
              <a:rPr lang="cs-CZ" altLang="cs-CZ" dirty="0" smtClean="0"/>
              <a:t> – basic </a:t>
            </a:r>
            <a:r>
              <a:rPr lang="cs-CZ" altLang="cs-CZ" dirty="0" err="1" smtClean="0"/>
              <a:t>characteristics</a:t>
            </a:r>
            <a:r>
              <a:rPr lang="cs-CZ" altLang="cs-CZ" dirty="0" smtClean="0"/>
              <a:t> </a:t>
            </a:r>
            <a:endParaRPr lang="cs-CZ" altLang="cs-CZ" dirty="0"/>
          </a:p>
        </p:txBody>
      </p:sp>
      <p:sp>
        <p:nvSpPr>
          <p:cNvPr id="2150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72000" indent="0">
              <a:buNone/>
              <a:defRPr/>
            </a:pPr>
            <a:r>
              <a:rPr lang="cs-CZ" altLang="cs-CZ" dirty="0" smtClean="0"/>
              <a:t>                                                      Matrix                                 Filler           </a:t>
            </a:r>
            <a:endParaRPr lang="cs-CZ" altLang="cs-CZ" dirty="0"/>
          </a:p>
          <a:p>
            <a:pPr>
              <a:buFont typeface="Wingdings" pitchFamily="2" charset="2"/>
              <a:buNone/>
              <a:defRPr/>
            </a:pPr>
            <a:r>
              <a:rPr lang="cs-CZ" altLang="cs-CZ" dirty="0" err="1" smtClean="0"/>
              <a:t>Compressive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strength</a:t>
            </a:r>
            <a:r>
              <a:rPr lang="cs-CZ" altLang="cs-CZ" dirty="0" smtClean="0"/>
              <a:t>              </a:t>
            </a:r>
            <a:endParaRPr lang="cs-CZ" altLang="cs-CZ" dirty="0"/>
          </a:p>
          <a:p>
            <a:pPr>
              <a:buFont typeface="Wingdings" pitchFamily="2" charset="2"/>
              <a:buNone/>
              <a:defRPr/>
            </a:pPr>
            <a:r>
              <a:rPr lang="cs-CZ" altLang="cs-CZ" dirty="0" smtClean="0"/>
              <a:t>Elasticity                                                      </a:t>
            </a:r>
            <a:endParaRPr lang="cs-CZ" altLang="cs-CZ" dirty="0"/>
          </a:p>
          <a:p>
            <a:pPr>
              <a:buFont typeface="Wingdings" pitchFamily="2" charset="2"/>
              <a:buNone/>
              <a:defRPr/>
            </a:pPr>
            <a:r>
              <a:rPr lang="cs-CZ" altLang="cs-CZ" dirty="0" err="1" smtClean="0"/>
              <a:t>Polymerization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shrinkage</a:t>
            </a:r>
            <a:endParaRPr lang="cs-CZ" altLang="cs-CZ" dirty="0"/>
          </a:p>
          <a:p>
            <a:pPr>
              <a:buFont typeface="Wingdings" pitchFamily="2" charset="2"/>
              <a:buNone/>
              <a:defRPr/>
            </a:pPr>
            <a:r>
              <a:rPr lang="cs-CZ" altLang="cs-CZ" dirty="0" err="1" smtClean="0"/>
              <a:t>Polymerization</a:t>
            </a:r>
            <a:r>
              <a:rPr lang="cs-CZ" altLang="cs-CZ" dirty="0" smtClean="0"/>
              <a:t> stress                               </a:t>
            </a:r>
            <a:endParaRPr lang="cs-CZ" altLang="cs-CZ" dirty="0"/>
          </a:p>
          <a:p>
            <a:pPr>
              <a:buFont typeface="Wingdings" pitchFamily="2" charset="2"/>
              <a:buNone/>
              <a:defRPr/>
            </a:pPr>
            <a:r>
              <a:rPr lang="cs-CZ" altLang="cs-CZ" dirty="0" err="1" smtClean="0"/>
              <a:t>Water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sorption</a:t>
            </a:r>
            <a:r>
              <a:rPr lang="cs-CZ" altLang="cs-CZ" dirty="0" smtClean="0"/>
              <a:t>                                                               </a:t>
            </a:r>
            <a:endParaRPr lang="cs-CZ" altLang="cs-CZ" dirty="0"/>
          </a:p>
          <a:p>
            <a:pPr>
              <a:buFont typeface="Wingdings" pitchFamily="2" charset="2"/>
              <a:buNone/>
              <a:defRPr/>
            </a:pPr>
            <a:endParaRPr lang="cs-CZ" altLang="cs-CZ" dirty="0"/>
          </a:p>
          <a:p>
            <a:pPr>
              <a:buFont typeface="Wingdings" pitchFamily="2" charset="2"/>
              <a:buNone/>
              <a:defRPr/>
            </a:pPr>
            <a:endParaRPr lang="cs-CZ" altLang="cs-CZ" dirty="0"/>
          </a:p>
        </p:txBody>
      </p:sp>
      <p:sp>
        <p:nvSpPr>
          <p:cNvPr id="21508" name="Line 5"/>
          <p:cNvSpPr>
            <a:spLocks noChangeShapeType="1"/>
          </p:cNvSpPr>
          <p:nvPr/>
        </p:nvSpPr>
        <p:spPr bwMode="auto">
          <a:xfrm>
            <a:off x="7988300" y="2673350"/>
            <a:ext cx="0" cy="3048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21509" name="Line 6"/>
          <p:cNvSpPr>
            <a:spLocks noChangeShapeType="1"/>
          </p:cNvSpPr>
          <p:nvPr/>
        </p:nvSpPr>
        <p:spPr bwMode="auto">
          <a:xfrm flipV="1">
            <a:off x="10223500" y="2633663"/>
            <a:ext cx="0" cy="3048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21510" name="Line 7"/>
          <p:cNvSpPr>
            <a:spLocks noChangeShapeType="1"/>
          </p:cNvSpPr>
          <p:nvPr/>
        </p:nvSpPr>
        <p:spPr bwMode="auto">
          <a:xfrm>
            <a:off x="10251017" y="3276600"/>
            <a:ext cx="0" cy="3048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21511" name="Line 8"/>
          <p:cNvSpPr>
            <a:spLocks noChangeShapeType="1"/>
          </p:cNvSpPr>
          <p:nvPr/>
        </p:nvSpPr>
        <p:spPr bwMode="auto">
          <a:xfrm flipV="1">
            <a:off x="7988300" y="3276600"/>
            <a:ext cx="0" cy="3048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21512" name="Line 9"/>
          <p:cNvSpPr>
            <a:spLocks noChangeShapeType="1"/>
          </p:cNvSpPr>
          <p:nvPr/>
        </p:nvSpPr>
        <p:spPr bwMode="auto">
          <a:xfrm>
            <a:off x="10261600" y="3886200"/>
            <a:ext cx="0" cy="3048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21513" name="Line 10"/>
          <p:cNvSpPr>
            <a:spLocks noChangeShapeType="1"/>
          </p:cNvSpPr>
          <p:nvPr/>
        </p:nvSpPr>
        <p:spPr bwMode="auto">
          <a:xfrm>
            <a:off x="8007351" y="5029200"/>
            <a:ext cx="0" cy="3048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21514" name="Line 11"/>
          <p:cNvSpPr>
            <a:spLocks noChangeShapeType="1"/>
          </p:cNvSpPr>
          <p:nvPr/>
        </p:nvSpPr>
        <p:spPr bwMode="auto">
          <a:xfrm flipV="1">
            <a:off x="8001000" y="3886200"/>
            <a:ext cx="0" cy="3048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21515" name="Line 12"/>
          <p:cNvSpPr>
            <a:spLocks noChangeShapeType="1"/>
          </p:cNvSpPr>
          <p:nvPr/>
        </p:nvSpPr>
        <p:spPr bwMode="auto">
          <a:xfrm flipV="1">
            <a:off x="10261600" y="4521200"/>
            <a:ext cx="0" cy="3048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21516" name="Line 13"/>
          <p:cNvSpPr>
            <a:spLocks noChangeShapeType="1"/>
          </p:cNvSpPr>
          <p:nvPr/>
        </p:nvSpPr>
        <p:spPr bwMode="auto">
          <a:xfrm>
            <a:off x="7988300" y="4419600"/>
            <a:ext cx="0" cy="3048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21517" name="Line 11"/>
          <p:cNvSpPr>
            <a:spLocks noChangeShapeType="1"/>
          </p:cNvSpPr>
          <p:nvPr/>
        </p:nvSpPr>
        <p:spPr bwMode="auto">
          <a:xfrm flipV="1">
            <a:off x="10295467" y="5014913"/>
            <a:ext cx="0" cy="3048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11616192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ChangeArrowheads="1"/>
          </p:cNvSpPr>
          <p:nvPr/>
        </p:nvSpPr>
        <p:spPr bwMode="auto">
          <a:xfrm>
            <a:off x="540809" y="405482"/>
            <a:ext cx="10945283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1pPr>
            <a:lvl2pPr algn="ctr"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2pPr>
            <a:lvl3pPr algn="ctr"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3pPr>
            <a:lvl4pPr algn="ctr"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4pPr>
            <a:lvl5pPr algn="ctr"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9pPr>
          </a:lstStyle>
          <a:p>
            <a:pPr>
              <a:defRPr/>
            </a:pPr>
            <a:r>
              <a:rPr lang="cs-CZ" altLang="cs-CZ" dirty="0" err="1" smtClean="0">
                <a:latin typeface="Bahnschrift SemiBold" panose="020B0502040204020203" pitchFamily="34" charset="0"/>
                <a:cs typeface="Arial" pitchFamily="34" charset="0"/>
              </a:rPr>
              <a:t>Classification</a:t>
            </a:r>
            <a:r>
              <a:rPr lang="cs-CZ" altLang="cs-CZ" dirty="0" smtClean="0">
                <a:latin typeface="Bahnschrift SemiBold" panose="020B0502040204020203" pitchFamily="34" charset="0"/>
                <a:cs typeface="Arial" pitchFamily="34" charset="0"/>
              </a:rPr>
              <a:t> </a:t>
            </a:r>
            <a:r>
              <a:rPr lang="cs-CZ" altLang="cs-CZ" dirty="0" err="1" smtClean="0">
                <a:latin typeface="Bahnschrift SemiBold" panose="020B0502040204020203" pitchFamily="34" charset="0"/>
                <a:cs typeface="Arial" pitchFamily="34" charset="0"/>
              </a:rPr>
              <a:t>of</a:t>
            </a:r>
            <a:r>
              <a:rPr lang="cs-CZ" altLang="cs-CZ" dirty="0" smtClean="0">
                <a:latin typeface="Bahnschrift SemiBold" panose="020B0502040204020203" pitchFamily="34" charset="0"/>
                <a:cs typeface="Arial" pitchFamily="34" charset="0"/>
              </a:rPr>
              <a:t> </a:t>
            </a:r>
            <a:r>
              <a:rPr lang="cs-CZ" altLang="cs-CZ" dirty="0" err="1" smtClean="0">
                <a:latin typeface="Bahnschrift SemiBold" panose="020B0502040204020203" pitchFamily="34" charset="0"/>
                <a:cs typeface="Arial" pitchFamily="34" charset="0"/>
              </a:rPr>
              <a:t>composite</a:t>
            </a:r>
            <a:r>
              <a:rPr lang="cs-CZ" altLang="cs-CZ" dirty="0" smtClean="0">
                <a:latin typeface="Bahnschrift SemiBold" panose="020B0502040204020203" pitchFamily="34" charset="0"/>
                <a:cs typeface="Arial" pitchFamily="34" charset="0"/>
              </a:rPr>
              <a:t> </a:t>
            </a:r>
            <a:r>
              <a:rPr lang="cs-CZ" altLang="cs-CZ" dirty="0" err="1" smtClean="0">
                <a:latin typeface="Bahnschrift SemiBold" panose="020B0502040204020203" pitchFamily="34" charset="0"/>
                <a:cs typeface="Arial" pitchFamily="34" charset="0"/>
              </a:rPr>
              <a:t>filling</a:t>
            </a:r>
            <a:r>
              <a:rPr lang="cs-CZ" altLang="cs-CZ" dirty="0" smtClean="0">
                <a:latin typeface="Bahnschrift SemiBold" panose="020B0502040204020203" pitchFamily="34" charset="0"/>
                <a:cs typeface="Arial" pitchFamily="34" charset="0"/>
              </a:rPr>
              <a:t> </a:t>
            </a:r>
            <a:r>
              <a:rPr lang="cs-CZ" altLang="cs-CZ" dirty="0" err="1" smtClean="0">
                <a:latin typeface="Bahnschrift SemiBold" panose="020B0502040204020203" pitchFamily="34" charset="0"/>
                <a:cs typeface="Arial" pitchFamily="34" charset="0"/>
              </a:rPr>
              <a:t>materials</a:t>
            </a:r>
            <a:endParaRPr lang="de-DE" altLang="cs-CZ" dirty="0" smtClean="0">
              <a:latin typeface="Bahnschrift SemiBold" panose="020B0502040204020203" pitchFamily="34" charset="0"/>
              <a:cs typeface="Arial" pitchFamily="34" charset="0"/>
            </a:endParaRPr>
          </a:p>
        </p:txBody>
      </p:sp>
      <p:sp>
        <p:nvSpPr>
          <p:cNvPr id="72707" name="Text Box 3"/>
          <p:cNvSpPr txBox="1">
            <a:spLocks noChangeArrowheads="1"/>
          </p:cNvSpPr>
          <p:nvPr/>
        </p:nvSpPr>
        <p:spPr bwMode="auto">
          <a:xfrm>
            <a:off x="527051" y="1341438"/>
            <a:ext cx="10972800" cy="4524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tabLst>
                <a:tab pos="285750" algn="l"/>
              </a:tabLst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914400" indent="-457200" eaLnBrk="0" hangingPunct="0">
              <a:spcBef>
                <a:spcPct val="20000"/>
              </a:spcBef>
              <a:buClr>
                <a:schemeClr val="tx1"/>
              </a:buClr>
              <a:buChar char="–"/>
              <a:tabLst>
                <a:tab pos="285750" algn="l"/>
              </a:tabLst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371600" indent="-4572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tabLst>
                <a:tab pos="285750" algn="l"/>
              </a:tabLst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828800" indent="-457200" eaLnBrk="0" hangingPunct="0">
              <a:spcBef>
                <a:spcPct val="20000"/>
              </a:spcBef>
              <a:buClr>
                <a:schemeClr val="tx1"/>
              </a:buClr>
              <a:buChar char="–"/>
              <a:tabLst>
                <a:tab pos="285750" algn="l"/>
              </a:tabLst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286000" indent="-4572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tabLst>
                <a:tab pos="285750" algn="l"/>
              </a:tabLst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743200" indent="-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>
                <a:tab pos="285750" algn="l"/>
              </a:tabLst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3200400" indent="-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>
                <a:tab pos="285750" algn="l"/>
              </a:tabLst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657600" indent="-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>
                <a:tab pos="285750" algn="l"/>
              </a:tabLst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4114800" indent="-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>
                <a:tab pos="285750" algn="l"/>
              </a:tabLst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50000"/>
              </a:spcAft>
              <a:buClr>
                <a:schemeClr val="tx1"/>
              </a:buClr>
              <a:buSzPct val="60000"/>
              <a:buFont typeface="Wingdings" pitchFamily="2" charset="2"/>
              <a:buChar char="Ø"/>
              <a:defRPr/>
            </a:pPr>
            <a:r>
              <a:rPr lang="de-DE" altLang="cs-CZ" sz="3600" dirty="0" smtClean="0"/>
              <a:t> </a:t>
            </a:r>
            <a:r>
              <a:rPr lang="cs-CZ" altLang="cs-CZ" sz="3600" dirty="0" err="1" smtClean="0"/>
              <a:t>Size</a:t>
            </a:r>
            <a:r>
              <a:rPr lang="cs-CZ" altLang="cs-CZ" sz="3600" dirty="0" smtClean="0"/>
              <a:t> </a:t>
            </a:r>
            <a:r>
              <a:rPr lang="cs-CZ" altLang="cs-CZ" sz="3600" dirty="0" err="1" smtClean="0"/>
              <a:t>of</a:t>
            </a:r>
            <a:r>
              <a:rPr lang="cs-CZ" altLang="cs-CZ" sz="3600" dirty="0" smtClean="0"/>
              <a:t> </a:t>
            </a:r>
            <a:r>
              <a:rPr lang="cs-CZ" altLang="cs-CZ" sz="3600" dirty="0" err="1" smtClean="0"/>
              <a:t>the</a:t>
            </a:r>
            <a:r>
              <a:rPr lang="cs-CZ" altLang="cs-CZ" sz="3600" dirty="0" smtClean="0"/>
              <a:t> </a:t>
            </a:r>
            <a:r>
              <a:rPr lang="cs-CZ" altLang="cs-CZ" sz="3600" dirty="0" err="1" smtClean="0"/>
              <a:t>filler</a:t>
            </a:r>
            <a:r>
              <a:rPr lang="cs-CZ" altLang="cs-CZ" sz="3600" dirty="0" smtClean="0"/>
              <a:t> </a:t>
            </a:r>
            <a:r>
              <a:rPr lang="cs-CZ" altLang="cs-CZ" sz="3600" dirty="0" err="1" smtClean="0"/>
              <a:t>particles</a:t>
            </a:r>
            <a:r>
              <a:rPr lang="cs-CZ" altLang="cs-CZ" sz="3600" dirty="0" smtClean="0"/>
              <a:t> </a:t>
            </a:r>
          </a:p>
          <a:p>
            <a:pPr marL="0" indent="0" eaLnBrk="1" hangingPunct="1">
              <a:spcBef>
                <a:spcPct val="0"/>
              </a:spcBef>
              <a:spcAft>
                <a:spcPct val="50000"/>
              </a:spcAft>
              <a:buClr>
                <a:schemeClr val="tx1"/>
              </a:buClr>
              <a:buSzPct val="60000"/>
              <a:buFont typeface="Wingdings" pitchFamily="2" charset="2"/>
              <a:buNone/>
              <a:defRPr/>
            </a:pPr>
            <a:r>
              <a:rPr lang="cs-CZ" altLang="cs-CZ" sz="3600" dirty="0" err="1" smtClean="0"/>
              <a:t>Macrofilled</a:t>
            </a:r>
            <a:r>
              <a:rPr lang="cs-CZ" altLang="cs-CZ" sz="3600" dirty="0" smtClean="0"/>
              <a:t>, </a:t>
            </a:r>
            <a:r>
              <a:rPr lang="cs-CZ" altLang="cs-CZ" sz="3600" dirty="0" err="1" smtClean="0"/>
              <a:t>microfilled</a:t>
            </a:r>
            <a:r>
              <a:rPr lang="cs-CZ" altLang="cs-CZ" sz="3600" dirty="0" smtClean="0"/>
              <a:t> (</a:t>
            </a:r>
            <a:r>
              <a:rPr lang="cs-CZ" altLang="cs-CZ" sz="3600" dirty="0" err="1" smtClean="0"/>
              <a:t>homogenous</a:t>
            </a:r>
            <a:r>
              <a:rPr lang="cs-CZ" altLang="cs-CZ" sz="3600" dirty="0" smtClean="0"/>
              <a:t>, non </a:t>
            </a:r>
            <a:r>
              <a:rPr lang="cs-CZ" altLang="cs-CZ" sz="3600" dirty="0" err="1" smtClean="0"/>
              <a:t>homogenous</a:t>
            </a:r>
            <a:r>
              <a:rPr lang="cs-CZ" altLang="cs-CZ" sz="3600" dirty="0" smtClean="0"/>
              <a:t>, </a:t>
            </a:r>
            <a:r>
              <a:rPr lang="cs-CZ" altLang="cs-CZ" sz="3600" u="sng" dirty="0" smtClean="0"/>
              <a:t>hybrid)</a:t>
            </a:r>
            <a:endParaRPr lang="de-DE" altLang="cs-CZ" sz="3600" u="sng" dirty="0" smtClean="0"/>
          </a:p>
          <a:p>
            <a:pPr eaLnBrk="1" hangingPunct="1">
              <a:spcBef>
                <a:spcPct val="0"/>
              </a:spcBef>
              <a:spcAft>
                <a:spcPct val="50000"/>
              </a:spcAft>
              <a:buClr>
                <a:schemeClr val="tx1"/>
              </a:buClr>
              <a:buSzPct val="60000"/>
              <a:buFont typeface="Wingdings" pitchFamily="2" charset="2"/>
              <a:buChar char="Ø"/>
              <a:defRPr/>
            </a:pPr>
            <a:r>
              <a:rPr lang="de-DE" altLang="cs-CZ" sz="3600" dirty="0" smtClean="0"/>
              <a:t> Matrix (monomer</a:t>
            </a:r>
            <a:r>
              <a:rPr lang="cs-CZ" altLang="cs-CZ" sz="3600" dirty="0" smtClean="0"/>
              <a:t>s</a:t>
            </a:r>
            <a:r>
              <a:rPr lang="de-DE" altLang="cs-CZ" sz="3600" dirty="0" smtClean="0"/>
              <a:t>)</a:t>
            </a:r>
            <a:endParaRPr lang="cs-CZ" altLang="cs-CZ" sz="3600" dirty="0" smtClean="0"/>
          </a:p>
          <a:p>
            <a:pPr marL="0" indent="0" eaLnBrk="1" hangingPunct="1">
              <a:spcBef>
                <a:spcPct val="0"/>
              </a:spcBef>
              <a:spcAft>
                <a:spcPct val="50000"/>
              </a:spcAft>
              <a:buClr>
                <a:schemeClr val="tx1"/>
              </a:buClr>
              <a:buSzPct val="60000"/>
              <a:buFont typeface="Wingdings" pitchFamily="2" charset="2"/>
              <a:buNone/>
              <a:defRPr/>
            </a:pPr>
            <a:r>
              <a:rPr lang="cs-CZ" altLang="cs-CZ" sz="3600" dirty="0" err="1" smtClean="0"/>
              <a:t>Dimethacrylate</a:t>
            </a:r>
            <a:r>
              <a:rPr lang="cs-CZ" altLang="cs-CZ" sz="3600" dirty="0" smtClean="0"/>
              <a:t>, acid </a:t>
            </a:r>
            <a:r>
              <a:rPr lang="cs-CZ" altLang="cs-CZ" sz="3600" dirty="0" err="1" smtClean="0"/>
              <a:t>modifies</a:t>
            </a:r>
            <a:r>
              <a:rPr lang="cs-CZ" altLang="cs-CZ" sz="3600" dirty="0" smtClean="0"/>
              <a:t>, </a:t>
            </a:r>
            <a:r>
              <a:rPr lang="cs-CZ" altLang="cs-CZ" sz="3600" dirty="0" err="1" smtClean="0"/>
              <a:t>ormocers</a:t>
            </a:r>
            <a:r>
              <a:rPr lang="cs-CZ" altLang="cs-CZ" sz="3600" dirty="0" smtClean="0"/>
              <a:t>, </a:t>
            </a:r>
            <a:r>
              <a:rPr lang="cs-CZ" altLang="cs-CZ" sz="3600" dirty="0" err="1" smtClean="0"/>
              <a:t>silorans</a:t>
            </a:r>
            <a:endParaRPr lang="de-DE" altLang="cs-CZ" sz="3600" dirty="0" smtClean="0"/>
          </a:p>
          <a:p>
            <a:pPr eaLnBrk="1" hangingPunct="1">
              <a:spcBef>
                <a:spcPct val="0"/>
              </a:spcBef>
              <a:spcAft>
                <a:spcPct val="50000"/>
              </a:spcAft>
              <a:buClr>
                <a:schemeClr val="tx1"/>
              </a:buClr>
              <a:buSzPct val="60000"/>
              <a:buFont typeface="Wingdings" pitchFamily="2" charset="2"/>
              <a:buChar char="Ø"/>
              <a:defRPr/>
            </a:pPr>
            <a:r>
              <a:rPr lang="de-DE" altLang="cs-CZ" sz="3600" dirty="0" smtClean="0"/>
              <a:t> </a:t>
            </a:r>
            <a:r>
              <a:rPr lang="de-DE" altLang="cs-CZ" sz="3600" dirty="0" err="1" smtClean="0"/>
              <a:t>Vis</a:t>
            </a:r>
            <a:r>
              <a:rPr lang="cs-CZ" altLang="cs-CZ" sz="3600" dirty="0" err="1" smtClean="0"/>
              <a:t>kosity</a:t>
            </a:r>
            <a:r>
              <a:rPr lang="cs-CZ" altLang="cs-CZ" sz="3600" dirty="0" smtClean="0"/>
              <a:t> (</a:t>
            </a:r>
            <a:r>
              <a:rPr lang="cs-CZ" altLang="cs-CZ" sz="3600" dirty="0" err="1" smtClean="0"/>
              <a:t>flowable</a:t>
            </a:r>
            <a:r>
              <a:rPr lang="cs-CZ" altLang="cs-CZ" sz="3600" dirty="0" smtClean="0"/>
              <a:t>, </a:t>
            </a:r>
            <a:r>
              <a:rPr lang="cs-CZ" altLang="cs-CZ" sz="3600" dirty="0" err="1" smtClean="0"/>
              <a:t>thick</a:t>
            </a:r>
            <a:r>
              <a:rPr lang="cs-CZ" altLang="cs-CZ" sz="3600" dirty="0" smtClean="0"/>
              <a:t>)</a:t>
            </a:r>
            <a:endParaRPr lang="de-DE" altLang="cs-CZ" sz="3600" dirty="0" smtClean="0"/>
          </a:p>
        </p:txBody>
      </p:sp>
      <p:pic>
        <p:nvPicPr>
          <p:cNvPr id="73732" name="Picture 4" descr="Alert_Faser_10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2034" y="4927600"/>
            <a:ext cx="2349500" cy="140335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rgbClr val="0066FF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6392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500"/>
                                        <p:tgtEl>
                                          <p:spTgt spid="737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cs-CZ" sz="4000" dirty="0" err="1" smtClean="0"/>
              <a:t>History</a:t>
            </a:r>
            <a:r>
              <a:rPr lang="cs-CZ" sz="4000" dirty="0" smtClean="0"/>
              <a:t> </a:t>
            </a:r>
            <a:endParaRPr lang="cs-CZ" sz="4000" dirty="0"/>
          </a:p>
        </p:txBody>
      </p:sp>
      <p:sp>
        <p:nvSpPr>
          <p:cNvPr id="7" name="Zástupný symbol pro obsah 6"/>
          <p:cNvSpPr>
            <a:spLocks noGrp="1"/>
          </p:cNvSpPr>
          <p:nvPr>
            <p:ph idx="1"/>
          </p:nvPr>
        </p:nvSpPr>
        <p:spPr>
          <a:xfrm>
            <a:off x="812800" y="1600200"/>
            <a:ext cx="10566400" cy="4114800"/>
          </a:xfrm>
        </p:spPr>
        <p:txBody>
          <a:bodyPr>
            <a:normAutofit/>
          </a:bodyPr>
          <a:lstStyle/>
          <a:p>
            <a:pPr marL="0" indent="0">
              <a:buFont typeface="Wingdings" pitchFamily="2" charset="2"/>
              <a:buNone/>
              <a:defRPr/>
            </a:pPr>
            <a:r>
              <a:rPr lang="cs-CZ" sz="3600" dirty="0" err="1" smtClean="0"/>
              <a:t>Dimetacrylates</a:t>
            </a:r>
            <a:r>
              <a:rPr lang="cs-CZ" sz="3600" dirty="0" smtClean="0"/>
              <a:t> </a:t>
            </a:r>
          </a:p>
          <a:p>
            <a:pPr marL="0" indent="0">
              <a:buFont typeface="Wingdings" pitchFamily="2" charset="2"/>
              <a:buNone/>
              <a:defRPr/>
            </a:pPr>
            <a:endParaRPr lang="cs-CZ" sz="3600" dirty="0" smtClean="0"/>
          </a:p>
          <a:p>
            <a:pPr marL="0" indent="0">
              <a:buFont typeface="Wingdings" pitchFamily="2" charset="2"/>
              <a:buNone/>
              <a:defRPr/>
            </a:pPr>
            <a:r>
              <a:rPr lang="cs-CZ" sz="3600" dirty="0" err="1" smtClean="0"/>
              <a:t>Bowen</a:t>
            </a:r>
            <a:r>
              <a:rPr lang="cs-CZ" sz="3600" dirty="0" smtClean="0"/>
              <a:t> 1960 – </a:t>
            </a:r>
            <a:r>
              <a:rPr lang="cs-CZ" sz="3600" dirty="0" err="1" smtClean="0"/>
              <a:t>Bowen´s</a:t>
            </a:r>
            <a:r>
              <a:rPr lang="cs-CZ" sz="3600" dirty="0" smtClean="0"/>
              <a:t> monomer</a:t>
            </a:r>
          </a:p>
          <a:p>
            <a:pPr marL="0" indent="0">
              <a:buFont typeface="Wingdings" pitchFamily="2" charset="2"/>
              <a:buNone/>
              <a:defRPr/>
            </a:pPr>
            <a:endParaRPr lang="cs-CZ" sz="3600" dirty="0"/>
          </a:p>
          <a:p>
            <a:pPr marL="0" indent="0">
              <a:buFont typeface="Wingdings" pitchFamily="2" charset="2"/>
              <a:buNone/>
              <a:defRPr/>
            </a:pPr>
            <a:r>
              <a:rPr lang="cs-CZ" sz="3600" dirty="0" err="1" smtClean="0"/>
              <a:t>Buoconore</a:t>
            </a:r>
            <a:r>
              <a:rPr lang="cs-CZ" sz="3600" dirty="0" smtClean="0"/>
              <a:t> 1955 –  acid </a:t>
            </a:r>
            <a:r>
              <a:rPr lang="cs-CZ" sz="3600" dirty="0" err="1" smtClean="0"/>
              <a:t>etching</a:t>
            </a:r>
            <a:r>
              <a:rPr lang="cs-CZ" sz="3600" dirty="0" smtClean="0"/>
              <a:t> </a:t>
            </a:r>
            <a:endParaRPr lang="cs-CZ" sz="3600" dirty="0"/>
          </a:p>
        </p:txBody>
      </p:sp>
    </p:spTree>
    <p:extLst>
      <p:ext uri="{BB962C8B-B14F-4D97-AF65-F5344CB8AC3E}">
        <p14:creationId xmlns:p14="http://schemas.microsoft.com/office/powerpoint/2010/main" val="122426480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cs-CZ" sz="4000" b="0" dirty="0" err="1" smtClean="0"/>
              <a:t>History</a:t>
            </a:r>
            <a:r>
              <a:rPr lang="cs-CZ" sz="4000" dirty="0" smtClean="0"/>
              <a:t> </a:t>
            </a:r>
            <a:endParaRPr lang="cs-CZ" sz="4000" dirty="0"/>
          </a:p>
        </p:txBody>
      </p:sp>
      <p:sp>
        <p:nvSpPr>
          <p:cNvPr id="7" name="Zástupný symbol pro obsah 6"/>
          <p:cNvSpPr>
            <a:spLocks noGrp="1"/>
          </p:cNvSpPr>
          <p:nvPr>
            <p:ph idx="1"/>
          </p:nvPr>
        </p:nvSpPr>
        <p:spPr>
          <a:xfrm>
            <a:off x="812800" y="1600200"/>
            <a:ext cx="10566400" cy="41148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sz="3600" dirty="0" err="1" smtClean="0"/>
              <a:t>Fusayama</a:t>
            </a:r>
            <a:r>
              <a:rPr lang="cs-CZ" sz="3600" dirty="0" smtClean="0"/>
              <a:t> 1979</a:t>
            </a:r>
          </a:p>
          <a:p>
            <a:pPr marL="0" indent="0">
              <a:buFont typeface="Wingdings" pitchFamily="2" charset="2"/>
              <a:buNone/>
              <a:defRPr/>
            </a:pPr>
            <a:r>
              <a:rPr lang="cs-CZ" sz="3600" dirty="0" err="1" smtClean="0"/>
              <a:t>Adhesion</a:t>
            </a:r>
            <a:r>
              <a:rPr lang="cs-CZ" sz="3600" dirty="0" smtClean="0"/>
              <a:t> to dentin </a:t>
            </a:r>
          </a:p>
          <a:p>
            <a:pPr marL="0" indent="0">
              <a:buFont typeface="Wingdings" pitchFamily="2" charset="2"/>
              <a:buNone/>
              <a:defRPr/>
            </a:pPr>
            <a:endParaRPr lang="cs-CZ" sz="3600" dirty="0" smtClean="0"/>
          </a:p>
          <a:p>
            <a:pPr marL="0" indent="0">
              <a:buFont typeface="Wingdings" pitchFamily="2" charset="2"/>
              <a:buNone/>
              <a:defRPr/>
            </a:pPr>
            <a:r>
              <a:rPr lang="cs-CZ" sz="3600" dirty="0" err="1" smtClean="0"/>
              <a:t>Yoshida</a:t>
            </a:r>
            <a:r>
              <a:rPr lang="cs-CZ" sz="3600" dirty="0" smtClean="0"/>
              <a:t>. </a:t>
            </a:r>
            <a:r>
              <a:rPr lang="cs-CZ" sz="3600" dirty="0" err="1" smtClean="0"/>
              <a:t>Nakabaiashi</a:t>
            </a:r>
            <a:endParaRPr lang="cs-CZ" sz="3600" dirty="0"/>
          </a:p>
          <a:p>
            <a:pPr marL="0" indent="0">
              <a:buFont typeface="Wingdings" pitchFamily="2" charset="2"/>
              <a:buNone/>
              <a:defRPr/>
            </a:pPr>
            <a:r>
              <a:rPr lang="cs-CZ" sz="3600" dirty="0" smtClean="0"/>
              <a:t>Van </a:t>
            </a:r>
            <a:r>
              <a:rPr lang="cs-CZ" sz="3600" dirty="0" err="1" smtClean="0"/>
              <a:t>Meerbeck</a:t>
            </a:r>
            <a:endParaRPr lang="cs-CZ" sz="3600" dirty="0" smtClean="0"/>
          </a:p>
          <a:p>
            <a:pPr marL="0" indent="0">
              <a:buFont typeface="Wingdings" pitchFamily="2" charset="2"/>
              <a:buNone/>
              <a:defRPr/>
            </a:pPr>
            <a:endParaRPr lang="cs-CZ" sz="3600" dirty="0" smtClean="0"/>
          </a:p>
        </p:txBody>
      </p:sp>
    </p:spTree>
    <p:extLst>
      <p:ext uri="{BB962C8B-B14F-4D97-AF65-F5344CB8AC3E}">
        <p14:creationId xmlns:p14="http://schemas.microsoft.com/office/powerpoint/2010/main" val="194877698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 descr="ultra-etch-full-syringe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17033" y="-531813"/>
            <a:ext cx="13411200" cy="7543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Rectangle 3"/>
          <p:cNvSpPr>
            <a:spLocks noGrp="1" noChangeArrowheads="1"/>
          </p:cNvSpPr>
          <p:nvPr>
            <p:ph type="title"/>
          </p:nvPr>
        </p:nvSpPr>
        <p:spPr>
          <a:xfrm>
            <a:off x="3407833" y="4652963"/>
            <a:ext cx="7721600" cy="11430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pt-BR" sz="2400" dirty="0" smtClean="0">
                <a:solidFill>
                  <a:schemeClr val="accent4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35% </a:t>
            </a:r>
            <a:r>
              <a:rPr lang="cs-CZ" sz="2400" dirty="0" smtClean="0">
                <a:solidFill>
                  <a:schemeClr val="accent4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- 37%  </a:t>
            </a:r>
            <a:r>
              <a:rPr lang="cs-CZ" sz="2400" dirty="0" err="1" smtClean="0">
                <a:solidFill>
                  <a:schemeClr val="accent4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phosphoric</a:t>
            </a:r>
            <a:r>
              <a:rPr lang="cs-CZ" sz="2400" dirty="0" smtClean="0">
                <a:solidFill>
                  <a:schemeClr val="accent4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 acid</a:t>
            </a:r>
            <a:br>
              <a:rPr lang="cs-CZ" sz="2400" dirty="0" smtClean="0">
                <a:solidFill>
                  <a:schemeClr val="accent4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</a:br>
            <a:r>
              <a:rPr lang="cs-CZ" sz="2400" dirty="0" smtClean="0">
                <a:solidFill>
                  <a:schemeClr val="accent4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 </a:t>
            </a:r>
            <a:r>
              <a:rPr lang="cs-CZ" sz="2400" dirty="0" err="1" smtClean="0">
                <a:solidFill>
                  <a:schemeClr val="accent4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silica</a:t>
            </a:r>
            <a:r>
              <a:rPr lang="cs-CZ" sz="2400" dirty="0" smtClean="0">
                <a:solidFill>
                  <a:schemeClr val="accent4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 </a:t>
            </a:r>
            <a:r>
              <a:rPr lang="cs-CZ" sz="2400" dirty="0" err="1" smtClean="0">
                <a:solidFill>
                  <a:schemeClr val="accent4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particles</a:t>
            </a:r>
            <a:r>
              <a:rPr lang="cs-CZ" sz="2400" dirty="0" smtClean="0">
                <a:solidFill>
                  <a:schemeClr val="accent4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/>
            </a:r>
            <a:br>
              <a:rPr lang="cs-CZ" sz="2400" dirty="0" smtClean="0">
                <a:solidFill>
                  <a:schemeClr val="accent4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</a:br>
            <a:r>
              <a:rPr lang="cs-CZ" sz="2400" dirty="0" smtClean="0">
                <a:solidFill>
                  <a:schemeClr val="accent4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blue </a:t>
            </a:r>
            <a:r>
              <a:rPr lang="cs-CZ" sz="2400" dirty="0" err="1" smtClean="0">
                <a:solidFill>
                  <a:schemeClr val="accent4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dye</a:t>
            </a:r>
            <a:endParaRPr lang="pt-BR" sz="2400" dirty="0" smtClean="0">
              <a:solidFill>
                <a:schemeClr val="accent4">
                  <a:lumMod val="65000"/>
                  <a:lumOff val="35000"/>
                </a:schemeClr>
              </a:solidFill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617416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pic>
        <p:nvPicPr>
          <p:cNvPr id="25603" name="Picture 5" descr="IMG_3230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0151" y="620713"/>
            <a:ext cx="9736667" cy="4868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604726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 err="1" smtClean="0"/>
              <a:t>Adhesion</a:t>
            </a:r>
            <a:r>
              <a:rPr lang="cs-CZ" dirty="0" smtClean="0"/>
              <a:t> </a:t>
            </a:r>
            <a:endParaRPr lang="cs-CZ" dirty="0"/>
          </a:p>
        </p:txBody>
      </p:sp>
      <p:sp>
        <p:nvSpPr>
          <p:cNvPr id="8" name="Zástupný symbol pro obsah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cs-CZ" dirty="0" err="1" smtClean="0"/>
              <a:t>Mechanical</a:t>
            </a:r>
            <a:r>
              <a:rPr lang="cs-CZ" dirty="0" smtClean="0"/>
              <a:t>  </a:t>
            </a:r>
            <a:r>
              <a:rPr lang="cs-CZ" dirty="0" err="1" smtClean="0"/>
              <a:t>adhesion</a:t>
            </a:r>
            <a:r>
              <a:rPr lang="cs-CZ" dirty="0" smtClean="0"/>
              <a:t> </a:t>
            </a:r>
          </a:p>
          <a:p>
            <a:pPr>
              <a:defRPr/>
            </a:pPr>
            <a:endParaRPr lang="cs-CZ" dirty="0"/>
          </a:p>
          <a:p>
            <a:pPr>
              <a:defRPr/>
            </a:pPr>
            <a:r>
              <a:rPr lang="cs-CZ" dirty="0" err="1" smtClean="0"/>
              <a:t>Specific</a:t>
            </a:r>
            <a:r>
              <a:rPr lang="cs-CZ" dirty="0" smtClean="0"/>
              <a:t> </a:t>
            </a:r>
            <a:r>
              <a:rPr lang="cs-CZ" dirty="0" err="1" smtClean="0"/>
              <a:t>adhesion</a:t>
            </a:r>
            <a:r>
              <a:rPr lang="cs-CZ" dirty="0" smtClean="0"/>
              <a:t> </a:t>
            </a:r>
          </a:p>
          <a:p>
            <a:pPr>
              <a:buFontTx/>
              <a:buChar char="-"/>
              <a:defRPr/>
            </a:pPr>
            <a:r>
              <a:rPr lang="cs-CZ" dirty="0" err="1" smtClean="0"/>
              <a:t>Intermolecular</a:t>
            </a:r>
            <a:r>
              <a:rPr lang="cs-CZ" dirty="0" smtClean="0"/>
              <a:t> </a:t>
            </a:r>
            <a:r>
              <a:rPr lang="cs-CZ" dirty="0" err="1" smtClean="0"/>
              <a:t>forces</a:t>
            </a:r>
            <a:endParaRPr lang="cs-CZ" dirty="0" smtClean="0"/>
          </a:p>
          <a:p>
            <a:pPr>
              <a:buFontTx/>
              <a:buChar char="-"/>
              <a:defRPr/>
            </a:pPr>
            <a:r>
              <a:rPr lang="cs-CZ" dirty="0" err="1" smtClean="0"/>
              <a:t>Chemical</a:t>
            </a:r>
            <a:r>
              <a:rPr lang="cs-CZ" dirty="0" smtClean="0"/>
              <a:t> </a:t>
            </a:r>
            <a:r>
              <a:rPr lang="cs-CZ" dirty="0" err="1" smtClean="0"/>
              <a:t>binding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008554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Rectangle 2"/>
          <p:cNvSpPr>
            <a:spLocks noChangeArrowheads="1"/>
          </p:cNvSpPr>
          <p:nvPr/>
        </p:nvSpPr>
        <p:spPr bwMode="auto">
          <a:xfrm>
            <a:off x="1727200" y="2590800"/>
            <a:ext cx="8432800" cy="3962400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2400" b="1">
              <a:latin typeface="Times New Roman" pitchFamily="18" charset="0"/>
            </a:endParaRPr>
          </a:p>
        </p:txBody>
      </p:sp>
      <p:sp>
        <p:nvSpPr>
          <p:cNvPr id="27652" name="Freeform 3"/>
          <p:cNvSpPr>
            <a:spLocks/>
          </p:cNvSpPr>
          <p:nvPr/>
        </p:nvSpPr>
        <p:spPr bwMode="auto">
          <a:xfrm>
            <a:off x="3048001" y="2590800"/>
            <a:ext cx="590551" cy="3963988"/>
          </a:xfrm>
          <a:custGeom>
            <a:avLst/>
            <a:gdLst>
              <a:gd name="T0" fmla="*/ 2147483647 w 250"/>
              <a:gd name="T1" fmla="*/ 0 h 2328"/>
              <a:gd name="T2" fmla="*/ 0 w 250"/>
              <a:gd name="T3" fmla="*/ 2147483647 h 2328"/>
              <a:gd name="T4" fmla="*/ 2147483647 w 250"/>
              <a:gd name="T5" fmla="*/ 2147483647 h 2328"/>
              <a:gd name="T6" fmla="*/ 2147483647 w 250"/>
              <a:gd name="T7" fmla="*/ 2147483647 h 2328"/>
              <a:gd name="T8" fmla="*/ 2147483647 w 250"/>
              <a:gd name="T9" fmla="*/ 2147483647 h 2328"/>
              <a:gd name="T10" fmla="*/ 2147483647 w 250"/>
              <a:gd name="T11" fmla="*/ 2147483647 h 2328"/>
              <a:gd name="T12" fmla="*/ 2147483647 w 250"/>
              <a:gd name="T13" fmla="*/ 2147483647 h 2328"/>
              <a:gd name="T14" fmla="*/ 2147483647 w 250"/>
              <a:gd name="T15" fmla="*/ 2147483647 h 2328"/>
              <a:gd name="T16" fmla="*/ 2147483647 w 250"/>
              <a:gd name="T17" fmla="*/ 2147483647 h 2328"/>
              <a:gd name="T18" fmla="*/ 2147483647 w 250"/>
              <a:gd name="T19" fmla="*/ 2147483647 h 2328"/>
              <a:gd name="T20" fmla="*/ 2147483647 w 250"/>
              <a:gd name="T21" fmla="*/ 2147483647 h 2328"/>
              <a:gd name="T22" fmla="*/ 2147483647 w 250"/>
              <a:gd name="T23" fmla="*/ 2147483647 h 2328"/>
              <a:gd name="T24" fmla="*/ 2147483647 w 250"/>
              <a:gd name="T25" fmla="*/ 2147483647 h 2328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250"/>
              <a:gd name="T40" fmla="*/ 0 h 2328"/>
              <a:gd name="T41" fmla="*/ 250 w 250"/>
              <a:gd name="T42" fmla="*/ 2328 h 2328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250" h="2328">
                <a:moveTo>
                  <a:pt x="36" y="0"/>
                </a:moveTo>
                <a:cubicBezTo>
                  <a:pt x="25" y="44"/>
                  <a:pt x="11" y="86"/>
                  <a:pt x="0" y="130"/>
                </a:cubicBezTo>
                <a:cubicBezTo>
                  <a:pt x="4" y="181"/>
                  <a:pt x="2" y="233"/>
                  <a:pt x="12" y="283"/>
                </a:cubicBezTo>
                <a:cubicBezTo>
                  <a:pt x="15" y="297"/>
                  <a:pt x="32" y="304"/>
                  <a:pt x="36" y="318"/>
                </a:cubicBezTo>
                <a:cubicBezTo>
                  <a:pt x="94" y="536"/>
                  <a:pt x="6" y="389"/>
                  <a:pt x="130" y="553"/>
                </a:cubicBezTo>
                <a:cubicBezTo>
                  <a:pt x="134" y="576"/>
                  <a:pt x="129" y="603"/>
                  <a:pt x="141" y="623"/>
                </a:cubicBezTo>
                <a:cubicBezTo>
                  <a:pt x="250" y="811"/>
                  <a:pt x="191" y="610"/>
                  <a:pt x="224" y="741"/>
                </a:cubicBezTo>
                <a:cubicBezTo>
                  <a:pt x="216" y="867"/>
                  <a:pt x="226" y="924"/>
                  <a:pt x="177" y="1023"/>
                </a:cubicBezTo>
                <a:cubicBezTo>
                  <a:pt x="174" y="1048"/>
                  <a:pt x="167" y="1130"/>
                  <a:pt x="153" y="1164"/>
                </a:cubicBezTo>
                <a:cubicBezTo>
                  <a:pt x="139" y="1196"/>
                  <a:pt x="106" y="1258"/>
                  <a:pt x="106" y="1258"/>
                </a:cubicBezTo>
                <a:cubicBezTo>
                  <a:pt x="113" y="1426"/>
                  <a:pt x="121" y="1512"/>
                  <a:pt x="141" y="1658"/>
                </a:cubicBezTo>
                <a:cubicBezTo>
                  <a:pt x="137" y="1795"/>
                  <a:pt x="179" y="1978"/>
                  <a:pt x="94" y="2105"/>
                </a:cubicBezTo>
                <a:cubicBezTo>
                  <a:pt x="90" y="2179"/>
                  <a:pt x="83" y="2328"/>
                  <a:pt x="83" y="2328"/>
                </a:cubicBezTo>
              </a:path>
            </a:pathLst>
          </a:custGeom>
          <a:noFill/>
          <a:ln w="38100" cmpd="sng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27653" name="Freeform 4"/>
          <p:cNvSpPr>
            <a:spLocks/>
          </p:cNvSpPr>
          <p:nvPr/>
        </p:nvSpPr>
        <p:spPr bwMode="auto">
          <a:xfrm>
            <a:off x="5080000" y="2590800"/>
            <a:ext cx="177800" cy="3944938"/>
          </a:xfrm>
          <a:custGeom>
            <a:avLst/>
            <a:gdLst>
              <a:gd name="T0" fmla="*/ 2147483647 w 119"/>
              <a:gd name="T1" fmla="*/ 0 h 2269"/>
              <a:gd name="T2" fmla="*/ 2147483647 w 119"/>
              <a:gd name="T3" fmla="*/ 2147483647 h 2269"/>
              <a:gd name="T4" fmla="*/ 2147483647 w 119"/>
              <a:gd name="T5" fmla="*/ 2147483647 h 2269"/>
              <a:gd name="T6" fmla="*/ 2147483647 w 119"/>
              <a:gd name="T7" fmla="*/ 2147483647 h 2269"/>
              <a:gd name="T8" fmla="*/ 2147483647 w 119"/>
              <a:gd name="T9" fmla="*/ 2147483647 h 2269"/>
              <a:gd name="T10" fmla="*/ 2147483647 w 119"/>
              <a:gd name="T11" fmla="*/ 2147483647 h 2269"/>
              <a:gd name="T12" fmla="*/ 2147483647 w 119"/>
              <a:gd name="T13" fmla="*/ 2147483647 h 2269"/>
              <a:gd name="T14" fmla="*/ 2147483647 w 119"/>
              <a:gd name="T15" fmla="*/ 2147483647 h 2269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19"/>
              <a:gd name="T25" fmla="*/ 0 h 2269"/>
              <a:gd name="T26" fmla="*/ 119 w 119"/>
              <a:gd name="T27" fmla="*/ 2269 h 2269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19" h="2269">
                <a:moveTo>
                  <a:pt x="45" y="0"/>
                </a:moveTo>
                <a:cubicBezTo>
                  <a:pt x="55" y="204"/>
                  <a:pt x="57" y="408"/>
                  <a:pt x="68" y="612"/>
                </a:cubicBezTo>
                <a:cubicBezTo>
                  <a:pt x="70" y="657"/>
                  <a:pt x="104" y="741"/>
                  <a:pt x="104" y="741"/>
                </a:cubicBezTo>
                <a:cubicBezTo>
                  <a:pt x="96" y="926"/>
                  <a:pt x="119" y="1033"/>
                  <a:pt x="21" y="1176"/>
                </a:cubicBezTo>
                <a:cubicBezTo>
                  <a:pt x="0" y="1241"/>
                  <a:pt x="25" y="1282"/>
                  <a:pt x="45" y="1341"/>
                </a:cubicBezTo>
                <a:cubicBezTo>
                  <a:pt x="85" y="1460"/>
                  <a:pt x="96" y="1581"/>
                  <a:pt x="115" y="1705"/>
                </a:cubicBezTo>
                <a:cubicBezTo>
                  <a:pt x="109" y="1867"/>
                  <a:pt x="103" y="2007"/>
                  <a:pt x="80" y="2163"/>
                </a:cubicBezTo>
                <a:cubicBezTo>
                  <a:pt x="93" y="2254"/>
                  <a:pt x="92" y="2218"/>
                  <a:pt x="92" y="2269"/>
                </a:cubicBezTo>
              </a:path>
            </a:pathLst>
          </a:custGeom>
          <a:noFill/>
          <a:ln w="38100" cmpd="sng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27654" name="Freeform 5"/>
          <p:cNvSpPr>
            <a:spLocks/>
          </p:cNvSpPr>
          <p:nvPr/>
        </p:nvSpPr>
        <p:spPr bwMode="auto">
          <a:xfrm>
            <a:off x="6705600" y="2590800"/>
            <a:ext cx="645584" cy="3983038"/>
          </a:xfrm>
          <a:custGeom>
            <a:avLst/>
            <a:gdLst>
              <a:gd name="T0" fmla="*/ 2147483647 w 305"/>
              <a:gd name="T1" fmla="*/ 0 h 2316"/>
              <a:gd name="T2" fmla="*/ 2147483647 w 305"/>
              <a:gd name="T3" fmla="*/ 2147483647 h 2316"/>
              <a:gd name="T4" fmla="*/ 2147483647 w 305"/>
              <a:gd name="T5" fmla="*/ 2147483647 h 2316"/>
              <a:gd name="T6" fmla="*/ 2147483647 w 305"/>
              <a:gd name="T7" fmla="*/ 2147483647 h 2316"/>
              <a:gd name="T8" fmla="*/ 2147483647 w 305"/>
              <a:gd name="T9" fmla="*/ 2147483647 h 2316"/>
              <a:gd name="T10" fmla="*/ 2147483647 w 305"/>
              <a:gd name="T11" fmla="*/ 2147483647 h 2316"/>
              <a:gd name="T12" fmla="*/ 2147483647 w 305"/>
              <a:gd name="T13" fmla="*/ 2147483647 h 2316"/>
              <a:gd name="T14" fmla="*/ 2147483647 w 305"/>
              <a:gd name="T15" fmla="*/ 2147483647 h 2316"/>
              <a:gd name="T16" fmla="*/ 0 w 305"/>
              <a:gd name="T17" fmla="*/ 2147483647 h 2316"/>
              <a:gd name="T18" fmla="*/ 2147483647 w 305"/>
              <a:gd name="T19" fmla="*/ 2147483647 h 2316"/>
              <a:gd name="T20" fmla="*/ 2147483647 w 305"/>
              <a:gd name="T21" fmla="*/ 2147483647 h 2316"/>
              <a:gd name="T22" fmla="*/ 2147483647 w 305"/>
              <a:gd name="T23" fmla="*/ 2147483647 h 2316"/>
              <a:gd name="T24" fmla="*/ 2147483647 w 305"/>
              <a:gd name="T25" fmla="*/ 2147483647 h 231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305"/>
              <a:gd name="T40" fmla="*/ 0 h 2316"/>
              <a:gd name="T41" fmla="*/ 305 w 305"/>
              <a:gd name="T42" fmla="*/ 2316 h 231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305" h="2316">
                <a:moveTo>
                  <a:pt x="200" y="0"/>
                </a:moveTo>
                <a:cubicBezTo>
                  <a:pt x="208" y="229"/>
                  <a:pt x="233" y="425"/>
                  <a:pt x="188" y="647"/>
                </a:cubicBezTo>
                <a:cubicBezTo>
                  <a:pt x="192" y="694"/>
                  <a:pt x="191" y="742"/>
                  <a:pt x="200" y="788"/>
                </a:cubicBezTo>
                <a:cubicBezTo>
                  <a:pt x="207" y="821"/>
                  <a:pt x="224" y="850"/>
                  <a:pt x="235" y="882"/>
                </a:cubicBezTo>
                <a:cubicBezTo>
                  <a:pt x="262" y="959"/>
                  <a:pt x="281" y="1039"/>
                  <a:pt x="305" y="1117"/>
                </a:cubicBezTo>
                <a:cubicBezTo>
                  <a:pt x="282" y="1164"/>
                  <a:pt x="256" y="1210"/>
                  <a:pt x="235" y="1258"/>
                </a:cubicBezTo>
                <a:cubicBezTo>
                  <a:pt x="225" y="1281"/>
                  <a:pt x="228" y="1311"/>
                  <a:pt x="211" y="1328"/>
                </a:cubicBezTo>
                <a:cubicBezTo>
                  <a:pt x="194" y="1345"/>
                  <a:pt x="164" y="1344"/>
                  <a:pt x="141" y="1352"/>
                </a:cubicBezTo>
                <a:cubicBezTo>
                  <a:pt x="105" y="1422"/>
                  <a:pt x="42" y="1463"/>
                  <a:pt x="0" y="1528"/>
                </a:cubicBezTo>
                <a:cubicBezTo>
                  <a:pt x="4" y="1669"/>
                  <a:pt x="5" y="1810"/>
                  <a:pt x="12" y="1951"/>
                </a:cubicBezTo>
                <a:cubicBezTo>
                  <a:pt x="14" y="1988"/>
                  <a:pt x="55" y="2035"/>
                  <a:pt x="70" y="2057"/>
                </a:cubicBezTo>
                <a:cubicBezTo>
                  <a:pt x="78" y="2069"/>
                  <a:pt x="94" y="2092"/>
                  <a:pt x="94" y="2092"/>
                </a:cubicBezTo>
                <a:cubicBezTo>
                  <a:pt x="113" y="2169"/>
                  <a:pt x="141" y="2237"/>
                  <a:pt x="141" y="2316"/>
                </a:cubicBezTo>
              </a:path>
            </a:pathLst>
          </a:custGeom>
          <a:noFill/>
          <a:ln w="38100" cmpd="sng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27655" name="Freeform 6"/>
          <p:cNvSpPr>
            <a:spLocks/>
          </p:cNvSpPr>
          <p:nvPr/>
        </p:nvSpPr>
        <p:spPr bwMode="auto">
          <a:xfrm>
            <a:off x="8737600" y="2514600"/>
            <a:ext cx="340784" cy="4000500"/>
          </a:xfrm>
          <a:custGeom>
            <a:avLst/>
            <a:gdLst>
              <a:gd name="T0" fmla="*/ 2147483647 w 168"/>
              <a:gd name="T1" fmla="*/ 0 h 2315"/>
              <a:gd name="T2" fmla="*/ 2147483647 w 168"/>
              <a:gd name="T3" fmla="*/ 2147483647 h 2315"/>
              <a:gd name="T4" fmla="*/ 2147483647 w 168"/>
              <a:gd name="T5" fmla="*/ 2147483647 h 2315"/>
              <a:gd name="T6" fmla="*/ 2147483647 w 168"/>
              <a:gd name="T7" fmla="*/ 2147483647 h 2315"/>
              <a:gd name="T8" fmla="*/ 2147483647 w 168"/>
              <a:gd name="T9" fmla="*/ 2147483647 h 2315"/>
              <a:gd name="T10" fmla="*/ 2147483647 w 168"/>
              <a:gd name="T11" fmla="*/ 2147483647 h 2315"/>
              <a:gd name="T12" fmla="*/ 2147483647 w 168"/>
              <a:gd name="T13" fmla="*/ 2147483647 h 2315"/>
              <a:gd name="T14" fmla="*/ 2147483647 w 168"/>
              <a:gd name="T15" fmla="*/ 2147483647 h 2315"/>
              <a:gd name="T16" fmla="*/ 2147483647 w 168"/>
              <a:gd name="T17" fmla="*/ 2147483647 h 2315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68"/>
              <a:gd name="T28" fmla="*/ 0 h 2315"/>
              <a:gd name="T29" fmla="*/ 168 w 168"/>
              <a:gd name="T30" fmla="*/ 2315 h 2315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68" h="2315">
                <a:moveTo>
                  <a:pt x="122" y="0"/>
                </a:moveTo>
                <a:cubicBezTo>
                  <a:pt x="168" y="70"/>
                  <a:pt x="143" y="169"/>
                  <a:pt x="98" y="235"/>
                </a:cubicBezTo>
                <a:cubicBezTo>
                  <a:pt x="77" y="317"/>
                  <a:pt x="60" y="400"/>
                  <a:pt x="39" y="482"/>
                </a:cubicBezTo>
                <a:cubicBezTo>
                  <a:pt x="43" y="529"/>
                  <a:pt x="42" y="577"/>
                  <a:pt x="51" y="623"/>
                </a:cubicBezTo>
                <a:cubicBezTo>
                  <a:pt x="58" y="659"/>
                  <a:pt x="121" y="693"/>
                  <a:pt x="145" y="717"/>
                </a:cubicBezTo>
                <a:cubicBezTo>
                  <a:pt x="138" y="914"/>
                  <a:pt x="125" y="1051"/>
                  <a:pt x="98" y="1234"/>
                </a:cubicBezTo>
                <a:cubicBezTo>
                  <a:pt x="94" y="1399"/>
                  <a:pt x="93" y="1563"/>
                  <a:pt x="86" y="1728"/>
                </a:cubicBezTo>
                <a:cubicBezTo>
                  <a:pt x="82" y="1815"/>
                  <a:pt x="7" y="1879"/>
                  <a:pt x="4" y="1963"/>
                </a:cubicBezTo>
                <a:cubicBezTo>
                  <a:pt x="0" y="2080"/>
                  <a:pt x="4" y="2198"/>
                  <a:pt x="4" y="2315"/>
                </a:cubicBezTo>
              </a:path>
            </a:pathLst>
          </a:custGeom>
          <a:noFill/>
          <a:ln w="38100" cmpd="sng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27656" name="WordArt 7"/>
          <p:cNvSpPr>
            <a:spLocks noChangeArrowheads="1" noChangeShapeType="1" noTextEdit="1"/>
          </p:cNvSpPr>
          <p:nvPr/>
        </p:nvSpPr>
        <p:spPr bwMode="auto">
          <a:xfrm>
            <a:off x="304800" y="304800"/>
            <a:ext cx="6934200" cy="647700"/>
          </a:xfrm>
          <a:prstGeom prst="rect">
            <a:avLst/>
          </a:prstGeom>
          <a:solidFill>
            <a:schemeClr val="accent2"/>
          </a:solidFill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cs-CZ" sz="3600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/>
              </a:rPr>
              <a:t>Enamel</a:t>
            </a:r>
            <a:r>
              <a:rPr lang="cs-CZ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/>
              </a:rPr>
              <a:t> </a:t>
            </a:r>
          </a:p>
        </p:txBody>
      </p:sp>
      <p:sp>
        <p:nvSpPr>
          <p:cNvPr id="27657" name="Freeform 8"/>
          <p:cNvSpPr>
            <a:spLocks/>
          </p:cNvSpPr>
          <p:nvPr/>
        </p:nvSpPr>
        <p:spPr bwMode="auto">
          <a:xfrm>
            <a:off x="3896784" y="2574925"/>
            <a:ext cx="440267" cy="3975100"/>
          </a:xfrm>
          <a:custGeom>
            <a:avLst/>
            <a:gdLst>
              <a:gd name="T0" fmla="*/ 2147483647 w 208"/>
              <a:gd name="T1" fmla="*/ 0 h 2504"/>
              <a:gd name="T2" fmla="*/ 2147483647 w 208"/>
              <a:gd name="T3" fmla="*/ 2147483647 h 2504"/>
              <a:gd name="T4" fmla="*/ 2147483647 w 208"/>
              <a:gd name="T5" fmla="*/ 2147483647 h 2504"/>
              <a:gd name="T6" fmla="*/ 2147483647 w 208"/>
              <a:gd name="T7" fmla="*/ 2147483647 h 2504"/>
              <a:gd name="T8" fmla="*/ 2147483647 w 208"/>
              <a:gd name="T9" fmla="*/ 2147483647 h 2504"/>
              <a:gd name="T10" fmla="*/ 2147483647 w 208"/>
              <a:gd name="T11" fmla="*/ 2147483647 h 2504"/>
              <a:gd name="T12" fmla="*/ 2147483647 w 208"/>
              <a:gd name="T13" fmla="*/ 2147483647 h 2504"/>
              <a:gd name="T14" fmla="*/ 2147483647 w 208"/>
              <a:gd name="T15" fmla="*/ 2147483647 h 2504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208"/>
              <a:gd name="T25" fmla="*/ 0 h 2504"/>
              <a:gd name="T26" fmla="*/ 208 w 208"/>
              <a:gd name="T27" fmla="*/ 2504 h 2504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08" h="2504">
                <a:moveTo>
                  <a:pt x="134" y="0"/>
                </a:moveTo>
                <a:cubicBezTo>
                  <a:pt x="140" y="182"/>
                  <a:pt x="62" y="342"/>
                  <a:pt x="204" y="435"/>
                </a:cubicBezTo>
                <a:cubicBezTo>
                  <a:pt x="196" y="552"/>
                  <a:pt x="193" y="634"/>
                  <a:pt x="157" y="741"/>
                </a:cubicBezTo>
                <a:cubicBezTo>
                  <a:pt x="137" y="864"/>
                  <a:pt x="124" y="994"/>
                  <a:pt x="99" y="1117"/>
                </a:cubicBezTo>
                <a:cubicBezTo>
                  <a:pt x="74" y="1239"/>
                  <a:pt x="41" y="1359"/>
                  <a:pt x="16" y="1481"/>
                </a:cubicBezTo>
                <a:cubicBezTo>
                  <a:pt x="26" y="1644"/>
                  <a:pt x="0" y="1695"/>
                  <a:pt x="122" y="1775"/>
                </a:cubicBezTo>
                <a:cubicBezTo>
                  <a:pt x="140" y="1826"/>
                  <a:pt x="175" y="1865"/>
                  <a:pt x="193" y="1916"/>
                </a:cubicBezTo>
                <a:cubicBezTo>
                  <a:pt x="208" y="2300"/>
                  <a:pt x="204" y="2104"/>
                  <a:pt x="204" y="2504"/>
                </a:cubicBezTo>
              </a:path>
            </a:pathLst>
          </a:custGeom>
          <a:noFill/>
          <a:ln w="38100" cmpd="sng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27658" name="Freeform 9"/>
          <p:cNvSpPr>
            <a:spLocks/>
          </p:cNvSpPr>
          <p:nvPr/>
        </p:nvSpPr>
        <p:spPr bwMode="auto">
          <a:xfrm>
            <a:off x="2296584" y="2630489"/>
            <a:ext cx="304800" cy="3938587"/>
          </a:xfrm>
          <a:custGeom>
            <a:avLst/>
            <a:gdLst>
              <a:gd name="T0" fmla="*/ 2147483647 w 144"/>
              <a:gd name="T1" fmla="*/ 0 h 2481"/>
              <a:gd name="T2" fmla="*/ 2147483647 w 144"/>
              <a:gd name="T3" fmla="*/ 2147483647 h 2481"/>
              <a:gd name="T4" fmla="*/ 2147483647 w 144"/>
              <a:gd name="T5" fmla="*/ 2147483647 h 2481"/>
              <a:gd name="T6" fmla="*/ 2147483647 w 144"/>
              <a:gd name="T7" fmla="*/ 2147483647 h 2481"/>
              <a:gd name="T8" fmla="*/ 2147483647 w 144"/>
              <a:gd name="T9" fmla="*/ 2147483647 h 2481"/>
              <a:gd name="T10" fmla="*/ 2147483647 w 144"/>
              <a:gd name="T11" fmla="*/ 2147483647 h 248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2481"/>
              <a:gd name="T20" fmla="*/ 144 w 144"/>
              <a:gd name="T21" fmla="*/ 2481 h 2481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2481">
                <a:moveTo>
                  <a:pt x="43" y="0"/>
                </a:moveTo>
                <a:cubicBezTo>
                  <a:pt x="52" y="205"/>
                  <a:pt x="78" y="396"/>
                  <a:pt x="91" y="600"/>
                </a:cubicBezTo>
                <a:cubicBezTo>
                  <a:pt x="87" y="932"/>
                  <a:pt x="144" y="1333"/>
                  <a:pt x="55" y="1681"/>
                </a:cubicBezTo>
                <a:cubicBezTo>
                  <a:pt x="47" y="1760"/>
                  <a:pt x="39" y="1829"/>
                  <a:pt x="20" y="1905"/>
                </a:cubicBezTo>
                <a:cubicBezTo>
                  <a:pt x="1" y="2075"/>
                  <a:pt x="0" y="2029"/>
                  <a:pt x="20" y="2269"/>
                </a:cubicBezTo>
                <a:cubicBezTo>
                  <a:pt x="26" y="2346"/>
                  <a:pt x="55" y="2396"/>
                  <a:pt x="55" y="2481"/>
                </a:cubicBezTo>
              </a:path>
            </a:pathLst>
          </a:custGeom>
          <a:noFill/>
          <a:ln w="38100" cmpd="sng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27659" name="Freeform 10"/>
          <p:cNvSpPr>
            <a:spLocks/>
          </p:cNvSpPr>
          <p:nvPr/>
        </p:nvSpPr>
        <p:spPr bwMode="auto">
          <a:xfrm>
            <a:off x="5897034" y="2613025"/>
            <a:ext cx="336551" cy="3975100"/>
          </a:xfrm>
          <a:custGeom>
            <a:avLst/>
            <a:gdLst>
              <a:gd name="T0" fmla="*/ 2147483647 w 159"/>
              <a:gd name="T1" fmla="*/ 0 h 2504"/>
              <a:gd name="T2" fmla="*/ 2147483647 w 159"/>
              <a:gd name="T3" fmla="*/ 2147483647 h 2504"/>
              <a:gd name="T4" fmla="*/ 2147483647 w 159"/>
              <a:gd name="T5" fmla="*/ 2147483647 h 2504"/>
              <a:gd name="T6" fmla="*/ 2147483647 w 159"/>
              <a:gd name="T7" fmla="*/ 2147483647 h 2504"/>
              <a:gd name="T8" fmla="*/ 2147483647 w 159"/>
              <a:gd name="T9" fmla="*/ 2147483647 h 2504"/>
              <a:gd name="T10" fmla="*/ 0 w 159"/>
              <a:gd name="T11" fmla="*/ 2147483647 h 250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59"/>
              <a:gd name="T19" fmla="*/ 0 h 2504"/>
              <a:gd name="T20" fmla="*/ 159 w 159"/>
              <a:gd name="T21" fmla="*/ 2504 h 250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59" h="2504">
                <a:moveTo>
                  <a:pt x="94" y="0"/>
                </a:moveTo>
                <a:cubicBezTo>
                  <a:pt x="88" y="440"/>
                  <a:pt x="103" y="889"/>
                  <a:pt x="47" y="1328"/>
                </a:cubicBezTo>
                <a:cubicBezTo>
                  <a:pt x="57" y="1530"/>
                  <a:pt x="14" y="1544"/>
                  <a:pt x="118" y="1645"/>
                </a:cubicBezTo>
                <a:cubicBezTo>
                  <a:pt x="159" y="1780"/>
                  <a:pt x="47" y="1941"/>
                  <a:pt x="23" y="2080"/>
                </a:cubicBezTo>
                <a:cubicBezTo>
                  <a:pt x="19" y="2217"/>
                  <a:pt x="20" y="2355"/>
                  <a:pt x="12" y="2492"/>
                </a:cubicBezTo>
                <a:cubicBezTo>
                  <a:pt x="11" y="2504"/>
                  <a:pt x="0" y="2457"/>
                  <a:pt x="0" y="2457"/>
                </a:cubicBezTo>
              </a:path>
            </a:pathLst>
          </a:custGeom>
          <a:noFill/>
          <a:ln w="38100" cmpd="sng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27660" name="Freeform 11"/>
          <p:cNvSpPr>
            <a:spLocks/>
          </p:cNvSpPr>
          <p:nvPr/>
        </p:nvSpPr>
        <p:spPr bwMode="auto">
          <a:xfrm>
            <a:off x="7863418" y="2574925"/>
            <a:ext cx="249767" cy="3975100"/>
          </a:xfrm>
          <a:custGeom>
            <a:avLst/>
            <a:gdLst>
              <a:gd name="T0" fmla="*/ 2147483647 w 118"/>
              <a:gd name="T1" fmla="*/ 0 h 2504"/>
              <a:gd name="T2" fmla="*/ 2147483647 w 118"/>
              <a:gd name="T3" fmla="*/ 2147483647 h 2504"/>
              <a:gd name="T4" fmla="*/ 2147483647 w 118"/>
              <a:gd name="T5" fmla="*/ 2147483647 h 2504"/>
              <a:gd name="T6" fmla="*/ 2147483647 w 118"/>
              <a:gd name="T7" fmla="*/ 2147483647 h 2504"/>
              <a:gd name="T8" fmla="*/ 2147483647 w 118"/>
              <a:gd name="T9" fmla="*/ 2147483647 h 2504"/>
              <a:gd name="T10" fmla="*/ 2147483647 w 118"/>
              <a:gd name="T11" fmla="*/ 2147483647 h 2504"/>
              <a:gd name="T12" fmla="*/ 2147483647 w 118"/>
              <a:gd name="T13" fmla="*/ 2147483647 h 2504"/>
              <a:gd name="T14" fmla="*/ 0 w 118"/>
              <a:gd name="T15" fmla="*/ 2147483647 h 2504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18"/>
              <a:gd name="T25" fmla="*/ 0 h 2504"/>
              <a:gd name="T26" fmla="*/ 118 w 118"/>
              <a:gd name="T27" fmla="*/ 2504 h 2504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18" h="2504">
                <a:moveTo>
                  <a:pt x="47" y="0"/>
                </a:moveTo>
                <a:cubicBezTo>
                  <a:pt x="56" y="120"/>
                  <a:pt x="61" y="359"/>
                  <a:pt x="94" y="459"/>
                </a:cubicBezTo>
                <a:cubicBezTo>
                  <a:pt x="115" y="774"/>
                  <a:pt x="118" y="921"/>
                  <a:pt x="105" y="1305"/>
                </a:cubicBezTo>
                <a:cubicBezTo>
                  <a:pt x="103" y="1364"/>
                  <a:pt x="79" y="1435"/>
                  <a:pt x="70" y="1493"/>
                </a:cubicBezTo>
                <a:cubicBezTo>
                  <a:pt x="57" y="1673"/>
                  <a:pt x="25" y="1856"/>
                  <a:pt x="70" y="2034"/>
                </a:cubicBezTo>
                <a:cubicBezTo>
                  <a:pt x="66" y="2108"/>
                  <a:pt x="64" y="2183"/>
                  <a:pt x="58" y="2257"/>
                </a:cubicBezTo>
                <a:cubicBezTo>
                  <a:pt x="55" y="2298"/>
                  <a:pt x="23" y="2375"/>
                  <a:pt x="23" y="2375"/>
                </a:cubicBezTo>
                <a:cubicBezTo>
                  <a:pt x="10" y="2489"/>
                  <a:pt x="26" y="2449"/>
                  <a:pt x="0" y="2504"/>
                </a:cubicBezTo>
              </a:path>
            </a:pathLst>
          </a:custGeom>
          <a:noFill/>
          <a:ln w="38100" cmpd="sng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27661" name="Freeform 12"/>
          <p:cNvSpPr>
            <a:spLocks/>
          </p:cNvSpPr>
          <p:nvPr/>
        </p:nvSpPr>
        <p:spPr bwMode="auto">
          <a:xfrm>
            <a:off x="9679518" y="2593975"/>
            <a:ext cx="131233" cy="3994150"/>
          </a:xfrm>
          <a:custGeom>
            <a:avLst/>
            <a:gdLst>
              <a:gd name="T0" fmla="*/ 2147483647 w 62"/>
              <a:gd name="T1" fmla="*/ 0 h 2516"/>
              <a:gd name="T2" fmla="*/ 2147483647 w 62"/>
              <a:gd name="T3" fmla="*/ 2147483647 h 2516"/>
              <a:gd name="T4" fmla="*/ 2147483647 w 62"/>
              <a:gd name="T5" fmla="*/ 2147483647 h 2516"/>
              <a:gd name="T6" fmla="*/ 2147483647 w 62"/>
              <a:gd name="T7" fmla="*/ 2147483647 h 2516"/>
              <a:gd name="T8" fmla="*/ 0 w 62"/>
              <a:gd name="T9" fmla="*/ 2147483647 h 2516"/>
              <a:gd name="T10" fmla="*/ 2147483647 w 62"/>
              <a:gd name="T11" fmla="*/ 2147483647 h 2516"/>
              <a:gd name="T12" fmla="*/ 2147483647 w 62"/>
              <a:gd name="T13" fmla="*/ 2147483647 h 2516"/>
              <a:gd name="T14" fmla="*/ 2147483647 w 62"/>
              <a:gd name="T15" fmla="*/ 2147483647 h 2516"/>
              <a:gd name="T16" fmla="*/ 2147483647 w 62"/>
              <a:gd name="T17" fmla="*/ 2147483647 h 251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62"/>
              <a:gd name="T28" fmla="*/ 0 h 2516"/>
              <a:gd name="T29" fmla="*/ 62 w 62"/>
              <a:gd name="T30" fmla="*/ 2516 h 251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62" h="2516">
                <a:moveTo>
                  <a:pt x="11" y="0"/>
                </a:moveTo>
                <a:cubicBezTo>
                  <a:pt x="62" y="100"/>
                  <a:pt x="45" y="219"/>
                  <a:pt x="59" y="329"/>
                </a:cubicBezTo>
                <a:cubicBezTo>
                  <a:pt x="55" y="682"/>
                  <a:pt x="58" y="1034"/>
                  <a:pt x="47" y="1387"/>
                </a:cubicBezTo>
                <a:cubicBezTo>
                  <a:pt x="46" y="1419"/>
                  <a:pt x="23" y="1481"/>
                  <a:pt x="23" y="1481"/>
                </a:cubicBezTo>
                <a:cubicBezTo>
                  <a:pt x="17" y="1630"/>
                  <a:pt x="0" y="1779"/>
                  <a:pt x="0" y="1928"/>
                </a:cubicBezTo>
                <a:cubicBezTo>
                  <a:pt x="0" y="1987"/>
                  <a:pt x="3" y="2046"/>
                  <a:pt x="11" y="2104"/>
                </a:cubicBezTo>
                <a:cubicBezTo>
                  <a:pt x="15" y="2129"/>
                  <a:pt x="27" y="2151"/>
                  <a:pt x="35" y="2175"/>
                </a:cubicBezTo>
                <a:cubicBezTo>
                  <a:pt x="39" y="2187"/>
                  <a:pt x="47" y="2210"/>
                  <a:pt x="47" y="2210"/>
                </a:cubicBezTo>
                <a:cubicBezTo>
                  <a:pt x="47" y="2212"/>
                  <a:pt x="49" y="2478"/>
                  <a:pt x="11" y="2516"/>
                </a:cubicBezTo>
              </a:path>
            </a:pathLst>
          </a:custGeom>
          <a:noFill/>
          <a:ln w="38100" cmpd="sng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27662" name="Freeform 13"/>
          <p:cNvSpPr>
            <a:spLocks/>
          </p:cNvSpPr>
          <p:nvPr/>
        </p:nvSpPr>
        <p:spPr bwMode="auto">
          <a:xfrm>
            <a:off x="1278467" y="2470151"/>
            <a:ext cx="8902700" cy="1882775"/>
          </a:xfrm>
          <a:custGeom>
            <a:avLst/>
            <a:gdLst>
              <a:gd name="T0" fmla="*/ 2147483647 w 4206"/>
              <a:gd name="T1" fmla="*/ 2147483647 h 1186"/>
              <a:gd name="T2" fmla="*/ 2147483647 w 4206"/>
              <a:gd name="T3" fmla="*/ 2147483647 h 1186"/>
              <a:gd name="T4" fmla="*/ 2147483647 w 4206"/>
              <a:gd name="T5" fmla="*/ 2147483647 h 1186"/>
              <a:gd name="T6" fmla="*/ 2147483647 w 4206"/>
              <a:gd name="T7" fmla="*/ 2147483647 h 1186"/>
              <a:gd name="T8" fmla="*/ 2147483647 w 4206"/>
              <a:gd name="T9" fmla="*/ 2147483647 h 1186"/>
              <a:gd name="T10" fmla="*/ 2147483647 w 4206"/>
              <a:gd name="T11" fmla="*/ 2147483647 h 1186"/>
              <a:gd name="T12" fmla="*/ 2147483647 w 4206"/>
              <a:gd name="T13" fmla="*/ 2147483647 h 1186"/>
              <a:gd name="T14" fmla="*/ 2147483647 w 4206"/>
              <a:gd name="T15" fmla="*/ 2147483647 h 1186"/>
              <a:gd name="T16" fmla="*/ 2147483647 w 4206"/>
              <a:gd name="T17" fmla="*/ 2147483647 h 1186"/>
              <a:gd name="T18" fmla="*/ 2147483647 w 4206"/>
              <a:gd name="T19" fmla="*/ 2147483647 h 1186"/>
              <a:gd name="T20" fmla="*/ 2147483647 w 4206"/>
              <a:gd name="T21" fmla="*/ 2147483647 h 1186"/>
              <a:gd name="T22" fmla="*/ 2147483647 w 4206"/>
              <a:gd name="T23" fmla="*/ 2147483647 h 1186"/>
              <a:gd name="T24" fmla="*/ 2147483647 w 4206"/>
              <a:gd name="T25" fmla="*/ 2147483647 h 1186"/>
              <a:gd name="T26" fmla="*/ 2147483647 w 4206"/>
              <a:gd name="T27" fmla="*/ 2147483647 h 1186"/>
              <a:gd name="T28" fmla="*/ 2147483647 w 4206"/>
              <a:gd name="T29" fmla="*/ 2147483647 h 1186"/>
              <a:gd name="T30" fmla="*/ 2147483647 w 4206"/>
              <a:gd name="T31" fmla="*/ 2147483647 h 1186"/>
              <a:gd name="T32" fmla="*/ 2147483647 w 4206"/>
              <a:gd name="T33" fmla="*/ 2147483647 h 1186"/>
              <a:gd name="T34" fmla="*/ 2147483647 w 4206"/>
              <a:gd name="T35" fmla="*/ 2147483647 h 1186"/>
              <a:gd name="T36" fmla="*/ 2147483647 w 4206"/>
              <a:gd name="T37" fmla="*/ 2147483647 h 1186"/>
              <a:gd name="T38" fmla="*/ 2147483647 w 4206"/>
              <a:gd name="T39" fmla="*/ 2147483647 h 1186"/>
              <a:gd name="T40" fmla="*/ 2147483647 w 4206"/>
              <a:gd name="T41" fmla="*/ 2147483647 h 1186"/>
              <a:gd name="T42" fmla="*/ 2147483647 w 4206"/>
              <a:gd name="T43" fmla="*/ 2147483647 h 1186"/>
              <a:gd name="T44" fmla="*/ 2147483647 w 4206"/>
              <a:gd name="T45" fmla="*/ 2147483647 h 1186"/>
              <a:gd name="T46" fmla="*/ 2147483647 w 4206"/>
              <a:gd name="T47" fmla="*/ 2147483647 h 1186"/>
              <a:gd name="T48" fmla="*/ 2147483647 w 4206"/>
              <a:gd name="T49" fmla="*/ 2147483647 h 1186"/>
              <a:gd name="T50" fmla="*/ 2147483647 w 4206"/>
              <a:gd name="T51" fmla="*/ 2147483647 h 1186"/>
              <a:gd name="T52" fmla="*/ 2147483647 w 4206"/>
              <a:gd name="T53" fmla="*/ 2147483647 h 1186"/>
              <a:gd name="T54" fmla="*/ 2147483647 w 4206"/>
              <a:gd name="T55" fmla="*/ 2147483647 h 1186"/>
              <a:gd name="T56" fmla="*/ 2147483647 w 4206"/>
              <a:gd name="T57" fmla="*/ 2147483647 h 1186"/>
              <a:gd name="T58" fmla="*/ 2147483647 w 4206"/>
              <a:gd name="T59" fmla="*/ 2147483647 h 1186"/>
              <a:gd name="T60" fmla="*/ 2147483647 w 4206"/>
              <a:gd name="T61" fmla="*/ 2147483647 h 1186"/>
              <a:gd name="T62" fmla="*/ 2147483647 w 4206"/>
              <a:gd name="T63" fmla="*/ 2147483647 h 1186"/>
              <a:gd name="T64" fmla="*/ 2147483647 w 4206"/>
              <a:gd name="T65" fmla="*/ 2147483647 h 1186"/>
              <a:gd name="T66" fmla="*/ 2147483647 w 4206"/>
              <a:gd name="T67" fmla="*/ 2147483647 h 1186"/>
              <a:gd name="T68" fmla="*/ 2147483647 w 4206"/>
              <a:gd name="T69" fmla="*/ 2147483647 h 1186"/>
              <a:gd name="T70" fmla="*/ 2147483647 w 4206"/>
              <a:gd name="T71" fmla="*/ 2147483647 h 1186"/>
              <a:gd name="T72" fmla="*/ 2147483647 w 4206"/>
              <a:gd name="T73" fmla="*/ 2147483647 h 1186"/>
              <a:gd name="T74" fmla="*/ 2147483647 w 4206"/>
              <a:gd name="T75" fmla="*/ 2147483647 h 1186"/>
              <a:gd name="T76" fmla="*/ 2147483647 w 4206"/>
              <a:gd name="T77" fmla="*/ 2147483647 h 1186"/>
              <a:gd name="T78" fmla="*/ 2147483647 w 4206"/>
              <a:gd name="T79" fmla="*/ 2147483647 h 1186"/>
              <a:gd name="T80" fmla="*/ 2147483647 w 4206"/>
              <a:gd name="T81" fmla="*/ 2147483647 h 1186"/>
              <a:gd name="T82" fmla="*/ 2147483647 w 4206"/>
              <a:gd name="T83" fmla="*/ 2147483647 h 1186"/>
              <a:gd name="T84" fmla="*/ 2147483647 w 4206"/>
              <a:gd name="T85" fmla="*/ 2147483647 h 1186"/>
              <a:gd name="T86" fmla="*/ 2147483647 w 4206"/>
              <a:gd name="T87" fmla="*/ 2147483647 h 1186"/>
              <a:gd name="T88" fmla="*/ 2147483647 w 4206"/>
              <a:gd name="T89" fmla="*/ 2147483647 h 1186"/>
              <a:gd name="T90" fmla="*/ 2147483647 w 4206"/>
              <a:gd name="T91" fmla="*/ 2147483647 h 118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w 4206"/>
              <a:gd name="T139" fmla="*/ 0 h 1186"/>
              <a:gd name="T140" fmla="*/ 4206 w 4206"/>
              <a:gd name="T141" fmla="*/ 1186 h 118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T138" t="T139" r="T140" b="T141"/>
            <a:pathLst>
              <a:path w="4206" h="1186">
                <a:moveTo>
                  <a:pt x="348" y="137"/>
                </a:moveTo>
                <a:cubicBezTo>
                  <a:pt x="406" y="305"/>
                  <a:pt x="434" y="482"/>
                  <a:pt x="477" y="654"/>
                </a:cubicBezTo>
                <a:cubicBezTo>
                  <a:pt x="492" y="715"/>
                  <a:pt x="489" y="802"/>
                  <a:pt x="524" y="854"/>
                </a:cubicBezTo>
                <a:cubicBezTo>
                  <a:pt x="540" y="879"/>
                  <a:pt x="571" y="897"/>
                  <a:pt x="595" y="913"/>
                </a:cubicBezTo>
                <a:cubicBezTo>
                  <a:pt x="734" y="865"/>
                  <a:pt x="631" y="656"/>
                  <a:pt x="607" y="536"/>
                </a:cubicBezTo>
                <a:cubicBezTo>
                  <a:pt x="603" y="470"/>
                  <a:pt x="601" y="403"/>
                  <a:pt x="595" y="337"/>
                </a:cubicBezTo>
                <a:cubicBezTo>
                  <a:pt x="593" y="313"/>
                  <a:pt x="583" y="290"/>
                  <a:pt x="583" y="266"/>
                </a:cubicBezTo>
                <a:cubicBezTo>
                  <a:pt x="583" y="242"/>
                  <a:pt x="579" y="214"/>
                  <a:pt x="595" y="196"/>
                </a:cubicBezTo>
                <a:cubicBezTo>
                  <a:pt x="612" y="177"/>
                  <a:pt x="666" y="172"/>
                  <a:pt x="666" y="172"/>
                </a:cubicBezTo>
                <a:cubicBezTo>
                  <a:pt x="716" y="189"/>
                  <a:pt x="715" y="214"/>
                  <a:pt x="736" y="266"/>
                </a:cubicBezTo>
                <a:cubicBezTo>
                  <a:pt x="745" y="289"/>
                  <a:pt x="760" y="337"/>
                  <a:pt x="760" y="337"/>
                </a:cubicBezTo>
                <a:cubicBezTo>
                  <a:pt x="794" y="545"/>
                  <a:pt x="835" y="754"/>
                  <a:pt x="877" y="960"/>
                </a:cubicBezTo>
                <a:cubicBezTo>
                  <a:pt x="932" y="956"/>
                  <a:pt x="990" y="966"/>
                  <a:pt x="1042" y="948"/>
                </a:cubicBezTo>
                <a:cubicBezTo>
                  <a:pt x="1057" y="943"/>
                  <a:pt x="1053" y="917"/>
                  <a:pt x="1053" y="901"/>
                </a:cubicBezTo>
                <a:cubicBezTo>
                  <a:pt x="1053" y="818"/>
                  <a:pt x="1040" y="736"/>
                  <a:pt x="971" y="689"/>
                </a:cubicBezTo>
                <a:cubicBezTo>
                  <a:pt x="949" y="625"/>
                  <a:pt x="911" y="566"/>
                  <a:pt x="889" y="501"/>
                </a:cubicBezTo>
                <a:cubicBezTo>
                  <a:pt x="879" y="470"/>
                  <a:pt x="865" y="407"/>
                  <a:pt x="865" y="407"/>
                </a:cubicBezTo>
                <a:cubicBezTo>
                  <a:pt x="881" y="117"/>
                  <a:pt x="823" y="231"/>
                  <a:pt x="948" y="148"/>
                </a:cubicBezTo>
                <a:cubicBezTo>
                  <a:pt x="1069" y="163"/>
                  <a:pt x="1040" y="148"/>
                  <a:pt x="1089" y="243"/>
                </a:cubicBezTo>
                <a:cubicBezTo>
                  <a:pt x="1130" y="417"/>
                  <a:pt x="1108" y="596"/>
                  <a:pt x="1136" y="772"/>
                </a:cubicBezTo>
                <a:cubicBezTo>
                  <a:pt x="1146" y="833"/>
                  <a:pt x="1154" y="902"/>
                  <a:pt x="1206" y="936"/>
                </a:cubicBezTo>
                <a:cubicBezTo>
                  <a:pt x="1346" y="912"/>
                  <a:pt x="1304" y="878"/>
                  <a:pt x="1289" y="713"/>
                </a:cubicBezTo>
                <a:cubicBezTo>
                  <a:pt x="1282" y="637"/>
                  <a:pt x="1248" y="573"/>
                  <a:pt x="1230" y="501"/>
                </a:cubicBezTo>
                <a:cubicBezTo>
                  <a:pt x="1222" y="470"/>
                  <a:pt x="1211" y="402"/>
                  <a:pt x="1206" y="372"/>
                </a:cubicBezTo>
                <a:cubicBezTo>
                  <a:pt x="1210" y="313"/>
                  <a:pt x="1204" y="253"/>
                  <a:pt x="1218" y="196"/>
                </a:cubicBezTo>
                <a:cubicBezTo>
                  <a:pt x="1221" y="184"/>
                  <a:pt x="1241" y="187"/>
                  <a:pt x="1253" y="184"/>
                </a:cubicBezTo>
                <a:cubicBezTo>
                  <a:pt x="1367" y="151"/>
                  <a:pt x="1242" y="191"/>
                  <a:pt x="1336" y="160"/>
                </a:cubicBezTo>
                <a:cubicBezTo>
                  <a:pt x="1348" y="168"/>
                  <a:pt x="1364" y="172"/>
                  <a:pt x="1371" y="184"/>
                </a:cubicBezTo>
                <a:cubicBezTo>
                  <a:pt x="1384" y="204"/>
                  <a:pt x="1415" y="336"/>
                  <a:pt x="1418" y="348"/>
                </a:cubicBezTo>
                <a:cubicBezTo>
                  <a:pt x="1425" y="375"/>
                  <a:pt x="1465" y="379"/>
                  <a:pt x="1488" y="395"/>
                </a:cubicBezTo>
                <a:cubicBezTo>
                  <a:pt x="1500" y="403"/>
                  <a:pt x="1524" y="419"/>
                  <a:pt x="1524" y="419"/>
                </a:cubicBezTo>
                <a:cubicBezTo>
                  <a:pt x="1532" y="442"/>
                  <a:pt x="1546" y="464"/>
                  <a:pt x="1547" y="489"/>
                </a:cubicBezTo>
                <a:cubicBezTo>
                  <a:pt x="1551" y="638"/>
                  <a:pt x="1533" y="789"/>
                  <a:pt x="1559" y="936"/>
                </a:cubicBezTo>
                <a:cubicBezTo>
                  <a:pt x="1563" y="960"/>
                  <a:pt x="1606" y="952"/>
                  <a:pt x="1629" y="960"/>
                </a:cubicBezTo>
                <a:cubicBezTo>
                  <a:pt x="1660" y="971"/>
                  <a:pt x="1692" y="975"/>
                  <a:pt x="1724" y="983"/>
                </a:cubicBezTo>
                <a:cubicBezTo>
                  <a:pt x="1728" y="967"/>
                  <a:pt x="1740" y="951"/>
                  <a:pt x="1735" y="936"/>
                </a:cubicBezTo>
                <a:cubicBezTo>
                  <a:pt x="1727" y="909"/>
                  <a:pt x="1688" y="866"/>
                  <a:pt x="1688" y="866"/>
                </a:cubicBezTo>
                <a:cubicBezTo>
                  <a:pt x="1642" y="728"/>
                  <a:pt x="1665" y="643"/>
                  <a:pt x="1653" y="466"/>
                </a:cubicBezTo>
                <a:cubicBezTo>
                  <a:pt x="1650" y="418"/>
                  <a:pt x="1607" y="353"/>
                  <a:pt x="1594" y="301"/>
                </a:cubicBezTo>
                <a:cubicBezTo>
                  <a:pt x="1598" y="246"/>
                  <a:pt x="1584" y="187"/>
                  <a:pt x="1606" y="137"/>
                </a:cubicBezTo>
                <a:cubicBezTo>
                  <a:pt x="1616" y="114"/>
                  <a:pt x="1653" y="121"/>
                  <a:pt x="1676" y="113"/>
                </a:cubicBezTo>
                <a:cubicBezTo>
                  <a:pt x="1689" y="108"/>
                  <a:pt x="1700" y="98"/>
                  <a:pt x="1712" y="90"/>
                </a:cubicBezTo>
                <a:cubicBezTo>
                  <a:pt x="1760" y="121"/>
                  <a:pt x="1769" y="140"/>
                  <a:pt x="1782" y="196"/>
                </a:cubicBezTo>
                <a:cubicBezTo>
                  <a:pt x="1786" y="290"/>
                  <a:pt x="1790" y="384"/>
                  <a:pt x="1794" y="478"/>
                </a:cubicBezTo>
                <a:cubicBezTo>
                  <a:pt x="1800" y="602"/>
                  <a:pt x="1774" y="826"/>
                  <a:pt x="1900" y="913"/>
                </a:cubicBezTo>
                <a:cubicBezTo>
                  <a:pt x="1926" y="835"/>
                  <a:pt x="1898" y="746"/>
                  <a:pt x="1888" y="666"/>
                </a:cubicBezTo>
                <a:cubicBezTo>
                  <a:pt x="1892" y="517"/>
                  <a:pt x="1889" y="368"/>
                  <a:pt x="1900" y="219"/>
                </a:cubicBezTo>
                <a:cubicBezTo>
                  <a:pt x="1901" y="205"/>
                  <a:pt x="1911" y="191"/>
                  <a:pt x="1923" y="184"/>
                </a:cubicBezTo>
                <a:cubicBezTo>
                  <a:pt x="1951" y="168"/>
                  <a:pt x="1986" y="170"/>
                  <a:pt x="2017" y="160"/>
                </a:cubicBezTo>
                <a:cubicBezTo>
                  <a:pt x="2116" y="177"/>
                  <a:pt x="2090" y="179"/>
                  <a:pt x="2147" y="254"/>
                </a:cubicBezTo>
                <a:cubicBezTo>
                  <a:pt x="2181" y="367"/>
                  <a:pt x="2178" y="363"/>
                  <a:pt x="2158" y="536"/>
                </a:cubicBezTo>
                <a:cubicBezTo>
                  <a:pt x="2154" y="568"/>
                  <a:pt x="2143" y="599"/>
                  <a:pt x="2135" y="630"/>
                </a:cubicBezTo>
                <a:cubicBezTo>
                  <a:pt x="2131" y="646"/>
                  <a:pt x="2132" y="663"/>
                  <a:pt x="2123" y="677"/>
                </a:cubicBezTo>
                <a:cubicBezTo>
                  <a:pt x="2097" y="717"/>
                  <a:pt x="2088" y="749"/>
                  <a:pt x="2076" y="795"/>
                </a:cubicBezTo>
                <a:cubicBezTo>
                  <a:pt x="2080" y="842"/>
                  <a:pt x="2065" y="895"/>
                  <a:pt x="2088" y="936"/>
                </a:cubicBezTo>
                <a:cubicBezTo>
                  <a:pt x="2098" y="954"/>
                  <a:pt x="2130" y="935"/>
                  <a:pt x="2147" y="924"/>
                </a:cubicBezTo>
                <a:cubicBezTo>
                  <a:pt x="2157" y="917"/>
                  <a:pt x="2154" y="901"/>
                  <a:pt x="2158" y="889"/>
                </a:cubicBezTo>
                <a:cubicBezTo>
                  <a:pt x="2162" y="842"/>
                  <a:pt x="2162" y="795"/>
                  <a:pt x="2170" y="748"/>
                </a:cubicBezTo>
                <a:cubicBezTo>
                  <a:pt x="2174" y="723"/>
                  <a:pt x="2186" y="701"/>
                  <a:pt x="2194" y="677"/>
                </a:cubicBezTo>
                <a:cubicBezTo>
                  <a:pt x="2212" y="623"/>
                  <a:pt x="2225" y="557"/>
                  <a:pt x="2241" y="501"/>
                </a:cubicBezTo>
                <a:cubicBezTo>
                  <a:pt x="2244" y="489"/>
                  <a:pt x="2249" y="478"/>
                  <a:pt x="2252" y="466"/>
                </a:cubicBezTo>
                <a:cubicBezTo>
                  <a:pt x="2260" y="435"/>
                  <a:pt x="2268" y="403"/>
                  <a:pt x="2276" y="372"/>
                </a:cubicBezTo>
                <a:cubicBezTo>
                  <a:pt x="2280" y="356"/>
                  <a:pt x="2288" y="325"/>
                  <a:pt x="2288" y="325"/>
                </a:cubicBezTo>
                <a:cubicBezTo>
                  <a:pt x="2292" y="270"/>
                  <a:pt x="2283" y="212"/>
                  <a:pt x="2300" y="160"/>
                </a:cubicBezTo>
                <a:cubicBezTo>
                  <a:pt x="2304" y="147"/>
                  <a:pt x="2326" y="173"/>
                  <a:pt x="2335" y="184"/>
                </a:cubicBezTo>
                <a:cubicBezTo>
                  <a:pt x="2343" y="194"/>
                  <a:pt x="2343" y="207"/>
                  <a:pt x="2347" y="219"/>
                </a:cubicBezTo>
                <a:cubicBezTo>
                  <a:pt x="2342" y="435"/>
                  <a:pt x="2323" y="650"/>
                  <a:pt x="2323" y="866"/>
                </a:cubicBezTo>
                <a:cubicBezTo>
                  <a:pt x="2323" y="932"/>
                  <a:pt x="2325" y="999"/>
                  <a:pt x="2335" y="1065"/>
                </a:cubicBezTo>
                <a:cubicBezTo>
                  <a:pt x="2341" y="1106"/>
                  <a:pt x="2429" y="1148"/>
                  <a:pt x="2429" y="1148"/>
                </a:cubicBezTo>
                <a:cubicBezTo>
                  <a:pt x="2433" y="1101"/>
                  <a:pt x="2434" y="1054"/>
                  <a:pt x="2441" y="1007"/>
                </a:cubicBezTo>
                <a:cubicBezTo>
                  <a:pt x="2446" y="975"/>
                  <a:pt x="2456" y="944"/>
                  <a:pt x="2464" y="913"/>
                </a:cubicBezTo>
                <a:cubicBezTo>
                  <a:pt x="2468" y="897"/>
                  <a:pt x="2476" y="866"/>
                  <a:pt x="2476" y="866"/>
                </a:cubicBezTo>
                <a:cubicBezTo>
                  <a:pt x="2509" y="479"/>
                  <a:pt x="2463" y="1052"/>
                  <a:pt x="2499" y="231"/>
                </a:cubicBezTo>
                <a:cubicBezTo>
                  <a:pt x="2501" y="178"/>
                  <a:pt x="2535" y="188"/>
                  <a:pt x="2582" y="172"/>
                </a:cubicBezTo>
                <a:cubicBezTo>
                  <a:pt x="2594" y="168"/>
                  <a:pt x="2617" y="160"/>
                  <a:pt x="2617" y="160"/>
                </a:cubicBezTo>
                <a:cubicBezTo>
                  <a:pt x="2640" y="168"/>
                  <a:pt x="2674" y="172"/>
                  <a:pt x="2676" y="207"/>
                </a:cubicBezTo>
                <a:cubicBezTo>
                  <a:pt x="2684" y="352"/>
                  <a:pt x="2641" y="524"/>
                  <a:pt x="2605" y="666"/>
                </a:cubicBezTo>
                <a:cubicBezTo>
                  <a:pt x="2609" y="685"/>
                  <a:pt x="2607" y="707"/>
                  <a:pt x="2617" y="724"/>
                </a:cubicBezTo>
                <a:cubicBezTo>
                  <a:pt x="2624" y="736"/>
                  <a:pt x="2645" y="736"/>
                  <a:pt x="2652" y="748"/>
                </a:cubicBezTo>
                <a:cubicBezTo>
                  <a:pt x="2665" y="769"/>
                  <a:pt x="2676" y="819"/>
                  <a:pt x="2676" y="819"/>
                </a:cubicBezTo>
                <a:cubicBezTo>
                  <a:pt x="2680" y="932"/>
                  <a:pt x="2662" y="1048"/>
                  <a:pt x="2687" y="1159"/>
                </a:cubicBezTo>
                <a:cubicBezTo>
                  <a:pt x="2692" y="1183"/>
                  <a:pt x="2758" y="1183"/>
                  <a:pt x="2758" y="1183"/>
                </a:cubicBezTo>
                <a:cubicBezTo>
                  <a:pt x="2883" y="1140"/>
                  <a:pt x="2783" y="1186"/>
                  <a:pt x="2805" y="889"/>
                </a:cubicBezTo>
                <a:cubicBezTo>
                  <a:pt x="2811" y="808"/>
                  <a:pt x="2864" y="663"/>
                  <a:pt x="2911" y="595"/>
                </a:cubicBezTo>
                <a:cubicBezTo>
                  <a:pt x="2936" y="472"/>
                  <a:pt x="2931" y="344"/>
                  <a:pt x="2876" y="231"/>
                </a:cubicBezTo>
                <a:cubicBezTo>
                  <a:pt x="2880" y="215"/>
                  <a:pt x="2872" y="189"/>
                  <a:pt x="2887" y="184"/>
                </a:cubicBezTo>
                <a:cubicBezTo>
                  <a:pt x="2955" y="161"/>
                  <a:pt x="2941" y="217"/>
                  <a:pt x="2958" y="243"/>
                </a:cubicBezTo>
                <a:cubicBezTo>
                  <a:pt x="2967" y="257"/>
                  <a:pt x="2981" y="266"/>
                  <a:pt x="2993" y="278"/>
                </a:cubicBezTo>
                <a:cubicBezTo>
                  <a:pt x="3039" y="459"/>
                  <a:pt x="3022" y="315"/>
                  <a:pt x="3040" y="642"/>
                </a:cubicBezTo>
                <a:cubicBezTo>
                  <a:pt x="3048" y="799"/>
                  <a:pt x="3007" y="978"/>
                  <a:pt x="3099" y="1112"/>
                </a:cubicBezTo>
                <a:cubicBezTo>
                  <a:pt x="3426" y="1035"/>
                  <a:pt x="3111" y="1125"/>
                  <a:pt x="3158" y="243"/>
                </a:cubicBezTo>
                <a:cubicBezTo>
                  <a:pt x="3160" y="206"/>
                  <a:pt x="3227" y="214"/>
                  <a:pt x="3263" y="207"/>
                </a:cubicBezTo>
                <a:cubicBezTo>
                  <a:pt x="3332" y="194"/>
                  <a:pt x="3397" y="183"/>
                  <a:pt x="3463" y="160"/>
                </a:cubicBezTo>
                <a:cubicBezTo>
                  <a:pt x="3499" y="302"/>
                  <a:pt x="3469" y="457"/>
                  <a:pt x="3428" y="595"/>
                </a:cubicBezTo>
                <a:cubicBezTo>
                  <a:pt x="3432" y="728"/>
                  <a:pt x="3423" y="863"/>
                  <a:pt x="3440" y="995"/>
                </a:cubicBezTo>
                <a:cubicBezTo>
                  <a:pt x="3442" y="1009"/>
                  <a:pt x="3472" y="985"/>
                  <a:pt x="3475" y="971"/>
                </a:cubicBezTo>
                <a:cubicBezTo>
                  <a:pt x="3508" y="808"/>
                  <a:pt x="3475" y="657"/>
                  <a:pt x="3569" y="513"/>
                </a:cubicBezTo>
                <a:cubicBezTo>
                  <a:pt x="3573" y="489"/>
                  <a:pt x="3576" y="466"/>
                  <a:pt x="3581" y="442"/>
                </a:cubicBezTo>
                <a:cubicBezTo>
                  <a:pt x="3584" y="426"/>
                  <a:pt x="3590" y="411"/>
                  <a:pt x="3593" y="395"/>
                </a:cubicBezTo>
                <a:cubicBezTo>
                  <a:pt x="3594" y="391"/>
                  <a:pt x="3607" y="292"/>
                  <a:pt x="3616" y="278"/>
                </a:cubicBezTo>
                <a:cubicBezTo>
                  <a:pt x="3624" y="266"/>
                  <a:pt x="3639" y="262"/>
                  <a:pt x="3651" y="254"/>
                </a:cubicBezTo>
                <a:cubicBezTo>
                  <a:pt x="3718" y="262"/>
                  <a:pt x="3787" y="258"/>
                  <a:pt x="3851" y="278"/>
                </a:cubicBezTo>
                <a:cubicBezTo>
                  <a:pt x="3868" y="283"/>
                  <a:pt x="3875" y="307"/>
                  <a:pt x="3875" y="325"/>
                </a:cubicBezTo>
                <a:cubicBezTo>
                  <a:pt x="3885" y="672"/>
                  <a:pt x="3901" y="603"/>
                  <a:pt x="3839" y="783"/>
                </a:cubicBezTo>
                <a:cubicBezTo>
                  <a:pt x="3825" y="874"/>
                  <a:pt x="3792" y="950"/>
                  <a:pt x="3781" y="1042"/>
                </a:cubicBezTo>
                <a:cubicBezTo>
                  <a:pt x="3785" y="1058"/>
                  <a:pt x="3776" y="1086"/>
                  <a:pt x="3792" y="1089"/>
                </a:cubicBezTo>
                <a:cubicBezTo>
                  <a:pt x="3811" y="1093"/>
                  <a:pt x="3826" y="1069"/>
                  <a:pt x="3839" y="1054"/>
                </a:cubicBezTo>
                <a:cubicBezTo>
                  <a:pt x="3883" y="1004"/>
                  <a:pt x="3906" y="918"/>
                  <a:pt x="3922" y="854"/>
                </a:cubicBezTo>
                <a:cubicBezTo>
                  <a:pt x="3926" y="721"/>
                  <a:pt x="3928" y="587"/>
                  <a:pt x="3933" y="454"/>
                </a:cubicBezTo>
                <a:cubicBezTo>
                  <a:pt x="3938" y="317"/>
                  <a:pt x="3910" y="192"/>
                  <a:pt x="4028" y="113"/>
                </a:cubicBezTo>
                <a:cubicBezTo>
                  <a:pt x="4097" y="327"/>
                  <a:pt x="4027" y="563"/>
                  <a:pt x="4004" y="783"/>
                </a:cubicBezTo>
                <a:cubicBezTo>
                  <a:pt x="4005" y="817"/>
                  <a:pt x="3918" y="1167"/>
                  <a:pt x="4075" y="1077"/>
                </a:cubicBezTo>
                <a:cubicBezTo>
                  <a:pt x="4087" y="1070"/>
                  <a:pt x="4090" y="1054"/>
                  <a:pt x="4098" y="1042"/>
                </a:cubicBezTo>
                <a:cubicBezTo>
                  <a:pt x="4102" y="991"/>
                  <a:pt x="4102" y="940"/>
                  <a:pt x="4110" y="889"/>
                </a:cubicBezTo>
                <a:cubicBezTo>
                  <a:pt x="4118" y="836"/>
                  <a:pt x="4146" y="778"/>
                  <a:pt x="4157" y="724"/>
                </a:cubicBezTo>
                <a:cubicBezTo>
                  <a:pt x="4161" y="571"/>
                  <a:pt x="4162" y="419"/>
                  <a:pt x="4169" y="266"/>
                </a:cubicBezTo>
                <a:cubicBezTo>
                  <a:pt x="4172" y="198"/>
                  <a:pt x="4206" y="79"/>
                  <a:pt x="4098" y="78"/>
                </a:cubicBezTo>
                <a:cubicBezTo>
                  <a:pt x="3455" y="70"/>
                  <a:pt x="2813" y="70"/>
                  <a:pt x="2170" y="66"/>
                </a:cubicBezTo>
                <a:cubicBezTo>
                  <a:pt x="1941" y="45"/>
                  <a:pt x="1737" y="26"/>
                  <a:pt x="1500" y="19"/>
                </a:cubicBezTo>
                <a:cubicBezTo>
                  <a:pt x="1402" y="69"/>
                  <a:pt x="1505" y="10"/>
                  <a:pt x="1406" y="90"/>
                </a:cubicBezTo>
                <a:cubicBezTo>
                  <a:pt x="1384" y="108"/>
                  <a:pt x="1336" y="137"/>
                  <a:pt x="1336" y="137"/>
                </a:cubicBezTo>
                <a:cubicBezTo>
                  <a:pt x="1123" y="127"/>
                  <a:pt x="912" y="102"/>
                  <a:pt x="701" y="66"/>
                </a:cubicBezTo>
                <a:cubicBezTo>
                  <a:pt x="628" y="18"/>
                  <a:pt x="544" y="46"/>
                  <a:pt x="477" y="90"/>
                </a:cubicBezTo>
                <a:cubicBezTo>
                  <a:pt x="430" y="85"/>
                  <a:pt x="0" y="16"/>
                  <a:pt x="254" y="90"/>
                </a:cubicBezTo>
                <a:cubicBezTo>
                  <a:pt x="266" y="98"/>
                  <a:pt x="278" y="104"/>
                  <a:pt x="289" y="113"/>
                </a:cubicBezTo>
                <a:cubicBezTo>
                  <a:pt x="302" y="124"/>
                  <a:pt x="339" y="157"/>
                  <a:pt x="325" y="148"/>
                </a:cubicBezTo>
                <a:cubicBezTo>
                  <a:pt x="313" y="140"/>
                  <a:pt x="302" y="131"/>
                  <a:pt x="289" y="125"/>
                </a:cubicBezTo>
                <a:cubicBezTo>
                  <a:pt x="278" y="120"/>
                  <a:pt x="266" y="117"/>
                  <a:pt x="254" y="113"/>
                </a:cubicBezTo>
                <a:cubicBezTo>
                  <a:pt x="604" y="0"/>
                  <a:pt x="844" y="38"/>
                  <a:pt x="1265" y="31"/>
                </a:cubicBezTo>
                <a:cubicBezTo>
                  <a:pt x="1336" y="35"/>
                  <a:pt x="1406" y="37"/>
                  <a:pt x="1477" y="43"/>
                </a:cubicBezTo>
                <a:cubicBezTo>
                  <a:pt x="1539" y="49"/>
                  <a:pt x="1510" y="53"/>
                  <a:pt x="1559" y="78"/>
                </a:cubicBezTo>
                <a:cubicBezTo>
                  <a:pt x="1585" y="91"/>
                  <a:pt x="1628" y="96"/>
                  <a:pt x="1653" y="101"/>
                </a:cubicBezTo>
                <a:cubicBezTo>
                  <a:pt x="1744" y="92"/>
                  <a:pt x="1771" y="89"/>
                  <a:pt x="1841" y="43"/>
                </a:cubicBezTo>
                <a:cubicBezTo>
                  <a:pt x="2158" y="51"/>
                  <a:pt x="2476" y="74"/>
                  <a:pt x="2793" y="54"/>
                </a:cubicBezTo>
                <a:cubicBezTo>
                  <a:pt x="2902" y="20"/>
                  <a:pt x="2954" y="35"/>
                  <a:pt x="3087" y="43"/>
                </a:cubicBezTo>
                <a:cubicBezTo>
                  <a:pt x="3367" y="81"/>
                  <a:pt x="3471" y="61"/>
                  <a:pt x="3851" y="54"/>
                </a:cubicBezTo>
                <a:cubicBezTo>
                  <a:pt x="3939" y="26"/>
                  <a:pt x="3933" y="24"/>
                  <a:pt x="4086" y="54"/>
                </a:cubicBezTo>
                <a:cubicBezTo>
                  <a:pt x="4103" y="57"/>
                  <a:pt x="4107" y="82"/>
                  <a:pt x="4122" y="90"/>
                </a:cubicBezTo>
                <a:cubicBezTo>
                  <a:pt x="4132" y="95"/>
                  <a:pt x="4145" y="90"/>
                  <a:pt x="4157" y="90"/>
                </a:cubicBezTo>
              </a:path>
            </a:pathLst>
          </a:custGeom>
          <a:solidFill>
            <a:srgbClr val="FFFF00"/>
          </a:solidFill>
          <a:ln w="9525">
            <a:solidFill>
              <a:schemeClr val="hlink"/>
            </a:solidFill>
            <a:round/>
            <a:headEnd/>
            <a:tailEnd/>
          </a:ln>
        </p:spPr>
        <p:txBody>
          <a:bodyPr wrap="none"/>
          <a:lstStyle/>
          <a:p>
            <a:endParaRPr lang="cs-CZ"/>
          </a:p>
        </p:txBody>
      </p:sp>
      <p:sp>
        <p:nvSpPr>
          <p:cNvPr id="27663" name="Freeform 14"/>
          <p:cNvSpPr>
            <a:spLocks/>
          </p:cNvSpPr>
          <p:nvPr/>
        </p:nvSpPr>
        <p:spPr bwMode="auto">
          <a:xfrm>
            <a:off x="1816101" y="2474914"/>
            <a:ext cx="8261351" cy="422275"/>
          </a:xfrm>
          <a:custGeom>
            <a:avLst/>
            <a:gdLst>
              <a:gd name="T0" fmla="*/ 0 w 3903"/>
              <a:gd name="T1" fmla="*/ 2147483647 h 266"/>
              <a:gd name="T2" fmla="*/ 2147483647 w 3903"/>
              <a:gd name="T3" fmla="*/ 2147483647 h 266"/>
              <a:gd name="T4" fmla="*/ 2147483647 w 3903"/>
              <a:gd name="T5" fmla="*/ 2147483647 h 266"/>
              <a:gd name="T6" fmla="*/ 2147483647 w 3903"/>
              <a:gd name="T7" fmla="*/ 2147483647 h 266"/>
              <a:gd name="T8" fmla="*/ 2147483647 w 3903"/>
              <a:gd name="T9" fmla="*/ 2147483647 h 266"/>
              <a:gd name="T10" fmla="*/ 2147483647 w 3903"/>
              <a:gd name="T11" fmla="*/ 2147483647 h 266"/>
              <a:gd name="T12" fmla="*/ 2147483647 w 3903"/>
              <a:gd name="T13" fmla="*/ 2147483647 h 266"/>
              <a:gd name="T14" fmla="*/ 2147483647 w 3903"/>
              <a:gd name="T15" fmla="*/ 2147483647 h 266"/>
              <a:gd name="T16" fmla="*/ 2147483647 w 3903"/>
              <a:gd name="T17" fmla="*/ 2147483647 h 266"/>
              <a:gd name="T18" fmla="*/ 2147483647 w 3903"/>
              <a:gd name="T19" fmla="*/ 2147483647 h 266"/>
              <a:gd name="T20" fmla="*/ 2147483647 w 3903"/>
              <a:gd name="T21" fmla="*/ 2147483647 h 266"/>
              <a:gd name="T22" fmla="*/ 2147483647 w 3903"/>
              <a:gd name="T23" fmla="*/ 2147483647 h 266"/>
              <a:gd name="T24" fmla="*/ 2147483647 w 3903"/>
              <a:gd name="T25" fmla="*/ 2147483647 h 266"/>
              <a:gd name="T26" fmla="*/ 2147483647 w 3903"/>
              <a:gd name="T27" fmla="*/ 2147483647 h 266"/>
              <a:gd name="T28" fmla="*/ 2147483647 w 3903"/>
              <a:gd name="T29" fmla="*/ 2147483647 h 266"/>
              <a:gd name="T30" fmla="*/ 2147483647 w 3903"/>
              <a:gd name="T31" fmla="*/ 2147483647 h 266"/>
              <a:gd name="T32" fmla="*/ 2147483647 w 3903"/>
              <a:gd name="T33" fmla="*/ 2147483647 h 266"/>
              <a:gd name="T34" fmla="*/ 2147483647 w 3903"/>
              <a:gd name="T35" fmla="*/ 2147483647 h 266"/>
              <a:gd name="T36" fmla="*/ 2147483647 w 3903"/>
              <a:gd name="T37" fmla="*/ 2147483647 h 266"/>
              <a:gd name="T38" fmla="*/ 2147483647 w 3903"/>
              <a:gd name="T39" fmla="*/ 2147483647 h 266"/>
              <a:gd name="T40" fmla="*/ 2147483647 w 3903"/>
              <a:gd name="T41" fmla="*/ 2147483647 h 266"/>
              <a:gd name="T42" fmla="*/ 2147483647 w 3903"/>
              <a:gd name="T43" fmla="*/ 2147483647 h 266"/>
              <a:gd name="T44" fmla="*/ 2147483647 w 3903"/>
              <a:gd name="T45" fmla="*/ 2147483647 h 266"/>
              <a:gd name="T46" fmla="*/ 2147483647 w 3903"/>
              <a:gd name="T47" fmla="*/ 2147483647 h 266"/>
              <a:gd name="T48" fmla="*/ 2147483647 w 3903"/>
              <a:gd name="T49" fmla="*/ 2147483647 h 266"/>
              <a:gd name="T50" fmla="*/ 2147483647 w 3903"/>
              <a:gd name="T51" fmla="*/ 2147483647 h 266"/>
              <a:gd name="T52" fmla="*/ 2147483647 w 3903"/>
              <a:gd name="T53" fmla="*/ 2147483647 h 26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w 3903"/>
              <a:gd name="T82" fmla="*/ 0 h 266"/>
              <a:gd name="T83" fmla="*/ 3903 w 3903"/>
              <a:gd name="T84" fmla="*/ 266 h 26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T81" t="T82" r="T83" b="T84"/>
            <a:pathLst>
              <a:path w="3903" h="266">
                <a:moveTo>
                  <a:pt x="0" y="98"/>
                </a:moveTo>
                <a:cubicBezTo>
                  <a:pt x="81" y="79"/>
                  <a:pt x="164" y="72"/>
                  <a:pt x="247" y="63"/>
                </a:cubicBezTo>
                <a:cubicBezTo>
                  <a:pt x="432" y="0"/>
                  <a:pt x="206" y="24"/>
                  <a:pt x="647" y="40"/>
                </a:cubicBezTo>
                <a:cubicBezTo>
                  <a:pt x="672" y="48"/>
                  <a:pt x="692" y="67"/>
                  <a:pt x="717" y="75"/>
                </a:cubicBezTo>
                <a:cubicBezTo>
                  <a:pt x="743" y="83"/>
                  <a:pt x="772" y="83"/>
                  <a:pt x="799" y="87"/>
                </a:cubicBezTo>
                <a:cubicBezTo>
                  <a:pt x="1182" y="77"/>
                  <a:pt x="1557" y="49"/>
                  <a:pt x="1940" y="40"/>
                </a:cubicBezTo>
                <a:cubicBezTo>
                  <a:pt x="2303" y="18"/>
                  <a:pt x="2660" y="51"/>
                  <a:pt x="3021" y="63"/>
                </a:cubicBezTo>
                <a:cubicBezTo>
                  <a:pt x="3201" y="69"/>
                  <a:pt x="3382" y="70"/>
                  <a:pt x="3562" y="75"/>
                </a:cubicBezTo>
                <a:cubicBezTo>
                  <a:pt x="3676" y="78"/>
                  <a:pt x="3789" y="83"/>
                  <a:pt x="3903" y="87"/>
                </a:cubicBezTo>
                <a:cubicBezTo>
                  <a:pt x="3858" y="218"/>
                  <a:pt x="3903" y="122"/>
                  <a:pt x="3585" y="134"/>
                </a:cubicBezTo>
                <a:cubicBezTo>
                  <a:pt x="3237" y="147"/>
                  <a:pt x="2896" y="172"/>
                  <a:pt x="2551" y="204"/>
                </a:cubicBezTo>
                <a:cubicBezTo>
                  <a:pt x="2354" y="254"/>
                  <a:pt x="2422" y="241"/>
                  <a:pt x="2010" y="204"/>
                </a:cubicBezTo>
                <a:cubicBezTo>
                  <a:pt x="1990" y="202"/>
                  <a:pt x="1983" y="144"/>
                  <a:pt x="1975" y="134"/>
                </a:cubicBezTo>
                <a:cubicBezTo>
                  <a:pt x="1949" y="102"/>
                  <a:pt x="1893" y="95"/>
                  <a:pt x="1857" y="87"/>
                </a:cubicBezTo>
                <a:cubicBezTo>
                  <a:pt x="1796" y="45"/>
                  <a:pt x="1736" y="70"/>
                  <a:pt x="1669" y="87"/>
                </a:cubicBezTo>
                <a:cubicBezTo>
                  <a:pt x="1661" y="99"/>
                  <a:pt x="1657" y="113"/>
                  <a:pt x="1646" y="122"/>
                </a:cubicBezTo>
                <a:cubicBezTo>
                  <a:pt x="1636" y="130"/>
                  <a:pt x="1622" y="128"/>
                  <a:pt x="1611" y="134"/>
                </a:cubicBezTo>
                <a:cubicBezTo>
                  <a:pt x="1513" y="190"/>
                  <a:pt x="1609" y="154"/>
                  <a:pt x="1528" y="181"/>
                </a:cubicBezTo>
                <a:cubicBezTo>
                  <a:pt x="1243" y="163"/>
                  <a:pt x="1046" y="152"/>
                  <a:pt x="729" y="145"/>
                </a:cubicBezTo>
                <a:cubicBezTo>
                  <a:pt x="549" y="89"/>
                  <a:pt x="415" y="212"/>
                  <a:pt x="247" y="240"/>
                </a:cubicBezTo>
                <a:cubicBezTo>
                  <a:pt x="235" y="248"/>
                  <a:pt x="226" y="266"/>
                  <a:pt x="212" y="263"/>
                </a:cubicBezTo>
                <a:cubicBezTo>
                  <a:pt x="184" y="257"/>
                  <a:pt x="169" y="220"/>
                  <a:pt x="141" y="216"/>
                </a:cubicBezTo>
                <a:cubicBezTo>
                  <a:pt x="114" y="212"/>
                  <a:pt x="86" y="208"/>
                  <a:pt x="59" y="204"/>
                </a:cubicBezTo>
                <a:cubicBezTo>
                  <a:pt x="43" y="181"/>
                  <a:pt x="28" y="157"/>
                  <a:pt x="12" y="134"/>
                </a:cubicBezTo>
                <a:cubicBezTo>
                  <a:pt x="4" y="122"/>
                  <a:pt x="22" y="104"/>
                  <a:pt x="35" y="98"/>
                </a:cubicBezTo>
                <a:cubicBezTo>
                  <a:pt x="56" y="87"/>
                  <a:pt x="82" y="88"/>
                  <a:pt x="106" y="87"/>
                </a:cubicBezTo>
                <a:cubicBezTo>
                  <a:pt x="141" y="85"/>
                  <a:pt x="177" y="87"/>
                  <a:pt x="212" y="87"/>
                </a:cubicBezTo>
              </a:path>
            </a:pathLst>
          </a:cu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27664" name="Freeform 15"/>
          <p:cNvSpPr>
            <a:spLocks/>
          </p:cNvSpPr>
          <p:nvPr/>
        </p:nvSpPr>
        <p:spPr bwMode="auto">
          <a:xfrm>
            <a:off x="5183717" y="2517776"/>
            <a:ext cx="635000" cy="225425"/>
          </a:xfrm>
          <a:custGeom>
            <a:avLst/>
            <a:gdLst>
              <a:gd name="T0" fmla="*/ 2147483647 w 300"/>
              <a:gd name="T1" fmla="*/ 2147483647 h 142"/>
              <a:gd name="T2" fmla="*/ 2147483647 w 300"/>
              <a:gd name="T3" fmla="*/ 2147483647 h 142"/>
              <a:gd name="T4" fmla="*/ 2147483647 w 300"/>
              <a:gd name="T5" fmla="*/ 2147483647 h 142"/>
              <a:gd name="T6" fmla="*/ 2147483647 w 300"/>
              <a:gd name="T7" fmla="*/ 2147483647 h 142"/>
              <a:gd name="T8" fmla="*/ 2147483647 w 300"/>
              <a:gd name="T9" fmla="*/ 2147483647 h 142"/>
              <a:gd name="T10" fmla="*/ 2147483647 w 300"/>
              <a:gd name="T11" fmla="*/ 2147483647 h 142"/>
              <a:gd name="T12" fmla="*/ 2147483647 w 300"/>
              <a:gd name="T13" fmla="*/ 2147483647 h 142"/>
              <a:gd name="T14" fmla="*/ 2147483647 w 300"/>
              <a:gd name="T15" fmla="*/ 2147483647 h 14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300"/>
              <a:gd name="T25" fmla="*/ 0 h 142"/>
              <a:gd name="T26" fmla="*/ 300 w 300"/>
              <a:gd name="T27" fmla="*/ 142 h 142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300" h="142">
                <a:moveTo>
                  <a:pt x="184" y="1"/>
                </a:moveTo>
                <a:cubicBezTo>
                  <a:pt x="215" y="5"/>
                  <a:pt x="249" y="0"/>
                  <a:pt x="278" y="13"/>
                </a:cubicBezTo>
                <a:cubicBezTo>
                  <a:pt x="289" y="18"/>
                  <a:pt x="290" y="36"/>
                  <a:pt x="290" y="48"/>
                </a:cubicBezTo>
                <a:cubicBezTo>
                  <a:pt x="290" y="72"/>
                  <a:pt x="300" y="109"/>
                  <a:pt x="278" y="118"/>
                </a:cubicBezTo>
                <a:cubicBezTo>
                  <a:pt x="216" y="142"/>
                  <a:pt x="145" y="126"/>
                  <a:pt x="78" y="130"/>
                </a:cubicBezTo>
                <a:cubicBezTo>
                  <a:pt x="55" y="126"/>
                  <a:pt x="22" y="137"/>
                  <a:pt x="8" y="118"/>
                </a:cubicBezTo>
                <a:cubicBezTo>
                  <a:pt x="0" y="108"/>
                  <a:pt x="74" y="63"/>
                  <a:pt x="78" y="60"/>
                </a:cubicBezTo>
                <a:cubicBezTo>
                  <a:pt x="118" y="0"/>
                  <a:pt x="88" y="28"/>
                  <a:pt x="184" y="1"/>
                </a:cubicBezTo>
                <a:close/>
              </a:path>
            </a:pathLst>
          </a:cu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27665" name="Freeform 16"/>
          <p:cNvSpPr>
            <a:spLocks/>
          </p:cNvSpPr>
          <p:nvPr/>
        </p:nvSpPr>
        <p:spPr bwMode="auto">
          <a:xfrm>
            <a:off x="9491134" y="2533650"/>
            <a:ext cx="819151" cy="819150"/>
          </a:xfrm>
          <a:custGeom>
            <a:avLst/>
            <a:gdLst>
              <a:gd name="T0" fmla="*/ 2147483647 w 387"/>
              <a:gd name="T1" fmla="*/ 2147483647 h 516"/>
              <a:gd name="T2" fmla="*/ 2147483647 w 387"/>
              <a:gd name="T3" fmla="*/ 2147483647 h 516"/>
              <a:gd name="T4" fmla="*/ 2147483647 w 387"/>
              <a:gd name="T5" fmla="*/ 2147483647 h 516"/>
              <a:gd name="T6" fmla="*/ 2147483647 w 387"/>
              <a:gd name="T7" fmla="*/ 2147483647 h 516"/>
              <a:gd name="T8" fmla="*/ 2147483647 w 387"/>
              <a:gd name="T9" fmla="*/ 2147483647 h 516"/>
              <a:gd name="T10" fmla="*/ 2147483647 w 387"/>
              <a:gd name="T11" fmla="*/ 2147483647 h 516"/>
              <a:gd name="T12" fmla="*/ 2147483647 w 387"/>
              <a:gd name="T13" fmla="*/ 2147483647 h 516"/>
              <a:gd name="T14" fmla="*/ 2147483647 w 387"/>
              <a:gd name="T15" fmla="*/ 2147483647 h 516"/>
              <a:gd name="T16" fmla="*/ 2147483647 w 387"/>
              <a:gd name="T17" fmla="*/ 2147483647 h 516"/>
              <a:gd name="T18" fmla="*/ 2147483647 w 387"/>
              <a:gd name="T19" fmla="*/ 2147483647 h 516"/>
              <a:gd name="T20" fmla="*/ 2147483647 w 387"/>
              <a:gd name="T21" fmla="*/ 2147483647 h 516"/>
              <a:gd name="T22" fmla="*/ 2147483647 w 387"/>
              <a:gd name="T23" fmla="*/ 2147483647 h 516"/>
              <a:gd name="T24" fmla="*/ 2147483647 w 387"/>
              <a:gd name="T25" fmla="*/ 2147483647 h 516"/>
              <a:gd name="T26" fmla="*/ 2147483647 w 387"/>
              <a:gd name="T27" fmla="*/ 2147483647 h 516"/>
              <a:gd name="T28" fmla="*/ 2147483647 w 387"/>
              <a:gd name="T29" fmla="*/ 2147483647 h 51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387"/>
              <a:gd name="T46" fmla="*/ 0 h 516"/>
              <a:gd name="T47" fmla="*/ 387 w 387"/>
              <a:gd name="T48" fmla="*/ 516 h 51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387" h="516">
                <a:moveTo>
                  <a:pt x="112" y="50"/>
                </a:moveTo>
                <a:cubicBezTo>
                  <a:pt x="163" y="54"/>
                  <a:pt x="214" y="61"/>
                  <a:pt x="265" y="61"/>
                </a:cubicBezTo>
                <a:cubicBezTo>
                  <a:pt x="301" y="61"/>
                  <a:pt x="123" y="32"/>
                  <a:pt x="159" y="38"/>
                </a:cubicBezTo>
                <a:cubicBezTo>
                  <a:pt x="199" y="44"/>
                  <a:pt x="238" y="53"/>
                  <a:pt x="277" y="61"/>
                </a:cubicBezTo>
                <a:cubicBezTo>
                  <a:pt x="297" y="138"/>
                  <a:pt x="307" y="160"/>
                  <a:pt x="289" y="250"/>
                </a:cubicBezTo>
                <a:cubicBezTo>
                  <a:pt x="284" y="274"/>
                  <a:pt x="273" y="297"/>
                  <a:pt x="265" y="320"/>
                </a:cubicBezTo>
                <a:cubicBezTo>
                  <a:pt x="261" y="332"/>
                  <a:pt x="253" y="355"/>
                  <a:pt x="253" y="355"/>
                </a:cubicBezTo>
                <a:cubicBezTo>
                  <a:pt x="249" y="390"/>
                  <a:pt x="242" y="425"/>
                  <a:pt x="242" y="461"/>
                </a:cubicBezTo>
                <a:cubicBezTo>
                  <a:pt x="242" y="477"/>
                  <a:pt x="240" y="498"/>
                  <a:pt x="253" y="508"/>
                </a:cubicBezTo>
                <a:cubicBezTo>
                  <a:pt x="263" y="516"/>
                  <a:pt x="277" y="500"/>
                  <a:pt x="289" y="496"/>
                </a:cubicBezTo>
                <a:cubicBezTo>
                  <a:pt x="304" y="449"/>
                  <a:pt x="309" y="401"/>
                  <a:pt x="324" y="355"/>
                </a:cubicBezTo>
                <a:cubicBezTo>
                  <a:pt x="313" y="81"/>
                  <a:pt x="387" y="58"/>
                  <a:pt x="206" y="3"/>
                </a:cubicBezTo>
                <a:cubicBezTo>
                  <a:pt x="143" y="7"/>
                  <a:pt x="79" y="0"/>
                  <a:pt x="18" y="14"/>
                </a:cubicBezTo>
                <a:cubicBezTo>
                  <a:pt x="6" y="17"/>
                  <a:pt x="0" y="39"/>
                  <a:pt x="6" y="50"/>
                </a:cubicBezTo>
                <a:cubicBezTo>
                  <a:pt x="17" y="72"/>
                  <a:pt x="79" y="55"/>
                  <a:pt x="112" y="50"/>
                </a:cubicBezTo>
                <a:close/>
              </a:path>
            </a:pathLst>
          </a:custGeom>
          <a:solidFill>
            <a:srgbClr val="FFFF00"/>
          </a:solidFill>
          <a:ln w="9525">
            <a:solidFill>
              <a:schemeClr val="hlink"/>
            </a:solidFill>
            <a:round/>
            <a:headEnd/>
            <a:tailEnd/>
          </a:ln>
        </p:spPr>
        <p:txBody>
          <a:bodyPr wrap="none"/>
          <a:lstStyle/>
          <a:p>
            <a:endParaRPr lang="cs-CZ"/>
          </a:p>
        </p:txBody>
      </p:sp>
      <p:sp>
        <p:nvSpPr>
          <p:cNvPr id="27666" name="Freeform 17"/>
          <p:cNvSpPr>
            <a:spLocks/>
          </p:cNvSpPr>
          <p:nvPr/>
        </p:nvSpPr>
        <p:spPr bwMode="auto">
          <a:xfrm>
            <a:off x="3759201" y="914401"/>
            <a:ext cx="1435100" cy="1420813"/>
          </a:xfrm>
          <a:custGeom>
            <a:avLst/>
            <a:gdLst>
              <a:gd name="T0" fmla="*/ 2147483647 w 678"/>
              <a:gd name="T1" fmla="*/ 2147483647 h 895"/>
              <a:gd name="T2" fmla="*/ 2147483647 w 678"/>
              <a:gd name="T3" fmla="*/ 2147483647 h 895"/>
              <a:gd name="T4" fmla="*/ 2147483647 w 678"/>
              <a:gd name="T5" fmla="*/ 2147483647 h 895"/>
              <a:gd name="T6" fmla="*/ 2147483647 w 678"/>
              <a:gd name="T7" fmla="*/ 2147483647 h 895"/>
              <a:gd name="T8" fmla="*/ 2147483647 w 678"/>
              <a:gd name="T9" fmla="*/ 2147483647 h 895"/>
              <a:gd name="T10" fmla="*/ 2147483647 w 678"/>
              <a:gd name="T11" fmla="*/ 2147483647 h 895"/>
              <a:gd name="T12" fmla="*/ 2147483647 w 678"/>
              <a:gd name="T13" fmla="*/ 2147483647 h 895"/>
              <a:gd name="T14" fmla="*/ 2147483647 w 678"/>
              <a:gd name="T15" fmla="*/ 2147483647 h 895"/>
              <a:gd name="T16" fmla="*/ 2147483647 w 678"/>
              <a:gd name="T17" fmla="*/ 2147483647 h 895"/>
              <a:gd name="T18" fmla="*/ 2147483647 w 678"/>
              <a:gd name="T19" fmla="*/ 2147483647 h 895"/>
              <a:gd name="T20" fmla="*/ 2147483647 w 678"/>
              <a:gd name="T21" fmla="*/ 2147483647 h 895"/>
              <a:gd name="T22" fmla="*/ 2147483647 w 678"/>
              <a:gd name="T23" fmla="*/ 2147483647 h 895"/>
              <a:gd name="T24" fmla="*/ 2147483647 w 678"/>
              <a:gd name="T25" fmla="*/ 2147483647 h 895"/>
              <a:gd name="T26" fmla="*/ 2147483647 w 678"/>
              <a:gd name="T27" fmla="*/ 0 h 895"/>
              <a:gd name="T28" fmla="*/ 2147483647 w 678"/>
              <a:gd name="T29" fmla="*/ 2147483647 h 895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678"/>
              <a:gd name="T46" fmla="*/ 0 h 895"/>
              <a:gd name="T47" fmla="*/ 678 w 678"/>
              <a:gd name="T48" fmla="*/ 895 h 895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678" h="895">
                <a:moveTo>
                  <a:pt x="130" y="35"/>
                </a:moveTo>
                <a:cubicBezTo>
                  <a:pt x="96" y="84"/>
                  <a:pt x="88" y="132"/>
                  <a:pt x="71" y="188"/>
                </a:cubicBezTo>
                <a:cubicBezTo>
                  <a:pt x="64" y="212"/>
                  <a:pt x="47" y="258"/>
                  <a:pt x="47" y="258"/>
                </a:cubicBezTo>
                <a:cubicBezTo>
                  <a:pt x="49" y="307"/>
                  <a:pt x="0" y="691"/>
                  <a:pt x="141" y="776"/>
                </a:cubicBezTo>
                <a:cubicBezTo>
                  <a:pt x="167" y="791"/>
                  <a:pt x="196" y="799"/>
                  <a:pt x="224" y="811"/>
                </a:cubicBezTo>
                <a:cubicBezTo>
                  <a:pt x="265" y="852"/>
                  <a:pt x="288" y="875"/>
                  <a:pt x="341" y="893"/>
                </a:cubicBezTo>
                <a:cubicBezTo>
                  <a:pt x="474" y="884"/>
                  <a:pt x="503" y="895"/>
                  <a:pt x="600" y="846"/>
                </a:cubicBezTo>
                <a:cubicBezTo>
                  <a:pt x="665" y="750"/>
                  <a:pt x="643" y="804"/>
                  <a:pt x="659" y="681"/>
                </a:cubicBezTo>
                <a:cubicBezTo>
                  <a:pt x="654" y="564"/>
                  <a:pt x="678" y="405"/>
                  <a:pt x="588" y="305"/>
                </a:cubicBezTo>
                <a:cubicBezTo>
                  <a:pt x="562" y="276"/>
                  <a:pt x="533" y="250"/>
                  <a:pt x="506" y="223"/>
                </a:cubicBezTo>
                <a:cubicBezTo>
                  <a:pt x="485" y="202"/>
                  <a:pt x="449" y="203"/>
                  <a:pt x="423" y="188"/>
                </a:cubicBezTo>
                <a:cubicBezTo>
                  <a:pt x="389" y="168"/>
                  <a:pt x="359" y="143"/>
                  <a:pt x="329" y="117"/>
                </a:cubicBezTo>
                <a:cubicBezTo>
                  <a:pt x="296" y="88"/>
                  <a:pt x="271" y="49"/>
                  <a:pt x="235" y="23"/>
                </a:cubicBezTo>
                <a:cubicBezTo>
                  <a:pt x="215" y="9"/>
                  <a:pt x="165" y="0"/>
                  <a:pt x="165" y="0"/>
                </a:cubicBezTo>
                <a:cubicBezTo>
                  <a:pt x="151" y="42"/>
                  <a:pt x="165" y="35"/>
                  <a:pt x="130" y="35"/>
                </a:cubicBezTo>
                <a:close/>
              </a:path>
            </a:pathLst>
          </a:cu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38100" cmpd="sng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/>
          <a:lstStyle/>
          <a:p>
            <a:endParaRPr lang="cs-CZ"/>
          </a:p>
        </p:txBody>
      </p:sp>
      <p:pic>
        <p:nvPicPr>
          <p:cNvPr id="27667" name="Picture 2" descr="enaintr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7551" y="2335213"/>
            <a:ext cx="3130549" cy="187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375025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enaper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4867" y="3298825"/>
            <a:ext cx="4442884" cy="26685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3" name="Picture 2" descr="en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9100" y="333376"/>
            <a:ext cx="4438651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4" name="TextovéPole 1"/>
          <p:cNvSpPr txBox="1">
            <a:spLocks noChangeArrowheads="1"/>
          </p:cNvSpPr>
          <p:nvPr/>
        </p:nvSpPr>
        <p:spPr bwMode="auto">
          <a:xfrm>
            <a:off x="431801" y="2205039"/>
            <a:ext cx="3847528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/>
              <a:t> Acid on aprismatic enamel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2400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2400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2400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/>
              <a:t>Acid on prismatic enamel </a:t>
            </a:r>
          </a:p>
        </p:txBody>
      </p:sp>
    </p:spTree>
    <p:extLst>
      <p:ext uri="{BB962C8B-B14F-4D97-AF65-F5344CB8AC3E}">
        <p14:creationId xmlns:p14="http://schemas.microsoft.com/office/powerpoint/2010/main" val="229191187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WordArt 2"/>
          <p:cNvSpPr>
            <a:spLocks noChangeArrowheads="1" noChangeShapeType="1" noTextEdit="1"/>
          </p:cNvSpPr>
          <p:nvPr/>
        </p:nvSpPr>
        <p:spPr bwMode="auto">
          <a:xfrm>
            <a:off x="1524000" y="533400"/>
            <a:ext cx="4114800" cy="647700"/>
          </a:xfrm>
          <a:prstGeom prst="rect">
            <a:avLst/>
          </a:prstGeom>
          <a:solidFill>
            <a:schemeClr val="accent2"/>
          </a:solidFill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cs-CZ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/>
              </a:rPr>
              <a:t>Dentin </a:t>
            </a:r>
          </a:p>
        </p:txBody>
      </p:sp>
      <p:sp>
        <p:nvSpPr>
          <p:cNvPr id="32772" name="plant"/>
          <p:cNvSpPr>
            <a:spLocks noEditPoints="1" noChangeArrowheads="1"/>
          </p:cNvSpPr>
          <p:nvPr/>
        </p:nvSpPr>
        <p:spPr bwMode="auto">
          <a:xfrm>
            <a:off x="5080000" y="3429000"/>
            <a:ext cx="2413000" cy="1809750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0 h 21600"/>
              <a:gd name="T4" fmla="*/ 2147483647 w 21600"/>
              <a:gd name="T5" fmla="*/ 0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0 w 21600"/>
              <a:gd name="T13" fmla="*/ 2147483647 h 21600"/>
              <a:gd name="T14" fmla="*/ 0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7100 w 21600"/>
              <a:gd name="T25" fmla="*/ 10092 h 21600"/>
              <a:gd name="T26" fmla="*/ 14545 w 21600"/>
              <a:gd name="T27" fmla="*/ 13573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9368" y="9002"/>
                </a:moveTo>
                <a:lnTo>
                  <a:pt x="9254" y="8422"/>
                </a:lnTo>
                <a:lnTo>
                  <a:pt x="9139" y="7935"/>
                </a:lnTo>
                <a:lnTo>
                  <a:pt x="8819" y="7355"/>
                </a:lnTo>
                <a:lnTo>
                  <a:pt x="8475" y="6728"/>
                </a:lnTo>
                <a:lnTo>
                  <a:pt x="8040" y="6287"/>
                </a:lnTo>
                <a:lnTo>
                  <a:pt x="7421" y="5707"/>
                </a:lnTo>
                <a:lnTo>
                  <a:pt x="6574" y="5429"/>
                </a:lnTo>
                <a:lnTo>
                  <a:pt x="5452" y="5313"/>
                </a:lnTo>
                <a:lnTo>
                  <a:pt x="4856" y="5220"/>
                </a:lnTo>
                <a:lnTo>
                  <a:pt x="4169" y="5220"/>
                </a:lnTo>
                <a:lnTo>
                  <a:pt x="3665" y="5104"/>
                </a:lnTo>
                <a:lnTo>
                  <a:pt x="3001" y="4872"/>
                </a:lnTo>
                <a:lnTo>
                  <a:pt x="2497" y="4756"/>
                </a:lnTo>
                <a:lnTo>
                  <a:pt x="2062" y="4408"/>
                </a:lnTo>
                <a:lnTo>
                  <a:pt x="1603" y="4083"/>
                </a:lnTo>
                <a:lnTo>
                  <a:pt x="1283" y="3689"/>
                </a:lnTo>
                <a:lnTo>
                  <a:pt x="1283" y="4315"/>
                </a:lnTo>
                <a:lnTo>
                  <a:pt x="1489" y="5104"/>
                </a:lnTo>
                <a:lnTo>
                  <a:pt x="1832" y="6055"/>
                </a:lnTo>
                <a:lnTo>
                  <a:pt x="2382" y="6914"/>
                </a:lnTo>
                <a:lnTo>
                  <a:pt x="2680" y="7471"/>
                </a:lnTo>
                <a:lnTo>
                  <a:pt x="3115" y="7935"/>
                </a:lnTo>
                <a:lnTo>
                  <a:pt x="3573" y="8213"/>
                </a:lnTo>
                <a:lnTo>
                  <a:pt x="4077" y="8654"/>
                </a:lnTo>
                <a:lnTo>
                  <a:pt x="4627" y="9002"/>
                </a:lnTo>
                <a:lnTo>
                  <a:pt x="5245" y="9234"/>
                </a:lnTo>
                <a:lnTo>
                  <a:pt x="6024" y="9443"/>
                </a:lnTo>
                <a:lnTo>
                  <a:pt x="6757" y="9628"/>
                </a:lnTo>
                <a:lnTo>
                  <a:pt x="5177" y="10069"/>
                </a:lnTo>
                <a:lnTo>
                  <a:pt x="3963" y="10649"/>
                </a:lnTo>
                <a:lnTo>
                  <a:pt x="3344" y="11044"/>
                </a:lnTo>
                <a:lnTo>
                  <a:pt x="2886" y="11600"/>
                </a:lnTo>
                <a:lnTo>
                  <a:pt x="2497" y="12041"/>
                </a:lnTo>
                <a:lnTo>
                  <a:pt x="1947" y="12343"/>
                </a:lnTo>
                <a:lnTo>
                  <a:pt x="1168" y="12668"/>
                </a:lnTo>
                <a:lnTo>
                  <a:pt x="0" y="12900"/>
                </a:lnTo>
                <a:lnTo>
                  <a:pt x="435" y="13248"/>
                </a:lnTo>
                <a:lnTo>
                  <a:pt x="779" y="13456"/>
                </a:lnTo>
                <a:lnTo>
                  <a:pt x="1283" y="13642"/>
                </a:lnTo>
                <a:lnTo>
                  <a:pt x="1718" y="13758"/>
                </a:lnTo>
                <a:lnTo>
                  <a:pt x="2680" y="13851"/>
                </a:lnTo>
                <a:lnTo>
                  <a:pt x="3573" y="13758"/>
                </a:lnTo>
                <a:lnTo>
                  <a:pt x="4512" y="13526"/>
                </a:lnTo>
                <a:lnTo>
                  <a:pt x="5360" y="13248"/>
                </a:lnTo>
                <a:lnTo>
                  <a:pt x="6139" y="12900"/>
                </a:lnTo>
                <a:lnTo>
                  <a:pt x="6757" y="12552"/>
                </a:lnTo>
                <a:lnTo>
                  <a:pt x="6459" y="13132"/>
                </a:lnTo>
                <a:lnTo>
                  <a:pt x="6139" y="13642"/>
                </a:lnTo>
                <a:lnTo>
                  <a:pt x="5910" y="14199"/>
                </a:lnTo>
                <a:lnTo>
                  <a:pt x="5681" y="14663"/>
                </a:lnTo>
                <a:lnTo>
                  <a:pt x="5681" y="15150"/>
                </a:lnTo>
                <a:lnTo>
                  <a:pt x="5681" y="15730"/>
                </a:lnTo>
                <a:lnTo>
                  <a:pt x="5681" y="16241"/>
                </a:lnTo>
                <a:lnTo>
                  <a:pt x="5795" y="16913"/>
                </a:lnTo>
                <a:lnTo>
                  <a:pt x="5910" y="17586"/>
                </a:lnTo>
                <a:lnTo>
                  <a:pt x="5910" y="18213"/>
                </a:lnTo>
                <a:lnTo>
                  <a:pt x="5795" y="18885"/>
                </a:lnTo>
                <a:lnTo>
                  <a:pt x="5566" y="19396"/>
                </a:lnTo>
                <a:lnTo>
                  <a:pt x="5245" y="19976"/>
                </a:lnTo>
                <a:lnTo>
                  <a:pt x="4971" y="20370"/>
                </a:lnTo>
                <a:lnTo>
                  <a:pt x="4512" y="20811"/>
                </a:lnTo>
                <a:lnTo>
                  <a:pt x="4077" y="21043"/>
                </a:lnTo>
                <a:lnTo>
                  <a:pt x="5177" y="20927"/>
                </a:lnTo>
                <a:lnTo>
                  <a:pt x="6253" y="20486"/>
                </a:lnTo>
                <a:lnTo>
                  <a:pt x="7421" y="19976"/>
                </a:lnTo>
                <a:lnTo>
                  <a:pt x="8361" y="19187"/>
                </a:lnTo>
                <a:lnTo>
                  <a:pt x="8819" y="18769"/>
                </a:lnTo>
                <a:lnTo>
                  <a:pt x="9139" y="18213"/>
                </a:lnTo>
                <a:lnTo>
                  <a:pt x="9437" y="17772"/>
                </a:lnTo>
                <a:lnTo>
                  <a:pt x="9643" y="17261"/>
                </a:lnTo>
                <a:lnTo>
                  <a:pt x="9872" y="16681"/>
                </a:lnTo>
                <a:lnTo>
                  <a:pt x="9872" y="16171"/>
                </a:lnTo>
                <a:lnTo>
                  <a:pt x="9872" y="15614"/>
                </a:lnTo>
                <a:lnTo>
                  <a:pt x="9758" y="15057"/>
                </a:lnTo>
                <a:lnTo>
                  <a:pt x="10216" y="15498"/>
                </a:lnTo>
                <a:lnTo>
                  <a:pt x="10537" y="16241"/>
                </a:lnTo>
                <a:lnTo>
                  <a:pt x="10834" y="17145"/>
                </a:lnTo>
                <a:lnTo>
                  <a:pt x="11041" y="18213"/>
                </a:lnTo>
                <a:lnTo>
                  <a:pt x="11155" y="19187"/>
                </a:lnTo>
                <a:lnTo>
                  <a:pt x="11155" y="20185"/>
                </a:lnTo>
                <a:lnTo>
                  <a:pt x="11155" y="20579"/>
                </a:lnTo>
                <a:lnTo>
                  <a:pt x="11041" y="21043"/>
                </a:lnTo>
                <a:lnTo>
                  <a:pt x="10926" y="21391"/>
                </a:lnTo>
                <a:lnTo>
                  <a:pt x="10766" y="21600"/>
                </a:lnTo>
                <a:lnTo>
                  <a:pt x="11499" y="21484"/>
                </a:lnTo>
                <a:lnTo>
                  <a:pt x="12323" y="21043"/>
                </a:lnTo>
                <a:lnTo>
                  <a:pt x="13102" y="20370"/>
                </a:lnTo>
                <a:lnTo>
                  <a:pt x="13606" y="19628"/>
                </a:lnTo>
                <a:lnTo>
                  <a:pt x="13950" y="19071"/>
                </a:lnTo>
                <a:lnTo>
                  <a:pt x="14064" y="18677"/>
                </a:lnTo>
                <a:lnTo>
                  <a:pt x="14179" y="18097"/>
                </a:lnTo>
                <a:lnTo>
                  <a:pt x="14293" y="17586"/>
                </a:lnTo>
                <a:lnTo>
                  <a:pt x="14179" y="16913"/>
                </a:lnTo>
                <a:lnTo>
                  <a:pt x="14064" y="16241"/>
                </a:lnTo>
                <a:lnTo>
                  <a:pt x="13835" y="15614"/>
                </a:lnTo>
                <a:lnTo>
                  <a:pt x="13560" y="14872"/>
                </a:lnTo>
                <a:lnTo>
                  <a:pt x="13950" y="14941"/>
                </a:lnTo>
                <a:lnTo>
                  <a:pt x="14408" y="15150"/>
                </a:lnTo>
                <a:lnTo>
                  <a:pt x="14843" y="15266"/>
                </a:lnTo>
                <a:lnTo>
                  <a:pt x="15232" y="15614"/>
                </a:lnTo>
                <a:lnTo>
                  <a:pt x="15576" y="15846"/>
                </a:lnTo>
                <a:lnTo>
                  <a:pt x="15897" y="16171"/>
                </a:lnTo>
                <a:lnTo>
                  <a:pt x="16126" y="16473"/>
                </a:lnTo>
                <a:lnTo>
                  <a:pt x="16240" y="16913"/>
                </a:lnTo>
                <a:lnTo>
                  <a:pt x="16515" y="17261"/>
                </a:lnTo>
                <a:lnTo>
                  <a:pt x="17088" y="17586"/>
                </a:lnTo>
                <a:lnTo>
                  <a:pt x="17798" y="17865"/>
                </a:lnTo>
                <a:lnTo>
                  <a:pt x="18576" y="18097"/>
                </a:lnTo>
                <a:lnTo>
                  <a:pt x="19424" y="18213"/>
                </a:lnTo>
                <a:lnTo>
                  <a:pt x="20317" y="18213"/>
                </a:lnTo>
                <a:lnTo>
                  <a:pt x="21050" y="18213"/>
                </a:lnTo>
                <a:lnTo>
                  <a:pt x="21600" y="17865"/>
                </a:lnTo>
                <a:lnTo>
                  <a:pt x="21165" y="17656"/>
                </a:lnTo>
                <a:lnTo>
                  <a:pt x="20592" y="17470"/>
                </a:lnTo>
                <a:lnTo>
                  <a:pt x="20088" y="17029"/>
                </a:lnTo>
                <a:lnTo>
                  <a:pt x="19653" y="16681"/>
                </a:lnTo>
                <a:lnTo>
                  <a:pt x="19195" y="16241"/>
                </a:lnTo>
                <a:lnTo>
                  <a:pt x="18920" y="15962"/>
                </a:lnTo>
                <a:lnTo>
                  <a:pt x="18576" y="15498"/>
                </a:lnTo>
                <a:lnTo>
                  <a:pt x="18576" y="15057"/>
                </a:lnTo>
                <a:lnTo>
                  <a:pt x="18485" y="14756"/>
                </a:lnTo>
                <a:lnTo>
                  <a:pt x="18256" y="14199"/>
                </a:lnTo>
                <a:lnTo>
                  <a:pt x="17912" y="13526"/>
                </a:lnTo>
                <a:lnTo>
                  <a:pt x="17523" y="13016"/>
                </a:lnTo>
                <a:lnTo>
                  <a:pt x="16973" y="12436"/>
                </a:lnTo>
                <a:lnTo>
                  <a:pt x="16355" y="12041"/>
                </a:lnTo>
                <a:lnTo>
                  <a:pt x="16011" y="11832"/>
                </a:lnTo>
                <a:lnTo>
                  <a:pt x="15690" y="11716"/>
                </a:lnTo>
                <a:lnTo>
                  <a:pt x="15232" y="11716"/>
                </a:lnTo>
                <a:lnTo>
                  <a:pt x="14843" y="11716"/>
                </a:lnTo>
                <a:lnTo>
                  <a:pt x="15461" y="11252"/>
                </a:lnTo>
                <a:lnTo>
                  <a:pt x="16126" y="10858"/>
                </a:lnTo>
                <a:lnTo>
                  <a:pt x="16973" y="10649"/>
                </a:lnTo>
                <a:lnTo>
                  <a:pt x="17798" y="10417"/>
                </a:lnTo>
                <a:lnTo>
                  <a:pt x="18806" y="10301"/>
                </a:lnTo>
                <a:lnTo>
                  <a:pt x="19653" y="10301"/>
                </a:lnTo>
                <a:lnTo>
                  <a:pt x="20478" y="10417"/>
                </a:lnTo>
                <a:lnTo>
                  <a:pt x="21256" y="10533"/>
                </a:lnTo>
                <a:lnTo>
                  <a:pt x="20707" y="9837"/>
                </a:lnTo>
                <a:lnTo>
                  <a:pt x="19859" y="9234"/>
                </a:lnTo>
                <a:lnTo>
                  <a:pt x="18806" y="8538"/>
                </a:lnTo>
                <a:lnTo>
                  <a:pt x="17637" y="8144"/>
                </a:lnTo>
                <a:lnTo>
                  <a:pt x="16973" y="8027"/>
                </a:lnTo>
                <a:lnTo>
                  <a:pt x="16355" y="7935"/>
                </a:lnTo>
                <a:lnTo>
                  <a:pt x="15805" y="7935"/>
                </a:lnTo>
                <a:lnTo>
                  <a:pt x="15118" y="8027"/>
                </a:lnTo>
                <a:lnTo>
                  <a:pt x="14614" y="8144"/>
                </a:lnTo>
                <a:lnTo>
                  <a:pt x="14064" y="8422"/>
                </a:lnTo>
                <a:lnTo>
                  <a:pt x="13606" y="8886"/>
                </a:lnTo>
                <a:lnTo>
                  <a:pt x="13217" y="9327"/>
                </a:lnTo>
                <a:lnTo>
                  <a:pt x="13606" y="8538"/>
                </a:lnTo>
                <a:lnTo>
                  <a:pt x="13950" y="7935"/>
                </a:lnTo>
                <a:lnTo>
                  <a:pt x="14293" y="7123"/>
                </a:lnTo>
                <a:lnTo>
                  <a:pt x="14499" y="6519"/>
                </a:lnTo>
                <a:lnTo>
                  <a:pt x="14614" y="5823"/>
                </a:lnTo>
                <a:lnTo>
                  <a:pt x="14614" y="5220"/>
                </a:lnTo>
                <a:lnTo>
                  <a:pt x="14408" y="4524"/>
                </a:lnTo>
                <a:lnTo>
                  <a:pt x="14064" y="3898"/>
                </a:lnTo>
                <a:lnTo>
                  <a:pt x="13606" y="3225"/>
                </a:lnTo>
                <a:lnTo>
                  <a:pt x="13331" y="2598"/>
                </a:lnTo>
                <a:lnTo>
                  <a:pt x="13102" y="2042"/>
                </a:lnTo>
                <a:lnTo>
                  <a:pt x="12896" y="1485"/>
                </a:lnTo>
                <a:lnTo>
                  <a:pt x="12781" y="1090"/>
                </a:lnTo>
                <a:lnTo>
                  <a:pt x="12667" y="626"/>
                </a:lnTo>
                <a:lnTo>
                  <a:pt x="12667" y="278"/>
                </a:lnTo>
                <a:lnTo>
                  <a:pt x="12667" y="0"/>
                </a:lnTo>
                <a:lnTo>
                  <a:pt x="12163" y="394"/>
                </a:lnTo>
                <a:lnTo>
                  <a:pt x="11728" y="974"/>
                </a:lnTo>
                <a:lnTo>
                  <a:pt x="11155" y="1601"/>
                </a:lnTo>
                <a:lnTo>
                  <a:pt x="10766" y="2390"/>
                </a:lnTo>
                <a:lnTo>
                  <a:pt x="10330" y="3109"/>
                </a:lnTo>
                <a:lnTo>
                  <a:pt x="10101" y="3898"/>
                </a:lnTo>
                <a:lnTo>
                  <a:pt x="9987" y="4524"/>
                </a:lnTo>
                <a:lnTo>
                  <a:pt x="10101" y="5220"/>
                </a:lnTo>
                <a:lnTo>
                  <a:pt x="10216" y="5823"/>
                </a:lnTo>
                <a:lnTo>
                  <a:pt x="10330" y="6403"/>
                </a:lnTo>
                <a:lnTo>
                  <a:pt x="10330" y="6914"/>
                </a:lnTo>
                <a:lnTo>
                  <a:pt x="10216" y="7471"/>
                </a:lnTo>
                <a:lnTo>
                  <a:pt x="10101" y="7935"/>
                </a:lnTo>
                <a:lnTo>
                  <a:pt x="9872" y="8329"/>
                </a:lnTo>
                <a:lnTo>
                  <a:pt x="9643" y="8654"/>
                </a:lnTo>
                <a:lnTo>
                  <a:pt x="9368" y="9002"/>
                </a:lnTo>
                <a:close/>
              </a:path>
            </a:pathLst>
          </a:custGeom>
          <a:solidFill>
            <a:srgbClr val="00800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cs-CZ"/>
          </a:p>
        </p:txBody>
      </p:sp>
      <p:sp>
        <p:nvSpPr>
          <p:cNvPr id="32773" name="plant"/>
          <p:cNvSpPr>
            <a:spLocks noEditPoints="1" noChangeArrowheads="1"/>
          </p:cNvSpPr>
          <p:nvPr/>
        </p:nvSpPr>
        <p:spPr bwMode="auto">
          <a:xfrm>
            <a:off x="6096000" y="3657600"/>
            <a:ext cx="2413000" cy="1809750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0 h 21600"/>
              <a:gd name="T4" fmla="*/ 2147483647 w 21600"/>
              <a:gd name="T5" fmla="*/ 0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0 w 21600"/>
              <a:gd name="T13" fmla="*/ 2147483647 h 21600"/>
              <a:gd name="T14" fmla="*/ 0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7100 w 21600"/>
              <a:gd name="T25" fmla="*/ 10092 h 21600"/>
              <a:gd name="T26" fmla="*/ 14545 w 21600"/>
              <a:gd name="T27" fmla="*/ 13573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9368" y="9002"/>
                </a:moveTo>
                <a:lnTo>
                  <a:pt x="9254" y="8422"/>
                </a:lnTo>
                <a:lnTo>
                  <a:pt x="9139" y="7935"/>
                </a:lnTo>
                <a:lnTo>
                  <a:pt x="8819" y="7355"/>
                </a:lnTo>
                <a:lnTo>
                  <a:pt x="8475" y="6728"/>
                </a:lnTo>
                <a:lnTo>
                  <a:pt x="8040" y="6287"/>
                </a:lnTo>
                <a:lnTo>
                  <a:pt x="7421" y="5707"/>
                </a:lnTo>
                <a:lnTo>
                  <a:pt x="6574" y="5429"/>
                </a:lnTo>
                <a:lnTo>
                  <a:pt x="5452" y="5313"/>
                </a:lnTo>
                <a:lnTo>
                  <a:pt x="4856" y="5220"/>
                </a:lnTo>
                <a:lnTo>
                  <a:pt x="4169" y="5220"/>
                </a:lnTo>
                <a:lnTo>
                  <a:pt x="3665" y="5104"/>
                </a:lnTo>
                <a:lnTo>
                  <a:pt x="3001" y="4872"/>
                </a:lnTo>
                <a:lnTo>
                  <a:pt x="2497" y="4756"/>
                </a:lnTo>
                <a:lnTo>
                  <a:pt x="2062" y="4408"/>
                </a:lnTo>
                <a:lnTo>
                  <a:pt x="1603" y="4083"/>
                </a:lnTo>
                <a:lnTo>
                  <a:pt x="1283" y="3689"/>
                </a:lnTo>
                <a:lnTo>
                  <a:pt x="1283" y="4315"/>
                </a:lnTo>
                <a:lnTo>
                  <a:pt x="1489" y="5104"/>
                </a:lnTo>
                <a:lnTo>
                  <a:pt x="1832" y="6055"/>
                </a:lnTo>
                <a:lnTo>
                  <a:pt x="2382" y="6914"/>
                </a:lnTo>
                <a:lnTo>
                  <a:pt x="2680" y="7471"/>
                </a:lnTo>
                <a:lnTo>
                  <a:pt x="3115" y="7935"/>
                </a:lnTo>
                <a:lnTo>
                  <a:pt x="3573" y="8213"/>
                </a:lnTo>
                <a:lnTo>
                  <a:pt x="4077" y="8654"/>
                </a:lnTo>
                <a:lnTo>
                  <a:pt x="4627" y="9002"/>
                </a:lnTo>
                <a:lnTo>
                  <a:pt x="5245" y="9234"/>
                </a:lnTo>
                <a:lnTo>
                  <a:pt x="6024" y="9443"/>
                </a:lnTo>
                <a:lnTo>
                  <a:pt x="6757" y="9628"/>
                </a:lnTo>
                <a:lnTo>
                  <a:pt x="5177" y="10069"/>
                </a:lnTo>
                <a:lnTo>
                  <a:pt x="3963" y="10649"/>
                </a:lnTo>
                <a:lnTo>
                  <a:pt x="3344" y="11044"/>
                </a:lnTo>
                <a:lnTo>
                  <a:pt x="2886" y="11600"/>
                </a:lnTo>
                <a:lnTo>
                  <a:pt x="2497" y="12041"/>
                </a:lnTo>
                <a:lnTo>
                  <a:pt x="1947" y="12343"/>
                </a:lnTo>
                <a:lnTo>
                  <a:pt x="1168" y="12668"/>
                </a:lnTo>
                <a:lnTo>
                  <a:pt x="0" y="12900"/>
                </a:lnTo>
                <a:lnTo>
                  <a:pt x="435" y="13248"/>
                </a:lnTo>
                <a:lnTo>
                  <a:pt x="779" y="13456"/>
                </a:lnTo>
                <a:lnTo>
                  <a:pt x="1283" y="13642"/>
                </a:lnTo>
                <a:lnTo>
                  <a:pt x="1718" y="13758"/>
                </a:lnTo>
                <a:lnTo>
                  <a:pt x="2680" y="13851"/>
                </a:lnTo>
                <a:lnTo>
                  <a:pt x="3573" y="13758"/>
                </a:lnTo>
                <a:lnTo>
                  <a:pt x="4512" y="13526"/>
                </a:lnTo>
                <a:lnTo>
                  <a:pt x="5360" y="13248"/>
                </a:lnTo>
                <a:lnTo>
                  <a:pt x="6139" y="12900"/>
                </a:lnTo>
                <a:lnTo>
                  <a:pt x="6757" y="12552"/>
                </a:lnTo>
                <a:lnTo>
                  <a:pt x="6459" y="13132"/>
                </a:lnTo>
                <a:lnTo>
                  <a:pt x="6139" y="13642"/>
                </a:lnTo>
                <a:lnTo>
                  <a:pt x="5910" y="14199"/>
                </a:lnTo>
                <a:lnTo>
                  <a:pt x="5681" y="14663"/>
                </a:lnTo>
                <a:lnTo>
                  <a:pt x="5681" y="15150"/>
                </a:lnTo>
                <a:lnTo>
                  <a:pt x="5681" y="15730"/>
                </a:lnTo>
                <a:lnTo>
                  <a:pt x="5681" y="16241"/>
                </a:lnTo>
                <a:lnTo>
                  <a:pt x="5795" y="16913"/>
                </a:lnTo>
                <a:lnTo>
                  <a:pt x="5910" y="17586"/>
                </a:lnTo>
                <a:lnTo>
                  <a:pt x="5910" y="18213"/>
                </a:lnTo>
                <a:lnTo>
                  <a:pt x="5795" y="18885"/>
                </a:lnTo>
                <a:lnTo>
                  <a:pt x="5566" y="19396"/>
                </a:lnTo>
                <a:lnTo>
                  <a:pt x="5245" y="19976"/>
                </a:lnTo>
                <a:lnTo>
                  <a:pt x="4971" y="20370"/>
                </a:lnTo>
                <a:lnTo>
                  <a:pt x="4512" y="20811"/>
                </a:lnTo>
                <a:lnTo>
                  <a:pt x="4077" y="21043"/>
                </a:lnTo>
                <a:lnTo>
                  <a:pt x="5177" y="20927"/>
                </a:lnTo>
                <a:lnTo>
                  <a:pt x="6253" y="20486"/>
                </a:lnTo>
                <a:lnTo>
                  <a:pt x="7421" y="19976"/>
                </a:lnTo>
                <a:lnTo>
                  <a:pt x="8361" y="19187"/>
                </a:lnTo>
                <a:lnTo>
                  <a:pt x="8819" y="18769"/>
                </a:lnTo>
                <a:lnTo>
                  <a:pt x="9139" y="18213"/>
                </a:lnTo>
                <a:lnTo>
                  <a:pt x="9437" y="17772"/>
                </a:lnTo>
                <a:lnTo>
                  <a:pt x="9643" y="17261"/>
                </a:lnTo>
                <a:lnTo>
                  <a:pt x="9872" y="16681"/>
                </a:lnTo>
                <a:lnTo>
                  <a:pt x="9872" y="16171"/>
                </a:lnTo>
                <a:lnTo>
                  <a:pt x="9872" y="15614"/>
                </a:lnTo>
                <a:lnTo>
                  <a:pt x="9758" y="15057"/>
                </a:lnTo>
                <a:lnTo>
                  <a:pt x="10216" y="15498"/>
                </a:lnTo>
                <a:lnTo>
                  <a:pt x="10537" y="16241"/>
                </a:lnTo>
                <a:lnTo>
                  <a:pt x="10834" y="17145"/>
                </a:lnTo>
                <a:lnTo>
                  <a:pt x="11041" y="18213"/>
                </a:lnTo>
                <a:lnTo>
                  <a:pt x="11155" y="19187"/>
                </a:lnTo>
                <a:lnTo>
                  <a:pt x="11155" y="20185"/>
                </a:lnTo>
                <a:lnTo>
                  <a:pt x="11155" y="20579"/>
                </a:lnTo>
                <a:lnTo>
                  <a:pt x="11041" y="21043"/>
                </a:lnTo>
                <a:lnTo>
                  <a:pt x="10926" y="21391"/>
                </a:lnTo>
                <a:lnTo>
                  <a:pt x="10766" y="21600"/>
                </a:lnTo>
                <a:lnTo>
                  <a:pt x="11499" y="21484"/>
                </a:lnTo>
                <a:lnTo>
                  <a:pt x="12323" y="21043"/>
                </a:lnTo>
                <a:lnTo>
                  <a:pt x="13102" y="20370"/>
                </a:lnTo>
                <a:lnTo>
                  <a:pt x="13606" y="19628"/>
                </a:lnTo>
                <a:lnTo>
                  <a:pt x="13950" y="19071"/>
                </a:lnTo>
                <a:lnTo>
                  <a:pt x="14064" y="18677"/>
                </a:lnTo>
                <a:lnTo>
                  <a:pt x="14179" y="18097"/>
                </a:lnTo>
                <a:lnTo>
                  <a:pt x="14293" y="17586"/>
                </a:lnTo>
                <a:lnTo>
                  <a:pt x="14179" y="16913"/>
                </a:lnTo>
                <a:lnTo>
                  <a:pt x="14064" y="16241"/>
                </a:lnTo>
                <a:lnTo>
                  <a:pt x="13835" y="15614"/>
                </a:lnTo>
                <a:lnTo>
                  <a:pt x="13560" y="14872"/>
                </a:lnTo>
                <a:lnTo>
                  <a:pt x="13950" y="14941"/>
                </a:lnTo>
                <a:lnTo>
                  <a:pt x="14408" y="15150"/>
                </a:lnTo>
                <a:lnTo>
                  <a:pt x="14843" y="15266"/>
                </a:lnTo>
                <a:lnTo>
                  <a:pt x="15232" y="15614"/>
                </a:lnTo>
                <a:lnTo>
                  <a:pt x="15576" y="15846"/>
                </a:lnTo>
                <a:lnTo>
                  <a:pt x="15897" y="16171"/>
                </a:lnTo>
                <a:lnTo>
                  <a:pt x="16126" y="16473"/>
                </a:lnTo>
                <a:lnTo>
                  <a:pt x="16240" y="16913"/>
                </a:lnTo>
                <a:lnTo>
                  <a:pt x="16515" y="17261"/>
                </a:lnTo>
                <a:lnTo>
                  <a:pt x="17088" y="17586"/>
                </a:lnTo>
                <a:lnTo>
                  <a:pt x="17798" y="17865"/>
                </a:lnTo>
                <a:lnTo>
                  <a:pt x="18576" y="18097"/>
                </a:lnTo>
                <a:lnTo>
                  <a:pt x="19424" y="18213"/>
                </a:lnTo>
                <a:lnTo>
                  <a:pt x="20317" y="18213"/>
                </a:lnTo>
                <a:lnTo>
                  <a:pt x="21050" y="18213"/>
                </a:lnTo>
                <a:lnTo>
                  <a:pt x="21600" y="17865"/>
                </a:lnTo>
                <a:lnTo>
                  <a:pt x="21165" y="17656"/>
                </a:lnTo>
                <a:lnTo>
                  <a:pt x="20592" y="17470"/>
                </a:lnTo>
                <a:lnTo>
                  <a:pt x="20088" y="17029"/>
                </a:lnTo>
                <a:lnTo>
                  <a:pt x="19653" y="16681"/>
                </a:lnTo>
                <a:lnTo>
                  <a:pt x="19195" y="16241"/>
                </a:lnTo>
                <a:lnTo>
                  <a:pt x="18920" y="15962"/>
                </a:lnTo>
                <a:lnTo>
                  <a:pt x="18576" y="15498"/>
                </a:lnTo>
                <a:lnTo>
                  <a:pt x="18576" y="15057"/>
                </a:lnTo>
                <a:lnTo>
                  <a:pt x="18485" y="14756"/>
                </a:lnTo>
                <a:lnTo>
                  <a:pt x="18256" y="14199"/>
                </a:lnTo>
                <a:lnTo>
                  <a:pt x="17912" y="13526"/>
                </a:lnTo>
                <a:lnTo>
                  <a:pt x="17523" y="13016"/>
                </a:lnTo>
                <a:lnTo>
                  <a:pt x="16973" y="12436"/>
                </a:lnTo>
                <a:lnTo>
                  <a:pt x="16355" y="12041"/>
                </a:lnTo>
                <a:lnTo>
                  <a:pt x="16011" y="11832"/>
                </a:lnTo>
                <a:lnTo>
                  <a:pt x="15690" y="11716"/>
                </a:lnTo>
                <a:lnTo>
                  <a:pt x="15232" y="11716"/>
                </a:lnTo>
                <a:lnTo>
                  <a:pt x="14843" y="11716"/>
                </a:lnTo>
                <a:lnTo>
                  <a:pt x="15461" y="11252"/>
                </a:lnTo>
                <a:lnTo>
                  <a:pt x="16126" y="10858"/>
                </a:lnTo>
                <a:lnTo>
                  <a:pt x="16973" y="10649"/>
                </a:lnTo>
                <a:lnTo>
                  <a:pt x="17798" y="10417"/>
                </a:lnTo>
                <a:lnTo>
                  <a:pt x="18806" y="10301"/>
                </a:lnTo>
                <a:lnTo>
                  <a:pt x="19653" y="10301"/>
                </a:lnTo>
                <a:lnTo>
                  <a:pt x="20478" y="10417"/>
                </a:lnTo>
                <a:lnTo>
                  <a:pt x="21256" y="10533"/>
                </a:lnTo>
                <a:lnTo>
                  <a:pt x="20707" y="9837"/>
                </a:lnTo>
                <a:lnTo>
                  <a:pt x="19859" y="9234"/>
                </a:lnTo>
                <a:lnTo>
                  <a:pt x="18806" y="8538"/>
                </a:lnTo>
                <a:lnTo>
                  <a:pt x="17637" y="8144"/>
                </a:lnTo>
                <a:lnTo>
                  <a:pt x="16973" y="8027"/>
                </a:lnTo>
                <a:lnTo>
                  <a:pt x="16355" y="7935"/>
                </a:lnTo>
                <a:lnTo>
                  <a:pt x="15805" y="7935"/>
                </a:lnTo>
                <a:lnTo>
                  <a:pt x="15118" y="8027"/>
                </a:lnTo>
                <a:lnTo>
                  <a:pt x="14614" y="8144"/>
                </a:lnTo>
                <a:lnTo>
                  <a:pt x="14064" y="8422"/>
                </a:lnTo>
                <a:lnTo>
                  <a:pt x="13606" y="8886"/>
                </a:lnTo>
                <a:lnTo>
                  <a:pt x="13217" y="9327"/>
                </a:lnTo>
                <a:lnTo>
                  <a:pt x="13606" y="8538"/>
                </a:lnTo>
                <a:lnTo>
                  <a:pt x="13950" y="7935"/>
                </a:lnTo>
                <a:lnTo>
                  <a:pt x="14293" y="7123"/>
                </a:lnTo>
                <a:lnTo>
                  <a:pt x="14499" y="6519"/>
                </a:lnTo>
                <a:lnTo>
                  <a:pt x="14614" y="5823"/>
                </a:lnTo>
                <a:lnTo>
                  <a:pt x="14614" y="5220"/>
                </a:lnTo>
                <a:lnTo>
                  <a:pt x="14408" y="4524"/>
                </a:lnTo>
                <a:lnTo>
                  <a:pt x="14064" y="3898"/>
                </a:lnTo>
                <a:lnTo>
                  <a:pt x="13606" y="3225"/>
                </a:lnTo>
                <a:lnTo>
                  <a:pt x="13331" y="2598"/>
                </a:lnTo>
                <a:lnTo>
                  <a:pt x="13102" y="2042"/>
                </a:lnTo>
                <a:lnTo>
                  <a:pt x="12896" y="1485"/>
                </a:lnTo>
                <a:lnTo>
                  <a:pt x="12781" y="1090"/>
                </a:lnTo>
                <a:lnTo>
                  <a:pt x="12667" y="626"/>
                </a:lnTo>
                <a:lnTo>
                  <a:pt x="12667" y="278"/>
                </a:lnTo>
                <a:lnTo>
                  <a:pt x="12667" y="0"/>
                </a:lnTo>
                <a:lnTo>
                  <a:pt x="12163" y="394"/>
                </a:lnTo>
                <a:lnTo>
                  <a:pt x="11728" y="974"/>
                </a:lnTo>
                <a:lnTo>
                  <a:pt x="11155" y="1601"/>
                </a:lnTo>
                <a:lnTo>
                  <a:pt x="10766" y="2390"/>
                </a:lnTo>
                <a:lnTo>
                  <a:pt x="10330" y="3109"/>
                </a:lnTo>
                <a:lnTo>
                  <a:pt x="10101" y="3898"/>
                </a:lnTo>
                <a:lnTo>
                  <a:pt x="9987" y="4524"/>
                </a:lnTo>
                <a:lnTo>
                  <a:pt x="10101" y="5220"/>
                </a:lnTo>
                <a:lnTo>
                  <a:pt x="10216" y="5823"/>
                </a:lnTo>
                <a:lnTo>
                  <a:pt x="10330" y="6403"/>
                </a:lnTo>
                <a:lnTo>
                  <a:pt x="10330" y="6914"/>
                </a:lnTo>
                <a:lnTo>
                  <a:pt x="10216" y="7471"/>
                </a:lnTo>
                <a:lnTo>
                  <a:pt x="10101" y="7935"/>
                </a:lnTo>
                <a:lnTo>
                  <a:pt x="9872" y="8329"/>
                </a:lnTo>
                <a:lnTo>
                  <a:pt x="9643" y="8654"/>
                </a:lnTo>
                <a:lnTo>
                  <a:pt x="9368" y="9002"/>
                </a:lnTo>
                <a:close/>
              </a:path>
            </a:pathLst>
          </a:custGeom>
          <a:solidFill>
            <a:srgbClr val="00800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cs-CZ"/>
          </a:p>
        </p:txBody>
      </p:sp>
      <p:sp>
        <p:nvSpPr>
          <p:cNvPr id="32774" name="plant"/>
          <p:cNvSpPr>
            <a:spLocks noEditPoints="1" noChangeArrowheads="1"/>
          </p:cNvSpPr>
          <p:nvPr/>
        </p:nvSpPr>
        <p:spPr bwMode="auto">
          <a:xfrm>
            <a:off x="3759200" y="3886200"/>
            <a:ext cx="2413000" cy="1809750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0 h 21600"/>
              <a:gd name="T4" fmla="*/ 2147483647 w 21600"/>
              <a:gd name="T5" fmla="*/ 0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0 w 21600"/>
              <a:gd name="T13" fmla="*/ 2147483647 h 21600"/>
              <a:gd name="T14" fmla="*/ 0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7100 w 21600"/>
              <a:gd name="T25" fmla="*/ 10092 h 21600"/>
              <a:gd name="T26" fmla="*/ 14545 w 21600"/>
              <a:gd name="T27" fmla="*/ 13573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9368" y="9002"/>
                </a:moveTo>
                <a:lnTo>
                  <a:pt x="9254" y="8422"/>
                </a:lnTo>
                <a:lnTo>
                  <a:pt x="9139" y="7935"/>
                </a:lnTo>
                <a:lnTo>
                  <a:pt x="8819" y="7355"/>
                </a:lnTo>
                <a:lnTo>
                  <a:pt x="8475" y="6728"/>
                </a:lnTo>
                <a:lnTo>
                  <a:pt x="8040" y="6287"/>
                </a:lnTo>
                <a:lnTo>
                  <a:pt x="7421" y="5707"/>
                </a:lnTo>
                <a:lnTo>
                  <a:pt x="6574" y="5429"/>
                </a:lnTo>
                <a:lnTo>
                  <a:pt x="5452" y="5313"/>
                </a:lnTo>
                <a:lnTo>
                  <a:pt x="4856" y="5220"/>
                </a:lnTo>
                <a:lnTo>
                  <a:pt x="4169" y="5220"/>
                </a:lnTo>
                <a:lnTo>
                  <a:pt x="3665" y="5104"/>
                </a:lnTo>
                <a:lnTo>
                  <a:pt x="3001" y="4872"/>
                </a:lnTo>
                <a:lnTo>
                  <a:pt x="2497" y="4756"/>
                </a:lnTo>
                <a:lnTo>
                  <a:pt x="2062" y="4408"/>
                </a:lnTo>
                <a:lnTo>
                  <a:pt x="1603" y="4083"/>
                </a:lnTo>
                <a:lnTo>
                  <a:pt x="1283" y="3689"/>
                </a:lnTo>
                <a:lnTo>
                  <a:pt x="1283" y="4315"/>
                </a:lnTo>
                <a:lnTo>
                  <a:pt x="1489" y="5104"/>
                </a:lnTo>
                <a:lnTo>
                  <a:pt x="1832" y="6055"/>
                </a:lnTo>
                <a:lnTo>
                  <a:pt x="2382" y="6914"/>
                </a:lnTo>
                <a:lnTo>
                  <a:pt x="2680" y="7471"/>
                </a:lnTo>
                <a:lnTo>
                  <a:pt x="3115" y="7935"/>
                </a:lnTo>
                <a:lnTo>
                  <a:pt x="3573" y="8213"/>
                </a:lnTo>
                <a:lnTo>
                  <a:pt x="4077" y="8654"/>
                </a:lnTo>
                <a:lnTo>
                  <a:pt x="4627" y="9002"/>
                </a:lnTo>
                <a:lnTo>
                  <a:pt x="5245" y="9234"/>
                </a:lnTo>
                <a:lnTo>
                  <a:pt x="6024" y="9443"/>
                </a:lnTo>
                <a:lnTo>
                  <a:pt x="6757" y="9628"/>
                </a:lnTo>
                <a:lnTo>
                  <a:pt x="5177" y="10069"/>
                </a:lnTo>
                <a:lnTo>
                  <a:pt x="3963" y="10649"/>
                </a:lnTo>
                <a:lnTo>
                  <a:pt x="3344" y="11044"/>
                </a:lnTo>
                <a:lnTo>
                  <a:pt x="2886" y="11600"/>
                </a:lnTo>
                <a:lnTo>
                  <a:pt x="2497" y="12041"/>
                </a:lnTo>
                <a:lnTo>
                  <a:pt x="1947" y="12343"/>
                </a:lnTo>
                <a:lnTo>
                  <a:pt x="1168" y="12668"/>
                </a:lnTo>
                <a:lnTo>
                  <a:pt x="0" y="12900"/>
                </a:lnTo>
                <a:lnTo>
                  <a:pt x="435" y="13248"/>
                </a:lnTo>
                <a:lnTo>
                  <a:pt x="779" y="13456"/>
                </a:lnTo>
                <a:lnTo>
                  <a:pt x="1283" y="13642"/>
                </a:lnTo>
                <a:lnTo>
                  <a:pt x="1718" y="13758"/>
                </a:lnTo>
                <a:lnTo>
                  <a:pt x="2680" y="13851"/>
                </a:lnTo>
                <a:lnTo>
                  <a:pt x="3573" y="13758"/>
                </a:lnTo>
                <a:lnTo>
                  <a:pt x="4512" y="13526"/>
                </a:lnTo>
                <a:lnTo>
                  <a:pt x="5360" y="13248"/>
                </a:lnTo>
                <a:lnTo>
                  <a:pt x="6139" y="12900"/>
                </a:lnTo>
                <a:lnTo>
                  <a:pt x="6757" y="12552"/>
                </a:lnTo>
                <a:lnTo>
                  <a:pt x="6459" y="13132"/>
                </a:lnTo>
                <a:lnTo>
                  <a:pt x="6139" y="13642"/>
                </a:lnTo>
                <a:lnTo>
                  <a:pt x="5910" y="14199"/>
                </a:lnTo>
                <a:lnTo>
                  <a:pt x="5681" y="14663"/>
                </a:lnTo>
                <a:lnTo>
                  <a:pt x="5681" y="15150"/>
                </a:lnTo>
                <a:lnTo>
                  <a:pt x="5681" y="15730"/>
                </a:lnTo>
                <a:lnTo>
                  <a:pt x="5681" y="16241"/>
                </a:lnTo>
                <a:lnTo>
                  <a:pt x="5795" y="16913"/>
                </a:lnTo>
                <a:lnTo>
                  <a:pt x="5910" y="17586"/>
                </a:lnTo>
                <a:lnTo>
                  <a:pt x="5910" y="18213"/>
                </a:lnTo>
                <a:lnTo>
                  <a:pt x="5795" y="18885"/>
                </a:lnTo>
                <a:lnTo>
                  <a:pt x="5566" y="19396"/>
                </a:lnTo>
                <a:lnTo>
                  <a:pt x="5245" y="19976"/>
                </a:lnTo>
                <a:lnTo>
                  <a:pt x="4971" y="20370"/>
                </a:lnTo>
                <a:lnTo>
                  <a:pt x="4512" y="20811"/>
                </a:lnTo>
                <a:lnTo>
                  <a:pt x="4077" y="21043"/>
                </a:lnTo>
                <a:lnTo>
                  <a:pt x="5177" y="20927"/>
                </a:lnTo>
                <a:lnTo>
                  <a:pt x="6253" y="20486"/>
                </a:lnTo>
                <a:lnTo>
                  <a:pt x="7421" y="19976"/>
                </a:lnTo>
                <a:lnTo>
                  <a:pt x="8361" y="19187"/>
                </a:lnTo>
                <a:lnTo>
                  <a:pt x="8819" y="18769"/>
                </a:lnTo>
                <a:lnTo>
                  <a:pt x="9139" y="18213"/>
                </a:lnTo>
                <a:lnTo>
                  <a:pt x="9437" y="17772"/>
                </a:lnTo>
                <a:lnTo>
                  <a:pt x="9643" y="17261"/>
                </a:lnTo>
                <a:lnTo>
                  <a:pt x="9872" y="16681"/>
                </a:lnTo>
                <a:lnTo>
                  <a:pt x="9872" y="16171"/>
                </a:lnTo>
                <a:lnTo>
                  <a:pt x="9872" y="15614"/>
                </a:lnTo>
                <a:lnTo>
                  <a:pt x="9758" y="15057"/>
                </a:lnTo>
                <a:lnTo>
                  <a:pt x="10216" y="15498"/>
                </a:lnTo>
                <a:lnTo>
                  <a:pt x="10537" y="16241"/>
                </a:lnTo>
                <a:lnTo>
                  <a:pt x="10834" y="17145"/>
                </a:lnTo>
                <a:lnTo>
                  <a:pt x="11041" y="18213"/>
                </a:lnTo>
                <a:lnTo>
                  <a:pt x="11155" y="19187"/>
                </a:lnTo>
                <a:lnTo>
                  <a:pt x="11155" y="20185"/>
                </a:lnTo>
                <a:lnTo>
                  <a:pt x="11155" y="20579"/>
                </a:lnTo>
                <a:lnTo>
                  <a:pt x="11041" y="21043"/>
                </a:lnTo>
                <a:lnTo>
                  <a:pt x="10926" y="21391"/>
                </a:lnTo>
                <a:lnTo>
                  <a:pt x="10766" y="21600"/>
                </a:lnTo>
                <a:lnTo>
                  <a:pt x="11499" y="21484"/>
                </a:lnTo>
                <a:lnTo>
                  <a:pt x="12323" y="21043"/>
                </a:lnTo>
                <a:lnTo>
                  <a:pt x="13102" y="20370"/>
                </a:lnTo>
                <a:lnTo>
                  <a:pt x="13606" y="19628"/>
                </a:lnTo>
                <a:lnTo>
                  <a:pt x="13950" y="19071"/>
                </a:lnTo>
                <a:lnTo>
                  <a:pt x="14064" y="18677"/>
                </a:lnTo>
                <a:lnTo>
                  <a:pt x="14179" y="18097"/>
                </a:lnTo>
                <a:lnTo>
                  <a:pt x="14293" y="17586"/>
                </a:lnTo>
                <a:lnTo>
                  <a:pt x="14179" y="16913"/>
                </a:lnTo>
                <a:lnTo>
                  <a:pt x="14064" y="16241"/>
                </a:lnTo>
                <a:lnTo>
                  <a:pt x="13835" y="15614"/>
                </a:lnTo>
                <a:lnTo>
                  <a:pt x="13560" y="14872"/>
                </a:lnTo>
                <a:lnTo>
                  <a:pt x="13950" y="14941"/>
                </a:lnTo>
                <a:lnTo>
                  <a:pt x="14408" y="15150"/>
                </a:lnTo>
                <a:lnTo>
                  <a:pt x="14843" y="15266"/>
                </a:lnTo>
                <a:lnTo>
                  <a:pt x="15232" y="15614"/>
                </a:lnTo>
                <a:lnTo>
                  <a:pt x="15576" y="15846"/>
                </a:lnTo>
                <a:lnTo>
                  <a:pt x="15897" y="16171"/>
                </a:lnTo>
                <a:lnTo>
                  <a:pt x="16126" y="16473"/>
                </a:lnTo>
                <a:lnTo>
                  <a:pt x="16240" y="16913"/>
                </a:lnTo>
                <a:lnTo>
                  <a:pt x="16515" y="17261"/>
                </a:lnTo>
                <a:lnTo>
                  <a:pt x="17088" y="17586"/>
                </a:lnTo>
                <a:lnTo>
                  <a:pt x="17798" y="17865"/>
                </a:lnTo>
                <a:lnTo>
                  <a:pt x="18576" y="18097"/>
                </a:lnTo>
                <a:lnTo>
                  <a:pt x="19424" y="18213"/>
                </a:lnTo>
                <a:lnTo>
                  <a:pt x="20317" y="18213"/>
                </a:lnTo>
                <a:lnTo>
                  <a:pt x="21050" y="18213"/>
                </a:lnTo>
                <a:lnTo>
                  <a:pt x="21600" y="17865"/>
                </a:lnTo>
                <a:lnTo>
                  <a:pt x="21165" y="17656"/>
                </a:lnTo>
                <a:lnTo>
                  <a:pt x="20592" y="17470"/>
                </a:lnTo>
                <a:lnTo>
                  <a:pt x="20088" y="17029"/>
                </a:lnTo>
                <a:lnTo>
                  <a:pt x="19653" y="16681"/>
                </a:lnTo>
                <a:lnTo>
                  <a:pt x="19195" y="16241"/>
                </a:lnTo>
                <a:lnTo>
                  <a:pt x="18920" y="15962"/>
                </a:lnTo>
                <a:lnTo>
                  <a:pt x="18576" y="15498"/>
                </a:lnTo>
                <a:lnTo>
                  <a:pt x="18576" y="15057"/>
                </a:lnTo>
                <a:lnTo>
                  <a:pt x="18485" y="14756"/>
                </a:lnTo>
                <a:lnTo>
                  <a:pt x="18256" y="14199"/>
                </a:lnTo>
                <a:lnTo>
                  <a:pt x="17912" y="13526"/>
                </a:lnTo>
                <a:lnTo>
                  <a:pt x="17523" y="13016"/>
                </a:lnTo>
                <a:lnTo>
                  <a:pt x="16973" y="12436"/>
                </a:lnTo>
                <a:lnTo>
                  <a:pt x="16355" y="12041"/>
                </a:lnTo>
                <a:lnTo>
                  <a:pt x="16011" y="11832"/>
                </a:lnTo>
                <a:lnTo>
                  <a:pt x="15690" y="11716"/>
                </a:lnTo>
                <a:lnTo>
                  <a:pt x="15232" y="11716"/>
                </a:lnTo>
                <a:lnTo>
                  <a:pt x="14843" y="11716"/>
                </a:lnTo>
                <a:lnTo>
                  <a:pt x="15461" y="11252"/>
                </a:lnTo>
                <a:lnTo>
                  <a:pt x="16126" y="10858"/>
                </a:lnTo>
                <a:lnTo>
                  <a:pt x="16973" y="10649"/>
                </a:lnTo>
                <a:lnTo>
                  <a:pt x="17798" y="10417"/>
                </a:lnTo>
                <a:lnTo>
                  <a:pt x="18806" y="10301"/>
                </a:lnTo>
                <a:lnTo>
                  <a:pt x="19653" y="10301"/>
                </a:lnTo>
                <a:lnTo>
                  <a:pt x="20478" y="10417"/>
                </a:lnTo>
                <a:lnTo>
                  <a:pt x="21256" y="10533"/>
                </a:lnTo>
                <a:lnTo>
                  <a:pt x="20707" y="9837"/>
                </a:lnTo>
                <a:lnTo>
                  <a:pt x="19859" y="9234"/>
                </a:lnTo>
                <a:lnTo>
                  <a:pt x="18806" y="8538"/>
                </a:lnTo>
                <a:lnTo>
                  <a:pt x="17637" y="8144"/>
                </a:lnTo>
                <a:lnTo>
                  <a:pt x="16973" y="8027"/>
                </a:lnTo>
                <a:lnTo>
                  <a:pt x="16355" y="7935"/>
                </a:lnTo>
                <a:lnTo>
                  <a:pt x="15805" y="7935"/>
                </a:lnTo>
                <a:lnTo>
                  <a:pt x="15118" y="8027"/>
                </a:lnTo>
                <a:lnTo>
                  <a:pt x="14614" y="8144"/>
                </a:lnTo>
                <a:lnTo>
                  <a:pt x="14064" y="8422"/>
                </a:lnTo>
                <a:lnTo>
                  <a:pt x="13606" y="8886"/>
                </a:lnTo>
                <a:lnTo>
                  <a:pt x="13217" y="9327"/>
                </a:lnTo>
                <a:lnTo>
                  <a:pt x="13606" y="8538"/>
                </a:lnTo>
                <a:lnTo>
                  <a:pt x="13950" y="7935"/>
                </a:lnTo>
                <a:lnTo>
                  <a:pt x="14293" y="7123"/>
                </a:lnTo>
                <a:lnTo>
                  <a:pt x="14499" y="6519"/>
                </a:lnTo>
                <a:lnTo>
                  <a:pt x="14614" y="5823"/>
                </a:lnTo>
                <a:lnTo>
                  <a:pt x="14614" y="5220"/>
                </a:lnTo>
                <a:lnTo>
                  <a:pt x="14408" y="4524"/>
                </a:lnTo>
                <a:lnTo>
                  <a:pt x="14064" y="3898"/>
                </a:lnTo>
                <a:lnTo>
                  <a:pt x="13606" y="3225"/>
                </a:lnTo>
                <a:lnTo>
                  <a:pt x="13331" y="2598"/>
                </a:lnTo>
                <a:lnTo>
                  <a:pt x="13102" y="2042"/>
                </a:lnTo>
                <a:lnTo>
                  <a:pt x="12896" y="1485"/>
                </a:lnTo>
                <a:lnTo>
                  <a:pt x="12781" y="1090"/>
                </a:lnTo>
                <a:lnTo>
                  <a:pt x="12667" y="626"/>
                </a:lnTo>
                <a:lnTo>
                  <a:pt x="12667" y="278"/>
                </a:lnTo>
                <a:lnTo>
                  <a:pt x="12667" y="0"/>
                </a:lnTo>
                <a:lnTo>
                  <a:pt x="12163" y="394"/>
                </a:lnTo>
                <a:lnTo>
                  <a:pt x="11728" y="974"/>
                </a:lnTo>
                <a:lnTo>
                  <a:pt x="11155" y="1601"/>
                </a:lnTo>
                <a:lnTo>
                  <a:pt x="10766" y="2390"/>
                </a:lnTo>
                <a:lnTo>
                  <a:pt x="10330" y="3109"/>
                </a:lnTo>
                <a:lnTo>
                  <a:pt x="10101" y="3898"/>
                </a:lnTo>
                <a:lnTo>
                  <a:pt x="9987" y="4524"/>
                </a:lnTo>
                <a:lnTo>
                  <a:pt x="10101" y="5220"/>
                </a:lnTo>
                <a:lnTo>
                  <a:pt x="10216" y="5823"/>
                </a:lnTo>
                <a:lnTo>
                  <a:pt x="10330" y="6403"/>
                </a:lnTo>
                <a:lnTo>
                  <a:pt x="10330" y="6914"/>
                </a:lnTo>
                <a:lnTo>
                  <a:pt x="10216" y="7471"/>
                </a:lnTo>
                <a:lnTo>
                  <a:pt x="10101" y="7935"/>
                </a:lnTo>
                <a:lnTo>
                  <a:pt x="9872" y="8329"/>
                </a:lnTo>
                <a:lnTo>
                  <a:pt x="9643" y="8654"/>
                </a:lnTo>
                <a:lnTo>
                  <a:pt x="9368" y="9002"/>
                </a:lnTo>
                <a:close/>
              </a:path>
            </a:pathLst>
          </a:custGeom>
          <a:solidFill>
            <a:srgbClr val="00800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cs-CZ"/>
          </a:p>
        </p:txBody>
      </p:sp>
      <p:sp>
        <p:nvSpPr>
          <p:cNvPr id="32775" name="plant"/>
          <p:cNvSpPr>
            <a:spLocks noEditPoints="1" noChangeArrowheads="1"/>
          </p:cNvSpPr>
          <p:nvPr/>
        </p:nvSpPr>
        <p:spPr bwMode="auto">
          <a:xfrm>
            <a:off x="5486400" y="3048000"/>
            <a:ext cx="2413000" cy="1809750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0 h 21600"/>
              <a:gd name="T4" fmla="*/ 2147483647 w 21600"/>
              <a:gd name="T5" fmla="*/ 0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0 w 21600"/>
              <a:gd name="T13" fmla="*/ 2147483647 h 21600"/>
              <a:gd name="T14" fmla="*/ 0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7100 w 21600"/>
              <a:gd name="T25" fmla="*/ 10092 h 21600"/>
              <a:gd name="T26" fmla="*/ 14545 w 21600"/>
              <a:gd name="T27" fmla="*/ 13573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9368" y="9002"/>
                </a:moveTo>
                <a:lnTo>
                  <a:pt x="9254" y="8422"/>
                </a:lnTo>
                <a:lnTo>
                  <a:pt x="9139" y="7935"/>
                </a:lnTo>
                <a:lnTo>
                  <a:pt x="8819" y="7355"/>
                </a:lnTo>
                <a:lnTo>
                  <a:pt x="8475" y="6728"/>
                </a:lnTo>
                <a:lnTo>
                  <a:pt x="8040" y="6287"/>
                </a:lnTo>
                <a:lnTo>
                  <a:pt x="7421" y="5707"/>
                </a:lnTo>
                <a:lnTo>
                  <a:pt x="6574" y="5429"/>
                </a:lnTo>
                <a:lnTo>
                  <a:pt x="5452" y="5313"/>
                </a:lnTo>
                <a:lnTo>
                  <a:pt x="4856" y="5220"/>
                </a:lnTo>
                <a:lnTo>
                  <a:pt x="4169" y="5220"/>
                </a:lnTo>
                <a:lnTo>
                  <a:pt x="3665" y="5104"/>
                </a:lnTo>
                <a:lnTo>
                  <a:pt x="3001" y="4872"/>
                </a:lnTo>
                <a:lnTo>
                  <a:pt x="2497" y="4756"/>
                </a:lnTo>
                <a:lnTo>
                  <a:pt x="2062" y="4408"/>
                </a:lnTo>
                <a:lnTo>
                  <a:pt x="1603" y="4083"/>
                </a:lnTo>
                <a:lnTo>
                  <a:pt x="1283" y="3689"/>
                </a:lnTo>
                <a:lnTo>
                  <a:pt x="1283" y="4315"/>
                </a:lnTo>
                <a:lnTo>
                  <a:pt x="1489" y="5104"/>
                </a:lnTo>
                <a:lnTo>
                  <a:pt x="1832" y="6055"/>
                </a:lnTo>
                <a:lnTo>
                  <a:pt x="2382" y="6914"/>
                </a:lnTo>
                <a:lnTo>
                  <a:pt x="2680" y="7471"/>
                </a:lnTo>
                <a:lnTo>
                  <a:pt x="3115" y="7935"/>
                </a:lnTo>
                <a:lnTo>
                  <a:pt x="3573" y="8213"/>
                </a:lnTo>
                <a:lnTo>
                  <a:pt x="4077" y="8654"/>
                </a:lnTo>
                <a:lnTo>
                  <a:pt x="4627" y="9002"/>
                </a:lnTo>
                <a:lnTo>
                  <a:pt x="5245" y="9234"/>
                </a:lnTo>
                <a:lnTo>
                  <a:pt x="6024" y="9443"/>
                </a:lnTo>
                <a:lnTo>
                  <a:pt x="6757" y="9628"/>
                </a:lnTo>
                <a:lnTo>
                  <a:pt x="5177" y="10069"/>
                </a:lnTo>
                <a:lnTo>
                  <a:pt x="3963" y="10649"/>
                </a:lnTo>
                <a:lnTo>
                  <a:pt x="3344" y="11044"/>
                </a:lnTo>
                <a:lnTo>
                  <a:pt x="2886" y="11600"/>
                </a:lnTo>
                <a:lnTo>
                  <a:pt x="2497" y="12041"/>
                </a:lnTo>
                <a:lnTo>
                  <a:pt x="1947" y="12343"/>
                </a:lnTo>
                <a:lnTo>
                  <a:pt x="1168" y="12668"/>
                </a:lnTo>
                <a:lnTo>
                  <a:pt x="0" y="12900"/>
                </a:lnTo>
                <a:lnTo>
                  <a:pt x="435" y="13248"/>
                </a:lnTo>
                <a:lnTo>
                  <a:pt x="779" y="13456"/>
                </a:lnTo>
                <a:lnTo>
                  <a:pt x="1283" y="13642"/>
                </a:lnTo>
                <a:lnTo>
                  <a:pt x="1718" y="13758"/>
                </a:lnTo>
                <a:lnTo>
                  <a:pt x="2680" y="13851"/>
                </a:lnTo>
                <a:lnTo>
                  <a:pt x="3573" y="13758"/>
                </a:lnTo>
                <a:lnTo>
                  <a:pt x="4512" y="13526"/>
                </a:lnTo>
                <a:lnTo>
                  <a:pt x="5360" y="13248"/>
                </a:lnTo>
                <a:lnTo>
                  <a:pt x="6139" y="12900"/>
                </a:lnTo>
                <a:lnTo>
                  <a:pt x="6757" y="12552"/>
                </a:lnTo>
                <a:lnTo>
                  <a:pt x="6459" y="13132"/>
                </a:lnTo>
                <a:lnTo>
                  <a:pt x="6139" y="13642"/>
                </a:lnTo>
                <a:lnTo>
                  <a:pt x="5910" y="14199"/>
                </a:lnTo>
                <a:lnTo>
                  <a:pt x="5681" y="14663"/>
                </a:lnTo>
                <a:lnTo>
                  <a:pt x="5681" y="15150"/>
                </a:lnTo>
                <a:lnTo>
                  <a:pt x="5681" y="15730"/>
                </a:lnTo>
                <a:lnTo>
                  <a:pt x="5681" y="16241"/>
                </a:lnTo>
                <a:lnTo>
                  <a:pt x="5795" y="16913"/>
                </a:lnTo>
                <a:lnTo>
                  <a:pt x="5910" y="17586"/>
                </a:lnTo>
                <a:lnTo>
                  <a:pt x="5910" y="18213"/>
                </a:lnTo>
                <a:lnTo>
                  <a:pt x="5795" y="18885"/>
                </a:lnTo>
                <a:lnTo>
                  <a:pt x="5566" y="19396"/>
                </a:lnTo>
                <a:lnTo>
                  <a:pt x="5245" y="19976"/>
                </a:lnTo>
                <a:lnTo>
                  <a:pt x="4971" y="20370"/>
                </a:lnTo>
                <a:lnTo>
                  <a:pt x="4512" y="20811"/>
                </a:lnTo>
                <a:lnTo>
                  <a:pt x="4077" y="21043"/>
                </a:lnTo>
                <a:lnTo>
                  <a:pt x="5177" y="20927"/>
                </a:lnTo>
                <a:lnTo>
                  <a:pt x="6253" y="20486"/>
                </a:lnTo>
                <a:lnTo>
                  <a:pt x="7421" y="19976"/>
                </a:lnTo>
                <a:lnTo>
                  <a:pt x="8361" y="19187"/>
                </a:lnTo>
                <a:lnTo>
                  <a:pt x="8819" y="18769"/>
                </a:lnTo>
                <a:lnTo>
                  <a:pt x="9139" y="18213"/>
                </a:lnTo>
                <a:lnTo>
                  <a:pt x="9437" y="17772"/>
                </a:lnTo>
                <a:lnTo>
                  <a:pt x="9643" y="17261"/>
                </a:lnTo>
                <a:lnTo>
                  <a:pt x="9872" y="16681"/>
                </a:lnTo>
                <a:lnTo>
                  <a:pt x="9872" y="16171"/>
                </a:lnTo>
                <a:lnTo>
                  <a:pt x="9872" y="15614"/>
                </a:lnTo>
                <a:lnTo>
                  <a:pt x="9758" y="15057"/>
                </a:lnTo>
                <a:lnTo>
                  <a:pt x="10216" y="15498"/>
                </a:lnTo>
                <a:lnTo>
                  <a:pt x="10537" y="16241"/>
                </a:lnTo>
                <a:lnTo>
                  <a:pt x="10834" y="17145"/>
                </a:lnTo>
                <a:lnTo>
                  <a:pt x="11041" y="18213"/>
                </a:lnTo>
                <a:lnTo>
                  <a:pt x="11155" y="19187"/>
                </a:lnTo>
                <a:lnTo>
                  <a:pt x="11155" y="20185"/>
                </a:lnTo>
                <a:lnTo>
                  <a:pt x="11155" y="20579"/>
                </a:lnTo>
                <a:lnTo>
                  <a:pt x="11041" y="21043"/>
                </a:lnTo>
                <a:lnTo>
                  <a:pt x="10926" y="21391"/>
                </a:lnTo>
                <a:lnTo>
                  <a:pt x="10766" y="21600"/>
                </a:lnTo>
                <a:lnTo>
                  <a:pt x="11499" y="21484"/>
                </a:lnTo>
                <a:lnTo>
                  <a:pt x="12323" y="21043"/>
                </a:lnTo>
                <a:lnTo>
                  <a:pt x="13102" y="20370"/>
                </a:lnTo>
                <a:lnTo>
                  <a:pt x="13606" y="19628"/>
                </a:lnTo>
                <a:lnTo>
                  <a:pt x="13950" y="19071"/>
                </a:lnTo>
                <a:lnTo>
                  <a:pt x="14064" y="18677"/>
                </a:lnTo>
                <a:lnTo>
                  <a:pt x="14179" y="18097"/>
                </a:lnTo>
                <a:lnTo>
                  <a:pt x="14293" y="17586"/>
                </a:lnTo>
                <a:lnTo>
                  <a:pt x="14179" y="16913"/>
                </a:lnTo>
                <a:lnTo>
                  <a:pt x="14064" y="16241"/>
                </a:lnTo>
                <a:lnTo>
                  <a:pt x="13835" y="15614"/>
                </a:lnTo>
                <a:lnTo>
                  <a:pt x="13560" y="14872"/>
                </a:lnTo>
                <a:lnTo>
                  <a:pt x="13950" y="14941"/>
                </a:lnTo>
                <a:lnTo>
                  <a:pt x="14408" y="15150"/>
                </a:lnTo>
                <a:lnTo>
                  <a:pt x="14843" y="15266"/>
                </a:lnTo>
                <a:lnTo>
                  <a:pt x="15232" y="15614"/>
                </a:lnTo>
                <a:lnTo>
                  <a:pt x="15576" y="15846"/>
                </a:lnTo>
                <a:lnTo>
                  <a:pt x="15897" y="16171"/>
                </a:lnTo>
                <a:lnTo>
                  <a:pt x="16126" y="16473"/>
                </a:lnTo>
                <a:lnTo>
                  <a:pt x="16240" y="16913"/>
                </a:lnTo>
                <a:lnTo>
                  <a:pt x="16515" y="17261"/>
                </a:lnTo>
                <a:lnTo>
                  <a:pt x="17088" y="17586"/>
                </a:lnTo>
                <a:lnTo>
                  <a:pt x="17798" y="17865"/>
                </a:lnTo>
                <a:lnTo>
                  <a:pt x="18576" y="18097"/>
                </a:lnTo>
                <a:lnTo>
                  <a:pt x="19424" y="18213"/>
                </a:lnTo>
                <a:lnTo>
                  <a:pt x="20317" y="18213"/>
                </a:lnTo>
                <a:lnTo>
                  <a:pt x="21050" y="18213"/>
                </a:lnTo>
                <a:lnTo>
                  <a:pt x="21600" y="17865"/>
                </a:lnTo>
                <a:lnTo>
                  <a:pt x="21165" y="17656"/>
                </a:lnTo>
                <a:lnTo>
                  <a:pt x="20592" y="17470"/>
                </a:lnTo>
                <a:lnTo>
                  <a:pt x="20088" y="17029"/>
                </a:lnTo>
                <a:lnTo>
                  <a:pt x="19653" y="16681"/>
                </a:lnTo>
                <a:lnTo>
                  <a:pt x="19195" y="16241"/>
                </a:lnTo>
                <a:lnTo>
                  <a:pt x="18920" y="15962"/>
                </a:lnTo>
                <a:lnTo>
                  <a:pt x="18576" y="15498"/>
                </a:lnTo>
                <a:lnTo>
                  <a:pt x="18576" y="15057"/>
                </a:lnTo>
                <a:lnTo>
                  <a:pt x="18485" y="14756"/>
                </a:lnTo>
                <a:lnTo>
                  <a:pt x="18256" y="14199"/>
                </a:lnTo>
                <a:lnTo>
                  <a:pt x="17912" y="13526"/>
                </a:lnTo>
                <a:lnTo>
                  <a:pt x="17523" y="13016"/>
                </a:lnTo>
                <a:lnTo>
                  <a:pt x="16973" y="12436"/>
                </a:lnTo>
                <a:lnTo>
                  <a:pt x="16355" y="12041"/>
                </a:lnTo>
                <a:lnTo>
                  <a:pt x="16011" y="11832"/>
                </a:lnTo>
                <a:lnTo>
                  <a:pt x="15690" y="11716"/>
                </a:lnTo>
                <a:lnTo>
                  <a:pt x="15232" y="11716"/>
                </a:lnTo>
                <a:lnTo>
                  <a:pt x="14843" y="11716"/>
                </a:lnTo>
                <a:lnTo>
                  <a:pt x="15461" y="11252"/>
                </a:lnTo>
                <a:lnTo>
                  <a:pt x="16126" y="10858"/>
                </a:lnTo>
                <a:lnTo>
                  <a:pt x="16973" y="10649"/>
                </a:lnTo>
                <a:lnTo>
                  <a:pt x="17798" y="10417"/>
                </a:lnTo>
                <a:lnTo>
                  <a:pt x="18806" y="10301"/>
                </a:lnTo>
                <a:lnTo>
                  <a:pt x="19653" y="10301"/>
                </a:lnTo>
                <a:lnTo>
                  <a:pt x="20478" y="10417"/>
                </a:lnTo>
                <a:lnTo>
                  <a:pt x="21256" y="10533"/>
                </a:lnTo>
                <a:lnTo>
                  <a:pt x="20707" y="9837"/>
                </a:lnTo>
                <a:lnTo>
                  <a:pt x="19859" y="9234"/>
                </a:lnTo>
                <a:lnTo>
                  <a:pt x="18806" y="8538"/>
                </a:lnTo>
                <a:lnTo>
                  <a:pt x="17637" y="8144"/>
                </a:lnTo>
                <a:lnTo>
                  <a:pt x="16973" y="8027"/>
                </a:lnTo>
                <a:lnTo>
                  <a:pt x="16355" y="7935"/>
                </a:lnTo>
                <a:lnTo>
                  <a:pt x="15805" y="7935"/>
                </a:lnTo>
                <a:lnTo>
                  <a:pt x="15118" y="8027"/>
                </a:lnTo>
                <a:lnTo>
                  <a:pt x="14614" y="8144"/>
                </a:lnTo>
                <a:lnTo>
                  <a:pt x="14064" y="8422"/>
                </a:lnTo>
                <a:lnTo>
                  <a:pt x="13606" y="8886"/>
                </a:lnTo>
                <a:lnTo>
                  <a:pt x="13217" y="9327"/>
                </a:lnTo>
                <a:lnTo>
                  <a:pt x="13606" y="8538"/>
                </a:lnTo>
                <a:lnTo>
                  <a:pt x="13950" y="7935"/>
                </a:lnTo>
                <a:lnTo>
                  <a:pt x="14293" y="7123"/>
                </a:lnTo>
                <a:lnTo>
                  <a:pt x="14499" y="6519"/>
                </a:lnTo>
                <a:lnTo>
                  <a:pt x="14614" y="5823"/>
                </a:lnTo>
                <a:lnTo>
                  <a:pt x="14614" y="5220"/>
                </a:lnTo>
                <a:lnTo>
                  <a:pt x="14408" y="4524"/>
                </a:lnTo>
                <a:lnTo>
                  <a:pt x="14064" y="3898"/>
                </a:lnTo>
                <a:lnTo>
                  <a:pt x="13606" y="3225"/>
                </a:lnTo>
                <a:lnTo>
                  <a:pt x="13331" y="2598"/>
                </a:lnTo>
                <a:lnTo>
                  <a:pt x="13102" y="2042"/>
                </a:lnTo>
                <a:lnTo>
                  <a:pt x="12896" y="1485"/>
                </a:lnTo>
                <a:lnTo>
                  <a:pt x="12781" y="1090"/>
                </a:lnTo>
                <a:lnTo>
                  <a:pt x="12667" y="626"/>
                </a:lnTo>
                <a:lnTo>
                  <a:pt x="12667" y="278"/>
                </a:lnTo>
                <a:lnTo>
                  <a:pt x="12667" y="0"/>
                </a:lnTo>
                <a:lnTo>
                  <a:pt x="12163" y="394"/>
                </a:lnTo>
                <a:lnTo>
                  <a:pt x="11728" y="974"/>
                </a:lnTo>
                <a:lnTo>
                  <a:pt x="11155" y="1601"/>
                </a:lnTo>
                <a:lnTo>
                  <a:pt x="10766" y="2390"/>
                </a:lnTo>
                <a:lnTo>
                  <a:pt x="10330" y="3109"/>
                </a:lnTo>
                <a:lnTo>
                  <a:pt x="10101" y="3898"/>
                </a:lnTo>
                <a:lnTo>
                  <a:pt x="9987" y="4524"/>
                </a:lnTo>
                <a:lnTo>
                  <a:pt x="10101" y="5220"/>
                </a:lnTo>
                <a:lnTo>
                  <a:pt x="10216" y="5823"/>
                </a:lnTo>
                <a:lnTo>
                  <a:pt x="10330" y="6403"/>
                </a:lnTo>
                <a:lnTo>
                  <a:pt x="10330" y="6914"/>
                </a:lnTo>
                <a:lnTo>
                  <a:pt x="10216" y="7471"/>
                </a:lnTo>
                <a:lnTo>
                  <a:pt x="10101" y="7935"/>
                </a:lnTo>
                <a:lnTo>
                  <a:pt x="9872" y="8329"/>
                </a:lnTo>
                <a:lnTo>
                  <a:pt x="9643" y="8654"/>
                </a:lnTo>
                <a:lnTo>
                  <a:pt x="9368" y="9002"/>
                </a:lnTo>
                <a:close/>
              </a:path>
            </a:pathLst>
          </a:custGeom>
          <a:solidFill>
            <a:srgbClr val="00800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cs-CZ"/>
          </a:p>
        </p:txBody>
      </p:sp>
      <p:sp>
        <p:nvSpPr>
          <p:cNvPr id="32776" name="plant"/>
          <p:cNvSpPr>
            <a:spLocks noEditPoints="1" noChangeArrowheads="1"/>
          </p:cNvSpPr>
          <p:nvPr/>
        </p:nvSpPr>
        <p:spPr bwMode="auto">
          <a:xfrm>
            <a:off x="5994400" y="4419600"/>
            <a:ext cx="2413000" cy="1809750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0 h 21600"/>
              <a:gd name="T4" fmla="*/ 2147483647 w 21600"/>
              <a:gd name="T5" fmla="*/ 0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0 w 21600"/>
              <a:gd name="T13" fmla="*/ 2147483647 h 21600"/>
              <a:gd name="T14" fmla="*/ 0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7100 w 21600"/>
              <a:gd name="T25" fmla="*/ 10092 h 21600"/>
              <a:gd name="T26" fmla="*/ 14545 w 21600"/>
              <a:gd name="T27" fmla="*/ 13573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9368" y="9002"/>
                </a:moveTo>
                <a:lnTo>
                  <a:pt x="9254" y="8422"/>
                </a:lnTo>
                <a:lnTo>
                  <a:pt x="9139" y="7935"/>
                </a:lnTo>
                <a:lnTo>
                  <a:pt x="8819" y="7355"/>
                </a:lnTo>
                <a:lnTo>
                  <a:pt x="8475" y="6728"/>
                </a:lnTo>
                <a:lnTo>
                  <a:pt x="8040" y="6287"/>
                </a:lnTo>
                <a:lnTo>
                  <a:pt x="7421" y="5707"/>
                </a:lnTo>
                <a:lnTo>
                  <a:pt x="6574" y="5429"/>
                </a:lnTo>
                <a:lnTo>
                  <a:pt x="5452" y="5313"/>
                </a:lnTo>
                <a:lnTo>
                  <a:pt x="4856" y="5220"/>
                </a:lnTo>
                <a:lnTo>
                  <a:pt x="4169" y="5220"/>
                </a:lnTo>
                <a:lnTo>
                  <a:pt x="3665" y="5104"/>
                </a:lnTo>
                <a:lnTo>
                  <a:pt x="3001" y="4872"/>
                </a:lnTo>
                <a:lnTo>
                  <a:pt x="2497" y="4756"/>
                </a:lnTo>
                <a:lnTo>
                  <a:pt x="2062" y="4408"/>
                </a:lnTo>
                <a:lnTo>
                  <a:pt x="1603" y="4083"/>
                </a:lnTo>
                <a:lnTo>
                  <a:pt x="1283" y="3689"/>
                </a:lnTo>
                <a:lnTo>
                  <a:pt x="1283" y="4315"/>
                </a:lnTo>
                <a:lnTo>
                  <a:pt x="1489" y="5104"/>
                </a:lnTo>
                <a:lnTo>
                  <a:pt x="1832" y="6055"/>
                </a:lnTo>
                <a:lnTo>
                  <a:pt x="2382" y="6914"/>
                </a:lnTo>
                <a:lnTo>
                  <a:pt x="2680" y="7471"/>
                </a:lnTo>
                <a:lnTo>
                  <a:pt x="3115" y="7935"/>
                </a:lnTo>
                <a:lnTo>
                  <a:pt x="3573" y="8213"/>
                </a:lnTo>
                <a:lnTo>
                  <a:pt x="4077" y="8654"/>
                </a:lnTo>
                <a:lnTo>
                  <a:pt x="4627" y="9002"/>
                </a:lnTo>
                <a:lnTo>
                  <a:pt x="5245" y="9234"/>
                </a:lnTo>
                <a:lnTo>
                  <a:pt x="6024" y="9443"/>
                </a:lnTo>
                <a:lnTo>
                  <a:pt x="6757" y="9628"/>
                </a:lnTo>
                <a:lnTo>
                  <a:pt x="5177" y="10069"/>
                </a:lnTo>
                <a:lnTo>
                  <a:pt x="3963" y="10649"/>
                </a:lnTo>
                <a:lnTo>
                  <a:pt x="3344" y="11044"/>
                </a:lnTo>
                <a:lnTo>
                  <a:pt x="2886" y="11600"/>
                </a:lnTo>
                <a:lnTo>
                  <a:pt x="2497" y="12041"/>
                </a:lnTo>
                <a:lnTo>
                  <a:pt x="1947" y="12343"/>
                </a:lnTo>
                <a:lnTo>
                  <a:pt x="1168" y="12668"/>
                </a:lnTo>
                <a:lnTo>
                  <a:pt x="0" y="12900"/>
                </a:lnTo>
                <a:lnTo>
                  <a:pt x="435" y="13248"/>
                </a:lnTo>
                <a:lnTo>
                  <a:pt x="779" y="13456"/>
                </a:lnTo>
                <a:lnTo>
                  <a:pt x="1283" y="13642"/>
                </a:lnTo>
                <a:lnTo>
                  <a:pt x="1718" y="13758"/>
                </a:lnTo>
                <a:lnTo>
                  <a:pt x="2680" y="13851"/>
                </a:lnTo>
                <a:lnTo>
                  <a:pt x="3573" y="13758"/>
                </a:lnTo>
                <a:lnTo>
                  <a:pt x="4512" y="13526"/>
                </a:lnTo>
                <a:lnTo>
                  <a:pt x="5360" y="13248"/>
                </a:lnTo>
                <a:lnTo>
                  <a:pt x="6139" y="12900"/>
                </a:lnTo>
                <a:lnTo>
                  <a:pt x="6757" y="12552"/>
                </a:lnTo>
                <a:lnTo>
                  <a:pt x="6459" y="13132"/>
                </a:lnTo>
                <a:lnTo>
                  <a:pt x="6139" y="13642"/>
                </a:lnTo>
                <a:lnTo>
                  <a:pt x="5910" y="14199"/>
                </a:lnTo>
                <a:lnTo>
                  <a:pt x="5681" y="14663"/>
                </a:lnTo>
                <a:lnTo>
                  <a:pt x="5681" y="15150"/>
                </a:lnTo>
                <a:lnTo>
                  <a:pt x="5681" y="15730"/>
                </a:lnTo>
                <a:lnTo>
                  <a:pt x="5681" y="16241"/>
                </a:lnTo>
                <a:lnTo>
                  <a:pt x="5795" y="16913"/>
                </a:lnTo>
                <a:lnTo>
                  <a:pt x="5910" y="17586"/>
                </a:lnTo>
                <a:lnTo>
                  <a:pt x="5910" y="18213"/>
                </a:lnTo>
                <a:lnTo>
                  <a:pt x="5795" y="18885"/>
                </a:lnTo>
                <a:lnTo>
                  <a:pt x="5566" y="19396"/>
                </a:lnTo>
                <a:lnTo>
                  <a:pt x="5245" y="19976"/>
                </a:lnTo>
                <a:lnTo>
                  <a:pt x="4971" y="20370"/>
                </a:lnTo>
                <a:lnTo>
                  <a:pt x="4512" y="20811"/>
                </a:lnTo>
                <a:lnTo>
                  <a:pt x="4077" y="21043"/>
                </a:lnTo>
                <a:lnTo>
                  <a:pt x="5177" y="20927"/>
                </a:lnTo>
                <a:lnTo>
                  <a:pt x="6253" y="20486"/>
                </a:lnTo>
                <a:lnTo>
                  <a:pt x="7421" y="19976"/>
                </a:lnTo>
                <a:lnTo>
                  <a:pt x="8361" y="19187"/>
                </a:lnTo>
                <a:lnTo>
                  <a:pt x="8819" y="18769"/>
                </a:lnTo>
                <a:lnTo>
                  <a:pt x="9139" y="18213"/>
                </a:lnTo>
                <a:lnTo>
                  <a:pt x="9437" y="17772"/>
                </a:lnTo>
                <a:lnTo>
                  <a:pt x="9643" y="17261"/>
                </a:lnTo>
                <a:lnTo>
                  <a:pt x="9872" y="16681"/>
                </a:lnTo>
                <a:lnTo>
                  <a:pt x="9872" y="16171"/>
                </a:lnTo>
                <a:lnTo>
                  <a:pt x="9872" y="15614"/>
                </a:lnTo>
                <a:lnTo>
                  <a:pt x="9758" y="15057"/>
                </a:lnTo>
                <a:lnTo>
                  <a:pt x="10216" y="15498"/>
                </a:lnTo>
                <a:lnTo>
                  <a:pt x="10537" y="16241"/>
                </a:lnTo>
                <a:lnTo>
                  <a:pt x="10834" y="17145"/>
                </a:lnTo>
                <a:lnTo>
                  <a:pt x="11041" y="18213"/>
                </a:lnTo>
                <a:lnTo>
                  <a:pt x="11155" y="19187"/>
                </a:lnTo>
                <a:lnTo>
                  <a:pt x="11155" y="20185"/>
                </a:lnTo>
                <a:lnTo>
                  <a:pt x="11155" y="20579"/>
                </a:lnTo>
                <a:lnTo>
                  <a:pt x="11041" y="21043"/>
                </a:lnTo>
                <a:lnTo>
                  <a:pt x="10926" y="21391"/>
                </a:lnTo>
                <a:lnTo>
                  <a:pt x="10766" y="21600"/>
                </a:lnTo>
                <a:lnTo>
                  <a:pt x="11499" y="21484"/>
                </a:lnTo>
                <a:lnTo>
                  <a:pt x="12323" y="21043"/>
                </a:lnTo>
                <a:lnTo>
                  <a:pt x="13102" y="20370"/>
                </a:lnTo>
                <a:lnTo>
                  <a:pt x="13606" y="19628"/>
                </a:lnTo>
                <a:lnTo>
                  <a:pt x="13950" y="19071"/>
                </a:lnTo>
                <a:lnTo>
                  <a:pt x="14064" y="18677"/>
                </a:lnTo>
                <a:lnTo>
                  <a:pt x="14179" y="18097"/>
                </a:lnTo>
                <a:lnTo>
                  <a:pt x="14293" y="17586"/>
                </a:lnTo>
                <a:lnTo>
                  <a:pt x="14179" y="16913"/>
                </a:lnTo>
                <a:lnTo>
                  <a:pt x="14064" y="16241"/>
                </a:lnTo>
                <a:lnTo>
                  <a:pt x="13835" y="15614"/>
                </a:lnTo>
                <a:lnTo>
                  <a:pt x="13560" y="14872"/>
                </a:lnTo>
                <a:lnTo>
                  <a:pt x="13950" y="14941"/>
                </a:lnTo>
                <a:lnTo>
                  <a:pt x="14408" y="15150"/>
                </a:lnTo>
                <a:lnTo>
                  <a:pt x="14843" y="15266"/>
                </a:lnTo>
                <a:lnTo>
                  <a:pt x="15232" y="15614"/>
                </a:lnTo>
                <a:lnTo>
                  <a:pt x="15576" y="15846"/>
                </a:lnTo>
                <a:lnTo>
                  <a:pt x="15897" y="16171"/>
                </a:lnTo>
                <a:lnTo>
                  <a:pt x="16126" y="16473"/>
                </a:lnTo>
                <a:lnTo>
                  <a:pt x="16240" y="16913"/>
                </a:lnTo>
                <a:lnTo>
                  <a:pt x="16515" y="17261"/>
                </a:lnTo>
                <a:lnTo>
                  <a:pt x="17088" y="17586"/>
                </a:lnTo>
                <a:lnTo>
                  <a:pt x="17798" y="17865"/>
                </a:lnTo>
                <a:lnTo>
                  <a:pt x="18576" y="18097"/>
                </a:lnTo>
                <a:lnTo>
                  <a:pt x="19424" y="18213"/>
                </a:lnTo>
                <a:lnTo>
                  <a:pt x="20317" y="18213"/>
                </a:lnTo>
                <a:lnTo>
                  <a:pt x="21050" y="18213"/>
                </a:lnTo>
                <a:lnTo>
                  <a:pt x="21600" y="17865"/>
                </a:lnTo>
                <a:lnTo>
                  <a:pt x="21165" y="17656"/>
                </a:lnTo>
                <a:lnTo>
                  <a:pt x="20592" y="17470"/>
                </a:lnTo>
                <a:lnTo>
                  <a:pt x="20088" y="17029"/>
                </a:lnTo>
                <a:lnTo>
                  <a:pt x="19653" y="16681"/>
                </a:lnTo>
                <a:lnTo>
                  <a:pt x="19195" y="16241"/>
                </a:lnTo>
                <a:lnTo>
                  <a:pt x="18920" y="15962"/>
                </a:lnTo>
                <a:lnTo>
                  <a:pt x="18576" y="15498"/>
                </a:lnTo>
                <a:lnTo>
                  <a:pt x="18576" y="15057"/>
                </a:lnTo>
                <a:lnTo>
                  <a:pt x="18485" y="14756"/>
                </a:lnTo>
                <a:lnTo>
                  <a:pt x="18256" y="14199"/>
                </a:lnTo>
                <a:lnTo>
                  <a:pt x="17912" y="13526"/>
                </a:lnTo>
                <a:lnTo>
                  <a:pt x="17523" y="13016"/>
                </a:lnTo>
                <a:lnTo>
                  <a:pt x="16973" y="12436"/>
                </a:lnTo>
                <a:lnTo>
                  <a:pt x="16355" y="12041"/>
                </a:lnTo>
                <a:lnTo>
                  <a:pt x="16011" y="11832"/>
                </a:lnTo>
                <a:lnTo>
                  <a:pt x="15690" y="11716"/>
                </a:lnTo>
                <a:lnTo>
                  <a:pt x="15232" y="11716"/>
                </a:lnTo>
                <a:lnTo>
                  <a:pt x="14843" y="11716"/>
                </a:lnTo>
                <a:lnTo>
                  <a:pt x="15461" y="11252"/>
                </a:lnTo>
                <a:lnTo>
                  <a:pt x="16126" y="10858"/>
                </a:lnTo>
                <a:lnTo>
                  <a:pt x="16973" y="10649"/>
                </a:lnTo>
                <a:lnTo>
                  <a:pt x="17798" y="10417"/>
                </a:lnTo>
                <a:lnTo>
                  <a:pt x="18806" y="10301"/>
                </a:lnTo>
                <a:lnTo>
                  <a:pt x="19653" y="10301"/>
                </a:lnTo>
                <a:lnTo>
                  <a:pt x="20478" y="10417"/>
                </a:lnTo>
                <a:lnTo>
                  <a:pt x="21256" y="10533"/>
                </a:lnTo>
                <a:lnTo>
                  <a:pt x="20707" y="9837"/>
                </a:lnTo>
                <a:lnTo>
                  <a:pt x="19859" y="9234"/>
                </a:lnTo>
                <a:lnTo>
                  <a:pt x="18806" y="8538"/>
                </a:lnTo>
                <a:lnTo>
                  <a:pt x="17637" y="8144"/>
                </a:lnTo>
                <a:lnTo>
                  <a:pt x="16973" y="8027"/>
                </a:lnTo>
                <a:lnTo>
                  <a:pt x="16355" y="7935"/>
                </a:lnTo>
                <a:lnTo>
                  <a:pt x="15805" y="7935"/>
                </a:lnTo>
                <a:lnTo>
                  <a:pt x="15118" y="8027"/>
                </a:lnTo>
                <a:lnTo>
                  <a:pt x="14614" y="8144"/>
                </a:lnTo>
                <a:lnTo>
                  <a:pt x="14064" y="8422"/>
                </a:lnTo>
                <a:lnTo>
                  <a:pt x="13606" y="8886"/>
                </a:lnTo>
                <a:lnTo>
                  <a:pt x="13217" y="9327"/>
                </a:lnTo>
                <a:lnTo>
                  <a:pt x="13606" y="8538"/>
                </a:lnTo>
                <a:lnTo>
                  <a:pt x="13950" y="7935"/>
                </a:lnTo>
                <a:lnTo>
                  <a:pt x="14293" y="7123"/>
                </a:lnTo>
                <a:lnTo>
                  <a:pt x="14499" y="6519"/>
                </a:lnTo>
                <a:lnTo>
                  <a:pt x="14614" y="5823"/>
                </a:lnTo>
                <a:lnTo>
                  <a:pt x="14614" y="5220"/>
                </a:lnTo>
                <a:lnTo>
                  <a:pt x="14408" y="4524"/>
                </a:lnTo>
                <a:lnTo>
                  <a:pt x="14064" y="3898"/>
                </a:lnTo>
                <a:lnTo>
                  <a:pt x="13606" y="3225"/>
                </a:lnTo>
                <a:lnTo>
                  <a:pt x="13331" y="2598"/>
                </a:lnTo>
                <a:lnTo>
                  <a:pt x="13102" y="2042"/>
                </a:lnTo>
                <a:lnTo>
                  <a:pt x="12896" y="1485"/>
                </a:lnTo>
                <a:lnTo>
                  <a:pt x="12781" y="1090"/>
                </a:lnTo>
                <a:lnTo>
                  <a:pt x="12667" y="626"/>
                </a:lnTo>
                <a:lnTo>
                  <a:pt x="12667" y="278"/>
                </a:lnTo>
                <a:lnTo>
                  <a:pt x="12667" y="0"/>
                </a:lnTo>
                <a:lnTo>
                  <a:pt x="12163" y="394"/>
                </a:lnTo>
                <a:lnTo>
                  <a:pt x="11728" y="974"/>
                </a:lnTo>
                <a:lnTo>
                  <a:pt x="11155" y="1601"/>
                </a:lnTo>
                <a:lnTo>
                  <a:pt x="10766" y="2390"/>
                </a:lnTo>
                <a:lnTo>
                  <a:pt x="10330" y="3109"/>
                </a:lnTo>
                <a:lnTo>
                  <a:pt x="10101" y="3898"/>
                </a:lnTo>
                <a:lnTo>
                  <a:pt x="9987" y="4524"/>
                </a:lnTo>
                <a:lnTo>
                  <a:pt x="10101" y="5220"/>
                </a:lnTo>
                <a:lnTo>
                  <a:pt x="10216" y="5823"/>
                </a:lnTo>
                <a:lnTo>
                  <a:pt x="10330" y="6403"/>
                </a:lnTo>
                <a:lnTo>
                  <a:pt x="10330" y="6914"/>
                </a:lnTo>
                <a:lnTo>
                  <a:pt x="10216" y="7471"/>
                </a:lnTo>
                <a:lnTo>
                  <a:pt x="10101" y="7935"/>
                </a:lnTo>
                <a:lnTo>
                  <a:pt x="9872" y="8329"/>
                </a:lnTo>
                <a:lnTo>
                  <a:pt x="9643" y="8654"/>
                </a:lnTo>
                <a:lnTo>
                  <a:pt x="9368" y="9002"/>
                </a:lnTo>
                <a:close/>
              </a:path>
            </a:pathLst>
          </a:custGeom>
          <a:solidFill>
            <a:srgbClr val="00800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cs-CZ"/>
          </a:p>
        </p:txBody>
      </p:sp>
      <p:sp>
        <p:nvSpPr>
          <p:cNvPr id="32777" name="plant"/>
          <p:cNvSpPr>
            <a:spLocks noEditPoints="1" noChangeArrowheads="1"/>
          </p:cNvSpPr>
          <p:nvPr/>
        </p:nvSpPr>
        <p:spPr bwMode="auto">
          <a:xfrm>
            <a:off x="3556000" y="3581400"/>
            <a:ext cx="2413000" cy="1809750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0 h 21600"/>
              <a:gd name="T4" fmla="*/ 2147483647 w 21600"/>
              <a:gd name="T5" fmla="*/ 0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0 w 21600"/>
              <a:gd name="T13" fmla="*/ 2147483647 h 21600"/>
              <a:gd name="T14" fmla="*/ 0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7100 w 21600"/>
              <a:gd name="T25" fmla="*/ 10092 h 21600"/>
              <a:gd name="T26" fmla="*/ 14545 w 21600"/>
              <a:gd name="T27" fmla="*/ 13573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9368" y="9002"/>
                </a:moveTo>
                <a:lnTo>
                  <a:pt x="9254" y="8422"/>
                </a:lnTo>
                <a:lnTo>
                  <a:pt x="9139" y="7935"/>
                </a:lnTo>
                <a:lnTo>
                  <a:pt x="8819" y="7355"/>
                </a:lnTo>
                <a:lnTo>
                  <a:pt x="8475" y="6728"/>
                </a:lnTo>
                <a:lnTo>
                  <a:pt x="8040" y="6287"/>
                </a:lnTo>
                <a:lnTo>
                  <a:pt x="7421" y="5707"/>
                </a:lnTo>
                <a:lnTo>
                  <a:pt x="6574" y="5429"/>
                </a:lnTo>
                <a:lnTo>
                  <a:pt x="5452" y="5313"/>
                </a:lnTo>
                <a:lnTo>
                  <a:pt x="4856" y="5220"/>
                </a:lnTo>
                <a:lnTo>
                  <a:pt x="4169" y="5220"/>
                </a:lnTo>
                <a:lnTo>
                  <a:pt x="3665" y="5104"/>
                </a:lnTo>
                <a:lnTo>
                  <a:pt x="3001" y="4872"/>
                </a:lnTo>
                <a:lnTo>
                  <a:pt x="2497" y="4756"/>
                </a:lnTo>
                <a:lnTo>
                  <a:pt x="2062" y="4408"/>
                </a:lnTo>
                <a:lnTo>
                  <a:pt x="1603" y="4083"/>
                </a:lnTo>
                <a:lnTo>
                  <a:pt x="1283" y="3689"/>
                </a:lnTo>
                <a:lnTo>
                  <a:pt x="1283" y="4315"/>
                </a:lnTo>
                <a:lnTo>
                  <a:pt x="1489" y="5104"/>
                </a:lnTo>
                <a:lnTo>
                  <a:pt x="1832" y="6055"/>
                </a:lnTo>
                <a:lnTo>
                  <a:pt x="2382" y="6914"/>
                </a:lnTo>
                <a:lnTo>
                  <a:pt x="2680" y="7471"/>
                </a:lnTo>
                <a:lnTo>
                  <a:pt x="3115" y="7935"/>
                </a:lnTo>
                <a:lnTo>
                  <a:pt x="3573" y="8213"/>
                </a:lnTo>
                <a:lnTo>
                  <a:pt x="4077" y="8654"/>
                </a:lnTo>
                <a:lnTo>
                  <a:pt x="4627" y="9002"/>
                </a:lnTo>
                <a:lnTo>
                  <a:pt x="5245" y="9234"/>
                </a:lnTo>
                <a:lnTo>
                  <a:pt x="6024" y="9443"/>
                </a:lnTo>
                <a:lnTo>
                  <a:pt x="6757" y="9628"/>
                </a:lnTo>
                <a:lnTo>
                  <a:pt x="5177" y="10069"/>
                </a:lnTo>
                <a:lnTo>
                  <a:pt x="3963" y="10649"/>
                </a:lnTo>
                <a:lnTo>
                  <a:pt x="3344" y="11044"/>
                </a:lnTo>
                <a:lnTo>
                  <a:pt x="2886" y="11600"/>
                </a:lnTo>
                <a:lnTo>
                  <a:pt x="2497" y="12041"/>
                </a:lnTo>
                <a:lnTo>
                  <a:pt x="1947" y="12343"/>
                </a:lnTo>
                <a:lnTo>
                  <a:pt x="1168" y="12668"/>
                </a:lnTo>
                <a:lnTo>
                  <a:pt x="0" y="12900"/>
                </a:lnTo>
                <a:lnTo>
                  <a:pt x="435" y="13248"/>
                </a:lnTo>
                <a:lnTo>
                  <a:pt x="779" y="13456"/>
                </a:lnTo>
                <a:lnTo>
                  <a:pt x="1283" y="13642"/>
                </a:lnTo>
                <a:lnTo>
                  <a:pt x="1718" y="13758"/>
                </a:lnTo>
                <a:lnTo>
                  <a:pt x="2680" y="13851"/>
                </a:lnTo>
                <a:lnTo>
                  <a:pt x="3573" y="13758"/>
                </a:lnTo>
                <a:lnTo>
                  <a:pt x="4512" y="13526"/>
                </a:lnTo>
                <a:lnTo>
                  <a:pt x="5360" y="13248"/>
                </a:lnTo>
                <a:lnTo>
                  <a:pt x="6139" y="12900"/>
                </a:lnTo>
                <a:lnTo>
                  <a:pt x="6757" y="12552"/>
                </a:lnTo>
                <a:lnTo>
                  <a:pt x="6459" y="13132"/>
                </a:lnTo>
                <a:lnTo>
                  <a:pt x="6139" y="13642"/>
                </a:lnTo>
                <a:lnTo>
                  <a:pt x="5910" y="14199"/>
                </a:lnTo>
                <a:lnTo>
                  <a:pt x="5681" y="14663"/>
                </a:lnTo>
                <a:lnTo>
                  <a:pt x="5681" y="15150"/>
                </a:lnTo>
                <a:lnTo>
                  <a:pt x="5681" y="15730"/>
                </a:lnTo>
                <a:lnTo>
                  <a:pt x="5681" y="16241"/>
                </a:lnTo>
                <a:lnTo>
                  <a:pt x="5795" y="16913"/>
                </a:lnTo>
                <a:lnTo>
                  <a:pt x="5910" y="17586"/>
                </a:lnTo>
                <a:lnTo>
                  <a:pt x="5910" y="18213"/>
                </a:lnTo>
                <a:lnTo>
                  <a:pt x="5795" y="18885"/>
                </a:lnTo>
                <a:lnTo>
                  <a:pt x="5566" y="19396"/>
                </a:lnTo>
                <a:lnTo>
                  <a:pt x="5245" y="19976"/>
                </a:lnTo>
                <a:lnTo>
                  <a:pt x="4971" y="20370"/>
                </a:lnTo>
                <a:lnTo>
                  <a:pt x="4512" y="20811"/>
                </a:lnTo>
                <a:lnTo>
                  <a:pt x="4077" y="21043"/>
                </a:lnTo>
                <a:lnTo>
                  <a:pt x="5177" y="20927"/>
                </a:lnTo>
                <a:lnTo>
                  <a:pt x="6253" y="20486"/>
                </a:lnTo>
                <a:lnTo>
                  <a:pt x="7421" y="19976"/>
                </a:lnTo>
                <a:lnTo>
                  <a:pt x="8361" y="19187"/>
                </a:lnTo>
                <a:lnTo>
                  <a:pt x="8819" y="18769"/>
                </a:lnTo>
                <a:lnTo>
                  <a:pt x="9139" y="18213"/>
                </a:lnTo>
                <a:lnTo>
                  <a:pt x="9437" y="17772"/>
                </a:lnTo>
                <a:lnTo>
                  <a:pt x="9643" y="17261"/>
                </a:lnTo>
                <a:lnTo>
                  <a:pt x="9872" y="16681"/>
                </a:lnTo>
                <a:lnTo>
                  <a:pt x="9872" y="16171"/>
                </a:lnTo>
                <a:lnTo>
                  <a:pt x="9872" y="15614"/>
                </a:lnTo>
                <a:lnTo>
                  <a:pt x="9758" y="15057"/>
                </a:lnTo>
                <a:lnTo>
                  <a:pt x="10216" y="15498"/>
                </a:lnTo>
                <a:lnTo>
                  <a:pt x="10537" y="16241"/>
                </a:lnTo>
                <a:lnTo>
                  <a:pt x="10834" y="17145"/>
                </a:lnTo>
                <a:lnTo>
                  <a:pt x="11041" y="18213"/>
                </a:lnTo>
                <a:lnTo>
                  <a:pt x="11155" y="19187"/>
                </a:lnTo>
                <a:lnTo>
                  <a:pt x="11155" y="20185"/>
                </a:lnTo>
                <a:lnTo>
                  <a:pt x="11155" y="20579"/>
                </a:lnTo>
                <a:lnTo>
                  <a:pt x="11041" y="21043"/>
                </a:lnTo>
                <a:lnTo>
                  <a:pt x="10926" y="21391"/>
                </a:lnTo>
                <a:lnTo>
                  <a:pt x="10766" y="21600"/>
                </a:lnTo>
                <a:lnTo>
                  <a:pt x="11499" y="21484"/>
                </a:lnTo>
                <a:lnTo>
                  <a:pt x="12323" y="21043"/>
                </a:lnTo>
                <a:lnTo>
                  <a:pt x="13102" y="20370"/>
                </a:lnTo>
                <a:lnTo>
                  <a:pt x="13606" y="19628"/>
                </a:lnTo>
                <a:lnTo>
                  <a:pt x="13950" y="19071"/>
                </a:lnTo>
                <a:lnTo>
                  <a:pt x="14064" y="18677"/>
                </a:lnTo>
                <a:lnTo>
                  <a:pt x="14179" y="18097"/>
                </a:lnTo>
                <a:lnTo>
                  <a:pt x="14293" y="17586"/>
                </a:lnTo>
                <a:lnTo>
                  <a:pt x="14179" y="16913"/>
                </a:lnTo>
                <a:lnTo>
                  <a:pt x="14064" y="16241"/>
                </a:lnTo>
                <a:lnTo>
                  <a:pt x="13835" y="15614"/>
                </a:lnTo>
                <a:lnTo>
                  <a:pt x="13560" y="14872"/>
                </a:lnTo>
                <a:lnTo>
                  <a:pt x="13950" y="14941"/>
                </a:lnTo>
                <a:lnTo>
                  <a:pt x="14408" y="15150"/>
                </a:lnTo>
                <a:lnTo>
                  <a:pt x="14843" y="15266"/>
                </a:lnTo>
                <a:lnTo>
                  <a:pt x="15232" y="15614"/>
                </a:lnTo>
                <a:lnTo>
                  <a:pt x="15576" y="15846"/>
                </a:lnTo>
                <a:lnTo>
                  <a:pt x="15897" y="16171"/>
                </a:lnTo>
                <a:lnTo>
                  <a:pt x="16126" y="16473"/>
                </a:lnTo>
                <a:lnTo>
                  <a:pt x="16240" y="16913"/>
                </a:lnTo>
                <a:lnTo>
                  <a:pt x="16515" y="17261"/>
                </a:lnTo>
                <a:lnTo>
                  <a:pt x="17088" y="17586"/>
                </a:lnTo>
                <a:lnTo>
                  <a:pt x="17798" y="17865"/>
                </a:lnTo>
                <a:lnTo>
                  <a:pt x="18576" y="18097"/>
                </a:lnTo>
                <a:lnTo>
                  <a:pt x="19424" y="18213"/>
                </a:lnTo>
                <a:lnTo>
                  <a:pt x="20317" y="18213"/>
                </a:lnTo>
                <a:lnTo>
                  <a:pt x="21050" y="18213"/>
                </a:lnTo>
                <a:lnTo>
                  <a:pt x="21600" y="17865"/>
                </a:lnTo>
                <a:lnTo>
                  <a:pt x="21165" y="17656"/>
                </a:lnTo>
                <a:lnTo>
                  <a:pt x="20592" y="17470"/>
                </a:lnTo>
                <a:lnTo>
                  <a:pt x="20088" y="17029"/>
                </a:lnTo>
                <a:lnTo>
                  <a:pt x="19653" y="16681"/>
                </a:lnTo>
                <a:lnTo>
                  <a:pt x="19195" y="16241"/>
                </a:lnTo>
                <a:lnTo>
                  <a:pt x="18920" y="15962"/>
                </a:lnTo>
                <a:lnTo>
                  <a:pt x="18576" y="15498"/>
                </a:lnTo>
                <a:lnTo>
                  <a:pt x="18576" y="15057"/>
                </a:lnTo>
                <a:lnTo>
                  <a:pt x="18485" y="14756"/>
                </a:lnTo>
                <a:lnTo>
                  <a:pt x="18256" y="14199"/>
                </a:lnTo>
                <a:lnTo>
                  <a:pt x="17912" y="13526"/>
                </a:lnTo>
                <a:lnTo>
                  <a:pt x="17523" y="13016"/>
                </a:lnTo>
                <a:lnTo>
                  <a:pt x="16973" y="12436"/>
                </a:lnTo>
                <a:lnTo>
                  <a:pt x="16355" y="12041"/>
                </a:lnTo>
                <a:lnTo>
                  <a:pt x="16011" y="11832"/>
                </a:lnTo>
                <a:lnTo>
                  <a:pt x="15690" y="11716"/>
                </a:lnTo>
                <a:lnTo>
                  <a:pt x="15232" y="11716"/>
                </a:lnTo>
                <a:lnTo>
                  <a:pt x="14843" y="11716"/>
                </a:lnTo>
                <a:lnTo>
                  <a:pt x="15461" y="11252"/>
                </a:lnTo>
                <a:lnTo>
                  <a:pt x="16126" y="10858"/>
                </a:lnTo>
                <a:lnTo>
                  <a:pt x="16973" y="10649"/>
                </a:lnTo>
                <a:lnTo>
                  <a:pt x="17798" y="10417"/>
                </a:lnTo>
                <a:lnTo>
                  <a:pt x="18806" y="10301"/>
                </a:lnTo>
                <a:lnTo>
                  <a:pt x="19653" y="10301"/>
                </a:lnTo>
                <a:lnTo>
                  <a:pt x="20478" y="10417"/>
                </a:lnTo>
                <a:lnTo>
                  <a:pt x="21256" y="10533"/>
                </a:lnTo>
                <a:lnTo>
                  <a:pt x="20707" y="9837"/>
                </a:lnTo>
                <a:lnTo>
                  <a:pt x="19859" y="9234"/>
                </a:lnTo>
                <a:lnTo>
                  <a:pt x="18806" y="8538"/>
                </a:lnTo>
                <a:lnTo>
                  <a:pt x="17637" y="8144"/>
                </a:lnTo>
                <a:lnTo>
                  <a:pt x="16973" y="8027"/>
                </a:lnTo>
                <a:lnTo>
                  <a:pt x="16355" y="7935"/>
                </a:lnTo>
                <a:lnTo>
                  <a:pt x="15805" y="7935"/>
                </a:lnTo>
                <a:lnTo>
                  <a:pt x="15118" y="8027"/>
                </a:lnTo>
                <a:lnTo>
                  <a:pt x="14614" y="8144"/>
                </a:lnTo>
                <a:lnTo>
                  <a:pt x="14064" y="8422"/>
                </a:lnTo>
                <a:lnTo>
                  <a:pt x="13606" y="8886"/>
                </a:lnTo>
                <a:lnTo>
                  <a:pt x="13217" y="9327"/>
                </a:lnTo>
                <a:lnTo>
                  <a:pt x="13606" y="8538"/>
                </a:lnTo>
                <a:lnTo>
                  <a:pt x="13950" y="7935"/>
                </a:lnTo>
                <a:lnTo>
                  <a:pt x="14293" y="7123"/>
                </a:lnTo>
                <a:lnTo>
                  <a:pt x="14499" y="6519"/>
                </a:lnTo>
                <a:lnTo>
                  <a:pt x="14614" y="5823"/>
                </a:lnTo>
                <a:lnTo>
                  <a:pt x="14614" y="5220"/>
                </a:lnTo>
                <a:lnTo>
                  <a:pt x="14408" y="4524"/>
                </a:lnTo>
                <a:lnTo>
                  <a:pt x="14064" y="3898"/>
                </a:lnTo>
                <a:lnTo>
                  <a:pt x="13606" y="3225"/>
                </a:lnTo>
                <a:lnTo>
                  <a:pt x="13331" y="2598"/>
                </a:lnTo>
                <a:lnTo>
                  <a:pt x="13102" y="2042"/>
                </a:lnTo>
                <a:lnTo>
                  <a:pt x="12896" y="1485"/>
                </a:lnTo>
                <a:lnTo>
                  <a:pt x="12781" y="1090"/>
                </a:lnTo>
                <a:lnTo>
                  <a:pt x="12667" y="626"/>
                </a:lnTo>
                <a:lnTo>
                  <a:pt x="12667" y="278"/>
                </a:lnTo>
                <a:lnTo>
                  <a:pt x="12667" y="0"/>
                </a:lnTo>
                <a:lnTo>
                  <a:pt x="12163" y="394"/>
                </a:lnTo>
                <a:lnTo>
                  <a:pt x="11728" y="974"/>
                </a:lnTo>
                <a:lnTo>
                  <a:pt x="11155" y="1601"/>
                </a:lnTo>
                <a:lnTo>
                  <a:pt x="10766" y="2390"/>
                </a:lnTo>
                <a:lnTo>
                  <a:pt x="10330" y="3109"/>
                </a:lnTo>
                <a:lnTo>
                  <a:pt x="10101" y="3898"/>
                </a:lnTo>
                <a:lnTo>
                  <a:pt x="9987" y="4524"/>
                </a:lnTo>
                <a:lnTo>
                  <a:pt x="10101" y="5220"/>
                </a:lnTo>
                <a:lnTo>
                  <a:pt x="10216" y="5823"/>
                </a:lnTo>
                <a:lnTo>
                  <a:pt x="10330" y="6403"/>
                </a:lnTo>
                <a:lnTo>
                  <a:pt x="10330" y="6914"/>
                </a:lnTo>
                <a:lnTo>
                  <a:pt x="10216" y="7471"/>
                </a:lnTo>
                <a:lnTo>
                  <a:pt x="10101" y="7935"/>
                </a:lnTo>
                <a:lnTo>
                  <a:pt x="9872" y="8329"/>
                </a:lnTo>
                <a:lnTo>
                  <a:pt x="9643" y="8654"/>
                </a:lnTo>
                <a:lnTo>
                  <a:pt x="9368" y="9002"/>
                </a:lnTo>
                <a:close/>
              </a:path>
            </a:pathLst>
          </a:custGeom>
          <a:solidFill>
            <a:srgbClr val="00800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cs-CZ"/>
          </a:p>
        </p:txBody>
      </p:sp>
      <p:sp>
        <p:nvSpPr>
          <p:cNvPr id="32778" name="plant"/>
          <p:cNvSpPr>
            <a:spLocks noEditPoints="1" noChangeArrowheads="1"/>
          </p:cNvSpPr>
          <p:nvPr/>
        </p:nvSpPr>
        <p:spPr bwMode="auto">
          <a:xfrm>
            <a:off x="8229600" y="3352800"/>
            <a:ext cx="2413000" cy="1809750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0 h 21600"/>
              <a:gd name="T4" fmla="*/ 2147483647 w 21600"/>
              <a:gd name="T5" fmla="*/ 0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0 w 21600"/>
              <a:gd name="T13" fmla="*/ 2147483647 h 21600"/>
              <a:gd name="T14" fmla="*/ 0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7100 w 21600"/>
              <a:gd name="T25" fmla="*/ 10092 h 21600"/>
              <a:gd name="T26" fmla="*/ 14545 w 21600"/>
              <a:gd name="T27" fmla="*/ 13573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9368" y="9002"/>
                </a:moveTo>
                <a:lnTo>
                  <a:pt x="9254" y="8422"/>
                </a:lnTo>
                <a:lnTo>
                  <a:pt x="9139" y="7935"/>
                </a:lnTo>
                <a:lnTo>
                  <a:pt x="8819" y="7355"/>
                </a:lnTo>
                <a:lnTo>
                  <a:pt x="8475" y="6728"/>
                </a:lnTo>
                <a:lnTo>
                  <a:pt x="8040" y="6287"/>
                </a:lnTo>
                <a:lnTo>
                  <a:pt x="7421" y="5707"/>
                </a:lnTo>
                <a:lnTo>
                  <a:pt x="6574" y="5429"/>
                </a:lnTo>
                <a:lnTo>
                  <a:pt x="5452" y="5313"/>
                </a:lnTo>
                <a:lnTo>
                  <a:pt x="4856" y="5220"/>
                </a:lnTo>
                <a:lnTo>
                  <a:pt x="4169" y="5220"/>
                </a:lnTo>
                <a:lnTo>
                  <a:pt x="3665" y="5104"/>
                </a:lnTo>
                <a:lnTo>
                  <a:pt x="3001" y="4872"/>
                </a:lnTo>
                <a:lnTo>
                  <a:pt x="2497" y="4756"/>
                </a:lnTo>
                <a:lnTo>
                  <a:pt x="2062" y="4408"/>
                </a:lnTo>
                <a:lnTo>
                  <a:pt x="1603" y="4083"/>
                </a:lnTo>
                <a:lnTo>
                  <a:pt x="1283" y="3689"/>
                </a:lnTo>
                <a:lnTo>
                  <a:pt x="1283" y="4315"/>
                </a:lnTo>
                <a:lnTo>
                  <a:pt x="1489" y="5104"/>
                </a:lnTo>
                <a:lnTo>
                  <a:pt x="1832" y="6055"/>
                </a:lnTo>
                <a:lnTo>
                  <a:pt x="2382" y="6914"/>
                </a:lnTo>
                <a:lnTo>
                  <a:pt x="2680" y="7471"/>
                </a:lnTo>
                <a:lnTo>
                  <a:pt x="3115" y="7935"/>
                </a:lnTo>
                <a:lnTo>
                  <a:pt x="3573" y="8213"/>
                </a:lnTo>
                <a:lnTo>
                  <a:pt x="4077" y="8654"/>
                </a:lnTo>
                <a:lnTo>
                  <a:pt x="4627" y="9002"/>
                </a:lnTo>
                <a:lnTo>
                  <a:pt x="5245" y="9234"/>
                </a:lnTo>
                <a:lnTo>
                  <a:pt x="6024" y="9443"/>
                </a:lnTo>
                <a:lnTo>
                  <a:pt x="6757" y="9628"/>
                </a:lnTo>
                <a:lnTo>
                  <a:pt x="5177" y="10069"/>
                </a:lnTo>
                <a:lnTo>
                  <a:pt x="3963" y="10649"/>
                </a:lnTo>
                <a:lnTo>
                  <a:pt x="3344" y="11044"/>
                </a:lnTo>
                <a:lnTo>
                  <a:pt x="2886" y="11600"/>
                </a:lnTo>
                <a:lnTo>
                  <a:pt x="2497" y="12041"/>
                </a:lnTo>
                <a:lnTo>
                  <a:pt x="1947" y="12343"/>
                </a:lnTo>
                <a:lnTo>
                  <a:pt x="1168" y="12668"/>
                </a:lnTo>
                <a:lnTo>
                  <a:pt x="0" y="12900"/>
                </a:lnTo>
                <a:lnTo>
                  <a:pt x="435" y="13248"/>
                </a:lnTo>
                <a:lnTo>
                  <a:pt x="779" y="13456"/>
                </a:lnTo>
                <a:lnTo>
                  <a:pt x="1283" y="13642"/>
                </a:lnTo>
                <a:lnTo>
                  <a:pt x="1718" y="13758"/>
                </a:lnTo>
                <a:lnTo>
                  <a:pt x="2680" y="13851"/>
                </a:lnTo>
                <a:lnTo>
                  <a:pt x="3573" y="13758"/>
                </a:lnTo>
                <a:lnTo>
                  <a:pt x="4512" y="13526"/>
                </a:lnTo>
                <a:lnTo>
                  <a:pt x="5360" y="13248"/>
                </a:lnTo>
                <a:lnTo>
                  <a:pt x="6139" y="12900"/>
                </a:lnTo>
                <a:lnTo>
                  <a:pt x="6757" y="12552"/>
                </a:lnTo>
                <a:lnTo>
                  <a:pt x="6459" y="13132"/>
                </a:lnTo>
                <a:lnTo>
                  <a:pt x="6139" y="13642"/>
                </a:lnTo>
                <a:lnTo>
                  <a:pt x="5910" y="14199"/>
                </a:lnTo>
                <a:lnTo>
                  <a:pt x="5681" y="14663"/>
                </a:lnTo>
                <a:lnTo>
                  <a:pt x="5681" y="15150"/>
                </a:lnTo>
                <a:lnTo>
                  <a:pt x="5681" y="15730"/>
                </a:lnTo>
                <a:lnTo>
                  <a:pt x="5681" y="16241"/>
                </a:lnTo>
                <a:lnTo>
                  <a:pt x="5795" y="16913"/>
                </a:lnTo>
                <a:lnTo>
                  <a:pt x="5910" y="17586"/>
                </a:lnTo>
                <a:lnTo>
                  <a:pt x="5910" y="18213"/>
                </a:lnTo>
                <a:lnTo>
                  <a:pt x="5795" y="18885"/>
                </a:lnTo>
                <a:lnTo>
                  <a:pt x="5566" y="19396"/>
                </a:lnTo>
                <a:lnTo>
                  <a:pt x="5245" y="19976"/>
                </a:lnTo>
                <a:lnTo>
                  <a:pt x="4971" y="20370"/>
                </a:lnTo>
                <a:lnTo>
                  <a:pt x="4512" y="20811"/>
                </a:lnTo>
                <a:lnTo>
                  <a:pt x="4077" y="21043"/>
                </a:lnTo>
                <a:lnTo>
                  <a:pt x="5177" y="20927"/>
                </a:lnTo>
                <a:lnTo>
                  <a:pt x="6253" y="20486"/>
                </a:lnTo>
                <a:lnTo>
                  <a:pt x="7421" y="19976"/>
                </a:lnTo>
                <a:lnTo>
                  <a:pt x="8361" y="19187"/>
                </a:lnTo>
                <a:lnTo>
                  <a:pt x="8819" y="18769"/>
                </a:lnTo>
                <a:lnTo>
                  <a:pt x="9139" y="18213"/>
                </a:lnTo>
                <a:lnTo>
                  <a:pt x="9437" y="17772"/>
                </a:lnTo>
                <a:lnTo>
                  <a:pt x="9643" y="17261"/>
                </a:lnTo>
                <a:lnTo>
                  <a:pt x="9872" y="16681"/>
                </a:lnTo>
                <a:lnTo>
                  <a:pt x="9872" y="16171"/>
                </a:lnTo>
                <a:lnTo>
                  <a:pt x="9872" y="15614"/>
                </a:lnTo>
                <a:lnTo>
                  <a:pt x="9758" y="15057"/>
                </a:lnTo>
                <a:lnTo>
                  <a:pt x="10216" y="15498"/>
                </a:lnTo>
                <a:lnTo>
                  <a:pt x="10537" y="16241"/>
                </a:lnTo>
                <a:lnTo>
                  <a:pt x="10834" y="17145"/>
                </a:lnTo>
                <a:lnTo>
                  <a:pt x="11041" y="18213"/>
                </a:lnTo>
                <a:lnTo>
                  <a:pt x="11155" y="19187"/>
                </a:lnTo>
                <a:lnTo>
                  <a:pt x="11155" y="20185"/>
                </a:lnTo>
                <a:lnTo>
                  <a:pt x="11155" y="20579"/>
                </a:lnTo>
                <a:lnTo>
                  <a:pt x="11041" y="21043"/>
                </a:lnTo>
                <a:lnTo>
                  <a:pt x="10926" y="21391"/>
                </a:lnTo>
                <a:lnTo>
                  <a:pt x="10766" y="21600"/>
                </a:lnTo>
                <a:lnTo>
                  <a:pt x="11499" y="21484"/>
                </a:lnTo>
                <a:lnTo>
                  <a:pt x="12323" y="21043"/>
                </a:lnTo>
                <a:lnTo>
                  <a:pt x="13102" y="20370"/>
                </a:lnTo>
                <a:lnTo>
                  <a:pt x="13606" y="19628"/>
                </a:lnTo>
                <a:lnTo>
                  <a:pt x="13950" y="19071"/>
                </a:lnTo>
                <a:lnTo>
                  <a:pt x="14064" y="18677"/>
                </a:lnTo>
                <a:lnTo>
                  <a:pt x="14179" y="18097"/>
                </a:lnTo>
                <a:lnTo>
                  <a:pt x="14293" y="17586"/>
                </a:lnTo>
                <a:lnTo>
                  <a:pt x="14179" y="16913"/>
                </a:lnTo>
                <a:lnTo>
                  <a:pt x="14064" y="16241"/>
                </a:lnTo>
                <a:lnTo>
                  <a:pt x="13835" y="15614"/>
                </a:lnTo>
                <a:lnTo>
                  <a:pt x="13560" y="14872"/>
                </a:lnTo>
                <a:lnTo>
                  <a:pt x="13950" y="14941"/>
                </a:lnTo>
                <a:lnTo>
                  <a:pt x="14408" y="15150"/>
                </a:lnTo>
                <a:lnTo>
                  <a:pt x="14843" y="15266"/>
                </a:lnTo>
                <a:lnTo>
                  <a:pt x="15232" y="15614"/>
                </a:lnTo>
                <a:lnTo>
                  <a:pt x="15576" y="15846"/>
                </a:lnTo>
                <a:lnTo>
                  <a:pt x="15897" y="16171"/>
                </a:lnTo>
                <a:lnTo>
                  <a:pt x="16126" y="16473"/>
                </a:lnTo>
                <a:lnTo>
                  <a:pt x="16240" y="16913"/>
                </a:lnTo>
                <a:lnTo>
                  <a:pt x="16515" y="17261"/>
                </a:lnTo>
                <a:lnTo>
                  <a:pt x="17088" y="17586"/>
                </a:lnTo>
                <a:lnTo>
                  <a:pt x="17798" y="17865"/>
                </a:lnTo>
                <a:lnTo>
                  <a:pt x="18576" y="18097"/>
                </a:lnTo>
                <a:lnTo>
                  <a:pt x="19424" y="18213"/>
                </a:lnTo>
                <a:lnTo>
                  <a:pt x="20317" y="18213"/>
                </a:lnTo>
                <a:lnTo>
                  <a:pt x="21050" y="18213"/>
                </a:lnTo>
                <a:lnTo>
                  <a:pt x="21600" y="17865"/>
                </a:lnTo>
                <a:lnTo>
                  <a:pt x="21165" y="17656"/>
                </a:lnTo>
                <a:lnTo>
                  <a:pt x="20592" y="17470"/>
                </a:lnTo>
                <a:lnTo>
                  <a:pt x="20088" y="17029"/>
                </a:lnTo>
                <a:lnTo>
                  <a:pt x="19653" y="16681"/>
                </a:lnTo>
                <a:lnTo>
                  <a:pt x="19195" y="16241"/>
                </a:lnTo>
                <a:lnTo>
                  <a:pt x="18920" y="15962"/>
                </a:lnTo>
                <a:lnTo>
                  <a:pt x="18576" y="15498"/>
                </a:lnTo>
                <a:lnTo>
                  <a:pt x="18576" y="15057"/>
                </a:lnTo>
                <a:lnTo>
                  <a:pt x="18485" y="14756"/>
                </a:lnTo>
                <a:lnTo>
                  <a:pt x="18256" y="14199"/>
                </a:lnTo>
                <a:lnTo>
                  <a:pt x="17912" y="13526"/>
                </a:lnTo>
                <a:lnTo>
                  <a:pt x="17523" y="13016"/>
                </a:lnTo>
                <a:lnTo>
                  <a:pt x="16973" y="12436"/>
                </a:lnTo>
                <a:lnTo>
                  <a:pt x="16355" y="12041"/>
                </a:lnTo>
                <a:lnTo>
                  <a:pt x="16011" y="11832"/>
                </a:lnTo>
                <a:lnTo>
                  <a:pt x="15690" y="11716"/>
                </a:lnTo>
                <a:lnTo>
                  <a:pt x="15232" y="11716"/>
                </a:lnTo>
                <a:lnTo>
                  <a:pt x="14843" y="11716"/>
                </a:lnTo>
                <a:lnTo>
                  <a:pt x="15461" y="11252"/>
                </a:lnTo>
                <a:lnTo>
                  <a:pt x="16126" y="10858"/>
                </a:lnTo>
                <a:lnTo>
                  <a:pt x="16973" y="10649"/>
                </a:lnTo>
                <a:lnTo>
                  <a:pt x="17798" y="10417"/>
                </a:lnTo>
                <a:lnTo>
                  <a:pt x="18806" y="10301"/>
                </a:lnTo>
                <a:lnTo>
                  <a:pt x="19653" y="10301"/>
                </a:lnTo>
                <a:lnTo>
                  <a:pt x="20478" y="10417"/>
                </a:lnTo>
                <a:lnTo>
                  <a:pt x="21256" y="10533"/>
                </a:lnTo>
                <a:lnTo>
                  <a:pt x="20707" y="9837"/>
                </a:lnTo>
                <a:lnTo>
                  <a:pt x="19859" y="9234"/>
                </a:lnTo>
                <a:lnTo>
                  <a:pt x="18806" y="8538"/>
                </a:lnTo>
                <a:lnTo>
                  <a:pt x="17637" y="8144"/>
                </a:lnTo>
                <a:lnTo>
                  <a:pt x="16973" y="8027"/>
                </a:lnTo>
                <a:lnTo>
                  <a:pt x="16355" y="7935"/>
                </a:lnTo>
                <a:lnTo>
                  <a:pt x="15805" y="7935"/>
                </a:lnTo>
                <a:lnTo>
                  <a:pt x="15118" y="8027"/>
                </a:lnTo>
                <a:lnTo>
                  <a:pt x="14614" y="8144"/>
                </a:lnTo>
                <a:lnTo>
                  <a:pt x="14064" y="8422"/>
                </a:lnTo>
                <a:lnTo>
                  <a:pt x="13606" y="8886"/>
                </a:lnTo>
                <a:lnTo>
                  <a:pt x="13217" y="9327"/>
                </a:lnTo>
                <a:lnTo>
                  <a:pt x="13606" y="8538"/>
                </a:lnTo>
                <a:lnTo>
                  <a:pt x="13950" y="7935"/>
                </a:lnTo>
                <a:lnTo>
                  <a:pt x="14293" y="7123"/>
                </a:lnTo>
                <a:lnTo>
                  <a:pt x="14499" y="6519"/>
                </a:lnTo>
                <a:lnTo>
                  <a:pt x="14614" y="5823"/>
                </a:lnTo>
                <a:lnTo>
                  <a:pt x="14614" y="5220"/>
                </a:lnTo>
                <a:lnTo>
                  <a:pt x="14408" y="4524"/>
                </a:lnTo>
                <a:lnTo>
                  <a:pt x="14064" y="3898"/>
                </a:lnTo>
                <a:lnTo>
                  <a:pt x="13606" y="3225"/>
                </a:lnTo>
                <a:lnTo>
                  <a:pt x="13331" y="2598"/>
                </a:lnTo>
                <a:lnTo>
                  <a:pt x="13102" y="2042"/>
                </a:lnTo>
                <a:lnTo>
                  <a:pt x="12896" y="1485"/>
                </a:lnTo>
                <a:lnTo>
                  <a:pt x="12781" y="1090"/>
                </a:lnTo>
                <a:lnTo>
                  <a:pt x="12667" y="626"/>
                </a:lnTo>
                <a:lnTo>
                  <a:pt x="12667" y="278"/>
                </a:lnTo>
                <a:lnTo>
                  <a:pt x="12667" y="0"/>
                </a:lnTo>
                <a:lnTo>
                  <a:pt x="12163" y="394"/>
                </a:lnTo>
                <a:lnTo>
                  <a:pt x="11728" y="974"/>
                </a:lnTo>
                <a:lnTo>
                  <a:pt x="11155" y="1601"/>
                </a:lnTo>
                <a:lnTo>
                  <a:pt x="10766" y="2390"/>
                </a:lnTo>
                <a:lnTo>
                  <a:pt x="10330" y="3109"/>
                </a:lnTo>
                <a:lnTo>
                  <a:pt x="10101" y="3898"/>
                </a:lnTo>
                <a:lnTo>
                  <a:pt x="9987" y="4524"/>
                </a:lnTo>
                <a:lnTo>
                  <a:pt x="10101" y="5220"/>
                </a:lnTo>
                <a:lnTo>
                  <a:pt x="10216" y="5823"/>
                </a:lnTo>
                <a:lnTo>
                  <a:pt x="10330" y="6403"/>
                </a:lnTo>
                <a:lnTo>
                  <a:pt x="10330" y="6914"/>
                </a:lnTo>
                <a:lnTo>
                  <a:pt x="10216" y="7471"/>
                </a:lnTo>
                <a:lnTo>
                  <a:pt x="10101" y="7935"/>
                </a:lnTo>
                <a:lnTo>
                  <a:pt x="9872" y="8329"/>
                </a:lnTo>
                <a:lnTo>
                  <a:pt x="9643" y="8654"/>
                </a:lnTo>
                <a:lnTo>
                  <a:pt x="9368" y="9002"/>
                </a:lnTo>
                <a:close/>
              </a:path>
            </a:pathLst>
          </a:custGeom>
          <a:solidFill>
            <a:srgbClr val="00800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cs-CZ"/>
          </a:p>
        </p:txBody>
      </p:sp>
      <p:sp>
        <p:nvSpPr>
          <p:cNvPr id="32779" name="plant"/>
          <p:cNvSpPr>
            <a:spLocks noEditPoints="1" noChangeArrowheads="1"/>
          </p:cNvSpPr>
          <p:nvPr/>
        </p:nvSpPr>
        <p:spPr bwMode="auto">
          <a:xfrm>
            <a:off x="8128000" y="4114800"/>
            <a:ext cx="2413000" cy="1809750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0 h 21600"/>
              <a:gd name="T4" fmla="*/ 2147483647 w 21600"/>
              <a:gd name="T5" fmla="*/ 0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0 w 21600"/>
              <a:gd name="T13" fmla="*/ 2147483647 h 21600"/>
              <a:gd name="T14" fmla="*/ 0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7100 w 21600"/>
              <a:gd name="T25" fmla="*/ 10092 h 21600"/>
              <a:gd name="T26" fmla="*/ 14545 w 21600"/>
              <a:gd name="T27" fmla="*/ 13573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9368" y="9002"/>
                </a:moveTo>
                <a:lnTo>
                  <a:pt x="9254" y="8422"/>
                </a:lnTo>
                <a:lnTo>
                  <a:pt x="9139" y="7935"/>
                </a:lnTo>
                <a:lnTo>
                  <a:pt x="8819" y="7355"/>
                </a:lnTo>
                <a:lnTo>
                  <a:pt x="8475" y="6728"/>
                </a:lnTo>
                <a:lnTo>
                  <a:pt x="8040" y="6287"/>
                </a:lnTo>
                <a:lnTo>
                  <a:pt x="7421" y="5707"/>
                </a:lnTo>
                <a:lnTo>
                  <a:pt x="6574" y="5429"/>
                </a:lnTo>
                <a:lnTo>
                  <a:pt x="5452" y="5313"/>
                </a:lnTo>
                <a:lnTo>
                  <a:pt x="4856" y="5220"/>
                </a:lnTo>
                <a:lnTo>
                  <a:pt x="4169" y="5220"/>
                </a:lnTo>
                <a:lnTo>
                  <a:pt x="3665" y="5104"/>
                </a:lnTo>
                <a:lnTo>
                  <a:pt x="3001" y="4872"/>
                </a:lnTo>
                <a:lnTo>
                  <a:pt x="2497" y="4756"/>
                </a:lnTo>
                <a:lnTo>
                  <a:pt x="2062" y="4408"/>
                </a:lnTo>
                <a:lnTo>
                  <a:pt x="1603" y="4083"/>
                </a:lnTo>
                <a:lnTo>
                  <a:pt x="1283" y="3689"/>
                </a:lnTo>
                <a:lnTo>
                  <a:pt x="1283" y="4315"/>
                </a:lnTo>
                <a:lnTo>
                  <a:pt x="1489" y="5104"/>
                </a:lnTo>
                <a:lnTo>
                  <a:pt x="1832" y="6055"/>
                </a:lnTo>
                <a:lnTo>
                  <a:pt x="2382" y="6914"/>
                </a:lnTo>
                <a:lnTo>
                  <a:pt x="2680" y="7471"/>
                </a:lnTo>
                <a:lnTo>
                  <a:pt x="3115" y="7935"/>
                </a:lnTo>
                <a:lnTo>
                  <a:pt x="3573" y="8213"/>
                </a:lnTo>
                <a:lnTo>
                  <a:pt x="4077" y="8654"/>
                </a:lnTo>
                <a:lnTo>
                  <a:pt x="4627" y="9002"/>
                </a:lnTo>
                <a:lnTo>
                  <a:pt x="5245" y="9234"/>
                </a:lnTo>
                <a:lnTo>
                  <a:pt x="6024" y="9443"/>
                </a:lnTo>
                <a:lnTo>
                  <a:pt x="6757" y="9628"/>
                </a:lnTo>
                <a:lnTo>
                  <a:pt x="5177" y="10069"/>
                </a:lnTo>
                <a:lnTo>
                  <a:pt x="3963" y="10649"/>
                </a:lnTo>
                <a:lnTo>
                  <a:pt x="3344" y="11044"/>
                </a:lnTo>
                <a:lnTo>
                  <a:pt x="2886" y="11600"/>
                </a:lnTo>
                <a:lnTo>
                  <a:pt x="2497" y="12041"/>
                </a:lnTo>
                <a:lnTo>
                  <a:pt x="1947" y="12343"/>
                </a:lnTo>
                <a:lnTo>
                  <a:pt x="1168" y="12668"/>
                </a:lnTo>
                <a:lnTo>
                  <a:pt x="0" y="12900"/>
                </a:lnTo>
                <a:lnTo>
                  <a:pt x="435" y="13248"/>
                </a:lnTo>
                <a:lnTo>
                  <a:pt x="779" y="13456"/>
                </a:lnTo>
                <a:lnTo>
                  <a:pt x="1283" y="13642"/>
                </a:lnTo>
                <a:lnTo>
                  <a:pt x="1718" y="13758"/>
                </a:lnTo>
                <a:lnTo>
                  <a:pt x="2680" y="13851"/>
                </a:lnTo>
                <a:lnTo>
                  <a:pt x="3573" y="13758"/>
                </a:lnTo>
                <a:lnTo>
                  <a:pt x="4512" y="13526"/>
                </a:lnTo>
                <a:lnTo>
                  <a:pt x="5360" y="13248"/>
                </a:lnTo>
                <a:lnTo>
                  <a:pt x="6139" y="12900"/>
                </a:lnTo>
                <a:lnTo>
                  <a:pt x="6757" y="12552"/>
                </a:lnTo>
                <a:lnTo>
                  <a:pt x="6459" y="13132"/>
                </a:lnTo>
                <a:lnTo>
                  <a:pt x="6139" y="13642"/>
                </a:lnTo>
                <a:lnTo>
                  <a:pt x="5910" y="14199"/>
                </a:lnTo>
                <a:lnTo>
                  <a:pt x="5681" y="14663"/>
                </a:lnTo>
                <a:lnTo>
                  <a:pt x="5681" y="15150"/>
                </a:lnTo>
                <a:lnTo>
                  <a:pt x="5681" y="15730"/>
                </a:lnTo>
                <a:lnTo>
                  <a:pt x="5681" y="16241"/>
                </a:lnTo>
                <a:lnTo>
                  <a:pt x="5795" y="16913"/>
                </a:lnTo>
                <a:lnTo>
                  <a:pt x="5910" y="17586"/>
                </a:lnTo>
                <a:lnTo>
                  <a:pt x="5910" y="18213"/>
                </a:lnTo>
                <a:lnTo>
                  <a:pt x="5795" y="18885"/>
                </a:lnTo>
                <a:lnTo>
                  <a:pt x="5566" y="19396"/>
                </a:lnTo>
                <a:lnTo>
                  <a:pt x="5245" y="19976"/>
                </a:lnTo>
                <a:lnTo>
                  <a:pt x="4971" y="20370"/>
                </a:lnTo>
                <a:lnTo>
                  <a:pt x="4512" y="20811"/>
                </a:lnTo>
                <a:lnTo>
                  <a:pt x="4077" y="21043"/>
                </a:lnTo>
                <a:lnTo>
                  <a:pt x="5177" y="20927"/>
                </a:lnTo>
                <a:lnTo>
                  <a:pt x="6253" y="20486"/>
                </a:lnTo>
                <a:lnTo>
                  <a:pt x="7421" y="19976"/>
                </a:lnTo>
                <a:lnTo>
                  <a:pt x="8361" y="19187"/>
                </a:lnTo>
                <a:lnTo>
                  <a:pt x="8819" y="18769"/>
                </a:lnTo>
                <a:lnTo>
                  <a:pt x="9139" y="18213"/>
                </a:lnTo>
                <a:lnTo>
                  <a:pt x="9437" y="17772"/>
                </a:lnTo>
                <a:lnTo>
                  <a:pt x="9643" y="17261"/>
                </a:lnTo>
                <a:lnTo>
                  <a:pt x="9872" y="16681"/>
                </a:lnTo>
                <a:lnTo>
                  <a:pt x="9872" y="16171"/>
                </a:lnTo>
                <a:lnTo>
                  <a:pt x="9872" y="15614"/>
                </a:lnTo>
                <a:lnTo>
                  <a:pt x="9758" y="15057"/>
                </a:lnTo>
                <a:lnTo>
                  <a:pt x="10216" y="15498"/>
                </a:lnTo>
                <a:lnTo>
                  <a:pt x="10537" y="16241"/>
                </a:lnTo>
                <a:lnTo>
                  <a:pt x="10834" y="17145"/>
                </a:lnTo>
                <a:lnTo>
                  <a:pt x="11041" y="18213"/>
                </a:lnTo>
                <a:lnTo>
                  <a:pt x="11155" y="19187"/>
                </a:lnTo>
                <a:lnTo>
                  <a:pt x="11155" y="20185"/>
                </a:lnTo>
                <a:lnTo>
                  <a:pt x="11155" y="20579"/>
                </a:lnTo>
                <a:lnTo>
                  <a:pt x="11041" y="21043"/>
                </a:lnTo>
                <a:lnTo>
                  <a:pt x="10926" y="21391"/>
                </a:lnTo>
                <a:lnTo>
                  <a:pt x="10766" y="21600"/>
                </a:lnTo>
                <a:lnTo>
                  <a:pt x="11499" y="21484"/>
                </a:lnTo>
                <a:lnTo>
                  <a:pt x="12323" y="21043"/>
                </a:lnTo>
                <a:lnTo>
                  <a:pt x="13102" y="20370"/>
                </a:lnTo>
                <a:lnTo>
                  <a:pt x="13606" y="19628"/>
                </a:lnTo>
                <a:lnTo>
                  <a:pt x="13950" y="19071"/>
                </a:lnTo>
                <a:lnTo>
                  <a:pt x="14064" y="18677"/>
                </a:lnTo>
                <a:lnTo>
                  <a:pt x="14179" y="18097"/>
                </a:lnTo>
                <a:lnTo>
                  <a:pt x="14293" y="17586"/>
                </a:lnTo>
                <a:lnTo>
                  <a:pt x="14179" y="16913"/>
                </a:lnTo>
                <a:lnTo>
                  <a:pt x="14064" y="16241"/>
                </a:lnTo>
                <a:lnTo>
                  <a:pt x="13835" y="15614"/>
                </a:lnTo>
                <a:lnTo>
                  <a:pt x="13560" y="14872"/>
                </a:lnTo>
                <a:lnTo>
                  <a:pt x="13950" y="14941"/>
                </a:lnTo>
                <a:lnTo>
                  <a:pt x="14408" y="15150"/>
                </a:lnTo>
                <a:lnTo>
                  <a:pt x="14843" y="15266"/>
                </a:lnTo>
                <a:lnTo>
                  <a:pt x="15232" y="15614"/>
                </a:lnTo>
                <a:lnTo>
                  <a:pt x="15576" y="15846"/>
                </a:lnTo>
                <a:lnTo>
                  <a:pt x="15897" y="16171"/>
                </a:lnTo>
                <a:lnTo>
                  <a:pt x="16126" y="16473"/>
                </a:lnTo>
                <a:lnTo>
                  <a:pt x="16240" y="16913"/>
                </a:lnTo>
                <a:lnTo>
                  <a:pt x="16515" y="17261"/>
                </a:lnTo>
                <a:lnTo>
                  <a:pt x="17088" y="17586"/>
                </a:lnTo>
                <a:lnTo>
                  <a:pt x="17798" y="17865"/>
                </a:lnTo>
                <a:lnTo>
                  <a:pt x="18576" y="18097"/>
                </a:lnTo>
                <a:lnTo>
                  <a:pt x="19424" y="18213"/>
                </a:lnTo>
                <a:lnTo>
                  <a:pt x="20317" y="18213"/>
                </a:lnTo>
                <a:lnTo>
                  <a:pt x="21050" y="18213"/>
                </a:lnTo>
                <a:lnTo>
                  <a:pt x="21600" y="17865"/>
                </a:lnTo>
                <a:lnTo>
                  <a:pt x="21165" y="17656"/>
                </a:lnTo>
                <a:lnTo>
                  <a:pt x="20592" y="17470"/>
                </a:lnTo>
                <a:lnTo>
                  <a:pt x="20088" y="17029"/>
                </a:lnTo>
                <a:lnTo>
                  <a:pt x="19653" y="16681"/>
                </a:lnTo>
                <a:lnTo>
                  <a:pt x="19195" y="16241"/>
                </a:lnTo>
                <a:lnTo>
                  <a:pt x="18920" y="15962"/>
                </a:lnTo>
                <a:lnTo>
                  <a:pt x="18576" y="15498"/>
                </a:lnTo>
                <a:lnTo>
                  <a:pt x="18576" y="15057"/>
                </a:lnTo>
                <a:lnTo>
                  <a:pt x="18485" y="14756"/>
                </a:lnTo>
                <a:lnTo>
                  <a:pt x="18256" y="14199"/>
                </a:lnTo>
                <a:lnTo>
                  <a:pt x="17912" y="13526"/>
                </a:lnTo>
                <a:lnTo>
                  <a:pt x="17523" y="13016"/>
                </a:lnTo>
                <a:lnTo>
                  <a:pt x="16973" y="12436"/>
                </a:lnTo>
                <a:lnTo>
                  <a:pt x="16355" y="12041"/>
                </a:lnTo>
                <a:lnTo>
                  <a:pt x="16011" y="11832"/>
                </a:lnTo>
                <a:lnTo>
                  <a:pt x="15690" y="11716"/>
                </a:lnTo>
                <a:lnTo>
                  <a:pt x="15232" y="11716"/>
                </a:lnTo>
                <a:lnTo>
                  <a:pt x="14843" y="11716"/>
                </a:lnTo>
                <a:lnTo>
                  <a:pt x="15461" y="11252"/>
                </a:lnTo>
                <a:lnTo>
                  <a:pt x="16126" y="10858"/>
                </a:lnTo>
                <a:lnTo>
                  <a:pt x="16973" y="10649"/>
                </a:lnTo>
                <a:lnTo>
                  <a:pt x="17798" y="10417"/>
                </a:lnTo>
                <a:lnTo>
                  <a:pt x="18806" y="10301"/>
                </a:lnTo>
                <a:lnTo>
                  <a:pt x="19653" y="10301"/>
                </a:lnTo>
                <a:lnTo>
                  <a:pt x="20478" y="10417"/>
                </a:lnTo>
                <a:lnTo>
                  <a:pt x="21256" y="10533"/>
                </a:lnTo>
                <a:lnTo>
                  <a:pt x="20707" y="9837"/>
                </a:lnTo>
                <a:lnTo>
                  <a:pt x="19859" y="9234"/>
                </a:lnTo>
                <a:lnTo>
                  <a:pt x="18806" y="8538"/>
                </a:lnTo>
                <a:lnTo>
                  <a:pt x="17637" y="8144"/>
                </a:lnTo>
                <a:lnTo>
                  <a:pt x="16973" y="8027"/>
                </a:lnTo>
                <a:lnTo>
                  <a:pt x="16355" y="7935"/>
                </a:lnTo>
                <a:lnTo>
                  <a:pt x="15805" y="7935"/>
                </a:lnTo>
                <a:lnTo>
                  <a:pt x="15118" y="8027"/>
                </a:lnTo>
                <a:lnTo>
                  <a:pt x="14614" y="8144"/>
                </a:lnTo>
                <a:lnTo>
                  <a:pt x="14064" y="8422"/>
                </a:lnTo>
                <a:lnTo>
                  <a:pt x="13606" y="8886"/>
                </a:lnTo>
                <a:lnTo>
                  <a:pt x="13217" y="9327"/>
                </a:lnTo>
                <a:lnTo>
                  <a:pt x="13606" y="8538"/>
                </a:lnTo>
                <a:lnTo>
                  <a:pt x="13950" y="7935"/>
                </a:lnTo>
                <a:lnTo>
                  <a:pt x="14293" y="7123"/>
                </a:lnTo>
                <a:lnTo>
                  <a:pt x="14499" y="6519"/>
                </a:lnTo>
                <a:lnTo>
                  <a:pt x="14614" y="5823"/>
                </a:lnTo>
                <a:lnTo>
                  <a:pt x="14614" y="5220"/>
                </a:lnTo>
                <a:lnTo>
                  <a:pt x="14408" y="4524"/>
                </a:lnTo>
                <a:lnTo>
                  <a:pt x="14064" y="3898"/>
                </a:lnTo>
                <a:lnTo>
                  <a:pt x="13606" y="3225"/>
                </a:lnTo>
                <a:lnTo>
                  <a:pt x="13331" y="2598"/>
                </a:lnTo>
                <a:lnTo>
                  <a:pt x="13102" y="2042"/>
                </a:lnTo>
                <a:lnTo>
                  <a:pt x="12896" y="1485"/>
                </a:lnTo>
                <a:lnTo>
                  <a:pt x="12781" y="1090"/>
                </a:lnTo>
                <a:lnTo>
                  <a:pt x="12667" y="626"/>
                </a:lnTo>
                <a:lnTo>
                  <a:pt x="12667" y="278"/>
                </a:lnTo>
                <a:lnTo>
                  <a:pt x="12667" y="0"/>
                </a:lnTo>
                <a:lnTo>
                  <a:pt x="12163" y="394"/>
                </a:lnTo>
                <a:lnTo>
                  <a:pt x="11728" y="974"/>
                </a:lnTo>
                <a:lnTo>
                  <a:pt x="11155" y="1601"/>
                </a:lnTo>
                <a:lnTo>
                  <a:pt x="10766" y="2390"/>
                </a:lnTo>
                <a:lnTo>
                  <a:pt x="10330" y="3109"/>
                </a:lnTo>
                <a:lnTo>
                  <a:pt x="10101" y="3898"/>
                </a:lnTo>
                <a:lnTo>
                  <a:pt x="9987" y="4524"/>
                </a:lnTo>
                <a:lnTo>
                  <a:pt x="10101" y="5220"/>
                </a:lnTo>
                <a:lnTo>
                  <a:pt x="10216" y="5823"/>
                </a:lnTo>
                <a:lnTo>
                  <a:pt x="10330" y="6403"/>
                </a:lnTo>
                <a:lnTo>
                  <a:pt x="10330" y="6914"/>
                </a:lnTo>
                <a:lnTo>
                  <a:pt x="10216" y="7471"/>
                </a:lnTo>
                <a:lnTo>
                  <a:pt x="10101" y="7935"/>
                </a:lnTo>
                <a:lnTo>
                  <a:pt x="9872" y="8329"/>
                </a:lnTo>
                <a:lnTo>
                  <a:pt x="9643" y="8654"/>
                </a:lnTo>
                <a:lnTo>
                  <a:pt x="9368" y="9002"/>
                </a:lnTo>
                <a:close/>
              </a:path>
            </a:pathLst>
          </a:custGeom>
          <a:solidFill>
            <a:srgbClr val="00800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cs-CZ"/>
          </a:p>
        </p:txBody>
      </p:sp>
      <p:sp>
        <p:nvSpPr>
          <p:cNvPr id="32780" name="plant"/>
          <p:cNvSpPr>
            <a:spLocks noEditPoints="1" noChangeArrowheads="1"/>
          </p:cNvSpPr>
          <p:nvPr/>
        </p:nvSpPr>
        <p:spPr bwMode="auto">
          <a:xfrm>
            <a:off x="7416800" y="3276600"/>
            <a:ext cx="2413000" cy="1809750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0 h 21600"/>
              <a:gd name="T4" fmla="*/ 2147483647 w 21600"/>
              <a:gd name="T5" fmla="*/ 0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0 w 21600"/>
              <a:gd name="T13" fmla="*/ 2147483647 h 21600"/>
              <a:gd name="T14" fmla="*/ 0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7100 w 21600"/>
              <a:gd name="T25" fmla="*/ 10092 h 21600"/>
              <a:gd name="T26" fmla="*/ 14545 w 21600"/>
              <a:gd name="T27" fmla="*/ 13573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9368" y="9002"/>
                </a:moveTo>
                <a:lnTo>
                  <a:pt x="9254" y="8422"/>
                </a:lnTo>
                <a:lnTo>
                  <a:pt x="9139" y="7935"/>
                </a:lnTo>
                <a:lnTo>
                  <a:pt x="8819" y="7355"/>
                </a:lnTo>
                <a:lnTo>
                  <a:pt x="8475" y="6728"/>
                </a:lnTo>
                <a:lnTo>
                  <a:pt x="8040" y="6287"/>
                </a:lnTo>
                <a:lnTo>
                  <a:pt x="7421" y="5707"/>
                </a:lnTo>
                <a:lnTo>
                  <a:pt x="6574" y="5429"/>
                </a:lnTo>
                <a:lnTo>
                  <a:pt x="5452" y="5313"/>
                </a:lnTo>
                <a:lnTo>
                  <a:pt x="4856" y="5220"/>
                </a:lnTo>
                <a:lnTo>
                  <a:pt x="4169" y="5220"/>
                </a:lnTo>
                <a:lnTo>
                  <a:pt x="3665" y="5104"/>
                </a:lnTo>
                <a:lnTo>
                  <a:pt x="3001" y="4872"/>
                </a:lnTo>
                <a:lnTo>
                  <a:pt x="2497" y="4756"/>
                </a:lnTo>
                <a:lnTo>
                  <a:pt x="2062" y="4408"/>
                </a:lnTo>
                <a:lnTo>
                  <a:pt x="1603" y="4083"/>
                </a:lnTo>
                <a:lnTo>
                  <a:pt x="1283" y="3689"/>
                </a:lnTo>
                <a:lnTo>
                  <a:pt x="1283" y="4315"/>
                </a:lnTo>
                <a:lnTo>
                  <a:pt x="1489" y="5104"/>
                </a:lnTo>
                <a:lnTo>
                  <a:pt x="1832" y="6055"/>
                </a:lnTo>
                <a:lnTo>
                  <a:pt x="2382" y="6914"/>
                </a:lnTo>
                <a:lnTo>
                  <a:pt x="2680" y="7471"/>
                </a:lnTo>
                <a:lnTo>
                  <a:pt x="3115" y="7935"/>
                </a:lnTo>
                <a:lnTo>
                  <a:pt x="3573" y="8213"/>
                </a:lnTo>
                <a:lnTo>
                  <a:pt x="4077" y="8654"/>
                </a:lnTo>
                <a:lnTo>
                  <a:pt x="4627" y="9002"/>
                </a:lnTo>
                <a:lnTo>
                  <a:pt x="5245" y="9234"/>
                </a:lnTo>
                <a:lnTo>
                  <a:pt x="6024" y="9443"/>
                </a:lnTo>
                <a:lnTo>
                  <a:pt x="6757" y="9628"/>
                </a:lnTo>
                <a:lnTo>
                  <a:pt x="5177" y="10069"/>
                </a:lnTo>
                <a:lnTo>
                  <a:pt x="3963" y="10649"/>
                </a:lnTo>
                <a:lnTo>
                  <a:pt x="3344" y="11044"/>
                </a:lnTo>
                <a:lnTo>
                  <a:pt x="2886" y="11600"/>
                </a:lnTo>
                <a:lnTo>
                  <a:pt x="2497" y="12041"/>
                </a:lnTo>
                <a:lnTo>
                  <a:pt x="1947" y="12343"/>
                </a:lnTo>
                <a:lnTo>
                  <a:pt x="1168" y="12668"/>
                </a:lnTo>
                <a:lnTo>
                  <a:pt x="0" y="12900"/>
                </a:lnTo>
                <a:lnTo>
                  <a:pt x="435" y="13248"/>
                </a:lnTo>
                <a:lnTo>
                  <a:pt x="779" y="13456"/>
                </a:lnTo>
                <a:lnTo>
                  <a:pt x="1283" y="13642"/>
                </a:lnTo>
                <a:lnTo>
                  <a:pt x="1718" y="13758"/>
                </a:lnTo>
                <a:lnTo>
                  <a:pt x="2680" y="13851"/>
                </a:lnTo>
                <a:lnTo>
                  <a:pt x="3573" y="13758"/>
                </a:lnTo>
                <a:lnTo>
                  <a:pt x="4512" y="13526"/>
                </a:lnTo>
                <a:lnTo>
                  <a:pt x="5360" y="13248"/>
                </a:lnTo>
                <a:lnTo>
                  <a:pt x="6139" y="12900"/>
                </a:lnTo>
                <a:lnTo>
                  <a:pt x="6757" y="12552"/>
                </a:lnTo>
                <a:lnTo>
                  <a:pt x="6459" y="13132"/>
                </a:lnTo>
                <a:lnTo>
                  <a:pt x="6139" y="13642"/>
                </a:lnTo>
                <a:lnTo>
                  <a:pt x="5910" y="14199"/>
                </a:lnTo>
                <a:lnTo>
                  <a:pt x="5681" y="14663"/>
                </a:lnTo>
                <a:lnTo>
                  <a:pt x="5681" y="15150"/>
                </a:lnTo>
                <a:lnTo>
                  <a:pt x="5681" y="15730"/>
                </a:lnTo>
                <a:lnTo>
                  <a:pt x="5681" y="16241"/>
                </a:lnTo>
                <a:lnTo>
                  <a:pt x="5795" y="16913"/>
                </a:lnTo>
                <a:lnTo>
                  <a:pt x="5910" y="17586"/>
                </a:lnTo>
                <a:lnTo>
                  <a:pt x="5910" y="18213"/>
                </a:lnTo>
                <a:lnTo>
                  <a:pt x="5795" y="18885"/>
                </a:lnTo>
                <a:lnTo>
                  <a:pt x="5566" y="19396"/>
                </a:lnTo>
                <a:lnTo>
                  <a:pt x="5245" y="19976"/>
                </a:lnTo>
                <a:lnTo>
                  <a:pt x="4971" y="20370"/>
                </a:lnTo>
                <a:lnTo>
                  <a:pt x="4512" y="20811"/>
                </a:lnTo>
                <a:lnTo>
                  <a:pt x="4077" y="21043"/>
                </a:lnTo>
                <a:lnTo>
                  <a:pt x="5177" y="20927"/>
                </a:lnTo>
                <a:lnTo>
                  <a:pt x="6253" y="20486"/>
                </a:lnTo>
                <a:lnTo>
                  <a:pt x="7421" y="19976"/>
                </a:lnTo>
                <a:lnTo>
                  <a:pt x="8361" y="19187"/>
                </a:lnTo>
                <a:lnTo>
                  <a:pt x="8819" y="18769"/>
                </a:lnTo>
                <a:lnTo>
                  <a:pt x="9139" y="18213"/>
                </a:lnTo>
                <a:lnTo>
                  <a:pt x="9437" y="17772"/>
                </a:lnTo>
                <a:lnTo>
                  <a:pt x="9643" y="17261"/>
                </a:lnTo>
                <a:lnTo>
                  <a:pt x="9872" y="16681"/>
                </a:lnTo>
                <a:lnTo>
                  <a:pt x="9872" y="16171"/>
                </a:lnTo>
                <a:lnTo>
                  <a:pt x="9872" y="15614"/>
                </a:lnTo>
                <a:lnTo>
                  <a:pt x="9758" y="15057"/>
                </a:lnTo>
                <a:lnTo>
                  <a:pt x="10216" y="15498"/>
                </a:lnTo>
                <a:lnTo>
                  <a:pt x="10537" y="16241"/>
                </a:lnTo>
                <a:lnTo>
                  <a:pt x="10834" y="17145"/>
                </a:lnTo>
                <a:lnTo>
                  <a:pt x="11041" y="18213"/>
                </a:lnTo>
                <a:lnTo>
                  <a:pt x="11155" y="19187"/>
                </a:lnTo>
                <a:lnTo>
                  <a:pt x="11155" y="20185"/>
                </a:lnTo>
                <a:lnTo>
                  <a:pt x="11155" y="20579"/>
                </a:lnTo>
                <a:lnTo>
                  <a:pt x="11041" y="21043"/>
                </a:lnTo>
                <a:lnTo>
                  <a:pt x="10926" y="21391"/>
                </a:lnTo>
                <a:lnTo>
                  <a:pt x="10766" y="21600"/>
                </a:lnTo>
                <a:lnTo>
                  <a:pt x="11499" y="21484"/>
                </a:lnTo>
                <a:lnTo>
                  <a:pt x="12323" y="21043"/>
                </a:lnTo>
                <a:lnTo>
                  <a:pt x="13102" y="20370"/>
                </a:lnTo>
                <a:lnTo>
                  <a:pt x="13606" y="19628"/>
                </a:lnTo>
                <a:lnTo>
                  <a:pt x="13950" y="19071"/>
                </a:lnTo>
                <a:lnTo>
                  <a:pt x="14064" y="18677"/>
                </a:lnTo>
                <a:lnTo>
                  <a:pt x="14179" y="18097"/>
                </a:lnTo>
                <a:lnTo>
                  <a:pt x="14293" y="17586"/>
                </a:lnTo>
                <a:lnTo>
                  <a:pt x="14179" y="16913"/>
                </a:lnTo>
                <a:lnTo>
                  <a:pt x="14064" y="16241"/>
                </a:lnTo>
                <a:lnTo>
                  <a:pt x="13835" y="15614"/>
                </a:lnTo>
                <a:lnTo>
                  <a:pt x="13560" y="14872"/>
                </a:lnTo>
                <a:lnTo>
                  <a:pt x="13950" y="14941"/>
                </a:lnTo>
                <a:lnTo>
                  <a:pt x="14408" y="15150"/>
                </a:lnTo>
                <a:lnTo>
                  <a:pt x="14843" y="15266"/>
                </a:lnTo>
                <a:lnTo>
                  <a:pt x="15232" y="15614"/>
                </a:lnTo>
                <a:lnTo>
                  <a:pt x="15576" y="15846"/>
                </a:lnTo>
                <a:lnTo>
                  <a:pt x="15897" y="16171"/>
                </a:lnTo>
                <a:lnTo>
                  <a:pt x="16126" y="16473"/>
                </a:lnTo>
                <a:lnTo>
                  <a:pt x="16240" y="16913"/>
                </a:lnTo>
                <a:lnTo>
                  <a:pt x="16515" y="17261"/>
                </a:lnTo>
                <a:lnTo>
                  <a:pt x="17088" y="17586"/>
                </a:lnTo>
                <a:lnTo>
                  <a:pt x="17798" y="17865"/>
                </a:lnTo>
                <a:lnTo>
                  <a:pt x="18576" y="18097"/>
                </a:lnTo>
                <a:lnTo>
                  <a:pt x="19424" y="18213"/>
                </a:lnTo>
                <a:lnTo>
                  <a:pt x="20317" y="18213"/>
                </a:lnTo>
                <a:lnTo>
                  <a:pt x="21050" y="18213"/>
                </a:lnTo>
                <a:lnTo>
                  <a:pt x="21600" y="17865"/>
                </a:lnTo>
                <a:lnTo>
                  <a:pt x="21165" y="17656"/>
                </a:lnTo>
                <a:lnTo>
                  <a:pt x="20592" y="17470"/>
                </a:lnTo>
                <a:lnTo>
                  <a:pt x="20088" y="17029"/>
                </a:lnTo>
                <a:lnTo>
                  <a:pt x="19653" y="16681"/>
                </a:lnTo>
                <a:lnTo>
                  <a:pt x="19195" y="16241"/>
                </a:lnTo>
                <a:lnTo>
                  <a:pt x="18920" y="15962"/>
                </a:lnTo>
                <a:lnTo>
                  <a:pt x="18576" y="15498"/>
                </a:lnTo>
                <a:lnTo>
                  <a:pt x="18576" y="15057"/>
                </a:lnTo>
                <a:lnTo>
                  <a:pt x="18485" y="14756"/>
                </a:lnTo>
                <a:lnTo>
                  <a:pt x="18256" y="14199"/>
                </a:lnTo>
                <a:lnTo>
                  <a:pt x="17912" y="13526"/>
                </a:lnTo>
                <a:lnTo>
                  <a:pt x="17523" y="13016"/>
                </a:lnTo>
                <a:lnTo>
                  <a:pt x="16973" y="12436"/>
                </a:lnTo>
                <a:lnTo>
                  <a:pt x="16355" y="12041"/>
                </a:lnTo>
                <a:lnTo>
                  <a:pt x="16011" y="11832"/>
                </a:lnTo>
                <a:lnTo>
                  <a:pt x="15690" y="11716"/>
                </a:lnTo>
                <a:lnTo>
                  <a:pt x="15232" y="11716"/>
                </a:lnTo>
                <a:lnTo>
                  <a:pt x="14843" y="11716"/>
                </a:lnTo>
                <a:lnTo>
                  <a:pt x="15461" y="11252"/>
                </a:lnTo>
                <a:lnTo>
                  <a:pt x="16126" y="10858"/>
                </a:lnTo>
                <a:lnTo>
                  <a:pt x="16973" y="10649"/>
                </a:lnTo>
                <a:lnTo>
                  <a:pt x="17798" y="10417"/>
                </a:lnTo>
                <a:lnTo>
                  <a:pt x="18806" y="10301"/>
                </a:lnTo>
                <a:lnTo>
                  <a:pt x="19653" y="10301"/>
                </a:lnTo>
                <a:lnTo>
                  <a:pt x="20478" y="10417"/>
                </a:lnTo>
                <a:lnTo>
                  <a:pt x="21256" y="10533"/>
                </a:lnTo>
                <a:lnTo>
                  <a:pt x="20707" y="9837"/>
                </a:lnTo>
                <a:lnTo>
                  <a:pt x="19859" y="9234"/>
                </a:lnTo>
                <a:lnTo>
                  <a:pt x="18806" y="8538"/>
                </a:lnTo>
                <a:lnTo>
                  <a:pt x="17637" y="8144"/>
                </a:lnTo>
                <a:lnTo>
                  <a:pt x="16973" y="8027"/>
                </a:lnTo>
                <a:lnTo>
                  <a:pt x="16355" y="7935"/>
                </a:lnTo>
                <a:lnTo>
                  <a:pt x="15805" y="7935"/>
                </a:lnTo>
                <a:lnTo>
                  <a:pt x="15118" y="8027"/>
                </a:lnTo>
                <a:lnTo>
                  <a:pt x="14614" y="8144"/>
                </a:lnTo>
                <a:lnTo>
                  <a:pt x="14064" y="8422"/>
                </a:lnTo>
                <a:lnTo>
                  <a:pt x="13606" y="8886"/>
                </a:lnTo>
                <a:lnTo>
                  <a:pt x="13217" y="9327"/>
                </a:lnTo>
                <a:lnTo>
                  <a:pt x="13606" y="8538"/>
                </a:lnTo>
                <a:lnTo>
                  <a:pt x="13950" y="7935"/>
                </a:lnTo>
                <a:lnTo>
                  <a:pt x="14293" y="7123"/>
                </a:lnTo>
                <a:lnTo>
                  <a:pt x="14499" y="6519"/>
                </a:lnTo>
                <a:lnTo>
                  <a:pt x="14614" y="5823"/>
                </a:lnTo>
                <a:lnTo>
                  <a:pt x="14614" y="5220"/>
                </a:lnTo>
                <a:lnTo>
                  <a:pt x="14408" y="4524"/>
                </a:lnTo>
                <a:lnTo>
                  <a:pt x="14064" y="3898"/>
                </a:lnTo>
                <a:lnTo>
                  <a:pt x="13606" y="3225"/>
                </a:lnTo>
                <a:lnTo>
                  <a:pt x="13331" y="2598"/>
                </a:lnTo>
                <a:lnTo>
                  <a:pt x="13102" y="2042"/>
                </a:lnTo>
                <a:lnTo>
                  <a:pt x="12896" y="1485"/>
                </a:lnTo>
                <a:lnTo>
                  <a:pt x="12781" y="1090"/>
                </a:lnTo>
                <a:lnTo>
                  <a:pt x="12667" y="626"/>
                </a:lnTo>
                <a:lnTo>
                  <a:pt x="12667" y="278"/>
                </a:lnTo>
                <a:lnTo>
                  <a:pt x="12667" y="0"/>
                </a:lnTo>
                <a:lnTo>
                  <a:pt x="12163" y="394"/>
                </a:lnTo>
                <a:lnTo>
                  <a:pt x="11728" y="974"/>
                </a:lnTo>
                <a:lnTo>
                  <a:pt x="11155" y="1601"/>
                </a:lnTo>
                <a:lnTo>
                  <a:pt x="10766" y="2390"/>
                </a:lnTo>
                <a:lnTo>
                  <a:pt x="10330" y="3109"/>
                </a:lnTo>
                <a:lnTo>
                  <a:pt x="10101" y="3898"/>
                </a:lnTo>
                <a:lnTo>
                  <a:pt x="9987" y="4524"/>
                </a:lnTo>
                <a:lnTo>
                  <a:pt x="10101" y="5220"/>
                </a:lnTo>
                <a:lnTo>
                  <a:pt x="10216" y="5823"/>
                </a:lnTo>
                <a:lnTo>
                  <a:pt x="10330" y="6403"/>
                </a:lnTo>
                <a:lnTo>
                  <a:pt x="10330" y="6914"/>
                </a:lnTo>
                <a:lnTo>
                  <a:pt x="10216" y="7471"/>
                </a:lnTo>
                <a:lnTo>
                  <a:pt x="10101" y="7935"/>
                </a:lnTo>
                <a:lnTo>
                  <a:pt x="9872" y="8329"/>
                </a:lnTo>
                <a:lnTo>
                  <a:pt x="9643" y="8654"/>
                </a:lnTo>
                <a:lnTo>
                  <a:pt x="9368" y="9002"/>
                </a:lnTo>
                <a:close/>
              </a:path>
            </a:pathLst>
          </a:custGeom>
          <a:solidFill>
            <a:srgbClr val="00800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cs-CZ"/>
          </a:p>
        </p:txBody>
      </p:sp>
      <p:sp>
        <p:nvSpPr>
          <p:cNvPr id="32781" name="plant"/>
          <p:cNvSpPr>
            <a:spLocks noEditPoints="1" noChangeArrowheads="1"/>
          </p:cNvSpPr>
          <p:nvPr/>
        </p:nvSpPr>
        <p:spPr bwMode="auto">
          <a:xfrm>
            <a:off x="7112000" y="4267200"/>
            <a:ext cx="2413000" cy="1809750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0 h 21600"/>
              <a:gd name="T4" fmla="*/ 2147483647 w 21600"/>
              <a:gd name="T5" fmla="*/ 0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0 w 21600"/>
              <a:gd name="T13" fmla="*/ 2147483647 h 21600"/>
              <a:gd name="T14" fmla="*/ 0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7100 w 21600"/>
              <a:gd name="T25" fmla="*/ 10092 h 21600"/>
              <a:gd name="T26" fmla="*/ 14545 w 21600"/>
              <a:gd name="T27" fmla="*/ 13573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9368" y="9002"/>
                </a:moveTo>
                <a:lnTo>
                  <a:pt x="9254" y="8422"/>
                </a:lnTo>
                <a:lnTo>
                  <a:pt x="9139" y="7935"/>
                </a:lnTo>
                <a:lnTo>
                  <a:pt x="8819" y="7355"/>
                </a:lnTo>
                <a:lnTo>
                  <a:pt x="8475" y="6728"/>
                </a:lnTo>
                <a:lnTo>
                  <a:pt x="8040" y="6287"/>
                </a:lnTo>
                <a:lnTo>
                  <a:pt x="7421" y="5707"/>
                </a:lnTo>
                <a:lnTo>
                  <a:pt x="6574" y="5429"/>
                </a:lnTo>
                <a:lnTo>
                  <a:pt x="5452" y="5313"/>
                </a:lnTo>
                <a:lnTo>
                  <a:pt x="4856" y="5220"/>
                </a:lnTo>
                <a:lnTo>
                  <a:pt x="4169" y="5220"/>
                </a:lnTo>
                <a:lnTo>
                  <a:pt x="3665" y="5104"/>
                </a:lnTo>
                <a:lnTo>
                  <a:pt x="3001" y="4872"/>
                </a:lnTo>
                <a:lnTo>
                  <a:pt x="2497" y="4756"/>
                </a:lnTo>
                <a:lnTo>
                  <a:pt x="2062" y="4408"/>
                </a:lnTo>
                <a:lnTo>
                  <a:pt x="1603" y="4083"/>
                </a:lnTo>
                <a:lnTo>
                  <a:pt x="1283" y="3689"/>
                </a:lnTo>
                <a:lnTo>
                  <a:pt x="1283" y="4315"/>
                </a:lnTo>
                <a:lnTo>
                  <a:pt x="1489" y="5104"/>
                </a:lnTo>
                <a:lnTo>
                  <a:pt x="1832" y="6055"/>
                </a:lnTo>
                <a:lnTo>
                  <a:pt x="2382" y="6914"/>
                </a:lnTo>
                <a:lnTo>
                  <a:pt x="2680" y="7471"/>
                </a:lnTo>
                <a:lnTo>
                  <a:pt x="3115" y="7935"/>
                </a:lnTo>
                <a:lnTo>
                  <a:pt x="3573" y="8213"/>
                </a:lnTo>
                <a:lnTo>
                  <a:pt x="4077" y="8654"/>
                </a:lnTo>
                <a:lnTo>
                  <a:pt x="4627" y="9002"/>
                </a:lnTo>
                <a:lnTo>
                  <a:pt x="5245" y="9234"/>
                </a:lnTo>
                <a:lnTo>
                  <a:pt x="6024" y="9443"/>
                </a:lnTo>
                <a:lnTo>
                  <a:pt x="6757" y="9628"/>
                </a:lnTo>
                <a:lnTo>
                  <a:pt x="5177" y="10069"/>
                </a:lnTo>
                <a:lnTo>
                  <a:pt x="3963" y="10649"/>
                </a:lnTo>
                <a:lnTo>
                  <a:pt x="3344" y="11044"/>
                </a:lnTo>
                <a:lnTo>
                  <a:pt x="2886" y="11600"/>
                </a:lnTo>
                <a:lnTo>
                  <a:pt x="2497" y="12041"/>
                </a:lnTo>
                <a:lnTo>
                  <a:pt x="1947" y="12343"/>
                </a:lnTo>
                <a:lnTo>
                  <a:pt x="1168" y="12668"/>
                </a:lnTo>
                <a:lnTo>
                  <a:pt x="0" y="12900"/>
                </a:lnTo>
                <a:lnTo>
                  <a:pt x="435" y="13248"/>
                </a:lnTo>
                <a:lnTo>
                  <a:pt x="779" y="13456"/>
                </a:lnTo>
                <a:lnTo>
                  <a:pt x="1283" y="13642"/>
                </a:lnTo>
                <a:lnTo>
                  <a:pt x="1718" y="13758"/>
                </a:lnTo>
                <a:lnTo>
                  <a:pt x="2680" y="13851"/>
                </a:lnTo>
                <a:lnTo>
                  <a:pt x="3573" y="13758"/>
                </a:lnTo>
                <a:lnTo>
                  <a:pt x="4512" y="13526"/>
                </a:lnTo>
                <a:lnTo>
                  <a:pt x="5360" y="13248"/>
                </a:lnTo>
                <a:lnTo>
                  <a:pt x="6139" y="12900"/>
                </a:lnTo>
                <a:lnTo>
                  <a:pt x="6757" y="12552"/>
                </a:lnTo>
                <a:lnTo>
                  <a:pt x="6459" y="13132"/>
                </a:lnTo>
                <a:lnTo>
                  <a:pt x="6139" y="13642"/>
                </a:lnTo>
                <a:lnTo>
                  <a:pt x="5910" y="14199"/>
                </a:lnTo>
                <a:lnTo>
                  <a:pt x="5681" y="14663"/>
                </a:lnTo>
                <a:lnTo>
                  <a:pt x="5681" y="15150"/>
                </a:lnTo>
                <a:lnTo>
                  <a:pt x="5681" y="15730"/>
                </a:lnTo>
                <a:lnTo>
                  <a:pt x="5681" y="16241"/>
                </a:lnTo>
                <a:lnTo>
                  <a:pt x="5795" y="16913"/>
                </a:lnTo>
                <a:lnTo>
                  <a:pt x="5910" y="17586"/>
                </a:lnTo>
                <a:lnTo>
                  <a:pt x="5910" y="18213"/>
                </a:lnTo>
                <a:lnTo>
                  <a:pt x="5795" y="18885"/>
                </a:lnTo>
                <a:lnTo>
                  <a:pt x="5566" y="19396"/>
                </a:lnTo>
                <a:lnTo>
                  <a:pt x="5245" y="19976"/>
                </a:lnTo>
                <a:lnTo>
                  <a:pt x="4971" y="20370"/>
                </a:lnTo>
                <a:lnTo>
                  <a:pt x="4512" y="20811"/>
                </a:lnTo>
                <a:lnTo>
                  <a:pt x="4077" y="21043"/>
                </a:lnTo>
                <a:lnTo>
                  <a:pt x="5177" y="20927"/>
                </a:lnTo>
                <a:lnTo>
                  <a:pt x="6253" y="20486"/>
                </a:lnTo>
                <a:lnTo>
                  <a:pt x="7421" y="19976"/>
                </a:lnTo>
                <a:lnTo>
                  <a:pt x="8361" y="19187"/>
                </a:lnTo>
                <a:lnTo>
                  <a:pt x="8819" y="18769"/>
                </a:lnTo>
                <a:lnTo>
                  <a:pt x="9139" y="18213"/>
                </a:lnTo>
                <a:lnTo>
                  <a:pt x="9437" y="17772"/>
                </a:lnTo>
                <a:lnTo>
                  <a:pt x="9643" y="17261"/>
                </a:lnTo>
                <a:lnTo>
                  <a:pt x="9872" y="16681"/>
                </a:lnTo>
                <a:lnTo>
                  <a:pt x="9872" y="16171"/>
                </a:lnTo>
                <a:lnTo>
                  <a:pt x="9872" y="15614"/>
                </a:lnTo>
                <a:lnTo>
                  <a:pt x="9758" y="15057"/>
                </a:lnTo>
                <a:lnTo>
                  <a:pt x="10216" y="15498"/>
                </a:lnTo>
                <a:lnTo>
                  <a:pt x="10537" y="16241"/>
                </a:lnTo>
                <a:lnTo>
                  <a:pt x="10834" y="17145"/>
                </a:lnTo>
                <a:lnTo>
                  <a:pt x="11041" y="18213"/>
                </a:lnTo>
                <a:lnTo>
                  <a:pt x="11155" y="19187"/>
                </a:lnTo>
                <a:lnTo>
                  <a:pt x="11155" y="20185"/>
                </a:lnTo>
                <a:lnTo>
                  <a:pt x="11155" y="20579"/>
                </a:lnTo>
                <a:lnTo>
                  <a:pt x="11041" y="21043"/>
                </a:lnTo>
                <a:lnTo>
                  <a:pt x="10926" y="21391"/>
                </a:lnTo>
                <a:lnTo>
                  <a:pt x="10766" y="21600"/>
                </a:lnTo>
                <a:lnTo>
                  <a:pt x="11499" y="21484"/>
                </a:lnTo>
                <a:lnTo>
                  <a:pt x="12323" y="21043"/>
                </a:lnTo>
                <a:lnTo>
                  <a:pt x="13102" y="20370"/>
                </a:lnTo>
                <a:lnTo>
                  <a:pt x="13606" y="19628"/>
                </a:lnTo>
                <a:lnTo>
                  <a:pt x="13950" y="19071"/>
                </a:lnTo>
                <a:lnTo>
                  <a:pt x="14064" y="18677"/>
                </a:lnTo>
                <a:lnTo>
                  <a:pt x="14179" y="18097"/>
                </a:lnTo>
                <a:lnTo>
                  <a:pt x="14293" y="17586"/>
                </a:lnTo>
                <a:lnTo>
                  <a:pt x="14179" y="16913"/>
                </a:lnTo>
                <a:lnTo>
                  <a:pt x="14064" y="16241"/>
                </a:lnTo>
                <a:lnTo>
                  <a:pt x="13835" y="15614"/>
                </a:lnTo>
                <a:lnTo>
                  <a:pt x="13560" y="14872"/>
                </a:lnTo>
                <a:lnTo>
                  <a:pt x="13950" y="14941"/>
                </a:lnTo>
                <a:lnTo>
                  <a:pt x="14408" y="15150"/>
                </a:lnTo>
                <a:lnTo>
                  <a:pt x="14843" y="15266"/>
                </a:lnTo>
                <a:lnTo>
                  <a:pt x="15232" y="15614"/>
                </a:lnTo>
                <a:lnTo>
                  <a:pt x="15576" y="15846"/>
                </a:lnTo>
                <a:lnTo>
                  <a:pt x="15897" y="16171"/>
                </a:lnTo>
                <a:lnTo>
                  <a:pt x="16126" y="16473"/>
                </a:lnTo>
                <a:lnTo>
                  <a:pt x="16240" y="16913"/>
                </a:lnTo>
                <a:lnTo>
                  <a:pt x="16515" y="17261"/>
                </a:lnTo>
                <a:lnTo>
                  <a:pt x="17088" y="17586"/>
                </a:lnTo>
                <a:lnTo>
                  <a:pt x="17798" y="17865"/>
                </a:lnTo>
                <a:lnTo>
                  <a:pt x="18576" y="18097"/>
                </a:lnTo>
                <a:lnTo>
                  <a:pt x="19424" y="18213"/>
                </a:lnTo>
                <a:lnTo>
                  <a:pt x="20317" y="18213"/>
                </a:lnTo>
                <a:lnTo>
                  <a:pt x="21050" y="18213"/>
                </a:lnTo>
                <a:lnTo>
                  <a:pt x="21600" y="17865"/>
                </a:lnTo>
                <a:lnTo>
                  <a:pt x="21165" y="17656"/>
                </a:lnTo>
                <a:lnTo>
                  <a:pt x="20592" y="17470"/>
                </a:lnTo>
                <a:lnTo>
                  <a:pt x="20088" y="17029"/>
                </a:lnTo>
                <a:lnTo>
                  <a:pt x="19653" y="16681"/>
                </a:lnTo>
                <a:lnTo>
                  <a:pt x="19195" y="16241"/>
                </a:lnTo>
                <a:lnTo>
                  <a:pt x="18920" y="15962"/>
                </a:lnTo>
                <a:lnTo>
                  <a:pt x="18576" y="15498"/>
                </a:lnTo>
                <a:lnTo>
                  <a:pt x="18576" y="15057"/>
                </a:lnTo>
                <a:lnTo>
                  <a:pt x="18485" y="14756"/>
                </a:lnTo>
                <a:lnTo>
                  <a:pt x="18256" y="14199"/>
                </a:lnTo>
                <a:lnTo>
                  <a:pt x="17912" y="13526"/>
                </a:lnTo>
                <a:lnTo>
                  <a:pt x="17523" y="13016"/>
                </a:lnTo>
                <a:lnTo>
                  <a:pt x="16973" y="12436"/>
                </a:lnTo>
                <a:lnTo>
                  <a:pt x="16355" y="12041"/>
                </a:lnTo>
                <a:lnTo>
                  <a:pt x="16011" y="11832"/>
                </a:lnTo>
                <a:lnTo>
                  <a:pt x="15690" y="11716"/>
                </a:lnTo>
                <a:lnTo>
                  <a:pt x="15232" y="11716"/>
                </a:lnTo>
                <a:lnTo>
                  <a:pt x="14843" y="11716"/>
                </a:lnTo>
                <a:lnTo>
                  <a:pt x="15461" y="11252"/>
                </a:lnTo>
                <a:lnTo>
                  <a:pt x="16126" y="10858"/>
                </a:lnTo>
                <a:lnTo>
                  <a:pt x="16973" y="10649"/>
                </a:lnTo>
                <a:lnTo>
                  <a:pt x="17798" y="10417"/>
                </a:lnTo>
                <a:lnTo>
                  <a:pt x="18806" y="10301"/>
                </a:lnTo>
                <a:lnTo>
                  <a:pt x="19653" y="10301"/>
                </a:lnTo>
                <a:lnTo>
                  <a:pt x="20478" y="10417"/>
                </a:lnTo>
                <a:lnTo>
                  <a:pt x="21256" y="10533"/>
                </a:lnTo>
                <a:lnTo>
                  <a:pt x="20707" y="9837"/>
                </a:lnTo>
                <a:lnTo>
                  <a:pt x="19859" y="9234"/>
                </a:lnTo>
                <a:lnTo>
                  <a:pt x="18806" y="8538"/>
                </a:lnTo>
                <a:lnTo>
                  <a:pt x="17637" y="8144"/>
                </a:lnTo>
                <a:lnTo>
                  <a:pt x="16973" y="8027"/>
                </a:lnTo>
                <a:lnTo>
                  <a:pt x="16355" y="7935"/>
                </a:lnTo>
                <a:lnTo>
                  <a:pt x="15805" y="7935"/>
                </a:lnTo>
                <a:lnTo>
                  <a:pt x="15118" y="8027"/>
                </a:lnTo>
                <a:lnTo>
                  <a:pt x="14614" y="8144"/>
                </a:lnTo>
                <a:lnTo>
                  <a:pt x="14064" y="8422"/>
                </a:lnTo>
                <a:lnTo>
                  <a:pt x="13606" y="8886"/>
                </a:lnTo>
                <a:lnTo>
                  <a:pt x="13217" y="9327"/>
                </a:lnTo>
                <a:lnTo>
                  <a:pt x="13606" y="8538"/>
                </a:lnTo>
                <a:lnTo>
                  <a:pt x="13950" y="7935"/>
                </a:lnTo>
                <a:lnTo>
                  <a:pt x="14293" y="7123"/>
                </a:lnTo>
                <a:lnTo>
                  <a:pt x="14499" y="6519"/>
                </a:lnTo>
                <a:lnTo>
                  <a:pt x="14614" y="5823"/>
                </a:lnTo>
                <a:lnTo>
                  <a:pt x="14614" y="5220"/>
                </a:lnTo>
                <a:lnTo>
                  <a:pt x="14408" y="4524"/>
                </a:lnTo>
                <a:lnTo>
                  <a:pt x="14064" y="3898"/>
                </a:lnTo>
                <a:lnTo>
                  <a:pt x="13606" y="3225"/>
                </a:lnTo>
                <a:lnTo>
                  <a:pt x="13331" y="2598"/>
                </a:lnTo>
                <a:lnTo>
                  <a:pt x="13102" y="2042"/>
                </a:lnTo>
                <a:lnTo>
                  <a:pt x="12896" y="1485"/>
                </a:lnTo>
                <a:lnTo>
                  <a:pt x="12781" y="1090"/>
                </a:lnTo>
                <a:lnTo>
                  <a:pt x="12667" y="626"/>
                </a:lnTo>
                <a:lnTo>
                  <a:pt x="12667" y="278"/>
                </a:lnTo>
                <a:lnTo>
                  <a:pt x="12667" y="0"/>
                </a:lnTo>
                <a:lnTo>
                  <a:pt x="12163" y="394"/>
                </a:lnTo>
                <a:lnTo>
                  <a:pt x="11728" y="974"/>
                </a:lnTo>
                <a:lnTo>
                  <a:pt x="11155" y="1601"/>
                </a:lnTo>
                <a:lnTo>
                  <a:pt x="10766" y="2390"/>
                </a:lnTo>
                <a:lnTo>
                  <a:pt x="10330" y="3109"/>
                </a:lnTo>
                <a:lnTo>
                  <a:pt x="10101" y="3898"/>
                </a:lnTo>
                <a:lnTo>
                  <a:pt x="9987" y="4524"/>
                </a:lnTo>
                <a:lnTo>
                  <a:pt x="10101" y="5220"/>
                </a:lnTo>
                <a:lnTo>
                  <a:pt x="10216" y="5823"/>
                </a:lnTo>
                <a:lnTo>
                  <a:pt x="10330" y="6403"/>
                </a:lnTo>
                <a:lnTo>
                  <a:pt x="10330" y="6914"/>
                </a:lnTo>
                <a:lnTo>
                  <a:pt x="10216" y="7471"/>
                </a:lnTo>
                <a:lnTo>
                  <a:pt x="10101" y="7935"/>
                </a:lnTo>
                <a:lnTo>
                  <a:pt x="9872" y="8329"/>
                </a:lnTo>
                <a:lnTo>
                  <a:pt x="9643" y="8654"/>
                </a:lnTo>
                <a:lnTo>
                  <a:pt x="9368" y="9002"/>
                </a:lnTo>
                <a:close/>
              </a:path>
            </a:pathLst>
          </a:custGeom>
          <a:solidFill>
            <a:srgbClr val="00800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cs-CZ"/>
          </a:p>
        </p:txBody>
      </p:sp>
      <p:sp>
        <p:nvSpPr>
          <p:cNvPr id="32782" name="plant"/>
          <p:cNvSpPr>
            <a:spLocks noEditPoints="1" noChangeArrowheads="1"/>
          </p:cNvSpPr>
          <p:nvPr/>
        </p:nvSpPr>
        <p:spPr bwMode="auto">
          <a:xfrm>
            <a:off x="8432800" y="3505200"/>
            <a:ext cx="2413000" cy="1809750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0 h 21600"/>
              <a:gd name="T4" fmla="*/ 2147483647 w 21600"/>
              <a:gd name="T5" fmla="*/ 0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0 w 21600"/>
              <a:gd name="T13" fmla="*/ 2147483647 h 21600"/>
              <a:gd name="T14" fmla="*/ 0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7100 w 21600"/>
              <a:gd name="T25" fmla="*/ 10092 h 21600"/>
              <a:gd name="T26" fmla="*/ 14545 w 21600"/>
              <a:gd name="T27" fmla="*/ 13573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9368" y="9002"/>
                </a:moveTo>
                <a:lnTo>
                  <a:pt x="9254" y="8422"/>
                </a:lnTo>
                <a:lnTo>
                  <a:pt x="9139" y="7935"/>
                </a:lnTo>
                <a:lnTo>
                  <a:pt x="8819" y="7355"/>
                </a:lnTo>
                <a:lnTo>
                  <a:pt x="8475" y="6728"/>
                </a:lnTo>
                <a:lnTo>
                  <a:pt x="8040" y="6287"/>
                </a:lnTo>
                <a:lnTo>
                  <a:pt x="7421" y="5707"/>
                </a:lnTo>
                <a:lnTo>
                  <a:pt x="6574" y="5429"/>
                </a:lnTo>
                <a:lnTo>
                  <a:pt x="5452" y="5313"/>
                </a:lnTo>
                <a:lnTo>
                  <a:pt x="4856" y="5220"/>
                </a:lnTo>
                <a:lnTo>
                  <a:pt x="4169" y="5220"/>
                </a:lnTo>
                <a:lnTo>
                  <a:pt x="3665" y="5104"/>
                </a:lnTo>
                <a:lnTo>
                  <a:pt x="3001" y="4872"/>
                </a:lnTo>
                <a:lnTo>
                  <a:pt x="2497" y="4756"/>
                </a:lnTo>
                <a:lnTo>
                  <a:pt x="2062" y="4408"/>
                </a:lnTo>
                <a:lnTo>
                  <a:pt x="1603" y="4083"/>
                </a:lnTo>
                <a:lnTo>
                  <a:pt x="1283" y="3689"/>
                </a:lnTo>
                <a:lnTo>
                  <a:pt x="1283" y="4315"/>
                </a:lnTo>
                <a:lnTo>
                  <a:pt x="1489" y="5104"/>
                </a:lnTo>
                <a:lnTo>
                  <a:pt x="1832" y="6055"/>
                </a:lnTo>
                <a:lnTo>
                  <a:pt x="2382" y="6914"/>
                </a:lnTo>
                <a:lnTo>
                  <a:pt x="2680" y="7471"/>
                </a:lnTo>
                <a:lnTo>
                  <a:pt x="3115" y="7935"/>
                </a:lnTo>
                <a:lnTo>
                  <a:pt x="3573" y="8213"/>
                </a:lnTo>
                <a:lnTo>
                  <a:pt x="4077" y="8654"/>
                </a:lnTo>
                <a:lnTo>
                  <a:pt x="4627" y="9002"/>
                </a:lnTo>
                <a:lnTo>
                  <a:pt x="5245" y="9234"/>
                </a:lnTo>
                <a:lnTo>
                  <a:pt x="6024" y="9443"/>
                </a:lnTo>
                <a:lnTo>
                  <a:pt x="6757" y="9628"/>
                </a:lnTo>
                <a:lnTo>
                  <a:pt x="5177" y="10069"/>
                </a:lnTo>
                <a:lnTo>
                  <a:pt x="3963" y="10649"/>
                </a:lnTo>
                <a:lnTo>
                  <a:pt x="3344" y="11044"/>
                </a:lnTo>
                <a:lnTo>
                  <a:pt x="2886" y="11600"/>
                </a:lnTo>
                <a:lnTo>
                  <a:pt x="2497" y="12041"/>
                </a:lnTo>
                <a:lnTo>
                  <a:pt x="1947" y="12343"/>
                </a:lnTo>
                <a:lnTo>
                  <a:pt x="1168" y="12668"/>
                </a:lnTo>
                <a:lnTo>
                  <a:pt x="0" y="12900"/>
                </a:lnTo>
                <a:lnTo>
                  <a:pt x="435" y="13248"/>
                </a:lnTo>
                <a:lnTo>
                  <a:pt x="779" y="13456"/>
                </a:lnTo>
                <a:lnTo>
                  <a:pt x="1283" y="13642"/>
                </a:lnTo>
                <a:lnTo>
                  <a:pt x="1718" y="13758"/>
                </a:lnTo>
                <a:lnTo>
                  <a:pt x="2680" y="13851"/>
                </a:lnTo>
                <a:lnTo>
                  <a:pt x="3573" y="13758"/>
                </a:lnTo>
                <a:lnTo>
                  <a:pt x="4512" y="13526"/>
                </a:lnTo>
                <a:lnTo>
                  <a:pt x="5360" y="13248"/>
                </a:lnTo>
                <a:lnTo>
                  <a:pt x="6139" y="12900"/>
                </a:lnTo>
                <a:lnTo>
                  <a:pt x="6757" y="12552"/>
                </a:lnTo>
                <a:lnTo>
                  <a:pt x="6459" y="13132"/>
                </a:lnTo>
                <a:lnTo>
                  <a:pt x="6139" y="13642"/>
                </a:lnTo>
                <a:lnTo>
                  <a:pt x="5910" y="14199"/>
                </a:lnTo>
                <a:lnTo>
                  <a:pt x="5681" y="14663"/>
                </a:lnTo>
                <a:lnTo>
                  <a:pt x="5681" y="15150"/>
                </a:lnTo>
                <a:lnTo>
                  <a:pt x="5681" y="15730"/>
                </a:lnTo>
                <a:lnTo>
                  <a:pt x="5681" y="16241"/>
                </a:lnTo>
                <a:lnTo>
                  <a:pt x="5795" y="16913"/>
                </a:lnTo>
                <a:lnTo>
                  <a:pt x="5910" y="17586"/>
                </a:lnTo>
                <a:lnTo>
                  <a:pt x="5910" y="18213"/>
                </a:lnTo>
                <a:lnTo>
                  <a:pt x="5795" y="18885"/>
                </a:lnTo>
                <a:lnTo>
                  <a:pt x="5566" y="19396"/>
                </a:lnTo>
                <a:lnTo>
                  <a:pt x="5245" y="19976"/>
                </a:lnTo>
                <a:lnTo>
                  <a:pt x="4971" y="20370"/>
                </a:lnTo>
                <a:lnTo>
                  <a:pt x="4512" y="20811"/>
                </a:lnTo>
                <a:lnTo>
                  <a:pt x="4077" y="21043"/>
                </a:lnTo>
                <a:lnTo>
                  <a:pt x="5177" y="20927"/>
                </a:lnTo>
                <a:lnTo>
                  <a:pt x="6253" y="20486"/>
                </a:lnTo>
                <a:lnTo>
                  <a:pt x="7421" y="19976"/>
                </a:lnTo>
                <a:lnTo>
                  <a:pt x="8361" y="19187"/>
                </a:lnTo>
                <a:lnTo>
                  <a:pt x="8819" y="18769"/>
                </a:lnTo>
                <a:lnTo>
                  <a:pt x="9139" y="18213"/>
                </a:lnTo>
                <a:lnTo>
                  <a:pt x="9437" y="17772"/>
                </a:lnTo>
                <a:lnTo>
                  <a:pt x="9643" y="17261"/>
                </a:lnTo>
                <a:lnTo>
                  <a:pt x="9872" y="16681"/>
                </a:lnTo>
                <a:lnTo>
                  <a:pt x="9872" y="16171"/>
                </a:lnTo>
                <a:lnTo>
                  <a:pt x="9872" y="15614"/>
                </a:lnTo>
                <a:lnTo>
                  <a:pt x="9758" y="15057"/>
                </a:lnTo>
                <a:lnTo>
                  <a:pt x="10216" y="15498"/>
                </a:lnTo>
                <a:lnTo>
                  <a:pt x="10537" y="16241"/>
                </a:lnTo>
                <a:lnTo>
                  <a:pt x="10834" y="17145"/>
                </a:lnTo>
                <a:lnTo>
                  <a:pt x="11041" y="18213"/>
                </a:lnTo>
                <a:lnTo>
                  <a:pt x="11155" y="19187"/>
                </a:lnTo>
                <a:lnTo>
                  <a:pt x="11155" y="20185"/>
                </a:lnTo>
                <a:lnTo>
                  <a:pt x="11155" y="20579"/>
                </a:lnTo>
                <a:lnTo>
                  <a:pt x="11041" y="21043"/>
                </a:lnTo>
                <a:lnTo>
                  <a:pt x="10926" y="21391"/>
                </a:lnTo>
                <a:lnTo>
                  <a:pt x="10766" y="21600"/>
                </a:lnTo>
                <a:lnTo>
                  <a:pt x="11499" y="21484"/>
                </a:lnTo>
                <a:lnTo>
                  <a:pt x="12323" y="21043"/>
                </a:lnTo>
                <a:lnTo>
                  <a:pt x="13102" y="20370"/>
                </a:lnTo>
                <a:lnTo>
                  <a:pt x="13606" y="19628"/>
                </a:lnTo>
                <a:lnTo>
                  <a:pt x="13950" y="19071"/>
                </a:lnTo>
                <a:lnTo>
                  <a:pt x="14064" y="18677"/>
                </a:lnTo>
                <a:lnTo>
                  <a:pt x="14179" y="18097"/>
                </a:lnTo>
                <a:lnTo>
                  <a:pt x="14293" y="17586"/>
                </a:lnTo>
                <a:lnTo>
                  <a:pt x="14179" y="16913"/>
                </a:lnTo>
                <a:lnTo>
                  <a:pt x="14064" y="16241"/>
                </a:lnTo>
                <a:lnTo>
                  <a:pt x="13835" y="15614"/>
                </a:lnTo>
                <a:lnTo>
                  <a:pt x="13560" y="14872"/>
                </a:lnTo>
                <a:lnTo>
                  <a:pt x="13950" y="14941"/>
                </a:lnTo>
                <a:lnTo>
                  <a:pt x="14408" y="15150"/>
                </a:lnTo>
                <a:lnTo>
                  <a:pt x="14843" y="15266"/>
                </a:lnTo>
                <a:lnTo>
                  <a:pt x="15232" y="15614"/>
                </a:lnTo>
                <a:lnTo>
                  <a:pt x="15576" y="15846"/>
                </a:lnTo>
                <a:lnTo>
                  <a:pt x="15897" y="16171"/>
                </a:lnTo>
                <a:lnTo>
                  <a:pt x="16126" y="16473"/>
                </a:lnTo>
                <a:lnTo>
                  <a:pt x="16240" y="16913"/>
                </a:lnTo>
                <a:lnTo>
                  <a:pt x="16515" y="17261"/>
                </a:lnTo>
                <a:lnTo>
                  <a:pt x="17088" y="17586"/>
                </a:lnTo>
                <a:lnTo>
                  <a:pt x="17798" y="17865"/>
                </a:lnTo>
                <a:lnTo>
                  <a:pt x="18576" y="18097"/>
                </a:lnTo>
                <a:lnTo>
                  <a:pt x="19424" y="18213"/>
                </a:lnTo>
                <a:lnTo>
                  <a:pt x="20317" y="18213"/>
                </a:lnTo>
                <a:lnTo>
                  <a:pt x="21050" y="18213"/>
                </a:lnTo>
                <a:lnTo>
                  <a:pt x="21600" y="17865"/>
                </a:lnTo>
                <a:lnTo>
                  <a:pt x="21165" y="17656"/>
                </a:lnTo>
                <a:lnTo>
                  <a:pt x="20592" y="17470"/>
                </a:lnTo>
                <a:lnTo>
                  <a:pt x="20088" y="17029"/>
                </a:lnTo>
                <a:lnTo>
                  <a:pt x="19653" y="16681"/>
                </a:lnTo>
                <a:lnTo>
                  <a:pt x="19195" y="16241"/>
                </a:lnTo>
                <a:lnTo>
                  <a:pt x="18920" y="15962"/>
                </a:lnTo>
                <a:lnTo>
                  <a:pt x="18576" y="15498"/>
                </a:lnTo>
                <a:lnTo>
                  <a:pt x="18576" y="15057"/>
                </a:lnTo>
                <a:lnTo>
                  <a:pt x="18485" y="14756"/>
                </a:lnTo>
                <a:lnTo>
                  <a:pt x="18256" y="14199"/>
                </a:lnTo>
                <a:lnTo>
                  <a:pt x="17912" y="13526"/>
                </a:lnTo>
                <a:lnTo>
                  <a:pt x="17523" y="13016"/>
                </a:lnTo>
                <a:lnTo>
                  <a:pt x="16973" y="12436"/>
                </a:lnTo>
                <a:lnTo>
                  <a:pt x="16355" y="12041"/>
                </a:lnTo>
                <a:lnTo>
                  <a:pt x="16011" y="11832"/>
                </a:lnTo>
                <a:lnTo>
                  <a:pt x="15690" y="11716"/>
                </a:lnTo>
                <a:lnTo>
                  <a:pt x="15232" y="11716"/>
                </a:lnTo>
                <a:lnTo>
                  <a:pt x="14843" y="11716"/>
                </a:lnTo>
                <a:lnTo>
                  <a:pt x="15461" y="11252"/>
                </a:lnTo>
                <a:lnTo>
                  <a:pt x="16126" y="10858"/>
                </a:lnTo>
                <a:lnTo>
                  <a:pt x="16973" y="10649"/>
                </a:lnTo>
                <a:lnTo>
                  <a:pt x="17798" y="10417"/>
                </a:lnTo>
                <a:lnTo>
                  <a:pt x="18806" y="10301"/>
                </a:lnTo>
                <a:lnTo>
                  <a:pt x="19653" y="10301"/>
                </a:lnTo>
                <a:lnTo>
                  <a:pt x="20478" y="10417"/>
                </a:lnTo>
                <a:lnTo>
                  <a:pt x="21256" y="10533"/>
                </a:lnTo>
                <a:lnTo>
                  <a:pt x="20707" y="9837"/>
                </a:lnTo>
                <a:lnTo>
                  <a:pt x="19859" y="9234"/>
                </a:lnTo>
                <a:lnTo>
                  <a:pt x="18806" y="8538"/>
                </a:lnTo>
                <a:lnTo>
                  <a:pt x="17637" y="8144"/>
                </a:lnTo>
                <a:lnTo>
                  <a:pt x="16973" y="8027"/>
                </a:lnTo>
                <a:lnTo>
                  <a:pt x="16355" y="7935"/>
                </a:lnTo>
                <a:lnTo>
                  <a:pt x="15805" y="7935"/>
                </a:lnTo>
                <a:lnTo>
                  <a:pt x="15118" y="8027"/>
                </a:lnTo>
                <a:lnTo>
                  <a:pt x="14614" y="8144"/>
                </a:lnTo>
                <a:lnTo>
                  <a:pt x="14064" y="8422"/>
                </a:lnTo>
                <a:lnTo>
                  <a:pt x="13606" y="8886"/>
                </a:lnTo>
                <a:lnTo>
                  <a:pt x="13217" y="9327"/>
                </a:lnTo>
                <a:lnTo>
                  <a:pt x="13606" y="8538"/>
                </a:lnTo>
                <a:lnTo>
                  <a:pt x="13950" y="7935"/>
                </a:lnTo>
                <a:lnTo>
                  <a:pt x="14293" y="7123"/>
                </a:lnTo>
                <a:lnTo>
                  <a:pt x="14499" y="6519"/>
                </a:lnTo>
                <a:lnTo>
                  <a:pt x="14614" y="5823"/>
                </a:lnTo>
                <a:lnTo>
                  <a:pt x="14614" y="5220"/>
                </a:lnTo>
                <a:lnTo>
                  <a:pt x="14408" y="4524"/>
                </a:lnTo>
                <a:lnTo>
                  <a:pt x="14064" y="3898"/>
                </a:lnTo>
                <a:lnTo>
                  <a:pt x="13606" y="3225"/>
                </a:lnTo>
                <a:lnTo>
                  <a:pt x="13331" y="2598"/>
                </a:lnTo>
                <a:lnTo>
                  <a:pt x="13102" y="2042"/>
                </a:lnTo>
                <a:lnTo>
                  <a:pt x="12896" y="1485"/>
                </a:lnTo>
                <a:lnTo>
                  <a:pt x="12781" y="1090"/>
                </a:lnTo>
                <a:lnTo>
                  <a:pt x="12667" y="626"/>
                </a:lnTo>
                <a:lnTo>
                  <a:pt x="12667" y="278"/>
                </a:lnTo>
                <a:lnTo>
                  <a:pt x="12667" y="0"/>
                </a:lnTo>
                <a:lnTo>
                  <a:pt x="12163" y="394"/>
                </a:lnTo>
                <a:lnTo>
                  <a:pt x="11728" y="974"/>
                </a:lnTo>
                <a:lnTo>
                  <a:pt x="11155" y="1601"/>
                </a:lnTo>
                <a:lnTo>
                  <a:pt x="10766" y="2390"/>
                </a:lnTo>
                <a:lnTo>
                  <a:pt x="10330" y="3109"/>
                </a:lnTo>
                <a:lnTo>
                  <a:pt x="10101" y="3898"/>
                </a:lnTo>
                <a:lnTo>
                  <a:pt x="9987" y="4524"/>
                </a:lnTo>
                <a:lnTo>
                  <a:pt x="10101" y="5220"/>
                </a:lnTo>
                <a:lnTo>
                  <a:pt x="10216" y="5823"/>
                </a:lnTo>
                <a:lnTo>
                  <a:pt x="10330" y="6403"/>
                </a:lnTo>
                <a:lnTo>
                  <a:pt x="10330" y="6914"/>
                </a:lnTo>
                <a:lnTo>
                  <a:pt x="10216" y="7471"/>
                </a:lnTo>
                <a:lnTo>
                  <a:pt x="10101" y="7935"/>
                </a:lnTo>
                <a:lnTo>
                  <a:pt x="9872" y="8329"/>
                </a:lnTo>
                <a:lnTo>
                  <a:pt x="9643" y="8654"/>
                </a:lnTo>
                <a:lnTo>
                  <a:pt x="9368" y="9002"/>
                </a:lnTo>
                <a:close/>
              </a:path>
            </a:pathLst>
          </a:custGeom>
          <a:solidFill>
            <a:srgbClr val="00800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cs-CZ"/>
          </a:p>
        </p:txBody>
      </p:sp>
      <p:sp>
        <p:nvSpPr>
          <p:cNvPr id="32783" name="plant"/>
          <p:cNvSpPr>
            <a:spLocks noEditPoints="1" noChangeArrowheads="1"/>
          </p:cNvSpPr>
          <p:nvPr/>
        </p:nvSpPr>
        <p:spPr bwMode="auto">
          <a:xfrm>
            <a:off x="8636000" y="3657600"/>
            <a:ext cx="2413000" cy="1809750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0 h 21600"/>
              <a:gd name="T4" fmla="*/ 2147483647 w 21600"/>
              <a:gd name="T5" fmla="*/ 0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0 w 21600"/>
              <a:gd name="T13" fmla="*/ 2147483647 h 21600"/>
              <a:gd name="T14" fmla="*/ 0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7100 w 21600"/>
              <a:gd name="T25" fmla="*/ 10092 h 21600"/>
              <a:gd name="T26" fmla="*/ 14545 w 21600"/>
              <a:gd name="T27" fmla="*/ 13573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9368" y="9002"/>
                </a:moveTo>
                <a:lnTo>
                  <a:pt x="9254" y="8422"/>
                </a:lnTo>
                <a:lnTo>
                  <a:pt x="9139" y="7935"/>
                </a:lnTo>
                <a:lnTo>
                  <a:pt x="8819" y="7355"/>
                </a:lnTo>
                <a:lnTo>
                  <a:pt x="8475" y="6728"/>
                </a:lnTo>
                <a:lnTo>
                  <a:pt x="8040" y="6287"/>
                </a:lnTo>
                <a:lnTo>
                  <a:pt x="7421" y="5707"/>
                </a:lnTo>
                <a:lnTo>
                  <a:pt x="6574" y="5429"/>
                </a:lnTo>
                <a:lnTo>
                  <a:pt x="5452" y="5313"/>
                </a:lnTo>
                <a:lnTo>
                  <a:pt x="4856" y="5220"/>
                </a:lnTo>
                <a:lnTo>
                  <a:pt x="4169" y="5220"/>
                </a:lnTo>
                <a:lnTo>
                  <a:pt x="3665" y="5104"/>
                </a:lnTo>
                <a:lnTo>
                  <a:pt x="3001" y="4872"/>
                </a:lnTo>
                <a:lnTo>
                  <a:pt x="2497" y="4756"/>
                </a:lnTo>
                <a:lnTo>
                  <a:pt x="2062" y="4408"/>
                </a:lnTo>
                <a:lnTo>
                  <a:pt x="1603" y="4083"/>
                </a:lnTo>
                <a:lnTo>
                  <a:pt x="1283" y="3689"/>
                </a:lnTo>
                <a:lnTo>
                  <a:pt x="1283" y="4315"/>
                </a:lnTo>
                <a:lnTo>
                  <a:pt x="1489" y="5104"/>
                </a:lnTo>
                <a:lnTo>
                  <a:pt x="1832" y="6055"/>
                </a:lnTo>
                <a:lnTo>
                  <a:pt x="2382" y="6914"/>
                </a:lnTo>
                <a:lnTo>
                  <a:pt x="2680" y="7471"/>
                </a:lnTo>
                <a:lnTo>
                  <a:pt x="3115" y="7935"/>
                </a:lnTo>
                <a:lnTo>
                  <a:pt x="3573" y="8213"/>
                </a:lnTo>
                <a:lnTo>
                  <a:pt x="4077" y="8654"/>
                </a:lnTo>
                <a:lnTo>
                  <a:pt x="4627" y="9002"/>
                </a:lnTo>
                <a:lnTo>
                  <a:pt x="5245" y="9234"/>
                </a:lnTo>
                <a:lnTo>
                  <a:pt x="6024" y="9443"/>
                </a:lnTo>
                <a:lnTo>
                  <a:pt x="6757" y="9628"/>
                </a:lnTo>
                <a:lnTo>
                  <a:pt x="5177" y="10069"/>
                </a:lnTo>
                <a:lnTo>
                  <a:pt x="3963" y="10649"/>
                </a:lnTo>
                <a:lnTo>
                  <a:pt x="3344" y="11044"/>
                </a:lnTo>
                <a:lnTo>
                  <a:pt x="2886" y="11600"/>
                </a:lnTo>
                <a:lnTo>
                  <a:pt x="2497" y="12041"/>
                </a:lnTo>
                <a:lnTo>
                  <a:pt x="1947" y="12343"/>
                </a:lnTo>
                <a:lnTo>
                  <a:pt x="1168" y="12668"/>
                </a:lnTo>
                <a:lnTo>
                  <a:pt x="0" y="12900"/>
                </a:lnTo>
                <a:lnTo>
                  <a:pt x="435" y="13248"/>
                </a:lnTo>
                <a:lnTo>
                  <a:pt x="779" y="13456"/>
                </a:lnTo>
                <a:lnTo>
                  <a:pt x="1283" y="13642"/>
                </a:lnTo>
                <a:lnTo>
                  <a:pt x="1718" y="13758"/>
                </a:lnTo>
                <a:lnTo>
                  <a:pt x="2680" y="13851"/>
                </a:lnTo>
                <a:lnTo>
                  <a:pt x="3573" y="13758"/>
                </a:lnTo>
                <a:lnTo>
                  <a:pt x="4512" y="13526"/>
                </a:lnTo>
                <a:lnTo>
                  <a:pt x="5360" y="13248"/>
                </a:lnTo>
                <a:lnTo>
                  <a:pt x="6139" y="12900"/>
                </a:lnTo>
                <a:lnTo>
                  <a:pt x="6757" y="12552"/>
                </a:lnTo>
                <a:lnTo>
                  <a:pt x="6459" y="13132"/>
                </a:lnTo>
                <a:lnTo>
                  <a:pt x="6139" y="13642"/>
                </a:lnTo>
                <a:lnTo>
                  <a:pt x="5910" y="14199"/>
                </a:lnTo>
                <a:lnTo>
                  <a:pt x="5681" y="14663"/>
                </a:lnTo>
                <a:lnTo>
                  <a:pt x="5681" y="15150"/>
                </a:lnTo>
                <a:lnTo>
                  <a:pt x="5681" y="15730"/>
                </a:lnTo>
                <a:lnTo>
                  <a:pt x="5681" y="16241"/>
                </a:lnTo>
                <a:lnTo>
                  <a:pt x="5795" y="16913"/>
                </a:lnTo>
                <a:lnTo>
                  <a:pt x="5910" y="17586"/>
                </a:lnTo>
                <a:lnTo>
                  <a:pt x="5910" y="18213"/>
                </a:lnTo>
                <a:lnTo>
                  <a:pt x="5795" y="18885"/>
                </a:lnTo>
                <a:lnTo>
                  <a:pt x="5566" y="19396"/>
                </a:lnTo>
                <a:lnTo>
                  <a:pt x="5245" y="19976"/>
                </a:lnTo>
                <a:lnTo>
                  <a:pt x="4971" y="20370"/>
                </a:lnTo>
                <a:lnTo>
                  <a:pt x="4512" y="20811"/>
                </a:lnTo>
                <a:lnTo>
                  <a:pt x="4077" y="21043"/>
                </a:lnTo>
                <a:lnTo>
                  <a:pt x="5177" y="20927"/>
                </a:lnTo>
                <a:lnTo>
                  <a:pt x="6253" y="20486"/>
                </a:lnTo>
                <a:lnTo>
                  <a:pt x="7421" y="19976"/>
                </a:lnTo>
                <a:lnTo>
                  <a:pt x="8361" y="19187"/>
                </a:lnTo>
                <a:lnTo>
                  <a:pt x="8819" y="18769"/>
                </a:lnTo>
                <a:lnTo>
                  <a:pt x="9139" y="18213"/>
                </a:lnTo>
                <a:lnTo>
                  <a:pt x="9437" y="17772"/>
                </a:lnTo>
                <a:lnTo>
                  <a:pt x="9643" y="17261"/>
                </a:lnTo>
                <a:lnTo>
                  <a:pt x="9872" y="16681"/>
                </a:lnTo>
                <a:lnTo>
                  <a:pt x="9872" y="16171"/>
                </a:lnTo>
                <a:lnTo>
                  <a:pt x="9872" y="15614"/>
                </a:lnTo>
                <a:lnTo>
                  <a:pt x="9758" y="15057"/>
                </a:lnTo>
                <a:lnTo>
                  <a:pt x="10216" y="15498"/>
                </a:lnTo>
                <a:lnTo>
                  <a:pt x="10537" y="16241"/>
                </a:lnTo>
                <a:lnTo>
                  <a:pt x="10834" y="17145"/>
                </a:lnTo>
                <a:lnTo>
                  <a:pt x="11041" y="18213"/>
                </a:lnTo>
                <a:lnTo>
                  <a:pt x="11155" y="19187"/>
                </a:lnTo>
                <a:lnTo>
                  <a:pt x="11155" y="20185"/>
                </a:lnTo>
                <a:lnTo>
                  <a:pt x="11155" y="20579"/>
                </a:lnTo>
                <a:lnTo>
                  <a:pt x="11041" y="21043"/>
                </a:lnTo>
                <a:lnTo>
                  <a:pt x="10926" y="21391"/>
                </a:lnTo>
                <a:lnTo>
                  <a:pt x="10766" y="21600"/>
                </a:lnTo>
                <a:lnTo>
                  <a:pt x="11499" y="21484"/>
                </a:lnTo>
                <a:lnTo>
                  <a:pt x="12323" y="21043"/>
                </a:lnTo>
                <a:lnTo>
                  <a:pt x="13102" y="20370"/>
                </a:lnTo>
                <a:lnTo>
                  <a:pt x="13606" y="19628"/>
                </a:lnTo>
                <a:lnTo>
                  <a:pt x="13950" y="19071"/>
                </a:lnTo>
                <a:lnTo>
                  <a:pt x="14064" y="18677"/>
                </a:lnTo>
                <a:lnTo>
                  <a:pt x="14179" y="18097"/>
                </a:lnTo>
                <a:lnTo>
                  <a:pt x="14293" y="17586"/>
                </a:lnTo>
                <a:lnTo>
                  <a:pt x="14179" y="16913"/>
                </a:lnTo>
                <a:lnTo>
                  <a:pt x="14064" y="16241"/>
                </a:lnTo>
                <a:lnTo>
                  <a:pt x="13835" y="15614"/>
                </a:lnTo>
                <a:lnTo>
                  <a:pt x="13560" y="14872"/>
                </a:lnTo>
                <a:lnTo>
                  <a:pt x="13950" y="14941"/>
                </a:lnTo>
                <a:lnTo>
                  <a:pt x="14408" y="15150"/>
                </a:lnTo>
                <a:lnTo>
                  <a:pt x="14843" y="15266"/>
                </a:lnTo>
                <a:lnTo>
                  <a:pt x="15232" y="15614"/>
                </a:lnTo>
                <a:lnTo>
                  <a:pt x="15576" y="15846"/>
                </a:lnTo>
                <a:lnTo>
                  <a:pt x="15897" y="16171"/>
                </a:lnTo>
                <a:lnTo>
                  <a:pt x="16126" y="16473"/>
                </a:lnTo>
                <a:lnTo>
                  <a:pt x="16240" y="16913"/>
                </a:lnTo>
                <a:lnTo>
                  <a:pt x="16515" y="17261"/>
                </a:lnTo>
                <a:lnTo>
                  <a:pt x="17088" y="17586"/>
                </a:lnTo>
                <a:lnTo>
                  <a:pt x="17798" y="17865"/>
                </a:lnTo>
                <a:lnTo>
                  <a:pt x="18576" y="18097"/>
                </a:lnTo>
                <a:lnTo>
                  <a:pt x="19424" y="18213"/>
                </a:lnTo>
                <a:lnTo>
                  <a:pt x="20317" y="18213"/>
                </a:lnTo>
                <a:lnTo>
                  <a:pt x="21050" y="18213"/>
                </a:lnTo>
                <a:lnTo>
                  <a:pt x="21600" y="17865"/>
                </a:lnTo>
                <a:lnTo>
                  <a:pt x="21165" y="17656"/>
                </a:lnTo>
                <a:lnTo>
                  <a:pt x="20592" y="17470"/>
                </a:lnTo>
                <a:lnTo>
                  <a:pt x="20088" y="17029"/>
                </a:lnTo>
                <a:lnTo>
                  <a:pt x="19653" y="16681"/>
                </a:lnTo>
                <a:lnTo>
                  <a:pt x="19195" y="16241"/>
                </a:lnTo>
                <a:lnTo>
                  <a:pt x="18920" y="15962"/>
                </a:lnTo>
                <a:lnTo>
                  <a:pt x="18576" y="15498"/>
                </a:lnTo>
                <a:lnTo>
                  <a:pt x="18576" y="15057"/>
                </a:lnTo>
                <a:lnTo>
                  <a:pt x="18485" y="14756"/>
                </a:lnTo>
                <a:lnTo>
                  <a:pt x="18256" y="14199"/>
                </a:lnTo>
                <a:lnTo>
                  <a:pt x="17912" y="13526"/>
                </a:lnTo>
                <a:lnTo>
                  <a:pt x="17523" y="13016"/>
                </a:lnTo>
                <a:lnTo>
                  <a:pt x="16973" y="12436"/>
                </a:lnTo>
                <a:lnTo>
                  <a:pt x="16355" y="12041"/>
                </a:lnTo>
                <a:lnTo>
                  <a:pt x="16011" y="11832"/>
                </a:lnTo>
                <a:lnTo>
                  <a:pt x="15690" y="11716"/>
                </a:lnTo>
                <a:lnTo>
                  <a:pt x="15232" y="11716"/>
                </a:lnTo>
                <a:lnTo>
                  <a:pt x="14843" y="11716"/>
                </a:lnTo>
                <a:lnTo>
                  <a:pt x="15461" y="11252"/>
                </a:lnTo>
                <a:lnTo>
                  <a:pt x="16126" y="10858"/>
                </a:lnTo>
                <a:lnTo>
                  <a:pt x="16973" y="10649"/>
                </a:lnTo>
                <a:lnTo>
                  <a:pt x="17798" y="10417"/>
                </a:lnTo>
                <a:lnTo>
                  <a:pt x="18806" y="10301"/>
                </a:lnTo>
                <a:lnTo>
                  <a:pt x="19653" y="10301"/>
                </a:lnTo>
                <a:lnTo>
                  <a:pt x="20478" y="10417"/>
                </a:lnTo>
                <a:lnTo>
                  <a:pt x="21256" y="10533"/>
                </a:lnTo>
                <a:lnTo>
                  <a:pt x="20707" y="9837"/>
                </a:lnTo>
                <a:lnTo>
                  <a:pt x="19859" y="9234"/>
                </a:lnTo>
                <a:lnTo>
                  <a:pt x="18806" y="8538"/>
                </a:lnTo>
                <a:lnTo>
                  <a:pt x="17637" y="8144"/>
                </a:lnTo>
                <a:lnTo>
                  <a:pt x="16973" y="8027"/>
                </a:lnTo>
                <a:lnTo>
                  <a:pt x="16355" y="7935"/>
                </a:lnTo>
                <a:lnTo>
                  <a:pt x="15805" y="7935"/>
                </a:lnTo>
                <a:lnTo>
                  <a:pt x="15118" y="8027"/>
                </a:lnTo>
                <a:lnTo>
                  <a:pt x="14614" y="8144"/>
                </a:lnTo>
                <a:lnTo>
                  <a:pt x="14064" y="8422"/>
                </a:lnTo>
                <a:lnTo>
                  <a:pt x="13606" y="8886"/>
                </a:lnTo>
                <a:lnTo>
                  <a:pt x="13217" y="9327"/>
                </a:lnTo>
                <a:lnTo>
                  <a:pt x="13606" y="8538"/>
                </a:lnTo>
                <a:lnTo>
                  <a:pt x="13950" y="7935"/>
                </a:lnTo>
                <a:lnTo>
                  <a:pt x="14293" y="7123"/>
                </a:lnTo>
                <a:lnTo>
                  <a:pt x="14499" y="6519"/>
                </a:lnTo>
                <a:lnTo>
                  <a:pt x="14614" y="5823"/>
                </a:lnTo>
                <a:lnTo>
                  <a:pt x="14614" y="5220"/>
                </a:lnTo>
                <a:lnTo>
                  <a:pt x="14408" y="4524"/>
                </a:lnTo>
                <a:lnTo>
                  <a:pt x="14064" y="3898"/>
                </a:lnTo>
                <a:lnTo>
                  <a:pt x="13606" y="3225"/>
                </a:lnTo>
                <a:lnTo>
                  <a:pt x="13331" y="2598"/>
                </a:lnTo>
                <a:lnTo>
                  <a:pt x="13102" y="2042"/>
                </a:lnTo>
                <a:lnTo>
                  <a:pt x="12896" y="1485"/>
                </a:lnTo>
                <a:lnTo>
                  <a:pt x="12781" y="1090"/>
                </a:lnTo>
                <a:lnTo>
                  <a:pt x="12667" y="626"/>
                </a:lnTo>
                <a:lnTo>
                  <a:pt x="12667" y="278"/>
                </a:lnTo>
                <a:lnTo>
                  <a:pt x="12667" y="0"/>
                </a:lnTo>
                <a:lnTo>
                  <a:pt x="12163" y="394"/>
                </a:lnTo>
                <a:lnTo>
                  <a:pt x="11728" y="974"/>
                </a:lnTo>
                <a:lnTo>
                  <a:pt x="11155" y="1601"/>
                </a:lnTo>
                <a:lnTo>
                  <a:pt x="10766" y="2390"/>
                </a:lnTo>
                <a:lnTo>
                  <a:pt x="10330" y="3109"/>
                </a:lnTo>
                <a:lnTo>
                  <a:pt x="10101" y="3898"/>
                </a:lnTo>
                <a:lnTo>
                  <a:pt x="9987" y="4524"/>
                </a:lnTo>
                <a:lnTo>
                  <a:pt x="10101" y="5220"/>
                </a:lnTo>
                <a:lnTo>
                  <a:pt x="10216" y="5823"/>
                </a:lnTo>
                <a:lnTo>
                  <a:pt x="10330" y="6403"/>
                </a:lnTo>
                <a:lnTo>
                  <a:pt x="10330" y="6914"/>
                </a:lnTo>
                <a:lnTo>
                  <a:pt x="10216" y="7471"/>
                </a:lnTo>
                <a:lnTo>
                  <a:pt x="10101" y="7935"/>
                </a:lnTo>
                <a:lnTo>
                  <a:pt x="9872" y="8329"/>
                </a:lnTo>
                <a:lnTo>
                  <a:pt x="9643" y="8654"/>
                </a:lnTo>
                <a:lnTo>
                  <a:pt x="9368" y="9002"/>
                </a:lnTo>
                <a:close/>
              </a:path>
            </a:pathLst>
          </a:custGeom>
          <a:solidFill>
            <a:srgbClr val="00800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cs-CZ"/>
          </a:p>
        </p:txBody>
      </p:sp>
      <p:sp>
        <p:nvSpPr>
          <p:cNvPr id="32784" name="plant"/>
          <p:cNvSpPr>
            <a:spLocks noEditPoints="1" noChangeArrowheads="1"/>
          </p:cNvSpPr>
          <p:nvPr/>
        </p:nvSpPr>
        <p:spPr bwMode="auto">
          <a:xfrm>
            <a:off x="5080000" y="4495800"/>
            <a:ext cx="2413000" cy="1809750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0 h 21600"/>
              <a:gd name="T4" fmla="*/ 2147483647 w 21600"/>
              <a:gd name="T5" fmla="*/ 0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0 w 21600"/>
              <a:gd name="T13" fmla="*/ 2147483647 h 21600"/>
              <a:gd name="T14" fmla="*/ 0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7100 w 21600"/>
              <a:gd name="T25" fmla="*/ 10092 h 21600"/>
              <a:gd name="T26" fmla="*/ 14545 w 21600"/>
              <a:gd name="T27" fmla="*/ 13573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9368" y="9002"/>
                </a:moveTo>
                <a:lnTo>
                  <a:pt x="9254" y="8422"/>
                </a:lnTo>
                <a:lnTo>
                  <a:pt x="9139" y="7935"/>
                </a:lnTo>
                <a:lnTo>
                  <a:pt x="8819" y="7355"/>
                </a:lnTo>
                <a:lnTo>
                  <a:pt x="8475" y="6728"/>
                </a:lnTo>
                <a:lnTo>
                  <a:pt x="8040" y="6287"/>
                </a:lnTo>
                <a:lnTo>
                  <a:pt x="7421" y="5707"/>
                </a:lnTo>
                <a:lnTo>
                  <a:pt x="6574" y="5429"/>
                </a:lnTo>
                <a:lnTo>
                  <a:pt x="5452" y="5313"/>
                </a:lnTo>
                <a:lnTo>
                  <a:pt x="4856" y="5220"/>
                </a:lnTo>
                <a:lnTo>
                  <a:pt x="4169" y="5220"/>
                </a:lnTo>
                <a:lnTo>
                  <a:pt x="3665" y="5104"/>
                </a:lnTo>
                <a:lnTo>
                  <a:pt x="3001" y="4872"/>
                </a:lnTo>
                <a:lnTo>
                  <a:pt x="2497" y="4756"/>
                </a:lnTo>
                <a:lnTo>
                  <a:pt x="2062" y="4408"/>
                </a:lnTo>
                <a:lnTo>
                  <a:pt x="1603" y="4083"/>
                </a:lnTo>
                <a:lnTo>
                  <a:pt x="1283" y="3689"/>
                </a:lnTo>
                <a:lnTo>
                  <a:pt x="1283" y="4315"/>
                </a:lnTo>
                <a:lnTo>
                  <a:pt x="1489" y="5104"/>
                </a:lnTo>
                <a:lnTo>
                  <a:pt x="1832" y="6055"/>
                </a:lnTo>
                <a:lnTo>
                  <a:pt x="2382" y="6914"/>
                </a:lnTo>
                <a:lnTo>
                  <a:pt x="2680" y="7471"/>
                </a:lnTo>
                <a:lnTo>
                  <a:pt x="3115" y="7935"/>
                </a:lnTo>
                <a:lnTo>
                  <a:pt x="3573" y="8213"/>
                </a:lnTo>
                <a:lnTo>
                  <a:pt x="4077" y="8654"/>
                </a:lnTo>
                <a:lnTo>
                  <a:pt x="4627" y="9002"/>
                </a:lnTo>
                <a:lnTo>
                  <a:pt x="5245" y="9234"/>
                </a:lnTo>
                <a:lnTo>
                  <a:pt x="6024" y="9443"/>
                </a:lnTo>
                <a:lnTo>
                  <a:pt x="6757" y="9628"/>
                </a:lnTo>
                <a:lnTo>
                  <a:pt x="5177" y="10069"/>
                </a:lnTo>
                <a:lnTo>
                  <a:pt x="3963" y="10649"/>
                </a:lnTo>
                <a:lnTo>
                  <a:pt x="3344" y="11044"/>
                </a:lnTo>
                <a:lnTo>
                  <a:pt x="2886" y="11600"/>
                </a:lnTo>
                <a:lnTo>
                  <a:pt x="2497" y="12041"/>
                </a:lnTo>
                <a:lnTo>
                  <a:pt x="1947" y="12343"/>
                </a:lnTo>
                <a:lnTo>
                  <a:pt x="1168" y="12668"/>
                </a:lnTo>
                <a:lnTo>
                  <a:pt x="0" y="12900"/>
                </a:lnTo>
                <a:lnTo>
                  <a:pt x="435" y="13248"/>
                </a:lnTo>
                <a:lnTo>
                  <a:pt x="779" y="13456"/>
                </a:lnTo>
                <a:lnTo>
                  <a:pt x="1283" y="13642"/>
                </a:lnTo>
                <a:lnTo>
                  <a:pt x="1718" y="13758"/>
                </a:lnTo>
                <a:lnTo>
                  <a:pt x="2680" y="13851"/>
                </a:lnTo>
                <a:lnTo>
                  <a:pt x="3573" y="13758"/>
                </a:lnTo>
                <a:lnTo>
                  <a:pt x="4512" y="13526"/>
                </a:lnTo>
                <a:lnTo>
                  <a:pt x="5360" y="13248"/>
                </a:lnTo>
                <a:lnTo>
                  <a:pt x="6139" y="12900"/>
                </a:lnTo>
                <a:lnTo>
                  <a:pt x="6757" y="12552"/>
                </a:lnTo>
                <a:lnTo>
                  <a:pt x="6459" y="13132"/>
                </a:lnTo>
                <a:lnTo>
                  <a:pt x="6139" y="13642"/>
                </a:lnTo>
                <a:lnTo>
                  <a:pt x="5910" y="14199"/>
                </a:lnTo>
                <a:lnTo>
                  <a:pt x="5681" y="14663"/>
                </a:lnTo>
                <a:lnTo>
                  <a:pt x="5681" y="15150"/>
                </a:lnTo>
                <a:lnTo>
                  <a:pt x="5681" y="15730"/>
                </a:lnTo>
                <a:lnTo>
                  <a:pt x="5681" y="16241"/>
                </a:lnTo>
                <a:lnTo>
                  <a:pt x="5795" y="16913"/>
                </a:lnTo>
                <a:lnTo>
                  <a:pt x="5910" y="17586"/>
                </a:lnTo>
                <a:lnTo>
                  <a:pt x="5910" y="18213"/>
                </a:lnTo>
                <a:lnTo>
                  <a:pt x="5795" y="18885"/>
                </a:lnTo>
                <a:lnTo>
                  <a:pt x="5566" y="19396"/>
                </a:lnTo>
                <a:lnTo>
                  <a:pt x="5245" y="19976"/>
                </a:lnTo>
                <a:lnTo>
                  <a:pt x="4971" y="20370"/>
                </a:lnTo>
                <a:lnTo>
                  <a:pt x="4512" y="20811"/>
                </a:lnTo>
                <a:lnTo>
                  <a:pt x="4077" y="21043"/>
                </a:lnTo>
                <a:lnTo>
                  <a:pt x="5177" y="20927"/>
                </a:lnTo>
                <a:lnTo>
                  <a:pt x="6253" y="20486"/>
                </a:lnTo>
                <a:lnTo>
                  <a:pt x="7421" y="19976"/>
                </a:lnTo>
                <a:lnTo>
                  <a:pt x="8361" y="19187"/>
                </a:lnTo>
                <a:lnTo>
                  <a:pt x="8819" y="18769"/>
                </a:lnTo>
                <a:lnTo>
                  <a:pt x="9139" y="18213"/>
                </a:lnTo>
                <a:lnTo>
                  <a:pt x="9437" y="17772"/>
                </a:lnTo>
                <a:lnTo>
                  <a:pt x="9643" y="17261"/>
                </a:lnTo>
                <a:lnTo>
                  <a:pt x="9872" y="16681"/>
                </a:lnTo>
                <a:lnTo>
                  <a:pt x="9872" y="16171"/>
                </a:lnTo>
                <a:lnTo>
                  <a:pt x="9872" y="15614"/>
                </a:lnTo>
                <a:lnTo>
                  <a:pt x="9758" y="15057"/>
                </a:lnTo>
                <a:lnTo>
                  <a:pt x="10216" y="15498"/>
                </a:lnTo>
                <a:lnTo>
                  <a:pt x="10537" y="16241"/>
                </a:lnTo>
                <a:lnTo>
                  <a:pt x="10834" y="17145"/>
                </a:lnTo>
                <a:lnTo>
                  <a:pt x="11041" y="18213"/>
                </a:lnTo>
                <a:lnTo>
                  <a:pt x="11155" y="19187"/>
                </a:lnTo>
                <a:lnTo>
                  <a:pt x="11155" y="20185"/>
                </a:lnTo>
                <a:lnTo>
                  <a:pt x="11155" y="20579"/>
                </a:lnTo>
                <a:lnTo>
                  <a:pt x="11041" y="21043"/>
                </a:lnTo>
                <a:lnTo>
                  <a:pt x="10926" y="21391"/>
                </a:lnTo>
                <a:lnTo>
                  <a:pt x="10766" y="21600"/>
                </a:lnTo>
                <a:lnTo>
                  <a:pt x="11499" y="21484"/>
                </a:lnTo>
                <a:lnTo>
                  <a:pt x="12323" y="21043"/>
                </a:lnTo>
                <a:lnTo>
                  <a:pt x="13102" y="20370"/>
                </a:lnTo>
                <a:lnTo>
                  <a:pt x="13606" y="19628"/>
                </a:lnTo>
                <a:lnTo>
                  <a:pt x="13950" y="19071"/>
                </a:lnTo>
                <a:lnTo>
                  <a:pt x="14064" y="18677"/>
                </a:lnTo>
                <a:lnTo>
                  <a:pt x="14179" y="18097"/>
                </a:lnTo>
                <a:lnTo>
                  <a:pt x="14293" y="17586"/>
                </a:lnTo>
                <a:lnTo>
                  <a:pt x="14179" y="16913"/>
                </a:lnTo>
                <a:lnTo>
                  <a:pt x="14064" y="16241"/>
                </a:lnTo>
                <a:lnTo>
                  <a:pt x="13835" y="15614"/>
                </a:lnTo>
                <a:lnTo>
                  <a:pt x="13560" y="14872"/>
                </a:lnTo>
                <a:lnTo>
                  <a:pt x="13950" y="14941"/>
                </a:lnTo>
                <a:lnTo>
                  <a:pt x="14408" y="15150"/>
                </a:lnTo>
                <a:lnTo>
                  <a:pt x="14843" y="15266"/>
                </a:lnTo>
                <a:lnTo>
                  <a:pt x="15232" y="15614"/>
                </a:lnTo>
                <a:lnTo>
                  <a:pt x="15576" y="15846"/>
                </a:lnTo>
                <a:lnTo>
                  <a:pt x="15897" y="16171"/>
                </a:lnTo>
                <a:lnTo>
                  <a:pt x="16126" y="16473"/>
                </a:lnTo>
                <a:lnTo>
                  <a:pt x="16240" y="16913"/>
                </a:lnTo>
                <a:lnTo>
                  <a:pt x="16515" y="17261"/>
                </a:lnTo>
                <a:lnTo>
                  <a:pt x="17088" y="17586"/>
                </a:lnTo>
                <a:lnTo>
                  <a:pt x="17798" y="17865"/>
                </a:lnTo>
                <a:lnTo>
                  <a:pt x="18576" y="18097"/>
                </a:lnTo>
                <a:lnTo>
                  <a:pt x="19424" y="18213"/>
                </a:lnTo>
                <a:lnTo>
                  <a:pt x="20317" y="18213"/>
                </a:lnTo>
                <a:lnTo>
                  <a:pt x="21050" y="18213"/>
                </a:lnTo>
                <a:lnTo>
                  <a:pt x="21600" y="17865"/>
                </a:lnTo>
                <a:lnTo>
                  <a:pt x="21165" y="17656"/>
                </a:lnTo>
                <a:lnTo>
                  <a:pt x="20592" y="17470"/>
                </a:lnTo>
                <a:lnTo>
                  <a:pt x="20088" y="17029"/>
                </a:lnTo>
                <a:lnTo>
                  <a:pt x="19653" y="16681"/>
                </a:lnTo>
                <a:lnTo>
                  <a:pt x="19195" y="16241"/>
                </a:lnTo>
                <a:lnTo>
                  <a:pt x="18920" y="15962"/>
                </a:lnTo>
                <a:lnTo>
                  <a:pt x="18576" y="15498"/>
                </a:lnTo>
                <a:lnTo>
                  <a:pt x="18576" y="15057"/>
                </a:lnTo>
                <a:lnTo>
                  <a:pt x="18485" y="14756"/>
                </a:lnTo>
                <a:lnTo>
                  <a:pt x="18256" y="14199"/>
                </a:lnTo>
                <a:lnTo>
                  <a:pt x="17912" y="13526"/>
                </a:lnTo>
                <a:lnTo>
                  <a:pt x="17523" y="13016"/>
                </a:lnTo>
                <a:lnTo>
                  <a:pt x="16973" y="12436"/>
                </a:lnTo>
                <a:lnTo>
                  <a:pt x="16355" y="12041"/>
                </a:lnTo>
                <a:lnTo>
                  <a:pt x="16011" y="11832"/>
                </a:lnTo>
                <a:lnTo>
                  <a:pt x="15690" y="11716"/>
                </a:lnTo>
                <a:lnTo>
                  <a:pt x="15232" y="11716"/>
                </a:lnTo>
                <a:lnTo>
                  <a:pt x="14843" y="11716"/>
                </a:lnTo>
                <a:lnTo>
                  <a:pt x="15461" y="11252"/>
                </a:lnTo>
                <a:lnTo>
                  <a:pt x="16126" y="10858"/>
                </a:lnTo>
                <a:lnTo>
                  <a:pt x="16973" y="10649"/>
                </a:lnTo>
                <a:lnTo>
                  <a:pt x="17798" y="10417"/>
                </a:lnTo>
                <a:lnTo>
                  <a:pt x="18806" y="10301"/>
                </a:lnTo>
                <a:lnTo>
                  <a:pt x="19653" y="10301"/>
                </a:lnTo>
                <a:lnTo>
                  <a:pt x="20478" y="10417"/>
                </a:lnTo>
                <a:lnTo>
                  <a:pt x="21256" y="10533"/>
                </a:lnTo>
                <a:lnTo>
                  <a:pt x="20707" y="9837"/>
                </a:lnTo>
                <a:lnTo>
                  <a:pt x="19859" y="9234"/>
                </a:lnTo>
                <a:lnTo>
                  <a:pt x="18806" y="8538"/>
                </a:lnTo>
                <a:lnTo>
                  <a:pt x="17637" y="8144"/>
                </a:lnTo>
                <a:lnTo>
                  <a:pt x="16973" y="8027"/>
                </a:lnTo>
                <a:lnTo>
                  <a:pt x="16355" y="7935"/>
                </a:lnTo>
                <a:lnTo>
                  <a:pt x="15805" y="7935"/>
                </a:lnTo>
                <a:lnTo>
                  <a:pt x="15118" y="8027"/>
                </a:lnTo>
                <a:lnTo>
                  <a:pt x="14614" y="8144"/>
                </a:lnTo>
                <a:lnTo>
                  <a:pt x="14064" y="8422"/>
                </a:lnTo>
                <a:lnTo>
                  <a:pt x="13606" y="8886"/>
                </a:lnTo>
                <a:lnTo>
                  <a:pt x="13217" y="9327"/>
                </a:lnTo>
                <a:lnTo>
                  <a:pt x="13606" y="8538"/>
                </a:lnTo>
                <a:lnTo>
                  <a:pt x="13950" y="7935"/>
                </a:lnTo>
                <a:lnTo>
                  <a:pt x="14293" y="7123"/>
                </a:lnTo>
                <a:lnTo>
                  <a:pt x="14499" y="6519"/>
                </a:lnTo>
                <a:lnTo>
                  <a:pt x="14614" y="5823"/>
                </a:lnTo>
                <a:lnTo>
                  <a:pt x="14614" y="5220"/>
                </a:lnTo>
                <a:lnTo>
                  <a:pt x="14408" y="4524"/>
                </a:lnTo>
                <a:lnTo>
                  <a:pt x="14064" y="3898"/>
                </a:lnTo>
                <a:lnTo>
                  <a:pt x="13606" y="3225"/>
                </a:lnTo>
                <a:lnTo>
                  <a:pt x="13331" y="2598"/>
                </a:lnTo>
                <a:lnTo>
                  <a:pt x="13102" y="2042"/>
                </a:lnTo>
                <a:lnTo>
                  <a:pt x="12896" y="1485"/>
                </a:lnTo>
                <a:lnTo>
                  <a:pt x="12781" y="1090"/>
                </a:lnTo>
                <a:lnTo>
                  <a:pt x="12667" y="626"/>
                </a:lnTo>
                <a:lnTo>
                  <a:pt x="12667" y="278"/>
                </a:lnTo>
                <a:lnTo>
                  <a:pt x="12667" y="0"/>
                </a:lnTo>
                <a:lnTo>
                  <a:pt x="12163" y="394"/>
                </a:lnTo>
                <a:lnTo>
                  <a:pt x="11728" y="974"/>
                </a:lnTo>
                <a:lnTo>
                  <a:pt x="11155" y="1601"/>
                </a:lnTo>
                <a:lnTo>
                  <a:pt x="10766" y="2390"/>
                </a:lnTo>
                <a:lnTo>
                  <a:pt x="10330" y="3109"/>
                </a:lnTo>
                <a:lnTo>
                  <a:pt x="10101" y="3898"/>
                </a:lnTo>
                <a:lnTo>
                  <a:pt x="9987" y="4524"/>
                </a:lnTo>
                <a:lnTo>
                  <a:pt x="10101" y="5220"/>
                </a:lnTo>
                <a:lnTo>
                  <a:pt x="10216" y="5823"/>
                </a:lnTo>
                <a:lnTo>
                  <a:pt x="10330" y="6403"/>
                </a:lnTo>
                <a:lnTo>
                  <a:pt x="10330" y="6914"/>
                </a:lnTo>
                <a:lnTo>
                  <a:pt x="10216" y="7471"/>
                </a:lnTo>
                <a:lnTo>
                  <a:pt x="10101" y="7935"/>
                </a:lnTo>
                <a:lnTo>
                  <a:pt x="9872" y="8329"/>
                </a:lnTo>
                <a:lnTo>
                  <a:pt x="9643" y="8654"/>
                </a:lnTo>
                <a:lnTo>
                  <a:pt x="9368" y="9002"/>
                </a:lnTo>
                <a:close/>
              </a:path>
            </a:pathLst>
          </a:custGeom>
          <a:solidFill>
            <a:srgbClr val="00800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cs-CZ"/>
          </a:p>
        </p:txBody>
      </p:sp>
      <p:sp>
        <p:nvSpPr>
          <p:cNvPr id="32785" name="plant"/>
          <p:cNvSpPr>
            <a:spLocks noEditPoints="1" noChangeArrowheads="1"/>
          </p:cNvSpPr>
          <p:nvPr/>
        </p:nvSpPr>
        <p:spPr bwMode="auto">
          <a:xfrm>
            <a:off x="5892800" y="3200400"/>
            <a:ext cx="2413000" cy="1809750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0 h 21600"/>
              <a:gd name="T4" fmla="*/ 2147483647 w 21600"/>
              <a:gd name="T5" fmla="*/ 0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0 w 21600"/>
              <a:gd name="T13" fmla="*/ 2147483647 h 21600"/>
              <a:gd name="T14" fmla="*/ 0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7100 w 21600"/>
              <a:gd name="T25" fmla="*/ 10092 h 21600"/>
              <a:gd name="T26" fmla="*/ 14545 w 21600"/>
              <a:gd name="T27" fmla="*/ 13573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9368" y="9002"/>
                </a:moveTo>
                <a:lnTo>
                  <a:pt x="9254" y="8422"/>
                </a:lnTo>
                <a:lnTo>
                  <a:pt x="9139" y="7935"/>
                </a:lnTo>
                <a:lnTo>
                  <a:pt x="8819" y="7355"/>
                </a:lnTo>
                <a:lnTo>
                  <a:pt x="8475" y="6728"/>
                </a:lnTo>
                <a:lnTo>
                  <a:pt x="8040" y="6287"/>
                </a:lnTo>
                <a:lnTo>
                  <a:pt x="7421" y="5707"/>
                </a:lnTo>
                <a:lnTo>
                  <a:pt x="6574" y="5429"/>
                </a:lnTo>
                <a:lnTo>
                  <a:pt x="5452" y="5313"/>
                </a:lnTo>
                <a:lnTo>
                  <a:pt x="4856" y="5220"/>
                </a:lnTo>
                <a:lnTo>
                  <a:pt x="4169" y="5220"/>
                </a:lnTo>
                <a:lnTo>
                  <a:pt x="3665" y="5104"/>
                </a:lnTo>
                <a:lnTo>
                  <a:pt x="3001" y="4872"/>
                </a:lnTo>
                <a:lnTo>
                  <a:pt x="2497" y="4756"/>
                </a:lnTo>
                <a:lnTo>
                  <a:pt x="2062" y="4408"/>
                </a:lnTo>
                <a:lnTo>
                  <a:pt x="1603" y="4083"/>
                </a:lnTo>
                <a:lnTo>
                  <a:pt x="1283" y="3689"/>
                </a:lnTo>
                <a:lnTo>
                  <a:pt x="1283" y="4315"/>
                </a:lnTo>
                <a:lnTo>
                  <a:pt x="1489" y="5104"/>
                </a:lnTo>
                <a:lnTo>
                  <a:pt x="1832" y="6055"/>
                </a:lnTo>
                <a:lnTo>
                  <a:pt x="2382" y="6914"/>
                </a:lnTo>
                <a:lnTo>
                  <a:pt x="2680" y="7471"/>
                </a:lnTo>
                <a:lnTo>
                  <a:pt x="3115" y="7935"/>
                </a:lnTo>
                <a:lnTo>
                  <a:pt x="3573" y="8213"/>
                </a:lnTo>
                <a:lnTo>
                  <a:pt x="4077" y="8654"/>
                </a:lnTo>
                <a:lnTo>
                  <a:pt x="4627" y="9002"/>
                </a:lnTo>
                <a:lnTo>
                  <a:pt x="5245" y="9234"/>
                </a:lnTo>
                <a:lnTo>
                  <a:pt x="6024" y="9443"/>
                </a:lnTo>
                <a:lnTo>
                  <a:pt x="6757" y="9628"/>
                </a:lnTo>
                <a:lnTo>
                  <a:pt x="5177" y="10069"/>
                </a:lnTo>
                <a:lnTo>
                  <a:pt x="3963" y="10649"/>
                </a:lnTo>
                <a:lnTo>
                  <a:pt x="3344" y="11044"/>
                </a:lnTo>
                <a:lnTo>
                  <a:pt x="2886" y="11600"/>
                </a:lnTo>
                <a:lnTo>
                  <a:pt x="2497" y="12041"/>
                </a:lnTo>
                <a:lnTo>
                  <a:pt x="1947" y="12343"/>
                </a:lnTo>
                <a:lnTo>
                  <a:pt x="1168" y="12668"/>
                </a:lnTo>
                <a:lnTo>
                  <a:pt x="0" y="12900"/>
                </a:lnTo>
                <a:lnTo>
                  <a:pt x="435" y="13248"/>
                </a:lnTo>
                <a:lnTo>
                  <a:pt x="779" y="13456"/>
                </a:lnTo>
                <a:lnTo>
                  <a:pt x="1283" y="13642"/>
                </a:lnTo>
                <a:lnTo>
                  <a:pt x="1718" y="13758"/>
                </a:lnTo>
                <a:lnTo>
                  <a:pt x="2680" y="13851"/>
                </a:lnTo>
                <a:lnTo>
                  <a:pt x="3573" y="13758"/>
                </a:lnTo>
                <a:lnTo>
                  <a:pt x="4512" y="13526"/>
                </a:lnTo>
                <a:lnTo>
                  <a:pt x="5360" y="13248"/>
                </a:lnTo>
                <a:lnTo>
                  <a:pt x="6139" y="12900"/>
                </a:lnTo>
                <a:lnTo>
                  <a:pt x="6757" y="12552"/>
                </a:lnTo>
                <a:lnTo>
                  <a:pt x="6459" y="13132"/>
                </a:lnTo>
                <a:lnTo>
                  <a:pt x="6139" y="13642"/>
                </a:lnTo>
                <a:lnTo>
                  <a:pt x="5910" y="14199"/>
                </a:lnTo>
                <a:lnTo>
                  <a:pt x="5681" y="14663"/>
                </a:lnTo>
                <a:lnTo>
                  <a:pt x="5681" y="15150"/>
                </a:lnTo>
                <a:lnTo>
                  <a:pt x="5681" y="15730"/>
                </a:lnTo>
                <a:lnTo>
                  <a:pt x="5681" y="16241"/>
                </a:lnTo>
                <a:lnTo>
                  <a:pt x="5795" y="16913"/>
                </a:lnTo>
                <a:lnTo>
                  <a:pt x="5910" y="17586"/>
                </a:lnTo>
                <a:lnTo>
                  <a:pt x="5910" y="18213"/>
                </a:lnTo>
                <a:lnTo>
                  <a:pt x="5795" y="18885"/>
                </a:lnTo>
                <a:lnTo>
                  <a:pt x="5566" y="19396"/>
                </a:lnTo>
                <a:lnTo>
                  <a:pt x="5245" y="19976"/>
                </a:lnTo>
                <a:lnTo>
                  <a:pt x="4971" y="20370"/>
                </a:lnTo>
                <a:lnTo>
                  <a:pt x="4512" y="20811"/>
                </a:lnTo>
                <a:lnTo>
                  <a:pt x="4077" y="21043"/>
                </a:lnTo>
                <a:lnTo>
                  <a:pt x="5177" y="20927"/>
                </a:lnTo>
                <a:lnTo>
                  <a:pt x="6253" y="20486"/>
                </a:lnTo>
                <a:lnTo>
                  <a:pt x="7421" y="19976"/>
                </a:lnTo>
                <a:lnTo>
                  <a:pt x="8361" y="19187"/>
                </a:lnTo>
                <a:lnTo>
                  <a:pt x="8819" y="18769"/>
                </a:lnTo>
                <a:lnTo>
                  <a:pt x="9139" y="18213"/>
                </a:lnTo>
                <a:lnTo>
                  <a:pt x="9437" y="17772"/>
                </a:lnTo>
                <a:lnTo>
                  <a:pt x="9643" y="17261"/>
                </a:lnTo>
                <a:lnTo>
                  <a:pt x="9872" y="16681"/>
                </a:lnTo>
                <a:lnTo>
                  <a:pt x="9872" y="16171"/>
                </a:lnTo>
                <a:lnTo>
                  <a:pt x="9872" y="15614"/>
                </a:lnTo>
                <a:lnTo>
                  <a:pt x="9758" y="15057"/>
                </a:lnTo>
                <a:lnTo>
                  <a:pt x="10216" y="15498"/>
                </a:lnTo>
                <a:lnTo>
                  <a:pt x="10537" y="16241"/>
                </a:lnTo>
                <a:lnTo>
                  <a:pt x="10834" y="17145"/>
                </a:lnTo>
                <a:lnTo>
                  <a:pt x="11041" y="18213"/>
                </a:lnTo>
                <a:lnTo>
                  <a:pt x="11155" y="19187"/>
                </a:lnTo>
                <a:lnTo>
                  <a:pt x="11155" y="20185"/>
                </a:lnTo>
                <a:lnTo>
                  <a:pt x="11155" y="20579"/>
                </a:lnTo>
                <a:lnTo>
                  <a:pt x="11041" y="21043"/>
                </a:lnTo>
                <a:lnTo>
                  <a:pt x="10926" y="21391"/>
                </a:lnTo>
                <a:lnTo>
                  <a:pt x="10766" y="21600"/>
                </a:lnTo>
                <a:lnTo>
                  <a:pt x="11499" y="21484"/>
                </a:lnTo>
                <a:lnTo>
                  <a:pt x="12323" y="21043"/>
                </a:lnTo>
                <a:lnTo>
                  <a:pt x="13102" y="20370"/>
                </a:lnTo>
                <a:lnTo>
                  <a:pt x="13606" y="19628"/>
                </a:lnTo>
                <a:lnTo>
                  <a:pt x="13950" y="19071"/>
                </a:lnTo>
                <a:lnTo>
                  <a:pt x="14064" y="18677"/>
                </a:lnTo>
                <a:lnTo>
                  <a:pt x="14179" y="18097"/>
                </a:lnTo>
                <a:lnTo>
                  <a:pt x="14293" y="17586"/>
                </a:lnTo>
                <a:lnTo>
                  <a:pt x="14179" y="16913"/>
                </a:lnTo>
                <a:lnTo>
                  <a:pt x="14064" y="16241"/>
                </a:lnTo>
                <a:lnTo>
                  <a:pt x="13835" y="15614"/>
                </a:lnTo>
                <a:lnTo>
                  <a:pt x="13560" y="14872"/>
                </a:lnTo>
                <a:lnTo>
                  <a:pt x="13950" y="14941"/>
                </a:lnTo>
                <a:lnTo>
                  <a:pt x="14408" y="15150"/>
                </a:lnTo>
                <a:lnTo>
                  <a:pt x="14843" y="15266"/>
                </a:lnTo>
                <a:lnTo>
                  <a:pt x="15232" y="15614"/>
                </a:lnTo>
                <a:lnTo>
                  <a:pt x="15576" y="15846"/>
                </a:lnTo>
                <a:lnTo>
                  <a:pt x="15897" y="16171"/>
                </a:lnTo>
                <a:lnTo>
                  <a:pt x="16126" y="16473"/>
                </a:lnTo>
                <a:lnTo>
                  <a:pt x="16240" y="16913"/>
                </a:lnTo>
                <a:lnTo>
                  <a:pt x="16515" y="17261"/>
                </a:lnTo>
                <a:lnTo>
                  <a:pt x="17088" y="17586"/>
                </a:lnTo>
                <a:lnTo>
                  <a:pt x="17798" y="17865"/>
                </a:lnTo>
                <a:lnTo>
                  <a:pt x="18576" y="18097"/>
                </a:lnTo>
                <a:lnTo>
                  <a:pt x="19424" y="18213"/>
                </a:lnTo>
                <a:lnTo>
                  <a:pt x="20317" y="18213"/>
                </a:lnTo>
                <a:lnTo>
                  <a:pt x="21050" y="18213"/>
                </a:lnTo>
                <a:lnTo>
                  <a:pt x="21600" y="17865"/>
                </a:lnTo>
                <a:lnTo>
                  <a:pt x="21165" y="17656"/>
                </a:lnTo>
                <a:lnTo>
                  <a:pt x="20592" y="17470"/>
                </a:lnTo>
                <a:lnTo>
                  <a:pt x="20088" y="17029"/>
                </a:lnTo>
                <a:lnTo>
                  <a:pt x="19653" y="16681"/>
                </a:lnTo>
                <a:lnTo>
                  <a:pt x="19195" y="16241"/>
                </a:lnTo>
                <a:lnTo>
                  <a:pt x="18920" y="15962"/>
                </a:lnTo>
                <a:lnTo>
                  <a:pt x="18576" y="15498"/>
                </a:lnTo>
                <a:lnTo>
                  <a:pt x="18576" y="15057"/>
                </a:lnTo>
                <a:lnTo>
                  <a:pt x="18485" y="14756"/>
                </a:lnTo>
                <a:lnTo>
                  <a:pt x="18256" y="14199"/>
                </a:lnTo>
                <a:lnTo>
                  <a:pt x="17912" y="13526"/>
                </a:lnTo>
                <a:lnTo>
                  <a:pt x="17523" y="13016"/>
                </a:lnTo>
                <a:lnTo>
                  <a:pt x="16973" y="12436"/>
                </a:lnTo>
                <a:lnTo>
                  <a:pt x="16355" y="12041"/>
                </a:lnTo>
                <a:lnTo>
                  <a:pt x="16011" y="11832"/>
                </a:lnTo>
                <a:lnTo>
                  <a:pt x="15690" y="11716"/>
                </a:lnTo>
                <a:lnTo>
                  <a:pt x="15232" y="11716"/>
                </a:lnTo>
                <a:lnTo>
                  <a:pt x="14843" y="11716"/>
                </a:lnTo>
                <a:lnTo>
                  <a:pt x="15461" y="11252"/>
                </a:lnTo>
                <a:lnTo>
                  <a:pt x="16126" y="10858"/>
                </a:lnTo>
                <a:lnTo>
                  <a:pt x="16973" y="10649"/>
                </a:lnTo>
                <a:lnTo>
                  <a:pt x="17798" y="10417"/>
                </a:lnTo>
                <a:lnTo>
                  <a:pt x="18806" y="10301"/>
                </a:lnTo>
                <a:lnTo>
                  <a:pt x="19653" y="10301"/>
                </a:lnTo>
                <a:lnTo>
                  <a:pt x="20478" y="10417"/>
                </a:lnTo>
                <a:lnTo>
                  <a:pt x="21256" y="10533"/>
                </a:lnTo>
                <a:lnTo>
                  <a:pt x="20707" y="9837"/>
                </a:lnTo>
                <a:lnTo>
                  <a:pt x="19859" y="9234"/>
                </a:lnTo>
                <a:lnTo>
                  <a:pt x="18806" y="8538"/>
                </a:lnTo>
                <a:lnTo>
                  <a:pt x="17637" y="8144"/>
                </a:lnTo>
                <a:lnTo>
                  <a:pt x="16973" y="8027"/>
                </a:lnTo>
                <a:lnTo>
                  <a:pt x="16355" y="7935"/>
                </a:lnTo>
                <a:lnTo>
                  <a:pt x="15805" y="7935"/>
                </a:lnTo>
                <a:lnTo>
                  <a:pt x="15118" y="8027"/>
                </a:lnTo>
                <a:lnTo>
                  <a:pt x="14614" y="8144"/>
                </a:lnTo>
                <a:lnTo>
                  <a:pt x="14064" y="8422"/>
                </a:lnTo>
                <a:lnTo>
                  <a:pt x="13606" y="8886"/>
                </a:lnTo>
                <a:lnTo>
                  <a:pt x="13217" y="9327"/>
                </a:lnTo>
                <a:lnTo>
                  <a:pt x="13606" y="8538"/>
                </a:lnTo>
                <a:lnTo>
                  <a:pt x="13950" y="7935"/>
                </a:lnTo>
                <a:lnTo>
                  <a:pt x="14293" y="7123"/>
                </a:lnTo>
                <a:lnTo>
                  <a:pt x="14499" y="6519"/>
                </a:lnTo>
                <a:lnTo>
                  <a:pt x="14614" y="5823"/>
                </a:lnTo>
                <a:lnTo>
                  <a:pt x="14614" y="5220"/>
                </a:lnTo>
                <a:lnTo>
                  <a:pt x="14408" y="4524"/>
                </a:lnTo>
                <a:lnTo>
                  <a:pt x="14064" y="3898"/>
                </a:lnTo>
                <a:lnTo>
                  <a:pt x="13606" y="3225"/>
                </a:lnTo>
                <a:lnTo>
                  <a:pt x="13331" y="2598"/>
                </a:lnTo>
                <a:lnTo>
                  <a:pt x="13102" y="2042"/>
                </a:lnTo>
                <a:lnTo>
                  <a:pt x="12896" y="1485"/>
                </a:lnTo>
                <a:lnTo>
                  <a:pt x="12781" y="1090"/>
                </a:lnTo>
                <a:lnTo>
                  <a:pt x="12667" y="626"/>
                </a:lnTo>
                <a:lnTo>
                  <a:pt x="12667" y="278"/>
                </a:lnTo>
                <a:lnTo>
                  <a:pt x="12667" y="0"/>
                </a:lnTo>
                <a:lnTo>
                  <a:pt x="12163" y="394"/>
                </a:lnTo>
                <a:lnTo>
                  <a:pt x="11728" y="974"/>
                </a:lnTo>
                <a:lnTo>
                  <a:pt x="11155" y="1601"/>
                </a:lnTo>
                <a:lnTo>
                  <a:pt x="10766" y="2390"/>
                </a:lnTo>
                <a:lnTo>
                  <a:pt x="10330" y="3109"/>
                </a:lnTo>
                <a:lnTo>
                  <a:pt x="10101" y="3898"/>
                </a:lnTo>
                <a:lnTo>
                  <a:pt x="9987" y="4524"/>
                </a:lnTo>
                <a:lnTo>
                  <a:pt x="10101" y="5220"/>
                </a:lnTo>
                <a:lnTo>
                  <a:pt x="10216" y="5823"/>
                </a:lnTo>
                <a:lnTo>
                  <a:pt x="10330" y="6403"/>
                </a:lnTo>
                <a:lnTo>
                  <a:pt x="10330" y="6914"/>
                </a:lnTo>
                <a:lnTo>
                  <a:pt x="10216" y="7471"/>
                </a:lnTo>
                <a:lnTo>
                  <a:pt x="10101" y="7935"/>
                </a:lnTo>
                <a:lnTo>
                  <a:pt x="9872" y="8329"/>
                </a:lnTo>
                <a:lnTo>
                  <a:pt x="9643" y="8654"/>
                </a:lnTo>
                <a:lnTo>
                  <a:pt x="9368" y="9002"/>
                </a:lnTo>
                <a:close/>
              </a:path>
            </a:pathLst>
          </a:custGeom>
          <a:solidFill>
            <a:srgbClr val="00800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cs-CZ"/>
          </a:p>
        </p:txBody>
      </p:sp>
      <p:sp>
        <p:nvSpPr>
          <p:cNvPr id="32786" name="plant"/>
          <p:cNvSpPr>
            <a:spLocks noEditPoints="1" noChangeArrowheads="1"/>
          </p:cNvSpPr>
          <p:nvPr/>
        </p:nvSpPr>
        <p:spPr bwMode="auto">
          <a:xfrm>
            <a:off x="9550400" y="3962400"/>
            <a:ext cx="2413000" cy="1809750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0 h 21600"/>
              <a:gd name="T4" fmla="*/ 2147483647 w 21600"/>
              <a:gd name="T5" fmla="*/ 0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0 w 21600"/>
              <a:gd name="T13" fmla="*/ 2147483647 h 21600"/>
              <a:gd name="T14" fmla="*/ 0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7100 w 21600"/>
              <a:gd name="T25" fmla="*/ 10092 h 21600"/>
              <a:gd name="T26" fmla="*/ 14545 w 21600"/>
              <a:gd name="T27" fmla="*/ 13573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9368" y="9002"/>
                </a:moveTo>
                <a:lnTo>
                  <a:pt x="9254" y="8422"/>
                </a:lnTo>
                <a:lnTo>
                  <a:pt x="9139" y="7935"/>
                </a:lnTo>
                <a:lnTo>
                  <a:pt x="8819" y="7355"/>
                </a:lnTo>
                <a:lnTo>
                  <a:pt x="8475" y="6728"/>
                </a:lnTo>
                <a:lnTo>
                  <a:pt x="8040" y="6287"/>
                </a:lnTo>
                <a:lnTo>
                  <a:pt x="7421" y="5707"/>
                </a:lnTo>
                <a:lnTo>
                  <a:pt x="6574" y="5429"/>
                </a:lnTo>
                <a:lnTo>
                  <a:pt x="5452" y="5313"/>
                </a:lnTo>
                <a:lnTo>
                  <a:pt x="4856" y="5220"/>
                </a:lnTo>
                <a:lnTo>
                  <a:pt x="4169" y="5220"/>
                </a:lnTo>
                <a:lnTo>
                  <a:pt x="3665" y="5104"/>
                </a:lnTo>
                <a:lnTo>
                  <a:pt x="3001" y="4872"/>
                </a:lnTo>
                <a:lnTo>
                  <a:pt x="2497" y="4756"/>
                </a:lnTo>
                <a:lnTo>
                  <a:pt x="2062" y="4408"/>
                </a:lnTo>
                <a:lnTo>
                  <a:pt x="1603" y="4083"/>
                </a:lnTo>
                <a:lnTo>
                  <a:pt x="1283" y="3689"/>
                </a:lnTo>
                <a:lnTo>
                  <a:pt x="1283" y="4315"/>
                </a:lnTo>
                <a:lnTo>
                  <a:pt x="1489" y="5104"/>
                </a:lnTo>
                <a:lnTo>
                  <a:pt x="1832" y="6055"/>
                </a:lnTo>
                <a:lnTo>
                  <a:pt x="2382" y="6914"/>
                </a:lnTo>
                <a:lnTo>
                  <a:pt x="2680" y="7471"/>
                </a:lnTo>
                <a:lnTo>
                  <a:pt x="3115" y="7935"/>
                </a:lnTo>
                <a:lnTo>
                  <a:pt x="3573" y="8213"/>
                </a:lnTo>
                <a:lnTo>
                  <a:pt x="4077" y="8654"/>
                </a:lnTo>
                <a:lnTo>
                  <a:pt x="4627" y="9002"/>
                </a:lnTo>
                <a:lnTo>
                  <a:pt x="5245" y="9234"/>
                </a:lnTo>
                <a:lnTo>
                  <a:pt x="6024" y="9443"/>
                </a:lnTo>
                <a:lnTo>
                  <a:pt x="6757" y="9628"/>
                </a:lnTo>
                <a:lnTo>
                  <a:pt x="5177" y="10069"/>
                </a:lnTo>
                <a:lnTo>
                  <a:pt x="3963" y="10649"/>
                </a:lnTo>
                <a:lnTo>
                  <a:pt x="3344" y="11044"/>
                </a:lnTo>
                <a:lnTo>
                  <a:pt x="2886" y="11600"/>
                </a:lnTo>
                <a:lnTo>
                  <a:pt x="2497" y="12041"/>
                </a:lnTo>
                <a:lnTo>
                  <a:pt x="1947" y="12343"/>
                </a:lnTo>
                <a:lnTo>
                  <a:pt x="1168" y="12668"/>
                </a:lnTo>
                <a:lnTo>
                  <a:pt x="0" y="12900"/>
                </a:lnTo>
                <a:lnTo>
                  <a:pt x="435" y="13248"/>
                </a:lnTo>
                <a:lnTo>
                  <a:pt x="779" y="13456"/>
                </a:lnTo>
                <a:lnTo>
                  <a:pt x="1283" y="13642"/>
                </a:lnTo>
                <a:lnTo>
                  <a:pt x="1718" y="13758"/>
                </a:lnTo>
                <a:lnTo>
                  <a:pt x="2680" y="13851"/>
                </a:lnTo>
                <a:lnTo>
                  <a:pt x="3573" y="13758"/>
                </a:lnTo>
                <a:lnTo>
                  <a:pt x="4512" y="13526"/>
                </a:lnTo>
                <a:lnTo>
                  <a:pt x="5360" y="13248"/>
                </a:lnTo>
                <a:lnTo>
                  <a:pt x="6139" y="12900"/>
                </a:lnTo>
                <a:lnTo>
                  <a:pt x="6757" y="12552"/>
                </a:lnTo>
                <a:lnTo>
                  <a:pt x="6459" y="13132"/>
                </a:lnTo>
                <a:lnTo>
                  <a:pt x="6139" y="13642"/>
                </a:lnTo>
                <a:lnTo>
                  <a:pt x="5910" y="14199"/>
                </a:lnTo>
                <a:lnTo>
                  <a:pt x="5681" y="14663"/>
                </a:lnTo>
                <a:lnTo>
                  <a:pt x="5681" y="15150"/>
                </a:lnTo>
                <a:lnTo>
                  <a:pt x="5681" y="15730"/>
                </a:lnTo>
                <a:lnTo>
                  <a:pt x="5681" y="16241"/>
                </a:lnTo>
                <a:lnTo>
                  <a:pt x="5795" y="16913"/>
                </a:lnTo>
                <a:lnTo>
                  <a:pt x="5910" y="17586"/>
                </a:lnTo>
                <a:lnTo>
                  <a:pt x="5910" y="18213"/>
                </a:lnTo>
                <a:lnTo>
                  <a:pt x="5795" y="18885"/>
                </a:lnTo>
                <a:lnTo>
                  <a:pt x="5566" y="19396"/>
                </a:lnTo>
                <a:lnTo>
                  <a:pt x="5245" y="19976"/>
                </a:lnTo>
                <a:lnTo>
                  <a:pt x="4971" y="20370"/>
                </a:lnTo>
                <a:lnTo>
                  <a:pt x="4512" y="20811"/>
                </a:lnTo>
                <a:lnTo>
                  <a:pt x="4077" y="21043"/>
                </a:lnTo>
                <a:lnTo>
                  <a:pt x="5177" y="20927"/>
                </a:lnTo>
                <a:lnTo>
                  <a:pt x="6253" y="20486"/>
                </a:lnTo>
                <a:lnTo>
                  <a:pt x="7421" y="19976"/>
                </a:lnTo>
                <a:lnTo>
                  <a:pt x="8361" y="19187"/>
                </a:lnTo>
                <a:lnTo>
                  <a:pt x="8819" y="18769"/>
                </a:lnTo>
                <a:lnTo>
                  <a:pt x="9139" y="18213"/>
                </a:lnTo>
                <a:lnTo>
                  <a:pt x="9437" y="17772"/>
                </a:lnTo>
                <a:lnTo>
                  <a:pt x="9643" y="17261"/>
                </a:lnTo>
                <a:lnTo>
                  <a:pt x="9872" y="16681"/>
                </a:lnTo>
                <a:lnTo>
                  <a:pt x="9872" y="16171"/>
                </a:lnTo>
                <a:lnTo>
                  <a:pt x="9872" y="15614"/>
                </a:lnTo>
                <a:lnTo>
                  <a:pt x="9758" y="15057"/>
                </a:lnTo>
                <a:lnTo>
                  <a:pt x="10216" y="15498"/>
                </a:lnTo>
                <a:lnTo>
                  <a:pt x="10537" y="16241"/>
                </a:lnTo>
                <a:lnTo>
                  <a:pt x="10834" y="17145"/>
                </a:lnTo>
                <a:lnTo>
                  <a:pt x="11041" y="18213"/>
                </a:lnTo>
                <a:lnTo>
                  <a:pt x="11155" y="19187"/>
                </a:lnTo>
                <a:lnTo>
                  <a:pt x="11155" y="20185"/>
                </a:lnTo>
                <a:lnTo>
                  <a:pt x="11155" y="20579"/>
                </a:lnTo>
                <a:lnTo>
                  <a:pt x="11041" y="21043"/>
                </a:lnTo>
                <a:lnTo>
                  <a:pt x="10926" y="21391"/>
                </a:lnTo>
                <a:lnTo>
                  <a:pt x="10766" y="21600"/>
                </a:lnTo>
                <a:lnTo>
                  <a:pt x="11499" y="21484"/>
                </a:lnTo>
                <a:lnTo>
                  <a:pt x="12323" y="21043"/>
                </a:lnTo>
                <a:lnTo>
                  <a:pt x="13102" y="20370"/>
                </a:lnTo>
                <a:lnTo>
                  <a:pt x="13606" y="19628"/>
                </a:lnTo>
                <a:lnTo>
                  <a:pt x="13950" y="19071"/>
                </a:lnTo>
                <a:lnTo>
                  <a:pt x="14064" y="18677"/>
                </a:lnTo>
                <a:lnTo>
                  <a:pt x="14179" y="18097"/>
                </a:lnTo>
                <a:lnTo>
                  <a:pt x="14293" y="17586"/>
                </a:lnTo>
                <a:lnTo>
                  <a:pt x="14179" y="16913"/>
                </a:lnTo>
                <a:lnTo>
                  <a:pt x="14064" y="16241"/>
                </a:lnTo>
                <a:lnTo>
                  <a:pt x="13835" y="15614"/>
                </a:lnTo>
                <a:lnTo>
                  <a:pt x="13560" y="14872"/>
                </a:lnTo>
                <a:lnTo>
                  <a:pt x="13950" y="14941"/>
                </a:lnTo>
                <a:lnTo>
                  <a:pt x="14408" y="15150"/>
                </a:lnTo>
                <a:lnTo>
                  <a:pt x="14843" y="15266"/>
                </a:lnTo>
                <a:lnTo>
                  <a:pt x="15232" y="15614"/>
                </a:lnTo>
                <a:lnTo>
                  <a:pt x="15576" y="15846"/>
                </a:lnTo>
                <a:lnTo>
                  <a:pt x="15897" y="16171"/>
                </a:lnTo>
                <a:lnTo>
                  <a:pt x="16126" y="16473"/>
                </a:lnTo>
                <a:lnTo>
                  <a:pt x="16240" y="16913"/>
                </a:lnTo>
                <a:lnTo>
                  <a:pt x="16515" y="17261"/>
                </a:lnTo>
                <a:lnTo>
                  <a:pt x="17088" y="17586"/>
                </a:lnTo>
                <a:lnTo>
                  <a:pt x="17798" y="17865"/>
                </a:lnTo>
                <a:lnTo>
                  <a:pt x="18576" y="18097"/>
                </a:lnTo>
                <a:lnTo>
                  <a:pt x="19424" y="18213"/>
                </a:lnTo>
                <a:lnTo>
                  <a:pt x="20317" y="18213"/>
                </a:lnTo>
                <a:lnTo>
                  <a:pt x="21050" y="18213"/>
                </a:lnTo>
                <a:lnTo>
                  <a:pt x="21600" y="17865"/>
                </a:lnTo>
                <a:lnTo>
                  <a:pt x="21165" y="17656"/>
                </a:lnTo>
                <a:lnTo>
                  <a:pt x="20592" y="17470"/>
                </a:lnTo>
                <a:lnTo>
                  <a:pt x="20088" y="17029"/>
                </a:lnTo>
                <a:lnTo>
                  <a:pt x="19653" y="16681"/>
                </a:lnTo>
                <a:lnTo>
                  <a:pt x="19195" y="16241"/>
                </a:lnTo>
                <a:lnTo>
                  <a:pt x="18920" y="15962"/>
                </a:lnTo>
                <a:lnTo>
                  <a:pt x="18576" y="15498"/>
                </a:lnTo>
                <a:lnTo>
                  <a:pt x="18576" y="15057"/>
                </a:lnTo>
                <a:lnTo>
                  <a:pt x="18485" y="14756"/>
                </a:lnTo>
                <a:lnTo>
                  <a:pt x="18256" y="14199"/>
                </a:lnTo>
                <a:lnTo>
                  <a:pt x="17912" y="13526"/>
                </a:lnTo>
                <a:lnTo>
                  <a:pt x="17523" y="13016"/>
                </a:lnTo>
                <a:lnTo>
                  <a:pt x="16973" y="12436"/>
                </a:lnTo>
                <a:lnTo>
                  <a:pt x="16355" y="12041"/>
                </a:lnTo>
                <a:lnTo>
                  <a:pt x="16011" y="11832"/>
                </a:lnTo>
                <a:lnTo>
                  <a:pt x="15690" y="11716"/>
                </a:lnTo>
                <a:lnTo>
                  <a:pt x="15232" y="11716"/>
                </a:lnTo>
                <a:lnTo>
                  <a:pt x="14843" y="11716"/>
                </a:lnTo>
                <a:lnTo>
                  <a:pt x="15461" y="11252"/>
                </a:lnTo>
                <a:lnTo>
                  <a:pt x="16126" y="10858"/>
                </a:lnTo>
                <a:lnTo>
                  <a:pt x="16973" y="10649"/>
                </a:lnTo>
                <a:lnTo>
                  <a:pt x="17798" y="10417"/>
                </a:lnTo>
                <a:lnTo>
                  <a:pt x="18806" y="10301"/>
                </a:lnTo>
                <a:lnTo>
                  <a:pt x="19653" y="10301"/>
                </a:lnTo>
                <a:lnTo>
                  <a:pt x="20478" y="10417"/>
                </a:lnTo>
                <a:lnTo>
                  <a:pt x="21256" y="10533"/>
                </a:lnTo>
                <a:lnTo>
                  <a:pt x="20707" y="9837"/>
                </a:lnTo>
                <a:lnTo>
                  <a:pt x="19859" y="9234"/>
                </a:lnTo>
                <a:lnTo>
                  <a:pt x="18806" y="8538"/>
                </a:lnTo>
                <a:lnTo>
                  <a:pt x="17637" y="8144"/>
                </a:lnTo>
                <a:lnTo>
                  <a:pt x="16973" y="8027"/>
                </a:lnTo>
                <a:lnTo>
                  <a:pt x="16355" y="7935"/>
                </a:lnTo>
                <a:lnTo>
                  <a:pt x="15805" y="7935"/>
                </a:lnTo>
                <a:lnTo>
                  <a:pt x="15118" y="8027"/>
                </a:lnTo>
                <a:lnTo>
                  <a:pt x="14614" y="8144"/>
                </a:lnTo>
                <a:lnTo>
                  <a:pt x="14064" y="8422"/>
                </a:lnTo>
                <a:lnTo>
                  <a:pt x="13606" y="8886"/>
                </a:lnTo>
                <a:lnTo>
                  <a:pt x="13217" y="9327"/>
                </a:lnTo>
                <a:lnTo>
                  <a:pt x="13606" y="8538"/>
                </a:lnTo>
                <a:lnTo>
                  <a:pt x="13950" y="7935"/>
                </a:lnTo>
                <a:lnTo>
                  <a:pt x="14293" y="7123"/>
                </a:lnTo>
                <a:lnTo>
                  <a:pt x="14499" y="6519"/>
                </a:lnTo>
                <a:lnTo>
                  <a:pt x="14614" y="5823"/>
                </a:lnTo>
                <a:lnTo>
                  <a:pt x="14614" y="5220"/>
                </a:lnTo>
                <a:lnTo>
                  <a:pt x="14408" y="4524"/>
                </a:lnTo>
                <a:lnTo>
                  <a:pt x="14064" y="3898"/>
                </a:lnTo>
                <a:lnTo>
                  <a:pt x="13606" y="3225"/>
                </a:lnTo>
                <a:lnTo>
                  <a:pt x="13331" y="2598"/>
                </a:lnTo>
                <a:lnTo>
                  <a:pt x="13102" y="2042"/>
                </a:lnTo>
                <a:lnTo>
                  <a:pt x="12896" y="1485"/>
                </a:lnTo>
                <a:lnTo>
                  <a:pt x="12781" y="1090"/>
                </a:lnTo>
                <a:lnTo>
                  <a:pt x="12667" y="626"/>
                </a:lnTo>
                <a:lnTo>
                  <a:pt x="12667" y="278"/>
                </a:lnTo>
                <a:lnTo>
                  <a:pt x="12667" y="0"/>
                </a:lnTo>
                <a:lnTo>
                  <a:pt x="12163" y="394"/>
                </a:lnTo>
                <a:lnTo>
                  <a:pt x="11728" y="974"/>
                </a:lnTo>
                <a:lnTo>
                  <a:pt x="11155" y="1601"/>
                </a:lnTo>
                <a:lnTo>
                  <a:pt x="10766" y="2390"/>
                </a:lnTo>
                <a:lnTo>
                  <a:pt x="10330" y="3109"/>
                </a:lnTo>
                <a:lnTo>
                  <a:pt x="10101" y="3898"/>
                </a:lnTo>
                <a:lnTo>
                  <a:pt x="9987" y="4524"/>
                </a:lnTo>
                <a:lnTo>
                  <a:pt x="10101" y="5220"/>
                </a:lnTo>
                <a:lnTo>
                  <a:pt x="10216" y="5823"/>
                </a:lnTo>
                <a:lnTo>
                  <a:pt x="10330" y="6403"/>
                </a:lnTo>
                <a:lnTo>
                  <a:pt x="10330" y="6914"/>
                </a:lnTo>
                <a:lnTo>
                  <a:pt x="10216" y="7471"/>
                </a:lnTo>
                <a:lnTo>
                  <a:pt x="10101" y="7935"/>
                </a:lnTo>
                <a:lnTo>
                  <a:pt x="9872" y="8329"/>
                </a:lnTo>
                <a:lnTo>
                  <a:pt x="9643" y="8654"/>
                </a:lnTo>
                <a:lnTo>
                  <a:pt x="9368" y="9002"/>
                </a:lnTo>
                <a:close/>
              </a:path>
            </a:pathLst>
          </a:custGeom>
          <a:solidFill>
            <a:srgbClr val="00800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cs-CZ"/>
          </a:p>
        </p:txBody>
      </p:sp>
      <p:sp>
        <p:nvSpPr>
          <p:cNvPr id="32787" name="plant"/>
          <p:cNvSpPr>
            <a:spLocks noEditPoints="1" noChangeArrowheads="1"/>
          </p:cNvSpPr>
          <p:nvPr/>
        </p:nvSpPr>
        <p:spPr bwMode="auto">
          <a:xfrm>
            <a:off x="4775200" y="3581400"/>
            <a:ext cx="2413000" cy="1809750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0 h 21600"/>
              <a:gd name="T4" fmla="*/ 2147483647 w 21600"/>
              <a:gd name="T5" fmla="*/ 0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0 w 21600"/>
              <a:gd name="T13" fmla="*/ 2147483647 h 21600"/>
              <a:gd name="T14" fmla="*/ 0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7100 w 21600"/>
              <a:gd name="T25" fmla="*/ 10092 h 21600"/>
              <a:gd name="T26" fmla="*/ 14545 w 21600"/>
              <a:gd name="T27" fmla="*/ 13573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9368" y="9002"/>
                </a:moveTo>
                <a:lnTo>
                  <a:pt x="9254" y="8422"/>
                </a:lnTo>
                <a:lnTo>
                  <a:pt x="9139" y="7935"/>
                </a:lnTo>
                <a:lnTo>
                  <a:pt x="8819" y="7355"/>
                </a:lnTo>
                <a:lnTo>
                  <a:pt x="8475" y="6728"/>
                </a:lnTo>
                <a:lnTo>
                  <a:pt x="8040" y="6287"/>
                </a:lnTo>
                <a:lnTo>
                  <a:pt x="7421" y="5707"/>
                </a:lnTo>
                <a:lnTo>
                  <a:pt x="6574" y="5429"/>
                </a:lnTo>
                <a:lnTo>
                  <a:pt x="5452" y="5313"/>
                </a:lnTo>
                <a:lnTo>
                  <a:pt x="4856" y="5220"/>
                </a:lnTo>
                <a:lnTo>
                  <a:pt x="4169" y="5220"/>
                </a:lnTo>
                <a:lnTo>
                  <a:pt x="3665" y="5104"/>
                </a:lnTo>
                <a:lnTo>
                  <a:pt x="3001" y="4872"/>
                </a:lnTo>
                <a:lnTo>
                  <a:pt x="2497" y="4756"/>
                </a:lnTo>
                <a:lnTo>
                  <a:pt x="2062" y="4408"/>
                </a:lnTo>
                <a:lnTo>
                  <a:pt x="1603" y="4083"/>
                </a:lnTo>
                <a:lnTo>
                  <a:pt x="1283" y="3689"/>
                </a:lnTo>
                <a:lnTo>
                  <a:pt x="1283" y="4315"/>
                </a:lnTo>
                <a:lnTo>
                  <a:pt x="1489" y="5104"/>
                </a:lnTo>
                <a:lnTo>
                  <a:pt x="1832" y="6055"/>
                </a:lnTo>
                <a:lnTo>
                  <a:pt x="2382" y="6914"/>
                </a:lnTo>
                <a:lnTo>
                  <a:pt x="2680" y="7471"/>
                </a:lnTo>
                <a:lnTo>
                  <a:pt x="3115" y="7935"/>
                </a:lnTo>
                <a:lnTo>
                  <a:pt x="3573" y="8213"/>
                </a:lnTo>
                <a:lnTo>
                  <a:pt x="4077" y="8654"/>
                </a:lnTo>
                <a:lnTo>
                  <a:pt x="4627" y="9002"/>
                </a:lnTo>
                <a:lnTo>
                  <a:pt x="5245" y="9234"/>
                </a:lnTo>
                <a:lnTo>
                  <a:pt x="6024" y="9443"/>
                </a:lnTo>
                <a:lnTo>
                  <a:pt x="6757" y="9628"/>
                </a:lnTo>
                <a:lnTo>
                  <a:pt x="5177" y="10069"/>
                </a:lnTo>
                <a:lnTo>
                  <a:pt x="3963" y="10649"/>
                </a:lnTo>
                <a:lnTo>
                  <a:pt x="3344" y="11044"/>
                </a:lnTo>
                <a:lnTo>
                  <a:pt x="2886" y="11600"/>
                </a:lnTo>
                <a:lnTo>
                  <a:pt x="2497" y="12041"/>
                </a:lnTo>
                <a:lnTo>
                  <a:pt x="1947" y="12343"/>
                </a:lnTo>
                <a:lnTo>
                  <a:pt x="1168" y="12668"/>
                </a:lnTo>
                <a:lnTo>
                  <a:pt x="0" y="12900"/>
                </a:lnTo>
                <a:lnTo>
                  <a:pt x="435" y="13248"/>
                </a:lnTo>
                <a:lnTo>
                  <a:pt x="779" y="13456"/>
                </a:lnTo>
                <a:lnTo>
                  <a:pt x="1283" y="13642"/>
                </a:lnTo>
                <a:lnTo>
                  <a:pt x="1718" y="13758"/>
                </a:lnTo>
                <a:lnTo>
                  <a:pt x="2680" y="13851"/>
                </a:lnTo>
                <a:lnTo>
                  <a:pt x="3573" y="13758"/>
                </a:lnTo>
                <a:lnTo>
                  <a:pt x="4512" y="13526"/>
                </a:lnTo>
                <a:lnTo>
                  <a:pt x="5360" y="13248"/>
                </a:lnTo>
                <a:lnTo>
                  <a:pt x="6139" y="12900"/>
                </a:lnTo>
                <a:lnTo>
                  <a:pt x="6757" y="12552"/>
                </a:lnTo>
                <a:lnTo>
                  <a:pt x="6459" y="13132"/>
                </a:lnTo>
                <a:lnTo>
                  <a:pt x="6139" y="13642"/>
                </a:lnTo>
                <a:lnTo>
                  <a:pt x="5910" y="14199"/>
                </a:lnTo>
                <a:lnTo>
                  <a:pt x="5681" y="14663"/>
                </a:lnTo>
                <a:lnTo>
                  <a:pt x="5681" y="15150"/>
                </a:lnTo>
                <a:lnTo>
                  <a:pt x="5681" y="15730"/>
                </a:lnTo>
                <a:lnTo>
                  <a:pt x="5681" y="16241"/>
                </a:lnTo>
                <a:lnTo>
                  <a:pt x="5795" y="16913"/>
                </a:lnTo>
                <a:lnTo>
                  <a:pt x="5910" y="17586"/>
                </a:lnTo>
                <a:lnTo>
                  <a:pt x="5910" y="18213"/>
                </a:lnTo>
                <a:lnTo>
                  <a:pt x="5795" y="18885"/>
                </a:lnTo>
                <a:lnTo>
                  <a:pt x="5566" y="19396"/>
                </a:lnTo>
                <a:lnTo>
                  <a:pt x="5245" y="19976"/>
                </a:lnTo>
                <a:lnTo>
                  <a:pt x="4971" y="20370"/>
                </a:lnTo>
                <a:lnTo>
                  <a:pt x="4512" y="20811"/>
                </a:lnTo>
                <a:lnTo>
                  <a:pt x="4077" y="21043"/>
                </a:lnTo>
                <a:lnTo>
                  <a:pt x="5177" y="20927"/>
                </a:lnTo>
                <a:lnTo>
                  <a:pt x="6253" y="20486"/>
                </a:lnTo>
                <a:lnTo>
                  <a:pt x="7421" y="19976"/>
                </a:lnTo>
                <a:lnTo>
                  <a:pt x="8361" y="19187"/>
                </a:lnTo>
                <a:lnTo>
                  <a:pt x="8819" y="18769"/>
                </a:lnTo>
                <a:lnTo>
                  <a:pt x="9139" y="18213"/>
                </a:lnTo>
                <a:lnTo>
                  <a:pt x="9437" y="17772"/>
                </a:lnTo>
                <a:lnTo>
                  <a:pt x="9643" y="17261"/>
                </a:lnTo>
                <a:lnTo>
                  <a:pt x="9872" y="16681"/>
                </a:lnTo>
                <a:lnTo>
                  <a:pt x="9872" y="16171"/>
                </a:lnTo>
                <a:lnTo>
                  <a:pt x="9872" y="15614"/>
                </a:lnTo>
                <a:lnTo>
                  <a:pt x="9758" y="15057"/>
                </a:lnTo>
                <a:lnTo>
                  <a:pt x="10216" y="15498"/>
                </a:lnTo>
                <a:lnTo>
                  <a:pt x="10537" y="16241"/>
                </a:lnTo>
                <a:lnTo>
                  <a:pt x="10834" y="17145"/>
                </a:lnTo>
                <a:lnTo>
                  <a:pt x="11041" y="18213"/>
                </a:lnTo>
                <a:lnTo>
                  <a:pt x="11155" y="19187"/>
                </a:lnTo>
                <a:lnTo>
                  <a:pt x="11155" y="20185"/>
                </a:lnTo>
                <a:lnTo>
                  <a:pt x="11155" y="20579"/>
                </a:lnTo>
                <a:lnTo>
                  <a:pt x="11041" y="21043"/>
                </a:lnTo>
                <a:lnTo>
                  <a:pt x="10926" y="21391"/>
                </a:lnTo>
                <a:lnTo>
                  <a:pt x="10766" y="21600"/>
                </a:lnTo>
                <a:lnTo>
                  <a:pt x="11499" y="21484"/>
                </a:lnTo>
                <a:lnTo>
                  <a:pt x="12323" y="21043"/>
                </a:lnTo>
                <a:lnTo>
                  <a:pt x="13102" y="20370"/>
                </a:lnTo>
                <a:lnTo>
                  <a:pt x="13606" y="19628"/>
                </a:lnTo>
                <a:lnTo>
                  <a:pt x="13950" y="19071"/>
                </a:lnTo>
                <a:lnTo>
                  <a:pt x="14064" y="18677"/>
                </a:lnTo>
                <a:lnTo>
                  <a:pt x="14179" y="18097"/>
                </a:lnTo>
                <a:lnTo>
                  <a:pt x="14293" y="17586"/>
                </a:lnTo>
                <a:lnTo>
                  <a:pt x="14179" y="16913"/>
                </a:lnTo>
                <a:lnTo>
                  <a:pt x="14064" y="16241"/>
                </a:lnTo>
                <a:lnTo>
                  <a:pt x="13835" y="15614"/>
                </a:lnTo>
                <a:lnTo>
                  <a:pt x="13560" y="14872"/>
                </a:lnTo>
                <a:lnTo>
                  <a:pt x="13950" y="14941"/>
                </a:lnTo>
                <a:lnTo>
                  <a:pt x="14408" y="15150"/>
                </a:lnTo>
                <a:lnTo>
                  <a:pt x="14843" y="15266"/>
                </a:lnTo>
                <a:lnTo>
                  <a:pt x="15232" y="15614"/>
                </a:lnTo>
                <a:lnTo>
                  <a:pt x="15576" y="15846"/>
                </a:lnTo>
                <a:lnTo>
                  <a:pt x="15897" y="16171"/>
                </a:lnTo>
                <a:lnTo>
                  <a:pt x="16126" y="16473"/>
                </a:lnTo>
                <a:lnTo>
                  <a:pt x="16240" y="16913"/>
                </a:lnTo>
                <a:lnTo>
                  <a:pt x="16515" y="17261"/>
                </a:lnTo>
                <a:lnTo>
                  <a:pt x="17088" y="17586"/>
                </a:lnTo>
                <a:lnTo>
                  <a:pt x="17798" y="17865"/>
                </a:lnTo>
                <a:lnTo>
                  <a:pt x="18576" y="18097"/>
                </a:lnTo>
                <a:lnTo>
                  <a:pt x="19424" y="18213"/>
                </a:lnTo>
                <a:lnTo>
                  <a:pt x="20317" y="18213"/>
                </a:lnTo>
                <a:lnTo>
                  <a:pt x="21050" y="18213"/>
                </a:lnTo>
                <a:lnTo>
                  <a:pt x="21600" y="17865"/>
                </a:lnTo>
                <a:lnTo>
                  <a:pt x="21165" y="17656"/>
                </a:lnTo>
                <a:lnTo>
                  <a:pt x="20592" y="17470"/>
                </a:lnTo>
                <a:lnTo>
                  <a:pt x="20088" y="17029"/>
                </a:lnTo>
                <a:lnTo>
                  <a:pt x="19653" y="16681"/>
                </a:lnTo>
                <a:lnTo>
                  <a:pt x="19195" y="16241"/>
                </a:lnTo>
                <a:lnTo>
                  <a:pt x="18920" y="15962"/>
                </a:lnTo>
                <a:lnTo>
                  <a:pt x="18576" y="15498"/>
                </a:lnTo>
                <a:lnTo>
                  <a:pt x="18576" y="15057"/>
                </a:lnTo>
                <a:lnTo>
                  <a:pt x="18485" y="14756"/>
                </a:lnTo>
                <a:lnTo>
                  <a:pt x="18256" y="14199"/>
                </a:lnTo>
                <a:lnTo>
                  <a:pt x="17912" y="13526"/>
                </a:lnTo>
                <a:lnTo>
                  <a:pt x="17523" y="13016"/>
                </a:lnTo>
                <a:lnTo>
                  <a:pt x="16973" y="12436"/>
                </a:lnTo>
                <a:lnTo>
                  <a:pt x="16355" y="12041"/>
                </a:lnTo>
                <a:lnTo>
                  <a:pt x="16011" y="11832"/>
                </a:lnTo>
                <a:lnTo>
                  <a:pt x="15690" y="11716"/>
                </a:lnTo>
                <a:lnTo>
                  <a:pt x="15232" y="11716"/>
                </a:lnTo>
                <a:lnTo>
                  <a:pt x="14843" y="11716"/>
                </a:lnTo>
                <a:lnTo>
                  <a:pt x="15461" y="11252"/>
                </a:lnTo>
                <a:lnTo>
                  <a:pt x="16126" y="10858"/>
                </a:lnTo>
                <a:lnTo>
                  <a:pt x="16973" y="10649"/>
                </a:lnTo>
                <a:lnTo>
                  <a:pt x="17798" y="10417"/>
                </a:lnTo>
                <a:lnTo>
                  <a:pt x="18806" y="10301"/>
                </a:lnTo>
                <a:lnTo>
                  <a:pt x="19653" y="10301"/>
                </a:lnTo>
                <a:lnTo>
                  <a:pt x="20478" y="10417"/>
                </a:lnTo>
                <a:lnTo>
                  <a:pt x="21256" y="10533"/>
                </a:lnTo>
                <a:lnTo>
                  <a:pt x="20707" y="9837"/>
                </a:lnTo>
                <a:lnTo>
                  <a:pt x="19859" y="9234"/>
                </a:lnTo>
                <a:lnTo>
                  <a:pt x="18806" y="8538"/>
                </a:lnTo>
                <a:lnTo>
                  <a:pt x="17637" y="8144"/>
                </a:lnTo>
                <a:lnTo>
                  <a:pt x="16973" y="8027"/>
                </a:lnTo>
                <a:lnTo>
                  <a:pt x="16355" y="7935"/>
                </a:lnTo>
                <a:lnTo>
                  <a:pt x="15805" y="7935"/>
                </a:lnTo>
                <a:lnTo>
                  <a:pt x="15118" y="8027"/>
                </a:lnTo>
                <a:lnTo>
                  <a:pt x="14614" y="8144"/>
                </a:lnTo>
                <a:lnTo>
                  <a:pt x="14064" y="8422"/>
                </a:lnTo>
                <a:lnTo>
                  <a:pt x="13606" y="8886"/>
                </a:lnTo>
                <a:lnTo>
                  <a:pt x="13217" y="9327"/>
                </a:lnTo>
                <a:lnTo>
                  <a:pt x="13606" y="8538"/>
                </a:lnTo>
                <a:lnTo>
                  <a:pt x="13950" y="7935"/>
                </a:lnTo>
                <a:lnTo>
                  <a:pt x="14293" y="7123"/>
                </a:lnTo>
                <a:lnTo>
                  <a:pt x="14499" y="6519"/>
                </a:lnTo>
                <a:lnTo>
                  <a:pt x="14614" y="5823"/>
                </a:lnTo>
                <a:lnTo>
                  <a:pt x="14614" y="5220"/>
                </a:lnTo>
                <a:lnTo>
                  <a:pt x="14408" y="4524"/>
                </a:lnTo>
                <a:lnTo>
                  <a:pt x="14064" y="3898"/>
                </a:lnTo>
                <a:lnTo>
                  <a:pt x="13606" y="3225"/>
                </a:lnTo>
                <a:lnTo>
                  <a:pt x="13331" y="2598"/>
                </a:lnTo>
                <a:lnTo>
                  <a:pt x="13102" y="2042"/>
                </a:lnTo>
                <a:lnTo>
                  <a:pt x="12896" y="1485"/>
                </a:lnTo>
                <a:lnTo>
                  <a:pt x="12781" y="1090"/>
                </a:lnTo>
                <a:lnTo>
                  <a:pt x="12667" y="626"/>
                </a:lnTo>
                <a:lnTo>
                  <a:pt x="12667" y="278"/>
                </a:lnTo>
                <a:lnTo>
                  <a:pt x="12667" y="0"/>
                </a:lnTo>
                <a:lnTo>
                  <a:pt x="12163" y="394"/>
                </a:lnTo>
                <a:lnTo>
                  <a:pt x="11728" y="974"/>
                </a:lnTo>
                <a:lnTo>
                  <a:pt x="11155" y="1601"/>
                </a:lnTo>
                <a:lnTo>
                  <a:pt x="10766" y="2390"/>
                </a:lnTo>
                <a:lnTo>
                  <a:pt x="10330" y="3109"/>
                </a:lnTo>
                <a:lnTo>
                  <a:pt x="10101" y="3898"/>
                </a:lnTo>
                <a:lnTo>
                  <a:pt x="9987" y="4524"/>
                </a:lnTo>
                <a:lnTo>
                  <a:pt x="10101" y="5220"/>
                </a:lnTo>
                <a:lnTo>
                  <a:pt x="10216" y="5823"/>
                </a:lnTo>
                <a:lnTo>
                  <a:pt x="10330" y="6403"/>
                </a:lnTo>
                <a:lnTo>
                  <a:pt x="10330" y="6914"/>
                </a:lnTo>
                <a:lnTo>
                  <a:pt x="10216" y="7471"/>
                </a:lnTo>
                <a:lnTo>
                  <a:pt x="10101" y="7935"/>
                </a:lnTo>
                <a:lnTo>
                  <a:pt x="9872" y="8329"/>
                </a:lnTo>
                <a:lnTo>
                  <a:pt x="9643" y="8654"/>
                </a:lnTo>
                <a:lnTo>
                  <a:pt x="9368" y="9002"/>
                </a:lnTo>
                <a:close/>
              </a:path>
            </a:pathLst>
          </a:custGeom>
          <a:solidFill>
            <a:srgbClr val="00800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cs-CZ"/>
          </a:p>
        </p:txBody>
      </p:sp>
      <p:sp>
        <p:nvSpPr>
          <p:cNvPr id="32788" name="plant"/>
          <p:cNvSpPr>
            <a:spLocks noEditPoints="1" noChangeArrowheads="1"/>
          </p:cNvSpPr>
          <p:nvPr/>
        </p:nvSpPr>
        <p:spPr bwMode="auto">
          <a:xfrm>
            <a:off x="9245600" y="2819400"/>
            <a:ext cx="2413000" cy="1809750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0 h 21600"/>
              <a:gd name="T4" fmla="*/ 2147483647 w 21600"/>
              <a:gd name="T5" fmla="*/ 0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0 w 21600"/>
              <a:gd name="T13" fmla="*/ 2147483647 h 21600"/>
              <a:gd name="T14" fmla="*/ 0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7100 w 21600"/>
              <a:gd name="T25" fmla="*/ 10092 h 21600"/>
              <a:gd name="T26" fmla="*/ 14545 w 21600"/>
              <a:gd name="T27" fmla="*/ 13573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9368" y="9002"/>
                </a:moveTo>
                <a:lnTo>
                  <a:pt x="9254" y="8422"/>
                </a:lnTo>
                <a:lnTo>
                  <a:pt x="9139" y="7935"/>
                </a:lnTo>
                <a:lnTo>
                  <a:pt x="8819" y="7355"/>
                </a:lnTo>
                <a:lnTo>
                  <a:pt x="8475" y="6728"/>
                </a:lnTo>
                <a:lnTo>
                  <a:pt x="8040" y="6287"/>
                </a:lnTo>
                <a:lnTo>
                  <a:pt x="7421" y="5707"/>
                </a:lnTo>
                <a:lnTo>
                  <a:pt x="6574" y="5429"/>
                </a:lnTo>
                <a:lnTo>
                  <a:pt x="5452" y="5313"/>
                </a:lnTo>
                <a:lnTo>
                  <a:pt x="4856" y="5220"/>
                </a:lnTo>
                <a:lnTo>
                  <a:pt x="4169" y="5220"/>
                </a:lnTo>
                <a:lnTo>
                  <a:pt x="3665" y="5104"/>
                </a:lnTo>
                <a:lnTo>
                  <a:pt x="3001" y="4872"/>
                </a:lnTo>
                <a:lnTo>
                  <a:pt x="2497" y="4756"/>
                </a:lnTo>
                <a:lnTo>
                  <a:pt x="2062" y="4408"/>
                </a:lnTo>
                <a:lnTo>
                  <a:pt x="1603" y="4083"/>
                </a:lnTo>
                <a:lnTo>
                  <a:pt x="1283" y="3689"/>
                </a:lnTo>
                <a:lnTo>
                  <a:pt x="1283" y="4315"/>
                </a:lnTo>
                <a:lnTo>
                  <a:pt x="1489" y="5104"/>
                </a:lnTo>
                <a:lnTo>
                  <a:pt x="1832" y="6055"/>
                </a:lnTo>
                <a:lnTo>
                  <a:pt x="2382" y="6914"/>
                </a:lnTo>
                <a:lnTo>
                  <a:pt x="2680" y="7471"/>
                </a:lnTo>
                <a:lnTo>
                  <a:pt x="3115" y="7935"/>
                </a:lnTo>
                <a:lnTo>
                  <a:pt x="3573" y="8213"/>
                </a:lnTo>
                <a:lnTo>
                  <a:pt x="4077" y="8654"/>
                </a:lnTo>
                <a:lnTo>
                  <a:pt x="4627" y="9002"/>
                </a:lnTo>
                <a:lnTo>
                  <a:pt x="5245" y="9234"/>
                </a:lnTo>
                <a:lnTo>
                  <a:pt x="6024" y="9443"/>
                </a:lnTo>
                <a:lnTo>
                  <a:pt x="6757" y="9628"/>
                </a:lnTo>
                <a:lnTo>
                  <a:pt x="5177" y="10069"/>
                </a:lnTo>
                <a:lnTo>
                  <a:pt x="3963" y="10649"/>
                </a:lnTo>
                <a:lnTo>
                  <a:pt x="3344" y="11044"/>
                </a:lnTo>
                <a:lnTo>
                  <a:pt x="2886" y="11600"/>
                </a:lnTo>
                <a:lnTo>
                  <a:pt x="2497" y="12041"/>
                </a:lnTo>
                <a:lnTo>
                  <a:pt x="1947" y="12343"/>
                </a:lnTo>
                <a:lnTo>
                  <a:pt x="1168" y="12668"/>
                </a:lnTo>
                <a:lnTo>
                  <a:pt x="0" y="12900"/>
                </a:lnTo>
                <a:lnTo>
                  <a:pt x="435" y="13248"/>
                </a:lnTo>
                <a:lnTo>
                  <a:pt x="779" y="13456"/>
                </a:lnTo>
                <a:lnTo>
                  <a:pt x="1283" y="13642"/>
                </a:lnTo>
                <a:lnTo>
                  <a:pt x="1718" y="13758"/>
                </a:lnTo>
                <a:lnTo>
                  <a:pt x="2680" y="13851"/>
                </a:lnTo>
                <a:lnTo>
                  <a:pt x="3573" y="13758"/>
                </a:lnTo>
                <a:lnTo>
                  <a:pt x="4512" y="13526"/>
                </a:lnTo>
                <a:lnTo>
                  <a:pt x="5360" y="13248"/>
                </a:lnTo>
                <a:lnTo>
                  <a:pt x="6139" y="12900"/>
                </a:lnTo>
                <a:lnTo>
                  <a:pt x="6757" y="12552"/>
                </a:lnTo>
                <a:lnTo>
                  <a:pt x="6459" y="13132"/>
                </a:lnTo>
                <a:lnTo>
                  <a:pt x="6139" y="13642"/>
                </a:lnTo>
                <a:lnTo>
                  <a:pt x="5910" y="14199"/>
                </a:lnTo>
                <a:lnTo>
                  <a:pt x="5681" y="14663"/>
                </a:lnTo>
                <a:lnTo>
                  <a:pt x="5681" y="15150"/>
                </a:lnTo>
                <a:lnTo>
                  <a:pt x="5681" y="15730"/>
                </a:lnTo>
                <a:lnTo>
                  <a:pt x="5681" y="16241"/>
                </a:lnTo>
                <a:lnTo>
                  <a:pt x="5795" y="16913"/>
                </a:lnTo>
                <a:lnTo>
                  <a:pt x="5910" y="17586"/>
                </a:lnTo>
                <a:lnTo>
                  <a:pt x="5910" y="18213"/>
                </a:lnTo>
                <a:lnTo>
                  <a:pt x="5795" y="18885"/>
                </a:lnTo>
                <a:lnTo>
                  <a:pt x="5566" y="19396"/>
                </a:lnTo>
                <a:lnTo>
                  <a:pt x="5245" y="19976"/>
                </a:lnTo>
                <a:lnTo>
                  <a:pt x="4971" y="20370"/>
                </a:lnTo>
                <a:lnTo>
                  <a:pt x="4512" y="20811"/>
                </a:lnTo>
                <a:lnTo>
                  <a:pt x="4077" y="21043"/>
                </a:lnTo>
                <a:lnTo>
                  <a:pt x="5177" y="20927"/>
                </a:lnTo>
                <a:lnTo>
                  <a:pt x="6253" y="20486"/>
                </a:lnTo>
                <a:lnTo>
                  <a:pt x="7421" y="19976"/>
                </a:lnTo>
                <a:lnTo>
                  <a:pt x="8361" y="19187"/>
                </a:lnTo>
                <a:lnTo>
                  <a:pt x="8819" y="18769"/>
                </a:lnTo>
                <a:lnTo>
                  <a:pt x="9139" y="18213"/>
                </a:lnTo>
                <a:lnTo>
                  <a:pt x="9437" y="17772"/>
                </a:lnTo>
                <a:lnTo>
                  <a:pt x="9643" y="17261"/>
                </a:lnTo>
                <a:lnTo>
                  <a:pt x="9872" y="16681"/>
                </a:lnTo>
                <a:lnTo>
                  <a:pt x="9872" y="16171"/>
                </a:lnTo>
                <a:lnTo>
                  <a:pt x="9872" y="15614"/>
                </a:lnTo>
                <a:lnTo>
                  <a:pt x="9758" y="15057"/>
                </a:lnTo>
                <a:lnTo>
                  <a:pt x="10216" y="15498"/>
                </a:lnTo>
                <a:lnTo>
                  <a:pt x="10537" y="16241"/>
                </a:lnTo>
                <a:lnTo>
                  <a:pt x="10834" y="17145"/>
                </a:lnTo>
                <a:lnTo>
                  <a:pt x="11041" y="18213"/>
                </a:lnTo>
                <a:lnTo>
                  <a:pt x="11155" y="19187"/>
                </a:lnTo>
                <a:lnTo>
                  <a:pt x="11155" y="20185"/>
                </a:lnTo>
                <a:lnTo>
                  <a:pt x="11155" y="20579"/>
                </a:lnTo>
                <a:lnTo>
                  <a:pt x="11041" y="21043"/>
                </a:lnTo>
                <a:lnTo>
                  <a:pt x="10926" y="21391"/>
                </a:lnTo>
                <a:lnTo>
                  <a:pt x="10766" y="21600"/>
                </a:lnTo>
                <a:lnTo>
                  <a:pt x="11499" y="21484"/>
                </a:lnTo>
                <a:lnTo>
                  <a:pt x="12323" y="21043"/>
                </a:lnTo>
                <a:lnTo>
                  <a:pt x="13102" y="20370"/>
                </a:lnTo>
                <a:lnTo>
                  <a:pt x="13606" y="19628"/>
                </a:lnTo>
                <a:lnTo>
                  <a:pt x="13950" y="19071"/>
                </a:lnTo>
                <a:lnTo>
                  <a:pt x="14064" y="18677"/>
                </a:lnTo>
                <a:lnTo>
                  <a:pt x="14179" y="18097"/>
                </a:lnTo>
                <a:lnTo>
                  <a:pt x="14293" y="17586"/>
                </a:lnTo>
                <a:lnTo>
                  <a:pt x="14179" y="16913"/>
                </a:lnTo>
                <a:lnTo>
                  <a:pt x="14064" y="16241"/>
                </a:lnTo>
                <a:lnTo>
                  <a:pt x="13835" y="15614"/>
                </a:lnTo>
                <a:lnTo>
                  <a:pt x="13560" y="14872"/>
                </a:lnTo>
                <a:lnTo>
                  <a:pt x="13950" y="14941"/>
                </a:lnTo>
                <a:lnTo>
                  <a:pt x="14408" y="15150"/>
                </a:lnTo>
                <a:lnTo>
                  <a:pt x="14843" y="15266"/>
                </a:lnTo>
                <a:lnTo>
                  <a:pt x="15232" y="15614"/>
                </a:lnTo>
                <a:lnTo>
                  <a:pt x="15576" y="15846"/>
                </a:lnTo>
                <a:lnTo>
                  <a:pt x="15897" y="16171"/>
                </a:lnTo>
                <a:lnTo>
                  <a:pt x="16126" y="16473"/>
                </a:lnTo>
                <a:lnTo>
                  <a:pt x="16240" y="16913"/>
                </a:lnTo>
                <a:lnTo>
                  <a:pt x="16515" y="17261"/>
                </a:lnTo>
                <a:lnTo>
                  <a:pt x="17088" y="17586"/>
                </a:lnTo>
                <a:lnTo>
                  <a:pt x="17798" y="17865"/>
                </a:lnTo>
                <a:lnTo>
                  <a:pt x="18576" y="18097"/>
                </a:lnTo>
                <a:lnTo>
                  <a:pt x="19424" y="18213"/>
                </a:lnTo>
                <a:lnTo>
                  <a:pt x="20317" y="18213"/>
                </a:lnTo>
                <a:lnTo>
                  <a:pt x="21050" y="18213"/>
                </a:lnTo>
                <a:lnTo>
                  <a:pt x="21600" y="17865"/>
                </a:lnTo>
                <a:lnTo>
                  <a:pt x="21165" y="17656"/>
                </a:lnTo>
                <a:lnTo>
                  <a:pt x="20592" y="17470"/>
                </a:lnTo>
                <a:lnTo>
                  <a:pt x="20088" y="17029"/>
                </a:lnTo>
                <a:lnTo>
                  <a:pt x="19653" y="16681"/>
                </a:lnTo>
                <a:lnTo>
                  <a:pt x="19195" y="16241"/>
                </a:lnTo>
                <a:lnTo>
                  <a:pt x="18920" y="15962"/>
                </a:lnTo>
                <a:lnTo>
                  <a:pt x="18576" y="15498"/>
                </a:lnTo>
                <a:lnTo>
                  <a:pt x="18576" y="15057"/>
                </a:lnTo>
                <a:lnTo>
                  <a:pt x="18485" y="14756"/>
                </a:lnTo>
                <a:lnTo>
                  <a:pt x="18256" y="14199"/>
                </a:lnTo>
                <a:lnTo>
                  <a:pt x="17912" y="13526"/>
                </a:lnTo>
                <a:lnTo>
                  <a:pt x="17523" y="13016"/>
                </a:lnTo>
                <a:lnTo>
                  <a:pt x="16973" y="12436"/>
                </a:lnTo>
                <a:lnTo>
                  <a:pt x="16355" y="12041"/>
                </a:lnTo>
                <a:lnTo>
                  <a:pt x="16011" y="11832"/>
                </a:lnTo>
                <a:lnTo>
                  <a:pt x="15690" y="11716"/>
                </a:lnTo>
                <a:lnTo>
                  <a:pt x="15232" y="11716"/>
                </a:lnTo>
                <a:lnTo>
                  <a:pt x="14843" y="11716"/>
                </a:lnTo>
                <a:lnTo>
                  <a:pt x="15461" y="11252"/>
                </a:lnTo>
                <a:lnTo>
                  <a:pt x="16126" y="10858"/>
                </a:lnTo>
                <a:lnTo>
                  <a:pt x="16973" y="10649"/>
                </a:lnTo>
                <a:lnTo>
                  <a:pt x="17798" y="10417"/>
                </a:lnTo>
                <a:lnTo>
                  <a:pt x="18806" y="10301"/>
                </a:lnTo>
                <a:lnTo>
                  <a:pt x="19653" y="10301"/>
                </a:lnTo>
                <a:lnTo>
                  <a:pt x="20478" y="10417"/>
                </a:lnTo>
                <a:lnTo>
                  <a:pt x="21256" y="10533"/>
                </a:lnTo>
                <a:lnTo>
                  <a:pt x="20707" y="9837"/>
                </a:lnTo>
                <a:lnTo>
                  <a:pt x="19859" y="9234"/>
                </a:lnTo>
                <a:lnTo>
                  <a:pt x="18806" y="8538"/>
                </a:lnTo>
                <a:lnTo>
                  <a:pt x="17637" y="8144"/>
                </a:lnTo>
                <a:lnTo>
                  <a:pt x="16973" y="8027"/>
                </a:lnTo>
                <a:lnTo>
                  <a:pt x="16355" y="7935"/>
                </a:lnTo>
                <a:lnTo>
                  <a:pt x="15805" y="7935"/>
                </a:lnTo>
                <a:lnTo>
                  <a:pt x="15118" y="8027"/>
                </a:lnTo>
                <a:lnTo>
                  <a:pt x="14614" y="8144"/>
                </a:lnTo>
                <a:lnTo>
                  <a:pt x="14064" y="8422"/>
                </a:lnTo>
                <a:lnTo>
                  <a:pt x="13606" y="8886"/>
                </a:lnTo>
                <a:lnTo>
                  <a:pt x="13217" y="9327"/>
                </a:lnTo>
                <a:lnTo>
                  <a:pt x="13606" y="8538"/>
                </a:lnTo>
                <a:lnTo>
                  <a:pt x="13950" y="7935"/>
                </a:lnTo>
                <a:lnTo>
                  <a:pt x="14293" y="7123"/>
                </a:lnTo>
                <a:lnTo>
                  <a:pt x="14499" y="6519"/>
                </a:lnTo>
                <a:lnTo>
                  <a:pt x="14614" y="5823"/>
                </a:lnTo>
                <a:lnTo>
                  <a:pt x="14614" y="5220"/>
                </a:lnTo>
                <a:lnTo>
                  <a:pt x="14408" y="4524"/>
                </a:lnTo>
                <a:lnTo>
                  <a:pt x="14064" y="3898"/>
                </a:lnTo>
                <a:lnTo>
                  <a:pt x="13606" y="3225"/>
                </a:lnTo>
                <a:lnTo>
                  <a:pt x="13331" y="2598"/>
                </a:lnTo>
                <a:lnTo>
                  <a:pt x="13102" y="2042"/>
                </a:lnTo>
                <a:lnTo>
                  <a:pt x="12896" y="1485"/>
                </a:lnTo>
                <a:lnTo>
                  <a:pt x="12781" y="1090"/>
                </a:lnTo>
                <a:lnTo>
                  <a:pt x="12667" y="626"/>
                </a:lnTo>
                <a:lnTo>
                  <a:pt x="12667" y="278"/>
                </a:lnTo>
                <a:lnTo>
                  <a:pt x="12667" y="0"/>
                </a:lnTo>
                <a:lnTo>
                  <a:pt x="12163" y="394"/>
                </a:lnTo>
                <a:lnTo>
                  <a:pt x="11728" y="974"/>
                </a:lnTo>
                <a:lnTo>
                  <a:pt x="11155" y="1601"/>
                </a:lnTo>
                <a:lnTo>
                  <a:pt x="10766" y="2390"/>
                </a:lnTo>
                <a:lnTo>
                  <a:pt x="10330" y="3109"/>
                </a:lnTo>
                <a:lnTo>
                  <a:pt x="10101" y="3898"/>
                </a:lnTo>
                <a:lnTo>
                  <a:pt x="9987" y="4524"/>
                </a:lnTo>
                <a:lnTo>
                  <a:pt x="10101" y="5220"/>
                </a:lnTo>
                <a:lnTo>
                  <a:pt x="10216" y="5823"/>
                </a:lnTo>
                <a:lnTo>
                  <a:pt x="10330" y="6403"/>
                </a:lnTo>
                <a:lnTo>
                  <a:pt x="10330" y="6914"/>
                </a:lnTo>
                <a:lnTo>
                  <a:pt x="10216" y="7471"/>
                </a:lnTo>
                <a:lnTo>
                  <a:pt x="10101" y="7935"/>
                </a:lnTo>
                <a:lnTo>
                  <a:pt x="9872" y="8329"/>
                </a:lnTo>
                <a:lnTo>
                  <a:pt x="9643" y="8654"/>
                </a:lnTo>
                <a:lnTo>
                  <a:pt x="9368" y="9002"/>
                </a:lnTo>
                <a:close/>
              </a:path>
            </a:pathLst>
          </a:custGeom>
          <a:solidFill>
            <a:srgbClr val="00800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cs-CZ"/>
          </a:p>
        </p:txBody>
      </p:sp>
      <p:sp>
        <p:nvSpPr>
          <p:cNvPr id="32789" name="plant"/>
          <p:cNvSpPr>
            <a:spLocks noEditPoints="1" noChangeArrowheads="1"/>
          </p:cNvSpPr>
          <p:nvPr/>
        </p:nvSpPr>
        <p:spPr bwMode="auto">
          <a:xfrm>
            <a:off x="7416800" y="2819400"/>
            <a:ext cx="2413000" cy="1809750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0 h 21600"/>
              <a:gd name="T4" fmla="*/ 2147483647 w 21600"/>
              <a:gd name="T5" fmla="*/ 0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0 w 21600"/>
              <a:gd name="T13" fmla="*/ 2147483647 h 21600"/>
              <a:gd name="T14" fmla="*/ 0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7100 w 21600"/>
              <a:gd name="T25" fmla="*/ 10092 h 21600"/>
              <a:gd name="T26" fmla="*/ 14545 w 21600"/>
              <a:gd name="T27" fmla="*/ 13573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9368" y="9002"/>
                </a:moveTo>
                <a:lnTo>
                  <a:pt x="9254" y="8422"/>
                </a:lnTo>
                <a:lnTo>
                  <a:pt x="9139" y="7935"/>
                </a:lnTo>
                <a:lnTo>
                  <a:pt x="8819" y="7355"/>
                </a:lnTo>
                <a:lnTo>
                  <a:pt x="8475" y="6728"/>
                </a:lnTo>
                <a:lnTo>
                  <a:pt x="8040" y="6287"/>
                </a:lnTo>
                <a:lnTo>
                  <a:pt x="7421" y="5707"/>
                </a:lnTo>
                <a:lnTo>
                  <a:pt x="6574" y="5429"/>
                </a:lnTo>
                <a:lnTo>
                  <a:pt x="5452" y="5313"/>
                </a:lnTo>
                <a:lnTo>
                  <a:pt x="4856" y="5220"/>
                </a:lnTo>
                <a:lnTo>
                  <a:pt x="4169" y="5220"/>
                </a:lnTo>
                <a:lnTo>
                  <a:pt x="3665" y="5104"/>
                </a:lnTo>
                <a:lnTo>
                  <a:pt x="3001" y="4872"/>
                </a:lnTo>
                <a:lnTo>
                  <a:pt x="2497" y="4756"/>
                </a:lnTo>
                <a:lnTo>
                  <a:pt x="2062" y="4408"/>
                </a:lnTo>
                <a:lnTo>
                  <a:pt x="1603" y="4083"/>
                </a:lnTo>
                <a:lnTo>
                  <a:pt x="1283" y="3689"/>
                </a:lnTo>
                <a:lnTo>
                  <a:pt x="1283" y="4315"/>
                </a:lnTo>
                <a:lnTo>
                  <a:pt x="1489" y="5104"/>
                </a:lnTo>
                <a:lnTo>
                  <a:pt x="1832" y="6055"/>
                </a:lnTo>
                <a:lnTo>
                  <a:pt x="2382" y="6914"/>
                </a:lnTo>
                <a:lnTo>
                  <a:pt x="2680" y="7471"/>
                </a:lnTo>
                <a:lnTo>
                  <a:pt x="3115" y="7935"/>
                </a:lnTo>
                <a:lnTo>
                  <a:pt x="3573" y="8213"/>
                </a:lnTo>
                <a:lnTo>
                  <a:pt x="4077" y="8654"/>
                </a:lnTo>
                <a:lnTo>
                  <a:pt x="4627" y="9002"/>
                </a:lnTo>
                <a:lnTo>
                  <a:pt x="5245" y="9234"/>
                </a:lnTo>
                <a:lnTo>
                  <a:pt x="6024" y="9443"/>
                </a:lnTo>
                <a:lnTo>
                  <a:pt x="6757" y="9628"/>
                </a:lnTo>
                <a:lnTo>
                  <a:pt x="5177" y="10069"/>
                </a:lnTo>
                <a:lnTo>
                  <a:pt x="3963" y="10649"/>
                </a:lnTo>
                <a:lnTo>
                  <a:pt x="3344" y="11044"/>
                </a:lnTo>
                <a:lnTo>
                  <a:pt x="2886" y="11600"/>
                </a:lnTo>
                <a:lnTo>
                  <a:pt x="2497" y="12041"/>
                </a:lnTo>
                <a:lnTo>
                  <a:pt x="1947" y="12343"/>
                </a:lnTo>
                <a:lnTo>
                  <a:pt x="1168" y="12668"/>
                </a:lnTo>
                <a:lnTo>
                  <a:pt x="0" y="12900"/>
                </a:lnTo>
                <a:lnTo>
                  <a:pt x="435" y="13248"/>
                </a:lnTo>
                <a:lnTo>
                  <a:pt x="779" y="13456"/>
                </a:lnTo>
                <a:lnTo>
                  <a:pt x="1283" y="13642"/>
                </a:lnTo>
                <a:lnTo>
                  <a:pt x="1718" y="13758"/>
                </a:lnTo>
                <a:lnTo>
                  <a:pt x="2680" y="13851"/>
                </a:lnTo>
                <a:lnTo>
                  <a:pt x="3573" y="13758"/>
                </a:lnTo>
                <a:lnTo>
                  <a:pt x="4512" y="13526"/>
                </a:lnTo>
                <a:lnTo>
                  <a:pt x="5360" y="13248"/>
                </a:lnTo>
                <a:lnTo>
                  <a:pt x="6139" y="12900"/>
                </a:lnTo>
                <a:lnTo>
                  <a:pt x="6757" y="12552"/>
                </a:lnTo>
                <a:lnTo>
                  <a:pt x="6459" y="13132"/>
                </a:lnTo>
                <a:lnTo>
                  <a:pt x="6139" y="13642"/>
                </a:lnTo>
                <a:lnTo>
                  <a:pt x="5910" y="14199"/>
                </a:lnTo>
                <a:lnTo>
                  <a:pt x="5681" y="14663"/>
                </a:lnTo>
                <a:lnTo>
                  <a:pt x="5681" y="15150"/>
                </a:lnTo>
                <a:lnTo>
                  <a:pt x="5681" y="15730"/>
                </a:lnTo>
                <a:lnTo>
                  <a:pt x="5681" y="16241"/>
                </a:lnTo>
                <a:lnTo>
                  <a:pt x="5795" y="16913"/>
                </a:lnTo>
                <a:lnTo>
                  <a:pt x="5910" y="17586"/>
                </a:lnTo>
                <a:lnTo>
                  <a:pt x="5910" y="18213"/>
                </a:lnTo>
                <a:lnTo>
                  <a:pt x="5795" y="18885"/>
                </a:lnTo>
                <a:lnTo>
                  <a:pt x="5566" y="19396"/>
                </a:lnTo>
                <a:lnTo>
                  <a:pt x="5245" y="19976"/>
                </a:lnTo>
                <a:lnTo>
                  <a:pt x="4971" y="20370"/>
                </a:lnTo>
                <a:lnTo>
                  <a:pt x="4512" y="20811"/>
                </a:lnTo>
                <a:lnTo>
                  <a:pt x="4077" y="21043"/>
                </a:lnTo>
                <a:lnTo>
                  <a:pt x="5177" y="20927"/>
                </a:lnTo>
                <a:lnTo>
                  <a:pt x="6253" y="20486"/>
                </a:lnTo>
                <a:lnTo>
                  <a:pt x="7421" y="19976"/>
                </a:lnTo>
                <a:lnTo>
                  <a:pt x="8361" y="19187"/>
                </a:lnTo>
                <a:lnTo>
                  <a:pt x="8819" y="18769"/>
                </a:lnTo>
                <a:lnTo>
                  <a:pt x="9139" y="18213"/>
                </a:lnTo>
                <a:lnTo>
                  <a:pt x="9437" y="17772"/>
                </a:lnTo>
                <a:lnTo>
                  <a:pt x="9643" y="17261"/>
                </a:lnTo>
                <a:lnTo>
                  <a:pt x="9872" y="16681"/>
                </a:lnTo>
                <a:lnTo>
                  <a:pt x="9872" y="16171"/>
                </a:lnTo>
                <a:lnTo>
                  <a:pt x="9872" y="15614"/>
                </a:lnTo>
                <a:lnTo>
                  <a:pt x="9758" y="15057"/>
                </a:lnTo>
                <a:lnTo>
                  <a:pt x="10216" y="15498"/>
                </a:lnTo>
                <a:lnTo>
                  <a:pt x="10537" y="16241"/>
                </a:lnTo>
                <a:lnTo>
                  <a:pt x="10834" y="17145"/>
                </a:lnTo>
                <a:lnTo>
                  <a:pt x="11041" y="18213"/>
                </a:lnTo>
                <a:lnTo>
                  <a:pt x="11155" y="19187"/>
                </a:lnTo>
                <a:lnTo>
                  <a:pt x="11155" y="20185"/>
                </a:lnTo>
                <a:lnTo>
                  <a:pt x="11155" y="20579"/>
                </a:lnTo>
                <a:lnTo>
                  <a:pt x="11041" y="21043"/>
                </a:lnTo>
                <a:lnTo>
                  <a:pt x="10926" y="21391"/>
                </a:lnTo>
                <a:lnTo>
                  <a:pt x="10766" y="21600"/>
                </a:lnTo>
                <a:lnTo>
                  <a:pt x="11499" y="21484"/>
                </a:lnTo>
                <a:lnTo>
                  <a:pt x="12323" y="21043"/>
                </a:lnTo>
                <a:lnTo>
                  <a:pt x="13102" y="20370"/>
                </a:lnTo>
                <a:lnTo>
                  <a:pt x="13606" y="19628"/>
                </a:lnTo>
                <a:lnTo>
                  <a:pt x="13950" y="19071"/>
                </a:lnTo>
                <a:lnTo>
                  <a:pt x="14064" y="18677"/>
                </a:lnTo>
                <a:lnTo>
                  <a:pt x="14179" y="18097"/>
                </a:lnTo>
                <a:lnTo>
                  <a:pt x="14293" y="17586"/>
                </a:lnTo>
                <a:lnTo>
                  <a:pt x="14179" y="16913"/>
                </a:lnTo>
                <a:lnTo>
                  <a:pt x="14064" y="16241"/>
                </a:lnTo>
                <a:lnTo>
                  <a:pt x="13835" y="15614"/>
                </a:lnTo>
                <a:lnTo>
                  <a:pt x="13560" y="14872"/>
                </a:lnTo>
                <a:lnTo>
                  <a:pt x="13950" y="14941"/>
                </a:lnTo>
                <a:lnTo>
                  <a:pt x="14408" y="15150"/>
                </a:lnTo>
                <a:lnTo>
                  <a:pt x="14843" y="15266"/>
                </a:lnTo>
                <a:lnTo>
                  <a:pt x="15232" y="15614"/>
                </a:lnTo>
                <a:lnTo>
                  <a:pt x="15576" y="15846"/>
                </a:lnTo>
                <a:lnTo>
                  <a:pt x="15897" y="16171"/>
                </a:lnTo>
                <a:lnTo>
                  <a:pt x="16126" y="16473"/>
                </a:lnTo>
                <a:lnTo>
                  <a:pt x="16240" y="16913"/>
                </a:lnTo>
                <a:lnTo>
                  <a:pt x="16515" y="17261"/>
                </a:lnTo>
                <a:lnTo>
                  <a:pt x="17088" y="17586"/>
                </a:lnTo>
                <a:lnTo>
                  <a:pt x="17798" y="17865"/>
                </a:lnTo>
                <a:lnTo>
                  <a:pt x="18576" y="18097"/>
                </a:lnTo>
                <a:lnTo>
                  <a:pt x="19424" y="18213"/>
                </a:lnTo>
                <a:lnTo>
                  <a:pt x="20317" y="18213"/>
                </a:lnTo>
                <a:lnTo>
                  <a:pt x="21050" y="18213"/>
                </a:lnTo>
                <a:lnTo>
                  <a:pt x="21600" y="17865"/>
                </a:lnTo>
                <a:lnTo>
                  <a:pt x="21165" y="17656"/>
                </a:lnTo>
                <a:lnTo>
                  <a:pt x="20592" y="17470"/>
                </a:lnTo>
                <a:lnTo>
                  <a:pt x="20088" y="17029"/>
                </a:lnTo>
                <a:lnTo>
                  <a:pt x="19653" y="16681"/>
                </a:lnTo>
                <a:lnTo>
                  <a:pt x="19195" y="16241"/>
                </a:lnTo>
                <a:lnTo>
                  <a:pt x="18920" y="15962"/>
                </a:lnTo>
                <a:lnTo>
                  <a:pt x="18576" y="15498"/>
                </a:lnTo>
                <a:lnTo>
                  <a:pt x="18576" y="15057"/>
                </a:lnTo>
                <a:lnTo>
                  <a:pt x="18485" y="14756"/>
                </a:lnTo>
                <a:lnTo>
                  <a:pt x="18256" y="14199"/>
                </a:lnTo>
                <a:lnTo>
                  <a:pt x="17912" y="13526"/>
                </a:lnTo>
                <a:lnTo>
                  <a:pt x="17523" y="13016"/>
                </a:lnTo>
                <a:lnTo>
                  <a:pt x="16973" y="12436"/>
                </a:lnTo>
                <a:lnTo>
                  <a:pt x="16355" y="12041"/>
                </a:lnTo>
                <a:lnTo>
                  <a:pt x="16011" y="11832"/>
                </a:lnTo>
                <a:lnTo>
                  <a:pt x="15690" y="11716"/>
                </a:lnTo>
                <a:lnTo>
                  <a:pt x="15232" y="11716"/>
                </a:lnTo>
                <a:lnTo>
                  <a:pt x="14843" y="11716"/>
                </a:lnTo>
                <a:lnTo>
                  <a:pt x="15461" y="11252"/>
                </a:lnTo>
                <a:lnTo>
                  <a:pt x="16126" y="10858"/>
                </a:lnTo>
                <a:lnTo>
                  <a:pt x="16973" y="10649"/>
                </a:lnTo>
                <a:lnTo>
                  <a:pt x="17798" y="10417"/>
                </a:lnTo>
                <a:lnTo>
                  <a:pt x="18806" y="10301"/>
                </a:lnTo>
                <a:lnTo>
                  <a:pt x="19653" y="10301"/>
                </a:lnTo>
                <a:lnTo>
                  <a:pt x="20478" y="10417"/>
                </a:lnTo>
                <a:lnTo>
                  <a:pt x="21256" y="10533"/>
                </a:lnTo>
                <a:lnTo>
                  <a:pt x="20707" y="9837"/>
                </a:lnTo>
                <a:lnTo>
                  <a:pt x="19859" y="9234"/>
                </a:lnTo>
                <a:lnTo>
                  <a:pt x="18806" y="8538"/>
                </a:lnTo>
                <a:lnTo>
                  <a:pt x="17637" y="8144"/>
                </a:lnTo>
                <a:lnTo>
                  <a:pt x="16973" y="8027"/>
                </a:lnTo>
                <a:lnTo>
                  <a:pt x="16355" y="7935"/>
                </a:lnTo>
                <a:lnTo>
                  <a:pt x="15805" y="7935"/>
                </a:lnTo>
                <a:lnTo>
                  <a:pt x="15118" y="8027"/>
                </a:lnTo>
                <a:lnTo>
                  <a:pt x="14614" y="8144"/>
                </a:lnTo>
                <a:lnTo>
                  <a:pt x="14064" y="8422"/>
                </a:lnTo>
                <a:lnTo>
                  <a:pt x="13606" y="8886"/>
                </a:lnTo>
                <a:lnTo>
                  <a:pt x="13217" y="9327"/>
                </a:lnTo>
                <a:lnTo>
                  <a:pt x="13606" y="8538"/>
                </a:lnTo>
                <a:lnTo>
                  <a:pt x="13950" y="7935"/>
                </a:lnTo>
                <a:lnTo>
                  <a:pt x="14293" y="7123"/>
                </a:lnTo>
                <a:lnTo>
                  <a:pt x="14499" y="6519"/>
                </a:lnTo>
                <a:lnTo>
                  <a:pt x="14614" y="5823"/>
                </a:lnTo>
                <a:lnTo>
                  <a:pt x="14614" y="5220"/>
                </a:lnTo>
                <a:lnTo>
                  <a:pt x="14408" y="4524"/>
                </a:lnTo>
                <a:lnTo>
                  <a:pt x="14064" y="3898"/>
                </a:lnTo>
                <a:lnTo>
                  <a:pt x="13606" y="3225"/>
                </a:lnTo>
                <a:lnTo>
                  <a:pt x="13331" y="2598"/>
                </a:lnTo>
                <a:lnTo>
                  <a:pt x="13102" y="2042"/>
                </a:lnTo>
                <a:lnTo>
                  <a:pt x="12896" y="1485"/>
                </a:lnTo>
                <a:lnTo>
                  <a:pt x="12781" y="1090"/>
                </a:lnTo>
                <a:lnTo>
                  <a:pt x="12667" y="626"/>
                </a:lnTo>
                <a:lnTo>
                  <a:pt x="12667" y="278"/>
                </a:lnTo>
                <a:lnTo>
                  <a:pt x="12667" y="0"/>
                </a:lnTo>
                <a:lnTo>
                  <a:pt x="12163" y="394"/>
                </a:lnTo>
                <a:lnTo>
                  <a:pt x="11728" y="974"/>
                </a:lnTo>
                <a:lnTo>
                  <a:pt x="11155" y="1601"/>
                </a:lnTo>
                <a:lnTo>
                  <a:pt x="10766" y="2390"/>
                </a:lnTo>
                <a:lnTo>
                  <a:pt x="10330" y="3109"/>
                </a:lnTo>
                <a:lnTo>
                  <a:pt x="10101" y="3898"/>
                </a:lnTo>
                <a:lnTo>
                  <a:pt x="9987" y="4524"/>
                </a:lnTo>
                <a:lnTo>
                  <a:pt x="10101" y="5220"/>
                </a:lnTo>
                <a:lnTo>
                  <a:pt x="10216" y="5823"/>
                </a:lnTo>
                <a:lnTo>
                  <a:pt x="10330" y="6403"/>
                </a:lnTo>
                <a:lnTo>
                  <a:pt x="10330" y="6914"/>
                </a:lnTo>
                <a:lnTo>
                  <a:pt x="10216" y="7471"/>
                </a:lnTo>
                <a:lnTo>
                  <a:pt x="10101" y="7935"/>
                </a:lnTo>
                <a:lnTo>
                  <a:pt x="9872" y="8329"/>
                </a:lnTo>
                <a:lnTo>
                  <a:pt x="9643" y="8654"/>
                </a:lnTo>
                <a:lnTo>
                  <a:pt x="9368" y="9002"/>
                </a:lnTo>
                <a:close/>
              </a:path>
            </a:pathLst>
          </a:custGeom>
          <a:solidFill>
            <a:srgbClr val="00800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cs-CZ"/>
          </a:p>
        </p:txBody>
      </p:sp>
      <p:sp>
        <p:nvSpPr>
          <p:cNvPr id="32790" name="plant"/>
          <p:cNvSpPr>
            <a:spLocks noEditPoints="1" noChangeArrowheads="1"/>
          </p:cNvSpPr>
          <p:nvPr/>
        </p:nvSpPr>
        <p:spPr bwMode="auto">
          <a:xfrm>
            <a:off x="3251200" y="3733800"/>
            <a:ext cx="2413000" cy="1809750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0 h 21600"/>
              <a:gd name="T4" fmla="*/ 2147483647 w 21600"/>
              <a:gd name="T5" fmla="*/ 0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0 w 21600"/>
              <a:gd name="T13" fmla="*/ 2147483647 h 21600"/>
              <a:gd name="T14" fmla="*/ 0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7100 w 21600"/>
              <a:gd name="T25" fmla="*/ 10092 h 21600"/>
              <a:gd name="T26" fmla="*/ 14545 w 21600"/>
              <a:gd name="T27" fmla="*/ 13573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9368" y="9002"/>
                </a:moveTo>
                <a:lnTo>
                  <a:pt x="9254" y="8422"/>
                </a:lnTo>
                <a:lnTo>
                  <a:pt x="9139" y="7935"/>
                </a:lnTo>
                <a:lnTo>
                  <a:pt x="8819" y="7355"/>
                </a:lnTo>
                <a:lnTo>
                  <a:pt x="8475" y="6728"/>
                </a:lnTo>
                <a:lnTo>
                  <a:pt x="8040" y="6287"/>
                </a:lnTo>
                <a:lnTo>
                  <a:pt x="7421" y="5707"/>
                </a:lnTo>
                <a:lnTo>
                  <a:pt x="6574" y="5429"/>
                </a:lnTo>
                <a:lnTo>
                  <a:pt x="5452" y="5313"/>
                </a:lnTo>
                <a:lnTo>
                  <a:pt x="4856" y="5220"/>
                </a:lnTo>
                <a:lnTo>
                  <a:pt x="4169" y="5220"/>
                </a:lnTo>
                <a:lnTo>
                  <a:pt x="3665" y="5104"/>
                </a:lnTo>
                <a:lnTo>
                  <a:pt x="3001" y="4872"/>
                </a:lnTo>
                <a:lnTo>
                  <a:pt x="2497" y="4756"/>
                </a:lnTo>
                <a:lnTo>
                  <a:pt x="2062" y="4408"/>
                </a:lnTo>
                <a:lnTo>
                  <a:pt x="1603" y="4083"/>
                </a:lnTo>
                <a:lnTo>
                  <a:pt x="1283" y="3689"/>
                </a:lnTo>
                <a:lnTo>
                  <a:pt x="1283" y="4315"/>
                </a:lnTo>
                <a:lnTo>
                  <a:pt x="1489" y="5104"/>
                </a:lnTo>
                <a:lnTo>
                  <a:pt x="1832" y="6055"/>
                </a:lnTo>
                <a:lnTo>
                  <a:pt x="2382" y="6914"/>
                </a:lnTo>
                <a:lnTo>
                  <a:pt x="2680" y="7471"/>
                </a:lnTo>
                <a:lnTo>
                  <a:pt x="3115" y="7935"/>
                </a:lnTo>
                <a:lnTo>
                  <a:pt x="3573" y="8213"/>
                </a:lnTo>
                <a:lnTo>
                  <a:pt x="4077" y="8654"/>
                </a:lnTo>
                <a:lnTo>
                  <a:pt x="4627" y="9002"/>
                </a:lnTo>
                <a:lnTo>
                  <a:pt x="5245" y="9234"/>
                </a:lnTo>
                <a:lnTo>
                  <a:pt x="6024" y="9443"/>
                </a:lnTo>
                <a:lnTo>
                  <a:pt x="6757" y="9628"/>
                </a:lnTo>
                <a:lnTo>
                  <a:pt x="5177" y="10069"/>
                </a:lnTo>
                <a:lnTo>
                  <a:pt x="3963" y="10649"/>
                </a:lnTo>
                <a:lnTo>
                  <a:pt x="3344" y="11044"/>
                </a:lnTo>
                <a:lnTo>
                  <a:pt x="2886" y="11600"/>
                </a:lnTo>
                <a:lnTo>
                  <a:pt x="2497" y="12041"/>
                </a:lnTo>
                <a:lnTo>
                  <a:pt x="1947" y="12343"/>
                </a:lnTo>
                <a:lnTo>
                  <a:pt x="1168" y="12668"/>
                </a:lnTo>
                <a:lnTo>
                  <a:pt x="0" y="12900"/>
                </a:lnTo>
                <a:lnTo>
                  <a:pt x="435" y="13248"/>
                </a:lnTo>
                <a:lnTo>
                  <a:pt x="779" y="13456"/>
                </a:lnTo>
                <a:lnTo>
                  <a:pt x="1283" y="13642"/>
                </a:lnTo>
                <a:lnTo>
                  <a:pt x="1718" y="13758"/>
                </a:lnTo>
                <a:lnTo>
                  <a:pt x="2680" y="13851"/>
                </a:lnTo>
                <a:lnTo>
                  <a:pt x="3573" y="13758"/>
                </a:lnTo>
                <a:lnTo>
                  <a:pt x="4512" y="13526"/>
                </a:lnTo>
                <a:lnTo>
                  <a:pt x="5360" y="13248"/>
                </a:lnTo>
                <a:lnTo>
                  <a:pt x="6139" y="12900"/>
                </a:lnTo>
                <a:lnTo>
                  <a:pt x="6757" y="12552"/>
                </a:lnTo>
                <a:lnTo>
                  <a:pt x="6459" y="13132"/>
                </a:lnTo>
                <a:lnTo>
                  <a:pt x="6139" y="13642"/>
                </a:lnTo>
                <a:lnTo>
                  <a:pt x="5910" y="14199"/>
                </a:lnTo>
                <a:lnTo>
                  <a:pt x="5681" y="14663"/>
                </a:lnTo>
                <a:lnTo>
                  <a:pt x="5681" y="15150"/>
                </a:lnTo>
                <a:lnTo>
                  <a:pt x="5681" y="15730"/>
                </a:lnTo>
                <a:lnTo>
                  <a:pt x="5681" y="16241"/>
                </a:lnTo>
                <a:lnTo>
                  <a:pt x="5795" y="16913"/>
                </a:lnTo>
                <a:lnTo>
                  <a:pt x="5910" y="17586"/>
                </a:lnTo>
                <a:lnTo>
                  <a:pt x="5910" y="18213"/>
                </a:lnTo>
                <a:lnTo>
                  <a:pt x="5795" y="18885"/>
                </a:lnTo>
                <a:lnTo>
                  <a:pt x="5566" y="19396"/>
                </a:lnTo>
                <a:lnTo>
                  <a:pt x="5245" y="19976"/>
                </a:lnTo>
                <a:lnTo>
                  <a:pt x="4971" y="20370"/>
                </a:lnTo>
                <a:lnTo>
                  <a:pt x="4512" y="20811"/>
                </a:lnTo>
                <a:lnTo>
                  <a:pt x="4077" y="21043"/>
                </a:lnTo>
                <a:lnTo>
                  <a:pt x="5177" y="20927"/>
                </a:lnTo>
                <a:lnTo>
                  <a:pt x="6253" y="20486"/>
                </a:lnTo>
                <a:lnTo>
                  <a:pt x="7421" y="19976"/>
                </a:lnTo>
                <a:lnTo>
                  <a:pt x="8361" y="19187"/>
                </a:lnTo>
                <a:lnTo>
                  <a:pt x="8819" y="18769"/>
                </a:lnTo>
                <a:lnTo>
                  <a:pt x="9139" y="18213"/>
                </a:lnTo>
                <a:lnTo>
                  <a:pt x="9437" y="17772"/>
                </a:lnTo>
                <a:lnTo>
                  <a:pt x="9643" y="17261"/>
                </a:lnTo>
                <a:lnTo>
                  <a:pt x="9872" y="16681"/>
                </a:lnTo>
                <a:lnTo>
                  <a:pt x="9872" y="16171"/>
                </a:lnTo>
                <a:lnTo>
                  <a:pt x="9872" y="15614"/>
                </a:lnTo>
                <a:lnTo>
                  <a:pt x="9758" y="15057"/>
                </a:lnTo>
                <a:lnTo>
                  <a:pt x="10216" y="15498"/>
                </a:lnTo>
                <a:lnTo>
                  <a:pt x="10537" y="16241"/>
                </a:lnTo>
                <a:lnTo>
                  <a:pt x="10834" y="17145"/>
                </a:lnTo>
                <a:lnTo>
                  <a:pt x="11041" y="18213"/>
                </a:lnTo>
                <a:lnTo>
                  <a:pt x="11155" y="19187"/>
                </a:lnTo>
                <a:lnTo>
                  <a:pt x="11155" y="20185"/>
                </a:lnTo>
                <a:lnTo>
                  <a:pt x="11155" y="20579"/>
                </a:lnTo>
                <a:lnTo>
                  <a:pt x="11041" y="21043"/>
                </a:lnTo>
                <a:lnTo>
                  <a:pt x="10926" y="21391"/>
                </a:lnTo>
                <a:lnTo>
                  <a:pt x="10766" y="21600"/>
                </a:lnTo>
                <a:lnTo>
                  <a:pt x="11499" y="21484"/>
                </a:lnTo>
                <a:lnTo>
                  <a:pt x="12323" y="21043"/>
                </a:lnTo>
                <a:lnTo>
                  <a:pt x="13102" y="20370"/>
                </a:lnTo>
                <a:lnTo>
                  <a:pt x="13606" y="19628"/>
                </a:lnTo>
                <a:lnTo>
                  <a:pt x="13950" y="19071"/>
                </a:lnTo>
                <a:lnTo>
                  <a:pt x="14064" y="18677"/>
                </a:lnTo>
                <a:lnTo>
                  <a:pt x="14179" y="18097"/>
                </a:lnTo>
                <a:lnTo>
                  <a:pt x="14293" y="17586"/>
                </a:lnTo>
                <a:lnTo>
                  <a:pt x="14179" y="16913"/>
                </a:lnTo>
                <a:lnTo>
                  <a:pt x="14064" y="16241"/>
                </a:lnTo>
                <a:lnTo>
                  <a:pt x="13835" y="15614"/>
                </a:lnTo>
                <a:lnTo>
                  <a:pt x="13560" y="14872"/>
                </a:lnTo>
                <a:lnTo>
                  <a:pt x="13950" y="14941"/>
                </a:lnTo>
                <a:lnTo>
                  <a:pt x="14408" y="15150"/>
                </a:lnTo>
                <a:lnTo>
                  <a:pt x="14843" y="15266"/>
                </a:lnTo>
                <a:lnTo>
                  <a:pt x="15232" y="15614"/>
                </a:lnTo>
                <a:lnTo>
                  <a:pt x="15576" y="15846"/>
                </a:lnTo>
                <a:lnTo>
                  <a:pt x="15897" y="16171"/>
                </a:lnTo>
                <a:lnTo>
                  <a:pt x="16126" y="16473"/>
                </a:lnTo>
                <a:lnTo>
                  <a:pt x="16240" y="16913"/>
                </a:lnTo>
                <a:lnTo>
                  <a:pt x="16515" y="17261"/>
                </a:lnTo>
                <a:lnTo>
                  <a:pt x="17088" y="17586"/>
                </a:lnTo>
                <a:lnTo>
                  <a:pt x="17798" y="17865"/>
                </a:lnTo>
                <a:lnTo>
                  <a:pt x="18576" y="18097"/>
                </a:lnTo>
                <a:lnTo>
                  <a:pt x="19424" y="18213"/>
                </a:lnTo>
                <a:lnTo>
                  <a:pt x="20317" y="18213"/>
                </a:lnTo>
                <a:lnTo>
                  <a:pt x="21050" y="18213"/>
                </a:lnTo>
                <a:lnTo>
                  <a:pt x="21600" y="17865"/>
                </a:lnTo>
                <a:lnTo>
                  <a:pt x="21165" y="17656"/>
                </a:lnTo>
                <a:lnTo>
                  <a:pt x="20592" y="17470"/>
                </a:lnTo>
                <a:lnTo>
                  <a:pt x="20088" y="17029"/>
                </a:lnTo>
                <a:lnTo>
                  <a:pt x="19653" y="16681"/>
                </a:lnTo>
                <a:lnTo>
                  <a:pt x="19195" y="16241"/>
                </a:lnTo>
                <a:lnTo>
                  <a:pt x="18920" y="15962"/>
                </a:lnTo>
                <a:lnTo>
                  <a:pt x="18576" y="15498"/>
                </a:lnTo>
                <a:lnTo>
                  <a:pt x="18576" y="15057"/>
                </a:lnTo>
                <a:lnTo>
                  <a:pt x="18485" y="14756"/>
                </a:lnTo>
                <a:lnTo>
                  <a:pt x="18256" y="14199"/>
                </a:lnTo>
                <a:lnTo>
                  <a:pt x="17912" y="13526"/>
                </a:lnTo>
                <a:lnTo>
                  <a:pt x="17523" y="13016"/>
                </a:lnTo>
                <a:lnTo>
                  <a:pt x="16973" y="12436"/>
                </a:lnTo>
                <a:lnTo>
                  <a:pt x="16355" y="12041"/>
                </a:lnTo>
                <a:lnTo>
                  <a:pt x="16011" y="11832"/>
                </a:lnTo>
                <a:lnTo>
                  <a:pt x="15690" y="11716"/>
                </a:lnTo>
                <a:lnTo>
                  <a:pt x="15232" y="11716"/>
                </a:lnTo>
                <a:lnTo>
                  <a:pt x="14843" y="11716"/>
                </a:lnTo>
                <a:lnTo>
                  <a:pt x="15461" y="11252"/>
                </a:lnTo>
                <a:lnTo>
                  <a:pt x="16126" y="10858"/>
                </a:lnTo>
                <a:lnTo>
                  <a:pt x="16973" y="10649"/>
                </a:lnTo>
                <a:lnTo>
                  <a:pt x="17798" y="10417"/>
                </a:lnTo>
                <a:lnTo>
                  <a:pt x="18806" y="10301"/>
                </a:lnTo>
                <a:lnTo>
                  <a:pt x="19653" y="10301"/>
                </a:lnTo>
                <a:lnTo>
                  <a:pt x="20478" y="10417"/>
                </a:lnTo>
                <a:lnTo>
                  <a:pt x="21256" y="10533"/>
                </a:lnTo>
                <a:lnTo>
                  <a:pt x="20707" y="9837"/>
                </a:lnTo>
                <a:lnTo>
                  <a:pt x="19859" y="9234"/>
                </a:lnTo>
                <a:lnTo>
                  <a:pt x="18806" y="8538"/>
                </a:lnTo>
                <a:lnTo>
                  <a:pt x="17637" y="8144"/>
                </a:lnTo>
                <a:lnTo>
                  <a:pt x="16973" y="8027"/>
                </a:lnTo>
                <a:lnTo>
                  <a:pt x="16355" y="7935"/>
                </a:lnTo>
                <a:lnTo>
                  <a:pt x="15805" y="7935"/>
                </a:lnTo>
                <a:lnTo>
                  <a:pt x="15118" y="8027"/>
                </a:lnTo>
                <a:lnTo>
                  <a:pt x="14614" y="8144"/>
                </a:lnTo>
                <a:lnTo>
                  <a:pt x="14064" y="8422"/>
                </a:lnTo>
                <a:lnTo>
                  <a:pt x="13606" y="8886"/>
                </a:lnTo>
                <a:lnTo>
                  <a:pt x="13217" y="9327"/>
                </a:lnTo>
                <a:lnTo>
                  <a:pt x="13606" y="8538"/>
                </a:lnTo>
                <a:lnTo>
                  <a:pt x="13950" y="7935"/>
                </a:lnTo>
                <a:lnTo>
                  <a:pt x="14293" y="7123"/>
                </a:lnTo>
                <a:lnTo>
                  <a:pt x="14499" y="6519"/>
                </a:lnTo>
                <a:lnTo>
                  <a:pt x="14614" y="5823"/>
                </a:lnTo>
                <a:lnTo>
                  <a:pt x="14614" y="5220"/>
                </a:lnTo>
                <a:lnTo>
                  <a:pt x="14408" y="4524"/>
                </a:lnTo>
                <a:lnTo>
                  <a:pt x="14064" y="3898"/>
                </a:lnTo>
                <a:lnTo>
                  <a:pt x="13606" y="3225"/>
                </a:lnTo>
                <a:lnTo>
                  <a:pt x="13331" y="2598"/>
                </a:lnTo>
                <a:lnTo>
                  <a:pt x="13102" y="2042"/>
                </a:lnTo>
                <a:lnTo>
                  <a:pt x="12896" y="1485"/>
                </a:lnTo>
                <a:lnTo>
                  <a:pt x="12781" y="1090"/>
                </a:lnTo>
                <a:lnTo>
                  <a:pt x="12667" y="626"/>
                </a:lnTo>
                <a:lnTo>
                  <a:pt x="12667" y="278"/>
                </a:lnTo>
                <a:lnTo>
                  <a:pt x="12667" y="0"/>
                </a:lnTo>
                <a:lnTo>
                  <a:pt x="12163" y="394"/>
                </a:lnTo>
                <a:lnTo>
                  <a:pt x="11728" y="974"/>
                </a:lnTo>
                <a:lnTo>
                  <a:pt x="11155" y="1601"/>
                </a:lnTo>
                <a:lnTo>
                  <a:pt x="10766" y="2390"/>
                </a:lnTo>
                <a:lnTo>
                  <a:pt x="10330" y="3109"/>
                </a:lnTo>
                <a:lnTo>
                  <a:pt x="10101" y="3898"/>
                </a:lnTo>
                <a:lnTo>
                  <a:pt x="9987" y="4524"/>
                </a:lnTo>
                <a:lnTo>
                  <a:pt x="10101" y="5220"/>
                </a:lnTo>
                <a:lnTo>
                  <a:pt x="10216" y="5823"/>
                </a:lnTo>
                <a:lnTo>
                  <a:pt x="10330" y="6403"/>
                </a:lnTo>
                <a:lnTo>
                  <a:pt x="10330" y="6914"/>
                </a:lnTo>
                <a:lnTo>
                  <a:pt x="10216" y="7471"/>
                </a:lnTo>
                <a:lnTo>
                  <a:pt x="10101" y="7935"/>
                </a:lnTo>
                <a:lnTo>
                  <a:pt x="9872" y="8329"/>
                </a:lnTo>
                <a:lnTo>
                  <a:pt x="9643" y="8654"/>
                </a:lnTo>
                <a:lnTo>
                  <a:pt x="9368" y="9002"/>
                </a:lnTo>
                <a:close/>
              </a:path>
            </a:pathLst>
          </a:custGeom>
          <a:solidFill>
            <a:srgbClr val="00800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cs-CZ"/>
          </a:p>
        </p:txBody>
      </p:sp>
      <p:sp>
        <p:nvSpPr>
          <p:cNvPr id="32791" name="plant"/>
          <p:cNvSpPr>
            <a:spLocks noEditPoints="1" noChangeArrowheads="1"/>
          </p:cNvSpPr>
          <p:nvPr/>
        </p:nvSpPr>
        <p:spPr bwMode="auto">
          <a:xfrm>
            <a:off x="3454400" y="4648200"/>
            <a:ext cx="2413000" cy="1809750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0 h 21600"/>
              <a:gd name="T4" fmla="*/ 2147483647 w 21600"/>
              <a:gd name="T5" fmla="*/ 0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0 w 21600"/>
              <a:gd name="T13" fmla="*/ 2147483647 h 21600"/>
              <a:gd name="T14" fmla="*/ 0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7100 w 21600"/>
              <a:gd name="T25" fmla="*/ 10092 h 21600"/>
              <a:gd name="T26" fmla="*/ 14545 w 21600"/>
              <a:gd name="T27" fmla="*/ 13573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9368" y="9002"/>
                </a:moveTo>
                <a:lnTo>
                  <a:pt x="9254" y="8422"/>
                </a:lnTo>
                <a:lnTo>
                  <a:pt x="9139" y="7935"/>
                </a:lnTo>
                <a:lnTo>
                  <a:pt x="8819" y="7355"/>
                </a:lnTo>
                <a:lnTo>
                  <a:pt x="8475" y="6728"/>
                </a:lnTo>
                <a:lnTo>
                  <a:pt x="8040" y="6287"/>
                </a:lnTo>
                <a:lnTo>
                  <a:pt x="7421" y="5707"/>
                </a:lnTo>
                <a:lnTo>
                  <a:pt x="6574" y="5429"/>
                </a:lnTo>
                <a:lnTo>
                  <a:pt x="5452" y="5313"/>
                </a:lnTo>
                <a:lnTo>
                  <a:pt x="4856" y="5220"/>
                </a:lnTo>
                <a:lnTo>
                  <a:pt x="4169" y="5220"/>
                </a:lnTo>
                <a:lnTo>
                  <a:pt x="3665" y="5104"/>
                </a:lnTo>
                <a:lnTo>
                  <a:pt x="3001" y="4872"/>
                </a:lnTo>
                <a:lnTo>
                  <a:pt x="2497" y="4756"/>
                </a:lnTo>
                <a:lnTo>
                  <a:pt x="2062" y="4408"/>
                </a:lnTo>
                <a:lnTo>
                  <a:pt x="1603" y="4083"/>
                </a:lnTo>
                <a:lnTo>
                  <a:pt x="1283" y="3689"/>
                </a:lnTo>
                <a:lnTo>
                  <a:pt x="1283" y="4315"/>
                </a:lnTo>
                <a:lnTo>
                  <a:pt x="1489" y="5104"/>
                </a:lnTo>
                <a:lnTo>
                  <a:pt x="1832" y="6055"/>
                </a:lnTo>
                <a:lnTo>
                  <a:pt x="2382" y="6914"/>
                </a:lnTo>
                <a:lnTo>
                  <a:pt x="2680" y="7471"/>
                </a:lnTo>
                <a:lnTo>
                  <a:pt x="3115" y="7935"/>
                </a:lnTo>
                <a:lnTo>
                  <a:pt x="3573" y="8213"/>
                </a:lnTo>
                <a:lnTo>
                  <a:pt x="4077" y="8654"/>
                </a:lnTo>
                <a:lnTo>
                  <a:pt x="4627" y="9002"/>
                </a:lnTo>
                <a:lnTo>
                  <a:pt x="5245" y="9234"/>
                </a:lnTo>
                <a:lnTo>
                  <a:pt x="6024" y="9443"/>
                </a:lnTo>
                <a:lnTo>
                  <a:pt x="6757" y="9628"/>
                </a:lnTo>
                <a:lnTo>
                  <a:pt x="5177" y="10069"/>
                </a:lnTo>
                <a:lnTo>
                  <a:pt x="3963" y="10649"/>
                </a:lnTo>
                <a:lnTo>
                  <a:pt x="3344" y="11044"/>
                </a:lnTo>
                <a:lnTo>
                  <a:pt x="2886" y="11600"/>
                </a:lnTo>
                <a:lnTo>
                  <a:pt x="2497" y="12041"/>
                </a:lnTo>
                <a:lnTo>
                  <a:pt x="1947" y="12343"/>
                </a:lnTo>
                <a:lnTo>
                  <a:pt x="1168" y="12668"/>
                </a:lnTo>
                <a:lnTo>
                  <a:pt x="0" y="12900"/>
                </a:lnTo>
                <a:lnTo>
                  <a:pt x="435" y="13248"/>
                </a:lnTo>
                <a:lnTo>
                  <a:pt x="779" y="13456"/>
                </a:lnTo>
                <a:lnTo>
                  <a:pt x="1283" y="13642"/>
                </a:lnTo>
                <a:lnTo>
                  <a:pt x="1718" y="13758"/>
                </a:lnTo>
                <a:lnTo>
                  <a:pt x="2680" y="13851"/>
                </a:lnTo>
                <a:lnTo>
                  <a:pt x="3573" y="13758"/>
                </a:lnTo>
                <a:lnTo>
                  <a:pt x="4512" y="13526"/>
                </a:lnTo>
                <a:lnTo>
                  <a:pt x="5360" y="13248"/>
                </a:lnTo>
                <a:lnTo>
                  <a:pt x="6139" y="12900"/>
                </a:lnTo>
                <a:lnTo>
                  <a:pt x="6757" y="12552"/>
                </a:lnTo>
                <a:lnTo>
                  <a:pt x="6459" y="13132"/>
                </a:lnTo>
                <a:lnTo>
                  <a:pt x="6139" y="13642"/>
                </a:lnTo>
                <a:lnTo>
                  <a:pt x="5910" y="14199"/>
                </a:lnTo>
                <a:lnTo>
                  <a:pt x="5681" y="14663"/>
                </a:lnTo>
                <a:lnTo>
                  <a:pt x="5681" y="15150"/>
                </a:lnTo>
                <a:lnTo>
                  <a:pt x="5681" y="15730"/>
                </a:lnTo>
                <a:lnTo>
                  <a:pt x="5681" y="16241"/>
                </a:lnTo>
                <a:lnTo>
                  <a:pt x="5795" y="16913"/>
                </a:lnTo>
                <a:lnTo>
                  <a:pt x="5910" y="17586"/>
                </a:lnTo>
                <a:lnTo>
                  <a:pt x="5910" y="18213"/>
                </a:lnTo>
                <a:lnTo>
                  <a:pt x="5795" y="18885"/>
                </a:lnTo>
                <a:lnTo>
                  <a:pt x="5566" y="19396"/>
                </a:lnTo>
                <a:lnTo>
                  <a:pt x="5245" y="19976"/>
                </a:lnTo>
                <a:lnTo>
                  <a:pt x="4971" y="20370"/>
                </a:lnTo>
                <a:lnTo>
                  <a:pt x="4512" y="20811"/>
                </a:lnTo>
                <a:lnTo>
                  <a:pt x="4077" y="21043"/>
                </a:lnTo>
                <a:lnTo>
                  <a:pt x="5177" y="20927"/>
                </a:lnTo>
                <a:lnTo>
                  <a:pt x="6253" y="20486"/>
                </a:lnTo>
                <a:lnTo>
                  <a:pt x="7421" y="19976"/>
                </a:lnTo>
                <a:lnTo>
                  <a:pt x="8361" y="19187"/>
                </a:lnTo>
                <a:lnTo>
                  <a:pt x="8819" y="18769"/>
                </a:lnTo>
                <a:lnTo>
                  <a:pt x="9139" y="18213"/>
                </a:lnTo>
                <a:lnTo>
                  <a:pt x="9437" y="17772"/>
                </a:lnTo>
                <a:lnTo>
                  <a:pt x="9643" y="17261"/>
                </a:lnTo>
                <a:lnTo>
                  <a:pt x="9872" y="16681"/>
                </a:lnTo>
                <a:lnTo>
                  <a:pt x="9872" y="16171"/>
                </a:lnTo>
                <a:lnTo>
                  <a:pt x="9872" y="15614"/>
                </a:lnTo>
                <a:lnTo>
                  <a:pt x="9758" y="15057"/>
                </a:lnTo>
                <a:lnTo>
                  <a:pt x="10216" y="15498"/>
                </a:lnTo>
                <a:lnTo>
                  <a:pt x="10537" y="16241"/>
                </a:lnTo>
                <a:lnTo>
                  <a:pt x="10834" y="17145"/>
                </a:lnTo>
                <a:lnTo>
                  <a:pt x="11041" y="18213"/>
                </a:lnTo>
                <a:lnTo>
                  <a:pt x="11155" y="19187"/>
                </a:lnTo>
                <a:lnTo>
                  <a:pt x="11155" y="20185"/>
                </a:lnTo>
                <a:lnTo>
                  <a:pt x="11155" y="20579"/>
                </a:lnTo>
                <a:lnTo>
                  <a:pt x="11041" y="21043"/>
                </a:lnTo>
                <a:lnTo>
                  <a:pt x="10926" y="21391"/>
                </a:lnTo>
                <a:lnTo>
                  <a:pt x="10766" y="21600"/>
                </a:lnTo>
                <a:lnTo>
                  <a:pt x="11499" y="21484"/>
                </a:lnTo>
                <a:lnTo>
                  <a:pt x="12323" y="21043"/>
                </a:lnTo>
                <a:lnTo>
                  <a:pt x="13102" y="20370"/>
                </a:lnTo>
                <a:lnTo>
                  <a:pt x="13606" y="19628"/>
                </a:lnTo>
                <a:lnTo>
                  <a:pt x="13950" y="19071"/>
                </a:lnTo>
                <a:lnTo>
                  <a:pt x="14064" y="18677"/>
                </a:lnTo>
                <a:lnTo>
                  <a:pt x="14179" y="18097"/>
                </a:lnTo>
                <a:lnTo>
                  <a:pt x="14293" y="17586"/>
                </a:lnTo>
                <a:lnTo>
                  <a:pt x="14179" y="16913"/>
                </a:lnTo>
                <a:lnTo>
                  <a:pt x="14064" y="16241"/>
                </a:lnTo>
                <a:lnTo>
                  <a:pt x="13835" y="15614"/>
                </a:lnTo>
                <a:lnTo>
                  <a:pt x="13560" y="14872"/>
                </a:lnTo>
                <a:lnTo>
                  <a:pt x="13950" y="14941"/>
                </a:lnTo>
                <a:lnTo>
                  <a:pt x="14408" y="15150"/>
                </a:lnTo>
                <a:lnTo>
                  <a:pt x="14843" y="15266"/>
                </a:lnTo>
                <a:lnTo>
                  <a:pt x="15232" y="15614"/>
                </a:lnTo>
                <a:lnTo>
                  <a:pt x="15576" y="15846"/>
                </a:lnTo>
                <a:lnTo>
                  <a:pt x="15897" y="16171"/>
                </a:lnTo>
                <a:lnTo>
                  <a:pt x="16126" y="16473"/>
                </a:lnTo>
                <a:lnTo>
                  <a:pt x="16240" y="16913"/>
                </a:lnTo>
                <a:lnTo>
                  <a:pt x="16515" y="17261"/>
                </a:lnTo>
                <a:lnTo>
                  <a:pt x="17088" y="17586"/>
                </a:lnTo>
                <a:lnTo>
                  <a:pt x="17798" y="17865"/>
                </a:lnTo>
                <a:lnTo>
                  <a:pt x="18576" y="18097"/>
                </a:lnTo>
                <a:lnTo>
                  <a:pt x="19424" y="18213"/>
                </a:lnTo>
                <a:lnTo>
                  <a:pt x="20317" y="18213"/>
                </a:lnTo>
                <a:lnTo>
                  <a:pt x="21050" y="18213"/>
                </a:lnTo>
                <a:lnTo>
                  <a:pt x="21600" y="17865"/>
                </a:lnTo>
                <a:lnTo>
                  <a:pt x="21165" y="17656"/>
                </a:lnTo>
                <a:lnTo>
                  <a:pt x="20592" y="17470"/>
                </a:lnTo>
                <a:lnTo>
                  <a:pt x="20088" y="17029"/>
                </a:lnTo>
                <a:lnTo>
                  <a:pt x="19653" y="16681"/>
                </a:lnTo>
                <a:lnTo>
                  <a:pt x="19195" y="16241"/>
                </a:lnTo>
                <a:lnTo>
                  <a:pt x="18920" y="15962"/>
                </a:lnTo>
                <a:lnTo>
                  <a:pt x="18576" y="15498"/>
                </a:lnTo>
                <a:lnTo>
                  <a:pt x="18576" y="15057"/>
                </a:lnTo>
                <a:lnTo>
                  <a:pt x="18485" y="14756"/>
                </a:lnTo>
                <a:lnTo>
                  <a:pt x="18256" y="14199"/>
                </a:lnTo>
                <a:lnTo>
                  <a:pt x="17912" y="13526"/>
                </a:lnTo>
                <a:lnTo>
                  <a:pt x="17523" y="13016"/>
                </a:lnTo>
                <a:lnTo>
                  <a:pt x="16973" y="12436"/>
                </a:lnTo>
                <a:lnTo>
                  <a:pt x="16355" y="12041"/>
                </a:lnTo>
                <a:lnTo>
                  <a:pt x="16011" y="11832"/>
                </a:lnTo>
                <a:lnTo>
                  <a:pt x="15690" y="11716"/>
                </a:lnTo>
                <a:lnTo>
                  <a:pt x="15232" y="11716"/>
                </a:lnTo>
                <a:lnTo>
                  <a:pt x="14843" y="11716"/>
                </a:lnTo>
                <a:lnTo>
                  <a:pt x="15461" y="11252"/>
                </a:lnTo>
                <a:lnTo>
                  <a:pt x="16126" y="10858"/>
                </a:lnTo>
                <a:lnTo>
                  <a:pt x="16973" y="10649"/>
                </a:lnTo>
                <a:lnTo>
                  <a:pt x="17798" y="10417"/>
                </a:lnTo>
                <a:lnTo>
                  <a:pt x="18806" y="10301"/>
                </a:lnTo>
                <a:lnTo>
                  <a:pt x="19653" y="10301"/>
                </a:lnTo>
                <a:lnTo>
                  <a:pt x="20478" y="10417"/>
                </a:lnTo>
                <a:lnTo>
                  <a:pt x="21256" y="10533"/>
                </a:lnTo>
                <a:lnTo>
                  <a:pt x="20707" y="9837"/>
                </a:lnTo>
                <a:lnTo>
                  <a:pt x="19859" y="9234"/>
                </a:lnTo>
                <a:lnTo>
                  <a:pt x="18806" y="8538"/>
                </a:lnTo>
                <a:lnTo>
                  <a:pt x="17637" y="8144"/>
                </a:lnTo>
                <a:lnTo>
                  <a:pt x="16973" y="8027"/>
                </a:lnTo>
                <a:lnTo>
                  <a:pt x="16355" y="7935"/>
                </a:lnTo>
                <a:lnTo>
                  <a:pt x="15805" y="7935"/>
                </a:lnTo>
                <a:lnTo>
                  <a:pt x="15118" y="8027"/>
                </a:lnTo>
                <a:lnTo>
                  <a:pt x="14614" y="8144"/>
                </a:lnTo>
                <a:lnTo>
                  <a:pt x="14064" y="8422"/>
                </a:lnTo>
                <a:lnTo>
                  <a:pt x="13606" y="8886"/>
                </a:lnTo>
                <a:lnTo>
                  <a:pt x="13217" y="9327"/>
                </a:lnTo>
                <a:lnTo>
                  <a:pt x="13606" y="8538"/>
                </a:lnTo>
                <a:lnTo>
                  <a:pt x="13950" y="7935"/>
                </a:lnTo>
                <a:lnTo>
                  <a:pt x="14293" y="7123"/>
                </a:lnTo>
                <a:lnTo>
                  <a:pt x="14499" y="6519"/>
                </a:lnTo>
                <a:lnTo>
                  <a:pt x="14614" y="5823"/>
                </a:lnTo>
                <a:lnTo>
                  <a:pt x="14614" y="5220"/>
                </a:lnTo>
                <a:lnTo>
                  <a:pt x="14408" y="4524"/>
                </a:lnTo>
                <a:lnTo>
                  <a:pt x="14064" y="3898"/>
                </a:lnTo>
                <a:lnTo>
                  <a:pt x="13606" y="3225"/>
                </a:lnTo>
                <a:lnTo>
                  <a:pt x="13331" y="2598"/>
                </a:lnTo>
                <a:lnTo>
                  <a:pt x="13102" y="2042"/>
                </a:lnTo>
                <a:lnTo>
                  <a:pt x="12896" y="1485"/>
                </a:lnTo>
                <a:lnTo>
                  <a:pt x="12781" y="1090"/>
                </a:lnTo>
                <a:lnTo>
                  <a:pt x="12667" y="626"/>
                </a:lnTo>
                <a:lnTo>
                  <a:pt x="12667" y="278"/>
                </a:lnTo>
                <a:lnTo>
                  <a:pt x="12667" y="0"/>
                </a:lnTo>
                <a:lnTo>
                  <a:pt x="12163" y="394"/>
                </a:lnTo>
                <a:lnTo>
                  <a:pt x="11728" y="974"/>
                </a:lnTo>
                <a:lnTo>
                  <a:pt x="11155" y="1601"/>
                </a:lnTo>
                <a:lnTo>
                  <a:pt x="10766" y="2390"/>
                </a:lnTo>
                <a:lnTo>
                  <a:pt x="10330" y="3109"/>
                </a:lnTo>
                <a:lnTo>
                  <a:pt x="10101" y="3898"/>
                </a:lnTo>
                <a:lnTo>
                  <a:pt x="9987" y="4524"/>
                </a:lnTo>
                <a:lnTo>
                  <a:pt x="10101" y="5220"/>
                </a:lnTo>
                <a:lnTo>
                  <a:pt x="10216" y="5823"/>
                </a:lnTo>
                <a:lnTo>
                  <a:pt x="10330" y="6403"/>
                </a:lnTo>
                <a:lnTo>
                  <a:pt x="10330" y="6914"/>
                </a:lnTo>
                <a:lnTo>
                  <a:pt x="10216" y="7471"/>
                </a:lnTo>
                <a:lnTo>
                  <a:pt x="10101" y="7935"/>
                </a:lnTo>
                <a:lnTo>
                  <a:pt x="9872" y="8329"/>
                </a:lnTo>
                <a:lnTo>
                  <a:pt x="9643" y="8654"/>
                </a:lnTo>
                <a:lnTo>
                  <a:pt x="9368" y="9002"/>
                </a:lnTo>
                <a:close/>
              </a:path>
            </a:pathLst>
          </a:custGeom>
          <a:solidFill>
            <a:srgbClr val="00800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cs-CZ"/>
          </a:p>
        </p:txBody>
      </p:sp>
      <p:sp>
        <p:nvSpPr>
          <p:cNvPr id="32792" name="plant"/>
          <p:cNvSpPr>
            <a:spLocks noEditPoints="1" noChangeArrowheads="1"/>
          </p:cNvSpPr>
          <p:nvPr/>
        </p:nvSpPr>
        <p:spPr bwMode="auto">
          <a:xfrm>
            <a:off x="8839200" y="3810000"/>
            <a:ext cx="2413000" cy="1809750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0 h 21600"/>
              <a:gd name="T4" fmla="*/ 2147483647 w 21600"/>
              <a:gd name="T5" fmla="*/ 0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0 w 21600"/>
              <a:gd name="T13" fmla="*/ 2147483647 h 21600"/>
              <a:gd name="T14" fmla="*/ 0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7100 w 21600"/>
              <a:gd name="T25" fmla="*/ 10092 h 21600"/>
              <a:gd name="T26" fmla="*/ 14545 w 21600"/>
              <a:gd name="T27" fmla="*/ 13573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9368" y="9002"/>
                </a:moveTo>
                <a:lnTo>
                  <a:pt x="9254" y="8422"/>
                </a:lnTo>
                <a:lnTo>
                  <a:pt x="9139" y="7935"/>
                </a:lnTo>
                <a:lnTo>
                  <a:pt x="8819" y="7355"/>
                </a:lnTo>
                <a:lnTo>
                  <a:pt x="8475" y="6728"/>
                </a:lnTo>
                <a:lnTo>
                  <a:pt x="8040" y="6287"/>
                </a:lnTo>
                <a:lnTo>
                  <a:pt x="7421" y="5707"/>
                </a:lnTo>
                <a:lnTo>
                  <a:pt x="6574" y="5429"/>
                </a:lnTo>
                <a:lnTo>
                  <a:pt x="5452" y="5313"/>
                </a:lnTo>
                <a:lnTo>
                  <a:pt x="4856" y="5220"/>
                </a:lnTo>
                <a:lnTo>
                  <a:pt x="4169" y="5220"/>
                </a:lnTo>
                <a:lnTo>
                  <a:pt x="3665" y="5104"/>
                </a:lnTo>
                <a:lnTo>
                  <a:pt x="3001" y="4872"/>
                </a:lnTo>
                <a:lnTo>
                  <a:pt x="2497" y="4756"/>
                </a:lnTo>
                <a:lnTo>
                  <a:pt x="2062" y="4408"/>
                </a:lnTo>
                <a:lnTo>
                  <a:pt x="1603" y="4083"/>
                </a:lnTo>
                <a:lnTo>
                  <a:pt x="1283" y="3689"/>
                </a:lnTo>
                <a:lnTo>
                  <a:pt x="1283" y="4315"/>
                </a:lnTo>
                <a:lnTo>
                  <a:pt x="1489" y="5104"/>
                </a:lnTo>
                <a:lnTo>
                  <a:pt x="1832" y="6055"/>
                </a:lnTo>
                <a:lnTo>
                  <a:pt x="2382" y="6914"/>
                </a:lnTo>
                <a:lnTo>
                  <a:pt x="2680" y="7471"/>
                </a:lnTo>
                <a:lnTo>
                  <a:pt x="3115" y="7935"/>
                </a:lnTo>
                <a:lnTo>
                  <a:pt x="3573" y="8213"/>
                </a:lnTo>
                <a:lnTo>
                  <a:pt x="4077" y="8654"/>
                </a:lnTo>
                <a:lnTo>
                  <a:pt x="4627" y="9002"/>
                </a:lnTo>
                <a:lnTo>
                  <a:pt x="5245" y="9234"/>
                </a:lnTo>
                <a:lnTo>
                  <a:pt x="6024" y="9443"/>
                </a:lnTo>
                <a:lnTo>
                  <a:pt x="6757" y="9628"/>
                </a:lnTo>
                <a:lnTo>
                  <a:pt x="5177" y="10069"/>
                </a:lnTo>
                <a:lnTo>
                  <a:pt x="3963" y="10649"/>
                </a:lnTo>
                <a:lnTo>
                  <a:pt x="3344" y="11044"/>
                </a:lnTo>
                <a:lnTo>
                  <a:pt x="2886" y="11600"/>
                </a:lnTo>
                <a:lnTo>
                  <a:pt x="2497" y="12041"/>
                </a:lnTo>
                <a:lnTo>
                  <a:pt x="1947" y="12343"/>
                </a:lnTo>
                <a:lnTo>
                  <a:pt x="1168" y="12668"/>
                </a:lnTo>
                <a:lnTo>
                  <a:pt x="0" y="12900"/>
                </a:lnTo>
                <a:lnTo>
                  <a:pt x="435" y="13248"/>
                </a:lnTo>
                <a:lnTo>
                  <a:pt x="779" y="13456"/>
                </a:lnTo>
                <a:lnTo>
                  <a:pt x="1283" y="13642"/>
                </a:lnTo>
                <a:lnTo>
                  <a:pt x="1718" y="13758"/>
                </a:lnTo>
                <a:lnTo>
                  <a:pt x="2680" y="13851"/>
                </a:lnTo>
                <a:lnTo>
                  <a:pt x="3573" y="13758"/>
                </a:lnTo>
                <a:lnTo>
                  <a:pt x="4512" y="13526"/>
                </a:lnTo>
                <a:lnTo>
                  <a:pt x="5360" y="13248"/>
                </a:lnTo>
                <a:lnTo>
                  <a:pt x="6139" y="12900"/>
                </a:lnTo>
                <a:lnTo>
                  <a:pt x="6757" y="12552"/>
                </a:lnTo>
                <a:lnTo>
                  <a:pt x="6459" y="13132"/>
                </a:lnTo>
                <a:lnTo>
                  <a:pt x="6139" y="13642"/>
                </a:lnTo>
                <a:lnTo>
                  <a:pt x="5910" y="14199"/>
                </a:lnTo>
                <a:lnTo>
                  <a:pt x="5681" y="14663"/>
                </a:lnTo>
                <a:lnTo>
                  <a:pt x="5681" y="15150"/>
                </a:lnTo>
                <a:lnTo>
                  <a:pt x="5681" y="15730"/>
                </a:lnTo>
                <a:lnTo>
                  <a:pt x="5681" y="16241"/>
                </a:lnTo>
                <a:lnTo>
                  <a:pt x="5795" y="16913"/>
                </a:lnTo>
                <a:lnTo>
                  <a:pt x="5910" y="17586"/>
                </a:lnTo>
                <a:lnTo>
                  <a:pt x="5910" y="18213"/>
                </a:lnTo>
                <a:lnTo>
                  <a:pt x="5795" y="18885"/>
                </a:lnTo>
                <a:lnTo>
                  <a:pt x="5566" y="19396"/>
                </a:lnTo>
                <a:lnTo>
                  <a:pt x="5245" y="19976"/>
                </a:lnTo>
                <a:lnTo>
                  <a:pt x="4971" y="20370"/>
                </a:lnTo>
                <a:lnTo>
                  <a:pt x="4512" y="20811"/>
                </a:lnTo>
                <a:lnTo>
                  <a:pt x="4077" y="21043"/>
                </a:lnTo>
                <a:lnTo>
                  <a:pt x="5177" y="20927"/>
                </a:lnTo>
                <a:lnTo>
                  <a:pt x="6253" y="20486"/>
                </a:lnTo>
                <a:lnTo>
                  <a:pt x="7421" y="19976"/>
                </a:lnTo>
                <a:lnTo>
                  <a:pt x="8361" y="19187"/>
                </a:lnTo>
                <a:lnTo>
                  <a:pt x="8819" y="18769"/>
                </a:lnTo>
                <a:lnTo>
                  <a:pt x="9139" y="18213"/>
                </a:lnTo>
                <a:lnTo>
                  <a:pt x="9437" y="17772"/>
                </a:lnTo>
                <a:lnTo>
                  <a:pt x="9643" y="17261"/>
                </a:lnTo>
                <a:lnTo>
                  <a:pt x="9872" y="16681"/>
                </a:lnTo>
                <a:lnTo>
                  <a:pt x="9872" y="16171"/>
                </a:lnTo>
                <a:lnTo>
                  <a:pt x="9872" y="15614"/>
                </a:lnTo>
                <a:lnTo>
                  <a:pt x="9758" y="15057"/>
                </a:lnTo>
                <a:lnTo>
                  <a:pt x="10216" y="15498"/>
                </a:lnTo>
                <a:lnTo>
                  <a:pt x="10537" y="16241"/>
                </a:lnTo>
                <a:lnTo>
                  <a:pt x="10834" y="17145"/>
                </a:lnTo>
                <a:lnTo>
                  <a:pt x="11041" y="18213"/>
                </a:lnTo>
                <a:lnTo>
                  <a:pt x="11155" y="19187"/>
                </a:lnTo>
                <a:lnTo>
                  <a:pt x="11155" y="20185"/>
                </a:lnTo>
                <a:lnTo>
                  <a:pt x="11155" y="20579"/>
                </a:lnTo>
                <a:lnTo>
                  <a:pt x="11041" y="21043"/>
                </a:lnTo>
                <a:lnTo>
                  <a:pt x="10926" y="21391"/>
                </a:lnTo>
                <a:lnTo>
                  <a:pt x="10766" y="21600"/>
                </a:lnTo>
                <a:lnTo>
                  <a:pt x="11499" y="21484"/>
                </a:lnTo>
                <a:lnTo>
                  <a:pt x="12323" y="21043"/>
                </a:lnTo>
                <a:lnTo>
                  <a:pt x="13102" y="20370"/>
                </a:lnTo>
                <a:lnTo>
                  <a:pt x="13606" y="19628"/>
                </a:lnTo>
                <a:lnTo>
                  <a:pt x="13950" y="19071"/>
                </a:lnTo>
                <a:lnTo>
                  <a:pt x="14064" y="18677"/>
                </a:lnTo>
                <a:lnTo>
                  <a:pt x="14179" y="18097"/>
                </a:lnTo>
                <a:lnTo>
                  <a:pt x="14293" y="17586"/>
                </a:lnTo>
                <a:lnTo>
                  <a:pt x="14179" y="16913"/>
                </a:lnTo>
                <a:lnTo>
                  <a:pt x="14064" y="16241"/>
                </a:lnTo>
                <a:lnTo>
                  <a:pt x="13835" y="15614"/>
                </a:lnTo>
                <a:lnTo>
                  <a:pt x="13560" y="14872"/>
                </a:lnTo>
                <a:lnTo>
                  <a:pt x="13950" y="14941"/>
                </a:lnTo>
                <a:lnTo>
                  <a:pt x="14408" y="15150"/>
                </a:lnTo>
                <a:lnTo>
                  <a:pt x="14843" y="15266"/>
                </a:lnTo>
                <a:lnTo>
                  <a:pt x="15232" y="15614"/>
                </a:lnTo>
                <a:lnTo>
                  <a:pt x="15576" y="15846"/>
                </a:lnTo>
                <a:lnTo>
                  <a:pt x="15897" y="16171"/>
                </a:lnTo>
                <a:lnTo>
                  <a:pt x="16126" y="16473"/>
                </a:lnTo>
                <a:lnTo>
                  <a:pt x="16240" y="16913"/>
                </a:lnTo>
                <a:lnTo>
                  <a:pt x="16515" y="17261"/>
                </a:lnTo>
                <a:lnTo>
                  <a:pt x="17088" y="17586"/>
                </a:lnTo>
                <a:lnTo>
                  <a:pt x="17798" y="17865"/>
                </a:lnTo>
                <a:lnTo>
                  <a:pt x="18576" y="18097"/>
                </a:lnTo>
                <a:lnTo>
                  <a:pt x="19424" y="18213"/>
                </a:lnTo>
                <a:lnTo>
                  <a:pt x="20317" y="18213"/>
                </a:lnTo>
                <a:lnTo>
                  <a:pt x="21050" y="18213"/>
                </a:lnTo>
                <a:lnTo>
                  <a:pt x="21600" y="17865"/>
                </a:lnTo>
                <a:lnTo>
                  <a:pt x="21165" y="17656"/>
                </a:lnTo>
                <a:lnTo>
                  <a:pt x="20592" y="17470"/>
                </a:lnTo>
                <a:lnTo>
                  <a:pt x="20088" y="17029"/>
                </a:lnTo>
                <a:lnTo>
                  <a:pt x="19653" y="16681"/>
                </a:lnTo>
                <a:lnTo>
                  <a:pt x="19195" y="16241"/>
                </a:lnTo>
                <a:lnTo>
                  <a:pt x="18920" y="15962"/>
                </a:lnTo>
                <a:lnTo>
                  <a:pt x="18576" y="15498"/>
                </a:lnTo>
                <a:lnTo>
                  <a:pt x="18576" y="15057"/>
                </a:lnTo>
                <a:lnTo>
                  <a:pt x="18485" y="14756"/>
                </a:lnTo>
                <a:lnTo>
                  <a:pt x="18256" y="14199"/>
                </a:lnTo>
                <a:lnTo>
                  <a:pt x="17912" y="13526"/>
                </a:lnTo>
                <a:lnTo>
                  <a:pt x="17523" y="13016"/>
                </a:lnTo>
                <a:lnTo>
                  <a:pt x="16973" y="12436"/>
                </a:lnTo>
                <a:lnTo>
                  <a:pt x="16355" y="12041"/>
                </a:lnTo>
                <a:lnTo>
                  <a:pt x="16011" y="11832"/>
                </a:lnTo>
                <a:lnTo>
                  <a:pt x="15690" y="11716"/>
                </a:lnTo>
                <a:lnTo>
                  <a:pt x="15232" y="11716"/>
                </a:lnTo>
                <a:lnTo>
                  <a:pt x="14843" y="11716"/>
                </a:lnTo>
                <a:lnTo>
                  <a:pt x="15461" y="11252"/>
                </a:lnTo>
                <a:lnTo>
                  <a:pt x="16126" y="10858"/>
                </a:lnTo>
                <a:lnTo>
                  <a:pt x="16973" y="10649"/>
                </a:lnTo>
                <a:lnTo>
                  <a:pt x="17798" y="10417"/>
                </a:lnTo>
                <a:lnTo>
                  <a:pt x="18806" y="10301"/>
                </a:lnTo>
                <a:lnTo>
                  <a:pt x="19653" y="10301"/>
                </a:lnTo>
                <a:lnTo>
                  <a:pt x="20478" y="10417"/>
                </a:lnTo>
                <a:lnTo>
                  <a:pt x="21256" y="10533"/>
                </a:lnTo>
                <a:lnTo>
                  <a:pt x="20707" y="9837"/>
                </a:lnTo>
                <a:lnTo>
                  <a:pt x="19859" y="9234"/>
                </a:lnTo>
                <a:lnTo>
                  <a:pt x="18806" y="8538"/>
                </a:lnTo>
                <a:lnTo>
                  <a:pt x="17637" y="8144"/>
                </a:lnTo>
                <a:lnTo>
                  <a:pt x="16973" y="8027"/>
                </a:lnTo>
                <a:lnTo>
                  <a:pt x="16355" y="7935"/>
                </a:lnTo>
                <a:lnTo>
                  <a:pt x="15805" y="7935"/>
                </a:lnTo>
                <a:lnTo>
                  <a:pt x="15118" y="8027"/>
                </a:lnTo>
                <a:lnTo>
                  <a:pt x="14614" y="8144"/>
                </a:lnTo>
                <a:lnTo>
                  <a:pt x="14064" y="8422"/>
                </a:lnTo>
                <a:lnTo>
                  <a:pt x="13606" y="8886"/>
                </a:lnTo>
                <a:lnTo>
                  <a:pt x="13217" y="9327"/>
                </a:lnTo>
                <a:lnTo>
                  <a:pt x="13606" y="8538"/>
                </a:lnTo>
                <a:lnTo>
                  <a:pt x="13950" y="7935"/>
                </a:lnTo>
                <a:lnTo>
                  <a:pt x="14293" y="7123"/>
                </a:lnTo>
                <a:lnTo>
                  <a:pt x="14499" y="6519"/>
                </a:lnTo>
                <a:lnTo>
                  <a:pt x="14614" y="5823"/>
                </a:lnTo>
                <a:lnTo>
                  <a:pt x="14614" y="5220"/>
                </a:lnTo>
                <a:lnTo>
                  <a:pt x="14408" y="4524"/>
                </a:lnTo>
                <a:lnTo>
                  <a:pt x="14064" y="3898"/>
                </a:lnTo>
                <a:lnTo>
                  <a:pt x="13606" y="3225"/>
                </a:lnTo>
                <a:lnTo>
                  <a:pt x="13331" y="2598"/>
                </a:lnTo>
                <a:lnTo>
                  <a:pt x="13102" y="2042"/>
                </a:lnTo>
                <a:lnTo>
                  <a:pt x="12896" y="1485"/>
                </a:lnTo>
                <a:lnTo>
                  <a:pt x="12781" y="1090"/>
                </a:lnTo>
                <a:lnTo>
                  <a:pt x="12667" y="626"/>
                </a:lnTo>
                <a:lnTo>
                  <a:pt x="12667" y="278"/>
                </a:lnTo>
                <a:lnTo>
                  <a:pt x="12667" y="0"/>
                </a:lnTo>
                <a:lnTo>
                  <a:pt x="12163" y="394"/>
                </a:lnTo>
                <a:lnTo>
                  <a:pt x="11728" y="974"/>
                </a:lnTo>
                <a:lnTo>
                  <a:pt x="11155" y="1601"/>
                </a:lnTo>
                <a:lnTo>
                  <a:pt x="10766" y="2390"/>
                </a:lnTo>
                <a:lnTo>
                  <a:pt x="10330" y="3109"/>
                </a:lnTo>
                <a:lnTo>
                  <a:pt x="10101" y="3898"/>
                </a:lnTo>
                <a:lnTo>
                  <a:pt x="9987" y="4524"/>
                </a:lnTo>
                <a:lnTo>
                  <a:pt x="10101" y="5220"/>
                </a:lnTo>
                <a:lnTo>
                  <a:pt x="10216" y="5823"/>
                </a:lnTo>
                <a:lnTo>
                  <a:pt x="10330" y="6403"/>
                </a:lnTo>
                <a:lnTo>
                  <a:pt x="10330" y="6914"/>
                </a:lnTo>
                <a:lnTo>
                  <a:pt x="10216" y="7471"/>
                </a:lnTo>
                <a:lnTo>
                  <a:pt x="10101" y="7935"/>
                </a:lnTo>
                <a:lnTo>
                  <a:pt x="9872" y="8329"/>
                </a:lnTo>
                <a:lnTo>
                  <a:pt x="9643" y="8654"/>
                </a:lnTo>
                <a:lnTo>
                  <a:pt x="9368" y="9002"/>
                </a:lnTo>
                <a:close/>
              </a:path>
            </a:pathLst>
          </a:custGeom>
          <a:solidFill>
            <a:srgbClr val="00800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cs-CZ"/>
          </a:p>
        </p:txBody>
      </p:sp>
      <p:sp>
        <p:nvSpPr>
          <p:cNvPr id="32793" name="plant"/>
          <p:cNvSpPr>
            <a:spLocks noEditPoints="1" noChangeArrowheads="1"/>
          </p:cNvSpPr>
          <p:nvPr/>
        </p:nvSpPr>
        <p:spPr bwMode="auto">
          <a:xfrm>
            <a:off x="4368800" y="4953000"/>
            <a:ext cx="2413000" cy="1809750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0 h 21600"/>
              <a:gd name="T4" fmla="*/ 2147483647 w 21600"/>
              <a:gd name="T5" fmla="*/ 0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0 w 21600"/>
              <a:gd name="T13" fmla="*/ 2147483647 h 21600"/>
              <a:gd name="T14" fmla="*/ 0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7100 w 21600"/>
              <a:gd name="T25" fmla="*/ 10092 h 21600"/>
              <a:gd name="T26" fmla="*/ 14545 w 21600"/>
              <a:gd name="T27" fmla="*/ 13573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9368" y="9002"/>
                </a:moveTo>
                <a:lnTo>
                  <a:pt x="9254" y="8422"/>
                </a:lnTo>
                <a:lnTo>
                  <a:pt x="9139" y="7935"/>
                </a:lnTo>
                <a:lnTo>
                  <a:pt x="8819" y="7355"/>
                </a:lnTo>
                <a:lnTo>
                  <a:pt x="8475" y="6728"/>
                </a:lnTo>
                <a:lnTo>
                  <a:pt x="8040" y="6287"/>
                </a:lnTo>
                <a:lnTo>
                  <a:pt x="7421" y="5707"/>
                </a:lnTo>
                <a:lnTo>
                  <a:pt x="6574" y="5429"/>
                </a:lnTo>
                <a:lnTo>
                  <a:pt x="5452" y="5313"/>
                </a:lnTo>
                <a:lnTo>
                  <a:pt x="4856" y="5220"/>
                </a:lnTo>
                <a:lnTo>
                  <a:pt x="4169" y="5220"/>
                </a:lnTo>
                <a:lnTo>
                  <a:pt x="3665" y="5104"/>
                </a:lnTo>
                <a:lnTo>
                  <a:pt x="3001" y="4872"/>
                </a:lnTo>
                <a:lnTo>
                  <a:pt x="2497" y="4756"/>
                </a:lnTo>
                <a:lnTo>
                  <a:pt x="2062" y="4408"/>
                </a:lnTo>
                <a:lnTo>
                  <a:pt x="1603" y="4083"/>
                </a:lnTo>
                <a:lnTo>
                  <a:pt x="1283" y="3689"/>
                </a:lnTo>
                <a:lnTo>
                  <a:pt x="1283" y="4315"/>
                </a:lnTo>
                <a:lnTo>
                  <a:pt x="1489" y="5104"/>
                </a:lnTo>
                <a:lnTo>
                  <a:pt x="1832" y="6055"/>
                </a:lnTo>
                <a:lnTo>
                  <a:pt x="2382" y="6914"/>
                </a:lnTo>
                <a:lnTo>
                  <a:pt x="2680" y="7471"/>
                </a:lnTo>
                <a:lnTo>
                  <a:pt x="3115" y="7935"/>
                </a:lnTo>
                <a:lnTo>
                  <a:pt x="3573" y="8213"/>
                </a:lnTo>
                <a:lnTo>
                  <a:pt x="4077" y="8654"/>
                </a:lnTo>
                <a:lnTo>
                  <a:pt x="4627" y="9002"/>
                </a:lnTo>
                <a:lnTo>
                  <a:pt x="5245" y="9234"/>
                </a:lnTo>
                <a:lnTo>
                  <a:pt x="6024" y="9443"/>
                </a:lnTo>
                <a:lnTo>
                  <a:pt x="6757" y="9628"/>
                </a:lnTo>
                <a:lnTo>
                  <a:pt x="5177" y="10069"/>
                </a:lnTo>
                <a:lnTo>
                  <a:pt x="3963" y="10649"/>
                </a:lnTo>
                <a:lnTo>
                  <a:pt x="3344" y="11044"/>
                </a:lnTo>
                <a:lnTo>
                  <a:pt x="2886" y="11600"/>
                </a:lnTo>
                <a:lnTo>
                  <a:pt x="2497" y="12041"/>
                </a:lnTo>
                <a:lnTo>
                  <a:pt x="1947" y="12343"/>
                </a:lnTo>
                <a:lnTo>
                  <a:pt x="1168" y="12668"/>
                </a:lnTo>
                <a:lnTo>
                  <a:pt x="0" y="12900"/>
                </a:lnTo>
                <a:lnTo>
                  <a:pt x="435" y="13248"/>
                </a:lnTo>
                <a:lnTo>
                  <a:pt x="779" y="13456"/>
                </a:lnTo>
                <a:lnTo>
                  <a:pt x="1283" y="13642"/>
                </a:lnTo>
                <a:lnTo>
                  <a:pt x="1718" y="13758"/>
                </a:lnTo>
                <a:lnTo>
                  <a:pt x="2680" y="13851"/>
                </a:lnTo>
                <a:lnTo>
                  <a:pt x="3573" y="13758"/>
                </a:lnTo>
                <a:lnTo>
                  <a:pt x="4512" y="13526"/>
                </a:lnTo>
                <a:lnTo>
                  <a:pt x="5360" y="13248"/>
                </a:lnTo>
                <a:lnTo>
                  <a:pt x="6139" y="12900"/>
                </a:lnTo>
                <a:lnTo>
                  <a:pt x="6757" y="12552"/>
                </a:lnTo>
                <a:lnTo>
                  <a:pt x="6459" y="13132"/>
                </a:lnTo>
                <a:lnTo>
                  <a:pt x="6139" y="13642"/>
                </a:lnTo>
                <a:lnTo>
                  <a:pt x="5910" y="14199"/>
                </a:lnTo>
                <a:lnTo>
                  <a:pt x="5681" y="14663"/>
                </a:lnTo>
                <a:lnTo>
                  <a:pt x="5681" y="15150"/>
                </a:lnTo>
                <a:lnTo>
                  <a:pt x="5681" y="15730"/>
                </a:lnTo>
                <a:lnTo>
                  <a:pt x="5681" y="16241"/>
                </a:lnTo>
                <a:lnTo>
                  <a:pt x="5795" y="16913"/>
                </a:lnTo>
                <a:lnTo>
                  <a:pt x="5910" y="17586"/>
                </a:lnTo>
                <a:lnTo>
                  <a:pt x="5910" y="18213"/>
                </a:lnTo>
                <a:lnTo>
                  <a:pt x="5795" y="18885"/>
                </a:lnTo>
                <a:lnTo>
                  <a:pt x="5566" y="19396"/>
                </a:lnTo>
                <a:lnTo>
                  <a:pt x="5245" y="19976"/>
                </a:lnTo>
                <a:lnTo>
                  <a:pt x="4971" y="20370"/>
                </a:lnTo>
                <a:lnTo>
                  <a:pt x="4512" y="20811"/>
                </a:lnTo>
                <a:lnTo>
                  <a:pt x="4077" y="21043"/>
                </a:lnTo>
                <a:lnTo>
                  <a:pt x="5177" y="20927"/>
                </a:lnTo>
                <a:lnTo>
                  <a:pt x="6253" y="20486"/>
                </a:lnTo>
                <a:lnTo>
                  <a:pt x="7421" y="19976"/>
                </a:lnTo>
                <a:lnTo>
                  <a:pt x="8361" y="19187"/>
                </a:lnTo>
                <a:lnTo>
                  <a:pt x="8819" y="18769"/>
                </a:lnTo>
                <a:lnTo>
                  <a:pt x="9139" y="18213"/>
                </a:lnTo>
                <a:lnTo>
                  <a:pt x="9437" y="17772"/>
                </a:lnTo>
                <a:lnTo>
                  <a:pt x="9643" y="17261"/>
                </a:lnTo>
                <a:lnTo>
                  <a:pt x="9872" y="16681"/>
                </a:lnTo>
                <a:lnTo>
                  <a:pt x="9872" y="16171"/>
                </a:lnTo>
                <a:lnTo>
                  <a:pt x="9872" y="15614"/>
                </a:lnTo>
                <a:lnTo>
                  <a:pt x="9758" y="15057"/>
                </a:lnTo>
                <a:lnTo>
                  <a:pt x="10216" y="15498"/>
                </a:lnTo>
                <a:lnTo>
                  <a:pt x="10537" y="16241"/>
                </a:lnTo>
                <a:lnTo>
                  <a:pt x="10834" y="17145"/>
                </a:lnTo>
                <a:lnTo>
                  <a:pt x="11041" y="18213"/>
                </a:lnTo>
                <a:lnTo>
                  <a:pt x="11155" y="19187"/>
                </a:lnTo>
                <a:lnTo>
                  <a:pt x="11155" y="20185"/>
                </a:lnTo>
                <a:lnTo>
                  <a:pt x="11155" y="20579"/>
                </a:lnTo>
                <a:lnTo>
                  <a:pt x="11041" y="21043"/>
                </a:lnTo>
                <a:lnTo>
                  <a:pt x="10926" y="21391"/>
                </a:lnTo>
                <a:lnTo>
                  <a:pt x="10766" y="21600"/>
                </a:lnTo>
                <a:lnTo>
                  <a:pt x="11499" y="21484"/>
                </a:lnTo>
                <a:lnTo>
                  <a:pt x="12323" y="21043"/>
                </a:lnTo>
                <a:lnTo>
                  <a:pt x="13102" y="20370"/>
                </a:lnTo>
                <a:lnTo>
                  <a:pt x="13606" y="19628"/>
                </a:lnTo>
                <a:lnTo>
                  <a:pt x="13950" y="19071"/>
                </a:lnTo>
                <a:lnTo>
                  <a:pt x="14064" y="18677"/>
                </a:lnTo>
                <a:lnTo>
                  <a:pt x="14179" y="18097"/>
                </a:lnTo>
                <a:lnTo>
                  <a:pt x="14293" y="17586"/>
                </a:lnTo>
                <a:lnTo>
                  <a:pt x="14179" y="16913"/>
                </a:lnTo>
                <a:lnTo>
                  <a:pt x="14064" y="16241"/>
                </a:lnTo>
                <a:lnTo>
                  <a:pt x="13835" y="15614"/>
                </a:lnTo>
                <a:lnTo>
                  <a:pt x="13560" y="14872"/>
                </a:lnTo>
                <a:lnTo>
                  <a:pt x="13950" y="14941"/>
                </a:lnTo>
                <a:lnTo>
                  <a:pt x="14408" y="15150"/>
                </a:lnTo>
                <a:lnTo>
                  <a:pt x="14843" y="15266"/>
                </a:lnTo>
                <a:lnTo>
                  <a:pt x="15232" y="15614"/>
                </a:lnTo>
                <a:lnTo>
                  <a:pt x="15576" y="15846"/>
                </a:lnTo>
                <a:lnTo>
                  <a:pt x="15897" y="16171"/>
                </a:lnTo>
                <a:lnTo>
                  <a:pt x="16126" y="16473"/>
                </a:lnTo>
                <a:lnTo>
                  <a:pt x="16240" y="16913"/>
                </a:lnTo>
                <a:lnTo>
                  <a:pt x="16515" y="17261"/>
                </a:lnTo>
                <a:lnTo>
                  <a:pt x="17088" y="17586"/>
                </a:lnTo>
                <a:lnTo>
                  <a:pt x="17798" y="17865"/>
                </a:lnTo>
                <a:lnTo>
                  <a:pt x="18576" y="18097"/>
                </a:lnTo>
                <a:lnTo>
                  <a:pt x="19424" y="18213"/>
                </a:lnTo>
                <a:lnTo>
                  <a:pt x="20317" y="18213"/>
                </a:lnTo>
                <a:lnTo>
                  <a:pt x="21050" y="18213"/>
                </a:lnTo>
                <a:lnTo>
                  <a:pt x="21600" y="17865"/>
                </a:lnTo>
                <a:lnTo>
                  <a:pt x="21165" y="17656"/>
                </a:lnTo>
                <a:lnTo>
                  <a:pt x="20592" y="17470"/>
                </a:lnTo>
                <a:lnTo>
                  <a:pt x="20088" y="17029"/>
                </a:lnTo>
                <a:lnTo>
                  <a:pt x="19653" y="16681"/>
                </a:lnTo>
                <a:lnTo>
                  <a:pt x="19195" y="16241"/>
                </a:lnTo>
                <a:lnTo>
                  <a:pt x="18920" y="15962"/>
                </a:lnTo>
                <a:lnTo>
                  <a:pt x="18576" y="15498"/>
                </a:lnTo>
                <a:lnTo>
                  <a:pt x="18576" y="15057"/>
                </a:lnTo>
                <a:lnTo>
                  <a:pt x="18485" y="14756"/>
                </a:lnTo>
                <a:lnTo>
                  <a:pt x="18256" y="14199"/>
                </a:lnTo>
                <a:lnTo>
                  <a:pt x="17912" y="13526"/>
                </a:lnTo>
                <a:lnTo>
                  <a:pt x="17523" y="13016"/>
                </a:lnTo>
                <a:lnTo>
                  <a:pt x="16973" y="12436"/>
                </a:lnTo>
                <a:lnTo>
                  <a:pt x="16355" y="12041"/>
                </a:lnTo>
                <a:lnTo>
                  <a:pt x="16011" y="11832"/>
                </a:lnTo>
                <a:lnTo>
                  <a:pt x="15690" y="11716"/>
                </a:lnTo>
                <a:lnTo>
                  <a:pt x="15232" y="11716"/>
                </a:lnTo>
                <a:lnTo>
                  <a:pt x="14843" y="11716"/>
                </a:lnTo>
                <a:lnTo>
                  <a:pt x="15461" y="11252"/>
                </a:lnTo>
                <a:lnTo>
                  <a:pt x="16126" y="10858"/>
                </a:lnTo>
                <a:lnTo>
                  <a:pt x="16973" y="10649"/>
                </a:lnTo>
                <a:lnTo>
                  <a:pt x="17798" y="10417"/>
                </a:lnTo>
                <a:lnTo>
                  <a:pt x="18806" y="10301"/>
                </a:lnTo>
                <a:lnTo>
                  <a:pt x="19653" y="10301"/>
                </a:lnTo>
                <a:lnTo>
                  <a:pt x="20478" y="10417"/>
                </a:lnTo>
                <a:lnTo>
                  <a:pt x="21256" y="10533"/>
                </a:lnTo>
                <a:lnTo>
                  <a:pt x="20707" y="9837"/>
                </a:lnTo>
                <a:lnTo>
                  <a:pt x="19859" y="9234"/>
                </a:lnTo>
                <a:lnTo>
                  <a:pt x="18806" y="8538"/>
                </a:lnTo>
                <a:lnTo>
                  <a:pt x="17637" y="8144"/>
                </a:lnTo>
                <a:lnTo>
                  <a:pt x="16973" y="8027"/>
                </a:lnTo>
                <a:lnTo>
                  <a:pt x="16355" y="7935"/>
                </a:lnTo>
                <a:lnTo>
                  <a:pt x="15805" y="7935"/>
                </a:lnTo>
                <a:lnTo>
                  <a:pt x="15118" y="8027"/>
                </a:lnTo>
                <a:lnTo>
                  <a:pt x="14614" y="8144"/>
                </a:lnTo>
                <a:lnTo>
                  <a:pt x="14064" y="8422"/>
                </a:lnTo>
                <a:lnTo>
                  <a:pt x="13606" y="8886"/>
                </a:lnTo>
                <a:lnTo>
                  <a:pt x="13217" y="9327"/>
                </a:lnTo>
                <a:lnTo>
                  <a:pt x="13606" y="8538"/>
                </a:lnTo>
                <a:lnTo>
                  <a:pt x="13950" y="7935"/>
                </a:lnTo>
                <a:lnTo>
                  <a:pt x="14293" y="7123"/>
                </a:lnTo>
                <a:lnTo>
                  <a:pt x="14499" y="6519"/>
                </a:lnTo>
                <a:lnTo>
                  <a:pt x="14614" y="5823"/>
                </a:lnTo>
                <a:lnTo>
                  <a:pt x="14614" y="5220"/>
                </a:lnTo>
                <a:lnTo>
                  <a:pt x="14408" y="4524"/>
                </a:lnTo>
                <a:lnTo>
                  <a:pt x="14064" y="3898"/>
                </a:lnTo>
                <a:lnTo>
                  <a:pt x="13606" y="3225"/>
                </a:lnTo>
                <a:lnTo>
                  <a:pt x="13331" y="2598"/>
                </a:lnTo>
                <a:lnTo>
                  <a:pt x="13102" y="2042"/>
                </a:lnTo>
                <a:lnTo>
                  <a:pt x="12896" y="1485"/>
                </a:lnTo>
                <a:lnTo>
                  <a:pt x="12781" y="1090"/>
                </a:lnTo>
                <a:lnTo>
                  <a:pt x="12667" y="626"/>
                </a:lnTo>
                <a:lnTo>
                  <a:pt x="12667" y="278"/>
                </a:lnTo>
                <a:lnTo>
                  <a:pt x="12667" y="0"/>
                </a:lnTo>
                <a:lnTo>
                  <a:pt x="12163" y="394"/>
                </a:lnTo>
                <a:lnTo>
                  <a:pt x="11728" y="974"/>
                </a:lnTo>
                <a:lnTo>
                  <a:pt x="11155" y="1601"/>
                </a:lnTo>
                <a:lnTo>
                  <a:pt x="10766" y="2390"/>
                </a:lnTo>
                <a:lnTo>
                  <a:pt x="10330" y="3109"/>
                </a:lnTo>
                <a:lnTo>
                  <a:pt x="10101" y="3898"/>
                </a:lnTo>
                <a:lnTo>
                  <a:pt x="9987" y="4524"/>
                </a:lnTo>
                <a:lnTo>
                  <a:pt x="10101" y="5220"/>
                </a:lnTo>
                <a:lnTo>
                  <a:pt x="10216" y="5823"/>
                </a:lnTo>
                <a:lnTo>
                  <a:pt x="10330" y="6403"/>
                </a:lnTo>
                <a:lnTo>
                  <a:pt x="10330" y="6914"/>
                </a:lnTo>
                <a:lnTo>
                  <a:pt x="10216" y="7471"/>
                </a:lnTo>
                <a:lnTo>
                  <a:pt x="10101" y="7935"/>
                </a:lnTo>
                <a:lnTo>
                  <a:pt x="9872" y="8329"/>
                </a:lnTo>
                <a:lnTo>
                  <a:pt x="9643" y="8654"/>
                </a:lnTo>
                <a:lnTo>
                  <a:pt x="9368" y="9002"/>
                </a:lnTo>
                <a:close/>
              </a:path>
            </a:pathLst>
          </a:custGeom>
          <a:solidFill>
            <a:srgbClr val="00800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cs-CZ"/>
          </a:p>
        </p:txBody>
      </p:sp>
      <p:sp>
        <p:nvSpPr>
          <p:cNvPr id="32794" name="plant"/>
          <p:cNvSpPr>
            <a:spLocks noEditPoints="1" noChangeArrowheads="1"/>
          </p:cNvSpPr>
          <p:nvPr/>
        </p:nvSpPr>
        <p:spPr bwMode="auto">
          <a:xfrm>
            <a:off x="7924800" y="2895600"/>
            <a:ext cx="2413000" cy="1809750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0 h 21600"/>
              <a:gd name="T4" fmla="*/ 2147483647 w 21600"/>
              <a:gd name="T5" fmla="*/ 0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0 w 21600"/>
              <a:gd name="T13" fmla="*/ 2147483647 h 21600"/>
              <a:gd name="T14" fmla="*/ 0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7100 w 21600"/>
              <a:gd name="T25" fmla="*/ 10092 h 21600"/>
              <a:gd name="T26" fmla="*/ 14545 w 21600"/>
              <a:gd name="T27" fmla="*/ 13573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9368" y="9002"/>
                </a:moveTo>
                <a:lnTo>
                  <a:pt x="9254" y="8422"/>
                </a:lnTo>
                <a:lnTo>
                  <a:pt x="9139" y="7935"/>
                </a:lnTo>
                <a:lnTo>
                  <a:pt x="8819" y="7355"/>
                </a:lnTo>
                <a:lnTo>
                  <a:pt x="8475" y="6728"/>
                </a:lnTo>
                <a:lnTo>
                  <a:pt x="8040" y="6287"/>
                </a:lnTo>
                <a:lnTo>
                  <a:pt x="7421" y="5707"/>
                </a:lnTo>
                <a:lnTo>
                  <a:pt x="6574" y="5429"/>
                </a:lnTo>
                <a:lnTo>
                  <a:pt x="5452" y="5313"/>
                </a:lnTo>
                <a:lnTo>
                  <a:pt x="4856" y="5220"/>
                </a:lnTo>
                <a:lnTo>
                  <a:pt x="4169" y="5220"/>
                </a:lnTo>
                <a:lnTo>
                  <a:pt x="3665" y="5104"/>
                </a:lnTo>
                <a:lnTo>
                  <a:pt x="3001" y="4872"/>
                </a:lnTo>
                <a:lnTo>
                  <a:pt x="2497" y="4756"/>
                </a:lnTo>
                <a:lnTo>
                  <a:pt x="2062" y="4408"/>
                </a:lnTo>
                <a:lnTo>
                  <a:pt x="1603" y="4083"/>
                </a:lnTo>
                <a:lnTo>
                  <a:pt x="1283" y="3689"/>
                </a:lnTo>
                <a:lnTo>
                  <a:pt x="1283" y="4315"/>
                </a:lnTo>
                <a:lnTo>
                  <a:pt x="1489" y="5104"/>
                </a:lnTo>
                <a:lnTo>
                  <a:pt x="1832" y="6055"/>
                </a:lnTo>
                <a:lnTo>
                  <a:pt x="2382" y="6914"/>
                </a:lnTo>
                <a:lnTo>
                  <a:pt x="2680" y="7471"/>
                </a:lnTo>
                <a:lnTo>
                  <a:pt x="3115" y="7935"/>
                </a:lnTo>
                <a:lnTo>
                  <a:pt x="3573" y="8213"/>
                </a:lnTo>
                <a:lnTo>
                  <a:pt x="4077" y="8654"/>
                </a:lnTo>
                <a:lnTo>
                  <a:pt x="4627" y="9002"/>
                </a:lnTo>
                <a:lnTo>
                  <a:pt x="5245" y="9234"/>
                </a:lnTo>
                <a:lnTo>
                  <a:pt x="6024" y="9443"/>
                </a:lnTo>
                <a:lnTo>
                  <a:pt x="6757" y="9628"/>
                </a:lnTo>
                <a:lnTo>
                  <a:pt x="5177" y="10069"/>
                </a:lnTo>
                <a:lnTo>
                  <a:pt x="3963" y="10649"/>
                </a:lnTo>
                <a:lnTo>
                  <a:pt x="3344" y="11044"/>
                </a:lnTo>
                <a:lnTo>
                  <a:pt x="2886" y="11600"/>
                </a:lnTo>
                <a:lnTo>
                  <a:pt x="2497" y="12041"/>
                </a:lnTo>
                <a:lnTo>
                  <a:pt x="1947" y="12343"/>
                </a:lnTo>
                <a:lnTo>
                  <a:pt x="1168" y="12668"/>
                </a:lnTo>
                <a:lnTo>
                  <a:pt x="0" y="12900"/>
                </a:lnTo>
                <a:lnTo>
                  <a:pt x="435" y="13248"/>
                </a:lnTo>
                <a:lnTo>
                  <a:pt x="779" y="13456"/>
                </a:lnTo>
                <a:lnTo>
                  <a:pt x="1283" y="13642"/>
                </a:lnTo>
                <a:lnTo>
                  <a:pt x="1718" y="13758"/>
                </a:lnTo>
                <a:lnTo>
                  <a:pt x="2680" y="13851"/>
                </a:lnTo>
                <a:lnTo>
                  <a:pt x="3573" y="13758"/>
                </a:lnTo>
                <a:lnTo>
                  <a:pt x="4512" y="13526"/>
                </a:lnTo>
                <a:lnTo>
                  <a:pt x="5360" y="13248"/>
                </a:lnTo>
                <a:lnTo>
                  <a:pt x="6139" y="12900"/>
                </a:lnTo>
                <a:lnTo>
                  <a:pt x="6757" y="12552"/>
                </a:lnTo>
                <a:lnTo>
                  <a:pt x="6459" y="13132"/>
                </a:lnTo>
                <a:lnTo>
                  <a:pt x="6139" y="13642"/>
                </a:lnTo>
                <a:lnTo>
                  <a:pt x="5910" y="14199"/>
                </a:lnTo>
                <a:lnTo>
                  <a:pt x="5681" y="14663"/>
                </a:lnTo>
                <a:lnTo>
                  <a:pt x="5681" y="15150"/>
                </a:lnTo>
                <a:lnTo>
                  <a:pt x="5681" y="15730"/>
                </a:lnTo>
                <a:lnTo>
                  <a:pt x="5681" y="16241"/>
                </a:lnTo>
                <a:lnTo>
                  <a:pt x="5795" y="16913"/>
                </a:lnTo>
                <a:lnTo>
                  <a:pt x="5910" y="17586"/>
                </a:lnTo>
                <a:lnTo>
                  <a:pt x="5910" y="18213"/>
                </a:lnTo>
                <a:lnTo>
                  <a:pt x="5795" y="18885"/>
                </a:lnTo>
                <a:lnTo>
                  <a:pt x="5566" y="19396"/>
                </a:lnTo>
                <a:lnTo>
                  <a:pt x="5245" y="19976"/>
                </a:lnTo>
                <a:lnTo>
                  <a:pt x="4971" y="20370"/>
                </a:lnTo>
                <a:lnTo>
                  <a:pt x="4512" y="20811"/>
                </a:lnTo>
                <a:lnTo>
                  <a:pt x="4077" y="21043"/>
                </a:lnTo>
                <a:lnTo>
                  <a:pt x="5177" y="20927"/>
                </a:lnTo>
                <a:lnTo>
                  <a:pt x="6253" y="20486"/>
                </a:lnTo>
                <a:lnTo>
                  <a:pt x="7421" y="19976"/>
                </a:lnTo>
                <a:lnTo>
                  <a:pt x="8361" y="19187"/>
                </a:lnTo>
                <a:lnTo>
                  <a:pt x="8819" y="18769"/>
                </a:lnTo>
                <a:lnTo>
                  <a:pt x="9139" y="18213"/>
                </a:lnTo>
                <a:lnTo>
                  <a:pt x="9437" y="17772"/>
                </a:lnTo>
                <a:lnTo>
                  <a:pt x="9643" y="17261"/>
                </a:lnTo>
                <a:lnTo>
                  <a:pt x="9872" y="16681"/>
                </a:lnTo>
                <a:lnTo>
                  <a:pt x="9872" y="16171"/>
                </a:lnTo>
                <a:lnTo>
                  <a:pt x="9872" y="15614"/>
                </a:lnTo>
                <a:lnTo>
                  <a:pt x="9758" y="15057"/>
                </a:lnTo>
                <a:lnTo>
                  <a:pt x="10216" y="15498"/>
                </a:lnTo>
                <a:lnTo>
                  <a:pt x="10537" y="16241"/>
                </a:lnTo>
                <a:lnTo>
                  <a:pt x="10834" y="17145"/>
                </a:lnTo>
                <a:lnTo>
                  <a:pt x="11041" y="18213"/>
                </a:lnTo>
                <a:lnTo>
                  <a:pt x="11155" y="19187"/>
                </a:lnTo>
                <a:lnTo>
                  <a:pt x="11155" y="20185"/>
                </a:lnTo>
                <a:lnTo>
                  <a:pt x="11155" y="20579"/>
                </a:lnTo>
                <a:lnTo>
                  <a:pt x="11041" y="21043"/>
                </a:lnTo>
                <a:lnTo>
                  <a:pt x="10926" y="21391"/>
                </a:lnTo>
                <a:lnTo>
                  <a:pt x="10766" y="21600"/>
                </a:lnTo>
                <a:lnTo>
                  <a:pt x="11499" y="21484"/>
                </a:lnTo>
                <a:lnTo>
                  <a:pt x="12323" y="21043"/>
                </a:lnTo>
                <a:lnTo>
                  <a:pt x="13102" y="20370"/>
                </a:lnTo>
                <a:lnTo>
                  <a:pt x="13606" y="19628"/>
                </a:lnTo>
                <a:lnTo>
                  <a:pt x="13950" y="19071"/>
                </a:lnTo>
                <a:lnTo>
                  <a:pt x="14064" y="18677"/>
                </a:lnTo>
                <a:lnTo>
                  <a:pt x="14179" y="18097"/>
                </a:lnTo>
                <a:lnTo>
                  <a:pt x="14293" y="17586"/>
                </a:lnTo>
                <a:lnTo>
                  <a:pt x="14179" y="16913"/>
                </a:lnTo>
                <a:lnTo>
                  <a:pt x="14064" y="16241"/>
                </a:lnTo>
                <a:lnTo>
                  <a:pt x="13835" y="15614"/>
                </a:lnTo>
                <a:lnTo>
                  <a:pt x="13560" y="14872"/>
                </a:lnTo>
                <a:lnTo>
                  <a:pt x="13950" y="14941"/>
                </a:lnTo>
                <a:lnTo>
                  <a:pt x="14408" y="15150"/>
                </a:lnTo>
                <a:lnTo>
                  <a:pt x="14843" y="15266"/>
                </a:lnTo>
                <a:lnTo>
                  <a:pt x="15232" y="15614"/>
                </a:lnTo>
                <a:lnTo>
                  <a:pt x="15576" y="15846"/>
                </a:lnTo>
                <a:lnTo>
                  <a:pt x="15897" y="16171"/>
                </a:lnTo>
                <a:lnTo>
                  <a:pt x="16126" y="16473"/>
                </a:lnTo>
                <a:lnTo>
                  <a:pt x="16240" y="16913"/>
                </a:lnTo>
                <a:lnTo>
                  <a:pt x="16515" y="17261"/>
                </a:lnTo>
                <a:lnTo>
                  <a:pt x="17088" y="17586"/>
                </a:lnTo>
                <a:lnTo>
                  <a:pt x="17798" y="17865"/>
                </a:lnTo>
                <a:lnTo>
                  <a:pt x="18576" y="18097"/>
                </a:lnTo>
                <a:lnTo>
                  <a:pt x="19424" y="18213"/>
                </a:lnTo>
                <a:lnTo>
                  <a:pt x="20317" y="18213"/>
                </a:lnTo>
                <a:lnTo>
                  <a:pt x="21050" y="18213"/>
                </a:lnTo>
                <a:lnTo>
                  <a:pt x="21600" y="17865"/>
                </a:lnTo>
                <a:lnTo>
                  <a:pt x="21165" y="17656"/>
                </a:lnTo>
                <a:lnTo>
                  <a:pt x="20592" y="17470"/>
                </a:lnTo>
                <a:lnTo>
                  <a:pt x="20088" y="17029"/>
                </a:lnTo>
                <a:lnTo>
                  <a:pt x="19653" y="16681"/>
                </a:lnTo>
                <a:lnTo>
                  <a:pt x="19195" y="16241"/>
                </a:lnTo>
                <a:lnTo>
                  <a:pt x="18920" y="15962"/>
                </a:lnTo>
                <a:lnTo>
                  <a:pt x="18576" y="15498"/>
                </a:lnTo>
                <a:lnTo>
                  <a:pt x="18576" y="15057"/>
                </a:lnTo>
                <a:lnTo>
                  <a:pt x="18485" y="14756"/>
                </a:lnTo>
                <a:lnTo>
                  <a:pt x="18256" y="14199"/>
                </a:lnTo>
                <a:lnTo>
                  <a:pt x="17912" y="13526"/>
                </a:lnTo>
                <a:lnTo>
                  <a:pt x="17523" y="13016"/>
                </a:lnTo>
                <a:lnTo>
                  <a:pt x="16973" y="12436"/>
                </a:lnTo>
                <a:lnTo>
                  <a:pt x="16355" y="12041"/>
                </a:lnTo>
                <a:lnTo>
                  <a:pt x="16011" y="11832"/>
                </a:lnTo>
                <a:lnTo>
                  <a:pt x="15690" y="11716"/>
                </a:lnTo>
                <a:lnTo>
                  <a:pt x="15232" y="11716"/>
                </a:lnTo>
                <a:lnTo>
                  <a:pt x="14843" y="11716"/>
                </a:lnTo>
                <a:lnTo>
                  <a:pt x="15461" y="11252"/>
                </a:lnTo>
                <a:lnTo>
                  <a:pt x="16126" y="10858"/>
                </a:lnTo>
                <a:lnTo>
                  <a:pt x="16973" y="10649"/>
                </a:lnTo>
                <a:lnTo>
                  <a:pt x="17798" y="10417"/>
                </a:lnTo>
                <a:lnTo>
                  <a:pt x="18806" y="10301"/>
                </a:lnTo>
                <a:lnTo>
                  <a:pt x="19653" y="10301"/>
                </a:lnTo>
                <a:lnTo>
                  <a:pt x="20478" y="10417"/>
                </a:lnTo>
                <a:lnTo>
                  <a:pt x="21256" y="10533"/>
                </a:lnTo>
                <a:lnTo>
                  <a:pt x="20707" y="9837"/>
                </a:lnTo>
                <a:lnTo>
                  <a:pt x="19859" y="9234"/>
                </a:lnTo>
                <a:lnTo>
                  <a:pt x="18806" y="8538"/>
                </a:lnTo>
                <a:lnTo>
                  <a:pt x="17637" y="8144"/>
                </a:lnTo>
                <a:lnTo>
                  <a:pt x="16973" y="8027"/>
                </a:lnTo>
                <a:lnTo>
                  <a:pt x="16355" y="7935"/>
                </a:lnTo>
                <a:lnTo>
                  <a:pt x="15805" y="7935"/>
                </a:lnTo>
                <a:lnTo>
                  <a:pt x="15118" y="8027"/>
                </a:lnTo>
                <a:lnTo>
                  <a:pt x="14614" y="8144"/>
                </a:lnTo>
                <a:lnTo>
                  <a:pt x="14064" y="8422"/>
                </a:lnTo>
                <a:lnTo>
                  <a:pt x="13606" y="8886"/>
                </a:lnTo>
                <a:lnTo>
                  <a:pt x="13217" y="9327"/>
                </a:lnTo>
                <a:lnTo>
                  <a:pt x="13606" y="8538"/>
                </a:lnTo>
                <a:lnTo>
                  <a:pt x="13950" y="7935"/>
                </a:lnTo>
                <a:lnTo>
                  <a:pt x="14293" y="7123"/>
                </a:lnTo>
                <a:lnTo>
                  <a:pt x="14499" y="6519"/>
                </a:lnTo>
                <a:lnTo>
                  <a:pt x="14614" y="5823"/>
                </a:lnTo>
                <a:lnTo>
                  <a:pt x="14614" y="5220"/>
                </a:lnTo>
                <a:lnTo>
                  <a:pt x="14408" y="4524"/>
                </a:lnTo>
                <a:lnTo>
                  <a:pt x="14064" y="3898"/>
                </a:lnTo>
                <a:lnTo>
                  <a:pt x="13606" y="3225"/>
                </a:lnTo>
                <a:lnTo>
                  <a:pt x="13331" y="2598"/>
                </a:lnTo>
                <a:lnTo>
                  <a:pt x="13102" y="2042"/>
                </a:lnTo>
                <a:lnTo>
                  <a:pt x="12896" y="1485"/>
                </a:lnTo>
                <a:lnTo>
                  <a:pt x="12781" y="1090"/>
                </a:lnTo>
                <a:lnTo>
                  <a:pt x="12667" y="626"/>
                </a:lnTo>
                <a:lnTo>
                  <a:pt x="12667" y="278"/>
                </a:lnTo>
                <a:lnTo>
                  <a:pt x="12667" y="0"/>
                </a:lnTo>
                <a:lnTo>
                  <a:pt x="12163" y="394"/>
                </a:lnTo>
                <a:lnTo>
                  <a:pt x="11728" y="974"/>
                </a:lnTo>
                <a:lnTo>
                  <a:pt x="11155" y="1601"/>
                </a:lnTo>
                <a:lnTo>
                  <a:pt x="10766" y="2390"/>
                </a:lnTo>
                <a:lnTo>
                  <a:pt x="10330" y="3109"/>
                </a:lnTo>
                <a:lnTo>
                  <a:pt x="10101" y="3898"/>
                </a:lnTo>
                <a:lnTo>
                  <a:pt x="9987" y="4524"/>
                </a:lnTo>
                <a:lnTo>
                  <a:pt x="10101" y="5220"/>
                </a:lnTo>
                <a:lnTo>
                  <a:pt x="10216" y="5823"/>
                </a:lnTo>
                <a:lnTo>
                  <a:pt x="10330" y="6403"/>
                </a:lnTo>
                <a:lnTo>
                  <a:pt x="10330" y="6914"/>
                </a:lnTo>
                <a:lnTo>
                  <a:pt x="10216" y="7471"/>
                </a:lnTo>
                <a:lnTo>
                  <a:pt x="10101" y="7935"/>
                </a:lnTo>
                <a:lnTo>
                  <a:pt x="9872" y="8329"/>
                </a:lnTo>
                <a:lnTo>
                  <a:pt x="9643" y="8654"/>
                </a:lnTo>
                <a:lnTo>
                  <a:pt x="9368" y="9002"/>
                </a:lnTo>
                <a:close/>
              </a:path>
            </a:pathLst>
          </a:custGeom>
          <a:solidFill>
            <a:srgbClr val="00800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cs-CZ"/>
          </a:p>
        </p:txBody>
      </p:sp>
      <p:sp>
        <p:nvSpPr>
          <p:cNvPr id="32795" name="plant"/>
          <p:cNvSpPr>
            <a:spLocks noEditPoints="1" noChangeArrowheads="1"/>
          </p:cNvSpPr>
          <p:nvPr/>
        </p:nvSpPr>
        <p:spPr bwMode="auto">
          <a:xfrm>
            <a:off x="8636000" y="2514600"/>
            <a:ext cx="2413000" cy="1809750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0 h 21600"/>
              <a:gd name="T4" fmla="*/ 2147483647 w 21600"/>
              <a:gd name="T5" fmla="*/ 0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0 w 21600"/>
              <a:gd name="T13" fmla="*/ 2147483647 h 21600"/>
              <a:gd name="T14" fmla="*/ 0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7100 w 21600"/>
              <a:gd name="T25" fmla="*/ 10092 h 21600"/>
              <a:gd name="T26" fmla="*/ 14545 w 21600"/>
              <a:gd name="T27" fmla="*/ 13573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9368" y="9002"/>
                </a:moveTo>
                <a:lnTo>
                  <a:pt x="9254" y="8422"/>
                </a:lnTo>
                <a:lnTo>
                  <a:pt x="9139" y="7935"/>
                </a:lnTo>
                <a:lnTo>
                  <a:pt x="8819" y="7355"/>
                </a:lnTo>
                <a:lnTo>
                  <a:pt x="8475" y="6728"/>
                </a:lnTo>
                <a:lnTo>
                  <a:pt x="8040" y="6287"/>
                </a:lnTo>
                <a:lnTo>
                  <a:pt x="7421" y="5707"/>
                </a:lnTo>
                <a:lnTo>
                  <a:pt x="6574" y="5429"/>
                </a:lnTo>
                <a:lnTo>
                  <a:pt x="5452" y="5313"/>
                </a:lnTo>
                <a:lnTo>
                  <a:pt x="4856" y="5220"/>
                </a:lnTo>
                <a:lnTo>
                  <a:pt x="4169" y="5220"/>
                </a:lnTo>
                <a:lnTo>
                  <a:pt x="3665" y="5104"/>
                </a:lnTo>
                <a:lnTo>
                  <a:pt x="3001" y="4872"/>
                </a:lnTo>
                <a:lnTo>
                  <a:pt x="2497" y="4756"/>
                </a:lnTo>
                <a:lnTo>
                  <a:pt x="2062" y="4408"/>
                </a:lnTo>
                <a:lnTo>
                  <a:pt x="1603" y="4083"/>
                </a:lnTo>
                <a:lnTo>
                  <a:pt x="1283" y="3689"/>
                </a:lnTo>
                <a:lnTo>
                  <a:pt x="1283" y="4315"/>
                </a:lnTo>
                <a:lnTo>
                  <a:pt x="1489" y="5104"/>
                </a:lnTo>
                <a:lnTo>
                  <a:pt x="1832" y="6055"/>
                </a:lnTo>
                <a:lnTo>
                  <a:pt x="2382" y="6914"/>
                </a:lnTo>
                <a:lnTo>
                  <a:pt x="2680" y="7471"/>
                </a:lnTo>
                <a:lnTo>
                  <a:pt x="3115" y="7935"/>
                </a:lnTo>
                <a:lnTo>
                  <a:pt x="3573" y="8213"/>
                </a:lnTo>
                <a:lnTo>
                  <a:pt x="4077" y="8654"/>
                </a:lnTo>
                <a:lnTo>
                  <a:pt x="4627" y="9002"/>
                </a:lnTo>
                <a:lnTo>
                  <a:pt x="5245" y="9234"/>
                </a:lnTo>
                <a:lnTo>
                  <a:pt x="6024" y="9443"/>
                </a:lnTo>
                <a:lnTo>
                  <a:pt x="6757" y="9628"/>
                </a:lnTo>
                <a:lnTo>
                  <a:pt x="5177" y="10069"/>
                </a:lnTo>
                <a:lnTo>
                  <a:pt x="3963" y="10649"/>
                </a:lnTo>
                <a:lnTo>
                  <a:pt x="3344" y="11044"/>
                </a:lnTo>
                <a:lnTo>
                  <a:pt x="2886" y="11600"/>
                </a:lnTo>
                <a:lnTo>
                  <a:pt x="2497" y="12041"/>
                </a:lnTo>
                <a:lnTo>
                  <a:pt x="1947" y="12343"/>
                </a:lnTo>
                <a:lnTo>
                  <a:pt x="1168" y="12668"/>
                </a:lnTo>
                <a:lnTo>
                  <a:pt x="0" y="12900"/>
                </a:lnTo>
                <a:lnTo>
                  <a:pt x="435" y="13248"/>
                </a:lnTo>
                <a:lnTo>
                  <a:pt x="779" y="13456"/>
                </a:lnTo>
                <a:lnTo>
                  <a:pt x="1283" y="13642"/>
                </a:lnTo>
                <a:lnTo>
                  <a:pt x="1718" y="13758"/>
                </a:lnTo>
                <a:lnTo>
                  <a:pt x="2680" y="13851"/>
                </a:lnTo>
                <a:lnTo>
                  <a:pt x="3573" y="13758"/>
                </a:lnTo>
                <a:lnTo>
                  <a:pt x="4512" y="13526"/>
                </a:lnTo>
                <a:lnTo>
                  <a:pt x="5360" y="13248"/>
                </a:lnTo>
                <a:lnTo>
                  <a:pt x="6139" y="12900"/>
                </a:lnTo>
                <a:lnTo>
                  <a:pt x="6757" y="12552"/>
                </a:lnTo>
                <a:lnTo>
                  <a:pt x="6459" y="13132"/>
                </a:lnTo>
                <a:lnTo>
                  <a:pt x="6139" y="13642"/>
                </a:lnTo>
                <a:lnTo>
                  <a:pt x="5910" y="14199"/>
                </a:lnTo>
                <a:lnTo>
                  <a:pt x="5681" y="14663"/>
                </a:lnTo>
                <a:lnTo>
                  <a:pt x="5681" y="15150"/>
                </a:lnTo>
                <a:lnTo>
                  <a:pt x="5681" y="15730"/>
                </a:lnTo>
                <a:lnTo>
                  <a:pt x="5681" y="16241"/>
                </a:lnTo>
                <a:lnTo>
                  <a:pt x="5795" y="16913"/>
                </a:lnTo>
                <a:lnTo>
                  <a:pt x="5910" y="17586"/>
                </a:lnTo>
                <a:lnTo>
                  <a:pt x="5910" y="18213"/>
                </a:lnTo>
                <a:lnTo>
                  <a:pt x="5795" y="18885"/>
                </a:lnTo>
                <a:lnTo>
                  <a:pt x="5566" y="19396"/>
                </a:lnTo>
                <a:lnTo>
                  <a:pt x="5245" y="19976"/>
                </a:lnTo>
                <a:lnTo>
                  <a:pt x="4971" y="20370"/>
                </a:lnTo>
                <a:lnTo>
                  <a:pt x="4512" y="20811"/>
                </a:lnTo>
                <a:lnTo>
                  <a:pt x="4077" y="21043"/>
                </a:lnTo>
                <a:lnTo>
                  <a:pt x="5177" y="20927"/>
                </a:lnTo>
                <a:lnTo>
                  <a:pt x="6253" y="20486"/>
                </a:lnTo>
                <a:lnTo>
                  <a:pt x="7421" y="19976"/>
                </a:lnTo>
                <a:lnTo>
                  <a:pt x="8361" y="19187"/>
                </a:lnTo>
                <a:lnTo>
                  <a:pt x="8819" y="18769"/>
                </a:lnTo>
                <a:lnTo>
                  <a:pt x="9139" y="18213"/>
                </a:lnTo>
                <a:lnTo>
                  <a:pt x="9437" y="17772"/>
                </a:lnTo>
                <a:lnTo>
                  <a:pt x="9643" y="17261"/>
                </a:lnTo>
                <a:lnTo>
                  <a:pt x="9872" y="16681"/>
                </a:lnTo>
                <a:lnTo>
                  <a:pt x="9872" y="16171"/>
                </a:lnTo>
                <a:lnTo>
                  <a:pt x="9872" y="15614"/>
                </a:lnTo>
                <a:lnTo>
                  <a:pt x="9758" y="15057"/>
                </a:lnTo>
                <a:lnTo>
                  <a:pt x="10216" y="15498"/>
                </a:lnTo>
                <a:lnTo>
                  <a:pt x="10537" y="16241"/>
                </a:lnTo>
                <a:lnTo>
                  <a:pt x="10834" y="17145"/>
                </a:lnTo>
                <a:lnTo>
                  <a:pt x="11041" y="18213"/>
                </a:lnTo>
                <a:lnTo>
                  <a:pt x="11155" y="19187"/>
                </a:lnTo>
                <a:lnTo>
                  <a:pt x="11155" y="20185"/>
                </a:lnTo>
                <a:lnTo>
                  <a:pt x="11155" y="20579"/>
                </a:lnTo>
                <a:lnTo>
                  <a:pt x="11041" y="21043"/>
                </a:lnTo>
                <a:lnTo>
                  <a:pt x="10926" y="21391"/>
                </a:lnTo>
                <a:lnTo>
                  <a:pt x="10766" y="21600"/>
                </a:lnTo>
                <a:lnTo>
                  <a:pt x="11499" y="21484"/>
                </a:lnTo>
                <a:lnTo>
                  <a:pt x="12323" y="21043"/>
                </a:lnTo>
                <a:lnTo>
                  <a:pt x="13102" y="20370"/>
                </a:lnTo>
                <a:lnTo>
                  <a:pt x="13606" y="19628"/>
                </a:lnTo>
                <a:lnTo>
                  <a:pt x="13950" y="19071"/>
                </a:lnTo>
                <a:lnTo>
                  <a:pt x="14064" y="18677"/>
                </a:lnTo>
                <a:lnTo>
                  <a:pt x="14179" y="18097"/>
                </a:lnTo>
                <a:lnTo>
                  <a:pt x="14293" y="17586"/>
                </a:lnTo>
                <a:lnTo>
                  <a:pt x="14179" y="16913"/>
                </a:lnTo>
                <a:lnTo>
                  <a:pt x="14064" y="16241"/>
                </a:lnTo>
                <a:lnTo>
                  <a:pt x="13835" y="15614"/>
                </a:lnTo>
                <a:lnTo>
                  <a:pt x="13560" y="14872"/>
                </a:lnTo>
                <a:lnTo>
                  <a:pt x="13950" y="14941"/>
                </a:lnTo>
                <a:lnTo>
                  <a:pt x="14408" y="15150"/>
                </a:lnTo>
                <a:lnTo>
                  <a:pt x="14843" y="15266"/>
                </a:lnTo>
                <a:lnTo>
                  <a:pt x="15232" y="15614"/>
                </a:lnTo>
                <a:lnTo>
                  <a:pt x="15576" y="15846"/>
                </a:lnTo>
                <a:lnTo>
                  <a:pt x="15897" y="16171"/>
                </a:lnTo>
                <a:lnTo>
                  <a:pt x="16126" y="16473"/>
                </a:lnTo>
                <a:lnTo>
                  <a:pt x="16240" y="16913"/>
                </a:lnTo>
                <a:lnTo>
                  <a:pt x="16515" y="17261"/>
                </a:lnTo>
                <a:lnTo>
                  <a:pt x="17088" y="17586"/>
                </a:lnTo>
                <a:lnTo>
                  <a:pt x="17798" y="17865"/>
                </a:lnTo>
                <a:lnTo>
                  <a:pt x="18576" y="18097"/>
                </a:lnTo>
                <a:lnTo>
                  <a:pt x="19424" y="18213"/>
                </a:lnTo>
                <a:lnTo>
                  <a:pt x="20317" y="18213"/>
                </a:lnTo>
                <a:lnTo>
                  <a:pt x="21050" y="18213"/>
                </a:lnTo>
                <a:lnTo>
                  <a:pt x="21600" y="17865"/>
                </a:lnTo>
                <a:lnTo>
                  <a:pt x="21165" y="17656"/>
                </a:lnTo>
                <a:lnTo>
                  <a:pt x="20592" y="17470"/>
                </a:lnTo>
                <a:lnTo>
                  <a:pt x="20088" y="17029"/>
                </a:lnTo>
                <a:lnTo>
                  <a:pt x="19653" y="16681"/>
                </a:lnTo>
                <a:lnTo>
                  <a:pt x="19195" y="16241"/>
                </a:lnTo>
                <a:lnTo>
                  <a:pt x="18920" y="15962"/>
                </a:lnTo>
                <a:lnTo>
                  <a:pt x="18576" y="15498"/>
                </a:lnTo>
                <a:lnTo>
                  <a:pt x="18576" y="15057"/>
                </a:lnTo>
                <a:lnTo>
                  <a:pt x="18485" y="14756"/>
                </a:lnTo>
                <a:lnTo>
                  <a:pt x="18256" y="14199"/>
                </a:lnTo>
                <a:lnTo>
                  <a:pt x="17912" y="13526"/>
                </a:lnTo>
                <a:lnTo>
                  <a:pt x="17523" y="13016"/>
                </a:lnTo>
                <a:lnTo>
                  <a:pt x="16973" y="12436"/>
                </a:lnTo>
                <a:lnTo>
                  <a:pt x="16355" y="12041"/>
                </a:lnTo>
                <a:lnTo>
                  <a:pt x="16011" y="11832"/>
                </a:lnTo>
                <a:lnTo>
                  <a:pt x="15690" y="11716"/>
                </a:lnTo>
                <a:lnTo>
                  <a:pt x="15232" y="11716"/>
                </a:lnTo>
                <a:lnTo>
                  <a:pt x="14843" y="11716"/>
                </a:lnTo>
                <a:lnTo>
                  <a:pt x="15461" y="11252"/>
                </a:lnTo>
                <a:lnTo>
                  <a:pt x="16126" y="10858"/>
                </a:lnTo>
                <a:lnTo>
                  <a:pt x="16973" y="10649"/>
                </a:lnTo>
                <a:lnTo>
                  <a:pt x="17798" y="10417"/>
                </a:lnTo>
                <a:lnTo>
                  <a:pt x="18806" y="10301"/>
                </a:lnTo>
                <a:lnTo>
                  <a:pt x="19653" y="10301"/>
                </a:lnTo>
                <a:lnTo>
                  <a:pt x="20478" y="10417"/>
                </a:lnTo>
                <a:lnTo>
                  <a:pt x="21256" y="10533"/>
                </a:lnTo>
                <a:lnTo>
                  <a:pt x="20707" y="9837"/>
                </a:lnTo>
                <a:lnTo>
                  <a:pt x="19859" y="9234"/>
                </a:lnTo>
                <a:lnTo>
                  <a:pt x="18806" y="8538"/>
                </a:lnTo>
                <a:lnTo>
                  <a:pt x="17637" y="8144"/>
                </a:lnTo>
                <a:lnTo>
                  <a:pt x="16973" y="8027"/>
                </a:lnTo>
                <a:lnTo>
                  <a:pt x="16355" y="7935"/>
                </a:lnTo>
                <a:lnTo>
                  <a:pt x="15805" y="7935"/>
                </a:lnTo>
                <a:lnTo>
                  <a:pt x="15118" y="8027"/>
                </a:lnTo>
                <a:lnTo>
                  <a:pt x="14614" y="8144"/>
                </a:lnTo>
                <a:lnTo>
                  <a:pt x="14064" y="8422"/>
                </a:lnTo>
                <a:lnTo>
                  <a:pt x="13606" y="8886"/>
                </a:lnTo>
                <a:lnTo>
                  <a:pt x="13217" y="9327"/>
                </a:lnTo>
                <a:lnTo>
                  <a:pt x="13606" y="8538"/>
                </a:lnTo>
                <a:lnTo>
                  <a:pt x="13950" y="7935"/>
                </a:lnTo>
                <a:lnTo>
                  <a:pt x="14293" y="7123"/>
                </a:lnTo>
                <a:lnTo>
                  <a:pt x="14499" y="6519"/>
                </a:lnTo>
                <a:lnTo>
                  <a:pt x="14614" y="5823"/>
                </a:lnTo>
                <a:lnTo>
                  <a:pt x="14614" y="5220"/>
                </a:lnTo>
                <a:lnTo>
                  <a:pt x="14408" y="4524"/>
                </a:lnTo>
                <a:lnTo>
                  <a:pt x="14064" y="3898"/>
                </a:lnTo>
                <a:lnTo>
                  <a:pt x="13606" y="3225"/>
                </a:lnTo>
                <a:lnTo>
                  <a:pt x="13331" y="2598"/>
                </a:lnTo>
                <a:lnTo>
                  <a:pt x="13102" y="2042"/>
                </a:lnTo>
                <a:lnTo>
                  <a:pt x="12896" y="1485"/>
                </a:lnTo>
                <a:lnTo>
                  <a:pt x="12781" y="1090"/>
                </a:lnTo>
                <a:lnTo>
                  <a:pt x="12667" y="626"/>
                </a:lnTo>
                <a:lnTo>
                  <a:pt x="12667" y="278"/>
                </a:lnTo>
                <a:lnTo>
                  <a:pt x="12667" y="0"/>
                </a:lnTo>
                <a:lnTo>
                  <a:pt x="12163" y="394"/>
                </a:lnTo>
                <a:lnTo>
                  <a:pt x="11728" y="974"/>
                </a:lnTo>
                <a:lnTo>
                  <a:pt x="11155" y="1601"/>
                </a:lnTo>
                <a:lnTo>
                  <a:pt x="10766" y="2390"/>
                </a:lnTo>
                <a:lnTo>
                  <a:pt x="10330" y="3109"/>
                </a:lnTo>
                <a:lnTo>
                  <a:pt x="10101" y="3898"/>
                </a:lnTo>
                <a:lnTo>
                  <a:pt x="9987" y="4524"/>
                </a:lnTo>
                <a:lnTo>
                  <a:pt x="10101" y="5220"/>
                </a:lnTo>
                <a:lnTo>
                  <a:pt x="10216" y="5823"/>
                </a:lnTo>
                <a:lnTo>
                  <a:pt x="10330" y="6403"/>
                </a:lnTo>
                <a:lnTo>
                  <a:pt x="10330" y="6914"/>
                </a:lnTo>
                <a:lnTo>
                  <a:pt x="10216" y="7471"/>
                </a:lnTo>
                <a:lnTo>
                  <a:pt x="10101" y="7935"/>
                </a:lnTo>
                <a:lnTo>
                  <a:pt x="9872" y="8329"/>
                </a:lnTo>
                <a:lnTo>
                  <a:pt x="9643" y="8654"/>
                </a:lnTo>
                <a:lnTo>
                  <a:pt x="9368" y="9002"/>
                </a:lnTo>
                <a:close/>
              </a:path>
            </a:pathLst>
          </a:custGeom>
          <a:solidFill>
            <a:srgbClr val="00800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cs-CZ"/>
          </a:p>
        </p:txBody>
      </p:sp>
      <p:sp>
        <p:nvSpPr>
          <p:cNvPr id="32796" name="plant"/>
          <p:cNvSpPr>
            <a:spLocks noEditPoints="1" noChangeArrowheads="1"/>
          </p:cNvSpPr>
          <p:nvPr/>
        </p:nvSpPr>
        <p:spPr bwMode="auto">
          <a:xfrm>
            <a:off x="9042400" y="3962400"/>
            <a:ext cx="2413000" cy="1809750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0 h 21600"/>
              <a:gd name="T4" fmla="*/ 2147483647 w 21600"/>
              <a:gd name="T5" fmla="*/ 0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0 w 21600"/>
              <a:gd name="T13" fmla="*/ 2147483647 h 21600"/>
              <a:gd name="T14" fmla="*/ 0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7100 w 21600"/>
              <a:gd name="T25" fmla="*/ 10092 h 21600"/>
              <a:gd name="T26" fmla="*/ 14545 w 21600"/>
              <a:gd name="T27" fmla="*/ 13573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9368" y="9002"/>
                </a:moveTo>
                <a:lnTo>
                  <a:pt x="9254" y="8422"/>
                </a:lnTo>
                <a:lnTo>
                  <a:pt x="9139" y="7935"/>
                </a:lnTo>
                <a:lnTo>
                  <a:pt x="8819" y="7355"/>
                </a:lnTo>
                <a:lnTo>
                  <a:pt x="8475" y="6728"/>
                </a:lnTo>
                <a:lnTo>
                  <a:pt x="8040" y="6287"/>
                </a:lnTo>
                <a:lnTo>
                  <a:pt x="7421" y="5707"/>
                </a:lnTo>
                <a:lnTo>
                  <a:pt x="6574" y="5429"/>
                </a:lnTo>
                <a:lnTo>
                  <a:pt x="5452" y="5313"/>
                </a:lnTo>
                <a:lnTo>
                  <a:pt x="4856" y="5220"/>
                </a:lnTo>
                <a:lnTo>
                  <a:pt x="4169" y="5220"/>
                </a:lnTo>
                <a:lnTo>
                  <a:pt x="3665" y="5104"/>
                </a:lnTo>
                <a:lnTo>
                  <a:pt x="3001" y="4872"/>
                </a:lnTo>
                <a:lnTo>
                  <a:pt x="2497" y="4756"/>
                </a:lnTo>
                <a:lnTo>
                  <a:pt x="2062" y="4408"/>
                </a:lnTo>
                <a:lnTo>
                  <a:pt x="1603" y="4083"/>
                </a:lnTo>
                <a:lnTo>
                  <a:pt x="1283" y="3689"/>
                </a:lnTo>
                <a:lnTo>
                  <a:pt x="1283" y="4315"/>
                </a:lnTo>
                <a:lnTo>
                  <a:pt x="1489" y="5104"/>
                </a:lnTo>
                <a:lnTo>
                  <a:pt x="1832" y="6055"/>
                </a:lnTo>
                <a:lnTo>
                  <a:pt x="2382" y="6914"/>
                </a:lnTo>
                <a:lnTo>
                  <a:pt x="2680" y="7471"/>
                </a:lnTo>
                <a:lnTo>
                  <a:pt x="3115" y="7935"/>
                </a:lnTo>
                <a:lnTo>
                  <a:pt x="3573" y="8213"/>
                </a:lnTo>
                <a:lnTo>
                  <a:pt x="4077" y="8654"/>
                </a:lnTo>
                <a:lnTo>
                  <a:pt x="4627" y="9002"/>
                </a:lnTo>
                <a:lnTo>
                  <a:pt x="5245" y="9234"/>
                </a:lnTo>
                <a:lnTo>
                  <a:pt x="6024" y="9443"/>
                </a:lnTo>
                <a:lnTo>
                  <a:pt x="6757" y="9628"/>
                </a:lnTo>
                <a:lnTo>
                  <a:pt x="5177" y="10069"/>
                </a:lnTo>
                <a:lnTo>
                  <a:pt x="3963" y="10649"/>
                </a:lnTo>
                <a:lnTo>
                  <a:pt x="3344" y="11044"/>
                </a:lnTo>
                <a:lnTo>
                  <a:pt x="2886" y="11600"/>
                </a:lnTo>
                <a:lnTo>
                  <a:pt x="2497" y="12041"/>
                </a:lnTo>
                <a:lnTo>
                  <a:pt x="1947" y="12343"/>
                </a:lnTo>
                <a:lnTo>
                  <a:pt x="1168" y="12668"/>
                </a:lnTo>
                <a:lnTo>
                  <a:pt x="0" y="12900"/>
                </a:lnTo>
                <a:lnTo>
                  <a:pt x="435" y="13248"/>
                </a:lnTo>
                <a:lnTo>
                  <a:pt x="779" y="13456"/>
                </a:lnTo>
                <a:lnTo>
                  <a:pt x="1283" y="13642"/>
                </a:lnTo>
                <a:lnTo>
                  <a:pt x="1718" y="13758"/>
                </a:lnTo>
                <a:lnTo>
                  <a:pt x="2680" y="13851"/>
                </a:lnTo>
                <a:lnTo>
                  <a:pt x="3573" y="13758"/>
                </a:lnTo>
                <a:lnTo>
                  <a:pt x="4512" y="13526"/>
                </a:lnTo>
                <a:lnTo>
                  <a:pt x="5360" y="13248"/>
                </a:lnTo>
                <a:lnTo>
                  <a:pt x="6139" y="12900"/>
                </a:lnTo>
                <a:lnTo>
                  <a:pt x="6757" y="12552"/>
                </a:lnTo>
                <a:lnTo>
                  <a:pt x="6459" y="13132"/>
                </a:lnTo>
                <a:lnTo>
                  <a:pt x="6139" y="13642"/>
                </a:lnTo>
                <a:lnTo>
                  <a:pt x="5910" y="14199"/>
                </a:lnTo>
                <a:lnTo>
                  <a:pt x="5681" y="14663"/>
                </a:lnTo>
                <a:lnTo>
                  <a:pt x="5681" y="15150"/>
                </a:lnTo>
                <a:lnTo>
                  <a:pt x="5681" y="15730"/>
                </a:lnTo>
                <a:lnTo>
                  <a:pt x="5681" y="16241"/>
                </a:lnTo>
                <a:lnTo>
                  <a:pt x="5795" y="16913"/>
                </a:lnTo>
                <a:lnTo>
                  <a:pt x="5910" y="17586"/>
                </a:lnTo>
                <a:lnTo>
                  <a:pt x="5910" y="18213"/>
                </a:lnTo>
                <a:lnTo>
                  <a:pt x="5795" y="18885"/>
                </a:lnTo>
                <a:lnTo>
                  <a:pt x="5566" y="19396"/>
                </a:lnTo>
                <a:lnTo>
                  <a:pt x="5245" y="19976"/>
                </a:lnTo>
                <a:lnTo>
                  <a:pt x="4971" y="20370"/>
                </a:lnTo>
                <a:lnTo>
                  <a:pt x="4512" y="20811"/>
                </a:lnTo>
                <a:lnTo>
                  <a:pt x="4077" y="21043"/>
                </a:lnTo>
                <a:lnTo>
                  <a:pt x="5177" y="20927"/>
                </a:lnTo>
                <a:lnTo>
                  <a:pt x="6253" y="20486"/>
                </a:lnTo>
                <a:lnTo>
                  <a:pt x="7421" y="19976"/>
                </a:lnTo>
                <a:lnTo>
                  <a:pt x="8361" y="19187"/>
                </a:lnTo>
                <a:lnTo>
                  <a:pt x="8819" y="18769"/>
                </a:lnTo>
                <a:lnTo>
                  <a:pt x="9139" y="18213"/>
                </a:lnTo>
                <a:lnTo>
                  <a:pt x="9437" y="17772"/>
                </a:lnTo>
                <a:lnTo>
                  <a:pt x="9643" y="17261"/>
                </a:lnTo>
                <a:lnTo>
                  <a:pt x="9872" y="16681"/>
                </a:lnTo>
                <a:lnTo>
                  <a:pt x="9872" y="16171"/>
                </a:lnTo>
                <a:lnTo>
                  <a:pt x="9872" y="15614"/>
                </a:lnTo>
                <a:lnTo>
                  <a:pt x="9758" y="15057"/>
                </a:lnTo>
                <a:lnTo>
                  <a:pt x="10216" y="15498"/>
                </a:lnTo>
                <a:lnTo>
                  <a:pt x="10537" y="16241"/>
                </a:lnTo>
                <a:lnTo>
                  <a:pt x="10834" y="17145"/>
                </a:lnTo>
                <a:lnTo>
                  <a:pt x="11041" y="18213"/>
                </a:lnTo>
                <a:lnTo>
                  <a:pt x="11155" y="19187"/>
                </a:lnTo>
                <a:lnTo>
                  <a:pt x="11155" y="20185"/>
                </a:lnTo>
                <a:lnTo>
                  <a:pt x="11155" y="20579"/>
                </a:lnTo>
                <a:lnTo>
                  <a:pt x="11041" y="21043"/>
                </a:lnTo>
                <a:lnTo>
                  <a:pt x="10926" y="21391"/>
                </a:lnTo>
                <a:lnTo>
                  <a:pt x="10766" y="21600"/>
                </a:lnTo>
                <a:lnTo>
                  <a:pt x="11499" y="21484"/>
                </a:lnTo>
                <a:lnTo>
                  <a:pt x="12323" y="21043"/>
                </a:lnTo>
                <a:lnTo>
                  <a:pt x="13102" y="20370"/>
                </a:lnTo>
                <a:lnTo>
                  <a:pt x="13606" y="19628"/>
                </a:lnTo>
                <a:lnTo>
                  <a:pt x="13950" y="19071"/>
                </a:lnTo>
                <a:lnTo>
                  <a:pt x="14064" y="18677"/>
                </a:lnTo>
                <a:lnTo>
                  <a:pt x="14179" y="18097"/>
                </a:lnTo>
                <a:lnTo>
                  <a:pt x="14293" y="17586"/>
                </a:lnTo>
                <a:lnTo>
                  <a:pt x="14179" y="16913"/>
                </a:lnTo>
                <a:lnTo>
                  <a:pt x="14064" y="16241"/>
                </a:lnTo>
                <a:lnTo>
                  <a:pt x="13835" y="15614"/>
                </a:lnTo>
                <a:lnTo>
                  <a:pt x="13560" y="14872"/>
                </a:lnTo>
                <a:lnTo>
                  <a:pt x="13950" y="14941"/>
                </a:lnTo>
                <a:lnTo>
                  <a:pt x="14408" y="15150"/>
                </a:lnTo>
                <a:lnTo>
                  <a:pt x="14843" y="15266"/>
                </a:lnTo>
                <a:lnTo>
                  <a:pt x="15232" y="15614"/>
                </a:lnTo>
                <a:lnTo>
                  <a:pt x="15576" y="15846"/>
                </a:lnTo>
                <a:lnTo>
                  <a:pt x="15897" y="16171"/>
                </a:lnTo>
                <a:lnTo>
                  <a:pt x="16126" y="16473"/>
                </a:lnTo>
                <a:lnTo>
                  <a:pt x="16240" y="16913"/>
                </a:lnTo>
                <a:lnTo>
                  <a:pt x="16515" y="17261"/>
                </a:lnTo>
                <a:lnTo>
                  <a:pt x="17088" y="17586"/>
                </a:lnTo>
                <a:lnTo>
                  <a:pt x="17798" y="17865"/>
                </a:lnTo>
                <a:lnTo>
                  <a:pt x="18576" y="18097"/>
                </a:lnTo>
                <a:lnTo>
                  <a:pt x="19424" y="18213"/>
                </a:lnTo>
                <a:lnTo>
                  <a:pt x="20317" y="18213"/>
                </a:lnTo>
                <a:lnTo>
                  <a:pt x="21050" y="18213"/>
                </a:lnTo>
                <a:lnTo>
                  <a:pt x="21600" y="17865"/>
                </a:lnTo>
                <a:lnTo>
                  <a:pt x="21165" y="17656"/>
                </a:lnTo>
                <a:lnTo>
                  <a:pt x="20592" y="17470"/>
                </a:lnTo>
                <a:lnTo>
                  <a:pt x="20088" y="17029"/>
                </a:lnTo>
                <a:lnTo>
                  <a:pt x="19653" y="16681"/>
                </a:lnTo>
                <a:lnTo>
                  <a:pt x="19195" y="16241"/>
                </a:lnTo>
                <a:lnTo>
                  <a:pt x="18920" y="15962"/>
                </a:lnTo>
                <a:lnTo>
                  <a:pt x="18576" y="15498"/>
                </a:lnTo>
                <a:lnTo>
                  <a:pt x="18576" y="15057"/>
                </a:lnTo>
                <a:lnTo>
                  <a:pt x="18485" y="14756"/>
                </a:lnTo>
                <a:lnTo>
                  <a:pt x="18256" y="14199"/>
                </a:lnTo>
                <a:lnTo>
                  <a:pt x="17912" y="13526"/>
                </a:lnTo>
                <a:lnTo>
                  <a:pt x="17523" y="13016"/>
                </a:lnTo>
                <a:lnTo>
                  <a:pt x="16973" y="12436"/>
                </a:lnTo>
                <a:lnTo>
                  <a:pt x="16355" y="12041"/>
                </a:lnTo>
                <a:lnTo>
                  <a:pt x="16011" y="11832"/>
                </a:lnTo>
                <a:lnTo>
                  <a:pt x="15690" y="11716"/>
                </a:lnTo>
                <a:lnTo>
                  <a:pt x="15232" y="11716"/>
                </a:lnTo>
                <a:lnTo>
                  <a:pt x="14843" y="11716"/>
                </a:lnTo>
                <a:lnTo>
                  <a:pt x="15461" y="11252"/>
                </a:lnTo>
                <a:lnTo>
                  <a:pt x="16126" y="10858"/>
                </a:lnTo>
                <a:lnTo>
                  <a:pt x="16973" y="10649"/>
                </a:lnTo>
                <a:lnTo>
                  <a:pt x="17798" y="10417"/>
                </a:lnTo>
                <a:lnTo>
                  <a:pt x="18806" y="10301"/>
                </a:lnTo>
                <a:lnTo>
                  <a:pt x="19653" y="10301"/>
                </a:lnTo>
                <a:lnTo>
                  <a:pt x="20478" y="10417"/>
                </a:lnTo>
                <a:lnTo>
                  <a:pt x="21256" y="10533"/>
                </a:lnTo>
                <a:lnTo>
                  <a:pt x="20707" y="9837"/>
                </a:lnTo>
                <a:lnTo>
                  <a:pt x="19859" y="9234"/>
                </a:lnTo>
                <a:lnTo>
                  <a:pt x="18806" y="8538"/>
                </a:lnTo>
                <a:lnTo>
                  <a:pt x="17637" y="8144"/>
                </a:lnTo>
                <a:lnTo>
                  <a:pt x="16973" y="8027"/>
                </a:lnTo>
                <a:lnTo>
                  <a:pt x="16355" y="7935"/>
                </a:lnTo>
                <a:lnTo>
                  <a:pt x="15805" y="7935"/>
                </a:lnTo>
                <a:lnTo>
                  <a:pt x="15118" y="8027"/>
                </a:lnTo>
                <a:lnTo>
                  <a:pt x="14614" y="8144"/>
                </a:lnTo>
                <a:lnTo>
                  <a:pt x="14064" y="8422"/>
                </a:lnTo>
                <a:lnTo>
                  <a:pt x="13606" y="8886"/>
                </a:lnTo>
                <a:lnTo>
                  <a:pt x="13217" y="9327"/>
                </a:lnTo>
                <a:lnTo>
                  <a:pt x="13606" y="8538"/>
                </a:lnTo>
                <a:lnTo>
                  <a:pt x="13950" y="7935"/>
                </a:lnTo>
                <a:lnTo>
                  <a:pt x="14293" y="7123"/>
                </a:lnTo>
                <a:lnTo>
                  <a:pt x="14499" y="6519"/>
                </a:lnTo>
                <a:lnTo>
                  <a:pt x="14614" y="5823"/>
                </a:lnTo>
                <a:lnTo>
                  <a:pt x="14614" y="5220"/>
                </a:lnTo>
                <a:lnTo>
                  <a:pt x="14408" y="4524"/>
                </a:lnTo>
                <a:lnTo>
                  <a:pt x="14064" y="3898"/>
                </a:lnTo>
                <a:lnTo>
                  <a:pt x="13606" y="3225"/>
                </a:lnTo>
                <a:lnTo>
                  <a:pt x="13331" y="2598"/>
                </a:lnTo>
                <a:lnTo>
                  <a:pt x="13102" y="2042"/>
                </a:lnTo>
                <a:lnTo>
                  <a:pt x="12896" y="1485"/>
                </a:lnTo>
                <a:lnTo>
                  <a:pt x="12781" y="1090"/>
                </a:lnTo>
                <a:lnTo>
                  <a:pt x="12667" y="626"/>
                </a:lnTo>
                <a:lnTo>
                  <a:pt x="12667" y="278"/>
                </a:lnTo>
                <a:lnTo>
                  <a:pt x="12667" y="0"/>
                </a:lnTo>
                <a:lnTo>
                  <a:pt x="12163" y="394"/>
                </a:lnTo>
                <a:lnTo>
                  <a:pt x="11728" y="974"/>
                </a:lnTo>
                <a:lnTo>
                  <a:pt x="11155" y="1601"/>
                </a:lnTo>
                <a:lnTo>
                  <a:pt x="10766" y="2390"/>
                </a:lnTo>
                <a:lnTo>
                  <a:pt x="10330" y="3109"/>
                </a:lnTo>
                <a:lnTo>
                  <a:pt x="10101" y="3898"/>
                </a:lnTo>
                <a:lnTo>
                  <a:pt x="9987" y="4524"/>
                </a:lnTo>
                <a:lnTo>
                  <a:pt x="10101" y="5220"/>
                </a:lnTo>
                <a:lnTo>
                  <a:pt x="10216" y="5823"/>
                </a:lnTo>
                <a:lnTo>
                  <a:pt x="10330" y="6403"/>
                </a:lnTo>
                <a:lnTo>
                  <a:pt x="10330" y="6914"/>
                </a:lnTo>
                <a:lnTo>
                  <a:pt x="10216" y="7471"/>
                </a:lnTo>
                <a:lnTo>
                  <a:pt x="10101" y="7935"/>
                </a:lnTo>
                <a:lnTo>
                  <a:pt x="9872" y="8329"/>
                </a:lnTo>
                <a:lnTo>
                  <a:pt x="9643" y="8654"/>
                </a:lnTo>
                <a:lnTo>
                  <a:pt x="9368" y="9002"/>
                </a:lnTo>
                <a:close/>
              </a:path>
            </a:pathLst>
          </a:custGeom>
          <a:solidFill>
            <a:srgbClr val="00800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cs-CZ"/>
          </a:p>
        </p:txBody>
      </p:sp>
      <p:sp>
        <p:nvSpPr>
          <p:cNvPr id="32797" name="plant"/>
          <p:cNvSpPr>
            <a:spLocks noEditPoints="1" noChangeArrowheads="1"/>
          </p:cNvSpPr>
          <p:nvPr/>
        </p:nvSpPr>
        <p:spPr bwMode="auto">
          <a:xfrm>
            <a:off x="4572000" y="4191000"/>
            <a:ext cx="2413000" cy="1809750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0 h 21600"/>
              <a:gd name="T4" fmla="*/ 2147483647 w 21600"/>
              <a:gd name="T5" fmla="*/ 0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0 w 21600"/>
              <a:gd name="T13" fmla="*/ 2147483647 h 21600"/>
              <a:gd name="T14" fmla="*/ 0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7100 w 21600"/>
              <a:gd name="T25" fmla="*/ 10092 h 21600"/>
              <a:gd name="T26" fmla="*/ 14545 w 21600"/>
              <a:gd name="T27" fmla="*/ 13573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9368" y="9002"/>
                </a:moveTo>
                <a:lnTo>
                  <a:pt x="9254" y="8422"/>
                </a:lnTo>
                <a:lnTo>
                  <a:pt x="9139" y="7935"/>
                </a:lnTo>
                <a:lnTo>
                  <a:pt x="8819" y="7355"/>
                </a:lnTo>
                <a:lnTo>
                  <a:pt x="8475" y="6728"/>
                </a:lnTo>
                <a:lnTo>
                  <a:pt x="8040" y="6287"/>
                </a:lnTo>
                <a:lnTo>
                  <a:pt x="7421" y="5707"/>
                </a:lnTo>
                <a:lnTo>
                  <a:pt x="6574" y="5429"/>
                </a:lnTo>
                <a:lnTo>
                  <a:pt x="5452" y="5313"/>
                </a:lnTo>
                <a:lnTo>
                  <a:pt x="4856" y="5220"/>
                </a:lnTo>
                <a:lnTo>
                  <a:pt x="4169" y="5220"/>
                </a:lnTo>
                <a:lnTo>
                  <a:pt x="3665" y="5104"/>
                </a:lnTo>
                <a:lnTo>
                  <a:pt x="3001" y="4872"/>
                </a:lnTo>
                <a:lnTo>
                  <a:pt x="2497" y="4756"/>
                </a:lnTo>
                <a:lnTo>
                  <a:pt x="2062" y="4408"/>
                </a:lnTo>
                <a:lnTo>
                  <a:pt x="1603" y="4083"/>
                </a:lnTo>
                <a:lnTo>
                  <a:pt x="1283" y="3689"/>
                </a:lnTo>
                <a:lnTo>
                  <a:pt x="1283" y="4315"/>
                </a:lnTo>
                <a:lnTo>
                  <a:pt x="1489" y="5104"/>
                </a:lnTo>
                <a:lnTo>
                  <a:pt x="1832" y="6055"/>
                </a:lnTo>
                <a:lnTo>
                  <a:pt x="2382" y="6914"/>
                </a:lnTo>
                <a:lnTo>
                  <a:pt x="2680" y="7471"/>
                </a:lnTo>
                <a:lnTo>
                  <a:pt x="3115" y="7935"/>
                </a:lnTo>
                <a:lnTo>
                  <a:pt x="3573" y="8213"/>
                </a:lnTo>
                <a:lnTo>
                  <a:pt x="4077" y="8654"/>
                </a:lnTo>
                <a:lnTo>
                  <a:pt x="4627" y="9002"/>
                </a:lnTo>
                <a:lnTo>
                  <a:pt x="5245" y="9234"/>
                </a:lnTo>
                <a:lnTo>
                  <a:pt x="6024" y="9443"/>
                </a:lnTo>
                <a:lnTo>
                  <a:pt x="6757" y="9628"/>
                </a:lnTo>
                <a:lnTo>
                  <a:pt x="5177" y="10069"/>
                </a:lnTo>
                <a:lnTo>
                  <a:pt x="3963" y="10649"/>
                </a:lnTo>
                <a:lnTo>
                  <a:pt x="3344" y="11044"/>
                </a:lnTo>
                <a:lnTo>
                  <a:pt x="2886" y="11600"/>
                </a:lnTo>
                <a:lnTo>
                  <a:pt x="2497" y="12041"/>
                </a:lnTo>
                <a:lnTo>
                  <a:pt x="1947" y="12343"/>
                </a:lnTo>
                <a:lnTo>
                  <a:pt x="1168" y="12668"/>
                </a:lnTo>
                <a:lnTo>
                  <a:pt x="0" y="12900"/>
                </a:lnTo>
                <a:lnTo>
                  <a:pt x="435" y="13248"/>
                </a:lnTo>
                <a:lnTo>
                  <a:pt x="779" y="13456"/>
                </a:lnTo>
                <a:lnTo>
                  <a:pt x="1283" y="13642"/>
                </a:lnTo>
                <a:lnTo>
                  <a:pt x="1718" y="13758"/>
                </a:lnTo>
                <a:lnTo>
                  <a:pt x="2680" y="13851"/>
                </a:lnTo>
                <a:lnTo>
                  <a:pt x="3573" y="13758"/>
                </a:lnTo>
                <a:lnTo>
                  <a:pt x="4512" y="13526"/>
                </a:lnTo>
                <a:lnTo>
                  <a:pt x="5360" y="13248"/>
                </a:lnTo>
                <a:lnTo>
                  <a:pt x="6139" y="12900"/>
                </a:lnTo>
                <a:lnTo>
                  <a:pt x="6757" y="12552"/>
                </a:lnTo>
                <a:lnTo>
                  <a:pt x="6459" y="13132"/>
                </a:lnTo>
                <a:lnTo>
                  <a:pt x="6139" y="13642"/>
                </a:lnTo>
                <a:lnTo>
                  <a:pt x="5910" y="14199"/>
                </a:lnTo>
                <a:lnTo>
                  <a:pt x="5681" y="14663"/>
                </a:lnTo>
                <a:lnTo>
                  <a:pt x="5681" y="15150"/>
                </a:lnTo>
                <a:lnTo>
                  <a:pt x="5681" y="15730"/>
                </a:lnTo>
                <a:lnTo>
                  <a:pt x="5681" y="16241"/>
                </a:lnTo>
                <a:lnTo>
                  <a:pt x="5795" y="16913"/>
                </a:lnTo>
                <a:lnTo>
                  <a:pt x="5910" y="17586"/>
                </a:lnTo>
                <a:lnTo>
                  <a:pt x="5910" y="18213"/>
                </a:lnTo>
                <a:lnTo>
                  <a:pt x="5795" y="18885"/>
                </a:lnTo>
                <a:lnTo>
                  <a:pt x="5566" y="19396"/>
                </a:lnTo>
                <a:lnTo>
                  <a:pt x="5245" y="19976"/>
                </a:lnTo>
                <a:lnTo>
                  <a:pt x="4971" y="20370"/>
                </a:lnTo>
                <a:lnTo>
                  <a:pt x="4512" y="20811"/>
                </a:lnTo>
                <a:lnTo>
                  <a:pt x="4077" y="21043"/>
                </a:lnTo>
                <a:lnTo>
                  <a:pt x="5177" y="20927"/>
                </a:lnTo>
                <a:lnTo>
                  <a:pt x="6253" y="20486"/>
                </a:lnTo>
                <a:lnTo>
                  <a:pt x="7421" y="19976"/>
                </a:lnTo>
                <a:lnTo>
                  <a:pt x="8361" y="19187"/>
                </a:lnTo>
                <a:lnTo>
                  <a:pt x="8819" y="18769"/>
                </a:lnTo>
                <a:lnTo>
                  <a:pt x="9139" y="18213"/>
                </a:lnTo>
                <a:lnTo>
                  <a:pt x="9437" y="17772"/>
                </a:lnTo>
                <a:lnTo>
                  <a:pt x="9643" y="17261"/>
                </a:lnTo>
                <a:lnTo>
                  <a:pt x="9872" y="16681"/>
                </a:lnTo>
                <a:lnTo>
                  <a:pt x="9872" y="16171"/>
                </a:lnTo>
                <a:lnTo>
                  <a:pt x="9872" y="15614"/>
                </a:lnTo>
                <a:lnTo>
                  <a:pt x="9758" y="15057"/>
                </a:lnTo>
                <a:lnTo>
                  <a:pt x="10216" y="15498"/>
                </a:lnTo>
                <a:lnTo>
                  <a:pt x="10537" y="16241"/>
                </a:lnTo>
                <a:lnTo>
                  <a:pt x="10834" y="17145"/>
                </a:lnTo>
                <a:lnTo>
                  <a:pt x="11041" y="18213"/>
                </a:lnTo>
                <a:lnTo>
                  <a:pt x="11155" y="19187"/>
                </a:lnTo>
                <a:lnTo>
                  <a:pt x="11155" y="20185"/>
                </a:lnTo>
                <a:lnTo>
                  <a:pt x="11155" y="20579"/>
                </a:lnTo>
                <a:lnTo>
                  <a:pt x="11041" y="21043"/>
                </a:lnTo>
                <a:lnTo>
                  <a:pt x="10926" y="21391"/>
                </a:lnTo>
                <a:lnTo>
                  <a:pt x="10766" y="21600"/>
                </a:lnTo>
                <a:lnTo>
                  <a:pt x="11499" y="21484"/>
                </a:lnTo>
                <a:lnTo>
                  <a:pt x="12323" y="21043"/>
                </a:lnTo>
                <a:lnTo>
                  <a:pt x="13102" y="20370"/>
                </a:lnTo>
                <a:lnTo>
                  <a:pt x="13606" y="19628"/>
                </a:lnTo>
                <a:lnTo>
                  <a:pt x="13950" y="19071"/>
                </a:lnTo>
                <a:lnTo>
                  <a:pt x="14064" y="18677"/>
                </a:lnTo>
                <a:lnTo>
                  <a:pt x="14179" y="18097"/>
                </a:lnTo>
                <a:lnTo>
                  <a:pt x="14293" y="17586"/>
                </a:lnTo>
                <a:lnTo>
                  <a:pt x="14179" y="16913"/>
                </a:lnTo>
                <a:lnTo>
                  <a:pt x="14064" y="16241"/>
                </a:lnTo>
                <a:lnTo>
                  <a:pt x="13835" y="15614"/>
                </a:lnTo>
                <a:lnTo>
                  <a:pt x="13560" y="14872"/>
                </a:lnTo>
                <a:lnTo>
                  <a:pt x="13950" y="14941"/>
                </a:lnTo>
                <a:lnTo>
                  <a:pt x="14408" y="15150"/>
                </a:lnTo>
                <a:lnTo>
                  <a:pt x="14843" y="15266"/>
                </a:lnTo>
                <a:lnTo>
                  <a:pt x="15232" y="15614"/>
                </a:lnTo>
                <a:lnTo>
                  <a:pt x="15576" y="15846"/>
                </a:lnTo>
                <a:lnTo>
                  <a:pt x="15897" y="16171"/>
                </a:lnTo>
                <a:lnTo>
                  <a:pt x="16126" y="16473"/>
                </a:lnTo>
                <a:lnTo>
                  <a:pt x="16240" y="16913"/>
                </a:lnTo>
                <a:lnTo>
                  <a:pt x="16515" y="17261"/>
                </a:lnTo>
                <a:lnTo>
                  <a:pt x="17088" y="17586"/>
                </a:lnTo>
                <a:lnTo>
                  <a:pt x="17798" y="17865"/>
                </a:lnTo>
                <a:lnTo>
                  <a:pt x="18576" y="18097"/>
                </a:lnTo>
                <a:lnTo>
                  <a:pt x="19424" y="18213"/>
                </a:lnTo>
                <a:lnTo>
                  <a:pt x="20317" y="18213"/>
                </a:lnTo>
                <a:lnTo>
                  <a:pt x="21050" y="18213"/>
                </a:lnTo>
                <a:lnTo>
                  <a:pt x="21600" y="17865"/>
                </a:lnTo>
                <a:lnTo>
                  <a:pt x="21165" y="17656"/>
                </a:lnTo>
                <a:lnTo>
                  <a:pt x="20592" y="17470"/>
                </a:lnTo>
                <a:lnTo>
                  <a:pt x="20088" y="17029"/>
                </a:lnTo>
                <a:lnTo>
                  <a:pt x="19653" y="16681"/>
                </a:lnTo>
                <a:lnTo>
                  <a:pt x="19195" y="16241"/>
                </a:lnTo>
                <a:lnTo>
                  <a:pt x="18920" y="15962"/>
                </a:lnTo>
                <a:lnTo>
                  <a:pt x="18576" y="15498"/>
                </a:lnTo>
                <a:lnTo>
                  <a:pt x="18576" y="15057"/>
                </a:lnTo>
                <a:lnTo>
                  <a:pt x="18485" y="14756"/>
                </a:lnTo>
                <a:lnTo>
                  <a:pt x="18256" y="14199"/>
                </a:lnTo>
                <a:lnTo>
                  <a:pt x="17912" y="13526"/>
                </a:lnTo>
                <a:lnTo>
                  <a:pt x="17523" y="13016"/>
                </a:lnTo>
                <a:lnTo>
                  <a:pt x="16973" y="12436"/>
                </a:lnTo>
                <a:lnTo>
                  <a:pt x="16355" y="12041"/>
                </a:lnTo>
                <a:lnTo>
                  <a:pt x="16011" y="11832"/>
                </a:lnTo>
                <a:lnTo>
                  <a:pt x="15690" y="11716"/>
                </a:lnTo>
                <a:lnTo>
                  <a:pt x="15232" y="11716"/>
                </a:lnTo>
                <a:lnTo>
                  <a:pt x="14843" y="11716"/>
                </a:lnTo>
                <a:lnTo>
                  <a:pt x="15461" y="11252"/>
                </a:lnTo>
                <a:lnTo>
                  <a:pt x="16126" y="10858"/>
                </a:lnTo>
                <a:lnTo>
                  <a:pt x="16973" y="10649"/>
                </a:lnTo>
                <a:lnTo>
                  <a:pt x="17798" y="10417"/>
                </a:lnTo>
                <a:lnTo>
                  <a:pt x="18806" y="10301"/>
                </a:lnTo>
                <a:lnTo>
                  <a:pt x="19653" y="10301"/>
                </a:lnTo>
                <a:lnTo>
                  <a:pt x="20478" y="10417"/>
                </a:lnTo>
                <a:lnTo>
                  <a:pt x="21256" y="10533"/>
                </a:lnTo>
                <a:lnTo>
                  <a:pt x="20707" y="9837"/>
                </a:lnTo>
                <a:lnTo>
                  <a:pt x="19859" y="9234"/>
                </a:lnTo>
                <a:lnTo>
                  <a:pt x="18806" y="8538"/>
                </a:lnTo>
                <a:lnTo>
                  <a:pt x="17637" y="8144"/>
                </a:lnTo>
                <a:lnTo>
                  <a:pt x="16973" y="8027"/>
                </a:lnTo>
                <a:lnTo>
                  <a:pt x="16355" y="7935"/>
                </a:lnTo>
                <a:lnTo>
                  <a:pt x="15805" y="7935"/>
                </a:lnTo>
                <a:lnTo>
                  <a:pt x="15118" y="8027"/>
                </a:lnTo>
                <a:lnTo>
                  <a:pt x="14614" y="8144"/>
                </a:lnTo>
                <a:lnTo>
                  <a:pt x="14064" y="8422"/>
                </a:lnTo>
                <a:lnTo>
                  <a:pt x="13606" y="8886"/>
                </a:lnTo>
                <a:lnTo>
                  <a:pt x="13217" y="9327"/>
                </a:lnTo>
                <a:lnTo>
                  <a:pt x="13606" y="8538"/>
                </a:lnTo>
                <a:lnTo>
                  <a:pt x="13950" y="7935"/>
                </a:lnTo>
                <a:lnTo>
                  <a:pt x="14293" y="7123"/>
                </a:lnTo>
                <a:lnTo>
                  <a:pt x="14499" y="6519"/>
                </a:lnTo>
                <a:lnTo>
                  <a:pt x="14614" y="5823"/>
                </a:lnTo>
                <a:lnTo>
                  <a:pt x="14614" y="5220"/>
                </a:lnTo>
                <a:lnTo>
                  <a:pt x="14408" y="4524"/>
                </a:lnTo>
                <a:lnTo>
                  <a:pt x="14064" y="3898"/>
                </a:lnTo>
                <a:lnTo>
                  <a:pt x="13606" y="3225"/>
                </a:lnTo>
                <a:lnTo>
                  <a:pt x="13331" y="2598"/>
                </a:lnTo>
                <a:lnTo>
                  <a:pt x="13102" y="2042"/>
                </a:lnTo>
                <a:lnTo>
                  <a:pt x="12896" y="1485"/>
                </a:lnTo>
                <a:lnTo>
                  <a:pt x="12781" y="1090"/>
                </a:lnTo>
                <a:lnTo>
                  <a:pt x="12667" y="626"/>
                </a:lnTo>
                <a:lnTo>
                  <a:pt x="12667" y="278"/>
                </a:lnTo>
                <a:lnTo>
                  <a:pt x="12667" y="0"/>
                </a:lnTo>
                <a:lnTo>
                  <a:pt x="12163" y="394"/>
                </a:lnTo>
                <a:lnTo>
                  <a:pt x="11728" y="974"/>
                </a:lnTo>
                <a:lnTo>
                  <a:pt x="11155" y="1601"/>
                </a:lnTo>
                <a:lnTo>
                  <a:pt x="10766" y="2390"/>
                </a:lnTo>
                <a:lnTo>
                  <a:pt x="10330" y="3109"/>
                </a:lnTo>
                <a:lnTo>
                  <a:pt x="10101" y="3898"/>
                </a:lnTo>
                <a:lnTo>
                  <a:pt x="9987" y="4524"/>
                </a:lnTo>
                <a:lnTo>
                  <a:pt x="10101" y="5220"/>
                </a:lnTo>
                <a:lnTo>
                  <a:pt x="10216" y="5823"/>
                </a:lnTo>
                <a:lnTo>
                  <a:pt x="10330" y="6403"/>
                </a:lnTo>
                <a:lnTo>
                  <a:pt x="10330" y="6914"/>
                </a:lnTo>
                <a:lnTo>
                  <a:pt x="10216" y="7471"/>
                </a:lnTo>
                <a:lnTo>
                  <a:pt x="10101" y="7935"/>
                </a:lnTo>
                <a:lnTo>
                  <a:pt x="9872" y="8329"/>
                </a:lnTo>
                <a:lnTo>
                  <a:pt x="9643" y="8654"/>
                </a:lnTo>
                <a:lnTo>
                  <a:pt x="9368" y="9002"/>
                </a:lnTo>
                <a:close/>
              </a:path>
            </a:pathLst>
          </a:custGeom>
          <a:solidFill>
            <a:srgbClr val="00800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cs-CZ"/>
          </a:p>
        </p:txBody>
      </p:sp>
      <p:sp>
        <p:nvSpPr>
          <p:cNvPr id="32798" name="plant"/>
          <p:cNvSpPr>
            <a:spLocks noEditPoints="1" noChangeArrowheads="1"/>
          </p:cNvSpPr>
          <p:nvPr/>
        </p:nvSpPr>
        <p:spPr bwMode="auto">
          <a:xfrm>
            <a:off x="3251200" y="4953000"/>
            <a:ext cx="2413000" cy="1809750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0 h 21600"/>
              <a:gd name="T4" fmla="*/ 2147483647 w 21600"/>
              <a:gd name="T5" fmla="*/ 0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0 w 21600"/>
              <a:gd name="T13" fmla="*/ 2147483647 h 21600"/>
              <a:gd name="T14" fmla="*/ 0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7100 w 21600"/>
              <a:gd name="T25" fmla="*/ 10092 h 21600"/>
              <a:gd name="T26" fmla="*/ 14545 w 21600"/>
              <a:gd name="T27" fmla="*/ 13573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9368" y="9002"/>
                </a:moveTo>
                <a:lnTo>
                  <a:pt x="9254" y="8422"/>
                </a:lnTo>
                <a:lnTo>
                  <a:pt x="9139" y="7935"/>
                </a:lnTo>
                <a:lnTo>
                  <a:pt x="8819" y="7355"/>
                </a:lnTo>
                <a:lnTo>
                  <a:pt x="8475" y="6728"/>
                </a:lnTo>
                <a:lnTo>
                  <a:pt x="8040" y="6287"/>
                </a:lnTo>
                <a:lnTo>
                  <a:pt x="7421" y="5707"/>
                </a:lnTo>
                <a:lnTo>
                  <a:pt x="6574" y="5429"/>
                </a:lnTo>
                <a:lnTo>
                  <a:pt x="5452" y="5313"/>
                </a:lnTo>
                <a:lnTo>
                  <a:pt x="4856" y="5220"/>
                </a:lnTo>
                <a:lnTo>
                  <a:pt x="4169" y="5220"/>
                </a:lnTo>
                <a:lnTo>
                  <a:pt x="3665" y="5104"/>
                </a:lnTo>
                <a:lnTo>
                  <a:pt x="3001" y="4872"/>
                </a:lnTo>
                <a:lnTo>
                  <a:pt x="2497" y="4756"/>
                </a:lnTo>
                <a:lnTo>
                  <a:pt x="2062" y="4408"/>
                </a:lnTo>
                <a:lnTo>
                  <a:pt x="1603" y="4083"/>
                </a:lnTo>
                <a:lnTo>
                  <a:pt x="1283" y="3689"/>
                </a:lnTo>
                <a:lnTo>
                  <a:pt x="1283" y="4315"/>
                </a:lnTo>
                <a:lnTo>
                  <a:pt x="1489" y="5104"/>
                </a:lnTo>
                <a:lnTo>
                  <a:pt x="1832" y="6055"/>
                </a:lnTo>
                <a:lnTo>
                  <a:pt x="2382" y="6914"/>
                </a:lnTo>
                <a:lnTo>
                  <a:pt x="2680" y="7471"/>
                </a:lnTo>
                <a:lnTo>
                  <a:pt x="3115" y="7935"/>
                </a:lnTo>
                <a:lnTo>
                  <a:pt x="3573" y="8213"/>
                </a:lnTo>
                <a:lnTo>
                  <a:pt x="4077" y="8654"/>
                </a:lnTo>
                <a:lnTo>
                  <a:pt x="4627" y="9002"/>
                </a:lnTo>
                <a:lnTo>
                  <a:pt x="5245" y="9234"/>
                </a:lnTo>
                <a:lnTo>
                  <a:pt x="6024" y="9443"/>
                </a:lnTo>
                <a:lnTo>
                  <a:pt x="6757" y="9628"/>
                </a:lnTo>
                <a:lnTo>
                  <a:pt x="5177" y="10069"/>
                </a:lnTo>
                <a:lnTo>
                  <a:pt x="3963" y="10649"/>
                </a:lnTo>
                <a:lnTo>
                  <a:pt x="3344" y="11044"/>
                </a:lnTo>
                <a:lnTo>
                  <a:pt x="2886" y="11600"/>
                </a:lnTo>
                <a:lnTo>
                  <a:pt x="2497" y="12041"/>
                </a:lnTo>
                <a:lnTo>
                  <a:pt x="1947" y="12343"/>
                </a:lnTo>
                <a:lnTo>
                  <a:pt x="1168" y="12668"/>
                </a:lnTo>
                <a:lnTo>
                  <a:pt x="0" y="12900"/>
                </a:lnTo>
                <a:lnTo>
                  <a:pt x="435" y="13248"/>
                </a:lnTo>
                <a:lnTo>
                  <a:pt x="779" y="13456"/>
                </a:lnTo>
                <a:lnTo>
                  <a:pt x="1283" y="13642"/>
                </a:lnTo>
                <a:lnTo>
                  <a:pt x="1718" y="13758"/>
                </a:lnTo>
                <a:lnTo>
                  <a:pt x="2680" y="13851"/>
                </a:lnTo>
                <a:lnTo>
                  <a:pt x="3573" y="13758"/>
                </a:lnTo>
                <a:lnTo>
                  <a:pt x="4512" y="13526"/>
                </a:lnTo>
                <a:lnTo>
                  <a:pt x="5360" y="13248"/>
                </a:lnTo>
                <a:lnTo>
                  <a:pt x="6139" y="12900"/>
                </a:lnTo>
                <a:lnTo>
                  <a:pt x="6757" y="12552"/>
                </a:lnTo>
                <a:lnTo>
                  <a:pt x="6459" y="13132"/>
                </a:lnTo>
                <a:lnTo>
                  <a:pt x="6139" y="13642"/>
                </a:lnTo>
                <a:lnTo>
                  <a:pt x="5910" y="14199"/>
                </a:lnTo>
                <a:lnTo>
                  <a:pt x="5681" y="14663"/>
                </a:lnTo>
                <a:lnTo>
                  <a:pt x="5681" y="15150"/>
                </a:lnTo>
                <a:lnTo>
                  <a:pt x="5681" y="15730"/>
                </a:lnTo>
                <a:lnTo>
                  <a:pt x="5681" y="16241"/>
                </a:lnTo>
                <a:lnTo>
                  <a:pt x="5795" y="16913"/>
                </a:lnTo>
                <a:lnTo>
                  <a:pt x="5910" y="17586"/>
                </a:lnTo>
                <a:lnTo>
                  <a:pt x="5910" y="18213"/>
                </a:lnTo>
                <a:lnTo>
                  <a:pt x="5795" y="18885"/>
                </a:lnTo>
                <a:lnTo>
                  <a:pt x="5566" y="19396"/>
                </a:lnTo>
                <a:lnTo>
                  <a:pt x="5245" y="19976"/>
                </a:lnTo>
                <a:lnTo>
                  <a:pt x="4971" y="20370"/>
                </a:lnTo>
                <a:lnTo>
                  <a:pt x="4512" y="20811"/>
                </a:lnTo>
                <a:lnTo>
                  <a:pt x="4077" y="21043"/>
                </a:lnTo>
                <a:lnTo>
                  <a:pt x="5177" y="20927"/>
                </a:lnTo>
                <a:lnTo>
                  <a:pt x="6253" y="20486"/>
                </a:lnTo>
                <a:lnTo>
                  <a:pt x="7421" y="19976"/>
                </a:lnTo>
                <a:lnTo>
                  <a:pt x="8361" y="19187"/>
                </a:lnTo>
                <a:lnTo>
                  <a:pt x="8819" y="18769"/>
                </a:lnTo>
                <a:lnTo>
                  <a:pt x="9139" y="18213"/>
                </a:lnTo>
                <a:lnTo>
                  <a:pt x="9437" y="17772"/>
                </a:lnTo>
                <a:lnTo>
                  <a:pt x="9643" y="17261"/>
                </a:lnTo>
                <a:lnTo>
                  <a:pt x="9872" y="16681"/>
                </a:lnTo>
                <a:lnTo>
                  <a:pt x="9872" y="16171"/>
                </a:lnTo>
                <a:lnTo>
                  <a:pt x="9872" y="15614"/>
                </a:lnTo>
                <a:lnTo>
                  <a:pt x="9758" y="15057"/>
                </a:lnTo>
                <a:lnTo>
                  <a:pt x="10216" y="15498"/>
                </a:lnTo>
                <a:lnTo>
                  <a:pt x="10537" y="16241"/>
                </a:lnTo>
                <a:lnTo>
                  <a:pt x="10834" y="17145"/>
                </a:lnTo>
                <a:lnTo>
                  <a:pt x="11041" y="18213"/>
                </a:lnTo>
                <a:lnTo>
                  <a:pt x="11155" y="19187"/>
                </a:lnTo>
                <a:lnTo>
                  <a:pt x="11155" y="20185"/>
                </a:lnTo>
                <a:lnTo>
                  <a:pt x="11155" y="20579"/>
                </a:lnTo>
                <a:lnTo>
                  <a:pt x="11041" y="21043"/>
                </a:lnTo>
                <a:lnTo>
                  <a:pt x="10926" y="21391"/>
                </a:lnTo>
                <a:lnTo>
                  <a:pt x="10766" y="21600"/>
                </a:lnTo>
                <a:lnTo>
                  <a:pt x="11499" y="21484"/>
                </a:lnTo>
                <a:lnTo>
                  <a:pt x="12323" y="21043"/>
                </a:lnTo>
                <a:lnTo>
                  <a:pt x="13102" y="20370"/>
                </a:lnTo>
                <a:lnTo>
                  <a:pt x="13606" y="19628"/>
                </a:lnTo>
                <a:lnTo>
                  <a:pt x="13950" y="19071"/>
                </a:lnTo>
                <a:lnTo>
                  <a:pt x="14064" y="18677"/>
                </a:lnTo>
                <a:lnTo>
                  <a:pt x="14179" y="18097"/>
                </a:lnTo>
                <a:lnTo>
                  <a:pt x="14293" y="17586"/>
                </a:lnTo>
                <a:lnTo>
                  <a:pt x="14179" y="16913"/>
                </a:lnTo>
                <a:lnTo>
                  <a:pt x="14064" y="16241"/>
                </a:lnTo>
                <a:lnTo>
                  <a:pt x="13835" y="15614"/>
                </a:lnTo>
                <a:lnTo>
                  <a:pt x="13560" y="14872"/>
                </a:lnTo>
                <a:lnTo>
                  <a:pt x="13950" y="14941"/>
                </a:lnTo>
                <a:lnTo>
                  <a:pt x="14408" y="15150"/>
                </a:lnTo>
                <a:lnTo>
                  <a:pt x="14843" y="15266"/>
                </a:lnTo>
                <a:lnTo>
                  <a:pt x="15232" y="15614"/>
                </a:lnTo>
                <a:lnTo>
                  <a:pt x="15576" y="15846"/>
                </a:lnTo>
                <a:lnTo>
                  <a:pt x="15897" y="16171"/>
                </a:lnTo>
                <a:lnTo>
                  <a:pt x="16126" y="16473"/>
                </a:lnTo>
                <a:lnTo>
                  <a:pt x="16240" y="16913"/>
                </a:lnTo>
                <a:lnTo>
                  <a:pt x="16515" y="17261"/>
                </a:lnTo>
                <a:lnTo>
                  <a:pt x="17088" y="17586"/>
                </a:lnTo>
                <a:lnTo>
                  <a:pt x="17798" y="17865"/>
                </a:lnTo>
                <a:lnTo>
                  <a:pt x="18576" y="18097"/>
                </a:lnTo>
                <a:lnTo>
                  <a:pt x="19424" y="18213"/>
                </a:lnTo>
                <a:lnTo>
                  <a:pt x="20317" y="18213"/>
                </a:lnTo>
                <a:lnTo>
                  <a:pt x="21050" y="18213"/>
                </a:lnTo>
                <a:lnTo>
                  <a:pt x="21600" y="17865"/>
                </a:lnTo>
                <a:lnTo>
                  <a:pt x="21165" y="17656"/>
                </a:lnTo>
                <a:lnTo>
                  <a:pt x="20592" y="17470"/>
                </a:lnTo>
                <a:lnTo>
                  <a:pt x="20088" y="17029"/>
                </a:lnTo>
                <a:lnTo>
                  <a:pt x="19653" y="16681"/>
                </a:lnTo>
                <a:lnTo>
                  <a:pt x="19195" y="16241"/>
                </a:lnTo>
                <a:lnTo>
                  <a:pt x="18920" y="15962"/>
                </a:lnTo>
                <a:lnTo>
                  <a:pt x="18576" y="15498"/>
                </a:lnTo>
                <a:lnTo>
                  <a:pt x="18576" y="15057"/>
                </a:lnTo>
                <a:lnTo>
                  <a:pt x="18485" y="14756"/>
                </a:lnTo>
                <a:lnTo>
                  <a:pt x="18256" y="14199"/>
                </a:lnTo>
                <a:lnTo>
                  <a:pt x="17912" y="13526"/>
                </a:lnTo>
                <a:lnTo>
                  <a:pt x="17523" y="13016"/>
                </a:lnTo>
                <a:lnTo>
                  <a:pt x="16973" y="12436"/>
                </a:lnTo>
                <a:lnTo>
                  <a:pt x="16355" y="12041"/>
                </a:lnTo>
                <a:lnTo>
                  <a:pt x="16011" y="11832"/>
                </a:lnTo>
                <a:lnTo>
                  <a:pt x="15690" y="11716"/>
                </a:lnTo>
                <a:lnTo>
                  <a:pt x="15232" y="11716"/>
                </a:lnTo>
                <a:lnTo>
                  <a:pt x="14843" y="11716"/>
                </a:lnTo>
                <a:lnTo>
                  <a:pt x="15461" y="11252"/>
                </a:lnTo>
                <a:lnTo>
                  <a:pt x="16126" y="10858"/>
                </a:lnTo>
                <a:lnTo>
                  <a:pt x="16973" y="10649"/>
                </a:lnTo>
                <a:lnTo>
                  <a:pt x="17798" y="10417"/>
                </a:lnTo>
                <a:lnTo>
                  <a:pt x="18806" y="10301"/>
                </a:lnTo>
                <a:lnTo>
                  <a:pt x="19653" y="10301"/>
                </a:lnTo>
                <a:lnTo>
                  <a:pt x="20478" y="10417"/>
                </a:lnTo>
                <a:lnTo>
                  <a:pt x="21256" y="10533"/>
                </a:lnTo>
                <a:lnTo>
                  <a:pt x="20707" y="9837"/>
                </a:lnTo>
                <a:lnTo>
                  <a:pt x="19859" y="9234"/>
                </a:lnTo>
                <a:lnTo>
                  <a:pt x="18806" y="8538"/>
                </a:lnTo>
                <a:lnTo>
                  <a:pt x="17637" y="8144"/>
                </a:lnTo>
                <a:lnTo>
                  <a:pt x="16973" y="8027"/>
                </a:lnTo>
                <a:lnTo>
                  <a:pt x="16355" y="7935"/>
                </a:lnTo>
                <a:lnTo>
                  <a:pt x="15805" y="7935"/>
                </a:lnTo>
                <a:lnTo>
                  <a:pt x="15118" y="8027"/>
                </a:lnTo>
                <a:lnTo>
                  <a:pt x="14614" y="8144"/>
                </a:lnTo>
                <a:lnTo>
                  <a:pt x="14064" y="8422"/>
                </a:lnTo>
                <a:lnTo>
                  <a:pt x="13606" y="8886"/>
                </a:lnTo>
                <a:lnTo>
                  <a:pt x="13217" y="9327"/>
                </a:lnTo>
                <a:lnTo>
                  <a:pt x="13606" y="8538"/>
                </a:lnTo>
                <a:lnTo>
                  <a:pt x="13950" y="7935"/>
                </a:lnTo>
                <a:lnTo>
                  <a:pt x="14293" y="7123"/>
                </a:lnTo>
                <a:lnTo>
                  <a:pt x="14499" y="6519"/>
                </a:lnTo>
                <a:lnTo>
                  <a:pt x="14614" y="5823"/>
                </a:lnTo>
                <a:lnTo>
                  <a:pt x="14614" y="5220"/>
                </a:lnTo>
                <a:lnTo>
                  <a:pt x="14408" y="4524"/>
                </a:lnTo>
                <a:lnTo>
                  <a:pt x="14064" y="3898"/>
                </a:lnTo>
                <a:lnTo>
                  <a:pt x="13606" y="3225"/>
                </a:lnTo>
                <a:lnTo>
                  <a:pt x="13331" y="2598"/>
                </a:lnTo>
                <a:lnTo>
                  <a:pt x="13102" y="2042"/>
                </a:lnTo>
                <a:lnTo>
                  <a:pt x="12896" y="1485"/>
                </a:lnTo>
                <a:lnTo>
                  <a:pt x="12781" y="1090"/>
                </a:lnTo>
                <a:lnTo>
                  <a:pt x="12667" y="626"/>
                </a:lnTo>
                <a:lnTo>
                  <a:pt x="12667" y="278"/>
                </a:lnTo>
                <a:lnTo>
                  <a:pt x="12667" y="0"/>
                </a:lnTo>
                <a:lnTo>
                  <a:pt x="12163" y="394"/>
                </a:lnTo>
                <a:lnTo>
                  <a:pt x="11728" y="974"/>
                </a:lnTo>
                <a:lnTo>
                  <a:pt x="11155" y="1601"/>
                </a:lnTo>
                <a:lnTo>
                  <a:pt x="10766" y="2390"/>
                </a:lnTo>
                <a:lnTo>
                  <a:pt x="10330" y="3109"/>
                </a:lnTo>
                <a:lnTo>
                  <a:pt x="10101" y="3898"/>
                </a:lnTo>
                <a:lnTo>
                  <a:pt x="9987" y="4524"/>
                </a:lnTo>
                <a:lnTo>
                  <a:pt x="10101" y="5220"/>
                </a:lnTo>
                <a:lnTo>
                  <a:pt x="10216" y="5823"/>
                </a:lnTo>
                <a:lnTo>
                  <a:pt x="10330" y="6403"/>
                </a:lnTo>
                <a:lnTo>
                  <a:pt x="10330" y="6914"/>
                </a:lnTo>
                <a:lnTo>
                  <a:pt x="10216" y="7471"/>
                </a:lnTo>
                <a:lnTo>
                  <a:pt x="10101" y="7935"/>
                </a:lnTo>
                <a:lnTo>
                  <a:pt x="9872" y="8329"/>
                </a:lnTo>
                <a:lnTo>
                  <a:pt x="9643" y="8654"/>
                </a:lnTo>
                <a:lnTo>
                  <a:pt x="9368" y="9002"/>
                </a:lnTo>
                <a:close/>
              </a:path>
            </a:pathLst>
          </a:custGeom>
          <a:solidFill>
            <a:srgbClr val="00800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cs-CZ"/>
          </a:p>
        </p:txBody>
      </p:sp>
      <p:sp>
        <p:nvSpPr>
          <p:cNvPr id="32799" name="plant"/>
          <p:cNvSpPr>
            <a:spLocks noEditPoints="1" noChangeArrowheads="1"/>
          </p:cNvSpPr>
          <p:nvPr/>
        </p:nvSpPr>
        <p:spPr bwMode="auto">
          <a:xfrm>
            <a:off x="6299200" y="3124200"/>
            <a:ext cx="2413000" cy="1809750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0 h 21600"/>
              <a:gd name="T4" fmla="*/ 2147483647 w 21600"/>
              <a:gd name="T5" fmla="*/ 0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0 w 21600"/>
              <a:gd name="T13" fmla="*/ 2147483647 h 21600"/>
              <a:gd name="T14" fmla="*/ 0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7100 w 21600"/>
              <a:gd name="T25" fmla="*/ 10092 h 21600"/>
              <a:gd name="T26" fmla="*/ 14545 w 21600"/>
              <a:gd name="T27" fmla="*/ 13573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9368" y="9002"/>
                </a:moveTo>
                <a:lnTo>
                  <a:pt x="9254" y="8422"/>
                </a:lnTo>
                <a:lnTo>
                  <a:pt x="9139" y="7935"/>
                </a:lnTo>
                <a:lnTo>
                  <a:pt x="8819" y="7355"/>
                </a:lnTo>
                <a:lnTo>
                  <a:pt x="8475" y="6728"/>
                </a:lnTo>
                <a:lnTo>
                  <a:pt x="8040" y="6287"/>
                </a:lnTo>
                <a:lnTo>
                  <a:pt x="7421" y="5707"/>
                </a:lnTo>
                <a:lnTo>
                  <a:pt x="6574" y="5429"/>
                </a:lnTo>
                <a:lnTo>
                  <a:pt x="5452" y="5313"/>
                </a:lnTo>
                <a:lnTo>
                  <a:pt x="4856" y="5220"/>
                </a:lnTo>
                <a:lnTo>
                  <a:pt x="4169" y="5220"/>
                </a:lnTo>
                <a:lnTo>
                  <a:pt x="3665" y="5104"/>
                </a:lnTo>
                <a:lnTo>
                  <a:pt x="3001" y="4872"/>
                </a:lnTo>
                <a:lnTo>
                  <a:pt x="2497" y="4756"/>
                </a:lnTo>
                <a:lnTo>
                  <a:pt x="2062" y="4408"/>
                </a:lnTo>
                <a:lnTo>
                  <a:pt x="1603" y="4083"/>
                </a:lnTo>
                <a:lnTo>
                  <a:pt x="1283" y="3689"/>
                </a:lnTo>
                <a:lnTo>
                  <a:pt x="1283" y="4315"/>
                </a:lnTo>
                <a:lnTo>
                  <a:pt x="1489" y="5104"/>
                </a:lnTo>
                <a:lnTo>
                  <a:pt x="1832" y="6055"/>
                </a:lnTo>
                <a:lnTo>
                  <a:pt x="2382" y="6914"/>
                </a:lnTo>
                <a:lnTo>
                  <a:pt x="2680" y="7471"/>
                </a:lnTo>
                <a:lnTo>
                  <a:pt x="3115" y="7935"/>
                </a:lnTo>
                <a:lnTo>
                  <a:pt x="3573" y="8213"/>
                </a:lnTo>
                <a:lnTo>
                  <a:pt x="4077" y="8654"/>
                </a:lnTo>
                <a:lnTo>
                  <a:pt x="4627" y="9002"/>
                </a:lnTo>
                <a:lnTo>
                  <a:pt x="5245" y="9234"/>
                </a:lnTo>
                <a:lnTo>
                  <a:pt x="6024" y="9443"/>
                </a:lnTo>
                <a:lnTo>
                  <a:pt x="6757" y="9628"/>
                </a:lnTo>
                <a:lnTo>
                  <a:pt x="5177" y="10069"/>
                </a:lnTo>
                <a:lnTo>
                  <a:pt x="3963" y="10649"/>
                </a:lnTo>
                <a:lnTo>
                  <a:pt x="3344" y="11044"/>
                </a:lnTo>
                <a:lnTo>
                  <a:pt x="2886" y="11600"/>
                </a:lnTo>
                <a:lnTo>
                  <a:pt x="2497" y="12041"/>
                </a:lnTo>
                <a:lnTo>
                  <a:pt x="1947" y="12343"/>
                </a:lnTo>
                <a:lnTo>
                  <a:pt x="1168" y="12668"/>
                </a:lnTo>
                <a:lnTo>
                  <a:pt x="0" y="12900"/>
                </a:lnTo>
                <a:lnTo>
                  <a:pt x="435" y="13248"/>
                </a:lnTo>
                <a:lnTo>
                  <a:pt x="779" y="13456"/>
                </a:lnTo>
                <a:lnTo>
                  <a:pt x="1283" y="13642"/>
                </a:lnTo>
                <a:lnTo>
                  <a:pt x="1718" y="13758"/>
                </a:lnTo>
                <a:lnTo>
                  <a:pt x="2680" y="13851"/>
                </a:lnTo>
                <a:lnTo>
                  <a:pt x="3573" y="13758"/>
                </a:lnTo>
                <a:lnTo>
                  <a:pt x="4512" y="13526"/>
                </a:lnTo>
                <a:lnTo>
                  <a:pt x="5360" y="13248"/>
                </a:lnTo>
                <a:lnTo>
                  <a:pt x="6139" y="12900"/>
                </a:lnTo>
                <a:lnTo>
                  <a:pt x="6757" y="12552"/>
                </a:lnTo>
                <a:lnTo>
                  <a:pt x="6459" y="13132"/>
                </a:lnTo>
                <a:lnTo>
                  <a:pt x="6139" y="13642"/>
                </a:lnTo>
                <a:lnTo>
                  <a:pt x="5910" y="14199"/>
                </a:lnTo>
                <a:lnTo>
                  <a:pt x="5681" y="14663"/>
                </a:lnTo>
                <a:lnTo>
                  <a:pt x="5681" y="15150"/>
                </a:lnTo>
                <a:lnTo>
                  <a:pt x="5681" y="15730"/>
                </a:lnTo>
                <a:lnTo>
                  <a:pt x="5681" y="16241"/>
                </a:lnTo>
                <a:lnTo>
                  <a:pt x="5795" y="16913"/>
                </a:lnTo>
                <a:lnTo>
                  <a:pt x="5910" y="17586"/>
                </a:lnTo>
                <a:lnTo>
                  <a:pt x="5910" y="18213"/>
                </a:lnTo>
                <a:lnTo>
                  <a:pt x="5795" y="18885"/>
                </a:lnTo>
                <a:lnTo>
                  <a:pt x="5566" y="19396"/>
                </a:lnTo>
                <a:lnTo>
                  <a:pt x="5245" y="19976"/>
                </a:lnTo>
                <a:lnTo>
                  <a:pt x="4971" y="20370"/>
                </a:lnTo>
                <a:lnTo>
                  <a:pt x="4512" y="20811"/>
                </a:lnTo>
                <a:lnTo>
                  <a:pt x="4077" y="21043"/>
                </a:lnTo>
                <a:lnTo>
                  <a:pt x="5177" y="20927"/>
                </a:lnTo>
                <a:lnTo>
                  <a:pt x="6253" y="20486"/>
                </a:lnTo>
                <a:lnTo>
                  <a:pt x="7421" y="19976"/>
                </a:lnTo>
                <a:lnTo>
                  <a:pt x="8361" y="19187"/>
                </a:lnTo>
                <a:lnTo>
                  <a:pt x="8819" y="18769"/>
                </a:lnTo>
                <a:lnTo>
                  <a:pt x="9139" y="18213"/>
                </a:lnTo>
                <a:lnTo>
                  <a:pt x="9437" y="17772"/>
                </a:lnTo>
                <a:lnTo>
                  <a:pt x="9643" y="17261"/>
                </a:lnTo>
                <a:lnTo>
                  <a:pt x="9872" y="16681"/>
                </a:lnTo>
                <a:lnTo>
                  <a:pt x="9872" y="16171"/>
                </a:lnTo>
                <a:lnTo>
                  <a:pt x="9872" y="15614"/>
                </a:lnTo>
                <a:lnTo>
                  <a:pt x="9758" y="15057"/>
                </a:lnTo>
                <a:lnTo>
                  <a:pt x="10216" y="15498"/>
                </a:lnTo>
                <a:lnTo>
                  <a:pt x="10537" y="16241"/>
                </a:lnTo>
                <a:lnTo>
                  <a:pt x="10834" y="17145"/>
                </a:lnTo>
                <a:lnTo>
                  <a:pt x="11041" y="18213"/>
                </a:lnTo>
                <a:lnTo>
                  <a:pt x="11155" y="19187"/>
                </a:lnTo>
                <a:lnTo>
                  <a:pt x="11155" y="20185"/>
                </a:lnTo>
                <a:lnTo>
                  <a:pt x="11155" y="20579"/>
                </a:lnTo>
                <a:lnTo>
                  <a:pt x="11041" y="21043"/>
                </a:lnTo>
                <a:lnTo>
                  <a:pt x="10926" y="21391"/>
                </a:lnTo>
                <a:lnTo>
                  <a:pt x="10766" y="21600"/>
                </a:lnTo>
                <a:lnTo>
                  <a:pt x="11499" y="21484"/>
                </a:lnTo>
                <a:lnTo>
                  <a:pt x="12323" y="21043"/>
                </a:lnTo>
                <a:lnTo>
                  <a:pt x="13102" y="20370"/>
                </a:lnTo>
                <a:lnTo>
                  <a:pt x="13606" y="19628"/>
                </a:lnTo>
                <a:lnTo>
                  <a:pt x="13950" y="19071"/>
                </a:lnTo>
                <a:lnTo>
                  <a:pt x="14064" y="18677"/>
                </a:lnTo>
                <a:lnTo>
                  <a:pt x="14179" y="18097"/>
                </a:lnTo>
                <a:lnTo>
                  <a:pt x="14293" y="17586"/>
                </a:lnTo>
                <a:lnTo>
                  <a:pt x="14179" y="16913"/>
                </a:lnTo>
                <a:lnTo>
                  <a:pt x="14064" y="16241"/>
                </a:lnTo>
                <a:lnTo>
                  <a:pt x="13835" y="15614"/>
                </a:lnTo>
                <a:lnTo>
                  <a:pt x="13560" y="14872"/>
                </a:lnTo>
                <a:lnTo>
                  <a:pt x="13950" y="14941"/>
                </a:lnTo>
                <a:lnTo>
                  <a:pt x="14408" y="15150"/>
                </a:lnTo>
                <a:lnTo>
                  <a:pt x="14843" y="15266"/>
                </a:lnTo>
                <a:lnTo>
                  <a:pt x="15232" y="15614"/>
                </a:lnTo>
                <a:lnTo>
                  <a:pt x="15576" y="15846"/>
                </a:lnTo>
                <a:lnTo>
                  <a:pt x="15897" y="16171"/>
                </a:lnTo>
                <a:lnTo>
                  <a:pt x="16126" y="16473"/>
                </a:lnTo>
                <a:lnTo>
                  <a:pt x="16240" y="16913"/>
                </a:lnTo>
                <a:lnTo>
                  <a:pt x="16515" y="17261"/>
                </a:lnTo>
                <a:lnTo>
                  <a:pt x="17088" y="17586"/>
                </a:lnTo>
                <a:lnTo>
                  <a:pt x="17798" y="17865"/>
                </a:lnTo>
                <a:lnTo>
                  <a:pt x="18576" y="18097"/>
                </a:lnTo>
                <a:lnTo>
                  <a:pt x="19424" y="18213"/>
                </a:lnTo>
                <a:lnTo>
                  <a:pt x="20317" y="18213"/>
                </a:lnTo>
                <a:lnTo>
                  <a:pt x="21050" y="18213"/>
                </a:lnTo>
                <a:lnTo>
                  <a:pt x="21600" y="17865"/>
                </a:lnTo>
                <a:lnTo>
                  <a:pt x="21165" y="17656"/>
                </a:lnTo>
                <a:lnTo>
                  <a:pt x="20592" y="17470"/>
                </a:lnTo>
                <a:lnTo>
                  <a:pt x="20088" y="17029"/>
                </a:lnTo>
                <a:lnTo>
                  <a:pt x="19653" y="16681"/>
                </a:lnTo>
                <a:lnTo>
                  <a:pt x="19195" y="16241"/>
                </a:lnTo>
                <a:lnTo>
                  <a:pt x="18920" y="15962"/>
                </a:lnTo>
                <a:lnTo>
                  <a:pt x="18576" y="15498"/>
                </a:lnTo>
                <a:lnTo>
                  <a:pt x="18576" y="15057"/>
                </a:lnTo>
                <a:lnTo>
                  <a:pt x="18485" y="14756"/>
                </a:lnTo>
                <a:lnTo>
                  <a:pt x="18256" y="14199"/>
                </a:lnTo>
                <a:lnTo>
                  <a:pt x="17912" y="13526"/>
                </a:lnTo>
                <a:lnTo>
                  <a:pt x="17523" y="13016"/>
                </a:lnTo>
                <a:lnTo>
                  <a:pt x="16973" y="12436"/>
                </a:lnTo>
                <a:lnTo>
                  <a:pt x="16355" y="12041"/>
                </a:lnTo>
                <a:lnTo>
                  <a:pt x="16011" y="11832"/>
                </a:lnTo>
                <a:lnTo>
                  <a:pt x="15690" y="11716"/>
                </a:lnTo>
                <a:lnTo>
                  <a:pt x="15232" y="11716"/>
                </a:lnTo>
                <a:lnTo>
                  <a:pt x="14843" y="11716"/>
                </a:lnTo>
                <a:lnTo>
                  <a:pt x="15461" y="11252"/>
                </a:lnTo>
                <a:lnTo>
                  <a:pt x="16126" y="10858"/>
                </a:lnTo>
                <a:lnTo>
                  <a:pt x="16973" y="10649"/>
                </a:lnTo>
                <a:lnTo>
                  <a:pt x="17798" y="10417"/>
                </a:lnTo>
                <a:lnTo>
                  <a:pt x="18806" y="10301"/>
                </a:lnTo>
                <a:lnTo>
                  <a:pt x="19653" y="10301"/>
                </a:lnTo>
                <a:lnTo>
                  <a:pt x="20478" y="10417"/>
                </a:lnTo>
                <a:lnTo>
                  <a:pt x="21256" y="10533"/>
                </a:lnTo>
                <a:lnTo>
                  <a:pt x="20707" y="9837"/>
                </a:lnTo>
                <a:lnTo>
                  <a:pt x="19859" y="9234"/>
                </a:lnTo>
                <a:lnTo>
                  <a:pt x="18806" y="8538"/>
                </a:lnTo>
                <a:lnTo>
                  <a:pt x="17637" y="8144"/>
                </a:lnTo>
                <a:lnTo>
                  <a:pt x="16973" y="8027"/>
                </a:lnTo>
                <a:lnTo>
                  <a:pt x="16355" y="7935"/>
                </a:lnTo>
                <a:lnTo>
                  <a:pt x="15805" y="7935"/>
                </a:lnTo>
                <a:lnTo>
                  <a:pt x="15118" y="8027"/>
                </a:lnTo>
                <a:lnTo>
                  <a:pt x="14614" y="8144"/>
                </a:lnTo>
                <a:lnTo>
                  <a:pt x="14064" y="8422"/>
                </a:lnTo>
                <a:lnTo>
                  <a:pt x="13606" y="8886"/>
                </a:lnTo>
                <a:lnTo>
                  <a:pt x="13217" y="9327"/>
                </a:lnTo>
                <a:lnTo>
                  <a:pt x="13606" y="8538"/>
                </a:lnTo>
                <a:lnTo>
                  <a:pt x="13950" y="7935"/>
                </a:lnTo>
                <a:lnTo>
                  <a:pt x="14293" y="7123"/>
                </a:lnTo>
                <a:lnTo>
                  <a:pt x="14499" y="6519"/>
                </a:lnTo>
                <a:lnTo>
                  <a:pt x="14614" y="5823"/>
                </a:lnTo>
                <a:lnTo>
                  <a:pt x="14614" y="5220"/>
                </a:lnTo>
                <a:lnTo>
                  <a:pt x="14408" y="4524"/>
                </a:lnTo>
                <a:lnTo>
                  <a:pt x="14064" y="3898"/>
                </a:lnTo>
                <a:lnTo>
                  <a:pt x="13606" y="3225"/>
                </a:lnTo>
                <a:lnTo>
                  <a:pt x="13331" y="2598"/>
                </a:lnTo>
                <a:lnTo>
                  <a:pt x="13102" y="2042"/>
                </a:lnTo>
                <a:lnTo>
                  <a:pt x="12896" y="1485"/>
                </a:lnTo>
                <a:lnTo>
                  <a:pt x="12781" y="1090"/>
                </a:lnTo>
                <a:lnTo>
                  <a:pt x="12667" y="626"/>
                </a:lnTo>
                <a:lnTo>
                  <a:pt x="12667" y="278"/>
                </a:lnTo>
                <a:lnTo>
                  <a:pt x="12667" y="0"/>
                </a:lnTo>
                <a:lnTo>
                  <a:pt x="12163" y="394"/>
                </a:lnTo>
                <a:lnTo>
                  <a:pt x="11728" y="974"/>
                </a:lnTo>
                <a:lnTo>
                  <a:pt x="11155" y="1601"/>
                </a:lnTo>
                <a:lnTo>
                  <a:pt x="10766" y="2390"/>
                </a:lnTo>
                <a:lnTo>
                  <a:pt x="10330" y="3109"/>
                </a:lnTo>
                <a:lnTo>
                  <a:pt x="10101" y="3898"/>
                </a:lnTo>
                <a:lnTo>
                  <a:pt x="9987" y="4524"/>
                </a:lnTo>
                <a:lnTo>
                  <a:pt x="10101" y="5220"/>
                </a:lnTo>
                <a:lnTo>
                  <a:pt x="10216" y="5823"/>
                </a:lnTo>
                <a:lnTo>
                  <a:pt x="10330" y="6403"/>
                </a:lnTo>
                <a:lnTo>
                  <a:pt x="10330" y="6914"/>
                </a:lnTo>
                <a:lnTo>
                  <a:pt x="10216" y="7471"/>
                </a:lnTo>
                <a:lnTo>
                  <a:pt x="10101" y="7935"/>
                </a:lnTo>
                <a:lnTo>
                  <a:pt x="9872" y="8329"/>
                </a:lnTo>
                <a:lnTo>
                  <a:pt x="9643" y="8654"/>
                </a:lnTo>
                <a:lnTo>
                  <a:pt x="9368" y="9002"/>
                </a:lnTo>
                <a:close/>
              </a:path>
            </a:pathLst>
          </a:custGeom>
          <a:solidFill>
            <a:srgbClr val="00800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cs-CZ"/>
          </a:p>
        </p:txBody>
      </p:sp>
      <p:sp>
        <p:nvSpPr>
          <p:cNvPr id="32800" name="Oval 31"/>
          <p:cNvSpPr>
            <a:spLocks noChangeArrowheads="1"/>
          </p:cNvSpPr>
          <p:nvPr/>
        </p:nvSpPr>
        <p:spPr bwMode="auto">
          <a:xfrm>
            <a:off x="7213600" y="3657600"/>
            <a:ext cx="609600" cy="381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>
              <a:latin typeface="Arial" charset="0"/>
            </a:endParaRPr>
          </a:p>
        </p:txBody>
      </p:sp>
      <p:sp>
        <p:nvSpPr>
          <p:cNvPr id="32801" name="Oval 32"/>
          <p:cNvSpPr>
            <a:spLocks noChangeArrowheads="1"/>
          </p:cNvSpPr>
          <p:nvPr/>
        </p:nvSpPr>
        <p:spPr bwMode="auto">
          <a:xfrm>
            <a:off x="8636000" y="4648200"/>
            <a:ext cx="609600" cy="381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>
              <a:latin typeface="Arial" charset="0"/>
            </a:endParaRPr>
          </a:p>
        </p:txBody>
      </p:sp>
      <p:sp>
        <p:nvSpPr>
          <p:cNvPr id="32802" name="Oval 33"/>
          <p:cNvSpPr>
            <a:spLocks noChangeArrowheads="1"/>
          </p:cNvSpPr>
          <p:nvPr/>
        </p:nvSpPr>
        <p:spPr bwMode="auto">
          <a:xfrm>
            <a:off x="7721600" y="4114800"/>
            <a:ext cx="609600" cy="381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>
              <a:latin typeface="Arial" charset="0"/>
            </a:endParaRPr>
          </a:p>
        </p:txBody>
      </p:sp>
      <p:sp>
        <p:nvSpPr>
          <p:cNvPr id="32803" name="Oval 34"/>
          <p:cNvSpPr>
            <a:spLocks noChangeArrowheads="1"/>
          </p:cNvSpPr>
          <p:nvPr/>
        </p:nvSpPr>
        <p:spPr bwMode="auto">
          <a:xfrm>
            <a:off x="9753600" y="4419600"/>
            <a:ext cx="609600" cy="381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>
              <a:latin typeface="Arial" charset="0"/>
            </a:endParaRPr>
          </a:p>
        </p:txBody>
      </p:sp>
      <p:sp>
        <p:nvSpPr>
          <p:cNvPr id="32804" name="Oval 35"/>
          <p:cNvSpPr>
            <a:spLocks noChangeArrowheads="1"/>
          </p:cNvSpPr>
          <p:nvPr/>
        </p:nvSpPr>
        <p:spPr bwMode="auto">
          <a:xfrm>
            <a:off x="8839200" y="3886200"/>
            <a:ext cx="609600" cy="381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>
              <a:latin typeface="Arial" charset="0"/>
            </a:endParaRPr>
          </a:p>
        </p:txBody>
      </p:sp>
      <p:sp>
        <p:nvSpPr>
          <p:cNvPr id="32805" name="Oval 36"/>
          <p:cNvSpPr>
            <a:spLocks noChangeArrowheads="1"/>
          </p:cNvSpPr>
          <p:nvPr/>
        </p:nvSpPr>
        <p:spPr bwMode="auto">
          <a:xfrm>
            <a:off x="9550400" y="3810000"/>
            <a:ext cx="609600" cy="381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>
              <a:latin typeface="Arial" charset="0"/>
            </a:endParaRPr>
          </a:p>
        </p:txBody>
      </p:sp>
      <p:sp>
        <p:nvSpPr>
          <p:cNvPr id="32806" name="Oval 37"/>
          <p:cNvSpPr>
            <a:spLocks noChangeArrowheads="1"/>
          </p:cNvSpPr>
          <p:nvPr/>
        </p:nvSpPr>
        <p:spPr bwMode="auto">
          <a:xfrm>
            <a:off x="8229600" y="3581400"/>
            <a:ext cx="609600" cy="381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>
              <a:latin typeface="Arial" charset="0"/>
            </a:endParaRPr>
          </a:p>
        </p:txBody>
      </p:sp>
      <p:sp>
        <p:nvSpPr>
          <p:cNvPr id="32807" name="Oval 38"/>
          <p:cNvSpPr>
            <a:spLocks noChangeArrowheads="1"/>
          </p:cNvSpPr>
          <p:nvPr/>
        </p:nvSpPr>
        <p:spPr bwMode="auto">
          <a:xfrm>
            <a:off x="9448800" y="3276600"/>
            <a:ext cx="609600" cy="381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>
              <a:latin typeface="Arial" charset="0"/>
            </a:endParaRPr>
          </a:p>
        </p:txBody>
      </p:sp>
      <p:sp>
        <p:nvSpPr>
          <p:cNvPr id="32808" name="Oval 39"/>
          <p:cNvSpPr>
            <a:spLocks noChangeArrowheads="1"/>
          </p:cNvSpPr>
          <p:nvPr/>
        </p:nvSpPr>
        <p:spPr bwMode="auto">
          <a:xfrm>
            <a:off x="5181600" y="4191000"/>
            <a:ext cx="609600" cy="381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>
              <a:latin typeface="Arial" charset="0"/>
            </a:endParaRPr>
          </a:p>
        </p:txBody>
      </p:sp>
      <p:sp>
        <p:nvSpPr>
          <p:cNvPr id="32809" name="Oval 40"/>
          <p:cNvSpPr>
            <a:spLocks noChangeArrowheads="1"/>
          </p:cNvSpPr>
          <p:nvPr/>
        </p:nvSpPr>
        <p:spPr bwMode="auto">
          <a:xfrm>
            <a:off x="9855200" y="5029200"/>
            <a:ext cx="609600" cy="381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2400" b="1">
              <a:latin typeface="Times New Roman" pitchFamily="18" charset="0"/>
            </a:endParaRPr>
          </a:p>
        </p:txBody>
      </p:sp>
      <p:sp>
        <p:nvSpPr>
          <p:cNvPr id="32810" name="Oval 41"/>
          <p:cNvSpPr>
            <a:spLocks noChangeArrowheads="1"/>
          </p:cNvSpPr>
          <p:nvPr/>
        </p:nvSpPr>
        <p:spPr bwMode="auto">
          <a:xfrm>
            <a:off x="8229600" y="5334000"/>
            <a:ext cx="609600" cy="381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>
              <a:latin typeface="Arial" charset="0"/>
            </a:endParaRPr>
          </a:p>
        </p:txBody>
      </p:sp>
      <p:sp>
        <p:nvSpPr>
          <p:cNvPr id="32811" name="Oval 42"/>
          <p:cNvSpPr>
            <a:spLocks noChangeArrowheads="1"/>
          </p:cNvSpPr>
          <p:nvPr/>
        </p:nvSpPr>
        <p:spPr bwMode="auto">
          <a:xfrm>
            <a:off x="7518400" y="4800600"/>
            <a:ext cx="609600" cy="381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>
              <a:latin typeface="Arial" charset="0"/>
            </a:endParaRPr>
          </a:p>
        </p:txBody>
      </p:sp>
      <p:sp>
        <p:nvSpPr>
          <p:cNvPr id="32812" name="Oval 43"/>
          <p:cNvSpPr>
            <a:spLocks noChangeArrowheads="1"/>
          </p:cNvSpPr>
          <p:nvPr/>
        </p:nvSpPr>
        <p:spPr bwMode="auto">
          <a:xfrm>
            <a:off x="6705600" y="4343400"/>
            <a:ext cx="609600" cy="381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>
              <a:latin typeface="Arial" charset="0"/>
            </a:endParaRPr>
          </a:p>
        </p:txBody>
      </p:sp>
      <p:sp>
        <p:nvSpPr>
          <p:cNvPr id="32813" name="Oval 44"/>
          <p:cNvSpPr>
            <a:spLocks noChangeArrowheads="1"/>
          </p:cNvSpPr>
          <p:nvPr/>
        </p:nvSpPr>
        <p:spPr bwMode="auto">
          <a:xfrm>
            <a:off x="5994400" y="3962400"/>
            <a:ext cx="609600" cy="381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>
              <a:latin typeface="Arial" charset="0"/>
            </a:endParaRPr>
          </a:p>
        </p:txBody>
      </p:sp>
      <p:sp>
        <p:nvSpPr>
          <p:cNvPr id="32814" name="Oval 45"/>
          <p:cNvSpPr>
            <a:spLocks noChangeArrowheads="1"/>
          </p:cNvSpPr>
          <p:nvPr/>
        </p:nvSpPr>
        <p:spPr bwMode="auto">
          <a:xfrm>
            <a:off x="6502400" y="5105400"/>
            <a:ext cx="609600" cy="381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>
              <a:latin typeface="Arial" charset="0"/>
            </a:endParaRPr>
          </a:p>
        </p:txBody>
      </p:sp>
      <p:sp>
        <p:nvSpPr>
          <p:cNvPr id="32815" name="Oval 46"/>
          <p:cNvSpPr>
            <a:spLocks noChangeArrowheads="1"/>
          </p:cNvSpPr>
          <p:nvPr/>
        </p:nvSpPr>
        <p:spPr bwMode="auto">
          <a:xfrm>
            <a:off x="5689600" y="4724400"/>
            <a:ext cx="609600" cy="381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>
              <a:latin typeface="Arial" charset="0"/>
            </a:endParaRPr>
          </a:p>
        </p:txBody>
      </p:sp>
      <p:sp>
        <p:nvSpPr>
          <p:cNvPr id="32816" name="Oval 47"/>
          <p:cNvSpPr>
            <a:spLocks noChangeArrowheads="1"/>
          </p:cNvSpPr>
          <p:nvPr/>
        </p:nvSpPr>
        <p:spPr bwMode="auto">
          <a:xfrm>
            <a:off x="3860800" y="4572000"/>
            <a:ext cx="609600" cy="381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>
              <a:latin typeface="Arial" charset="0"/>
            </a:endParaRPr>
          </a:p>
        </p:txBody>
      </p:sp>
      <p:sp>
        <p:nvSpPr>
          <p:cNvPr id="32817" name="Oval 48"/>
          <p:cNvSpPr>
            <a:spLocks noChangeArrowheads="1"/>
          </p:cNvSpPr>
          <p:nvPr/>
        </p:nvSpPr>
        <p:spPr bwMode="auto">
          <a:xfrm>
            <a:off x="4978400" y="5029200"/>
            <a:ext cx="609600" cy="381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>
              <a:latin typeface="Arial" charset="0"/>
            </a:endParaRPr>
          </a:p>
        </p:txBody>
      </p:sp>
      <p:sp>
        <p:nvSpPr>
          <p:cNvPr id="32818" name="Oval 49"/>
          <p:cNvSpPr>
            <a:spLocks noChangeArrowheads="1"/>
          </p:cNvSpPr>
          <p:nvPr/>
        </p:nvSpPr>
        <p:spPr bwMode="auto">
          <a:xfrm>
            <a:off x="4368800" y="5562600"/>
            <a:ext cx="609600" cy="381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>
              <a:latin typeface="Arial" charset="0"/>
            </a:endParaRPr>
          </a:p>
        </p:txBody>
      </p:sp>
      <p:sp>
        <p:nvSpPr>
          <p:cNvPr id="32819" name="Freeform 50"/>
          <p:cNvSpPr>
            <a:spLocks/>
          </p:cNvSpPr>
          <p:nvPr/>
        </p:nvSpPr>
        <p:spPr bwMode="auto">
          <a:xfrm>
            <a:off x="5689601" y="1524001"/>
            <a:ext cx="1435100" cy="1420813"/>
          </a:xfrm>
          <a:custGeom>
            <a:avLst/>
            <a:gdLst>
              <a:gd name="T0" fmla="*/ 2147483647 w 678"/>
              <a:gd name="T1" fmla="*/ 2147483647 h 895"/>
              <a:gd name="T2" fmla="*/ 2147483647 w 678"/>
              <a:gd name="T3" fmla="*/ 2147483647 h 895"/>
              <a:gd name="T4" fmla="*/ 2147483647 w 678"/>
              <a:gd name="T5" fmla="*/ 2147483647 h 895"/>
              <a:gd name="T6" fmla="*/ 2147483647 w 678"/>
              <a:gd name="T7" fmla="*/ 2147483647 h 895"/>
              <a:gd name="T8" fmla="*/ 2147483647 w 678"/>
              <a:gd name="T9" fmla="*/ 2147483647 h 895"/>
              <a:gd name="T10" fmla="*/ 2147483647 w 678"/>
              <a:gd name="T11" fmla="*/ 2147483647 h 895"/>
              <a:gd name="T12" fmla="*/ 2147483647 w 678"/>
              <a:gd name="T13" fmla="*/ 2147483647 h 895"/>
              <a:gd name="T14" fmla="*/ 2147483647 w 678"/>
              <a:gd name="T15" fmla="*/ 2147483647 h 895"/>
              <a:gd name="T16" fmla="*/ 2147483647 w 678"/>
              <a:gd name="T17" fmla="*/ 2147483647 h 895"/>
              <a:gd name="T18" fmla="*/ 2147483647 w 678"/>
              <a:gd name="T19" fmla="*/ 2147483647 h 895"/>
              <a:gd name="T20" fmla="*/ 2147483647 w 678"/>
              <a:gd name="T21" fmla="*/ 2147483647 h 895"/>
              <a:gd name="T22" fmla="*/ 2147483647 w 678"/>
              <a:gd name="T23" fmla="*/ 2147483647 h 895"/>
              <a:gd name="T24" fmla="*/ 2147483647 w 678"/>
              <a:gd name="T25" fmla="*/ 2147483647 h 895"/>
              <a:gd name="T26" fmla="*/ 2147483647 w 678"/>
              <a:gd name="T27" fmla="*/ 0 h 895"/>
              <a:gd name="T28" fmla="*/ 2147483647 w 678"/>
              <a:gd name="T29" fmla="*/ 2147483647 h 895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678"/>
              <a:gd name="T46" fmla="*/ 0 h 895"/>
              <a:gd name="T47" fmla="*/ 678 w 678"/>
              <a:gd name="T48" fmla="*/ 895 h 895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678" h="895">
                <a:moveTo>
                  <a:pt x="130" y="35"/>
                </a:moveTo>
                <a:cubicBezTo>
                  <a:pt x="96" y="84"/>
                  <a:pt x="88" y="132"/>
                  <a:pt x="71" y="188"/>
                </a:cubicBezTo>
                <a:cubicBezTo>
                  <a:pt x="64" y="212"/>
                  <a:pt x="47" y="258"/>
                  <a:pt x="47" y="258"/>
                </a:cubicBezTo>
                <a:cubicBezTo>
                  <a:pt x="49" y="307"/>
                  <a:pt x="0" y="691"/>
                  <a:pt x="141" y="776"/>
                </a:cubicBezTo>
                <a:cubicBezTo>
                  <a:pt x="167" y="791"/>
                  <a:pt x="196" y="799"/>
                  <a:pt x="224" y="811"/>
                </a:cubicBezTo>
                <a:cubicBezTo>
                  <a:pt x="265" y="852"/>
                  <a:pt x="288" y="875"/>
                  <a:pt x="341" y="893"/>
                </a:cubicBezTo>
                <a:cubicBezTo>
                  <a:pt x="474" y="884"/>
                  <a:pt x="503" y="895"/>
                  <a:pt x="600" y="846"/>
                </a:cubicBezTo>
                <a:cubicBezTo>
                  <a:pt x="665" y="750"/>
                  <a:pt x="643" y="804"/>
                  <a:pt x="659" y="681"/>
                </a:cubicBezTo>
                <a:cubicBezTo>
                  <a:pt x="654" y="564"/>
                  <a:pt x="678" y="405"/>
                  <a:pt x="588" y="305"/>
                </a:cubicBezTo>
                <a:cubicBezTo>
                  <a:pt x="562" y="276"/>
                  <a:pt x="533" y="250"/>
                  <a:pt x="506" y="223"/>
                </a:cubicBezTo>
                <a:cubicBezTo>
                  <a:pt x="485" y="202"/>
                  <a:pt x="449" y="203"/>
                  <a:pt x="423" y="188"/>
                </a:cubicBezTo>
                <a:cubicBezTo>
                  <a:pt x="389" y="168"/>
                  <a:pt x="359" y="143"/>
                  <a:pt x="329" y="117"/>
                </a:cubicBezTo>
                <a:cubicBezTo>
                  <a:pt x="296" y="88"/>
                  <a:pt x="271" y="49"/>
                  <a:pt x="235" y="23"/>
                </a:cubicBezTo>
                <a:cubicBezTo>
                  <a:pt x="215" y="9"/>
                  <a:pt x="165" y="0"/>
                  <a:pt x="165" y="0"/>
                </a:cubicBezTo>
                <a:cubicBezTo>
                  <a:pt x="151" y="42"/>
                  <a:pt x="165" y="35"/>
                  <a:pt x="130" y="35"/>
                </a:cubicBezTo>
                <a:close/>
              </a:path>
            </a:pathLst>
          </a:cu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38100" cmpd="sng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2820" name="Freeform 51"/>
          <p:cNvSpPr>
            <a:spLocks/>
          </p:cNvSpPr>
          <p:nvPr/>
        </p:nvSpPr>
        <p:spPr bwMode="auto">
          <a:xfrm rot="-1283671">
            <a:off x="5080000" y="3276600"/>
            <a:ext cx="3972984" cy="2895600"/>
          </a:xfrm>
          <a:custGeom>
            <a:avLst/>
            <a:gdLst>
              <a:gd name="T0" fmla="*/ 2147483647 w 1589"/>
              <a:gd name="T1" fmla="*/ 2147483647 h 1560"/>
              <a:gd name="T2" fmla="*/ 2147483647 w 1589"/>
              <a:gd name="T3" fmla="*/ 2147483647 h 1560"/>
              <a:gd name="T4" fmla="*/ 2147483647 w 1589"/>
              <a:gd name="T5" fmla="*/ 2147483647 h 1560"/>
              <a:gd name="T6" fmla="*/ 2147483647 w 1589"/>
              <a:gd name="T7" fmla="*/ 2147483647 h 1560"/>
              <a:gd name="T8" fmla="*/ 2147483647 w 1589"/>
              <a:gd name="T9" fmla="*/ 2147483647 h 1560"/>
              <a:gd name="T10" fmla="*/ 2147483647 w 1589"/>
              <a:gd name="T11" fmla="*/ 2147483647 h 1560"/>
              <a:gd name="T12" fmla="*/ 2147483647 w 1589"/>
              <a:gd name="T13" fmla="*/ 2147483647 h 1560"/>
              <a:gd name="T14" fmla="*/ 2147483647 w 1589"/>
              <a:gd name="T15" fmla="*/ 2147483647 h 1560"/>
              <a:gd name="T16" fmla="*/ 2147483647 w 1589"/>
              <a:gd name="T17" fmla="*/ 2147483647 h 1560"/>
              <a:gd name="T18" fmla="*/ 2147483647 w 1589"/>
              <a:gd name="T19" fmla="*/ 2147483647 h 1560"/>
              <a:gd name="T20" fmla="*/ 2147483647 w 1589"/>
              <a:gd name="T21" fmla="*/ 2147483647 h 1560"/>
              <a:gd name="T22" fmla="*/ 2147483647 w 1589"/>
              <a:gd name="T23" fmla="*/ 2147483647 h 1560"/>
              <a:gd name="T24" fmla="*/ 2147483647 w 1589"/>
              <a:gd name="T25" fmla="*/ 2147483647 h 1560"/>
              <a:gd name="T26" fmla="*/ 2147483647 w 1589"/>
              <a:gd name="T27" fmla="*/ 2147483647 h 1560"/>
              <a:gd name="T28" fmla="*/ 2147483647 w 1589"/>
              <a:gd name="T29" fmla="*/ 2147483647 h 1560"/>
              <a:gd name="T30" fmla="*/ 2147483647 w 1589"/>
              <a:gd name="T31" fmla="*/ 2147483647 h 1560"/>
              <a:gd name="T32" fmla="*/ 2147483647 w 1589"/>
              <a:gd name="T33" fmla="*/ 2147483647 h 1560"/>
              <a:gd name="T34" fmla="*/ 2147483647 w 1589"/>
              <a:gd name="T35" fmla="*/ 2147483647 h 1560"/>
              <a:gd name="T36" fmla="*/ 2147483647 w 1589"/>
              <a:gd name="T37" fmla="*/ 2147483647 h 1560"/>
              <a:gd name="T38" fmla="*/ 2147483647 w 1589"/>
              <a:gd name="T39" fmla="*/ 2147483647 h 1560"/>
              <a:gd name="T40" fmla="*/ 2147483647 w 1589"/>
              <a:gd name="T41" fmla="*/ 2147483647 h 1560"/>
              <a:gd name="T42" fmla="*/ 2147483647 w 1589"/>
              <a:gd name="T43" fmla="*/ 2147483647 h 1560"/>
              <a:gd name="T44" fmla="*/ 2147483647 w 1589"/>
              <a:gd name="T45" fmla="*/ 2147483647 h 1560"/>
              <a:gd name="T46" fmla="*/ 2147483647 w 1589"/>
              <a:gd name="T47" fmla="*/ 2147483647 h 1560"/>
              <a:gd name="T48" fmla="*/ 2147483647 w 1589"/>
              <a:gd name="T49" fmla="*/ 2147483647 h 1560"/>
              <a:gd name="T50" fmla="*/ 2147483647 w 1589"/>
              <a:gd name="T51" fmla="*/ 2147483647 h 1560"/>
              <a:gd name="T52" fmla="*/ 2147483647 w 1589"/>
              <a:gd name="T53" fmla="*/ 2147483647 h 1560"/>
              <a:gd name="T54" fmla="*/ 2147483647 w 1589"/>
              <a:gd name="T55" fmla="*/ 2147483647 h 1560"/>
              <a:gd name="T56" fmla="*/ 2147483647 w 1589"/>
              <a:gd name="T57" fmla="*/ 2147483647 h 1560"/>
              <a:gd name="T58" fmla="*/ 2147483647 w 1589"/>
              <a:gd name="T59" fmla="*/ 2147483647 h 1560"/>
              <a:gd name="T60" fmla="*/ 2147483647 w 1589"/>
              <a:gd name="T61" fmla="*/ 2147483647 h 1560"/>
              <a:gd name="T62" fmla="*/ 2147483647 w 1589"/>
              <a:gd name="T63" fmla="*/ 2147483647 h 1560"/>
              <a:gd name="T64" fmla="*/ 2147483647 w 1589"/>
              <a:gd name="T65" fmla="*/ 2147483647 h 1560"/>
              <a:gd name="T66" fmla="*/ 2147483647 w 1589"/>
              <a:gd name="T67" fmla="*/ 2147483647 h 1560"/>
              <a:gd name="T68" fmla="*/ 2147483647 w 1589"/>
              <a:gd name="T69" fmla="*/ 2147483647 h 1560"/>
              <a:gd name="T70" fmla="*/ 2147483647 w 1589"/>
              <a:gd name="T71" fmla="*/ 2147483647 h 1560"/>
              <a:gd name="T72" fmla="*/ 2147483647 w 1589"/>
              <a:gd name="T73" fmla="*/ 2147483647 h 1560"/>
              <a:gd name="T74" fmla="*/ 2147483647 w 1589"/>
              <a:gd name="T75" fmla="*/ 2147483647 h 1560"/>
              <a:gd name="T76" fmla="*/ 2147483647 w 1589"/>
              <a:gd name="T77" fmla="*/ 0 h 1560"/>
              <a:gd name="T78" fmla="*/ 2147483647 w 1589"/>
              <a:gd name="T79" fmla="*/ 2147483647 h 1560"/>
              <a:gd name="T80" fmla="*/ 2147483647 w 1589"/>
              <a:gd name="T81" fmla="*/ 2147483647 h 1560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1589"/>
              <a:gd name="T124" fmla="*/ 0 h 1560"/>
              <a:gd name="T125" fmla="*/ 1589 w 1589"/>
              <a:gd name="T126" fmla="*/ 1560 h 1560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1589" h="1560">
                <a:moveTo>
                  <a:pt x="909" y="47"/>
                </a:moveTo>
                <a:cubicBezTo>
                  <a:pt x="870" y="199"/>
                  <a:pt x="844" y="183"/>
                  <a:pt x="720" y="270"/>
                </a:cubicBezTo>
                <a:cubicBezTo>
                  <a:pt x="546" y="392"/>
                  <a:pt x="669" y="342"/>
                  <a:pt x="532" y="388"/>
                </a:cubicBezTo>
                <a:cubicBezTo>
                  <a:pt x="509" y="411"/>
                  <a:pt x="492" y="443"/>
                  <a:pt x="462" y="458"/>
                </a:cubicBezTo>
                <a:cubicBezTo>
                  <a:pt x="412" y="483"/>
                  <a:pt x="347" y="468"/>
                  <a:pt x="297" y="493"/>
                </a:cubicBezTo>
                <a:cubicBezTo>
                  <a:pt x="207" y="538"/>
                  <a:pt x="133" y="603"/>
                  <a:pt x="50" y="658"/>
                </a:cubicBezTo>
                <a:cubicBezTo>
                  <a:pt x="33" y="704"/>
                  <a:pt x="0" y="750"/>
                  <a:pt x="3" y="799"/>
                </a:cubicBezTo>
                <a:cubicBezTo>
                  <a:pt x="7" y="868"/>
                  <a:pt x="15" y="989"/>
                  <a:pt x="97" y="1022"/>
                </a:cubicBezTo>
                <a:cubicBezTo>
                  <a:pt x="113" y="1028"/>
                  <a:pt x="258" y="1045"/>
                  <a:pt x="262" y="1046"/>
                </a:cubicBezTo>
                <a:cubicBezTo>
                  <a:pt x="289" y="1042"/>
                  <a:pt x="318" y="1042"/>
                  <a:pt x="344" y="1034"/>
                </a:cubicBezTo>
                <a:cubicBezTo>
                  <a:pt x="416" y="1013"/>
                  <a:pt x="358" y="951"/>
                  <a:pt x="415" y="1105"/>
                </a:cubicBezTo>
                <a:cubicBezTo>
                  <a:pt x="419" y="1148"/>
                  <a:pt x="422" y="1191"/>
                  <a:pt x="427" y="1234"/>
                </a:cubicBezTo>
                <a:cubicBezTo>
                  <a:pt x="429" y="1254"/>
                  <a:pt x="424" y="1279"/>
                  <a:pt x="438" y="1293"/>
                </a:cubicBezTo>
                <a:cubicBezTo>
                  <a:pt x="456" y="1311"/>
                  <a:pt x="485" y="1310"/>
                  <a:pt x="509" y="1316"/>
                </a:cubicBezTo>
                <a:cubicBezTo>
                  <a:pt x="736" y="1373"/>
                  <a:pt x="535" y="1310"/>
                  <a:pt x="697" y="1363"/>
                </a:cubicBezTo>
                <a:cubicBezTo>
                  <a:pt x="701" y="1379"/>
                  <a:pt x="706" y="1394"/>
                  <a:pt x="709" y="1410"/>
                </a:cubicBezTo>
                <a:cubicBezTo>
                  <a:pt x="735" y="1560"/>
                  <a:pt x="676" y="1491"/>
                  <a:pt x="920" y="1504"/>
                </a:cubicBezTo>
                <a:cubicBezTo>
                  <a:pt x="1002" y="1525"/>
                  <a:pt x="1033" y="1547"/>
                  <a:pt x="909" y="1363"/>
                </a:cubicBezTo>
                <a:cubicBezTo>
                  <a:pt x="849" y="1274"/>
                  <a:pt x="757" y="1214"/>
                  <a:pt x="673" y="1152"/>
                </a:cubicBezTo>
                <a:cubicBezTo>
                  <a:pt x="788" y="1114"/>
                  <a:pt x="775" y="1113"/>
                  <a:pt x="991" y="1152"/>
                </a:cubicBezTo>
                <a:cubicBezTo>
                  <a:pt x="1013" y="1156"/>
                  <a:pt x="1020" y="1186"/>
                  <a:pt x="1038" y="1199"/>
                </a:cubicBezTo>
                <a:cubicBezTo>
                  <a:pt x="1052" y="1209"/>
                  <a:pt x="1069" y="1214"/>
                  <a:pt x="1085" y="1222"/>
                </a:cubicBezTo>
                <a:cubicBezTo>
                  <a:pt x="1097" y="1210"/>
                  <a:pt x="1114" y="1202"/>
                  <a:pt x="1120" y="1187"/>
                </a:cubicBezTo>
                <a:cubicBezTo>
                  <a:pt x="1170" y="1063"/>
                  <a:pt x="1051" y="1092"/>
                  <a:pt x="1273" y="1128"/>
                </a:cubicBezTo>
                <a:cubicBezTo>
                  <a:pt x="1304" y="1167"/>
                  <a:pt x="1334" y="1208"/>
                  <a:pt x="1367" y="1246"/>
                </a:cubicBezTo>
                <a:cubicBezTo>
                  <a:pt x="1389" y="1271"/>
                  <a:pt x="1406" y="1307"/>
                  <a:pt x="1438" y="1316"/>
                </a:cubicBezTo>
                <a:cubicBezTo>
                  <a:pt x="1469" y="1325"/>
                  <a:pt x="1501" y="1301"/>
                  <a:pt x="1532" y="1293"/>
                </a:cubicBezTo>
                <a:cubicBezTo>
                  <a:pt x="1567" y="1222"/>
                  <a:pt x="1589" y="1111"/>
                  <a:pt x="1555" y="1034"/>
                </a:cubicBezTo>
                <a:cubicBezTo>
                  <a:pt x="1550" y="1023"/>
                  <a:pt x="1532" y="1026"/>
                  <a:pt x="1520" y="1022"/>
                </a:cubicBezTo>
                <a:cubicBezTo>
                  <a:pt x="1512" y="1006"/>
                  <a:pt x="1496" y="993"/>
                  <a:pt x="1496" y="975"/>
                </a:cubicBezTo>
                <a:cubicBezTo>
                  <a:pt x="1496" y="943"/>
                  <a:pt x="1560" y="937"/>
                  <a:pt x="1496" y="905"/>
                </a:cubicBezTo>
                <a:cubicBezTo>
                  <a:pt x="1467" y="891"/>
                  <a:pt x="1433" y="890"/>
                  <a:pt x="1402" y="881"/>
                </a:cubicBezTo>
                <a:cubicBezTo>
                  <a:pt x="1378" y="874"/>
                  <a:pt x="1332" y="858"/>
                  <a:pt x="1332" y="858"/>
                </a:cubicBezTo>
                <a:cubicBezTo>
                  <a:pt x="1249" y="803"/>
                  <a:pt x="1262" y="722"/>
                  <a:pt x="1238" y="634"/>
                </a:cubicBezTo>
                <a:cubicBezTo>
                  <a:pt x="1225" y="586"/>
                  <a:pt x="1207" y="540"/>
                  <a:pt x="1191" y="493"/>
                </a:cubicBezTo>
                <a:cubicBezTo>
                  <a:pt x="1181" y="463"/>
                  <a:pt x="1128" y="486"/>
                  <a:pt x="1097" y="482"/>
                </a:cubicBezTo>
                <a:cubicBezTo>
                  <a:pt x="1028" y="436"/>
                  <a:pt x="1036" y="347"/>
                  <a:pt x="1026" y="270"/>
                </a:cubicBezTo>
                <a:cubicBezTo>
                  <a:pt x="1030" y="217"/>
                  <a:pt x="1051" y="74"/>
                  <a:pt x="1026" y="11"/>
                </a:cubicBezTo>
                <a:cubicBezTo>
                  <a:pt x="1021" y="0"/>
                  <a:pt x="1003" y="4"/>
                  <a:pt x="991" y="0"/>
                </a:cubicBezTo>
                <a:cubicBezTo>
                  <a:pt x="971" y="4"/>
                  <a:pt x="949" y="1"/>
                  <a:pt x="932" y="11"/>
                </a:cubicBezTo>
                <a:cubicBezTo>
                  <a:pt x="920" y="18"/>
                  <a:pt x="909" y="47"/>
                  <a:pt x="909" y="47"/>
                </a:cubicBezTo>
                <a:close/>
              </a:path>
            </a:pathLst>
          </a:custGeom>
          <a:solidFill>
            <a:srgbClr val="FFFF00"/>
          </a:solidFill>
          <a:ln w="9525">
            <a:solidFill>
              <a:schemeClr val="folHlink"/>
            </a:solidFill>
            <a:round/>
            <a:headEnd/>
            <a:tailEnd/>
          </a:ln>
        </p:spPr>
        <p:txBody>
          <a:bodyPr wrap="none"/>
          <a:lstStyle/>
          <a:p>
            <a:endParaRPr lang="cs-CZ"/>
          </a:p>
        </p:txBody>
      </p:sp>
      <p:cxnSp>
        <p:nvCxnSpPr>
          <p:cNvPr id="32821" name="AutoShape 53"/>
          <p:cNvCxnSpPr>
            <a:cxnSpLocks noChangeShapeType="1"/>
          </p:cNvCxnSpPr>
          <p:nvPr/>
        </p:nvCxnSpPr>
        <p:spPr bwMode="auto">
          <a:xfrm>
            <a:off x="4064000" y="2362200"/>
            <a:ext cx="1016000" cy="0"/>
          </a:xfrm>
          <a:prstGeom prst="straightConnector1">
            <a:avLst/>
          </a:prstGeom>
          <a:noFill/>
          <a:ln w="76200">
            <a:solidFill>
              <a:schemeClr val="fol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58" name="Picture 2" descr="DETAILZA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7867" y="2819400"/>
            <a:ext cx="3268133" cy="1962150"/>
          </a:xfrm>
          <a:prstGeom prst="rect">
            <a:avLst/>
          </a:prstGeom>
          <a:noFill/>
          <a:ln w="9525">
            <a:solidFill>
              <a:schemeClr val="bg1">
                <a:lumMod val="20000"/>
                <a:lumOff val="80000"/>
              </a:schemeClr>
            </a:solidFill>
            <a:miter lim="800000"/>
            <a:headEnd/>
            <a:tailEnd/>
          </a:ln>
        </p:spPr>
      </p:pic>
      <p:sp>
        <p:nvSpPr>
          <p:cNvPr id="32824" name="TextovéPole 2"/>
          <p:cNvSpPr txBox="1">
            <a:spLocks noChangeArrowheads="1"/>
          </p:cNvSpPr>
          <p:nvPr/>
        </p:nvSpPr>
        <p:spPr bwMode="auto">
          <a:xfrm>
            <a:off x="1102784" y="2133600"/>
            <a:ext cx="194155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b="1"/>
              <a:t>Bonding agent </a:t>
            </a:r>
          </a:p>
        </p:txBody>
      </p:sp>
    </p:spTree>
    <p:extLst>
      <p:ext uri="{BB962C8B-B14F-4D97-AF65-F5344CB8AC3E}">
        <p14:creationId xmlns:p14="http://schemas.microsoft.com/office/powerpoint/2010/main" val="7084086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02784" y="692150"/>
            <a:ext cx="10369549" cy="6121400"/>
          </a:xfrm>
        </p:spPr>
        <p:txBody>
          <a:bodyPr/>
          <a:lstStyle/>
          <a:p>
            <a:pPr marL="72000" indent="0">
              <a:buNone/>
              <a:defRPr/>
            </a:pPr>
            <a:r>
              <a:rPr lang="cs-CZ" dirty="0" err="1" smtClean="0"/>
              <a:t>Coupling</a:t>
            </a:r>
            <a:r>
              <a:rPr lang="cs-CZ" dirty="0" smtClean="0"/>
              <a:t> agent – </a:t>
            </a:r>
            <a:r>
              <a:rPr lang="cs-CZ" dirty="0" err="1" smtClean="0"/>
              <a:t>binds</a:t>
            </a:r>
            <a:r>
              <a:rPr lang="cs-CZ" dirty="0" smtClean="0"/>
              <a:t> </a:t>
            </a:r>
            <a:r>
              <a:rPr lang="cs-CZ" dirty="0" err="1" smtClean="0"/>
              <a:t>organic</a:t>
            </a:r>
            <a:r>
              <a:rPr lang="cs-CZ" dirty="0" smtClean="0"/>
              <a:t> matrix and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filler</a:t>
            </a:r>
            <a:r>
              <a:rPr lang="cs-CZ" dirty="0" smtClean="0"/>
              <a:t> </a:t>
            </a:r>
            <a:r>
              <a:rPr lang="cs-CZ" dirty="0" err="1" smtClean="0"/>
              <a:t>together</a:t>
            </a:r>
            <a:r>
              <a:rPr lang="cs-CZ" dirty="0" smtClean="0"/>
              <a:t> </a:t>
            </a:r>
          </a:p>
          <a:p>
            <a:pPr marL="0" indent="0">
              <a:buFont typeface="Wingdings" pitchFamily="2" charset="2"/>
              <a:buNone/>
              <a:defRPr/>
            </a:pPr>
            <a:endParaRPr lang="cs-CZ" dirty="0" smtClean="0"/>
          </a:p>
          <a:p>
            <a:pPr marL="0" indent="0">
              <a:buFont typeface="Wingdings" pitchFamily="2" charset="2"/>
              <a:buNone/>
              <a:defRPr/>
            </a:pPr>
            <a:endParaRPr lang="cs-CZ" dirty="0"/>
          </a:p>
          <a:p>
            <a:pPr marL="0" indent="0">
              <a:buFont typeface="Wingdings" pitchFamily="2" charset="2"/>
              <a:buNone/>
              <a:defRPr/>
            </a:pPr>
            <a:endParaRPr lang="cs-CZ" dirty="0" smtClean="0"/>
          </a:p>
          <a:p>
            <a:pPr marL="0" indent="0">
              <a:buFont typeface="Wingdings" pitchFamily="2" charset="2"/>
              <a:buNone/>
              <a:defRPr/>
            </a:pPr>
            <a:r>
              <a:rPr lang="cs-CZ" dirty="0" err="1" smtClean="0"/>
              <a:t>Homogenous</a:t>
            </a:r>
            <a:r>
              <a:rPr lang="cs-CZ" dirty="0" smtClean="0"/>
              <a:t> </a:t>
            </a:r>
            <a:r>
              <a:rPr lang="cs-CZ" dirty="0" err="1" smtClean="0"/>
              <a:t>distribution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filler</a:t>
            </a:r>
            <a:r>
              <a:rPr lang="cs-CZ" dirty="0" smtClean="0"/>
              <a:t> </a:t>
            </a:r>
            <a:r>
              <a:rPr lang="cs-CZ" dirty="0" err="1" smtClean="0"/>
              <a:t>particles</a:t>
            </a:r>
            <a:r>
              <a:rPr lang="cs-CZ" dirty="0" smtClean="0"/>
              <a:t> in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material</a:t>
            </a:r>
            <a:r>
              <a:rPr lang="cs-CZ" dirty="0" smtClean="0"/>
              <a:t> </a:t>
            </a:r>
          </a:p>
          <a:p>
            <a:pPr marL="0" indent="0">
              <a:buFont typeface="Wingdings" pitchFamily="2" charset="2"/>
              <a:buNone/>
              <a:defRPr/>
            </a:pPr>
            <a:endParaRPr lang="cs-CZ" dirty="0"/>
          </a:p>
          <a:p>
            <a:pPr marL="0" indent="0">
              <a:buFont typeface="Wingdings" pitchFamily="2" charset="2"/>
              <a:buNone/>
              <a:defRPr/>
            </a:pPr>
            <a:endParaRPr lang="cs-CZ" dirty="0" smtClean="0"/>
          </a:p>
          <a:p>
            <a:pPr marL="0" indent="0">
              <a:buFont typeface="Wingdings" pitchFamily="2" charset="2"/>
              <a:buNone/>
              <a:defRPr/>
            </a:pPr>
            <a:r>
              <a:rPr lang="cs-CZ" dirty="0" err="1" smtClean="0"/>
              <a:t>Excellent</a:t>
            </a:r>
            <a:r>
              <a:rPr lang="cs-CZ" dirty="0" smtClean="0"/>
              <a:t> </a:t>
            </a:r>
            <a:r>
              <a:rPr lang="cs-CZ" dirty="0" err="1" smtClean="0"/>
              <a:t>mechanical</a:t>
            </a:r>
            <a:r>
              <a:rPr lang="cs-CZ" dirty="0" smtClean="0"/>
              <a:t> </a:t>
            </a:r>
            <a:r>
              <a:rPr lang="cs-CZ" dirty="0" err="1" smtClean="0"/>
              <a:t>properties</a:t>
            </a:r>
            <a:endParaRPr lang="cs-CZ" dirty="0"/>
          </a:p>
        </p:txBody>
      </p:sp>
      <p:cxnSp>
        <p:nvCxnSpPr>
          <p:cNvPr id="5124" name="Přímá spojnice se šipkou 5"/>
          <p:cNvCxnSpPr>
            <a:cxnSpLocks noChangeShapeType="1"/>
          </p:cNvCxnSpPr>
          <p:nvPr/>
        </p:nvCxnSpPr>
        <p:spPr bwMode="auto">
          <a:xfrm>
            <a:off x="5329323" y="1812758"/>
            <a:ext cx="0" cy="1079500"/>
          </a:xfrm>
          <a:prstGeom prst="straightConnector1">
            <a:avLst/>
          </a:prstGeom>
          <a:noFill/>
          <a:ln w="76200" algn="ctr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125" name="Přímá spojnice se šipkou 8"/>
          <p:cNvCxnSpPr>
            <a:cxnSpLocks noChangeShapeType="1"/>
          </p:cNvCxnSpPr>
          <p:nvPr/>
        </p:nvCxnSpPr>
        <p:spPr bwMode="auto">
          <a:xfrm>
            <a:off x="5329323" y="3801978"/>
            <a:ext cx="0" cy="1081088"/>
          </a:xfrm>
          <a:prstGeom prst="straightConnector1">
            <a:avLst/>
          </a:prstGeom>
          <a:noFill/>
          <a:ln w="57150" algn="ctr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34361488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err="1" smtClean="0"/>
              <a:t>Adhesive</a:t>
            </a:r>
            <a:r>
              <a:rPr lang="cs-CZ" dirty="0" smtClean="0"/>
              <a:t> </a:t>
            </a:r>
            <a:r>
              <a:rPr lang="cs-CZ" dirty="0" err="1" smtClean="0"/>
              <a:t>system</a:t>
            </a:r>
            <a:r>
              <a:rPr lang="cs-CZ" dirty="0" smtClean="0"/>
              <a:t> </a:t>
            </a:r>
            <a:r>
              <a:rPr lang="cs-CZ" dirty="0" err="1" smtClean="0"/>
              <a:t>connects</a:t>
            </a:r>
            <a:r>
              <a:rPr lang="cs-CZ" dirty="0" smtClean="0"/>
              <a:t> </a:t>
            </a:r>
            <a:r>
              <a:rPr lang="cs-CZ" dirty="0" err="1" smtClean="0"/>
              <a:t>resin</a:t>
            </a:r>
            <a:r>
              <a:rPr lang="cs-CZ" dirty="0" smtClean="0"/>
              <a:t> to </a:t>
            </a:r>
            <a:r>
              <a:rPr lang="cs-CZ" dirty="0" err="1" smtClean="0"/>
              <a:t>enamel</a:t>
            </a:r>
            <a:r>
              <a:rPr lang="cs-CZ" dirty="0" smtClean="0"/>
              <a:t> and dentin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Bond </a:t>
            </a:r>
            <a:r>
              <a:rPr lang="cs-CZ" dirty="0" err="1" smtClean="0"/>
              <a:t>is</a:t>
            </a:r>
            <a:r>
              <a:rPr lang="cs-CZ" dirty="0" smtClean="0"/>
              <a:t> a </a:t>
            </a:r>
            <a:r>
              <a:rPr lang="cs-CZ" dirty="0" err="1" smtClean="0"/>
              <a:t>hydrophobic</a:t>
            </a:r>
            <a:r>
              <a:rPr lang="cs-CZ" dirty="0" smtClean="0"/>
              <a:t> </a:t>
            </a:r>
            <a:r>
              <a:rPr lang="cs-CZ" dirty="0" err="1" smtClean="0"/>
              <a:t>resin</a:t>
            </a:r>
            <a:r>
              <a:rPr lang="cs-CZ" dirty="0" smtClean="0"/>
              <a:t> </a:t>
            </a:r>
            <a:r>
              <a:rPr lang="cs-CZ" dirty="0" err="1" smtClean="0"/>
              <a:t>principally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same</a:t>
            </a:r>
            <a:r>
              <a:rPr lang="cs-CZ" dirty="0" smtClean="0"/>
              <a:t> </a:t>
            </a:r>
            <a:r>
              <a:rPr lang="cs-CZ" dirty="0" err="1" smtClean="0"/>
              <a:t>composition</a:t>
            </a:r>
            <a:r>
              <a:rPr lang="cs-CZ" dirty="0" smtClean="0"/>
              <a:t> as </a:t>
            </a:r>
            <a:r>
              <a:rPr lang="cs-CZ" dirty="0" err="1" smtClean="0"/>
              <a:t>composite</a:t>
            </a:r>
            <a:r>
              <a:rPr lang="cs-CZ" dirty="0" smtClean="0"/>
              <a:t> </a:t>
            </a:r>
            <a:r>
              <a:rPr lang="cs-CZ" dirty="0" err="1" smtClean="0"/>
              <a:t>filling</a:t>
            </a:r>
            <a:r>
              <a:rPr lang="cs-CZ" dirty="0" smtClean="0"/>
              <a:t> </a:t>
            </a:r>
            <a:r>
              <a:rPr lang="cs-CZ" dirty="0" err="1" smtClean="0"/>
              <a:t>material</a:t>
            </a:r>
            <a:r>
              <a:rPr lang="cs-CZ" dirty="0" smtClean="0"/>
              <a:t> but </a:t>
            </a:r>
            <a:r>
              <a:rPr lang="cs-CZ" dirty="0" err="1" smtClean="0"/>
              <a:t>without</a:t>
            </a:r>
            <a:r>
              <a:rPr lang="cs-CZ" dirty="0" smtClean="0"/>
              <a:t>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filler</a:t>
            </a:r>
            <a:r>
              <a:rPr lang="cs-CZ" dirty="0" smtClean="0"/>
              <a:t> </a:t>
            </a:r>
            <a:r>
              <a:rPr lang="cs-CZ" dirty="0" err="1" smtClean="0"/>
              <a:t>or</a:t>
            </a:r>
            <a:r>
              <a:rPr lang="cs-CZ" dirty="0" smtClean="0"/>
              <a:t> </a:t>
            </a:r>
            <a:r>
              <a:rPr lang="cs-CZ" dirty="0" err="1" smtClean="0"/>
              <a:t>with</a:t>
            </a:r>
            <a:r>
              <a:rPr lang="cs-CZ" dirty="0" smtClean="0"/>
              <a:t> a </a:t>
            </a:r>
            <a:r>
              <a:rPr lang="cs-CZ" dirty="0" err="1" smtClean="0"/>
              <a:t>small</a:t>
            </a:r>
            <a:r>
              <a:rPr lang="cs-CZ" dirty="0" smtClean="0"/>
              <a:t> </a:t>
            </a:r>
            <a:r>
              <a:rPr lang="cs-CZ" dirty="0" err="1" smtClean="0"/>
              <a:t>amount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filler</a:t>
            </a:r>
            <a:r>
              <a:rPr lang="cs-CZ" dirty="0" smtClean="0"/>
              <a:t>. </a:t>
            </a:r>
            <a:r>
              <a:rPr lang="cs-CZ" dirty="0" err="1" smtClean="0"/>
              <a:t>It</a:t>
            </a:r>
            <a:r>
              <a:rPr lang="cs-CZ" dirty="0" smtClean="0"/>
              <a:t> </a:t>
            </a:r>
            <a:r>
              <a:rPr lang="cs-CZ" dirty="0" err="1" smtClean="0"/>
              <a:t>works</a:t>
            </a:r>
            <a:r>
              <a:rPr lang="cs-CZ" dirty="0" smtClean="0"/>
              <a:t> in </a:t>
            </a:r>
            <a:r>
              <a:rPr lang="cs-CZ" dirty="0" err="1" smtClean="0"/>
              <a:t>enamel</a:t>
            </a:r>
            <a:r>
              <a:rPr lang="cs-CZ" dirty="0" smtClean="0"/>
              <a:t>. In dentin </a:t>
            </a:r>
            <a:r>
              <a:rPr lang="cs-CZ" dirty="0" err="1" smtClean="0"/>
              <a:t>primer</a:t>
            </a:r>
            <a:r>
              <a:rPr lang="cs-CZ" dirty="0" smtClean="0"/>
              <a:t> </a:t>
            </a:r>
            <a:r>
              <a:rPr lang="cs-CZ" dirty="0" err="1" smtClean="0"/>
              <a:t>is</a:t>
            </a:r>
            <a:r>
              <a:rPr lang="cs-CZ" dirty="0" smtClean="0"/>
              <a:t> </a:t>
            </a:r>
            <a:r>
              <a:rPr lang="cs-CZ" dirty="0" err="1" smtClean="0"/>
              <a:t>necessary</a:t>
            </a:r>
            <a:r>
              <a:rPr lang="cs-CZ" dirty="0" smtClean="0"/>
              <a:t> </a:t>
            </a:r>
            <a:r>
              <a:rPr lang="cs-CZ" dirty="0" err="1" smtClean="0"/>
              <a:t>before</a:t>
            </a:r>
            <a:r>
              <a:rPr lang="cs-CZ" dirty="0" smtClean="0"/>
              <a:t> bond.</a:t>
            </a:r>
          </a:p>
          <a:p>
            <a:pPr marL="72000" indent="0">
              <a:buNone/>
            </a:pPr>
            <a:r>
              <a:rPr lang="cs-CZ" dirty="0" err="1" smtClean="0"/>
              <a:t>Why</a:t>
            </a:r>
            <a:r>
              <a:rPr lang="cs-CZ" dirty="0" smtClean="0"/>
              <a:t>?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475553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 smtClean="0"/>
              <a:t>Dentin – </a:t>
            </a:r>
            <a:r>
              <a:rPr lang="cs-CZ" dirty="0" err="1" smtClean="0"/>
              <a:t>special</a:t>
            </a:r>
            <a:r>
              <a:rPr lang="cs-CZ" dirty="0" smtClean="0"/>
              <a:t> </a:t>
            </a:r>
            <a:r>
              <a:rPr lang="cs-CZ" dirty="0" err="1" smtClean="0"/>
              <a:t>composition</a:t>
            </a:r>
            <a:r>
              <a:rPr lang="cs-CZ" dirty="0" smtClean="0"/>
              <a:t> </a:t>
            </a:r>
            <a:endParaRPr lang="cs-CZ" dirty="0"/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1295400" y="1916113"/>
            <a:ext cx="10058400" cy="4114800"/>
          </a:xfrm>
        </p:spPr>
        <p:txBody>
          <a:bodyPr/>
          <a:lstStyle/>
          <a:p>
            <a:pPr>
              <a:defRPr/>
            </a:pPr>
            <a:r>
              <a:rPr lang="cs-CZ" dirty="0" smtClean="0"/>
              <a:t>More </a:t>
            </a:r>
            <a:r>
              <a:rPr lang="cs-CZ" dirty="0" err="1" smtClean="0"/>
              <a:t>water</a:t>
            </a:r>
            <a:r>
              <a:rPr lang="cs-CZ" dirty="0" smtClean="0"/>
              <a:t> – </a:t>
            </a:r>
            <a:r>
              <a:rPr lang="cs-CZ" dirty="0" err="1" smtClean="0"/>
              <a:t>always</a:t>
            </a:r>
            <a:r>
              <a:rPr lang="cs-CZ" dirty="0" smtClean="0"/>
              <a:t> </a:t>
            </a:r>
            <a:r>
              <a:rPr lang="cs-CZ" dirty="0" err="1" smtClean="0"/>
              <a:t>wett</a:t>
            </a:r>
            <a:r>
              <a:rPr lang="cs-CZ" dirty="0" smtClean="0"/>
              <a:t>  </a:t>
            </a:r>
            <a:endParaRPr lang="cs-CZ" dirty="0"/>
          </a:p>
          <a:p>
            <a:pPr>
              <a:defRPr/>
            </a:pPr>
            <a:r>
              <a:rPr lang="cs-CZ" dirty="0" err="1" smtClean="0"/>
              <a:t>Less</a:t>
            </a:r>
            <a:r>
              <a:rPr lang="cs-CZ" dirty="0" smtClean="0"/>
              <a:t> </a:t>
            </a:r>
            <a:r>
              <a:rPr lang="cs-CZ" dirty="0" err="1" smtClean="0"/>
              <a:t>minerals</a:t>
            </a:r>
            <a:endParaRPr lang="cs-CZ" dirty="0"/>
          </a:p>
          <a:p>
            <a:pPr>
              <a:defRPr/>
            </a:pPr>
            <a:r>
              <a:rPr lang="cs-CZ" dirty="0" err="1" smtClean="0"/>
              <a:t>Low</a:t>
            </a:r>
            <a:r>
              <a:rPr lang="cs-CZ" dirty="0" smtClean="0"/>
              <a:t> </a:t>
            </a:r>
            <a:r>
              <a:rPr lang="cs-CZ" dirty="0" err="1"/>
              <a:t>s</a:t>
            </a:r>
            <a:r>
              <a:rPr lang="cs-CZ" dirty="0" err="1" smtClean="0"/>
              <a:t>urface</a:t>
            </a:r>
            <a:r>
              <a:rPr lang="cs-CZ" dirty="0" smtClean="0"/>
              <a:t> </a:t>
            </a:r>
            <a:r>
              <a:rPr lang="cs-CZ" dirty="0" err="1" smtClean="0"/>
              <a:t>energy</a:t>
            </a:r>
            <a:endParaRPr lang="cs-CZ" dirty="0" smtClean="0"/>
          </a:p>
          <a:p>
            <a:pPr>
              <a:defRPr/>
            </a:pPr>
            <a:r>
              <a:rPr lang="cs-CZ" dirty="0" err="1" smtClean="0"/>
              <a:t>Smear</a:t>
            </a:r>
            <a:r>
              <a:rPr lang="cs-CZ" dirty="0" smtClean="0"/>
              <a:t> </a:t>
            </a:r>
            <a:r>
              <a:rPr lang="cs-CZ" dirty="0" err="1" smtClean="0"/>
              <a:t>layer</a:t>
            </a:r>
            <a:r>
              <a:rPr lang="cs-CZ" dirty="0" smtClean="0"/>
              <a:t> </a:t>
            </a:r>
          </a:p>
          <a:p>
            <a:pPr marL="0" indent="0">
              <a:buFont typeface="Wingdings" pitchFamily="2" charset="2"/>
              <a:buNone/>
              <a:defRPr/>
            </a:pPr>
            <a:endParaRPr lang="cs-CZ" i="1" dirty="0"/>
          </a:p>
          <a:p>
            <a:pPr marL="0" indent="0">
              <a:buFont typeface="Wingdings" pitchFamily="2" charset="2"/>
              <a:buNone/>
              <a:defRPr/>
            </a:pPr>
            <a:r>
              <a:rPr lang="cs-CZ" i="1" dirty="0" err="1" smtClean="0"/>
              <a:t>Composite</a:t>
            </a:r>
            <a:r>
              <a:rPr lang="cs-CZ" i="1" dirty="0" smtClean="0"/>
              <a:t> </a:t>
            </a:r>
            <a:r>
              <a:rPr lang="cs-CZ" i="1" dirty="0" err="1" smtClean="0"/>
              <a:t>is</a:t>
            </a:r>
            <a:r>
              <a:rPr lang="cs-CZ" i="1" dirty="0" smtClean="0"/>
              <a:t> </a:t>
            </a:r>
            <a:r>
              <a:rPr lang="cs-CZ" i="1" dirty="0" err="1" smtClean="0"/>
              <a:t>hydrophobic</a:t>
            </a:r>
            <a:r>
              <a:rPr lang="cs-CZ" i="1" dirty="0" smtClean="0"/>
              <a:t>, </a:t>
            </a:r>
            <a:r>
              <a:rPr lang="cs-CZ" i="1" dirty="0" err="1" smtClean="0"/>
              <a:t>we</a:t>
            </a:r>
            <a:r>
              <a:rPr lang="cs-CZ" i="1" dirty="0" smtClean="0"/>
              <a:t> </a:t>
            </a:r>
            <a:r>
              <a:rPr lang="cs-CZ" i="1" dirty="0" err="1" smtClean="0"/>
              <a:t>need</a:t>
            </a:r>
            <a:r>
              <a:rPr lang="cs-CZ" i="1" dirty="0" smtClean="0"/>
              <a:t> </a:t>
            </a:r>
            <a:r>
              <a:rPr lang="cs-CZ" i="1" dirty="0" err="1" smtClean="0"/>
              <a:t>hydrofilic</a:t>
            </a:r>
            <a:r>
              <a:rPr lang="cs-CZ" i="1" dirty="0" smtClean="0"/>
              <a:t> substance </a:t>
            </a:r>
          </a:p>
          <a:p>
            <a:pPr>
              <a:defRPr/>
            </a:pPr>
            <a:endParaRPr lang="cs-CZ" i="1" dirty="0"/>
          </a:p>
          <a:p>
            <a:pPr>
              <a:defRPr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5402064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dirty="0" smtClean="0"/>
              <a:t>Adhesive systems contain resin monomers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>
              <a:defRPr/>
            </a:pPr>
            <a:r>
              <a:rPr lang="cs-CZ" dirty="0" err="1" smtClean="0"/>
              <a:t>Hydrophobic</a:t>
            </a:r>
            <a:r>
              <a:rPr lang="cs-CZ" dirty="0" smtClean="0"/>
              <a:t> </a:t>
            </a:r>
            <a:r>
              <a:rPr lang="cs-CZ" dirty="0" err="1" smtClean="0"/>
              <a:t>monomers</a:t>
            </a:r>
            <a:r>
              <a:rPr lang="cs-CZ" dirty="0" smtClean="0"/>
              <a:t>  - </a:t>
            </a:r>
            <a:r>
              <a:rPr lang="cs-CZ" u="sng" dirty="0" smtClean="0"/>
              <a:t>bond</a:t>
            </a:r>
            <a:r>
              <a:rPr lang="cs-CZ" dirty="0" smtClean="0"/>
              <a:t> </a:t>
            </a:r>
            <a:r>
              <a:rPr lang="cs-CZ" dirty="0" err="1" smtClean="0"/>
              <a:t>works</a:t>
            </a:r>
            <a:r>
              <a:rPr lang="cs-CZ" dirty="0" smtClean="0"/>
              <a:t> in </a:t>
            </a:r>
            <a:r>
              <a:rPr lang="cs-CZ" dirty="0" err="1" smtClean="0"/>
              <a:t>enamel</a:t>
            </a:r>
            <a:r>
              <a:rPr lang="cs-CZ" dirty="0" smtClean="0"/>
              <a:t> </a:t>
            </a:r>
            <a:r>
              <a:rPr lang="cs-CZ" dirty="0" err="1" smtClean="0"/>
              <a:t>it</a:t>
            </a:r>
            <a:r>
              <a:rPr lang="cs-CZ" dirty="0" smtClean="0"/>
              <a:t> </a:t>
            </a:r>
            <a:r>
              <a:rPr lang="cs-CZ" dirty="0" err="1" smtClean="0"/>
              <a:t>does</a:t>
            </a:r>
            <a:r>
              <a:rPr lang="cs-CZ" dirty="0" smtClean="0"/>
              <a:t> not </a:t>
            </a:r>
            <a:r>
              <a:rPr lang="cs-CZ" dirty="0" err="1" smtClean="0"/>
              <a:t>work</a:t>
            </a:r>
            <a:r>
              <a:rPr lang="cs-CZ" dirty="0" smtClean="0"/>
              <a:t> in dentin </a:t>
            </a:r>
            <a:r>
              <a:rPr lang="cs-CZ" dirty="0" err="1" smtClean="0"/>
              <a:t>without</a:t>
            </a:r>
            <a:r>
              <a:rPr lang="cs-CZ" dirty="0" smtClean="0"/>
              <a:t> </a:t>
            </a:r>
            <a:r>
              <a:rPr lang="cs-CZ" dirty="0" err="1" smtClean="0"/>
              <a:t>primer</a:t>
            </a:r>
            <a:r>
              <a:rPr lang="cs-CZ" dirty="0" smtClean="0"/>
              <a:t> </a:t>
            </a:r>
          </a:p>
          <a:p>
            <a:pPr>
              <a:defRPr/>
            </a:pPr>
            <a:r>
              <a:rPr lang="cs-CZ" dirty="0" err="1" smtClean="0"/>
              <a:t>Amphiphilic</a:t>
            </a:r>
            <a:r>
              <a:rPr lang="cs-CZ" dirty="0" smtClean="0"/>
              <a:t> </a:t>
            </a:r>
            <a:r>
              <a:rPr lang="cs-CZ" dirty="0" err="1" smtClean="0"/>
              <a:t>monomers</a:t>
            </a:r>
            <a:r>
              <a:rPr lang="cs-CZ" dirty="0" smtClean="0"/>
              <a:t> – </a:t>
            </a:r>
            <a:r>
              <a:rPr lang="cs-CZ" dirty="0" err="1" smtClean="0"/>
              <a:t>hydrophobic</a:t>
            </a:r>
            <a:r>
              <a:rPr lang="cs-CZ" dirty="0" smtClean="0"/>
              <a:t> + </a:t>
            </a:r>
            <a:r>
              <a:rPr lang="cs-CZ" dirty="0" err="1" smtClean="0"/>
              <a:t>hydrophilic</a:t>
            </a:r>
            <a:r>
              <a:rPr lang="cs-CZ" dirty="0" smtClean="0"/>
              <a:t> part    -  in </a:t>
            </a:r>
            <a:r>
              <a:rPr lang="cs-CZ" dirty="0" err="1" smtClean="0"/>
              <a:t>primer</a:t>
            </a:r>
            <a:r>
              <a:rPr lang="cs-CZ" dirty="0" smtClean="0"/>
              <a:t> </a:t>
            </a:r>
          </a:p>
          <a:p>
            <a:pPr marL="0" indent="0">
              <a:buFont typeface="Wingdings" pitchFamily="2" charset="2"/>
              <a:buNone/>
              <a:defRPr/>
            </a:pPr>
            <a:endParaRPr lang="cs-CZ" i="1" dirty="0" smtClean="0"/>
          </a:p>
          <a:p>
            <a:pPr marL="0" indent="0">
              <a:buFont typeface="Wingdings" pitchFamily="2" charset="2"/>
              <a:buNone/>
              <a:defRPr/>
            </a:pPr>
            <a:endParaRPr lang="cs-CZ" i="1" dirty="0"/>
          </a:p>
          <a:p>
            <a:pPr marL="0" indent="0">
              <a:buFont typeface="Wingdings" pitchFamily="2" charset="2"/>
              <a:buNone/>
              <a:defRPr/>
            </a:pPr>
            <a:r>
              <a:rPr lang="cs-CZ" i="1" dirty="0" err="1" smtClean="0"/>
              <a:t>Primer</a:t>
            </a:r>
            <a:r>
              <a:rPr lang="cs-CZ" i="1" dirty="0" smtClean="0"/>
              <a:t> </a:t>
            </a:r>
            <a:r>
              <a:rPr lang="cs-CZ" i="1" dirty="0" err="1" smtClean="0"/>
              <a:t>is</a:t>
            </a:r>
            <a:r>
              <a:rPr lang="cs-CZ" i="1" dirty="0" smtClean="0"/>
              <a:t> </a:t>
            </a:r>
            <a:r>
              <a:rPr lang="cs-CZ" i="1" dirty="0" err="1" smtClean="0"/>
              <a:t>necesssary</a:t>
            </a:r>
            <a:r>
              <a:rPr lang="cs-CZ" i="1" dirty="0" smtClean="0"/>
              <a:t> </a:t>
            </a:r>
            <a:r>
              <a:rPr lang="cs-CZ" i="1" dirty="0" err="1" smtClean="0"/>
              <a:t>for</a:t>
            </a:r>
            <a:r>
              <a:rPr lang="cs-CZ" i="1" dirty="0" smtClean="0"/>
              <a:t> dentin. </a:t>
            </a:r>
          </a:p>
          <a:p>
            <a:pPr marL="0" indent="0">
              <a:buFont typeface="Wingdings" pitchFamily="2" charset="2"/>
              <a:buNone/>
              <a:defRPr/>
            </a:pPr>
            <a:r>
              <a:rPr lang="cs-CZ" i="1" dirty="0" err="1" smtClean="0"/>
              <a:t>The</a:t>
            </a:r>
            <a:r>
              <a:rPr lang="cs-CZ" i="1" dirty="0" smtClean="0"/>
              <a:t> </a:t>
            </a:r>
            <a:r>
              <a:rPr lang="cs-CZ" i="1" dirty="0" err="1" smtClean="0"/>
              <a:t>hydrophillic</a:t>
            </a:r>
            <a:r>
              <a:rPr lang="cs-CZ" i="1" dirty="0" smtClean="0"/>
              <a:t> part </a:t>
            </a:r>
            <a:r>
              <a:rPr lang="cs-CZ" i="1" dirty="0" err="1" smtClean="0"/>
              <a:t>flows</a:t>
            </a:r>
            <a:r>
              <a:rPr lang="cs-CZ" i="1" dirty="0" smtClean="0"/>
              <a:t> </a:t>
            </a:r>
            <a:r>
              <a:rPr lang="cs-CZ" i="1" dirty="0" err="1" smtClean="0"/>
              <a:t>into</a:t>
            </a:r>
            <a:r>
              <a:rPr lang="cs-CZ" i="1" dirty="0" smtClean="0"/>
              <a:t> dentin (</a:t>
            </a:r>
            <a:r>
              <a:rPr lang="cs-CZ" i="1" dirty="0" err="1" smtClean="0"/>
              <a:t>tubules</a:t>
            </a:r>
            <a:r>
              <a:rPr lang="cs-CZ" i="1" dirty="0" smtClean="0"/>
              <a:t>, </a:t>
            </a:r>
            <a:r>
              <a:rPr lang="cs-CZ" i="1" dirty="0" err="1" smtClean="0"/>
              <a:t>spaces</a:t>
            </a:r>
            <a:r>
              <a:rPr lang="cs-CZ" i="1" dirty="0" smtClean="0"/>
              <a:t> in </a:t>
            </a:r>
            <a:r>
              <a:rPr lang="cs-CZ" i="1" dirty="0" err="1" smtClean="0"/>
              <a:t>collagen</a:t>
            </a:r>
            <a:r>
              <a:rPr lang="cs-CZ" i="1" dirty="0" smtClean="0"/>
              <a:t> network) and </a:t>
            </a:r>
            <a:r>
              <a:rPr lang="cs-CZ" i="1" dirty="0" err="1" smtClean="0"/>
              <a:t>keep</a:t>
            </a:r>
            <a:r>
              <a:rPr lang="cs-CZ" i="1" dirty="0" smtClean="0"/>
              <a:t> </a:t>
            </a:r>
            <a:r>
              <a:rPr lang="cs-CZ" i="1" dirty="0" err="1" smtClean="0"/>
              <a:t>the</a:t>
            </a:r>
            <a:r>
              <a:rPr lang="cs-CZ" i="1" dirty="0" smtClean="0"/>
              <a:t> </a:t>
            </a:r>
            <a:r>
              <a:rPr lang="cs-CZ" i="1" dirty="0" err="1" smtClean="0"/>
              <a:t>collagen</a:t>
            </a:r>
            <a:r>
              <a:rPr lang="cs-CZ" i="1" dirty="0" smtClean="0"/>
              <a:t> network open, </a:t>
            </a:r>
            <a:r>
              <a:rPr lang="cs-CZ" i="1" dirty="0" err="1" smtClean="0"/>
              <a:t>the</a:t>
            </a:r>
            <a:r>
              <a:rPr lang="cs-CZ" i="1" dirty="0" smtClean="0"/>
              <a:t> </a:t>
            </a:r>
            <a:r>
              <a:rPr lang="cs-CZ" i="1" dirty="0" err="1" smtClean="0"/>
              <a:t>hydrophobic</a:t>
            </a:r>
            <a:r>
              <a:rPr lang="cs-CZ" i="1" dirty="0" smtClean="0"/>
              <a:t> part </a:t>
            </a:r>
            <a:r>
              <a:rPr lang="cs-CZ" i="1" dirty="0" err="1" smtClean="0"/>
              <a:t>of</a:t>
            </a:r>
            <a:r>
              <a:rPr lang="cs-CZ" i="1" dirty="0" smtClean="0"/>
              <a:t> </a:t>
            </a:r>
            <a:r>
              <a:rPr lang="cs-CZ" i="1" dirty="0" err="1" smtClean="0"/>
              <a:t>primer</a:t>
            </a:r>
            <a:r>
              <a:rPr lang="cs-CZ" i="1" dirty="0" smtClean="0"/>
              <a:t> </a:t>
            </a:r>
            <a:r>
              <a:rPr lang="cs-CZ" i="1" dirty="0" err="1" smtClean="0"/>
              <a:t>binds</a:t>
            </a:r>
            <a:r>
              <a:rPr lang="cs-CZ" i="1" dirty="0" smtClean="0"/>
              <a:t> to </a:t>
            </a:r>
            <a:r>
              <a:rPr lang="cs-CZ" i="1" dirty="0" err="1" smtClean="0"/>
              <a:t>hydrophobic</a:t>
            </a:r>
            <a:r>
              <a:rPr lang="cs-CZ" i="1" dirty="0" smtClean="0"/>
              <a:t> bond </a:t>
            </a:r>
            <a:r>
              <a:rPr lang="cs-CZ" i="1" dirty="0" err="1" smtClean="0"/>
              <a:t>that</a:t>
            </a:r>
            <a:r>
              <a:rPr lang="cs-CZ" i="1" dirty="0" smtClean="0"/>
              <a:t> </a:t>
            </a:r>
            <a:r>
              <a:rPr lang="cs-CZ" i="1" dirty="0" err="1" smtClean="0"/>
              <a:t>flows</a:t>
            </a:r>
            <a:r>
              <a:rPr lang="cs-CZ" i="1" dirty="0" smtClean="0"/>
              <a:t> </a:t>
            </a:r>
            <a:r>
              <a:rPr lang="cs-CZ" i="1" dirty="0" err="1" smtClean="0"/>
              <a:t>into</a:t>
            </a:r>
            <a:r>
              <a:rPr lang="cs-CZ" i="1" dirty="0" smtClean="0"/>
              <a:t> dentin </a:t>
            </a:r>
            <a:r>
              <a:rPr lang="cs-CZ" i="1" dirty="0" err="1" smtClean="0"/>
              <a:t>pretreated</a:t>
            </a:r>
            <a:r>
              <a:rPr lang="cs-CZ" i="1" dirty="0" smtClean="0"/>
              <a:t> </a:t>
            </a:r>
            <a:r>
              <a:rPr lang="cs-CZ" i="1" dirty="0" err="1" smtClean="0"/>
              <a:t>with</a:t>
            </a:r>
            <a:r>
              <a:rPr lang="cs-CZ" i="1" dirty="0" smtClean="0"/>
              <a:t> </a:t>
            </a:r>
            <a:r>
              <a:rPr lang="cs-CZ" i="1" dirty="0" err="1" smtClean="0"/>
              <a:t>primer</a:t>
            </a:r>
            <a:r>
              <a:rPr lang="cs-CZ" i="1" dirty="0" smtClean="0"/>
              <a:t>- </a:t>
            </a:r>
          </a:p>
          <a:p>
            <a:pPr marL="0" indent="0">
              <a:buFont typeface="Wingdings" pitchFamily="2" charset="2"/>
              <a:buNone/>
              <a:defRPr/>
            </a:pPr>
            <a:endParaRPr lang="cs-CZ" i="1" dirty="0"/>
          </a:p>
          <a:p>
            <a:pPr marL="0" indent="0">
              <a:buFont typeface="Wingdings" pitchFamily="2" charset="2"/>
              <a:buNone/>
              <a:defRPr/>
            </a:pPr>
            <a:endParaRPr lang="cs-CZ" i="1" dirty="0" smtClean="0"/>
          </a:p>
          <a:p>
            <a:pPr marL="0" indent="0">
              <a:buFont typeface="Wingdings" pitchFamily="2" charset="2"/>
              <a:buNone/>
              <a:defRPr/>
            </a:pPr>
            <a:r>
              <a:rPr lang="cs-CZ" i="1" dirty="0" err="1" smtClean="0"/>
              <a:t>If</a:t>
            </a:r>
            <a:r>
              <a:rPr lang="cs-CZ" i="1" dirty="0" smtClean="0"/>
              <a:t> </a:t>
            </a:r>
            <a:r>
              <a:rPr lang="cs-CZ" i="1" dirty="0" err="1" smtClean="0"/>
              <a:t>primer</a:t>
            </a:r>
            <a:r>
              <a:rPr lang="cs-CZ" i="1" dirty="0" smtClean="0"/>
              <a:t> </a:t>
            </a:r>
            <a:r>
              <a:rPr lang="cs-CZ" i="1" dirty="0" err="1" smtClean="0"/>
              <a:t>applied</a:t>
            </a:r>
            <a:r>
              <a:rPr lang="cs-CZ" i="1" dirty="0" smtClean="0"/>
              <a:t> on </a:t>
            </a:r>
            <a:r>
              <a:rPr lang="cs-CZ" i="1" dirty="0" err="1" smtClean="0"/>
              <a:t>enamel</a:t>
            </a:r>
            <a:r>
              <a:rPr lang="cs-CZ" i="1" dirty="0" smtClean="0"/>
              <a:t> – </a:t>
            </a:r>
            <a:r>
              <a:rPr lang="cs-CZ" i="1" dirty="0" err="1" smtClean="0"/>
              <a:t>residual</a:t>
            </a:r>
            <a:r>
              <a:rPr lang="cs-CZ" i="1" dirty="0" smtClean="0"/>
              <a:t> </a:t>
            </a:r>
            <a:r>
              <a:rPr lang="cs-CZ" i="1" dirty="0" err="1" smtClean="0"/>
              <a:t>of</a:t>
            </a:r>
            <a:r>
              <a:rPr lang="cs-CZ" i="1" dirty="0" smtClean="0"/>
              <a:t> </a:t>
            </a:r>
            <a:r>
              <a:rPr lang="cs-CZ" i="1" dirty="0" err="1" smtClean="0"/>
              <a:t>water</a:t>
            </a:r>
            <a:r>
              <a:rPr lang="cs-CZ" i="1" dirty="0" smtClean="0"/>
              <a:t> </a:t>
            </a:r>
            <a:r>
              <a:rPr lang="cs-CZ" i="1" dirty="0" err="1" smtClean="0"/>
              <a:t>can</a:t>
            </a:r>
            <a:r>
              <a:rPr lang="cs-CZ" i="1" dirty="0" smtClean="0"/>
              <a:t> </a:t>
            </a:r>
            <a:r>
              <a:rPr lang="cs-CZ" i="1" dirty="0" err="1" smtClean="0"/>
              <a:t>be</a:t>
            </a:r>
            <a:r>
              <a:rPr lang="cs-CZ" i="1" dirty="0" smtClean="0"/>
              <a:t> </a:t>
            </a:r>
            <a:r>
              <a:rPr lang="cs-CZ" i="1" dirty="0" err="1" smtClean="0"/>
              <a:t>removed</a:t>
            </a:r>
            <a:r>
              <a:rPr lang="cs-CZ" i="1" dirty="0" smtClean="0"/>
              <a:t>. </a:t>
            </a:r>
          </a:p>
          <a:p>
            <a:pPr>
              <a:defRPr/>
            </a:pPr>
            <a:endParaRPr lang="cs-CZ" dirty="0" smtClean="0"/>
          </a:p>
        </p:txBody>
      </p:sp>
    </p:spTree>
    <p:extLst>
      <p:ext uri="{BB962C8B-B14F-4D97-AF65-F5344CB8AC3E}">
        <p14:creationId xmlns:p14="http://schemas.microsoft.com/office/powerpoint/2010/main" val="51458259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cs-CZ" dirty="0" err="1" smtClean="0"/>
              <a:t>Adhesive</a:t>
            </a:r>
            <a:r>
              <a:rPr lang="cs-CZ" dirty="0" smtClean="0"/>
              <a:t> </a:t>
            </a:r>
            <a:r>
              <a:rPr lang="cs-CZ" dirty="0" err="1" smtClean="0"/>
              <a:t>systems</a:t>
            </a:r>
            <a:r>
              <a:rPr lang="cs-CZ" dirty="0" smtClean="0"/>
              <a:t> </a:t>
            </a:r>
            <a:r>
              <a:rPr lang="cs-CZ" dirty="0" err="1" smtClean="0"/>
              <a:t>contain</a:t>
            </a:r>
            <a:r>
              <a:rPr lang="cs-CZ" dirty="0" smtClean="0"/>
              <a:t> </a:t>
            </a:r>
            <a:r>
              <a:rPr lang="cs-CZ" dirty="0" err="1" smtClean="0"/>
              <a:t>resin</a:t>
            </a:r>
            <a:r>
              <a:rPr lang="cs-CZ" dirty="0" smtClean="0"/>
              <a:t> </a:t>
            </a:r>
            <a:r>
              <a:rPr lang="cs-CZ" dirty="0" err="1" smtClean="0"/>
              <a:t>monomers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err="1" smtClean="0"/>
              <a:t>Primer</a:t>
            </a:r>
            <a:r>
              <a:rPr lang="cs-CZ" dirty="0" smtClean="0"/>
              <a:t>: </a:t>
            </a:r>
            <a:endParaRPr lang="cs-CZ" dirty="0"/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Font typeface="Wingdings" pitchFamily="2" charset="2"/>
              <a:buNone/>
              <a:defRPr/>
            </a:pPr>
            <a:r>
              <a:rPr lang="cs-CZ" dirty="0" smtClean="0"/>
              <a:t>4-META • </a:t>
            </a:r>
          </a:p>
          <a:p>
            <a:pPr marL="0" indent="0">
              <a:buFont typeface="Wingdings" pitchFamily="2" charset="2"/>
              <a:buNone/>
              <a:defRPr/>
            </a:pPr>
            <a:r>
              <a:rPr lang="cs-CZ" dirty="0" smtClean="0"/>
              <a:t>HEMA • </a:t>
            </a:r>
          </a:p>
          <a:p>
            <a:pPr marL="0" indent="0">
              <a:buFont typeface="Wingdings" pitchFamily="2" charset="2"/>
              <a:buNone/>
              <a:defRPr/>
            </a:pPr>
            <a:r>
              <a:rPr lang="cs-CZ" dirty="0" smtClean="0"/>
              <a:t>TEGMA • </a:t>
            </a:r>
          </a:p>
          <a:p>
            <a:pPr marL="0" indent="0">
              <a:buFont typeface="Wingdings" pitchFamily="2" charset="2"/>
              <a:buNone/>
              <a:defRPr/>
            </a:pPr>
            <a:r>
              <a:rPr lang="cs-CZ" dirty="0" smtClean="0"/>
              <a:t>PENTA P • </a:t>
            </a:r>
          </a:p>
          <a:p>
            <a:pPr marL="0" indent="0">
              <a:buFont typeface="Wingdings" pitchFamily="2" charset="2"/>
              <a:buNone/>
              <a:defRPr/>
            </a:pPr>
            <a:r>
              <a:rPr lang="cs-CZ" dirty="0" smtClean="0"/>
              <a:t>5-NMSA • </a:t>
            </a:r>
          </a:p>
          <a:p>
            <a:pPr marL="0" indent="0">
              <a:buFont typeface="Wingdings" pitchFamily="2" charset="2"/>
              <a:buNone/>
              <a:defRPr/>
            </a:pPr>
            <a:r>
              <a:rPr lang="cs-CZ" dirty="0" smtClean="0"/>
              <a:t>Bis-GMA</a:t>
            </a:r>
          </a:p>
          <a:p>
            <a:pPr marL="0" indent="0">
              <a:buFont typeface="Wingdings" pitchFamily="2" charset="2"/>
              <a:buNone/>
              <a:defRPr/>
            </a:pPr>
            <a:r>
              <a:rPr lang="cs-CZ" b="1" dirty="0" smtClean="0">
                <a:solidFill>
                  <a:schemeClr val="tx2"/>
                </a:solidFill>
              </a:rPr>
              <a:t>Bond: </a:t>
            </a:r>
            <a:r>
              <a:rPr lang="cs-CZ" dirty="0" smtClean="0"/>
              <a:t> Bis-GMA </a:t>
            </a:r>
            <a:r>
              <a:rPr lang="cs-CZ" dirty="0" err="1" smtClean="0"/>
              <a:t>ot</a:t>
            </a:r>
            <a:r>
              <a:rPr lang="cs-CZ" dirty="0" smtClean="0"/>
              <a:t> </a:t>
            </a:r>
            <a:r>
              <a:rPr lang="cs-CZ" dirty="0" err="1" smtClean="0"/>
              <a:t>other</a:t>
            </a:r>
            <a:r>
              <a:rPr lang="cs-CZ" dirty="0" smtClean="0"/>
              <a:t> </a:t>
            </a:r>
            <a:r>
              <a:rPr lang="cs-CZ" dirty="0" err="1" smtClean="0"/>
              <a:t>dimetacrylates</a:t>
            </a:r>
            <a:r>
              <a:rPr lang="cs-CZ" dirty="0" smtClean="0"/>
              <a:t>. </a:t>
            </a:r>
            <a:r>
              <a:rPr lang="cs-CZ" dirty="0" err="1" smtClean="0"/>
              <a:t>Hydrophpobic</a:t>
            </a:r>
            <a:r>
              <a:rPr lang="cs-CZ" dirty="0" smtClean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83482748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/>
              <a:t>Dissolving agents </a:t>
            </a:r>
            <a:br>
              <a:rPr lang="en-US" dirty="0" smtClean="0"/>
            </a:br>
            <a:endParaRPr lang="cs-CZ" dirty="0"/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dirty="0" err="1" smtClean="0"/>
              <a:t>Aceton</a:t>
            </a:r>
            <a:r>
              <a:rPr lang="en-US" dirty="0" smtClean="0"/>
              <a:t> </a:t>
            </a:r>
            <a:endParaRPr lang="cs-CZ" dirty="0" smtClean="0"/>
          </a:p>
          <a:p>
            <a:pPr>
              <a:defRPr/>
            </a:pPr>
            <a:r>
              <a:rPr lang="en-US" dirty="0" smtClean="0"/>
              <a:t>Alcohol </a:t>
            </a:r>
            <a:endParaRPr lang="cs-CZ" dirty="0" smtClean="0"/>
          </a:p>
          <a:p>
            <a:pPr>
              <a:defRPr/>
            </a:pPr>
            <a:r>
              <a:rPr lang="en-US" dirty="0" smtClean="0"/>
              <a:t>Water </a:t>
            </a:r>
            <a:endParaRPr lang="cs-CZ" dirty="0" smtClean="0"/>
          </a:p>
          <a:p>
            <a:pPr>
              <a:defRPr/>
            </a:pPr>
            <a:r>
              <a:rPr lang="en-US" dirty="0" smtClean="0"/>
              <a:t>Water/alcohol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4098338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5" name="Picture 8" descr="dentinbezsmearlayer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4651" y="263526"/>
            <a:ext cx="4868333" cy="29257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6" name="Picture 7" descr="smearlayer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01" y="263525"/>
            <a:ext cx="4790017" cy="28781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Nadpis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cs-CZ" dirty="0"/>
          </a:p>
        </p:txBody>
      </p:sp>
      <p:pic>
        <p:nvPicPr>
          <p:cNvPr id="33798" name="Picture 10" descr="adhesedenti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4651" y="3290889"/>
            <a:ext cx="4868333" cy="29225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9" name="Picture 9" descr="dentinkyselin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134" y="3290889"/>
            <a:ext cx="4874684" cy="2924175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DETAILZAS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888318" y="1989138"/>
            <a:ext cx="3268133" cy="1962150"/>
          </a:xfrm>
          <a:prstGeom prst="rect">
            <a:avLst/>
          </a:prstGeom>
          <a:noFill/>
          <a:ln w="9525">
            <a:solidFill>
              <a:schemeClr val="bg1">
                <a:lumMod val="20000"/>
                <a:lumOff val="80000"/>
              </a:schemeClr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8009238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3058" name="Group 2"/>
          <p:cNvGraphicFramePr>
            <a:graphicFrameLocks noGrp="1"/>
          </p:cNvGraphicFramePr>
          <p:nvPr>
            <p:ph type="tbl" idx="1"/>
          </p:nvPr>
        </p:nvGraphicFramePr>
        <p:xfrm>
          <a:off x="334433" y="1700213"/>
          <a:ext cx="10972800" cy="4646612"/>
        </p:xfrm>
        <a:graphic>
          <a:graphicData uri="http://schemas.openxmlformats.org/drawingml/2006/table">
            <a:tbl>
              <a:tblPr/>
              <a:tblGrid>
                <a:gridCol w="2743200"/>
                <a:gridCol w="2743200"/>
                <a:gridCol w="2743200"/>
                <a:gridCol w="243417"/>
                <a:gridCol w="2499783"/>
              </a:tblGrid>
              <a:tr h="2603498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None/>
                        <a:tabLst/>
                      </a:pPr>
                      <a:r>
                        <a:rPr kumimoji="0" lang="cs-CZ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Acid </a:t>
                      </a:r>
                      <a:r>
                        <a:rPr kumimoji="0" lang="cs-CZ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etching</a:t>
                      </a:r>
                      <a:r>
                        <a:rPr kumimoji="0" lang="cs-CZ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 </a:t>
                      </a:r>
                    </a:p>
                  </a:txBody>
                  <a:tcPr marL="121920" marR="12192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None/>
                        <a:tabLst/>
                      </a:pPr>
                      <a:r>
                        <a:rPr kumimoji="0" lang="cs-CZ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Rinsing</a:t>
                      </a:r>
                      <a:endParaRPr kumimoji="0" lang="cs-CZ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None/>
                        <a:tabLst/>
                      </a:pPr>
                      <a:r>
                        <a:rPr kumimoji="0" lang="cs-CZ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Priming</a:t>
                      </a:r>
                      <a:endParaRPr kumimoji="0" lang="cs-CZ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None/>
                        <a:tabLst/>
                      </a:pPr>
                      <a:r>
                        <a:rPr kumimoji="0" lang="cs-CZ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Bonding</a:t>
                      </a:r>
                      <a:endParaRPr kumimoji="0" lang="cs-CZ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81038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None/>
                        <a:tabLst/>
                      </a:pPr>
                      <a:r>
                        <a:rPr kumimoji="0" lang="cs-CZ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Acod</a:t>
                      </a:r>
                      <a:r>
                        <a:rPr kumimoji="0" lang="cs-CZ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cs-CZ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etchin</a:t>
                      </a:r>
                      <a:endParaRPr kumimoji="0" lang="cs-CZ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None/>
                        <a:tabLst/>
                      </a:pPr>
                      <a:r>
                        <a:rPr kumimoji="0" lang="cs-CZ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Rinsing</a:t>
                      </a:r>
                      <a:endParaRPr kumimoji="0" lang="cs-CZ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None/>
                        <a:tabLst/>
                      </a:pPr>
                      <a:r>
                        <a:rPr kumimoji="0" lang="cs-CZ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Priming  a  bonding</a:t>
                      </a:r>
                      <a:endParaRPr kumimoji="0" lang="cs-CZ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</a:tr>
              <a:tr h="681038">
                <a:tc gridSpan="3"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None/>
                        <a:tabLst/>
                      </a:pPr>
                      <a:r>
                        <a:rPr kumimoji="0" lang="cs-CZ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Selfetching</a:t>
                      </a:r>
                      <a:r>
                        <a:rPr kumimoji="0" lang="cs-CZ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cs-CZ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priming</a:t>
                      </a:r>
                      <a:endParaRPr kumimoji="0" lang="cs-CZ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None/>
                        <a:tabLst/>
                      </a:pPr>
                      <a:r>
                        <a:rPr kumimoji="0" lang="cs-CZ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Bonding</a:t>
                      </a:r>
                      <a:endParaRPr kumimoji="0" lang="cs-CZ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</a:tr>
              <a:tr h="681038">
                <a:tc gridSpan="5"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None/>
                        <a:tabLst/>
                      </a:pPr>
                      <a:r>
                        <a:rPr kumimoji="0" lang="cs-CZ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Selfetching</a:t>
                      </a:r>
                      <a:r>
                        <a:rPr kumimoji="0" lang="cs-CZ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cs-CZ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bonding</a:t>
                      </a:r>
                      <a:r>
                        <a:rPr kumimoji="0" lang="cs-CZ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)</a:t>
                      </a:r>
                      <a:endParaRPr kumimoji="0" lang="cs-CZ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7913" name="Rectangle 24"/>
          <p:cNvSpPr>
            <a:spLocks noChangeArrowheads="1"/>
          </p:cNvSpPr>
          <p:nvPr/>
        </p:nvSpPr>
        <p:spPr bwMode="auto">
          <a:xfrm>
            <a:off x="868601" y="2330728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>
              <a:latin typeface="Arial" charset="0"/>
            </a:endParaRPr>
          </a:p>
        </p:txBody>
      </p:sp>
      <p:sp>
        <p:nvSpPr>
          <p:cNvPr id="37914" name="Text Box 25"/>
          <p:cNvSpPr txBox="1">
            <a:spLocks noChangeArrowheads="1"/>
          </p:cNvSpPr>
          <p:nvPr/>
        </p:nvSpPr>
        <p:spPr bwMode="auto">
          <a:xfrm>
            <a:off x="1" y="115889"/>
            <a:ext cx="11089217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b="1" dirty="0" err="1">
                <a:latin typeface="Arial" charset="0"/>
              </a:rPr>
              <a:t>Clinically</a:t>
            </a:r>
            <a:r>
              <a:rPr lang="cs-CZ" altLang="cs-CZ" b="1" dirty="0">
                <a:latin typeface="Arial" charset="0"/>
              </a:rPr>
              <a:t> </a:t>
            </a:r>
            <a:r>
              <a:rPr lang="cs-CZ" altLang="cs-CZ" b="1" dirty="0" err="1">
                <a:latin typeface="Arial" charset="0"/>
              </a:rPr>
              <a:t>oriented</a:t>
            </a:r>
            <a:r>
              <a:rPr lang="cs-CZ" altLang="cs-CZ" b="1" dirty="0">
                <a:latin typeface="Arial" charset="0"/>
              </a:rPr>
              <a:t> </a:t>
            </a:r>
            <a:r>
              <a:rPr lang="cs-CZ" altLang="cs-CZ" b="1" dirty="0" err="1">
                <a:latin typeface="Arial" charset="0"/>
              </a:rPr>
              <a:t>classification</a:t>
            </a:r>
            <a:r>
              <a:rPr lang="cs-CZ" altLang="cs-CZ" b="1" dirty="0">
                <a:latin typeface="Arial" charset="0"/>
              </a:rPr>
              <a:t> </a:t>
            </a:r>
            <a:r>
              <a:rPr lang="cs-CZ" altLang="cs-CZ" b="1" dirty="0" err="1">
                <a:latin typeface="Arial" charset="0"/>
              </a:rPr>
              <a:t>of</a:t>
            </a:r>
            <a:r>
              <a:rPr lang="cs-CZ" altLang="cs-CZ" b="1" dirty="0">
                <a:latin typeface="Arial" charset="0"/>
              </a:rPr>
              <a:t>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b="1" dirty="0" err="1">
                <a:latin typeface="Arial" charset="0"/>
              </a:rPr>
              <a:t>the</a:t>
            </a:r>
            <a:r>
              <a:rPr lang="cs-CZ" altLang="cs-CZ" b="1" dirty="0">
                <a:latin typeface="Arial" charset="0"/>
              </a:rPr>
              <a:t> </a:t>
            </a:r>
            <a:r>
              <a:rPr lang="cs-CZ" altLang="cs-CZ" b="1" dirty="0" err="1">
                <a:latin typeface="Arial" charset="0"/>
              </a:rPr>
              <a:t>adhesive</a:t>
            </a:r>
            <a:r>
              <a:rPr lang="cs-CZ" altLang="cs-CZ" b="1" dirty="0">
                <a:latin typeface="Arial" charset="0"/>
              </a:rPr>
              <a:t> </a:t>
            </a:r>
            <a:r>
              <a:rPr lang="cs-CZ" altLang="cs-CZ" b="1" dirty="0" err="1">
                <a:latin typeface="Arial" charset="0"/>
              </a:rPr>
              <a:t>systems</a:t>
            </a:r>
            <a:r>
              <a:rPr lang="cs-CZ" altLang="cs-CZ" b="1" dirty="0">
                <a:latin typeface="Arial" charset="0"/>
              </a:rPr>
              <a:t>  </a:t>
            </a:r>
            <a:r>
              <a:rPr lang="cs-CZ" altLang="cs-CZ" b="1" dirty="0" err="1">
                <a:latin typeface="Arial" charset="0"/>
              </a:rPr>
              <a:t>acc</a:t>
            </a:r>
            <a:r>
              <a:rPr lang="cs-CZ" altLang="cs-CZ" b="1" dirty="0">
                <a:latin typeface="Arial" charset="0"/>
              </a:rPr>
              <a:t>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b="1" dirty="0">
                <a:latin typeface="Arial" charset="0"/>
              </a:rPr>
              <a:t>to </a:t>
            </a:r>
            <a:r>
              <a:rPr lang="cs-CZ" altLang="cs-CZ" b="1" dirty="0" err="1">
                <a:latin typeface="Arial" charset="0"/>
              </a:rPr>
              <a:t>number</a:t>
            </a:r>
            <a:r>
              <a:rPr lang="cs-CZ" altLang="cs-CZ" b="1" dirty="0">
                <a:latin typeface="Arial" charset="0"/>
              </a:rPr>
              <a:t> </a:t>
            </a:r>
            <a:r>
              <a:rPr lang="cs-CZ" altLang="cs-CZ" b="1" dirty="0" err="1">
                <a:latin typeface="Arial" charset="0"/>
              </a:rPr>
              <a:t>of</a:t>
            </a:r>
            <a:r>
              <a:rPr lang="cs-CZ" altLang="cs-CZ" b="1" dirty="0">
                <a:latin typeface="Arial" charset="0"/>
              </a:rPr>
              <a:t> </a:t>
            </a:r>
            <a:r>
              <a:rPr lang="cs-CZ" altLang="cs-CZ" b="1" dirty="0" err="1">
                <a:latin typeface="Arial" charset="0"/>
              </a:rPr>
              <a:t>steps</a:t>
            </a:r>
            <a:endParaRPr lang="cs-CZ" altLang="cs-CZ" b="1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342845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3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6485" y="981075"/>
            <a:ext cx="5183716" cy="446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0" name="Picture 2" descr="E:\LRd\d\Kompozita\estetické korekce\IMG_231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151" y="592138"/>
            <a:ext cx="5281083" cy="2640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E:\LRd\d\Kompozita\estetické korekce\zubní ozdob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667" y="3468689"/>
            <a:ext cx="5634567" cy="281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612963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4417" y="2492375"/>
            <a:ext cx="10566400" cy="1143000"/>
          </a:xfrm>
        </p:spPr>
        <p:txBody>
          <a:bodyPr/>
          <a:lstStyle/>
          <a:p>
            <a:pPr algn="ctr">
              <a:defRPr/>
            </a:pPr>
            <a:r>
              <a:rPr lang="cs-CZ" dirty="0" err="1" smtClean="0"/>
              <a:t>Srelfetching</a:t>
            </a:r>
            <a:r>
              <a:rPr lang="cs-CZ" dirty="0" smtClean="0"/>
              <a:t> </a:t>
            </a:r>
            <a:r>
              <a:rPr lang="cs-CZ" dirty="0" err="1" smtClean="0"/>
              <a:t>bonding</a:t>
            </a:r>
            <a:r>
              <a:rPr lang="cs-CZ" dirty="0" smtClean="0"/>
              <a:t> </a:t>
            </a:r>
            <a:r>
              <a:rPr lang="cs-CZ" dirty="0" err="1" smtClean="0"/>
              <a:t>agents</a:t>
            </a:r>
            <a:r>
              <a:rPr lang="cs-CZ" dirty="0" smtClean="0"/>
              <a:t>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7060610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3" name="Picture 2" descr="enaper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433" y="260350"/>
            <a:ext cx="4114800" cy="24701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64" name="Picture 3" descr="adheSe5le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433" y="3049589"/>
            <a:ext cx="4224867" cy="25352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65" name="Picture 4" descr="dlaha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9585" y="604838"/>
            <a:ext cx="4567767" cy="47799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966" name="TextovéPole 7"/>
          <p:cNvSpPr txBox="1">
            <a:spLocks noChangeArrowheads="1"/>
          </p:cNvSpPr>
          <p:nvPr/>
        </p:nvSpPr>
        <p:spPr bwMode="auto">
          <a:xfrm>
            <a:off x="4559301" y="1065213"/>
            <a:ext cx="2018501" cy="397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>
                <a:latin typeface="Arial" charset="0"/>
              </a:rPr>
              <a:t>TE – Total etch,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>
                <a:latin typeface="Arial" charset="0"/>
              </a:rPr>
              <a:t>ERA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>
              <a:latin typeface="Arial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>
              <a:latin typeface="Arial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>
              <a:latin typeface="Arial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>
              <a:latin typeface="Arial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>
              <a:latin typeface="Arial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>
              <a:latin typeface="Arial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>
              <a:latin typeface="Arial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>
              <a:latin typeface="Arial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>
                <a:latin typeface="Arial" charset="0"/>
              </a:rPr>
              <a:t>SE – Self etching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>
                <a:latin typeface="Arial" charset="0"/>
              </a:rPr>
              <a:t>SEA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>
              <a:latin typeface="Arial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759946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cs-CZ" dirty="0" err="1" smtClean="0"/>
              <a:t>Binding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coupling</a:t>
            </a:r>
            <a:r>
              <a:rPr lang="cs-CZ" dirty="0" smtClean="0"/>
              <a:t> </a:t>
            </a:r>
            <a:r>
              <a:rPr lang="cs-CZ" dirty="0" err="1" smtClean="0"/>
              <a:t>agents</a:t>
            </a:r>
            <a:r>
              <a:rPr lang="cs-CZ" dirty="0" smtClean="0"/>
              <a:t> to </a:t>
            </a:r>
            <a:r>
              <a:rPr lang="cs-CZ" dirty="0" err="1" smtClean="0"/>
              <a:t>glass</a:t>
            </a:r>
            <a:r>
              <a:rPr lang="cs-CZ" dirty="0" smtClean="0"/>
              <a:t> </a:t>
            </a:r>
            <a:r>
              <a:rPr lang="cs-CZ" dirty="0" err="1" smtClean="0"/>
              <a:t>particles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80421" y="1624216"/>
            <a:ext cx="10753200" cy="4139998"/>
          </a:xfrm>
        </p:spPr>
        <p:txBody>
          <a:bodyPr/>
          <a:lstStyle/>
          <a:p>
            <a:pPr marL="0" indent="0">
              <a:buFont typeface="Wingdings" pitchFamily="2" charset="2"/>
              <a:buNone/>
              <a:defRPr/>
            </a:pPr>
            <a:endParaRPr lang="cs-CZ" dirty="0" smtClean="0"/>
          </a:p>
          <a:p>
            <a:pPr marL="0" indent="0">
              <a:buFont typeface="Wingdings" pitchFamily="2" charset="2"/>
              <a:buNone/>
              <a:defRPr/>
            </a:pPr>
            <a:r>
              <a:rPr lang="cs-CZ" sz="2000" dirty="0" smtClean="0"/>
              <a:t>CH2=C(CH3)-R </a:t>
            </a:r>
          </a:p>
          <a:p>
            <a:pPr marL="0" indent="0">
              <a:buFont typeface="Wingdings" pitchFamily="2" charset="2"/>
              <a:buNone/>
              <a:defRPr/>
            </a:pPr>
            <a:endParaRPr lang="cs-CZ" sz="2000" dirty="0"/>
          </a:p>
          <a:p>
            <a:pPr marL="0" indent="0">
              <a:buFont typeface="Wingdings" pitchFamily="2" charset="2"/>
              <a:buNone/>
              <a:defRPr/>
            </a:pPr>
            <a:r>
              <a:rPr lang="cs-CZ" sz="2000" dirty="0" smtClean="0"/>
              <a:t>CH2=C(CH3)-R </a:t>
            </a:r>
          </a:p>
          <a:p>
            <a:pPr marL="0" indent="0">
              <a:buFont typeface="Wingdings" pitchFamily="2" charset="2"/>
              <a:buNone/>
              <a:defRPr/>
            </a:pPr>
            <a:endParaRPr lang="cs-CZ" sz="2000" dirty="0" smtClean="0"/>
          </a:p>
          <a:p>
            <a:pPr marL="0" indent="0">
              <a:buFont typeface="Wingdings" pitchFamily="2" charset="2"/>
              <a:buNone/>
              <a:defRPr/>
            </a:pPr>
            <a:r>
              <a:rPr lang="cs-CZ" sz="2000" dirty="0" smtClean="0"/>
              <a:t>CH2=C(CH3)-R </a:t>
            </a:r>
          </a:p>
          <a:p>
            <a:pPr marL="0" indent="0">
              <a:buFont typeface="Wingdings" pitchFamily="2" charset="2"/>
              <a:buNone/>
              <a:defRPr/>
            </a:pPr>
            <a:endParaRPr lang="cs-CZ" sz="2000" dirty="0"/>
          </a:p>
        </p:txBody>
      </p:sp>
      <p:sp>
        <p:nvSpPr>
          <p:cNvPr id="5" name="Ovál 4"/>
          <p:cNvSpPr/>
          <p:nvPr/>
        </p:nvSpPr>
        <p:spPr bwMode="auto">
          <a:xfrm>
            <a:off x="4636168" y="2205038"/>
            <a:ext cx="2654970" cy="3887787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wrap="none"/>
          <a:lstStyle/>
          <a:p>
            <a:pPr>
              <a:defRPr/>
            </a:pPr>
            <a:endParaRPr lang="cs-CZ"/>
          </a:p>
        </p:txBody>
      </p:sp>
      <p:sp>
        <p:nvSpPr>
          <p:cNvPr id="6150" name="Volný tvar 5"/>
          <p:cNvSpPr>
            <a:spLocks/>
          </p:cNvSpPr>
          <p:nvPr/>
        </p:nvSpPr>
        <p:spPr bwMode="auto">
          <a:xfrm>
            <a:off x="8784167" y="1773239"/>
            <a:ext cx="2742086" cy="4319588"/>
          </a:xfrm>
          <a:custGeom>
            <a:avLst/>
            <a:gdLst>
              <a:gd name="T0" fmla="*/ 1196421 w 2355602"/>
              <a:gd name="T1" fmla="*/ 418744 h 4647371"/>
              <a:gd name="T2" fmla="*/ 1076779 w 2355602"/>
              <a:gd name="T3" fmla="*/ 512748 h 4647371"/>
              <a:gd name="T4" fmla="*/ 940047 w 2355602"/>
              <a:gd name="T5" fmla="*/ 666572 h 4647371"/>
              <a:gd name="T6" fmla="*/ 837497 w 2355602"/>
              <a:gd name="T7" fmla="*/ 752030 h 4647371"/>
              <a:gd name="T8" fmla="*/ 752039 w 2355602"/>
              <a:gd name="T9" fmla="*/ 803305 h 4647371"/>
              <a:gd name="T10" fmla="*/ 632398 w 2355602"/>
              <a:gd name="T11" fmla="*/ 846034 h 4647371"/>
              <a:gd name="T12" fmla="*/ 538394 w 2355602"/>
              <a:gd name="T13" fmla="*/ 880217 h 4647371"/>
              <a:gd name="T14" fmla="*/ 435845 w 2355602"/>
              <a:gd name="T15" fmla="*/ 974221 h 4647371"/>
              <a:gd name="T16" fmla="*/ 367479 w 2355602"/>
              <a:gd name="T17" fmla="*/ 1110954 h 4647371"/>
              <a:gd name="T18" fmla="*/ 307658 w 2355602"/>
              <a:gd name="T19" fmla="*/ 1358782 h 4647371"/>
              <a:gd name="T20" fmla="*/ 273475 w 2355602"/>
              <a:gd name="T21" fmla="*/ 1632247 h 4647371"/>
              <a:gd name="T22" fmla="*/ 205108 w 2355602"/>
              <a:gd name="T23" fmla="*/ 1931350 h 4647371"/>
              <a:gd name="T24" fmla="*/ 128196 w 2355602"/>
              <a:gd name="T25" fmla="*/ 2102266 h 4647371"/>
              <a:gd name="T26" fmla="*/ 59830 w 2355602"/>
              <a:gd name="T27" fmla="*/ 2247544 h 4647371"/>
              <a:gd name="T28" fmla="*/ 17101 w 2355602"/>
              <a:gd name="T29" fmla="*/ 2350094 h 4647371"/>
              <a:gd name="T30" fmla="*/ 17101 w 2355602"/>
              <a:gd name="T31" fmla="*/ 2657743 h 4647371"/>
              <a:gd name="T32" fmla="*/ 247837 w 2355602"/>
              <a:gd name="T33" fmla="*/ 3050849 h 4647371"/>
              <a:gd name="T34" fmla="*/ 393116 w 2355602"/>
              <a:gd name="T35" fmla="*/ 3221765 h 4647371"/>
              <a:gd name="T36" fmla="*/ 529849 w 2355602"/>
              <a:gd name="T37" fmla="*/ 3349952 h 4647371"/>
              <a:gd name="T38" fmla="*/ 598215 w 2355602"/>
              <a:gd name="T39" fmla="*/ 3452501 h 4647371"/>
              <a:gd name="T40" fmla="*/ 572578 w 2355602"/>
              <a:gd name="T41" fmla="*/ 3777242 h 4647371"/>
              <a:gd name="T42" fmla="*/ 734948 w 2355602"/>
              <a:gd name="T43" fmla="*/ 3982341 h 4647371"/>
              <a:gd name="T44" fmla="*/ 905864 w 2355602"/>
              <a:gd name="T45" fmla="*/ 4136165 h 4647371"/>
              <a:gd name="T46" fmla="*/ 1110963 w 2355602"/>
              <a:gd name="T47" fmla="*/ 4289989 h 4647371"/>
              <a:gd name="T48" fmla="*/ 1222058 w 2355602"/>
              <a:gd name="T49" fmla="*/ 4358356 h 4647371"/>
              <a:gd name="T50" fmla="*/ 1367336 w 2355602"/>
              <a:gd name="T51" fmla="*/ 4443814 h 4647371"/>
              <a:gd name="T52" fmla="*/ 1529707 w 2355602"/>
              <a:gd name="T53" fmla="*/ 4537817 h 4647371"/>
              <a:gd name="T54" fmla="*/ 1640802 w 2355602"/>
              <a:gd name="T55" fmla="*/ 4589092 h 4647371"/>
              <a:gd name="T56" fmla="*/ 1871538 w 2355602"/>
              <a:gd name="T57" fmla="*/ 4640367 h 4647371"/>
              <a:gd name="T58" fmla="*/ 1956996 w 2355602"/>
              <a:gd name="T59" fmla="*/ 4366901 h 4647371"/>
              <a:gd name="T60" fmla="*/ 1999725 w 2355602"/>
              <a:gd name="T61" fmla="*/ 4230169 h 4647371"/>
              <a:gd name="T62" fmla="*/ 2068092 w 2355602"/>
              <a:gd name="T63" fmla="*/ 3965249 h 4647371"/>
              <a:gd name="T64" fmla="*/ 2102275 w 2355602"/>
              <a:gd name="T65" fmla="*/ 3819971 h 4647371"/>
              <a:gd name="T66" fmla="*/ 2136458 w 2355602"/>
              <a:gd name="T67" fmla="*/ 3572143 h 4647371"/>
              <a:gd name="T68" fmla="*/ 2179187 w 2355602"/>
              <a:gd name="T69" fmla="*/ 3298677 h 4647371"/>
              <a:gd name="T70" fmla="*/ 2221916 w 2355602"/>
              <a:gd name="T71" fmla="*/ 2914116 h 4647371"/>
              <a:gd name="T72" fmla="*/ 2256099 w 2355602"/>
              <a:gd name="T73" fmla="*/ 2495372 h 4647371"/>
              <a:gd name="T74" fmla="*/ 2290282 w 2355602"/>
              <a:gd name="T75" fmla="*/ 1956987 h 4647371"/>
              <a:gd name="T76" fmla="*/ 2333011 w 2355602"/>
              <a:gd name="T77" fmla="*/ 1674976 h 4647371"/>
              <a:gd name="T78" fmla="*/ 2333011 w 2355602"/>
              <a:gd name="T79" fmla="*/ 717847 h 4647371"/>
              <a:gd name="T80" fmla="*/ 2264645 w 2355602"/>
              <a:gd name="T81" fmla="*/ 538386 h 4647371"/>
              <a:gd name="T82" fmla="*/ 2213370 w 2355602"/>
              <a:gd name="T83" fmla="*/ 427290 h 4647371"/>
              <a:gd name="T84" fmla="*/ 2145004 w 2355602"/>
              <a:gd name="T85" fmla="*/ 307649 h 4647371"/>
              <a:gd name="T86" fmla="*/ 2025363 w 2355602"/>
              <a:gd name="T87" fmla="*/ 153825 h 4647371"/>
              <a:gd name="T88" fmla="*/ 1880084 w 2355602"/>
              <a:gd name="T89" fmla="*/ 42729 h 4647371"/>
              <a:gd name="T90" fmla="*/ 1563890 w 2355602"/>
              <a:gd name="T91" fmla="*/ 8546 h 4647371"/>
              <a:gd name="T92" fmla="*/ 1427157 w 2355602"/>
              <a:gd name="T93" fmla="*/ 85458 h 4647371"/>
              <a:gd name="T94" fmla="*/ 1341699 w 2355602"/>
              <a:gd name="T95" fmla="*/ 188008 h 4647371"/>
              <a:gd name="T96" fmla="*/ 1273333 w 2355602"/>
              <a:gd name="T97" fmla="*/ 333286 h 4647371"/>
              <a:gd name="T98" fmla="*/ 1230604 w 2355602"/>
              <a:gd name="T99" fmla="*/ 401653 h 46473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2355602" h="4647371">
                <a:moveTo>
                  <a:pt x="1281879" y="367470"/>
                </a:moveTo>
                <a:cubicBezTo>
                  <a:pt x="1264787" y="378864"/>
                  <a:pt x="1248218" y="391085"/>
                  <a:pt x="1230604" y="401653"/>
                </a:cubicBezTo>
                <a:cubicBezTo>
                  <a:pt x="1219680" y="408207"/>
                  <a:pt x="1206787" y="411340"/>
                  <a:pt x="1196421" y="418744"/>
                </a:cubicBezTo>
                <a:cubicBezTo>
                  <a:pt x="1140406" y="458754"/>
                  <a:pt x="1200142" y="434595"/>
                  <a:pt x="1145146" y="452928"/>
                </a:cubicBezTo>
                <a:cubicBezTo>
                  <a:pt x="1132535" y="471844"/>
                  <a:pt x="1122156" y="491043"/>
                  <a:pt x="1102417" y="504202"/>
                </a:cubicBezTo>
                <a:cubicBezTo>
                  <a:pt x="1094922" y="509199"/>
                  <a:pt x="1085325" y="509899"/>
                  <a:pt x="1076779" y="512748"/>
                </a:cubicBezTo>
                <a:cubicBezTo>
                  <a:pt x="1059688" y="529840"/>
                  <a:pt x="1038913" y="543911"/>
                  <a:pt x="1025505" y="564023"/>
                </a:cubicBezTo>
                <a:cubicBezTo>
                  <a:pt x="1014111" y="581115"/>
                  <a:pt x="1005847" y="600773"/>
                  <a:pt x="991322" y="615298"/>
                </a:cubicBezTo>
                <a:cubicBezTo>
                  <a:pt x="974230" y="632389"/>
                  <a:pt x="953455" y="646460"/>
                  <a:pt x="940047" y="666572"/>
                </a:cubicBezTo>
                <a:cubicBezTo>
                  <a:pt x="934350" y="675118"/>
                  <a:pt x="930218" y="684947"/>
                  <a:pt x="922955" y="692210"/>
                </a:cubicBezTo>
                <a:cubicBezTo>
                  <a:pt x="906389" y="708776"/>
                  <a:pt x="892531" y="710897"/>
                  <a:pt x="871680" y="717847"/>
                </a:cubicBezTo>
                <a:cubicBezTo>
                  <a:pt x="860286" y="729241"/>
                  <a:pt x="850609" y="742664"/>
                  <a:pt x="837497" y="752030"/>
                </a:cubicBezTo>
                <a:cubicBezTo>
                  <a:pt x="830167" y="757266"/>
                  <a:pt x="820294" y="757413"/>
                  <a:pt x="811860" y="760576"/>
                </a:cubicBezTo>
                <a:cubicBezTo>
                  <a:pt x="797497" y="765962"/>
                  <a:pt x="783374" y="771971"/>
                  <a:pt x="769131" y="777668"/>
                </a:cubicBezTo>
                <a:cubicBezTo>
                  <a:pt x="763434" y="786214"/>
                  <a:pt x="761225" y="798712"/>
                  <a:pt x="752039" y="803305"/>
                </a:cubicBezTo>
                <a:cubicBezTo>
                  <a:pt x="736541" y="811054"/>
                  <a:pt x="717679" y="808092"/>
                  <a:pt x="700764" y="811851"/>
                </a:cubicBezTo>
                <a:cubicBezTo>
                  <a:pt x="691971" y="813805"/>
                  <a:pt x="683184" y="816369"/>
                  <a:pt x="675127" y="820397"/>
                </a:cubicBezTo>
                <a:cubicBezTo>
                  <a:pt x="660271" y="827825"/>
                  <a:pt x="647254" y="838606"/>
                  <a:pt x="632398" y="846034"/>
                </a:cubicBezTo>
                <a:cubicBezTo>
                  <a:pt x="624341" y="850062"/>
                  <a:pt x="614818" y="850552"/>
                  <a:pt x="606761" y="854580"/>
                </a:cubicBezTo>
                <a:cubicBezTo>
                  <a:pt x="597574" y="859173"/>
                  <a:pt x="590740" y="868065"/>
                  <a:pt x="581123" y="871671"/>
                </a:cubicBezTo>
                <a:cubicBezTo>
                  <a:pt x="567523" y="876771"/>
                  <a:pt x="552637" y="877368"/>
                  <a:pt x="538394" y="880217"/>
                </a:cubicBezTo>
                <a:lnTo>
                  <a:pt x="487120" y="931492"/>
                </a:lnTo>
                <a:cubicBezTo>
                  <a:pt x="478574" y="940038"/>
                  <a:pt x="471538" y="950425"/>
                  <a:pt x="461482" y="957129"/>
                </a:cubicBezTo>
                <a:lnTo>
                  <a:pt x="435845" y="974221"/>
                </a:lnTo>
                <a:cubicBezTo>
                  <a:pt x="409706" y="1052634"/>
                  <a:pt x="453399" y="930568"/>
                  <a:pt x="401662" y="1034042"/>
                </a:cubicBezTo>
                <a:cubicBezTo>
                  <a:pt x="393605" y="1050156"/>
                  <a:pt x="391887" y="1068853"/>
                  <a:pt x="384570" y="1085316"/>
                </a:cubicBezTo>
                <a:cubicBezTo>
                  <a:pt x="380399" y="1094702"/>
                  <a:pt x="371650" y="1101568"/>
                  <a:pt x="367479" y="1110954"/>
                </a:cubicBezTo>
                <a:cubicBezTo>
                  <a:pt x="351343" y="1147260"/>
                  <a:pt x="331094" y="1239401"/>
                  <a:pt x="324750" y="1264778"/>
                </a:cubicBezTo>
                <a:cubicBezTo>
                  <a:pt x="321901" y="1276172"/>
                  <a:pt x="317865" y="1287334"/>
                  <a:pt x="316204" y="1298961"/>
                </a:cubicBezTo>
                <a:cubicBezTo>
                  <a:pt x="313355" y="1318901"/>
                  <a:pt x="311879" y="1339086"/>
                  <a:pt x="307658" y="1358782"/>
                </a:cubicBezTo>
                <a:cubicBezTo>
                  <a:pt x="303313" y="1379060"/>
                  <a:pt x="296263" y="1398662"/>
                  <a:pt x="290566" y="1418602"/>
                </a:cubicBezTo>
                <a:cubicBezTo>
                  <a:pt x="287718" y="1449937"/>
                  <a:pt x="284530" y="1481242"/>
                  <a:pt x="282021" y="1512606"/>
                </a:cubicBezTo>
                <a:cubicBezTo>
                  <a:pt x="278833" y="1552461"/>
                  <a:pt x="276795" y="1592403"/>
                  <a:pt x="273475" y="1632247"/>
                </a:cubicBezTo>
                <a:cubicBezTo>
                  <a:pt x="265624" y="1726456"/>
                  <a:pt x="276859" y="1693846"/>
                  <a:pt x="247837" y="1751888"/>
                </a:cubicBezTo>
                <a:cubicBezTo>
                  <a:pt x="242519" y="1799753"/>
                  <a:pt x="241631" y="1827991"/>
                  <a:pt x="230746" y="1871529"/>
                </a:cubicBezTo>
                <a:cubicBezTo>
                  <a:pt x="225419" y="1892836"/>
                  <a:pt x="215979" y="1912325"/>
                  <a:pt x="205108" y="1931350"/>
                </a:cubicBezTo>
                <a:cubicBezTo>
                  <a:pt x="200012" y="1940267"/>
                  <a:pt x="192610" y="1947801"/>
                  <a:pt x="188017" y="1956987"/>
                </a:cubicBezTo>
                <a:cubicBezTo>
                  <a:pt x="152641" y="2027741"/>
                  <a:pt x="211355" y="1934801"/>
                  <a:pt x="162379" y="2008262"/>
                </a:cubicBezTo>
                <a:cubicBezTo>
                  <a:pt x="150908" y="2042677"/>
                  <a:pt x="143064" y="2069557"/>
                  <a:pt x="128196" y="2102266"/>
                </a:cubicBezTo>
                <a:cubicBezTo>
                  <a:pt x="120289" y="2119662"/>
                  <a:pt x="109656" y="2135799"/>
                  <a:pt x="102559" y="2153541"/>
                </a:cubicBezTo>
                <a:cubicBezTo>
                  <a:pt x="75131" y="2222112"/>
                  <a:pt x="119769" y="2153382"/>
                  <a:pt x="68376" y="2221907"/>
                </a:cubicBezTo>
                <a:cubicBezTo>
                  <a:pt x="65527" y="2230453"/>
                  <a:pt x="62305" y="2238883"/>
                  <a:pt x="59830" y="2247544"/>
                </a:cubicBezTo>
                <a:cubicBezTo>
                  <a:pt x="56603" y="2258837"/>
                  <a:pt x="55911" y="2270932"/>
                  <a:pt x="51284" y="2281728"/>
                </a:cubicBezTo>
                <a:cubicBezTo>
                  <a:pt x="47238" y="2291168"/>
                  <a:pt x="38786" y="2298179"/>
                  <a:pt x="34193" y="2307365"/>
                </a:cubicBezTo>
                <a:cubicBezTo>
                  <a:pt x="27333" y="2321086"/>
                  <a:pt x="22798" y="2335851"/>
                  <a:pt x="17101" y="2350094"/>
                </a:cubicBezTo>
                <a:cubicBezTo>
                  <a:pt x="14252" y="2370034"/>
                  <a:pt x="12505" y="2390163"/>
                  <a:pt x="8555" y="2409914"/>
                </a:cubicBezTo>
                <a:cubicBezTo>
                  <a:pt x="6788" y="2418747"/>
                  <a:pt x="-301" y="2426549"/>
                  <a:pt x="9" y="2435552"/>
                </a:cubicBezTo>
                <a:cubicBezTo>
                  <a:pt x="2569" y="2509790"/>
                  <a:pt x="6596" y="2584207"/>
                  <a:pt x="17101" y="2657743"/>
                </a:cubicBezTo>
                <a:cubicBezTo>
                  <a:pt x="27728" y="2732133"/>
                  <a:pt x="36808" y="2721487"/>
                  <a:pt x="68376" y="2768838"/>
                </a:cubicBezTo>
                <a:cubicBezTo>
                  <a:pt x="83283" y="2791198"/>
                  <a:pt x="97480" y="2814041"/>
                  <a:pt x="111105" y="2837204"/>
                </a:cubicBezTo>
                <a:cubicBezTo>
                  <a:pt x="162081" y="2923863"/>
                  <a:pt x="172323" y="2962749"/>
                  <a:pt x="247837" y="3050849"/>
                </a:cubicBezTo>
                <a:cubicBezTo>
                  <a:pt x="264929" y="3070789"/>
                  <a:pt x="281366" y="3091310"/>
                  <a:pt x="299112" y="3110670"/>
                </a:cubicBezTo>
                <a:cubicBezTo>
                  <a:pt x="312723" y="3125518"/>
                  <a:pt x="328830" y="3138022"/>
                  <a:pt x="341841" y="3153399"/>
                </a:cubicBezTo>
                <a:cubicBezTo>
                  <a:pt x="360241" y="3175145"/>
                  <a:pt x="373733" y="3200891"/>
                  <a:pt x="393116" y="3221765"/>
                </a:cubicBezTo>
                <a:cubicBezTo>
                  <a:pt x="410986" y="3241010"/>
                  <a:pt x="434365" y="3254469"/>
                  <a:pt x="452936" y="3273040"/>
                </a:cubicBezTo>
                <a:cubicBezTo>
                  <a:pt x="465834" y="3285938"/>
                  <a:pt x="474222" y="3302871"/>
                  <a:pt x="487120" y="3315769"/>
                </a:cubicBezTo>
                <a:cubicBezTo>
                  <a:pt x="500018" y="3328666"/>
                  <a:pt x="516951" y="3337054"/>
                  <a:pt x="529849" y="3349952"/>
                </a:cubicBezTo>
                <a:cubicBezTo>
                  <a:pt x="537111" y="3357214"/>
                  <a:pt x="540365" y="3367699"/>
                  <a:pt x="546940" y="3375589"/>
                </a:cubicBezTo>
                <a:cubicBezTo>
                  <a:pt x="554677" y="3384874"/>
                  <a:pt x="564841" y="3391942"/>
                  <a:pt x="572578" y="3401227"/>
                </a:cubicBezTo>
                <a:cubicBezTo>
                  <a:pt x="590984" y="3423314"/>
                  <a:pt x="589650" y="3426808"/>
                  <a:pt x="598215" y="3452501"/>
                </a:cubicBezTo>
                <a:cubicBezTo>
                  <a:pt x="596708" y="3467574"/>
                  <a:pt x="593245" y="3543858"/>
                  <a:pt x="581123" y="3572143"/>
                </a:cubicBezTo>
                <a:cubicBezTo>
                  <a:pt x="577077" y="3581583"/>
                  <a:pt x="569729" y="3589234"/>
                  <a:pt x="564032" y="3597780"/>
                </a:cubicBezTo>
                <a:cubicBezTo>
                  <a:pt x="566881" y="3657601"/>
                  <a:pt x="565443" y="3717780"/>
                  <a:pt x="572578" y="3777242"/>
                </a:cubicBezTo>
                <a:cubicBezTo>
                  <a:pt x="574096" y="3789890"/>
                  <a:pt x="581848" y="3801369"/>
                  <a:pt x="589669" y="3811425"/>
                </a:cubicBezTo>
                <a:cubicBezTo>
                  <a:pt x="621917" y="3852886"/>
                  <a:pt x="658201" y="3891045"/>
                  <a:pt x="692219" y="3931066"/>
                </a:cubicBezTo>
                <a:cubicBezTo>
                  <a:pt x="706628" y="3948018"/>
                  <a:pt x="720577" y="3965357"/>
                  <a:pt x="734948" y="3982341"/>
                </a:cubicBezTo>
                <a:cubicBezTo>
                  <a:pt x="751912" y="4002389"/>
                  <a:pt x="769131" y="4022221"/>
                  <a:pt x="786222" y="4042161"/>
                </a:cubicBezTo>
                <a:cubicBezTo>
                  <a:pt x="803314" y="4062101"/>
                  <a:pt x="814007" y="4090237"/>
                  <a:pt x="837497" y="4101982"/>
                </a:cubicBezTo>
                <a:lnTo>
                  <a:pt x="905864" y="4136165"/>
                </a:lnTo>
                <a:cubicBezTo>
                  <a:pt x="940884" y="4171185"/>
                  <a:pt x="945051" y="4179381"/>
                  <a:pt x="982776" y="4204531"/>
                </a:cubicBezTo>
                <a:cubicBezTo>
                  <a:pt x="1013679" y="4225133"/>
                  <a:pt x="1047066" y="4242068"/>
                  <a:pt x="1076779" y="4264352"/>
                </a:cubicBezTo>
                <a:cubicBezTo>
                  <a:pt x="1088174" y="4272898"/>
                  <a:pt x="1099373" y="4281710"/>
                  <a:pt x="1110963" y="4289989"/>
                </a:cubicBezTo>
                <a:cubicBezTo>
                  <a:pt x="1119321" y="4295959"/>
                  <a:pt x="1128383" y="4300919"/>
                  <a:pt x="1136600" y="4307081"/>
                </a:cubicBezTo>
                <a:cubicBezTo>
                  <a:pt x="1151192" y="4318025"/>
                  <a:pt x="1163688" y="4331880"/>
                  <a:pt x="1179329" y="4341264"/>
                </a:cubicBezTo>
                <a:cubicBezTo>
                  <a:pt x="1192483" y="4349157"/>
                  <a:pt x="1208648" y="4350906"/>
                  <a:pt x="1222058" y="4358356"/>
                </a:cubicBezTo>
                <a:cubicBezTo>
                  <a:pt x="1234508" y="4365273"/>
                  <a:pt x="1244028" y="4376665"/>
                  <a:pt x="1256241" y="4383993"/>
                </a:cubicBezTo>
                <a:cubicBezTo>
                  <a:pt x="1272627" y="4393824"/>
                  <a:pt x="1290691" y="4400570"/>
                  <a:pt x="1307516" y="4409630"/>
                </a:cubicBezTo>
                <a:cubicBezTo>
                  <a:pt x="1327737" y="4420518"/>
                  <a:pt x="1347039" y="4433068"/>
                  <a:pt x="1367336" y="4443814"/>
                </a:cubicBezTo>
                <a:cubicBezTo>
                  <a:pt x="1395483" y="4458716"/>
                  <a:pt x="1425484" y="4470157"/>
                  <a:pt x="1452794" y="4486543"/>
                </a:cubicBezTo>
                <a:cubicBezTo>
                  <a:pt x="1467037" y="4495089"/>
                  <a:pt x="1481703" y="4502967"/>
                  <a:pt x="1495523" y="4512180"/>
                </a:cubicBezTo>
                <a:cubicBezTo>
                  <a:pt x="1507374" y="4520081"/>
                  <a:pt x="1517340" y="4530750"/>
                  <a:pt x="1529707" y="4537817"/>
                </a:cubicBezTo>
                <a:cubicBezTo>
                  <a:pt x="1537528" y="4542286"/>
                  <a:pt x="1547287" y="4542335"/>
                  <a:pt x="1555344" y="4546363"/>
                </a:cubicBezTo>
                <a:cubicBezTo>
                  <a:pt x="1570200" y="4553791"/>
                  <a:pt x="1583217" y="4564572"/>
                  <a:pt x="1598073" y="4572000"/>
                </a:cubicBezTo>
                <a:cubicBezTo>
                  <a:pt x="1611794" y="4578860"/>
                  <a:pt x="1626784" y="4582862"/>
                  <a:pt x="1640802" y="4589092"/>
                </a:cubicBezTo>
                <a:cubicBezTo>
                  <a:pt x="1656294" y="4595978"/>
                  <a:pt x="1681812" y="4612221"/>
                  <a:pt x="1700622" y="4614729"/>
                </a:cubicBezTo>
                <a:cubicBezTo>
                  <a:pt x="1734623" y="4619262"/>
                  <a:pt x="1768989" y="4620426"/>
                  <a:pt x="1803172" y="4623275"/>
                </a:cubicBezTo>
                <a:cubicBezTo>
                  <a:pt x="1825961" y="4628972"/>
                  <a:pt x="1861033" y="4661377"/>
                  <a:pt x="1871538" y="4640367"/>
                </a:cubicBezTo>
                <a:cubicBezTo>
                  <a:pt x="1882933" y="4617578"/>
                  <a:pt x="1897665" y="4596172"/>
                  <a:pt x="1905722" y="4572000"/>
                </a:cubicBezTo>
                <a:cubicBezTo>
                  <a:pt x="1917515" y="4536619"/>
                  <a:pt x="1909270" y="4553858"/>
                  <a:pt x="1931359" y="4520726"/>
                </a:cubicBezTo>
                <a:cubicBezTo>
                  <a:pt x="1941800" y="4437196"/>
                  <a:pt x="1937561" y="4457597"/>
                  <a:pt x="1956996" y="4366901"/>
                </a:cubicBezTo>
                <a:cubicBezTo>
                  <a:pt x="1968444" y="4313476"/>
                  <a:pt x="1961278" y="4351916"/>
                  <a:pt x="1974088" y="4307081"/>
                </a:cubicBezTo>
                <a:cubicBezTo>
                  <a:pt x="1977315" y="4295788"/>
                  <a:pt x="1978920" y="4284040"/>
                  <a:pt x="1982634" y="4272898"/>
                </a:cubicBezTo>
                <a:cubicBezTo>
                  <a:pt x="1987485" y="4258345"/>
                  <a:pt x="1994874" y="4244722"/>
                  <a:pt x="1999725" y="4230169"/>
                </a:cubicBezTo>
                <a:cubicBezTo>
                  <a:pt x="2006283" y="4210495"/>
                  <a:pt x="2010572" y="4190124"/>
                  <a:pt x="2016817" y="4170348"/>
                </a:cubicBezTo>
                <a:cubicBezTo>
                  <a:pt x="2027667" y="4135988"/>
                  <a:pt x="2043933" y="4103131"/>
                  <a:pt x="2051000" y="4067799"/>
                </a:cubicBezTo>
                <a:cubicBezTo>
                  <a:pt x="2066042" y="3992592"/>
                  <a:pt x="2053962" y="4057098"/>
                  <a:pt x="2068092" y="3965249"/>
                </a:cubicBezTo>
                <a:cubicBezTo>
                  <a:pt x="2070727" y="3948123"/>
                  <a:pt x="2071658" y="3930571"/>
                  <a:pt x="2076637" y="3913974"/>
                </a:cubicBezTo>
                <a:cubicBezTo>
                  <a:pt x="2080298" y="3901772"/>
                  <a:pt x="2088032" y="3891185"/>
                  <a:pt x="2093729" y="3879791"/>
                </a:cubicBezTo>
                <a:cubicBezTo>
                  <a:pt x="2096578" y="3859851"/>
                  <a:pt x="2096487" y="3839264"/>
                  <a:pt x="2102275" y="3819971"/>
                </a:cubicBezTo>
                <a:cubicBezTo>
                  <a:pt x="2105226" y="3810133"/>
                  <a:pt x="2118038" y="3804518"/>
                  <a:pt x="2119366" y="3794333"/>
                </a:cubicBezTo>
                <a:cubicBezTo>
                  <a:pt x="2126744" y="3737769"/>
                  <a:pt x="2123537" y="3680292"/>
                  <a:pt x="2127912" y="3623417"/>
                </a:cubicBezTo>
                <a:cubicBezTo>
                  <a:pt x="2129241" y="3606141"/>
                  <a:pt x="2133823" y="3589269"/>
                  <a:pt x="2136458" y="3572143"/>
                </a:cubicBezTo>
                <a:cubicBezTo>
                  <a:pt x="2139521" y="3552234"/>
                  <a:pt x="2141693" y="3532191"/>
                  <a:pt x="2145004" y="3512322"/>
                </a:cubicBezTo>
                <a:cubicBezTo>
                  <a:pt x="2153088" y="3463816"/>
                  <a:pt x="2164541" y="3415838"/>
                  <a:pt x="2170641" y="3367043"/>
                </a:cubicBezTo>
                <a:cubicBezTo>
                  <a:pt x="2173490" y="3344254"/>
                  <a:pt x="2176152" y="3321442"/>
                  <a:pt x="2179187" y="3298677"/>
                </a:cubicBezTo>
                <a:cubicBezTo>
                  <a:pt x="2181849" y="3278711"/>
                  <a:pt x="2185333" y="3258856"/>
                  <a:pt x="2187733" y="3238857"/>
                </a:cubicBezTo>
                <a:cubicBezTo>
                  <a:pt x="2208951" y="3062040"/>
                  <a:pt x="2191667" y="3137659"/>
                  <a:pt x="2213370" y="3050849"/>
                </a:cubicBezTo>
                <a:cubicBezTo>
                  <a:pt x="2216219" y="3005271"/>
                  <a:pt x="2219311" y="2959708"/>
                  <a:pt x="2221916" y="2914116"/>
                </a:cubicBezTo>
                <a:cubicBezTo>
                  <a:pt x="2225008" y="2860006"/>
                  <a:pt x="2224250" y="2805587"/>
                  <a:pt x="2230462" y="2751746"/>
                </a:cubicBezTo>
                <a:cubicBezTo>
                  <a:pt x="2232839" y="2731145"/>
                  <a:pt x="2241856" y="2711866"/>
                  <a:pt x="2247553" y="2691926"/>
                </a:cubicBezTo>
                <a:cubicBezTo>
                  <a:pt x="2250402" y="2626408"/>
                  <a:pt x="2252358" y="2560845"/>
                  <a:pt x="2256099" y="2495372"/>
                </a:cubicBezTo>
                <a:cubicBezTo>
                  <a:pt x="2258056" y="2461126"/>
                  <a:pt x="2263351" y="2427100"/>
                  <a:pt x="2264645" y="2392823"/>
                </a:cubicBezTo>
                <a:cubicBezTo>
                  <a:pt x="2266250" y="2350295"/>
                  <a:pt x="2257952" y="2101550"/>
                  <a:pt x="2281736" y="1982625"/>
                </a:cubicBezTo>
                <a:cubicBezTo>
                  <a:pt x="2283503" y="1973792"/>
                  <a:pt x="2287433" y="1965533"/>
                  <a:pt x="2290282" y="1956987"/>
                </a:cubicBezTo>
                <a:cubicBezTo>
                  <a:pt x="2295979" y="1917107"/>
                  <a:pt x="2303727" y="1877466"/>
                  <a:pt x="2307374" y="1837346"/>
                </a:cubicBezTo>
                <a:cubicBezTo>
                  <a:pt x="2310223" y="1806012"/>
                  <a:pt x="2311013" y="1774422"/>
                  <a:pt x="2315920" y="1743343"/>
                </a:cubicBezTo>
                <a:cubicBezTo>
                  <a:pt x="2319584" y="1720140"/>
                  <a:pt x="2327729" y="1697865"/>
                  <a:pt x="2333011" y="1674976"/>
                </a:cubicBezTo>
                <a:cubicBezTo>
                  <a:pt x="2336277" y="1660823"/>
                  <a:pt x="2338708" y="1646490"/>
                  <a:pt x="2341557" y="1632247"/>
                </a:cubicBezTo>
                <a:cubicBezTo>
                  <a:pt x="2363450" y="1260071"/>
                  <a:pt x="2356827" y="1430641"/>
                  <a:pt x="2341557" y="743485"/>
                </a:cubicBezTo>
                <a:cubicBezTo>
                  <a:pt x="2341357" y="734479"/>
                  <a:pt x="2335381" y="726538"/>
                  <a:pt x="2333011" y="717847"/>
                </a:cubicBezTo>
                <a:cubicBezTo>
                  <a:pt x="2310416" y="634997"/>
                  <a:pt x="2330267" y="671002"/>
                  <a:pt x="2298828" y="623843"/>
                </a:cubicBezTo>
                <a:cubicBezTo>
                  <a:pt x="2296089" y="612889"/>
                  <a:pt x="2287866" y="576284"/>
                  <a:pt x="2281736" y="564023"/>
                </a:cubicBezTo>
                <a:cubicBezTo>
                  <a:pt x="2277143" y="554837"/>
                  <a:pt x="2269741" y="547303"/>
                  <a:pt x="2264645" y="538386"/>
                </a:cubicBezTo>
                <a:cubicBezTo>
                  <a:pt x="2258324" y="527325"/>
                  <a:pt x="2253874" y="515263"/>
                  <a:pt x="2247553" y="504202"/>
                </a:cubicBezTo>
                <a:cubicBezTo>
                  <a:pt x="2242457" y="495285"/>
                  <a:pt x="2234633" y="487950"/>
                  <a:pt x="2230462" y="478565"/>
                </a:cubicBezTo>
                <a:cubicBezTo>
                  <a:pt x="2223145" y="462102"/>
                  <a:pt x="2226109" y="440029"/>
                  <a:pt x="2213370" y="427290"/>
                </a:cubicBezTo>
                <a:cubicBezTo>
                  <a:pt x="2204824" y="418744"/>
                  <a:pt x="2194758" y="411487"/>
                  <a:pt x="2187733" y="401653"/>
                </a:cubicBezTo>
                <a:cubicBezTo>
                  <a:pt x="2167488" y="373310"/>
                  <a:pt x="2174050" y="369728"/>
                  <a:pt x="2162095" y="341832"/>
                </a:cubicBezTo>
                <a:cubicBezTo>
                  <a:pt x="2157077" y="330123"/>
                  <a:pt x="2150022" y="319358"/>
                  <a:pt x="2145004" y="307649"/>
                </a:cubicBezTo>
                <a:cubicBezTo>
                  <a:pt x="2141456" y="299369"/>
                  <a:pt x="2140833" y="289886"/>
                  <a:pt x="2136458" y="282012"/>
                </a:cubicBezTo>
                <a:cubicBezTo>
                  <a:pt x="2106713" y="228471"/>
                  <a:pt x="2095801" y="224263"/>
                  <a:pt x="2051000" y="179462"/>
                </a:cubicBezTo>
                <a:cubicBezTo>
                  <a:pt x="2042454" y="170916"/>
                  <a:pt x="2035031" y="161076"/>
                  <a:pt x="2025363" y="153825"/>
                </a:cubicBezTo>
                <a:cubicBezTo>
                  <a:pt x="2013968" y="145279"/>
                  <a:pt x="2001993" y="137456"/>
                  <a:pt x="1991179" y="128187"/>
                </a:cubicBezTo>
                <a:cubicBezTo>
                  <a:pt x="1949250" y="92248"/>
                  <a:pt x="1985028" y="107422"/>
                  <a:pt x="1931359" y="94004"/>
                </a:cubicBezTo>
                <a:cubicBezTo>
                  <a:pt x="1914267" y="76912"/>
                  <a:pt x="1903015" y="50372"/>
                  <a:pt x="1880084" y="42729"/>
                </a:cubicBezTo>
                <a:cubicBezTo>
                  <a:pt x="1862992" y="37032"/>
                  <a:pt x="1846132" y="30588"/>
                  <a:pt x="1828809" y="25638"/>
                </a:cubicBezTo>
                <a:cubicBezTo>
                  <a:pt x="1757696" y="5319"/>
                  <a:pt x="1789108" y="13576"/>
                  <a:pt x="1734806" y="0"/>
                </a:cubicBezTo>
                <a:cubicBezTo>
                  <a:pt x="1677834" y="2849"/>
                  <a:pt x="1620719" y="3604"/>
                  <a:pt x="1563890" y="8546"/>
                </a:cubicBezTo>
                <a:cubicBezTo>
                  <a:pt x="1540787" y="10555"/>
                  <a:pt x="1531747" y="23251"/>
                  <a:pt x="1512615" y="34184"/>
                </a:cubicBezTo>
                <a:cubicBezTo>
                  <a:pt x="1501554" y="40504"/>
                  <a:pt x="1489826" y="45578"/>
                  <a:pt x="1478432" y="51275"/>
                </a:cubicBezTo>
                <a:cubicBezTo>
                  <a:pt x="1396638" y="133069"/>
                  <a:pt x="1501367" y="35984"/>
                  <a:pt x="1427157" y="85458"/>
                </a:cubicBezTo>
                <a:cubicBezTo>
                  <a:pt x="1399075" y="104180"/>
                  <a:pt x="1404131" y="113090"/>
                  <a:pt x="1384428" y="136733"/>
                </a:cubicBezTo>
                <a:cubicBezTo>
                  <a:pt x="1376691" y="146017"/>
                  <a:pt x="1366528" y="153087"/>
                  <a:pt x="1358791" y="162371"/>
                </a:cubicBezTo>
                <a:cubicBezTo>
                  <a:pt x="1352216" y="170261"/>
                  <a:pt x="1347669" y="179650"/>
                  <a:pt x="1341699" y="188008"/>
                </a:cubicBezTo>
                <a:cubicBezTo>
                  <a:pt x="1333420" y="199598"/>
                  <a:pt x="1324608" y="210797"/>
                  <a:pt x="1316062" y="222191"/>
                </a:cubicBezTo>
                <a:cubicBezTo>
                  <a:pt x="1293455" y="312618"/>
                  <a:pt x="1324149" y="206130"/>
                  <a:pt x="1290424" y="282012"/>
                </a:cubicBezTo>
                <a:cubicBezTo>
                  <a:pt x="1283107" y="298475"/>
                  <a:pt x="1277702" y="315808"/>
                  <a:pt x="1273333" y="333286"/>
                </a:cubicBezTo>
                <a:cubicBezTo>
                  <a:pt x="1270484" y="344681"/>
                  <a:pt x="1271302" y="357697"/>
                  <a:pt x="1264787" y="367470"/>
                </a:cubicBezTo>
                <a:cubicBezTo>
                  <a:pt x="1259090" y="376016"/>
                  <a:pt x="1246412" y="377299"/>
                  <a:pt x="1239150" y="384561"/>
                </a:cubicBezTo>
                <a:cubicBezTo>
                  <a:pt x="1234646" y="389065"/>
                  <a:pt x="1233453" y="395956"/>
                  <a:pt x="1230604" y="401653"/>
                </a:cubicBezTo>
              </a:path>
            </a:pathLst>
          </a:custGeom>
          <a:solidFill>
            <a:srgbClr val="FFFF00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/>
          <a:lstStyle/>
          <a:p>
            <a:endParaRPr lang="cs-CZ"/>
          </a:p>
        </p:txBody>
      </p:sp>
      <p:sp>
        <p:nvSpPr>
          <p:cNvPr id="6151" name="Obdélník 6"/>
          <p:cNvSpPr>
            <a:spLocks noChangeArrowheads="1"/>
          </p:cNvSpPr>
          <p:nvPr/>
        </p:nvSpPr>
        <p:spPr bwMode="auto">
          <a:xfrm>
            <a:off x="7152217" y="3014664"/>
            <a:ext cx="982513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/>
              <a:t> H O-Si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/>
              <a:t> H O-Si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/>
              <a:t> H O-Si</a:t>
            </a:r>
          </a:p>
        </p:txBody>
      </p:sp>
      <p:cxnSp>
        <p:nvCxnSpPr>
          <p:cNvPr id="6152" name="Přímá spojnice 8"/>
          <p:cNvCxnSpPr>
            <a:cxnSpLocks noChangeShapeType="1"/>
          </p:cNvCxnSpPr>
          <p:nvPr/>
        </p:nvCxnSpPr>
        <p:spPr bwMode="auto">
          <a:xfrm>
            <a:off x="2755787" y="2590799"/>
            <a:ext cx="1880381" cy="423863"/>
          </a:xfrm>
          <a:prstGeom prst="line">
            <a:avLst/>
          </a:prstGeom>
          <a:noFill/>
          <a:ln w="12700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153" name="Přímá spojnice 10"/>
          <p:cNvCxnSpPr>
            <a:cxnSpLocks noChangeShapeType="1"/>
          </p:cNvCxnSpPr>
          <p:nvPr/>
        </p:nvCxnSpPr>
        <p:spPr bwMode="auto">
          <a:xfrm flipV="1">
            <a:off x="2871537" y="3500438"/>
            <a:ext cx="1687763" cy="92994"/>
          </a:xfrm>
          <a:prstGeom prst="line">
            <a:avLst/>
          </a:prstGeom>
          <a:noFill/>
          <a:ln w="12700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154" name="Přímá spojnice 12"/>
          <p:cNvCxnSpPr>
            <a:cxnSpLocks noChangeShapeType="1"/>
          </p:cNvCxnSpPr>
          <p:nvPr/>
        </p:nvCxnSpPr>
        <p:spPr bwMode="auto">
          <a:xfrm flipV="1">
            <a:off x="2931919" y="3933825"/>
            <a:ext cx="1627381" cy="558167"/>
          </a:xfrm>
          <a:prstGeom prst="line">
            <a:avLst/>
          </a:prstGeom>
          <a:noFill/>
          <a:ln w="12700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155" name="Přímá spojnice 14"/>
          <p:cNvCxnSpPr>
            <a:cxnSpLocks noChangeShapeType="1"/>
          </p:cNvCxnSpPr>
          <p:nvPr/>
        </p:nvCxnSpPr>
        <p:spPr bwMode="auto">
          <a:xfrm flipV="1">
            <a:off x="8134730" y="2862265"/>
            <a:ext cx="873805" cy="410324"/>
          </a:xfrm>
          <a:prstGeom prst="line">
            <a:avLst/>
          </a:prstGeom>
          <a:noFill/>
          <a:ln w="19050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156" name="Přímá spojnice 16"/>
          <p:cNvCxnSpPr>
            <a:cxnSpLocks noChangeShapeType="1"/>
          </p:cNvCxnSpPr>
          <p:nvPr/>
        </p:nvCxnSpPr>
        <p:spPr bwMode="auto">
          <a:xfrm>
            <a:off x="8077200" y="3752850"/>
            <a:ext cx="578909" cy="0"/>
          </a:xfrm>
          <a:prstGeom prst="line">
            <a:avLst/>
          </a:prstGeom>
          <a:noFill/>
          <a:ln w="19050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158" name="TextovéPole 23"/>
          <p:cNvSpPr txBox="1">
            <a:spLocks noChangeArrowheads="1"/>
          </p:cNvSpPr>
          <p:nvPr/>
        </p:nvSpPr>
        <p:spPr bwMode="auto">
          <a:xfrm>
            <a:off x="1028700" y="4932363"/>
            <a:ext cx="303640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dirty="0"/>
              <a:t>Double bond -</a:t>
            </a:r>
            <a:r>
              <a:rPr lang="cs-CZ" altLang="cs-CZ" sz="1800" dirty="0" err="1"/>
              <a:t>polymerizable</a:t>
            </a:r>
            <a:endParaRPr lang="cs-CZ" altLang="cs-CZ" sz="1800" dirty="0"/>
          </a:p>
        </p:txBody>
      </p:sp>
      <p:sp>
        <p:nvSpPr>
          <p:cNvPr id="6159" name="TextovéPole 24"/>
          <p:cNvSpPr txBox="1">
            <a:spLocks noChangeArrowheads="1"/>
          </p:cNvSpPr>
          <p:nvPr/>
        </p:nvSpPr>
        <p:spPr bwMode="auto">
          <a:xfrm>
            <a:off x="7920567" y="5764214"/>
            <a:ext cx="2495551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/>
              <a:t>Glass particle </a:t>
            </a:r>
          </a:p>
        </p:txBody>
      </p:sp>
      <p:sp>
        <p:nvSpPr>
          <p:cNvPr id="6160" name="Volný tvar 25"/>
          <p:cNvSpPr>
            <a:spLocks/>
          </p:cNvSpPr>
          <p:nvPr/>
        </p:nvSpPr>
        <p:spPr bwMode="auto">
          <a:xfrm>
            <a:off x="130121" y="1892969"/>
            <a:ext cx="2408767" cy="3627688"/>
          </a:xfrm>
          <a:custGeom>
            <a:avLst/>
            <a:gdLst>
              <a:gd name="T0" fmla="*/ 243738 w 1806633"/>
              <a:gd name="T1" fmla="*/ 68367 h 3418318"/>
              <a:gd name="T2" fmla="*/ 175371 w 1806633"/>
              <a:gd name="T3" fmla="*/ 162370 h 3418318"/>
              <a:gd name="T4" fmla="*/ 115551 w 1806633"/>
              <a:gd name="T5" fmla="*/ 256374 h 3418318"/>
              <a:gd name="T6" fmla="*/ 89913 w 1806633"/>
              <a:gd name="T7" fmla="*/ 504202 h 3418318"/>
              <a:gd name="T8" fmla="*/ 132642 w 1806633"/>
              <a:gd name="T9" fmla="*/ 581114 h 3418318"/>
              <a:gd name="T10" fmla="*/ 158280 w 1806633"/>
              <a:gd name="T11" fmla="*/ 640935 h 3418318"/>
              <a:gd name="T12" fmla="*/ 192463 w 1806633"/>
              <a:gd name="T13" fmla="*/ 828942 h 3418318"/>
              <a:gd name="T14" fmla="*/ 124096 w 1806633"/>
              <a:gd name="T15" fmla="*/ 897309 h 3418318"/>
              <a:gd name="T16" fmla="*/ 72822 w 1806633"/>
              <a:gd name="T17" fmla="*/ 999858 h 3418318"/>
              <a:gd name="T18" fmla="*/ 55730 w 1806633"/>
              <a:gd name="T19" fmla="*/ 1230595 h 3418318"/>
              <a:gd name="T20" fmla="*/ 98459 w 1806633"/>
              <a:gd name="T21" fmla="*/ 1316052 h 3418318"/>
              <a:gd name="T22" fmla="*/ 107005 w 1806633"/>
              <a:gd name="T23" fmla="*/ 1418602 h 3418318"/>
              <a:gd name="T24" fmla="*/ 30093 w 1806633"/>
              <a:gd name="T25" fmla="*/ 1469877 h 3418318"/>
              <a:gd name="T26" fmla="*/ 98459 w 1806633"/>
              <a:gd name="T27" fmla="*/ 1743342 h 3418318"/>
              <a:gd name="T28" fmla="*/ 218100 w 1806633"/>
              <a:gd name="T29" fmla="*/ 1871529 h 3418318"/>
              <a:gd name="T30" fmla="*/ 243738 w 1806633"/>
              <a:gd name="T31" fmla="*/ 2050991 h 3418318"/>
              <a:gd name="T32" fmla="*/ 166825 w 1806633"/>
              <a:gd name="T33" fmla="*/ 2085174 h 3418318"/>
              <a:gd name="T34" fmla="*/ 72822 w 1806633"/>
              <a:gd name="T35" fmla="*/ 2144995 h 3418318"/>
              <a:gd name="T36" fmla="*/ 55730 w 1806633"/>
              <a:gd name="T37" fmla="*/ 2367185 h 3418318"/>
              <a:gd name="T38" fmla="*/ 21547 w 1806633"/>
              <a:gd name="T39" fmla="*/ 2452643 h 3418318"/>
              <a:gd name="T40" fmla="*/ 141188 w 1806633"/>
              <a:gd name="T41" fmla="*/ 2632105 h 3418318"/>
              <a:gd name="T42" fmla="*/ 329195 w 1806633"/>
              <a:gd name="T43" fmla="*/ 2777383 h 3418318"/>
              <a:gd name="T44" fmla="*/ 380470 w 1806633"/>
              <a:gd name="T45" fmla="*/ 2828658 h 3418318"/>
              <a:gd name="T46" fmla="*/ 312104 w 1806633"/>
              <a:gd name="T47" fmla="*/ 2914116 h 3418318"/>
              <a:gd name="T48" fmla="*/ 243738 w 1806633"/>
              <a:gd name="T49" fmla="*/ 2965391 h 3418318"/>
              <a:gd name="T50" fmla="*/ 337741 w 1806633"/>
              <a:gd name="T51" fmla="*/ 3085032 h 3418318"/>
              <a:gd name="T52" fmla="*/ 457382 w 1806633"/>
              <a:gd name="T53" fmla="*/ 3170490 h 3418318"/>
              <a:gd name="T54" fmla="*/ 679573 w 1806633"/>
              <a:gd name="T55" fmla="*/ 3264494 h 3418318"/>
              <a:gd name="T56" fmla="*/ 739394 w 1806633"/>
              <a:gd name="T57" fmla="*/ 3290131 h 3418318"/>
              <a:gd name="T58" fmla="*/ 884672 w 1806633"/>
              <a:gd name="T59" fmla="*/ 3315768 h 3418318"/>
              <a:gd name="T60" fmla="*/ 1098317 w 1806633"/>
              <a:gd name="T61" fmla="*/ 3349952 h 3418318"/>
              <a:gd name="T62" fmla="*/ 1303416 w 1806633"/>
              <a:gd name="T63" fmla="*/ 3384135 h 3418318"/>
              <a:gd name="T64" fmla="*/ 1423057 w 1806633"/>
              <a:gd name="T65" fmla="*/ 3401226 h 3418318"/>
              <a:gd name="T66" fmla="*/ 1517061 w 1806633"/>
              <a:gd name="T67" fmla="*/ 3418318 h 3418318"/>
              <a:gd name="T68" fmla="*/ 1747797 w 1806633"/>
              <a:gd name="T69" fmla="*/ 3375589 h 34183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1806633" h="3418318">
                <a:moveTo>
                  <a:pt x="260829" y="0"/>
                </a:moveTo>
                <a:cubicBezTo>
                  <a:pt x="258463" y="11830"/>
                  <a:pt x="251947" y="53590"/>
                  <a:pt x="243738" y="68367"/>
                </a:cubicBezTo>
                <a:cubicBezTo>
                  <a:pt x="233762" y="86323"/>
                  <a:pt x="209554" y="119641"/>
                  <a:pt x="209554" y="119641"/>
                </a:cubicBezTo>
                <a:cubicBezTo>
                  <a:pt x="190925" y="175536"/>
                  <a:pt x="216299" y="116894"/>
                  <a:pt x="175371" y="162370"/>
                </a:cubicBezTo>
                <a:cubicBezTo>
                  <a:pt x="156315" y="183544"/>
                  <a:pt x="124096" y="230737"/>
                  <a:pt x="124096" y="230737"/>
                </a:cubicBezTo>
                <a:cubicBezTo>
                  <a:pt x="121248" y="239283"/>
                  <a:pt x="121318" y="249454"/>
                  <a:pt x="115551" y="256374"/>
                </a:cubicBezTo>
                <a:cubicBezTo>
                  <a:pt x="106433" y="267316"/>
                  <a:pt x="82833" y="267843"/>
                  <a:pt x="81367" y="282011"/>
                </a:cubicBezTo>
                <a:cubicBezTo>
                  <a:pt x="73740" y="355736"/>
                  <a:pt x="84813" y="430259"/>
                  <a:pt x="89913" y="504202"/>
                </a:cubicBezTo>
                <a:cubicBezTo>
                  <a:pt x="90533" y="513189"/>
                  <a:pt x="94084" y="521965"/>
                  <a:pt x="98459" y="529839"/>
                </a:cubicBezTo>
                <a:cubicBezTo>
                  <a:pt x="108435" y="547796"/>
                  <a:pt x="132642" y="581114"/>
                  <a:pt x="132642" y="581114"/>
                </a:cubicBezTo>
                <a:cubicBezTo>
                  <a:pt x="135491" y="592508"/>
                  <a:pt x="136561" y="604502"/>
                  <a:pt x="141188" y="615297"/>
                </a:cubicBezTo>
                <a:cubicBezTo>
                  <a:pt x="145234" y="624738"/>
                  <a:pt x="152836" y="632225"/>
                  <a:pt x="158280" y="640935"/>
                </a:cubicBezTo>
                <a:cubicBezTo>
                  <a:pt x="167083" y="655020"/>
                  <a:pt x="175371" y="669421"/>
                  <a:pt x="183917" y="683664"/>
                </a:cubicBezTo>
                <a:cubicBezTo>
                  <a:pt x="200925" y="751694"/>
                  <a:pt x="210566" y="756533"/>
                  <a:pt x="192463" y="828942"/>
                </a:cubicBezTo>
                <a:cubicBezTo>
                  <a:pt x="189972" y="838906"/>
                  <a:pt x="181946" y="846690"/>
                  <a:pt x="175371" y="854580"/>
                </a:cubicBezTo>
                <a:cubicBezTo>
                  <a:pt x="154809" y="879255"/>
                  <a:pt x="149304" y="880503"/>
                  <a:pt x="124096" y="897309"/>
                </a:cubicBezTo>
                <a:cubicBezTo>
                  <a:pt x="95828" y="982121"/>
                  <a:pt x="143256" y="852566"/>
                  <a:pt x="89913" y="948583"/>
                </a:cubicBezTo>
                <a:cubicBezTo>
                  <a:pt x="81164" y="964332"/>
                  <a:pt x="85562" y="987119"/>
                  <a:pt x="72822" y="999858"/>
                </a:cubicBezTo>
                <a:cubicBezTo>
                  <a:pt x="39921" y="1032757"/>
                  <a:pt x="53888" y="1015439"/>
                  <a:pt x="30093" y="1051133"/>
                </a:cubicBezTo>
                <a:cubicBezTo>
                  <a:pt x="38639" y="1110954"/>
                  <a:pt x="46183" y="1170926"/>
                  <a:pt x="55730" y="1230595"/>
                </a:cubicBezTo>
                <a:cubicBezTo>
                  <a:pt x="57586" y="1242193"/>
                  <a:pt x="59023" y="1254273"/>
                  <a:pt x="64276" y="1264778"/>
                </a:cubicBezTo>
                <a:cubicBezTo>
                  <a:pt x="73462" y="1283151"/>
                  <a:pt x="87065" y="1298961"/>
                  <a:pt x="98459" y="1316052"/>
                </a:cubicBezTo>
                <a:cubicBezTo>
                  <a:pt x="101308" y="1327447"/>
                  <a:pt x="103778" y="1338943"/>
                  <a:pt x="107005" y="1350236"/>
                </a:cubicBezTo>
                <a:cubicBezTo>
                  <a:pt x="113808" y="1374045"/>
                  <a:pt x="127535" y="1392206"/>
                  <a:pt x="107005" y="1418602"/>
                </a:cubicBezTo>
                <a:cubicBezTo>
                  <a:pt x="94394" y="1434816"/>
                  <a:pt x="72822" y="1441391"/>
                  <a:pt x="55730" y="1452785"/>
                </a:cubicBezTo>
                <a:lnTo>
                  <a:pt x="30093" y="1469877"/>
                </a:lnTo>
                <a:cubicBezTo>
                  <a:pt x="-20197" y="1545309"/>
                  <a:pt x="-4618" y="1508512"/>
                  <a:pt x="55730" y="1683522"/>
                </a:cubicBezTo>
                <a:cubicBezTo>
                  <a:pt x="63718" y="1706688"/>
                  <a:pt x="83320" y="1724074"/>
                  <a:pt x="98459" y="1743342"/>
                </a:cubicBezTo>
                <a:cubicBezTo>
                  <a:pt x="114685" y="1763993"/>
                  <a:pt x="131814" y="1783963"/>
                  <a:pt x="149734" y="1803163"/>
                </a:cubicBezTo>
                <a:cubicBezTo>
                  <a:pt x="171724" y="1826723"/>
                  <a:pt x="200223" y="1844714"/>
                  <a:pt x="218100" y="1871529"/>
                </a:cubicBezTo>
                <a:lnTo>
                  <a:pt x="252283" y="1922804"/>
                </a:lnTo>
                <a:cubicBezTo>
                  <a:pt x="263937" y="1969420"/>
                  <a:pt x="275447" y="1995499"/>
                  <a:pt x="243738" y="2050991"/>
                </a:cubicBezTo>
                <a:cubicBezTo>
                  <a:pt x="234257" y="2067582"/>
                  <a:pt x="209925" y="2068867"/>
                  <a:pt x="192463" y="2076628"/>
                </a:cubicBezTo>
                <a:cubicBezTo>
                  <a:pt x="184231" y="2080287"/>
                  <a:pt x="174882" y="2081145"/>
                  <a:pt x="166825" y="2085174"/>
                </a:cubicBezTo>
                <a:cubicBezTo>
                  <a:pt x="92904" y="2122134"/>
                  <a:pt x="155145" y="2103049"/>
                  <a:pt x="89913" y="2119357"/>
                </a:cubicBezTo>
                <a:cubicBezTo>
                  <a:pt x="84216" y="2127903"/>
                  <a:pt x="77415" y="2135808"/>
                  <a:pt x="72822" y="2144995"/>
                </a:cubicBezTo>
                <a:cubicBezTo>
                  <a:pt x="68794" y="2153052"/>
                  <a:pt x="64967" y="2161651"/>
                  <a:pt x="64276" y="2170632"/>
                </a:cubicBezTo>
                <a:cubicBezTo>
                  <a:pt x="59246" y="2236018"/>
                  <a:pt x="60760" y="2301799"/>
                  <a:pt x="55730" y="2367185"/>
                </a:cubicBezTo>
                <a:cubicBezTo>
                  <a:pt x="54477" y="2383468"/>
                  <a:pt x="35201" y="2415086"/>
                  <a:pt x="30093" y="2427006"/>
                </a:cubicBezTo>
                <a:cubicBezTo>
                  <a:pt x="26545" y="2435286"/>
                  <a:pt x="24396" y="2444097"/>
                  <a:pt x="21547" y="2452643"/>
                </a:cubicBezTo>
                <a:cubicBezTo>
                  <a:pt x="34453" y="2517172"/>
                  <a:pt x="20036" y="2479114"/>
                  <a:pt x="64276" y="2538101"/>
                </a:cubicBezTo>
                <a:cubicBezTo>
                  <a:pt x="93508" y="2577078"/>
                  <a:pt x="104712" y="2602924"/>
                  <a:pt x="141188" y="2632105"/>
                </a:cubicBezTo>
                <a:cubicBezTo>
                  <a:pt x="217549" y="2693194"/>
                  <a:pt x="165739" y="2641414"/>
                  <a:pt x="235192" y="2691925"/>
                </a:cubicBezTo>
                <a:cubicBezTo>
                  <a:pt x="302525" y="2740895"/>
                  <a:pt x="270204" y="2724947"/>
                  <a:pt x="329195" y="2777383"/>
                </a:cubicBezTo>
                <a:cubicBezTo>
                  <a:pt x="339841" y="2786846"/>
                  <a:pt x="351984" y="2794475"/>
                  <a:pt x="363379" y="2803021"/>
                </a:cubicBezTo>
                <a:cubicBezTo>
                  <a:pt x="369076" y="2811567"/>
                  <a:pt x="379448" y="2818438"/>
                  <a:pt x="380470" y="2828658"/>
                </a:cubicBezTo>
                <a:cubicBezTo>
                  <a:pt x="382474" y="2848701"/>
                  <a:pt x="380105" y="2870072"/>
                  <a:pt x="371924" y="2888479"/>
                </a:cubicBezTo>
                <a:cubicBezTo>
                  <a:pt x="364547" y="2905076"/>
                  <a:pt x="324193" y="2911094"/>
                  <a:pt x="312104" y="2914116"/>
                </a:cubicBezTo>
                <a:cubicBezTo>
                  <a:pt x="297861" y="2925510"/>
                  <a:pt x="283967" y="2937355"/>
                  <a:pt x="269375" y="2948299"/>
                </a:cubicBezTo>
                <a:cubicBezTo>
                  <a:pt x="261158" y="2954461"/>
                  <a:pt x="248834" y="2956473"/>
                  <a:pt x="243738" y="2965391"/>
                </a:cubicBezTo>
                <a:cubicBezTo>
                  <a:pt x="236532" y="2978002"/>
                  <a:pt x="238041" y="2993877"/>
                  <a:pt x="235192" y="3008120"/>
                </a:cubicBezTo>
                <a:cubicBezTo>
                  <a:pt x="269375" y="3033757"/>
                  <a:pt x="300642" y="3063833"/>
                  <a:pt x="337741" y="3085032"/>
                </a:cubicBezTo>
                <a:cubicBezTo>
                  <a:pt x="357681" y="3096426"/>
                  <a:pt x="378874" y="3105866"/>
                  <a:pt x="397562" y="3119215"/>
                </a:cubicBezTo>
                <a:cubicBezTo>
                  <a:pt x="418933" y="3134480"/>
                  <a:pt x="433892" y="3158745"/>
                  <a:pt x="457382" y="3170490"/>
                </a:cubicBezTo>
                <a:cubicBezTo>
                  <a:pt x="480872" y="3182235"/>
                  <a:pt x="508657" y="3181884"/>
                  <a:pt x="534295" y="3187581"/>
                </a:cubicBezTo>
                <a:lnTo>
                  <a:pt x="679573" y="3264494"/>
                </a:lnTo>
                <a:cubicBezTo>
                  <a:pt x="690858" y="3270405"/>
                  <a:pt x="701671" y="3277557"/>
                  <a:pt x="713756" y="3281585"/>
                </a:cubicBezTo>
                <a:cubicBezTo>
                  <a:pt x="722302" y="3284434"/>
                  <a:pt x="730959" y="3286968"/>
                  <a:pt x="739394" y="3290131"/>
                </a:cubicBezTo>
                <a:cubicBezTo>
                  <a:pt x="753757" y="3295517"/>
                  <a:pt x="767016" y="3304557"/>
                  <a:pt x="782123" y="3307223"/>
                </a:cubicBezTo>
                <a:cubicBezTo>
                  <a:pt x="815903" y="3313184"/>
                  <a:pt x="850566" y="3312114"/>
                  <a:pt x="884672" y="3315768"/>
                </a:cubicBezTo>
                <a:cubicBezTo>
                  <a:pt x="930343" y="3320661"/>
                  <a:pt x="976050" y="3325603"/>
                  <a:pt x="1021405" y="3332860"/>
                </a:cubicBezTo>
                <a:cubicBezTo>
                  <a:pt x="1047338" y="3337009"/>
                  <a:pt x="1072919" y="3343268"/>
                  <a:pt x="1098317" y="3349952"/>
                </a:cubicBezTo>
                <a:cubicBezTo>
                  <a:pt x="1127078" y="3357521"/>
                  <a:pt x="1154439" y="3370700"/>
                  <a:pt x="1183775" y="3375589"/>
                </a:cubicBezTo>
                <a:cubicBezTo>
                  <a:pt x="1223213" y="3382162"/>
                  <a:pt x="1263572" y="3380815"/>
                  <a:pt x="1303416" y="3384135"/>
                </a:cubicBezTo>
                <a:cubicBezTo>
                  <a:pt x="1331945" y="3386512"/>
                  <a:pt x="1360388" y="3389832"/>
                  <a:pt x="1388874" y="3392681"/>
                </a:cubicBezTo>
                <a:cubicBezTo>
                  <a:pt x="1400268" y="3395529"/>
                  <a:pt x="1411764" y="3398000"/>
                  <a:pt x="1423057" y="3401226"/>
                </a:cubicBezTo>
                <a:cubicBezTo>
                  <a:pt x="1431719" y="3403701"/>
                  <a:pt x="1439832" y="3408161"/>
                  <a:pt x="1448695" y="3409772"/>
                </a:cubicBezTo>
                <a:cubicBezTo>
                  <a:pt x="1471291" y="3413880"/>
                  <a:pt x="1494272" y="3415469"/>
                  <a:pt x="1517061" y="3418318"/>
                </a:cubicBezTo>
                <a:cubicBezTo>
                  <a:pt x="1579730" y="3412621"/>
                  <a:pt x="1643193" y="3412684"/>
                  <a:pt x="1705068" y="3401226"/>
                </a:cubicBezTo>
                <a:cubicBezTo>
                  <a:pt x="1721400" y="3398201"/>
                  <a:pt x="1736573" y="3387833"/>
                  <a:pt x="1747797" y="3375589"/>
                </a:cubicBezTo>
                <a:cubicBezTo>
                  <a:pt x="1811776" y="3305794"/>
                  <a:pt x="1819491" y="3319096"/>
                  <a:pt x="1790526" y="3290131"/>
                </a:cubicBezTo>
              </a:path>
            </a:pathLst>
          </a:custGeom>
          <a:noFill/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 dirty="0"/>
          </a:p>
        </p:txBody>
      </p:sp>
      <p:cxnSp>
        <p:nvCxnSpPr>
          <p:cNvPr id="6161" name="Přímá spojnice se šipkou 27"/>
          <p:cNvCxnSpPr>
            <a:cxnSpLocks noChangeShapeType="1"/>
          </p:cNvCxnSpPr>
          <p:nvPr/>
        </p:nvCxnSpPr>
        <p:spPr bwMode="auto">
          <a:xfrm flipH="1" flipV="1">
            <a:off x="1334505" y="4626193"/>
            <a:ext cx="598569" cy="266262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6" name="Přímá spojnice 16"/>
          <p:cNvCxnSpPr>
            <a:cxnSpLocks noChangeShapeType="1"/>
          </p:cNvCxnSpPr>
          <p:nvPr/>
        </p:nvCxnSpPr>
        <p:spPr bwMode="auto">
          <a:xfrm>
            <a:off x="8134730" y="4235969"/>
            <a:ext cx="578909" cy="0"/>
          </a:xfrm>
          <a:prstGeom prst="line">
            <a:avLst/>
          </a:prstGeom>
          <a:noFill/>
          <a:ln w="19050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8" name="Přímá spojnice 17"/>
          <p:cNvCxnSpPr/>
          <p:nvPr/>
        </p:nvCxnSpPr>
        <p:spPr bwMode="auto">
          <a:xfrm flipH="1" flipV="1">
            <a:off x="505327" y="2043864"/>
            <a:ext cx="708863" cy="31357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2" name="Přímá spojnice 31"/>
          <p:cNvCxnSpPr/>
          <p:nvPr/>
        </p:nvCxnSpPr>
        <p:spPr bwMode="auto">
          <a:xfrm flipH="1" flipV="1">
            <a:off x="585535" y="3887029"/>
            <a:ext cx="708863" cy="31357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3" name="Přímá spojnice 32"/>
          <p:cNvCxnSpPr/>
          <p:nvPr/>
        </p:nvCxnSpPr>
        <p:spPr bwMode="auto">
          <a:xfrm flipH="1" flipV="1">
            <a:off x="585534" y="2910640"/>
            <a:ext cx="708863" cy="31357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402995069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cs-CZ" dirty="0" err="1" smtClean="0">
                <a:solidFill>
                  <a:schemeClr val="tx1"/>
                </a:solidFill>
              </a:rPr>
              <a:t>Two</a:t>
            </a:r>
            <a:r>
              <a:rPr lang="cs-CZ" dirty="0" smtClean="0">
                <a:solidFill>
                  <a:schemeClr val="tx1"/>
                </a:solidFill>
              </a:rPr>
              <a:t> </a:t>
            </a:r>
            <a:r>
              <a:rPr lang="cs-CZ" dirty="0" err="1" smtClean="0">
                <a:solidFill>
                  <a:schemeClr val="tx1"/>
                </a:solidFill>
              </a:rPr>
              <a:t>steps</a:t>
            </a:r>
            <a:r>
              <a:rPr lang="cs-CZ" dirty="0" smtClean="0">
                <a:solidFill>
                  <a:schemeClr val="tx1"/>
                </a:solidFill>
              </a:rPr>
              <a:t> </a:t>
            </a:r>
            <a:r>
              <a:rPr lang="cs-CZ" dirty="0" err="1" smtClean="0">
                <a:solidFill>
                  <a:schemeClr val="tx1"/>
                </a:solidFill>
              </a:rPr>
              <a:t>selfetching</a:t>
            </a:r>
            <a:r>
              <a:rPr lang="cs-CZ" dirty="0" smtClean="0">
                <a:solidFill>
                  <a:schemeClr val="tx1"/>
                </a:solidFill>
              </a:rPr>
              <a:t> </a:t>
            </a:r>
            <a:r>
              <a:rPr lang="cs-CZ" dirty="0" err="1" smtClean="0">
                <a:solidFill>
                  <a:schemeClr val="tx1"/>
                </a:solidFill>
              </a:rPr>
              <a:t>agents</a:t>
            </a:r>
            <a:r>
              <a:rPr lang="cs-CZ" dirty="0" smtClean="0">
                <a:solidFill>
                  <a:schemeClr val="tx1"/>
                </a:solidFill>
              </a:rPr>
              <a:t> </a:t>
            </a: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27051" y="1773239"/>
            <a:ext cx="10972800" cy="4530725"/>
          </a:xfrm>
        </p:spPr>
        <p:txBody>
          <a:bodyPr/>
          <a:lstStyle/>
          <a:p>
            <a:pPr>
              <a:defRPr/>
            </a:pPr>
            <a:endParaRPr lang="cs-CZ" dirty="0" smtClean="0"/>
          </a:p>
          <a:p>
            <a:pPr>
              <a:defRPr/>
            </a:pPr>
            <a:r>
              <a:rPr lang="cs-CZ" sz="2800" dirty="0" err="1" smtClean="0"/>
              <a:t>Acidic</a:t>
            </a:r>
            <a:r>
              <a:rPr lang="cs-CZ" sz="2800" dirty="0" smtClean="0"/>
              <a:t> </a:t>
            </a:r>
            <a:r>
              <a:rPr lang="cs-CZ" sz="2800" dirty="0" err="1" smtClean="0"/>
              <a:t>hydrophilic</a:t>
            </a:r>
            <a:r>
              <a:rPr lang="cs-CZ" sz="2800" dirty="0" smtClean="0"/>
              <a:t> </a:t>
            </a:r>
            <a:r>
              <a:rPr lang="cs-CZ" sz="2800" dirty="0" err="1" smtClean="0"/>
              <a:t>primer</a:t>
            </a:r>
            <a:r>
              <a:rPr lang="cs-CZ" sz="2800" dirty="0" smtClean="0"/>
              <a:t> – </a:t>
            </a:r>
            <a:r>
              <a:rPr lang="cs-CZ" sz="2800" dirty="0" err="1" smtClean="0"/>
              <a:t>evaporation</a:t>
            </a:r>
            <a:r>
              <a:rPr lang="cs-CZ" sz="2800" dirty="0" smtClean="0"/>
              <a:t> </a:t>
            </a:r>
            <a:r>
              <a:rPr lang="cs-CZ" sz="2800" dirty="0" err="1" smtClean="0"/>
              <a:t>of</a:t>
            </a:r>
            <a:r>
              <a:rPr lang="cs-CZ" sz="2800" dirty="0" smtClean="0"/>
              <a:t> </a:t>
            </a:r>
            <a:r>
              <a:rPr lang="cs-CZ" sz="2800" dirty="0" err="1" smtClean="0"/>
              <a:t>the</a:t>
            </a:r>
            <a:r>
              <a:rPr lang="cs-CZ" sz="2800" dirty="0" smtClean="0"/>
              <a:t> </a:t>
            </a:r>
            <a:r>
              <a:rPr lang="cs-CZ" sz="2800" dirty="0" err="1" smtClean="0"/>
              <a:t>solvant</a:t>
            </a:r>
            <a:r>
              <a:rPr lang="cs-CZ" sz="2800" dirty="0" smtClean="0"/>
              <a:t>, </a:t>
            </a:r>
            <a:r>
              <a:rPr lang="cs-CZ" sz="2800" dirty="0" err="1" smtClean="0"/>
              <a:t>penetration</a:t>
            </a:r>
            <a:r>
              <a:rPr lang="cs-CZ" sz="2800" dirty="0" smtClean="0"/>
              <a:t>, </a:t>
            </a:r>
            <a:r>
              <a:rPr lang="cs-CZ" sz="2800" dirty="0" err="1" smtClean="0"/>
              <a:t>dissolving</a:t>
            </a:r>
            <a:r>
              <a:rPr lang="cs-CZ" sz="2800" dirty="0" smtClean="0"/>
              <a:t> </a:t>
            </a:r>
            <a:r>
              <a:rPr lang="cs-CZ" sz="2800" dirty="0" err="1" smtClean="0"/>
              <a:t>of</a:t>
            </a:r>
            <a:r>
              <a:rPr lang="cs-CZ" sz="2800" dirty="0" smtClean="0"/>
              <a:t> </a:t>
            </a:r>
            <a:r>
              <a:rPr lang="cs-CZ" sz="2800" dirty="0" err="1" smtClean="0"/>
              <a:t>the</a:t>
            </a:r>
            <a:r>
              <a:rPr lang="cs-CZ" sz="2800" dirty="0" smtClean="0"/>
              <a:t> </a:t>
            </a:r>
            <a:r>
              <a:rPr lang="cs-CZ" sz="2800" dirty="0" err="1" smtClean="0"/>
              <a:t>smear</a:t>
            </a:r>
            <a:r>
              <a:rPr lang="cs-CZ" sz="2800" dirty="0" smtClean="0"/>
              <a:t> </a:t>
            </a:r>
            <a:r>
              <a:rPr lang="cs-CZ" sz="2800" dirty="0" err="1" smtClean="0"/>
              <a:t>layer</a:t>
            </a:r>
            <a:endParaRPr lang="cs-CZ" sz="2800" dirty="0" smtClean="0"/>
          </a:p>
          <a:p>
            <a:pPr>
              <a:defRPr/>
            </a:pPr>
            <a:r>
              <a:rPr lang="cs-CZ" sz="2800" dirty="0" err="1" smtClean="0"/>
              <a:t>Hydrofobic</a:t>
            </a:r>
            <a:r>
              <a:rPr lang="cs-CZ" sz="2800" dirty="0" smtClean="0"/>
              <a:t>  bond –  </a:t>
            </a:r>
            <a:r>
              <a:rPr lang="cs-CZ" sz="2800" dirty="0" err="1" smtClean="0"/>
              <a:t>sealing</a:t>
            </a:r>
            <a:r>
              <a:rPr lang="cs-CZ" sz="2800" dirty="0" smtClean="0"/>
              <a:t> </a:t>
            </a:r>
            <a:r>
              <a:rPr lang="cs-CZ" sz="2800" dirty="0" err="1" smtClean="0"/>
              <a:t>of</a:t>
            </a:r>
            <a:r>
              <a:rPr lang="cs-CZ" sz="2800" dirty="0" smtClean="0"/>
              <a:t> </a:t>
            </a:r>
            <a:r>
              <a:rPr lang="cs-CZ" sz="2800" dirty="0" err="1" smtClean="0"/>
              <a:t>the</a:t>
            </a:r>
            <a:r>
              <a:rPr lang="cs-CZ" sz="2800" dirty="0" smtClean="0"/>
              <a:t> </a:t>
            </a:r>
            <a:r>
              <a:rPr lang="cs-CZ" sz="2800" dirty="0" err="1" smtClean="0"/>
              <a:t>surface</a:t>
            </a:r>
            <a:r>
              <a:rPr lang="cs-CZ" sz="2800" dirty="0" smtClean="0"/>
              <a:t> </a:t>
            </a: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356663574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cs-CZ" dirty="0" err="1" smtClean="0">
                <a:solidFill>
                  <a:schemeClr val="tx1"/>
                </a:solidFill>
              </a:rPr>
              <a:t>One</a:t>
            </a:r>
            <a:r>
              <a:rPr lang="cs-CZ" dirty="0" smtClean="0">
                <a:solidFill>
                  <a:schemeClr val="tx1"/>
                </a:solidFill>
              </a:rPr>
              <a:t> step </a:t>
            </a:r>
            <a:r>
              <a:rPr lang="cs-CZ" dirty="0" err="1" smtClean="0">
                <a:solidFill>
                  <a:schemeClr val="tx1"/>
                </a:solidFill>
              </a:rPr>
              <a:t>selfetching</a:t>
            </a:r>
            <a:r>
              <a:rPr lang="cs-CZ" dirty="0" smtClean="0">
                <a:solidFill>
                  <a:schemeClr val="tx1"/>
                </a:solidFill>
              </a:rPr>
              <a:t> </a:t>
            </a:r>
            <a:r>
              <a:rPr lang="cs-CZ" dirty="0" err="1" smtClean="0">
                <a:solidFill>
                  <a:schemeClr val="tx1"/>
                </a:solidFill>
              </a:rPr>
              <a:t>agents</a:t>
            </a:r>
            <a:r>
              <a:rPr lang="cs-CZ" dirty="0" smtClean="0">
                <a:solidFill>
                  <a:schemeClr val="tx1"/>
                </a:solidFill>
              </a:rPr>
              <a:t> </a:t>
            </a: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30725"/>
          </a:xfrm>
        </p:spPr>
        <p:txBody>
          <a:bodyPr/>
          <a:lstStyle/>
          <a:p>
            <a:pPr>
              <a:defRPr/>
            </a:pPr>
            <a:endParaRPr lang="cs-CZ" dirty="0" smtClean="0"/>
          </a:p>
          <a:p>
            <a:pPr>
              <a:defRPr/>
            </a:pPr>
            <a:endParaRPr lang="cs-CZ" dirty="0"/>
          </a:p>
          <a:p>
            <a:pPr>
              <a:defRPr/>
            </a:pPr>
            <a:r>
              <a:rPr lang="cs-CZ" sz="3600" dirty="0" smtClean="0"/>
              <a:t> More </a:t>
            </a:r>
            <a:r>
              <a:rPr lang="cs-CZ" sz="3600" dirty="0" err="1" smtClean="0"/>
              <a:t>vulnerable</a:t>
            </a:r>
            <a:r>
              <a:rPr lang="cs-CZ" sz="3600" dirty="0" smtClean="0"/>
              <a:t> </a:t>
            </a:r>
            <a:r>
              <a:rPr lang="cs-CZ" sz="3600" dirty="0" err="1" smtClean="0"/>
              <a:t>bonding</a:t>
            </a:r>
            <a:r>
              <a:rPr lang="cs-CZ" sz="3600" dirty="0" smtClean="0"/>
              <a:t>, risk </a:t>
            </a:r>
            <a:r>
              <a:rPr lang="cs-CZ" sz="3600" dirty="0" err="1" smtClean="0"/>
              <a:t>of</a:t>
            </a:r>
            <a:r>
              <a:rPr lang="cs-CZ" sz="3600" dirty="0" smtClean="0"/>
              <a:t> </a:t>
            </a:r>
            <a:r>
              <a:rPr lang="cs-CZ" sz="3600" dirty="0" err="1" smtClean="0"/>
              <a:t>hydrolysis</a:t>
            </a:r>
            <a:endParaRPr lang="cs-CZ" sz="3600" dirty="0"/>
          </a:p>
        </p:txBody>
      </p:sp>
      <p:sp>
        <p:nvSpPr>
          <p:cNvPr id="4" name="TextovéPole 3"/>
          <p:cNvSpPr txBox="1">
            <a:spLocks noChangeArrowheads="1"/>
          </p:cNvSpPr>
          <p:nvPr/>
        </p:nvSpPr>
        <p:spPr bwMode="auto">
          <a:xfrm>
            <a:off x="9072034" y="6196014"/>
            <a:ext cx="100604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>
                <a:solidFill>
                  <a:srgbClr val="92D050"/>
                </a:solidFill>
              </a:rPr>
              <a:t>FAKT !!!</a:t>
            </a:r>
          </a:p>
        </p:txBody>
      </p:sp>
    </p:spTree>
    <p:extLst>
      <p:ext uri="{BB962C8B-B14F-4D97-AF65-F5344CB8AC3E}">
        <p14:creationId xmlns:p14="http://schemas.microsoft.com/office/powerpoint/2010/main" val="330565231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5" name="Obráze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40277"/>
            <a:ext cx="12192000" cy="510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5236" name="TextovéPole 6"/>
          <p:cNvSpPr txBox="1">
            <a:spLocks noChangeArrowheads="1"/>
          </p:cNvSpPr>
          <p:nvPr/>
        </p:nvSpPr>
        <p:spPr bwMode="auto">
          <a:xfrm>
            <a:off x="5135034" y="5945189"/>
            <a:ext cx="3848041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dirty="0" smtClean="0">
                <a:latin typeface="Arial" pitchFamily="34" charset="0"/>
              </a:rPr>
              <a:t>Source: </a:t>
            </a:r>
            <a:r>
              <a:rPr lang="cs-CZ" altLang="cs-CZ" sz="1800" dirty="0">
                <a:latin typeface="Arial" pitchFamily="34" charset="0"/>
              </a:rPr>
              <a:t>Dudek M. Adhezivní spoj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dirty="0">
                <a:latin typeface="Arial" pitchFamily="34" charset="0"/>
              </a:rPr>
              <a:t>a adhezivní systémy I. LKS 11/2013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 dirty="0">
              <a:latin typeface="Arial" pitchFamily="34" charset="0"/>
            </a:endParaRPr>
          </a:p>
        </p:txBody>
      </p:sp>
      <p:sp>
        <p:nvSpPr>
          <p:cNvPr id="4" name="Obdélník s jedním zakulaceným rohem 3"/>
          <p:cNvSpPr/>
          <p:nvPr/>
        </p:nvSpPr>
        <p:spPr bwMode="auto">
          <a:xfrm>
            <a:off x="1" y="1243260"/>
            <a:ext cx="1267322" cy="705855"/>
          </a:xfrm>
          <a:prstGeom prst="round1Rect">
            <a:avLst/>
          </a:prstGeom>
          <a:solidFill>
            <a:schemeClr val="bg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800" b="0" i="0" u="none" strike="noStrike" cap="none" normalizeH="0" baseline="0" dirty="0" err="1" smtClean="0">
                <a:ln>
                  <a:noFill/>
                </a:ln>
                <a:effectLst/>
                <a:latin typeface="+mn-lt"/>
              </a:rPr>
              <a:t>Smear</a:t>
            </a:r>
            <a:r>
              <a:rPr kumimoji="0" lang="cs-CZ" sz="1800" b="0" i="0" u="none" strike="noStrike" cap="none" normalizeH="0" baseline="0" dirty="0" smtClean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cs-CZ" sz="1800" b="0" i="0" u="none" strike="noStrike" cap="none" normalizeH="0" baseline="0" dirty="0" err="1" smtClean="0">
                <a:ln>
                  <a:noFill/>
                </a:ln>
                <a:effectLst/>
                <a:latin typeface="+mn-lt"/>
              </a:rPr>
              <a:t>layer</a:t>
            </a:r>
            <a:r>
              <a:rPr kumimoji="0" lang="cs-CZ" sz="1800" b="0" i="0" u="none" strike="noStrike" cap="none" normalizeH="0" dirty="0" smtClean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cs-CZ" sz="1800" b="0" i="0" u="none" strike="noStrike" cap="none" normalizeH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layer</a:t>
            </a:r>
            <a:endParaRPr kumimoji="0" lang="cs-CZ" sz="1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7" name="Obdélník 6"/>
          <p:cNvSpPr/>
          <p:nvPr/>
        </p:nvSpPr>
        <p:spPr bwMode="auto">
          <a:xfrm>
            <a:off x="40107" y="3281739"/>
            <a:ext cx="1417500" cy="1045619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800" b="0" i="0" u="none" strike="noStrike" cap="none" normalizeH="0" baseline="0" dirty="0" smtClean="0">
                <a:ln>
                  <a:noFill/>
                </a:ln>
                <a:effectLst/>
                <a:latin typeface="+mn-lt"/>
              </a:rPr>
              <a:t>Dentin 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800" b="0" i="0" u="none" strike="noStrike" cap="none" normalizeH="0" baseline="0" dirty="0" err="1" smtClean="0">
                <a:ln>
                  <a:noFill/>
                </a:ln>
                <a:effectLst/>
                <a:latin typeface="+mn-lt"/>
              </a:rPr>
              <a:t>tubules</a:t>
            </a:r>
            <a:endParaRPr kumimoji="0" lang="cs-CZ" sz="1800" b="0" i="0" u="none" strike="noStrike" cap="none" normalizeH="0" baseline="0" dirty="0" smtClean="0">
              <a:ln>
                <a:noFill/>
              </a:ln>
              <a:effectLst/>
              <a:latin typeface="+mn-lt"/>
            </a:endParaRPr>
          </a:p>
        </p:txBody>
      </p:sp>
      <p:sp>
        <p:nvSpPr>
          <p:cNvPr id="15" name="Obdélník s jedním zakulaceným rohem 14"/>
          <p:cNvSpPr/>
          <p:nvPr/>
        </p:nvSpPr>
        <p:spPr bwMode="auto">
          <a:xfrm>
            <a:off x="850228" y="5224586"/>
            <a:ext cx="2671014" cy="976980"/>
          </a:xfrm>
          <a:prstGeom prst="round1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1600" dirty="0" smtClean="0">
                <a:solidFill>
                  <a:schemeClr val="bg1"/>
                </a:solidFill>
                <a:latin typeface="+mn-lt"/>
              </a:rPr>
              <a:t>pH </a:t>
            </a:r>
            <a:r>
              <a:rPr lang="cs-CZ" sz="1600" dirty="0" err="1" smtClean="0">
                <a:solidFill>
                  <a:schemeClr val="bg1"/>
                </a:solidFill>
                <a:latin typeface="+mn-lt"/>
              </a:rPr>
              <a:t>of</a:t>
            </a:r>
            <a:r>
              <a:rPr lang="cs-CZ" sz="1600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cs-CZ" sz="1600" dirty="0" err="1" smtClean="0">
                <a:solidFill>
                  <a:schemeClr val="bg1"/>
                </a:solidFill>
                <a:latin typeface="+mn-lt"/>
              </a:rPr>
              <a:t>the</a:t>
            </a:r>
            <a:r>
              <a:rPr lang="cs-CZ" sz="1600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cs-CZ" sz="1600" dirty="0" err="1" smtClean="0">
                <a:solidFill>
                  <a:schemeClr val="bg1"/>
                </a:solidFill>
                <a:latin typeface="+mn-lt"/>
              </a:rPr>
              <a:t>adhesive</a:t>
            </a:r>
            <a:r>
              <a:rPr lang="cs-CZ" sz="1600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cs-CZ" sz="1600" dirty="0" err="1" smtClean="0">
                <a:solidFill>
                  <a:schemeClr val="bg1"/>
                </a:solidFill>
                <a:latin typeface="+mn-lt"/>
              </a:rPr>
              <a:t>system</a:t>
            </a:r>
            <a:endParaRPr kumimoji="0" lang="cs-CZ" sz="16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cs-CZ" sz="1600" dirty="0">
              <a:solidFill>
                <a:schemeClr val="bg1"/>
              </a:solidFill>
              <a:latin typeface="+mn-lt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1600" dirty="0" err="1">
                <a:solidFill>
                  <a:schemeClr val="bg1"/>
                </a:solidFill>
                <a:latin typeface="+mn-lt"/>
              </a:rPr>
              <a:t>t</a:t>
            </a:r>
            <a:r>
              <a:rPr kumimoji="0" lang="cs-CZ" sz="16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hickness</a:t>
            </a:r>
            <a:r>
              <a:rPr kumimoji="0" lang="cs-CZ" sz="16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 </a:t>
            </a:r>
            <a:r>
              <a:rPr kumimoji="0" lang="cs-CZ" sz="16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of</a:t>
            </a:r>
            <a:r>
              <a:rPr kumimoji="0" lang="cs-CZ" sz="16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 </a:t>
            </a:r>
            <a:r>
              <a:rPr kumimoji="0" lang="cs-CZ" sz="16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the</a:t>
            </a:r>
            <a:r>
              <a:rPr kumimoji="0" lang="cs-CZ" sz="16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 hybrid </a:t>
            </a:r>
            <a:r>
              <a:rPr kumimoji="0" lang="cs-CZ" sz="16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layer</a:t>
            </a:r>
            <a:endParaRPr kumimoji="0" lang="cs-CZ" sz="16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6" name="Obdélník 15"/>
          <p:cNvSpPr/>
          <p:nvPr/>
        </p:nvSpPr>
        <p:spPr bwMode="auto">
          <a:xfrm>
            <a:off x="1457607" y="250993"/>
            <a:ext cx="10734393" cy="1168732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cs-CZ" sz="1800" dirty="0" smtClean="0">
              <a:solidFill>
                <a:schemeClr val="bg1"/>
              </a:solidFill>
              <a:latin typeface="+mn-lt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1800" dirty="0" err="1" smtClean="0">
                <a:solidFill>
                  <a:schemeClr val="bg1"/>
                </a:solidFill>
                <a:latin typeface="+mn-lt"/>
              </a:rPr>
              <a:t>s</a:t>
            </a:r>
            <a:r>
              <a:rPr kumimoji="0" lang="cs-CZ" sz="18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urface</a:t>
            </a:r>
            <a:r>
              <a:rPr kumimoji="0" lang="cs-CZ" sz="1800" b="0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 </a:t>
            </a:r>
            <a:r>
              <a:rPr lang="cs-CZ" sz="1800" dirty="0" err="1">
                <a:solidFill>
                  <a:schemeClr val="bg1"/>
                </a:solidFill>
                <a:latin typeface="+mn-lt"/>
              </a:rPr>
              <a:t>o</a:t>
            </a:r>
            <a:r>
              <a:rPr kumimoji="0" lang="cs-CZ" sz="1800" b="0" i="0" u="none" strike="noStrike" cap="none" normalizeH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f</a:t>
            </a:r>
            <a:r>
              <a:rPr kumimoji="0" lang="cs-CZ" sz="1800" b="0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 dentin    </a:t>
            </a:r>
            <a:r>
              <a:rPr lang="cs-CZ" sz="1800" dirty="0" err="1">
                <a:solidFill>
                  <a:schemeClr val="bg1"/>
                </a:solidFill>
                <a:latin typeface="+mn-lt"/>
              </a:rPr>
              <a:t>s</a:t>
            </a:r>
            <a:r>
              <a:rPr kumimoji="0" lang="cs-CZ" sz="1800" b="0" i="0" u="none" strike="noStrike" cap="none" normalizeH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mear</a:t>
            </a:r>
            <a:r>
              <a:rPr kumimoji="0" lang="cs-CZ" sz="1800" b="0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 </a:t>
            </a:r>
            <a:r>
              <a:rPr kumimoji="0" lang="cs-CZ" sz="1800" b="0" i="0" u="none" strike="noStrike" cap="none" normalizeH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layer</a:t>
            </a:r>
            <a:r>
              <a:rPr kumimoji="0" lang="cs-CZ" sz="1800" b="0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 </a:t>
            </a:r>
            <a:r>
              <a:rPr kumimoji="0" lang="cs-CZ" sz="1800" b="0" i="0" u="none" strike="noStrike" cap="none" normalizeH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impregnated</a:t>
            </a:r>
            <a:r>
              <a:rPr kumimoji="0" lang="cs-CZ" sz="1800" b="0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                                   </a:t>
            </a:r>
            <a:r>
              <a:rPr kumimoji="0" lang="cs-CZ" sz="1800" b="0" i="0" u="none" strike="noStrike" cap="none" normalizeH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resin</a:t>
            </a:r>
            <a:r>
              <a:rPr kumimoji="0" lang="cs-CZ" sz="1800" b="0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 </a:t>
            </a:r>
            <a:r>
              <a:rPr kumimoji="0" lang="cs-CZ" sz="1800" b="0" i="0" u="none" strike="noStrike" cap="none" normalizeH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tag</a:t>
            </a:r>
            <a:r>
              <a:rPr kumimoji="0" lang="cs-CZ" sz="1800" b="0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                         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1800" dirty="0">
                <a:solidFill>
                  <a:schemeClr val="bg1"/>
                </a:solidFill>
                <a:latin typeface="+mn-lt"/>
              </a:rPr>
              <a:t> </a:t>
            </a:r>
            <a:r>
              <a:rPr lang="cs-CZ" sz="1800" dirty="0" smtClean="0">
                <a:solidFill>
                  <a:schemeClr val="bg1"/>
                </a:solidFill>
                <a:latin typeface="+mn-lt"/>
              </a:rPr>
              <a:t>                             </a:t>
            </a:r>
            <a:r>
              <a:rPr kumimoji="0" lang="cs-CZ" sz="1800" b="0" i="0" u="none" strike="noStrike" cap="none" normalizeH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with</a:t>
            </a:r>
            <a:r>
              <a:rPr kumimoji="0" lang="cs-CZ" sz="1800" b="0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 </a:t>
            </a:r>
            <a:r>
              <a:rPr kumimoji="0" lang="cs-CZ" sz="1800" b="0" i="0" u="none" strike="noStrike" cap="none" normalizeH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the</a:t>
            </a:r>
            <a:r>
              <a:rPr kumimoji="0" lang="cs-CZ" sz="1800" b="0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 </a:t>
            </a:r>
            <a:r>
              <a:rPr kumimoji="0" lang="cs-CZ" sz="1800" b="0" i="0" u="none" strike="noStrike" cap="none" normalizeH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adhesive</a:t>
            </a:r>
            <a:r>
              <a:rPr kumimoji="0" lang="cs-CZ" sz="1800" b="0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 </a:t>
            </a:r>
            <a:r>
              <a:rPr kumimoji="0" lang="cs-CZ" sz="1800" b="0" i="0" u="none" strike="noStrike" cap="none" normalizeH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system</a:t>
            </a:r>
            <a:r>
              <a:rPr kumimoji="0" lang="cs-CZ" sz="1800" b="0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        </a:t>
            </a:r>
            <a:endParaRPr kumimoji="0" lang="cs-CZ" sz="1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7" name="Obdélník 16"/>
          <p:cNvSpPr/>
          <p:nvPr/>
        </p:nvSpPr>
        <p:spPr bwMode="auto">
          <a:xfrm>
            <a:off x="4010525" y="4585471"/>
            <a:ext cx="1515979" cy="4572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1200" dirty="0">
                <a:solidFill>
                  <a:schemeClr val="bg1"/>
                </a:solidFill>
                <a:latin typeface="+mn-lt"/>
              </a:rPr>
              <a:t>v</a:t>
            </a:r>
            <a:r>
              <a:rPr lang="cs-CZ" sz="1200" dirty="0" smtClean="0">
                <a:solidFill>
                  <a:schemeClr val="bg1"/>
                </a:solidFill>
                <a:latin typeface="+mn-lt"/>
              </a:rPr>
              <a:t>ery </a:t>
            </a:r>
            <a:r>
              <a:rPr lang="cs-CZ" sz="1200" dirty="0" err="1" smtClean="0">
                <a:solidFill>
                  <a:schemeClr val="bg1"/>
                </a:solidFill>
                <a:latin typeface="+mn-lt"/>
              </a:rPr>
              <a:t>mild</a:t>
            </a:r>
            <a:r>
              <a:rPr lang="cs-CZ" sz="1200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cs-CZ" sz="1200" dirty="0" err="1" smtClean="0">
                <a:solidFill>
                  <a:schemeClr val="bg1"/>
                </a:solidFill>
                <a:latin typeface="+mn-lt"/>
              </a:rPr>
              <a:t>acidic</a:t>
            </a:r>
            <a:r>
              <a:rPr lang="cs-CZ" sz="1200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cs-CZ" sz="1200" dirty="0" err="1" smtClean="0">
                <a:solidFill>
                  <a:schemeClr val="bg1"/>
                </a:solidFill>
                <a:latin typeface="+mn-lt"/>
              </a:rPr>
              <a:t>sea</a:t>
            </a:r>
            <a:endParaRPr kumimoji="0" lang="cs-CZ" sz="12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20" name="Obdélník 19"/>
          <p:cNvSpPr/>
          <p:nvPr/>
        </p:nvSpPr>
        <p:spPr bwMode="auto">
          <a:xfrm>
            <a:off x="6240377" y="4547937"/>
            <a:ext cx="1515979" cy="4572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1200" dirty="0" err="1" smtClean="0">
                <a:solidFill>
                  <a:schemeClr val="bg1"/>
                </a:solidFill>
                <a:latin typeface="+mn-lt"/>
              </a:rPr>
              <a:t>mild</a:t>
            </a:r>
            <a:r>
              <a:rPr lang="cs-CZ" sz="1200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cs-CZ" sz="1200" dirty="0" err="1" smtClean="0">
                <a:solidFill>
                  <a:schemeClr val="bg1"/>
                </a:solidFill>
                <a:latin typeface="+mn-lt"/>
              </a:rPr>
              <a:t>acidic</a:t>
            </a:r>
            <a:r>
              <a:rPr lang="cs-CZ" sz="1200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cs-CZ" sz="1200" dirty="0" err="1" smtClean="0">
                <a:solidFill>
                  <a:schemeClr val="bg1"/>
                </a:solidFill>
                <a:latin typeface="+mn-lt"/>
              </a:rPr>
              <a:t>sea</a:t>
            </a:r>
            <a:endParaRPr kumimoji="0" lang="cs-CZ" sz="12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21" name="Obdélník 20"/>
          <p:cNvSpPr/>
          <p:nvPr/>
        </p:nvSpPr>
        <p:spPr bwMode="auto">
          <a:xfrm>
            <a:off x="8341893" y="4547937"/>
            <a:ext cx="1515979" cy="473242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1200" dirty="0" err="1" smtClean="0">
                <a:solidFill>
                  <a:schemeClr val="bg1"/>
                </a:solidFill>
                <a:latin typeface="+mn-lt"/>
              </a:rPr>
              <a:t>acidic</a:t>
            </a:r>
            <a:r>
              <a:rPr lang="cs-CZ" sz="1200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cs-CZ" sz="1200" dirty="0" err="1" smtClean="0">
                <a:solidFill>
                  <a:schemeClr val="bg1"/>
                </a:solidFill>
                <a:latin typeface="+mn-lt"/>
              </a:rPr>
              <a:t>sea</a:t>
            </a:r>
            <a:endParaRPr kumimoji="0" lang="cs-CZ" sz="12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22" name="Obdélník 21"/>
          <p:cNvSpPr/>
          <p:nvPr/>
        </p:nvSpPr>
        <p:spPr bwMode="auto">
          <a:xfrm>
            <a:off x="10331115" y="4555958"/>
            <a:ext cx="1515979" cy="4572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1200" dirty="0" err="1">
                <a:solidFill>
                  <a:schemeClr val="bg1"/>
                </a:solidFill>
                <a:latin typeface="+mn-lt"/>
              </a:rPr>
              <a:t>s</a:t>
            </a:r>
            <a:r>
              <a:rPr lang="cs-CZ" sz="1200" dirty="0" err="1" smtClean="0">
                <a:solidFill>
                  <a:schemeClr val="bg1"/>
                </a:solidFill>
                <a:latin typeface="+mn-lt"/>
              </a:rPr>
              <a:t>trong</a:t>
            </a:r>
            <a:r>
              <a:rPr lang="cs-CZ" sz="1200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cs-CZ" sz="1200" dirty="0" err="1" smtClean="0">
                <a:solidFill>
                  <a:schemeClr val="bg1"/>
                </a:solidFill>
                <a:latin typeface="+mn-lt"/>
              </a:rPr>
              <a:t>acidic</a:t>
            </a:r>
            <a:r>
              <a:rPr lang="cs-CZ" sz="1200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cs-CZ" sz="1200" dirty="0" err="1" smtClean="0">
                <a:solidFill>
                  <a:schemeClr val="bg1"/>
                </a:solidFill>
                <a:latin typeface="+mn-lt"/>
              </a:rPr>
              <a:t>sea</a:t>
            </a:r>
            <a:endParaRPr kumimoji="0" lang="cs-CZ" sz="12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855205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9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534" y="1268413"/>
            <a:ext cx="2476500" cy="407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Přímá spojnice se šipkou 5"/>
          <p:cNvCxnSpPr/>
          <p:nvPr/>
        </p:nvCxnSpPr>
        <p:spPr>
          <a:xfrm flipV="1">
            <a:off x="3407834" y="1484314"/>
            <a:ext cx="3071284" cy="504825"/>
          </a:xfrm>
          <a:prstGeom prst="straightConnector1">
            <a:avLst/>
          </a:prstGeom>
          <a:ln w="571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261" name="TextovéPole 6"/>
          <p:cNvSpPr txBox="1">
            <a:spLocks noChangeArrowheads="1"/>
          </p:cNvSpPr>
          <p:nvPr/>
        </p:nvSpPr>
        <p:spPr bwMode="auto">
          <a:xfrm>
            <a:off x="6551084" y="1412875"/>
            <a:ext cx="410881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dirty="0" err="1" smtClean="0">
                <a:latin typeface="Arial" pitchFamily="34" charset="0"/>
              </a:rPr>
              <a:t>Colagen</a:t>
            </a:r>
            <a:r>
              <a:rPr lang="cs-CZ" altLang="cs-CZ" sz="1800" dirty="0" smtClean="0">
                <a:latin typeface="Arial" pitchFamily="34" charset="0"/>
              </a:rPr>
              <a:t> </a:t>
            </a:r>
            <a:r>
              <a:rPr lang="cs-CZ" altLang="cs-CZ" sz="1800" dirty="0" err="1" smtClean="0">
                <a:latin typeface="Arial" pitchFamily="34" charset="0"/>
              </a:rPr>
              <a:t>fibers</a:t>
            </a:r>
            <a:r>
              <a:rPr lang="cs-CZ" altLang="cs-CZ" sz="1800" dirty="0" smtClean="0">
                <a:latin typeface="Arial" pitchFamily="34" charset="0"/>
              </a:rPr>
              <a:t> </a:t>
            </a:r>
            <a:r>
              <a:rPr lang="cs-CZ" altLang="cs-CZ" sz="1800" dirty="0" err="1" smtClean="0">
                <a:latin typeface="Arial" pitchFamily="34" charset="0"/>
              </a:rPr>
              <a:t>with</a:t>
            </a:r>
            <a:r>
              <a:rPr lang="cs-CZ" altLang="cs-CZ" sz="1800" dirty="0" smtClean="0">
                <a:latin typeface="Arial" pitchFamily="34" charset="0"/>
              </a:rPr>
              <a:t> </a:t>
            </a:r>
            <a:r>
              <a:rPr lang="cs-CZ" altLang="cs-CZ" sz="1800" dirty="0" err="1" smtClean="0">
                <a:latin typeface="Arial" pitchFamily="34" charset="0"/>
              </a:rPr>
              <a:t>interfibrilar</a:t>
            </a:r>
            <a:r>
              <a:rPr lang="cs-CZ" altLang="cs-CZ" sz="1800" dirty="0" smtClean="0">
                <a:latin typeface="Arial" pitchFamily="34" charset="0"/>
              </a:rPr>
              <a:t> and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dirty="0" err="1" smtClean="0">
                <a:latin typeface="Arial" pitchFamily="34" charset="0"/>
              </a:rPr>
              <a:t>Instrafibrilar</a:t>
            </a:r>
            <a:r>
              <a:rPr lang="cs-CZ" altLang="cs-CZ" sz="1800" dirty="0" smtClean="0">
                <a:latin typeface="Arial" pitchFamily="34" charset="0"/>
              </a:rPr>
              <a:t> </a:t>
            </a:r>
            <a:r>
              <a:rPr lang="cs-CZ" altLang="cs-CZ" sz="1800" dirty="0" err="1" smtClean="0">
                <a:latin typeface="Arial" pitchFamily="34" charset="0"/>
              </a:rPr>
              <a:t>crystals</a:t>
            </a:r>
            <a:r>
              <a:rPr lang="cs-CZ" altLang="cs-CZ" sz="1800" dirty="0" smtClean="0">
                <a:latin typeface="Arial" pitchFamily="34" charset="0"/>
              </a:rPr>
              <a:t> od </a:t>
            </a:r>
            <a:r>
              <a:rPr lang="cs-CZ" altLang="cs-CZ" sz="1800" dirty="0" err="1" smtClean="0">
                <a:latin typeface="Arial" pitchFamily="34" charset="0"/>
              </a:rPr>
              <a:t>hydroxyapatite</a:t>
            </a:r>
            <a:endParaRPr lang="cs-CZ" altLang="cs-CZ" sz="1800" dirty="0">
              <a:latin typeface="Arial" pitchFamily="34" charset="0"/>
            </a:endParaRPr>
          </a:p>
        </p:txBody>
      </p:sp>
      <p:cxnSp>
        <p:nvCxnSpPr>
          <p:cNvPr id="8" name="Přímá spojnice se šipkou 7"/>
          <p:cNvCxnSpPr/>
          <p:nvPr/>
        </p:nvCxnSpPr>
        <p:spPr>
          <a:xfrm flipV="1">
            <a:off x="3695700" y="3055939"/>
            <a:ext cx="3073400" cy="503237"/>
          </a:xfrm>
          <a:prstGeom prst="straightConnector1">
            <a:avLst/>
          </a:prstGeom>
          <a:ln w="571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263" name="TextovéPole 9"/>
          <p:cNvSpPr txBox="1">
            <a:spLocks noChangeArrowheads="1"/>
          </p:cNvSpPr>
          <p:nvPr/>
        </p:nvSpPr>
        <p:spPr bwMode="auto">
          <a:xfrm>
            <a:off x="6959601" y="2854326"/>
            <a:ext cx="417293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dirty="0" err="1" smtClean="0">
                <a:latin typeface="Arial" pitchFamily="34" charset="0"/>
              </a:rPr>
              <a:t>Colagen</a:t>
            </a:r>
            <a:r>
              <a:rPr lang="cs-CZ" altLang="cs-CZ" sz="1800" dirty="0" smtClean="0">
                <a:latin typeface="Arial" pitchFamily="34" charset="0"/>
              </a:rPr>
              <a:t> </a:t>
            </a:r>
            <a:r>
              <a:rPr lang="cs-CZ" altLang="cs-CZ" sz="1800" dirty="0" err="1" smtClean="0">
                <a:latin typeface="Arial" pitchFamily="34" charset="0"/>
              </a:rPr>
              <a:t>fibers</a:t>
            </a:r>
            <a:r>
              <a:rPr lang="cs-CZ" altLang="cs-CZ" sz="1800" dirty="0" smtClean="0">
                <a:latin typeface="Arial" pitchFamily="34" charset="0"/>
              </a:rPr>
              <a:t> </a:t>
            </a:r>
            <a:r>
              <a:rPr lang="cs-CZ" altLang="cs-CZ" sz="1800" dirty="0" err="1" smtClean="0">
                <a:latin typeface="Arial" pitchFamily="34" charset="0"/>
              </a:rPr>
              <a:t>with</a:t>
            </a:r>
            <a:r>
              <a:rPr lang="cs-CZ" altLang="cs-CZ" sz="1800" dirty="0" smtClean="0">
                <a:latin typeface="Arial" pitchFamily="34" charset="0"/>
              </a:rPr>
              <a:t> </a:t>
            </a:r>
            <a:r>
              <a:rPr lang="cs-CZ" altLang="cs-CZ" sz="1800" dirty="0" err="1" smtClean="0">
                <a:latin typeface="Arial" pitchFamily="34" charset="0"/>
              </a:rPr>
              <a:t>intrafibrilas</a:t>
            </a:r>
            <a:r>
              <a:rPr lang="cs-CZ" altLang="cs-CZ" sz="1800" dirty="0" smtClean="0">
                <a:latin typeface="Arial" pitchFamily="34" charset="0"/>
              </a:rPr>
              <a:t> </a:t>
            </a:r>
            <a:r>
              <a:rPr lang="cs-CZ" altLang="cs-CZ" sz="1800" dirty="0" err="1" smtClean="0">
                <a:latin typeface="Arial" pitchFamily="34" charset="0"/>
              </a:rPr>
              <a:t>crystals</a:t>
            </a:r>
            <a:endParaRPr lang="cs-CZ" altLang="cs-CZ" sz="1800" dirty="0" smtClean="0">
              <a:latin typeface="Arial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dirty="0" err="1" smtClean="0">
                <a:latin typeface="Arial" pitchFamily="34" charset="0"/>
              </a:rPr>
              <a:t>of</a:t>
            </a:r>
            <a:r>
              <a:rPr lang="cs-CZ" altLang="cs-CZ" sz="1800" dirty="0" smtClean="0">
                <a:latin typeface="Arial" pitchFamily="34" charset="0"/>
              </a:rPr>
              <a:t> </a:t>
            </a:r>
            <a:r>
              <a:rPr lang="cs-CZ" altLang="cs-CZ" sz="1800" dirty="0" err="1" smtClean="0">
                <a:latin typeface="Arial" pitchFamily="34" charset="0"/>
              </a:rPr>
              <a:t>hydrpoxyapatite</a:t>
            </a:r>
            <a:r>
              <a:rPr lang="cs-CZ" altLang="cs-CZ" sz="1800" dirty="0" smtClean="0">
                <a:latin typeface="Arial" pitchFamily="34" charset="0"/>
              </a:rPr>
              <a:t> </a:t>
            </a:r>
            <a:r>
              <a:rPr lang="cs-CZ" altLang="cs-CZ" sz="1800" dirty="0" err="1" smtClean="0">
                <a:latin typeface="Arial" pitchFamily="34" charset="0"/>
              </a:rPr>
              <a:t>only</a:t>
            </a:r>
            <a:endParaRPr lang="cs-CZ" altLang="cs-CZ" sz="1800" dirty="0">
              <a:latin typeface="Arial" pitchFamily="34" charset="0"/>
            </a:endParaRPr>
          </a:p>
        </p:txBody>
      </p:sp>
      <p:cxnSp>
        <p:nvCxnSpPr>
          <p:cNvPr id="11" name="Přímá spojnice se šipkou 10"/>
          <p:cNvCxnSpPr/>
          <p:nvPr/>
        </p:nvCxnSpPr>
        <p:spPr>
          <a:xfrm flipV="1">
            <a:off x="3695700" y="4605339"/>
            <a:ext cx="3073400" cy="504825"/>
          </a:xfrm>
          <a:prstGeom prst="straightConnector1">
            <a:avLst/>
          </a:prstGeom>
          <a:ln w="571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265" name="TextovéPole 11"/>
          <p:cNvSpPr txBox="1">
            <a:spLocks noChangeArrowheads="1"/>
          </p:cNvSpPr>
          <p:nvPr/>
        </p:nvSpPr>
        <p:spPr bwMode="auto">
          <a:xfrm>
            <a:off x="7152218" y="4292601"/>
            <a:ext cx="3377848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 dirty="0">
              <a:latin typeface="Arial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dirty="0" err="1" smtClean="0">
                <a:latin typeface="Arial" pitchFamily="34" charset="0"/>
              </a:rPr>
              <a:t>Colagen</a:t>
            </a:r>
            <a:r>
              <a:rPr lang="cs-CZ" altLang="cs-CZ" sz="1800" dirty="0" smtClean="0">
                <a:latin typeface="Arial" pitchFamily="34" charset="0"/>
              </a:rPr>
              <a:t> </a:t>
            </a:r>
            <a:r>
              <a:rPr lang="cs-CZ" altLang="cs-CZ" sz="1800" dirty="0" err="1" smtClean="0">
                <a:latin typeface="Arial" pitchFamily="34" charset="0"/>
              </a:rPr>
              <a:t>fibers</a:t>
            </a:r>
            <a:r>
              <a:rPr lang="cs-CZ" altLang="cs-CZ" sz="1800" dirty="0" smtClean="0">
                <a:latin typeface="Arial" pitchFamily="34" charset="0"/>
              </a:rPr>
              <a:t> </a:t>
            </a:r>
            <a:r>
              <a:rPr lang="cs-CZ" altLang="cs-CZ" sz="1800" dirty="0" err="1" smtClean="0">
                <a:latin typeface="Arial" pitchFamily="34" charset="0"/>
              </a:rPr>
              <a:t>without</a:t>
            </a:r>
            <a:r>
              <a:rPr lang="cs-CZ" altLang="cs-CZ" sz="1800" dirty="0" smtClean="0">
                <a:latin typeface="Arial" pitchFamily="34" charset="0"/>
              </a:rPr>
              <a:t> </a:t>
            </a:r>
            <a:r>
              <a:rPr lang="cs-CZ" altLang="cs-CZ" sz="1800" dirty="0" err="1" smtClean="0">
                <a:latin typeface="Arial" pitchFamily="34" charset="0"/>
              </a:rPr>
              <a:t>crystals</a:t>
            </a:r>
            <a:r>
              <a:rPr lang="cs-CZ" altLang="cs-CZ" sz="1800" dirty="0" smtClean="0">
                <a:latin typeface="Arial" pitchFamily="34" charset="0"/>
              </a:rPr>
              <a:t>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dirty="0" err="1" smtClean="0">
                <a:latin typeface="Arial" pitchFamily="34" charset="0"/>
              </a:rPr>
              <a:t>of</a:t>
            </a:r>
            <a:r>
              <a:rPr lang="cs-CZ" altLang="cs-CZ" sz="1800" dirty="0" smtClean="0">
                <a:latin typeface="Arial" pitchFamily="34" charset="0"/>
              </a:rPr>
              <a:t> </a:t>
            </a:r>
            <a:r>
              <a:rPr lang="cs-CZ" altLang="cs-CZ" sz="1800" dirty="0" err="1" smtClean="0">
                <a:latin typeface="Arial" pitchFamily="34" charset="0"/>
              </a:rPr>
              <a:t>hydroxyapatites</a:t>
            </a:r>
            <a:endParaRPr lang="cs-CZ" altLang="cs-CZ" sz="1800" dirty="0">
              <a:latin typeface="Arial" pitchFamily="34" charset="0"/>
            </a:endParaRPr>
          </a:p>
        </p:txBody>
      </p:sp>
      <p:sp>
        <p:nvSpPr>
          <p:cNvPr id="96266" name="TextovéPole 12"/>
          <p:cNvSpPr txBox="1">
            <a:spLocks noChangeArrowheads="1"/>
          </p:cNvSpPr>
          <p:nvPr/>
        </p:nvSpPr>
        <p:spPr bwMode="auto">
          <a:xfrm>
            <a:off x="4176185" y="5413376"/>
            <a:ext cx="432689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>
                <a:latin typeface="Arial" pitchFamily="34" charset="0"/>
              </a:rPr>
              <a:t>Zdroj obrázku: Dudek M. Adhezivní spoj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>
                <a:latin typeface="Arial" pitchFamily="34" charset="0"/>
              </a:rPr>
              <a:t>a adhezivní systémy I. LKS 11/2013</a:t>
            </a:r>
          </a:p>
        </p:txBody>
      </p:sp>
    </p:spTree>
    <p:extLst>
      <p:ext uri="{BB962C8B-B14F-4D97-AF65-F5344CB8AC3E}">
        <p14:creationId xmlns:p14="http://schemas.microsoft.com/office/powerpoint/2010/main" val="1655133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 smtClean="0"/>
              <a:t>Protection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collagen</a:t>
            </a:r>
            <a:r>
              <a:rPr lang="cs-CZ" dirty="0" smtClean="0"/>
              <a:t> </a:t>
            </a:r>
            <a:r>
              <a:rPr lang="cs-CZ" dirty="0" err="1" smtClean="0"/>
              <a:t>against</a:t>
            </a:r>
            <a:r>
              <a:rPr lang="cs-CZ" dirty="0" smtClean="0"/>
              <a:t> </a:t>
            </a:r>
            <a:r>
              <a:rPr lang="cs-CZ" dirty="0" err="1" smtClean="0"/>
              <a:t>hydrolysis</a:t>
            </a:r>
            <a:endParaRPr lang="cs-CZ" dirty="0" smtClean="0"/>
          </a:p>
          <a:p>
            <a:pPr marL="72000" indent="0">
              <a:buNone/>
            </a:pPr>
            <a:r>
              <a:rPr lang="cs-CZ" dirty="0" smtClean="0"/>
              <a:t> as </a:t>
            </a:r>
            <a:r>
              <a:rPr lang="cs-CZ" dirty="0" err="1" smtClean="0"/>
              <a:t>well</a:t>
            </a:r>
            <a:r>
              <a:rPr lang="cs-CZ" dirty="0" smtClean="0"/>
              <a:t> as </a:t>
            </a:r>
            <a:r>
              <a:rPr lang="cs-CZ" dirty="0" err="1" smtClean="0"/>
              <a:t>enzymatic</a:t>
            </a:r>
            <a:r>
              <a:rPr lang="cs-CZ" dirty="0" smtClean="0"/>
              <a:t> </a:t>
            </a:r>
            <a:r>
              <a:rPr lang="cs-CZ" dirty="0" err="1" smtClean="0"/>
              <a:t>degradation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collagen</a:t>
            </a:r>
            <a:r>
              <a:rPr lang="cs-CZ" dirty="0"/>
              <a:t> </a:t>
            </a:r>
            <a:r>
              <a:rPr lang="cs-CZ" dirty="0" smtClean="0"/>
              <a:t>(</a:t>
            </a:r>
            <a:r>
              <a:rPr lang="cs-CZ" dirty="0" err="1" smtClean="0"/>
              <a:t>due</a:t>
            </a:r>
            <a:r>
              <a:rPr lang="cs-CZ" dirty="0" smtClean="0"/>
              <a:t> to </a:t>
            </a:r>
            <a:r>
              <a:rPr lang="cs-CZ" dirty="0" err="1" smtClean="0"/>
              <a:t>activation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matrix </a:t>
            </a:r>
            <a:r>
              <a:rPr lang="cs-CZ" dirty="0" err="1" smtClean="0"/>
              <a:t>metaloproteinasis</a:t>
            </a:r>
            <a:r>
              <a:rPr lang="cs-CZ" dirty="0" smtClean="0"/>
              <a:t>)</a:t>
            </a:r>
          </a:p>
          <a:p>
            <a:pPr>
              <a:buFontTx/>
              <a:buChar char="-"/>
            </a:pPr>
            <a:r>
              <a:rPr lang="cs-CZ" dirty="0" err="1" smtClean="0"/>
              <a:t>Strong</a:t>
            </a:r>
            <a:r>
              <a:rPr lang="cs-CZ" dirty="0" smtClean="0"/>
              <a:t> </a:t>
            </a:r>
            <a:r>
              <a:rPr lang="cs-CZ" dirty="0" err="1" smtClean="0"/>
              <a:t>mineral</a:t>
            </a:r>
            <a:r>
              <a:rPr lang="cs-CZ" dirty="0" smtClean="0"/>
              <a:t> acid id </a:t>
            </a:r>
            <a:r>
              <a:rPr lang="cs-CZ" dirty="0" err="1" smtClean="0"/>
              <a:t>dangereous</a:t>
            </a:r>
            <a:r>
              <a:rPr lang="cs-CZ" dirty="0" smtClean="0"/>
              <a:t> </a:t>
            </a:r>
            <a:r>
              <a:rPr lang="cs-CZ" dirty="0" err="1" smtClean="0"/>
              <a:t>for</a:t>
            </a:r>
            <a:r>
              <a:rPr lang="cs-CZ" dirty="0" smtClean="0"/>
              <a:t> </a:t>
            </a:r>
            <a:r>
              <a:rPr lang="cs-CZ" dirty="0" err="1" smtClean="0"/>
              <a:t>good</a:t>
            </a:r>
            <a:r>
              <a:rPr lang="cs-CZ" dirty="0" smtClean="0"/>
              <a:t> long term </a:t>
            </a:r>
            <a:r>
              <a:rPr lang="cs-CZ" dirty="0" err="1" smtClean="0"/>
              <a:t>bonding</a:t>
            </a:r>
            <a:endParaRPr lang="cs-CZ" dirty="0" smtClean="0"/>
          </a:p>
          <a:p>
            <a:pPr>
              <a:buFontTx/>
              <a:buChar char="-"/>
            </a:pPr>
            <a:r>
              <a:rPr lang="cs-CZ" dirty="0" err="1" smtClean="0"/>
              <a:t>Clorhexidin</a:t>
            </a:r>
            <a:r>
              <a:rPr lang="cs-CZ" dirty="0" smtClean="0"/>
              <a:t> </a:t>
            </a:r>
            <a:r>
              <a:rPr lang="cs-CZ" dirty="0" err="1" smtClean="0"/>
              <a:t>for</a:t>
            </a:r>
            <a:r>
              <a:rPr lang="cs-CZ" dirty="0" smtClean="0"/>
              <a:t> </a:t>
            </a:r>
            <a:r>
              <a:rPr lang="cs-CZ" dirty="0" err="1" smtClean="0"/>
              <a:t>one</a:t>
            </a:r>
            <a:r>
              <a:rPr lang="cs-CZ" dirty="0" smtClean="0"/>
              <a:t> </a:t>
            </a:r>
            <a:r>
              <a:rPr lang="cs-CZ" dirty="0" err="1" smtClean="0"/>
              <a:t>minute</a:t>
            </a:r>
            <a:r>
              <a:rPr lang="cs-CZ" dirty="0" smtClean="0"/>
              <a:t> </a:t>
            </a:r>
            <a:r>
              <a:rPr lang="cs-CZ" dirty="0" err="1" smtClean="0"/>
              <a:t>can</a:t>
            </a:r>
            <a:r>
              <a:rPr lang="cs-CZ" dirty="0" smtClean="0"/>
              <a:t> </a:t>
            </a:r>
            <a:r>
              <a:rPr lang="cs-CZ" dirty="0" err="1" smtClean="0"/>
              <a:t>stabilize</a:t>
            </a:r>
            <a:r>
              <a:rPr lang="cs-CZ" dirty="0" smtClean="0"/>
              <a:t> </a:t>
            </a:r>
            <a:r>
              <a:rPr lang="cs-CZ" dirty="0" err="1" smtClean="0"/>
              <a:t>collagen</a:t>
            </a:r>
            <a:endParaRPr lang="cs-CZ" dirty="0" smtClean="0"/>
          </a:p>
          <a:p>
            <a:pPr marL="72000" indent="0">
              <a:buNone/>
            </a:pPr>
            <a:endParaRPr lang="cs-CZ" dirty="0"/>
          </a:p>
          <a:p>
            <a:pPr marL="72000" indent="0">
              <a:buNone/>
            </a:pPr>
            <a:endParaRPr lang="cs-CZ" dirty="0"/>
          </a:p>
        </p:txBody>
      </p:sp>
      <p:sp>
        <p:nvSpPr>
          <p:cNvPr id="6" name="Zástupný symbol pro text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err="1" smtClean="0"/>
              <a:t>Importance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hydroxyapatite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1343059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Jo3JPEG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002" y="1082174"/>
            <a:ext cx="5491163" cy="3935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ovéPole 7"/>
          <p:cNvSpPr txBox="1"/>
          <p:nvPr/>
        </p:nvSpPr>
        <p:spPr>
          <a:xfrm>
            <a:off x="7371347" y="1812758"/>
            <a:ext cx="4342856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2800" dirty="0" err="1" smtClean="0">
                <a:latin typeface="+mn-lt"/>
              </a:rPr>
              <a:t>Enzymatic</a:t>
            </a:r>
            <a:r>
              <a:rPr lang="cs-CZ" sz="2800" dirty="0" smtClean="0">
                <a:latin typeface="+mn-lt"/>
              </a:rPr>
              <a:t> </a:t>
            </a:r>
            <a:r>
              <a:rPr lang="cs-CZ" sz="2800" dirty="0" err="1" smtClean="0">
                <a:latin typeface="+mn-lt"/>
              </a:rPr>
              <a:t>degradation</a:t>
            </a:r>
            <a:r>
              <a:rPr lang="cs-CZ" sz="2800" dirty="0" smtClean="0">
                <a:latin typeface="+mn-lt"/>
              </a:rPr>
              <a:t> </a:t>
            </a:r>
            <a:r>
              <a:rPr lang="cs-CZ" sz="2800" dirty="0" err="1" smtClean="0">
                <a:latin typeface="+mn-lt"/>
              </a:rPr>
              <a:t>of</a:t>
            </a:r>
            <a:r>
              <a:rPr lang="cs-CZ" sz="2800" dirty="0" smtClean="0">
                <a:latin typeface="+mn-lt"/>
              </a:rPr>
              <a:t> </a:t>
            </a:r>
          </a:p>
          <a:p>
            <a:pPr algn="l"/>
            <a:r>
              <a:rPr lang="cs-CZ" sz="2800" dirty="0" err="1" smtClean="0">
                <a:latin typeface="+mn-lt"/>
              </a:rPr>
              <a:t>collagen</a:t>
            </a:r>
            <a:endParaRPr lang="cs-CZ" sz="2800" dirty="0" smtClean="0">
              <a:latin typeface="+mn-lt"/>
            </a:endParaRPr>
          </a:p>
          <a:p>
            <a:pPr algn="l"/>
            <a:endParaRPr lang="cs-CZ" sz="2800" dirty="0">
              <a:latin typeface="+mn-lt"/>
            </a:endParaRPr>
          </a:p>
          <a:p>
            <a:pPr algn="l"/>
            <a:endParaRPr lang="cs-CZ" sz="2800" dirty="0" smtClean="0">
              <a:latin typeface="+mn-lt"/>
            </a:endParaRPr>
          </a:p>
          <a:p>
            <a:pPr algn="l"/>
            <a:endParaRPr lang="cs-CZ" sz="2800" dirty="0">
              <a:latin typeface="+mn-lt"/>
            </a:endParaRPr>
          </a:p>
          <a:p>
            <a:pPr algn="l"/>
            <a:endParaRPr lang="cs-CZ" sz="2800" dirty="0" err="1" smtClean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27252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cs-CZ" dirty="0"/>
          </a:p>
        </p:txBody>
      </p:sp>
      <p:pic>
        <p:nvPicPr>
          <p:cNvPr id="97285" name="Picture 2" descr="G:\počítačdoma\fotkyzuby\DSC_012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884" y="188913"/>
            <a:ext cx="6612467" cy="3287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286" name="Picture 5" descr="Ceram-X Duo_Class II_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418" y="3213101"/>
            <a:ext cx="5759449" cy="288607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28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9617" y="1341438"/>
            <a:ext cx="5181600" cy="446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0770194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Factors</a:t>
            </a:r>
            <a:r>
              <a:rPr lang="cs-CZ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affecting</a:t>
            </a:r>
            <a:r>
              <a:rPr lang="cs-CZ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quality</a:t>
            </a:r>
            <a:r>
              <a:rPr lang="cs-CZ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of</a:t>
            </a:r>
            <a:r>
              <a:rPr lang="cs-CZ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bonding</a:t>
            </a:r>
            <a:endParaRPr lang="cs-CZ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30725"/>
          </a:xfrm>
        </p:spPr>
        <p:txBody>
          <a:bodyPr>
            <a:normAutofit lnSpcReduction="10000"/>
          </a:bodyPr>
          <a:lstStyle/>
          <a:p>
            <a:pPr>
              <a:defRPr/>
            </a:pPr>
            <a:r>
              <a:rPr lang="cs-CZ" sz="2400" dirty="0" err="1" smtClean="0"/>
              <a:t>Structure</a:t>
            </a:r>
            <a:r>
              <a:rPr lang="cs-CZ" sz="2400" dirty="0" smtClean="0"/>
              <a:t> and </a:t>
            </a:r>
            <a:r>
              <a:rPr lang="cs-CZ" sz="2400" dirty="0" err="1" smtClean="0"/>
              <a:t>composition</a:t>
            </a:r>
            <a:r>
              <a:rPr lang="cs-CZ" sz="2400" dirty="0" smtClean="0"/>
              <a:t> </a:t>
            </a:r>
            <a:r>
              <a:rPr lang="cs-CZ" sz="2400" dirty="0" err="1" smtClean="0"/>
              <a:t>of</a:t>
            </a:r>
            <a:r>
              <a:rPr lang="cs-CZ" sz="2400" dirty="0" smtClean="0"/>
              <a:t> hard </a:t>
            </a:r>
            <a:r>
              <a:rPr lang="cs-CZ" sz="2400" dirty="0" err="1" smtClean="0"/>
              <a:t>dental</a:t>
            </a:r>
            <a:r>
              <a:rPr lang="cs-CZ" sz="2400" dirty="0" smtClean="0"/>
              <a:t> </a:t>
            </a:r>
            <a:r>
              <a:rPr lang="cs-CZ" sz="2400" dirty="0" err="1" smtClean="0"/>
              <a:t>tissues</a:t>
            </a:r>
            <a:endParaRPr lang="cs-CZ" sz="2400" dirty="0" smtClean="0"/>
          </a:p>
          <a:p>
            <a:pPr>
              <a:defRPr/>
            </a:pPr>
            <a:endParaRPr lang="cs-CZ" sz="2400" dirty="0"/>
          </a:p>
          <a:p>
            <a:pPr>
              <a:defRPr/>
            </a:pPr>
            <a:r>
              <a:rPr lang="cs-CZ" sz="2400" dirty="0" err="1" smtClean="0"/>
              <a:t>Quality</a:t>
            </a:r>
            <a:r>
              <a:rPr lang="cs-CZ" sz="2400" dirty="0" smtClean="0"/>
              <a:t> </a:t>
            </a:r>
            <a:r>
              <a:rPr lang="cs-CZ" sz="2400" dirty="0" err="1" smtClean="0"/>
              <a:t>of</a:t>
            </a:r>
            <a:r>
              <a:rPr lang="cs-CZ" sz="2400" dirty="0" smtClean="0"/>
              <a:t> </a:t>
            </a:r>
            <a:r>
              <a:rPr lang="cs-CZ" sz="2400" dirty="0" err="1" smtClean="0"/>
              <a:t>their</a:t>
            </a:r>
            <a:r>
              <a:rPr lang="cs-CZ" sz="2400" dirty="0" smtClean="0"/>
              <a:t> </a:t>
            </a:r>
            <a:r>
              <a:rPr lang="cs-CZ" sz="2400" dirty="0" err="1" smtClean="0"/>
              <a:t>surface</a:t>
            </a:r>
            <a:r>
              <a:rPr lang="cs-CZ" sz="2400" dirty="0" smtClean="0"/>
              <a:t> – </a:t>
            </a:r>
            <a:r>
              <a:rPr lang="cs-CZ" sz="2400" dirty="0" err="1" smtClean="0"/>
              <a:t>esp</a:t>
            </a:r>
            <a:r>
              <a:rPr lang="cs-CZ" sz="2400" dirty="0" smtClean="0"/>
              <a:t>. presence </a:t>
            </a:r>
            <a:r>
              <a:rPr lang="cs-CZ" sz="2400" dirty="0" err="1" smtClean="0"/>
              <a:t>of</a:t>
            </a:r>
            <a:r>
              <a:rPr lang="cs-CZ" sz="2400" dirty="0" smtClean="0"/>
              <a:t> </a:t>
            </a:r>
            <a:r>
              <a:rPr lang="cs-CZ" sz="2400" dirty="0" err="1" smtClean="0"/>
              <a:t>smear</a:t>
            </a:r>
            <a:r>
              <a:rPr lang="cs-CZ" sz="2400" dirty="0" smtClean="0"/>
              <a:t> </a:t>
            </a:r>
            <a:r>
              <a:rPr lang="cs-CZ" sz="2400" dirty="0" err="1" smtClean="0"/>
              <a:t>layer</a:t>
            </a:r>
            <a:r>
              <a:rPr lang="cs-CZ" sz="2400" dirty="0" smtClean="0"/>
              <a:t>, </a:t>
            </a:r>
            <a:r>
              <a:rPr lang="cs-CZ" sz="2400" dirty="0" err="1" smtClean="0"/>
              <a:t>contamination</a:t>
            </a:r>
            <a:r>
              <a:rPr lang="cs-CZ" sz="2400" dirty="0" smtClean="0"/>
              <a:t> </a:t>
            </a:r>
            <a:r>
              <a:rPr lang="cs-CZ" sz="2400" dirty="0" err="1" smtClean="0"/>
              <a:t>with</a:t>
            </a:r>
            <a:r>
              <a:rPr lang="cs-CZ" sz="2400" dirty="0" smtClean="0"/>
              <a:t> </a:t>
            </a:r>
            <a:r>
              <a:rPr lang="cs-CZ" sz="2400" dirty="0" err="1" smtClean="0"/>
              <a:t>moisture</a:t>
            </a:r>
            <a:r>
              <a:rPr lang="cs-CZ" sz="2400" dirty="0" smtClean="0"/>
              <a:t>, </a:t>
            </a:r>
            <a:r>
              <a:rPr lang="cs-CZ" sz="2400" dirty="0" err="1" smtClean="0"/>
              <a:t>saliva</a:t>
            </a:r>
            <a:r>
              <a:rPr lang="cs-CZ" sz="2400" dirty="0" smtClean="0"/>
              <a:t> and </a:t>
            </a:r>
            <a:r>
              <a:rPr lang="cs-CZ" sz="2400" dirty="0" err="1" smtClean="0"/>
              <a:t>blood</a:t>
            </a:r>
            <a:endParaRPr lang="cs-CZ" sz="2400" dirty="0" smtClean="0"/>
          </a:p>
          <a:p>
            <a:pPr>
              <a:defRPr/>
            </a:pPr>
            <a:endParaRPr lang="cs-CZ" sz="2400" dirty="0"/>
          </a:p>
          <a:p>
            <a:pPr>
              <a:defRPr/>
            </a:pPr>
            <a:r>
              <a:rPr lang="cs-CZ" sz="2400" dirty="0" err="1" smtClean="0"/>
              <a:t>Configuration</a:t>
            </a:r>
            <a:r>
              <a:rPr lang="cs-CZ" sz="2400" dirty="0" smtClean="0"/>
              <a:t> </a:t>
            </a:r>
            <a:r>
              <a:rPr lang="cs-CZ" sz="2400" dirty="0" err="1" smtClean="0"/>
              <a:t>factor</a:t>
            </a:r>
            <a:r>
              <a:rPr lang="cs-CZ" sz="2400" dirty="0" smtClean="0"/>
              <a:t> – C- </a:t>
            </a:r>
            <a:r>
              <a:rPr lang="cs-CZ" sz="2400" dirty="0" err="1" smtClean="0"/>
              <a:t>factor</a:t>
            </a:r>
            <a:endParaRPr lang="cs-CZ" sz="2400" dirty="0" smtClean="0"/>
          </a:p>
          <a:p>
            <a:pPr>
              <a:defRPr/>
            </a:pPr>
            <a:endParaRPr lang="cs-CZ" sz="2400" dirty="0"/>
          </a:p>
          <a:p>
            <a:pPr>
              <a:defRPr/>
            </a:pPr>
            <a:r>
              <a:rPr lang="cs-CZ" sz="2400" dirty="0" err="1" smtClean="0"/>
              <a:t>Mechanical</a:t>
            </a:r>
            <a:r>
              <a:rPr lang="cs-CZ" sz="2400" dirty="0" smtClean="0"/>
              <a:t> </a:t>
            </a:r>
            <a:r>
              <a:rPr lang="cs-CZ" sz="2400" dirty="0" err="1" smtClean="0"/>
              <a:t>loading</a:t>
            </a:r>
            <a:r>
              <a:rPr lang="cs-CZ" sz="2400" dirty="0" smtClean="0"/>
              <a:t> </a:t>
            </a:r>
            <a:r>
              <a:rPr lang="cs-CZ" sz="2400" dirty="0" err="1" smtClean="0"/>
              <a:t>of</a:t>
            </a:r>
            <a:r>
              <a:rPr lang="cs-CZ" sz="2400" dirty="0" smtClean="0"/>
              <a:t> </a:t>
            </a:r>
            <a:r>
              <a:rPr lang="cs-CZ" sz="2400" dirty="0" err="1" smtClean="0"/>
              <a:t>the</a:t>
            </a:r>
            <a:r>
              <a:rPr lang="cs-CZ" sz="2400" dirty="0" smtClean="0"/>
              <a:t> </a:t>
            </a:r>
            <a:r>
              <a:rPr lang="cs-CZ" sz="2400" dirty="0" err="1" smtClean="0"/>
              <a:t>adhesive</a:t>
            </a:r>
            <a:r>
              <a:rPr lang="cs-CZ" sz="2400" dirty="0" smtClean="0"/>
              <a:t> </a:t>
            </a:r>
            <a:r>
              <a:rPr lang="cs-CZ" sz="2400" dirty="0" err="1" smtClean="0"/>
              <a:t>connection</a:t>
            </a:r>
            <a:endParaRPr lang="cs-CZ" sz="2400" dirty="0" smtClean="0"/>
          </a:p>
          <a:p>
            <a:pPr>
              <a:defRPr/>
            </a:pPr>
            <a:endParaRPr lang="cs-CZ" sz="2400" dirty="0"/>
          </a:p>
          <a:p>
            <a:pPr>
              <a:defRPr/>
            </a:pPr>
            <a:r>
              <a:rPr lang="cs-CZ" sz="2400" dirty="0" smtClean="0"/>
              <a:t>Oral </a:t>
            </a:r>
            <a:r>
              <a:rPr lang="cs-CZ" sz="2400" dirty="0" err="1" smtClean="0"/>
              <a:t>environment</a:t>
            </a:r>
            <a:r>
              <a:rPr lang="cs-CZ" sz="2400" dirty="0" smtClean="0"/>
              <a:t> and </a:t>
            </a:r>
            <a:r>
              <a:rPr lang="cs-CZ" sz="2400" dirty="0" err="1" smtClean="0"/>
              <a:t>external</a:t>
            </a:r>
            <a:r>
              <a:rPr lang="cs-CZ" sz="2400" dirty="0" smtClean="0"/>
              <a:t> </a:t>
            </a:r>
            <a:r>
              <a:rPr lang="cs-CZ" sz="2400" dirty="0" err="1" smtClean="0"/>
              <a:t>chemical</a:t>
            </a:r>
            <a:r>
              <a:rPr lang="cs-CZ" sz="2400" dirty="0" smtClean="0"/>
              <a:t> </a:t>
            </a:r>
            <a:r>
              <a:rPr lang="cs-CZ" sz="2400" dirty="0" err="1" smtClean="0"/>
              <a:t>materials</a:t>
            </a:r>
            <a:r>
              <a:rPr lang="cs-CZ" sz="2400" dirty="0" smtClean="0"/>
              <a:t> (</a:t>
            </a:r>
            <a:r>
              <a:rPr lang="cs-CZ" sz="2400" dirty="0" err="1" smtClean="0"/>
              <a:t>tooth</a:t>
            </a:r>
            <a:r>
              <a:rPr lang="cs-CZ" sz="2400" dirty="0" smtClean="0"/>
              <a:t> </a:t>
            </a:r>
            <a:r>
              <a:rPr lang="cs-CZ" sz="2400" dirty="0" err="1" smtClean="0"/>
              <a:t>pastes</a:t>
            </a:r>
            <a:r>
              <a:rPr lang="cs-CZ" sz="2400" dirty="0" smtClean="0"/>
              <a:t>, </a:t>
            </a:r>
            <a:r>
              <a:rPr lang="cs-CZ" sz="2400" dirty="0" err="1" smtClean="0"/>
              <a:t>asntiseptics</a:t>
            </a:r>
            <a:r>
              <a:rPr lang="cs-CZ" sz="2400" dirty="0" smtClean="0"/>
              <a:t>, </a:t>
            </a:r>
            <a:r>
              <a:rPr lang="cs-CZ" sz="2400" dirty="0" err="1" smtClean="0"/>
              <a:t>bleaching</a:t>
            </a:r>
            <a:r>
              <a:rPr lang="cs-CZ" sz="2400" dirty="0" smtClean="0"/>
              <a:t> agent </a:t>
            </a:r>
            <a:r>
              <a:rPr lang="cs-CZ" sz="2400" dirty="0" err="1" smtClean="0"/>
              <a:t>rtc</a:t>
            </a:r>
            <a:r>
              <a:rPr lang="cs-CZ" sz="2400" dirty="0" smtClean="0"/>
              <a:t>.)</a:t>
            </a:r>
          </a:p>
          <a:p>
            <a:pPr>
              <a:defRPr/>
            </a:pPr>
            <a:endParaRPr lang="cs-CZ" sz="2400" dirty="0" smtClean="0"/>
          </a:p>
          <a:p>
            <a:pPr>
              <a:defRPr/>
            </a:pP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367490800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Freeform 2"/>
          <p:cNvSpPr>
            <a:spLocks/>
          </p:cNvSpPr>
          <p:nvPr/>
        </p:nvSpPr>
        <p:spPr bwMode="auto">
          <a:xfrm rot="4173765">
            <a:off x="3987800" y="3810000"/>
            <a:ext cx="2286000" cy="914400"/>
          </a:xfrm>
          <a:custGeom>
            <a:avLst/>
            <a:gdLst>
              <a:gd name="T0" fmla="*/ 0 w 1440"/>
              <a:gd name="T1" fmla="*/ 2147483646 h 432"/>
              <a:gd name="T2" fmla="*/ 2147483646 w 1440"/>
              <a:gd name="T3" fmla="*/ 2147483646 h 432"/>
              <a:gd name="T4" fmla="*/ 2147483646 w 1440"/>
              <a:gd name="T5" fmla="*/ 2147483646 h 432"/>
              <a:gd name="T6" fmla="*/ 2147483646 w 1440"/>
              <a:gd name="T7" fmla="*/ 0 h 432"/>
              <a:gd name="T8" fmla="*/ 2147483646 w 1440"/>
              <a:gd name="T9" fmla="*/ 2147483646 h 432"/>
              <a:gd name="T10" fmla="*/ 2147483646 w 1440"/>
              <a:gd name="T11" fmla="*/ 2147483646 h 432"/>
              <a:gd name="T12" fmla="*/ 2147483646 w 1440"/>
              <a:gd name="T13" fmla="*/ 2147483646 h 432"/>
              <a:gd name="T14" fmla="*/ 2147483646 w 1440"/>
              <a:gd name="T15" fmla="*/ 2147483646 h 432"/>
              <a:gd name="T16" fmla="*/ 2147483646 w 1440"/>
              <a:gd name="T17" fmla="*/ 2147483646 h 432"/>
              <a:gd name="T18" fmla="*/ 2147483646 w 1440"/>
              <a:gd name="T19" fmla="*/ 2147483646 h 432"/>
              <a:gd name="T20" fmla="*/ 2147483646 w 1440"/>
              <a:gd name="T21" fmla="*/ 2147483646 h 432"/>
              <a:gd name="T22" fmla="*/ 2147483646 w 1440"/>
              <a:gd name="T23" fmla="*/ 2147483646 h 432"/>
              <a:gd name="T24" fmla="*/ 2147483646 w 1440"/>
              <a:gd name="T25" fmla="*/ 2147483646 h 432"/>
              <a:gd name="T26" fmla="*/ 2147483646 w 1440"/>
              <a:gd name="T27" fmla="*/ 2147483646 h 432"/>
              <a:gd name="T28" fmla="*/ 2147483646 w 1440"/>
              <a:gd name="T29" fmla="*/ 2147483646 h 432"/>
              <a:gd name="T30" fmla="*/ 2147483646 w 1440"/>
              <a:gd name="T31" fmla="*/ 2147483646 h 432"/>
              <a:gd name="T32" fmla="*/ 2147483646 w 1440"/>
              <a:gd name="T33" fmla="*/ 2147483646 h 432"/>
              <a:gd name="T34" fmla="*/ 2147483646 w 1440"/>
              <a:gd name="T35" fmla="*/ 2147483646 h 432"/>
              <a:gd name="T36" fmla="*/ 2147483646 w 1440"/>
              <a:gd name="T37" fmla="*/ 2147483646 h 432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1440" h="432">
                <a:moveTo>
                  <a:pt x="0" y="126"/>
                </a:moveTo>
                <a:cubicBezTo>
                  <a:pt x="58" y="260"/>
                  <a:pt x="25" y="285"/>
                  <a:pt x="144" y="270"/>
                </a:cubicBezTo>
                <a:cubicBezTo>
                  <a:pt x="181" y="245"/>
                  <a:pt x="220" y="230"/>
                  <a:pt x="252" y="198"/>
                </a:cubicBezTo>
                <a:cubicBezTo>
                  <a:pt x="321" y="129"/>
                  <a:pt x="386" y="55"/>
                  <a:pt x="468" y="0"/>
                </a:cubicBezTo>
                <a:cubicBezTo>
                  <a:pt x="485" y="78"/>
                  <a:pt x="504" y="153"/>
                  <a:pt x="540" y="225"/>
                </a:cubicBezTo>
                <a:cubicBezTo>
                  <a:pt x="561" y="222"/>
                  <a:pt x="584" y="226"/>
                  <a:pt x="603" y="216"/>
                </a:cubicBezTo>
                <a:cubicBezTo>
                  <a:pt x="625" y="204"/>
                  <a:pt x="636" y="176"/>
                  <a:pt x="657" y="162"/>
                </a:cubicBezTo>
                <a:cubicBezTo>
                  <a:pt x="701" y="133"/>
                  <a:pt x="736" y="97"/>
                  <a:pt x="765" y="54"/>
                </a:cubicBezTo>
                <a:cubicBezTo>
                  <a:pt x="804" y="60"/>
                  <a:pt x="845" y="60"/>
                  <a:pt x="882" y="72"/>
                </a:cubicBezTo>
                <a:cubicBezTo>
                  <a:pt x="915" y="83"/>
                  <a:pt x="918" y="171"/>
                  <a:pt x="918" y="171"/>
                </a:cubicBezTo>
                <a:cubicBezTo>
                  <a:pt x="974" y="157"/>
                  <a:pt x="987" y="129"/>
                  <a:pt x="1026" y="90"/>
                </a:cubicBezTo>
                <a:cubicBezTo>
                  <a:pt x="1038" y="96"/>
                  <a:pt x="1053" y="99"/>
                  <a:pt x="1062" y="108"/>
                </a:cubicBezTo>
                <a:cubicBezTo>
                  <a:pt x="1069" y="115"/>
                  <a:pt x="1066" y="127"/>
                  <a:pt x="1071" y="135"/>
                </a:cubicBezTo>
                <a:cubicBezTo>
                  <a:pt x="1094" y="175"/>
                  <a:pt x="1111" y="205"/>
                  <a:pt x="1152" y="225"/>
                </a:cubicBezTo>
                <a:cubicBezTo>
                  <a:pt x="1206" y="207"/>
                  <a:pt x="1252" y="171"/>
                  <a:pt x="1305" y="153"/>
                </a:cubicBezTo>
                <a:cubicBezTo>
                  <a:pt x="1332" y="194"/>
                  <a:pt x="1360" y="235"/>
                  <a:pt x="1395" y="270"/>
                </a:cubicBezTo>
                <a:cubicBezTo>
                  <a:pt x="1398" y="279"/>
                  <a:pt x="1402" y="288"/>
                  <a:pt x="1404" y="297"/>
                </a:cubicBezTo>
                <a:cubicBezTo>
                  <a:pt x="1408" y="315"/>
                  <a:pt x="1408" y="334"/>
                  <a:pt x="1413" y="351"/>
                </a:cubicBezTo>
                <a:cubicBezTo>
                  <a:pt x="1422" y="381"/>
                  <a:pt x="1440" y="398"/>
                  <a:pt x="1440" y="432"/>
                </a:cubicBezTo>
              </a:path>
            </a:pathLst>
          </a:custGeom>
          <a:noFill/>
          <a:ln w="38100" cmpd="sng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49155" name="Freeform 3"/>
          <p:cNvSpPr>
            <a:spLocks/>
          </p:cNvSpPr>
          <p:nvPr/>
        </p:nvSpPr>
        <p:spPr bwMode="auto">
          <a:xfrm>
            <a:off x="2133600" y="1828801"/>
            <a:ext cx="1314451" cy="442913"/>
          </a:xfrm>
          <a:custGeom>
            <a:avLst/>
            <a:gdLst>
              <a:gd name="T0" fmla="*/ 0 w 621"/>
              <a:gd name="T1" fmla="*/ 2147483646 h 279"/>
              <a:gd name="T2" fmla="*/ 2147483646 w 621"/>
              <a:gd name="T3" fmla="*/ 2147483646 h 279"/>
              <a:gd name="T4" fmla="*/ 2147483646 w 621"/>
              <a:gd name="T5" fmla="*/ 2147483646 h 279"/>
              <a:gd name="T6" fmla="*/ 2147483646 w 621"/>
              <a:gd name="T7" fmla="*/ 0 h 279"/>
              <a:gd name="T8" fmla="*/ 2147483646 w 621"/>
              <a:gd name="T9" fmla="*/ 2147483646 h 279"/>
              <a:gd name="T10" fmla="*/ 2147483646 w 621"/>
              <a:gd name="T11" fmla="*/ 2147483646 h 279"/>
              <a:gd name="T12" fmla="*/ 2147483646 w 621"/>
              <a:gd name="T13" fmla="*/ 2147483646 h 279"/>
              <a:gd name="T14" fmla="*/ 2147483646 w 621"/>
              <a:gd name="T15" fmla="*/ 2147483646 h 279"/>
              <a:gd name="T16" fmla="*/ 2147483646 w 621"/>
              <a:gd name="T17" fmla="*/ 2147483646 h 279"/>
              <a:gd name="T18" fmla="*/ 2147483646 w 621"/>
              <a:gd name="T19" fmla="*/ 2147483646 h 279"/>
              <a:gd name="T20" fmla="*/ 2147483646 w 621"/>
              <a:gd name="T21" fmla="*/ 2147483646 h 279"/>
              <a:gd name="T22" fmla="*/ 2147483646 w 621"/>
              <a:gd name="T23" fmla="*/ 2147483646 h 279"/>
              <a:gd name="T24" fmla="*/ 2147483646 w 621"/>
              <a:gd name="T25" fmla="*/ 2147483646 h 279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621" h="279">
                <a:moveTo>
                  <a:pt x="0" y="36"/>
                </a:moveTo>
                <a:cubicBezTo>
                  <a:pt x="3" y="45"/>
                  <a:pt x="1" y="59"/>
                  <a:pt x="9" y="63"/>
                </a:cubicBezTo>
                <a:cubicBezTo>
                  <a:pt x="17" y="67"/>
                  <a:pt x="27" y="56"/>
                  <a:pt x="36" y="54"/>
                </a:cubicBezTo>
                <a:cubicBezTo>
                  <a:pt x="95" y="38"/>
                  <a:pt x="153" y="27"/>
                  <a:pt x="207" y="0"/>
                </a:cubicBezTo>
                <a:cubicBezTo>
                  <a:pt x="213" y="8"/>
                  <a:pt x="245" y="50"/>
                  <a:pt x="252" y="63"/>
                </a:cubicBezTo>
                <a:cubicBezTo>
                  <a:pt x="260" y="79"/>
                  <a:pt x="261" y="107"/>
                  <a:pt x="279" y="117"/>
                </a:cubicBezTo>
                <a:cubicBezTo>
                  <a:pt x="292" y="125"/>
                  <a:pt x="309" y="123"/>
                  <a:pt x="324" y="126"/>
                </a:cubicBezTo>
                <a:cubicBezTo>
                  <a:pt x="348" y="120"/>
                  <a:pt x="372" y="115"/>
                  <a:pt x="396" y="108"/>
                </a:cubicBezTo>
                <a:cubicBezTo>
                  <a:pt x="405" y="106"/>
                  <a:pt x="415" y="95"/>
                  <a:pt x="423" y="99"/>
                </a:cubicBezTo>
                <a:cubicBezTo>
                  <a:pt x="436" y="106"/>
                  <a:pt x="441" y="123"/>
                  <a:pt x="450" y="135"/>
                </a:cubicBezTo>
                <a:cubicBezTo>
                  <a:pt x="456" y="153"/>
                  <a:pt x="462" y="171"/>
                  <a:pt x="468" y="189"/>
                </a:cubicBezTo>
                <a:cubicBezTo>
                  <a:pt x="471" y="197"/>
                  <a:pt x="572" y="166"/>
                  <a:pt x="585" y="162"/>
                </a:cubicBezTo>
                <a:cubicBezTo>
                  <a:pt x="601" y="201"/>
                  <a:pt x="603" y="243"/>
                  <a:pt x="621" y="279"/>
                </a:cubicBezTo>
              </a:path>
            </a:pathLst>
          </a:custGeom>
          <a:noFill/>
          <a:ln w="38100" cmpd="sng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49156" name="Freeform 4"/>
          <p:cNvSpPr>
            <a:spLocks/>
          </p:cNvSpPr>
          <p:nvPr/>
        </p:nvSpPr>
        <p:spPr bwMode="auto">
          <a:xfrm>
            <a:off x="5283201" y="1219201"/>
            <a:ext cx="1208617" cy="1643063"/>
          </a:xfrm>
          <a:custGeom>
            <a:avLst/>
            <a:gdLst>
              <a:gd name="T0" fmla="*/ 0 w 571"/>
              <a:gd name="T1" fmla="*/ 0 h 1035"/>
              <a:gd name="T2" fmla="*/ 2147483646 w 571"/>
              <a:gd name="T3" fmla="*/ 2147483646 h 1035"/>
              <a:gd name="T4" fmla="*/ 2147483646 w 571"/>
              <a:gd name="T5" fmla="*/ 2147483646 h 1035"/>
              <a:gd name="T6" fmla="*/ 2147483646 w 571"/>
              <a:gd name="T7" fmla="*/ 2147483646 h 1035"/>
              <a:gd name="T8" fmla="*/ 2147483646 w 571"/>
              <a:gd name="T9" fmla="*/ 2147483646 h 1035"/>
              <a:gd name="T10" fmla="*/ 2147483646 w 571"/>
              <a:gd name="T11" fmla="*/ 2147483646 h 1035"/>
              <a:gd name="T12" fmla="*/ 2147483646 w 571"/>
              <a:gd name="T13" fmla="*/ 2147483646 h 1035"/>
              <a:gd name="T14" fmla="*/ 2147483646 w 571"/>
              <a:gd name="T15" fmla="*/ 2147483646 h 1035"/>
              <a:gd name="T16" fmla="*/ 2147483646 w 571"/>
              <a:gd name="T17" fmla="*/ 2147483646 h 1035"/>
              <a:gd name="T18" fmla="*/ 2147483646 w 571"/>
              <a:gd name="T19" fmla="*/ 2147483646 h 1035"/>
              <a:gd name="T20" fmla="*/ 2147483646 w 571"/>
              <a:gd name="T21" fmla="*/ 2147483646 h 1035"/>
              <a:gd name="T22" fmla="*/ 2147483646 w 571"/>
              <a:gd name="T23" fmla="*/ 2147483646 h 1035"/>
              <a:gd name="T24" fmla="*/ 2147483646 w 571"/>
              <a:gd name="T25" fmla="*/ 2147483646 h 1035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571" h="1035">
                <a:moveTo>
                  <a:pt x="0" y="0"/>
                </a:moveTo>
                <a:cubicBezTo>
                  <a:pt x="8" y="45"/>
                  <a:pt x="17" y="90"/>
                  <a:pt x="27" y="135"/>
                </a:cubicBezTo>
                <a:cubicBezTo>
                  <a:pt x="29" y="145"/>
                  <a:pt x="42" y="196"/>
                  <a:pt x="45" y="198"/>
                </a:cubicBezTo>
                <a:cubicBezTo>
                  <a:pt x="61" y="207"/>
                  <a:pt x="81" y="203"/>
                  <a:pt x="99" y="207"/>
                </a:cubicBezTo>
                <a:cubicBezTo>
                  <a:pt x="148" y="218"/>
                  <a:pt x="104" y="212"/>
                  <a:pt x="153" y="234"/>
                </a:cubicBezTo>
                <a:cubicBezTo>
                  <a:pt x="170" y="242"/>
                  <a:pt x="190" y="244"/>
                  <a:pt x="207" y="252"/>
                </a:cubicBezTo>
                <a:cubicBezTo>
                  <a:pt x="219" y="258"/>
                  <a:pt x="231" y="264"/>
                  <a:pt x="243" y="270"/>
                </a:cubicBezTo>
                <a:cubicBezTo>
                  <a:pt x="284" y="353"/>
                  <a:pt x="273" y="448"/>
                  <a:pt x="315" y="531"/>
                </a:cubicBezTo>
                <a:cubicBezTo>
                  <a:pt x="318" y="549"/>
                  <a:pt x="315" y="569"/>
                  <a:pt x="324" y="585"/>
                </a:cubicBezTo>
                <a:cubicBezTo>
                  <a:pt x="329" y="593"/>
                  <a:pt x="342" y="592"/>
                  <a:pt x="351" y="594"/>
                </a:cubicBezTo>
                <a:cubicBezTo>
                  <a:pt x="390" y="604"/>
                  <a:pt x="429" y="612"/>
                  <a:pt x="468" y="621"/>
                </a:cubicBezTo>
                <a:cubicBezTo>
                  <a:pt x="476" y="735"/>
                  <a:pt x="445" y="791"/>
                  <a:pt x="558" y="810"/>
                </a:cubicBezTo>
                <a:cubicBezTo>
                  <a:pt x="571" y="945"/>
                  <a:pt x="567" y="870"/>
                  <a:pt x="567" y="1035"/>
                </a:cubicBezTo>
              </a:path>
            </a:pathLst>
          </a:custGeom>
          <a:noFill/>
          <a:ln w="38100" cmpd="sng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49157" name="Freeform 5"/>
          <p:cNvSpPr>
            <a:spLocks/>
          </p:cNvSpPr>
          <p:nvPr/>
        </p:nvSpPr>
        <p:spPr bwMode="auto">
          <a:xfrm>
            <a:off x="7620001" y="1905001"/>
            <a:ext cx="1208617" cy="1643063"/>
          </a:xfrm>
          <a:custGeom>
            <a:avLst/>
            <a:gdLst>
              <a:gd name="T0" fmla="*/ 0 w 571"/>
              <a:gd name="T1" fmla="*/ 0 h 1035"/>
              <a:gd name="T2" fmla="*/ 2147483646 w 571"/>
              <a:gd name="T3" fmla="*/ 2147483646 h 1035"/>
              <a:gd name="T4" fmla="*/ 2147483646 w 571"/>
              <a:gd name="T5" fmla="*/ 2147483646 h 1035"/>
              <a:gd name="T6" fmla="*/ 2147483646 w 571"/>
              <a:gd name="T7" fmla="*/ 2147483646 h 1035"/>
              <a:gd name="T8" fmla="*/ 2147483646 w 571"/>
              <a:gd name="T9" fmla="*/ 2147483646 h 1035"/>
              <a:gd name="T10" fmla="*/ 2147483646 w 571"/>
              <a:gd name="T11" fmla="*/ 2147483646 h 1035"/>
              <a:gd name="T12" fmla="*/ 2147483646 w 571"/>
              <a:gd name="T13" fmla="*/ 2147483646 h 1035"/>
              <a:gd name="T14" fmla="*/ 2147483646 w 571"/>
              <a:gd name="T15" fmla="*/ 2147483646 h 1035"/>
              <a:gd name="T16" fmla="*/ 2147483646 w 571"/>
              <a:gd name="T17" fmla="*/ 2147483646 h 1035"/>
              <a:gd name="T18" fmla="*/ 2147483646 w 571"/>
              <a:gd name="T19" fmla="*/ 2147483646 h 1035"/>
              <a:gd name="T20" fmla="*/ 2147483646 w 571"/>
              <a:gd name="T21" fmla="*/ 2147483646 h 1035"/>
              <a:gd name="T22" fmla="*/ 2147483646 w 571"/>
              <a:gd name="T23" fmla="*/ 2147483646 h 1035"/>
              <a:gd name="T24" fmla="*/ 2147483646 w 571"/>
              <a:gd name="T25" fmla="*/ 2147483646 h 1035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571" h="1035">
                <a:moveTo>
                  <a:pt x="0" y="0"/>
                </a:moveTo>
                <a:cubicBezTo>
                  <a:pt x="8" y="45"/>
                  <a:pt x="17" y="90"/>
                  <a:pt x="27" y="135"/>
                </a:cubicBezTo>
                <a:cubicBezTo>
                  <a:pt x="29" y="145"/>
                  <a:pt x="42" y="196"/>
                  <a:pt x="45" y="198"/>
                </a:cubicBezTo>
                <a:cubicBezTo>
                  <a:pt x="61" y="207"/>
                  <a:pt x="81" y="203"/>
                  <a:pt x="99" y="207"/>
                </a:cubicBezTo>
                <a:cubicBezTo>
                  <a:pt x="148" y="218"/>
                  <a:pt x="104" y="212"/>
                  <a:pt x="153" y="234"/>
                </a:cubicBezTo>
                <a:cubicBezTo>
                  <a:pt x="170" y="242"/>
                  <a:pt x="190" y="244"/>
                  <a:pt x="207" y="252"/>
                </a:cubicBezTo>
                <a:cubicBezTo>
                  <a:pt x="219" y="258"/>
                  <a:pt x="231" y="264"/>
                  <a:pt x="243" y="270"/>
                </a:cubicBezTo>
                <a:cubicBezTo>
                  <a:pt x="284" y="353"/>
                  <a:pt x="273" y="448"/>
                  <a:pt x="315" y="531"/>
                </a:cubicBezTo>
                <a:cubicBezTo>
                  <a:pt x="318" y="549"/>
                  <a:pt x="315" y="569"/>
                  <a:pt x="324" y="585"/>
                </a:cubicBezTo>
                <a:cubicBezTo>
                  <a:pt x="329" y="593"/>
                  <a:pt x="342" y="592"/>
                  <a:pt x="351" y="594"/>
                </a:cubicBezTo>
                <a:cubicBezTo>
                  <a:pt x="390" y="604"/>
                  <a:pt x="429" y="612"/>
                  <a:pt x="468" y="621"/>
                </a:cubicBezTo>
                <a:cubicBezTo>
                  <a:pt x="476" y="735"/>
                  <a:pt x="445" y="791"/>
                  <a:pt x="558" y="810"/>
                </a:cubicBezTo>
                <a:cubicBezTo>
                  <a:pt x="571" y="945"/>
                  <a:pt x="567" y="870"/>
                  <a:pt x="567" y="1035"/>
                </a:cubicBezTo>
              </a:path>
            </a:pathLst>
          </a:custGeom>
          <a:noFill/>
          <a:ln w="38100" cmpd="sng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49158" name="Freeform 6"/>
          <p:cNvSpPr>
            <a:spLocks/>
          </p:cNvSpPr>
          <p:nvPr/>
        </p:nvSpPr>
        <p:spPr bwMode="auto">
          <a:xfrm>
            <a:off x="5092701" y="2205038"/>
            <a:ext cx="1208617" cy="1643062"/>
          </a:xfrm>
          <a:custGeom>
            <a:avLst/>
            <a:gdLst>
              <a:gd name="T0" fmla="*/ 0 w 571"/>
              <a:gd name="T1" fmla="*/ 0 h 1035"/>
              <a:gd name="T2" fmla="*/ 2147483646 w 571"/>
              <a:gd name="T3" fmla="*/ 2147483646 h 1035"/>
              <a:gd name="T4" fmla="*/ 2147483646 w 571"/>
              <a:gd name="T5" fmla="*/ 2147483646 h 1035"/>
              <a:gd name="T6" fmla="*/ 2147483646 w 571"/>
              <a:gd name="T7" fmla="*/ 2147483646 h 1035"/>
              <a:gd name="T8" fmla="*/ 2147483646 w 571"/>
              <a:gd name="T9" fmla="*/ 2147483646 h 1035"/>
              <a:gd name="T10" fmla="*/ 2147483646 w 571"/>
              <a:gd name="T11" fmla="*/ 2147483646 h 1035"/>
              <a:gd name="T12" fmla="*/ 2147483646 w 571"/>
              <a:gd name="T13" fmla="*/ 2147483646 h 1035"/>
              <a:gd name="T14" fmla="*/ 2147483646 w 571"/>
              <a:gd name="T15" fmla="*/ 2147483646 h 1035"/>
              <a:gd name="T16" fmla="*/ 2147483646 w 571"/>
              <a:gd name="T17" fmla="*/ 2147483646 h 1035"/>
              <a:gd name="T18" fmla="*/ 2147483646 w 571"/>
              <a:gd name="T19" fmla="*/ 2147483646 h 1035"/>
              <a:gd name="T20" fmla="*/ 2147483646 w 571"/>
              <a:gd name="T21" fmla="*/ 2147483646 h 1035"/>
              <a:gd name="T22" fmla="*/ 2147483646 w 571"/>
              <a:gd name="T23" fmla="*/ 2147483646 h 1035"/>
              <a:gd name="T24" fmla="*/ 2147483646 w 571"/>
              <a:gd name="T25" fmla="*/ 2147483646 h 1035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571" h="1035">
                <a:moveTo>
                  <a:pt x="0" y="0"/>
                </a:moveTo>
                <a:cubicBezTo>
                  <a:pt x="8" y="45"/>
                  <a:pt x="17" y="90"/>
                  <a:pt x="27" y="135"/>
                </a:cubicBezTo>
                <a:cubicBezTo>
                  <a:pt x="29" y="145"/>
                  <a:pt x="42" y="196"/>
                  <a:pt x="45" y="198"/>
                </a:cubicBezTo>
                <a:cubicBezTo>
                  <a:pt x="61" y="207"/>
                  <a:pt x="81" y="203"/>
                  <a:pt x="99" y="207"/>
                </a:cubicBezTo>
                <a:cubicBezTo>
                  <a:pt x="148" y="218"/>
                  <a:pt x="104" y="212"/>
                  <a:pt x="153" y="234"/>
                </a:cubicBezTo>
                <a:cubicBezTo>
                  <a:pt x="170" y="242"/>
                  <a:pt x="190" y="244"/>
                  <a:pt x="207" y="252"/>
                </a:cubicBezTo>
                <a:cubicBezTo>
                  <a:pt x="219" y="258"/>
                  <a:pt x="231" y="264"/>
                  <a:pt x="243" y="270"/>
                </a:cubicBezTo>
                <a:cubicBezTo>
                  <a:pt x="284" y="353"/>
                  <a:pt x="273" y="448"/>
                  <a:pt x="315" y="531"/>
                </a:cubicBezTo>
                <a:cubicBezTo>
                  <a:pt x="318" y="549"/>
                  <a:pt x="315" y="569"/>
                  <a:pt x="324" y="585"/>
                </a:cubicBezTo>
                <a:cubicBezTo>
                  <a:pt x="329" y="593"/>
                  <a:pt x="342" y="592"/>
                  <a:pt x="351" y="594"/>
                </a:cubicBezTo>
                <a:cubicBezTo>
                  <a:pt x="390" y="604"/>
                  <a:pt x="429" y="612"/>
                  <a:pt x="468" y="621"/>
                </a:cubicBezTo>
                <a:cubicBezTo>
                  <a:pt x="476" y="735"/>
                  <a:pt x="445" y="791"/>
                  <a:pt x="558" y="810"/>
                </a:cubicBezTo>
                <a:cubicBezTo>
                  <a:pt x="571" y="945"/>
                  <a:pt x="567" y="870"/>
                  <a:pt x="567" y="1035"/>
                </a:cubicBezTo>
              </a:path>
            </a:pathLst>
          </a:custGeom>
          <a:noFill/>
          <a:ln w="38100" cmpd="sng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49159" name="Freeform 7"/>
          <p:cNvSpPr>
            <a:spLocks/>
          </p:cNvSpPr>
          <p:nvPr/>
        </p:nvSpPr>
        <p:spPr bwMode="auto">
          <a:xfrm>
            <a:off x="3759201" y="1600201"/>
            <a:ext cx="1208617" cy="1643063"/>
          </a:xfrm>
          <a:custGeom>
            <a:avLst/>
            <a:gdLst>
              <a:gd name="T0" fmla="*/ 0 w 571"/>
              <a:gd name="T1" fmla="*/ 0 h 1035"/>
              <a:gd name="T2" fmla="*/ 2147483646 w 571"/>
              <a:gd name="T3" fmla="*/ 2147483646 h 1035"/>
              <a:gd name="T4" fmla="*/ 2147483646 w 571"/>
              <a:gd name="T5" fmla="*/ 2147483646 h 1035"/>
              <a:gd name="T6" fmla="*/ 2147483646 w 571"/>
              <a:gd name="T7" fmla="*/ 2147483646 h 1035"/>
              <a:gd name="T8" fmla="*/ 2147483646 w 571"/>
              <a:gd name="T9" fmla="*/ 2147483646 h 1035"/>
              <a:gd name="T10" fmla="*/ 2147483646 w 571"/>
              <a:gd name="T11" fmla="*/ 2147483646 h 1035"/>
              <a:gd name="T12" fmla="*/ 2147483646 w 571"/>
              <a:gd name="T13" fmla="*/ 2147483646 h 1035"/>
              <a:gd name="T14" fmla="*/ 2147483646 w 571"/>
              <a:gd name="T15" fmla="*/ 2147483646 h 1035"/>
              <a:gd name="T16" fmla="*/ 2147483646 w 571"/>
              <a:gd name="T17" fmla="*/ 2147483646 h 1035"/>
              <a:gd name="T18" fmla="*/ 2147483646 w 571"/>
              <a:gd name="T19" fmla="*/ 2147483646 h 1035"/>
              <a:gd name="T20" fmla="*/ 2147483646 w 571"/>
              <a:gd name="T21" fmla="*/ 2147483646 h 1035"/>
              <a:gd name="T22" fmla="*/ 2147483646 w 571"/>
              <a:gd name="T23" fmla="*/ 2147483646 h 1035"/>
              <a:gd name="T24" fmla="*/ 2147483646 w 571"/>
              <a:gd name="T25" fmla="*/ 2147483646 h 1035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571" h="1035">
                <a:moveTo>
                  <a:pt x="0" y="0"/>
                </a:moveTo>
                <a:cubicBezTo>
                  <a:pt x="8" y="45"/>
                  <a:pt x="17" y="90"/>
                  <a:pt x="27" y="135"/>
                </a:cubicBezTo>
                <a:cubicBezTo>
                  <a:pt x="29" y="145"/>
                  <a:pt x="42" y="196"/>
                  <a:pt x="45" y="198"/>
                </a:cubicBezTo>
                <a:cubicBezTo>
                  <a:pt x="61" y="207"/>
                  <a:pt x="81" y="203"/>
                  <a:pt x="99" y="207"/>
                </a:cubicBezTo>
                <a:cubicBezTo>
                  <a:pt x="148" y="218"/>
                  <a:pt x="104" y="212"/>
                  <a:pt x="153" y="234"/>
                </a:cubicBezTo>
                <a:cubicBezTo>
                  <a:pt x="170" y="242"/>
                  <a:pt x="190" y="244"/>
                  <a:pt x="207" y="252"/>
                </a:cubicBezTo>
                <a:cubicBezTo>
                  <a:pt x="219" y="258"/>
                  <a:pt x="231" y="264"/>
                  <a:pt x="243" y="270"/>
                </a:cubicBezTo>
                <a:cubicBezTo>
                  <a:pt x="284" y="353"/>
                  <a:pt x="273" y="448"/>
                  <a:pt x="315" y="531"/>
                </a:cubicBezTo>
                <a:cubicBezTo>
                  <a:pt x="318" y="549"/>
                  <a:pt x="315" y="569"/>
                  <a:pt x="324" y="585"/>
                </a:cubicBezTo>
                <a:cubicBezTo>
                  <a:pt x="329" y="593"/>
                  <a:pt x="342" y="592"/>
                  <a:pt x="351" y="594"/>
                </a:cubicBezTo>
                <a:cubicBezTo>
                  <a:pt x="390" y="604"/>
                  <a:pt x="429" y="612"/>
                  <a:pt x="468" y="621"/>
                </a:cubicBezTo>
                <a:cubicBezTo>
                  <a:pt x="476" y="735"/>
                  <a:pt x="445" y="791"/>
                  <a:pt x="558" y="810"/>
                </a:cubicBezTo>
                <a:cubicBezTo>
                  <a:pt x="571" y="945"/>
                  <a:pt x="567" y="870"/>
                  <a:pt x="567" y="1035"/>
                </a:cubicBezTo>
              </a:path>
            </a:pathLst>
          </a:custGeom>
          <a:noFill/>
          <a:ln w="38100" cmpd="sng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49160" name="Freeform 8"/>
          <p:cNvSpPr>
            <a:spLocks/>
          </p:cNvSpPr>
          <p:nvPr/>
        </p:nvSpPr>
        <p:spPr bwMode="auto">
          <a:xfrm rot="6114673">
            <a:off x="8864600" y="3124200"/>
            <a:ext cx="2286000" cy="914400"/>
          </a:xfrm>
          <a:custGeom>
            <a:avLst/>
            <a:gdLst>
              <a:gd name="T0" fmla="*/ 0 w 1440"/>
              <a:gd name="T1" fmla="*/ 2147483646 h 432"/>
              <a:gd name="T2" fmla="*/ 2147483646 w 1440"/>
              <a:gd name="T3" fmla="*/ 2147483646 h 432"/>
              <a:gd name="T4" fmla="*/ 2147483646 w 1440"/>
              <a:gd name="T5" fmla="*/ 2147483646 h 432"/>
              <a:gd name="T6" fmla="*/ 2147483646 w 1440"/>
              <a:gd name="T7" fmla="*/ 0 h 432"/>
              <a:gd name="T8" fmla="*/ 2147483646 w 1440"/>
              <a:gd name="T9" fmla="*/ 2147483646 h 432"/>
              <a:gd name="T10" fmla="*/ 2147483646 w 1440"/>
              <a:gd name="T11" fmla="*/ 2147483646 h 432"/>
              <a:gd name="T12" fmla="*/ 2147483646 w 1440"/>
              <a:gd name="T13" fmla="*/ 2147483646 h 432"/>
              <a:gd name="T14" fmla="*/ 2147483646 w 1440"/>
              <a:gd name="T15" fmla="*/ 2147483646 h 432"/>
              <a:gd name="T16" fmla="*/ 2147483646 w 1440"/>
              <a:gd name="T17" fmla="*/ 2147483646 h 432"/>
              <a:gd name="T18" fmla="*/ 2147483646 w 1440"/>
              <a:gd name="T19" fmla="*/ 2147483646 h 432"/>
              <a:gd name="T20" fmla="*/ 2147483646 w 1440"/>
              <a:gd name="T21" fmla="*/ 2147483646 h 432"/>
              <a:gd name="T22" fmla="*/ 2147483646 w 1440"/>
              <a:gd name="T23" fmla="*/ 2147483646 h 432"/>
              <a:gd name="T24" fmla="*/ 2147483646 w 1440"/>
              <a:gd name="T25" fmla="*/ 2147483646 h 432"/>
              <a:gd name="T26" fmla="*/ 2147483646 w 1440"/>
              <a:gd name="T27" fmla="*/ 2147483646 h 432"/>
              <a:gd name="T28" fmla="*/ 2147483646 w 1440"/>
              <a:gd name="T29" fmla="*/ 2147483646 h 432"/>
              <a:gd name="T30" fmla="*/ 2147483646 w 1440"/>
              <a:gd name="T31" fmla="*/ 2147483646 h 432"/>
              <a:gd name="T32" fmla="*/ 2147483646 w 1440"/>
              <a:gd name="T33" fmla="*/ 2147483646 h 432"/>
              <a:gd name="T34" fmla="*/ 2147483646 w 1440"/>
              <a:gd name="T35" fmla="*/ 2147483646 h 432"/>
              <a:gd name="T36" fmla="*/ 2147483646 w 1440"/>
              <a:gd name="T37" fmla="*/ 2147483646 h 432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1440" h="432">
                <a:moveTo>
                  <a:pt x="0" y="126"/>
                </a:moveTo>
                <a:cubicBezTo>
                  <a:pt x="58" y="260"/>
                  <a:pt x="25" y="285"/>
                  <a:pt x="144" y="270"/>
                </a:cubicBezTo>
                <a:cubicBezTo>
                  <a:pt x="181" y="245"/>
                  <a:pt x="220" y="230"/>
                  <a:pt x="252" y="198"/>
                </a:cubicBezTo>
                <a:cubicBezTo>
                  <a:pt x="321" y="129"/>
                  <a:pt x="386" y="55"/>
                  <a:pt x="468" y="0"/>
                </a:cubicBezTo>
                <a:cubicBezTo>
                  <a:pt x="485" y="78"/>
                  <a:pt x="504" y="153"/>
                  <a:pt x="540" y="225"/>
                </a:cubicBezTo>
                <a:cubicBezTo>
                  <a:pt x="561" y="222"/>
                  <a:pt x="584" y="226"/>
                  <a:pt x="603" y="216"/>
                </a:cubicBezTo>
                <a:cubicBezTo>
                  <a:pt x="625" y="204"/>
                  <a:pt x="636" y="176"/>
                  <a:pt x="657" y="162"/>
                </a:cubicBezTo>
                <a:cubicBezTo>
                  <a:pt x="701" y="133"/>
                  <a:pt x="736" y="97"/>
                  <a:pt x="765" y="54"/>
                </a:cubicBezTo>
                <a:cubicBezTo>
                  <a:pt x="804" y="60"/>
                  <a:pt x="845" y="60"/>
                  <a:pt x="882" y="72"/>
                </a:cubicBezTo>
                <a:cubicBezTo>
                  <a:pt x="915" y="83"/>
                  <a:pt x="918" y="171"/>
                  <a:pt x="918" y="171"/>
                </a:cubicBezTo>
                <a:cubicBezTo>
                  <a:pt x="974" y="157"/>
                  <a:pt x="987" y="129"/>
                  <a:pt x="1026" y="90"/>
                </a:cubicBezTo>
                <a:cubicBezTo>
                  <a:pt x="1038" y="96"/>
                  <a:pt x="1053" y="99"/>
                  <a:pt x="1062" y="108"/>
                </a:cubicBezTo>
                <a:cubicBezTo>
                  <a:pt x="1069" y="115"/>
                  <a:pt x="1066" y="127"/>
                  <a:pt x="1071" y="135"/>
                </a:cubicBezTo>
                <a:cubicBezTo>
                  <a:pt x="1094" y="175"/>
                  <a:pt x="1111" y="205"/>
                  <a:pt x="1152" y="225"/>
                </a:cubicBezTo>
                <a:cubicBezTo>
                  <a:pt x="1206" y="207"/>
                  <a:pt x="1252" y="171"/>
                  <a:pt x="1305" y="153"/>
                </a:cubicBezTo>
                <a:cubicBezTo>
                  <a:pt x="1332" y="194"/>
                  <a:pt x="1360" y="235"/>
                  <a:pt x="1395" y="270"/>
                </a:cubicBezTo>
                <a:cubicBezTo>
                  <a:pt x="1398" y="279"/>
                  <a:pt x="1402" y="288"/>
                  <a:pt x="1404" y="297"/>
                </a:cubicBezTo>
                <a:cubicBezTo>
                  <a:pt x="1408" y="315"/>
                  <a:pt x="1408" y="334"/>
                  <a:pt x="1413" y="351"/>
                </a:cubicBezTo>
                <a:cubicBezTo>
                  <a:pt x="1422" y="381"/>
                  <a:pt x="1440" y="398"/>
                  <a:pt x="1440" y="432"/>
                </a:cubicBezTo>
              </a:path>
            </a:pathLst>
          </a:custGeom>
          <a:noFill/>
          <a:ln w="38100" cmpd="sng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49161" name="Freeform 9"/>
          <p:cNvSpPr>
            <a:spLocks/>
          </p:cNvSpPr>
          <p:nvPr/>
        </p:nvSpPr>
        <p:spPr bwMode="auto">
          <a:xfrm rot="2691951">
            <a:off x="5181600" y="3124200"/>
            <a:ext cx="3048000" cy="685800"/>
          </a:xfrm>
          <a:custGeom>
            <a:avLst/>
            <a:gdLst>
              <a:gd name="T0" fmla="*/ 0 w 1440"/>
              <a:gd name="T1" fmla="*/ 2147483646 h 432"/>
              <a:gd name="T2" fmla="*/ 2147483646 w 1440"/>
              <a:gd name="T3" fmla="*/ 2147483646 h 432"/>
              <a:gd name="T4" fmla="*/ 2147483646 w 1440"/>
              <a:gd name="T5" fmla="*/ 2147483646 h 432"/>
              <a:gd name="T6" fmla="*/ 2147483646 w 1440"/>
              <a:gd name="T7" fmla="*/ 0 h 432"/>
              <a:gd name="T8" fmla="*/ 2147483646 w 1440"/>
              <a:gd name="T9" fmla="*/ 2147483646 h 432"/>
              <a:gd name="T10" fmla="*/ 2147483646 w 1440"/>
              <a:gd name="T11" fmla="*/ 2147483646 h 432"/>
              <a:gd name="T12" fmla="*/ 2147483646 w 1440"/>
              <a:gd name="T13" fmla="*/ 2147483646 h 432"/>
              <a:gd name="T14" fmla="*/ 2147483646 w 1440"/>
              <a:gd name="T15" fmla="*/ 2147483646 h 432"/>
              <a:gd name="T16" fmla="*/ 2147483646 w 1440"/>
              <a:gd name="T17" fmla="*/ 2147483646 h 432"/>
              <a:gd name="T18" fmla="*/ 2147483646 w 1440"/>
              <a:gd name="T19" fmla="*/ 2147483646 h 432"/>
              <a:gd name="T20" fmla="*/ 2147483646 w 1440"/>
              <a:gd name="T21" fmla="*/ 2147483646 h 432"/>
              <a:gd name="T22" fmla="*/ 2147483646 w 1440"/>
              <a:gd name="T23" fmla="*/ 2147483646 h 432"/>
              <a:gd name="T24" fmla="*/ 2147483646 w 1440"/>
              <a:gd name="T25" fmla="*/ 2147483646 h 432"/>
              <a:gd name="T26" fmla="*/ 2147483646 w 1440"/>
              <a:gd name="T27" fmla="*/ 2147483646 h 432"/>
              <a:gd name="T28" fmla="*/ 2147483646 w 1440"/>
              <a:gd name="T29" fmla="*/ 2147483646 h 432"/>
              <a:gd name="T30" fmla="*/ 2147483646 w 1440"/>
              <a:gd name="T31" fmla="*/ 2147483646 h 432"/>
              <a:gd name="T32" fmla="*/ 2147483646 w 1440"/>
              <a:gd name="T33" fmla="*/ 2147483646 h 432"/>
              <a:gd name="T34" fmla="*/ 2147483646 w 1440"/>
              <a:gd name="T35" fmla="*/ 2147483646 h 432"/>
              <a:gd name="T36" fmla="*/ 2147483646 w 1440"/>
              <a:gd name="T37" fmla="*/ 2147483646 h 432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1440" h="432">
                <a:moveTo>
                  <a:pt x="0" y="126"/>
                </a:moveTo>
                <a:cubicBezTo>
                  <a:pt x="58" y="260"/>
                  <a:pt x="25" y="285"/>
                  <a:pt x="144" y="270"/>
                </a:cubicBezTo>
                <a:cubicBezTo>
                  <a:pt x="181" y="245"/>
                  <a:pt x="220" y="230"/>
                  <a:pt x="252" y="198"/>
                </a:cubicBezTo>
                <a:cubicBezTo>
                  <a:pt x="321" y="129"/>
                  <a:pt x="386" y="55"/>
                  <a:pt x="468" y="0"/>
                </a:cubicBezTo>
                <a:cubicBezTo>
                  <a:pt x="485" y="78"/>
                  <a:pt x="504" y="153"/>
                  <a:pt x="540" y="225"/>
                </a:cubicBezTo>
                <a:cubicBezTo>
                  <a:pt x="561" y="222"/>
                  <a:pt x="584" y="226"/>
                  <a:pt x="603" y="216"/>
                </a:cubicBezTo>
                <a:cubicBezTo>
                  <a:pt x="625" y="204"/>
                  <a:pt x="636" y="176"/>
                  <a:pt x="657" y="162"/>
                </a:cubicBezTo>
                <a:cubicBezTo>
                  <a:pt x="701" y="133"/>
                  <a:pt x="736" y="97"/>
                  <a:pt x="765" y="54"/>
                </a:cubicBezTo>
                <a:cubicBezTo>
                  <a:pt x="804" y="60"/>
                  <a:pt x="845" y="60"/>
                  <a:pt x="882" y="72"/>
                </a:cubicBezTo>
                <a:cubicBezTo>
                  <a:pt x="915" y="83"/>
                  <a:pt x="918" y="171"/>
                  <a:pt x="918" y="171"/>
                </a:cubicBezTo>
                <a:cubicBezTo>
                  <a:pt x="974" y="157"/>
                  <a:pt x="987" y="129"/>
                  <a:pt x="1026" y="90"/>
                </a:cubicBezTo>
                <a:cubicBezTo>
                  <a:pt x="1038" y="96"/>
                  <a:pt x="1053" y="99"/>
                  <a:pt x="1062" y="108"/>
                </a:cubicBezTo>
                <a:cubicBezTo>
                  <a:pt x="1069" y="115"/>
                  <a:pt x="1066" y="127"/>
                  <a:pt x="1071" y="135"/>
                </a:cubicBezTo>
                <a:cubicBezTo>
                  <a:pt x="1094" y="175"/>
                  <a:pt x="1111" y="205"/>
                  <a:pt x="1152" y="225"/>
                </a:cubicBezTo>
                <a:cubicBezTo>
                  <a:pt x="1206" y="207"/>
                  <a:pt x="1252" y="171"/>
                  <a:pt x="1305" y="153"/>
                </a:cubicBezTo>
                <a:cubicBezTo>
                  <a:pt x="1332" y="194"/>
                  <a:pt x="1360" y="235"/>
                  <a:pt x="1395" y="270"/>
                </a:cubicBezTo>
                <a:cubicBezTo>
                  <a:pt x="1398" y="279"/>
                  <a:pt x="1402" y="288"/>
                  <a:pt x="1404" y="297"/>
                </a:cubicBezTo>
                <a:cubicBezTo>
                  <a:pt x="1408" y="315"/>
                  <a:pt x="1408" y="334"/>
                  <a:pt x="1413" y="351"/>
                </a:cubicBezTo>
                <a:cubicBezTo>
                  <a:pt x="1422" y="381"/>
                  <a:pt x="1440" y="398"/>
                  <a:pt x="1440" y="432"/>
                </a:cubicBezTo>
              </a:path>
            </a:pathLst>
          </a:custGeom>
          <a:noFill/>
          <a:ln w="38100" cmpd="sng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49162" name="Freeform 10"/>
          <p:cNvSpPr>
            <a:spLocks/>
          </p:cNvSpPr>
          <p:nvPr/>
        </p:nvSpPr>
        <p:spPr bwMode="auto">
          <a:xfrm>
            <a:off x="2133600" y="1066800"/>
            <a:ext cx="3048000" cy="685800"/>
          </a:xfrm>
          <a:custGeom>
            <a:avLst/>
            <a:gdLst>
              <a:gd name="T0" fmla="*/ 0 w 1440"/>
              <a:gd name="T1" fmla="*/ 2147483646 h 432"/>
              <a:gd name="T2" fmla="*/ 2147483646 w 1440"/>
              <a:gd name="T3" fmla="*/ 2147483646 h 432"/>
              <a:gd name="T4" fmla="*/ 2147483646 w 1440"/>
              <a:gd name="T5" fmla="*/ 2147483646 h 432"/>
              <a:gd name="T6" fmla="*/ 2147483646 w 1440"/>
              <a:gd name="T7" fmla="*/ 0 h 432"/>
              <a:gd name="T8" fmla="*/ 2147483646 w 1440"/>
              <a:gd name="T9" fmla="*/ 2147483646 h 432"/>
              <a:gd name="T10" fmla="*/ 2147483646 w 1440"/>
              <a:gd name="T11" fmla="*/ 2147483646 h 432"/>
              <a:gd name="T12" fmla="*/ 2147483646 w 1440"/>
              <a:gd name="T13" fmla="*/ 2147483646 h 432"/>
              <a:gd name="T14" fmla="*/ 2147483646 w 1440"/>
              <a:gd name="T15" fmla="*/ 2147483646 h 432"/>
              <a:gd name="T16" fmla="*/ 2147483646 w 1440"/>
              <a:gd name="T17" fmla="*/ 2147483646 h 432"/>
              <a:gd name="T18" fmla="*/ 2147483646 w 1440"/>
              <a:gd name="T19" fmla="*/ 2147483646 h 432"/>
              <a:gd name="T20" fmla="*/ 2147483646 w 1440"/>
              <a:gd name="T21" fmla="*/ 2147483646 h 432"/>
              <a:gd name="T22" fmla="*/ 2147483646 w 1440"/>
              <a:gd name="T23" fmla="*/ 2147483646 h 432"/>
              <a:gd name="T24" fmla="*/ 2147483646 w 1440"/>
              <a:gd name="T25" fmla="*/ 2147483646 h 432"/>
              <a:gd name="T26" fmla="*/ 2147483646 w 1440"/>
              <a:gd name="T27" fmla="*/ 2147483646 h 432"/>
              <a:gd name="T28" fmla="*/ 2147483646 w 1440"/>
              <a:gd name="T29" fmla="*/ 2147483646 h 432"/>
              <a:gd name="T30" fmla="*/ 2147483646 w 1440"/>
              <a:gd name="T31" fmla="*/ 2147483646 h 432"/>
              <a:gd name="T32" fmla="*/ 2147483646 w 1440"/>
              <a:gd name="T33" fmla="*/ 2147483646 h 432"/>
              <a:gd name="T34" fmla="*/ 2147483646 w 1440"/>
              <a:gd name="T35" fmla="*/ 2147483646 h 432"/>
              <a:gd name="T36" fmla="*/ 2147483646 w 1440"/>
              <a:gd name="T37" fmla="*/ 2147483646 h 432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1440" h="432">
                <a:moveTo>
                  <a:pt x="0" y="126"/>
                </a:moveTo>
                <a:cubicBezTo>
                  <a:pt x="58" y="260"/>
                  <a:pt x="25" y="285"/>
                  <a:pt x="144" y="270"/>
                </a:cubicBezTo>
                <a:cubicBezTo>
                  <a:pt x="181" y="245"/>
                  <a:pt x="220" y="230"/>
                  <a:pt x="252" y="198"/>
                </a:cubicBezTo>
                <a:cubicBezTo>
                  <a:pt x="321" y="129"/>
                  <a:pt x="386" y="55"/>
                  <a:pt x="468" y="0"/>
                </a:cubicBezTo>
                <a:cubicBezTo>
                  <a:pt x="485" y="78"/>
                  <a:pt x="504" y="153"/>
                  <a:pt x="540" y="225"/>
                </a:cubicBezTo>
                <a:cubicBezTo>
                  <a:pt x="561" y="222"/>
                  <a:pt x="584" y="226"/>
                  <a:pt x="603" y="216"/>
                </a:cubicBezTo>
                <a:cubicBezTo>
                  <a:pt x="625" y="204"/>
                  <a:pt x="636" y="176"/>
                  <a:pt x="657" y="162"/>
                </a:cubicBezTo>
                <a:cubicBezTo>
                  <a:pt x="701" y="133"/>
                  <a:pt x="736" y="97"/>
                  <a:pt x="765" y="54"/>
                </a:cubicBezTo>
                <a:cubicBezTo>
                  <a:pt x="804" y="60"/>
                  <a:pt x="845" y="60"/>
                  <a:pt x="882" y="72"/>
                </a:cubicBezTo>
                <a:cubicBezTo>
                  <a:pt x="915" y="83"/>
                  <a:pt x="918" y="171"/>
                  <a:pt x="918" y="171"/>
                </a:cubicBezTo>
                <a:cubicBezTo>
                  <a:pt x="974" y="157"/>
                  <a:pt x="987" y="129"/>
                  <a:pt x="1026" y="90"/>
                </a:cubicBezTo>
                <a:cubicBezTo>
                  <a:pt x="1038" y="96"/>
                  <a:pt x="1053" y="99"/>
                  <a:pt x="1062" y="108"/>
                </a:cubicBezTo>
                <a:cubicBezTo>
                  <a:pt x="1069" y="115"/>
                  <a:pt x="1066" y="127"/>
                  <a:pt x="1071" y="135"/>
                </a:cubicBezTo>
                <a:cubicBezTo>
                  <a:pt x="1094" y="175"/>
                  <a:pt x="1111" y="205"/>
                  <a:pt x="1152" y="225"/>
                </a:cubicBezTo>
                <a:cubicBezTo>
                  <a:pt x="1206" y="207"/>
                  <a:pt x="1252" y="171"/>
                  <a:pt x="1305" y="153"/>
                </a:cubicBezTo>
                <a:cubicBezTo>
                  <a:pt x="1332" y="194"/>
                  <a:pt x="1360" y="235"/>
                  <a:pt x="1395" y="270"/>
                </a:cubicBezTo>
                <a:cubicBezTo>
                  <a:pt x="1398" y="279"/>
                  <a:pt x="1402" y="288"/>
                  <a:pt x="1404" y="297"/>
                </a:cubicBezTo>
                <a:cubicBezTo>
                  <a:pt x="1408" y="315"/>
                  <a:pt x="1408" y="334"/>
                  <a:pt x="1413" y="351"/>
                </a:cubicBezTo>
                <a:cubicBezTo>
                  <a:pt x="1422" y="381"/>
                  <a:pt x="1440" y="398"/>
                  <a:pt x="1440" y="432"/>
                </a:cubicBezTo>
              </a:path>
            </a:pathLst>
          </a:custGeom>
          <a:noFill/>
          <a:ln w="38100" cmpd="sng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49163" name="Freeform 11"/>
          <p:cNvSpPr>
            <a:spLocks/>
          </p:cNvSpPr>
          <p:nvPr/>
        </p:nvSpPr>
        <p:spPr bwMode="auto">
          <a:xfrm>
            <a:off x="4572000" y="685800"/>
            <a:ext cx="3048000" cy="685800"/>
          </a:xfrm>
          <a:custGeom>
            <a:avLst/>
            <a:gdLst>
              <a:gd name="T0" fmla="*/ 0 w 1440"/>
              <a:gd name="T1" fmla="*/ 2147483646 h 432"/>
              <a:gd name="T2" fmla="*/ 2147483646 w 1440"/>
              <a:gd name="T3" fmla="*/ 2147483646 h 432"/>
              <a:gd name="T4" fmla="*/ 2147483646 w 1440"/>
              <a:gd name="T5" fmla="*/ 2147483646 h 432"/>
              <a:gd name="T6" fmla="*/ 2147483646 w 1440"/>
              <a:gd name="T7" fmla="*/ 0 h 432"/>
              <a:gd name="T8" fmla="*/ 2147483646 w 1440"/>
              <a:gd name="T9" fmla="*/ 2147483646 h 432"/>
              <a:gd name="T10" fmla="*/ 2147483646 w 1440"/>
              <a:gd name="T11" fmla="*/ 2147483646 h 432"/>
              <a:gd name="T12" fmla="*/ 2147483646 w 1440"/>
              <a:gd name="T13" fmla="*/ 2147483646 h 432"/>
              <a:gd name="T14" fmla="*/ 2147483646 w 1440"/>
              <a:gd name="T15" fmla="*/ 2147483646 h 432"/>
              <a:gd name="T16" fmla="*/ 2147483646 w 1440"/>
              <a:gd name="T17" fmla="*/ 2147483646 h 432"/>
              <a:gd name="T18" fmla="*/ 2147483646 w 1440"/>
              <a:gd name="T19" fmla="*/ 2147483646 h 432"/>
              <a:gd name="T20" fmla="*/ 2147483646 w 1440"/>
              <a:gd name="T21" fmla="*/ 2147483646 h 432"/>
              <a:gd name="T22" fmla="*/ 2147483646 w 1440"/>
              <a:gd name="T23" fmla="*/ 2147483646 h 432"/>
              <a:gd name="T24" fmla="*/ 2147483646 w 1440"/>
              <a:gd name="T25" fmla="*/ 2147483646 h 432"/>
              <a:gd name="T26" fmla="*/ 2147483646 w 1440"/>
              <a:gd name="T27" fmla="*/ 2147483646 h 432"/>
              <a:gd name="T28" fmla="*/ 2147483646 w 1440"/>
              <a:gd name="T29" fmla="*/ 2147483646 h 432"/>
              <a:gd name="T30" fmla="*/ 2147483646 w 1440"/>
              <a:gd name="T31" fmla="*/ 2147483646 h 432"/>
              <a:gd name="T32" fmla="*/ 2147483646 w 1440"/>
              <a:gd name="T33" fmla="*/ 2147483646 h 432"/>
              <a:gd name="T34" fmla="*/ 2147483646 w 1440"/>
              <a:gd name="T35" fmla="*/ 2147483646 h 432"/>
              <a:gd name="T36" fmla="*/ 2147483646 w 1440"/>
              <a:gd name="T37" fmla="*/ 2147483646 h 432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1440" h="432">
                <a:moveTo>
                  <a:pt x="0" y="126"/>
                </a:moveTo>
                <a:cubicBezTo>
                  <a:pt x="58" y="260"/>
                  <a:pt x="25" y="285"/>
                  <a:pt x="144" y="270"/>
                </a:cubicBezTo>
                <a:cubicBezTo>
                  <a:pt x="181" y="245"/>
                  <a:pt x="220" y="230"/>
                  <a:pt x="252" y="198"/>
                </a:cubicBezTo>
                <a:cubicBezTo>
                  <a:pt x="321" y="129"/>
                  <a:pt x="386" y="55"/>
                  <a:pt x="468" y="0"/>
                </a:cubicBezTo>
                <a:cubicBezTo>
                  <a:pt x="485" y="78"/>
                  <a:pt x="504" y="153"/>
                  <a:pt x="540" y="225"/>
                </a:cubicBezTo>
                <a:cubicBezTo>
                  <a:pt x="561" y="222"/>
                  <a:pt x="584" y="226"/>
                  <a:pt x="603" y="216"/>
                </a:cubicBezTo>
                <a:cubicBezTo>
                  <a:pt x="625" y="204"/>
                  <a:pt x="636" y="176"/>
                  <a:pt x="657" y="162"/>
                </a:cubicBezTo>
                <a:cubicBezTo>
                  <a:pt x="701" y="133"/>
                  <a:pt x="736" y="97"/>
                  <a:pt x="765" y="54"/>
                </a:cubicBezTo>
                <a:cubicBezTo>
                  <a:pt x="804" y="60"/>
                  <a:pt x="845" y="60"/>
                  <a:pt x="882" y="72"/>
                </a:cubicBezTo>
                <a:cubicBezTo>
                  <a:pt x="915" y="83"/>
                  <a:pt x="918" y="171"/>
                  <a:pt x="918" y="171"/>
                </a:cubicBezTo>
                <a:cubicBezTo>
                  <a:pt x="974" y="157"/>
                  <a:pt x="987" y="129"/>
                  <a:pt x="1026" y="90"/>
                </a:cubicBezTo>
                <a:cubicBezTo>
                  <a:pt x="1038" y="96"/>
                  <a:pt x="1053" y="99"/>
                  <a:pt x="1062" y="108"/>
                </a:cubicBezTo>
                <a:cubicBezTo>
                  <a:pt x="1069" y="115"/>
                  <a:pt x="1066" y="127"/>
                  <a:pt x="1071" y="135"/>
                </a:cubicBezTo>
                <a:cubicBezTo>
                  <a:pt x="1094" y="175"/>
                  <a:pt x="1111" y="205"/>
                  <a:pt x="1152" y="225"/>
                </a:cubicBezTo>
                <a:cubicBezTo>
                  <a:pt x="1206" y="207"/>
                  <a:pt x="1252" y="171"/>
                  <a:pt x="1305" y="153"/>
                </a:cubicBezTo>
                <a:cubicBezTo>
                  <a:pt x="1332" y="194"/>
                  <a:pt x="1360" y="235"/>
                  <a:pt x="1395" y="270"/>
                </a:cubicBezTo>
                <a:cubicBezTo>
                  <a:pt x="1398" y="279"/>
                  <a:pt x="1402" y="288"/>
                  <a:pt x="1404" y="297"/>
                </a:cubicBezTo>
                <a:cubicBezTo>
                  <a:pt x="1408" y="315"/>
                  <a:pt x="1408" y="334"/>
                  <a:pt x="1413" y="351"/>
                </a:cubicBezTo>
                <a:cubicBezTo>
                  <a:pt x="1422" y="381"/>
                  <a:pt x="1440" y="398"/>
                  <a:pt x="1440" y="432"/>
                </a:cubicBezTo>
              </a:path>
            </a:pathLst>
          </a:custGeom>
          <a:noFill/>
          <a:ln w="38100" cmpd="sng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49164" name="Freeform 12"/>
          <p:cNvSpPr>
            <a:spLocks/>
          </p:cNvSpPr>
          <p:nvPr/>
        </p:nvSpPr>
        <p:spPr bwMode="auto">
          <a:xfrm>
            <a:off x="6502400" y="1371600"/>
            <a:ext cx="3048000" cy="685800"/>
          </a:xfrm>
          <a:custGeom>
            <a:avLst/>
            <a:gdLst>
              <a:gd name="T0" fmla="*/ 0 w 1440"/>
              <a:gd name="T1" fmla="*/ 2147483646 h 432"/>
              <a:gd name="T2" fmla="*/ 2147483646 w 1440"/>
              <a:gd name="T3" fmla="*/ 2147483646 h 432"/>
              <a:gd name="T4" fmla="*/ 2147483646 w 1440"/>
              <a:gd name="T5" fmla="*/ 2147483646 h 432"/>
              <a:gd name="T6" fmla="*/ 2147483646 w 1440"/>
              <a:gd name="T7" fmla="*/ 0 h 432"/>
              <a:gd name="T8" fmla="*/ 2147483646 w 1440"/>
              <a:gd name="T9" fmla="*/ 2147483646 h 432"/>
              <a:gd name="T10" fmla="*/ 2147483646 w 1440"/>
              <a:gd name="T11" fmla="*/ 2147483646 h 432"/>
              <a:gd name="T12" fmla="*/ 2147483646 w 1440"/>
              <a:gd name="T13" fmla="*/ 2147483646 h 432"/>
              <a:gd name="T14" fmla="*/ 2147483646 w 1440"/>
              <a:gd name="T15" fmla="*/ 2147483646 h 432"/>
              <a:gd name="T16" fmla="*/ 2147483646 w 1440"/>
              <a:gd name="T17" fmla="*/ 2147483646 h 432"/>
              <a:gd name="T18" fmla="*/ 2147483646 w 1440"/>
              <a:gd name="T19" fmla="*/ 2147483646 h 432"/>
              <a:gd name="T20" fmla="*/ 2147483646 w 1440"/>
              <a:gd name="T21" fmla="*/ 2147483646 h 432"/>
              <a:gd name="T22" fmla="*/ 2147483646 w 1440"/>
              <a:gd name="T23" fmla="*/ 2147483646 h 432"/>
              <a:gd name="T24" fmla="*/ 2147483646 w 1440"/>
              <a:gd name="T25" fmla="*/ 2147483646 h 432"/>
              <a:gd name="T26" fmla="*/ 2147483646 w 1440"/>
              <a:gd name="T27" fmla="*/ 2147483646 h 432"/>
              <a:gd name="T28" fmla="*/ 2147483646 w 1440"/>
              <a:gd name="T29" fmla="*/ 2147483646 h 432"/>
              <a:gd name="T30" fmla="*/ 2147483646 w 1440"/>
              <a:gd name="T31" fmla="*/ 2147483646 h 432"/>
              <a:gd name="T32" fmla="*/ 2147483646 w 1440"/>
              <a:gd name="T33" fmla="*/ 2147483646 h 432"/>
              <a:gd name="T34" fmla="*/ 2147483646 w 1440"/>
              <a:gd name="T35" fmla="*/ 2147483646 h 432"/>
              <a:gd name="T36" fmla="*/ 2147483646 w 1440"/>
              <a:gd name="T37" fmla="*/ 2147483646 h 432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1440" h="432">
                <a:moveTo>
                  <a:pt x="0" y="126"/>
                </a:moveTo>
                <a:cubicBezTo>
                  <a:pt x="58" y="260"/>
                  <a:pt x="25" y="285"/>
                  <a:pt x="144" y="270"/>
                </a:cubicBezTo>
                <a:cubicBezTo>
                  <a:pt x="181" y="245"/>
                  <a:pt x="220" y="230"/>
                  <a:pt x="252" y="198"/>
                </a:cubicBezTo>
                <a:cubicBezTo>
                  <a:pt x="321" y="129"/>
                  <a:pt x="386" y="55"/>
                  <a:pt x="468" y="0"/>
                </a:cubicBezTo>
                <a:cubicBezTo>
                  <a:pt x="485" y="78"/>
                  <a:pt x="504" y="153"/>
                  <a:pt x="540" y="225"/>
                </a:cubicBezTo>
                <a:cubicBezTo>
                  <a:pt x="561" y="222"/>
                  <a:pt x="584" y="226"/>
                  <a:pt x="603" y="216"/>
                </a:cubicBezTo>
                <a:cubicBezTo>
                  <a:pt x="625" y="204"/>
                  <a:pt x="636" y="176"/>
                  <a:pt x="657" y="162"/>
                </a:cubicBezTo>
                <a:cubicBezTo>
                  <a:pt x="701" y="133"/>
                  <a:pt x="736" y="97"/>
                  <a:pt x="765" y="54"/>
                </a:cubicBezTo>
                <a:cubicBezTo>
                  <a:pt x="804" y="60"/>
                  <a:pt x="845" y="60"/>
                  <a:pt x="882" y="72"/>
                </a:cubicBezTo>
                <a:cubicBezTo>
                  <a:pt x="915" y="83"/>
                  <a:pt x="918" y="171"/>
                  <a:pt x="918" y="171"/>
                </a:cubicBezTo>
                <a:cubicBezTo>
                  <a:pt x="974" y="157"/>
                  <a:pt x="987" y="129"/>
                  <a:pt x="1026" y="90"/>
                </a:cubicBezTo>
                <a:cubicBezTo>
                  <a:pt x="1038" y="96"/>
                  <a:pt x="1053" y="99"/>
                  <a:pt x="1062" y="108"/>
                </a:cubicBezTo>
                <a:cubicBezTo>
                  <a:pt x="1069" y="115"/>
                  <a:pt x="1066" y="127"/>
                  <a:pt x="1071" y="135"/>
                </a:cubicBezTo>
                <a:cubicBezTo>
                  <a:pt x="1094" y="175"/>
                  <a:pt x="1111" y="205"/>
                  <a:pt x="1152" y="225"/>
                </a:cubicBezTo>
                <a:cubicBezTo>
                  <a:pt x="1206" y="207"/>
                  <a:pt x="1252" y="171"/>
                  <a:pt x="1305" y="153"/>
                </a:cubicBezTo>
                <a:cubicBezTo>
                  <a:pt x="1332" y="194"/>
                  <a:pt x="1360" y="235"/>
                  <a:pt x="1395" y="270"/>
                </a:cubicBezTo>
                <a:cubicBezTo>
                  <a:pt x="1398" y="279"/>
                  <a:pt x="1402" y="288"/>
                  <a:pt x="1404" y="297"/>
                </a:cubicBezTo>
                <a:cubicBezTo>
                  <a:pt x="1408" y="315"/>
                  <a:pt x="1408" y="334"/>
                  <a:pt x="1413" y="351"/>
                </a:cubicBezTo>
                <a:cubicBezTo>
                  <a:pt x="1422" y="381"/>
                  <a:pt x="1440" y="398"/>
                  <a:pt x="1440" y="432"/>
                </a:cubicBezTo>
              </a:path>
            </a:pathLst>
          </a:custGeom>
          <a:noFill/>
          <a:ln w="38100" cmpd="sng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49165" name="Freeform 13"/>
          <p:cNvSpPr>
            <a:spLocks/>
          </p:cNvSpPr>
          <p:nvPr/>
        </p:nvSpPr>
        <p:spPr bwMode="auto">
          <a:xfrm>
            <a:off x="8128000" y="3505200"/>
            <a:ext cx="1314451" cy="442913"/>
          </a:xfrm>
          <a:custGeom>
            <a:avLst/>
            <a:gdLst>
              <a:gd name="T0" fmla="*/ 0 w 621"/>
              <a:gd name="T1" fmla="*/ 2147483646 h 279"/>
              <a:gd name="T2" fmla="*/ 2147483646 w 621"/>
              <a:gd name="T3" fmla="*/ 2147483646 h 279"/>
              <a:gd name="T4" fmla="*/ 2147483646 w 621"/>
              <a:gd name="T5" fmla="*/ 2147483646 h 279"/>
              <a:gd name="T6" fmla="*/ 2147483646 w 621"/>
              <a:gd name="T7" fmla="*/ 0 h 279"/>
              <a:gd name="T8" fmla="*/ 2147483646 w 621"/>
              <a:gd name="T9" fmla="*/ 2147483646 h 279"/>
              <a:gd name="T10" fmla="*/ 2147483646 w 621"/>
              <a:gd name="T11" fmla="*/ 2147483646 h 279"/>
              <a:gd name="T12" fmla="*/ 2147483646 w 621"/>
              <a:gd name="T13" fmla="*/ 2147483646 h 279"/>
              <a:gd name="T14" fmla="*/ 2147483646 w 621"/>
              <a:gd name="T15" fmla="*/ 2147483646 h 279"/>
              <a:gd name="T16" fmla="*/ 2147483646 w 621"/>
              <a:gd name="T17" fmla="*/ 2147483646 h 279"/>
              <a:gd name="T18" fmla="*/ 2147483646 w 621"/>
              <a:gd name="T19" fmla="*/ 2147483646 h 279"/>
              <a:gd name="T20" fmla="*/ 2147483646 w 621"/>
              <a:gd name="T21" fmla="*/ 2147483646 h 279"/>
              <a:gd name="T22" fmla="*/ 2147483646 w 621"/>
              <a:gd name="T23" fmla="*/ 2147483646 h 279"/>
              <a:gd name="T24" fmla="*/ 2147483646 w 621"/>
              <a:gd name="T25" fmla="*/ 2147483646 h 279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621" h="279">
                <a:moveTo>
                  <a:pt x="0" y="36"/>
                </a:moveTo>
                <a:cubicBezTo>
                  <a:pt x="3" y="45"/>
                  <a:pt x="1" y="59"/>
                  <a:pt x="9" y="63"/>
                </a:cubicBezTo>
                <a:cubicBezTo>
                  <a:pt x="17" y="67"/>
                  <a:pt x="27" y="56"/>
                  <a:pt x="36" y="54"/>
                </a:cubicBezTo>
                <a:cubicBezTo>
                  <a:pt x="95" y="38"/>
                  <a:pt x="153" y="27"/>
                  <a:pt x="207" y="0"/>
                </a:cubicBezTo>
                <a:cubicBezTo>
                  <a:pt x="213" y="8"/>
                  <a:pt x="245" y="50"/>
                  <a:pt x="252" y="63"/>
                </a:cubicBezTo>
                <a:cubicBezTo>
                  <a:pt x="260" y="79"/>
                  <a:pt x="261" y="107"/>
                  <a:pt x="279" y="117"/>
                </a:cubicBezTo>
                <a:cubicBezTo>
                  <a:pt x="292" y="125"/>
                  <a:pt x="309" y="123"/>
                  <a:pt x="324" y="126"/>
                </a:cubicBezTo>
                <a:cubicBezTo>
                  <a:pt x="348" y="120"/>
                  <a:pt x="372" y="115"/>
                  <a:pt x="396" y="108"/>
                </a:cubicBezTo>
                <a:cubicBezTo>
                  <a:pt x="405" y="106"/>
                  <a:pt x="415" y="95"/>
                  <a:pt x="423" y="99"/>
                </a:cubicBezTo>
                <a:cubicBezTo>
                  <a:pt x="436" y="106"/>
                  <a:pt x="441" y="123"/>
                  <a:pt x="450" y="135"/>
                </a:cubicBezTo>
                <a:cubicBezTo>
                  <a:pt x="456" y="153"/>
                  <a:pt x="462" y="171"/>
                  <a:pt x="468" y="189"/>
                </a:cubicBezTo>
                <a:cubicBezTo>
                  <a:pt x="471" y="197"/>
                  <a:pt x="572" y="166"/>
                  <a:pt x="585" y="162"/>
                </a:cubicBezTo>
                <a:cubicBezTo>
                  <a:pt x="601" y="201"/>
                  <a:pt x="603" y="243"/>
                  <a:pt x="621" y="279"/>
                </a:cubicBezTo>
              </a:path>
            </a:pathLst>
          </a:custGeom>
          <a:noFill/>
          <a:ln w="38100" cmpd="sng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49166" name="Freeform 14"/>
          <p:cNvSpPr>
            <a:spLocks/>
          </p:cNvSpPr>
          <p:nvPr/>
        </p:nvSpPr>
        <p:spPr bwMode="auto">
          <a:xfrm>
            <a:off x="6705600" y="3200401"/>
            <a:ext cx="1314451" cy="442913"/>
          </a:xfrm>
          <a:custGeom>
            <a:avLst/>
            <a:gdLst>
              <a:gd name="T0" fmla="*/ 0 w 621"/>
              <a:gd name="T1" fmla="*/ 2147483646 h 279"/>
              <a:gd name="T2" fmla="*/ 2147483646 w 621"/>
              <a:gd name="T3" fmla="*/ 2147483646 h 279"/>
              <a:gd name="T4" fmla="*/ 2147483646 w 621"/>
              <a:gd name="T5" fmla="*/ 2147483646 h 279"/>
              <a:gd name="T6" fmla="*/ 2147483646 w 621"/>
              <a:gd name="T7" fmla="*/ 0 h 279"/>
              <a:gd name="T8" fmla="*/ 2147483646 w 621"/>
              <a:gd name="T9" fmla="*/ 2147483646 h 279"/>
              <a:gd name="T10" fmla="*/ 2147483646 w 621"/>
              <a:gd name="T11" fmla="*/ 2147483646 h 279"/>
              <a:gd name="T12" fmla="*/ 2147483646 w 621"/>
              <a:gd name="T13" fmla="*/ 2147483646 h 279"/>
              <a:gd name="T14" fmla="*/ 2147483646 w 621"/>
              <a:gd name="T15" fmla="*/ 2147483646 h 279"/>
              <a:gd name="T16" fmla="*/ 2147483646 w 621"/>
              <a:gd name="T17" fmla="*/ 2147483646 h 279"/>
              <a:gd name="T18" fmla="*/ 2147483646 w 621"/>
              <a:gd name="T19" fmla="*/ 2147483646 h 279"/>
              <a:gd name="T20" fmla="*/ 2147483646 w 621"/>
              <a:gd name="T21" fmla="*/ 2147483646 h 279"/>
              <a:gd name="T22" fmla="*/ 2147483646 w 621"/>
              <a:gd name="T23" fmla="*/ 2147483646 h 279"/>
              <a:gd name="T24" fmla="*/ 2147483646 w 621"/>
              <a:gd name="T25" fmla="*/ 2147483646 h 279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621" h="279">
                <a:moveTo>
                  <a:pt x="0" y="36"/>
                </a:moveTo>
                <a:cubicBezTo>
                  <a:pt x="3" y="45"/>
                  <a:pt x="1" y="59"/>
                  <a:pt x="9" y="63"/>
                </a:cubicBezTo>
                <a:cubicBezTo>
                  <a:pt x="17" y="67"/>
                  <a:pt x="27" y="56"/>
                  <a:pt x="36" y="54"/>
                </a:cubicBezTo>
                <a:cubicBezTo>
                  <a:pt x="95" y="38"/>
                  <a:pt x="153" y="27"/>
                  <a:pt x="207" y="0"/>
                </a:cubicBezTo>
                <a:cubicBezTo>
                  <a:pt x="213" y="8"/>
                  <a:pt x="245" y="50"/>
                  <a:pt x="252" y="63"/>
                </a:cubicBezTo>
                <a:cubicBezTo>
                  <a:pt x="260" y="79"/>
                  <a:pt x="261" y="107"/>
                  <a:pt x="279" y="117"/>
                </a:cubicBezTo>
                <a:cubicBezTo>
                  <a:pt x="292" y="125"/>
                  <a:pt x="309" y="123"/>
                  <a:pt x="324" y="126"/>
                </a:cubicBezTo>
                <a:cubicBezTo>
                  <a:pt x="348" y="120"/>
                  <a:pt x="372" y="115"/>
                  <a:pt x="396" y="108"/>
                </a:cubicBezTo>
                <a:cubicBezTo>
                  <a:pt x="405" y="106"/>
                  <a:pt x="415" y="95"/>
                  <a:pt x="423" y="99"/>
                </a:cubicBezTo>
                <a:cubicBezTo>
                  <a:pt x="436" y="106"/>
                  <a:pt x="441" y="123"/>
                  <a:pt x="450" y="135"/>
                </a:cubicBezTo>
                <a:cubicBezTo>
                  <a:pt x="456" y="153"/>
                  <a:pt x="462" y="171"/>
                  <a:pt x="468" y="189"/>
                </a:cubicBezTo>
                <a:cubicBezTo>
                  <a:pt x="471" y="197"/>
                  <a:pt x="572" y="166"/>
                  <a:pt x="585" y="162"/>
                </a:cubicBezTo>
                <a:cubicBezTo>
                  <a:pt x="601" y="201"/>
                  <a:pt x="603" y="243"/>
                  <a:pt x="621" y="279"/>
                </a:cubicBezTo>
              </a:path>
            </a:pathLst>
          </a:custGeom>
          <a:noFill/>
          <a:ln w="38100" cmpd="sng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49167" name="Freeform 15"/>
          <p:cNvSpPr>
            <a:spLocks/>
          </p:cNvSpPr>
          <p:nvPr/>
        </p:nvSpPr>
        <p:spPr bwMode="auto">
          <a:xfrm>
            <a:off x="8128000" y="1981201"/>
            <a:ext cx="1314451" cy="442913"/>
          </a:xfrm>
          <a:custGeom>
            <a:avLst/>
            <a:gdLst>
              <a:gd name="T0" fmla="*/ 0 w 621"/>
              <a:gd name="T1" fmla="*/ 2147483646 h 279"/>
              <a:gd name="T2" fmla="*/ 2147483646 w 621"/>
              <a:gd name="T3" fmla="*/ 2147483646 h 279"/>
              <a:gd name="T4" fmla="*/ 2147483646 w 621"/>
              <a:gd name="T5" fmla="*/ 2147483646 h 279"/>
              <a:gd name="T6" fmla="*/ 2147483646 w 621"/>
              <a:gd name="T7" fmla="*/ 0 h 279"/>
              <a:gd name="T8" fmla="*/ 2147483646 w 621"/>
              <a:gd name="T9" fmla="*/ 2147483646 h 279"/>
              <a:gd name="T10" fmla="*/ 2147483646 w 621"/>
              <a:gd name="T11" fmla="*/ 2147483646 h 279"/>
              <a:gd name="T12" fmla="*/ 2147483646 w 621"/>
              <a:gd name="T13" fmla="*/ 2147483646 h 279"/>
              <a:gd name="T14" fmla="*/ 2147483646 w 621"/>
              <a:gd name="T15" fmla="*/ 2147483646 h 279"/>
              <a:gd name="T16" fmla="*/ 2147483646 w 621"/>
              <a:gd name="T17" fmla="*/ 2147483646 h 279"/>
              <a:gd name="T18" fmla="*/ 2147483646 w 621"/>
              <a:gd name="T19" fmla="*/ 2147483646 h 279"/>
              <a:gd name="T20" fmla="*/ 2147483646 w 621"/>
              <a:gd name="T21" fmla="*/ 2147483646 h 279"/>
              <a:gd name="T22" fmla="*/ 2147483646 w 621"/>
              <a:gd name="T23" fmla="*/ 2147483646 h 279"/>
              <a:gd name="T24" fmla="*/ 2147483646 w 621"/>
              <a:gd name="T25" fmla="*/ 2147483646 h 279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621" h="279">
                <a:moveTo>
                  <a:pt x="0" y="36"/>
                </a:moveTo>
                <a:cubicBezTo>
                  <a:pt x="3" y="45"/>
                  <a:pt x="1" y="59"/>
                  <a:pt x="9" y="63"/>
                </a:cubicBezTo>
                <a:cubicBezTo>
                  <a:pt x="17" y="67"/>
                  <a:pt x="27" y="56"/>
                  <a:pt x="36" y="54"/>
                </a:cubicBezTo>
                <a:cubicBezTo>
                  <a:pt x="95" y="38"/>
                  <a:pt x="153" y="27"/>
                  <a:pt x="207" y="0"/>
                </a:cubicBezTo>
                <a:cubicBezTo>
                  <a:pt x="213" y="8"/>
                  <a:pt x="245" y="50"/>
                  <a:pt x="252" y="63"/>
                </a:cubicBezTo>
                <a:cubicBezTo>
                  <a:pt x="260" y="79"/>
                  <a:pt x="261" y="107"/>
                  <a:pt x="279" y="117"/>
                </a:cubicBezTo>
                <a:cubicBezTo>
                  <a:pt x="292" y="125"/>
                  <a:pt x="309" y="123"/>
                  <a:pt x="324" y="126"/>
                </a:cubicBezTo>
                <a:cubicBezTo>
                  <a:pt x="348" y="120"/>
                  <a:pt x="372" y="115"/>
                  <a:pt x="396" y="108"/>
                </a:cubicBezTo>
                <a:cubicBezTo>
                  <a:pt x="405" y="106"/>
                  <a:pt x="415" y="95"/>
                  <a:pt x="423" y="99"/>
                </a:cubicBezTo>
                <a:cubicBezTo>
                  <a:pt x="436" y="106"/>
                  <a:pt x="441" y="123"/>
                  <a:pt x="450" y="135"/>
                </a:cubicBezTo>
                <a:cubicBezTo>
                  <a:pt x="456" y="153"/>
                  <a:pt x="462" y="171"/>
                  <a:pt x="468" y="189"/>
                </a:cubicBezTo>
                <a:cubicBezTo>
                  <a:pt x="471" y="197"/>
                  <a:pt x="572" y="166"/>
                  <a:pt x="585" y="162"/>
                </a:cubicBezTo>
                <a:cubicBezTo>
                  <a:pt x="601" y="201"/>
                  <a:pt x="603" y="243"/>
                  <a:pt x="621" y="279"/>
                </a:cubicBezTo>
              </a:path>
            </a:pathLst>
          </a:custGeom>
          <a:noFill/>
          <a:ln w="38100" cmpd="sng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49168" name="AutoShape 16"/>
          <p:cNvSpPr>
            <a:spLocks noChangeArrowheads="1"/>
          </p:cNvSpPr>
          <p:nvPr/>
        </p:nvSpPr>
        <p:spPr bwMode="auto">
          <a:xfrm>
            <a:off x="8331200" y="4343400"/>
            <a:ext cx="304800" cy="304800"/>
          </a:xfrm>
          <a:prstGeom prst="octagon">
            <a:avLst>
              <a:gd name="adj" fmla="val 29287"/>
            </a:avLst>
          </a:prstGeom>
          <a:solidFill>
            <a:schemeClr val="accent1"/>
          </a:solidFill>
          <a:ln w="57150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</p:txBody>
      </p:sp>
      <p:sp>
        <p:nvSpPr>
          <p:cNvPr id="49169" name="AutoShape 17"/>
          <p:cNvSpPr>
            <a:spLocks noChangeArrowheads="1"/>
          </p:cNvSpPr>
          <p:nvPr/>
        </p:nvSpPr>
        <p:spPr bwMode="auto">
          <a:xfrm>
            <a:off x="6400800" y="3962400"/>
            <a:ext cx="304800" cy="304800"/>
          </a:xfrm>
          <a:prstGeom prst="octagon">
            <a:avLst>
              <a:gd name="adj" fmla="val 29287"/>
            </a:avLst>
          </a:prstGeom>
          <a:solidFill>
            <a:schemeClr val="accent1"/>
          </a:solidFill>
          <a:ln w="57150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</p:txBody>
      </p:sp>
      <p:sp>
        <p:nvSpPr>
          <p:cNvPr id="49170" name="AutoShape 18"/>
          <p:cNvSpPr>
            <a:spLocks noChangeArrowheads="1"/>
          </p:cNvSpPr>
          <p:nvPr/>
        </p:nvSpPr>
        <p:spPr bwMode="auto">
          <a:xfrm>
            <a:off x="4267200" y="3276600"/>
            <a:ext cx="304800" cy="304800"/>
          </a:xfrm>
          <a:prstGeom prst="octagon">
            <a:avLst>
              <a:gd name="adj" fmla="val 29287"/>
            </a:avLst>
          </a:prstGeom>
          <a:solidFill>
            <a:schemeClr val="accent1"/>
          </a:solidFill>
          <a:ln w="57150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</p:txBody>
      </p:sp>
      <p:sp>
        <p:nvSpPr>
          <p:cNvPr id="49171" name="AutoShape 19"/>
          <p:cNvSpPr>
            <a:spLocks noChangeArrowheads="1"/>
          </p:cNvSpPr>
          <p:nvPr/>
        </p:nvSpPr>
        <p:spPr bwMode="auto">
          <a:xfrm>
            <a:off x="7315200" y="2590800"/>
            <a:ext cx="304800" cy="304800"/>
          </a:xfrm>
          <a:prstGeom prst="octagon">
            <a:avLst>
              <a:gd name="adj" fmla="val 29287"/>
            </a:avLst>
          </a:prstGeom>
          <a:solidFill>
            <a:schemeClr val="accent1"/>
          </a:solidFill>
          <a:ln w="57150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2400">
              <a:solidFill>
                <a:schemeClr val="folHlink"/>
              </a:solidFill>
              <a:latin typeface="Times New Roman" pitchFamily="18" charset="0"/>
            </a:endParaRPr>
          </a:p>
        </p:txBody>
      </p:sp>
      <p:sp>
        <p:nvSpPr>
          <p:cNvPr id="49172" name="AutoShape 20"/>
          <p:cNvSpPr>
            <a:spLocks noChangeArrowheads="1"/>
          </p:cNvSpPr>
          <p:nvPr/>
        </p:nvSpPr>
        <p:spPr bwMode="auto">
          <a:xfrm>
            <a:off x="3048000" y="2590800"/>
            <a:ext cx="304800" cy="304800"/>
          </a:xfrm>
          <a:prstGeom prst="octagon">
            <a:avLst>
              <a:gd name="adj" fmla="val 29287"/>
            </a:avLst>
          </a:prstGeom>
          <a:solidFill>
            <a:schemeClr val="accent1"/>
          </a:solidFill>
          <a:ln w="57150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</p:txBody>
      </p:sp>
      <p:sp>
        <p:nvSpPr>
          <p:cNvPr id="49173" name="AutoShape 21"/>
          <p:cNvSpPr>
            <a:spLocks noChangeArrowheads="1"/>
          </p:cNvSpPr>
          <p:nvPr/>
        </p:nvSpPr>
        <p:spPr bwMode="auto">
          <a:xfrm>
            <a:off x="9042400" y="2743200"/>
            <a:ext cx="304800" cy="304800"/>
          </a:xfrm>
          <a:prstGeom prst="octagon">
            <a:avLst>
              <a:gd name="adj" fmla="val 29287"/>
            </a:avLst>
          </a:prstGeom>
          <a:solidFill>
            <a:schemeClr val="accent1"/>
          </a:solidFill>
          <a:ln w="57150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</p:txBody>
      </p:sp>
      <p:sp>
        <p:nvSpPr>
          <p:cNvPr id="49174" name="AutoShape 22"/>
          <p:cNvSpPr>
            <a:spLocks noChangeArrowheads="1"/>
          </p:cNvSpPr>
          <p:nvPr/>
        </p:nvSpPr>
        <p:spPr bwMode="auto">
          <a:xfrm>
            <a:off x="5080000" y="1905000"/>
            <a:ext cx="304800" cy="304800"/>
          </a:xfrm>
          <a:prstGeom prst="octagon">
            <a:avLst>
              <a:gd name="adj" fmla="val 29287"/>
            </a:avLst>
          </a:prstGeom>
          <a:solidFill>
            <a:schemeClr val="accent1"/>
          </a:solidFill>
          <a:ln w="57150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</p:txBody>
      </p:sp>
      <p:sp>
        <p:nvSpPr>
          <p:cNvPr id="49175" name="AutoShape 23"/>
          <p:cNvSpPr>
            <a:spLocks noChangeArrowheads="1"/>
          </p:cNvSpPr>
          <p:nvPr/>
        </p:nvSpPr>
        <p:spPr bwMode="auto">
          <a:xfrm>
            <a:off x="6197600" y="4648200"/>
            <a:ext cx="304800" cy="304800"/>
          </a:xfrm>
          <a:prstGeom prst="octagon">
            <a:avLst>
              <a:gd name="adj" fmla="val 29287"/>
            </a:avLst>
          </a:prstGeom>
          <a:solidFill>
            <a:schemeClr val="accent1"/>
          </a:solidFill>
          <a:ln w="57150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</p:txBody>
      </p:sp>
      <p:sp>
        <p:nvSpPr>
          <p:cNvPr id="49176" name="AutoShape 24"/>
          <p:cNvSpPr>
            <a:spLocks noChangeArrowheads="1"/>
          </p:cNvSpPr>
          <p:nvPr/>
        </p:nvSpPr>
        <p:spPr bwMode="auto">
          <a:xfrm>
            <a:off x="4470400" y="1752600"/>
            <a:ext cx="304800" cy="304800"/>
          </a:xfrm>
          <a:prstGeom prst="octagon">
            <a:avLst>
              <a:gd name="adj" fmla="val 29287"/>
            </a:avLst>
          </a:prstGeom>
          <a:solidFill>
            <a:schemeClr val="accent1"/>
          </a:solidFill>
          <a:ln w="57150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</p:txBody>
      </p:sp>
      <p:sp>
        <p:nvSpPr>
          <p:cNvPr id="49177" name="AutoShape 25"/>
          <p:cNvSpPr>
            <a:spLocks noChangeArrowheads="1"/>
          </p:cNvSpPr>
          <p:nvPr/>
        </p:nvSpPr>
        <p:spPr bwMode="auto">
          <a:xfrm>
            <a:off x="7620000" y="4953000"/>
            <a:ext cx="304800" cy="304800"/>
          </a:xfrm>
          <a:prstGeom prst="octagon">
            <a:avLst>
              <a:gd name="adj" fmla="val 29287"/>
            </a:avLst>
          </a:prstGeom>
          <a:solidFill>
            <a:schemeClr val="accent1"/>
          </a:solidFill>
          <a:ln w="57150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</p:txBody>
      </p:sp>
      <p:sp>
        <p:nvSpPr>
          <p:cNvPr id="49178" name="AutoShape 26"/>
          <p:cNvSpPr>
            <a:spLocks noChangeArrowheads="1"/>
          </p:cNvSpPr>
          <p:nvPr/>
        </p:nvSpPr>
        <p:spPr bwMode="auto">
          <a:xfrm>
            <a:off x="1625600" y="1981200"/>
            <a:ext cx="304800" cy="304800"/>
          </a:xfrm>
          <a:prstGeom prst="octagon">
            <a:avLst>
              <a:gd name="adj" fmla="val 29287"/>
            </a:avLst>
          </a:prstGeom>
          <a:solidFill>
            <a:schemeClr val="accent1"/>
          </a:solidFill>
          <a:ln w="57150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</p:txBody>
      </p:sp>
      <p:sp>
        <p:nvSpPr>
          <p:cNvPr id="49179" name="AutoShape 27"/>
          <p:cNvSpPr>
            <a:spLocks noChangeArrowheads="1"/>
          </p:cNvSpPr>
          <p:nvPr/>
        </p:nvSpPr>
        <p:spPr bwMode="auto">
          <a:xfrm>
            <a:off x="6502400" y="1752600"/>
            <a:ext cx="304800" cy="304800"/>
          </a:xfrm>
          <a:prstGeom prst="octagon">
            <a:avLst>
              <a:gd name="adj" fmla="val 29287"/>
            </a:avLst>
          </a:prstGeom>
          <a:solidFill>
            <a:schemeClr val="accent1"/>
          </a:solidFill>
          <a:ln w="57150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</p:txBody>
      </p:sp>
      <p:sp>
        <p:nvSpPr>
          <p:cNvPr id="49180" name="AutoShape 28"/>
          <p:cNvSpPr>
            <a:spLocks noChangeArrowheads="1"/>
          </p:cNvSpPr>
          <p:nvPr/>
        </p:nvSpPr>
        <p:spPr bwMode="auto">
          <a:xfrm>
            <a:off x="4978400" y="3048000"/>
            <a:ext cx="812800" cy="609600"/>
          </a:xfrm>
          <a:prstGeom prst="smileyFace">
            <a:avLst>
              <a:gd name="adj" fmla="val 4653"/>
            </a:avLst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</p:txBody>
      </p:sp>
      <p:sp>
        <p:nvSpPr>
          <p:cNvPr id="49181" name="AutoShape 29"/>
          <p:cNvSpPr>
            <a:spLocks noChangeArrowheads="1"/>
          </p:cNvSpPr>
          <p:nvPr/>
        </p:nvSpPr>
        <p:spPr bwMode="auto">
          <a:xfrm>
            <a:off x="2743200" y="1371600"/>
            <a:ext cx="812800" cy="609600"/>
          </a:xfrm>
          <a:prstGeom prst="smileyFace">
            <a:avLst>
              <a:gd name="adj" fmla="val 4653"/>
            </a:avLst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</p:txBody>
      </p:sp>
      <p:sp>
        <p:nvSpPr>
          <p:cNvPr id="49182" name="Oval 30"/>
          <p:cNvSpPr>
            <a:spLocks noChangeArrowheads="1"/>
          </p:cNvSpPr>
          <p:nvPr/>
        </p:nvSpPr>
        <p:spPr bwMode="auto">
          <a:xfrm>
            <a:off x="9448800" y="4724400"/>
            <a:ext cx="609600" cy="457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</p:txBody>
      </p:sp>
      <p:sp>
        <p:nvSpPr>
          <p:cNvPr id="49183" name="Oval 31"/>
          <p:cNvSpPr>
            <a:spLocks noChangeArrowheads="1"/>
          </p:cNvSpPr>
          <p:nvPr/>
        </p:nvSpPr>
        <p:spPr bwMode="auto">
          <a:xfrm>
            <a:off x="3454400" y="2209800"/>
            <a:ext cx="609600" cy="4572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</p:txBody>
      </p:sp>
      <p:sp>
        <p:nvSpPr>
          <p:cNvPr id="49184" name="Oval 32"/>
          <p:cNvSpPr>
            <a:spLocks noChangeArrowheads="1"/>
          </p:cNvSpPr>
          <p:nvPr/>
        </p:nvSpPr>
        <p:spPr bwMode="auto">
          <a:xfrm>
            <a:off x="5903384" y="3429000"/>
            <a:ext cx="609600" cy="4572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</p:txBody>
      </p:sp>
      <p:sp>
        <p:nvSpPr>
          <p:cNvPr id="49185" name="Text Box 33"/>
          <p:cNvSpPr txBox="1">
            <a:spLocks noChangeArrowheads="1"/>
          </p:cNvSpPr>
          <p:nvPr/>
        </p:nvSpPr>
        <p:spPr bwMode="auto">
          <a:xfrm>
            <a:off x="588433" y="5907088"/>
            <a:ext cx="157126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>
                <a:solidFill>
                  <a:schemeClr val="folHlink"/>
                </a:solidFill>
              </a:rPr>
              <a:t>Monomer </a:t>
            </a:r>
          </a:p>
        </p:txBody>
      </p:sp>
      <p:sp>
        <p:nvSpPr>
          <p:cNvPr id="130082" name="AutoShape 34"/>
          <p:cNvSpPr>
            <a:spLocks noChangeArrowheads="1"/>
          </p:cNvSpPr>
          <p:nvPr/>
        </p:nvSpPr>
        <p:spPr bwMode="auto">
          <a:xfrm rot="-5400000">
            <a:off x="2552700" y="3314700"/>
            <a:ext cx="1295400" cy="2133600"/>
          </a:xfrm>
          <a:prstGeom prst="lightningBol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</p:txBody>
      </p:sp>
      <p:sp>
        <p:nvSpPr>
          <p:cNvPr id="130083" name="Text Box 35"/>
          <p:cNvSpPr txBox="1">
            <a:spLocks noChangeArrowheads="1"/>
          </p:cNvSpPr>
          <p:nvPr/>
        </p:nvSpPr>
        <p:spPr bwMode="auto">
          <a:xfrm>
            <a:off x="527051" y="4581525"/>
            <a:ext cx="85311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>
                <a:solidFill>
                  <a:schemeClr val="folHlink"/>
                </a:solidFill>
              </a:rPr>
              <a:t>Light</a:t>
            </a:r>
          </a:p>
        </p:txBody>
      </p:sp>
      <p:sp>
        <p:nvSpPr>
          <p:cNvPr id="130084" name="AutoShape 36"/>
          <p:cNvSpPr>
            <a:spLocks noChangeArrowheads="1"/>
          </p:cNvSpPr>
          <p:nvPr/>
        </p:nvSpPr>
        <p:spPr bwMode="auto">
          <a:xfrm>
            <a:off x="5615517" y="3141663"/>
            <a:ext cx="1219200" cy="914400"/>
          </a:xfrm>
          <a:prstGeom prst="sun">
            <a:avLst>
              <a:gd name="adj" fmla="val 25000"/>
            </a:avLst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</p:txBody>
      </p:sp>
      <p:sp>
        <p:nvSpPr>
          <p:cNvPr id="130085" name="AutoShape 37"/>
          <p:cNvSpPr>
            <a:spLocks noChangeArrowheads="1"/>
          </p:cNvSpPr>
          <p:nvPr/>
        </p:nvSpPr>
        <p:spPr bwMode="auto">
          <a:xfrm>
            <a:off x="8208433" y="3789363"/>
            <a:ext cx="1219200" cy="914400"/>
          </a:xfrm>
          <a:prstGeom prst="sun">
            <a:avLst>
              <a:gd name="adj" fmla="val 25000"/>
            </a:avLst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</p:txBody>
      </p:sp>
      <p:sp>
        <p:nvSpPr>
          <p:cNvPr id="130086" name="AutoShape 38"/>
          <p:cNvSpPr>
            <a:spLocks noChangeArrowheads="1"/>
          </p:cNvSpPr>
          <p:nvPr/>
        </p:nvSpPr>
        <p:spPr bwMode="auto">
          <a:xfrm>
            <a:off x="3119967" y="1989138"/>
            <a:ext cx="1219200" cy="914400"/>
          </a:xfrm>
          <a:prstGeom prst="sun">
            <a:avLst>
              <a:gd name="adj" fmla="val 25000"/>
            </a:avLst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</p:txBody>
      </p:sp>
      <p:sp>
        <p:nvSpPr>
          <p:cNvPr id="130087" name="AutoShape 39"/>
          <p:cNvSpPr>
            <a:spLocks noChangeArrowheads="1"/>
          </p:cNvSpPr>
          <p:nvPr/>
        </p:nvSpPr>
        <p:spPr bwMode="auto">
          <a:xfrm>
            <a:off x="2927351" y="1196975"/>
            <a:ext cx="1117600" cy="5334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2008125157 h 21600"/>
              <a:gd name="T6" fmla="*/ 2147483646 w 21600"/>
              <a:gd name="T7" fmla="*/ 2147483646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3163 w 21600"/>
              <a:gd name="T19" fmla="*/ 3163 h 21600"/>
              <a:gd name="T20" fmla="*/ 18437 w 21600"/>
              <a:gd name="T21" fmla="*/ 18437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6200" y="10800"/>
                </a:moveTo>
                <a:cubicBezTo>
                  <a:pt x="16200" y="7817"/>
                  <a:pt x="13782" y="5400"/>
                  <a:pt x="10800" y="5400"/>
                </a:cubicBezTo>
                <a:cubicBezTo>
                  <a:pt x="7817" y="5400"/>
                  <a:pt x="5400" y="7817"/>
                  <a:pt x="5400" y="10800"/>
                </a:cubicBezTo>
                <a:lnTo>
                  <a:pt x="0" y="10800"/>
                </a:lnTo>
                <a:cubicBezTo>
                  <a:pt x="0" y="4835"/>
                  <a:pt x="4835" y="0"/>
                  <a:pt x="10800" y="0"/>
                </a:cubicBezTo>
                <a:cubicBezTo>
                  <a:pt x="16764" y="0"/>
                  <a:pt x="21599" y="4835"/>
                  <a:pt x="21600" y="10799"/>
                </a:cubicBezTo>
                <a:lnTo>
                  <a:pt x="21600" y="10800"/>
                </a:lnTo>
                <a:lnTo>
                  <a:pt x="24300" y="10800"/>
                </a:lnTo>
                <a:lnTo>
                  <a:pt x="18900" y="16200"/>
                </a:lnTo>
                <a:lnTo>
                  <a:pt x="13500" y="10800"/>
                </a:lnTo>
                <a:lnTo>
                  <a:pt x="16200" y="10800"/>
                </a:lnTo>
                <a:close/>
              </a:path>
            </a:pathLst>
          </a:custGeom>
          <a:solidFill>
            <a:schemeClr val="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30088" name="AutoShape 40"/>
          <p:cNvSpPr>
            <a:spLocks noChangeArrowheads="1"/>
          </p:cNvSpPr>
          <p:nvPr/>
        </p:nvSpPr>
        <p:spPr bwMode="auto">
          <a:xfrm>
            <a:off x="5135033" y="2852739"/>
            <a:ext cx="1117600" cy="542925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3163 w 21600"/>
              <a:gd name="T19" fmla="*/ 3163 h 21600"/>
              <a:gd name="T20" fmla="*/ 18437 w 21600"/>
              <a:gd name="T21" fmla="*/ 18437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6200" y="10800"/>
                </a:moveTo>
                <a:cubicBezTo>
                  <a:pt x="16200" y="7817"/>
                  <a:pt x="13782" y="5400"/>
                  <a:pt x="10800" y="5400"/>
                </a:cubicBezTo>
                <a:cubicBezTo>
                  <a:pt x="7817" y="5400"/>
                  <a:pt x="5400" y="7817"/>
                  <a:pt x="5400" y="10800"/>
                </a:cubicBezTo>
                <a:lnTo>
                  <a:pt x="0" y="10800"/>
                </a:lnTo>
                <a:cubicBezTo>
                  <a:pt x="0" y="4835"/>
                  <a:pt x="4835" y="0"/>
                  <a:pt x="10800" y="0"/>
                </a:cubicBezTo>
                <a:cubicBezTo>
                  <a:pt x="16764" y="0"/>
                  <a:pt x="21599" y="4835"/>
                  <a:pt x="21600" y="10799"/>
                </a:cubicBezTo>
                <a:lnTo>
                  <a:pt x="21600" y="10800"/>
                </a:lnTo>
                <a:lnTo>
                  <a:pt x="24300" y="10800"/>
                </a:lnTo>
                <a:lnTo>
                  <a:pt x="18900" y="16200"/>
                </a:lnTo>
                <a:lnTo>
                  <a:pt x="13500" y="10800"/>
                </a:lnTo>
                <a:lnTo>
                  <a:pt x="16200" y="10800"/>
                </a:lnTo>
                <a:close/>
              </a:path>
            </a:pathLst>
          </a:custGeom>
          <a:solidFill>
            <a:schemeClr val="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30089" name="AutoShape 41"/>
          <p:cNvSpPr>
            <a:spLocks noChangeArrowheads="1"/>
          </p:cNvSpPr>
          <p:nvPr/>
        </p:nvSpPr>
        <p:spPr bwMode="auto">
          <a:xfrm>
            <a:off x="7823200" y="3429000"/>
            <a:ext cx="1117600" cy="542925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3163 w 21600"/>
              <a:gd name="T19" fmla="*/ 3163 h 21600"/>
              <a:gd name="T20" fmla="*/ 18437 w 21600"/>
              <a:gd name="T21" fmla="*/ 18437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6200" y="10800"/>
                </a:moveTo>
                <a:cubicBezTo>
                  <a:pt x="16200" y="7817"/>
                  <a:pt x="13782" y="5400"/>
                  <a:pt x="10800" y="5400"/>
                </a:cubicBezTo>
                <a:cubicBezTo>
                  <a:pt x="7817" y="5400"/>
                  <a:pt x="5400" y="7817"/>
                  <a:pt x="5400" y="10800"/>
                </a:cubicBezTo>
                <a:lnTo>
                  <a:pt x="0" y="10800"/>
                </a:lnTo>
                <a:cubicBezTo>
                  <a:pt x="0" y="4835"/>
                  <a:pt x="4835" y="0"/>
                  <a:pt x="10800" y="0"/>
                </a:cubicBezTo>
                <a:cubicBezTo>
                  <a:pt x="16764" y="0"/>
                  <a:pt x="21599" y="4835"/>
                  <a:pt x="21600" y="10799"/>
                </a:cubicBezTo>
                <a:lnTo>
                  <a:pt x="21600" y="10800"/>
                </a:lnTo>
                <a:lnTo>
                  <a:pt x="24300" y="10800"/>
                </a:lnTo>
                <a:lnTo>
                  <a:pt x="18900" y="16200"/>
                </a:lnTo>
                <a:lnTo>
                  <a:pt x="13500" y="10800"/>
                </a:lnTo>
                <a:lnTo>
                  <a:pt x="16200" y="10800"/>
                </a:lnTo>
                <a:close/>
              </a:path>
            </a:pathLst>
          </a:custGeom>
          <a:solidFill>
            <a:schemeClr val="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9194" name="AutoShape 42"/>
          <p:cNvSpPr>
            <a:spLocks noChangeArrowheads="1"/>
          </p:cNvSpPr>
          <p:nvPr/>
        </p:nvSpPr>
        <p:spPr bwMode="auto">
          <a:xfrm>
            <a:off x="7344833" y="3500438"/>
            <a:ext cx="1016000" cy="609600"/>
          </a:xfrm>
          <a:prstGeom prst="smileyFace">
            <a:avLst>
              <a:gd name="adj" fmla="val 4653"/>
            </a:avLst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</p:txBody>
      </p:sp>
      <p:sp>
        <p:nvSpPr>
          <p:cNvPr id="49195" name="Oval 43"/>
          <p:cNvSpPr>
            <a:spLocks noChangeArrowheads="1"/>
          </p:cNvSpPr>
          <p:nvPr/>
        </p:nvSpPr>
        <p:spPr bwMode="auto">
          <a:xfrm>
            <a:off x="8496300" y="4005263"/>
            <a:ext cx="609600" cy="4572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</p:txBody>
      </p:sp>
      <p:sp>
        <p:nvSpPr>
          <p:cNvPr id="130092" name="Text Box 44"/>
          <p:cNvSpPr txBox="1">
            <a:spLocks noChangeArrowheads="1"/>
          </p:cNvSpPr>
          <p:nvPr/>
        </p:nvSpPr>
        <p:spPr bwMode="auto">
          <a:xfrm>
            <a:off x="791633" y="5145088"/>
            <a:ext cx="220605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>
                <a:solidFill>
                  <a:schemeClr val="folHlink"/>
                </a:solidFill>
              </a:rPr>
              <a:t>Polymerization</a:t>
            </a:r>
          </a:p>
        </p:txBody>
      </p:sp>
      <p:sp>
        <p:nvSpPr>
          <p:cNvPr id="49197" name="Line 45"/>
          <p:cNvSpPr>
            <a:spLocks noChangeShapeType="1"/>
          </p:cNvSpPr>
          <p:nvPr/>
        </p:nvSpPr>
        <p:spPr bwMode="auto">
          <a:xfrm>
            <a:off x="2446867" y="6165850"/>
            <a:ext cx="768351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9198" name="Text Box 46"/>
          <p:cNvSpPr txBox="1">
            <a:spLocks noChangeArrowheads="1"/>
          </p:cNvSpPr>
          <p:nvPr/>
        </p:nvSpPr>
        <p:spPr bwMode="auto">
          <a:xfrm>
            <a:off x="3477685" y="5824538"/>
            <a:ext cx="131478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/>
              <a:t>Polymer</a:t>
            </a:r>
          </a:p>
        </p:txBody>
      </p:sp>
    </p:spTree>
    <p:extLst>
      <p:ext uri="{BB962C8B-B14F-4D97-AF65-F5344CB8AC3E}">
        <p14:creationId xmlns:p14="http://schemas.microsoft.com/office/powerpoint/2010/main" val="2136048108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0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0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300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30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30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30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1300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130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300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300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0082" grpId="0" animBg="1"/>
      <p:bldP spid="130083" grpId="0" autoUpdateAnimBg="0"/>
      <p:bldP spid="130084" grpId="0" animBg="1"/>
      <p:bldP spid="130085" grpId="0" animBg="1"/>
      <p:bldP spid="130086" grpId="0" animBg="1"/>
      <p:bldP spid="130087" grpId="0" animBg="1"/>
      <p:bldP spid="130088" grpId="0" animBg="1"/>
      <p:bldP spid="130089" grpId="0" animBg="1"/>
      <p:bldP spid="130092" grpId="0" autoUpdateAnimBg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 noChangeArrowheads="1"/>
          </p:cNvSpPr>
          <p:nvPr>
            <p:ph idx="1"/>
          </p:nvPr>
        </p:nvSpPr>
        <p:spPr>
          <a:xfrm>
            <a:off x="812800" y="1981201"/>
            <a:ext cx="10363200" cy="4119563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endParaRPr lang="cs-CZ" altLang="cs-CZ" smtClean="0"/>
          </a:p>
          <a:p>
            <a:pPr eaLnBrk="1" hangingPunct="1">
              <a:buFont typeface="Wingdings" pitchFamily="2" charset="2"/>
              <a:buNone/>
              <a:defRPr/>
            </a:pPr>
            <a:endParaRPr lang="cs-CZ" altLang="cs-CZ" smtClean="0"/>
          </a:p>
        </p:txBody>
      </p:sp>
      <p:sp>
        <p:nvSpPr>
          <p:cNvPr id="50179" name="Freeform 3"/>
          <p:cNvSpPr>
            <a:spLocks/>
          </p:cNvSpPr>
          <p:nvPr/>
        </p:nvSpPr>
        <p:spPr bwMode="auto">
          <a:xfrm>
            <a:off x="812800" y="3505200"/>
            <a:ext cx="1492251" cy="393700"/>
          </a:xfrm>
          <a:custGeom>
            <a:avLst/>
            <a:gdLst>
              <a:gd name="T0" fmla="*/ 0 w 705"/>
              <a:gd name="T1" fmla="*/ 2147483646 h 248"/>
              <a:gd name="T2" fmla="*/ 2147483646 w 705"/>
              <a:gd name="T3" fmla="*/ 2147483646 h 248"/>
              <a:gd name="T4" fmla="*/ 2147483646 w 705"/>
              <a:gd name="T5" fmla="*/ 2147483646 h 248"/>
              <a:gd name="T6" fmla="*/ 2147483646 w 705"/>
              <a:gd name="T7" fmla="*/ 2147483646 h 248"/>
              <a:gd name="T8" fmla="*/ 2147483646 w 705"/>
              <a:gd name="T9" fmla="*/ 2147483646 h 248"/>
              <a:gd name="T10" fmla="*/ 2147483646 w 705"/>
              <a:gd name="T11" fmla="*/ 2147483646 h 24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705" h="248">
                <a:moveTo>
                  <a:pt x="0" y="248"/>
                </a:moveTo>
                <a:cubicBezTo>
                  <a:pt x="17" y="167"/>
                  <a:pt x="26" y="162"/>
                  <a:pt x="106" y="143"/>
                </a:cubicBezTo>
                <a:cubicBezTo>
                  <a:pt x="158" y="147"/>
                  <a:pt x="272" y="166"/>
                  <a:pt x="329" y="143"/>
                </a:cubicBezTo>
                <a:cubicBezTo>
                  <a:pt x="342" y="138"/>
                  <a:pt x="342" y="117"/>
                  <a:pt x="353" y="107"/>
                </a:cubicBezTo>
                <a:cubicBezTo>
                  <a:pt x="393" y="72"/>
                  <a:pt x="449" y="44"/>
                  <a:pt x="494" y="13"/>
                </a:cubicBezTo>
                <a:cubicBezTo>
                  <a:pt x="513" y="0"/>
                  <a:pt x="666" y="2"/>
                  <a:pt x="705" y="2"/>
                </a:cubicBezTo>
              </a:path>
            </a:pathLst>
          </a:custGeom>
          <a:noFill/>
          <a:ln w="57150" cmpd="sng">
            <a:solidFill>
              <a:srgbClr val="FF66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50180" name="Freeform 4"/>
          <p:cNvSpPr>
            <a:spLocks/>
          </p:cNvSpPr>
          <p:nvPr/>
        </p:nvSpPr>
        <p:spPr bwMode="auto">
          <a:xfrm>
            <a:off x="4368800" y="4191000"/>
            <a:ext cx="1492251" cy="393700"/>
          </a:xfrm>
          <a:custGeom>
            <a:avLst/>
            <a:gdLst>
              <a:gd name="T0" fmla="*/ 0 w 705"/>
              <a:gd name="T1" fmla="*/ 2147483646 h 248"/>
              <a:gd name="T2" fmla="*/ 2147483646 w 705"/>
              <a:gd name="T3" fmla="*/ 2147483646 h 248"/>
              <a:gd name="T4" fmla="*/ 2147483646 w 705"/>
              <a:gd name="T5" fmla="*/ 2147483646 h 248"/>
              <a:gd name="T6" fmla="*/ 2147483646 w 705"/>
              <a:gd name="T7" fmla="*/ 2147483646 h 248"/>
              <a:gd name="T8" fmla="*/ 2147483646 w 705"/>
              <a:gd name="T9" fmla="*/ 2147483646 h 248"/>
              <a:gd name="T10" fmla="*/ 2147483646 w 705"/>
              <a:gd name="T11" fmla="*/ 2147483646 h 24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705" h="248">
                <a:moveTo>
                  <a:pt x="0" y="248"/>
                </a:moveTo>
                <a:cubicBezTo>
                  <a:pt x="17" y="167"/>
                  <a:pt x="26" y="162"/>
                  <a:pt x="106" y="143"/>
                </a:cubicBezTo>
                <a:cubicBezTo>
                  <a:pt x="158" y="147"/>
                  <a:pt x="272" y="166"/>
                  <a:pt x="329" y="143"/>
                </a:cubicBezTo>
                <a:cubicBezTo>
                  <a:pt x="342" y="138"/>
                  <a:pt x="342" y="117"/>
                  <a:pt x="353" y="107"/>
                </a:cubicBezTo>
                <a:cubicBezTo>
                  <a:pt x="393" y="72"/>
                  <a:pt x="449" y="44"/>
                  <a:pt x="494" y="13"/>
                </a:cubicBezTo>
                <a:cubicBezTo>
                  <a:pt x="513" y="0"/>
                  <a:pt x="666" y="2"/>
                  <a:pt x="705" y="2"/>
                </a:cubicBezTo>
              </a:path>
            </a:pathLst>
          </a:custGeom>
          <a:noFill/>
          <a:ln w="57150" cmpd="sng">
            <a:solidFill>
              <a:srgbClr val="FF66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50181" name="Freeform 5"/>
          <p:cNvSpPr>
            <a:spLocks/>
          </p:cNvSpPr>
          <p:nvPr/>
        </p:nvSpPr>
        <p:spPr bwMode="auto">
          <a:xfrm>
            <a:off x="3860800" y="2819400"/>
            <a:ext cx="1492251" cy="393700"/>
          </a:xfrm>
          <a:custGeom>
            <a:avLst/>
            <a:gdLst>
              <a:gd name="T0" fmla="*/ 0 w 705"/>
              <a:gd name="T1" fmla="*/ 2147483646 h 248"/>
              <a:gd name="T2" fmla="*/ 2147483646 w 705"/>
              <a:gd name="T3" fmla="*/ 2147483646 h 248"/>
              <a:gd name="T4" fmla="*/ 2147483646 w 705"/>
              <a:gd name="T5" fmla="*/ 2147483646 h 248"/>
              <a:gd name="T6" fmla="*/ 2147483646 w 705"/>
              <a:gd name="T7" fmla="*/ 2147483646 h 248"/>
              <a:gd name="T8" fmla="*/ 2147483646 w 705"/>
              <a:gd name="T9" fmla="*/ 2147483646 h 248"/>
              <a:gd name="T10" fmla="*/ 2147483646 w 705"/>
              <a:gd name="T11" fmla="*/ 2147483646 h 24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705" h="248">
                <a:moveTo>
                  <a:pt x="0" y="248"/>
                </a:moveTo>
                <a:cubicBezTo>
                  <a:pt x="17" y="167"/>
                  <a:pt x="26" y="162"/>
                  <a:pt x="106" y="143"/>
                </a:cubicBezTo>
                <a:cubicBezTo>
                  <a:pt x="158" y="147"/>
                  <a:pt x="272" y="166"/>
                  <a:pt x="329" y="143"/>
                </a:cubicBezTo>
                <a:cubicBezTo>
                  <a:pt x="342" y="138"/>
                  <a:pt x="342" y="117"/>
                  <a:pt x="353" y="107"/>
                </a:cubicBezTo>
                <a:cubicBezTo>
                  <a:pt x="393" y="72"/>
                  <a:pt x="449" y="44"/>
                  <a:pt x="494" y="13"/>
                </a:cubicBezTo>
                <a:cubicBezTo>
                  <a:pt x="513" y="0"/>
                  <a:pt x="666" y="2"/>
                  <a:pt x="705" y="2"/>
                </a:cubicBezTo>
              </a:path>
            </a:pathLst>
          </a:custGeom>
          <a:noFill/>
          <a:ln w="57150" cmpd="sng">
            <a:solidFill>
              <a:srgbClr val="FF66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50182" name="Freeform 6"/>
          <p:cNvSpPr>
            <a:spLocks/>
          </p:cNvSpPr>
          <p:nvPr/>
        </p:nvSpPr>
        <p:spPr bwMode="auto">
          <a:xfrm>
            <a:off x="1930400" y="3657600"/>
            <a:ext cx="1492251" cy="393700"/>
          </a:xfrm>
          <a:custGeom>
            <a:avLst/>
            <a:gdLst>
              <a:gd name="T0" fmla="*/ 0 w 705"/>
              <a:gd name="T1" fmla="*/ 2147483646 h 248"/>
              <a:gd name="T2" fmla="*/ 2147483646 w 705"/>
              <a:gd name="T3" fmla="*/ 2147483646 h 248"/>
              <a:gd name="T4" fmla="*/ 2147483646 w 705"/>
              <a:gd name="T5" fmla="*/ 2147483646 h 248"/>
              <a:gd name="T6" fmla="*/ 2147483646 w 705"/>
              <a:gd name="T7" fmla="*/ 2147483646 h 248"/>
              <a:gd name="T8" fmla="*/ 2147483646 w 705"/>
              <a:gd name="T9" fmla="*/ 2147483646 h 248"/>
              <a:gd name="T10" fmla="*/ 2147483646 w 705"/>
              <a:gd name="T11" fmla="*/ 2147483646 h 24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705" h="248">
                <a:moveTo>
                  <a:pt x="0" y="248"/>
                </a:moveTo>
                <a:cubicBezTo>
                  <a:pt x="17" y="167"/>
                  <a:pt x="26" y="162"/>
                  <a:pt x="106" y="143"/>
                </a:cubicBezTo>
                <a:cubicBezTo>
                  <a:pt x="158" y="147"/>
                  <a:pt x="272" y="166"/>
                  <a:pt x="329" y="143"/>
                </a:cubicBezTo>
                <a:cubicBezTo>
                  <a:pt x="342" y="138"/>
                  <a:pt x="342" y="117"/>
                  <a:pt x="353" y="107"/>
                </a:cubicBezTo>
                <a:cubicBezTo>
                  <a:pt x="393" y="72"/>
                  <a:pt x="449" y="44"/>
                  <a:pt x="494" y="13"/>
                </a:cubicBezTo>
                <a:cubicBezTo>
                  <a:pt x="513" y="0"/>
                  <a:pt x="666" y="2"/>
                  <a:pt x="705" y="2"/>
                </a:cubicBezTo>
              </a:path>
            </a:pathLst>
          </a:custGeom>
          <a:noFill/>
          <a:ln w="57150" cmpd="sng">
            <a:solidFill>
              <a:srgbClr val="FF66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50183" name="Freeform 7"/>
          <p:cNvSpPr>
            <a:spLocks/>
          </p:cNvSpPr>
          <p:nvPr/>
        </p:nvSpPr>
        <p:spPr bwMode="auto">
          <a:xfrm>
            <a:off x="4978400" y="2971800"/>
            <a:ext cx="1492251" cy="393700"/>
          </a:xfrm>
          <a:custGeom>
            <a:avLst/>
            <a:gdLst>
              <a:gd name="T0" fmla="*/ 0 w 705"/>
              <a:gd name="T1" fmla="*/ 2147483646 h 248"/>
              <a:gd name="T2" fmla="*/ 2147483646 w 705"/>
              <a:gd name="T3" fmla="*/ 2147483646 h 248"/>
              <a:gd name="T4" fmla="*/ 2147483646 w 705"/>
              <a:gd name="T5" fmla="*/ 2147483646 h 248"/>
              <a:gd name="T6" fmla="*/ 2147483646 w 705"/>
              <a:gd name="T7" fmla="*/ 2147483646 h 248"/>
              <a:gd name="T8" fmla="*/ 2147483646 w 705"/>
              <a:gd name="T9" fmla="*/ 2147483646 h 248"/>
              <a:gd name="T10" fmla="*/ 2147483646 w 705"/>
              <a:gd name="T11" fmla="*/ 2147483646 h 24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705" h="248">
                <a:moveTo>
                  <a:pt x="0" y="248"/>
                </a:moveTo>
                <a:cubicBezTo>
                  <a:pt x="17" y="167"/>
                  <a:pt x="26" y="162"/>
                  <a:pt x="106" y="143"/>
                </a:cubicBezTo>
                <a:cubicBezTo>
                  <a:pt x="158" y="147"/>
                  <a:pt x="272" y="166"/>
                  <a:pt x="329" y="143"/>
                </a:cubicBezTo>
                <a:cubicBezTo>
                  <a:pt x="342" y="138"/>
                  <a:pt x="342" y="117"/>
                  <a:pt x="353" y="107"/>
                </a:cubicBezTo>
                <a:cubicBezTo>
                  <a:pt x="393" y="72"/>
                  <a:pt x="449" y="44"/>
                  <a:pt x="494" y="13"/>
                </a:cubicBezTo>
                <a:cubicBezTo>
                  <a:pt x="513" y="0"/>
                  <a:pt x="666" y="2"/>
                  <a:pt x="705" y="2"/>
                </a:cubicBezTo>
              </a:path>
            </a:pathLst>
          </a:custGeom>
          <a:noFill/>
          <a:ln w="57150" cmpd="sng">
            <a:solidFill>
              <a:srgbClr val="FF66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50184" name="Freeform 8"/>
          <p:cNvSpPr>
            <a:spLocks/>
          </p:cNvSpPr>
          <p:nvPr/>
        </p:nvSpPr>
        <p:spPr bwMode="auto">
          <a:xfrm>
            <a:off x="3352800" y="3962400"/>
            <a:ext cx="1492251" cy="393700"/>
          </a:xfrm>
          <a:custGeom>
            <a:avLst/>
            <a:gdLst>
              <a:gd name="T0" fmla="*/ 0 w 705"/>
              <a:gd name="T1" fmla="*/ 2147483646 h 248"/>
              <a:gd name="T2" fmla="*/ 2147483646 w 705"/>
              <a:gd name="T3" fmla="*/ 2147483646 h 248"/>
              <a:gd name="T4" fmla="*/ 2147483646 w 705"/>
              <a:gd name="T5" fmla="*/ 2147483646 h 248"/>
              <a:gd name="T6" fmla="*/ 2147483646 w 705"/>
              <a:gd name="T7" fmla="*/ 2147483646 h 248"/>
              <a:gd name="T8" fmla="*/ 2147483646 w 705"/>
              <a:gd name="T9" fmla="*/ 2147483646 h 248"/>
              <a:gd name="T10" fmla="*/ 2147483646 w 705"/>
              <a:gd name="T11" fmla="*/ 2147483646 h 24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705" h="248">
                <a:moveTo>
                  <a:pt x="0" y="248"/>
                </a:moveTo>
                <a:cubicBezTo>
                  <a:pt x="17" y="167"/>
                  <a:pt x="26" y="162"/>
                  <a:pt x="106" y="143"/>
                </a:cubicBezTo>
                <a:cubicBezTo>
                  <a:pt x="158" y="147"/>
                  <a:pt x="272" y="166"/>
                  <a:pt x="329" y="143"/>
                </a:cubicBezTo>
                <a:cubicBezTo>
                  <a:pt x="342" y="138"/>
                  <a:pt x="342" y="117"/>
                  <a:pt x="353" y="107"/>
                </a:cubicBezTo>
                <a:cubicBezTo>
                  <a:pt x="393" y="72"/>
                  <a:pt x="449" y="44"/>
                  <a:pt x="494" y="13"/>
                </a:cubicBezTo>
                <a:cubicBezTo>
                  <a:pt x="513" y="0"/>
                  <a:pt x="666" y="2"/>
                  <a:pt x="705" y="2"/>
                </a:cubicBezTo>
              </a:path>
            </a:pathLst>
          </a:custGeom>
          <a:noFill/>
          <a:ln w="57150" cmpd="sng">
            <a:solidFill>
              <a:srgbClr val="FF66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50185" name="Freeform 9"/>
          <p:cNvSpPr>
            <a:spLocks/>
          </p:cNvSpPr>
          <p:nvPr/>
        </p:nvSpPr>
        <p:spPr bwMode="auto">
          <a:xfrm>
            <a:off x="2438401" y="3200401"/>
            <a:ext cx="647700" cy="111125"/>
          </a:xfrm>
          <a:custGeom>
            <a:avLst/>
            <a:gdLst>
              <a:gd name="T0" fmla="*/ 0 w 306"/>
              <a:gd name="T1" fmla="*/ 2147483646 h 70"/>
              <a:gd name="T2" fmla="*/ 2147483646 w 306"/>
              <a:gd name="T3" fmla="*/ 2147483646 h 70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306" h="70">
                <a:moveTo>
                  <a:pt x="0" y="70"/>
                </a:moveTo>
                <a:cubicBezTo>
                  <a:pt x="102" y="0"/>
                  <a:pt x="175" y="23"/>
                  <a:pt x="306" y="23"/>
                </a:cubicBez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50186" name="Freeform 10"/>
          <p:cNvSpPr>
            <a:spLocks/>
          </p:cNvSpPr>
          <p:nvPr/>
        </p:nvSpPr>
        <p:spPr bwMode="auto">
          <a:xfrm>
            <a:off x="6299201" y="3886201"/>
            <a:ext cx="647700" cy="111125"/>
          </a:xfrm>
          <a:custGeom>
            <a:avLst/>
            <a:gdLst>
              <a:gd name="T0" fmla="*/ 0 w 306"/>
              <a:gd name="T1" fmla="*/ 2147483646 h 70"/>
              <a:gd name="T2" fmla="*/ 2147483646 w 306"/>
              <a:gd name="T3" fmla="*/ 2147483646 h 70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306" h="70">
                <a:moveTo>
                  <a:pt x="0" y="70"/>
                </a:moveTo>
                <a:cubicBezTo>
                  <a:pt x="102" y="0"/>
                  <a:pt x="175" y="23"/>
                  <a:pt x="306" y="23"/>
                </a:cubicBez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50187" name="Freeform 11"/>
          <p:cNvSpPr>
            <a:spLocks/>
          </p:cNvSpPr>
          <p:nvPr/>
        </p:nvSpPr>
        <p:spPr bwMode="auto">
          <a:xfrm>
            <a:off x="1524001" y="4572001"/>
            <a:ext cx="647700" cy="111125"/>
          </a:xfrm>
          <a:custGeom>
            <a:avLst/>
            <a:gdLst>
              <a:gd name="T0" fmla="*/ 0 w 306"/>
              <a:gd name="T1" fmla="*/ 2147483646 h 70"/>
              <a:gd name="T2" fmla="*/ 2147483646 w 306"/>
              <a:gd name="T3" fmla="*/ 2147483646 h 70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306" h="70">
                <a:moveTo>
                  <a:pt x="0" y="70"/>
                </a:moveTo>
                <a:cubicBezTo>
                  <a:pt x="102" y="0"/>
                  <a:pt x="175" y="23"/>
                  <a:pt x="306" y="23"/>
                </a:cubicBez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50188" name="Freeform 12"/>
          <p:cNvSpPr>
            <a:spLocks/>
          </p:cNvSpPr>
          <p:nvPr/>
        </p:nvSpPr>
        <p:spPr bwMode="auto">
          <a:xfrm>
            <a:off x="1117601" y="3886201"/>
            <a:ext cx="647700" cy="111125"/>
          </a:xfrm>
          <a:custGeom>
            <a:avLst/>
            <a:gdLst>
              <a:gd name="T0" fmla="*/ 0 w 306"/>
              <a:gd name="T1" fmla="*/ 2147483646 h 70"/>
              <a:gd name="T2" fmla="*/ 2147483646 w 306"/>
              <a:gd name="T3" fmla="*/ 2147483646 h 70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306" h="70">
                <a:moveTo>
                  <a:pt x="0" y="70"/>
                </a:moveTo>
                <a:cubicBezTo>
                  <a:pt x="102" y="0"/>
                  <a:pt x="175" y="23"/>
                  <a:pt x="306" y="23"/>
                </a:cubicBez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50189" name="Freeform 13"/>
          <p:cNvSpPr>
            <a:spLocks/>
          </p:cNvSpPr>
          <p:nvPr/>
        </p:nvSpPr>
        <p:spPr bwMode="auto">
          <a:xfrm>
            <a:off x="6096001" y="2514601"/>
            <a:ext cx="647700" cy="111125"/>
          </a:xfrm>
          <a:custGeom>
            <a:avLst/>
            <a:gdLst>
              <a:gd name="T0" fmla="*/ 0 w 306"/>
              <a:gd name="T1" fmla="*/ 2147483646 h 70"/>
              <a:gd name="T2" fmla="*/ 2147483646 w 306"/>
              <a:gd name="T3" fmla="*/ 2147483646 h 70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306" h="70">
                <a:moveTo>
                  <a:pt x="0" y="70"/>
                </a:moveTo>
                <a:cubicBezTo>
                  <a:pt x="102" y="0"/>
                  <a:pt x="175" y="23"/>
                  <a:pt x="306" y="23"/>
                </a:cubicBez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50190" name="Freeform 14"/>
          <p:cNvSpPr>
            <a:spLocks/>
          </p:cNvSpPr>
          <p:nvPr/>
        </p:nvSpPr>
        <p:spPr bwMode="auto">
          <a:xfrm>
            <a:off x="9144001" y="2895601"/>
            <a:ext cx="647700" cy="111125"/>
          </a:xfrm>
          <a:custGeom>
            <a:avLst/>
            <a:gdLst>
              <a:gd name="T0" fmla="*/ 0 w 306"/>
              <a:gd name="T1" fmla="*/ 2147483646 h 70"/>
              <a:gd name="T2" fmla="*/ 2147483646 w 306"/>
              <a:gd name="T3" fmla="*/ 2147483646 h 70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306" h="70">
                <a:moveTo>
                  <a:pt x="0" y="70"/>
                </a:moveTo>
                <a:cubicBezTo>
                  <a:pt x="102" y="0"/>
                  <a:pt x="175" y="23"/>
                  <a:pt x="306" y="23"/>
                </a:cubicBez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50191" name="Freeform 15"/>
          <p:cNvSpPr>
            <a:spLocks/>
          </p:cNvSpPr>
          <p:nvPr/>
        </p:nvSpPr>
        <p:spPr bwMode="auto">
          <a:xfrm>
            <a:off x="4673600" y="2590800"/>
            <a:ext cx="1492251" cy="393700"/>
          </a:xfrm>
          <a:custGeom>
            <a:avLst/>
            <a:gdLst>
              <a:gd name="T0" fmla="*/ 0 w 705"/>
              <a:gd name="T1" fmla="*/ 2147483646 h 248"/>
              <a:gd name="T2" fmla="*/ 2147483646 w 705"/>
              <a:gd name="T3" fmla="*/ 2147483646 h 248"/>
              <a:gd name="T4" fmla="*/ 2147483646 w 705"/>
              <a:gd name="T5" fmla="*/ 2147483646 h 248"/>
              <a:gd name="T6" fmla="*/ 2147483646 w 705"/>
              <a:gd name="T7" fmla="*/ 2147483646 h 248"/>
              <a:gd name="T8" fmla="*/ 2147483646 w 705"/>
              <a:gd name="T9" fmla="*/ 2147483646 h 248"/>
              <a:gd name="T10" fmla="*/ 2147483646 w 705"/>
              <a:gd name="T11" fmla="*/ 2147483646 h 24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705" h="248">
                <a:moveTo>
                  <a:pt x="0" y="248"/>
                </a:moveTo>
                <a:cubicBezTo>
                  <a:pt x="17" y="167"/>
                  <a:pt x="26" y="162"/>
                  <a:pt x="106" y="143"/>
                </a:cubicBezTo>
                <a:cubicBezTo>
                  <a:pt x="158" y="147"/>
                  <a:pt x="272" y="166"/>
                  <a:pt x="329" y="143"/>
                </a:cubicBezTo>
                <a:cubicBezTo>
                  <a:pt x="342" y="138"/>
                  <a:pt x="342" y="117"/>
                  <a:pt x="353" y="107"/>
                </a:cubicBezTo>
                <a:cubicBezTo>
                  <a:pt x="393" y="72"/>
                  <a:pt x="449" y="44"/>
                  <a:pt x="494" y="13"/>
                </a:cubicBezTo>
                <a:cubicBezTo>
                  <a:pt x="513" y="0"/>
                  <a:pt x="666" y="2"/>
                  <a:pt x="705" y="2"/>
                </a:cubicBezTo>
              </a:path>
            </a:pathLst>
          </a:custGeom>
          <a:noFill/>
          <a:ln w="57150" cmpd="sng">
            <a:solidFill>
              <a:srgbClr val="FF66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50192" name="Freeform 16"/>
          <p:cNvSpPr>
            <a:spLocks/>
          </p:cNvSpPr>
          <p:nvPr/>
        </p:nvSpPr>
        <p:spPr bwMode="auto">
          <a:xfrm>
            <a:off x="8636000" y="2438400"/>
            <a:ext cx="1492251" cy="393700"/>
          </a:xfrm>
          <a:custGeom>
            <a:avLst/>
            <a:gdLst>
              <a:gd name="T0" fmla="*/ 0 w 705"/>
              <a:gd name="T1" fmla="*/ 2147483646 h 248"/>
              <a:gd name="T2" fmla="*/ 2147483646 w 705"/>
              <a:gd name="T3" fmla="*/ 2147483646 h 248"/>
              <a:gd name="T4" fmla="*/ 2147483646 w 705"/>
              <a:gd name="T5" fmla="*/ 2147483646 h 248"/>
              <a:gd name="T6" fmla="*/ 2147483646 w 705"/>
              <a:gd name="T7" fmla="*/ 2147483646 h 248"/>
              <a:gd name="T8" fmla="*/ 2147483646 w 705"/>
              <a:gd name="T9" fmla="*/ 2147483646 h 248"/>
              <a:gd name="T10" fmla="*/ 2147483646 w 705"/>
              <a:gd name="T11" fmla="*/ 2147483646 h 24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705" h="248">
                <a:moveTo>
                  <a:pt x="0" y="248"/>
                </a:moveTo>
                <a:cubicBezTo>
                  <a:pt x="17" y="167"/>
                  <a:pt x="26" y="162"/>
                  <a:pt x="106" y="143"/>
                </a:cubicBezTo>
                <a:cubicBezTo>
                  <a:pt x="158" y="147"/>
                  <a:pt x="272" y="166"/>
                  <a:pt x="329" y="143"/>
                </a:cubicBezTo>
                <a:cubicBezTo>
                  <a:pt x="342" y="138"/>
                  <a:pt x="342" y="117"/>
                  <a:pt x="353" y="107"/>
                </a:cubicBezTo>
                <a:cubicBezTo>
                  <a:pt x="393" y="72"/>
                  <a:pt x="449" y="44"/>
                  <a:pt x="494" y="13"/>
                </a:cubicBezTo>
                <a:cubicBezTo>
                  <a:pt x="513" y="0"/>
                  <a:pt x="666" y="2"/>
                  <a:pt x="705" y="2"/>
                </a:cubicBezTo>
              </a:path>
            </a:pathLst>
          </a:custGeom>
          <a:noFill/>
          <a:ln w="57150" cmpd="sng">
            <a:solidFill>
              <a:srgbClr val="FF66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50193" name="Freeform 17"/>
          <p:cNvSpPr>
            <a:spLocks/>
          </p:cNvSpPr>
          <p:nvPr/>
        </p:nvSpPr>
        <p:spPr bwMode="auto">
          <a:xfrm>
            <a:off x="6908800" y="3505200"/>
            <a:ext cx="1492251" cy="393700"/>
          </a:xfrm>
          <a:custGeom>
            <a:avLst/>
            <a:gdLst>
              <a:gd name="T0" fmla="*/ 0 w 705"/>
              <a:gd name="T1" fmla="*/ 2147483646 h 248"/>
              <a:gd name="T2" fmla="*/ 2147483646 w 705"/>
              <a:gd name="T3" fmla="*/ 2147483646 h 248"/>
              <a:gd name="T4" fmla="*/ 2147483646 w 705"/>
              <a:gd name="T5" fmla="*/ 2147483646 h 248"/>
              <a:gd name="T6" fmla="*/ 2147483646 w 705"/>
              <a:gd name="T7" fmla="*/ 2147483646 h 248"/>
              <a:gd name="T8" fmla="*/ 2147483646 w 705"/>
              <a:gd name="T9" fmla="*/ 2147483646 h 248"/>
              <a:gd name="T10" fmla="*/ 2147483646 w 705"/>
              <a:gd name="T11" fmla="*/ 2147483646 h 24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705" h="248">
                <a:moveTo>
                  <a:pt x="0" y="248"/>
                </a:moveTo>
                <a:cubicBezTo>
                  <a:pt x="17" y="167"/>
                  <a:pt x="26" y="162"/>
                  <a:pt x="106" y="143"/>
                </a:cubicBezTo>
                <a:cubicBezTo>
                  <a:pt x="158" y="147"/>
                  <a:pt x="272" y="166"/>
                  <a:pt x="329" y="143"/>
                </a:cubicBezTo>
                <a:cubicBezTo>
                  <a:pt x="342" y="138"/>
                  <a:pt x="342" y="117"/>
                  <a:pt x="353" y="107"/>
                </a:cubicBezTo>
                <a:cubicBezTo>
                  <a:pt x="393" y="72"/>
                  <a:pt x="449" y="44"/>
                  <a:pt x="494" y="13"/>
                </a:cubicBezTo>
                <a:cubicBezTo>
                  <a:pt x="513" y="0"/>
                  <a:pt x="666" y="2"/>
                  <a:pt x="705" y="2"/>
                </a:cubicBezTo>
              </a:path>
            </a:pathLst>
          </a:custGeom>
          <a:noFill/>
          <a:ln w="57150" cmpd="sng">
            <a:solidFill>
              <a:srgbClr val="FF66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50194" name="Freeform 18"/>
          <p:cNvSpPr>
            <a:spLocks/>
          </p:cNvSpPr>
          <p:nvPr/>
        </p:nvSpPr>
        <p:spPr bwMode="auto">
          <a:xfrm>
            <a:off x="4165601" y="3276601"/>
            <a:ext cx="647700" cy="111125"/>
          </a:xfrm>
          <a:custGeom>
            <a:avLst/>
            <a:gdLst>
              <a:gd name="T0" fmla="*/ 0 w 306"/>
              <a:gd name="T1" fmla="*/ 2147483646 h 70"/>
              <a:gd name="T2" fmla="*/ 2147483646 w 306"/>
              <a:gd name="T3" fmla="*/ 2147483646 h 70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306" h="70">
                <a:moveTo>
                  <a:pt x="0" y="70"/>
                </a:moveTo>
                <a:cubicBezTo>
                  <a:pt x="102" y="0"/>
                  <a:pt x="175" y="23"/>
                  <a:pt x="306" y="23"/>
                </a:cubicBez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50195" name="Freeform 19"/>
          <p:cNvSpPr>
            <a:spLocks/>
          </p:cNvSpPr>
          <p:nvPr/>
        </p:nvSpPr>
        <p:spPr bwMode="auto">
          <a:xfrm>
            <a:off x="609601" y="2514601"/>
            <a:ext cx="3308351" cy="1209675"/>
          </a:xfrm>
          <a:custGeom>
            <a:avLst/>
            <a:gdLst>
              <a:gd name="T0" fmla="*/ 0 w 1563"/>
              <a:gd name="T1" fmla="*/ 2147483646 h 762"/>
              <a:gd name="T2" fmla="*/ 2147483646 w 1563"/>
              <a:gd name="T3" fmla="*/ 2147483646 h 762"/>
              <a:gd name="T4" fmla="*/ 2147483646 w 1563"/>
              <a:gd name="T5" fmla="*/ 2147483646 h 762"/>
              <a:gd name="T6" fmla="*/ 2147483646 w 1563"/>
              <a:gd name="T7" fmla="*/ 2147483646 h 762"/>
              <a:gd name="T8" fmla="*/ 2147483646 w 1563"/>
              <a:gd name="T9" fmla="*/ 2147483646 h 762"/>
              <a:gd name="T10" fmla="*/ 2147483646 w 1563"/>
              <a:gd name="T11" fmla="*/ 2147483646 h 762"/>
              <a:gd name="T12" fmla="*/ 2147483646 w 1563"/>
              <a:gd name="T13" fmla="*/ 2147483646 h 762"/>
              <a:gd name="T14" fmla="*/ 2147483646 w 1563"/>
              <a:gd name="T15" fmla="*/ 2147483646 h 762"/>
              <a:gd name="T16" fmla="*/ 2147483646 w 1563"/>
              <a:gd name="T17" fmla="*/ 2147483646 h 762"/>
              <a:gd name="T18" fmla="*/ 2147483646 w 1563"/>
              <a:gd name="T19" fmla="*/ 2147483646 h 762"/>
              <a:gd name="T20" fmla="*/ 2147483646 w 1563"/>
              <a:gd name="T21" fmla="*/ 2147483646 h 762"/>
              <a:gd name="T22" fmla="*/ 2147483646 w 1563"/>
              <a:gd name="T23" fmla="*/ 2147483646 h 762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563" h="762">
                <a:moveTo>
                  <a:pt x="0" y="762"/>
                </a:moveTo>
                <a:cubicBezTo>
                  <a:pt x="31" y="735"/>
                  <a:pt x="72" y="715"/>
                  <a:pt x="94" y="680"/>
                </a:cubicBezTo>
                <a:cubicBezTo>
                  <a:pt x="212" y="494"/>
                  <a:pt x="62" y="566"/>
                  <a:pt x="212" y="515"/>
                </a:cubicBezTo>
                <a:cubicBezTo>
                  <a:pt x="362" y="365"/>
                  <a:pt x="290" y="396"/>
                  <a:pt x="388" y="362"/>
                </a:cubicBezTo>
                <a:cubicBezTo>
                  <a:pt x="486" y="376"/>
                  <a:pt x="489" y="388"/>
                  <a:pt x="588" y="374"/>
                </a:cubicBezTo>
                <a:cubicBezTo>
                  <a:pt x="679" y="328"/>
                  <a:pt x="779" y="303"/>
                  <a:pt x="870" y="256"/>
                </a:cubicBezTo>
                <a:cubicBezTo>
                  <a:pt x="1005" y="271"/>
                  <a:pt x="982" y="286"/>
                  <a:pt x="1117" y="256"/>
                </a:cubicBezTo>
                <a:cubicBezTo>
                  <a:pt x="1133" y="240"/>
                  <a:pt x="1152" y="227"/>
                  <a:pt x="1164" y="209"/>
                </a:cubicBezTo>
                <a:cubicBezTo>
                  <a:pt x="1183" y="180"/>
                  <a:pt x="1188" y="142"/>
                  <a:pt x="1211" y="115"/>
                </a:cubicBezTo>
                <a:cubicBezTo>
                  <a:pt x="1236" y="85"/>
                  <a:pt x="1275" y="70"/>
                  <a:pt x="1305" y="45"/>
                </a:cubicBezTo>
                <a:cubicBezTo>
                  <a:pt x="1318" y="35"/>
                  <a:pt x="1324" y="12"/>
                  <a:pt x="1340" y="10"/>
                </a:cubicBezTo>
                <a:cubicBezTo>
                  <a:pt x="1414" y="0"/>
                  <a:pt x="1489" y="10"/>
                  <a:pt x="1563" y="10"/>
                </a:cubicBezTo>
              </a:path>
            </a:pathLst>
          </a:custGeom>
          <a:noFill/>
          <a:ln w="57150" cmpd="sng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50196" name="Freeform 20"/>
          <p:cNvSpPr>
            <a:spLocks/>
          </p:cNvSpPr>
          <p:nvPr/>
        </p:nvSpPr>
        <p:spPr bwMode="auto">
          <a:xfrm>
            <a:off x="5791201" y="2971801"/>
            <a:ext cx="3308351" cy="1209675"/>
          </a:xfrm>
          <a:custGeom>
            <a:avLst/>
            <a:gdLst>
              <a:gd name="T0" fmla="*/ 0 w 1563"/>
              <a:gd name="T1" fmla="*/ 2147483646 h 762"/>
              <a:gd name="T2" fmla="*/ 2147483646 w 1563"/>
              <a:gd name="T3" fmla="*/ 2147483646 h 762"/>
              <a:gd name="T4" fmla="*/ 2147483646 w 1563"/>
              <a:gd name="T5" fmla="*/ 2147483646 h 762"/>
              <a:gd name="T6" fmla="*/ 2147483646 w 1563"/>
              <a:gd name="T7" fmla="*/ 2147483646 h 762"/>
              <a:gd name="T8" fmla="*/ 2147483646 w 1563"/>
              <a:gd name="T9" fmla="*/ 2147483646 h 762"/>
              <a:gd name="T10" fmla="*/ 2147483646 w 1563"/>
              <a:gd name="T11" fmla="*/ 2147483646 h 762"/>
              <a:gd name="T12" fmla="*/ 2147483646 w 1563"/>
              <a:gd name="T13" fmla="*/ 2147483646 h 762"/>
              <a:gd name="T14" fmla="*/ 2147483646 w 1563"/>
              <a:gd name="T15" fmla="*/ 2147483646 h 762"/>
              <a:gd name="T16" fmla="*/ 2147483646 w 1563"/>
              <a:gd name="T17" fmla="*/ 2147483646 h 762"/>
              <a:gd name="T18" fmla="*/ 2147483646 w 1563"/>
              <a:gd name="T19" fmla="*/ 2147483646 h 762"/>
              <a:gd name="T20" fmla="*/ 2147483646 w 1563"/>
              <a:gd name="T21" fmla="*/ 2147483646 h 762"/>
              <a:gd name="T22" fmla="*/ 2147483646 w 1563"/>
              <a:gd name="T23" fmla="*/ 2147483646 h 762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563" h="762">
                <a:moveTo>
                  <a:pt x="0" y="762"/>
                </a:moveTo>
                <a:cubicBezTo>
                  <a:pt x="31" y="735"/>
                  <a:pt x="72" y="715"/>
                  <a:pt x="94" y="680"/>
                </a:cubicBezTo>
                <a:cubicBezTo>
                  <a:pt x="212" y="494"/>
                  <a:pt x="62" y="566"/>
                  <a:pt x="212" y="515"/>
                </a:cubicBezTo>
                <a:cubicBezTo>
                  <a:pt x="362" y="365"/>
                  <a:pt x="290" y="396"/>
                  <a:pt x="388" y="362"/>
                </a:cubicBezTo>
                <a:cubicBezTo>
                  <a:pt x="486" y="376"/>
                  <a:pt x="489" y="388"/>
                  <a:pt x="588" y="374"/>
                </a:cubicBezTo>
                <a:cubicBezTo>
                  <a:pt x="679" y="328"/>
                  <a:pt x="779" y="303"/>
                  <a:pt x="870" y="256"/>
                </a:cubicBezTo>
                <a:cubicBezTo>
                  <a:pt x="1005" y="271"/>
                  <a:pt x="982" y="286"/>
                  <a:pt x="1117" y="256"/>
                </a:cubicBezTo>
                <a:cubicBezTo>
                  <a:pt x="1133" y="240"/>
                  <a:pt x="1152" y="227"/>
                  <a:pt x="1164" y="209"/>
                </a:cubicBezTo>
                <a:cubicBezTo>
                  <a:pt x="1183" y="180"/>
                  <a:pt x="1188" y="142"/>
                  <a:pt x="1211" y="115"/>
                </a:cubicBezTo>
                <a:cubicBezTo>
                  <a:pt x="1236" y="85"/>
                  <a:pt x="1275" y="70"/>
                  <a:pt x="1305" y="45"/>
                </a:cubicBezTo>
                <a:cubicBezTo>
                  <a:pt x="1318" y="35"/>
                  <a:pt x="1324" y="12"/>
                  <a:pt x="1340" y="10"/>
                </a:cubicBezTo>
                <a:cubicBezTo>
                  <a:pt x="1414" y="0"/>
                  <a:pt x="1489" y="10"/>
                  <a:pt x="1563" y="10"/>
                </a:cubicBezTo>
              </a:path>
            </a:pathLst>
          </a:custGeom>
          <a:noFill/>
          <a:ln w="57150" cmpd="sng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50197" name="Freeform 21"/>
          <p:cNvSpPr>
            <a:spLocks/>
          </p:cNvSpPr>
          <p:nvPr/>
        </p:nvSpPr>
        <p:spPr bwMode="auto">
          <a:xfrm rot="1998518">
            <a:off x="2133601" y="4191001"/>
            <a:ext cx="3308351" cy="1209675"/>
          </a:xfrm>
          <a:custGeom>
            <a:avLst/>
            <a:gdLst>
              <a:gd name="T0" fmla="*/ 0 w 1563"/>
              <a:gd name="T1" fmla="*/ 2147483646 h 762"/>
              <a:gd name="T2" fmla="*/ 2147483646 w 1563"/>
              <a:gd name="T3" fmla="*/ 2147483646 h 762"/>
              <a:gd name="T4" fmla="*/ 2147483646 w 1563"/>
              <a:gd name="T5" fmla="*/ 2147483646 h 762"/>
              <a:gd name="T6" fmla="*/ 2147483646 w 1563"/>
              <a:gd name="T7" fmla="*/ 2147483646 h 762"/>
              <a:gd name="T8" fmla="*/ 2147483646 w 1563"/>
              <a:gd name="T9" fmla="*/ 2147483646 h 762"/>
              <a:gd name="T10" fmla="*/ 2147483646 w 1563"/>
              <a:gd name="T11" fmla="*/ 2147483646 h 762"/>
              <a:gd name="T12" fmla="*/ 2147483646 w 1563"/>
              <a:gd name="T13" fmla="*/ 2147483646 h 762"/>
              <a:gd name="T14" fmla="*/ 2147483646 w 1563"/>
              <a:gd name="T15" fmla="*/ 2147483646 h 762"/>
              <a:gd name="T16" fmla="*/ 2147483646 w 1563"/>
              <a:gd name="T17" fmla="*/ 2147483646 h 762"/>
              <a:gd name="T18" fmla="*/ 2147483646 w 1563"/>
              <a:gd name="T19" fmla="*/ 2147483646 h 762"/>
              <a:gd name="T20" fmla="*/ 2147483646 w 1563"/>
              <a:gd name="T21" fmla="*/ 2147483646 h 762"/>
              <a:gd name="T22" fmla="*/ 2147483646 w 1563"/>
              <a:gd name="T23" fmla="*/ 2147483646 h 762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563" h="762">
                <a:moveTo>
                  <a:pt x="0" y="762"/>
                </a:moveTo>
                <a:cubicBezTo>
                  <a:pt x="31" y="735"/>
                  <a:pt x="72" y="715"/>
                  <a:pt x="94" y="680"/>
                </a:cubicBezTo>
                <a:cubicBezTo>
                  <a:pt x="212" y="494"/>
                  <a:pt x="62" y="566"/>
                  <a:pt x="212" y="515"/>
                </a:cubicBezTo>
                <a:cubicBezTo>
                  <a:pt x="362" y="365"/>
                  <a:pt x="290" y="396"/>
                  <a:pt x="388" y="362"/>
                </a:cubicBezTo>
                <a:cubicBezTo>
                  <a:pt x="486" y="376"/>
                  <a:pt x="489" y="388"/>
                  <a:pt x="588" y="374"/>
                </a:cubicBezTo>
                <a:cubicBezTo>
                  <a:pt x="679" y="328"/>
                  <a:pt x="779" y="303"/>
                  <a:pt x="870" y="256"/>
                </a:cubicBezTo>
                <a:cubicBezTo>
                  <a:pt x="1005" y="271"/>
                  <a:pt x="982" y="286"/>
                  <a:pt x="1117" y="256"/>
                </a:cubicBezTo>
                <a:cubicBezTo>
                  <a:pt x="1133" y="240"/>
                  <a:pt x="1152" y="227"/>
                  <a:pt x="1164" y="209"/>
                </a:cubicBezTo>
                <a:cubicBezTo>
                  <a:pt x="1183" y="180"/>
                  <a:pt x="1188" y="142"/>
                  <a:pt x="1211" y="115"/>
                </a:cubicBezTo>
                <a:cubicBezTo>
                  <a:pt x="1236" y="85"/>
                  <a:pt x="1275" y="70"/>
                  <a:pt x="1305" y="45"/>
                </a:cubicBezTo>
                <a:cubicBezTo>
                  <a:pt x="1318" y="35"/>
                  <a:pt x="1324" y="12"/>
                  <a:pt x="1340" y="10"/>
                </a:cubicBezTo>
                <a:cubicBezTo>
                  <a:pt x="1414" y="0"/>
                  <a:pt x="1489" y="10"/>
                  <a:pt x="1563" y="10"/>
                </a:cubicBezTo>
              </a:path>
            </a:pathLst>
          </a:custGeom>
          <a:noFill/>
          <a:ln w="57150" cmpd="sng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50198" name="Freeform 22"/>
          <p:cNvSpPr>
            <a:spLocks/>
          </p:cNvSpPr>
          <p:nvPr/>
        </p:nvSpPr>
        <p:spPr bwMode="auto">
          <a:xfrm rot="1366204">
            <a:off x="6807201" y="1905001"/>
            <a:ext cx="3308351" cy="1209675"/>
          </a:xfrm>
          <a:custGeom>
            <a:avLst/>
            <a:gdLst>
              <a:gd name="T0" fmla="*/ 0 w 1563"/>
              <a:gd name="T1" fmla="*/ 2147483646 h 762"/>
              <a:gd name="T2" fmla="*/ 2147483646 w 1563"/>
              <a:gd name="T3" fmla="*/ 2147483646 h 762"/>
              <a:gd name="T4" fmla="*/ 2147483646 w 1563"/>
              <a:gd name="T5" fmla="*/ 2147483646 h 762"/>
              <a:gd name="T6" fmla="*/ 2147483646 w 1563"/>
              <a:gd name="T7" fmla="*/ 2147483646 h 762"/>
              <a:gd name="T8" fmla="*/ 2147483646 w 1563"/>
              <a:gd name="T9" fmla="*/ 2147483646 h 762"/>
              <a:gd name="T10" fmla="*/ 2147483646 w 1563"/>
              <a:gd name="T11" fmla="*/ 2147483646 h 762"/>
              <a:gd name="T12" fmla="*/ 2147483646 w 1563"/>
              <a:gd name="T13" fmla="*/ 2147483646 h 762"/>
              <a:gd name="T14" fmla="*/ 2147483646 w 1563"/>
              <a:gd name="T15" fmla="*/ 2147483646 h 762"/>
              <a:gd name="T16" fmla="*/ 2147483646 w 1563"/>
              <a:gd name="T17" fmla="*/ 2147483646 h 762"/>
              <a:gd name="T18" fmla="*/ 2147483646 w 1563"/>
              <a:gd name="T19" fmla="*/ 2147483646 h 762"/>
              <a:gd name="T20" fmla="*/ 2147483646 w 1563"/>
              <a:gd name="T21" fmla="*/ 2147483646 h 762"/>
              <a:gd name="T22" fmla="*/ 2147483646 w 1563"/>
              <a:gd name="T23" fmla="*/ 2147483646 h 762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563" h="762">
                <a:moveTo>
                  <a:pt x="0" y="762"/>
                </a:moveTo>
                <a:cubicBezTo>
                  <a:pt x="31" y="735"/>
                  <a:pt x="72" y="715"/>
                  <a:pt x="94" y="680"/>
                </a:cubicBezTo>
                <a:cubicBezTo>
                  <a:pt x="212" y="494"/>
                  <a:pt x="62" y="566"/>
                  <a:pt x="212" y="515"/>
                </a:cubicBezTo>
                <a:cubicBezTo>
                  <a:pt x="362" y="365"/>
                  <a:pt x="290" y="396"/>
                  <a:pt x="388" y="362"/>
                </a:cubicBezTo>
                <a:cubicBezTo>
                  <a:pt x="486" y="376"/>
                  <a:pt x="489" y="388"/>
                  <a:pt x="588" y="374"/>
                </a:cubicBezTo>
                <a:cubicBezTo>
                  <a:pt x="679" y="328"/>
                  <a:pt x="779" y="303"/>
                  <a:pt x="870" y="256"/>
                </a:cubicBezTo>
                <a:cubicBezTo>
                  <a:pt x="1005" y="271"/>
                  <a:pt x="982" y="286"/>
                  <a:pt x="1117" y="256"/>
                </a:cubicBezTo>
                <a:cubicBezTo>
                  <a:pt x="1133" y="240"/>
                  <a:pt x="1152" y="227"/>
                  <a:pt x="1164" y="209"/>
                </a:cubicBezTo>
                <a:cubicBezTo>
                  <a:pt x="1183" y="180"/>
                  <a:pt x="1188" y="142"/>
                  <a:pt x="1211" y="115"/>
                </a:cubicBezTo>
                <a:cubicBezTo>
                  <a:pt x="1236" y="85"/>
                  <a:pt x="1275" y="70"/>
                  <a:pt x="1305" y="45"/>
                </a:cubicBezTo>
                <a:cubicBezTo>
                  <a:pt x="1318" y="35"/>
                  <a:pt x="1324" y="12"/>
                  <a:pt x="1340" y="10"/>
                </a:cubicBezTo>
                <a:cubicBezTo>
                  <a:pt x="1414" y="0"/>
                  <a:pt x="1489" y="10"/>
                  <a:pt x="1563" y="10"/>
                </a:cubicBezTo>
              </a:path>
            </a:pathLst>
          </a:custGeom>
          <a:noFill/>
          <a:ln w="57150" cmpd="sng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50199" name="Freeform 23"/>
          <p:cNvSpPr>
            <a:spLocks/>
          </p:cNvSpPr>
          <p:nvPr/>
        </p:nvSpPr>
        <p:spPr bwMode="auto">
          <a:xfrm>
            <a:off x="4876801" y="2819401"/>
            <a:ext cx="3308351" cy="1209675"/>
          </a:xfrm>
          <a:custGeom>
            <a:avLst/>
            <a:gdLst>
              <a:gd name="T0" fmla="*/ 0 w 1563"/>
              <a:gd name="T1" fmla="*/ 2147483646 h 762"/>
              <a:gd name="T2" fmla="*/ 2147483646 w 1563"/>
              <a:gd name="T3" fmla="*/ 2147483646 h 762"/>
              <a:gd name="T4" fmla="*/ 2147483646 w 1563"/>
              <a:gd name="T5" fmla="*/ 2147483646 h 762"/>
              <a:gd name="T6" fmla="*/ 2147483646 w 1563"/>
              <a:gd name="T7" fmla="*/ 2147483646 h 762"/>
              <a:gd name="T8" fmla="*/ 2147483646 w 1563"/>
              <a:gd name="T9" fmla="*/ 2147483646 h 762"/>
              <a:gd name="T10" fmla="*/ 2147483646 w 1563"/>
              <a:gd name="T11" fmla="*/ 2147483646 h 762"/>
              <a:gd name="T12" fmla="*/ 2147483646 w 1563"/>
              <a:gd name="T13" fmla="*/ 2147483646 h 762"/>
              <a:gd name="T14" fmla="*/ 2147483646 w 1563"/>
              <a:gd name="T15" fmla="*/ 2147483646 h 762"/>
              <a:gd name="T16" fmla="*/ 2147483646 w 1563"/>
              <a:gd name="T17" fmla="*/ 2147483646 h 762"/>
              <a:gd name="T18" fmla="*/ 2147483646 w 1563"/>
              <a:gd name="T19" fmla="*/ 2147483646 h 762"/>
              <a:gd name="T20" fmla="*/ 2147483646 w 1563"/>
              <a:gd name="T21" fmla="*/ 2147483646 h 762"/>
              <a:gd name="T22" fmla="*/ 2147483646 w 1563"/>
              <a:gd name="T23" fmla="*/ 2147483646 h 762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563" h="762">
                <a:moveTo>
                  <a:pt x="0" y="762"/>
                </a:moveTo>
                <a:cubicBezTo>
                  <a:pt x="31" y="735"/>
                  <a:pt x="72" y="715"/>
                  <a:pt x="94" y="680"/>
                </a:cubicBezTo>
                <a:cubicBezTo>
                  <a:pt x="212" y="494"/>
                  <a:pt x="62" y="566"/>
                  <a:pt x="212" y="515"/>
                </a:cubicBezTo>
                <a:cubicBezTo>
                  <a:pt x="362" y="365"/>
                  <a:pt x="290" y="396"/>
                  <a:pt x="388" y="362"/>
                </a:cubicBezTo>
                <a:cubicBezTo>
                  <a:pt x="486" y="376"/>
                  <a:pt x="489" y="388"/>
                  <a:pt x="588" y="374"/>
                </a:cubicBezTo>
                <a:cubicBezTo>
                  <a:pt x="679" y="328"/>
                  <a:pt x="779" y="303"/>
                  <a:pt x="870" y="256"/>
                </a:cubicBezTo>
                <a:cubicBezTo>
                  <a:pt x="1005" y="271"/>
                  <a:pt x="982" y="286"/>
                  <a:pt x="1117" y="256"/>
                </a:cubicBezTo>
                <a:cubicBezTo>
                  <a:pt x="1133" y="240"/>
                  <a:pt x="1152" y="227"/>
                  <a:pt x="1164" y="209"/>
                </a:cubicBezTo>
                <a:cubicBezTo>
                  <a:pt x="1183" y="180"/>
                  <a:pt x="1188" y="142"/>
                  <a:pt x="1211" y="115"/>
                </a:cubicBezTo>
                <a:cubicBezTo>
                  <a:pt x="1236" y="85"/>
                  <a:pt x="1275" y="70"/>
                  <a:pt x="1305" y="45"/>
                </a:cubicBezTo>
                <a:cubicBezTo>
                  <a:pt x="1318" y="35"/>
                  <a:pt x="1324" y="12"/>
                  <a:pt x="1340" y="10"/>
                </a:cubicBezTo>
                <a:cubicBezTo>
                  <a:pt x="1414" y="0"/>
                  <a:pt x="1489" y="10"/>
                  <a:pt x="1563" y="10"/>
                </a:cubicBezTo>
              </a:path>
            </a:pathLst>
          </a:custGeom>
          <a:noFill/>
          <a:ln w="57150" cmpd="sng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50200" name="Freeform 24"/>
          <p:cNvSpPr>
            <a:spLocks/>
          </p:cNvSpPr>
          <p:nvPr/>
        </p:nvSpPr>
        <p:spPr bwMode="auto">
          <a:xfrm>
            <a:off x="1524001" y="3581401"/>
            <a:ext cx="3308351" cy="1209675"/>
          </a:xfrm>
          <a:custGeom>
            <a:avLst/>
            <a:gdLst>
              <a:gd name="T0" fmla="*/ 0 w 1563"/>
              <a:gd name="T1" fmla="*/ 2147483646 h 762"/>
              <a:gd name="T2" fmla="*/ 2147483646 w 1563"/>
              <a:gd name="T3" fmla="*/ 2147483646 h 762"/>
              <a:gd name="T4" fmla="*/ 2147483646 w 1563"/>
              <a:gd name="T5" fmla="*/ 2147483646 h 762"/>
              <a:gd name="T6" fmla="*/ 2147483646 w 1563"/>
              <a:gd name="T7" fmla="*/ 2147483646 h 762"/>
              <a:gd name="T8" fmla="*/ 2147483646 w 1563"/>
              <a:gd name="T9" fmla="*/ 2147483646 h 762"/>
              <a:gd name="T10" fmla="*/ 2147483646 w 1563"/>
              <a:gd name="T11" fmla="*/ 2147483646 h 762"/>
              <a:gd name="T12" fmla="*/ 2147483646 w 1563"/>
              <a:gd name="T13" fmla="*/ 2147483646 h 762"/>
              <a:gd name="T14" fmla="*/ 2147483646 w 1563"/>
              <a:gd name="T15" fmla="*/ 2147483646 h 762"/>
              <a:gd name="T16" fmla="*/ 2147483646 w 1563"/>
              <a:gd name="T17" fmla="*/ 2147483646 h 762"/>
              <a:gd name="T18" fmla="*/ 2147483646 w 1563"/>
              <a:gd name="T19" fmla="*/ 2147483646 h 762"/>
              <a:gd name="T20" fmla="*/ 2147483646 w 1563"/>
              <a:gd name="T21" fmla="*/ 2147483646 h 762"/>
              <a:gd name="T22" fmla="*/ 2147483646 w 1563"/>
              <a:gd name="T23" fmla="*/ 2147483646 h 762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563" h="762">
                <a:moveTo>
                  <a:pt x="0" y="762"/>
                </a:moveTo>
                <a:cubicBezTo>
                  <a:pt x="31" y="735"/>
                  <a:pt x="72" y="715"/>
                  <a:pt x="94" y="680"/>
                </a:cubicBezTo>
                <a:cubicBezTo>
                  <a:pt x="212" y="494"/>
                  <a:pt x="62" y="566"/>
                  <a:pt x="212" y="515"/>
                </a:cubicBezTo>
                <a:cubicBezTo>
                  <a:pt x="362" y="365"/>
                  <a:pt x="290" y="396"/>
                  <a:pt x="388" y="362"/>
                </a:cubicBezTo>
                <a:cubicBezTo>
                  <a:pt x="486" y="376"/>
                  <a:pt x="489" y="388"/>
                  <a:pt x="588" y="374"/>
                </a:cubicBezTo>
                <a:cubicBezTo>
                  <a:pt x="679" y="328"/>
                  <a:pt x="779" y="303"/>
                  <a:pt x="870" y="256"/>
                </a:cubicBezTo>
                <a:cubicBezTo>
                  <a:pt x="1005" y="271"/>
                  <a:pt x="982" y="286"/>
                  <a:pt x="1117" y="256"/>
                </a:cubicBezTo>
                <a:cubicBezTo>
                  <a:pt x="1133" y="240"/>
                  <a:pt x="1152" y="227"/>
                  <a:pt x="1164" y="209"/>
                </a:cubicBezTo>
                <a:cubicBezTo>
                  <a:pt x="1183" y="180"/>
                  <a:pt x="1188" y="142"/>
                  <a:pt x="1211" y="115"/>
                </a:cubicBezTo>
                <a:cubicBezTo>
                  <a:pt x="1236" y="85"/>
                  <a:pt x="1275" y="70"/>
                  <a:pt x="1305" y="45"/>
                </a:cubicBezTo>
                <a:cubicBezTo>
                  <a:pt x="1318" y="35"/>
                  <a:pt x="1324" y="12"/>
                  <a:pt x="1340" y="10"/>
                </a:cubicBezTo>
                <a:cubicBezTo>
                  <a:pt x="1414" y="0"/>
                  <a:pt x="1489" y="10"/>
                  <a:pt x="1563" y="10"/>
                </a:cubicBezTo>
              </a:path>
            </a:pathLst>
          </a:custGeom>
          <a:noFill/>
          <a:ln w="57150" cmpd="sng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50201" name="Line 25"/>
          <p:cNvSpPr>
            <a:spLocks noChangeShapeType="1"/>
          </p:cNvSpPr>
          <p:nvPr/>
        </p:nvSpPr>
        <p:spPr bwMode="auto">
          <a:xfrm>
            <a:off x="3860800" y="2514600"/>
            <a:ext cx="7112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50202" name="Line 26"/>
          <p:cNvSpPr>
            <a:spLocks noChangeShapeType="1"/>
          </p:cNvSpPr>
          <p:nvPr/>
        </p:nvSpPr>
        <p:spPr bwMode="auto">
          <a:xfrm flipH="1" flipV="1">
            <a:off x="2946400" y="2971800"/>
            <a:ext cx="9144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50203" name="Line 27"/>
          <p:cNvSpPr>
            <a:spLocks noChangeShapeType="1"/>
          </p:cNvSpPr>
          <p:nvPr/>
        </p:nvSpPr>
        <p:spPr bwMode="auto">
          <a:xfrm flipV="1">
            <a:off x="3048000" y="3200400"/>
            <a:ext cx="8128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50204" name="Line 28"/>
          <p:cNvSpPr>
            <a:spLocks noChangeShapeType="1"/>
          </p:cNvSpPr>
          <p:nvPr/>
        </p:nvSpPr>
        <p:spPr bwMode="auto">
          <a:xfrm flipH="1" flipV="1">
            <a:off x="1930400" y="3124200"/>
            <a:ext cx="5080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50205" name="Line 29"/>
          <p:cNvSpPr>
            <a:spLocks noChangeShapeType="1"/>
          </p:cNvSpPr>
          <p:nvPr/>
        </p:nvSpPr>
        <p:spPr bwMode="auto">
          <a:xfrm>
            <a:off x="5283200" y="2819400"/>
            <a:ext cx="6096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50206" name="Line 30"/>
          <p:cNvSpPr>
            <a:spLocks noChangeShapeType="1"/>
          </p:cNvSpPr>
          <p:nvPr/>
        </p:nvSpPr>
        <p:spPr bwMode="auto">
          <a:xfrm>
            <a:off x="6400800" y="2971800"/>
            <a:ext cx="7112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50207" name="Line 31"/>
          <p:cNvSpPr>
            <a:spLocks noChangeShapeType="1"/>
          </p:cNvSpPr>
          <p:nvPr/>
        </p:nvSpPr>
        <p:spPr bwMode="auto">
          <a:xfrm flipH="1" flipV="1">
            <a:off x="4978400" y="3352800"/>
            <a:ext cx="3048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50208" name="Line 32"/>
          <p:cNvSpPr>
            <a:spLocks noChangeShapeType="1"/>
          </p:cNvSpPr>
          <p:nvPr/>
        </p:nvSpPr>
        <p:spPr bwMode="auto">
          <a:xfrm flipV="1">
            <a:off x="4572000" y="3200400"/>
            <a:ext cx="5080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50209" name="Line 33"/>
          <p:cNvSpPr>
            <a:spLocks noChangeShapeType="1"/>
          </p:cNvSpPr>
          <p:nvPr/>
        </p:nvSpPr>
        <p:spPr bwMode="auto">
          <a:xfrm rot="-3480496" flipH="1" flipV="1">
            <a:off x="4076700" y="2895600"/>
            <a:ext cx="762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50210" name="Line 34"/>
          <p:cNvSpPr>
            <a:spLocks noChangeShapeType="1"/>
          </p:cNvSpPr>
          <p:nvPr/>
        </p:nvSpPr>
        <p:spPr bwMode="auto">
          <a:xfrm rot="-3480496" flipH="1" flipV="1">
            <a:off x="2501900" y="3314700"/>
            <a:ext cx="762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50211" name="Line 35"/>
          <p:cNvSpPr>
            <a:spLocks noChangeShapeType="1"/>
          </p:cNvSpPr>
          <p:nvPr/>
        </p:nvSpPr>
        <p:spPr bwMode="auto">
          <a:xfrm>
            <a:off x="2540000" y="3886200"/>
            <a:ext cx="2032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50212" name="Line 36"/>
          <p:cNvSpPr>
            <a:spLocks noChangeShapeType="1"/>
          </p:cNvSpPr>
          <p:nvPr/>
        </p:nvSpPr>
        <p:spPr bwMode="auto">
          <a:xfrm>
            <a:off x="3251200" y="3657600"/>
            <a:ext cx="8128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50213" name="Line 37"/>
          <p:cNvSpPr>
            <a:spLocks noChangeShapeType="1"/>
          </p:cNvSpPr>
          <p:nvPr/>
        </p:nvSpPr>
        <p:spPr bwMode="auto">
          <a:xfrm flipH="1">
            <a:off x="6400800" y="2819400"/>
            <a:ext cx="3048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50214" name="Line 38"/>
          <p:cNvSpPr>
            <a:spLocks noChangeShapeType="1"/>
          </p:cNvSpPr>
          <p:nvPr/>
        </p:nvSpPr>
        <p:spPr bwMode="auto">
          <a:xfrm>
            <a:off x="8026400" y="2819400"/>
            <a:ext cx="609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50215" name="Line 39"/>
          <p:cNvSpPr>
            <a:spLocks noChangeShapeType="1"/>
          </p:cNvSpPr>
          <p:nvPr/>
        </p:nvSpPr>
        <p:spPr bwMode="auto">
          <a:xfrm flipH="1" flipV="1">
            <a:off x="8534400" y="2362200"/>
            <a:ext cx="5080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50216" name="Line 40"/>
          <p:cNvSpPr>
            <a:spLocks noChangeShapeType="1"/>
          </p:cNvSpPr>
          <p:nvPr/>
        </p:nvSpPr>
        <p:spPr bwMode="auto">
          <a:xfrm flipH="1">
            <a:off x="6705600" y="2590800"/>
            <a:ext cx="1016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50217" name="Line 41"/>
          <p:cNvSpPr>
            <a:spLocks noChangeShapeType="1"/>
          </p:cNvSpPr>
          <p:nvPr/>
        </p:nvSpPr>
        <p:spPr bwMode="auto">
          <a:xfrm flipH="1">
            <a:off x="6197600" y="2590800"/>
            <a:ext cx="1016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50218" name="Line 42"/>
          <p:cNvSpPr>
            <a:spLocks noChangeShapeType="1"/>
          </p:cNvSpPr>
          <p:nvPr/>
        </p:nvSpPr>
        <p:spPr bwMode="auto">
          <a:xfrm>
            <a:off x="3759200" y="4114800"/>
            <a:ext cx="7112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50219" name="Line 43"/>
          <p:cNvSpPr>
            <a:spLocks noChangeShapeType="1"/>
          </p:cNvSpPr>
          <p:nvPr/>
        </p:nvSpPr>
        <p:spPr bwMode="auto">
          <a:xfrm flipH="1" flipV="1">
            <a:off x="5283200" y="3657600"/>
            <a:ext cx="8128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50220" name="Line 44"/>
          <p:cNvSpPr>
            <a:spLocks noChangeShapeType="1"/>
          </p:cNvSpPr>
          <p:nvPr/>
        </p:nvSpPr>
        <p:spPr bwMode="auto">
          <a:xfrm>
            <a:off x="1422400" y="3886200"/>
            <a:ext cx="5080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50221" name="Line 45"/>
          <p:cNvSpPr>
            <a:spLocks noChangeShapeType="1"/>
          </p:cNvSpPr>
          <p:nvPr/>
        </p:nvSpPr>
        <p:spPr bwMode="auto">
          <a:xfrm>
            <a:off x="4368800" y="4495800"/>
            <a:ext cx="1016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50222" name="Line 46"/>
          <p:cNvSpPr>
            <a:spLocks noChangeShapeType="1"/>
          </p:cNvSpPr>
          <p:nvPr/>
        </p:nvSpPr>
        <p:spPr bwMode="auto">
          <a:xfrm>
            <a:off x="3352800" y="4267200"/>
            <a:ext cx="101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50223" name="Line 47"/>
          <p:cNvSpPr>
            <a:spLocks noChangeShapeType="1"/>
          </p:cNvSpPr>
          <p:nvPr/>
        </p:nvSpPr>
        <p:spPr bwMode="auto">
          <a:xfrm flipV="1">
            <a:off x="5486400" y="4191000"/>
            <a:ext cx="10160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50224" name="Line 48"/>
          <p:cNvSpPr>
            <a:spLocks noChangeShapeType="1"/>
          </p:cNvSpPr>
          <p:nvPr/>
        </p:nvSpPr>
        <p:spPr bwMode="auto">
          <a:xfrm flipH="1" flipV="1">
            <a:off x="7315200" y="3505200"/>
            <a:ext cx="1016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50225" name="Line 49"/>
          <p:cNvSpPr>
            <a:spLocks noChangeShapeType="1"/>
          </p:cNvSpPr>
          <p:nvPr/>
        </p:nvSpPr>
        <p:spPr bwMode="auto">
          <a:xfrm flipV="1">
            <a:off x="6604000" y="35814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50226" name="Line 50"/>
          <p:cNvSpPr>
            <a:spLocks noChangeShapeType="1"/>
          </p:cNvSpPr>
          <p:nvPr/>
        </p:nvSpPr>
        <p:spPr bwMode="auto">
          <a:xfrm flipV="1">
            <a:off x="8331200" y="2971800"/>
            <a:ext cx="6096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50227" name="Line 51"/>
          <p:cNvSpPr>
            <a:spLocks noChangeShapeType="1"/>
          </p:cNvSpPr>
          <p:nvPr/>
        </p:nvSpPr>
        <p:spPr bwMode="auto">
          <a:xfrm flipV="1">
            <a:off x="9448800" y="266700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50228" name="Line 52"/>
          <p:cNvSpPr>
            <a:spLocks noChangeShapeType="1"/>
          </p:cNvSpPr>
          <p:nvPr/>
        </p:nvSpPr>
        <p:spPr bwMode="auto">
          <a:xfrm>
            <a:off x="7620000" y="2895600"/>
            <a:ext cx="5080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50229" name="Line 53"/>
          <p:cNvSpPr>
            <a:spLocks noChangeShapeType="1"/>
          </p:cNvSpPr>
          <p:nvPr/>
        </p:nvSpPr>
        <p:spPr bwMode="auto">
          <a:xfrm>
            <a:off x="7721600" y="2286000"/>
            <a:ext cx="2032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50230" name="Line 54"/>
          <p:cNvSpPr>
            <a:spLocks noChangeShapeType="1"/>
          </p:cNvSpPr>
          <p:nvPr/>
        </p:nvSpPr>
        <p:spPr bwMode="auto">
          <a:xfrm>
            <a:off x="1727200" y="3581400"/>
            <a:ext cx="4064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50231" name="Line 55"/>
          <p:cNvSpPr>
            <a:spLocks noChangeShapeType="1"/>
          </p:cNvSpPr>
          <p:nvPr/>
        </p:nvSpPr>
        <p:spPr bwMode="auto">
          <a:xfrm flipV="1">
            <a:off x="1219200" y="32766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50232" name="Line 56"/>
          <p:cNvSpPr>
            <a:spLocks noChangeShapeType="1"/>
          </p:cNvSpPr>
          <p:nvPr/>
        </p:nvSpPr>
        <p:spPr bwMode="auto">
          <a:xfrm flipH="1" flipV="1">
            <a:off x="609600" y="3733800"/>
            <a:ext cx="2032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50233" name="Line 57"/>
          <p:cNvSpPr>
            <a:spLocks noChangeShapeType="1"/>
          </p:cNvSpPr>
          <p:nvPr/>
        </p:nvSpPr>
        <p:spPr bwMode="auto">
          <a:xfrm>
            <a:off x="4775200" y="335280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50234" name="Line 58"/>
          <p:cNvSpPr>
            <a:spLocks noChangeShapeType="1"/>
          </p:cNvSpPr>
          <p:nvPr/>
        </p:nvSpPr>
        <p:spPr bwMode="auto">
          <a:xfrm flipH="1">
            <a:off x="3149600" y="3352800"/>
            <a:ext cx="10160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50235" name="Line 59"/>
          <p:cNvSpPr>
            <a:spLocks noChangeShapeType="1"/>
          </p:cNvSpPr>
          <p:nvPr/>
        </p:nvSpPr>
        <p:spPr bwMode="auto">
          <a:xfrm>
            <a:off x="4165600" y="3352800"/>
            <a:ext cx="1016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50236" name="Line 60"/>
          <p:cNvSpPr>
            <a:spLocks noChangeShapeType="1"/>
          </p:cNvSpPr>
          <p:nvPr/>
        </p:nvSpPr>
        <p:spPr bwMode="auto">
          <a:xfrm>
            <a:off x="4775200" y="3581400"/>
            <a:ext cx="1016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50237" name="Line 61"/>
          <p:cNvSpPr>
            <a:spLocks noChangeShapeType="1"/>
          </p:cNvSpPr>
          <p:nvPr/>
        </p:nvSpPr>
        <p:spPr bwMode="auto">
          <a:xfrm flipH="1">
            <a:off x="9753600" y="2438400"/>
            <a:ext cx="4064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50238" name="Line 62"/>
          <p:cNvSpPr>
            <a:spLocks noChangeShapeType="1"/>
          </p:cNvSpPr>
          <p:nvPr/>
        </p:nvSpPr>
        <p:spPr bwMode="auto">
          <a:xfrm>
            <a:off x="8229600" y="2362200"/>
            <a:ext cx="5080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50239" name="Line 63"/>
          <p:cNvSpPr>
            <a:spLocks noChangeShapeType="1"/>
          </p:cNvSpPr>
          <p:nvPr/>
        </p:nvSpPr>
        <p:spPr bwMode="auto">
          <a:xfrm>
            <a:off x="2743200" y="4191000"/>
            <a:ext cx="1016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50240" name="Line 64"/>
          <p:cNvSpPr>
            <a:spLocks noChangeShapeType="1"/>
          </p:cNvSpPr>
          <p:nvPr/>
        </p:nvSpPr>
        <p:spPr bwMode="auto">
          <a:xfrm>
            <a:off x="7213600" y="2362200"/>
            <a:ext cx="2032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50241" name="AutoShape 65"/>
          <p:cNvSpPr>
            <a:spLocks noChangeArrowheads="1"/>
          </p:cNvSpPr>
          <p:nvPr/>
        </p:nvSpPr>
        <p:spPr bwMode="auto">
          <a:xfrm>
            <a:off x="3454400" y="2743200"/>
            <a:ext cx="304800" cy="304800"/>
          </a:xfrm>
          <a:prstGeom prst="octagon">
            <a:avLst>
              <a:gd name="adj" fmla="val 29287"/>
            </a:avLst>
          </a:prstGeom>
          <a:solidFill>
            <a:schemeClr val="accent1"/>
          </a:solidFill>
          <a:ln w="57150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</p:txBody>
      </p:sp>
      <p:sp>
        <p:nvSpPr>
          <p:cNvPr id="50242" name="AutoShape 66"/>
          <p:cNvSpPr>
            <a:spLocks noChangeArrowheads="1"/>
          </p:cNvSpPr>
          <p:nvPr/>
        </p:nvSpPr>
        <p:spPr bwMode="auto">
          <a:xfrm>
            <a:off x="4876800" y="2895600"/>
            <a:ext cx="304800" cy="304800"/>
          </a:xfrm>
          <a:prstGeom prst="octagon">
            <a:avLst>
              <a:gd name="adj" fmla="val 29287"/>
            </a:avLst>
          </a:prstGeom>
          <a:solidFill>
            <a:schemeClr val="accent1"/>
          </a:solidFill>
          <a:ln w="57150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</p:txBody>
      </p:sp>
      <p:sp>
        <p:nvSpPr>
          <p:cNvPr id="50243" name="AutoShape 67"/>
          <p:cNvSpPr>
            <a:spLocks noChangeArrowheads="1"/>
          </p:cNvSpPr>
          <p:nvPr/>
        </p:nvSpPr>
        <p:spPr bwMode="auto">
          <a:xfrm>
            <a:off x="1625600" y="3200400"/>
            <a:ext cx="304800" cy="304800"/>
          </a:xfrm>
          <a:prstGeom prst="octagon">
            <a:avLst>
              <a:gd name="adj" fmla="val 29287"/>
            </a:avLst>
          </a:prstGeom>
          <a:solidFill>
            <a:schemeClr val="accent1"/>
          </a:solidFill>
          <a:ln w="57150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</p:txBody>
      </p:sp>
      <p:sp>
        <p:nvSpPr>
          <p:cNvPr id="50244" name="AutoShape 68"/>
          <p:cNvSpPr>
            <a:spLocks noChangeArrowheads="1"/>
          </p:cNvSpPr>
          <p:nvPr/>
        </p:nvSpPr>
        <p:spPr bwMode="auto">
          <a:xfrm>
            <a:off x="6807200" y="2743200"/>
            <a:ext cx="304800" cy="304800"/>
          </a:xfrm>
          <a:prstGeom prst="octagon">
            <a:avLst>
              <a:gd name="adj" fmla="val 29287"/>
            </a:avLst>
          </a:prstGeom>
          <a:solidFill>
            <a:schemeClr val="accent1"/>
          </a:solidFill>
          <a:ln w="57150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</p:txBody>
      </p:sp>
      <p:sp>
        <p:nvSpPr>
          <p:cNvPr id="50245" name="AutoShape 69"/>
          <p:cNvSpPr>
            <a:spLocks noChangeArrowheads="1"/>
          </p:cNvSpPr>
          <p:nvPr/>
        </p:nvSpPr>
        <p:spPr bwMode="auto">
          <a:xfrm>
            <a:off x="3149600" y="3276600"/>
            <a:ext cx="304800" cy="304800"/>
          </a:xfrm>
          <a:prstGeom prst="octagon">
            <a:avLst>
              <a:gd name="adj" fmla="val 29287"/>
            </a:avLst>
          </a:prstGeom>
          <a:solidFill>
            <a:schemeClr val="accent1"/>
          </a:solidFill>
          <a:ln w="57150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</p:txBody>
      </p:sp>
      <p:sp>
        <p:nvSpPr>
          <p:cNvPr id="50246" name="AutoShape 70"/>
          <p:cNvSpPr>
            <a:spLocks noChangeArrowheads="1"/>
          </p:cNvSpPr>
          <p:nvPr/>
        </p:nvSpPr>
        <p:spPr bwMode="auto">
          <a:xfrm>
            <a:off x="8026400" y="2895600"/>
            <a:ext cx="304800" cy="304800"/>
          </a:xfrm>
          <a:prstGeom prst="octagon">
            <a:avLst>
              <a:gd name="adj" fmla="val 29287"/>
            </a:avLst>
          </a:prstGeom>
          <a:solidFill>
            <a:schemeClr val="accent1"/>
          </a:solidFill>
          <a:ln w="57150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</p:txBody>
      </p:sp>
      <p:sp>
        <p:nvSpPr>
          <p:cNvPr id="50247" name="AutoShape 71"/>
          <p:cNvSpPr>
            <a:spLocks noChangeArrowheads="1"/>
          </p:cNvSpPr>
          <p:nvPr/>
        </p:nvSpPr>
        <p:spPr bwMode="auto">
          <a:xfrm>
            <a:off x="4470400" y="4038600"/>
            <a:ext cx="304800" cy="304800"/>
          </a:xfrm>
          <a:prstGeom prst="octagon">
            <a:avLst>
              <a:gd name="adj" fmla="val 29287"/>
            </a:avLst>
          </a:prstGeom>
          <a:solidFill>
            <a:schemeClr val="accent1"/>
          </a:solidFill>
          <a:ln w="57150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</p:txBody>
      </p:sp>
      <p:sp>
        <p:nvSpPr>
          <p:cNvPr id="50248" name="AutoShape 72"/>
          <p:cNvSpPr>
            <a:spLocks noChangeArrowheads="1"/>
          </p:cNvSpPr>
          <p:nvPr/>
        </p:nvSpPr>
        <p:spPr bwMode="auto">
          <a:xfrm>
            <a:off x="5892800" y="3048000"/>
            <a:ext cx="304800" cy="304800"/>
          </a:xfrm>
          <a:prstGeom prst="octagon">
            <a:avLst>
              <a:gd name="adj" fmla="val 29287"/>
            </a:avLst>
          </a:prstGeom>
          <a:solidFill>
            <a:schemeClr val="accent1"/>
          </a:solidFill>
          <a:ln w="57150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</p:txBody>
      </p:sp>
      <p:sp>
        <p:nvSpPr>
          <p:cNvPr id="50249" name="AutoShape 73"/>
          <p:cNvSpPr>
            <a:spLocks noChangeArrowheads="1"/>
          </p:cNvSpPr>
          <p:nvPr/>
        </p:nvSpPr>
        <p:spPr bwMode="auto">
          <a:xfrm>
            <a:off x="8026400" y="2438400"/>
            <a:ext cx="304800" cy="304800"/>
          </a:xfrm>
          <a:prstGeom prst="octagon">
            <a:avLst>
              <a:gd name="adj" fmla="val 29287"/>
            </a:avLst>
          </a:prstGeom>
          <a:solidFill>
            <a:schemeClr val="accent1"/>
          </a:solidFill>
          <a:ln w="57150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</p:txBody>
      </p:sp>
      <p:sp>
        <p:nvSpPr>
          <p:cNvPr id="50250" name="AutoShape 74"/>
          <p:cNvSpPr>
            <a:spLocks noChangeArrowheads="1"/>
          </p:cNvSpPr>
          <p:nvPr/>
        </p:nvSpPr>
        <p:spPr bwMode="auto">
          <a:xfrm>
            <a:off x="5791200" y="3429000"/>
            <a:ext cx="304800" cy="304800"/>
          </a:xfrm>
          <a:prstGeom prst="octagon">
            <a:avLst>
              <a:gd name="adj" fmla="val 29287"/>
            </a:avLst>
          </a:prstGeom>
          <a:solidFill>
            <a:schemeClr val="accent1"/>
          </a:solidFill>
          <a:ln w="57150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</p:txBody>
      </p:sp>
      <p:sp>
        <p:nvSpPr>
          <p:cNvPr id="50251" name="AutoShape 75"/>
          <p:cNvSpPr>
            <a:spLocks noChangeArrowheads="1"/>
          </p:cNvSpPr>
          <p:nvPr/>
        </p:nvSpPr>
        <p:spPr bwMode="auto">
          <a:xfrm>
            <a:off x="3048000" y="3657600"/>
            <a:ext cx="304800" cy="304800"/>
          </a:xfrm>
          <a:prstGeom prst="octagon">
            <a:avLst>
              <a:gd name="adj" fmla="val 29287"/>
            </a:avLst>
          </a:prstGeom>
          <a:solidFill>
            <a:schemeClr val="accent1"/>
          </a:solidFill>
          <a:ln w="57150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</p:txBody>
      </p:sp>
      <p:sp>
        <p:nvSpPr>
          <p:cNvPr id="50252" name="AutoShape 76"/>
          <p:cNvSpPr>
            <a:spLocks noChangeArrowheads="1"/>
          </p:cNvSpPr>
          <p:nvPr/>
        </p:nvSpPr>
        <p:spPr bwMode="auto">
          <a:xfrm>
            <a:off x="7416800" y="3048000"/>
            <a:ext cx="304800" cy="304800"/>
          </a:xfrm>
          <a:prstGeom prst="octagon">
            <a:avLst>
              <a:gd name="adj" fmla="val 29287"/>
            </a:avLst>
          </a:prstGeom>
          <a:solidFill>
            <a:schemeClr val="accent1"/>
          </a:solidFill>
          <a:ln w="57150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</p:txBody>
      </p:sp>
      <p:sp>
        <p:nvSpPr>
          <p:cNvPr id="50253" name="AutoShape 77"/>
          <p:cNvSpPr>
            <a:spLocks noChangeArrowheads="1"/>
          </p:cNvSpPr>
          <p:nvPr/>
        </p:nvSpPr>
        <p:spPr bwMode="auto">
          <a:xfrm>
            <a:off x="4876800" y="4419600"/>
            <a:ext cx="304800" cy="304800"/>
          </a:xfrm>
          <a:prstGeom prst="octagon">
            <a:avLst>
              <a:gd name="adj" fmla="val 29287"/>
            </a:avLst>
          </a:prstGeom>
          <a:solidFill>
            <a:schemeClr val="accent1"/>
          </a:solidFill>
          <a:ln w="57150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</p:txBody>
      </p:sp>
      <p:sp>
        <p:nvSpPr>
          <p:cNvPr id="50254" name="AutoShape 78"/>
          <p:cNvSpPr>
            <a:spLocks noChangeArrowheads="1"/>
          </p:cNvSpPr>
          <p:nvPr/>
        </p:nvSpPr>
        <p:spPr bwMode="auto">
          <a:xfrm>
            <a:off x="1422400" y="4191000"/>
            <a:ext cx="304800" cy="304800"/>
          </a:xfrm>
          <a:prstGeom prst="octagon">
            <a:avLst>
              <a:gd name="adj" fmla="val 29287"/>
            </a:avLst>
          </a:prstGeom>
          <a:solidFill>
            <a:schemeClr val="accent1"/>
          </a:solidFill>
          <a:ln w="57150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</p:txBody>
      </p:sp>
      <p:sp>
        <p:nvSpPr>
          <p:cNvPr id="50255" name="AutoShape 79"/>
          <p:cNvSpPr>
            <a:spLocks noChangeArrowheads="1"/>
          </p:cNvSpPr>
          <p:nvPr/>
        </p:nvSpPr>
        <p:spPr bwMode="auto">
          <a:xfrm>
            <a:off x="5791200" y="2590800"/>
            <a:ext cx="304800" cy="304800"/>
          </a:xfrm>
          <a:prstGeom prst="octagon">
            <a:avLst>
              <a:gd name="adj" fmla="val 29287"/>
            </a:avLst>
          </a:prstGeom>
          <a:solidFill>
            <a:schemeClr val="accent1"/>
          </a:solidFill>
          <a:ln w="57150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</p:txBody>
      </p:sp>
      <p:sp>
        <p:nvSpPr>
          <p:cNvPr id="50256" name="AutoShape 80"/>
          <p:cNvSpPr>
            <a:spLocks noChangeArrowheads="1"/>
          </p:cNvSpPr>
          <p:nvPr/>
        </p:nvSpPr>
        <p:spPr bwMode="auto">
          <a:xfrm>
            <a:off x="5283200" y="3810000"/>
            <a:ext cx="304800" cy="304800"/>
          </a:xfrm>
          <a:prstGeom prst="octagon">
            <a:avLst>
              <a:gd name="adj" fmla="val 29287"/>
            </a:avLst>
          </a:prstGeom>
          <a:solidFill>
            <a:schemeClr val="accent1"/>
          </a:solidFill>
          <a:ln w="57150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</p:txBody>
      </p:sp>
      <p:sp>
        <p:nvSpPr>
          <p:cNvPr id="50257" name="AutoShape 81"/>
          <p:cNvSpPr>
            <a:spLocks noChangeArrowheads="1"/>
          </p:cNvSpPr>
          <p:nvPr/>
        </p:nvSpPr>
        <p:spPr bwMode="auto">
          <a:xfrm>
            <a:off x="3759200" y="4267200"/>
            <a:ext cx="304800" cy="304800"/>
          </a:xfrm>
          <a:prstGeom prst="octagon">
            <a:avLst>
              <a:gd name="adj" fmla="val 29287"/>
            </a:avLst>
          </a:prstGeom>
          <a:solidFill>
            <a:schemeClr val="accent1"/>
          </a:solidFill>
          <a:ln w="57150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</p:txBody>
      </p:sp>
      <p:sp>
        <p:nvSpPr>
          <p:cNvPr id="50258" name="AutoShape 82"/>
          <p:cNvSpPr>
            <a:spLocks noChangeArrowheads="1"/>
          </p:cNvSpPr>
          <p:nvPr/>
        </p:nvSpPr>
        <p:spPr bwMode="auto">
          <a:xfrm>
            <a:off x="2641600" y="3276600"/>
            <a:ext cx="304800" cy="304800"/>
          </a:xfrm>
          <a:prstGeom prst="octagon">
            <a:avLst>
              <a:gd name="adj" fmla="val 29287"/>
            </a:avLst>
          </a:prstGeom>
          <a:solidFill>
            <a:schemeClr val="accent1"/>
          </a:solidFill>
          <a:ln w="57150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</p:txBody>
      </p:sp>
      <p:sp>
        <p:nvSpPr>
          <p:cNvPr id="50259" name="AutoShape 83"/>
          <p:cNvSpPr>
            <a:spLocks noChangeArrowheads="1"/>
          </p:cNvSpPr>
          <p:nvPr/>
        </p:nvSpPr>
        <p:spPr bwMode="auto">
          <a:xfrm>
            <a:off x="7416800" y="2438400"/>
            <a:ext cx="304800" cy="304800"/>
          </a:xfrm>
          <a:prstGeom prst="octagon">
            <a:avLst>
              <a:gd name="adj" fmla="val 29287"/>
            </a:avLst>
          </a:prstGeom>
          <a:solidFill>
            <a:schemeClr val="accent1"/>
          </a:solidFill>
          <a:ln w="57150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</p:txBody>
      </p:sp>
      <p:sp>
        <p:nvSpPr>
          <p:cNvPr id="50260" name="AutoShape 84"/>
          <p:cNvSpPr>
            <a:spLocks noChangeArrowheads="1"/>
          </p:cNvSpPr>
          <p:nvPr/>
        </p:nvSpPr>
        <p:spPr bwMode="auto">
          <a:xfrm>
            <a:off x="4368800" y="3657600"/>
            <a:ext cx="304800" cy="304800"/>
          </a:xfrm>
          <a:prstGeom prst="octagon">
            <a:avLst>
              <a:gd name="adj" fmla="val 29287"/>
            </a:avLst>
          </a:prstGeom>
          <a:solidFill>
            <a:schemeClr val="accent1"/>
          </a:solidFill>
          <a:ln w="57150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</p:txBody>
      </p:sp>
      <p:sp>
        <p:nvSpPr>
          <p:cNvPr id="50261" name="AutoShape 85"/>
          <p:cNvSpPr>
            <a:spLocks noChangeArrowheads="1"/>
          </p:cNvSpPr>
          <p:nvPr/>
        </p:nvSpPr>
        <p:spPr bwMode="auto">
          <a:xfrm>
            <a:off x="2336800" y="2971800"/>
            <a:ext cx="304800" cy="304800"/>
          </a:xfrm>
          <a:prstGeom prst="octagon">
            <a:avLst>
              <a:gd name="adj" fmla="val 29287"/>
            </a:avLst>
          </a:prstGeom>
          <a:solidFill>
            <a:schemeClr val="accent1"/>
          </a:solidFill>
          <a:ln w="57150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</p:txBody>
      </p:sp>
      <p:sp>
        <p:nvSpPr>
          <p:cNvPr id="50262" name="AutoShape 86"/>
          <p:cNvSpPr>
            <a:spLocks noChangeArrowheads="1"/>
          </p:cNvSpPr>
          <p:nvPr/>
        </p:nvSpPr>
        <p:spPr bwMode="auto">
          <a:xfrm>
            <a:off x="8940800" y="2667000"/>
            <a:ext cx="304800" cy="304800"/>
          </a:xfrm>
          <a:prstGeom prst="octagon">
            <a:avLst>
              <a:gd name="adj" fmla="val 29287"/>
            </a:avLst>
          </a:prstGeom>
          <a:solidFill>
            <a:schemeClr val="accent1"/>
          </a:solidFill>
          <a:ln w="57150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</p:txBody>
      </p:sp>
      <p:sp>
        <p:nvSpPr>
          <p:cNvPr id="50263" name="AutoShape 87"/>
          <p:cNvSpPr>
            <a:spLocks noChangeArrowheads="1"/>
          </p:cNvSpPr>
          <p:nvPr/>
        </p:nvSpPr>
        <p:spPr bwMode="auto">
          <a:xfrm>
            <a:off x="9550400" y="2514600"/>
            <a:ext cx="304800" cy="304800"/>
          </a:xfrm>
          <a:prstGeom prst="octagon">
            <a:avLst>
              <a:gd name="adj" fmla="val 29287"/>
            </a:avLst>
          </a:prstGeom>
          <a:solidFill>
            <a:schemeClr val="accent1"/>
          </a:solidFill>
          <a:ln w="57150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</p:txBody>
      </p:sp>
      <p:sp>
        <p:nvSpPr>
          <p:cNvPr id="50264" name="Freeform 88"/>
          <p:cNvSpPr>
            <a:spLocks/>
          </p:cNvSpPr>
          <p:nvPr/>
        </p:nvSpPr>
        <p:spPr bwMode="auto">
          <a:xfrm rot="-2798486">
            <a:off x="5392473" y="4259528"/>
            <a:ext cx="1119188" cy="524933"/>
          </a:xfrm>
          <a:custGeom>
            <a:avLst/>
            <a:gdLst>
              <a:gd name="T0" fmla="*/ 0 w 705"/>
              <a:gd name="T1" fmla="*/ 2147483646 h 248"/>
              <a:gd name="T2" fmla="*/ 2147483646 w 705"/>
              <a:gd name="T3" fmla="*/ 2147483646 h 248"/>
              <a:gd name="T4" fmla="*/ 2147483646 w 705"/>
              <a:gd name="T5" fmla="*/ 2147483646 h 248"/>
              <a:gd name="T6" fmla="*/ 2147483646 w 705"/>
              <a:gd name="T7" fmla="*/ 2147483646 h 248"/>
              <a:gd name="T8" fmla="*/ 2147483646 w 705"/>
              <a:gd name="T9" fmla="*/ 2147483646 h 248"/>
              <a:gd name="T10" fmla="*/ 2147483646 w 705"/>
              <a:gd name="T11" fmla="*/ 2147483646 h 24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705" h="248">
                <a:moveTo>
                  <a:pt x="0" y="248"/>
                </a:moveTo>
                <a:cubicBezTo>
                  <a:pt x="17" y="167"/>
                  <a:pt x="26" y="162"/>
                  <a:pt x="106" y="143"/>
                </a:cubicBezTo>
                <a:cubicBezTo>
                  <a:pt x="158" y="147"/>
                  <a:pt x="272" y="166"/>
                  <a:pt x="329" y="143"/>
                </a:cubicBezTo>
                <a:cubicBezTo>
                  <a:pt x="342" y="138"/>
                  <a:pt x="342" y="117"/>
                  <a:pt x="353" y="107"/>
                </a:cubicBezTo>
                <a:cubicBezTo>
                  <a:pt x="393" y="72"/>
                  <a:pt x="449" y="44"/>
                  <a:pt x="494" y="13"/>
                </a:cubicBezTo>
                <a:cubicBezTo>
                  <a:pt x="513" y="0"/>
                  <a:pt x="666" y="2"/>
                  <a:pt x="705" y="2"/>
                </a:cubicBezTo>
              </a:path>
            </a:pathLst>
          </a:custGeom>
          <a:noFill/>
          <a:ln w="57150" cmpd="sng">
            <a:solidFill>
              <a:srgbClr val="FF66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50265" name="AutoShape 89"/>
          <p:cNvSpPr>
            <a:spLocks noChangeArrowheads="1"/>
          </p:cNvSpPr>
          <p:nvPr/>
        </p:nvSpPr>
        <p:spPr bwMode="auto">
          <a:xfrm>
            <a:off x="6705600" y="3276600"/>
            <a:ext cx="304800" cy="304800"/>
          </a:xfrm>
          <a:prstGeom prst="octagon">
            <a:avLst>
              <a:gd name="adj" fmla="val 29287"/>
            </a:avLst>
          </a:prstGeom>
          <a:solidFill>
            <a:schemeClr val="accent1"/>
          </a:solidFill>
          <a:ln w="57150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</p:txBody>
      </p:sp>
      <p:sp>
        <p:nvSpPr>
          <p:cNvPr id="50266" name="Text Box 91"/>
          <p:cNvSpPr txBox="1">
            <a:spLocks noChangeArrowheads="1"/>
          </p:cNvSpPr>
          <p:nvPr/>
        </p:nvSpPr>
        <p:spPr bwMode="auto">
          <a:xfrm>
            <a:off x="8005234" y="4918076"/>
            <a:ext cx="1303562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>
                <a:latin typeface="Times New Roman" pitchFamily="18" charset="0"/>
              </a:rPr>
              <a:t>Pre –gel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>
                <a:latin typeface="Times New Roman" pitchFamily="18" charset="0"/>
              </a:rPr>
              <a:t>Gel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>
                <a:latin typeface="Times New Roman" pitchFamily="18" charset="0"/>
              </a:rPr>
              <a:t>Post -gel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2400" b="1">
              <a:latin typeface="Times New Roman" pitchFamily="18" charset="0"/>
            </a:endParaRPr>
          </a:p>
        </p:txBody>
      </p:sp>
      <p:sp>
        <p:nvSpPr>
          <p:cNvPr id="50267" name="Text Box 92"/>
          <p:cNvSpPr txBox="1">
            <a:spLocks noChangeArrowheads="1"/>
          </p:cNvSpPr>
          <p:nvPr/>
        </p:nvSpPr>
        <p:spPr bwMode="auto">
          <a:xfrm>
            <a:off x="334433" y="908050"/>
            <a:ext cx="808586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/>
              <a:t>Pre gel phase should be long – soft start !!!!</a:t>
            </a:r>
          </a:p>
        </p:txBody>
      </p:sp>
    </p:spTree>
    <p:extLst>
      <p:ext uri="{BB962C8B-B14F-4D97-AF65-F5344CB8AC3E}">
        <p14:creationId xmlns:p14="http://schemas.microsoft.com/office/powerpoint/2010/main" val="1127272088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43933" y="333375"/>
            <a:ext cx="11336867" cy="1403350"/>
          </a:xfrm>
        </p:spPr>
        <p:txBody>
          <a:bodyPr/>
          <a:lstStyle/>
          <a:p>
            <a:pPr algn="ctr">
              <a:defRPr/>
            </a:pPr>
            <a:r>
              <a:rPr lang="cs-CZ" dirty="0" err="1" smtClean="0"/>
              <a:t>Importance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components</a:t>
            </a:r>
            <a:endParaRPr lang="cs-CZ" dirty="0"/>
          </a:p>
        </p:txBody>
      </p:sp>
      <p:sp>
        <p:nvSpPr>
          <p:cNvPr id="7" name="Zástupný symbol pro obsah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matrix – </a:t>
            </a:r>
            <a:r>
              <a:rPr lang="cs-CZ" dirty="0" smtClean="0"/>
              <a:t>a </a:t>
            </a:r>
            <a:r>
              <a:rPr lang="en-US" dirty="0" smtClean="0"/>
              <a:t>transfer mechanical loading on inorganic fillers, protects the filler against  moisture  </a:t>
            </a:r>
            <a:endParaRPr lang="cs-CZ" dirty="0" smtClean="0"/>
          </a:p>
          <a:p>
            <a:pPr>
              <a:defRPr/>
            </a:pPr>
            <a:r>
              <a:rPr lang="en-US" dirty="0" smtClean="0"/>
              <a:t>filler -  </a:t>
            </a:r>
            <a:r>
              <a:rPr lang="cs-CZ" dirty="0" smtClean="0"/>
              <a:t>a </a:t>
            </a:r>
            <a:r>
              <a:rPr lang="en-US" dirty="0" smtClean="0"/>
              <a:t>support of the material, carries the loading  </a:t>
            </a:r>
            <a:endParaRPr lang="cs-CZ" dirty="0" smtClean="0"/>
          </a:p>
          <a:p>
            <a:pPr>
              <a:defRPr/>
            </a:pPr>
            <a:r>
              <a:rPr lang="en-US" dirty="0" smtClean="0"/>
              <a:t>coupling agents</a:t>
            </a:r>
            <a:r>
              <a:rPr lang="cs-CZ" dirty="0" smtClean="0"/>
              <a:t> </a:t>
            </a:r>
            <a:r>
              <a:rPr lang="en-US" dirty="0" smtClean="0"/>
              <a:t>-  </a:t>
            </a:r>
            <a:r>
              <a:rPr lang="cs-CZ" dirty="0" smtClean="0"/>
              <a:t>a</a:t>
            </a:r>
            <a:r>
              <a:rPr lang="en-US" dirty="0" smtClean="0"/>
              <a:t> homogenous distribution of the filler in matrix </a:t>
            </a:r>
            <a:endParaRPr lang="cs-CZ" dirty="0" smtClean="0"/>
          </a:p>
          <a:p>
            <a:pPr>
              <a:defRPr/>
            </a:pPr>
            <a:endParaRPr lang="cs-CZ" dirty="0"/>
          </a:p>
        </p:txBody>
      </p:sp>
      <p:sp>
        <p:nvSpPr>
          <p:cNvPr id="7173" name="Obdélník 4"/>
          <p:cNvSpPr>
            <a:spLocks noChangeArrowheads="1"/>
          </p:cNvSpPr>
          <p:nvPr/>
        </p:nvSpPr>
        <p:spPr bwMode="auto">
          <a:xfrm>
            <a:off x="1871133" y="2060575"/>
            <a:ext cx="7655984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</p:txBody>
      </p:sp>
    </p:spTree>
    <p:extLst>
      <p:ext uri="{BB962C8B-B14F-4D97-AF65-F5344CB8AC3E}">
        <p14:creationId xmlns:p14="http://schemas.microsoft.com/office/powerpoint/2010/main" val="217729151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z="4000" dirty="0" err="1" smtClean="0">
                <a:solidFill>
                  <a:schemeClr val="tx1"/>
                </a:solidFill>
              </a:rPr>
              <a:t>Three</a:t>
            </a:r>
            <a:r>
              <a:rPr lang="cs-CZ" altLang="cs-CZ" sz="4000" dirty="0" smtClean="0">
                <a:solidFill>
                  <a:schemeClr val="tx1"/>
                </a:solidFill>
              </a:rPr>
              <a:t> </a:t>
            </a:r>
            <a:r>
              <a:rPr lang="cs-CZ" altLang="cs-CZ" sz="4000" dirty="0" err="1" smtClean="0">
                <a:solidFill>
                  <a:schemeClr val="tx1"/>
                </a:solidFill>
              </a:rPr>
              <a:t>phases</a:t>
            </a:r>
            <a:endParaRPr lang="cs-CZ" altLang="cs-CZ" sz="4000" dirty="0" smtClean="0">
              <a:solidFill>
                <a:schemeClr val="tx1"/>
              </a:solidFill>
            </a:endParaRPr>
          </a:p>
        </p:txBody>
      </p:sp>
      <p:sp>
        <p:nvSpPr>
          <p:cNvPr id="12902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Tx/>
              <a:buNone/>
              <a:defRPr/>
            </a:pPr>
            <a:r>
              <a:rPr lang="cs-CZ" altLang="cs-CZ" dirty="0" err="1" smtClean="0"/>
              <a:t>Phases</a:t>
            </a:r>
            <a:endParaRPr lang="cs-CZ" altLang="cs-CZ" dirty="0" smtClean="0"/>
          </a:p>
          <a:p>
            <a:pPr eaLnBrk="1" hangingPunct="1">
              <a:buFontTx/>
              <a:buChar char="-"/>
              <a:defRPr/>
            </a:pPr>
            <a:r>
              <a:rPr lang="cs-CZ" altLang="cs-CZ" dirty="0" err="1" smtClean="0"/>
              <a:t>Pre</a:t>
            </a:r>
            <a:r>
              <a:rPr lang="cs-CZ" altLang="cs-CZ" dirty="0" smtClean="0"/>
              <a:t>-gel – </a:t>
            </a:r>
            <a:r>
              <a:rPr lang="cs-CZ" altLang="cs-CZ" dirty="0" err="1" smtClean="0"/>
              <a:t>material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is</a:t>
            </a:r>
            <a:r>
              <a:rPr lang="cs-CZ" altLang="cs-CZ" dirty="0" smtClean="0"/>
              <a:t> soft</a:t>
            </a:r>
          </a:p>
          <a:p>
            <a:pPr eaLnBrk="1" hangingPunct="1">
              <a:buFontTx/>
              <a:buChar char="-"/>
              <a:defRPr/>
            </a:pPr>
            <a:r>
              <a:rPr lang="cs-CZ" altLang="cs-CZ" dirty="0" smtClean="0"/>
              <a:t>Gel-point – </a:t>
            </a:r>
            <a:r>
              <a:rPr lang="cs-CZ" altLang="cs-CZ" dirty="0" err="1" smtClean="0"/>
              <a:t>material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became</a:t>
            </a:r>
            <a:r>
              <a:rPr lang="cs-CZ" altLang="cs-CZ" dirty="0" smtClean="0"/>
              <a:t> hard</a:t>
            </a:r>
          </a:p>
          <a:p>
            <a:pPr eaLnBrk="1" hangingPunct="1">
              <a:buFontTx/>
              <a:buChar char="-"/>
              <a:defRPr/>
            </a:pPr>
            <a:r>
              <a:rPr lang="cs-CZ" altLang="cs-CZ" dirty="0" smtClean="0"/>
              <a:t>Post –gel – </a:t>
            </a:r>
            <a:r>
              <a:rPr lang="cs-CZ" altLang="cs-CZ" dirty="0" err="1" smtClean="0"/>
              <a:t>material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is</a:t>
            </a:r>
            <a:r>
              <a:rPr lang="cs-CZ" altLang="cs-CZ" dirty="0" smtClean="0"/>
              <a:t> not soft, </a:t>
            </a:r>
            <a:r>
              <a:rPr lang="cs-CZ" altLang="cs-CZ" dirty="0" err="1" smtClean="0"/>
              <a:t>postgel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shrinkage</a:t>
            </a:r>
            <a:endParaRPr lang="cs-CZ" altLang="cs-CZ" dirty="0" smtClean="0"/>
          </a:p>
        </p:txBody>
      </p:sp>
    </p:spTree>
    <p:extLst>
      <p:ext uri="{BB962C8B-B14F-4D97-AF65-F5344CB8AC3E}">
        <p14:creationId xmlns:p14="http://schemas.microsoft.com/office/powerpoint/2010/main" val="1269597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AutoShape 2"/>
          <p:cNvSpPr>
            <a:spLocks noChangeArrowheads="1"/>
          </p:cNvSpPr>
          <p:nvPr/>
        </p:nvSpPr>
        <p:spPr bwMode="auto">
          <a:xfrm>
            <a:off x="3407833" y="3429001"/>
            <a:ext cx="5689600" cy="2016125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</p:txBody>
      </p:sp>
      <p:sp>
        <p:nvSpPr>
          <p:cNvPr id="24" name="Elipsa 23"/>
          <p:cNvSpPr/>
          <p:nvPr/>
        </p:nvSpPr>
        <p:spPr>
          <a:xfrm>
            <a:off x="3695700" y="1196976"/>
            <a:ext cx="4944533" cy="244792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 dirty="0"/>
          </a:p>
        </p:txBody>
      </p:sp>
      <p:sp>
        <p:nvSpPr>
          <p:cNvPr id="27" name="Elipsa 26"/>
          <p:cNvSpPr/>
          <p:nvPr/>
        </p:nvSpPr>
        <p:spPr>
          <a:xfrm>
            <a:off x="3922185" y="4437063"/>
            <a:ext cx="4286249" cy="1778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36869" name="Rectangle 4"/>
          <p:cNvSpPr>
            <a:spLocks noChangeArrowheads="1"/>
          </p:cNvSpPr>
          <p:nvPr/>
        </p:nvSpPr>
        <p:spPr bwMode="auto">
          <a:xfrm>
            <a:off x="7613651" y="2997201"/>
            <a:ext cx="1483783" cy="2614613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</p:txBody>
      </p:sp>
      <p:sp>
        <p:nvSpPr>
          <p:cNvPr id="36870" name="Rectangle 3"/>
          <p:cNvSpPr>
            <a:spLocks noChangeArrowheads="1"/>
          </p:cNvSpPr>
          <p:nvPr/>
        </p:nvSpPr>
        <p:spPr bwMode="auto">
          <a:xfrm>
            <a:off x="3407834" y="2997200"/>
            <a:ext cx="1344084" cy="250190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/>
              <a:t> </a:t>
            </a:r>
          </a:p>
        </p:txBody>
      </p:sp>
      <p:sp>
        <p:nvSpPr>
          <p:cNvPr id="36" name="Obdélník 35"/>
          <p:cNvSpPr/>
          <p:nvPr/>
        </p:nvSpPr>
        <p:spPr>
          <a:xfrm>
            <a:off x="3407833" y="5265739"/>
            <a:ext cx="5689600" cy="94932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37" name="Šipka dolů 36"/>
          <p:cNvSpPr/>
          <p:nvPr/>
        </p:nvSpPr>
        <p:spPr>
          <a:xfrm>
            <a:off x="5772151" y="1557339"/>
            <a:ext cx="647700" cy="97948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36873" name="Obdélník 2"/>
          <p:cNvSpPr>
            <a:spLocks noChangeArrowheads="1"/>
          </p:cNvSpPr>
          <p:nvPr/>
        </p:nvSpPr>
        <p:spPr bwMode="auto">
          <a:xfrm>
            <a:off x="5213351" y="4149725"/>
            <a:ext cx="183896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dirty="0" err="1" smtClean="0">
                <a:solidFill>
                  <a:schemeClr val="bg1"/>
                </a:solidFill>
                <a:latin typeface="English111 Vivace BT"/>
              </a:rPr>
              <a:t>Photocomposite</a:t>
            </a:r>
            <a:endParaRPr lang="cs-CZ" altLang="cs-CZ" sz="1800" dirty="0">
              <a:latin typeface="English111 Vivace BT"/>
            </a:endParaRPr>
          </a:p>
        </p:txBody>
      </p:sp>
      <p:cxnSp>
        <p:nvCxnSpPr>
          <p:cNvPr id="5" name="Přímá spojnice 4"/>
          <p:cNvCxnSpPr/>
          <p:nvPr/>
        </p:nvCxnSpPr>
        <p:spPr>
          <a:xfrm>
            <a:off x="4339167" y="2997200"/>
            <a:ext cx="367665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Přímá spojnice se šipkou 17"/>
          <p:cNvCxnSpPr>
            <a:stCxn id="27" idx="0"/>
          </p:cNvCxnSpPr>
          <p:nvPr/>
        </p:nvCxnSpPr>
        <p:spPr>
          <a:xfrm>
            <a:off x="6064251" y="4437063"/>
            <a:ext cx="31749" cy="86360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876" name="TextovéPole 11"/>
          <p:cNvSpPr txBox="1">
            <a:spLocks noChangeArrowheads="1"/>
          </p:cNvSpPr>
          <p:nvPr/>
        </p:nvSpPr>
        <p:spPr bwMode="auto">
          <a:xfrm>
            <a:off x="6040966" y="4797426"/>
            <a:ext cx="89479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>
                <a:latin typeface="English111 Vivace BT"/>
              </a:rPr>
              <a:t>102</a:t>
            </a:r>
            <a:r>
              <a:rPr lang="cs-CZ" altLang="cs-CZ" sz="1800">
                <a:latin typeface="Symbol" pitchFamily="18" charset="2"/>
              </a:rPr>
              <a:t>m</a:t>
            </a:r>
            <a:r>
              <a:rPr lang="cs-CZ" altLang="cs-CZ" sz="1800">
                <a:latin typeface="English111 Vivace BT"/>
              </a:rPr>
              <a:t>m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>
              <a:latin typeface="English111 Vivace BT"/>
            </a:endParaRPr>
          </a:p>
        </p:txBody>
      </p:sp>
      <p:cxnSp>
        <p:nvCxnSpPr>
          <p:cNvPr id="17" name="Přímá spojnice se šipkou 16"/>
          <p:cNvCxnSpPr/>
          <p:nvPr/>
        </p:nvCxnSpPr>
        <p:spPr>
          <a:xfrm>
            <a:off x="6096000" y="2997200"/>
            <a:ext cx="0" cy="64770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878" name="TextovéPole 19"/>
          <p:cNvSpPr txBox="1">
            <a:spLocks noChangeArrowheads="1"/>
          </p:cNvSpPr>
          <p:nvPr/>
        </p:nvSpPr>
        <p:spPr bwMode="auto">
          <a:xfrm>
            <a:off x="6096000" y="3136901"/>
            <a:ext cx="76655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>
                <a:latin typeface="English111 Vivace BT"/>
              </a:rPr>
              <a:t>48</a:t>
            </a:r>
            <a:r>
              <a:rPr lang="cs-CZ" altLang="cs-CZ" sz="1800">
                <a:latin typeface="Symbol" pitchFamily="18" charset="2"/>
              </a:rPr>
              <a:t>m</a:t>
            </a:r>
            <a:r>
              <a:rPr lang="cs-CZ" altLang="cs-CZ" sz="1800">
                <a:latin typeface="English111 Vivace BT"/>
              </a:rPr>
              <a:t>m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>
              <a:latin typeface="English111 Vivace BT"/>
            </a:endParaRPr>
          </a:p>
        </p:txBody>
      </p:sp>
    </p:spTree>
    <p:extLst>
      <p:ext uri="{BB962C8B-B14F-4D97-AF65-F5344CB8AC3E}">
        <p14:creationId xmlns:p14="http://schemas.microsoft.com/office/powerpoint/2010/main" val="391159179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AutoShape 2"/>
          <p:cNvSpPr>
            <a:spLocks noChangeArrowheads="1"/>
          </p:cNvSpPr>
          <p:nvPr/>
        </p:nvSpPr>
        <p:spPr bwMode="auto">
          <a:xfrm>
            <a:off x="3373967" y="3313113"/>
            <a:ext cx="5689600" cy="2016125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dirty="0"/>
              <a:t>                     </a:t>
            </a:r>
            <a:r>
              <a:rPr lang="cs-CZ" altLang="cs-CZ" sz="1800" dirty="0" err="1" smtClean="0">
                <a:solidFill>
                  <a:schemeClr val="bg1"/>
                </a:solidFill>
              </a:rPr>
              <a:t>Photocopomosite</a:t>
            </a:r>
            <a:endParaRPr lang="cs-CZ" altLang="cs-CZ" sz="1800" dirty="0">
              <a:solidFill>
                <a:schemeClr val="bg1"/>
              </a:solidFill>
            </a:endParaRPr>
          </a:p>
        </p:txBody>
      </p:sp>
      <p:sp>
        <p:nvSpPr>
          <p:cNvPr id="35843" name="Rectangle 4"/>
          <p:cNvSpPr>
            <a:spLocks noChangeArrowheads="1"/>
          </p:cNvSpPr>
          <p:nvPr/>
        </p:nvSpPr>
        <p:spPr bwMode="auto">
          <a:xfrm>
            <a:off x="8015818" y="2997200"/>
            <a:ext cx="1248833" cy="2592388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</p:txBody>
      </p:sp>
      <p:sp>
        <p:nvSpPr>
          <p:cNvPr id="35844" name="Rectangle 3"/>
          <p:cNvSpPr>
            <a:spLocks noChangeArrowheads="1"/>
          </p:cNvSpPr>
          <p:nvPr/>
        </p:nvSpPr>
        <p:spPr bwMode="auto">
          <a:xfrm>
            <a:off x="3119967" y="2997200"/>
            <a:ext cx="1219200" cy="2592388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/>
              <a:t> </a:t>
            </a:r>
          </a:p>
        </p:txBody>
      </p:sp>
      <p:sp>
        <p:nvSpPr>
          <p:cNvPr id="36" name="Obdélník 35"/>
          <p:cNvSpPr/>
          <p:nvPr/>
        </p:nvSpPr>
        <p:spPr>
          <a:xfrm>
            <a:off x="3088218" y="5300663"/>
            <a:ext cx="6176433" cy="9144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cs-CZ" sz="1400" dirty="0">
                <a:cs typeface="Arial" panose="020B0604020202020204" pitchFamily="34" charset="0"/>
              </a:rPr>
              <a:t>3,2mm</a:t>
            </a:r>
          </a:p>
        </p:txBody>
      </p:sp>
      <p:sp>
        <p:nvSpPr>
          <p:cNvPr id="37" name="Šipka dolů 36"/>
          <p:cNvSpPr/>
          <p:nvPr/>
        </p:nvSpPr>
        <p:spPr>
          <a:xfrm>
            <a:off x="5705968" y="1525297"/>
            <a:ext cx="645584" cy="97948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2" name="Ovál 1"/>
          <p:cNvSpPr/>
          <p:nvPr/>
        </p:nvSpPr>
        <p:spPr>
          <a:xfrm>
            <a:off x="4078817" y="2463800"/>
            <a:ext cx="3937000" cy="1397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cs-CZ" dirty="0"/>
              <a:t>                   57 </a:t>
            </a:r>
            <a:r>
              <a:rPr lang="cs-CZ" dirty="0">
                <a:latin typeface="Symbol" panose="05050102010706020507" pitchFamily="18" charset="2"/>
              </a:rPr>
              <a:t>m</a:t>
            </a:r>
            <a:r>
              <a:rPr lang="cs-CZ" dirty="0">
                <a:latin typeface="+mj-lt"/>
              </a:rPr>
              <a:t>m</a:t>
            </a:r>
            <a:endParaRPr lang="cs-CZ" dirty="0"/>
          </a:p>
        </p:txBody>
      </p:sp>
      <p:sp>
        <p:nvSpPr>
          <p:cNvPr id="35848" name="Rectangle 4"/>
          <p:cNvSpPr>
            <a:spLocks noChangeArrowheads="1"/>
          </p:cNvSpPr>
          <p:nvPr/>
        </p:nvSpPr>
        <p:spPr bwMode="auto">
          <a:xfrm>
            <a:off x="7984068" y="2987675"/>
            <a:ext cx="1248833" cy="2592388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</p:txBody>
      </p:sp>
      <p:sp>
        <p:nvSpPr>
          <p:cNvPr id="35849" name="Rectangle 4"/>
          <p:cNvSpPr>
            <a:spLocks noChangeArrowheads="1"/>
          </p:cNvSpPr>
          <p:nvPr/>
        </p:nvSpPr>
        <p:spPr bwMode="auto">
          <a:xfrm>
            <a:off x="3075518" y="2997200"/>
            <a:ext cx="1248833" cy="2592388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</p:txBody>
      </p:sp>
      <p:cxnSp>
        <p:nvCxnSpPr>
          <p:cNvPr id="6" name="Přímá spojnice 5"/>
          <p:cNvCxnSpPr/>
          <p:nvPr/>
        </p:nvCxnSpPr>
        <p:spPr>
          <a:xfrm>
            <a:off x="4324351" y="2997200"/>
            <a:ext cx="378883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Přímá spojnice se šipkou 9"/>
          <p:cNvCxnSpPr>
            <a:endCxn id="2" idx="4"/>
          </p:cNvCxnSpPr>
          <p:nvPr/>
        </p:nvCxnSpPr>
        <p:spPr>
          <a:xfrm>
            <a:off x="6047317" y="2997200"/>
            <a:ext cx="0" cy="86360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Přímá spojnice se šipkou 10"/>
          <p:cNvCxnSpPr/>
          <p:nvPr/>
        </p:nvCxnSpPr>
        <p:spPr>
          <a:xfrm>
            <a:off x="2351617" y="3068639"/>
            <a:ext cx="0" cy="3146425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nice se šipkou 12"/>
          <p:cNvCxnSpPr/>
          <p:nvPr/>
        </p:nvCxnSpPr>
        <p:spPr>
          <a:xfrm>
            <a:off x="3119967" y="6381750"/>
            <a:ext cx="6144684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nice se šipkou 14"/>
          <p:cNvCxnSpPr/>
          <p:nvPr/>
        </p:nvCxnSpPr>
        <p:spPr>
          <a:xfrm>
            <a:off x="4339167" y="5516563"/>
            <a:ext cx="3644900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855" name="TextovéPole 15"/>
          <p:cNvSpPr txBox="1">
            <a:spLocks noChangeArrowheads="1"/>
          </p:cNvSpPr>
          <p:nvPr/>
        </p:nvSpPr>
        <p:spPr bwMode="auto">
          <a:xfrm>
            <a:off x="1102785" y="4365625"/>
            <a:ext cx="69762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>
                <a:latin typeface="English111 Vivace BT"/>
              </a:rPr>
              <a:t>3mm</a:t>
            </a:r>
          </a:p>
        </p:txBody>
      </p:sp>
      <p:sp>
        <p:nvSpPr>
          <p:cNvPr id="35856" name="TextovéPole 17"/>
          <p:cNvSpPr txBox="1">
            <a:spLocks noChangeArrowheads="1"/>
          </p:cNvSpPr>
          <p:nvPr/>
        </p:nvSpPr>
        <p:spPr bwMode="auto">
          <a:xfrm>
            <a:off x="5583767" y="6396038"/>
            <a:ext cx="88998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>
                <a:latin typeface="English111 Vivace BT"/>
              </a:rPr>
              <a:t>8,5mm</a:t>
            </a:r>
          </a:p>
        </p:txBody>
      </p:sp>
    </p:spTree>
    <p:extLst>
      <p:ext uri="{BB962C8B-B14F-4D97-AF65-F5344CB8AC3E}">
        <p14:creationId xmlns:p14="http://schemas.microsoft.com/office/powerpoint/2010/main" val="410587800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AutoShape 2"/>
          <p:cNvSpPr>
            <a:spLocks noChangeArrowheads="1"/>
          </p:cNvSpPr>
          <p:nvPr/>
        </p:nvSpPr>
        <p:spPr bwMode="auto">
          <a:xfrm>
            <a:off x="3407833" y="3284539"/>
            <a:ext cx="5689600" cy="2232025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dirty="0">
                <a:solidFill>
                  <a:schemeClr val="bg1"/>
                </a:solidFill>
                <a:latin typeface="English111 Vivace BT"/>
              </a:rPr>
              <a:t>        </a:t>
            </a:r>
            <a:r>
              <a:rPr lang="cs-CZ" altLang="cs-CZ" sz="1800" dirty="0" smtClean="0">
                <a:solidFill>
                  <a:schemeClr val="bg1"/>
                </a:solidFill>
                <a:latin typeface="English111 Vivace BT"/>
              </a:rPr>
              <a:t>              </a:t>
            </a:r>
            <a:r>
              <a:rPr lang="cs-CZ" altLang="cs-CZ" sz="1800" dirty="0" err="1" smtClean="0">
                <a:solidFill>
                  <a:schemeClr val="bg1"/>
                </a:solidFill>
                <a:latin typeface="English111 Vivace BT"/>
              </a:rPr>
              <a:t>Selfcuring</a:t>
            </a:r>
            <a:r>
              <a:rPr lang="cs-CZ" altLang="cs-CZ" sz="1800" dirty="0" smtClean="0">
                <a:solidFill>
                  <a:schemeClr val="bg1"/>
                </a:solidFill>
                <a:latin typeface="English111 Vivace BT"/>
              </a:rPr>
              <a:t> </a:t>
            </a:r>
            <a:r>
              <a:rPr lang="cs-CZ" altLang="cs-CZ" sz="1800" dirty="0" err="1" smtClean="0">
                <a:solidFill>
                  <a:schemeClr val="bg1"/>
                </a:solidFill>
                <a:latin typeface="English111 Vivace BT"/>
              </a:rPr>
              <a:t>composite</a:t>
            </a:r>
            <a:endParaRPr lang="cs-CZ" altLang="cs-CZ" sz="1600" dirty="0">
              <a:solidFill>
                <a:schemeClr val="bg1"/>
              </a:solidFill>
            </a:endParaRPr>
          </a:p>
        </p:txBody>
      </p:sp>
      <p:sp>
        <p:nvSpPr>
          <p:cNvPr id="24" name="Elipsa 23"/>
          <p:cNvSpPr/>
          <p:nvPr/>
        </p:nvSpPr>
        <p:spPr>
          <a:xfrm>
            <a:off x="2976034" y="1557339"/>
            <a:ext cx="6047317" cy="201612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 dirty="0"/>
          </a:p>
        </p:txBody>
      </p:sp>
      <p:sp>
        <p:nvSpPr>
          <p:cNvPr id="27" name="Elipsa 26"/>
          <p:cNvSpPr/>
          <p:nvPr/>
        </p:nvSpPr>
        <p:spPr>
          <a:xfrm>
            <a:off x="3983567" y="4868863"/>
            <a:ext cx="4224867" cy="143986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cs-CZ" dirty="0"/>
              <a:t>434343</a:t>
            </a:r>
          </a:p>
        </p:txBody>
      </p:sp>
      <p:sp>
        <p:nvSpPr>
          <p:cNvPr id="34821" name="Rectangle 4"/>
          <p:cNvSpPr>
            <a:spLocks noChangeArrowheads="1"/>
          </p:cNvSpPr>
          <p:nvPr/>
        </p:nvSpPr>
        <p:spPr bwMode="auto">
          <a:xfrm>
            <a:off x="8208434" y="3284538"/>
            <a:ext cx="1056217" cy="22542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</p:txBody>
      </p:sp>
      <p:sp>
        <p:nvSpPr>
          <p:cNvPr id="34822" name="Rectangle 3"/>
          <p:cNvSpPr>
            <a:spLocks noChangeArrowheads="1"/>
          </p:cNvSpPr>
          <p:nvPr/>
        </p:nvSpPr>
        <p:spPr bwMode="auto">
          <a:xfrm>
            <a:off x="2976033" y="3284539"/>
            <a:ext cx="1219200" cy="2211387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/>
              <a:t> </a:t>
            </a:r>
          </a:p>
        </p:txBody>
      </p:sp>
      <p:sp>
        <p:nvSpPr>
          <p:cNvPr id="36" name="Obdélník 35"/>
          <p:cNvSpPr/>
          <p:nvPr/>
        </p:nvSpPr>
        <p:spPr>
          <a:xfrm>
            <a:off x="2976034" y="5229225"/>
            <a:ext cx="6288617" cy="10795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cxnSp>
        <p:nvCxnSpPr>
          <p:cNvPr id="5" name="Přímá spojnice se šipkou 4"/>
          <p:cNvCxnSpPr/>
          <p:nvPr/>
        </p:nvCxnSpPr>
        <p:spPr>
          <a:xfrm>
            <a:off x="4195233" y="3284538"/>
            <a:ext cx="3820584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Přímá spojnice se šipkou 8"/>
          <p:cNvCxnSpPr>
            <a:endCxn id="24" idx="4"/>
          </p:cNvCxnSpPr>
          <p:nvPr/>
        </p:nvCxnSpPr>
        <p:spPr>
          <a:xfrm>
            <a:off x="6000751" y="3284539"/>
            <a:ext cx="0" cy="288925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nice se šipkou 13"/>
          <p:cNvCxnSpPr/>
          <p:nvPr/>
        </p:nvCxnSpPr>
        <p:spPr>
          <a:xfrm flipH="1">
            <a:off x="6117167" y="4849813"/>
            <a:ext cx="0" cy="43180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827" name="TextovéPole 15"/>
          <p:cNvSpPr txBox="1">
            <a:spLocks noChangeArrowheads="1"/>
          </p:cNvSpPr>
          <p:nvPr/>
        </p:nvSpPr>
        <p:spPr bwMode="auto">
          <a:xfrm>
            <a:off x="6085418" y="4930776"/>
            <a:ext cx="76655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>
                <a:latin typeface="English111 Vivace BT"/>
              </a:rPr>
              <a:t>43</a:t>
            </a:r>
            <a:r>
              <a:rPr lang="cs-CZ" altLang="cs-CZ" sz="1800">
                <a:latin typeface="Symbol" pitchFamily="18" charset="2"/>
              </a:rPr>
              <a:t>m</a:t>
            </a:r>
            <a:r>
              <a:rPr lang="cs-CZ" altLang="cs-CZ" sz="1800">
                <a:latin typeface="English111 Vivace BT"/>
              </a:rPr>
              <a:t>m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>
              <a:latin typeface="English111 Vivace BT"/>
            </a:endParaRPr>
          </a:p>
        </p:txBody>
      </p:sp>
      <p:sp>
        <p:nvSpPr>
          <p:cNvPr id="34828" name="TextovéPole 16"/>
          <p:cNvSpPr txBox="1">
            <a:spLocks noChangeArrowheads="1"/>
          </p:cNvSpPr>
          <p:nvPr/>
        </p:nvSpPr>
        <p:spPr bwMode="auto">
          <a:xfrm>
            <a:off x="6091767" y="3105151"/>
            <a:ext cx="76655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>
                <a:latin typeface="English111 Vivace BT"/>
              </a:rPr>
              <a:t>42</a:t>
            </a:r>
            <a:r>
              <a:rPr lang="cs-CZ" altLang="cs-CZ" sz="1800">
                <a:latin typeface="Symbol" pitchFamily="18" charset="2"/>
              </a:rPr>
              <a:t>m</a:t>
            </a:r>
            <a:r>
              <a:rPr lang="cs-CZ" altLang="cs-CZ" sz="1800">
                <a:latin typeface="English111 Vivace BT"/>
              </a:rPr>
              <a:t>m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>
              <a:latin typeface="English111 Vivace BT"/>
            </a:endParaRPr>
          </a:p>
        </p:txBody>
      </p:sp>
    </p:spTree>
    <p:extLst>
      <p:ext uri="{BB962C8B-B14F-4D97-AF65-F5344CB8AC3E}">
        <p14:creationId xmlns:p14="http://schemas.microsoft.com/office/powerpoint/2010/main" val="151027803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obsah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 smtClean="0"/>
              <a:t>Quality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material</a:t>
            </a:r>
            <a:endParaRPr lang="cs-CZ" dirty="0" smtClean="0"/>
          </a:p>
          <a:p>
            <a:r>
              <a:rPr lang="cs-CZ" dirty="0" smtClean="0"/>
              <a:t>C- </a:t>
            </a:r>
            <a:r>
              <a:rPr lang="cs-CZ" dirty="0" err="1" smtClean="0"/>
              <a:t>factor</a:t>
            </a:r>
            <a:endParaRPr lang="cs-CZ" dirty="0" smtClean="0"/>
          </a:p>
          <a:p>
            <a:r>
              <a:rPr lang="cs-CZ" dirty="0" smtClean="0"/>
              <a:t>Mode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application</a:t>
            </a:r>
            <a:endParaRPr lang="cs-CZ" dirty="0" smtClean="0"/>
          </a:p>
          <a:p>
            <a:r>
              <a:rPr lang="cs-CZ" dirty="0" smtClean="0"/>
              <a:t>Mode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polymerization</a:t>
            </a:r>
            <a:endParaRPr lang="cs-CZ" dirty="0"/>
          </a:p>
          <a:p>
            <a:endParaRPr lang="cs-CZ" dirty="0"/>
          </a:p>
        </p:txBody>
      </p:sp>
      <p:sp>
        <p:nvSpPr>
          <p:cNvPr id="8" name="Zástupný symbol pro text 7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err="1" smtClean="0"/>
              <a:t>Polymerization</a:t>
            </a:r>
            <a:r>
              <a:rPr lang="cs-CZ" dirty="0" smtClean="0"/>
              <a:t> stress </a:t>
            </a:r>
            <a:r>
              <a:rPr lang="cs-CZ" dirty="0" err="1" smtClean="0"/>
              <a:t>depends</a:t>
            </a:r>
            <a:r>
              <a:rPr lang="cs-CZ" dirty="0" smtClean="0"/>
              <a:t> on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8283690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obsah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 smtClean="0">
                <a:solidFill>
                  <a:srgbClr val="F01928"/>
                </a:solidFill>
              </a:rPr>
              <a:t>Quality</a:t>
            </a:r>
            <a:r>
              <a:rPr lang="cs-CZ" dirty="0" smtClean="0">
                <a:solidFill>
                  <a:srgbClr val="F01928"/>
                </a:solidFill>
              </a:rPr>
              <a:t> </a:t>
            </a:r>
            <a:r>
              <a:rPr lang="cs-CZ" dirty="0" err="1" smtClean="0">
                <a:solidFill>
                  <a:srgbClr val="F01928"/>
                </a:solidFill>
              </a:rPr>
              <a:t>of</a:t>
            </a:r>
            <a:r>
              <a:rPr lang="cs-CZ" dirty="0" smtClean="0">
                <a:solidFill>
                  <a:srgbClr val="F01928"/>
                </a:solidFill>
              </a:rPr>
              <a:t> </a:t>
            </a:r>
            <a:r>
              <a:rPr lang="cs-CZ" dirty="0" err="1" smtClean="0">
                <a:solidFill>
                  <a:srgbClr val="F01928"/>
                </a:solidFill>
              </a:rPr>
              <a:t>the</a:t>
            </a:r>
            <a:r>
              <a:rPr lang="cs-CZ" dirty="0" smtClean="0">
                <a:solidFill>
                  <a:srgbClr val="F01928"/>
                </a:solidFill>
              </a:rPr>
              <a:t> </a:t>
            </a:r>
            <a:r>
              <a:rPr lang="cs-CZ" dirty="0" err="1" smtClean="0">
                <a:solidFill>
                  <a:srgbClr val="F01928"/>
                </a:solidFill>
              </a:rPr>
              <a:t>material</a:t>
            </a:r>
            <a:endParaRPr lang="cs-CZ" dirty="0" smtClean="0">
              <a:solidFill>
                <a:srgbClr val="F01928"/>
              </a:solidFill>
            </a:endParaRPr>
          </a:p>
          <a:p>
            <a:r>
              <a:rPr lang="cs-CZ" dirty="0" smtClean="0"/>
              <a:t>C- </a:t>
            </a:r>
            <a:r>
              <a:rPr lang="cs-CZ" dirty="0" err="1" smtClean="0"/>
              <a:t>factor</a:t>
            </a:r>
            <a:endParaRPr lang="cs-CZ" dirty="0" smtClean="0"/>
          </a:p>
          <a:p>
            <a:r>
              <a:rPr lang="cs-CZ" dirty="0" smtClean="0"/>
              <a:t>Mode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application</a:t>
            </a:r>
            <a:endParaRPr lang="cs-CZ" dirty="0" smtClean="0"/>
          </a:p>
          <a:p>
            <a:r>
              <a:rPr lang="cs-CZ" dirty="0" smtClean="0"/>
              <a:t>Mode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polymerization</a:t>
            </a:r>
            <a:endParaRPr lang="cs-CZ" dirty="0"/>
          </a:p>
          <a:p>
            <a:endParaRPr lang="cs-CZ" dirty="0"/>
          </a:p>
        </p:txBody>
      </p:sp>
      <p:sp>
        <p:nvSpPr>
          <p:cNvPr id="8" name="Zástupný symbol pro text 7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err="1" smtClean="0"/>
              <a:t>Polymerization</a:t>
            </a:r>
            <a:r>
              <a:rPr lang="cs-CZ" dirty="0" smtClean="0"/>
              <a:t> stress </a:t>
            </a:r>
            <a:r>
              <a:rPr lang="cs-CZ" dirty="0" err="1" smtClean="0"/>
              <a:t>depends</a:t>
            </a:r>
            <a:r>
              <a:rPr lang="cs-CZ" dirty="0" smtClean="0"/>
              <a:t> on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514165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5476" name="Object 2"/>
          <p:cNvGraphicFramePr>
            <a:graphicFrameLocks noChangeAspect="1"/>
          </p:cNvGraphicFramePr>
          <p:nvPr/>
        </p:nvGraphicFramePr>
        <p:xfrm>
          <a:off x="2032000" y="1395414"/>
          <a:ext cx="8128000" cy="4067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6" name="Graf" r:id="rId3" imgW="6096120" imgH="4067322" progId="MSGraph.Chart.8">
                  <p:embed followColorScheme="full"/>
                </p:oleObj>
              </mc:Choice>
              <mc:Fallback>
                <p:oleObj name="Graf" r:id="rId3" imgW="6096120" imgH="4067322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32000" y="1395414"/>
                        <a:ext cx="8128000" cy="4067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5477" name="Object 3"/>
          <p:cNvGraphicFramePr>
            <a:graphicFrameLocks noChangeAspect="1"/>
          </p:cNvGraphicFramePr>
          <p:nvPr/>
        </p:nvGraphicFramePr>
        <p:xfrm>
          <a:off x="2032000" y="1395414"/>
          <a:ext cx="8128000" cy="4067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7" name="Graf" r:id="rId5" imgW="6096120" imgH="4067322" progId="MSGraph.Chart.8">
                  <p:embed followColorScheme="full"/>
                </p:oleObj>
              </mc:Choice>
              <mc:Fallback>
                <p:oleObj name="Graf" r:id="rId5" imgW="6096120" imgH="4067322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32000" y="1395414"/>
                        <a:ext cx="8128000" cy="4067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5478" name="Object 4"/>
          <p:cNvGraphicFramePr>
            <a:graphicFrameLocks noChangeAspect="1"/>
          </p:cNvGraphicFramePr>
          <p:nvPr/>
        </p:nvGraphicFramePr>
        <p:xfrm>
          <a:off x="2032000" y="1395414"/>
          <a:ext cx="8128000" cy="4067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8" name="Graf" r:id="rId7" imgW="6096120" imgH="4067322" progId="MSGraph.Chart.8">
                  <p:embed followColorScheme="full"/>
                </p:oleObj>
              </mc:Choice>
              <mc:Fallback>
                <p:oleObj name="Graf" r:id="rId7" imgW="6096120" imgH="4067322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32000" y="1395414"/>
                        <a:ext cx="8128000" cy="4067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5479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02784128"/>
              </p:ext>
            </p:extLst>
          </p:nvPr>
        </p:nvGraphicFramePr>
        <p:xfrm>
          <a:off x="639010" y="2376489"/>
          <a:ext cx="10566400" cy="4243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9" name="Graf" r:id="rId8" imgW="3610291" imgH="1791182" progId="Excel.Chart.8">
                  <p:embed/>
                </p:oleObj>
              </mc:Choice>
              <mc:Fallback>
                <p:oleObj name="Graf" r:id="rId8" imgW="3610291" imgH="1791182" progId="Excel.Char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9010" y="2376489"/>
                        <a:ext cx="10566400" cy="42433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000000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">
                            <a:solidFill>
                              <a:srgbClr val="FFFF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5480" name="Text Box 6"/>
          <p:cNvSpPr txBox="1">
            <a:spLocks noChangeArrowheads="1"/>
          </p:cNvSpPr>
          <p:nvPr/>
        </p:nvSpPr>
        <p:spPr bwMode="auto">
          <a:xfrm>
            <a:off x="1000180" y="426287"/>
            <a:ext cx="8104717" cy="1877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 b="1" dirty="0" err="1" smtClean="0">
                <a:latin typeface="+mj-lt"/>
              </a:rPr>
              <a:t>High</a:t>
            </a:r>
            <a:r>
              <a:rPr lang="cs-CZ" altLang="cs-CZ" sz="2000" b="1" dirty="0" smtClean="0">
                <a:latin typeface="+mj-lt"/>
              </a:rPr>
              <a:t> </a:t>
            </a:r>
            <a:r>
              <a:rPr lang="cs-CZ" altLang="cs-CZ" sz="2000" b="1" dirty="0" err="1" smtClean="0">
                <a:latin typeface="+mj-lt"/>
              </a:rPr>
              <a:t>content</a:t>
            </a:r>
            <a:r>
              <a:rPr lang="cs-CZ" altLang="cs-CZ" sz="2000" b="1" dirty="0" smtClean="0">
                <a:latin typeface="+mj-lt"/>
              </a:rPr>
              <a:t> </a:t>
            </a:r>
            <a:r>
              <a:rPr lang="cs-CZ" altLang="cs-CZ" sz="2000" b="1" dirty="0" err="1" smtClean="0">
                <a:latin typeface="+mj-lt"/>
              </a:rPr>
              <a:t>of</a:t>
            </a:r>
            <a:r>
              <a:rPr lang="cs-CZ" altLang="cs-CZ" sz="2000" b="1" dirty="0" smtClean="0">
                <a:latin typeface="+mj-lt"/>
              </a:rPr>
              <a:t> </a:t>
            </a:r>
            <a:r>
              <a:rPr lang="cs-CZ" altLang="cs-CZ" sz="2000" b="1" dirty="0" err="1" smtClean="0">
                <a:latin typeface="+mj-lt"/>
              </a:rPr>
              <a:t>filler</a:t>
            </a:r>
            <a:r>
              <a:rPr lang="cs-CZ" altLang="cs-CZ" sz="2000" b="1" dirty="0" smtClean="0">
                <a:latin typeface="+mj-lt"/>
              </a:rPr>
              <a:t> </a:t>
            </a:r>
            <a:r>
              <a:rPr lang="cs-CZ" altLang="cs-CZ" sz="2000" b="1" dirty="0" err="1" smtClean="0">
                <a:latin typeface="+mj-lt"/>
              </a:rPr>
              <a:t>increases</a:t>
            </a:r>
            <a:r>
              <a:rPr lang="cs-CZ" altLang="cs-CZ" sz="2000" b="1" dirty="0" smtClean="0">
                <a:latin typeface="+mj-lt"/>
              </a:rPr>
              <a:t> </a:t>
            </a:r>
            <a:r>
              <a:rPr lang="cs-CZ" altLang="cs-CZ" sz="2000" b="1" dirty="0" err="1" smtClean="0">
                <a:latin typeface="+mj-lt"/>
              </a:rPr>
              <a:t>the</a:t>
            </a:r>
            <a:r>
              <a:rPr lang="cs-CZ" altLang="cs-CZ" sz="2000" b="1" dirty="0" smtClean="0">
                <a:latin typeface="+mj-lt"/>
              </a:rPr>
              <a:t> </a:t>
            </a:r>
            <a:r>
              <a:rPr lang="cs-CZ" altLang="cs-CZ" sz="2000" b="1" dirty="0" err="1" smtClean="0">
                <a:latin typeface="+mj-lt"/>
              </a:rPr>
              <a:t>modulus</a:t>
            </a:r>
            <a:r>
              <a:rPr lang="cs-CZ" altLang="cs-CZ" sz="2000" b="1" dirty="0" smtClean="0">
                <a:latin typeface="+mj-lt"/>
              </a:rPr>
              <a:t> </a:t>
            </a:r>
            <a:r>
              <a:rPr lang="cs-CZ" altLang="cs-CZ" sz="2000" b="1" dirty="0" err="1" smtClean="0">
                <a:latin typeface="+mj-lt"/>
              </a:rPr>
              <a:t>of</a:t>
            </a:r>
            <a:r>
              <a:rPr lang="cs-CZ" altLang="cs-CZ" sz="2000" b="1" dirty="0" smtClean="0">
                <a:latin typeface="+mj-lt"/>
              </a:rPr>
              <a:t> elasticity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 b="1" dirty="0" err="1" smtClean="0">
                <a:latin typeface="+mj-lt"/>
              </a:rPr>
              <a:t>High</a:t>
            </a:r>
            <a:r>
              <a:rPr lang="cs-CZ" altLang="cs-CZ" sz="2000" b="1" dirty="0" smtClean="0">
                <a:latin typeface="+mj-lt"/>
              </a:rPr>
              <a:t> </a:t>
            </a:r>
            <a:r>
              <a:rPr lang="cs-CZ" altLang="cs-CZ" sz="2000" b="1" dirty="0" err="1" smtClean="0">
                <a:latin typeface="+mj-lt"/>
              </a:rPr>
              <a:t>modulus</a:t>
            </a:r>
            <a:r>
              <a:rPr lang="cs-CZ" altLang="cs-CZ" sz="2000" b="1" dirty="0" smtClean="0">
                <a:latin typeface="+mj-lt"/>
              </a:rPr>
              <a:t> </a:t>
            </a:r>
            <a:r>
              <a:rPr lang="cs-CZ" altLang="cs-CZ" sz="2000" b="1" dirty="0" err="1" smtClean="0">
                <a:latin typeface="+mj-lt"/>
              </a:rPr>
              <a:t>of</a:t>
            </a:r>
            <a:r>
              <a:rPr lang="cs-CZ" altLang="cs-CZ" sz="2000" b="1" dirty="0" smtClean="0">
                <a:latin typeface="+mj-lt"/>
              </a:rPr>
              <a:t> elasticity </a:t>
            </a:r>
            <a:r>
              <a:rPr lang="cs-CZ" altLang="cs-CZ" sz="2000" b="1" dirty="0" err="1" smtClean="0">
                <a:latin typeface="+mj-lt"/>
              </a:rPr>
              <a:t>increases</a:t>
            </a:r>
            <a:r>
              <a:rPr lang="cs-CZ" altLang="cs-CZ" sz="2000" b="1" dirty="0" smtClean="0">
                <a:latin typeface="+mj-lt"/>
              </a:rPr>
              <a:t> </a:t>
            </a:r>
            <a:r>
              <a:rPr lang="cs-CZ" altLang="cs-CZ" sz="2000" b="1" dirty="0" err="1" smtClean="0">
                <a:latin typeface="+mj-lt"/>
              </a:rPr>
              <a:t>the</a:t>
            </a:r>
            <a:r>
              <a:rPr lang="cs-CZ" altLang="cs-CZ" sz="2000" b="1" dirty="0" smtClean="0">
                <a:latin typeface="+mj-lt"/>
              </a:rPr>
              <a:t> </a:t>
            </a:r>
            <a:r>
              <a:rPr lang="cs-CZ" altLang="cs-CZ" sz="2000" b="1" dirty="0" err="1" smtClean="0">
                <a:latin typeface="+mj-lt"/>
              </a:rPr>
              <a:t>polymerization</a:t>
            </a:r>
            <a:r>
              <a:rPr lang="cs-CZ" altLang="cs-CZ" sz="2000" b="1" dirty="0" smtClean="0">
                <a:latin typeface="+mj-lt"/>
              </a:rPr>
              <a:t> stress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 b="1" dirty="0" err="1" smtClean="0">
                <a:latin typeface="+mj-lt"/>
              </a:rPr>
              <a:t>High</a:t>
            </a:r>
            <a:r>
              <a:rPr lang="cs-CZ" altLang="cs-CZ" sz="2000" b="1" dirty="0" smtClean="0">
                <a:latin typeface="+mj-lt"/>
              </a:rPr>
              <a:t> </a:t>
            </a:r>
            <a:r>
              <a:rPr lang="cs-CZ" altLang="cs-CZ" sz="2000" b="1" dirty="0" err="1" smtClean="0">
                <a:latin typeface="+mj-lt"/>
              </a:rPr>
              <a:t>content</a:t>
            </a:r>
            <a:r>
              <a:rPr lang="cs-CZ" altLang="cs-CZ" sz="2000" b="1" dirty="0" smtClean="0">
                <a:latin typeface="+mj-lt"/>
              </a:rPr>
              <a:t> </a:t>
            </a:r>
            <a:r>
              <a:rPr lang="cs-CZ" altLang="cs-CZ" sz="2000" b="1" dirty="0" err="1" smtClean="0">
                <a:latin typeface="+mj-lt"/>
              </a:rPr>
              <a:t>of</a:t>
            </a:r>
            <a:r>
              <a:rPr lang="cs-CZ" altLang="cs-CZ" sz="2000" b="1" dirty="0" smtClean="0">
                <a:latin typeface="+mj-lt"/>
              </a:rPr>
              <a:t> </a:t>
            </a:r>
            <a:r>
              <a:rPr lang="cs-CZ" altLang="cs-CZ" sz="2000" b="1" dirty="0" err="1" smtClean="0">
                <a:latin typeface="+mj-lt"/>
              </a:rPr>
              <a:t>filler</a:t>
            </a:r>
            <a:r>
              <a:rPr lang="cs-CZ" altLang="cs-CZ" sz="2000" b="1" dirty="0" smtClean="0">
                <a:latin typeface="+mj-lt"/>
              </a:rPr>
              <a:t> </a:t>
            </a:r>
            <a:r>
              <a:rPr lang="cs-CZ" altLang="cs-CZ" sz="2000" b="1" dirty="0" err="1" smtClean="0">
                <a:latin typeface="+mj-lt"/>
              </a:rPr>
              <a:t>decreases</a:t>
            </a:r>
            <a:r>
              <a:rPr lang="cs-CZ" altLang="cs-CZ" sz="2000" b="1" dirty="0" smtClean="0">
                <a:latin typeface="+mj-lt"/>
              </a:rPr>
              <a:t> </a:t>
            </a:r>
            <a:r>
              <a:rPr lang="cs-CZ" altLang="cs-CZ" sz="2000" b="1" dirty="0" err="1" smtClean="0">
                <a:latin typeface="+mj-lt"/>
              </a:rPr>
              <a:t>the</a:t>
            </a:r>
            <a:r>
              <a:rPr lang="cs-CZ" altLang="cs-CZ" sz="2000" b="1" dirty="0" smtClean="0">
                <a:latin typeface="+mj-lt"/>
              </a:rPr>
              <a:t> </a:t>
            </a:r>
            <a:r>
              <a:rPr lang="cs-CZ" altLang="cs-CZ" sz="2000" b="1" dirty="0" err="1" smtClean="0">
                <a:latin typeface="+mj-lt"/>
              </a:rPr>
              <a:t>polymerization</a:t>
            </a:r>
            <a:r>
              <a:rPr lang="cs-CZ" altLang="cs-CZ" sz="2000" b="1" dirty="0" smtClean="0">
                <a:latin typeface="+mj-lt"/>
              </a:rPr>
              <a:t> </a:t>
            </a:r>
            <a:r>
              <a:rPr lang="cs-CZ" altLang="cs-CZ" sz="2000" b="1" dirty="0" err="1">
                <a:latin typeface="+mj-lt"/>
              </a:rPr>
              <a:t>s</a:t>
            </a:r>
            <a:r>
              <a:rPr lang="cs-CZ" altLang="cs-CZ" sz="2000" b="1" dirty="0" err="1" smtClean="0">
                <a:latin typeface="+mj-lt"/>
              </a:rPr>
              <a:t>hrinkage</a:t>
            </a:r>
            <a:endParaRPr lang="cs-CZ" altLang="cs-CZ" sz="2000" b="1" dirty="0" smtClean="0">
              <a:latin typeface="+mj-lt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800" b="1" dirty="0" smtClean="0">
                <a:latin typeface="Times New Roman" pitchFamily="18" charset="0"/>
              </a:rPr>
              <a:t>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800" b="1" dirty="0" smtClean="0">
                <a:latin typeface="Times New Roman" pitchFamily="18" charset="0"/>
              </a:rPr>
              <a:t> </a:t>
            </a:r>
            <a:endParaRPr lang="cs-CZ" altLang="cs-CZ" sz="2800" b="1" dirty="0">
              <a:latin typeface="Times New Roman" pitchFamily="18" charset="0"/>
            </a:endParaRPr>
          </a:p>
        </p:txBody>
      </p:sp>
      <p:sp>
        <p:nvSpPr>
          <p:cNvPr id="2" name="Obdélník s jedním zakulaceným rohem 1"/>
          <p:cNvSpPr/>
          <p:nvPr/>
        </p:nvSpPr>
        <p:spPr bwMode="auto">
          <a:xfrm>
            <a:off x="8390022" y="3813317"/>
            <a:ext cx="2856498" cy="1416409"/>
          </a:xfrm>
          <a:prstGeom prst="round1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8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Polym</a:t>
            </a:r>
            <a:r>
              <a:rPr kumimoji="0" lang="cs-CZ" sz="1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. Stress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cs-CZ" sz="1800" dirty="0" smtClean="0">
              <a:solidFill>
                <a:schemeClr val="bg1"/>
              </a:solidFill>
              <a:latin typeface="+mn-lt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1800" dirty="0" err="1" smtClean="0">
                <a:solidFill>
                  <a:schemeClr val="bg1"/>
                </a:solidFill>
                <a:latin typeface="+mn-lt"/>
              </a:rPr>
              <a:t>Modulus</a:t>
            </a:r>
            <a:r>
              <a:rPr lang="cs-CZ" sz="1800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cs-CZ" sz="1800" dirty="0" err="1" smtClean="0">
                <a:solidFill>
                  <a:schemeClr val="bg1"/>
                </a:solidFill>
                <a:latin typeface="+mn-lt"/>
              </a:rPr>
              <a:t>of</a:t>
            </a:r>
            <a:r>
              <a:rPr lang="cs-CZ" sz="1800" dirty="0" smtClean="0">
                <a:solidFill>
                  <a:schemeClr val="bg1"/>
                </a:solidFill>
                <a:latin typeface="+mn-lt"/>
              </a:rPr>
              <a:t> elasticity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8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Polymerization</a:t>
            </a:r>
            <a:r>
              <a:rPr kumimoji="0" lang="cs-CZ" sz="1800" b="0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 </a:t>
            </a:r>
            <a:r>
              <a:rPr kumimoji="0" lang="cs-CZ" sz="1800" b="0" i="0" u="none" strike="noStrike" cap="none" normalizeH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shrinkage</a:t>
            </a:r>
            <a:endParaRPr kumimoji="0" lang="cs-CZ" sz="1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88603469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obsah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 smtClean="0"/>
              <a:t>Quality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material</a:t>
            </a:r>
            <a:endParaRPr lang="cs-CZ" dirty="0" smtClean="0"/>
          </a:p>
          <a:p>
            <a:r>
              <a:rPr lang="cs-CZ" dirty="0" smtClean="0">
                <a:solidFill>
                  <a:srgbClr val="FF0000"/>
                </a:solidFill>
              </a:rPr>
              <a:t>C- </a:t>
            </a:r>
            <a:r>
              <a:rPr lang="cs-CZ" dirty="0" err="1" smtClean="0">
                <a:solidFill>
                  <a:srgbClr val="FF0000"/>
                </a:solidFill>
              </a:rPr>
              <a:t>factor</a:t>
            </a:r>
            <a:endParaRPr lang="cs-CZ" dirty="0" smtClean="0">
              <a:solidFill>
                <a:srgbClr val="FF0000"/>
              </a:solidFill>
            </a:endParaRPr>
          </a:p>
          <a:p>
            <a:r>
              <a:rPr lang="cs-CZ" dirty="0" smtClean="0"/>
              <a:t>Mode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application</a:t>
            </a:r>
            <a:endParaRPr lang="cs-CZ" dirty="0" smtClean="0"/>
          </a:p>
          <a:p>
            <a:r>
              <a:rPr lang="cs-CZ" dirty="0" smtClean="0"/>
              <a:t>Mode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polymerization</a:t>
            </a:r>
            <a:endParaRPr lang="cs-CZ" dirty="0"/>
          </a:p>
          <a:p>
            <a:endParaRPr lang="cs-CZ" dirty="0"/>
          </a:p>
        </p:txBody>
      </p:sp>
      <p:sp>
        <p:nvSpPr>
          <p:cNvPr id="8" name="Zástupný symbol pro text 7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err="1" smtClean="0"/>
              <a:t>Polymerization</a:t>
            </a:r>
            <a:r>
              <a:rPr lang="cs-CZ" dirty="0" smtClean="0"/>
              <a:t> stress </a:t>
            </a:r>
            <a:r>
              <a:rPr lang="cs-CZ" dirty="0" err="1" smtClean="0"/>
              <a:t>depends</a:t>
            </a:r>
            <a:r>
              <a:rPr lang="cs-CZ" dirty="0" smtClean="0"/>
              <a:t> on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0106481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cs-CZ" dirty="0"/>
          </a:p>
        </p:txBody>
      </p:sp>
      <p:pic>
        <p:nvPicPr>
          <p:cNvPr id="97285" name="Picture 2" descr="G:\počítačdoma\fotkyzuby\DSC_012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884" y="188913"/>
            <a:ext cx="6612467" cy="3287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286" name="Picture 5" descr="Ceram-X Duo_Class II_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418" y="3213101"/>
            <a:ext cx="5759449" cy="288607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28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9617" y="1341438"/>
            <a:ext cx="5181600" cy="446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8741163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418" name="Picture 2" descr="c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3900" y="3663710"/>
            <a:ext cx="3361267" cy="233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8419" name="Picture 3" descr="c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8303" y="2213812"/>
            <a:ext cx="3344333" cy="232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8420" name="Picture 4" descr="c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834" y="1138489"/>
            <a:ext cx="3238500" cy="2636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8421" name="Text Box 5"/>
          <p:cNvSpPr txBox="1">
            <a:spLocks noChangeArrowheads="1"/>
          </p:cNvSpPr>
          <p:nvPr/>
        </p:nvSpPr>
        <p:spPr bwMode="auto">
          <a:xfrm>
            <a:off x="2421467" y="3449638"/>
            <a:ext cx="5801588" cy="3416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 dirty="0">
                <a:solidFill>
                  <a:schemeClr val="folHlink"/>
                </a:solidFill>
                <a:latin typeface="Times New Roman" pitchFamily="18" charset="0"/>
              </a:rPr>
              <a:t>5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2400" b="1" dirty="0">
              <a:solidFill>
                <a:schemeClr val="folHlink"/>
              </a:solidFill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2400" dirty="0">
              <a:solidFill>
                <a:schemeClr val="folHlink"/>
              </a:solidFill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2400" dirty="0">
              <a:solidFill>
                <a:schemeClr val="folHlink"/>
              </a:solidFill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dirty="0">
                <a:solidFill>
                  <a:schemeClr val="folHlink"/>
                </a:solidFill>
                <a:latin typeface="Times New Roman" pitchFamily="18" charset="0"/>
              </a:rPr>
              <a:t>                              </a:t>
            </a:r>
            <a:r>
              <a:rPr lang="cs-CZ" altLang="cs-CZ" sz="2400" b="1" dirty="0">
                <a:solidFill>
                  <a:schemeClr val="folHlink"/>
                </a:solidFill>
                <a:latin typeface="Times New Roman" pitchFamily="18" charset="0"/>
              </a:rPr>
              <a:t> 2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2400" dirty="0">
              <a:solidFill>
                <a:schemeClr val="folHlink"/>
              </a:solidFill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2400" dirty="0">
              <a:solidFill>
                <a:schemeClr val="folHlink"/>
              </a:solidFill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dirty="0">
                <a:solidFill>
                  <a:schemeClr val="folHlink"/>
                </a:solidFill>
                <a:latin typeface="Times New Roman" pitchFamily="18" charset="0"/>
              </a:rPr>
              <a:t>                                                      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dirty="0">
                <a:solidFill>
                  <a:schemeClr val="folHlink"/>
                </a:solidFill>
                <a:latin typeface="Times New Roman" pitchFamily="18" charset="0"/>
              </a:rPr>
              <a:t>                                                                     </a:t>
            </a:r>
            <a:r>
              <a:rPr lang="cs-CZ" altLang="cs-CZ" sz="2400" b="1" dirty="0">
                <a:solidFill>
                  <a:schemeClr val="folHlink"/>
                </a:solidFill>
                <a:latin typeface="Times New Roman" pitchFamily="18" charset="0"/>
              </a:rPr>
              <a:t>  1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232611" y="5109410"/>
            <a:ext cx="410561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2800" dirty="0" err="1" smtClean="0">
                <a:latin typeface="+mn-lt"/>
              </a:rPr>
              <a:t>Bonded</a:t>
            </a:r>
            <a:r>
              <a:rPr lang="cs-CZ" sz="2800" dirty="0" smtClean="0">
                <a:latin typeface="+mn-lt"/>
              </a:rPr>
              <a:t> area : Free area</a:t>
            </a:r>
          </a:p>
          <a:p>
            <a:pPr algn="l"/>
            <a:r>
              <a:rPr lang="cs-CZ" sz="2800" dirty="0" smtClean="0">
                <a:latin typeface="+mn-lt"/>
              </a:rPr>
              <a:t>1:1 and </a:t>
            </a:r>
            <a:r>
              <a:rPr lang="cs-CZ" sz="2800" dirty="0" err="1" smtClean="0">
                <a:latin typeface="+mn-lt"/>
              </a:rPr>
              <a:t>less</a:t>
            </a:r>
            <a:r>
              <a:rPr lang="cs-CZ" sz="2800" dirty="0" smtClean="0">
                <a:latin typeface="+mn-lt"/>
              </a:rPr>
              <a:t> - </a:t>
            </a:r>
            <a:r>
              <a:rPr lang="cs-CZ" sz="2800" dirty="0" err="1" smtClean="0">
                <a:latin typeface="+mn-lt"/>
              </a:rPr>
              <a:t>optimal</a:t>
            </a:r>
            <a:endParaRPr lang="cs-CZ" sz="2800" dirty="0" smtClean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38237775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88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84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84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88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88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8421" grpId="0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95400" y="1"/>
            <a:ext cx="10058400" cy="1431925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cs-CZ" dirty="0" smtClean="0">
                <a:solidFill>
                  <a:schemeClr val="tx1"/>
                </a:solidFill>
              </a:rPr>
              <a:t/>
            </a:r>
            <a:br>
              <a:rPr lang="cs-CZ" dirty="0" smtClean="0">
                <a:solidFill>
                  <a:schemeClr val="tx1"/>
                </a:solidFill>
              </a:rPr>
            </a:br>
            <a:r>
              <a:rPr lang="cs-CZ" dirty="0" smtClean="0">
                <a:solidFill>
                  <a:schemeClr val="tx1"/>
                </a:solidFill>
              </a:rPr>
              <a:t>Filler – </a:t>
            </a:r>
            <a:r>
              <a:rPr lang="cs-CZ" dirty="0" err="1" smtClean="0">
                <a:solidFill>
                  <a:schemeClr val="tx1"/>
                </a:solidFill>
              </a:rPr>
              <a:t>material</a:t>
            </a:r>
            <a:r>
              <a:rPr lang="cs-CZ" dirty="0" smtClean="0">
                <a:solidFill>
                  <a:schemeClr val="tx1"/>
                </a:solidFill>
              </a:rPr>
              <a:t> </a:t>
            </a: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07533" y="1196975"/>
            <a:ext cx="10058400" cy="4114800"/>
          </a:xfrm>
        </p:spPr>
        <p:txBody>
          <a:bodyPr>
            <a:normAutofit fontScale="70000" lnSpcReduction="20000"/>
          </a:bodyPr>
          <a:lstStyle/>
          <a:p>
            <a:pPr>
              <a:defRPr/>
            </a:pPr>
            <a:r>
              <a:rPr lang="cs-CZ" dirty="0" err="1" smtClean="0"/>
              <a:t>Milled</a:t>
            </a:r>
            <a:r>
              <a:rPr lang="cs-CZ" dirty="0" smtClean="0"/>
              <a:t> </a:t>
            </a:r>
            <a:r>
              <a:rPr lang="cs-CZ" dirty="0" err="1" smtClean="0"/>
              <a:t>quartz</a:t>
            </a:r>
            <a:r>
              <a:rPr lang="cs-CZ" dirty="0" smtClean="0"/>
              <a:t> </a:t>
            </a:r>
          </a:p>
          <a:p>
            <a:pPr marL="0" indent="0">
              <a:buFont typeface="Wingdings" pitchFamily="2" charset="2"/>
              <a:buNone/>
              <a:defRPr/>
            </a:pPr>
            <a:r>
              <a:rPr lang="cs-CZ" dirty="0" smtClean="0"/>
              <a:t> </a:t>
            </a:r>
          </a:p>
          <a:p>
            <a:pPr>
              <a:defRPr/>
            </a:pPr>
            <a:r>
              <a:rPr lang="cs-CZ" dirty="0" err="1" smtClean="0"/>
              <a:t>Aluminimum</a:t>
            </a:r>
            <a:r>
              <a:rPr lang="cs-CZ" dirty="0" smtClean="0"/>
              <a:t> </a:t>
            </a:r>
            <a:r>
              <a:rPr lang="cs-CZ" dirty="0" err="1" smtClean="0"/>
              <a:t>silicate</a:t>
            </a:r>
            <a:r>
              <a:rPr lang="cs-CZ" dirty="0" smtClean="0"/>
              <a:t> </a:t>
            </a:r>
            <a:r>
              <a:rPr lang="cs-CZ" dirty="0" err="1" smtClean="0"/>
              <a:t>glass</a:t>
            </a:r>
            <a:r>
              <a:rPr lang="cs-CZ" dirty="0" smtClean="0"/>
              <a:t> </a:t>
            </a:r>
          </a:p>
          <a:p>
            <a:pPr marL="0" indent="0">
              <a:buFont typeface="Wingdings" pitchFamily="2" charset="2"/>
              <a:buNone/>
              <a:defRPr/>
            </a:pPr>
            <a:endParaRPr lang="cs-CZ" dirty="0" smtClean="0"/>
          </a:p>
          <a:p>
            <a:pPr>
              <a:defRPr/>
            </a:pPr>
            <a:r>
              <a:rPr lang="cs-CZ" dirty="0" smtClean="0"/>
              <a:t>Silicium dioxide </a:t>
            </a:r>
          </a:p>
          <a:p>
            <a:pPr>
              <a:defRPr/>
            </a:pPr>
            <a:endParaRPr lang="cs-CZ" dirty="0" smtClean="0"/>
          </a:p>
          <a:p>
            <a:pPr>
              <a:defRPr/>
            </a:pPr>
            <a:r>
              <a:rPr lang="cs-CZ" dirty="0" err="1" smtClean="0"/>
              <a:t>Prepolymer</a:t>
            </a:r>
            <a:r>
              <a:rPr lang="cs-CZ" dirty="0" smtClean="0"/>
              <a:t> (</a:t>
            </a:r>
            <a:r>
              <a:rPr lang="cs-CZ" dirty="0" err="1" smtClean="0"/>
              <a:t>composite</a:t>
            </a:r>
            <a:r>
              <a:rPr lang="cs-CZ" dirty="0" smtClean="0"/>
              <a:t> </a:t>
            </a:r>
            <a:r>
              <a:rPr lang="cs-CZ" dirty="0" err="1" smtClean="0"/>
              <a:t>material</a:t>
            </a:r>
            <a:r>
              <a:rPr lang="cs-CZ" dirty="0" smtClean="0"/>
              <a:t> </a:t>
            </a:r>
            <a:r>
              <a:rPr lang="cs-CZ" dirty="0" err="1" smtClean="0"/>
              <a:t>is</a:t>
            </a:r>
            <a:r>
              <a:rPr lang="cs-CZ" dirty="0" smtClean="0"/>
              <a:t> </a:t>
            </a:r>
            <a:r>
              <a:rPr lang="cs-CZ" dirty="0" err="1" smtClean="0"/>
              <a:t>polymerized</a:t>
            </a:r>
            <a:r>
              <a:rPr lang="cs-CZ" dirty="0" smtClean="0"/>
              <a:t> </a:t>
            </a:r>
            <a:r>
              <a:rPr lang="cs-CZ" dirty="0" err="1" smtClean="0"/>
              <a:t>with</a:t>
            </a:r>
            <a:r>
              <a:rPr lang="cs-CZ" dirty="0" smtClean="0"/>
              <a:t> </a:t>
            </a:r>
            <a:r>
              <a:rPr lang="cs-CZ" dirty="0" err="1" smtClean="0"/>
              <a:t>high</a:t>
            </a:r>
            <a:r>
              <a:rPr lang="cs-CZ" dirty="0" smtClean="0"/>
              <a:t> </a:t>
            </a:r>
            <a:r>
              <a:rPr lang="cs-CZ" dirty="0" err="1" smtClean="0"/>
              <a:t>pressure</a:t>
            </a:r>
            <a:r>
              <a:rPr lang="cs-CZ" dirty="0" smtClean="0"/>
              <a:t> in </a:t>
            </a:r>
            <a:r>
              <a:rPr lang="cs-CZ" dirty="0" err="1" smtClean="0"/>
              <a:t>fabrics</a:t>
            </a:r>
            <a:r>
              <a:rPr lang="cs-CZ" dirty="0" smtClean="0"/>
              <a:t>, </a:t>
            </a:r>
            <a:r>
              <a:rPr lang="cs-CZ" dirty="0" err="1" smtClean="0"/>
              <a:t>than</a:t>
            </a:r>
            <a:r>
              <a:rPr lang="cs-CZ" dirty="0" smtClean="0"/>
              <a:t> </a:t>
            </a:r>
            <a:r>
              <a:rPr lang="cs-CZ" dirty="0" err="1" smtClean="0"/>
              <a:t>milled</a:t>
            </a:r>
            <a:r>
              <a:rPr lang="cs-CZ" dirty="0" smtClean="0"/>
              <a:t> – </a:t>
            </a:r>
            <a:r>
              <a:rPr lang="cs-CZ" dirty="0" err="1" smtClean="0"/>
              <a:t>particles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fiiler</a:t>
            </a:r>
            <a:r>
              <a:rPr lang="cs-CZ" dirty="0" smtClean="0"/>
              <a:t> are made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cured</a:t>
            </a:r>
            <a:r>
              <a:rPr lang="cs-CZ" dirty="0" smtClean="0"/>
              <a:t> </a:t>
            </a:r>
            <a:r>
              <a:rPr lang="cs-CZ" dirty="0" err="1" smtClean="0"/>
              <a:t>composite</a:t>
            </a:r>
            <a:r>
              <a:rPr lang="cs-CZ" dirty="0" smtClean="0"/>
              <a:t>)</a:t>
            </a:r>
          </a:p>
          <a:p>
            <a:pPr marL="0" indent="0">
              <a:buFont typeface="Wingdings" pitchFamily="2" charset="2"/>
              <a:buNone/>
              <a:defRPr/>
            </a:pPr>
            <a:endParaRPr lang="cs-CZ" dirty="0" smtClean="0"/>
          </a:p>
          <a:p>
            <a:pPr>
              <a:defRPr/>
            </a:pPr>
            <a:r>
              <a:rPr lang="cs-CZ" dirty="0" err="1" smtClean="0"/>
              <a:t>Complexes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microfiller</a:t>
            </a:r>
            <a:r>
              <a:rPr lang="cs-CZ" dirty="0" smtClean="0"/>
              <a:t> (</a:t>
            </a:r>
            <a:r>
              <a:rPr lang="cs-CZ" dirty="0" err="1" smtClean="0"/>
              <a:t>aglomerates</a:t>
            </a:r>
            <a:r>
              <a:rPr lang="cs-CZ" dirty="0" smtClean="0"/>
              <a:t>) – e-g-. </a:t>
            </a:r>
            <a:r>
              <a:rPr lang="cs-CZ" dirty="0" err="1" smtClean="0"/>
              <a:t>siliciumdioxide</a:t>
            </a:r>
            <a:r>
              <a:rPr lang="cs-CZ" dirty="0" smtClean="0"/>
              <a:t> </a:t>
            </a:r>
            <a:r>
              <a:rPr lang="cs-CZ" dirty="0" err="1" smtClean="0"/>
              <a:t>or</a:t>
            </a:r>
            <a:r>
              <a:rPr lang="cs-CZ" dirty="0" smtClean="0"/>
              <a:t> </a:t>
            </a:r>
            <a:r>
              <a:rPr lang="cs-CZ" dirty="0" err="1" smtClean="0"/>
              <a:t>zirconiumoxide</a:t>
            </a:r>
            <a:endParaRPr lang="cs-CZ" dirty="0" smtClean="0"/>
          </a:p>
          <a:p>
            <a:pPr marL="0" indent="0">
              <a:buFont typeface="Wingdings" pitchFamily="2" charset="2"/>
              <a:buNone/>
              <a:defRPr/>
            </a:pPr>
            <a:r>
              <a:rPr lang="cs-CZ" dirty="0" smtClean="0"/>
              <a:t> </a:t>
            </a:r>
          </a:p>
          <a:p>
            <a:pPr marL="0" indent="0">
              <a:buFont typeface="Wingdings" pitchFamily="2" charset="2"/>
              <a:buNone/>
              <a:defRPr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0254165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obsah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 smtClean="0"/>
              <a:t>Quality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material</a:t>
            </a:r>
            <a:endParaRPr lang="cs-CZ" dirty="0" smtClean="0"/>
          </a:p>
          <a:p>
            <a:r>
              <a:rPr lang="cs-CZ" dirty="0" smtClean="0"/>
              <a:t>C- </a:t>
            </a:r>
            <a:r>
              <a:rPr lang="cs-CZ" dirty="0" err="1" smtClean="0"/>
              <a:t>factor</a:t>
            </a:r>
            <a:endParaRPr lang="cs-CZ" dirty="0" smtClean="0"/>
          </a:p>
          <a:p>
            <a:r>
              <a:rPr lang="cs-CZ" dirty="0" smtClean="0">
                <a:solidFill>
                  <a:srgbClr val="F01928"/>
                </a:solidFill>
              </a:rPr>
              <a:t>Mode </a:t>
            </a:r>
            <a:r>
              <a:rPr lang="cs-CZ" dirty="0" err="1" smtClean="0">
                <a:solidFill>
                  <a:srgbClr val="F01928"/>
                </a:solidFill>
              </a:rPr>
              <a:t>of</a:t>
            </a:r>
            <a:r>
              <a:rPr lang="cs-CZ" dirty="0" smtClean="0">
                <a:solidFill>
                  <a:srgbClr val="F01928"/>
                </a:solidFill>
              </a:rPr>
              <a:t> </a:t>
            </a:r>
            <a:r>
              <a:rPr lang="cs-CZ" dirty="0" err="1" smtClean="0">
                <a:solidFill>
                  <a:srgbClr val="F01928"/>
                </a:solidFill>
              </a:rPr>
              <a:t>application</a:t>
            </a:r>
            <a:endParaRPr lang="cs-CZ" dirty="0" smtClean="0">
              <a:solidFill>
                <a:srgbClr val="F01928"/>
              </a:solidFill>
            </a:endParaRPr>
          </a:p>
          <a:p>
            <a:r>
              <a:rPr lang="cs-CZ" dirty="0" smtClean="0"/>
              <a:t>Mode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polymerization</a:t>
            </a:r>
            <a:endParaRPr lang="cs-CZ" dirty="0"/>
          </a:p>
          <a:p>
            <a:endParaRPr lang="cs-CZ" dirty="0"/>
          </a:p>
        </p:txBody>
      </p:sp>
      <p:sp>
        <p:nvSpPr>
          <p:cNvPr id="8" name="Zástupný symbol pro text 7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err="1" smtClean="0"/>
              <a:t>Polymerization</a:t>
            </a:r>
            <a:r>
              <a:rPr lang="cs-CZ" dirty="0" smtClean="0"/>
              <a:t> stress </a:t>
            </a:r>
            <a:r>
              <a:rPr lang="cs-CZ" dirty="0" err="1" smtClean="0"/>
              <a:t>depends</a:t>
            </a:r>
            <a:r>
              <a:rPr lang="cs-CZ" dirty="0" smtClean="0"/>
              <a:t> on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8722528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Mode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application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400" b="1" dirty="0" err="1" smtClean="0"/>
              <a:t>Incremental</a:t>
            </a:r>
            <a:r>
              <a:rPr lang="cs-CZ" sz="2400" b="1" dirty="0" smtClean="0"/>
              <a:t> </a:t>
            </a:r>
            <a:r>
              <a:rPr lang="cs-CZ" sz="2400" b="1" dirty="0" err="1" smtClean="0"/>
              <a:t>technique</a:t>
            </a:r>
            <a:endParaRPr lang="cs-CZ" sz="2400" b="1" dirty="0" smtClean="0"/>
          </a:p>
          <a:p>
            <a:pPr marL="72000" indent="0">
              <a:buNone/>
            </a:pPr>
            <a:r>
              <a:rPr lang="cs-CZ" sz="2400" dirty="0" err="1" smtClean="0"/>
              <a:t>Layer</a:t>
            </a:r>
            <a:r>
              <a:rPr lang="cs-CZ" sz="2400" dirty="0" smtClean="0"/>
              <a:t> by </a:t>
            </a:r>
            <a:r>
              <a:rPr lang="cs-CZ" sz="2400" dirty="0" err="1" smtClean="0"/>
              <a:t>layer</a:t>
            </a:r>
            <a:r>
              <a:rPr lang="cs-CZ" sz="2400" dirty="0" smtClean="0"/>
              <a:t> </a:t>
            </a:r>
            <a:r>
              <a:rPr lang="cs-CZ" sz="2400" dirty="0" err="1" smtClean="0"/>
              <a:t>with</a:t>
            </a:r>
            <a:r>
              <a:rPr lang="cs-CZ" sz="2400" dirty="0" smtClean="0"/>
              <a:t> big free </a:t>
            </a:r>
            <a:r>
              <a:rPr lang="cs-CZ" sz="2400" dirty="0" err="1" smtClean="0"/>
              <a:t>surface</a:t>
            </a:r>
            <a:endParaRPr lang="cs-CZ" sz="2400" dirty="0"/>
          </a:p>
          <a:p>
            <a:r>
              <a:rPr lang="cs-CZ" sz="2400" i="1" dirty="0" err="1" smtClean="0"/>
              <a:t>Importance</a:t>
            </a:r>
            <a:r>
              <a:rPr lang="cs-CZ" sz="2400" i="1" dirty="0" smtClean="0"/>
              <a:t> </a:t>
            </a:r>
            <a:r>
              <a:rPr lang="cs-CZ" sz="2400" i="1" dirty="0" err="1" smtClean="0"/>
              <a:t>of</a:t>
            </a:r>
            <a:r>
              <a:rPr lang="cs-CZ" sz="2400" i="1" dirty="0" smtClean="0"/>
              <a:t> </a:t>
            </a:r>
            <a:r>
              <a:rPr lang="cs-CZ" sz="2400" i="1" dirty="0" err="1" smtClean="0"/>
              <a:t>flowables</a:t>
            </a:r>
            <a:endParaRPr lang="cs-CZ" sz="2400" i="1" dirty="0" smtClean="0"/>
          </a:p>
          <a:p>
            <a:pPr marL="72000" indent="0">
              <a:buNone/>
            </a:pPr>
            <a:r>
              <a:rPr lang="cs-CZ" sz="2400" dirty="0" err="1" smtClean="0"/>
              <a:t>Thin</a:t>
            </a:r>
            <a:r>
              <a:rPr lang="cs-CZ" sz="2400" dirty="0" smtClean="0"/>
              <a:t> </a:t>
            </a:r>
            <a:r>
              <a:rPr lang="cs-CZ" sz="2400" dirty="0" err="1" smtClean="0"/>
              <a:t>layer</a:t>
            </a:r>
            <a:r>
              <a:rPr lang="cs-CZ" sz="2400" dirty="0" smtClean="0"/>
              <a:t> </a:t>
            </a:r>
            <a:r>
              <a:rPr lang="cs-CZ" sz="2400" dirty="0" err="1" smtClean="0"/>
              <a:t>of</a:t>
            </a:r>
            <a:r>
              <a:rPr lang="cs-CZ" sz="2400" dirty="0" smtClean="0"/>
              <a:t> </a:t>
            </a:r>
            <a:r>
              <a:rPr lang="cs-CZ" sz="2400" dirty="0" err="1" smtClean="0"/>
              <a:t>flowable</a:t>
            </a:r>
            <a:r>
              <a:rPr lang="cs-CZ" sz="2400" dirty="0" smtClean="0"/>
              <a:t> </a:t>
            </a:r>
            <a:r>
              <a:rPr lang="cs-CZ" sz="2400" dirty="0" err="1" smtClean="0"/>
              <a:t>first</a:t>
            </a:r>
            <a:r>
              <a:rPr lang="cs-CZ" sz="2400" dirty="0" smtClean="0"/>
              <a:t> –big free </a:t>
            </a:r>
            <a:r>
              <a:rPr lang="cs-CZ" sz="2400" dirty="0" err="1" smtClean="0"/>
              <a:t>surface</a:t>
            </a:r>
            <a:endParaRPr lang="cs-CZ" sz="2400" dirty="0" smtClean="0"/>
          </a:p>
          <a:p>
            <a:pPr marL="72000" indent="0">
              <a:buNone/>
            </a:pPr>
            <a:r>
              <a:rPr lang="cs-CZ" sz="2400" dirty="0" err="1" smtClean="0"/>
              <a:t>Good</a:t>
            </a:r>
            <a:r>
              <a:rPr lang="cs-CZ" sz="2400" dirty="0" smtClean="0"/>
              <a:t> </a:t>
            </a:r>
            <a:r>
              <a:rPr lang="cs-CZ" sz="2400" dirty="0" err="1" smtClean="0"/>
              <a:t>marginal</a:t>
            </a:r>
            <a:r>
              <a:rPr lang="cs-CZ" sz="2400" dirty="0" smtClean="0"/>
              <a:t> </a:t>
            </a:r>
            <a:r>
              <a:rPr lang="cs-CZ" sz="2400" dirty="0" err="1" smtClean="0"/>
              <a:t>adaptation</a:t>
            </a:r>
            <a:r>
              <a:rPr lang="cs-CZ" sz="2400" dirty="0" smtClean="0"/>
              <a:t>  </a:t>
            </a:r>
          </a:p>
          <a:p>
            <a:pPr marL="72000" indent="0">
              <a:buNone/>
            </a:pPr>
            <a:r>
              <a:rPr lang="cs-CZ" sz="2400" dirty="0" err="1" smtClean="0"/>
              <a:t>Compensation</a:t>
            </a:r>
            <a:r>
              <a:rPr lang="cs-CZ" sz="2400" dirty="0" smtClean="0"/>
              <a:t> </a:t>
            </a:r>
            <a:r>
              <a:rPr lang="cs-CZ" sz="2400" dirty="0" err="1" smtClean="0"/>
              <a:t>of</a:t>
            </a:r>
            <a:r>
              <a:rPr lang="cs-CZ" sz="2400" dirty="0" smtClean="0"/>
              <a:t> </a:t>
            </a:r>
            <a:r>
              <a:rPr lang="cs-CZ" sz="2400" dirty="0" err="1" smtClean="0"/>
              <a:t>the</a:t>
            </a:r>
            <a:r>
              <a:rPr lang="cs-CZ" sz="2400" dirty="0" smtClean="0"/>
              <a:t> stress </a:t>
            </a:r>
            <a:r>
              <a:rPr lang="cs-CZ" sz="2400" dirty="0" err="1" smtClean="0"/>
              <a:t>of</a:t>
            </a:r>
            <a:r>
              <a:rPr lang="cs-CZ" sz="2400" dirty="0" smtClean="0"/>
              <a:t> </a:t>
            </a:r>
            <a:r>
              <a:rPr lang="cs-CZ" sz="2400" dirty="0" err="1" smtClean="0"/>
              <a:t>the</a:t>
            </a:r>
            <a:r>
              <a:rPr lang="cs-CZ" sz="2400" dirty="0" smtClean="0"/>
              <a:t> </a:t>
            </a:r>
            <a:r>
              <a:rPr lang="cs-CZ" sz="2400" dirty="0" err="1" smtClean="0"/>
              <a:t>other</a:t>
            </a:r>
            <a:r>
              <a:rPr lang="cs-CZ" sz="2400" dirty="0" smtClean="0"/>
              <a:t> </a:t>
            </a:r>
            <a:r>
              <a:rPr lang="cs-CZ" sz="2400" dirty="0" err="1" smtClean="0"/>
              <a:t>layers</a:t>
            </a:r>
            <a:endParaRPr lang="cs-CZ" sz="2400" dirty="0" smtClean="0"/>
          </a:p>
          <a:p>
            <a:pPr marL="72000" indent="0">
              <a:buNone/>
            </a:pPr>
            <a:r>
              <a:rPr lang="cs-CZ" sz="2400" i="1" dirty="0" err="1" smtClean="0"/>
              <a:t>Bulk</a:t>
            </a:r>
            <a:r>
              <a:rPr lang="cs-CZ" sz="2400" i="1" dirty="0" smtClean="0"/>
              <a:t> </a:t>
            </a:r>
            <a:r>
              <a:rPr lang="cs-CZ" sz="2400" i="1" dirty="0" err="1" smtClean="0"/>
              <a:t>fill</a:t>
            </a:r>
            <a:r>
              <a:rPr lang="cs-CZ" sz="2400" i="1" dirty="0" smtClean="0"/>
              <a:t> </a:t>
            </a:r>
            <a:r>
              <a:rPr lang="cs-CZ" sz="2400" i="1" dirty="0" err="1" smtClean="0"/>
              <a:t>materials</a:t>
            </a:r>
            <a:r>
              <a:rPr lang="cs-CZ" sz="2400" i="1" dirty="0" smtClean="0"/>
              <a:t> do not </a:t>
            </a:r>
            <a:r>
              <a:rPr lang="cs-CZ" sz="2400" i="1" dirty="0" err="1" smtClean="0"/>
              <a:t>solve</a:t>
            </a:r>
            <a:r>
              <a:rPr lang="cs-CZ" sz="2400" i="1" dirty="0" smtClean="0"/>
              <a:t> </a:t>
            </a:r>
            <a:r>
              <a:rPr lang="cs-CZ" sz="2400" i="1" dirty="0" err="1" smtClean="0"/>
              <a:t>the</a:t>
            </a:r>
            <a:r>
              <a:rPr lang="cs-CZ" sz="2400" i="1" dirty="0" smtClean="0"/>
              <a:t> </a:t>
            </a:r>
            <a:r>
              <a:rPr lang="cs-CZ" sz="2400" i="1" dirty="0" err="1" smtClean="0"/>
              <a:t>problem</a:t>
            </a:r>
            <a:r>
              <a:rPr lang="cs-CZ" sz="2400" i="1" dirty="0" smtClean="0"/>
              <a:t> </a:t>
            </a:r>
            <a:r>
              <a:rPr lang="cs-CZ" sz="2400" i="1" dirty="0" err="1" smtClean="0"/>
              <a:t>with</a:t>
            </a:r>
            <a:r>
              <a:rPr lang="cs-CZ" sz="2400" i="1" dirty="0" smtClean="0"/>
              <a:t> </a:t>
            </a:r>
            <a:r>
              <a:rPr lang="cs-CZ" sz="2400" i="1" dirty="0" err="1" smtClean="0"/>
              <a:t>polymerization</a:t>
            </a:r>
            <a:r>
              <a:rPr lang="cs-CZ" sz="2400" i="1" dirty="0" smtClean="0"/>
              <a:t> stress </a:t>
            </a:r>
            <a:endParaRPr lang="cs-CZ" sz="2400" i="1" dirty="0"/>
          </a:p>
          <a:p>
            <a:pPr marL="72000" indent="0">
              <a:buNone/>
            </a:pPr>
            <a:endParaRPr lang="cs-CZ" sz="2400" i="1" dirty="0"/>
          </a:p>
        </p:txBody>
      </p:sp>
    </p:spTree>
    <p:extLst>
      <p:ext uri="{BB962C8B-B14F-4D97-AF65-F5344CB8AC3E}">
        <p14:creationId xmlns:p14="http://schemas.microsoft.com/office/powerpoint/2010/main" val="2964975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7106" name="Object 2"/>
          <p:cNvGraphicFramePr>
            <a:graphicFrameLocks noChangeAspect="1"/>
          </p:cNvGraphicFramePr>
          <p:nvPr/>
        </p:nvGraphicFramePr>
        <p:xfrm>
          <a:off x="6769100" y="2420939"/>
          <a:ext cx="4548717" cy="2420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6" name="CorelDRAW" r:id="rId3" imgW="7181850" imgH="5095875" progId="CorelDRAW.Graphic.9">
                  <p:embed/>
                </p:oleObj>
              </mc:Choice>
              <mc:Fallback>
                <p:oleObj name="CorelDRAW" r:id="rId3" imgW="7181850" imgH="5095875" progId="CorelDRAW.Graphic.9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69100" y="2420939"/>
                        <a:ext cx="4548717" cy="2420937"/>
                      </a:xfrm>
                      <a:prstGeom prst="rect">
                        <a:avLst/>
                      </a:prstGeom>
                      <a:solidFill>
                        <a:srgbClr val="0000FF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7107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46768441"/>
              </p:ext>
            </p:extLst>
          </p:nvPr>
        </p:nvGraphicFramePr>
        <p:xfrm>
          <a:off x="1102785" y="3221874"/>
          <a:ext cx="4548716" cy="2481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7" name="Folie" r:id="rId5" imgW="5123383" imgH="3402787" progId="PowerPoint.Slide.8">
                  <p:embed/>
                </p:oleObj>
              </mc:Choice>
              <mc:Fallback>
                <p:oleObj name="Folie" r:id="rId5" imgW="5123383" imgH="3402787" progId="PowerPoint.Slid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02785" y="3221874"/>
                        <a:ext cx="4548716" cy="2481262"/>
                      </a:xfrm>
                      <a:prstGeom prst="rect">
                        <a:avLst/>
                      </a:prstGeom>
                      <a:solidFill>
                        <a:srgbClr val="0000FF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7108" name="Text Box 6"/>
          <p:cNvSpPr txBox="1">
            <a:spLocks noChangeArrowheads="1"/>
          </p:cNvSpPr>
          <p:nvPr/>
        </p:nvSpPr>
        <p:spPr bwMode="auto">
          <a:xfrm>
            <a:off x="239184" y="1325563"/>
            <a:ext cx="577594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Blip>
                <a:blip r:embed="rId7"/>
              </a:buBlip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8"/>
              </a:buBlip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Blip>
                <a:blip r:embed="rId9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9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9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9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9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3600" b="1" dirty="0" err="1"/>
              <a:t>Placement</a:t>
            </a:r>
            <a:r>
              <a:rPr lang="cs-CZ" altLang="cs-CZ" sz="3600" b="1" dirty="0"/>
              <a:t> </a:t>
            </a:r>
            <a:r>
              <a:rPr lang="cs-CZ" altLang="cs-CZ" sz="3600" b="1" dirty="0" err="1"/>
              <a:t>of</a:t>
            </a:r>
            <a:r>
              <a:rPr lang="cs-CZ" altLang="cs-CZ" sz="3600" b="1" dirty="0"/>
              <a:t> </a:t>
            </a:r>
            <a:r>
              <a:rPr lang="cs-CZ" altLang="cs-CZ" sz="3600" b="1" dirty="0" err="1"/>
              <a:t>the</a:t>
            </a:r>
            <a:r>
              <a:rPr lang="cs-CZ" altLang="cs-CZ" sz="3600" b="1" dirty="0"/>
              <a:t> </a:t>
            </a:r>
            <a:r>
              <a:rPr lang="cs-CZ" altLang="cs-CZ" sz="3600" b="1" dirty="0" err="1"/>
              <a:t>material</a:t>
            </a:r>
            <a:endParaRPr lang="cs-CZ" altLang="cs-CZ" sz="3600" b="1" dirty="0"/>
          </a:p>
        </p:txBody>
      </p:sp>
      <p:sp>
        <p:nvSpPr>
          <p:cNvPr id="2" name="Ovál 1"/>
          <p:cNvSpPr/>
          <p:nvPr/>
        </p:nvSpPr>
        <p:spPr bwMode="auto">
          <a:xfrm>
            <a:off x="385011" y="2510589"/>
            <a:ext cx="6112041" cy="3834064"/>
          </a:xfrm>
          <a:prstGeom prst="ellipse">
            <a:avLst/>
          </a:prstGeom>
          <a:noFill/>
          <a:ln w="9525" cap="flat" cmpd="sng" algn="ctr">
            <a:solidFill>
              <a:schemeClr val="tx2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 smtClean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1549930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cs-CZ" altLang="cs-CZ" sz="36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Placement</a:t>
            </a:r>
            <a:r>
              <a:rPr lang="cs-CZ" altLang="cs-CZ" sz="36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altLang="cs-CZ" sz="36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of</a:t>
            </a:r>
            <a:r>
              <a:rPr lang="cs-CZ" altLang="cs-CZ" sz="36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altLang="cs-CZ" sz="36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the</a:t>
            </a:r>
            <a:r>
              <a:rPr lang="cs-CZ" altLang="cs-CZ" sz="36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altLang="cs-CZ" sz="36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material</a:t>
            </a:r>
            <a:r>
              <a:rPr lang="cs-CZ" altLang="cs-CZ" sz="36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</a:p>
        </p:txBody>
      </p:sp>
      <p:sp>
        <p:nvSpPr>
          <p:cNvPr id="35843" name="Zástupný symbol pro obsah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cs-CZ" altLang="cs-CZ" dirty="0" err="1" smtClean="0">
                <a:latin typeface="Arial" pitchFamily="34" charset="0"/>
                <a:cs typeface="Arial" pitchFamily="34" charset="0"/>
              </a:rPr>
              <a:t>Photocomposite</a:t>
            </a:r>
            <a:endParaRPr lang="cs-CZ" altLang="cs-CZ" dirty="0" smtClean="0">
              <a:latin typeface="Arial" pitchFamily="34" charset="0"/>
              <a:cs typeface="Arial" pitchFamily="34" charset="0"/>
            </a:endParaRPr>
          </a:p>
          <a:p>
            <a:pPr>
              <a:buFontTx/>
              <a:buChar char="-"/>
              <a:defRPr/>
            </a:pPr>
            <a:r>
              <a:rPr lang="cs-CZ" altLang="cs-CZ" dirty="0" err="1" smtClean="0">
                <a:latin typeface="Arial" pitchFamily="34" charset="0"/>
                <a:cs typeface="Arial" pitchFamily="34" charset="0"/>
              </a:rPr>
              <a:t>Thin</a:t>
            </a:r>
            <a:r>
              <a:rPr lang="cs-CZ" altLang="cs-CZ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altLang="cs-CZ" dirty="0" err="1" smtClean="0">
                <a:latin typeface="Arial" pitchFamily="34" charset="0"/>
                <a:cs typeface="Arial" pitchFamily="34" charset="0"/>
              </a:rPr>
              <a:t>layer</a:t>
            </a:r>
            <a:r>
              <a:rPr lang="cs-CZ" altLang="cs-CZ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altLang="cs-CZ" dirty="0" err="1" smtClean="0">
                <a:latin typeface="Arial" pitchFamily="34" charset="0"/>
                <a:cs typeface="Arial" pitchFamily="34" charset="0"/>
              </a:rPr>
              <a:t>with</a:t>
            </a:r>
            <a:r>
              <a:rPr lang="cs-CZ" altLang="cs-CZ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altLang="cs-CZ" dirty="0" err="1" smtClean="0">
                <a:latin typeface="Arial" pitchFamily="34" charset="0"/>
                <a:cs typeface="Arial" pitchFamily="34" charset="0"/>
              </a:rPr>
              <a:t>the</a:t>
            </a:r>
            <a:r>
              <a:rPr lang="cs-CZ" altLang="cs-CZ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altLang="cs-CZ" dirty="0" err="1" smtClean="0">
                <a:latin typeface="Arial" pitchFamily="34" charset="0"/>
                <a:cs typeface="Arial" pitchFamily="34" charset="0"/>
              </a:rPr>
              <a:t>maximal</a:t>
            </a:r>
            <a:r>
              <a:rPr lang="cs-CZ" altLang="cs-CZ" dirty="0" smtClean="0">
                <a:latin typeface="Arial" pitchFamily="34" charset="0"/>
                <a:cs typeface="Arial" pitchFamily="34" charset="0"/>
              </a:rPr>
              <a:t> free </a:t>
            </a:r>
            <a:r>
              <a:rPr lang="cs-CZ" altLang="cs-CZ" dirty="0" err="1" smtClean="0">
                <a:latin typeface="Arial" pitchFamily="34" charset="0"/>
                <a:cs typeface="Arial" pitchFamily="34" charset="0"/>
              </a:rPr>
              <a:t>surface</a:t>
            </a:r>
            <a:r>
              <a:rPr lang="cs-CZ" altLang="cs-CZ" dirty="0" smtClean="0">
                <a:latin typeface="Arial" pitchFamily="34" charset="0"/>
                <a:cs typeface="Arial" pitchFamily="34" charset="0"/>
              </a:rPr>
              <a:t> (</a:t>
            </a:r>
            <a:r>
              <a:rPr lang="cs-CZ" altLang="cs-CZ" dirty="0" err="1" smtClean="0">
                <a:latin typeface="Arial" pitchFamily="34" charset="0"/>
                <a:cs typeface="Arial" pitchFamily="34" charset="0"/>
              </a:rPr>
              <a:t>with</a:t>
            </a:r>
            <a:r>
              <a:rPr lang="cs-CZ" altLang="cs-CZ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altLang="cs-CZ" dirty="0" err="1" smtClean="0">
                <a:latin typeface="Arial" pitchFamily="34" charset="0"/>
                <a:cs typeface="Arial" pitchFamily="34" charset="0"/>
              </a:rPr>
              <a:t>respect</a:t>
            </a:r>
            <a:r>
              <a:rPr lang="cs-CZ" altLang="cs-CZ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altLang="cs-CZ" dirty="0" err="1" smtClean="0">
                <a:latin typeface="Arial" pitchFamily="34" charset="0"/>
                <a:cs typeface="Arial" pitchFamily="34" charset="0"/>
              </a:rPr>
              <a:t>of</a:t>
            </a:r>
            <a:r>
              <a:rPr lang="cs-CZ" altLang="cs-CZ" dirty="0" smtClean="0">
                <a:latin typeface="Arial" pitchFamily="34" charset="0"/>
                <a:cs typeface="Arial" pitchFamily="34" charset="0"/>
              </a:rPr>
              <a:t> C-</a:t>
            </a:r>
            <a:r>
              <a:rPr lang="cs-CZ" altLang="cs-CZ" dirty="0" err="1" smtClean="0">
                <a:latin typeface="Arial" pitchFamily="34" charset="0"/>
                <a:cs typeface="Arial" pitchFamily="34" charset="0"/>
              </a:rPr>
              <a:t>factor</a:t>
            </a:r>
            <a:r>
              <a:rPr lang="cs-CZ" altLang="cs-CZ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altLang="cs-CZ" dirty="0" err="1" smtClean="0">
                <a:latin typeface="Arial" pitchFamily="34" charset="0"/>
                <a:cs typeface="Arial" pitchFamily="34" charset="0"/>
              </a:rPr>
              <a:t>of</a:t>
            </a:r>
            <a:r>
              <a:rPr lang="cs-CZ" altLang="cs-CZ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altLang="cs-CZ" dirty="0" err="1" smtClean="0">
                <a:latin typeface="Arial" pitchFamily="34" charset="0"/>
                <a:cs typeface="Arial" pitchFamily="34" charset="0"/>
              </a:rPr>
              <a:t>each</a:t>
            </a:r>
            <a:r>
              <a:rPr lang="cs-CZ" altLang="cs-CZ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altLang="cs-CZ" dirty="0" err="1" smtClean="0">
                <a:latin typeface="Arial" pitchFamily="34" charset="0"/>
                <a:cs typeface="Arial" pitchFamily="34" charset="0"/>
              </a:rPr>
              <a:t>layer</a:t>
            </a:r>
            <a:r>
              <a:rPr lang="cs-CZ" altLang="cs-CZ" dirty="0" smtClean="0">
                <a:latin typeface="Arial" pitchFamily="34" charset="0"/>
                <a:cs typeface="Arial" pitchFamily="34" charset="0"/>
              </a:rPr>
              <a:t>)</a:t>
            </a:r>
          </a:p>
          <a:p>
            <a:pPr>
              <a:buFontTx/>
              <a:buChar char="-"/>
              <a:defRPr/>
            </a:pPr>
            <a:r>
              <a:rPr lang="cs-CZ" altLang="cs-CZ" dirty="0" err="1" smtClean="0">
                <a:latin typeface="Arial" pitchFamily="34" charset="0"/>
                <a:cs typeface="Arial" pitchFamily="34" charset="0"/>
              </a:rPr>
              <a:t>Combination</a:t>
            </a:r>
            <a:r>
              <a:rPr lang="cs-CZ" altLang="cs-CZ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altLang="cs-CZ" dirty="0" err="1" smtClean="0">
                <a:latin typeface="Arial" pitchFamily="34" charset="0"/>
                <a:cs typeface="Arial" pitchFamily="34" charset="0"/>
              </a:rPr>
              <a:t>of</a:t>
            </a:r>
            <a:r>
              <a:rPr lang="cs-CZ" altLang="cs-CZ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altLang="cs-CZ" dirty="0" err="1" smtClean="0">
                <a:latin typeface="Arial" pitchFamily="34" charset="0"/>
                <a:cs typeface="Arial" pitchFamily="34" charset="0"/>
              </a:rPr>
              <a:t>materials</a:t>
            </a:r>
            <a:r>
              <a:rPr lang="cs-CZ" altLang="cs-CZ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altLang="cs-CZ" dirty="0" err="1" smtClean="0">
                <a:latin typeface="Arial" pitchFamily="34" charset="0"/>
                <a:cs typeface="Arial" pitchFamily="34" charset="0"/>
              </a:rPr>
              <a:t>of</a:t>
            </a:r>
            <a:r>
              <a:rPr lang="cs-CZ" altLang="cs-CZ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altLang="cs-CZ" dirty="0" err="1" smtClean="0">
                <a:latin typeface="Arial" pitchFamily="34" charset="0"/>
                <a:cs typeface="Arial" pitchFamily="34" charset="0"/>
              </a:rPr>
              <a:t>various</a:t>
            </a:r>
            <a:r>
              <a:rPr lang="cs-CZ" altLang="cs-CZ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altLang="cs-CZ" dirty="0" err="1" smtClean="0">
                <a:latin typeface="Arial" pitchFamily="34" charset="0"/>
                <a:cs typeface="Arial" pitchFamily="34" charset="0"/>
              </a:rPr>
              <a:t>viscosity</a:t>
            </a:r>
            <a:endParaRPr lang="cs-CZ" altLang="cs-CZ" dirty="0" smtClean="0">
              <a:latin typeface="Arial" pitchFamily="34" charset="0"/>
              <a:cs typeface="Arial" pitchFamily="34" charset="0"/>
            </a:endParaRPr>
          </a:p>
          <a:p>
            <a:pPr>
              <a:buFontTx/>
              <a:buChar char="-"/>
              <a:defRPr/>
            </a:pPr>
            <a:r>
              <a:rPr lang="cs-CZ" altLang="cs-CZ" dirty="0" smtClean="0">
                <a:latin typeface="Arial" pitchFamily="34" charset="0"/>
                <a:cs typeface="Arial" pitchFamily="34" charset="0"/>
              </a:rPr>
              <a:t>GIC + </a:t>
            </a:r>
            <a:r>
              <a:rPr lang="cs-CZ" altLang="cs-CZ" dirty="0" err="1" smtClean="0">
                <a:latin typeface="Arial" pitchFamily="34" charset="0"/>
                <a:cs typeface="Arial" pitchFamily="34" charset="0"/>
              </a:rPr>
              <a:t>photocomposit</a:t>
            </a:r>
            <a:r>
              <a:rPr lang="cs-CZ" altLang="cs-CZ" dirty="0" smtClean="0">
                <a:latin typeface="Arial" pitchFamily="34" charset="0"/>
                <a:cs typeface="Arial" pitchFamily="34" charset="0"/>
              </a:rPr>
              <a:t> (</a:t>
            </a:r>
            <a:r>
              <a:rPr lang="cs-CZ" altLang="cs-CZ" dirty="0" err="1" smtClean="0">
                <a:latin typeface="Arial" pitchFamily="34" charset="0"/>
                <a:cs typeface="Arial" pitchFamily="34" charset="0"/>
              </a:rPr>
              <a:t>two</a:t>
            </a:r>
            <a:r>
              <a:rPr lang="cs-CZ" altLang="cs-CZ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altLang="cs-CZ" dirty="0" err="1" smtClean="0">
                <a:latin typeface="Arial" pitchFamily="34" charset="0"/>
                <a:cs typeface="Arial" pitchFamily="34" charset="0"/>
              </a:rPr>
              <a:t>visits</a:t>
            </a:r>
            <a:r>
              <a:rPr lang="cs-CZ" altLang="cs-CZ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altLang="cs-CZ" dirty="0" err="1" smtClean="0">
                <a:latin typeface="Arial" pitchFamily="34" charset="0"/>
                <a:cs typeface="Arial" pitchFamily="34" charset="0"/>
              </a:rPr>
              <a:t>better</a:t>
            </a:r>
            <a:r>
              <a:rPr lang="cs-CZ" altLang="cs-CZ" dirty="0" smtClean="0">
                <a:latin typeface="Arial" pitchFamily="34" charset="0"/>
                <a:cs typeface="Arial" pitchFamily="34" charset="0"/>
              </a:rPr>
              <a:t>)</a:t>
            </a:r>
          </a:p>
          <a:p>
            <a:pPr>
              <a:buFontTx/>
              <a:buChar char="-"/>
              <a:defRPr/>
            </a:pPr>
            <a:r>
              <a:rPr lang="cs-CZ" altLang="cs-CZ" dirty="0" err="1" smtClean="0">
                <a:latin typeface="Arial" pitchFamily="34" charset="0"/>
                <a:cs typeface="Arial" pitchFamily="34" charset="0"/>
              </a:rPr>
              <a:t>Increment</a:t>
            </a:r>
            <a:r>
              <a:rPr lang="cs-CZ" altLang="cs-CZ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altLang="cs-CZ" dirty="0" err="1" smtClean="0">
                <a:latin typeface="Arial" pitchFamily="34" charset="0"/>
                <a:cs typeface="Arial" pitchFamily="34" charset="0"/>
              </a:rPr>
              <a:t>of</a:t>
            </a:r>
            <a:r>
              <a:rPr lang="cs-CZ" altLang="cs-CZ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altLang="cs-CZ" dirty="0" err="1" smtClean="0">
                <a:latin typeface="Arial" pitchFamily="34" charset="0"/>
                <a:cs typeface="Arial" pitchFamily="34" charset="0"/>
              </a:rPr>
              <a:t>cured</a:t>
            </a:r>
            <a:r>
              <a:rPr lang="cs-CZ" altLang="cs-CZ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altLang="cs-CZ" dirty="0" err="1" smtClean="0">
                <a:latin typeface="Arial" pitchFamily="34" charset="0"/>
                <a:cs typeface="Arial" pitchFamily="34" charset="0"/>
              </a:rPr>
              <a:t>material</a:t>
            </a:r>
            <a:r>
              <a:rPr lang="cs-CZ" altLang="cs-CZ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altLang="cs-CZ" dirty="0" err="1" smtClean="0">
                <a:latin typeface="Arial" pitchFamily="34" charset="0"/>
                <a:cs typeface="Arial" pitchFamily="34" charset="0"/>
              </a:rPr>
              <a:t>into</a:t>
            </a:r>
            <a:r>
              <a:rPr lang="cs-CZ" altLang="cs-CZ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altLang="cs-CZ" dirty="0" err="1" smtClean="0">
                <a:latin typeface="Arial" pitchFamily="34" charset="0"/>
                <a:cs typeface="Arial" pitchFamily="34" charset="0"/>
              </a:rPr>
              <a:t>the</a:t>
            </a:r>
            <a:r>
              <a:rPr lang="cs-CZ" altLang="cs-CZ" dirty="0" smtClean="0">
                <a:latin typeface="Arial" pitchFamily="34" charset="0"/>
                <a:cs typeface="Arial" pitchFamily="34" charset="0"/>
              </a:rPr>
              <a:t> soft non </a:t>
            </a:r>
          </a:p>
          <a:p>
            <a:pPr>
              <a:buFontTx/>
              <a:buChar char="-"/>
              <a:defRPr/>
            </a:pPr>
            <a:r>
              <a:rPr lang="cs-CZ" altLang="cs-CZ" dirty="0" err="1" smtClean="0">
                <a:latin typeface="Arial" pitchFamily="34" charset="0"/>
                <a:cs typeface="Arial" pitchFamily="34" charset="0"/>
              </a:rPr>
              <a:t>cured</a:t>
            </a:r>
            <a:r>
              <a:rPr lang="cs-CZ" altLang="cs-CZ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altLang="cs-CZ" dirty="0" err="1" smtClean="0">
                <a:latin typeface="Arial" pitchFamily="34" charset="0"/>
                <a:cs typeface="Arial" pitchFamily="34" charset="0"/>
              </a:rPr>
              <a:t>material</a:t>
            </a:r>
            <a:endParaRPr lang="cs-CZ" altLang="cs-CZ" dirty="0" smtClean="0">
              <a:latin typeface="Arial" pitchFamily="34" charset="0"/>
              <a:cs typeface="Arial" pitchFamily="34" charset="0"/>
            </a:endParaRPr>
          </a:p>
          <a:p>
            <a:pPr>
              <a:buFontTx/>
              <a:buChar char="-"/>
              <a:defRPr/>
            </a:pPr>
            <a:endParaRPr lang="cs-CZ" altLang="cs-CZ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5" descr="inkremen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1915" y="1005791"/>
            <a:ext cx="2972246" cy="137997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Přímá spojnice se šipkou 2"/>
          <p:cNvCxnSpPr/>
          <p:nvPr/>
        </p:nvCxnSpPr>
        <p:spPr bwMode="auto">
          <a:xfrm>
            <a:off x="11300995" y="2751221"/>
            <a:ext cx="0" cy="773355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7" name="Picture 4" descr="michut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7274" y="3826042"/>
            <a:ext cx="2054726" cy="228001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Přímá spojnice se šipkou 9"/>
          <p:cNvCxnSpPr/>
          <p:nvPr/>
        </p:nvCxnSpPr>
        <p:spPr bwMode="auto">
          <a:xfrm flipV="1">
            <a:off x="6079958" y="5465672"/>
            <a:ext cx="3721099" cy="640380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583094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434" y="1908175"/>
            <a:ext cx="5198533" cy="347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1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251" y="1773238"/>
            <a:ext cx="3784600" cy="187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Nadpis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Consequences</a:t>
            </a:r>
            <a:r>
              <a:rPr lang="cs-CZ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of</a:t>
            </a:r>
            <a:r>
              <a:rPr lang="cs-CZ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high</a:t>
            </a:r>
            <a:r>
              <a:rPr lang="cs-CZ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C- </a:t>
            </a:r>
            <a:r>
              <a:rPr lang="cs-CZ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factor</a:t>
            </a:r>
            <a:endParaRPr lang="cs-CZ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" name="TextovéPole 5"/>
          <p:cNvSpPr txBox="1">
            <a:spLocks noChangeArrowheads="1"/>
          </p:cNvSpPr>
          <p:nvPr/>
        </p:nvSpPr>
        <p:spPr bwMode="auto">
          <a:xfrm>
            <a:off x="6806877" y="4261366"/>
            <a:ext cx="307404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dirty="0" err="1"/>
              <a:t>W</a:t>
            </a:r>
            <a:r>
              <a:rPr lang="cs-CZ" altLang="cs-CZ" sz="1800" dirty="0" err="1" smtClean="0"/>
              <a:t>hite</a:t>
            </a:r>
            <a:r>
              <a:rPr lang="cs-CZ" altLang="cs-CZ" sz="1800" dirty="0" smtClean="0"/>
              <a:t> line </a:t>
            </a:r>
            <a:r>
              <a:rPr lang="cs-CZ" altLang="cs-CZ" sz="1800" dirty="0" err="1" smtClean="0"/>
              <a:t>around</a:t>
            </a:r>
            <a:r>
              <a:rPr lang="cs-CZ" altLang="cs-CZ" sz="1800" dirty="0" smtClean="0"/>
              <a:t> </a:t>
            </a:r>
            <a:r>
              <a:rPr lang="cs-CZ" altLang="cs-CZ" sz="1800" dirty="0" err="1" smtClean="0"/>
              <a:t>the</a:t>
            </a:r>
            <a:r>
              <a:rPr lang="cs-CZ" altLang="cs-CZ" sz="1800" dirty="0" smtClean="0"/>
              <a:t> </a:t>
            </a:r>
            <a:r>
              <a:rPr lang="cs-CZ" altLang="cs-CZ" sz="1800" dirty="0" err="1" smtClean="0"/>
              <a:t>filling</a:t>
            </a:r>
            <a:r>
              <a:rPr lang="cs-CZ" altLang="cs-CZ" sz="1800" dirty="0" smtClean="0"/>
              <a:t> </a:t>
            </a:r>
            <a:endParaRPr lang="cs-CZ" altLang="cs-CZ" sz="1800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3451" y="4616450"/>
            <a:ext cx="2120900" cy="119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Přímá spojnice se šipkou 4"/>
          <p:cNvCxnSpPr/>
          <p:nvPr/>
        </p:nvCxnSpPr>
        <p:spPr bwMode="auto">
          <a:xfrm flipH="1" flipV="1">
            <a:off x="8662737" y="3768197"/>
            <a:ext cx="16042" cy="49316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" name="Přímá spojnice se šipkou 9"/>
          <p:cNvCxnSpPr>
            <a:stCxn id="6" idx="1"/>
          </p:cNvCxnSpPr>
          <p:nvPr/>
        </p:nvCxnSpPr>
        <p:spPr bwMode="auto">
          <a:xfrm flipH="1">
            <a:off x="6336632" y="4446032"/>
            <a:ext cx="470245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1" name="TextovéPole 10"/>
          <p:cNvSpPr txBox="1"/>
          <p:nvPr/>
        </p:nvSpPr>
        <p:spPr>
          <a:xfrm>
            <a:off x="737936" y="5625843"/>
            <a:ext cx="7818422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2000" dirty="0" err="1" smtClean="0">
                <a:latin typeface="+mn-lt"/>
              </a:rPr>
              <a:t>Sealing</a:t>
            </a:r>
            <a:r>
              <a:rPr lang="cs-CZ" sz="2000" dirty="0" smtClean="0">
                <a:latin typeface="+mn-lt"/>
              </a:rPr>
              <a:t> </a:t>
            </a:r>
            <a:r>
              <a:rPr lang="cs-CZ" sz="2000" dirty="0" err="1" smtClean="0">
                <a:latin typeface="+mn-lt"/>
              </a:rPr>
              <a:t>of</a:t>
            </a:r>
            <a:r>
              <a:rPr lang="cs-CZ" sz="2000" dirty="0" smtClean="0">
                <a:latin typeface="+mn-lt"/>
              </a:rPr>
              <a:t> </a:t>
            </a:r>
            <a:r>
              <a:rPr lang="cs-CZ" sz="2000" dirty="0" err="1" smtClean="0">
                <a:latin typeface="+mn-lt"/>
              </a:rPr>
              <a:t>the</a:t>
            </a:r>
            <a:r>
              <a:rPr lang="cs-CZ" sz="2000" dirty="0" smtClean="0">
                <a:latin typeface="+mn-lt"/>
              </a:rPr>
              <a:t> </a:t>
            </a:r>
            <a:r>
              <a:rPr lang="cs-CZ" sz="2000" dirty="0" err="1" smtClean="0">
                <a:latin typeface="+mn-lt"/>
              </a:rPr>
              <a:t>filling</a:t>
            </a:r>
            <a:r>
              <a:rPr lang="cs-CZ" sz="2000" dirty="0">
                <a:latin typeface="+mn-lt"/>
              </a:rPr>
              <a:t> </a:t>
            </a:r>
            <a:r>
              <a:rPr lang="cs-CZ" sz="2000" dirty="0" smtClean="0">
                <a:latin typeface="+mn-lt"/>
              </a:rPr>
              <a:t>. Acid </a:t>
            </a:r>
            <a:r>
              <a:rPr lang="cs-CZ" sz="2000" dirty="0" err="1" smtClean="0">
                <a:latin typeface="+mn-lt"/>
              </a:rPr>
              <a:t>etching</a:t>
            </a:r>
            <a:r>
              <a:rPr lang="cs-CZ" sz="2000" dirty="0" smtClean="0">
                <a:latin typeface="+mn-lt"/>
              </a:rPr>
              <a:t> </a:t>
            </a:r>
            <a:r>
              <a:rPr lang="cs-CZ" sz="2000" dirty="0" err="1" smtClean="0">
                <a:latin typeface="+mn-lt"/>
              </a:rPr>
              <a:t>around</a:t>
            </a:r>
            <a:r>
              <a:rPr lang="cs-CZ" sz="2000" dirty="0" smtClean="0">
                <a:latin typeface="+mn-lt"/>
              </a:rPr>
              <a:t> </a:t>
            </a:r>
            <a:r>
              <a:rPr lang="cs-CZ" sz="2000" dirty="0" err="1" smtClean="0">
                <a:latin typeface="+mn-lt"/>
              </a:rPr>
              <a:t>the</a:t>
            </a:r>
            <a:r>
              <a:rPr lang="cs-CZ" sz="2000" dirty="0" smtClean="0">
                <a:latin typeface="+mn-lt"/>
              </a:rPr>
              <a:t> </a:t>
            </a:r>
            <a:r>
              <a:rPr lang="cs-CZ" sz="2000" dirty="0" err="1" smtClean="0">
                <a:latin typeface="+mn-lt"/>
              </a:rPr>
              <a:t>cavosurface</a:t>
            </a:r>
            <a:r>
              <a:rPr lang="cs-CZ" sz="2000" dirty="0" smtClean="0">
                <a:latin typeface="+mn-lt"/>
              </a:rPr>
              <a:t> </a:t>
            </a:r>
            <a:r>
              <a:rPr lang="cs-CZ" sz="2000" dirty="0" err="1" smtClean="0">
                <a:latin typeface="+mn-lt"/>
              </a:rPr>
              <a:t>margin</a:t>
            </a:r>
            <a:r>
              <a:rPr lang="cs-CZ" sz="2000" dirty="0" smtClean="0">
                <a:latin typeface="+mn-lt"/>
              </a:rPr>
              <a:t>, </a:t>
            </a:r>
          </a:p>
          <a:p>
            <a:pPr algn="l"/>
            <a:r>
              <a:rPr lang="cs-CZ" sz="2000" dirty="0" err="1" smtClean="0">
                <a:latin typeface="+mn-lt"/>
              </a:rPr>
              <a:t>application</a:t>
            </a:r>
            <a:r>
              <a:rPr lang="cs-CZ" sz="2000" dirty="0" smtClean="0">
                <a:latin typeface="+mn-lt"/>
              </a:rPr>
              <a:t> </a:t>
            </a:r>
            <a:r>
              <a:rPr lang="cs-CZ" sz="2000" dirty="0" err="1" smtClean="0">
                <a:latin typeface="+mn-lt"/>
              </a:rPr>
              <a:t>of</a:t>
            </a:r>
            <a:r>
              <a:rPr lang="cs-CZ" sz="2000" dirty="0" smtClean="0">
                <a:latin typeface="+mn-lt"/>
              </a:rPr>
              <a:t> </a:t>
            </a:r>
            <a:r>
              <a:rPr lang="cs-CZ" sz="2000" dirty="0" err="1" smtClean="0">
                <a:latin typeface="+mn-lt"/>
              </a:rPr>
              <a:t>the</a:t>
            </a:r>
            <a:r>
              <a:rPr lang="cs-CZ" sz="2000" dirty="0" smtClean="0">
                <a:latin typeface="+mn-lt"/>
              </a:rPr>
              <a:t> </a:t>
            </a:r>
            <a:r>
              <a:rPr lang="cs-CZ" sz="2000" dirty="0" err="1" smtClean="0">
                <a:latin typeface="+mn-lt"/>
              </a:rPr>
              <a:t>unfilled</a:t>
            </a:r>
            <a:r>
              <a:rPr lang="cs-CZ" sz="2000" dirty="0" smtClean="0">
                <a:latin typeface="+mn-lt"/>
              </a:rPr>
              <a:t> </a:t>
            </a:r>
            <a:r>
              <a:rPr lang="cs-CZ" sz="2000" dirty="0" err="1" smtClean="0">
                <a:latin typeface="+mn-lt"/>
              </a:rPr>
              <a:t>resin</a:t>
            </a:r>
            <a:endParaRPr lang="cs-CZ" sz="2000" dirty="0" smtClean="0">
              <a:latin typeface="+mn-lt"/>
            </a:endParaRPr>
          </a:p>
          <a:p>
            <a:pPr algn="l"/>
            <a:endParaRPr lang="cs-CZ" sz="2800" dirty="0" smtClean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9985394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obsah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 smtClean="0"/>
              <a:t>Quality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material</a:t>
            </a:r>
            <a:endParaRPr lang="cs-CZ" dirty="0" smtClean="0"/>
          </a:p>
          <a:p>
            <a:r>
              <a:rPr lang="cs-CZ" dirty="0" smtClean="0"/>
              <a:t>C- </a:t>
            </a:r>
            <a:r>
              <a:rPr lang="cs-CZ" dirty="0" err="1" smtClean="0"/>
              <a:t>factor</a:t>
            </a:r>
            <a:endParaRPr lang="cs-CZ" dirty="0" smtClean="0"/>
          </a:p>
          <a:p>
            <a:r>
              <a:rPr lang="cs-CZ" dirty="0" smtClean="0"/>
              <a:t>Mode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application</a:t>
            </a:r>
            <a:endParaRPr lang="cs-CZ" dirty="0" smtClean="0"/>
          </a:p>
          <a:p>
            <a:r>
              <a:rPr lang="cs-CZ" dirty="0" smtClean="0">
                <a:solidFill>
                  <a:srgbClr val="F01928"/>
                </a:solidFill>
              </a:rPr>
              <a:t>Mode </a:t>
            </a:r>
            <a:r>
              <a:rPr lang="cs-CZ" dirty="0" err="1" smtClean="0">
                <a:solidFill>
                  <a:srgbClr val="F01928"/>
                </a:solidFill>
              </a:rPr>
              <a:t>of</a:t>
            </a:r>
            <a:r>
              <a:rPr lang="cs-CZ" dirty="0" smtClean="0">
                <a:solidFill>
                  <a:srgbClr val="F01928"/>
                </a:solidFill>
              </a:rPr>
              <a:t> </a:t>
            </a:r>
            <a:r>
              <a:rPr lang="cs-CZ" dirty="0" err="1" smtClean="0">
                <a:solidFill>
                  <a:srgbClr val="F01928"/>
                </a:solidFill>
              </a:rPr>
              <a:t>polymerization</a:t>
            </a:r>
            <a:endParaRPr lang="cs-CZ" dirty="0">
              <a:solidFill>
                <a:srgbClr val="F01928"/>
              </a:solidFill>
            </a:endParaRPr>
          </a:p>
          <a:p>
            <a:pPr marL="72000" indent="0">
              <a:buNone/>
            </a:pPr>
            <a:endParaRPr lang="cs-CZ" dirty="0"/>
          </a:p>
        </p:txBody>
      </p:sp>
      <p:sp>
        <p:nvSpPr>
          <p:cNvPr id="8" name="Zástupný symbol pro text 7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err="1" smtClean="0"/>
              <a:t>Polymerization</a:t>
            </a:r>
            <a:r>
              <a:rPr lang="cs-CZ" dirty="0" smtClean="0"/>
              <a:t> stress </a:t>
            </a:r>
            <a:r>
              <a:rPr lang="cs-CZ" dirty="0" err="1" smtClean="0"/>
              <a:t>depends</a:t>
            </a:r>
            <a:r>
              <a:rPr lang="cs-CZ" dirty="0" smtClean="0"/>
              <a:t> on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122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AutoShape 2"/>
          <p:cNvSpPr>
            <a:spLocks noChangeArrowheads="1"/>
          </p:cNvSpPr>
          <p:nvPr/>
        </p:nvSpPr>
        <p:spPr bwMode="auto">
          <a:xfrm>
            <a:off x="3407833" y="3429001"/>
            <a:ext cx="5689600" cy="2016125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</p:txBody>
      </p:sp>
      <p:sp>
        <p:nvSpPr>
          <p:cNvPr id="24" name="Elipsa 23"/>
          <p:cNvSpPr/>
          <p:nvPr/>
        </p:nvSpPr>
        <p:spPr>
          <a:xfrm>
            <a:off x="3695700" y="1196976"/>
            <a:ext cx="4944533" cy="244792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 dirty="0"/>
          </a:p>
        </p:txBody>
      </p:sp>
      <p:sp>
        <p:nvSpPr>
          <p:cNvPr id="27" name="Elipsa 26"/>
          <p:cNvSpPr/>
          <p:nvPr/>
        </p:nvSpPr>
        <p:spPr>
          <a:xfrm>
            <a:off x="3922185" y="4437063"/>
            <a:ext cx="4286249" cy="1778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36869" name="Rectangle 4"/>
          <p:cNvSpPr>
            <a:spLocks noChangeArrowheads="1"/>
          </p:cNvSpPr>
          <p:nvPr/>
        </p:nvSpPr>
        <p:spPr bwMode="auto">
          <a:xfrm>
            <a:off x="7613651" y="2997201"/>
            <a:ext cx="1483783" cy="2614613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</p:txBody>
      </p:sp>
      <p:sp>
        <p:nvSpPr>
          <p:cNvPr id="36870" name="Rectangle 3"/>
          <p:cNvSpPr>
            <a:spLocks noChangeArrowheads="1"/>
          </p:cNvSpPr>
          <p:nvPr/>
        </p:nvSpPr>
        <p:spPr bwMode="auto">
          <a:xfrm>
            <a:off x="3407834" y="2997200"/>
            <a:ext cx="1344084" cy="250190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/>
              <a:t> </a:t>
            </a:r>
          </a:p>
        </p:txBody>
      </p:sp>
      <p:sp>
        <p:nvSpPr>
          <p:cNvPr id="36" name="Obdélník 35"/>
          <p:cNvSpPr/>
          <p:nvPr/>
        </p:nvSpPr>
        <p:spPr>
          <a:xfrm>
            <a:off x="3407833" y="5265739"/>
            <a:ext cx="5689600" cy="94932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37" name="Šipka dolů 36"/>
          <p:cNvSpPr/>
          <p:nvPr/>
        </p:nvSpPr>
        <p:spPr>
          <a:xfrm>
            <a:off x="5772151" y="1557339"/>
            <a:ext cx="647700" cy="97948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36873" name="Obdélník 2"/>
          <p:cNvSpPr>
            <a:spLocks noChangeArrowheads="1"/>
          </p:cNvSpPr>
          <p:nvPr/>
        </p:nvSpPr>
        <p:spPr bwMode="auto">
          <a:xfrm>
            <a:off x="5213351" y="4149725"/>
            <a:ext cx="156966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>
                <a:solidFill>
                  <a:schemeClr val="bg1"/>
                </a:solidFill>
                <a:latin typeface="English111 Vivace BT"/>
              </a:rPr>
              <a:t>Fotokompozit</a:t>
            </a:r>
            <a:endParaRPr lang="cs-CZ" altLang="cs-CZ" sz="1800">
              <a:latin typeface="English111 Vivace BT"/>
            </a:endParaRPr>
          </a:p>
        </p:txBody>
      </p:sp>
      <p:cxnSp>
        <p:nvCxnSpPr>
          <p:cNvPr id="5" name="Přímá spojnice 4"/>
          <p:cNvCxnSpPr/>
          <p:nvPr/>
        </p:nvCxnSpPr>
        <p:spPr>
          <a:xfrm>
            <a:off x="4339167" y="2997200"/>
            <a:ext cx="367665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Přímá spojnice se šipkou 17"/>
          <p:cNvCxnSpPr>
            <a:stCxn id="27" idx="0"/>
          </p:cNvCxnSpPr>
          <p:nvPr/>
        </p:nvCxnSpPr>
        <p:spPr>
          <a:xfrm>
            <a:off x="6064251" y="4437063"/>
            <a:ext cx="31749" cy="86360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876" name="TextovéPole 11"/>
          <p:cNvSpPr txBox="1">
            <a:spLocks noChangeArrowheads="1"/>
          </p:cNvSpPr>
          <p:nvPr/>
        </p:nvSpPr>
        <p:spPr bwMode="auto">
          <a:xfrm>
            <a:off x="6040966" y="4797426"/>
            <a:ext cx="89479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>
                <a:latin typeface="English111 Vivace BT"/>
              </a:rPr>
              <a:t>102</a:t>
            </a:r>
            <a:r>
              <a:rPr lang="cs-CZ" altLang="cs-CZ" sz="1800">
                <a:latin typeface="Symbol" pitchFamily="18" charset="2"/>
              </a:rPr>
              <a:t>m</a:t>
            </a:r>
            <a:r>
              <a:rPr lang="cs-CZ" altLang="cs-CZ" sz="1800">
                <a:latin typeface="English111 Vivace BT"/>
              </a:rPr>
              <a:t>m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>
              <a:latin typeface="English111 Vivace BT"/>
            </a:endParaRPr>
          </a:p>
        </p:txBody>
      </p:sp>
      <p:cxnSp>
        <p:nvCxnSpPr>
          <p:cNvPr id="17" name="Přímá spojnice se šipkou 16"/>
          <p:cNvCxnSpPr/>
          <p:nvPr/>
        </p:nvCxnSpPr>
        <p:spPr>
          <a:xfrm>
            <a:off x="6096000" y="2997200"/>
            <a:ext cx="0" cy="64770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878" name="TextovéPole 19"/>
          <p:cNvSpPr txBox="1">
            <a:spLocks noChangeArrowheads="1"/>
          </p:cNvSpPr>
          <p:nvPr/>
        </p:nvSpPr>
        <p:spPr bwMode="auto">
          <a:xfrm>
            <a:off x="6096000" y="3136901"/>
            <a:ext cx="76655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>
                <a:latin typeface="English111 Vivace BT"/>
              </a:rPr>
              <a:t>48</a:t>
            </a:r>
            <a:r>
              <a:rPr lang="cs-CZ" altLang="cs-CZ" sz="1800">
                <a:latin typeface="Symbol" pitchFamily="18" charset="2"/>
              </a:rPr>
              <a:t>m</a:t>
            </a:r>
            <a:r>
              <a:rPr lang="cs-CZ" altLang="cs-CZ" sz="1800">
                <a:latin typeface="English111 Vivace BT"/>
              </a:rPr>
              <a:t>m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>
              <a:latin typeface="English111 Vivace BT"/>
            </a:endParaRPr>
          </a:p>
        </p:txBody>
      </p:sp>
    </p:spTree>
    <p:extLst>
      <p:ext uri="{BB962C8B-B14F-4D97-AF65-F5344CB8AC3E}">
        <p14:creationId xmlns:p14="http://schemas.microsoft.com/office/powerpoint/2010/main" val="130158057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AutoShape 2"/>
          <p:cNvSpPr>
            <a:spLocks noChangeArrowheads="1"/>
          </p:cNvSpPr>
          <p:nvPr/>
        </p:nvSpPr>
        <p:spPr bwMode="auto">
          <a:xfrm>
            <a:off x="3407833" y="3284539"/>
            <a:ext cx="5689600" cy="2232025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dirty="0">
                <a:solidFill>
                  <a:schemeClr val="bg1"/>
                </a:solidFill>
                <a:latin typeface="English111 Vivace BT"/>
              </a:rPr>
              <a:t>        </a:t>
            </a:r>
            <a:r>
              <a:rPr lang="cs-CZ" altLang="cs-CZ" sz="1800" dirty="0" smtClean="0">
                <a:solidFill>
                  <a:schemeClr val="bg1"/>
                </a:solidFill>
                <a:latin typeface="English111 Vivace BT"/>
              </a:rPr>
              <a:t>              </a:t>
            </a:r>
            <a:r>
              <a:rPr lang="cs-CZ" altLang="cs-CZ" sz="1800" dirty="0" err="1" smtClean="0">
                <a:solidFill>
                  <a:schemeClr val="bg1"/>
                </a:solidFill>
                <a:latin typeface="English111 Vivace BT"/>
              </a:rPr>
              <a:t>Selfcuring</a:t>
            </a:r>
            <a:r>
              <a:rPr lang="cs-CZ" altLang="cs-CZ" sz="1800" dirty="0" smtClean="0">
                <a:solidFill>
                  <a:schemeClr val="bg1"/>
                </a:solidFill>
                <a:latin typeface="English111 Vivace BT"/>
              </a:rPr>
              <a:t> </a:t>
            </a:r>
            <a:r>
              <a:rPr lang="cs-CZ" altLang="cs-CZ" sz="1800" dirty="0" err="1" smtClean="0">
                <a:solidFill>
                  <a:schemeClr val="bg1"/>
                </a:solidFill>
                <a:latin typeface="English111 Vivace BT"/>
              </a:rPr>
              <a:t>material</a:t>
            </a:r>
            <a:endParaRPr lang="cs-CZ" altLang="cs-CZ" sz="1600" dirty="0">
              <a:solidFill>
                <a:schemeClr val="bg1"/>
              </a:solidFill>
            </a:endParaRPr>
          </a:p>
        </p:txBody>
      </p:sp>
      <p:sp>
        <p:nvSpPr>
          <p:cNvPr id="24" name="Elipsa 23"/>
          <p:cNvSpPr/>
          <p:nvPr/>
        </p:nvSpPr>
        <p:spPr>
          <a:xfrm>
            <a:off x="2976034" y="1557339"/>
            <a:ext cx="6047317" cy="201612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 dirty="0"/>
          </a:p>
        </p:txBody>
      </p:sp>
      <p:sp>
        <p:nvSpPr>
          <p:cNvPr id="27" name="Elipsa 26"/>
          <p:cNvSpPr/>
          <p:nvPr/>
        </p:nvSpPr>
        <p:spPr>
          <a:xfrm>
            <a:off x="3983567" y="4868863"/>
            <a:ext cx="4224867" cy="143986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cs-CZ" dirty="0"/>
              <a:t>434343</a:t>
            </a:r>
          </a:p>
        </p:txBody>
      </p:sp>
      <p:sp>
        <p:nvSpPr>
          <p:cNvPr id="34821" name="Rectangle 4"/>
          <p:cNvSpPr>
            <a:spLocks noChangeArrowheads="1"/>
          </p:cNvSpPr>
          <p:nvPr/>
        </p:nvSpPr>
        <p:spPr bwMode="auto">
          <a:xfrm>
            <a:off x="8208434" y="3284538"/>
            <a:ext cx="1056217" cy="22542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</p:txBody>
      </p:sp>
      <p:sp>
        <p:nvSpPr>
          <p:cNvPr id="34822" name="Rectangle 3"/>
          <p:cNvSpPr>
            <a:spLocks noChangeArrowheads="1"/>
          </p:cNvSpPr>
          <p:nvPr/>
        </p:nvSpPr>
        <p:spPr bwMode="auto">
          <a:xfrm>
            <a:off x="2976033" y="3284539"/>
            <a:ext cx="1219200" cy="2211387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/>
              <a:t> </a:t>
            </a:r>
          </a:p>
        </p:txBody>
      </p:sp>
      <p:sp>
        <p:nvSpPr>
          <p:cNvPr id="36" name="Obdélník 35"/>
          <p:cNvSpPr/>
          <p:nvPr/>
        </p:nvSpPr>
        <p:spPr>
          <a:xfrm>
            <a:off x="2976034" y="5229225"/>
            <a:ext cx="6288617" cy="10795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cxnSp>
        <p:nvCxnSpPr>
          <p:cNvPr id="5" name="Přímá spojnice se šipkou 4"/>
          <p:cNvCxnSpPr/>
          <p:nvPr/>
        </p:nvCxnSpPr>
        <p:spPr>
          <a:xfrm>
            <a:off x="4195233" y="3284538"/>
            <a:ext cx="3820584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Přímá spojnice se šipkou 8"/>
          <p:cNvCxnSpPr>
            <a:endCxn id="24" idx="4"/>
          </p:cNvCxnSpPr>
          <p:nvPr/>
        </p:nvCxnSpPr>
        <p:spPr>
          <a:xfrm>
            <a:off x="6000751" y="3284539"/>
            <a:ext cx="0" cy="288925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nice se šipkou 13"/>
          <p:cNvCxnSpPr/>
          <p:nvPr/>
        </p:nvCxnSpPr>
        <p:spPr>
          <a:xfrm flipH="1">
            <a:off x="6117167" y="4849813"/>
            <a:ext cx="0" cy="43180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827" name="TextovéPole 15"/>
          <p:cNvSpPr txBox="1">
            <a:spLocks noChangeArrowheads="1"/>
          </p:cNvSpPr>
          <p:nvPr/>
        </p:nvSpPr>
        <p:spPr bwMode="auto">
          <a:xfrm>
            <a:off x="6085418" y="4930776"/>
            <a:ext cx="76655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>
                <a:latin typeface="English111 Vivace BT"/>
              </a:rPr>
              <a:t>43</a:t>
            </a:r>
            <a:r>
              <a:rPr lang="cs-CZ" altLang="cs-CZ" sz="1800">
                <a:latin typeface="Symbol" pitchFamily="18" charset="2"/>
              </a:rPr>
              <a:t>m</a:t>
            </a:r>
            <a:r>
              <a:rPr lang="cs-CZ" altLang="cs-CZ" sz="1800">
                <a:latin typeface="English111 Vivace BT"/>
              </a:rPr>
              <a:t>m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>
              <a:latin typeface="English111 Vivace BT"/>
            </a:endParaRPr>
          </a:p>
        </p:txBody>
      </p:sp>
      <p:sp>
        <p:nvSpPr>
          <p:cNvPr id="34828" name="TextovéPole 16"/>
          <p:cNvSpPr txBox="1">
            <a:spLocks noChangeArrowheads="1"/>
          </p:cNvSpPr>
          <p:nvPr/>
        </p:nvSpPr>
        <p:spPr bwMode="auto">
          <a:xfrm>
            <a:off x="6091767" y="3105151"/>
            <a:ext cx="76655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>
                <a:latin typeface="English111 Vivace BT"/>
              </a:rPr>
              <a:t>42</a:t>
            </a:r>
            <a:r>
              <a:rPr lang="cs-CZ" altLang="cs-CZ" sz="1800">
                <a:latin typeface="Symbol" pitchFamily="18" charset="2"/>
              </a:rPr>
              <a:t>m</a:t>
            </a:r>
            <a:r>
              <a:rPr lang="cs-CZ" altLang="cs-CZ" sz="1800">
                <a:latin typeface="English111 Vivace BT"/>
              </a:rPr>
              <a:t>m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>
              <a:latin typeface="English111 Vivace BT"/>
            </a:endParaRPr>
          </a:p>
        </p:txBody>
      </p:sp>
    </p:spTree>
    <p:extLst>
      <p:ext uri="{BB962C8B-B14F-4D97-AF65-F5344CB8AC3E}">
        <p14:creationId xmlns:p14="http://schemas.microsoft.com/office/powerpoint/2010/main" val="277406549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 smtClean="0"/>
              <a:t>Longer</a:t>
            </a:r>
            <a:r>
              <a:rPr lang="cs-CZ" dirty="0" smtClean="0"/>
              <a:t> </a:t>
            </a:r>
            <a:r>
              <a:rPr lang="cs-CZ" dirty="0" err="1" smtClean="0"/>
              <a:t>pre</a:t>
            </a:r>
            <a:r>
              <a:rPr lang="cs-CZ" dirty="0" smtClean="0"/>
              <a:t>-gel </a:t>
            </a:r>
            <a:r>
              <a:rPr lang="cs-CZ" dirty="0" err="1" smtClean="0"/>
              <a:t>phase</a:t>
            </a:r>
            <a:r>
              <a:rPr lang="cs-CZ" dirty="0" smtClean="0"/>
              <a:t> </a:t>
            </a:r>
            <a:r>
              <a:rPr lang="cs-CZ" dirty="0" err="1" smtClean="0"/>
              <a:t>is</a:t>
            </a:r>
            <a:r>
              <a:rPr lang="cs-CZ" dirty="0" smtClean="0"/>
              <a:t> </a:t>
            </a:r>
            <a:r>
              <a:rPr lang="cs-CZ" dirty="0" err="1" smtClean="0"/>
              <a:t>better</a:t>
            </a:r>
            <a:r>
              <a:rPr lang="cs-CZ" dirty="0" smtClean="0"/>
              <a:t> </a:t>
            </a:r>
            <a:r>
              <a:rPr lang="cs-CZ" dirty="0" err="1" smtClean="0"/>
              <a:t>for</a:t>
            </a:r>
            <a:r>
              <a:rPr lang="cs-CZ" dirty="0" smtClean="0"/>
              <a:t> </a:t>
            </a:r>
            <a:r>
              <a:rPr lang="cs-CZ" dirty="0" err="1" smtClean="0"/>
              <a:t>releasing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polymerization</a:t>
            </a:r>
            <a:r>
              <a:rPr lang="cs-CZ" dirty="0" smtClean="0"/>
              <a:t> stress</a:t>
            </a:r>
          </a:p>
          <a:p>
            <a:pPr>
              <a:buFontTx/>
              <a:buChar char="-"/>
            </a:pPr>
            <a:r>
              <a:rPr lang="cs-CZ" dirty="0" smtClean="0"/>
              <a:t>Soft start</a:t>
            </a:r>
          </a:p>
          <a:p>
            <a:pPr>
              <a:buFontTx/>
              <a:buChar char="-"/>
            </a:pPr>
            <a:r>
              <a:rPr lang="cs-CZ" dirty="0" err="1" smtClean="0"/>
              <a:t>Combination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materials</a:t>
            </a:r>
            <a:r>
              <a:rPr lang="cs-CZ" dirty="0" smtClean="0"/>
              <a:t> (</a:t>
            </a:r>
            <a:r>
              <a:rPr lang="cs-CZ" dirty="0" err="1" smtClean="0"/>
              <a:t>selfcuring</a:t>
            </a:r>
            <a:r>
              <a:rPr lang="cs-CZ" dirty="0" smtClean="0"/>
              <a:t> </a:t>
            </a:r>
            <a:r>
              <a:rPr lang="cs-CZ" dirty="0" err="1" smtClean="0"/>
              <a:t>composite</a:t>
            </a:r>
            <a:r>
              <a:rPr lang="cs-CZ" dirty="0" smtClean="0"/>
              <a:t> </a:t>
            </a:r>
            <a:r>
              <a:rPr lang="cs-CZ" dirty="0" err="1" smtClean="0"/>
              <a:t>materials</a:t>
            </a:r>
            <a:r>
              <a:rPr lang="cs-CZ" dirty="0" smtClean="0"/>
              <a:t> </a:t>
            </a:r>
            <a:r>
              <a:rPr lang="cs-CZ" dirty="0" err="1" smtClean="0"/>
              <a:t>have</a:t>
            </a:r>
            <a:r>
              <a:rPr lang="cs-CZ" dirty="0" smtClean="0"/>
              <a:t> </a:t>
            </a:r>
            <a:r>
              <a:rPr lang="cs-CZ" dirty="0" err="1" smtClean="0"/>
              <a:t>longer</a:t>
            </a:r>
            <a:r>
              <a:rPr lang="cs-CZ" dirty="0" smtClean="0"/>
              <a:t> </a:t>
            </a:r>
            <a:r>
              <a:rPr lang="cs-CZ" dirty="0" err="1" smtClean="0"/>
              <a:t>pre</a:t>
            </a:r>
            <a:r>
              <a:rPr lang="cs-CZ" dirty="0" smtClean="0"/>
              <a:t> gel </a:t>
            </a:r>
            <a:r>
              <a:rPr lang="cs-CZ" dirty="0" err="1" smtClean="0"/>
              <a:t>phase</a:t>
            </a:r>
            <a:r>
              <a:rPr lang="cs-CZ" dirty="0" smtClean="0"/>
              <a:t>)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err="1" smtClean="0"/>
              <a:t>Duration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pre</a:t>
            </a:r>
            <a:r>
              <a:rPr lang="cs-CZ" dirty="0" smtClean="0"/>
              <a:t>-gel </a:t>
            </a:r>
            <a:r>
              <a:rPr lang="cs-CZ" dirty="0" err="1" smtClean="0"/>
              <a:t>phase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05303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cs-CZ" dirty="0" err="1"/>
              <a:t>F</a:t>
            </a:r>
            <a:r>
              <a:rPr lang="cs-CZ" dirty="0" err="1" smtClean="0"/>
              <a:t>actor</a:t>
            </a:r>
            <a:r>
              <a:rPr lang="cs-CZ" dirty="0" smtClean="0"/>
              <a:t> </a:t>
            </a:r>
            <a:r>
              <a:rPr lang="cs-CZ" dirty="0" err="1" smtClean="0"/>
              <a:t>that</a:t>
            </a:r>
            <a:r>
              <a:rPr lang="cs-CZ" dirty="0" smtClean="0"/>
              <a:t> influence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quality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bonding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30725"/>
          </a:xfrm>
        </p:spPr>
        <p:txBody>
          <a:bodyPr>
            <a:normAutofit lnSpcReduction="10000"/>
          </a:bodyPr>
          <a:lstStyle/>
          <a:p>
            <a:pPr>
              <a:defRPr/>
            </a:pPr>
            <a:r>
              <a:rPr lang="cs-CZ" sz="2400" dirty="0" err="1"/>
              <a:t>Configuration</a:t>
            </a:r>
            <a:r>
              <a:rPr lang="cs-CZ" sz="2400" dirty="0"/>
              <a:t> </a:t>
            </a:r>
            <a:r>
              <a:rPr lang="cs-CZ" sz="2400" dirty="0" err="1"/>
              <a:t>factor</a:t>
            </a:r>
            <a:r>
              <a:rPr lang="cs-CZ" sz="2400" dirty="0"/>
              <a:t> – C- </a:t>
            </a:r>
            <a:r>
              <a:rPr lang="cs-CZ" sz="2400" dirty="0" err="1"/>
              <a:t>factor</a:t>
            </a:r>
            <a:r>
              <a:rPr lang="cs-CZ" sz="2400" dirty="0"/>
              <a:t> +</a:t>
            </a:r>
            <a:r>
              <a:rPr lang="cs-CZ" sz="2400" dirty="0" err="1"/>
              <a:t>polymerization</a:t>
            </a:r>
            <a:r>
              <a:rPr lang="cs-CZ" sz="2400" dirty="0"/>
              <a:t> stress</a:t>
            </a:r>
            <a:endParaRPr lang="cs-CZ" sz="2400" dirty="0" smtClean="0"/>
          </a:p>
          <a:p>
            <a:pPr>
              <a:defRPr/>
            </a:pPr>
            <a:endParaRPr lang="cs-CZ" sz="2400" dirty="0"/>
          </a:p>
          <a:p>
            <a:pPr>
              <a:defRPr/>
            </a:pPr>
            <a:r>
              <a:rPr lang="cs-CZ" sz="2400" dirty="0" err="1" smtClean="0"/>
              <a:t>Structure</a:t>
            </a:r>
            <a:r>
              <a:rPr lang="cs-CZ" sz="2400" dirty="0" smtClean="0"/>
              <a:t> and </a:t>
            </a:r>
            <a:r>
              <a:rPr lang="cs-CZ" sz="2400" dirty="0" err="1" smtClean="0"/>
              <a:t>composition</a:t>
            </a:r>
            <a:r>
              <a:rPr lang="cs-CZ" sz="2400" dirty="0" smtClean="0"/>
              <a:t> </a:t>
            </a:r>
            <a:r>
              <a:rPr lang="cs-CZ" sz="2400" dirty="0" err="1" smtClean="0"/>
              <a:t>of</a:t>
            </a:r>
            <a:r>
              <a:rPr lang="cs-CZ" sz="2400" dirty="0" smtClean="0"/>
              <a:t> hard </a:t>
            </a:r>
            <a:r>
              <a:rPr lang="cs-CZ" sz="2400" dirty="0" err="1" smtClean="0"/>
              <a:t>dental</a:t>
            </a:r>
            <a:r>
              <a:rPr lang="cs-CZ" sz="2400" dirty="0" smtClean="0"/>
              <a:t> </a:t>
            </a:r>
            <a:r>
              <a:rPr lang="cs-CZ" sz="2400" dirty="0" err="1" smtClean="0"/>
              <a:t>tissues</a:t>
            </a:r>
            <a:endParaRPr lang="cs-CZ" sz="2400" dirty="0" smtClean="0"/>
          </a:p>
          <a:p>
            <a:pPr>
              <a:defRPr/>
            </a:pPr>
            <a:endParaRPr lang="cs-CZ" sz="2400" dirty="0"/>
          </a:p>
          <a:p>
            <a:pPr>
              <a:defRPr/>
            </a:pPr>
            <a:r>
              <a:rPr lang="cs-CZ" sz="2400" dirty="0" err="1" smtClean="0"/>
              <a:t>Quality</a:t>
            </a:r>
            <a:r>
              <a:rPr lang="cs-CZ" sz="2400" dirty="0" smtClean="0"/>
              <a:t> </a:t>
            </a:r>
            <a:r>
              <a:rPr lang="cs-CZ" sz="2400" dirty="0" err="1" smtClean="0"/>
              <a:t>of</a:t>
            </a:r>
            <a:r>
              <a:rPr lang="cs-CZ" sz="2400" dirty="0" smtClean="0"/>
              <a:t> </a:t>
            </a:r>
            <a:r>
              <a:rPr lang="cs-CZ" sz="2400" dirty="0" err="1" smtClean="0"/>
              <a:t>their</a:t>
            </a:r>
            <a:r>
              <a:rPr lang="cs-CZ" sz="2400" dirty="0" smtClean="0"/>
              <a:t> </a:t>
            </a:r>
            <a:r>
              <a:rPr lang="cs-CZ" sz="2400" dirty="0" err="1" smtClean="0"/>
              <a:t>surface</a:t>
            </a:r>
            <a:r>
              <a:rPr lang="cs-CZ" sz="2400" dirty="0" smtClean="0"/>
              <a:t> – </a:t>
            </a:r>
            <a:r>
              <a:rPr lang="cs-CZ" sz="2400" dirty="0" err="1" smtClean="0"/>
              <a:t>esp</a:t>
            </a:r>
            <a:r>
              <a:rPr lang="cs-CZ" sz="2400" dirty="0" smtClean="0"/>
              <a:t>. presence </a:t>
            </a:r>
            <a:r>
              <a:rPr lang="cs-CZ" sz="2400" dirty="0" err="1" smtClean="0"/>
              <a:t>of</a:t>
            </a:r>
            <a:r>
              <a:rPr lang="cs-CZ" sz="2400" dirty="0" smtClean="0"/>
              <a:t> </a:t>
            </a:r>
            <a:r>
              <a:rPr lang="cs-CZ" sz="2400" dirty="0" err="1" smtClean="0"/>
              <a:t>smear</a:t>
            </a:r>
            <a:r>
              <a:rPr lang="cs-CZ" sz="2400" dirty="0" smtClean="0"/>
              <a:t> </a:t>
            </a:r>
            <a:r>
              <a:rPr lang="cs-CZ" sz="2400" dirty="0" err="1" smtClean="0"/>
              <a:t>layer</a:t>
            </a:r>
            <a:r>
              <a:rPr lang="cs-CZ" sz="2400" dirty="0" smtClean="0"/>
              <a:t>, </a:t>
            </a:r>
            <a:r>
              <a:rPr lang="cs-CZ" sz="2400" dirty="0" err="1" smtClean="0"/>
              <a:t>contamination</a:t>
            </a:r>
            <a:r>
              <a:rPr lang="cs-CZ" sz="2400" dirty="0" smtClean="0"/>
              <a:t> </a:t>
            </a:r>
            <a:r>
              <a:rPr lang="cs-CZ" sz="2400" dirty="0" err="1" smtClean="0"/>
              <a:t>with</a:t>
            </a:r>
            <a:r>
              <a:rPr lang="cs-CZ" sz="2400" dirty="0" smtClean="0"/>
              <a:t> </a:t>
            </a:r>
            <a:r>
              <a:rPr lang="cs-CZ" sz="2400" dirty="0" err="1" smtClean="0"/>
              <a:t>moisture</a:t>
            </a:r>
            <a:r>
              <a:rPr lang="cs-CZ" sz="2400" dirty="0" smtClean="0"/>
              <a:t>, </a:t>
            </a:r>
            <a:r>
              <a:rPr lang="cs-CZ" sz="2400" dirty="0" err="1" smtClean="0"/>
              <a:t>saliva</a:t>
            </a:r>
            <a:r>
              <a:rPr lang="cs-CZ" sz="2400" dirty="0" smtClean="0"/>
              <a:t> and </a:t>
            </a:r>
            <a:r>
              <a:rPr lang="cs-CZ" sz="2400" dirty="0" err="1" smtClean="0"/>
              <a:t>blood</a:t>
            </a:r>
            <a:endParaRPr lang="cs-CZ" sz="2400" dirty="0"/>
          </a:p>
          <a:p>
            <a:pPr>
              <a:defRPr/>
            </a:pPr>
            <a:endParaRPr lang="cs-CZ" sz="2400" dirty="0"/>
          </a:p>
          <a:p>
            <a:pPr>
              <a:defRPr/>
            </a:pPr>
            <a:r>
              <a:rPr lang="cs-CZ" sz="2400" dirty="0" err="1" smtClean="0"/>
              <a:t>Mechanical</a:t>
            </a:r>
            <a:r>
              <a:rPr lang="cs-CZ" sz="2400" dirty="0" smtClean="0"/>
              <a:t> </a:t>
            </a:r>
            <a:r>
              <a:rPr lang="cs-CZ" sz="2400" dirty="0" err="1" smtClean="0"/>
              <a:t>loading</a:t>
            </a:r>
            <a:r>
              <a:rPr lang="cs-CZ" sz="2400" dirty="0" smtClean="0"/>
              <a:t> </a:t>
            </a:r>
            <a:r>
              <a:rPr lang="cs-CZ" sz="2400" dirty="0" err="1" smtClean="0"/>
              <a:t>of</a:t>
            </a:r>
            <a:r>
              <a:rPr lang="cs-CZ" sz="2400" dirty="0" smtClean="0"/>
              <a:t> </a:t>
            </a:r>
            <a:r>
              <a:rPr lang="cs-CZ" sz="2400" dirty="0" err="1" smtClean="0"/>
              <a:t>the</a:t>
            </a:r>
            <a:r>
              <a:rPr lang="cs-CZ" sz="2400" dirty="0" smtClean="0"/>
              <a:t> </a:t>
            </a:r>
            <a:r>
              <a:rPr lang="cs-CZ" sz="2400" dirty="0" err="1" smtClean="0"/>
              <a:t>adhesive</a:t>
            </a:r>
            <a:r>
              <a:rPr lang="cs-CZ" sz="2400" dirty="0" smtClean="0"/>
              <a:t> </a:t>
            </a:r>
            <a:r>
              <a:rPr lang="cs-CZ" sz="2400" dirty="0" err="1" smtClean="0"/>
              <a:t>connection</a:t>
            </a:r>
            <a:endParaRPr lang="cs-CZ" sz="2400" dirty="0" smtClean="0"/>
          </a:p>
          <a:p>
            <a:pPr>
              <a:defRPr/>
            </a:pPr>
            <a:endParaRPr lang="cs-CZ" sz="2400" dirty="0"/>
          </a:p>
          <a:p>
            <a:pPr>
              <a:defRPr/>
            </a:pPr>
            <a:r>
              <a:rPr lang="cs-CZ" sz="2400" dirty="0" smtClean="0"/>
              <a:t>Oral </a:t>
            </a:r>
            <a:r>
              <a:rPr lang="cs-CZ" sz="2400" dirty="0" err="1" smtClean="0"/>
              <a:t>environment</a:t>
            </a:r>
            <a:r>
              <a:rPr lang="cs-CZ" sz="2400" dirty="0" smtClean="0"/>
              <a:t> and </a:t>
            </a:r>
            <a:r>
              <a:rPr lang="cs-CZ" sz="2400" dirty="0" err="1" smtClean="0"/>
              <a:t>external</a:t>
            </a:r>
            <a:r>
              <a:rPr lang="cs-CZ" sz="2400" dirty="0" smtClean="0"/>
              <a:t> </a:t>
            </a:r>
            <a:r>
              <a:rPr lang="cs-CZ" sz="2400" dirty="0" err="1" smtClean="0"/>
              <a:t>chemical</a:t>
            </a:r>
            <a:r>
              <a:rPr lang="cs-CZ" sz="2400" dirty="0" smtClean="0"/>
              <a:t> </a:t>
            </a:r>
            <a:r>
              <a:rPr lang="cs-CZ" sz="2400" dirty="0" err="1" smtClean="0"/>
              <a:t>materials</a:t>
            </a:r>
            <a:r>
              <a:rPr lang="cs-CZ" sz="2400" dirty="0" smtClean="0"/>
              <a:t> (</a:t>
            </a:r>
            <a:r>
              <a:rPr lang="cs-CZ" sz="2400" dirty="0" err="1" smtClean="0"/>
              <a:t>tooth</a:t>
            </a:r>
            <a:r>
              <a:rPr lang="cs-CZ" sz="2400" dirty="0" smtClean="0"/>
              <a:t> </a:t>
            </a:r>
            <a:r>
              <a:rPr lang="cs-CZ" sz="2400" dirty="0" err="1" smtClean="0"/>
              <a:t>pastes</a:t>
            </a:r>
            <a:r>
              <a:rPr lang="cs-CZ" sz="2400" dirty="0" smtClean="0"/>
              <a:t>, </a:t>
            </a:r>
            <a:r>
              <a:rPr lang="cs-CZ" sz="2400" dirty="0" err="1" smtClean="0"/>
              <a:t>asntiseptics</a:t>
            </a:r>
            <a:r>
              <a:rPr lang="cs-CZ" sz="2400" dirty="0" smtClean="0"/>
              <a:t>, </a:t>
            </a:r>
            <a:r>
              <a:rPr lang="cs-CZ" sz="2400" dirty="0" err="1" smtClean="0"/>
              <a:t>bleaching</a:t>
            </a:r>
            <a:r>
              <a:rPr lang="cs-CZ" sz="2400" dirty="0" smtClean="0"/>
              <a:t> agent </a:t>
            </a:r>
            <a:r>
              <a:rPr lang="cs-CZ" sz="2400" dirty="0" err="1" smtClean="0"/>
              <a:t>rtc</a:t>
            </a:r>
            <a:r>
              <a:rPr lang="cs-CZ" sz="2400" dirty="0" smtClean="0"/>
              <a:t>.)</a:t>
            </a:r>
          </a:p>
          <a:p>
            <a:pPr>
              <a:defRPr/>
            </a:pPr>
            <a:endParaRPr lang="cs-CZ" sz="2400" dirty="0" smtClean="0"/>
          </a:p>
          <a:p>
            <a:pPr>
              <a:defRPr/>
            </a:pP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203182613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altLang="cs-CZ" dirty="0" smtClean="0">
                <a:solidFill>
                  <a:schemeClr val="tx1"/>
                </a:solidFill>
              </a:rPr>
              <a:t>Filler </a:t>
            </a:r>
            <a:r>
              <a:rPr lang="cs-CZ" altLang="cs-CZ" dirty="0" err="1" smtClean="0">
                <a:solidFill>
                  <a:schemeClr val="tx1"/>
                </a:solidFill>
              </a:rPr>
              <a:t>acc</a:t>
            </a:r>
            <a:r>
              <a:rPr lang="cs-CZ" altLang="cs-CZ" dirty="0" smtClean="0">
                <a:solidFill>
                  <a:schemeClr val="tx1"/>
                </a:solidFill>
              </a:rPr>
              <a:t> to </a:t>
            </a:r>
            <a:r>
              <a:rPr lang="cs-CZ" altLang="cs-CZ" dirty="0" err="1" smtClean="0">
                <a:solidFill>
                  <a:schemeClr val="tx1"/>
                </a:solidFill>
              </a:rPr>
              <a:t>the</a:t>
            </a:r>
            <a:r>
              <a:rPr lang="cs-CZ" altLang="cs-CZ" dirty="0" smtClean="0">
                <a:solidFill>
                  <a:schemeClr val="tx1"/>
                </a:solidFill>
              </a:rPr>
              <a:t> </a:t>
            </a:r>
            <a:r>
              <a:rPr lang="cs-CZ" altLang="cs-CZ" dirty="0" err="1" smtClean="0">
                <a:solidFill>
                  <a:schemeClr val="tx1"/>
                </a:solidFill>
              </a:rPr>
              <a:t>size</a:t>
            </a:r>
            <a:r>
              <a:rPr lang="cs-CZ" altLang="cs-CZ" dirty="0" smtClean="0">
                <a:solidFill>
                  <a:schemeClr val="tx1"/>
                </a:solidFill>
              </a:rPr>
              <a:t> </a:t>
            </a:r>
            <a:r>
              <a:rPr lang="cs-CZ" altLang="cs-CZ" dirty="0" err="1" smtClean="0">
                <a:solidFill>
                  <a:schemeClr val="tx1"/>
                </a:solidFill>
              </a:rPr>
              <a:t>of</a:t>
            </a:r>
            <a:r>
              <a:rPr lang="cs-CZ" altLang="cs-CZ" dirty="0" smtClean="0">
                <a:solidFill>
                  <a:schemeClr val="tx1"/>
                </a:solidFill>
              </a:rPr>
              <a:t> </a:t>
            </a:r>
            <a:r>
              <a:rPr lang="cs-CZ" altLang="cs-CZ" dirty="0" err="1" smtClean="0">
                <a:solidFill>
                  <a:schemeClr val="tx1"/>
                </a:solidFill>
              </a:rPr>
              <a:t>particles</a:t>
            </a:r>
            <a:endParaRPr lang="cs-CZ" altLang="cs-CZ" sz="4000" dirty="0">
              <a:solidFill>
                <a:schemeClr val="tx1"/>
              </a:solidFill>
            </a:endParaRPr>
          </a:p>
        </p:txBody>
      </p:sp>
      <p:sp>
        <p:nvSpPr>
          <p:cNvPr id="19459" name="Rectangle 3"/>
          <p:cNvSpPr>
            <a:spLocks noGrp="1" noChangeArrowheads="1"/>
          </p:cNvSpPr>
          <p:nvPr>
            <p:ph idx="1"/>
          </p:nvPr>
        </p:nvSpPr>
        <p:spPr>
          <a:xfrm>
            <a:off x="623748" y="1363139"/>
            <a:ext cx="10753200" cy="4139998"/>
          </a:xfrm>
        </p:spPr>
        <p:txBody>
          <a:bodyPr/>
          <a:lstStyle/>
          <a:p>
            <a:pPr>
              <a:defRPr/>
            </a:pPr>
            <a:r>
              <a:rPr lang="cs-CZ" altLang="cs-CZ" dirty="0" err="1" smtClean="0"/>
              <a:t>Macrofiller</a:t>
            </a:r>
            <a:r>
              <a:rPr lang="cs-CZ" altLang="cs-CZ" dirty="0" smtClean="0"/>
              <a:t> ( </a:t>
            </a:r>
            <a:r>
              <a:rPr lang="cs-CZ" altLang="cs-CZ" dirty="0" err="1" smtClean="0"/>
              <a:t>size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of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particles</a:t>
            </a:r>
            <a:r>
              <a:rPr lang="cs-CZ" altLang="cs-CZ" dirty="0" smtClean="0"/>
              <a:t> µm </a:t>
            </a:r>
            <a:r>
              <a:rPr lang="cs-CZ" altLang="cs-CZ" dirty="0" err="1" smtClean="0"/>
              <a:t>ot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tenth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of</a:t>
            </a:r>
            <a:r>
              <a:rPr lang="cs-CZ" altLang="cs-CZ" dirty="0"/>
              <a:t> µm </a:t>
            </a:r>
            <a:r>
              <a:rPr lang="cs-CZ" altLang="cs-CZ" dirty="0" smtClean="0"/>
              <a:t>)</a:t>
            </a:r>
            <a:endParaRPr lang="cs-CZ" altLang="cs-CZ" dirty="0"/>
          </a:p>
          <a:p>
            <a:pPr>
              <a:defRPr/>
            </a:pPr>
            <a:r>
              <a:rPr lang="cs-CZ" altLang="cs-CZ" dirty="0" err="1"/>
              <a:t>Mikroplnivo</a:t>
            </a:r>
            <a:r>
              <a:rPr lang="cs-CZ" altLang="cs-CZ" dirty="0"/>
              <a:t> </a:t>
            </a:r>
            <a:r>
              <a:rPr lang="cs-CZ" altLang="cs-CZ" dirty="0" smtClean="0"/>
              <a:t>(</a:t>
            </a:r>
            <a:r>
              <a:rPr lang="cs-CZ" altLang="cs-CZ" dirty="0" err="1" smtClean="0"/>
              <a:t>hundredths</a:t>
            </a:r>
            <a:r>
              <a:rPr lang="cs-CZ" altLang="cs-CZ" dirty="0" smtClean="0"/>
              <a:t> </a:t>
            </a:r>
            <a:r>
              <a:rPr lang="cs-CZ" altLang="cs-CZ" dirty="0"/>
              <a:t>od </a:t>
            </a:r>
            <a:r>
              <a:rPr lang="cs-CZ" altLang="cs-CZ" dirty="0" smtClean="0"/>
              <a:t>µm)</a:t>
            </a:r>
            <a:endParaRPr lang="cs-CZ" altLang="cs-CZ" dirty="0"/>
          </a:p>
          <a:p>
            <a:pPr>
              <a:defRPr/>
            </a:pPr>
            <a:r>
              <a:rPr lang="cs-CZ" altLang="cs-CZ" dirty="0" err="1" smtClean="0"/>
              <a:t>Nanofiller</a:t>
            </a:r>
            <a:r>
              <a:rPr lang="cs-CZ" altLang="cs-CZ" dirty="0" smtClean="0"/>
              <a:t> (</a:t>
            </a:r>
            <a:r>
              <a:rPr lang="cs-CZ" altLang="cs-CZ" dirty="0" err="1" smtClean="0"/>
              <a:t>nm</a:t>
            </a:r>
            <a:r>
              <a:rPr lang="cs-CZ" altLang="cs-CZ" dirty="0" smtClean="0"/>
              <a:t>)</a:t>
            </a:r>
          </a:p>
          <a:p>
            <a:pPr>
              <a:defRPr/>
            </a:pPr>
            <a:r>
              <a:rPr lang="cs-CZ" altLang="cs-CZ" dirty="0" err="1"/>
              <a:t>C</a:t>
            </a:r>
            <a:r>
              <a:rPr lang="cs-CZ" altLang="cs-CZ" dirty="0" err="1" smtClean="0"/>
              <a:t>ombination</a:t>
            </a:r>
            <a:r>
              <a:rPr lang="cs-CZ" altLang="cs-CZ" dirty="0" smtClean="0"/>
              <a:t>– hybrid</a:t>
            </a:r>
            <a:endParaRPr lang="cs-CZ" altLang="cs-CZ" dirty="0"/>
          </a:p>
          <a:p>
            <a:pPr>
              <a:buFont typeface="Wingdings" pitchFamily="2" charset="2"/>
              <a:buChar char="Ø"/>
              <a:defRPr/>
            </a:pPr>
            <a:r>
              <a:rPr lang="cs-CZ" altLang="cs-CZ" dirty="0" err="1" smtClean="0"/>
              <a:t>Conventional</a:t>
            </a:r>
            <a:r>
              <a:rPr lang="cs-CZ" altLang="cs-CZ" dirty="0"/>
              <a:t> (µm </a:t>
            </a:r>
            <a:r>
              <a:rPr lang="cs-CZ" altLang="cs-CZ" dirty="0" smtClean="0"/>
              <a:t>)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cs-CZ" altLang="cs-CZ" dirty="0" err="1" smtClean="0"/>
              <a:t>Microhybrid</a:t>
            </a:r>
            <a:r>
              <a:rPr lang="cs-CZ" altLang="cs-CZ" dirty="0" smtClean="0"/>
              <a:t> (</a:t>
            </a:r>
            <a:r>
              <a:rPr lang="cs-CZ" altLang="cs-CZ" dirty="0" err="1"/>
              <a:t>hundredths</a:t>
            </a:r>
            <a:r>
              <a:rPr lang="cs-CZ" altLang="cs-CZ" dirty="0"/>
              <a:t> od </a:t>
            </a:r>
            <a:r>
              <a:rPr lang="cs-CZ" altLang="cs-CZ" dirty="0" smtClean="0"/>
              <a:t>µm, µm)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cs-CZ" altLang="cs-CZ" dirty="0" err="1" smtClean="0"/>
              <a:t>Nanohybrid</a:t>
            </a:r>
            <a:r>
              <a:rPr lang="cs-CZ" altLang="cs-CZ" dirty="0" smtClean="0"/>
              <a:t> (</a:t>
            </a:r>
            <a:r>
              <a:rPr lang="cs-CZ" altLang="cs-CZ" dirty="0" err="1"/>
              <a:t>hundredths</a:t>
            </a:r>
            <a:r>
              <a:rPr lang="cs-CZ" altLang="cs-CZ" dirty="0"/>
              <a:t> od µm, </a:t>
            </a:r>
            <a:r>
              <a:rPr lang="cs-CZ" altLang="cs-CZ" dirty="0" smtClean="0"/>
              <a:t>µm, </a:t>
            </a:r>
            <a:r>
              <a:rPr lang="cs-CZ" altLang="cs-CZ" dirty="0" err="1" smtClean="0"/>
              <a:t>nm</a:t>
            </a:r>
            <a:r>
              <a:rPr lang="cs-CZ" altLang="cs-CZ" dirty="0" smtClean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546551271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2">
            <a:extLst>
              <a:ext uri="{FF2B5EF4-FFF2-40B4-BE49-F238E27FC236}">
                <a16:creationId xmlns:a16="http://schemas.microsoft.com/office/drawing/2014/main" xmlns="" id="{CA0E9774-7DD8-45DC-8D10-55BE1E50472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cs-CZ" altLang="cs-CZ" sz="4000" dirty="0" err="1" smtClean="0"/>
              <a:t>Cpontemporary</a:t>
            </a:r>
            <a:r>
              <a:rPr lang="cs-CZ" altLang="cs-CZ" sz="4000" dirty="0" smtClean="0"/>
              <a:t> </a:t>
            </a:r>
            <a:r>
              <a:rPr lang="cs-CZ" altLang="cs-CZ" sz="4000" dirty="0" err="1" smtClean="0"/>
              <a:t>possibilities</a:t>
            </a:r>
            <a:r>
              <a:rPr lang="cs-CZ" altLang="cs-CZ" sz="4000" dirty="0" smtClean="0"/>
              <a:t> </a:t>
            </a:r>
            <a:r>
              <a:rPr lang="cs-CZ" altLang="cs-CZ" sz="4000" dirty="0" err="1" smtClean="0"/>
              <a:t>polymerization</a:t>
            </a:r>
            <a:endParaRPr lang="cs-CZ" altLang="cs-CZ" sz="4000" dirty="0"/>
          </a:p>
        </p:txBody>
      </p:sp>
      <p:sp>
        <p:nvSpPr>
          <p:cNvPr id="192515" name="Rectangle 3">
            <a:extLst>
              <a:ext uri="{FF2B5EF4-FFF2-40B4-BE49-F238E27FC236}">
                <a16:creationId xmlns:a16="http://schemas.microsoft.com/office/drawing/2014/main" xmlns="" id="{06343D82-765F-4599-B21D-AF2887BE9E23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cs-CZ" altLang="cs-CZ" dirty="0" err="1" smtClean="0"/>
              <a:t>Quarz</a:t>
            </a:r>
            <a:r>
              <a:rPr lang="cs-CZ" altLang="cs-CZ" dirty="0" smtClean="0"/>
              <a:t> halogen </a:t>
            </a:r>
            <a:r>
              <a:rPr lang="cs-CZ" altLang="cs-CZ" dirty="0" err="1" smtClean="0"/>
              <a:t>units</a:t>
            </a:r>
            <a:r>
              <a:rPr lang="cs-CZ" altLang="cs-CZ" dirty="0" smtClean="0"/>
              <a:t> (halogen lamp)</a:t>
            </a:r>
            <a:endParaRPr lang="cs-CZ" altLang="cs-CZ" dirty="0"/>
          </a:p>
          <a:p>
            <a:pPr>
              <a:buFont typeface="Wingdings" pitchFamily="2" charset="2"/>
              <a:buNone/>
              <a:defRPr/>
            </a:pPr>
            <a:endParaRPr lang="cs-CZ" altLang="cs-CZ" dirty="0"/>
          </a:p>
          <a:p>
            <a:pPr>
              <a:defRPr/>
            </a:pPr>
            <a:r>
              <a:rPr lang="cs-CZ" altLang="cs-CZ" dirty="0"/>
              <a:t>Plasma </a:t>
            </a:r>
            <a:r>
              <a:rPr lang="cs-CZ" altLang="cs-CZ" dirty="0" err="1" smtClean="0"/>
              <a:t>units</a:t>
            </a:r>
            <a:r>
              <a:rPr lang="cs-CZ" altLang="cs-CZ" dirty="0" smtClean="0"/>
              <a:t> </a:t>
            </a:r>
            <a:endParaRPr lang="cs-CZ" altLang="cs-CZ" dirty="0"/>
          </a:p>
          <a:p>
            <a:pPr>
              <a:defRPr/>
            </a:pPr>
            <a:endParaRPr lang="cs-CZ" altLang="cs-CZ" dirty="0"/>
          </a:p>
          <a:p>
            <a:pPr>
              <a:defRPr/>
            </a:pPr>
            <a:r>
              <a:rPr lang="cs-CZ" altLang="cs-CZ" dirty="0"/>
              <a:t>LED </a:t>
            </a:r>
            <a:r>
              <a:rPr lang="cs-CZ" altLang="cs-CZ" dirty="0" err="1" smtClean="0"/>
              <a:t>units</a:t>
            </a:r>
            <a:r>
              <a:rPr lang="cs-CZ" altLang="cs-CZ" dirty="0" smtClean="0"/>
              <a:t> (</a:t>
            </a:r>
            <a:r>
              <a:rPr lang="cs-CZ" altLang="cs-CZ" dirty="0" err="1" smtClean="0"/>
              <a:t>diode</a:t>
            </a:r>
            <a:r>
              <a:rPr lang="cs-CZ" altLang="cs-CZ" dirty="0" smtClean="0"/>
              <a:t> – </a:t>
            </a:r>
            <a:r>
              <a:rPr lang="cs-CZ" altLang="cs-CZ" dirty="0" err="1" smtClean="0"/>
              <a:t>monocgromatic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light</a:t>
            </a:r>
            <a:r>
              <a:rPr lang="cs-CZ" altLang="cs-CZ" dirty="0" smtClean="0"/>
              <a:t>, </a:t>
            </a:r>
            <a:r>
              <a:rPr lang="cs-CZ" altLang="cs-CZ" dirty="0" err="1" smtClean="0"/>
              <a:t>need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of</a:t>
            </a:r>
            <a:r>
              <a:rPr lang="cs-CZ" altLang="cs-CZ" dirty="0" smtClean="0"/>
              <a:t> more </a:t>
            </a:r>
            <a:r>
              <a:rPr lang="cs-CZ" altLang="cs-CZ" dirty="0" err="1" smtClean="0"/>
              <a:t>diods</a:t>
            </a:r>
            <a:r>
              <a:rPr lang="cs-CZ" altLang="cs-CZ" dirty="0" smtClean="0"/>
              <a:t>)</a:t>
            </a:r>
            <a:endParaRPr lang="cs-CZ" altLang="cs-CZ" dirty="0"/>
          </a:p>
          <a:p>
            <a:pPr>
              <a:defRPr/>
            </a:pPr>
            <a:endParaRPr lang="cs-CZ" altLang="cs-CZ" dirty="0"/>
          </a:p>
          <a:p>
            <a:pPr>
              <a:defRPr/>
            </a:pPr>
            <a:r>
              <a:rPr lang="cs-CZ" altLang="cs-CZ" dirty="0" smtClean="0"/>
              <a:t>Laser (</a:t>
            </a:r>
            <a:r>
              <a:rPr lang="cs-CZ" altLang="cs-CZ" dirty="0" err="1" smtClean="0"/>
              <a:t>strictly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monochromatic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light</a:t>
            </a:r>
            <a:r>
              <a:rPr lang="cs-CZ" altLang="cs-CZ" dirty="0" smtClean="0"/>
              <a:t>)</a:t>
            </a:r>
            <a:endParaRPr lang="cs-CZ" altLang="cs-CZ" dirty="0"/>
          </a:p>
          <a:p>
            <a:pPr marL="72000" indent="0">
              <a:buNone/>
              <a:defRPr/>
            </a:pPr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664794666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>
            <a:extLst>
              <a:ext uri="{FF2B5EF4-FFF2-40B4-BE49-F238E27FC236}">
                <a16:creationId xmlns:a16="http://schemas.microsoft.com/office/drawing/2014/main" xmlns="" id="{2588DB14-64E4-42F3-B914-151208ECE8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 smtClean="0"/>
              <a:t> </a:t>
            </a:r>
            <a:r>
              <a:rPr lang="cs-CZ" dirty="0" err="1"/>
              <a:t>P</a:t>
            </a:r>
            <a:r>
              <a:rPr lang="cs-CZ" dirty="0" err="1" smtClean="0"/>
              <a:t>olymerization</a:t>
            </a:r>
            <a:r>
              <a:rPr lang="cs-CZ" dirty="0" smtClean="0"/>
              <a:t> </a:t>
            </a:r>
            <a:r>
              <a:rPr lang="cs-CZ" dirty="0" err="1" smtClean="0"/>
              <a:t>units</a:t>
            </a:r>
            <a:r>
              <a:rPr lang="cs-CZ" dirty="0" smtClean="0"/>
              <a:t> – output </a:t>
            </a:r>
            <a:r>
              <a:rPr lang="cs-CZ" dirty="0" err="1" smtClean="0"/>
              <a:t>energy</a:t>
            </a:r>
            <a:endParaRPr lang="cs-CZ" dirty="0"/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xmlns="" id="{BFD2A713-8451-41DE-9F47-EC7009164E7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Font typeface="Wingdings" pitchFamily="2" charset="2"/>
              <a:buNone/>
              <a:defRPr/>
            </a:pPr>
            <a:r>
              <a:rPr lang="cs-CZ" sz="2400" dirty="0" err="1" smtClean="0"/>
              <a:t>Quarz</a:t>
            </a:r>
            <a:r>
              <a:rPr lang="cs-CZ" sz="2400" dirty="0" smtClean="0"/>
              <a:t> halogen  </a:t>
            </a:r>
            <a:endParaRPr lang="cs-CZ" sz="2400" dirty="0"/>
          </a:p>
          <a:p>
            <a:pPr marL="0" indent="0">
              <a:buFont typeface="Wingdings" pitchFamily="2" charset="2"/>
              <a:buNone/>
              <a:defRPr/>
            </a:pPr>
            <a:endParaRPr lang="cs-CZ" sz="2400" dirty="0"/>
          </a:p>
          <a:p>
            <a:pPr marL="0" indent="0">
              <a:buFont typeface="Wingdings" pitchFamily="2" charset="2"/>
              <a:buNone/>
              <a:defRPr/>
            </a:pPr>
            <a:endParaRPr lang="cs-CZ" sz="2400" dirty="0"/>
          </a:p>
          <a:p>
            <a:pPr marL="0" indent="0">
              <a:buFont typeface="Wingdings" pitchFamily="2" charset="2"/>
              <a:buNone/>
              <a:defRPr/>
            </a:pPr>
            <a:r>
              <a:rPr lang="cs-CZ" sz="2400" dirty="0"/>
              <a:t>LED (</a:t>
            </a:r>
            <a:r>
              <a:rPr lang="cs-CZ" sz="2400" dirty="0" smtClean="0"/>
              <a:t>3.generation) </a:t>
            </a:r>
            <a:endParaRPr lang="cs-CZ" sz="2400" dirty="0"/>
          </a:p>
          <a:p>
            <a:pPr marL="0" indent="0">
              <a:buFont typeface="Wingdings" pitchFamily="2" charset="2"/>
              <a:buNone/>
              <a:defRPr/>
            </a:pPr>
            <a:endParaRPr lang="cs-CZ" sz="2400" dirty="0"/>
          </a:p>
          <a:p>
            <a:pPr marL="0" indent="0">
              <a:buFont typeface="Wingdings" pitchFamily="2" charset="2"/>
              <a:buNone/>
              <a:defRPr/>
            </a:pPr>
            <a:endParaRPr lang="cs-CZ" sz="2400" dirty="0"/>
          </a:p>
          <a:p>
            <a:pPr marL="0" indent="0">
              <a:buFont typeface="Wingdings" pitchFamily="2" charset="2"/>
              <a:buNone/>
              <a:defRPr/>
            </a:pPr>
            <a:r>
              <a:rPr lang="cs-CZ" sz="2400" dirty="0"/>
              <a:t> Plasma </a:t>
            </a:r>
          </a:p>
        </p:txBody>
      </p:sp>
      <p:sp>
        <p:nvSpPr>
          <p:cNvPr id="7" name="Zástupný symbol pro obsah 6">
            <a:extLst>
              <a:ext uri="{FF2B5EF4-FFF2-40B4-BE49-F238E27FC236}">
                <a16:creationId xmlns:a16="http://schemas.microsoft.com/office/drawing/2014/main" xmlns="" id="{86672D89-9E34-4644-B5D6-4AB1F82C1B1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Font typeface="Wingdings" pitchFamily="2" charset="2"/>
              <a:buNone/>
              <a:defRPr/>
            </a:pPr>
            <a:r>
              <a:rPr lang="cs-CZ" dirty="0"/>
              <a:t>600 -800 </a:t>
            </a:r>
            <a:r>
              <a:rPr lang="cs-CZ" dirty="0" err="1"/>
              <a:t>mW</a:t>
            </a:r>
            <a:r>
              <a:rPr lang="cs-CZ" dirty="0"/>
              <a:t>/cm</a:t>
            </a:r>
            <a:r>
              <a:rPr lang="cs-CZ" baseline="30000" dirty="0"/>
              <a:t>2</a:t>
            </a:r>
            <a:endParaRPr lang="cs-CZ" dirty="0"/>
          </a:p>
          <a:p>
            <a:pPr marL="0" indent="0">
              <a:buFont typeface="Wingdings" pitchFamily="2" charset="2"/>
              <a:buNone/>
              <a:defRPr/>
            </a:pPr>
            <a:endParaRPr lang="cs-CZ" dirty="0"/>
          </a:p>
          <a:p>
            <a:pPr marL="0" indent="0">
              <a:buFont typeface="Wingdings" pitchFamily="2" charset="2"/>
              <a:buNone/>
              <a:defRPr/>
            </a:pPr>
            <a:r>
              <a:rPr lang="cs-CZ" dirty="0"/>
              <a:t>1000 -1800 </a:t>
            </a:r>
            <a:r>
              <a:rPr lang="cs-CZ" dirty="0" err="1"/>
              <a:t>mW</a:t>
            </a:r>
            <a:r>
              <a:rPr lang="cs-CZ" dirty="0"/>
              <a:t>/cm</a:t>
            </a:r>
            <a:r>
              <a:rPr lang="cs-CZ" baseline="30000" dirty="0"/>
              <a:t>2</a:t>
            </a:r>
            <a:r>
              <a:rPr lang="cs-CZ" dirty="0"/>
              <a:t> modré </a:t>
            </a:r>
          </a:p>
          <a:p>
            <a:pPr marL="0" indent="0">
              <a:buFont typeface="Wingdings" pitchFamily="2" charset="2"/>
              <a:buNone/>
              <a:defRPr/>
            </a:pPr>
            <a:r>
              <a:rPr lang="cs-CZ" dirty="0"/>
              <a:t>50 – 100 </a:t>
            </a:r>
            <a:r>
              <a:rPr lang="cs-CZ" dirty="0" err="1"/>
              <a:t>mW</a:t>
            </a:r>
            <a:r>
              <a:rPr lang="cs-CZ" dirty="0"/>
              <a:t>/cm</a:t>
            </a:r>
            <a:r>
              <a:rPr lang="cs-CZ" baseline="30000" dirty="0"/>
              <a:t>2</a:t>
            </a:r>
            <a:r>
              <a:rPr lang="cs-CZ" dirty="0"/>
              <a:t> fialové  </a:t>
            </a:r>
          </a:p>
          <a:p>
            <a:pPr marL="0" indent="0">
              <a:buFont typeface="Wingdings" pitchFamily="2" charset="2"/>
              <a:buNone/>
              <a:defRPr/>
            </a:pPr>
            <a:endParaRPr lang="cs-CZ" dirty="0"/>
          </a:p>
          <a:p>
            <a:pPr marL="0" indent="0">
              <a:buFont typeface="Wingdings" pitchFamily="2" charset="2"/>
              <a:buNone/>
              <a:defRPr/>
            </a:pPr>
            <a:r>
              <a:rPr lang="cs-CZ" dirty="0"/>
              <a:t>1500 - 2000mW/cm</a:t>
            </a:r>
            <a:r>
              <a:rPr lang="cs-CZ" baseline="30000" dirty="0"/>
              <a:t>2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68765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xmlns="" id="{A1D47CF9-E61C-47B9-9BBD-8190143DFE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>
              <a:defRPr/>
            </a:pPr>
            <a:r>
              <a:rPr lang="cs-CZ" dirty="0" smtClean="0"/>
              <a:t>Output </a:t>
            </a:r>
            <a:r>
              <a:rPr lang="cs-CZ" dirty="0" err="1" smtClean="0"/>
              <a:t>energy</a:t>
            </a:r>
            <a:r>
              <a:rPr lang="cs-CZ" dirty="0" smtClean="0"/>
              <a:t> and </a:t>
            </a:r>
            <a:r>
              <a:rPr lang="cs-CZ" dirty="0" err="1" smtClean="0"/>
              <a:t>time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polymerization</a:t>
            </a:r>
            <a:endParaRPr lang="cs-CZ" dirty="0"/>
          </a:p>
        </p:txBody>
      </p:sp>
      <p:sp>
        <p:nvSpPr>
          <p:cNvPr id="2" name="Zástupný symbol pro obsah 1">
            <a:extLst>
              <a:ext uri="{FF2B5EF4-FFF2-40B4-BE49-F238E27FC236}">
                <a16:creationId xmlns:a16="http://schemas.microsoft.com/office/drawing/2014/main" xmlns="" id="{C0EA9524-E403-4C1F-9CD3-AFE866ECC5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12800" y="1600200"/>
            <a:ext cx="4978400" cy="41148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cs-CZ" sz="2400" dirty="0" err="1" smtClean="0"/>
              <a:t>Recomended</a:t>
            </a:r>
            <a:r>
              <a:rPr lang="cs-CZ" sz="2400" dirty="0" smtClean="0"/>
              <a:t> </a:t>
            </a:r>
            <a:r>
              <a:rPr lang="cs-CZ" sz="2400" dirty="0" err="1" smtClean="0"/>
              <a:t>power</a:t>
            </a:r>
            <a:r>
              <a:rPr lang="cs-CZ" sz="2400" dirty="0" smtClean="0"/>
              <a:t>  </a:t>
            </a:r>
            <a:r>
              <a:rPr lang="cs-CZ" sz="2400" dirty="0" err="1" smtClean="0"/>
              <a:t>is</a:t>
            </a:r>
            <a:r>
              <a:rPr lang="cs-CZ" sz="2400" dirty="0" smtClean="0"/>
              <a:t> </a:t>
            </a:r>
            <a:r>
              <a:rPr lang="cs-CZ" sz="2400" dirty="0"/>
              <a:t>12000 – 16000 </a:t>
            </a:r>
            <a:r>
              <a:rPr lang="cs-CZ" sz="2400" dirty="0" err="1"/>
              <a:t>mJ</a:t>
            </a:r>
            <a:r>
              <a:rPr lang="cs-CZ" sz="2400" dirty="0"/>
              <a:t>/cm</a:t>
            </a:r>
            <a:r>
              <a:rPr lang="cs-CZ" sz="2400" baseline="30000" dirty="0"/>
              <a:t>2</a:t>
            </a:r>
          </a:p>
          <a:p>
            <a:pPr>
              <a:defRPr/>
            </a:pPr>
            <a:endParaRPr lang="cs-CZ" sz="2400" baseline="30000" dirty="0"/>
          </a:p>
          <a:p>
            <a:pPr marL="0" indent="0">
              <a:buFont typeface="Wingdings" pitchFamily="2" charset="2"/>
              <a:buNone/>
              <a:defRPr/>
            </a:pPr>
            <a:endParaRPr lang="cs-CZ" sz="2400" baseline="30000" dirty="0"/>
          </a:p>
          <a:p>
            <a:pPr marL="0" indent="0">
              <a:buFont typeface="Wingdings" pitchFamily="2" charset="2"/>
              <a:buNone/>
              <a:defRPr/>
            </a:pPr>
            <a:endParaRPr lang="cs-CZ" sz="2400" dirty="0"/>
          </a:p>
          <a:p>
            <a:pPr marL="0" indent="0">
              <a:buFont typeface="Wingdings" pitchFamily="2" charset="2"/>
              <a:buNone/>
              <a:defRPr/>
            </a:pPr>
            <a:r>
              <a:rPr lang="cs-CZ" sz="2400" u="sng" dirty="0"/>
              <a:t>12 000 </a:t>
            </a:r>
            <a:r>
              <a:rPr lang="cs-CZ" sz="2400" u="sng" dirty="0" err="1"/>
              <a:t>mWs</a:t>
            </a:r>
            <a:r>
              <a:rPr lang="cs-CZ" sz="2400" u="sng" dirty="0"/>
              <a:t>/cm</a:t>
            </a:r>
            <a:r>
              <a:rPr lang="cs-CZ" sz="2400" u="sng" baseline="30000" dirty="0"/>
              <a:t>2</a:t>
            </a:r>
          </a:p>
          <a:p>
            <a:pPr marL="0" indent="0">
              <a:buFont typeface="Wingdings" pitchFamily="2" charset="2"/>
              <a:buNone/>
              <a:defRPr/>
            </a:pPr>
            <a:r>
              <a:rPr lang="cs-CZ" sz="2400" dirty="0" err="1" smtClean="0"/>
              <a:t>measured</a:t>
            </a:r>
            <a:r>
              <a:rPr lang="cs-CZ" sz="2400" dirty="0"/>
              <a:t> </a:t>
            </a:r>
            <a:r>
              <a:rPr lang="cs-CZ" sz="2400" dirty="0" smtClean="0"/>
              <a:t>intensity  </a:t>
            </a:r>
            <a:r>
              <a:rPr lang="cs-CZ" sz="2400" dirty="0" err="1"/>
              <a:t>mW</a:t>
            </a:r>
            <a:r>
              <a:rPr lang="cs-CZ" sz="2400" dirty="0"/>
              <a:t>/cm</a:t>
            </a:r>
            <a:r>
              <a:rPr lang="cs-CZ" sz="2400" baseline="30000" dirty="0"/>
              <a:t>2</a:t>
            </a:r>
            <a:endParaRPr lang="cs-CZ" sz="2400" dirty="0"/>
          </a:p>
        </p:txBody>
      </p:sp>
      <p:cxnSp>
        <p:nvCxnSpPr>
          <p:cNvPr id="6" name="Přímá spojnice 5">
            <a:extLst>
              <a:ext uri="{FF2B5EF4-FFF2-40B4-BE49-F238E27FC236}">
                <a16:creationId xmlns:a16="http://schemas.microsoft.com/office/drawing/2014/main" xmlns="" id="{0EDF9F76-E203-4487-8E40-976D3333ACB2}"/>
              </a:ext>
            </a:extLst>
          </p:cNvPr>
          <p:cNvCxnSpPr/>
          <p:nvPr/>
        </p:nvCxnSpPr>
        <p:spPr>
          <a:xfrm flipV="1">
            <a:off x="4356100" y="3561851"/>
            <a:ext cx="287867" cy="28892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Přímá spojnice 6">
            <a:extLst>
              <a:ext uri="{FF2B5EF4-FFF2-40B4-BE49-F238E27FC236}">
                <a16:creationId xmlns:a16="http://schemas.microsoft.com/office/drawing/2014/main" xmlns="" id="{1202D9BC-15A7-4D4D-812E-46806657A82B}"/>
              </a:ext>
            </a:extLst>
          </p:cNvPr>
          <p:cNvCxnSpPr/>
          <p:nvPr/>
        </p:nvCxnSpPr>
        <p:spPr>
          <a:xfrm flipV="1">
            <a:off x="2029660" y="3274513"/>
            <a:ext cx="287867" cy="28733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Přímá spojnice 7">
            <a:extLst>
              <a:ext uri="{FF2B5EF4-FFF2-40B4-BE49-F238E27FC236}">
                <a16:creationId xmlns:a16="http://schemas.microsoft.com/office/drawing/2014/main" xmlns="" id="{3F2269A8-E900-41D5-9210-E9313F0F47FA}"/>
              </a:ext>
            </a:extLst>
          </p:cNvPr>
          <p:cNvCxnSpPr/>
          <p:nvPr/>
        </p:nvCxnSpPr>
        <p:spPr>
          <a:xfrm flipV="1">
            <a:off x="2744203" y="3172996"/>
            <a:ext cx="287867" cy="28892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Přímá spojnice 8">
            <a:extLst>
              <a:ext uri="{FF2B5EF4-FFF2-40B4-BE49-F238E27FC236}">
                <a16:creationId xmlns:a16="http://schemas.microsoft.com/office/drawing/2014/main" xmlns="" id="{BBFB9B42-4C0C-4F28-BC73-8182B5236375}"/>
              </a:ext>
            </a:extLst>
          </p:cNvPr>
          <p:cNvCxnSpPr/>
          <p:nvPr/>
        </p:nvCxnSpPr>
        <p:spPr>
          <a:xfrm flipV="1">
            <a:off x="3705058" y="3594100"/>
            <a:ext cx="287867" cy="28733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Je rovno 11">
            <a:extLst>
              <a:ext uri="{FF2B5EF4-FFF2-40B4-BE49-F238E27FC236}">
                <a16:creationId xmlns:a16="http://schemas.microsoft.com/office/drawing/2014/main" xmlns="" id="{437ED239-E255-4C03-BD5B-C6DC107B87B8}"/>
              </a:ext>
            </a:extLst>
          </p:cNvPr>
          <p:cNvSpPr/>
          <p:nvPr/>
        </p:nvSpPr>
        <p:spPr>
          <a:xfrm>
            <a:off x="4051300" y="3979864"/>
            <a:ext cx="609600" cy="338137"/>
          </a:xfrm>
          <a:prstGeom prst="mathEqua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>
              <a:solidFill>
                <a:schemeClr val="tx1"/>
              </a:solidFill>
            </a:endParaRPr>
          </a:p>
        </p:txBody>
      </p:sp>
      <p:sp>
        <p:nvSpPr>
          <p:cNvPr id="139273" name="TextovéPole 12"/>
          <p:cNvSpPr txBox="1">
            <a:spLocks noChangeArrowheads="1"/>
          </p:cNvSpPr>
          <p:nvPr/>
        </p:nvSpPr>
        <p:spPr bwMode="auto">
          <a:xfrm>
            <a:off x="6000751" y="3881438"/>
            <a:ext cx="4332276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dirty="0" err="1" smtClean="0"/>
              <a:t>Time</a:t>
            </a:r>
            <a:r>
              <a:rPr lang="cs-CZ" altLang="cs-CZ" sz="2400" dirty="0" smtClean="0"/>
              <a:t> in </a:t>
            </a:r>
            <a:r>
              <a:rPr lang="cs-CZ" altLang="cs-CZ" sz="2400" dirty="0" err="1" smtClean="0"/>
              <a:t>seconds</a:t>
            </a:r>
            <a:endParaRPr lang="cs-CZ" altLang="cs-CZ" sz="2400" dirty="0" smtClean="0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2400" dirty="0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2400" dirty="0" smtClean="0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dirty="0" err="1" smtClean="0"/>
              <a:t>Usually</a:t>
            </a:r>
            <a:r>
              <a:rPr lang="cs-CZ" altLang="cs-CZ" sz="2400" dirty="0" smtClean="0"/>
              <a:t> 20 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dirty="0" err="1" smtClean="0"/>
              <a:t>Radiometer</a:t>
            </a:r>
            <a:r>
              <a:rPr lang="cs-CZ" altLang="cs-CZ" sz="2400" dirty="0" smtClean="0"/>
              <a:t> </a:t>
            </a:r>
            <a:r>
              <a:rPr lang="cs-CZ" altLang="cs-CZ" sz="2400" dirty="0" err="1" smtClean="0"/>
              <a:t>ois</a:t>
            </a:r>
            <a:r>
              <a:rPr lang="cs-CZ" altLang="cs-CZ" sz="2400" dirty="0" smtClean="0"/>
              <a:t> </a:t>
            </a:r>
            <a:r>
              <a:rPr lang="cs-CZ" altLang="cs-CZ" sz="2400" dirty="0" err="1" smtClean="0"/>
              <a:t>recommended</a:t>
            </a:r>
            <a:r>
              <a:rPr lang="cs-CZ" altLang="cs-CZ" sz="2400" dirty="0" smtClean="0"/>
              <a:t> </a:t>
            </a:r>
            <a:endParaRPr lang="cs-CZ" altLang="cs-CZ" sz="2400" dirty="0"/>
          </a:p>
        </p:txBody>
      </p:sp>
    </p:spTree>
    <p:extLst>
      <p:ext uri="{BB962C8B-B14F-4D97-AF65-F5344CB8AC3E}">
        <p14:creationId xmlns:p14="http://schemas.microsoft.com/office/powerpoint/2010/main" val="3003737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xmlns="" id="{DA8CB39C-48F6-4541-A241-B6FC73B33B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cs-CZ" dirty="0" err="1" smtClean="0"/>
              <a:t>Photoinitiators</a:t>
            </a:r>
            <a:r>
              <a:rPr lang="cs-CZ" dirty="0" smtClean="0"/>
              <a:t>  </a:t>
            </a: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xmlns="" id="{1A2DE11C-DF8E-4BCE-94AF-AA30A1C185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168316" y="1816769"/>
            <a:ext cx="5166784" cy="41148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sz="2400" dirty="0" err="1"/>
              <a:t>Kafrchinon</a:t>
            </a:r>
            <a:r>
              <a:rPr lang="cs-CZ" sz="2400" dirty="0"/>
              <a:t> </a:t>
            </a:r>
          </a:p>
          <a:p>
            <a:pPr marL="0" indent="0">
              <a:buFont typeface="Wingdings" pitchFamily="2" charset="2"/>
              <a:buNone/>
              <a:defRPr/>
            </a:pPr>
            <a:r>
              <a:rPr lang="cs-CZ" sz="2400" dirty="0"/>
              <a:t>     CQ</a:t>
            </a:r>
          </a:p>
          <a:p>
            <a:pPr marL="0" indent="0">
              <a:buFont typeface="Wingdings" pitchFamily="2" charset="2"/>
              <a:buNone/>
              <a:defRPr/>
            </a:pPr>
            <a:endParaRPr lang="cs-CZ" sz="2400" dirty="0"/>
          </a:p>
          <a:p>
            <a:pPr>
              <a:defRPr/>
            </a:pPr>
            <a:r>
              <a:rPr lang="cs-CZ" sz="2400" dirty="0" err="1"/>
              <a:t>Phenylpropandion</a:t>
            </a:r>
            <a:r>
              <a:rPr lang="cs-CZ" sz="2400" dirty="0"/>
              <a:t> </a:t>
            </a:r>
          </a:p>
          <a:p>
            <a:pPr marL="0" indent="0">
              <a:buFont typeface="Wingdings" pitchFamily="2" charset="2"/>
              <a:buNone/>
              <a:defRPr/>
            </a:pPr>
            <a:r>
              <a:rPr lang="cs-CZ" sz="2400" dirty="0"/>
              <a:t>     PPP</a:t>
            </a:r>
          </a:p>
          <a:p>
            <a:pPr>
              <a:defRPr/>
            </a:pPr>
            <a:endParaRPr lang="cs-CZ" sz="2400" dirty="0"/>
          </a:p>
          <a:p>
            <a:pPr>
              <a:defRPr/>
            </a:pPr>
            <a:r>
              <a:rPr lang="cs-CZ" sz="2400" dirty="0" err="1"/>
              <a:t>Trimetylbenzoylphosphinoxid</a:t>
            </a:r>
            <a:r>
              <a:rPr lang="cs-CZ" sz="2400" dirty="0"/>
              <a:t> TPO</a:t>
            </a:r>
          </a:p>
          <a:p>
            <a:pPr marL="0" indent="0">
              <a:buFont typeface="Wingdings" pitchFamily="2" charset="2"/>
              <a:buNone/>
              <a:defRPr/>
            </a:pPr>
            <a:endParaRPr lang="cs-CZ" sz="2400" dirty="0"/>
          </a:p>
          <a:p>
            <a:pPr>
              <a:defRPr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06317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>
            <a:extLst>
              <a:ext uri="{FF2B5EF4-FFF2-40B4-BE49-F238E27FC236}">
                <a16:creationId xmlns:a16="http://schemas.microsoft.com/office/drawing/2014/main" xmlns="" id="{B3B53D50-A715-49B6-B339-B01D50546D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cs-CZ" dirty="0" err="1" smtClean="0"/>
              <a:t>Absorbtion</a:t>
            </a:r>
            <a:r>
              <a:rPr lang="cs-CZ" dirty="0" smtClean="0"/>
              <a:t> </a:t>
            </a:r>
            <a:r>
              <a:rPr lang="cs-CZ" dirty="0" err="1" smtClean="0"/>
              <a:t>spectrum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fotoiniciators</a:t>
            </a:r>
            <a:endParaRPr lang="cs-CZ" dirty="0"/>
          </a:p>
        </p:txBody>
      </p:sp>
      <p:graphicFrame>
        <p:nvGraphicFramePr>
          <p:cNvPr id="7" name="Zástupný symbol pro obsah 6">
            <a:extLst>
              <a:ext uri="{FF2B5EF4-FFF2-40B4-BE49-F238E27FC236}">
                <a16:creationId xmlns:a16="http://schemas.microsoft.com/office/drawing/2014/main" xmlns="" id="{CFDEBE05-DE41-4660-B5AE-2FF2599413B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32460850"/>
              </p:ext>
            </p:extLst>
          </p:nvPr>
        </p:nvGraphicFramePr>
        <p:xfrm>
          <a:off x="624417" y="2492375"/>
          <a:ext cx="10566399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2213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52213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52213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cs-CZ" dirty="0" err="1" smtClean="0"/>
                        <a:t>Photoinitiator</a:t>
                      </a:r>
                      <a:endParaRPr lang="cs-CZ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cs-CZ" dirty="0" err="1" smtClean="0"/>
                        <a:t>Absorbtion</a:t>
                      </a:r>
                      <a:r>
                        <a:rPr lang="cs-CZ" dirty="0" smtClean="0"/>
                        <a:t> </a:t>
                      </a:r>
                      <a:r>
                        <a:rPr lang="cs-CZ" dirty="0" err="1" smtClean="0"/>
                        <a:t>spectrum</a:t>
                      </a:r>
                      <a:r>
                        <a:rPr lang="cs-CZ" dirty="0" smtClean="0"/>
                        <a:t> </a:t>
                      </a:r>
                      <a:r>
                        <a:rPr lang="cs-CZ" dirty="0"/>
                        <a:t>(</a:t>
                      </a:r>
                      <a:r>
                        <a:rPr lang="cs-CZ" dirty="0" err="1"/>
                        <a:t>nm</a:t>
                      </a:r>
                      <a:r>
                        <a:rPr lang="cs-CZ" dirty="0"/>
                        <a:t>)</a:t>
                      </a: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Maximum (</a:t>
                      </a:r>
                      <a:r>
                        <a:rPr lang="cs-CZ" dirty="0" err="1"/>
                        <a:t>nm</a:t>
                      </a:r>
                      <a:r>
                        <a:rPr lang="cs-CZ" dirty="0"/>
                        <a:t>)</a:t>
                      </a:r>
                    </a:p>
                  </a:txBody>
                  <a:tcPr marL="121920" marR="12192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>
                          <a:solidFill>
                            <a:schemeClr val="tx1"/>
                          </a:solidFill>
                        </a:rPr>
                        <a:t>CQ</a:t>
                      </a: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440 - 500</a:t>
                      </a: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470</a:t>
                      </a:r>
                    </a:p>
                  </a:txBody>
                  <a:tcPr marL="121920" marR="12192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PPD</a:t>
                      </a: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380 – 430 </a:t>
                      </a: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400</a:t>
                      </a:r>
                    </a:p>
                  </a:txBody>
                  <a:tcPr marL="121920" marR="12192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TPO</a:t>
                      </a: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350 - 410 </a:t>
                      </a: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380</a:t>
                      </a:r>
                    </a:p>
                  </a:txBody>
                  <a:tcPr marL="121920" marR="12192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68963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2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363"/>
            <a:ext cx="12192000" cy="6707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8613440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386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285" y="584200"/>
            <a:ext cx="5065183" cy="265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4387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9118" y="620714"/>
            <a:ext cx="5024967" cy="261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4388" name="Obrázek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7400" y="3500439"/>
            <a:ext cx="5877984" cy="269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15074926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>
            <a:extLst>
              <a:ext uri="{FF2B5EF4-FFF2-40B4-BE49-F238E27FC236}">
                <a16:creationId xmlns:a16="http://schemas.microsoft.com/office/drawing/2014/main" xmlns="" id="{89287D1A-AA92-4401-A38E-3593A64772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4917" y="44450"/>
            <a:ext cx="10566400" cy="1143000"/>
          </a:xfrm>
        </p:spPr>
        <p:txBody>
          <a:bodyPr/>
          <a:lstStyle/>
          <a:p>
            <a:pPr algn="ctr">
              <a:defRPr/>
            </a:pPr>
            <a:r>
              <a:rPr lang="cs-CZ" dirty="0" err="1" smtClean="0"/>
              <a:t>Light</a:t>
            </a:r>
            <a:r>
              <a:rPr lang="cs-CZ" dirty="0" smtClean="0"/>
              <a:t> </a:t>
            </a:r>
            <a:r>
              <a:rPr lang="cs-CZ" dirty="0" err="1" smtClean="0"/>
              <a:t>conductor</a:t>
            </a:r>
            <a:endParaRPr lang="cs-CZ" dirty="0"/>
          </a:p>
        </p:txBody>
      </p:sp>
      <p:sp>
        <p:nvSpPr>
          <p:cNvPr id="9" name="Zástupný symbol pro obsah 8">
            <a:extLst>
              <a:ext uri="{FF2B5EF4-FFF2-40B4-BE49-F238E27FC236}">
                <a16:creationId xmlns:a16="http://schemas.microsoft.com/office/drawing/2014/main" xmlns="" id="{2878B2CA-1AA6-4312-BB7D-D2918D276EB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12800" y="1600200"/>
            <a:ext cx="4978400" cy="4114800"/>
          </a:xfrm>
        </p:spPr>
        <p:txBody>
          <a:bodyPr/>
          <a:lstStyle/>
          <a:p>
            <a:pPr>
              <a:defRPr/>
            </a:pPr>
            <a:endParaRPr lang="cs-CZ" dirty="0"/>
          </a:p>
        </p:txBody>
      </p:sp>
      <p:sp>
        <p:nvSpPr>
          <p:cNvPr id="10" name="Zástupný symbol pro obsah 9">
            <a:extLst>
              <a:ext uri="{FF2B5EF4-FFF2-40B4-BE49-F238E27FC236}">
                <a16:creationId xmlns:a16="http://schemas.microsoft.com/office/drawing/2014/main" xmlns="" id="{4FDDFF20-63DA-44C2-9BD6-5654798DE0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88617" y="1125539"/>
            <a:ext cx="4978400" cy="4535487"/>
          </a:xfrm>
        </p:spPr>
        <p:txBody>
          <a:bodyPr>
            <a:normAutofit/>
          </a:bodyPr>
          <a:lstStyle/>
          <a:p>
            <a:pPr marL="0" indent="0">
              <a:buFont typeface="Wingdings" pitchFamily="2" charset="2"/>
              <a:buNone/>
              <a:defRPr/>
            </a:pPr>
            <a:endParaRPr lang="cs-CZ" sz="2400" dirty="0"/>
          </a:p>
          <a:p>
            <a:pPr marL="0" indent="0">
              <a:buFont typeface="Wingdings" pitchFamily="2" charset="2"/>
              <a:buNone/>
              <a:defRPr/>
            </a:pPr>
            <a:r>
              <a:rPr lang="cs-CZ" sz="2400" dirty="0" smtClean="0">
                <a:solidFill>
                  <a:srgbClr val="FF0000"/>
                </a:solidFill>
              </a:rPr>
              <a:t> </a:t>
            </a:r>
            <a:r>
              <a:rPr lang="cs-CZ" sz="2400" dirty="0" err="1" smtClean="0">
                <a:solidFill>
                  <a:srgbClr val="FF0000"/>
                </a:solidFill>
              </a:rPr>
              <a:t>Small</a:t>
            </a:r>
            <a:r>
              <a:rPr lang="cs-CZ" sz="2400" dirty="0" smtClean="0">
                <a:solidFill>
                  <a:srgbClr val="FF0000"/>
                </a:solidFill>
              </a:rPr>
              <a:t> area – </a:t>
            </a:r>
            <a:r>
              <a:rPr lang="cs-CZ" sz="2400" dirty="0" smtClean="0"/>
              <a:t> </a:t>
            </a:r>
            <a:r>
              <a:rPr lang="cs-CZ" sz="2400" dirty="0" err="1" smtClean="0"/>
              <a:t>higher</a:t>
            </a:r>
            <a:r>
              <a:rPr lang="cs-CZ" sz="2400" dirty="0" smtClean="0"/>
              <a:t> </a:t>
            </a:r>
            <a:r>
              <a:rPr lang="cs-CZ" sz="2400" dirty="0" err="1" smtClean="0"/>
              <a:t>concentration</a:t>
            </a:r>
            <a:r>
              <a:rPr lang="cs-CZ" sz="2400" dirty="0" smtClean="0"/>
              <a:t> </a:t>
            </a:r>
            <a:r>
              <a:rPr lang="cs-CZ" sz="2400" dirty="0" err="1" smtClean="0"/>
              <a:t>of</a:t>
            </a:r>
            <a:r>
              <a:rPr lang="cs-CZ" sz="2400" dirty="0" smtClean="0"/>
              <a:t> output </a:t>
            </a:r>
            <a:r>
              <a:rPr lang="cs-CZ" sz="2400" dirty="0" err="1" smtClean="0"/>
              <a:t>energy</a:t>
            </a:r>
            <a:r>
              <a:rPr lang="cs-CZ" sz="2400" dirty="0" smtClean="0"/>
              <a:t>, but </a:t>
            </a:r>
            <a:r>
              <a:rPr lang="cs-CZ" sz="2400" dirty="0" err="1" smtClean="0"/>
              <a:t>bigger</a:t>
            </a:r>
            <a:r>
              <a:rPr lang="cs-CZ" sz="2400" dirty="0" smtClean="0"/>
              <a:t> </a:t>
            </a:r>
            <a:r>
              <a:rPr lang="cs-CZ" sz="2400" dirty="0" err="1" smtClean="0"/>
              <a:t>dispersion</a:t>
            </a:r>
            <a:endParaRPr lang="cs-CZ" sz="2400" dirty="0" smtClean="0"/>
          </a:p>
          <a:p>
            <a:pPr marL="0" indent="0">
              <a:buFont typeface="Wingdings" pitchFamily="2" charset="2"/>
              <a:buNone/>
              <a:defRPr/>
            </a:pPr>
            <a:endParaRPr lang="cs-CZ" sz="2400" dirty="0"/>
          </a:p>
          <a:p>
            <a:pPr marL="0" indent="0">
              <a:buFont typeface="Wingdings" pitchFamily="2" charset="2"/>
              <a:buNone/>
              <a:defRPr/>
            </a:pPr>
            <a:r>
              <a:rPr lang="cs-CZ" sz="2400" dirty="0" err="1" smtClean="0"/>
              <a:t>The</a:t>
            </a:r>
            <a:r>
              <a:rPr lang="cs-CZ" sz="2400" dirty="0" smtClean="0"/>
              <a:t> </a:t>
            </a:r>
            <a:r>
              <a:rPr lang="cs-CZ" sz="2400" dirty="0" err="1" smtClean="0"/>
              <a:t>average</a:t>
            </a:r>
            <a:r>
              <a:rPr lang="cs-CZ" sz="2400" dirty="0" smtClean="0"/>
              <a:t> distance </a:t>
            </a:r>
            <a:r>
              <a:rPr lang="cs-CZ" sz="2400" dirty="0" err="1" smtClean="0"/>
              <a:t>is</a:t>
            </a:r>
            <a:r>
              <a:rPr lang="cs-CZ" sz="2400" dirty="0" smtClean="0"/>
              <a:t>  </a:t>
            </a:r>
            <a:r>
              <a:rPr lang="cs-CZ" sz="2400" dirty="0"/>
              <a:t>4 mm – 10 mm</a:t>
            </a:r>
            <a:r>
              <a:rPr lang="cs-CZ" sz="2400" dirty="0" smtClean="0"/>
              <a:t>.</a:t>
            </a:r>
          </a:p>
          <a:p>
            <a:pPr marL="0" indent="0">
              <a:buFont typeface="Wingdings" pitchFamily="2" charset="2"/>
              <a:buNone/>
              <a:defRPr/>
            </a:pPr>
            <a:endParaRPr lang="cs-CZ" sz="2400" dirty="0"/>
          </a:p>
          <a:p>
            <a:pPr marL="0" indent="0">
              <a:buFont typeface="Wingdings" pitchFamily="2" charset="2"/>
              <a:buNone/>
              <a:defRPr/>
            </a:pPr>
            <a:r>
              <a:rPr lang="cs-CZ" sz="2400" dirty="0" smtClean="0"/>
              <a:t>Standard </a:t>
            </a:r>
            <a:r>
              <a:rPr lang="cs-CZ" sz="2400" dirty="0" err="1" smtClean="0"/>
              <a:t>light</a:t>
            </a:r>
            <a:r>
              <a:rPr lang="cs-CZ" sz="2400" dirty="0" smtClean="0"/>
              <a:t> </a:t>
            </a:r>
            <a:r>
              <a:rPr lang="cs-CZ" sz="2400" dirty="0" err="1" smtClean="0"/>
              <a:t>conductor</a:t>
            </a:r>
            <a:r>
              <a:rPr lang="cs-CZ" sz="2400" dirty="0" smtClean="0"/>
              <a:t> – more </a:t>
            </a:r>
            <a:r>
              <a:rPr lang="cs-CZ" sz="2400" dirty="0" err="1" smtClean="0"/>
              <a:t>reliable</a:t>
            </a:r>
            <a:r>
              <a:rPr lang="cs-CZ" sz="2400" dirty="0" smtClean="0"/>
              <a:t> </a:t>
            </a:r>
            <a:r>
              <a:rPr lang="cs-CZ" sz="2400" dirty="0" err="1" smtClean="0"/>
              <a:t>for</a:t>
            </a:r>
            <a:r>
              <a:rPr lang="cs-CZ" sz="2400" dirty="0" smtClean="0"/>
              <a:t> </a:t>
            </a:r>
            <a:r>
              <a:rPr lang="cs-CZ" sz="2400" dirty="0" err="1" smtClean="0"/>
              <a:t>daily</a:t>
            </a:r>
            <a:r>
              <a:rPr lang="cs-CZ" sz="2400" dirty="0" smtClean="0"/>
              <a:t> </a:t>
            </a:r>
            <a:r>
              <a:rPr lang="cs-CZ" sz="2400" dirty="0" err="1" smtClean="0"/>
              <a:t>is</a:t>
            </a:r>
            <a:endParaRPr lang="cs-CZ" sz="2400" dirty="0"/>
          </a:p>
          <a:p>
            <a:pPr marL="0" indent="0">
              <a:buFont typeface="Wingdings" pitchFamily="2" charset="2"/>
              <a:buNone/>
              <a:defRPr/>
            </a:pPr>
            <a:endParaRPr lang="cs-CZ" sz="2400" dirty="0"/>
          </a:p>
          <a:p>
            <a:pPr marL="0" indent="0">
              <a:buFont typeface="Wingdings" pitchFamily="2" charset="2"/>
              <a:buNone/>
              <a:defRPr/>
            </a:pPr>
            <a:endParaRPr lang="cs-CZ" sz="2400" dirty="0"/>
          </a:p>
        </p:txBody>
      </p:sp>
      <p:pic>
        <p:nvPicPr>
          <p:cNvPr id="145413" name="Obráze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284" y="1700213"/>
            <a:ext cx="4739216" cy="1306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5414" name="Obrázek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534" y="3074988"/>
            <a:ext cx="4643967" cy="157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5415" name="TextovéPole 10"/>
          <p:cNvSpPr txBox="1">
            <a:spLocks noChangeArrowheads="1"/>
          </p:cNvSpPr>
          <p:nvPr/>
        </p:nvSpPr>
        <p:spPr bwMode="auto">
          <a:xfrm>
            <a:off x="1454151" y="5154614"/>
            <a:ext cx="333828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/>
              <a:t>Standardní a kónický světlovod</a:t>
            </a:r>
          </a:p>
        </p:txBody>
      </p:sp>
      <p:cxnSp>
        <p:nvCxnSpPr>
          <p:cNvPr id="13" name="Přímá spojnice se šipkou 12">
            <a:extLst>
              <a:ext uri="{FF2B5EF4-FFF2-40B4-BE49-F238E27FC236}">
                <a16:creationId xmlns:a16="http://schemas.microsoft.com/office/drawing/2014/main" xmlns="" id="{F9E6D73F-9131-4A3D-9FC3-3B68561E2803}"/>
              </a:ext>
            </a:extLst>
          </p:cNvPr>
          <p:cNvCxnSpPr/>
          <p:nvPr/>
        </p:nvCxnSpPr>
        <p:spPr>
          <a:xfrm flipH="1" flipV="1">
            <a:off x="2159001" y="4797425"/>
            <a:ext cx="480484" cy="357188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nice se šipkou 14">
            <a:extLst>
              <a:ext uri="{FF2B5EF4-FFF2-40B4-BE49-F238E27FC236}">
                <a16:creationId xmlns:a16="http://schemas.microsoft.com/office/drawing/2014/main" xmlns="" id="{C35EA0F9-173D-4404-89C5-AB30A139D47A}"/>
              </a:ext>
            </a:extLst>
          </p:cNvPr>
          <p:cNvCxnSpPr/>
          <p:nvPr/>
        </p:nvCxnSpPr>
        <p:spPr>
          <a:xfrm flipV="1">
            <a:off x="3983568" y="4797425"/>
            <a:ext cx="385233" cy="357188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7071145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Mode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curing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41684" y="1407696"/>
            <a:ext cx="5384800" cy="4525963"/>
          </a:xfrm>
        </p:spPr>
        <p:txBody>
          <a:bodyPr>
            <a:normAutofit fontScale="92500" lnSpcReduction="10000"/>
          </a:bodyPr>
          <a:lstStyle/>
          <a:p>
            <a:r>
              <a:rPr lang="cs-CZ" sz="2400" dirty="0" err="1" smtClean="0"/>
              <a:t>Continuous</a:t>
            </a:r>
            <a:r>
              <a:rPr lang="cs-CZ" sz="2400" dirty="0" smtClean="0"/>
              <a:t> </a:t>
            </a:r>
            <a:r>
              <a:rPr lang="cs-CZ" sz="2400" dirty="0" err="1" smtClean="0"/>
              <a:t>curing</a:t>
            </a:r>
            <a:r>
              <a:rPr lang="cs-CZ" sz="2400" dirty="0" smtClean="0"/>
              <a:t> </a:t>
            </a:r>
            <a:r>
              <a:rPr lang="cs-CZ" sz="2400" dirty="0" err="1" smtClean="0"/>
              <a:t>at</a:t>
            </a:r>
            <a:r>
              <a:rPr lang="cs-CZ" sz="2400" dirty="0" smtClean="0"/>
              <a:t> a </a:t>
            </a:r>
            <a:r>
              <a:rPr lang="cs-CZ" sz="2400" dirty="0" err="1" smtClean="0"/>
              <a:t>constant</a:t>
            </a:r>
            <a:r>
              <a:rPr lang="cs-CZ" sz="2400" dirty="0" smtClean="0"/>
              <a:t> intensity </a:t>
            </a:r>
            <a:r>
              <a:rPr lang="cs-CZ" sz="2400" dirty="0" err="1" smtClean="0"/>
              <a:t>level</a:t>
            </a:r>
            <a:r>
              <a:rPr lang="cs-CZ" sz="2400" dirty="0" smtClean="0"/>
              <a:t>: 40s </a:t>
            </a:r>
            <a:r>
              <a:rPr lang="cs-CZ" sz="2400" dirty="0" err="1" smtClean="0"/>
              <a:t>of</a:t>
            </a:r>
            <a:r>
              <a:rPr lang="cs-CZ" sz="2400" dirty="0" smtClean="0"/>
              <a:t> 500 </a:t>
            </a:r>
            <a:r>
              <a:rPr lang="cs-CZ" sz="2400" dirty="0" err="1" smtClean="0"/>
              <a:t>mW</a:t>
            </a:r>
            <a:r>
              <a:rPr lang="cs-CZ" sz="2400" dirty="0" smtClean="0"/>
              <a:t>/cm</a:t>
            </a:r>
            <a:r>
              <a:rPr lang="cs-CZ" sz="2400" baseline="30000" dirty="0" smtClean="0"/>
              <a:t>2</a:t>
            </a:r>
            <a:endParaRPr lang="cs-CZ" sz="2400" dirty="0" smtClean="0"/>
          </a:p>
          <a:p>
            <a:r>
              <a:rPr lang="cs-CZ" sz="2400" dirty="0" err="1" smtClean="0"/>
              <a:t>Continuous</a:t>
            </a:r>
            <a:r>
              <a:rPr lang="cs-CZ" sz="2400" dirty="0" smtClean="0"/>
              <a:t> </a:t>
            </a:r>
            <a:r>
              <a:rPr lang="cs-CZ" sz="2400" dirty="0" err="1" smtClean="0"/>
              <a:t>two</a:t>
            </a:r>
            <a:r>
              <a:rPr lang="cs-CZ" sz="2400" dirty="0" smtClean="0"/>
              <a:t> step </a:t>
            </a:r>
            <a:r>
              <a:rPr lang="cs-CZ" sz="2400" dirty="0" err="1" smtClean="0"/>
              <a:t>curing</a:t>
            </a:r>
            <a:endParaRPr lang="cs-CZ" sz="2400" dirty="0" smtClean="0"/>
          </a:p>
          <a:p>
            <a:r>
              <a:rPr lang="cs-CZ" sz="2400" dirty="0" smtClean="0"/>
              <a:t>10 s 150 W/cm</a:t>
            </a:r>
            <a:r>
              <a:rPr lang="cs-CZ" sz="2400" baseline="30000" dirty="0" smtClean="0"/>
              <a:t>2</a:t>
            </a:r>
            <a:r>
              <a:rPr lang="cs-CZ" sz="2400" dirty="0" smtClean="0"/>
              <a:t> </a:t>
            </a:r>
            <a:r>
              <a:rPr lang="cs-CZ" sz="2400" dirty="0" err="1" smtClean="0"/>
              <a:t>then</a:t>
            </a:r>
            <a:r>
              <a:rPr lang="cs-CZ" sz="2400" dirty="0" smtClean="0"/>
              <a:t> 750</a:t>
            </a:r>
            <a:r>
              <a:rPr lang="cs-CZ" sz="2400" dirty="0"/>
              <a:t> </a:t>
            </a:r>
            <a:r>
              <a:rPr lang="cs-CZ" sz="2400" dirty="0" err="1"/>
              <a:t>mW</a:t>
            </a:r>
            <a:r>
              <a:rPr lang="cs-CZ" sz="2400" dirty="0"/>
              <a:t>/cm</a:t>
            </a:r>
            <a:r>
              <a:rPr lang="cs-CZ" sz="2400" baseline="30000" dirty="0"/>
              <a:t>2</a:t>
            </a:r>
          </a:p>
          <a:p>
            <a:r>
              <a:rPr lang="cs-CZ" sz="2400" dirty="0" err="1"/>
              <a:t>f</a:t>
            </a:r>
            <a:r>
              <a:rPr lang="cs-CZ" sz="2400" dirty="0" err="1" smtClean="0"/>
              <a:t>or</a:t>
            </a:r>
            <a:r>
              <a:rPr lang="cs-CZ" sz="2400" dirty="0" smtClean="0"/>
              <a:t> </a:t>
            </a:r>
            <a:r>
              <a:rPr lang="cs-CZ" sz="2400" dirty="0" err="1" smtClean="0"/>
              <a:t>remaining</a:t>
            </a:r>
            <a:r>
              <a:rPr lang="cs-CZ" sz="2400" dirty="0" smtClean="0"/>
              <a:t> </a:t>
            </a:r>
            <a:r>
              <a:rPr lang="cs-CZ" sz="2400" dirty="0" err="1" smtClean="0"/>
              <a:t>time</a:t>
            </a:r>
            <a:endParaRPr lang="cs-CZ" sz="2400" dirty="0"/>
          </a:p>
          <a:p>
            <a:r>
              <a:rPr lang="cs-CZ" sz="2400" dirty="0" err="1" smtClean="0"/>
              <a:t>Two</a:t>
            </a:r>
            <a:r>
              <a:rPr lang="cs-CZ" sz="2400" dirty="0" smtClean="0"/>
              <a:t> step ramp – </a:t>
            </a:r>
            <a:r>
              <a:rPr lang="cs-CZ" sz="2400" dirty="0" err="1" smtClean="0"/>
              <a:t>low</a:t>
            </a:r>
            <a:r>
              <a:rPr lang="cs-CZ" sz="2400" dirty="0" smtClean="0"/>
              <a:t> intensity </a:t>
            </a:r>
            <a:r>
              <a:rPr lang="cs-CZ" sz="2400" dirty="0" err="1" smtClean="0"/>
              <a:t>level</a:t>
            </a:r>
            <a:r>
              <a:rPr lang="cs-CZ" sz="2400" dirty="0" smtClean="0"/>
              <a:t> </a:t>
            </a:r>
            <a:r>
              <a:rPr lang="cs-CZ" sz="2400" dirty="0" err="1" smtClean="0"/>
              <a:t>gradually</a:t>
            </a:r>
            <a:r>
              <a:rPr lang="cs-CZ" sz="2400" dirty="0" smtClean="0"/>
              <a:t> </a:t>
            </a:r>
            <a:r>
              <a:rPr lang="cs-CZ" sz="2400" dirty="0" err="1" smtClean="0"/>
              <a:t>increases</a:t>
            </a:r>
            <a:r>
              <a:rPr lang="cs-CZ" sz="2400" dirty="0" smtClean="0"/>
              <a:t> (5-10s) to </a:t>
            </a:r>
            <a:r>
              <a:rPr lang="cs-CZ" sz="2400" dirty="0" err="1" smtClean="0"/>
              <a:t>achieve</a:t>
            </a:r>
            <a:r>
              <a:rPr lang="cs-CZ" sz="2400" dirty="0" smtClean="0"/>
              <a:t> a </a:t>
            </a:r>
            <a:r>
              <a:rPr lang="cs-CZ" sz="2400" dirty="0" err="1" smtClean="0"/>
              <a:t>final</a:t>
            </a:r>
            <a:r>
              <a:rPr lang="cs-CZ" sz="2400" dirty="0" smtClean="0"/>
              <a:t> </a:t>
            </a:r>
            <a:r>
              <a:rPr lang="cs-CZ" sz="2400" dirty="0" err="1" smtClean="0"/>
              <a:t>high</a:t>
            </a:r>
            <a:r>
              <a:rPr lang="cs-CZ" sz="2400" dirty="0" smtClean="0"/>
              <a:t> intensity</a:t>
            </a:r>
            <a:endParaRPr lang="cs-CZ" sz="2400" dirty="0"/>
          </a:p>
          <a:p>
            <a:r>
              <a:rPr lang="cs-CZ" sz="2400" dirty="0" smtClean="0"/>
              <a:t>Puls </a:t>
            </a:r>
            <a:r>
              <a:rPr lang="cs-CZ" sz="2400" dirty="0" err="1" smtClean="0"/>
              <a:t>delay</a:t>
            </a:r>
            <a:endParaRPr lang="cs-CZ" sz="2400" dirty="0" smtClean="0"/>
          </a:p>
          <a:p>
            <a:r>
              <a:rPr lang="cs-CZ" sz="2400" dirty="0" err="1" smtClean="0"/>
              <a:t>Low</a:t>
            </a:r>
            <a:r>
              <a:rPr lang="cs-CZ" sz="2400" dirty="0" smtClean="0"/>
              <a:t> intensity </a:t>
            </a:r>
            <a:r>
              <a:rPr lang="cs-CZ" sz="2400" dirty="0" err="1" smtClean="0"/>
              <a:t>short</a:t>
            </a:r>
            <a:r>
              <a:rPr lang="cs-CZ" sz="2400" dirty="0" smtClean="0"/>
              <a:t> </a:t>
            </a:r>
            <a:r>
              <a:rPr lang="cs-CZ" sz="2400" dirty="0" err="1" smtClean="0"/>
              <a:t>time</a:t>
            </a:r>
            <a:r>
              <a:rPr lang="cs-CZ" sz="2400" dirty="0" smtClean="0"/>
              <a:t>, 100 - 300</a:t>
            </a:r>
            <a:r>
              <a:rPr lang="cs-CZ" sz="2400" dirty="0"/>
              <a:t> </a:t>
            </a:r>
            <a:r>
              <a:rPr lang="cs-CZ" sz="2400" dirty="0" err="1" smtClean="0"/>
              <a:t>mW</a:t>
            </a:r>
            <a:r>
              <a:rPr lang="cs-CZ" sz="2400" dirty="0" smtClean="0"/>
              <a:t>/cm</a:t>
            </a:r>
            <a:r>
              <a:rPr lang="cs-CZ" sz="2400" baseline="30000" dirty="0" smtClean="0"/>
              <a:t>2</a:t>
            </a:r>
            <a:r>
              <a:rPr lang="cs-CZ" sz="2400" dirty="0" smtClean="0"/>
              <a:t>unit </a:t>
            </a:r>
            <a:r>
              <a:rPr lang="cs-CZ" sz="2400" dirty="0" err="1" smtClean="0"/>
              <a:t>is</a:t>
            </a:r>
            <a:r>
              <a:rPr lang="cs-CZ" sz="2400" dirty="0" smtClean="0"/>
              <a:t> </a:t>
            </a:r>
            <a:r>
              <a:rPr lang="cs-CZ" sz="2400" dirty="0" err="1" smtClean="0"/>
              <a:t>turn</a:t>
            </a:r>
            <a:r>
              <a:rPr lang="cs-CZ" sz="2400" dirty="0" smtClean="0"/>
              <a:t> </a:t>
            </a:r>
            <a:r>
              <a:rPr lang="cs-CZ" sz="2400" dirty="0" err="1" smtClean="0"/>
              <a:t>off</a:t>
            </a:r>
            <a:r>
              <a:rPr lang="cs-CZ" sz="2400" dirty="0" smtClean="0"/>
              <a:t>.  3 min </a:t>
            </a:r>
            <a:r>
              <a:rPr lang="cs-CZ" sz="2400" dirty="0" err="1" smtClean="0"/>
              <a:t>pause</a:t>
            </a:r>
            <a:endParaRPr lang="cs-CZ" sz="2400" dirty="0" smtClean="0"/>
          </a:p>
          <a:p>
            <a:r>
              <a:rPr lang="cs-CZ" sz="2400" dirty="0" err="1" smtClean="0"/>
              <a:t>Final</a:t>
            </a:r>
            <a:r>
              <a:rPr lang="cs-CZ" sz="2400" dirty="0" smtClean="0"/>
              <a:t> </a:t>
            </a:r>
            <a:r>
              <a:rPr lang="cs-CZ" sz="2400" dirty="0" err="1" smtClean="0"/>
              <a:t>curing</a:t>
            </a:r>
            <a:r>
              <a:rPr lang="cs-CZ" sz="2400" dirty="0" smtClean="0"/>
              <a:t> 600 </a:t>
            </a:r>
            <a:r>
              <a:rPr lang="cs-CZ" sz="2400" dirty="0" err="1"/>
              <a:t>mW</a:t>
            </a:r>
            <a:r>
              <a:rPr lang="cs-CZ" sz="2400" dirty="0"/>
              <a:t>/cm</a:t>
            </a:r>
            <a:r>
              <a:rPr lang="cs-CZ" sz="2400" baseline="30000" dirty="0"/>
              <a:t>2</a:t>
            </a:r>
            <a:endParaRPr lang="cs-CZ" sz="2400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89579" y="1327486"/>
            <a:ext cx="5384800" cy="4525963"/>
          </a:xfrm>
        </p:spPr>
        <p:txBody>
          <a:bodyPr>
            <a:normAutofit fontScale="92500" lnSpcReduction="10000"/>
          </a:bodyPr>
          <a:lstStyle/>
          <a:p>
            <a:r>
              <a:rPr lang="cs-CZ" dirty="0" err="1" smtClean="0"/>
              <a:t>Othe</a:t>
            </a:r>
            <a:r>
              <a:rPr lang="cs-CZ" dirty="0" smtClean="0"/>
              <a:t> </a:t>
            </a:r>
            <a:r>
              <a:rPr lang="cs-CZ" dirty="0" err="1" smtClean="0"/>
              <a:t>factors</a:t>
            </a:r>
            <a:r>
              <a:rPr lang="cs-CZ" dirty="0" smtClean="0"/>
              <a:t> </a:t>
            </a:r>
            <a:r>
              <a:rPr lang="cs-CZ" dirty="0" err="1" smtClean="0"/>
              <a:t>for</a:t>
            </a:r>
            <a:r>
              <a:rPr lang="cs-CZ" dirty="0" smtClean="0"/>
              <a:t> </a:t>
            </a:r>
            <a:r>
              <a:rPr lang="cs-CZ" dirty="0" err="1" smtClean="0"/>
              <a:t>consideration</a:t>
            </a:r>
            <a:endParaRPr lang="cs-CZ" dirty="0" smtClean="0"/>
          </a:p>
          <a:p>
            <a:endParaRPr lang="cs-CZ" dirty="0"/>
          </a:p>
          <a:p>
            <a:r>
              <a:rPr lang="cs-CZ" dirty="0" err="1" smtClean="0"/>
              <a:t>Shade</a:t>
            </a:r>
            <a:endParaRPr lang="cs-CZ" dirty="0" smtClean="0"/>
          </a:p>
          <a:p>
            <a:endParaRPr lang="cs-CZ" dirty="0"/>
          </a:p>
          <a:p>
            <a:r>
              <a:rPr lang="cs-CZ" dirty="0" err="1" smtClean="0"/>
              <a:t>Increments</a:t>
            </a:r>
            <a:r>
              <a:rPr lang="cs-CZ" dirty="0" smtClean="0"/>
              <a:t> </a:t>
            </a:r>
            <a:r>
              <a:rPr lang="cs-CZ" dirty="0" err="1" smtClean="0"/>
              <a:t>towards</a:t>
            </a:r>
            <a:r>
              <a:rPr lang="cs-CZ" dirty="0" smtClean="0"/>
              <a:t> dentin </a:t>
            </a:r>
            <a:r>
              <a:rPr lang="cs-CZ" dirty="0" err="1" smtClean="0"/>
              <a:t>walls</a:t>
            </a:r>
            <a:endParaRPr lang="cs-CZ" dirty="0" smtClean="0"/>
          </a:p>
          <a:p>
            <a:endParaRPr lang="cs-CZ" dirty="0"/>
          </a:p>
          <a:p>
            <a:r>
              <a:rPr lang="cs-CZ" dirty="0" smtClean="0"/>
              <a:t>Pulse </a:t>
            </a:r>
            <a:r>
              <a:rPr lang="cs-CZ" dirty="0" err="1" smtClean="0"/>
              <a:t>delay</a:t>
            </a:r>
            <a:r>
              <a:rPr lang="cs-CZ" dirty="0" smtClean="0"/>
              <a:t> </a:t>
            </a:r>
            <a:r>
              <a:rPr lang="cs-CZ" dirty="0" err="1" smtClean="0"/>
              <a:t>technique</a:t>
            </a:r>
            <a:r>
              <a:rPr lang="cs-CZ" dirty="0" smtClean="0"/>
              <a:t> </a:t>
            </a:r>
            <a:r>
              <a:rPr lang="cs-CZ" dirty="0" err="1" smtClean="0"/>
              <a:t>is</a:t>
            </a:r>
            <a:r>
              <a:rPr lang="cs-CZ" dirty="0" smtClean="0"/>
              <a:t> </a:t>
            </a:r>
            <a:r>
              <a:rPr lang="cs-CZ" dirty="0" err="1" smtClean="0"/>
              <a:t>dedicated</a:t>
            </a:r>
            <a:r>
              <a:rPr lang="cs-CZ" dirty="0" smtClean="0"/>
              <a:t> to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layer</a:t>
            </a:r>
            <a:r>
              <a:rPr lang="cs-CZ" dirty="0" smtClean="0"/>
              <a:t> </a:t>
            </a:r>
            <a:r>
              <a:rPr lang="cs-CZ" dirty="0" err="1" smtClean="0"/>
              <a:t>that</a:t>
            </a:r>
            <a:r>
              <a:rPr lang="cs-CZ" dirty="0" smtClean="0"/>
              <a:t> </a:t>
            </a:r>
            <a:r>
              <a:rPr lang="cs-CZ" dirty="0" err="1" smtClean="0"/>
              <a:t>contacts</a:t>
            </a:r>
            <a:r>
              <a:rPr lang="cs-CZ" dirty="0" smtClean="0"/>
              <a:t> </a:t>
            </a:r>
            <a:r>
              <a:rPr lang="cs-CZ" dirty="0" err="1" smtClean="0"/>
              <a:t>enamel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17631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Flowables</a:t>
            </a:r>
            <a:endParaRPr lang="cs-CZ" dirty="0">
              <a:solidFill>
                <a:schemeClr val="tx2">
                  <a:lumMod val="60000"/>
                  <a:lumOff val="4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>
              <a:defRPr/>
            </a:pPr>
            <a:r>
              <a:rPr lang="cs-CZ" sz="2800" dirty="0" smtClean="0"/>
              <a:t> – marginální </a:t>
            </a:r>
            <a:r>
              <a:rPr lang="cs-CZ" sz="2800" dirty="0" err="1" smtClean="0"/>
              <a:t>adaptation</a:t>
            </a:r>
            <a:r>
              <a:rPr lang="cs-CZ" sz="2800" dirty="0" smtClean="0"/>
              <a:t> (</a:t>
            </a:r>
            <a:r>
              <a:rPr lang="cs-CZ" sz="2800" dirty="0" err="1" smtClean="0"/>
              <a:t>material</a:t>
            </a:r>
            <a:r>
              <a:rPr lang="cs-CZ" sz="2800" dirty="0" smtClean="0"/>
              <a:t> </a:t>
            </a:r>
            <a:r>
              <a:rPr lang="cs-CZ" sz="2800" dirty="0" err="1" smtClean="0"/>
              <a:t>flows</a:t>
            </a:r>
            <a:r>
              <a:rPr lang="cs-CZ" sz="2800" dirty="0" smtClean="0"/>
              <a:t>)</a:t>
            </a:r>
          </a:p>
          <a:p>
            <a:pPr>
              <a:defRPr/>
            </a:pPr>
            <a:endParaRPr lang="cs-CZ" sz="2800" dirty="0"/>
          </a:p>
          <a:p>
            <a:pPr>
              <a:defRPr/>
            </a:pPr>
            <a:r>
              <a:rPr lang="cs-CZ" sz="2800" dirty="0" smtClean="0"/>
              <a:t> - </a:t>
            </a:r>
            <a:r>
              <a:rPr lang="cs-CZ" sz="2800" dirty="0" err="1" smtClean="0"/>
              <a:t>small</a:t>
            </a:r>
            <a:r>
              <a:rPr lang="cs-CZ" sz="2800" dirty="0" smtClean="0"/>
              <a:t> </a:t>
            </a:r>
            <a:r>
              <a:rPr lang="cs-CZ" sz="2800" dirty="0" err="1" smtClean="0"/>
              <a:t>polymerization</a:t>
            </a:r>
            <a:r>
              <a:rPr lang="cs-CZ" sz="2800" dirty="0" smtClean="0"/>
              <a:t> stress  –  </a:t>
            </a:r>
            <a:r>
              <a:rPr lang="cs-CZ" sz="2800" dirty="0" err="1" smtClean="0"/>
              <a:t>importance</a:t>
            </a:r>
            <a:r>
              <a:rPr lang="cs-CZ" sz="2800" dirty="0" smtClean="0"/>
              <a:t> in </a:t>
            </a:r>
            <a:r>
              <a:rPr lang="cs-CZ" sz="2800" dirty="0" err="1" smtClean="0"/>
              <a:t>incremental</a:t>
            </a:r>
            <a:r>
              <a:rPr lang="cs-CZ" sz="2800" dirty="0" smtClean="0"/>
              <a:t> </a:t>
            </a:r>
            <a:r>
              <a:rPr lang="cs-CZ" sz="2800" dirty="0" err="1" smtClean="0"/>
              <a:t>technique</a:t>
            </a:r>
            <a:endParaRPr lang="cs-CZ" sz="2800" dirty="0" smtClean="0"/>
          </a:p>
          <a:p>
            <a:pPr>
              <a:defRPr/>
            </a:pPr>
            <a:endParaRPr lang="cs-CZ" sz="2800" dirty="0" smtClean="0"/>
          </a:p>
          <a:p>
            <a:pPr>
              <a:defRPr/>
            </a:pPr>
            <a:r>
              <a:rPr lang="cs-CZ" sz="2800" dirty="0" smtClean="0"/>
              <a:t>-  </a:t>
            </a:r>
            <a:r>
              <a:rPr lang="cs-CZ" sz="2800" dirty="0" err="1" smtClean="0"/>
              <a:t>block</a:t>
            </a:r>
            <a:r>
              <a:rPr lang="cs-CZ" sz="2800" dirty="0" smtClean="0"/>
              <a:t> </a:t>
            </a:r>
            <a:r>
              <a:rPr lang="cs-CZ" sz="2800" dirty="0" err="1" smtClean="0"/>
              <a:t>out</a:t>
            </a:r>
            <a:r>
              <a:rPr lang="cs-CZ" sz="2800" dirty="0" smtClean="0"/>
              <a:t> </a:t>
            </a:r>
            <a:r>
              <a:rPr lang="cs-CZ" sz="2800" dirty="0" err="1" smtClean="0"/>
              <a:t>of</a:t>
            </a:r>
            <a:r>
              <a:rPr lang="cs-CZ" sz="2800" dirty="0" smtClean="0"/>
              <a:t> </a:t>
            </a:r>
            <a:r>
              <a:rPr lang="cs-CZ" sz="2800" dirty="0" err="1" smtClean="0"/>
              <a:t>undercuts</a:t>
            </a:r>
            <a:r>
              <a:rPr lang="cs-CZ" sz="2800" dirty="0" smtClean="0"/>
              <a:t> </a:t>
            </a:r>
          </a:p>
          <a:p>
            <a:pPr>
              <a:defRPr/>
            </a:pPr>
            <a:endParaRPr lang="cs-CZ" sz="2800" dirty="0"/>
          </a:p>
          <a:p>
            <a:pPr>
              <a:defRPr/>
            </a:pPr>
            <a:r>
              <a:rPr lang="cs-CZ" sz="2800" dirty="0" smtClean="0"/>
              <a:t>- </a:t>
            </a:r>
            <a:r>
              <a:rPr lang="cs-CZ" dirty="0" err="1"/>
              <a:t>s</a:t>
            </a:r>
            <a:r>
              <a:rPr lang="cs-CZ" sz="2800" dirty="0" err="1" smtClean="0"/>
              <a:t>mall</a:t>
            </a:r>
            <a:r>
              <a:rPr lang="cs-CZ" sz="2800" dirty="0" smtClean="0"/>
              <a:t> </a:t>
            </a:r>
            <a:r>
              <a:rPr lang="cs-CZ" sz="2800" dirty="0" err="1" smtClean="0"/>
              <a:t>cavities</a:t>
            </a:r>
            <a:r>
              <a:rPr lang="cs-CZ" sz="2800" dirty="0" smtClean="0"/>
              <a:t>, </a:t>
            </a:r>
            <a:r>
              <a:rPr lang="cs-CZ" sz="2800" dirty="0" err="1" smtClean="0"/>
              <a:t>corrections</a:t>
            </a:r>
            <a:r>
              <a:rPr lang="cs-CZ" sz="2800" dirty="0" smtClean="0"/>
              <a:t>  </a:t>
            </a:r>
          </a:p>
          <a:p>
            <a:pPr>
              <a:defRPr/>
            </a:pPr>
            <a:endParaRPr lang="cs-CZ" sz="2800" dirty="0"/>
          </a:p>
          <a:p>
            <a:pPr>
              <a:defRPr/>
            </a:pP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3975799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err="1" smtClean="0"/>
              <a:t>Macrofiller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Font typeface="Wingdings" pitchFamily="2" charset="2"/>
              <a:buNone/>
              <a:defRPr/>
            </a:pPr>
            <a:r>
              <a:rPr lang="en-US" dirty="0" smtClean="0"/>
              <a:t> </a:t>
            </a:r>
          </a:p>
          <a:p>
            <a:pPr>
              <a:defRPr/>
            </a:pPr>
            <a:r>
              <a:rPr lang="en-US" dirty="0" smtClean="0"/>
              <a:t>Particles µm or tenths of µm  </a:t>
            </a:r>
          </a:p>
          <a:p>
            <a:pPr>
              <a:defRPr/>
            </a:pPr>
            <a:r>
              <a:rPr lang="en-US" dirty="0" smtClean="0"/>
              <a:t>Good mechanical  resistance , abrasion resistance, bad </a:t>
            </a:r>
            <a:r>
              <a:rPr lang="en-US" dirty="0" err="1" smtClean="0"/>
              <a:t>polishability</a:t>
            </a:r>
            <a:r>
              <a:rPr lang="en-US" dirty="0" smtClean="0"/>
              <a:t>.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53574087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Composite</a:t>
            </a:r>
            <a:r>
              <a:rPr lang="cs-CZ" dirty="0" smtClean="0"/>
              <a:t> </a:t>
            </a:r>
            <a:r>
              <a:rPr lang="cs-CZ" dirty="0" err="1" smtClean="0"/>
              <a:t>materials</a:t>
            </a:r>
            <a:r>
              <a:rPr lang="cs-CZ" dirty="0" smtClean="0"/>
              <a:t> </a:t>
            </a:r>
            <a:r>
              <a:rPr lang="cs-CZ" dirty="0" err="1" smtClean="0"/>
              <a:t>with</a:t>
            </a:r>
            <a:r>
              <a:rPr lang="cs-CZ" dirty="0" smtClean="0"/>
              <a:t> </a:t>
            </a:r>
            <a:r>
              <a:rPr lang="cs-CZ" dirty="0" err="1" smtClean="0"/>
              <a:t>high</a:t>
            </a:r>
            <a:r>
              <a:rPr lang="cs-CZ" dirty="0" smtClean="0"/>
              <a:t> </a:t>
            </a:r>
            <a:r>
              <a:rPr lang="cs-CZ" dirty="0" err="1" smtClean="0"/>
              <a:t>viscosity</a:t>
            </a:r>
            <a:endParaRPr lang="cs-CZ" dirty="0"/>
          </a:p>
        </p:txBody>
      </p:sp>
      <p:sp>
        <p:nvSpPr>
          <p:cNvPr id="7" name="Zástupný symbol pro obsah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 smtClean="0"/>
              <a:t>Small</a:t>
            </a:r>
            <a:r>
              <a:rPr lang="cs-CZ" dirty="0" smtClean="0"/>
              <a:t> </a:t>
            </a:r>
            <a:r>
              <a:rPr lang="cs-CZ" dirty="0" err="1" smtClean="0"/>
              <a:t>polymerization</a:t>
            </a:r>
            <a:r>
              <a:rPr lang="cs-CZ" dirty="0" smtClean="0"/>
              <a:t> </a:t>
            </a:r>
            <a:r>
              <a:rPr lang="cs-CZ" dirty="0" err="1" smtClean="0"/>
              <a:t>shrinkage</a:t>
            </a:r>
            <a:endParaRPr lang="cs-CZ" dirty="0" smtClean="0"/>
          </a:p>
          <a:p>
            <a:r>
              <a:rPr lang="cs-CZ" dirty="0" err="1" smtClean="0"/>
              <a:t>Hihg</a:t>
            </a:r>
            <a:r>
              <a:rPr lang="cs-CZ" dirty="0" smtClean="0"/>
              <a:t> </a:t>
            </a:r>
            <a:r>
              <a:rPr lang="cs-CZ" dirty="0" err="1" smtClean="0"/>
              <a:t>polymerization</a:t>
            </a:r>
            <a:r>
              <a:rPr lang="cs-CZ" dirty="0" smtClean="0"/>
              <a:t> stress</a:t>
            </a:r>
          </a:p>
          <a:p>
            <a:r>
              <a:rPr lang="cs-CZ" dirty="0" err="1" smtClean="0"/>
              <a:t>Worse</a:t>
            </a:r>
            <a:r>
              <a:rPr lang="cs-CZ" dirty="0" smtClean="0"/>
              <a:t> </a:t>
            </a:r>
            <a:r>
              <a:rPr lang="cs-CZ" dirty="0" err="1" smtClean="0"/>
              <a:t>marginal</a:t>
            </a:r>
            <a:r>
              <a:rPr lang="cs-CZ" dirty="0" smtClean="0"/>
              <a:t> </a:t>
            </a:r>
            <a:r>
              <a:rPr lang="cs-CZ" dirty="0" err="1" smtClean="0"/>
              <a:t>adaptation</a:t>
            </a:r>
            <a:r>
              <a:rPr lang="cs-CZ" dirty="0" smtClean="0"/>
              <a:t>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61836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Bulk</a:t>
            </a:r>
            <a:r>
              <a:rPr lang="cs-CZ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 </a:t>
            </a:r>
            <a:r>
              <a:rPr lang="cs-CZ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fill</a:t>
            </a:r>
            <a:r>
              <a:rPr lang="cs-CZ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 </a:t>
            </a:r>
            <a:endParaRPr lang="cs-CZ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12800" y="1600200"/>
            <a:ext cx="10566400" cy="4114800"/>
          </a:xfrm>
          <a:prstGeom prst="rect">
            <a:avLst/>
          </a:prstGeom>
        </p:spPr>
        <p:txBody>
          <a:bodyPr>
            <a:normAutofit fontScale="85000" lnSpcReduction="20000"/>
          </a:bodyPr>
          <a:lstStyle/>
          <a:p>
            <a:pPr marL="457200" indent="-457200">
              <a:buFontTx/>
              <a:buChar char="-"/>
            </a:pPr>
            <a:r>
              <a:rPr lang="cs-CZ" sz="2800" dirty="0" err="1" smtClean="0"/>
              <a:t>Application</a:t>
            </a:r>
            <a:r>
              <a:rPr lang="cs-CZ" sz="2800" dirty="0" smtClean="0"/>
              <a:t> and </a:t>
            </a:r>
            <a:r>
              <a:rPr lang="cs-CZ" sz="2800" dirty="0" err="1" smtClean="0"/>
              <a:t>curing</a:t>
            </a:r>
            <a:r>
              <a:rPr lang="cs-CZ" sz="2800" dirty="0" smtClean="0"/>
              <a:t> in </a:t>
            </a:r>
            <a:r>
              <a:rPr lang="cs-CZ" sz="2800" dirty="0" err="1" smtClean="0"/>
              <a:t>one</a:t>
            </a:r>
            <a:r>
              <a:rPr lang="cs-CZ" sz="2800" dirty="0" smtClean="0"/>
              <a:t> </a:t>
            </a:r>
            <a:r>
              <a:rPr lang="cs-CZ" sz="2800" dirty="0" err="1" smtClean="0"/>
              <a:t>bulk</a:t>
            </a:r>
            <a:r>
              <a:rPr lang="cs-CZ" sz="2800" dirty="0" smtClean="0"/>
              <a:t> </a:t>
            </a:r>
          </a:p>
          <a:p>
            <a:pPr marL="457200" indent="-457200">
              <a:buFontTx/>
              <a:buChar char="-"/>
            </a:pPr>
            <a:r>
              <a:rPr lang="cs-CZ" dirty="0" err="1" smtClean="0"/>
              <a:t>Higher</a:t>
            </a:r>
            <a:r>
              <a:rPr lang="cs-CZ" dirty="0" smtClean="0"/>
              <a:t> </a:t>
            </a:r>
            <a:r>
              <a:rPr lang="cs-CZ" dirty="0" err="1" smtClean="0"/>
              <a:t>amount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fotoinitiators</a:t>
            </a:r>
            <a:endParaRPr lang="cs-CZ" dirty="0" smtClean="0"/>
          </a:p>
          <a:p>
            <a:pPr marL="457200" indent="-457200">
              <a:buFontTx/>
              <a:buChar char="-"/>
            </a:pPr>
            <a:r>
              <a:rPr lang="cs-CZ" dirty="0" err="1" smtClean="0"/>
              <a:t>Higher</a:t>
            </a:r>
            <a:r>
              <a:rPr lang="cs-CZ" dirty="0" smtClean="0"/>
              <a:t> </a:t>
            </a:r>
            <a:r>
              <a:rPr lang="cs-CZ" dirty="0" err="1" smtClean="0"/>
              <a:t>translucency</a:t>
            </a:r>
            <a:endParaRPr lang="cs-CZ" dirty="0" smtClean="0"/>
          </a:p>
          <a:p>
            <a:pPr marL="457200" indent="-457200">
              <a:buFontTx/>
              <a:buChar char="-"/>
            </a:pPr>
            <a:r>
              <a:rPr lang="cs-CZ" sz="2800" dirty="0" err="1" smtClean="0"/>
              <a:t>The</a:t>
            </a:r>
            <a:r>
              <a:rPr lang="cs-CZ" sz="2800" dirty="0" smtClean="0"/>
              <a:t> </a:t>
            </a:r>
            <a:r>
              <a:rPr lang="cs-CZ" sz="2800" dirty="0" err="1" smtClean="0"/>
              <a:t>problem</a:t>
            </a:r>
            <a:r>
              <a:rPr lang="cs-CZ" sz="2800" dirty="0" smtClean="0"/>
              <a:t> </a:t>
            </a:r>
            <a:r>
              <a:rPr lang="cs-CZ" sz="2800" dirty="0" err="1" smtClean="0"/>
              <a:t>with</a:t>
            </a:r>
            <a:r>
              <a:rPr lang="cs-CZ" sz="2800" dirty="0" smtClean="0"/>
              <a:t> </a:t>
            </a:r>
            <a:r>
              <a:rPr lang="cs-CZ" sz="2800" dirty="0" err="1" smtClean="0"/>
              <a:t>polymerization</a:t>
            </a:r>
            <a:r>
              <a:rPr lang="cs-CZ" sz="2800" dirty="0" smtClean="0"/>
              <a:t> stress </a:t>
            </a:r>
            <a:r>
              <a:rPr lang="cs-CZ" sz="2800" dirty="0" err="1" smtClean="0"/>
              <a:t>is</a:t>
            </a:r>
            <a:r>
              <a:rPr lang="cs-CZ" sz="2800" dirty="0" smtClean="0"/>
              <a:t> not </a:t>
            </a:r>
            <a:r>
              <a:rPr lang="cs-CZ" sz="2800" dirty="0" err="1" smtClean="0"/>
              <a:t>comlpetely</a:t>
            </a:r>
            <a:r>
              <a:rPr lang="cs-CZ" sz="2800" dirty="0" smtClean="0"/>
              <a:t> </a:t>
            </a:r>
            <a:r>
              <a:rPr lang="cs-CZ" sz="2800" dirty="0" err="1" smtClean="0"/>
              <a:t>solved</a:t>
            </a:r>
            <a:endParaRPr lang="cs-CZ" sz="2800" dirty="0" smtClean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sz="2800" dirty="0" smtClean="0"/>
              <a:t> </a:t>
            </a:r>
          </a:p>
          <a:p>
            <a:pPr marL="0" indent="0">
              <a:buNone/>
            </a:pPr>
            <a:r>
              <a:rPr lang="cs-CZ" dirty="0" smtClean="0"/>
              <a:t>Group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various</a:t>
            </a:r>
            <a:r>
              <a:rPr lang="cs-CZ" dirty="0" smtClean="0"/>
              <a:t> </a:t>
            </a:r>
            <a:r>
              <a:rPr lang="cs-CZ" dirty="0" err="1" smtClean="0"/>
              <a:t>materials</a:t>
            </a:r>
            <a:r>
              <a:rPr lang="cs-CZ" dirty="0" smtClean="0"/>
              <a:t>: </a:t>
            </a:r>
            <a:endParaRPr lang="cs-CZ" sz="2800" dirty="0"/>
          </a:p>
          <a:p>
            <a:pPr marL="514350" indent="-514350">
              <a:buAutoNum type="arabicPeriod"/>
            </a:pPr>
            <a:r>
              <a:rPr lang="cs-CZ" sz="2800" dirty="0" err="1" smtClean="0"/>
              <a:t>Flowables</a:t>
            </a:r>
            <a:r>
              <a:rPr lang="cs-CZ" sz="2800" dirty="0" smtClean="0"/>
              <a:t>   </a:t>
            </a:r>
          </a:p>
          <a:p>
            <a:pPr marL="514350" indent="-514350">
              <a:buAutoNum type="arabicPeriod"/>
            </a:pPr>
            <a:r>
              <a:rPr lang="cs-CZ" sz="2800" dirty="0" err="1" smtClean="0"/>
              <a:t>Condensables</a:t>
            </a:r>
            <a:endParaRPr lang="cs-CZ" sz="2800" dirty="0" smtClean="0"/>
          </a:p>
          <a:p>
            <a:pPr marL="514350" indent="-514350">
              <a:buAutoNum type="arabicPeriod"/>
            </a:pPr>
            <a:r>
              <a:rPr lang="cs-CZ" sz="2800" dirty="0" err="1" smtClean="0"/>
              <a:t>Sonic</a:t>
            </a:r>
            <a:r>
              <a:rPr lang="cs-CZ" sz="2800" dirty="0" smtClean="0"/>
              <a:t> Fill (</a:t>
            </a:r>
            <a:r>
              <a:rPr lang="cs-CZ" sz="2800" dirty="0" err="1" smtClean="0"/>
              <a:t>KaVo</a:t>
            </a:r>
            <a:r>
              <a:rPr lang="cs-CZ" sz="2800" dirty="0" smtClean="0"/>
              <a:t>)</a:t>
            </a:r>
          </a:p>
          <a:p>
            <a:pPr marL="514350" indent="-514350">
              <a:buAutoNum type="arabicPeriod"/>
            </a:pPr>
            <a:endParaRPr lang="cs-CZ" sz="2800" dirty="0" smtClean="0"/>
          </a:p>
          <a:p>
            <a:pPr marL="514350" indent="-514350">
              <a:buAutoNum type="arabicPeriod"/>
            </a:pP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265233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Sonic</a:t>
            </a:r>
            <a:r>
              <a:rPr lang="cs-CZ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Fill</a:t>
            </a:r>
            <a:endParaRPr lang="cs-CZ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64867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19667" y="2205038"/>
            <a:ext cx="5232400" cy="3009900"/>
          </a:xfrm>
          <a:prstGeom prst="rect">
            <a:avLst/>
          </a:prstGeom>
        </p:spPr>
      </p:pic>
      <p:sp>
        <p:nvSpPr>
          <p:cNvPr id="164868" name="TextovéPole 4"/>
          <p:cNvSpPr txBox="1">
            <a:spLocks noChangeArrowheads="1"/>
          </p:cNvSpPr>
          <p:nvPr/>
        </p:nvSpPr>
        <p:spPr bwMode="auto">
          <a:xfrm>
            <a:off x="6265335" y="1634791"/>
            <a:ext cx="4807726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English111 Vivace BT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English111 Vivace BT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English111 Vivace BT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English111 Vivace BT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English111 Vivace BT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English111 Vivace BT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English111 Vivace BT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English111 Vivace BT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English111 Vivace BT" pitchFamily="66" charset="0"/>
              </a:defRPr>
            </a:lvl9pPr>
          </a:lstStyle>
          <a:p>
            <a:pPr eaLnBrk="1" hangingPunct="1"/>
            <a:endParaRPr lang="cs-CZ" dirty="0"/>
          </a:p>
          <a:p>
            <a:pPr eaLnBrk="1" hangingPunct="1"/>
            <a:r>
              <a:rPr lang="cs-CZ" dirty="0" smtClean="0"/>
              <a:t>Big </a:t>
            </a:r>
            <a:r>
              <a:rPr lang="cs-CZ" dirty="0" err="1" smtClean="0"/>
              <a:t>bulk</a:t>
            </a:r>
            <a:r>
              <a:rPr lang="cs-CZ" dirty="0" smtClean="0"/>
              <a:t> up to 5mm (</a:t>
            </a:r>
            <a:r>
              <a:rPr lang="cs-CZ" dirty="0" err="1" smtClean="0"/>
              <a:t>less</a:t>
            </a:r>
            <a:r>
              <a:rPr lang="cs-CZ" dirty="0" smtClean="0"/>
              <a:t> – 4 mm </a:t>
            </a:r>
          </a:p>
          <a:p>
            <a:pPr eaLnBrk="1" hangingPunct="1"/>
            <a:r>
              <a:rPr lang="cs-CZ" dirty="0" err="1" smtClean="0"/>
              <a:t>is</a:t>
            </a:r>
            <a:r>
              <a:rPr lang="cs-CZ" dirty="0" smtClean="0"/>
              <a:t> </a:t>
            </a:r>
            <a:r>
              <a:rPr lang="cs-CZ" dirty="0" err="1" smtClean="0"/>
              <a:t>recommended</a:t>
            </a:r>
            <a:r>
              <a:rPr lang="cs-CZ" dirty="0" smtClean="0"/>
              <a:t>)</a:t>
            </a:r>
            <a:endParaRPr lang="cs-CZ" dirty="0"/>
          </a:p>
          <a:p>
            <a:pPr eaLnBrk="1" hangingPunct="1"/>
            <a:endParaRPr lang="cs-CZ" dirty="0"/>
          </a:p>
          <a:p>
            <a:pPr eaLnBrk="1" hangingPunct="1"/>
            <a:r>
              <a:rPr lang="cs-CZ" dirty="0" err="1" smtClean="0"/>
              <a:t>Sonic</a:t>
            </a:r>
            <a:r>
              <a:rPr lang="cs-CZ" dirty="0" smtClean="0"/>
              <a:t> </a:t>
            </a:r>
            <a:r>
              <a:rPr lang="cs-CZ" dirty="0"/>
              <a:t>„</a:t>
            </a:r>
            <a:r>
              <a:rPr lang="cs-CZ" dirty="0" err="1" smtClean="0"/>
              <a:t>activation</a:t>
            </a:r>
            <a:r>
              <a:rPr lang="cs-CZ" dirty="0" smtClean="0"/>
              <a:t>“ </a:t>
            </a:r>
            <a:r>
              <a:rPr lang="cs-CZ" dirty="0"/>
              <a:t>– </a:t>
            </a:r>
            <a:r>
              <a:rPr lang="cs-CZ" dirty="0" err="1" smtClean="0"/>
              <a:t>vibration</a:t>
            </a:r>
            <a:r>
              <a:rPr lang="cs-CZ" dirty="0" smtClean="0"/>
              <a:t> </a:t>
            </a:r>
          </a:p>
          <a:p>
            <a:pPr eaLnBrk="1" hangingPunct="1"/>
            <a:r>
              <a:rPr lang="cs-CZ" dirty="0" err="1" smtClean="0"/>
              <a:t>decrease</a:t>
            </a:r>
            <a:r>
              <a:rPr lang="cs-CZ" dirty="0" smtClean="0"/>
              <a:t> </a:t>
            </a:r>
            <a:r>
              <a:rPr lang="cs-CZ" dirty="0" err="1" smtClean="0"/>
              <a:t>viscosity</a:t>
            </a:r>
            <a:endParaRPr lang="cs-CZ" dirty="0"/>
          </a:p>
          <a:p>
            <a:pPr eaLnBrk="1" hangingPunct="1"/>
            <a:endParaRPr lang="cs-CZ" dirty="0"/>
          </a:p>
          <a:p>
            <a:pPr eaLnBrk="1" hangingPunct="1"/>
            <a:r>
              <a:rPr lang="cs-CZ" dirty="0" err="1" smtClean="0"/>
              <a:t>Internal</a:t>
            </a:r>
            <a:r>
              <a:rPr lang="cs-CZ" dirty="0" smtClean="0"/>
              <a:t> </a:t>
            </a:r>
            <a:r>
              <a:rPr lang="cs-CZ" dirty="0" err="1" smtClean="0"/>
              <a:t>dispersion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light</a:t>
            </a:r>
            <a:r>
              <a:rPr lang="cs-CZ" dirty="0" smtClean="0"/>
              <a:t> </a:t>
            </a:r>
            <a:endParaRPr lang="cs-CZ" dirty="0"/>
          </a:p>
          <a:p>
            <a:pPr eaLnBrk="1" hangingPunct="1"/>
            <a:endParaRPr lang="cs-CZ" dirty="0" smtClean="0"/>
          </a:p>
          <a:p>
            <a:pPr eaLnBrk="1" hangingPunct="1"/>
            <a:r>
              <a:rPr lang="cs-CZ" dirty="0" smtClean="0"/>
              <a:t>Long term </a:t>
            </a:r>
            <a:r>
              <a:rPr lang="cs-CZ" dirty="0" err="1" smtClean="0"/>
              <a:t>expeerience</a:t>
            </a:r>
            <a:r>
              <a:rPr lang="cs-CZ" dirty="0" smtClean="0"/>
              <a:t>?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95795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cs-CZ" dirty="0" err="1" smtClean="0"/>
              <a:t>Factors</a:t>
            </a:r>
            <a:r>
              <a:rPr lang="cs-CZ" dirty="0" smtClean="0"/>
              <a:t> </a:t>
            </a:r>
            <a:r>
              <a:rPr lang="cs-CZ" dirty="0" err="1" smtClean="0"/>
              <a:t>that</a:t>
            </a:r>
            <a:r>
              <a:rPr lang="cs-CZ" dirty="0" smtClean="0"/>
              <a:t> influence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quality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bonding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30725"/>
          </a:xfrm>
        </p:spPr>
        <p:txBody>
          <a:bodyPr>
            <a:normAutofit lnSpcReduction="10000"/>
          </a:bodyPr>
          <a:lstStyle/>
          <a:p>
            <a:pPr>
              <a:defRPr/>
            </a:pPr>
            <a:r>
              <a:rPr lang="cs-CZ" sz="2400" dirty="0" err="1" smtClean="0"/>
              <a:t>Structure</a:t>
            </a:r>
            <a:r>
              <a:rPr lang="cs-CZ" sz="2400" dirty="0" smtClean="0"/>
              <a:t> and </a:t>
            </a:r>
            <a:r>
              <a:rPr lang="cs-CZ" sz="2400" dirty="0" err="1" smtClean="0"/>
              <a:t>composition</a:t>
            </a:r>
            <a:r>
              <a:rPr lang="cs-CZ" sz="2400" dirty="0" smtClean="0"/>
              <a:t> </a:t>
            </a:r>
            <a:r>
              <a:rPr lang="cs-CZ" sz="2400" dirty="0" err="1" smtClean="0"/>
              <a:t>of</a:t>
            </a:r>
            <a:r>
              <a:rPr lang="cs-CZ" sz="2400" dirty="0" smtClean="0"/>
              <a:t> hard </a:t>
            </a:r>
            <a:r>
              <a:rPr lang="cs-CZ" sz="2400" dirty="0" err="1" smtClean="0"/>
              <a:t>dental</a:t>
            </a:r>
            <a:r>
              <a:rPr lang="cs-CZ" sz="2400" dirty="0" smtClean="0"/>
              <a:t> </a:t>
            </a:r>
            <a:r>
              <a:rPr lang="cs-CZ" sz="2400" dirty="0" err="1" smtClean="0"/>
              <a:t>tissues</a:t>
            </a:r>
            <a:endParaRPr lang="cs-CZ" sz="2400" dirty="0" smtClean="0"/>
          </a:p>
          <a:p>
            <a:pPr>
              <a:defRPr/>
            </a:pPr>
            <a:endParaRPr lang="cs-CZ" sz="2400" dirty="0"/>
          </a:p>
          <a:p>
            <a:pPr>
              <a:defRPr/>
            </a:pPr>
            <a:r>
              <a:rPr lang="cs-CZ" sz="2400" dirty="0" err="1" smtClean="0"/>
              <a:t>Quality</a:t>
            </a:r>
            <a:r>
              <a:rPr lang="cs-CZ" sz="2400" dirty="0" smtClean="0"/>
              <a:t> </a:t>
            </a:r>
            <a:r>
              <a:rPr lang="cs-CZ" sz="2400" dirty="0" err="1" smtClean="0"/>
              <a:t>of</a:t>
            </a:r>
            <a:r>
              <a:rPr lang="cs-CZ" sz="2400" dirty="0" smtClean="0"/>
              <a:t> </a:t>
            </a:r>
            <a:r>
              <a:rPr lang="cs-CZ" sz="2400" dirty="0" err="1" smtClean="0"/>
              <a:t>their</a:t>
            </a:r>
            <a:r>
              <a:rPr lang="cs-CZ" sz="2400" dirty="0" smtClean="0"/>
              <a:t> </a:t>
            </a:r>
            <a:r>
              <a:rPr lang="cs-CZ" sz="2400" dirty="0" err="1" smtClean="0"/>
              <a:t>surface</a:t>
            </a:r>
            <a:r>
              <a:rPr lang="cs-CZ" sz="2400" dirty="0" smtClean="0"/>
              <a:t> – </a:t>
            </a:r>
            <a:r>
              <a:rPr lang="cs-CZ" sz="2400" dirty="0" err="1" smtClean="0"/>
              <a:t>esp</a:t>
            </a:r>
            <a:r>
              <a:rPr lang="cs-CZ" sz="2400" dirty="0" smtClean="0"/>
              <a:t>. presence </a:t>
            </a:r>
            <a:r>
              <a:rPr lang="cs-CZ" sz="2400" dirty="0" err="1" smtClean="0"/>
              <a:t>of</a:t>
            </a:r>
            <a:r>
              <a:rPr lang="cs-CZ" sz="2400" dirty="0" smtClean="0"/>
              <a:t> </a:t>
            </a:r>
            <a:r>
              <a:rPr lang="cs-CZ" sz="2400" dirty="0" err="1" smtClean="0"/>
              <a:t>smear</a:t>
            </a:r>
            <a:r>
              <a:rPr lang="cs-CZ" sz="2400" dirty="0" smtClean="0"/>
              <a:t> </a:t>
            </a:r>
            <a:r>
              <a:rPr lang="cs-CZ" sz="2400" dirty="0" err="1" smtClean="0"/>
              <a:t>layer</a:t>
            </a:r>
            <a:r>
              <a:rPr lang="cs-CZ" sz="2400" dirty="0" smtClean="0"/>
              <a:t>, </a:t>
            </a:r>
            <a:r>
              <a:rPr lang="cs-CZ" sz="2400" dirty="0" err="1" smtClean="0"/>
              <a:t>contamination</a:t>
            </a:r>
            <a:r>
              <a:rPr lang="cs-CZ" sz="2400" dirty="0" smtClean="0"/>
              <a:t> </a:t>
            </a:r>
            <a:r>
              <a:rPr lang="cs-CZ" sz="2400" dirty="0" err="1" smtClean="0"/>
              <a:t>with</a:t>
            </a:r>
            <a:r>
              <a:rPr lang="cs-CZ" sz="2400" dirty="0" smtClean="0"/>
              <a:t> </a:t>
            </a:r>
            <a:r>
              <a:rPr lang="cs-CZ" sz="2400" dirty="0" err="1" smtClean="0"/>
              <a:t>moisture</a:t>
            </a:r>
            <a:r>
              <a:rPr lang="cs-CZ" sz="2400" dirty="0" smtClean="0"/>
              <a:t>, </a:t>
            </a:r>
            <a:r>
              <a:rPr lang="cs-CZ" sz="2400" dirty="0" err="1" smtClean="0"/>
              <a:t>saliva</a:t>
            </a:r>
            <a:r>
              <a:rPr lang="cs-CZ" sz="2400" dirty="0" smtClean="0"/>
              <a:t> and </a:t>
            </a:r>
            <a:r>
              <a:rPr lang="cs-CZ" sz="2400" dirty="0" err="1" smtClean="0"/>
              <a:t>blood</a:t>
            </a:r>
            <a:endParaRPr lang="cs-CZ" sz="2400" dirty="0" smtClean="0"/>
          </a:p>
          <a:p>
            <a:pPr>
              <a:defRPr/>
            </a:pPr>
            <a:endParaRPr lang="cs-CZ" sz="2400" dirty="0"/>
          </a:p>
          <a:p>
            <a:pPr>
              <a:defRPr/>
            </a:pPr>
            <a:r>
              <a:rPr lang="cs-CZ" sz="2400" dirty="0" err="1" smtClean="0"/>
              <a:t>Configuration</a:t>
            </a:r>
            <a:r>
              <a:rPr lang="cs-CZ" sz="2400" dirty="0" smtClean="0"/>
              <a:t> </a:t>
            </a:r>
            <a:r>
              <a:rPr lang="cs-CZ" sz="2400" dirty="0" err="1" smtClean="0"/>
              <a:t>factor</a:t>
            </a:r>
            <a:r>
              <a:rPr lang="cs-CZ" sz="2400" dirty="0" smtClean="0"/>
              <a:t> – C- </a:t>
            </a:r>
            <a:r>
              <a:rPr lang="cs-CZ" sz="2400" dirty="0" err="1" smtClean="0"/>
              <a:t>factor</a:t>
            </a:r>
            <a:endParaRPr lang="cs-CZ" sz="2400" dirty="0" smtClean="0"/>
          </a:p>
          <a:p>
            <a:pPr>
              <a:defRPr/>
            </a:pPr>
            <a:endParaRPr lang="cs-CZ" sz="2400" dirty="0"/>
          </a:p>
          <a:p>
            <a:pPr>
              <a:defRPr/>
            </a:pPr>
            <a:r>
              <a:rPr lang="cs-CZ" sz="2400" dirty="0" err="1" smtClean="0"/>
              <a:t>Mechanical</a:t>
            </a:r>
            <a:r>
              <a:rPr lang="cs-CZ" sz="2400" dirty="0" smtClean="0"/>
              <a:t> </a:t>
            </a:r>
            <a:r>
              <a:rPr lang="cs-CZ" sz="2400" dirty="0" err="1" smtClean="0"/>
              <a:t>loading</a:t>
            </a:r>
            <a:r>
              <a:rPr lang="cs-CZ" sz="2400" dirty="0" smtClean="0"/>
              <a:t> </a:t>
            </a:r>
            <a:r>
              <a:rPr lang="cs-CZ" sz="2400" dirty="0" err="1" smtClean="0"/>
              <a:t>of</a:t>
            </a:r>
            <a:r>
              <a:rPr lang="cs-CZ" sz="2400" dirty="0" smtClean="0"/>
              <a:t> </a:t>
            </a:r>
            <a:r>
              <a:rPr lang="cs-CZ" sz="2400" dirty="0" err="1" smtClean="0"/>
              <a:t>the</a:t>
            </a:r>
            <a:r>
              <a:rPr lang="cs-CZ" sz="2400" dirty="0" smtClean="0"/>
              <a:t> </a:t>
            </a:r>
            <a:r>
              <a:rPr lang="cs-CZ" sz="2400" dirty="0" err="1" smtClean="0"/>
              <a:t>adhesive</a:t>
            </a:r>
            <a:r>
              <a:rPr lang="cs-CZ" sz="2400" dirty="0" smtClean="0"/>
              <a:t> </a:t>
            </a:r>
            <a:r>
              <a:rPr lang="cs-CZ" sz="2400" dirty="0" err="1" smtClean="0"/>
              <a:t>connection</a:t>
            </a:r>
            <a:endParaRPr lang="cs-CZ" sz="2400" dirty="0" smtClean="0"/>
          </a:p>
          <a:p>
            <a:pPr>
              <a:defRPr/>
            </a:pPr>
            <a:endParaRPr lang="cs-CZ" sz="2400" dirty="0"/>
          </a:p>
          <a:p>
            <a:pPr>
              <a:defRPr/>
            </a:pPr>
            <a:r>
              <a:rPr lang="cs-CZ" sz="2400" dirty="0" smtClean="0"/>
              <a:t>Oral </a:t>
            </a:r>
            <a:r>
              <a:rPr lang="cs-CZ" sz="2400" dirty="0" err="1" smtClean="0"/>
              <a:t>environment</a:t>
            </a:r>
            <a:r>
              <a:rPr lang="cs-CZ" sz="2400" dirty="0" smtClean="0"/>
              <a:t> and </a:t>
            </a:r>
            <a:r>
              <a:rPr lang="cs-CZ" sz="2400" dirty="0" err="1" smtClean="0"/>
              <a:t>external</a:t>
            </a:r>
            <a:r>
              <a:rPr lang="cs-CZ" sz="2400" dirty="0" smtClean="0"/>
              <a:t> </a:t>
            </a:r>
            <a:r>
              <a:rPr lang="cs-CZ" sz="2400" dirty="0" err="1" smtClean="0"/>
              <a:t>chemical</a:t>
            </a:r>
            <a:r>
              <a:rPr lang="cs-CZ" sz="2400" dirty="0" smtClean="0"/>
              <a:t> </a:t>
            </a:r>
            <a:r>
              <a:rPr lang="cs-CZ" sz="2400" dirty="0" err="1" smtClean="0"/>
              <a:t>materials</a:t>
            </a:r>
            <a:r>
              <a:rPr lang="cs-CZ" sz="2400" dirty="0" smtClean="0"/>
              <a:t> (</a:t>
            </a:r>
            <a:r>
              <a:rPr lang="cs-CZ" sz="2400" dirty="0" err="1" smtClean="0"/>
              <a:t>tooth</a:t>
            </a:r>
            <a:r>
              <a:rPr lang="cs-CZ" sz="2400" dirty="0" smtClean="0"/>
              <a:t> </a:t>
            </a:r>
            <a:r>
              <a:rPr lang="cs-CZ" sz="2400" dirty="0" err="1" smtClean="0"/>
              <a:t>pastes</a:t>
            </a:r>
            <a:r>
              <a:rPr lang="cs-CZ" sz="2400" dirty="0" smtClean="0"/>
              <a:t>, </a:t>
            </a:r>
            <a:r>
              <a:rPr lang="cs-CZ" sz="2400" dirty="0" err="1" smtClean="0"/>
              <a:t>asntiseptics</a:t>
            </a:r>
            <a:r>
              <a:rPr lang="cs-CZ" sz="2400" dirty="0" smtClean="0"/>
              <a:t>, </a:t>
            </a:r>
            <a:r>
              <a:rPr lang="cs-CZ" sz="2400" dirty="0" err="1" smtClean="0"/>
              <a:t>bleaching</a:t>
            </a:r>
            <a:r>
              <a:rPr lang="cs-CZ" sz="2400" dirty="0" smtClean="0"/>
              <a:t> agent </a:t>
            </a:r>
            <a:r>
              <a:rPr lang="cs-CZ" sz="2400" dirty="0" err="1" smtClean="0"/>
              <a:t>rtc</a:t>
            </a:r>
            <a:r>
              <a:rPr lang="cs-CZ" sz="2400" dirty="0" smtClean="0"/>
              <a:t>.)</a:t>
            </a:r>
          </a:p>
          <a:p>
            <a:pPr>
              <a:defRPr/>
            </a:pPr>
            <a:endParaRPr lang="cs-CZ" sz="2400" dirty="0" smtClean="0"/>
          </a:p>
          <a:p>
            <a:pPr>
              <a:defRPr/>
            </a:pP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265845815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44063" y="2909747"/>
            <a:ext cx="10753200" cy="451576"/>
          </a:xfrm>
        </p:spPr>
        <p:txBody>
          <a:bodyPr>
            <a:normAutofit fontScale="90000"/>
          </a:bodyPr>
          <a:lstStyle/>
          <a:p>
            <a:r>
              <a:rPr lang="cs-CZ" dirty="0" err="1" smtClean="0"/>
              <a:t>Working</a:t>
            </a:r>
            <a:r>
              <a:rPr lang="cs-CZ" dirty="0" smtClean="0"/>
              <a:t> </a:t>
            </a:r>
            <a:r>
              <a:rPr lang="cs-CZ" dirty="0" err="1" smtClean="0"/>
              <a:t>procedure</a:t>
            </a:r>
            <a:r>
              <a:rPr lang="cs-CZ" dirty="0" smtClean="0"/>
              <a:t> and </a:t>
            </a:r>
            <a:r>
              <a:rPr lang="cs-CZ" dirty="0" err="1" smtClean="0"/>
              <a:t>variables</a:t>
            </a:r>
            <a:r>
              <a:rPr lang="cs-CZ" dirty="0" smtClean="0"/>
              <a:t> </a:t>
            </a:r>
            <a:r>
              <a:rPr lang="cs-CZ" dirty="0" err="1" smtClean="0"/>
              <a:t>affecting</a:t>
            </a:r>
            <a:r>
              <a:rPr lang="cs-CZ" dirty="0" smtClean="0"/>
              <a:t>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bonding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88365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464" name="Picture 8" descr="Jo4JPEG-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83873" y="2067679"/>
            <a:ext cx="3556000" cy="2103437"/>
          </a:xfrm>
          <a:prstGeom prst="rect">
            <a:avLst/>
          </a:prstGeom>
          <a:noFill/>
        </p:spPr>
      </p:pic>
      <p:pic>
        <p:nvPicPr>
          <p:cNvPr id="147461" name="Picture 5" descr="Jo5JPEG-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97600" y="3187660"/>
            <a:ext cx="3556000" cy="1966912"/>
          </a:xfrm>
          <a:prstGeom prst="rect">
            <a:avLst/>
          </a:prstGeom>
          <a:noFill/>
        </p:spPr>
      </p:pic>
      <p:sp>
        <p:nvSpPr>
          <p:cNvPr id="147465" name="Rectangle 9"/>
          <p:cNvSpPr>
            <a:spLocks noChangeArrowheads="1"/>
          </p:cNvSpPr>
          <p:nvPr/>
        </p:nvSpPr>
        <p:spPr bwMode="auto">
          <a:xfrm>
            <a:off x="812800" y="5791200"/>
            <a:ext cx="10769600" cy="152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7466" name="Rectangle 10"/>
          <p:cNvSpPr>
            <a:spLocks noChangeArrowheads="1"/>
          </p:cNvSpPr>
          <p:nvPr/>
        </p:nvSpPr>
        <p:spPr bwMode="auto">
          <a:xfrm>
            <a:off x="406400" y="818148"/>
            <a:ext cx="11582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/>
            <a:r>
              <a:rPr lang="cs-CZ" sz="3200" b="1" dirty="0" err="1" smtClean="0"/>
              <a:t>What</a:t>
            </a:r>
            <a:r>
              <a:rPr lang="cs-CZ" sz="3200" b="1" dirty="0" smtClean="0"/>
              <a:t> </a:t>
            </a:r>
            <a:r>
              <a:rPr lang="cs-CZ" sz="3200" b="1" dirty="0" err="1" smtClean="0"/>
              <a:t>affects</a:t>
            </a:r>
            <a:r>
              <a:rPr lang="cs-CZ" sz="3200" b="1" dirty="0" smtClean="0"/>
              <a:t> </a:t>
            </a:r>
            <a:r>
              <a:rPr lang="cs-CZ" sz="3200" b="1" dirty="0" err="1" smtClean="0"/>
              <a:t>the</a:t>
            </a:r>
            <a:r>
              <a:rPr lang="cs-CZ" sz="3200" b="1" dirty="0" smtClean="0"/>
              <a:t> </a:t>
            </a:r>
            <a:r>
              <a:rPr lang="cs-CZ" sz="3200" b="1" dirty="0" err="1" smtClean="0"/>
              <a:t>quality</a:t>
            </a:r>
            <a:r>
              <a:rPr lang="cs-CZ" sz="3200" b="1" dirty="0" smtClean="0"/>
              <a:t> </a:t>
            </a:r>
            <a:r>
              <a:rPr lang="cs-CZ" sz="3200" b="1" dirty="0" err="1" smtClean="0"/>
              <a:t>of</a:t>
            </a:r>
            <a:r>
              <a:rPr lang="cs-CZ" sz="3200" b="1" dirty="0" smtClean="0"/>
              <a:t> </a:t>
            </a:r>
            <a:r>
              <a:rPr lang="cs-CZ" sz="3200" b="1" dirty="0" err="1" smtClean="0"/>
              <a:t>bonding</a:t>
            </a:r>
            <a:r>
              <a:rPr lang="cs-CZ" sz="3200" b="1" dirty="0" smtClean="0"/>
              <a:t>?</a:t>
            </a:r>
            <a:r>
              <a:rPr lang="cs-CZ" sz="32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endParaRPr lang="en-US" sz="32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4340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6" name="Rectangle 2"/>
          <p:cNvSpPr>
            <a:spLocks noGrp="1" noChangeArrowheads="1"/>
          </p:cNvSpPr>
          <p:nvPr>
            <p:ph type="title"/>
          </p:nvPr>
        </p:nvSpPr>
        <p:spPr>
          <a:xfrm>
            <a:off x="508000" y="838200"/>
            <a:ext cx="10261600" cy="609600"/>
          </a:xfrm>
        </p:spPr>
        <p:txBody>
          <a:bodyPr/>
          <a:lstStyle/>
          <a:p>
            <a:r>
              <a:rPr lang="en-US" sz="2800" b="0" dirty="0"/>
              <a:t>Variables </a:t>
            </a:r>
            <a:r>
              <a:rPr lang="cs-CZ" sz="2800" b="0" dirty="0" err="1" smtClean="0"/>
              <a:t>that</a:t>
            </a:r>
            <a:r>
              <a:rPr lang="cs-CZ" sz="2800" b="0" dirty="0" smtClean="0"/>
              <a:t> a</a:t>
            </a:r>
            <a:r>
              <a:rPr lang="en-US" sz="2800" b="0" dirty="0" err="1" smtClean="0"/>
              <a:t>ffect</a:t>
            </a:r>
            <a:r>
              <a:rPr lang="en-US" sz="2800" b="0" dirty="0" smtClean="0"/>
              <a:t> </a:t>
            </a:r>
            <a:r>
              <a:rPr lang="cs-CZ" sz="2800" b="0" dirty="0"/>
              <a:t>q</a:t>
            </a:r>
            <a:r>
              <a:rPr lang="en-US" sz="2800" b="0" dirty="0" err="1" smtClean="0"/>
              <a:t>uality</a:t>
            </a:r>
            <a:r>
              <a:rPr lang="en-US" sz="2800" b="0" dirty="0" smtClean="0"/>
              <a:t> </a:t>
            </a:r>
            <a:r>
              <a:rPr lang="cs-CZ" sz="2800" b="0" dirty="0" smtClean="0"/>
              <a:t>o</a:t>
            </a:r>
            <a:r>
              <a:rPr lang="en-US" sz="2800" b="0" dirty="0" smtClean="0"/>
              <a:t>f </a:t>
            </a:r>
            <a:r>
              <a:rPr lang="cs-CZ" sz="2800" b="0" dirty="0" smtClean="0"/>
              <a:t>b</a:t>
            </a:r>
            <a:r>
              <a:rPr lang="en-US" sz="2800" b="0" dirty="0" err="1" smtClean="0"/>
              <a:t>onding</a:t>
            </a:r>
            <a:endParaRPr lang="en-US" sz="2800" b="0" dirty="0"/>
          </a:p>
        </p:txBody>
      </p:sp>
      <p:sp>
        <p:nvSpPr>
          <p:cNvPr id="236547" name="Rectangle 3"/>
          <p:cNvSpPr>
            <a:spLocks noGrp="1" noChangeArrowheads="1"/>
          </p:cNvSpPr>
          <p:nvPr>
            <p:ph idx="1"/>
          </p:nvPr>
        </p:nvSpPr>
        <p:spPr>
          <a:xfrm>
            <a:off x="711200" y="1447800"/>
            <a:ext cx="10363200" cy="3124200"/>
          </a:xfrm>
        </p:spPr>
        <p:txBody>
          <a:bodyPr/>
          <a:lstStyle/>
          <a:p>
            <a:pPr marL="457200" indent="-457200">
              <a:buFontTx/>
              <a:buNone/>
            </a:pPr>
            <a:r>
              <a:rPr lang="en-US" sz="4400" b="1" dirty="0"/>
              <a:t>1) Etching</a:t>
            </a:r>
            <a:endParaRPr lang="en-US" b="1" dirty="0"/>
          </a:p>
          <a:p>
            <a:pPr marL="457200" indent="-457200">
              <a:buFontTx/>
              <a:buNone/>
            </a:pPr>
            <a:endParaRPr lang="en-US" b="1" dirty="0"/>
          </a:p>
          <a:p>
            <a:pPr marL="457200" indent="-457200" algn="ctr">
              <a:buFontTx/>
              <a:buNone/>
            </a:pPr>
            <a:r>
              <a:rPr lang="en-US" sz="2800" b="1" dirty="0"/>
              <a:t>	Etching too long can etch too deep,  making it difficult for the resins to reach sound tooth structure.</a:t>
            </a:r>
          </a:p>
        </p:txBody>
      </p:sp>
      <p:sp>
        <p:nvSpPr>
          <p:cNvPr id="236548" name="Rectangle 4" descr="Brown marble"/>
          <p:cNvSpPr>
            <a:spLocks noChangeArrowheads="1"/>
          </p:cNvSpPr>
          <p:nvPr/>
        </p:nvSpPr>
        <p:spPr bwMode="auto">
          <a:xfrm>
            <a:off x="3881968" y="4191000"/>
            <a:ext cx="4347633" cy="1676400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 w="381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36549" name="Rectangle 5"/>
          <p:cNvSpPr>
            <a:spLocks noChangeArrowheads="1"/>
          </p:cNvSpPr>
          <p:nvPr/>
        </p:nvSpPr>
        <p:spPr bwMode="auto">
          <a:xfrm>
            <a:off x="3860801" y="4191001"/>
            <a:ext cx="4347633" cy="1412875"/>
          </a:xfrm>
          <a:prstGeom prst="rect">
            <a:avLst/>
          </a:prstGeom>
          <a:gradFill rotWithShape="1">
            <a:gsLst>
              <a:gs pos="0">
                <a:srgbClr val="AAB8F4">
                  <a:gamma/>
                  <a:shade val="58431"/>
                  <a:invGamma/>
                </a:srgbClr>
              </a:gs>
              <a:gs pos="100000">
                <a:srgbClr val="AAB8F4">
                  <a:alpha val="50000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3896784" y="5537201"/>
            <a:ext cx="4326467" cy="320675"/>
            <a:chOff x="155" y="3264"/>
            <a:chExt cx="2626" cy="468"/>
          </a:xfrm>
        </p:grpSpPr>
        <p:sp>
          <p:nvSpPr>
            <p:cNvPr id="236551" name="AutoShape 7" descr="Brown marble"/>
            <p:cNvSpPr>
              <a:spLocks noChangeArrowheads="1"/>
            </p:cNvSpPr>
            <p:nvPr/>
          </p:nvSpPr>
          <p:spPr bwMode="auto">
            <a:xfrm>
              <a:off x="155" y="3264"/>
              <a:ext cx="329" cy="432"/>
            </a:xfrm>
            <a:prstGeom prst="doubleWave">
              <a:avLst>
                <a:gd name="adj1" fmla="val 6500"/>
                <a:gd name="adj2" fmla="val 0"/>
              </a:avLst>
            </a:prstGeom>
            <a:blipFill dpi="0" rotWithShape="1">
              <a:blip r:embed="rId2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6552" name="AutoShape 8" descr="Brown marble"/>
            <p:cNvSpPr>
              <a:spLocks noChangeArrowheads="1"/>
            </p:cNvSpPr>
            <p:nvPr/>
          </p:nvSpPr>
          <p:spPr bwMode="auto">
            <a:xfrm>
              <a:off x="432" y="3264"/>
              <a:ext cx="329" cy="432"/>
            </a:xfrm>
            <a:prstGeom prst="doubleWave">
              <a:avLst>
                <a:gd name="adj1" fmla="val 6500"/>
                <a:gd name="adj2" fmla="val 0"/>
              </a:avLst>
            </a:prstGeom>
            <a:blipFill dpi="0" rotWithShape="1">
              <a:blip r:embed="rId2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6553" name="AutoShape 9" descr="Brown marble"/>
            <p:cNvSpPr>
              <a:spLocks noChangeArrowheads="1"/>
            </p:cNvSpPr>
            <p:nvPr/>
          </p:nvSpPr>
          <p:spPr bwMode="auto">
            <a:xfrm>
              <a:off x="720" y="3264"/>
              <a:ext cx="329" cy="432"/>
            </a:xfrm>
            <a:prstGeom prst="doubleWave">
              <a:avLst>
                <a:gd name="adj1" fmla="val 6500"/>
                <a:gd name="adj2" fmla="val 0"/>
              </a:avLst>
            </a:prstGeom>
            <a:blipFill dpi="0" rotWithShape="1">
              <a:blip r:embed="rId2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6554" name="AutoShape 10" descr="Brown marble"/>
            <p:cNvSpPr>
              <a:spLocks noChangeArrowheads="1"/>
            </p:cNvSpPr>
            <p:nvPr/>
          </p:nvSpPr>
          <p:spPr bwMode="auto">
            <a:xfrm>
              <a:off x="1008" y="3264"/>
              <a:ext cx="329" cy="432"/>
            </a:xfrm>
            <a:prstGeom prst="doubleWave">
              <a:avLst>
                <a:gd name="adj1" fmla="val 6500"/>
                <a:gd name="adj2" fmla="val 0"/>
              </a:avLst>
            </a:prstGeom>
            <a:blipFill dpi="0" rotWithShape="1">
              <a:blip r:embed="rId2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6555" name="AutoShape 11" descr="Brown marble"/>
            <p:cNvSpPr>
              <a:spLocks noChangeArrowheads="1"/>
            </p:cNvSpPr>
            <p:nvPr/>
          </p:nvSpPr>
          <p:spPr bwMode="auto">
            <a:xfrm>
              <a:off x="1296" y="3264"/>
              <a:ext cx="329" cy="432"/>
            </a:xfrm>
            <a:prstGeom prst="doubleWave">
              <a:avLst>
                <a:gd name="adj1" fmla="val 6500"/>
                <a:gd name="adj2" fmla="val 0"/>
              </a:avLst>
            </a:prstGeom>
            <a:blipFill dpi="0" rotWithShape="1">
              <a:blip r:embed="rId2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6556" name="AutoShape 12" descr="Brown marble"/>
            <p:cNvSpPr>
              <a:spLocks noChangeArrowheads="1"/>
            </p:cNvSpPr>
            <p:nvPr/>
          </p:nvSpPr>
          <p:spPr bwMode="auto">
            <a:xfrm>
              <a:off x="1584" y="3264"/>
              <a:ext cx="329" cy="432"/>
            </a:xfrm>
            <a:prstGeom prst="doubleWave">
              <a:avLst>
                <a:gd name="adj1" fmla="val 6500"/>
                <a:gd name="adj2" fmla="val 0"/>
              </a:avLst>
            </a:prstGeom>
            <a:blipFill dpi="0" rotWithShape="1">
              <a:blip r:embed="rId2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6557" name="AutoShape 13" descr="Brown marble"/>
            <p:cNvSpPr>
              <a:spLocks noChangeArrowheads="1"/>
            </p:cNvSpPr>
            <p:nvPr/>
          </p:nvSpPr>
          <p:spPr bwMode="auto">
            <a:xfrm>
              <a:off x="1872" y="3264"/>
              <a:ext cx="384" cy="432"/>
            </a:xfrm>
            <a:prstGeom prst="doubleWave">
              <a:avLst>
                <a:gd name="adj1" fmla="val 6500"/>
                <a:gd name="adj2" fmla="val 0"/>
              </a:avLst>
            </a:prstGeom>
            <a:blipFill dpi="0" rotWithShape="1">
              <a:blip r:embed="rId2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6558" name="AutoShape 14" descr="Brown marble"/>
            <p:cNvSpPr>
              <a:spLocks noChangeArrowheads="1"/>
            </p:cNvSpPr>
            <p:nvPr/>
          </p:nvSpPr>
          <p:spPr bwMode="auto">
            <a:xfrm>
              <a:off x="2160" y="3264"/>
              <a:ext cx="384" cy="432"/>
            </a:xfrm>
            <a:prstGeom prst="doubleWave">
              <a:avLst>
                <a:gd name="adj1" fmla="val 6500"/>
                <a:gd name="adj2" fmla="val 0"/>
              </a:avLst>
            </a:prstGeom>
            <a:blipFill dpi="0" rotWithShape="1">
              <a:blip r:embed="rId2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6559" name="AutoShape 15" descr="Brown marble"/>
            <p:cNvSpPr>
              <a:spLocks noChangeArrowheads="1"/>
            </p:cNvSpPr>
            <p:nvPr/>
          </p:nvSpPr>
          <p:spPr bwMode="auto">
            <a:xfrm>
              <a:off x="2448" y="3264"/>
              <a:ext cx="328" cy="432"/>
            </a:xfrm>
            <a:prstGeom prst="doubleWave">
              <a:avLst>
                <a:gd name="adj1" fmla="val 6500"/>
                <a:gd name="adj2" fmla="val 0"/>
              </a:avLst>
            </a:prstGeom>
            <a:blipFill dpi="0" rotWithShape="1">
              <a:blip r:embed="rId2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6560" name="Rectangle 16" descr="Brown marble"/>
            <p:cNvSpPr>
              <a:spLocks noChangeArrowheads="1"/>
            </p:cNvSpPr>
            <p:nvPr/>
          </p:nvSpPr>
          <p:spPr bwMode="auto">
            <a:xfrm>
              <a:off x="161" y="3456"/>
              <a:ext cx="2620" cy="276"/>
            </a:xfrm>
            <a:prstGeom prst="rect">
              <a:avLst/>
            </a:prstGeom>
            <a:blipFill dpi="0" rotWithShape="1">
              <a:blip r:embed="rId2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36561" name="Rectangle 17"/>
          <p:cNvSpPr>
            <a:spLocks noChangeArrowheads="1"/>
          </p:cNvSpPr>
          <p:nvPr/>
        </p:nvSpPr>
        <p:spPr bwMode="auto">
          <a:xfrm>
            <a:off x="3860801" y="4191000"/>
            <a:ext cx="4347633" cy="838200"/>
          </a:xfrm>
          <a:prstGeom prst="rect">
            <a:avLst/>
          </a:prstGeom>
          <a:solidFill>
            <a:srgbClr val="FFCC99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" name="Group 18"/>
          <p:cNvGrpSpPr>
            <a:grpSpLocks/>
          </p:cNvGrpSpPr>
          <p:nvPr/>
        </p:nvGrpSpPr>
        <p:grpSpPr bwMode="auto">
          <a:xfrm>
            <a:off x="3860800" y="4191000"/>
            <a:ext cx="4411133" cy="1676400"/>
            <a:chOff x="126" y="1296"/>
            <a:chExt cx="2678" cy="2448"/>
          </a:xfrm>
        </p:grpSpPr>
        <p:sp>
          <p:nvSpPr>
            <p:cNvPr id="236563" name="Line 19"/>
            <p:cNvSpPr>
              <a:spLocks noChangeShapeType="1"/>
            </p:cNvSpPr>
            <p:nvPr/>
          </p:nvSpPr>
          <p:spPr bwMode="auto">
            <a:xfrm>
              <a:off x="2784" y="1296"/>
              <a:ext cx="0" cy="2448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36564" name="Line 20"/>
            <p:cNvSpPr>
              <a:spLocks noChangeShapeType="1"/>
            </p:cNvSpPr>
            <p:nvPr/>
          </p:nvSpPr>
          <p:spPr bwMode="auto">
            <a:xfrm>
              <a:off x="144" y="1296"/>
              <a:ext cx="0" cy="2448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36565" name="Line 21"/>
            <p:cNvSpPr>
              <a:spLocks noChangeShapeType="1"/>
            </p:cNvSpPr>
            <p:nvPr/>
          </p:nvSpPr>
          <p:spPr bwMode="auto">
            <a:xfrm>
              <a:off x="126" y="3744"/>
              <a:ext cx="2678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22"/>
          <p:cNvGrpSpPr>
            <a:grpSpLocks/>
          </p:cNvGrpSpPr>
          <p:nvPr/>
        </p:nvGrpSpPr>
        <p:grpSpPr bwMode="auto">
          <a:xfrm>
            <a:off x="3860800" y="4191000"/>
            <a:ext cx="4368800" cy="1676400"/>
            <a:chOff x="2928" y="1296"/>
            <a:chExt cx="2640" cy="2496"/>
          </a:xfrm>
        </p:grpSpPr>
        <p:sp>
          <p:nvSpPr>
            <p:cNvPr id="236567" name="Freeform 23"/>
            <p:cNvSpPr>
              <a:spLocks/>
            </p:cNvSpPr>
            <p:nvPr/>
          </p:nvSpPr>
          <p:spPr bwMode="auto">
            <a:xfrm>
              <a:off x="3096" y="1296"/>
              <a:ext cx="648" cy="2448"/>
            </a:xfrm>
            <a:custGeom>
              <a:avLst/>
              <a:gdLst/>
              <a:ahLst/>
              <a:cxnLst>
                <a:cxn ang="0">
                  <a:pos x="72" y="0"/>
                </a:cxn>
                <a:cxn ang="0">
                  <a:pos x="72" y="240"/>
                </a:cxn>
                <a:cxn ang="0">
                  <a:pos x="456" y="336"/>
                </a:cxn>
                <a:cxn ang="0">
                  <a:pos x="504" y="624"/>
                </a:cxn>
                <a:cxn ang="0">
                  <a:pos x="360" y="672"/>
                </a:cxn>
                <a:cxn ang="0">
                  <a:pos x="360" y="960"/>
                </a:cxn>
                <a:cxn ang="0">
                  <a:pos x="24" y="1200"/>
                </a:cxn>
                <a:cxn ang="0">
                  <a:pos x="216" y="1392"/>
                </a:cxn>
                <a:cxn ang="0">
                  <a:pos x="456" y="1584"/>
                </a:cxn>
                <a:cxn ang="0">
                  <a:pos x="456" y="1824"/>
                </a:cxn>
                <a:cxn ang="0">
                  <a:pos x="312" y="2160"/>
                </a:cxn>
                <a:cxn ang="0">
                  <a:pos x="600" y="2208"/>
                </a:cxn>
                <a:cxn ang="0">
                  <a:pos x="600" y="2448"/>
                </a:cxn>
              </a:cxnLst>
              <a:rect l="0" t="0" r="r" b="b"/>
              <a:pathLst>
                <a:path w="648" h="2448">
                  <a:moveTo>
                    <a:pt x="72" y="0"/>
                  </a:moveTo>
                  <a:cubicBezTo>
                    <a:pt x="40" y="92"/>
                    <a:pt x="8" y="184"/>
                    <a:pt x="72" y="240"/>
                  </a:cubicBezTo>
                  <a:cubicBezTo>
                    <a:pt x="136" y="296"/>
                    <a:pt x="384" y="272"/>
                    <a:pt x="456" y="336"/>
                  </a:cubicBezTo>
                  <a:cubicBezTo>
                    <a:pt x="528" y="400"/>
                    <a:pt x="520" y="568"/>
                    <a:pt x="504" y="624"/>
                  </a:cubicBezTo>
                  <a:cubicBezTo>
                    <a:pt x="488" y="680"/>
                    <a:pt x="384" y="616"/>
                    <a:pt x="360" y="672"/>
                  </a:cubicBezTo>
                  <a:cubicBezTo>
                    <a:pt x="336" y="728"/>
                    <a:pt x="416" y="872"/>
                    <a:pt x="360" y="960"/>
                  </a:cubicBezTo>
                  <a:cubicBezTo>
                    <a:pt x="304" y="1048"/>
                    <a:pt x="48" y="1128"/>
                    <a:pt x="24" y="1200"/>
                  </a:cubicBezTo>
                  <a:cubicBezTo>
                    <a:pt x="0" y="1272"/>
                    <a:pt x="144" y="1328"/>
                    <a:pt x="216" y="1392"/>
                  </a:cubicBezTo>
                  <a:cubicBezTo>
                    <a:pt x="288" y="1456"/>
                    <a:pt x="416" y="1512"/>
                    <a:pt x="456" y="1584"/>
                  </a:cubicBezTo>
                  <a:cubicBezTo>
                    <a:pt x="496" y="1656"/>
                    <a:pt x="480" y="1728"/>
                    <a:pt x="456" y="1824"/>
                  </a:cubicBezTo>
                  <a:cubicBezTo>
                    <a:pt x="432" y="1920"/>
                    <a:pt x="288" y="2096"/>
                    <a:pt x="312" y="2160"/>
                  </a:cubicBezTo>
                  <a:cubicBezTo>
                    <a:pt x="336" y="2224"/>
                    <a:pt x="552" y="2160"/>
                    <a:pt x="600" y="2208"/>
                  </a:cubicBezTo>
                  <a:cubicBezTo>
                    <a:pt x="648" y="2256"/>
                    <a:pt x="600" y="2416"/>
                    <a:pt x="600" y="2448"/>
                  </a:cubicBezTo>
                </a:path>
              </a:pathLst>
            </a:custGeom>
            <a:noFill/>
            <a:ln w="76200" cmpd="sng">
              <a:pattFill prst="shingle">
                <a:fgClr>
                  <a:srgbClr val="292929"/>
                </a:fgClr>
                <a:bgClr>
                  <a:schemeClr val="tx1"/>
                </a:bgClr>
              </a:patt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36568" name="Freeform 24"/>
            <p:cNvSpPr>
              <a:spLocks/>
            </p:cNvSpPr>
            <p:nvPr/>
          </p:nvSpPr>
          <p:spPr bwMode="auto">
            <a:xfrm>
              <a:off x="4304" y="1296"/>
              <a:ext cx="688" cy="2496"/>
            </a:xfrm>
            <a:custGeom>
              <a:avLst/>
              <a:gdLst/>
              <a:ahLst/>
              <a:cxnLst>
                <a:cxn ang="0">
                  <a:pos x="440" y="0"/>
                </a:cxn>
                <a:cxn ang="0">
                  <a:pos x="440" y="240"/>
                </a:cxn>
                <a:cxn ang="0">
                  <a:pos x="392" y="240"/>
                </a:cxn>
                <a:cxn ang="0">
                  <a:pos x="248" y="336"/>
                </a:cxn>
                <a:cxn ang="0">
                  <a:pos x="104" y="672"/>
                </a:cxn>
                <a:cxn ang="0">
                  <a:pos x="344" y="576"/>
                </a:cxn>
                <a:cxn ang="0">
                  <a:pos x="632" y="720"/>
                </a:cxn>
                <a:cxn ang="0">
                  <a:pos x="392" y="864"/>
                </a:cxn>
                <a:cxn ang="0">
                  <a:pos x="8" y="1200"/>
                </a:cxn>
                <a:cxn ang="0">
                  <a:pos x="344" y="1488"/>
                </a:cxn>
                <a:cxn ang="0">
                  <a:pos x="440" y="1776"/>
                </a:cxn>
                <a:cxn ang="0">
                  <a:pos x="248" y="1824"/>
                </a:cxn>
                <a:cxn ang="0">
                  <a:pos x="392" y="2064"/>
                </a:cxn>
                <a:cxn ang="0">
                  <a:pos x="200" y="2304"/>
                </a:cxn>
                <a:cxn ang="0">
                  <a:pos x="200" y="2448"/>
                </a:cxn>
              </a:cxnLst>
              <a:rect l="0" t="0" r="r" b="b"/>
              <a:pathLst>
                <a:path w="640" h="2448">
                  <a:moveTo>
                    <a:pt x="440" y="0"/>
                  </a:moveTo>
                  <a:cubicBezTo>
                    <a:pt x="444" y="100"/>
                    <a:pt x="448" y="200"/>
                    <a:pt x="440" y="240"/>
                  </a:cubicBezTo>
                  <a:cubicBezTo>
                    <a:pt x="432" y="280"/>
                    <a:pt x="424" y="224"/>
                    <a:pt x="392" y="240"/>
                  </a:cubicBezTo>
                  <a:cubicBezTo>
                    <a:pt x="360" y="256"/>
                    <a:pt x="296" y="264"/>
                    <a:pt x="248" y="336"/>
                  </a:cubicBezTo>
                  <a:cubicBezTo>
                    <a:pt x="200" y="408"/>
                    <a:pt x="88" y="632"/>
                    <a:pt x="104" y="672"/>
                  </a:cubicBezTo>
                  <a:cubicBezTo>
                    <a:pt x="120" y="712"/>
                    <a:pt x="256" y="568"/>
                    <a:pt x="344" y="576"/>
                  </a:cubicBezTo>
                  <a:cubicBezTo>
                    <a:pt x="432" y="584"/>
                    <a:pt x="624" y="672"/>
                    <a:pt x="632" y="720"/>
                  </a:cubicBezTo>
                  <a:cubicBezTo>
                    <a:pt x="640" y="768"/>
                    <a:pt x="496" y="784"/>
                    <a:pt x="392" y="864"/>
                  </a:cubicBezTo>
                  <a:cubicBezTo>
                    <a:pt x="288" y="944"/>
                    <a:pt x="16" y="1096"/>
                    <a:pt x="8" y="1200"/>
                  </a:cubicBezTo>
                  <a:cubicBezTo>
                    <a:pt x="0" y="1304"/>
                    <a:pt x="272" y="1392"/>
                    <a:pt x="344" y="1488"/>
                  </a:cubicBezTo>
                  <a:cubicBezTo>
                    <a:pt x="416" y="1584"/>
                    <a:pt x="456" y="1720"/>
                    <a:pt x="440" y="1776"/>
                  </a:cubicBezTo>
                  <a:cubicBezTo>
                    <a:pt x="424" y="1832"/>
                    <a:pt x="256" y="1776"/>
                    <a:pt x="248" y="1824"/>
                  </a:cubicBezTo>
                  <a:cubicBezTo>
                    <a:pt x="240" y="1872"/>
                    <a:pt x="400" y="1984"/>
                    <a:pt x="392" y="2064"/>
                  </a:cubicBezTo>
                  <a:cubicBezTo>
                    <a:pt x="384" y="2144"/>
                    <a:pt x="232" y="2240"/>
                    <a:pt x="200" y="2304"/>
                  </a:cubicBezTo>
                  <a:cubicBezTo>
                    <a:pt x="168" y="2368"/>
                    <a:pt x="184" y="2408"/>
                    <a:pt x="200" y="2448"/>
                  </a:cubicBezTo>
                </a:path>
              </a:pathLst>
            </a:custGeom>
            <a:noFill/>
            <a:ln w="76200" cmpd="sng">
              <a:pattFill prst="shingle">
                <a:fgClr>
                  <a:srgbClr val="292929"/>
                </a:fgClr>
                <a:bgClr>
                  <a:schemeClr val="tx1"/>
                </a:bgClr>
              </a:patt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36569" name="Freeform 25"/>
            <p:cNvSpPr>
              <a:spLocks/>
            </p:cNvSpPr>
            <p:nvPr/>
          </p:nvSpPr>
          <p:spPr bwMode="auto">
            <a:xfrm>
              <a:off x="2928" y="2911"/>
              <a:ext cx="384" cy="86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48"/>
                </a:cxn>
                <a:cxn ang="0">
                  <a:pos x="336" y="288"/>
                </a:cxn>
                <a:cxn ang="0">
                  <a:pos x="336" y="480"/>
                </a:cxn>
                <a:cxn ang="0">
                  <a:pos x="192" y="672"/>
                </a:cxn>
                <a:cxn ang="0">
                  <a:pos x="240" y="816"/>
                </a:cxn>
              </a:cxnLst>
              <a:rect l="0" t="0" r="r" b="b"/>
              <a:pathLst>
                <a:path w="360" h="816">
                  <a:moveTo>
                    <a:pt x="0" y="0"/>
                  </a:moveTo>
                  <a:cubicBezTo>
                    <a:pt x="92" y="0"/>
                    <a:pt x="184" y="0"/>
                    <a:pt x="240" y="48"/>
                  </a:cubicBezTo>
                  <a:cubicBezTo>
                    <a:pt x="296" y="96"/>
                    <a:pt x="320" y="216"/>
                    <a:pt x="336" y="288"/>
                  </a:cubicBezTo>
                  <a:cubicBezTo>
                    <a:pt x="352" y="360"/>
                    <a:pt x="360" y="416"/>
                    <a:pt x="336" y="480"/>
                  </a:cubicBezTo>
                  <a:cubicBezTo>
                    <a:pt x="312" y="544"/>
                    <a:pt x="208" y="616"/>
                    <a:pt x="192" y="672"/>
                  </a:cubicBezTo>
                  <a:cubicBezTo>
                    <a:pt x="176" y="728"/>
                    <a:pt x="232" y="792"/>
                    <a:pt x="240" y="816"/>
                  </a:cubicBezTo>
                </a:path>
              </a:pathLst>
            </a:custGeom>
            <a:noFill/>
            <a:ln w="76200" cmpd="sng">
              <a:pattFill prst="shingle">
                <a:fgClr>
                  <a:srgbClr val="292929"/>
                </a:fgClr>
                <a:bgClr>
                  <a:schemeClr val="tx1"/>
                </a:bgClr>
              </a:patt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36570" name="Freeform 26"/>
            <p:cNvSpPr>
              <a:spLocks/>
            </p:cNvSpPr>
            <p:nvPr/>
          </p:nvSpPr>
          <p:spPr bwMode="auto">
            <a:xfrm>
              <a:off x="4864" y="1408"/>
              <a:ext cx="704" cy="2344"/>
            </a:xfrm>
            <a:custGeom>
              <a:avLst/>
              <a:gdLst/>
              <a:ahLst/>
              <a:cxnLst>
                <a:cxn ang="0">
                  <a:pos x="704" y="32"/>
                </a:cxn>
                <a:cxn ang="0">
                  <a:pos x="416" y="32"/>
                </a:cxn>
                <a:cxn ang="0">
                  <a:pos x="176" y="224"/>
                </a:cxn>
                <a:cxn ang="0">
                  <a:pos x="224" y="512"/>
                </a:cxn>
                <a:cxn ang="0">
                  <a:pos x="560" y="512"/>
                </a:cxn>
                <a:cxn ang="0">
                  <a:pos x="608" y="704"/>
                </a:cxn>
                <a:cxn ang="0">
                  <a:pos x="80" y="1088"/>
                </a:cxn>
                <a:cxn ang="0">
                  <a:pos x="128" y="1616"/>
                </a:cxn>
                <a:cxn ang="0">
                  <a:pos x="416" y="1712"/>
                </a:cxn>
                <a:cxn ang="0">
                  <a:pos x="512" y="2000"/>
                </a:cxn>
                <a:cxn ang="0">
                  <a:pos x="272" y="2288"/>
                </a:cxn>
                <a:cxn ang="0">
                  <a:pos x="272" y="2336"/>
                </a:cxn>
              </a:cxnLst>
              <a:rect l="0" t="0" r="r" b="b"/>
              <a:pathLst>
                <a:path w="704" h="2344">
                  <a:moveTo>
                    <a:pt x="704" y="32"/>
                  </a:moveTo>
                  <a:cubicBezTo>
                    <a:pt x="604" y="16"/>
                    <a:pt x="504" y="0"/>
                    <a:pt x="416" y="32"/>
                  </a:cubicBezTo>
                  <a:cubicBezTo>
                    <a:pt x="328" y="64"/>
                    <a:pt x="208" y="144"/>
                    <a:pt x="176" y="224"/>
                  </a:cubicBezTo>
                  <a:cubicBezTo>
                    <a:pt x="144" y="304"/>
                    <a:pt x="160" y="464"/>
                    <a:pt x="224" y="512"/>
                  </a:cubicBezTo>
                  <a:cubicBezTo>
                    <a:pt x="288" y="560"/>
                    <a:pt x="496" y="480"/>
                    <a:pt x="560" y="512"/>
                  </a:cubicBezTo>
                  <a:cubicBezTo>
                    <a:pt x="624" y="544"/>
                    <a:pt x="688" y="608"/>
                    <a:pt x="608" y="704"/>
                  </a:cubicBezTo>
                  <a:cubicBezTo>
                    <a:pt x="528" y="800"/>
                    <a:pt x="160" y="936"/>
                    <a:pt x="80" y="1088"/>
                  </a:cubicBezTo>
                  <a:cubicBezTo>
                    <a:pt x="0" y="1240"/>
                    <a:pt x="72" y="1512"/>
                    <a:pt x="128" y="1616"/>
                  </a:cubicBezTo>
                  <a:cubicBezTo>
                    <a:pt x="184" y="1720"/>
                    <a:pt x="352" y="1648"/>
                    <a:pt x="416" y="1712"/>
                  </a:cubicBezTo>
                  <a:cubicBezTo>
                    <a:pt x="480" y="1776"/>
                    <a:pt x="536" y="1904"/>
                    <a:pt x="512" y="2000"/>
                  </a:cubicBezTo>
                  <a:cubicBezTo>
                    <a:pt x="488" y="2096"/>
                    <a:pt x="312" y="2232"/>
                    <a:pt x="272" y="2288"/>
                  </a:cubicBezTo>
                  <a:cubicBezTo>
                    <a:pt x="232" y="2344"/>
                    <a:pt x="252" y="2340"/>
                    <a:pt x="272" y="2336"/>
                  </a:cubicBezTo>
                </a:path>
              </a:pathLst>
            </a:custGeom>
            <a:noFill/>
            <a:ln w="76200" cmpd="sng">
              <a:pattFill prst="shingle">
                <a:fgClr>
                  <a:srgbClr val="292929"/>
                </a:fgClr>
                <a:bgClr>
                  <a:schemeClr val="tx1"/>
                </a:bgClr>
              </a:patt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36571" name="Freeform 27"/>
            <p:cNvSpPr>
              <a:spLocks/>
            </p:cNvSpPr>
            <p:nvPr/>
          </p:nvSpPr>
          <p:spPr bwMode="auto">
            <a:xfrm>
              <a:off x="3688" y="1296"/>
              <a:ext cx="632" cy="2448"/>
            </a:xfrm>
            <a:custGeom>
              <a:avLst/>
              <a:gdLst/>
              <a:ahLst/>
              <a:cxnLst>
                <a:cxn ang="0">
                  <a:pos x="104" y="0"/>
                </a:cxn>
                <a:cxn ang="0">
                  <a:pos x="104" y="96"/>
                </a:cxn>
                <a:cxn ang="0">
                  <a:pos x="104" y="192"/>
                </a:cxn>
                <a:cxn ang="0">
                  <a:pos x="56" y="240"/>
                </a:cxn>
                <a:cxn ang="0">
                  <a:pos x="8" y="288"/>
                </a:cxn>
                <a:cxn ang="0">
                  <a:pos x="104" y="432"/>
                </a:cxn>
                <a:cxn ang="0">
                  <a:pos x="536" y="288"/>
                </a:cxn>
                <a:cxn ang="0">
                  <a:pos x="584" y="624"/>
                </a:cxn>
                <a:cxn ang="0">
                  <a:pos x="248" y="864"/>
                </a:cxn>
                <a:cxn ang="0">
                  <a:pos x="104" y="1104"/>
                </a:cxn>
                <a:cxn ang="0">
                  <a:pos x="200" y="1296"/>
                </a:cxn>
                <a:cxn ang="0">
                  <a:pos x="440" y="1488"/>
                </a:cxn>
                <a:cxn ang="0">
                  <a:pos x="536" y="1680"/>
                </a:cxn>
                <a:cxn ang="0">
                  <a:pos x="536" y="1824"/>
                </a:cxn>
                <a:cxn ang="0">
                  <a:pos x="344" y="1920"/>
                </a:cxn>
                <a:cxn ang="0">
                  <a:pos x="296" y="2112"/>
                </a:cxn>
                <a:cxn ang="0">
                  <a:pos x="536" y="2208"/>
                </a:cxn>
                <a:cxn ang="0">
                  <a:pos x="584" y="2256"/>
                </a:cxn>
                <a:cxn ang="0">
                  <a:pos x="584" y="2448"/>
                </a:cxn>
              </a:cxnLst>
              <a:rect l="0" t="0" r="r" b="b"/>
              <a:pathLst>
                <a:path w="632" h="2448">
                  <a:moveTo>
                    <a:pt x="104" y="0"/>
                  </a:moveTo>
                  <a:cubicBezTo>
                    <a:pt x="104" y="32"/>
                    <a:pt x="104" y="64"/>
                    <a:pt x="104" y="96"/>
                  </a:cubicBezTo>
                  <a:cubicBezTo>
                    <a:pt x="104" y="128"/>
                    <a:pt x="112" y="168"/>
                    <a:pt x="104" y="192"/>
                  </a:cubicBezTo>
                  <a:cubicBezTo>
                    <a:pt x="96" y="216"/>
                    <a:pt x="72" y="224"/>
                    <a:pt x="56" y="240"/>
                  </a:cubicBezTo>
                  <a:cubicBezTo>
                    <a:pt x="40" y="256"/>
                    <a:pt x="0" y="256"/>
                    <a:pt x="8" y="288"/>
                  </a:cubicBezTo>
                  <a:cubicBezTo>
                    <a:pt x="16" y="320"/>
                    <a:pt x="16" y="432"/>
                    <a:pt x="104" y="432"/>
                  </a:cubicBezTo>
                  <a:cubicBezTo>
                    <a:pt x="192" y="432"/>
                    <a:pt x="456" y="256"/>
                    <a:pt x="536" y="288"/>
                  </a:cubicBezTo>
                  <a:cubicBezTo>
                    <a:pt x="616" y="320"/>
                    <a:pt x="632" y="528"/>
                    <a:pt x="584" y="624"/>
                  </a:cubicBezTo>
                  <a:cubicBezTo>
                    <a:pt x="536" y="720"/>
                    <a:pt x="328" y="784"/>
                    <a:pt x="248" y="864"/>
                  </a:cubicBezTo>
                  <a:cubicBezTo>
                    <a:pt x="168" y="944"/>
                    <a:pt x="112" y="1032"/>
                    <a:pt x="104" y="1104"/>
                  </a:cubicBezTo>
                  <a:cubicBezTo>
                    <a:pt x="96" y="1176"/>
                    <a:pt x="144" y="1232"/>
                    <a:pt x="200" y="1296"/>
                  </a:cubicBezTo>
                  <a:cubicBezTo>
                    <a:pt x="256" y="1360"/>
                    <a:pt x="384" y="1424"/>
                    <a:pt x="440" y="1488"/>
                  </a:cubicBezTo>
                  <a:cubicBezTo>
                    <a:pt x="496" y="1552"/>
                    <a:pt x="520" y="1624"/>
                    <a:pt x="536" y="1680"/>
                  </a:cubicBezTo>
                  <a:cubicBezTo>
                    <a:pt x="552" y="1736"/>
                    <a:pt x="568" y="1784"/>
                    <a:pt x="536" y="1824"/>
                  </a:cubicBezTo>
                  <a:cubicBezTo>
                    <a:pt x="504" y="1864"/>
                    <a:pt x="384" y="1872"/>
                    <a:pt x="344" y="1920"/>
                  </a:cubicBezTo>
                  <a:cubicBezTo>
                    <a:pt x="304" y="1968"/>
                    <a:pt x="264" y="2064"/>
                    <a:pt x="296" y="2112"/>
                  </a:cubicBezTo>
                  <a:cubicBezTo>
                    <a:pt x="328" y="2160"/>
                    <a:pt x="488" y="2184"/>
                    <a:pt x="536" y="2208"/>
                  </a:cubicBezTo>
                  <a:cubicBezTo>
                    <a:pt x="584" y="2232"/>
                    <a:pt x="576" y="2216"/>
                    <a:pt x="584" y="2256"/>
                  </a:cubicBezTo>
                  <a:cubicBezTo>
                    <a:pt x="592" y="2296"/>
                    <a:pt x="584" y="2416"/>
                    <a:pt x="584" y="2448"/>
                  </a:cubicBezTo>
                </a:path>
              </a:pathLst>
            </a:custGeom>
            <a:noFill/>
            <a:ln w="76200" cmpd="sng">
              <a:pattFill prst="shingle">
                <a:fgClr>
                  <a:srgbClr val="292929"/>
                </a:fgClr>
                <a:bgClr>
                  <a:schemeClr val="tx1"/>
                </a:bgClr>
              </a:patt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36589" name="Text Box 45"/>
          <p:cNvSpPr txBox="1">
            <a:spLocks noChangeArrowheads="1"/>
          </p:cNvSpPr>
          <p:nvPr/>
        </p:nvSpPr>
        <p:spPr bwMode="auto">
          <a:xfrm>
            <a:off x="8432800" y="4419601"/>
            <a:ext cx="12192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latin typeface="Arial" charset="0"/>
                <a:cs typeface="Arial" charset="0"/>
              </a:rPr>
              <a:t>1.9µm</a:t>
            </a:r>
          </a:p>
        </p:txBody>
      </p:sp>
      <p:sp>
        <p:nvSpPr>
          <p:cNvPr id="236590" name="Line 46"/>
          <p:cNvSpPr>
            <a:spLocks noChangeShapeType="1"/>
          </p:cNvSpPr>
          <p:nvPr/>
        </p:nvSpPr>
        <p:spPr bwMode="auto">
          <a:xfrm>
            <a:off x="8432800" y="4191000"/>
            <a:ext cx="0" cy="838200"/>
          </a:xfrm>
          <a:prstGeom prst="line">
            <a:avLst/>
          </a:prstGeom>
          <a:noFill/>
          <a:ln w="38100">
            <a:solidFill>
              <a:schemeClr val="tx1"/>
            </a:solidFill>
            <a:prstDash val="sysDot"/>
            <a:round/>
            <a:headEnd type="diamond" w="med" len="med"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222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2365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0"/>
                                        <p:tgtEl>
                                          <p:spTgt spid="2365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36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6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4" dur="500"/>
                                        <p:tgtEl>
                                          <p:spTgt spid="2365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6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2000"/>
                                        <p:tgtEl>
                                          <p:spTgt spid="2365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6548" grpId="0" animBg="1"/>
      <p:bldP spid="236549" grpId="0" animBg="1"/>
      <p:bldP spid="236549" grpId="1" animBg="1"/>
      <p:bldP spid="236561" grpId="0" animBg="1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2"/>
          <p:cNvGrpSpPr>
            <a:grpSpLocks/>
          </p:cNvGrpSpPr>
          <p:nvPr/>
        </p:nvGrpSpPr>
        <p:grpSpPr bwMode="auto">
          <a:xfrm>
            <a:off x="3860800" y="4191000"/>
            <a:ext cx="4368800" cy="1676400"/>
            <a:chOff x="2928" y="1296"/>
            <a:chExt cx="2640" cy="2496"/>
          </a:xfrm>
        </p:grpSpPr>
        <p:sp>
          <p:nvSpPr>
            <p:cNvPr id="237591" name="Freeform 23"/>
            <p:cNvSpPr>
              <a:spLocks/>
            </p:cNvSpPr>
            <p:nvPr/>
          </p:nvSpPr>
          <p:spPr bwMode="auto">
            <a:xfrm>
              <a:off x="3096" y="1296"/>
              <a:ext cx="648" cy="2448"/>
            </a:xfrm>
            <a:custGeom>
              <a:avLst/>
              <a:gdLst/>
              <a:ahLst/>
              <a:cxnLst>
                <a:cxn ang="0">
                  <a:pos x="72" y="0"/>
                </a:cxn>
                <a:cxn ang="0">
                  <a:pos x="72" y="240"/>
                </a:cxn>
                <a:cxn ang="0">
                  <a:pos x="456" y="336"/>
                </a:cxn>
                <a:cxn ang="0">
                  <a:pos x="504" y="624"/>
                </a:cxn>
                <a:cxn ang="0">
                  <a:pos x="360" y="672"/>
                </a:cxn>
                <a:cxn ang="0">
                  <a:pos x="360" y="960"/>
                </a:cxn>
                <a:cxn ang="0">
                  <a:pos x="24" y="1200"/>
                </a:cxn>
                <a:cxn ang="0">
                  <a:pos x="216" y="1392"/>
                </a:cxn>
                <a:cxn ang="0">
                  <a:pos x="456" y="1584"/>
                </a:cxn>
                <a:cxn ang="0">
                  <a:pos x="456" y="1824"/>
                </a:cxn>
                <a:cxn ang="0">
                  <a:pos x="312" y="2160"/>
                </a:cxn>
                <a:cxn ang="0">
                  <a:pos x="600" y="2208"/>
                </a:cxn>
                <a:cxn ang="0">
                  <a:pos x="600" y="2448"/>
                </a:cxn>
              </a:cxnLst>
              <a:rect l="0" t="0" r="r" b="b"/>
              <a:pathLst>
                <a:path w="648" h="2448">
                  <a:moveTo>
                    <a:pt x="72" y="0"/>
                  </a:moveTo>
                  <a:cubicBezTo>
                    <a:pt x="40" y="92"/>
                    <a:pt x="8" y="184"/>
                    <a:pt x="72" y="240"/>
                  </a:cubicBezTo>
                  <a:cubicBezTo>
                    <a:pt x="136" y="296"/>
                    <a:pt x="384" y="272"/>
                    <a:pt x="456" y="336"/>
                  </a:cubicBezTo>
                  <a:cubicBezTo>
                    <a:pt x="528" y="400"/>
                    <a:pt x="520" y="568"/>
                    <a:pt x="504" y="624"/>
                  </a:cubicBezTo>
                  <a:cubicBezTo>
                    <a:pt x="488" y="680"/>
                    <a:pt x="384" y="616"/>
                    <a:pt x="360" y="672"/>
                  </a:cubicBezTo>
                  <a:cubicBezTo>
                    <a:pt x="336" y="728"/>
                    <a:pt x="416" y="872"/>
                    <a:pt x="360" y="960"/>
                  </a:cubicBezTo>
                  <a:cubicBezTo>
                    <a:pt x="304" y="1048"/>
                    <a:pt x="48" y="1128"/>
                    <a:pt x="24" y="1200"/>
                  </a:cubicBezTo>
                  <a:cubicBezTo>
                    <a:pt x="0" y="1272"/>
                    <a:pt x="144" y="1328"/>
                    <a:pt x="216" y="1392"/>
                  </a:cubicBezTo>
                  <a:cubicBezTo>
                    <a:pt x="288" y="1456"/>
                    <a:pt x="416" y="1512"/>
                    <a:pt x="456" y="1584"/>
                  </a:cubicBezTo>
                  <a:cubicBezTo>
                    <a:pt x="496" y="1656"/>
                    <a:pt x="480" y="1728"/>
                    <a:pt x="456" y="1824"/>
                  </a:cubicBezTo>
                  <a:cubicBezTo>
                    <a:pt x="432" y="1920"/>
                    <a:pt x="288" y="2096"/>
                    <a:pt x="312" y="2160"/>
                  </a:cubicBezTo>
                  <a:cubicBezTo>
                    <a:pt x="336" y="2224"/>
                    <a:pt x="552" y="2160"/>
                    <a:pt x="600" y="2208"/>
                  </a:cubicBezTo>
                  <a:cubicBezTo>
                    <a:pt x="648" y="2256"/>
                    <a:pt x="600" y="2416"/>
                    <a:pt x="600" y="2448"/>
                  </a:cubicBezTo>
                </a:path>
              </a:pathLst>
            </a:custGeom>
            <a:noFill/>
            <a:ln w="76200" cmpd="sng">
              <a:pattFill prst="shingle">
                <a:fgClr>
                  <a:srgbClr val="292929"/>
                </a:fgClr>
                <a:bgClr>
                  <a:schemeClr val="tx1"/>
                </a:bgClr>
              </a:patt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37592" name="Freeform 24"/>
            <p:cNvSpPr>
              <a:spLocks/>
            </p:cNvSpPr>
            <p:nvPr/>
          </p:nvSpPr>
          <p:spPr bwMode="auto">
            <a:xfrm>
              <a:off x="4304" y="1296"/>
              <a:ext cx="688" cy="2496"/>
            </a:xfrm>
            <a:custGeom>
              <a:avLst/>
              <a:gdLst/>
              <a:ahLst/>
              <a:cxnLst>
                <a:cxn ang="0">
                  <a:pos x="440" y="0"/>
                </a:cxn>
                <a:cxn ang="0">
                  <a:pos x="440" y="240"/>
                </a:cxn>
                <a:cxn ang="0">
                  <a:pos x="392" y="240"/>
                </a:cxn>
                <a:cxn ang="0">
                  <a:pos x="248" y="336"/>
                </a:cxn>
                <a:cxn ang="0">
                  <a:pos x="104" y="672"/>
                </a:cxn>
                <a:cxn ang="0">
                  <a:pos x="344" y="576"/>
                </a:cxn>
                <a:cxn ang="0">
                  <a:pos x="632" y="720"/>
                </a:cxn>
                <a:cxn ang="0">
                  <a:pos x="392" y="864"/>
                </a:cxn>
                <a:cxn ang="0">
                  <a:pos x="8" y="1200"/>
                </a:cxn>
                <a:cxn ang="0">
                  <a:pos x="344" y="1488"/>
                </a:cxn>
                <a:cxn ang="0">
                  <a:pos x="440" y="1776"/>
                </a:cxn>
                <a:cxn ang="0">
                  <a:pos x="248" y="1824"/>
                </a:cxn>
                <a:cxn ang="0">
                  <a:pos x="392" y="2064"/>
                </a:cxn>
                <a:cxn ang="0">
                  <a:pos x="200" y="2304"/>
                </a:cxn>
                <a:cxn ang="0">
                  <a:pos x="200" y="2448"/>
                </a:cxn>
              </a:cxnLst>
              <a:rect l="0" t="0" r="r" b="b"/>
              <a:pathLst>
                <a:path w="640" h="2448">
                  <a:moveTo>
                    <a:pt x="440" y="0"/>
                  </a:moveTo>
                  <a:cubicBezTo>
                    <a:pt x="444" y="100"/>
                    <a:pt x="448" y="200"/>
                    <a:pt x="440" y="240"/>
                  </a:cubicBezTo>
                  <a:cubicBezTo>
                    <a:pt x="432" y="280"/>
                    <a:pt x="424" y="224"/>
                    <a:pt x="392" y="240"/>
                  </a:cubicBezTo>
                  <a:cubicBezTo>
                    <a:pt x="360" y="256"/>
                    <a:pt x="296" y="264"/>
                    <a:pt x="248" y="336"/>
                  </a:cubicBezTo>
                  <a:cubicBezTo>
                    <a:pt x="200" y="408"/>
                    <a:pt x="88" y="632"/>
                    <a:pt x="104" y="672"/>
                  </a:cubicBezTo>
                  <a:cubicBezTo>
                    <a:pt x="120" y="712"/>
                    <a:pt x="256" y="568"/>
                    <a:pt x="344" y="576"/>
                  </a:cubicBezTo>
                  <a:cubicBezTo>
                    <a:pt x="432" y="584"/>
                    <a:pt x="624" y="672"/>
                    <a:pt x="632" y="720"/>
                  </a:cubicBezTo>
                  <a:cubicBezTo>
                    <a:pt x="640" y="768"/>
                    <a:pt x="496" y="784"/>
                    <a:pt x="392" y="864"/>
                  </a:cubicBezTo>
                  <a:cubicBezTo>
                    <a:pt x="288" y="944"/>
                    <a:pt x="16" y="1096"/>
                    <a:pt x="8" y="1200"/>
                  </a:cubicBezTo>
                  <a:cubicBezTo>
                    <a:pt x="0" y="1304"/>
                    <a:pt x="272" y="1392"/>
                    <a:pt x="344" y="1488"/>
                  </a:cubicBezTo>
                  <a:cubicBezTo>
                    <a:pt x="416" y="1584"/>
                    <a:pt x="456" y="1720"/>
                    <a:pt x="440" y="1776"/>
                  </a:cubicBezTo>
                  <a:cubicBezTo>
                    <a:pt x="424" y="1832"/>
                    <a:pt x="256" y="1776"/>
                    <a:pt x="248" y="1824"/>
                  </a:cubicBezTo>
                  <a:cubicBezTo>
                    <a:pt x="240" y="1872"/>
                    <a:pt x="400" y="1984"/>
                    <a:pt x="392" y="2064"/>
                  </a:cubicBezTo>
                  <a:cubicBezTo>
                    <a:pt x="384" y="2144"/>
                    <a:pt x="232" y="2240"/>
                    <a:pt x="200" y="2304"/>
                  </a:cubicBezTo>
                  <a:cubicBezTo>
                    <a:pt x="168" y="2368"/>
                    <a:pt x="184" y="2408"/>
                    <a:pt x="200" y="2448"/>
                  </a:cubicBezTo>
                </a:path>
              </a:pathLst>
            </a:custGeom>
            <a:noFill/>
            <a:ln w="76200" cmpd="sng">
              <a:pattFill prst="shingle">
                <a:fgClr>
                  <a:srgbClr val="292929"/>
                </a:fgClr>
                <a:bgClr>
                  <a:schemeClr val="tx1"/>
                </a:bgClr>
              </a:patt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37593" name="Freeform 25"/>
            <p:cNvSpPr>
              <a:spLocks/>
            </p:cNvSpPr>
            <p:nvPr/>
          </p:nvSpPr>
          <p:spPr bwMode="auto">
            <a:xfrm>
              <a:off x="2928" y="2911"/>
              <a:ext cx="384" cy="86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48"/>
                </a:cxn>
                <a:cxn ang="0">
                  <a:pos x="336" y="288"/>
                </a:cxn>
                <a:cxn ang="0">
                  <a:pos x="336" y="480"/>
                </a:cxn>
                <a:cxn ang="0">
                  <a:pos x="192" y="672"/>
                </a:cxn>
                <a:cxn ang="0">
                  <a:pos x="240" y="816"/>
                </a:cxn>
              </a:cxnLst>
              <a:rect l="0" t="0" r="r" b="b"/>
              <a:pathLst>
                <a:path w="360" h="816">
                  <a:moveTo>
                    <a:pt x="0" y="0"/>
                  </a:moveTo>
                  <a:cubicBezTo>
                    <a:pt x="92" y="0"/>
                    <a:pt x="184" y="0"/>
                    <a:pt x="240" y="48"/>
                  </a:cubicBezTo>
                  <a:cubicBezTo>
                    <a:pt x="296" y="96"/>
                    <a:pt x="320" y="216"/>
                    <a:pt x="336" y="288"/>
                  </a:cubicBezTo>
                  <a:cubicBezTo>
                    <a:pt x="352" y="360"/>
                    <a:pt x="360" y="416"/>
                    <a:pt x="336" y="480"/>
                  </a:cubicBezTo>
                  <a:cubicBezTo>
                    <a:pt x="312" y="544"/>
                    <a:pt x="208" y="616"/>
                    <a:pt x="192" y="672"/>
                  </a:cubicBezTo>
                  <a:cubicBezTo>
                    <a:pt x="176" y="728"/>
                    <a:pt x="232" y="792"/>
                    <a:pt x="240" y="816"/>
                  </a:cubicBezTo>
                </a:path>
              </a:pathLst>
            </a:custGeom>
            <a:noFill/>
            <a:ln w="76200" cmpd="sng">
              <a:pattFill prst="shingle">
                <a:fgClr>
                  <a:srgbClr val="292929"/>
                </a:fgClr>
                <a:bgClr>
                  <a:schemeClr val="tx1"/>
                </a:bgClr>
              </a:patt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37594" name="Freeform 26"/>
            <p:cNvSpPr>
              <a:spLocks/>
            </p:cNvSpPr>
            <p:nvPr/>
          </p:nvSpPr>
          <p:spPr bwMode="auto">
            <a:xfrm>
              <a:off x="4864" y="1408"/>
              <a:ext cx="704" cy="2344"/>
            </a:xfrm>
            <a:custGeom>
              <a:avLst/>
              <a:gdLst/>
              <a:ahLst/>
              <a:cxnLst>
                <a:cxn ang="0">
                  <a:pos x="704" y="32"/>
                </a:cxn>
                <a:cxn ang="0">
                  <a:pos x="416" y="32"/>
                </a:cxn>
                <a:cxn ang="0">
                  <a:pos x="176" y="224"/>
                </a:cxn>
                <a:cxn ang="0">
                  <a:pos x="224" y="512"/>
                </a:cxn>
                <a:cxn ang="0">
                  <a:pos x="560" y="512"/>
                </a:cxn>
                <a:cxn ang="0">
                  <a:pos x="608" y="704"/>
                </a:cxn>
                <a:cxn ang="0">
                  <a:pos x="80" y="1088"/>
                </a:cxn>
                <a:cxn ang="0">
                  <a:pos x="128" y="1616"/>
                </a:cxn>
                <a:cxn ang="0">
                  <a:pos x="416" y="1712"/>
                </a:cxn>
                <a:cxn ang="0">
                  <a:pos x="512" y="2000"/>
                </a:cxn>
                <a:cxn ang="0">
                  <a:pos x="272" y="2288"/>
                </a:cxn>
                <a:cxn ang="0">
                  <a:pos x="272" y="2336"/>
                </a:cxn>
              </a:cxnLst>
              <a:rect l="0" t="0" r="r" b="b"/>
              <a:pathLst>
                <a:path w="704" h="2344">
                  <a:moveTo>
                    <a:pt x="704" y="32"/>
                  </a:moveTo>
                  <a:cubicBezTo>
                    <a:pt x="604" y="16"/>
                    <a:pt x="504" y="0"/>
                    <a:pt x="416" y="32"/>
                  </a:cubicBezTo>
                  <a:cubicBezTo>
                    <a:pt x="328" y="64"/>
                    <a:pt x="208" y="144"/>
                    <a:pt x="176" y="224"/>
                  </a:cubicBezTo>
                  <a:cubicBezTo>
                    <a:pt x="144" y="304"/>
                    <a:pt x="160" y="464"/>
                    <a:pt x="224" y="512"/>
                  </a:cubicBezTo>
                  <a:cubicBezTo>
                    <a:pt x="288" y="560"/>
                    <a:pt x="496" y="480"/>
                    <a:pt x="560" y="512"/>
                  </a:cubicBezTo>
                  <a:cubicBezTo>
                    <a:pt x="624" y="544"/>
                    <a:pt x="688" y="608"/>
                    <a:pt x="608" y="704"/>
                  </a:cubicBezTo>
                  <a:cubicBezTo>
                    <a:pt x="528" y="800"/>
                    <a:pt x="160" y="936"/>
                    <a:pt x="80" y="1088"/>
                  </a:cubicBezTo>
                  <a:cubicBezTo>
                    <a:pt x="0" y="1240"/>
                    <a:pt x="72" y="1512"/>
                    <a:pt x="128" y="1616"/>
                  </a:cubicBezTo>
                  <a:cubicBezTo>
                    <a:pt x="184" y="1720"/>
                    <a:pt x="352" y="1648"/>
                    <a:pt x="416" y="1712"/>
                  </a:cubicBezTo>
                  <a:cubicBezTo>
                    <a:pt x="480" y="1776"/>
                    <a:pt x="536" y="1904"/>
                    <a:pt x="512" y="2000"/>
                  </a:cubicBezTo>
                  <a:cubicBezTo>
                    <a:pt x="488" y="2096"/>
                    <a:pt x="312" y="2232"/>
                    <a:pt x="272" y="2288"/>
                  </a:cubicBezTo>
                  <a:cubicBezTo>
                    <a:pt x="232" y="2344"/>
                    <a:pt x="252" y="2340"/>
                    <a:pt x="272" y="2336"/>
                  </a:cubicBezTo>
                </a:path>
              </a:pathLst>
            </a:custGeom>
            <a:noFill/>
            <a:ln w="76200" cmpd="sng">
              <a:pattFill prst="shingle">
                <a:fgClr>
                  <a:srgbClr val="292929"/>
                </a:fgClr>
                <a:bgClr>
                  <a:schemeClr val="tx1"/>
                </a:bgClr>
              </a:patt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37595" name="Freeform 27"/>
            <p:cNvSpPr>
              <a:spLocks/>
            </p:cNvSpPr>
            <p:nvPr/>
          </p:nvSpPr>
          <p:spPr bwMode="auto">
            <a:xfrm>
              <a:off x="3688" y="1296"/>
              <a:ext cx="632" cy="2448"/>
            </a:xfrm>
            <a:custGeom>
              <a:avLst/>
              <a:gdLst/>
              <a:ahLst/>
              <a:cxnLst>
                <a:cxn ang="0">
                  <a:pos x="104" y="0"/>
                </a:cxn>
                <a:cxn ang="0">
                  <a:pos x="104" y="96"/>
                </a:cxn>
                <a:cxn ang="0">
                  <a:pos x="104" y="192"/>
                </a:cxn>
                <a:cxn ang="0">
                  <a:pos x="56" y="240"/>
                </a:cxn>
                <a:cxn ang="0">
                  <a:pos x="8" y="288"/>
                </a:cxn>
                <a:cxn ang="0">
                  <a:pos x="104" y="432"/>
                </a:cxn>
                <a:cxn ang="0">
                  <a:pos x="536" y="288"/>
                </a:cxn>
                <a:cxn ang="0">
                  <a:pos x="584" y="624"/>
                </a:cxn>
                <a:cxn ang="0">
                  <a:pos x="248" y="864"/>
                </a:cxn>
                <a:cxn ang="0">
                  <a:pos x="104" y="1104"/>
                </a:cxn>
                <a:cxn ang="0">
                  <a:pos x="200" y="1296"/>
                </a:cxn>
                <a:cxn ang="0">
                  <a:pos x="440" y="1488"/>
                </a:cxn>
                <a:cxn ang="0">
                  <a:pos x="536" y="1680"/>
                </a:cxn>
                <a:cxn ang="0">
                  <a:pos x="536" y="1824"/>
                </a:cxn>
                <a:cxn ang="0">
                  <a:pos x="344" y="1920"/>
                </a:cxn>
                <a:cxn ang="0">
                  <a:pos x="296" y="2112"/>
                </a:cxn>
                <a:cxn ang="0">
                  <a:pos x="536" y="2208"/>
                </a:cxn>
                <a:cxn ang="0">
                  <a:pos x="584" y="2256"/>
                </a:cxn>
                <a:cxn ang="0">
                  <a:pos x="584" y="2448"/>
                </a:cxn>
              </a:cxnLst>
              <a:rect l="0" t="0" r="r" b="b"/>
              <a:pathLst>
                <a:path w="632" h="2448">
                  <a:moveTo>
                    <a:pt x="104" y="0"/>
                  </a:moveTo>
                  <a:cubicBezTo>
                    <a:pt x="104" y="32"/>
                    <a:pt x="104" y="64"/>
                    <a:pt x="104" y="96"/>
                  </a:cubicBezTo>
                  <a:cubicBezTo>
                    <a:pt x="104" y="128"/>
                    <a:pt x="112" y="168"/>
                    <a:pt x="104" y="192"/>
                  </a:cubicBezTo>
                  <a:cubicBezTo>
                    <a:pt x="96" y="216"/>
                    <a:pt x="72" y="224"/>
                    <a:pt x="56" y="240"/>
                  </a:cubicBezTo>
                  <a:cubicBezTo>
                    <a:pt x="40" y="256"/>
                    <a:pt x="0" y="256"/>
                    <a:pt x="8" y="288"/>
                  </a:cubicBezTo>
                  <a:cubicBezTo>
                    <a:pt x="16" y="320"/>
                    <a:pt x="16" y="432"/>
                    <a:pt x="104" y="432"/>
                  </a:cubicBezTo>
                  <a:cubicBezTo>
                    <a:pt x="192" y="432"/>
                    <a:pt x="456" y="256"/>
                    <a:pt x="536" y="288"/>
                  </a:cubicBezTo>
                  <a:cubicBezTo>
                    <a:pt x="616" y="320"/>
                    <a:pt x="632" y="528"/>
                    <a:pt x="584" y="624"/>
                  </a:cubicBezTo>
                  <a:cubicBezTo>
                    <a:pt x="536" y="720"/>
                    <a:pt x="328" y="784"/>
                    <a:pt x="248" y="864"/>
                  </a:cubicBezTo>
                  <a:cubicBezTo>
                    <a:pt x="168" y="944"/>
                    <a:pt x="112" y="1032"/>
                    <a:pt x="104" y="1104"/>
                  </a:cubicBezTo>
                  <a:cubicBezTo>
                    <a:pt x="96" y="1176"/>
                    <a:pt x="144" y="1232"/>
                    <a:pt x="200" y="1296"/>
                  </a:cubicBezTo>
                  <a:cubicBezTo>
                    <a:pt x="256" y="1360"/>
                    <a:pt x="384" y="1424"/>
                    <a:pt x="440" y="1488"/>
                  </a:cubicBezTo>
                  <a:cubicBezTo>
                    <a:pt x="496" y="1552"/>
                    <a:pt x="520" y="1624"/>
                    <a:pt x="536" y="1680"/>
                  </a:cubicBezTo>
                  <a:cubicBezTo>
                    <a:pt x="552" y="1736"/>
                    <a:pt x="568" y="1784"/>
                    <a:pt x="536" y="1824"/>
                  </a:cubicBezTo>
                  <a:cubicBezTo>
                    <a:pt x="504" y="1864"/>
                    <a:pt x="384" y="1872"/>
                    <a:pt x="344" y="1920"/>
                  </a:cubicBezTo>
                  <a:cubicBezTo>
                    <a:pt x="304" y="1968"/>
                    <a:pt x="264" y="2064"/>
                    <a:pt x="296" y="2112"/>
                  </a:cubicBezTo>
                  <a:cubicBezTo>
                    <a:pt x="328" y="2160"/>
                    <a:pt x="488" y="2184"/>
                    <a:pt x="536" y="2208"/>
                  </a:cubicBezTo>
                  <a:cubicBezTo>
                    <a:pt x="584" y="2232"/>
                    <a:pt x="576" y="2216"/>
                    <a:pt x="584" y="2256"/>
                  </a:cubicBezTo>
                  <a:cubicBezTo>
                    <a:pt x="592" y="2296"/>
                    <a:pt x="584" y="2416"/>
                    <a:pt x="584" y="2448"/>
                  </a:cubicBezTo>
                </a:path>
              </a:pathLst>
            </a:custGeom>
            <a:noFill/>
            <a:ln w="76200" cmpd="sng">
              <a:pattFill prst="shingle">
                <a:fgClr>
                  <a:srgbClr val="292929"/>
                </a:fgClr>
                <a:bgClr>
                  <a:schemeClr val="tx1"/>
                </a:bgClr>
              </a:patt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" name="Group 32"/>
          <p:cNvGrpSpPr>
            <a:grpSpLocks/>
          </p:cNvGrpSpPr>
          <p:nvPr/>
        </p:nvGrpSpPr>
        <p:grpSpPr bwMode="auto">
          <a:xfrm>
            <a:off x="3896784" y="5537201"/>
            <a:ext cx="4326467" cy="320675"/>
            <a:chOff x="155" y="3264"/>
            <a:chExt cx="2626" cy="468"/>
          </a:xfrm>
        </p:grpSpPr>
        <p:sp>
          <p:nvSpPr>
            <p:cNvPr id="237601" name="AutoShape 33" descr="Brown marble"/>
            <p:cNvSpPr>
              <a:spLocks noChangeArrowheads="1"/>
            </p:cNvSpPr>
            <p:nvPr/>
          </p:nvSpPr>
          <p:spPr bwMode="auto">
            <a:xfrm>
              <a:off x="155" y="3264"/>
              <a:ext cx="329" cy="432"/>
            </a:xfrm>
            <a:prstGeom prst="doubleWave">
              <a:avLst>
                <a:gd name="adj1" fmla="val 6500"/>
                <a:gd name="adj2" fmla="val 0"/>
              </a:avLst>
            </a:prstGeom>
            <a:blipFill dpi="0" rotWithShape="1">
              <a:blip r:embed="rId2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7602" name="AutoShape 34" descr="Brown marble"/>
            <p:cNvSpPr>
              <a:spLocks noChangeArrowheads="1"/>
            </p:cNvSpPr>
            <p:nvPr/>
          </p:nvSpPr>
          <p:spPr bwMode="auto">
            <a:xfrm>
              <a:off x="432" y="3264"/>
              <a:ext cx="329" cy="432"/>
            </a:xfrm>
            <a:prstGeom prst="doubleWave">
              <a:avLst>
                <a:gd name="adj1" fmla="val 6500"/>
                <a:gd name="adj2" fmla="val 0"/>
              </a:avLst>
            </a:prstGeom>
            <a:blipFill dpi="0" rotWithShape="1">
              <a:blip r:embed="rId2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7603" name="AutoShape 35" descr="Brown marble"/>
            <p:cNvSpPr>
              <a:spLocks noChangeArrowheads="1"/>
            </p:cNvSpPr>
            <p:nvPr/>
          </p:nvSpPr>
          <p:spPr bwMode="auto">
            <a:xfrm>
              <a:off x="720" y="3264"/>
              <a:ext cx="329" cy="432"/>
            </a:xfrm>
            <a:prstGeom prst="doubleWave">
              <a:avLst>
                <a:gd name="adj1" fmla="val 6500"/>
                <a:gd name="adj2" fmla="val 0"/>
              </a:avLst>
            </a:prstGeom>
            <a:blipFill dpi="0" rotWithShape="1">
              <a:blip r:embed="rId2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7604" name="AutoShape 36" descr="Brown marble"/>
            <p:cNvSpPr>
              <a:spLocks noChangeArrowheads="1"/>
            </p:cNvSpPr>
            <p:nvPr/>
          </p:nvSpPr>
          <p:spPr bwMode="auto">
            <a:xfrm>
              <a:off x="1008" y="3264"/>
              <a:ext cx="329" cy="432"/>
            </a:xfrm>
            <a:prstGeom prst="doubleWave">
              <a:avLst>
                <a:gd name="adj1" fmla="val 6500"/>
                <a:gd name="adj2" fmla="val 0"/>
              </a:avLst>
            </a:prstGeom>
            <a:blipFill dpi="0" rotWithShape="1">
              <a:blip r:embed="rId2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7605" name="AutoShape 37" descr="Brown marble"/>
            <p:cNvSpPr>
              <a:spLocks noChangeArrowheads="1"/>
            </p:cNvSpPr>
            <p:nvPr/>
          </p:nvSpPr>
          <p:spPr bwMode="auto">
            <a:xfrm>
              <a:off x="1296" y="3264"/>
              <a:ext cx="329" cy="432"/>
            </a:xfrm>
            <a:prstGeom prst="doubleWave">
              <a:avLst>
                <a:gd name="adj1" fmla="val 6500"/>
                <a:gd name="adj2" fmla="val 0"/>
              </a:avLst>
            </a:prstGeom>
            <a:blipFill dpi="0" rotWithShape="1">
              <a:blip r:embed="rId2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7606" name="AutoShape 38" descr="Brown marble"/>
            <p:cNvSpPr>
              <a:spLocks noChangeArrowheads="1"/>
            </p:cNvSpPr>
            <p:nvPr/>
          </p:nvSpPr>
          <p:spPr bwMode="auto">
            <a:xfrm>
              <a:off x="1584" y="3264"/>
              <a:ext cx="329" cy="432"/>
            </a:xfrm>
            <a:prstGeom prst="doubleWave">
              <a:avLst>
                <a:gd name="adj1" fmla="val 6500"/>
                <a:gd name="adj2" fmla="val 0"/>
              </a:avLst>
            </a:prstGeom>
            <a:blipFill dpi="0" rotWithShape="1">
              <a:blip r:embed="rId2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7607" name="AutoShape 39" descr="Brown marble"/>
            <p:cNvSpPr>
              <a:spLocks noChangeArrowheads="1"/>
            </p:cNvSpPr>
            <p:nvPr/>
          </p:nvSpPr>
          <p:spPr bwMode="auto">
            <a:xfrm>
              <a:off x="1872" y="3264"/>
              <a:ext cx="384" cy="432"/>
            </a:xfrm>
            <a:prstGeom prst="doubleWave">
              <a:avLst>
                <a:gd name="adj1" fmla="val 6500"/>
                <a:gd name="adj2" fmla="val 0"/>
              </a:avLst>
            </a:prstGeom>
            <a:blipFill dpi="0" rotWithShape="1">
              <a:blip r:embed="rId2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7608" name="AutoShape 40" descr="Brown marble"/>
            <p:cNvSpPr>
              <a:spLocks noChangeArrowheads="1"/>
            </p:cNvSpPr>
            <p:nvPr/>
          </p:nvSpPr>
          <p:spPr bwMode="auto">
            <a:xfrm>
              <a:off x="2160" y="3264"/>
              <a:ext cx="384" cy="432"/>
            </a:xfrm>
            <a:prstGeom prst="doubleWave">
              <a:avLst>
                <a:gd name="adj1" fmla="val 6500"/>
                <a:gd name="adj2" fmla="val 0"/>
              </a:avLst>
            </a:prstGeom>
            <a:blipFill dpi="0" rotWithShape="1">
              <a:blip r:embed="rId2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7609" name="AutoShape 41" descr="Brown marble"/>
            <p:cNvSpPr>
              <a:spLocks noChangeArrowheads="1"/>
            </p:cNvSpPr>
            <p:nvPr/>
          </p:nvSpPr>
          <p:spPr bwMode="auto">
            <a:xfrm>
              <a:off x="2448" y="3264"/>
              <a:ext cx="328" cy="432"/>
            </a:xfrm>
            <a:prstGeom prst="doubleWave">
              <a:avLst>
                <a:gd name="adj1" fmla="val 6500"/>
                <a:gd name="adj2" fmla="val 0"/>
              </a:avLst>
            </a:prstGeom>
            <a:blipFill dpi="0" rotWithShape="1">
              <a:blip r:embed="rId2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7610" name="Rectangle 42" descr="Brown marble"/>
            <p:cNvSpPr>
              <a:spLocks noChangeArrowheads="1"/>
            </p:cNvSpPr>
            <p:nvPr/>
          </p:nvSpPr>
          <p:spPr bwMode="auto">
            <a:xfrm>
              <a:off x="161" y="3456"/>
              <a:ext cx="2620" cy="276"/>
            </a:xfrm>
            <a:prstGeom prst="rect">
              <a:avLst/>
            </a:prstGeom>
            <a:blipFill dpi="0" rotWithShape="1">
              <a:blip r:embed="rId2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37570" name="Rectangle 2"/>
          <p:cNvSpPr>
            <a:spLocks noGrp="1" noChangeArrowheads="1"/>
          </p:cNvSpPr>
          <p:nvPr>
            <p:ph type="title"/>
          </p:nvPr>
        </p:nvSpPr>
        <p:spPr>
          <a:xfrm>
            <a:off x="508000" y="838200"/>
            <a:ext cx="10261600" cy="609600"/>
          </a:xfrm>
        </p:spPr>
        <p:txBody>
          <a:bodyPr/>
          <a:lstStyle/>
          <a:p>
            <a:r>
              <a:rPr lang="en-US" sz="2800" b="0" dirty="0"/>
              <a:t>Variables </a:t>
            </a:r>
            <a:r>
              <a:rPr lang="cs-CZ" sz="2800" b="0" dirty="0" err="1"/>
              <a:t>that</a:t>
            </a:r>
            <a:r>
              <a:rPr lang="cs-CZ" sz="2800" b="0" dirty="0"/>
              <a:t> a</a:t>
            </a:r>
            <a:r>
              <a:rPr lang="en-US" sz="2800" b="0" dirty="0" err="1"/>
              <a:t>ffect</a:t>
            </a:r>
            <a:r>
              <a:rPr lang="en-US" sz="2800" b="0" dirty="0"/>
              <a:t> </a:t>
            </a:r>
            <a:r>
              <a:rPr lang="cs-CZ" sz="2800" b="0" dirty="0"/>
              <a:t>q</a:t>
            </a:r>
            <a:r>
              <a:rPr lang="en-US" sz="2800" b="0" dirty="0" err="1"/>
              <a:t>uality</a:t>
            </a:r>
            <a:r>
              <a:rPr lang="en-US" sz="2800" b="0" dirty="0"/>
              <a:t> </a:t>
            </a:r>
            <a:r>
              <a:rPr lang="cs-CZ" sz="2800" b="0" dirty="0"/>
              <a:t>o</a:t>
            </a:r>
            <a:r>
              <a:rPr lang="en-US" sz="2800" b="0" dirty="0"/>
              <a:t>f </a:t>
            </a:r>
            <a:r>
              <a:rPr lang="cs-CZ" sz="2800" b="0" dirty="0"/>
              <a:t>b</a:t>
            </a:r>
            <a:r>
              <a:rPr lang="en-US" sz="2800" b="0" dirty="0" err="1"/>
              <a:t>onding</a:t>
            </a:r>
            <a:endParaRPr lang="en-US" sz="2800" b="0" dirty="0"/>
          </a:p>
        </p:txBody>
      </p:sp>
      <p:sp>
        <p:nvSpPr>
          <p:cNvPr id="237571" name="Rectangle 3"/>
          <p:cNvSpPr>
            <a:spLocks noGrp="1" noChangeArrowheads="1"/>
          </p:cNvSpPr>
          <p:nvPr>
            <p:ph idx="1"/>
          </p:nvPr>
        </p:nvSpPr>
        <p:spPr>
          <a:xfrm>
            <a:off x="711200" y="1447800"/>
            <a:ext cx="10363200" cy="3124200"/>
          </a:xfrm>
        </p:spPr>
        <p:txBody>
          <a:bodyPr/>
          <a:lstStyle/>
          <a:p>
            <a:pPr marL="457200" indent="-457200">
              <a:buFontTx/>
              <a:buNone/>
            </a:pPr>
            <a:r>
              <a:rPr lang="en-US" sz="4400" b="1"/>
              <a:t>2) Drying dentin</a:t>
            </a:r>
            <a:endParaRPr lang="en-US" b="1"/>
          </a:p>
          <a:p>
            <a:pPr marL="457200" indent="-457200">
              <a:buFontTx/>
              <a:buNone/>
            </a:pPr>
            <a:endParaRPr lang="en-US" b="1"/>
          </a:p>
          <a:p>
            <a:pPr marL="457200" indent="-457200" algn="ctr">
              <a:buFontTx/>
              <a:buNone/>
            </a:pPr>
            <a:r>
              <a:rPr lang="en-US" sz="2800" b="1"/>
              <a:t> Over drying the dentin after etching can be very destructive to bond values with some adhesives.</a:t>
            </a:r>
          </a:p>
        </p:txBody>
      </p:sp>
      <p:grpSp>
        <p:nvGrpSpPr>
          <p:cNvPr id="4" name="Group 28"/>
          <p:cNvGrpSpPr>
            <a:grpSpLocks/>
          </p:cNvGrpSpPr>
          <p:nvPr/>
        </p:nvGrpSpPr>
        <p:grpSpPr bwMode="auto">
          <a:xfrm>
            <a:off x="3860800" y="4191000"/>
            <a:ext cx="4411133" cy="1676400"/>
            <a:chOff x="126" y="1296"/>
            <a:chExt cx="2678" cy="2448"/>
          </a:xfrm>
        </p:grpSpPr>
        <p:sp>
          <p:nvSpPr>
            <p:cNvPr id="237597" name="Line 29"/>
            <p:cNvSpPr>
              <a:spLocks noChangeShapeType="1"/>
            </p:cNvSpPr>
            <p:nvPr/>
          </p:nvSpPr>
          <p:spPr bwMode="auto">
            <a:xfrm>
              <a:off x="2784" y="1296"/>
              <a:ext cx="0" cy="2448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37598" name="Line 30"/>
            <p:cNvSpPr>
              <a:spLocks noChangeShapeType="1"/>
            </p:cNvSpPr>
            <p:nvPr/>
          </p:nvSpPr>
          <p:spPr bwMode="auto">
            <a:xfrm>
              <a:off x="144" y="1296"/>
              <a:ext cx="0" cy="2448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37599" name="Line 31"/>
            <p:cNvSpPr>
              <a:spLocks noChangeShapeType="1"/>
            </p:cNvSpPr>
            <p:nvPr/>
          </p:nvSpPr>
          <p:spPr bwMode="auto">
            <a:xfrm>
              <a:off x="126" y="3744"/>
              <a:ext cx="2678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37614" name="Rectangle 46"/>
          <p:cNvSpPr>
            <a:spLocks noChangeArrowheads="1"/>
          </p:cNvSpPr>
          <p:nvPr/>
        </p:nvSpPr>
        <p:spPr bwMode="auto">
          <a:xfrm>
            <a:off x="3860801" y="4191001"/>
            <a:ext cx="4347633" cy="1412875"/>
          </a:xfrm>
          <a:prstGeom prst="rect">
            <a:avLst/>
          </a:prstGeom>
          <a:solidFill>
            <a:schemeClr val="accent1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677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2000"/>
                                        <p:tgtEl>
                                          <p:spTgt spid="2376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2376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2376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/>
                                        <p:tgtEl>
                                          <p:spTgt spid="2376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7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7" presetClass="exit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7614" grpId="0" animBg="1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4" name="Rectangle 2"/>
          <p:cNvSpPr>
            <a:spLocks noGrp="1" noChangeArrowheads="1"/>
          </p:cNvSpPr>
          <p:nvPr>
            <p:ph type="title"/>
          </p:nvPr>
        </p:nvSpPr>
        <p:spPr>
          <a:xfrm>
            <a:off x="508000" y="838200"/>
            <a:ext cx="10261600" cy="609600"/>
          </a:xfrm>
        </p:spPr>
        <p:txBody>
          <a:bodyPr/>
          <a:lstStyle/>
          <a:p>
            <a:r>
              <a:rPr lang="en-US" sz="2800" b="0" dirty="0"/>
              <a:t>Variables </a:t>
            </a:r>
            <a:r>
              <a:rPr lang="cs-CZ" sz="2800" b="0" dirty="0" err="1"/>
              <a:t>that</a:t>
            </a:r>
            <a:r>
              <a:rPr lang="cs-CZ" sz="2800" b="0" dirty="0"/>
              <a:t> a</a:t>
            </a:r>
            <a:r>
              <a:rPr lang="en-US" sz="2800" b="0" dirty="0" err="1"/>
              <a:t>ffect</a:t>
            </a:r>
            <a:r>
              <a:rPr lang="en-US" sz="2800" b="0" dirty="0"/>
              <a:t> </a:t>
            </a:r>
            <a:r>
              <a:rPr lang="cs-CZ" sz="2800" b="0" dirty="0"/>
              <a:t>q</a:t>
            </a:r>
            <a:r>
              <a:rPr lang="en-US" sz="2800" b="0" dirty="0" err="1"/>
              <a:t>uality</a:t>
            </a:r>
            <a:r>
              <a:rPr lang="en-US" sz="2800" b="0" dirty="0"/>
              <a:t> </a:t>
            </a:r>
            <a:r>
              <a:rPr lang="cs-CZ" sz="2800" b="0" dirty="0"/>
              <a:t>o</a:t>
            </a:r>
            <a:r>
              <a:rPr lang="en-US" sz="2800" b="0" dirty="0"/>
              <a:t>f </a:t>
            </a:r>
            <a:r>
              <a:rPr lang="cs-CZ" sz="2800" b="0" dirty="0"/>
              <a:t>b</a:t>
            </a:r>
            <a:r>
              <a:rPr lang="en-US" sz="2800" b="0" dirty="0" err="1"/>
              <a:t>onding</a:t>
            </a:r>
            <a:endParaRPr lang="en-US" sz="2800" b="0" dirty="0"/>
          </a:p>
        </p:txBody>
      </p:sp>
      <p:sp>
        <p:nvSpPr>
          <p:cNvPr id="238595" name="Rectangle 3"/>
          <p:cNvSpPr>
            <a:spLocks noGrp="1" noChangeArrowheads="1"/>
          </p:cNvSpPr>
          <p:nvPr>
            <p:ph idx="1"/>
          </p:nvPr>
        </p:nvSpPr>
        <p:spPr>
          <a:xfrm>
            <a:off x="711200" y="1447800"/>
            <a:ext cx="10363200" cy="3124200"/>
          </a:xfrm>
        </p:spPr>
        <p:txBody>
          <a:bodyPr/>
          <a:lstStyle/>
          <a:p>
            <a:pPr marL="457200" indent="-457200">
              <a:buFontTx/>
              <a:buNone/>
            </a:pPr>
            <a:r>
              <a:rPr lang="en-US" sz="4400" b="1"/>
              <a:t>3) Application time</a:t>
            </a:r>
            <a:endParaRPr lang="en-US" b="1"/>
          </a:p>
          <a:p>
            <a:pPr marL="457200" indent="-457200">
              <a:buFontTx/>
              <a:buNone/>
            </a:pPr>
            <a:endParaRPr lang="en-US" b="1"/>
          </a:p>
          <a:p>
            <a:pPr marL="457200" indent="-457200" algn="ctr">
              <a:buFontTx/>
              <a:buNone/>
            </a:pPr>
            <a:r>
              <a:rPr lang="en-US" sz="2800" b="1"/>
              <a:t> Too short of application time may not allow for proper volatilization of the solvents or complete resin hybridization. This is critical with self etching systems.</a:t>
            </a:r>
          </a:p>
        </p:txBody>
      </p:sp>
      <p:sp>
        <p:nvSpPr>
          <p:cNvPr id="238599" name="Rectangle 7"/>
          <p:cNvSpPr>
            <a:spLocks noChangeArrowheads="1"/>
          </p:cNvSpPr>
          <p:nvPr/>
        </p:nvSpPr>
        <p:spPr bwMode="auto">
          <a:xfrm>
            <a:off x="3860800" y="5486400"/>
            <a:ext cx="4368800" cy="381000"/>
          </a:xfrm>
          <a:prstGeom prst="rect">
            <a:avLst/>
          </a:prstGeom>
          <a:solidFill>
            <a:srgbClr val="FFCC99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3860800" y="5257800"/>
            <a:ext cx="4368800" cy="609600"/>
            <a:chOff x="126" y="1296"/>
            <a:chExt cx="2678" cy="2448"/>
          </a:xfrm>
        </p:grpSpPr>
        <p:sp>
          <p:nvSpPr>
            <p:cNvPr id="238603" name="Line 11"/>
            <p:cNvSpPr>
              <a:spLocks noChangeShapeType="1"/>
            </p:cNvSpPr>
            <p:nvPr/>
          </p:nvSpPr>
          <p:spPr bwMode="auto">
            <a:xfrm>
              <a:off x="2784" y="1296"/>
              <a:ext cx="0" cy="2448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38604" name="Line 12"/>
            <p:cNvSpPr>
              <a:spLocks noChangeShapeType="1"/>
            </p:cNvSpPr>
            <p:nvPr/>
          </p:nvSpPr>
          <p:spPr bwMode="auto">
            <a:xfrm>
              <a:off x="144" y="1296"/>
              <a:ext cx="0" cy="2448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38605" name="Line 13"/>
            <p:cNvSpPr>
              <a:spLocks noChangeShapeType="1"/>
            </p:cNvSpPr>
            <p:nvPr/>
          </p:nvSpPr>
          <p:spPr bwMode="auto">
            <a:xfrm>
              <a:off x="126" y="3744"/>
              <a:ext cx="2678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38609" name="Oval 17"/>
          <p:cNvSpPr>
            <a:spLocks noChangeArrowheads="1"/>
          </p:cNvSpPr>
          <p:nvPr/>
        </p:nvSpPr>
        <p:spPr bwMode="auto">
          <a:xfrm>
            <a:off x="7823200" y="5562600"/>
            <a:ext cx="203200" cy="152400"/>
          </a:xfrm>
          <a:prstGeom prst="ellipse">
            <a:avLst/>
          </a:prstGeom>
          <a:solidFill>
            <a:schemeClr val="bg1"/>
          </a:solidFill>
          <a:ln w="5715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38611" name="Oval 19"/>
          <p:cNvSpPr>
            <a:spLocks noChangeArrowheads="1"/>
          </p:cNvSpPr>
          <p:nvPr/>
        </p:nvSpPr>
        <p:spPr bwMode="auto">
          <a:xfrm>
            <a:off x="7010400" y="5638800"/>
            <a:ext cx="203200" cy="152400"/>
          </a:xfrm>
          <a:prstGeom prst="ellipse">
            <a:avLst/>
          </a:prstGeom>
          <a:solidFill>
            <a:schemeClr val="bg1"/>
          </a:solidFill>
          <a:ln w="5715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38612" name="Oval 20"/>
          <p:cNvSpPr>
            <a:spLocks noChangeArrowheads="1"/>
          </p:cNvSpPr>
          <p:nvPr/>
        </p:nvSpPr>
        <p:spPr bwMode="auto">
          <a:xfrm>
            <a:off x="6096000" y="5638800"/>
            <a:ext cx="203200" cy="152400"/>
          </a:xfrm>
          <a:prstGeom prst="ellipse">
            <a:avLst/>
          </a:prstGeom>
          <a:solidFill>
            <a:schemeClr val="bg1"/>
          </a:solidFill>
          <a:ln w="5715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38615" name="Oval 23"/>
          <p:cNvSpPr>
            <a:spLocks noChangeArrowheads="1"/>
          </p:cNvSpPr>
          <p:nvPr/>
        </p:nvSpPr>
        <p:spPr bwMode="auto">
          <a:xfrm>
            <a:off x="5080000" y="5562600"/>
            <a:ext cx="203200" cy="152400"/>
          </a:xfrm>
          <a:prstGeom prst="ellipse">
            <a:avLst/>
          </a:prstGeom>
          <a:solidFill>
            <a:schemeClr val="bg1"/>
          </a:solidFill>
          <a:ln w="5715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38616" name="Oval 24"/>
          <p:cNvSpPr>
            <a:spLocks noChangeArrowheads="1"/>
          </p:cNvSpPr>
          <p:nvPr/>
        </p:nvSpPr>
        <p:spPr bwMode="auto">
          <a:xfrm>
            <a:off x="4064000" y="5638800"/>
            <a:ext cx="203200" cy="152400"/>
          </a:xfrm>
          <a:prstGeom prst="ellipse">
            <a:avLst/>
          </a:prstGeom>
          <a:solidFill>
            <a:schemeClr val="bg1"/>
          </a:solidFill>
          <a:ln w="5715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238617" name="Picture 25" descr="inspiral-close"/>
          <p:cNvPicPr>
            <a:picLocks noChangeAspect="1" noChangeArrowheads="1"/>
          </p:cNvPicPr>
          <p:nvPr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6666931">
            <a:off x="3049588" y="3808413"/>
            <a:ext cx="1012825" cy="2235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97076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86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86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86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3" presetClass="path" presetSubtype="0" repeatCount="3000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91329E-6 L 0.30833 0.00394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2386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" y="2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4" presetClass="path" presetSubtype="0" accel="50000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33333E-6 5.78035E-8 L 0.00833 -0.06659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386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" y="-33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4" presetClass="path" presetSubtype="0" accel="50000" decel="50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5.55112E-17 5.78035E-8 L 5.55112E-17 -0.05549 " pathEditMode="relative" rAng="0" ptsTypes="AA">
                                      <p:cBhvr>
                                        <p:cTn id="16" dur="5000" fill="hold"/>
                                        <p:tgtEl>
                                          <p:spTgt spid="2386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8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64" presetClass="path" presetSubtype="0" accel="50000" decel="50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3.33333E-6 5.78035E-8 L -0.00833 -0.05549 " pathEditMode="relative" rAng="0" ptsTypes="AA">
                                      <p:cBhvr>
                                        <p:cTn id="18" dur="5000" fill="hold"/>
                                        <p:tgtEl>
                                          <p:spTgt spid="2386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" y="-28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4" presetClass="path" presetSubtype="0" accel="50000" decel="5000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3.33333E-6 5.78035E-8 L 0.00834 -0.05549 " pathEditMode="relative" rAng="0" ptsTypes="AA">
                                      <p:cBhvr>
                                        <p:cTn id="20" dur="5000" fill="hold"/>
                                        <p:tgtEl>
                                          <p:spTgt spid="2386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" y="-28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64" presetClass="path" presetSubtype="0" accel="50000" decel="5000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1.11022E-16 5.78035E-8 L -0.00833 -0.05549 " pathEditMode="relative" rAng="0" ptsTypes="AA">
                                      <p:cBhvr>
                                        <p:cTn id="22" dur="5000" fill="hold"/>
                                        <p:tgtEl>
                                          <p:spTgt spid="2386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" y="-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8000"/>
                            </p:stCondLst>
                            <p:childTnLst>
                              <p:par>
                                <p:cTn id="24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2386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2386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2386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8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8609" grpId="0" animBg="1"/>
      <p:bldP spid="238611" grpId="0" animBg="1"/>
      <p:bldP spid="238612" grpId="0" animBg="1"/>
      <p:bldP spid="238615" grpId="0" animBg="1"/>
      <p:bldP spid="238616" grpId="0" animBg="1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47" name="Rectangle 31"/>
          <p:cNvSpPr>
            <a:spLocks noChangeArrowheads="1"/>
          </p:cNvSpPr>
          <p:nvPr/>
        </p:nvSpPr>
        <p:spPr bwMode="auto">
          <a:xfrm>
            <a:off x="3860800" y="5257800"/>
            <a:ext cx="4368800" cy="76200"/>
          </a:xfrm>
          <a:prstGeom prst="rect">
            <a:avLst/>
          </a:prstGeom>
          <a:solidFill>
            <a:srgbClr val="FFCC99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39634" name="Rectangle 18"/>
          <p:cNvSpPr>
            <a:spLocks noChangeArrowheads="1"/>
          </p:cNvSpPr>
          <p:nvPr/>
        </p:nvSpPr>
        <p:spPr bwMode="auto">
          <a:xfrm>
            <a:off x="3860800" y="5791200"/>
            <a:ext cx="4368800" cy="76200"/>
          </a:xfrm>
          <a:prstGeom prst="rect">
            <a:avLst/>
          </a:prstGeom>
          <a:solidFill>
            <a:srgbClr val="FFCC99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39633" name="Rectangle 17"/>
          <p:cNvSpPr>
            <a:spLocks noChangeArrowheads="1"/>
          </p:cNvSpPr>
          <p:nvPr/>
        </p:nvSpPr>
        <p:spPr bwMode="auto">
          <a:xfrm>
            <a:off x="3860800" y="5715000"/>
            <a:ext cx="4368800" cy="76200"/>
          </a:xfrm>
          <a:prstGeom prst="rect">
            <a:avLst/>
          </a:prstGeom>
          <a:solidFill>
            <a:srgbClr val="FFCC99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39618" name="Rectangle 2"/>
          <p:cNvSpPr>
            <a:spLocks noGrp="1" noChangeArrowheads="1"/>
          </p:cNvSpPr>
          <p:nvPr>
            <p:ph type="title"/>
          </p:nvPr>
        </p:nvSpPr>
        <p:spPr>
          <a:xfrm>
            <a:off x="508000" y="838200"/>
            <a:ext cx="10261600" cy="609600"/>
          </a:xfrm>
        </p:spPr>
        <p:txBody>
          <a:bodyPr/>
          <a:lstStyle/>
          <a:p>
            <a:r>
              <a:rPr lang="en-US" sz="2800" b="0" dirty="0"/>
              <a:t>Variables </a:t>
            </a:r>
            <a:r>
              <a:rPr lang="cs-CZ" sz="2800" b="0" dirty="0" err="1"/>
              <a:t>that</a:t>
            </a:r>
            <a:r>
              <a:rPr lang="cs-CZ" sz="2800" b="0" dirty="0"/>
              <a:t> a</a:t>
            </a:r>
            <a:r>
              <a:rPr lang="en-US" sz="2800" b="0" dirty="0" err="1"/>
              <a:t>ffect</a:t>
            </a:r>
            <a:r>
              <a:rPr lang="en-US" sz="2800" b="0" dirty="0"/>
              <a:t> </a:t>
            </a:r>
            <a:r>
              <a:rPr lang="cs-CZ" sz="2800" b="0" dirty="0"/>
              <a:t>q</a:t>
            </a:r>
            <a:r>
              <a:rPr lang="en-US" sz="2800" b="0" dirty="0" err="1"/>
              <a:t>uality</a:t>
            </a:r>
            <a:r>
              <a:rPr lang="en-US" sz="2800" b="0" dirty="0"/>
              <a:t> </a:t>
            </a:r>
            <a:r>
              <a:rPr lang="cs-CZ" sz="2800" b="0" dirty="0"/>
              <a:t>o</a:t>
            </a:r>
            <a:r>
              <a:rPr lang="en-US" sz="2800" b="0" dirty="0"/>
              <a:t>f </a:t>
            </a:r>
            <a:r>
              <a:rPr lang="cs-CZ" sz="2800" b="0" dirty="0"/>
              <a:t>b</a:t>
            </a:r>
            <a:r>
              <a:rPr lang="en-US" sz="2800" b="0" dirty="0" err="1"/>
              <a:t>onding</a:t>
            </a:r>
            <a:endParaRPr lang="en-US" sz="2800" b="0" dirty="0"/>
          </a:p>
        </p:txBody>
      </p:sp>
      <p:sp>
        <p:nvSpPr>
          <p:cNvPr id="239619" name="Rectangle 3"/>
          <p:cNvSpPr>
            <a:spLocks noGrp="1" noChangeArrowheads="1"/>
          </p:cNvSpPr>
          <p:nvPr>
            <p:ph idx="1"/>
          </p:nvPr>
        </p:nvSpPr>
        <p:spPr>
          <a:xfrm>
            <a:off x="711200" y="1447800"/>
            <a:ext cx="10363200" cy="3124200"/>
          </a:xfrm>
        </p:spPr>
        <p:txBody>
          <a:bodyPr/>
          <a:lstStyle/>
          <a:p>
            <a:pPr marL="457200" indent="-457200" eaLnBrk="0" hangingPunct="0">
              <a:spcBef>
                <a:spcPct val="0"/>
              </a:spcBef>
              <a:buFontTx/>
              <a:buNone/>
            </a:pPr>
            <a:r>
              <a:rPr lang="en-US" sz="4400" b="1"/>
              <a:t>4) Thinning / drying</a:t>
            </a:r>
            <a:endParaRPr lang="en-US" b="1"/>
          </a:p>
          <a:p>
            <a:pPr marL="457200" indent="-457200" eaLnBrk="0" hangingPunct="0">
              <a:spcBef>
                <a:spcPct val="0"/>
              </a:spcBef>
              <a:buFontTx/>
              <a:buNone/>
            </a:pPr>
            <a:endParaRPr lang="en-US" b="1"/>
          </a:p>
          <a:p>
            <a:pPr marL="457200" indent="-457200" algn="ctr">
              <a:buFontTx/>
              <a:buNone/>
            </a:pPr>
            <a:r>
              <a:rPr lang="en-US" sz="2800" b="1"/>
              <a:t>Too thin of adhesive layer doesn’t allow for proper curing due to oxygen inhibition.  Too thick and the adhesive may still contain solvents.</a:t>
            </a:r>
          </a:p>
        </p:txBody>
      </p:sp>
      <p:sp>
        <p:nvSpPr>
          <p:cNvPr id="239620" name="Rectangle 4"/>
          <p:cNvSpPr>
            <a:spLocks noChangeArrowheads="1"/>
          </p:cNvSpPr>
          <p:nvPr/>
        </p:nvSpPr>
        <p:spPr bwMode="auto">
          <a:xfrm>
            <a:off x="3860800" y="5562600"/>
            <a:ext cx="4368800" cy="304800"/>
          </a:xfrm>
          <a:prstGeom prst="rect">
            <a:avLst/>
          </a:prstGeom>
          <a:solidFill>
            <a:srgbClr val="FFCC99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39625" name="Rectangle 9"/>
          <p:cNvSpPr>
            <a:spLocks noChangeArrowheads="1"/>
          </p:cNvSpPr>
          <p:nvPr/>
        </p:nvSpPr>
        <p:spPr bwMode="auto">
          <a:xfrm>
            <a:off x="3860800" y="5486400"/>
            <a:ext cx="4368800" cy="76200"/>
          </a:xfrm>
          <a:prstGeom prst="rect">
            <a:avLst/>
          </a:prstGeom>
          <a:solidFill>
            <a:srgbClr val="FFCC99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39626" name="Text Box 10"/>
          <p:cNvSpPr txBox="1">
            <a:spLocks noChangeArrowheads="1"/>
          </p:cNvSpPr>
          <p:nvPr/>
        </p:nvSpPr>
        <p:spPr bwMode="auto">
          <a:xfrm>
            <a:off x="4775200" y="4724400"/>
            <a:ext cx="812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/>
              <a:t>O</a:t>
            </a:r>
            <a:r>
              <a:rPr lang="en-US" sz="2400" baseline="-25000"/>
              <a:t>2</a:t>
            </a:r>
          </a:p>
        </p:txBody>
      </p:sp>
      <p:sp>
        <p:nvSpPr>
          <p:cNvPr id="239627" name="Text Box 11"/>
          <p:cNvSpPr txBox="1">
            <a:spLocks noChangeArrowheads="1"/>
          </p:cNvSpPr>
          <p:nvPr/>
        </p:nvSpPr>
        <p:spPr bwMode="auto">
          <a:xfrm>
            <a:off x="5486400" y="4800600"/>
            <a:ext cx="812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/>
              <a:t>O</a:t>
            </a:r>
            <a:r>
              <a:rPr lang="en-US" sz="2400" baseline="-25000"/>
              <a:t>2</a:t>
            </a:r>
          </a:p>
        </p:txBody>
      </p:sp>
      <p:sp>
        <p:nvSpPr>
          <p:cNvPr id="239628" name="Text Box 12"/>
          <p:cNvSpPr txBox="1">
            <a:spLocks noChangeArrowheads="1"/>
          </p:cNvSpPr>
          <p:nvPr/>
        </p:nvSpPr>
        <p:spPr bwMode="auto">
          <a:xfrm>
            <a:off x="6197600" y="4724400"/>
            <a:ext cx="812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/>
              <a:t>O</a:t>
            </a:r>
            <a:r>
              <a:rPr lang="en-US" sz="2400" baseline="-25000"/>
              <a:t>2</a:t>
            </a:r>
          </a:p>
        </p:txBody>
      </p:sp>
      <p:sp>
        <p:nvSpPr>
          <p:cNvPr id="239629" name="Text Box 13"/>
          <p:cNvSpPr txBox="1">
            <a:spLocks noChangeArrowheads="1"/>
          </p:cNvSpPr>
          <p:nvPr/>
        </p:nvSpPr>
        <p:spPr bwMode="auto">
          <a:xfrm>
            <a:off x="7620000" y="4724400"/>
            <a:ext cx="812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/>
              <a:t>O</a:t>
            </a:r>
            <a:r>
              <a:rPr lang="en-US" sz="2400" baseline="-25000"/>
              <a:t>2</a:t>
            </a:r>
          </a:p>
        </p:txBody>
      </p:sp>
      <p:sp>
        <p:nvSpPr>
          <p:cNvPr id="239630" name="Text Box 14"/>
          <p:cNvSpPr txBox="1">
            <a:spLocks noChangeArrowheads="1"/>
          </p:cNvSpPr>
          <p:nvPr/>
        </p:nvSpPr>
        <p:spPr bwMode="auto">
          <a:xfrm>
            <a:off x="3962400" y="4800600"/>
            <a:ext cx="812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/>
              <a:t>O</a:t>
            </a:r>
            <a:r>
              <a:rPr lang="en-US" sz="2400" baseline="-25000"/>
              <a:t>2</a:t>
            </a:r>
          </a:p>
        </p:txBody>
      </p:sp>
      <p:sp>
        <p:nvSpPr>
          <p:cNvPr id="239631" name="Text Box 15"/>
          <p:cNvSpPr txBox="1">
            <a:spLocks noChangeArrowheads="1"/>
          </p:cNvSpPr>
          <p:nvPr/>
        </p:nvSpPr>
        <p:spPr bwMode="auto">
          <a:xfrm>
            <a:off x="6908800" y="4800600"/>
            <a:ext cx="812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/>
              <a:t>O</a:t>
            </a:r>
            <a:r>
              <a:rPr lang="en-US" sz="2400" baseline="-25000"/>
              <a:t>2</a:t>
            </a:r>
          </a:p>
        </p:txBody>
      </p:sp>
      <p:sp>
        <p:nvSpPr>
          <p:cNvPr id="239635" name="Rectangle 19"/>
          <p:cNvSpPr>
            <a:spLocks noChangeArrowheads="1"/>
          </p:cNvSpPr>
          <p:nvPr/>
        </p:nvSpPr>
        <p:spPr bwMode="auto">
          <a:xfrm>
            <a:off x="3860800" y="5334000"/>
            <a:ext cx="4368800" cy="533400"/>
          </a:xfrm>
          <a:prstGeom prst="rect">
            <a:avLst/>
          </a:prstGeom>
          <a:solidFill>
            <a:srgbClr val="FFCC99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3860800" y="5257800"/>
            <a:ext cx="4368800" cy="609600"/>
            <a:chOff x="126" y="1296"/>
            <a:chExt cx="2678" cy="2448"/>
          </a:xfrm>
        </p:grpSpPr>
        <p:sp>
          <p:nvSpPr>
            <p:cNvPr id="239622" name="Line 6"/>
            <p:cNvSpPr>
              <a:spLocks noChangeShapeType="1"/>
            </p:cNvSpPr>
            <p:nvPr/>
          </p:nvSpPr>
          <p:spPr bwMode="auto">
            <a:xfrm>
              <a:off x="2784" y="1296"/>
              <a:ext cx="0" cy="2448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39623" name="Line 7"/>
            <p:cNvSpPr>
              <a:spLocks noChangeShapeType="1"/>
            </p:cNvSpPr>
            <p:nvPr/>
          </p:nvSpPr>
          <p:spPr bwMode="auto">
            <a:xfrm>
              <a:off x="144" y="1296"/>
              <a:ext cx="0" cy="2448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39624" name="Line 8"/>
            <p:cNvSpPr>
              <a:spLocks noChangeShapeType="1"/>
            </p:cNvSpPr>
            <p:nvPr/>
          </p:nvSpPr>
          <p:spPr bwMode="auto">
            <a:xfrm>
              <a:off x="126" y="3744"/>
              <a:ext cx="2678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39636" name="Oval 20"/>
          <p:cNvSpPr>
            <a:spLocks noChangeArrowheads="1"/>
          </p:cNvSpPr>
          <p:nvPr/>
        </p:nvSpPr>
        <p:spPr bwMode="auto">
          <a:xfrm>
            <a:off x="4267200" y="5410200"/>
            <a:ext cx="203200" cy="152400"/>
          </a:xfrm>
          <a:prstGeom prst="ellipse">
            <a:avLst/>
          </a:prstGeom>
          <a:solidFill>
            <a:schemeClr val="bg1"/>
          </a:solidFill>
          <a:ln w="57150">
            <a:solidFill>
              <a:srgbClr val="FFCC9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39637" name="Oval 21"/>
          <p:cNvSpPr>
            <a:spLocks noChangeArrowheads="1"/>
          </p:cNvSpPr>
          <p:nvPr/>
        </p:nvSpPr>
        <p:spPr bwMode="auto">
          <a:xfrm>
            <a:off x="4978400" y="5410200"/>
            <a:ext cx="203200" cy="152400"/>
          </a:xfrm>
          <a:prstGeom prst="ellipse">
            <a:avLst/>
          </a:prstGeom>
          <a:solidFill>
            <a:schemeClr val="bg1"/>
          </a:solidFill>
          <a:ln w="57150">
            <a:solidFill>
              <a:srgbClr val="FFCC9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39638" name="Oval 22"/>
          <p:cNvSpPr>
            <a:spLocks noChangeArrowheads="1"/>
          </p:cNvSpPr>
          <p:nvPr/>
        </p:nvSpPr>
        <p:spPr bwMode="auto">
          <a:xfrm>
            <a:off x="4673600" y="5562600"/>
            <a:ext cx="203200" cy="152400"/>
          </a:xfrm>
          <a:prstGeom prst="ellipse">
            <a:avLst/>
          </a:prstGeom>
          <a:solidFill>
            <a:schemeClr val="bg1"/>
          </a:solidFill>
          <a:ln w="57150">
            <a:solidFill>
              <a:srgbClr val="FFCC9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39639" name="Oval 23"/>
          <p:cNvSpPr>
            <a:spLocks noChangeArrowheads="1"/>
          </p:cNvSpPr>
          <p:nvPr/>
        </p:nvSpPr>
        <p:spPr bwMode="auto">
          <a:xfrm>
            <a:off x="7823200" y="5562600"/>
            <a:ext cx="203200" cy="152400"/>
          </a:xfrm>
          <a:prstGeom prst="ellipse">
            <a:avLst/>
          </a:prstGeom>
          <a:solidFill>
            <a:schemeClr val="bg1"/>
          </a:solidFill>
          <a:ln w="57150">
            <a:solidFill>
              <a:srgbClr val="FFCC9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39640" name="Oval 24"/>
          <p:cNvSpPr>
            <a:spLocks noChangeArrowheads="1"/>
          </p:cNvSpPr>
          <p:nvPr/>
        </p:nvSpPr>
        <p:spPr bwMode="auto">
          <a:xfrm>
            <a:off x="7416800" y="5410200"/>
            <a:ext cx="203200" cy="152400"/>
          </a:xfrm>
          <a:prstGeom prst="ellipse">
            <a:avLst/>
          </a:prstGeom>
          <a:solidFill>
            <a:schemeClr val="bg1"/>
          </a:solidFill>
          <a:ln w="57150">
            <a:solidFill>
              <a:srgbClr val="FFCC9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39641" name="Oval 25"/>
          <p:cNvSpPr>
            <a:spLocks noChangeArrowheads="1"/>
          </p:cNvSpPr>
          <p:nvPr/>
        </p:nvSpPr>
        <p:spPr bwMode="auto">
          <a:xfrm>
            <a:off x="7010400" y="5562600"/>
            <a:ext cx="203200" cy="152400"/>
          </a:xfrm>
          <a:prstGeom prst="ellipse">
            <a:avLst/>
          </a:prstGeom>
          <a:solidFill>
            <a:schemeClr val="bg1"/>
          </a:solidFill>
          <a:ln w="57150">
            <a:solidFill>
              <a:srgbClr val="FFCC9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39642" name="Oval 26"/>
          <p:cNvSpPr>
            <a:spLocks noChangeArrowheads="1"/>
          </p:cNvSpPr>
          <p:nvPr/>
        </p:nvSpPr>
        <p:spPr bwMode="auto">
          <a:xfrm>
            <a:off x="6096000" y="5562600"/>
            <a:ext cx="203200" cy="152400"/>
          </a:xfrm>
          <a:prstGeom prst="ellipse">
            <a:avLst/>
          </a:prstGeom>
          <a:solidFill>
            <a:schemeClr val="bg1"/>
          </a:solidFill>
          <a:ln w="57150">
            <a:solidFill>
              <a:srgbClr val="FFCC9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39643" name="Oval 27"/>
          <p:cNvSpPr>
            <a:spLocks noChangeArrowheads="1"/>
          </p:cNvSpPr>
          <p:nvPr/>
        </p:nvSpPr>
        <p:spPr bwMode="auto">
          <a:xfrm>
            <a:off x="6604000" y="5410200"/>
            <a:ext cx="203200" cy="152400"/>
          </a:xfrm>
          <a:prstGeom prst="ellipse">
            <a:avLst/>
          </a:prstGeom>
          <a:solidFill>
            <a:schemeClr val="bg1"/>
          </a:solidFill>
          <a:ln w="57150">
            <a:solidFill>
              <a:srgbClr val="FFCC9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39644" name="Oval 28"/>
          <p:cNvSpPr>
            <a:spLocks noChangeArrowheads="1"/>
          </p:cNvSpPr>
          <p:nvPr/>
        </p:nvSpPr>
        <p:spPr bwMode="auto">
          <a:xfrm>
            <a:off x="5689600" y="5410200"/>
            <a:ext cx="203200" cy="152400"/>
          </a:xfrm>
          <a:prstGeom prst="ellipse">
            <a:avLst/>
          </a:prstGeom>
          <a:solidFill>
            <a:schemeClr val="bg1"/>
          </a:solidFill>
          <a:ln w="57150">
            <a:solidFill>
              <a:srgbClr val="FFCC9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39645" name="Oval 29"/>
          <p:cNvSpPr>
            <a:spLocks noChangeArrowheads="1"/>
          </p:cNvSpPr>
          <p:nvPr/>
        </p:nvSpPr>
        <p:spPr bwMode="auto">
          <a:xfrm>
            <a:off x="5384800" y="5562600"/>
            <a:ext cx="203200" cy="152400"/>
          </a:xfrm>
          <a:prstGeom prst="ellipse">
            <a:avLst/>
          </a:prstGeom>
          <a:solidFill>
            <a:schemeClr val="bg1"/>
          </a:solidFill>
          <a:ln w="57150">
            <a:solidFill>
              <a:srgbClr val="FFCC9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39646" name="Oval 30"/>
          <p:cNvSpPr>
            <a:spLocks noChangeArrowheads="1"/>
          </p:cNvSpPr>
          <p:nvPr/>
        </p:nvSpPr>
        <p:spPr bwMode="auto">
          <a:xfrm>
            <a:off x="4064000" y="5638800"/>
            <a:ext cx="203200" cy="152400"/>
          </a:xfrm>
          <a:prstGeom prst="ellipse">
            <a:avLst/>
          </a:prstGeom>
          <a:solidFill>
            <a:schemeClr val="bg1"/>
          </a:solidFill>
          <a:ln w="57150">
            <a:solidFill>
              <a:srgbClr val="FFCC9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546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2396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93300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2396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2396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2396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9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2000" fill="hold"/>
                                        <p:tgtEl>
                                          <p:spTgt spid="2396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93300"/>
                                      </p:to>
                                    </p:animClr>
                                    <p:set>
                                      <p:cBhvr>
                                        <p:cTn id="23" dur="2000" fill="hold"/>
                                        <p:tgtEl>
                                          <p:spTgt spid="2396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000" fill="hold"/>
                                        <p:tgtEl>
                                          <p:spTgt spid="2396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7" dur="500"/>
                                        <p:tgtEl>
                                          <p:spTgt spid="2396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9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2000" fill="hold"/>
                                        <p:tgtEl>
                                          <p:spTgt spid="2396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93300"/>
                                      </p:to>
                                    </p:animClr>
                                    <p:set>
                                      <p:cBhvr>
                                        <p:cTn id="61" dur="2000" fill="hold"/>
                                        <p:tgtEl>
                                          <p:spTgt spid="2396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2000" fill="hold"/>
                                        <p:tgtEl>
                                          <p:spTgt spid="2396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000"/>
                            </p:stCondLst>
                            <p:childTnLst>
                              <p:par>
                                <p:cTn id="64" presetID="9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5" dur="500"/>
                                        <p:tgtEl>
                                          <p:spTgt spid="2396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9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9647" grpId="0" animBg="1"/>
      <p:bldP spid="239647" grpId="1" animBg="1"/>
      <p:bldP spid="239633" grpId="0" animBg="1"/>
      <p:bldP spid="239620" grpId="0" animBg="1"/>
      <p:bldP spid="239625" grpId="0" animBg="1"/>
      <p:bldP spid="239625" grpId="1" animBg="1"/>
      <p:bldP spid="239635" grpId="0" animBg="1"/>
      <p:bldP spid="239636" grpId="0" animBg="1"/>
      <p:bldP spid="239637" grpId="0" animBg="1"/>
      <p:bldP spid="239638" grpId="0" animBg="1"/>
      <p:bldP spid="239639" grpId="0" animBg="1"/>
      <p:bldP spid="239640" grpId="0" animBg="1"/>
      <p:bldP spid="239641" grpId="0" animBg="1"/>
      <p:bldP spid="239642" grpId="0" animBg="1"/>
      <p:bldP spid="239643" grpId="0" animBg="1"/>
      <p:bldP spid="239644" grpId="0" animBg="1"/>
      <p:bldP spid="239645" grpId="0" animBg="1"/>
      <p:bldP spid="23964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err="1" smtClean="0"/>
              <a:t>Microfiller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Font typeface="Wingdings" pitchFamily="2" charset="2"/>
              <a:buNone/>
              <a:defRPr/>
            </a:pPr>
            <a:r>
              <a:rPr lang="en-US" dirty="0" smtClean="0"/>
              <a:t>• </a:t>
            </a:r>
            <a:r>
              <a:rPr lang="en-US" dirty="0" err="1" smtClean="0"/>
              <a:t>Silicium</a:t>
            </a:r>
            <a:r>
              <a:rPr lang="en-US" dirty="0" smtClean="0"/>
              <a:t> dioxide (</a:t>
            </a:r>
            <a:r>
              <a:rPr lang="en-US" dirty="0" err="1" smtClean="0"/>
              <a:t>pyrogenous</a:t>
            </a:r>
            <a:r>
              <a:rPr lang="en-US" dirty="0" smtClean="0"/>
              <a:t>) </a:t>
            </a:r>
          </a:p>
          <a:p>
            <a:pPr marL="0" indent="0">
              <a:buFont typeface="Wingdings" pitchFamily="2" charset="2"/>
              <a:buNone/>
              <a:defRPr/>
            </a:pPr>
            <a:r>
              <a:rPr lang="en-US" dirty="0" smtClean="0"/>
              <a:t>• Particles </a:t>
            </a:r>
            <a:r>
              <a:rPr lang="en-US" dirty="0" err="1" smtClean="0"/>
              <a:t>hundreths</a:t>
            </a:r>
            <a:r>
              <a:rPr lang="en-US" dirty="0" smtClean="0"/>
              <a:t> µm  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dirty="0" smtClean="0"/>
          </a:p>
          <a:p>
            <a:pPr marL="0" indent="0">
              <a:buFont typeface="Wingdings" pitchFamily="2" charset="2"/>
              <a:buNone/>
              <a:defRPr/>
            </a:pPr>
            <a:r>
              <a:rPr lang="en-US" dirty="0" smtClean="0"/>
              <a:t>Less amount of filler</a:t>
            </a:r>
            <a:r>
              <a:rPr lang="cs-CZ" dirty="0" smtClean="0"/>
              <a:t> </a:t>
            </a:r>
            <a:r>
              <a:rPr lang="cs-CZ" dirty="0" err="1" smtClean="0"/>
              <a:t>due</a:t>
            </a:r>
            <a:r>
              <a:rPr lang="cs-CZ" dirty="0" smtClean="0"/>
              <a:t> to big </a:t>
            </a:r>
            <a:r>
              <a:rPr lang="cs-CZ" dirty="0" err="1" smtClean="0"/>
              <a:t>surface</a:t>
            </a:r>
            <a:endParaRPr lang="cs-CZ" dirty="0" smtClean="0"/>
          </a:p>
          <a:p>
            <a:pPr marL="0" indent="0">
              <a:buFont typeface="Wingdings" pitchFamily="2" charset="2"/>
              <a:buNone/>
              <a:defRPr/>
            </a:pPr>
            <a:r>
              <a:rPr lang="en-US" dirty="0" smtClean="0"/>
              <a:t>Lower mechanical </a:t>
            </a:r>
            <a:r>
              <a:rPr lang="en-US" dirty="0" err="1" smtClean="0"/>
              <a:t>resistence</a:t>
            </a:r>
            <a:r>
              <a:rPr lang="en-US" dirty="0" smtClean="0"/>
              <a:t>, good </a:t>
            </a:r>
            <a:r>
              <a:rPr lang="en-US" dirty="0" err="1" smtClean="0"/>
              <a:t>polishability</a:t>
            </a:r>
            <a:r>
              <a:rPr lang="en-US" dirty="0" smtClean="0"/>
              <a:t>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84265015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9" name="Rectangle 5"/>
          <p:cNvSpPr>
            <a:spLocks noGrp="1" noChangeArrowheads="1"/>
          </p:cNvSpPr>
          <p:nvPr>
            <p:ph type="title"/>
          </p:nvPr>
        </p:nvSpPr>
        <p:spPr>
          <a:xfrm>
            <a:off x="6096000" y="838200"/>
            <a:ext cx="4064000" cy="609600"/>
          </a:xfrm>
          <a:noFill/>
          <a:ln/>
        </p:spPr>
        <p:txBody>
          <a:bodyPr/>
          <a:lstStyle/>
          <a:p>
            <a:r>
              <a:rPr lang="en-US" sz="2800" dirty="0" smtClean="0"/>
              <a:t>Air </a:t>
            </a:r>
            <a:r>
              <a:rPr lang="en-US" sz="2800" dirty="0"/>
              <a:t>thin / Dry</a:t>
            </a:r>
          </a:p>
        </p:txBody>
      </p:sp>
      <p:pic>
        <p:nvPicPr>
          <p:cNvPr id="205826" name="Picture 2" descr="Copy of Bonding 6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">
            <a:lum bright="12000"/>
          </a:blip>
          <a:srcRect/>
          <a:stretch>
            <a:fillRect/>
          </a:stretch>
        </p:blipFill>
        <p:spPr>
          <a:xfrm>
            <a:off x="0" y="1357313"/>
            <a:ext cx="8737600" cy="4606925"/>
          </a:xfrm>
          <a:noFill/>
          <a:ln/>
        </p:spPr>
      </p:pic>
      <p:pic>
        <p:nvPicPr>
          <p:cNvPr id="205830" name="Picture 6" descr="blow thick"/>
          <p:cNvPicPr>
            <a:picLocks noChangeAspect="1" noChangeArrowheads="1"/>
          </p:cNvPicPr>
          <p:nvPr/>
        </p:nvPicPr>
        <p:blipFill>
          <a:blip r:embed="rId3">
            <a:lum bright="12000" contrast="12000"/>
          </a:blip>
          <a:srcRect/>
          <a:stretch>
            <a:fillRect/>
          </a:stretch>
        </p:blipFill>
        <p:spPr bwMode="auto">
          <a:xfrm>
            <a:off x="9448800" y="1371600"/>
            <a:ext cx="2235200" cy="1455738"/>
          </a:xfrm>
          <a:prstGeom prst="rect">
            <a:avLst/>
          </a:prstGeom>
          <a:noFill/>
        </p:spPr>
      </p:pic>
      <p:pic>
        <p:nvPicPr>
          <p:cNvPr id="205831" name="Picture 7" descr="PQ1 blow thick 3"/>
          <p:cNvPicPr>
            <a:picLocks noChangeAspect="1" noChangeArrowheads="1"/>
          </p:cNvPicPr>
          <p:nvPr/>
        </p:nvPicPr>
        <p:blipFill>
          <a:blip r:embed="rId4">
            <a:lum bright="18000"/>
          </a:blip>
          <a:srcRect/>
          <a:stretch>
            <a:fillRect/>
          </a:stretch>
        </p:blipFill>
        <p:spPr bwMode="auto">
          <a:xfrm>
            <a:off x="9448800" y="3054350"/>
            <a:ext cx="2235200" cy="1289050"/>
          </a:xfrm>
          <a:prstGeom prst="rect">
            <a:avLst/>
          </a:prstGeom>
          <a:noFill/>
        </p:spPr>
      </p:pic>
      <p:pic>
        <p:nvPicPr>
          <p:cNvPr id="205832" name="Picture 8" descr="PQ1 blow thin good"/>
          <p:cNvPicPr>
            <a:picLocks noChangeAspect="1" noChangeArrowheads="1"/>
          </p:cNvPicPr>
          <p:nvPr/>
        </p:nvPicPr>
        <p:blipFill>
          <a:blip r:embed="rId5">
            <a:lum bright="18000"/>
          </a:blip>
          <a:srcRect/>
          <a:stretch>
            <a:fillRect/>
          </a:stretch>
        </p:blipFill>
        <p:spPr bwMode="auto">
          <a:xfrm>
            <a:off x="9448800" y="4635500"/>
            <a:ext cx="2235200" cy="1308100"/>
          </a:xfrm>
          <a:prstGeom prst="rect">
            <a:avLst/>
          </a:prstGeom>
          <a:noFill/>
        </p:spPr>
      </p:pic>
      <p:sp>
        <p:nvSpPr>
          <p:cNvPr id="205833" name="Text Box 9"/>
          <p:cNvSpPr txBox="1">
            <a:spLocks noChangeArrowheads="1"/>
          </p:cNvSpPr>
          <p:nvPr/>
        </p:nvSpPr>
        <p:spPr bwMode="auto">
          <a:xfrm>
            <a:off x="3149600" y="5378451"/>
            <a:ext cx="73152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dirty="0">
                <a:solidFill>
                  <a:schemeClr val="bg1"/>
                </a:solidFill>
              </a:rPr>
              <a:t>TO TRANSLUCENCY</a:t>
            </a:r>
          </a:p>
        </p:txBody>
      </p:sp>
    </p:spTree>
    <p:extLst>
      <p:ext uri="{BB962C8B-B14F-4D97-AF65-F5344CB8AC3E}">
        <p14:creationId xmlns:p14="http://schemas.microsoft.com/office/powerpoint/2010/main" val="2899160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58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58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058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058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058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833" grpId="0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66" name="Rectangle 26"/>
          <p:cNvSpPr>
            <a:spLocks noChangeArrowheads="1"/>
          </p:cNvSpPr>
          <p:nvPr/>
        </p:nvSpPr>
        <p:spPr bwMode="auto">
          <a:xfrm>
            <a:off x="3862918" y="5562600"/>
            <a:ext cx="4362449" cy="304800"/>
          </a:xfrm>
          <a:prstGeom prst="rect">
            <a:avLst/>
          </a:prstGeom>
          <a:gradFill rotWithShape="1">
            <a:gsLst>
              <a:gs pos="0">
                <a:srgbClr val="FFCC99"/>
              </a:gs>
              <a:gs pos="100000">
                <a:schemeClr val="bg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40665" name="Rectangle 25"/>
          <p:cNvSpPr>
            <a:spLocks noChangeArrowheads="1"/>
          </p:cNvSpPr>
          <p:nvPr/>
        </p:nvSpPr>
        <p:spPr bwMode="auto">
          <a:xfrm>
            <a:off x="3860800" y="5181600"/>
            <a:ext cx="4368800" cy="381000"/>
          </a:xfrm>
          <a:prstGeom prst="rect">
            <a:avLst/>
          </a:prstGeom>
          <a:gradFill rotWithShape="1">
            <a:gsLst>
              <a:gs pos="0">
                <a:srgbClr val="993300"/>
              </a:gs>
              <a:gs pos="100000">
                <a:srgbClr val="FFCC99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40642" name="Rectangle 2"/>
          <p:cNvSpPr>
            <a:spLocks noGrp="1" noChangeArrowheads="1"/>
          </p:cNvSpPr>
          <p:nvPr>
            <p:ph type="title"/>
          </p:nvPr>
        </p:nvSpPr>
        <p:spPr>
          <a:xfrm>
            <a:off x="508000" y="838200"/>
            <a:ext cx="10261600" cy="609600"/>
          </a:xfrm>
        </p:spPr>
        <p:txBody>
          <a:bodyPr/>
          <a:lstStyle/>
          <a:p>
            <a:r>
              <a:rPr lang="en-US" sz="2800" b="0" dirty="0"/>
              <a:t>Variables </a:t>
            </a:r>
            <a:r>
              <a:rPr lang="cs-CZ" sz="2800" b="0" dirty="0" err="1"/>
              <a:t>that</a:t>
            </a:r>
            <a:r>
              <a:rPr lang="cs-CZ" sz="2800" b="0" dirty="0"/>
              <a:t> a</a:t>
            </a:r>
            <a:r>
              <a:rPr lang="en-US" sz="2800" b="0" dirty="0" err="1"/>
              <a:t>ffect</a:t>
            </a:r>
            <a:r>
              <a:rPr lang="en-US" sz="2800" b="0" dirty="0"/>
              <a:t> </a:t>
            </a:r>
            <a:r>
              <a:rPr lang="cs-CZ" sz="2800" b="0" dirty="0"/>
              <a:t>q</a:t>
            </a:r>
            <a:r>
              <a:rPr lang="en-US" sz="2800" b="0" dirty="0" err="1"/>
              <a:t>uality</a:t>
            </a:r>
            <a:r>
              <a:rPr lang="en-US" sz="2800" b="0" dirty="0"/>
              <a:t> </a:t>
            </a:r>
            <a:r>
              <a:rPr lang="cs-CZ" sz="2800" b="0" dirty="0"/>
              <a:t>o</a:t>
            </a:r>
            <a:r>
              <a:rPr lang="en-US" sz="2800" b="0" dirty="0"/>
              <a:t>f </a:t>
            </a:r>
            <a:r>
              <a:rPr lang="cs-CZ" sz="2800" b="0" dirty="0"/>
              <a:t>b</a:t>
            </a:r>
            <a:r>
              <a:rPr lang="en-US" sz="2800" b="0" dirty="0" err="1"/>
              <a:t>onding</a:t>
            </a:r>
            <a:endParaRPr lang="en-US" sz="2800" b="0" dirty="0"/>
          </a:p>
        </p:txBody>
      </p:sp>
      <p:sp>
        <p:nvSpPr>
          <p:cNvPr id="240643" name="Rectangle 3"/>
          <p:cNvSpPr>
            <a:spLocks noGrp="1" noChangeArrowheads="1"/>
          </p:cNvSpPr>
          <p:nvPr>
            <p:ph idx="1"/>
          </p:nvPr>
        </p:nvSpPr>
        <p:spPr>
          <a:xfrm>
            <a:off x="711200" y="1447800"/>
            <a:ext cx="10363200" cy="3124200"/>
          </a:xfrm>
        </p:spPr>
        <p:txBody>
          <a:bodyPr/>
          <a:lstStyle/>
          <a:p>
            <a:pPr marL="457200" indent="-457200" eaLnBrk="0" hangingPunct="0">
              <a:spcBef>
                <a:spcPct val="0"/>
              </a:spcBef>
              <a:buFontTx/>
              <a:buNone/>
            </a:pPr>
            <a:r>
              <a:rPr lang="en-US" sz="4400" b="1"/>
              <a:t>5) Light curing</a:t>
            </a:r>
          </a:p>
          <a:p>
            <a:pPr marL="457200" indent="-457200" eaLnBrk="0" hangingPunct="0">
              <a:spcBef>
                <a:spcPct val="0"/>
              </a:spcBef>
              <a:buFontTx/>
              <a:buNone/>
            </a:pPr>
            <a:endParaRPr lang="en-US" b="1"/>
          </a:p>
          <a:p>
            <a:pPr marL="457200" indent="-457200" algn="ctr">
              <a:buFontTx/>
              <a:buNone/>
            </a:pPr>
            <a:r>
              <a:rPr lang="en-US" sz="2800" b="1"/>
              <a:t>Too short or insufficient light cure equals partially polymerized resins.</a:t>
            </a:r>
          </a:p>
        </p:txBody>
      </p:sp>
      <p:sp>
        <p:nvSpPr>
          <p:cNvPr id="240649" name="Rectangle 9"/>
          <p:cNvSpPr>
            <a:spLocks noChangeArrowheads="1"/>
          </p:cNvSpPr>
          <p:nvPr/>
        </p:nvSpPr>
        <p:spPr bwMode="auto">
          <a:xfrm>
            <a:off x="3860800" y="5181600"/>
            <a:ext cx="4368800" cy="685800"/>
          </a:xfrm>
          <a:prstGeom prst="rect">
            <a:avLst/>
          </a:prstGeom>
          <a:solidFill>
            <a:srgbClr val="FFCC99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3860800" y="5181600"/>
            <a:ext cx="4368800" cy="685800"/>
            <a:chOff x="126" y="1296"/>
            <a:chExt cx="2678" cy="2448"/>
          </a:xfrm>
        </p:grpSpPr>
        <p:sp>
          <p:nvSpPr>
            <p:cNvPr id="240651" name="Line 11"/>
            <p:cNvSpPr>
              <a:spLocks noChangeShapeType="1"/>
            </p:cNvSpPr>
            <p:nvPr/>
          </p:nvSpPr>
          <p:spPr bwMode="auto">
            <a:xfrm>
              <a:off x="2784" y="1296"/>
              <a:ext cx="0" cy="2448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40652" name="Line 12"/>
            <p:cNvSpPr>
              <a:spLocks noChangeShapeType="1"/>
            </p:cNvSpPr>
            <p:nvPr/>
          </p:nvSpPr>
          <p:spPr bwMode="auto">
            <a:xfrm>
              <a:off x="144" y="1296"/>
              <a:ext cx="0" cy="2448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40653" name="Line 13"/>
            <p:cNvSpPr>
              <a:spLocks noChangeShapeType="1"/>
            </p:cNvSpPr>
            <p:nvPr/>
          </p:nvSpPr>
          <p:spPr bwMode="auto">
            <a:xfrm>
              <a:off x="126" y="3744"/>
              <a:ext cx="2678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40676" name="Rectangle 36"/>
          <p:cNvSpPr>
            <a:spLocks noChangeArrowheads="1"/>
          </p:cNvSpPr>
          <p:nvPr/>
        </p:nvSpPr>
        <p:spPr bwMode="auto">
          <a:xfrm>
            <a:off x="152400" y="128338"/>
            <a:ext cx="12192000" cy="6858000"/>
          </a:xfrm>
          <a:prstGeom prst="rect">
            <a:avLst/>
          </a:prstGeom>
          <a:solidFill>
            <a:srgbClr val="3366FF">
              <a:alpha val="85001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" name="Group 42"/>
          <p:cNvGrpSpPr>
            <a:grpSpLocks/>
          </p:cNvGrpSpPr>
          <p:nvPr/>
        </p:nvGrpSpPr>
        <p:grpSpPr bwMode="auto">
          <a:xfrm rot="-448473">
            <a:off x="6973475" y="-248005"/>
            <a:ext cx="12700000" cy="6905625"/>
            <a:chOff x="3168" y="288"/>
            <a:chExt cx="6000" cy="4350"/>
          </a:xfrm>
        </p:grpSpPr>
        <p:sp>
          <p:nvSpPr>
            <p:cNvPr id="240681" name="Oval 41"/>
            <p:cNvSpPr>
              <a:spLocks noChangeArrowheads="1"/>
            </p:cNvSpPr>
            <p:nvPr/>
          </p:nvSpPr>
          <p:spPr bwMode="auto">
            <a:xfrm rot="-613050">
              <a:off x="3884" y="2208"/>
              <a:ext cx="2928" cy="480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240678" name="Picture 38" descr="mediawebserver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 rot="-68868955">
              <a:off x="3993" y="-537"/>
              <a:ext cx="4350" cy="6000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val="3500039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N00232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000"/>
                                        <p:tgtEl>
                                          <p:spTgt spid="2406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0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" presetClass="exit" presetSubtype="0" fill="hold" grpId="1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N00232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000"/>
                            </p:stCondLst>
                            <p:childTnLst>
                              <p:par>
                                <p:cTn id="20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0649" grpId="0" animBg="1"/>
      <p:bldP spid="240676" grpId="0" animBg="1"/>
      <p:bldP spid="240676" grpId="1" animBg="1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700" name="Rectangle 36" descr="Paper bag"/>
          <p:cNvSpPr>
            <a:spLocks noChangeArrowheads="1"/>
          </p:cNvSpPr>
          <p:nvPr/>
        </p:nvSpPr>
        <p:spPr bwMode="auto">
          <a:xfrm>
            <a:off x="7518400" y="5486400"/>
            <a:ext cx="609600" cy="304800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41699" name="Oval 35"/>
          <p:cNvSpPr>
            <a:spLocks noChangeArrowheads="1"/>
          </p:cNvSpPr>
          <p:nvPr/>
        </p:nvSpPr>
        <p:spPr bwMode="auto">
          <a:xfrm rot="-1185495">
            <a:off x="7112000" y="5429250"/>
            <a:ext cx="1016000" cy="304800"/>
          </a:xfrm>
          <a:prstGeom prst="ellipse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41666" name="Rectangle 2"/>
          <p:cNvSpPr>
            <a:spLocks noGrp="1" noChangeArrowheads="1"/>
          </p:cNvSpPr>
          <p:nvPr>
            <p:ph type="title"/>
          </p:nvPr>
        </p:nvSpPr>
        <p:spPr>
          <a:xfrm>
            <a:off x="436034" y="846221"/>
            <a:ext cx="10261600" cy="609600"/>
          </a:xfrm>
        </p:spPr>
        <p:txBody>
          <a:bodyPr/>
          <a:lstStyle/>
          <a:p>
            <a:r>
              <a:rPr lang="en-US" sz="2800" b="0" dirty="0"/>
              <a:t>Variables </a:t>
            </a:r>
            <a:r>
              <a:rPr lang="cs-CZ" sz="2800" b="0" dirty="0" err="1"/>
              <a:t>that</a:t>
            </a:r>
            <a:r>
              <a:rPr lang="cs-CZ" sz="2800" b="0" dirty="0"/>
              <a:t> a</a:t>
            </a:r>
            <a:r>
              <a:rPr lang="en-US" sz="2800" b="0" dirty="0" err="1"/>
              <a:t>ffect</a:t>
            </a:r>
            <a:r>
              <a:rPr lang="en-US" sz="2800" b="0" dirty="0"/>
              <a:t> </a:t>
            </a:r>
            <a:r>
              <a:rPr lang="cs-CZ" sz="2800" b="0" dirty="0"/>
              <a:t>q</a:t>
            </a:r>
            <a:r>
              <a:rPr lang="en-US" sz="2800" b="0" dirty="0" err="1"/>
              <a:t>uality</a:t>
            </a:r>
            <a:r>
              <a:rPr lang="en-US" sz="2800" b="0" dirty="0"/>
              <a:t> </a:t>
            </a:r>
            <a:r>
              <a:rPr lang="cs-CZ" sz="2800" b="0" dirty="0"/>
              <a:t>o</a:t>
            </a:r>
            <a:r>
              <a:rPr lang="en-US" sz="2800" b="0" dirty="0"/>
              <a:t>f </a:t>
            </a:r>
            <a:r>
              <a:rPr lang="cs-CZ" sz="2800" b="0" dirty="0"/>
              <a:t>b</a:t>
            </a:r>
            <a:r>
              <a:rPr lang="en-US" sz="2800" b="0" dirty="0" err="1"/>
              <a:t>onding</a:t>
            </a:r>
            <a:endParaRPr lang="en-US" sz="2800" b="0" dirty="0"/>
          </a:p>
        </p:txBody>
      </p:sp>
      <p:sp>
        <p:nvSpPr>
          <p:cNvPr id="241667" name="Rectangle 3"/>
          <p:cNvSpPr>
            <a:spLocks noGrp="1" noChangeArrowheads="1"/>
          </p:cNvSpPr>
          <p:nvPr>
            <p:ph idx="1"/>
          </p:nvPr>
        </p:nvSpPr>
        <p:spPr>
          <a:xfrm>
            <a:off x="711200" y="1447800"/>
            <a:ext cx="10363200" cy="3124200"/>
          </a:xfrm>
        </p:spPr>
        <p:txBody>
          <a:bodyPr/>
          <a:lstStyle/>
          <a:p>
            <a:pPr marL="457200" indent="-457200" eaLnBrk="0" hangingPunct="0">
              <a:spcBef>
                <a:spcPct val="0"/>
              </a:spcBef>
              <a:buFontTx/>
              <a:buNone/>
            </a:pPr>
            <a:r>
              <a:rPr lang="en-US" sz="4400" b="1"/>
              <a:t>6) Composite Placement</a:t>
            </a:r>
          </a:p>
          <a:p>
            <a:pPr marL="457200" indent="-457200" eaLnBrk="0" hangingPunct="0">
              <a:spcBef>
                <a:spcPct val="0"/>
              </a:spcBef>
              <a:buFontTx/>
              <a:buNone/>
            </a:pPr>
            <a:endParaRPr lang="en-US" b="1"/>
          </a:p>
          <a:p>
            <a:pPr marL="457200" indent="-457200" algn="ctr">
              <a:buFontTx/>
              <a:buNone/>
            </a:pPr>
            <a:r>
              <a:rPr lang="en-US" sz="2800" b="1"/>
              <a:t>Improper adaptation of the composite to the adhesive can create voids at the bonding interface.</a:t>
            </a:r>
          </a:p>
        </p:txBody>
      </p:sp>
      <p:sp>
        <p:nvSpPr>
          <p:cNvPr id="241697" name="Oval 33"/>
          <p:cNvSpPr>
            <a:spLocks noChangeArrowheads="1"/>
          </p:cNvSpPr>
          <p:nvPr/>
        </p:nvSpPr>
        <p:spPr bwMode="auto">
          <a:xfrm rot="1275030">
            <a:off x="3962400" y="5410200"/>
            <a:ext cx="1016000" cy="304800"/>
          </a:xfrm>
          <a:prstGeom prst="ellipse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43"/>
          <p:cNvGrpSpPr>
            <a:grpSpLocks/>
          </p:cNvGrpSpPr>
          <p:nvPr/>
        </p:nvGrpSpPr>
        <p:grpSpPr bwMode="auto">
          <a:xfrm>
            <a:off x="3962401" y="5257800"/>
            <a:ext cx="4144433" cy="533400"/>
            <a:chOff x="1872" y="3312"/>
            <a:chExt cx="1958" cy="336"/>
          </a:xfrm>
        </p:grpSpPr>
        <p:sp>
          <p:nvSpPr>
            <p:cNvPr id="241706" name="Rectangle 42" descr="Paper bag"/>
            <p:cNvSpPr>
              <a:spLocks noChangeArrowheads="1"/>
            </p:cNvSpPr>
            <p:nvPr/>
          </p:nvSpPr>
          <p:spPr bwMode="auto">
            <a:xfrm>
              <a:off x="1872" y="3312"/>
              <a:ext cx="758" cy="144"/>
            </a:xfrm>
            <a:prstGeom prst="rect">
              <a:avLst/>
            </a:prstGeom>
            <a:blipFill dpi="0" rotWithShape="1">
              <a:blip r:embed="rId2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1698" name="Rectangle 34" descr="Paper bag"/>
            <p:cNvSpPr>
              <a:spLocks noChangeArrowheads="1"/>
            </p:cNvSpPr>
            <p:nvPr/>
          </p:nvSpPr>
          <p:spPr bwMode="auto">
            <a:xfrm>
              <a:off x="2208" y="3312"/>
              <a:ext cx="1622" cy="336"/>
            </a:xfrm>
            <a:prstGeom prst="rect">
              <a:avLst/>
            </a:prstGeom>
            <a:blipFill dpi="0" rotWithShape="1">
              <a:blip r:embed="rId2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41702" name="AutoShape 38"/>
          <p:cNvSpPr>
            <a:spLocks noChangeArrowheads="1"/>
          </p:cNvSpPr>
          <p:nvPr/>
        </p:nvSpPr>
        <p:spPr bwMode="auto">
          <a:xfrm rot="-1366548">
            <a:off x="7010400" y="4191000"/>
            <a:ext cx="508000" cy="1524000"/>
          </a:xfrm>
          <a:prstGeom prst="flowChartMagneticDisk">
            <a:avLst/>
          </a:prstGeom>
          <a:solidFill>
            <a:schemeClr val="bg2"/>
          </a:solidFill>
          <a:ln w="9525">
            <a:solidFill>
              <a:srgbClr val="C0C0C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41703" name="Text Box 39"/>
          <p:cNvSpPr txBox="1">
            <a:spLocks noChangeArrowheads="1"/>
          </p:cNvSpPr>
          <p:nvPr/>
        </p:nvSpPr>
        <p:spPr bwMode="auto">
          <a:xfrm>
            <a:off x="7924800" y="4191000"/>
            <a:ext cx="1524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/>
              <a:t>Condenser</a:t>
            </a:r>
          </a:p>
        </p:txBody>
      </p:sp>
      <p:sp>
        <p:nvSpPr>
          <p:cNvPr id="241704" name="Freeform 40"/>
          <p:cNvSpPr>
            <a:spLocks/>
          </p:cNvSpPr>
          <p:nvPr/>
        </p:nvSpPr>
        <p:spPr bwMode="auto">
          <a:xfrm>
            <a:off x="7315200" y="4114800"/>
            <a:ext cx="711200" cy="254000"/>
          </a:xfrm>
          <a:custGeom>
            <a:avLst/>
            <a:gdLst/>
            <a:ahLst/>
            <a:cxnLst>
              <a:cxn ang="0">
                <a:pos x="0" y="160"/>
              </a:cxn>
              <a:cxn ang="0">
                <a:pos x="192" y="16"/>
              </a:cxn>
              <a:cxn ang="0">
                <a:pos x="288" y="64"/>
              </a:cxn>
            </a:cxnLst>
            <a:rect l="0" t="0" r="r" b="b"/>
            <a:pathLst>
              <a:path w="288" h="160">
                <a:moveTo>
                  <a:pt x="0" y="160"/>
                </a:moveTo>
                <a:cubicBezTo>
                  <a:pt x="72" y="96"/>
                  <a:pt x="144" y="32"/>
                  <a:pt x="192" y="16"/>
                </a:cubicBezTo>
                <a:cubicBezTo>
                  <a:pt x="240" y="0"/>
                  <a:pt x="272" y="56"/>
                  <a:pt x="288" y="64"/>
                </a:cubicBezTo>
              </a:path>
            </a:pathLst>
          </a:custGeom>
          <a:noFill/>
          <a:ln w="9525" cap="flat" cmpd="sng">
            <a:solidFill>
              <a:schemeClr val="tx1"/>
            </a:solidFill>
            <a:prstDash val="solid"/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grpSp>
        <p:nvGrpSpPr>
          <p:cNvPr id="3" name="Group 29"/>
          <p:cNvGrpSpPr>
            <a:grpSpLocks/>
          </p:cNvGrpSpPr>
          <p:nvPr/>
        </p:nvGrpSpPr>
        <p:grpSpPr bwMode="auto">
          <a:xfrm>
            <a:off x="3934884" y="5264150"/>
            <a:ext cx="4216400" cy="539750"/>
            <a:chOff x="126" y="1296"/>
            <a:chExt cx="2678" cy="2448"/>
          </a:xfrm>
        </p:grpSpPr>
        <p:sp>
          <p:nvSpPr>
            <p:cNvPr id="241694" name="Line 30"/>
            <p:cNvSpPr>
              <a:spLocks noChangeShapeType="1"/>
            </p:cNvSpPr>
            <p:nvPr/>
          </p:nvSpPr>
          <p:spPr bwMode="auto">
            <a:xfrm>
              <a:off x="2784" y="1296"/>
              <a:ext cx="0" cy="2448"/>
            </a:xfrm>
            <a:prstGeom prst="line">
              <a:avLst/>
            </a:prstGeom>
            <a:noFill/>
            <a:ln w="76200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41695" name="Line 31"/>
            <p:cNvSpPr>
              <a:spLocks noChangeShapeType="1"/>
            </p:cNvSpPr>
            <p:nvPr/>
          </p:nvSpPr>
          <p:spPr bwMode="auto">
            <a:xfrm>
              <a:off x="144" y="1296"/>
              <a:ext cx="0" cy="2448"/>
            </a:xfrm>
            <a:prstGeom prst="line">
              <a:avLst/>
            </a:prstGeom>
            <a:noFill/>
            <a:ln w="76200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41696" name="Line 32"/>
            <p:cNvSpPr>
              <a:spLocks noChangeShapeType="1"/>
            </p:cNvSpPr>
            <p:nvPr/>
          </p:nvSpPr>
          <p:spPr bwMode="auto">
            <a:xfrm>
              <a:off x="126" y="3744"/>
              <a:ext cx="2678" cy="0"/>
            </a:xfrm>
            <a:prstGeom prst="line">
              <a:avLst/>
            </a:prstGeom>
            <a:noFill/>
            <a:ln w="76200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10"/>
          <p:cNvGrpSpPr>
            <a:grpSpLocks/>
          </p:cNvGrpSpPr>
          <p:nvPr/>
        </p:nvGrpSpPr>
        <p:grpSpPr bwMode="auto">
          <a:xfrm>
            <a:off x="3860800" y="5257800"/>
            <a:ext cx="4368800" cy="609600"/>
            <a:chOff x="126" y="1296"/>
            <a:chExt cx="2678" cy="2448"/>
          </a:xfrm>
        </p:grpSpPr>
        <p:sp>
          <p:nvSpPr>
            <p:cNvPr id="241675" name="Line 11"/>
            <p:cNvSpPr>
              <a:spLocks noChangeShapeType="1"/>
            </p:cNvSpPr>
            <p:nvPr/>
          </p:nvSpPr>
          <p:spPr bwMode="auto">
            <a:xfrm>
              <a:off x="2784" y="1296"/>
              <a:ext cx="0" cy="2448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41676" name="Line 12"/>
            <p:cNvSpPr>
              <a:spLocks noChangeShapeType="1"/>
            </p:cNvSpPr>
            <p:nvPr/>
          </p:nvSpPr>
          <p:spPr bwMode="auto">
            <a:xfrm>
              <a:off x="144" y="1296"/>
              <a:ext cx="0" cy="2448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41677" name="Line 13"/>
            <p:cNvSpPr>
              <a:spLocks noChangeShapeType="1"/>
            </p:cNvSpPr>
            <p:nvPr/>
          </p:nvSpPr>
          <p:spPr bwMode="auto">
            <a:xfrm>
              <a:off x="126" y="3744"/>
              <a:ext cx="2678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056255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16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16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16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416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16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16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417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417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417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2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2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32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100" fill="hold"/>
                                        <p:tgtEl>
                                          <p:spTgt spid="24170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animClr clrSpc="rgb" dir="cw">
                                      <p:cBhvr>
                                        <p:cTn id="31" dur="100" fill="hold"/>
                                        <p:tgtEl>
                                          <p:spTgt spid="24170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2" dur="100" fill="hold"/>
                                        <p:tgtEl>
                                          <p:spTgt spid="24170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100" fill="hold"/>
                                        <p:tgtEl>
                                          <p:spTgt spid="24170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7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17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17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17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17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1" dur="3000"/>
                                        <p:tgtEl>
                                          <p:spTgt spid="2417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6000"/>
                            </p:stCondLst>
                            <p:childTnLst>
                              <p:par>
                                <p:cTn id="43" presetID="47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2417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2417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2417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1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70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1700" grpId="0" animBg="1"/>
      <p:bldP spid="241699" grpId="0" animBg="1"/>
      <p:bldP spid="241697" grpId="0" animBg="1"/>
      <p:bldP spid="241702" grpId="0" animBg="1"/>
      <p:bldP spid="241702" grpId="1" animBg="1"/>
      <p:bldP spid="241702" grpId="2" animBg="1"/>
      <p:bldP spid="241703" grpId="0"/>
      <p:bldP spid="241704" grpId="0" animBg="1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Rectangle 2"/>
          <p:cNvSpPr>
            <a:spLocks noGrp="1" noChangeArrowheads="1"/>
          </p:cNvSpPr>
          <p:nvPr>
            <p:ph type="title"/>
          </p:nvPr>
        </p:nvSpPr>
        <p:spPr>
          <a:xfrm>
            <a:off x="508000" y="838200"/>
            <a:ext cx="10261600" cy="609600"/>
          </a:xfrm>
        </p:spPr>
        <p:txBody>
          <a:bodyPr/>
          <a:lstStyle/>
          <a:p>
            <a:r>
              <a:rPr lang="en-US" sz="2800" b="0" dirty="0"/>
              <a:t>Variables </a:t>
            </a:r>
            <a:r>
              <a:rPr lang="cs-CZ" sz="2800" b="0" dirty="0" err="1"/>
              <a:t>that</a:t>
            </a:r>
            <a:r>
              <a:rPr lang="cs-CZ" sz="2800" b="0" dirty="0"/>
              <a:t> a</a:t>
            </a:r>
            <a:r>
              <a:rPr lang="en-US" sz="2800" b="0" dirty="0" err="1"/>
              <a:t>ffect</a:t>
            </a:r>
            <a:r>
              <a:rPr lang="en-US" sz="2800" b="0" dirty="0"/>
              <a:t> </a:t>
            </a:r>
            <a:r>
              <a:rPr lang="cs-CZ" sz="2800" b="0" dirty="0"/>
              <a:t>q</a:t>
            </a:r>
            <a:r>
              <a:rPr lang="en-US" sz="2800" b="0" dirty="0" err="1"/>
              <a:t>uality</a:t>
            </a:r>
            <a:r>
              <a:rPr lang="en-US" sz="2800" b="0" dirty="0"/>
              <a:t> </a:t>
            </a:r>
            <a:r>
              <a:rPr lang="cs-CZ" sz="2800" b="0" dirty="0"/>
              <a:t>o</a:t>
            </a:r>
            <a:r>
              <a:rPr lang="en-US" sz="2800" b="0" dirty="0"/>
              <a:t>f </a:t>
            </a:r>
            <a:r>
              <a:rPr lang="cs-CZ" sz="2800" b="0" dirty="0"/>
              <a:t>b</a:t>
            </a:r>
            <a:r>
              <a:rPr lang="en-US" sz="2800" b="0" dirty="0" err="1"/>
              <a:t>onding</a:t>
            </a:r>
            <a:endParaRPr lang="en-US" sz="2800" b="0" dirty="0"/>
          </a:p>
        </p:txBody>
      </p:sp>
      <p:sp>
        <p:nvSpPr>
          <p:cNvPr id="242691" name="Rectangle 3"/>
          <p:cNvSpPr>
            <a:spLocks noGrp="1" noChangeArrowheads="1"/>
          </p:cNvSpPr>
          <p:nvPr>
            <p:ph idx="1"/>
          </p:nvPr>
        </p:nvSpPr>
        <p:spPr>
          <a:xfrm>
            <a:off x="711200" y="1447800"/>
            <a:ext cx="10363200" cy="3124200"/>
          </a:xfrm>
        </p:spPr>
        <p:txBody>
          <a:bodyPr>
            <a:normAutofit lnSpcReduction="10000"/>
          </a:bodyPr>
          <a:lstStyle/>
          <a:p>
            <a:pPr marL="457200" indent="-457200" eaLnBrk="0" hangingPunct="0">
              <a:spcBef>
                <a:spcPct val="0"/>
              </a:spcBef>
              <a:buFontTx/>
              <a:buNone/>
            </a:pPr>
            <a:r>
              <a:rPr lang="en-US" sz="4400" b="1" dirty="0"/>
              <a:t>7) Contamination</a:t>
            </a:r>
          </a:p>
          <a:p>
            <a:pPr marL="457200" indent="-457200" eaLnBrk="0" hangingPunct="0">
              <a:spcBef>
                <a:spcPct val="0"/>
              </a:spcBef>
              <a:buFontTx/>
              <a:buNone/>
            </a:pPr>
            <a:endParaRPr lang="en-US" b="1" dirty="0"/>
          </a:p>
          <a:p>
            <a:pPr marL="457200" indent="-457200"/>
            <a:r>
              <a:rPr lang="en-US" sz="2800" b="1" dirty="0"/>
              <a:t>Blood</a:t>
            </a:r>
          </a:p>
          <a:p>
            <a:pPr marL="457200" indent="-457200"/>
            <a:r>
              <a:rPr lang="en-US" sz="2800" b="1" dirty="0" err="1"/>
              <a:t>Sulcular</a:t>
            </a:r>
            <a:r>
              <a:rPr lang="en-US" sz="2800" b="1" dirty="0"/>
              <a:t> </a:t>
            </a:r>
            <a:r>
              <a:rPr lang="en-US" sz="2800" b="1" dirty="0" smtClean="0"/>
              <a:t>fluid</a:t>
            </a:r>
            <a:endParaRPr lang="cs-CZ" sz="2800" b="1" dirty="0" smtClean="0"/>
          </a:p>
          <a:p>
            <a:pPr marL="457200" indent="-457200"/>
            <a:r>
              <a:rPr lang="cs-CZ" b="1" dirty="0" err="1" smtClean="0"/>
              <a:t>Saliva</a:t>
            </a:r>
            <a:endParaRPr lang="en-US" sz="2800" b="1" dirty="0"/>
          </a:p>
          <a:p>
            <a:pPr marL="457200" indent="-457200"/>
            <a:r>
              <a:rPr lang="en-US" sz="2800" b="1" dirty="0" err="1"/>
              <a:t>etc</a:t>
            </a:r>
            <a:r>
              <a:rPr lang="en-US" sz="2800" b="1" dirty="0"/>
              <a:t>…</a:t>
            </a:r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3934884" y="5264150"/>
            <a:ext cx="4216400" cy="539750"/>
            <a:chOff x="126" y="1296"/>
            <a:chExt cx="2678" cy="2448"/>
          </a:xfrm>
        </p:grpSpPr>
        <p:sp>
          <p:nvSpPr>
            <p:cNvPr id="242699" name="Line 11"/>
            <p:cNvSpPr>
              <a:spLocks noChangeShapeType="1"/>
            </p:cNvSpPr>
            <p:nvPr/>
          </p:nvSpPr>
          <p:spPr bwMode="auto">
            <a:xfrm>
              <a:off x="2784" y="1296"/>
              <a:ext cx="0" cy="2448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42700" name="Line 12"/>
            <p:cNvSpPr>
              <a:spLocks noChangeShapeType="1"/>
            </p:cNvSpPr>
            <p:nvPr/>
          </p:nvSpPr>
          <p:spPr bwMode="auto">
            <a:xfrm>
              <a:off x="144" y="1296"/>
              <a:ext cx="0" cy="2448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42701" name="Line 13"/>
            <p:cNvSpPr>
              <a:spLocks noChangeShapeType="1"/>
            </p:cNvSpPr>
            <p:nvPr/>
          </p:nvSpPr>
          <p:spPr bwMode="auto">
            <a:xfrm>
              <a:off x="126" y="3744"/>
              <a:ext cx="2678" cy="0"/>
            </a:xfrm>
            <a:prstGeom prst="line">
              <a:avLst/>
            </a:prstGeom>
            <a:noFill/>
            <a:ln w="76200">
              <a:pattFill prst="sphere">
                <a:fgClr>
                  <a:srgbClr val="FF0000"/>
                </a:fgClr>
                <a:bgClr>
                  <a:srgbClr val="FF6600"/>
                </a:bgClr>
              </a:patt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" name="Group 14"/>
          <p:cNvGrpSpPr>
            <a:grpSpLocks/>
          </p:cNvGrpSpPr>
          <p:nvPr/>
        </p:nvGrpSpPr>
        <p:grpSpPr bwMode="auto">
          <a:xfrm>
            <a:off x="3860800" y="5257800"/>
            <a:ext cx="4368800" cy="609600"/>
            <a:chOff x="126" y="1296"/>
            <a:chExt cx="2678" cy="2448"/>
          </a:xfrm>
        </p:grpSpPr>
        <p:sp>
          <p:nvSpPr>
            <p:cNvPr id="242703" name="Line 15"/>
            <p:cNvSpPr>
              <a:spLocks noChangeShapeType="1"/>
            </p:cNvSpPr>
            <p:nvPr/>
          </p:nvSpPr>
          <p:spPr bwMode="auto">
            <a:xfrm>
              <a:off x="2784" y="1296"/>
              <a:ext cx="0" cy="2448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42704" name="Line 16"/>
            <p:cNvSpPr>
              <a:spLocks noChangeShapeType="1"/>
            </p:cNvSpPr>
            <p:nvPr/>
          </p:nvSpPr>
          <p:spPr bwMode="auto">
            <a:xfrm>
              <a:off x="144" y="1296"/>
              <a:ext cx="0" cy="2448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42705" name="Line 17"/>
            <p:cNvSpPr>
              <a:spLocks noChangeShapeType="1"/>
            </p:cNvSpPr>
            <p:nvPr/>
          </p:nvSpPr>
          <p:spPr bwMode="auto">
            <a:xfrm>
              <a:off x="126" y="3744"/>
              <a:ext cx="2678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18"/>
          <p:cNvGrpSpPr>
            <a:grpSpLocks/>
          </p:cNvGrpSpPr>
          <p:nvPr/>
        </p:nvGrpSpPr>
        <p:grpSpPr bwMode="auto">
          <a:xfrm>
            <a:off x="4021667" y="5264150"/>
            <a:ext cx="4034367" cy="463550"/>
            <a:chOff x="126" y="1296"/>
            <a:chExt cx="2678" cy="2448"/>
          </a:xfrm>
        </p:grpSpPr>
        <p:sp>
          <p:nvSpPr>
            <p:cNvPr id="242707" name="Line 19"/>
            <p:cNvSpPr>
              <a:spLocks noChangeShapeType="1"/>
            </p:cNvSpPr>
            <p:nvPr/>
          </p:nvSpPr>
          <p:spPr bwMode="auto">
            <a:xfrm>
              <a:off x="2784" y="1296"/>
              <a:ext cx="0" cy="2448"/>
            </a:xfrm>
            <a:prstGeom prst="line">
              <a:avLst/>
            </a:prstGeom>
            <a:noFill/>
            <a:ln w="76200">
              <a:solidFill>
                <a:srgbClr val="FFCC99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42708" name="Line 20"/>
            <p:cNvSpPr>
              <a:spLocks noChangeShapeType="1"/>
            </p:cNvSpPr>
            <p:nvPr/>
          </p:nvSpPr>
          <p:spPr bwMode="auto">
            <a:xfrm>
              <a:off x="144" y="1296"/>
              <a:ext cx="0" cy="2448"/>
            </a:xfrm>
            <a:prstGeom prst="line">
              <a:avLst/>
            </a:prstGeom>
            <a:noFill/>
            <a:ln w="76200">
              <a:solidFill>
                <a:srgbClr val="FFCC99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42709" name="Line 21"/>
            <p:cNvSpPr>
              <a:spLocks noChangeShapeType="1"/>
            </p:cNvSpPr>
            <p:nvPr/>
          </p:nvSpPr>
          <p:spPr bwMode="auto">
            <a:xfrm>
              <a:off x="126" y="3744"/>
              <a:ext cx="2678" cy="0"/>
            </a:xfrm>
            <a:prstGeom prst="line">
              <a:avLst/>
            </a:prstGeom>
            <a:noFill/>
            <a:ln w="76200">
              <a:solidFill>
                <a:srgbClr val="FFCC99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495891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9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500"/>
                            </p:stCondLst>
                            <p:childTnLst>
                              <p:par>
                                <p:cTn id="13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Rectangle 2"/>
          <p:cNvSpPr>
            <a:spLocks noGrp="1" noChangeArrowheads="1"/>
          </p:cNvSpPr>
          <p:nvPr>
            <p:ph type="title"/>
          </p:nvPr>
        </p:nvSpPr>
        <p:spPr>
          <a:xfrm>
            <a:off x="508000" y="838200"/>
            <a:ext cx="10261600" cy="609600"/>
          </a:xfrm>
        </p:spPr>
        <p:txBody>
          <a:bodyPr/>
          <a:lstStyle/>
          <a:p>
            <a:r>
              <a:rPr lang="en-US" sz="2800" b="0" dirty="0"/>
              <a:t>Variables </a:t>
            </a:r>
            <a:r>
              <a:rPr lang="cs-CZ" sz="2800" b="0" dirty="0" err="1"/>
              <a:t>that</a:t>
            </a:r>
            <a:r>
              <a:rPr lang="cs-CZ" sz="2800" b="0" dirty="0"/>
              <a:t> a</a:t>
            </a:r>
            <a:r>
              <a:rPr lang="en-US" sz="2800" b="0" dirty="0" err="1"/>
              <a:t>ffect</a:t>
            </a:r>
            <a:r>
              <a:rPr lang="en-US" sz="2800" b="0" dirty="0"/>
              <a:t> </a:t>
            </a:r>
            <a:r>
              <a:rPr lang="cs-CZ" sz="2800" b="0" dirty="0"/>
              <a:t>q</a:t>
            </a:r>
            <a:r>
              <a:rPr lang="en-US" sz="2800" b="0" dirty="0" err="1"/>
              <a:t>uality</a:t>
            </a:r>
            <a:r>
              <a:rPr lang="en-US" sz="2800" b="0" dirty="0"/>
              <a:t> </a:t>
            </a:r>
            <a:r>
              <a:rPr lang="cs-CZ" sz="2800" b="0" dirty="0"/>
              <a:t>o</a:t>
            </a:r>
            <a:r>
              <a:rPr lang="en-US" sz="2800" b="0" dirty="0"/>
              <a:t>f </a:t>
            </a:r>
            <a:r>
              <a:rPr lang="cs-CZ" sz="2800" b="0" dirty="0"/>
              <a:t>b</a:t>
            </a:r>
            <a:r>
              <a:rPr lang="en-US" sz="2800" b="0" dirty="0" err="1"/>
              <a:t>onding</a:t>
            </a:r>
            <a:endParaRPr lang="en-US" sz="2800" b="0" dirty="0"/>
          </a:p>
        </p:txBody>
      </p:sp>
      <p:sp>
        <p:nvSpPr>
          <p:cNvPr id="243715" name="Rectangle 3"/>
          <p:cNvSpPr>
            <a:spLocks noGrp="1" noChangeArrowheads="1"/>
          </p:cNvSpPr>
          <p:nvPr>
            <p:ph idx="1"/>
          </p:nvPr>
        </p:nvSpPr>
        <p:spPr>
          <a:xfrm>
            <a:off x="711200" y="1447800"/>
            <a:ext cx="10363200" cy="3124200"/>
          </a:xfrm>
        </p:spPr>
        <p:txBody>
          <a:bodyPr/>
          <a:lstStyle/>
          <a:p>
            <a:pPr marL="457200" indent="-457200" eaLnBrk="0" hangingPunct="0">
              <a:spcBef>
                <a:spcPct val="0"/>
              </a:spcBef>
              <a:buFontTx/>
              <a:buNone/>
            </a:pPr>
            <a:r>
              <a:rPr lang="en-US" sz="4400" b="1"/>
              <a:t>8) Deteriorated product</a:t>
            </a:r>
          </a:p>
          <a:p>
            <a:pPr marL="457200" indent="-457200" eaLnBrk="0" hangingPunct="0">
              <a:spcBef>
                <a:spcPct val="0"/>
              </a:spcBef>
              <a:buFontTx/>
              <a:buNone/>
            </a:pPr>
            <a:endParaRPr lang="en-US" b="1"/>
          </a:p>
          <a:p>
            <a:pPr marL="457200" indent="-457200"/>
            <a:r>
              <a:rPr lang="en-US" sz="2800" b="1"/>
              <a:t>Expired</a:t>
            </a:r>
          </a:p>
          <a:p>
            <a:pPr marL="457200" indent="-457200"/>
            <a:r>
              <a:rPr lang="en-US" sz="2800" b="1"/>
              <a:t>Volatilized</a:t>
            </a:r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3934884" y="5264150"/>
            <a:ext cx="4216400" cy="539750"/>
            <a:chOff x="126" y="1296"/>
            <a:chExt cx="2678" cy="2448"/>
          </a:xfrm>
        </p:grpSpPr>
        <p:sp>
          <p:nvSpPr>
            <p:cNvPr id="243723" name="Line 11"/>
            <p:cNvSpPr>
              <a:spLocks noChangeShapeType="1"/>
            </p:cNvSpPr>
            <p:nvPr/>
          </p:nvSpPr>
          <p:spPr bwMode="auto">
            <a:xfrm>
              <a:off x="2784" y="1296"/>
              <a:ext cx="0" cy="2448"/>
            </a:xfrm>
            <a:prstGeom prst="line">
              <a:avLst/>
            </a:prstGeom>
            <a:noFill/>
            <a:ln w="76200">
              <a:solidFill>
                <a:srgbClr val="FFCC99"/>
              </a:solidFill>
              <a:prstDash val="lgDashDot"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43724" name="Line 12"/>
            <p:cNvSpPr>
              <a:spLocks noChangeShapeType="1"/>
            </p:cNvSpPr>
            <p:nvPr/>
          </p:nvSpPr>
          <p:spPr bwMode="auto">
            <a:xfrm>
              <a:off x="144" y="1296"/>
              <a:ext cx="0" cy="2448"/>
            </a:xfrm>
            <a:prstGeom prst="line">
              <a:avLst/>
            </a:prstGeom>
            <a:noFill/>
            <a:ln w="76200">
              <a:solidFill>
                <a:srgbClr val="FFCC99"/>
              </a:solidFill>
              <a:prstDash val="lgDashDot"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43725" name="Line 13"/>
            <p:cNvSpPr>
              <a:spLocks noChangeShapeType="1"/>
            </p:cNvSpPr>
            <p:nvPr/>
          </p:nvSpPr>
          <p:spPr bwMode="auto">
            <a:xfrm>
              <a:off x="126" y="3744"/>
              <a:ext cx="2678" cy="0"/>
            </a:xfrm>
            <a:prstGeom prst="line">
              <a:avLst/>
            </a:prstGeom>
            <a:noFill/>
            <a:ln w="76200">
              <a:solidFill>
                <a:srgbClr val="FFCC99"/>
              </a:solidFill>
              <a:prstDash val="lgDashDot"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" name="Group 14"/>
          <p:cNvGrpSpPr>
            <a:grpSpLocks/>
          </p:cNvGrpSpPr>
          <p:nvPr/>
        </p:nvGrpSpPr>
        <p:grpSpPr bwMode="auto">
          <a:xfrm>
            <a:off x="3860800" y="5257800"/>
            <a:ext cx="4368800" cy="609600"/>
            <a:chOff x="126" y="1296"/>
            <a:chExt cx="2678" cy="2448"/>
          </a:xfrm>
        </p:grpSpPr>
        <p:sp>
          <p:nvSpPr>
            <p:cNvPr id="243727" name="Line 15"/>
            <p:cNvSpPr>
              <a:spLocks noChangeShapeType="1"/>
            </p:cNvSpPr>
            <p:nvPr/>
          </p:nvSpPr>
          <p:spPr bwMode="auto">
            <a:xfrm>
              <a:off x="2784" y="1296"/>
              <a:ext cx="0" cy="2448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43728" name="Line 16"/>
            <p:cNvSpPr>
              <a:spLocks noChangeShapeType="1"/>
            </p:cNvSpPr>
            <p:nvPr/>
          </p:nvSpPr>
          <p:spPr bwMode="auto">
            <a:xfrm>
              <a:off x="144" y="1296"/>
              <a:ext cx="0" cy="2448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43729" name="Line 17"/>
            <p:cNvSpPr>
              <a:spLocks noChangeShapeType="1"/>
            </p:cNvSpPr>
            <p:nvPr/>
          </p:nvSpPr>
          <p:spPr bwMode="auto">
            <a:xfrm>
              <a:off x="126" y="3744"/>
              <a:ext cx="2678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106655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24857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Indication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composite</a:t>
            </a:r>
            <a:r>
              <a:rPr lang="cs-CZ" dirty="0" smtClean="0"/>
              <a:t> </a:t>
            </a:r>
            <a:r>
              <a:rPr lang="cs-CZ" dirty="0" err="1" smtClean="0"/>
              <a:t>materials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 err="1" smtClean="0"/>
              <a:t>Filling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all</a:t>
            </a:r>
            <a:r>
              <a:rPr lang="cs-CZ" dirty="0" smtClean="0"/>
              <a:t> </a:t>
            </a:r>
            <a:r>
              <a:rPr lang="cs-CZ" dirty="0" err="1" smtClean="0"/>
              <a:t>classes</a:t>
            </a:r>
            <a:r>
              <a:rPr lang="cs-CZ" dirty="0" smtClean="0"/>
              <a:t>:</a:t>
            </a:r>
          </a:p>
          <a:p>
            <a:r>
              <a:rPr lang="cs-CZ" dirty="0" smtClean="0"/>
              <a:t>I., II. </a:t>
            </a:r>
            <a:r>
              <a:rPr lang="cs-CZ" dirty="0" err="1" smtClean="0"/>
              <a:t>class</a:t>
            </a:r>
            <a:r>
              <a:rPr lang="cs-CZ" dirty="0" smtClean="0"/>
              <a:t>:  </a:t>
            </a:r>
            <a:r>
              <a:rPr lang="cs-CZ" dirty="0" err="1" smtClean="0"/>
              <a:t>small</a:t>
            </a:r>
            <a:r>
              <a:rPr lang="cs-CZ" dirty="0" smtClean="0"/>
              <a:t> to </a:t>
            </a:r>
            <a:r>
              <a:rPr lang="cs-CZ" dirty="0" err="1" smtClean="0"/>
              <a:t>moderate</a:t>
            </a:r>
            <a:r>
              <a:rPr lang="cs-CZ" dirty="0" smtClean="0"/>
              <a:t> </a:t>
            </a:r>
            <a:r>
              <a:rPr lang="cs-CZ" dirty="0" err="1" smtClean="0"/>
              <a:t>restorations</a:t>
            </a:r>
            <a:endParaRPr lang="cs-CZ" dirty="0" smtClean="0"/>
          </a:p>
          <a:p>
            <a:r>
              <a:rPr lang="cs-CZ" dirty="0" smtClean="0"/>
              <a:t>III. </a:t>
            </a:r>
            <a:r>
              <a:rPr lang="cs-CZ" dirty="0" err="1" smtClean="0"/>
              <a:t>Class</a:t>
            </a:r>
            <a:endParaRPr lang="cs-CZ" dirty="0" smtClean="0"/>
          </a:p>
          <a:p>
            <a:r>
              <a:rPr lang="cs-CZ" dirty="0" smtClean="0"/>
              <a:t>IV. </a:t>
            </a:r>
            <a:r>
              <a:rPr lang="cs-CZ" dirty="0" err="1" smtClean="0"/>
              <a:t>Class</a:t>
            </a:r>
            <a:endParaRPr lang="cs-CZ" dirty="0" smtClean="0"/>
          </a:p>
          <a:p>
            <a:r>
              <a:rPr lang="cs-CZ" dirty="0" smtClean="0"/>
              <a:t>V. </a:t>
            </a:r>
            <a:r>
              <a:rPr lang="cs-CZ" dirty="0" err="1" smtClean="0"/>
              <a:t>Class</a:t>
            </a:r>
            <a:r>
              <a:rPr lang="cs-CZ" dirty="0" smtClean="0"/>
              <a:t> </a:t>
            </a:r>
          </a:p>
          <a:p>
            <a:r>
              <a:rPr lang="cs-CZ" i="1" dirty="0" err="1" smtClean="0"/>
              <a:t>Other</a:t>
            </a:r>
            <a:r>
              <a:rPr lang="cs-CZ" i="1" dirty="0" smtClean="0"/>
              <a:t> </a:t>
            </a:r>
            <a:r>
              <a:rPr lang="cs-CZ" i="1" dirty="0" err="1" smtClean="0"/>
              <a:t>factors</a:t>
            </a:r>
            <a:r>
              <a:rPr lang="cs-CZ" i="1" dirty="0" smtClean="0"/>
              <a:t> </a:t>
            </a:r>
            <a:r>
              <a:rPr lang="cs-CZ" i="1" dirty="0" err="1" smtClean="0"/>
              <a:t>for</a:t>
            </a:r>
            <a:r>
              <a:rPr lang="cs-CZ" i="1" dirty="0" smtClean="0"/>
              <a:t> </a:t>
            </a:r>
            <a:r>
              <a:rPr lang="cs-CZ" i="1" dirty="0" err="1" smtClean="0"/>
              <a:t>consideration</a:t>
            </a:r>
            <a:r>
              <a:rPr lang="cs-CZ" i="1" dirty="0" smtClean="0"/>
              <a:t>:</a:t>
            </a:r>
          </a:p>
          <a:p>
            <a:r>
              <a:rPr lang="cs-CZ" i="1" dirty="0" err="1" smtClean="0"/>
              <a:t>Level</a:t>
            </a:r>
            <a:r>
              <a:rPr lang="cs-CZ" i="1" dirty="0" smtClean="0"/>
              <a:t> </a:t>
            </a:r>
            <a:r>
              <a:rPr lang="cs-CZ" i="1" dirty="0" err="1" smtClean="0"/>
              <a:t>of</a:t>
            </a:r>
            <a:r>
              <a:rPr lang="cs-CZ" i="1" dirty="0" smtClean="0"/>
              <a:t> oral </a:t>
            </a:r>
            <a:r>
              <a:rPr lang="cs-CZ" i="1" dirty="0" err="1" smtClean="0"/>
              <a:t>hygiene</a:t>
            </a:r>
            <a:endParaRPr lang="cs-CZ" i="1" dirty="0" smtClean="0"/>
          </a:p>
          <a:p>
            <a:r>
              <a:rPr lang="cs-CZ" i="1" dirty="0" err="1" smtClean="0"/>
              <a:t>Occlusal</a:t>
            </a:r>
            <a:r>
              <a:rPr lang="cs-CZ" i="1" dirty="0" smtClean="0"/>
              <a:t> </a:t>
            </a:r>
            <a:r>
              <a:rPr lang="cs-CZ" i="1" dirty="0" err="1" smtClean="0"/>
              <a:t>loading</a:t>
            </a:r>
            <a:endParaRPr lang="cs-CZ" i="1" dirty="0" smtClean="0"/>
          </a:p>
          <a:p>
            <a:r>
              <a:rPr lang="cs-CZ" i="1" dirty="0" err="1" smtClean="0"/>
              <a:t>Quality</a:t>
            </a:r>
            <a:r>
              <a:rPr lang="cs-CZ" i="1" dirty="0" smtClean="0"/>
              <a:t> </a:t>
            </a:r>
            <a:r>
              <a:rPr lang="cs-CZ" i="1" dirty="0" err="1" smtClean="0"/>
              <a:t>of</a:t>
            </a:r>
            <a:r>
              <a:rPr lang="cs-CZ" i="1" dirty="0" smtClean="0"/>
              <a:t> hard </a:t>
            </a:r>
            <a:r>
              <a:rPr lang="cs-CZ" i="1" dirty="0" err="1" smtClean="0"/>
              <a:t>dental</a:t>
            </a:r>
            <a:r>
              <a:rPr lang="cs-CZ" i="1" dirty="0" smtClean="0"/>
              <a:t> </a:t>
            </a:r>
            <a:r>
              <a:rPr lang="cs-CZ" i="1" dirty="0" err="1" smtClean="0"/>
              <a:t>tissues</a:t>
            </a:r>
            <a:endParaRPr lang="cs-CZ" i="1" dirty="0"/>
          </a:p>
        </p:txBody>
      </p:sp>
    </p:spTree>
    <p:extLst>
      <p:ext uri="{BB962C8B-B14F-4D97-AF65-F5344CB8AC3E}">
        <p14:creationId xmlns:p14="http://schemas.microsoft.com/office/powerpoint/2010/main" val="3098670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Other</a:t>
            </a:r>
            <a:r>
              <a:rPr lang="cs-CZ" dirty="0" smtClean="0"/>
              <a:t> </a:t>
            </a:r>
            <a:r>
              <a:rPr lang="cs-CZ" dirty="0" err="1" smtClean="0"/>
              <a:t>indication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 smtClean="0"/>
          </a:p>
          <a:p>
            <a:r>
              <a:rPr lang="cs-CZ" dirty="0" err="1" smtClean="0"/>
              <a:t>Splinting</a:t>
            </a:r>
            <a:endParaRPr lang="cs-CZ" dirty="0" smtClean="0"/>
          </a:p>
          <a:p>
            <a:r>
              <a:rPr lang="cs-CZ" dirty="0" err="1" smtClean="0"/>
              <a:t>Postendo</a:t>
            </a:r>
            <a:r>
              <a:rPr lang="cs-CZ" dirty="0" smtClean="0"/>
              <a:t> </a:t>
            </a:r>
            <a:r>
              <a:rPr lang="cs-CZ" dirty="0" err="1" smtClean="0"/>
              <a:t>treatment</a:t>
            </a:r>
            <a:r>
              <a:rPr lang="cs-CZ" dirty="0" smtClean="0"/>
              <a:t> (post and </a:t>
            </a:r>
            <a:r>
              <a:rPr lang="cs-CZ" dirty="0" err="1" smtClean="0"/>
              <a:t>core</a:t>
            </a:r>
            <a:r>
              <a:rPr lang="cs-CZ" dirty="0" smtClean="0"/>
              <a:t>)</a:t>
            </a:r>
          </a:p>
          <a:p>
            <a:r>
              <a:rPr lang="cs-CZ" dirty="0" err="1" smtClean="0"/>
              <a:t>Cementation</a:t>
            </a:r>
            <a:r>
              <a:rPr lang="cs-CZ" dirty="0" smtClean="0"/>
              <a:t> (</a:t>
            </a:r>
            <a:r>
              <a:rPr lang="cs-CZ" dirty="0" err="1" smtClean="0"/>
              <a:t>special</a:t>
            </a:r>
            <a:r>
              <a:rPr lang="cs-CZ" dirty="0" smtClean="0"/>
              <a:t> </a:t>
            </a:r>
            <a:r>
              <a:rPr lang="cs-CZ" dirty="0" err="1" smtClean="0"/>
              <a:t>materials</a:t>
            </a:r>
            <a:r>
              <a:rPr lang="cs-CZ" dirty="0" smtClean="0"/>
              <a:t>) – </a:t>
            </a:r>
            <a:r>
              <a:rPr lang="cs-CZ" dirty="0" err="1" smtClean="0"/>
              <a:t>adhesive</a:t>
            </a:r>
            <a:r>
              <a:rPr lang="cs-CZ" dirty="0" smtClean="0"/>
              <a:t> </a:t>
            </a:r>
            <a:r>
              <a:rPr lang="cs-CZ" dirty="0" err="1" smtClean="0"/>
              <a:t>cementation</a:t>
            </a:r>
            <a:endParaRPr lang="cs-CZ" dirty="0" smtClean="0"/>
          </a:p>
          <a:p>
            <a:r>
              <a:rPr lang="cs-CZ" dirty="0" err="1" smtClean="0"/>
              <a:t>Fissure</a:t>
            </a:r>
            <a:r>
              <a:rPr lang="cs-CZ" dirty="0" smtClean="0"/>
              <a:t> </a:t>
            </a:r>
            <a:r>
              <a:rPr lang="cs-CZ" dirty="0" err="1" smtClean="0"/>
              <a:t>sealing</a:t>
            </a:r>
            <a:endParaRPr lang="cs-CZ" dirty="0" smtClean="0"/>
          </a:p>
          <a:p>
            <a:r>
              <a:rPr lang="cs-CZ" dirty="0" err="1" smtClean="0"/>
              <a:t>Venners</a:t>
            </a:r>
            <a:r>
              <a:rPr lang="cs-CZ" dirty="0" smtClean="0"/>
              <a:t> – direct, </a:t>
            </a:r>
            <a:r>
              <a:rPr lang="cs-CZ" dirty="0" err="1" smtClean="0"/>
              <a:t>indirect</a:t>
            </a:r>
            <a:endParaRPr lang="cs-CZ" dirty="0" smtClean="0"/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3852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err="1" smtClean="0"/>
              <a:t>Contraindication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composite</a:t>
            </a:r>
            <a:r>
              <a:rPr lang="cs-CZ" dirty="0" smtClean="0"/>
              <a:t> </a:t>
            </a:r>
            <a:r>
              <a:rPr lang="cs-CZ" dirty="0" err="1" smtClean="0"/>
              <a:t>materials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78168" y="1406779"/>
            <a:ext cx="10753200" cy="3960000"/>
          </a:xfrm>
        </p:spPr>
        <p:txBody>
          <a:bodyPr/>
          <a:lstStyle/>
          <a:p>
            <a:r>
              <a:rPr lang="cs-CZ" dirty="0" err="1" smtClean="0"/>
              <a:t>Bad</a:t>
            </a:r>
            <a:r>
              <a:rPr lang="cs-CZ" dirty="0" smtClean="0"/>
              <a:t> </a:t>
            </a:r>
            <a:r>
              <a:rPr lang="cs-CZ" dirty="0" err="1" smtClean="0"/>
              <a:t>level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oral </a:t>
            </a:r>
            <a:r>
              <a:rPr lang="cs-CZ" dirty="0" err="1" smtClean="0"/>
              <a:t>hygiene</a:t>
            </a:r>
            <a:endParaRPr lang="cs-CZ" dirty="0" smtClean="0"/>
          </a:p>
          <a:p>
            <a:r>
              <a:rPr lang="cs-CZ" dirty="0" err="1" smtClean="0"/>
              <a:t>Large</a:t>
            </a:r>
            <a:r>
              <a:rPr lang="cs-CZ" dirty="0" smtClean="0"/>
              <a:t> </a:t>
            </a:r>
            <a:r>
              <a:rPr lang="cs-CZ" dirty="0" err="1" smtClean="0"/>
              <a:t>cavities</a:t>
            </a:r>
            <a:r>
              <a:rPr lang="cs-CZ" dirty="0" smtClean="0"/>
              <a:t> in </a:t>
            </a:r>
            <a:r>
              <a:rPr lang="cs-CZ" dirty="0" err="1" smtClean="0"/>
              <a:t>posterior</a:t>
            </a:r>
            <a:r>
              <a:rPr lang="cs-CZ" dirty="0" smtClean="0"/>
              <a:t> </a:t>
            </a:r>
            <a:r>
              <a:rPr lang="cs-CZ" dirty="0" err="1" smtClean="0"/>
              <a:t>teeth</a:t>
            </a:r>
            <a:r>
              <a:rPr lang="cs-CZ" dirty="0" smtClean="0"/>
              <a:t> (</a:t>
            </a:r>
            <a:r>
              <a:rPr lang="cs-CZ" dirty="0" err="1" smtClean="0"/>
              <a:t>alternative</a:t>
            </a:r>
            <a:r>
              <a:rPr lang="cs-CZ" dirty="0" smtClean="0"/>
              <a:t> </a:t>
            </a:r>
            <a:r>
              <a:rPr lang="cs-CZ" dirty="0" err="1" smtClean="0"/>
              <a:t>is</a:t>
            </a:r>
            <a:r>
              <a:rPr lang="cs-CZ" dirty="0" smtClean="0"/>
              <a:t> amalgam </a:t>
            </a:r>
            <a:r>
              <a:rPr lang="cs-CZ" dirty="0" err="1" smtClean="0"/>
              <a:t>or</a:t>
            </a:r>
            <a:r>
              <a:rPr lang="cs-CZ" dirty="0" smtClean="0"/>
              <a:t> inlay/</a:t>
            </a:r>
            <a:r>
              <a:rPr lang="cs-CZ" dirty="0" err="1" smtClean="0"/>
              <a:t>onlay</a:t>
            </a:r>
            <a:r>
              <a:rPr lang="cs-CZ" dirty="0" smtClean="0"/>
              <a:t>, </a:t>
            </a:r>
          </a:p>
          <a:p>
            <a:r>
              <a:rPr lang="cs-CZ" dirty="0" err="1" smtClean="0"/>
              <a:t>Heavy</a:t>
            </a:r>
            <a:r>
              <a:rPr lang="cs-CZ" dirty="0" smtClean="0"/>
              <a:t> </a:t>
            </a:r>
            <a:r>
              <a:rPr lang="cs-CZ" dirty="0" err="1" smtClean="0"/>
              <a:t>occlusal</a:t>
            </a:r>
            <a:r>
              <a:rPr lang="cs-CZ" dirty="0" smtClean="0"/>
              <a:t> stress (</a:t>
            </a:r>
            <a:r>
              <a:rPr lang="cs-CZ" dirty="0" err="1" smtClean="0"/>
              <a:t>deep</a:t>
            </a:r>
            <a:r>
              <a:rPr lang="cs-CZ" dirty="0" smtClean="0"/>
              <a:t> bite , </a:t>
            </a:r>
            <a:r>
              <a:rPr lang="cs-CZ" dirty="0" err="1" smtClean="0"/>
              <a:t>bruxis</a:t>
            </a:r>
            <a:r>
              <a:rPr lang="cs-CZ" dirty="0" smtClean="0"/>
              <a:t>)</a:t>
            </a:r>
          </a:p>
          <a:p>
            <a:r>
              <a:rPr lang="cs-CZ" dirty="0" err="1" smtClean="0"/>
              <a:t>Cavities</a:t>
            </a:r>
            <a:r>
              <a:rPr lang="cs-CZ" dirty="0" smtClean="0"/>
              <a:t> </a:t>
            </a:r>
            <a:r>
              <a:rPr lang="cs-CZ" dirty="0" err="1" smtClean="0"/>
              <a:t>out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enamel</a:t>
            </a:r>
            <a:r>
              <a:rPr lang="cs-CZ" dirty="0" smtClean="0"/>
              <a:t> (</a:t>
            </a:r>
            <a:r>
              <a:rPr lang="cs-CZ" dirty="0" err="1" smtClean="0"/>
              <a:t>esp</a:t>
            </a:r>
            <a:r>
              <a:rPr lang="cs-CZ" dirty="0" smtClean="0"/>
              <a:t>. </a:t>
            </a:r>
            <a:r>
              <a:rPr lang="cs-CZ" dirty="0" err="1"/>
              <a:t>c</a:t>
            </a:r>
            <a:r>
              <a:rPr lang="cs-CZ" dirty="0" err="1" smtClean="0"/>
              <a:t>ervical</a:t>
            </a:r>
            <a:r>
              <a:rPr lang="cs-CZ" dirty="0" smtClean="0"/>
              <a:t> area)</a:t>
            </a:r>
          </a:p>
          <a:p>
            <a:r>
              <a:rPr lang="cs-CZ" dirty="0" err="1" smtClean="0"/>
              <a:t>Social</a:t>
            </a:r>
            <a:r>
              <a:rPr lang="cs-CZ" dirty="0" smtClean="0"/>
              <a:t> </a:t>
            </a:r>
            <a:r>
              <a:rPr lang="cs-CZ" dirty="0" err="1" smtClean="0"/>
              <a:t>aspects</a:t>
            </a:r>
            <a:endParaRPr lang="cs-CZ" dirty="0" smtClean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40555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palkova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08548"/>
            <a:ext cx="7264400" cy="4451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palkovapozhotoven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8877" y="1074348"/>
            <a:ext cx="9617798" cy="5446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1350308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99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otiv systému Office">
  <a:themeElements>
    <a:clrScheme name="Vlastní 5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B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428</TotalTime>
  <Words>2281</Words>
  <Application>Microsoft Office PowerPoint</Application>
  <PresentationFormat>Vlastní</PresentationFormat>
  <Paragraphs>593</Paragraphs>
  <Slides>108</Slides>
  <Notes>1</Notes>
  <HiddenSlides>0</HiddenSlides>
  <MMClips>0</MMClips>
  <ScaleCrop>false</ScaleCrop>
  <HeadingPairs>
    <vt:vector size="6" baseType="variant">
      <vt:variant>
        <vt:lpstr>Motiv</vt:lpstr>
      </vt:variant>
      <vt:variant>
        <vt:i4>1</vt:i4>
      </vt:variant>
      <vt:variant>
        <vt:lpstr>Vložené servery OLE</vt:lpstr>
      </vt:variant>
      <vt:variant>
        <vt:i4>3</vt:i4>
      </vt:variant>
      <vt:variant>
        <vt:lpstr>Nadpisy snímků</vt:lpstr>
      </vt:variant>
      <vt:variant>
        <vt:i4>108</vt:i4>
      </vt:variant>
    </vt:vector>
  </HeadingPairs>
  <TitlesOfParts>
    <vt:vector size="112" baseType="lpstr">
      <vt:lpstr>Motiv systému Office</vt:lpstr>
      <vt:lpstr>Graf</vt:lpstr>
      <vt:lpstr>CorelDRAW</vt:lpstr>
      <vt:lpstr>Folie</vt:lpstr>
      <vt:lpstr>Restorative dentistry 3rd year  Lecture 2</vt:lpstr>
      <vt:lpstr>Composite materials</vt:lpstr>
      <vt:lpstr>Prezentace aplikace PowerPoint</vt:lpstr>
      <vt:lpstr>Binding of the coupling agents to glass particles</vt:lpstr>
      <vt:lpstr>Importance of the components</vt:lpstr>
      <vt:lpstr> Filler – material </vt:lpstr>
      <vt:lpstr>Filler acc to the size of particles</vt:lpstr>
      <vt:lpstr>Macrofiller</vt:lpstr>
      <vt:lpstr>Microfiller</vt:lpstr>
      <vt:lpstr>Microfiller in complex particles  </vt:lpstr>
      <vt:lpstr>Nanoparticles  </vt:lpstr>
      <vt:lpstr>Today </vt:lpstr>
      <vt:lpstr>Matrix</vt:lpstr>
      <vt:lpstr>Matrix - modification </vt:lpstr>
      <vt:lpstr>Coupling agent  </vt:lpstr>
      <vt:lpstr>Other components</vt:lpstr>
      <vt:lpstr>Selfcuring composites  </vt:lpstr>
      <vt:lpstr> Light curing composites</vt:lpstr>
      <vt:lpstr>Camphorchinon (CQ) - initiator </vt:lpstr>
      <vt:lpstr>Composite materials – basic characteristics </vt:lpstr>
      <vt:lpstr>Prezentace aplikace PowerPoint</vt:lpstr>
      <vt:lpstr>History </vt:lpstr>
      <vt:lpstr>History </vt:lpstr>
      <vt:lpstr>35% - 37%  phosphoric acid  silica particles blue dye</vt:lpstr>
      <vt:lpstr>Prezentace aplikace PowerPoint</vt:lpstr>
      <vt:lpstr>Adhesion </vt:lpstr>
      <vt:lpstr>Prezentace aplikace PowerPoint</vt:lpstr>
      <vt:lpstr>Prezentace aplikace PowerPoint</vt:lpstr>
      <vt:lpstr>Prezentace aplikace PowerPoint</vt:lpstr>
      <vt:lpstr>Adhesive system connects resin to enamel and dentin</vt:lpstr>
      <vt:lpstr>Dentin – special composition </vt:lpstr>
      <vt:lpstr>Adhesive systems contain resin monomers</vt:lpstr>
      <vt:lpstr>Adhesive systems contain resin monomers Primer: </vt:lpstr>
      <vt:lpstr>Dissolving agents  </vt:lpstr>
      <vt:lpstr>Prezentace aplikace PowerPoint</vt:lpstr>
      <vt:lpstr>Prezentace aplikace PowerPoint</vt:lpstr>
      <vt:lpstr>Prezentace aplikace PowerPoint</vt:lpstr>
      <vt:lpstr>Srelfetching bonding agents </vt:lpstr>
      <vt:lpstr>Prezentace aplikace PowerPoint</vt:lpstr>
      <vt:lpstr>Two steps selfetching agents </vt:lpstr>
      <vt:lpstr>One step selfetching agents </vt:lpstr>
      <vt:lpstr>Prezentace aplikace PowerPoint</vt:lpstr>
      <vt:lpstr>Prezentace aplikace PowerPoint</vt:lpstr>
      <vt:lpstr>Importance of hydroxyapatite</vt:lpstr>
      <vt:lpstr>Prezentace aplikace PowerPoint</vt:lpstr>
      <vt:lpstr>Prezentace aplikace PowerPoint</vt:lpstr>
      <vt:lpstr>Factors affecting quality of bonding</vt:lpstr>
      <vt:lpstr>Prezentace aplikace PowerPoint</vt:lpstr>
      <vt:lpstr>Prezentace aplikace PowerPoint</vt:lpstr>
      <vt:lpstr>Three phases</vt:lpstr>
      <vt:lpstr>Prezentace aplikace PowerPoint</vt:lpstr>
      <vt:lpstr>Prezentace aplikace PowerPoint</vt:lpstr>
      <vt:lpstr>Prezentace aplikace PowerPoint</vt:lpstr>
      <vt:lpstr>Polymerization stress depends on</vt:lpstr>
      <vt:lpstr>Polymerization stress depends on</vt:lpstr>
      <vt:lpstr>Prezentace aplikace PowerPoint</vt:lpstr>
      <vt:lpstr>Polymerization stress depends on</vt:lpstr>
      <vt:lpstr>Prezentace aplikace PowerPoint</vt:lpstr>
      <vt:lpstr>Prezentace aplikace PowerPoint</vt:lpstr>
      <vt:lpstr>Polymerization stress depends on</vt:lpstr>
      <vt:lpstr>Mode of application</vt:lpstr>
      <vt:lpstr>Prezentace aplikace PowerPoint</vt:lpstr>
      <vt:lpstr>Placement of the material </vt:lpstr>
      <vt:lpstr>Consequences of high C- factor</vt:lpstr>
      <vt:lpstr>Polymerization stress depends on</vt:lpstr>
      <vt:lpstr>Prezentace aplikace PowerPoint</vt:lpstr>
      <vt:lpstr>Prezentace aplikace PowerPoint</vt:lpstr>
      <vt:lpstr>Duration of pre-gel phase</vt:lpstr>
      <vt:lpstr>Factor that influence the quality of bonding</vt:lpstr>
      <vt:lpstr>Cpontemporary possibilities polymerization</vt:lpstr>
      <vt:lpstr> Polymerization units – output energy</vt:lpstr>
      <vt:lpstr>Output energy and time of polymerization</vt:lpstr>
      <vt:lpstr>Photoinitiators  </vt:lpstr>
      <vt:lpstr>Absorbtion spectrum of fotoiniciators</vt:lpstr>
      <vt:lpstr>Prezentace aplikace PowerPoint</vt:lpstr>
      <vt:lpstr>Prezentace aplikace PowerPoint</vt:lpstr>
      <vt:lpstr>Light conductor</vt:lpstr>
      <vt:lpstr>Mode of curing</vt:lpstr>
      <vt:lpstr>Flowables</vt:lpstr>
      <vt:lpstr>Composite materials with high viscosity</vt:lpstr>
      <vt:lpstr>Bulk  fill  </vt:lpstr>
      <vt:lpstr>Sonic Fill</vt:lpstr>
      <vt:lpstr>Factors that influence the quality of bonding</vt:lpstr>
      <vt:lpstr>Working procedure and variables affecting the bonding</vt:lpstr>
      <vt:lpstr>Prezentace aplikace PowerPoint</vt:lpstr>
      <vt:lpstr>Variables that affect quality of bonding</vt:lpstr>
      <vt:lpstr>Variables that affect quality of bonding</vt:lpstr>
      <vt:lpstr>Variables that affect quality of bonding</vt:lpstr>
      <vt:lpstr>Variables that affect quality of bonding</vt:lpstr>
      <vt:lpstr>Air thin / Dry</vt:lpstr>
      <vt:lpstr>Variables that affect quality of bonding</vt:lpstr>
      <vt:lpstr>Variables that affect quality of bonding</vt:lpstr>
      <vt:lpstr>Variables that affect quality of bonding</vt:lpstr>
      <vt:lpstr>Variables that affect quality of bonding</vt:lpstr>
      <vt:lpstr>Prezentace aplikace PowerPoint</vt:lpstr>
      <vt:lpstr>Indication of composite materials</vt:lpstr>
      <vt:lpstr>Other indication</vt:lpstr>
      <vt:lpstr>Contraindication of composite materials</vt:lpstr>
      <vt:lpstr>Prezentace aplikace PowerPoint</vt:lpstr>
      <vt:lpstr>Postendo – post and core</vt:lpstr>
      <vt:lpstr>Postendo using flowable  and onlay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Elite</dc:creator>
  <cp:lastModifiedBy>Elite</cp:lastModifiedBy>
  <cp:revision>64</cp:revision>
  <cp:lastPrinted>1601-01-01T00:00:00Z</cp:lastPrinted>
  <dcterms:created xsi:type="dcterms:W3CDTF">2020-10-04T16:22:30Z</dcterms:created>
  <dcterms:modified xsi:type="dcterms:W3CDTF">2020-10-08T13:50:40Z</dcterms:modified>
</cp:coreProperties>
</file>