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1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9" r:id="rId12"/>
    <p:sldId id="270" r:id="rId13"/>
    <p:sldId id="272" r:id="rId14"/>
    <p:sldId id="271" r:id="rId15"/>
    <p:sldId id="273" r:id="rId16"/>
    <p:sldId id="274" r:id="rId17"/>
    <p:sldId id="275" r:id="rId18"/>
    <p:sldId id="276" r:id="rId19"/>
    <p:sldId id="278" r:id="rId20"/>
    <p:sldId id="277" r:id="rId21"/>
    <p:sldId id="279" r:id="rId22"/>
    <p:sldId id="324" r:id="rId23"/>
    <p:sldId id="323" r:id="rId24"/>
    <p:sldId id="325" r:id="rId25"/>
    <p:sldId id="280" r:id="rId26"/>
    <p:sldId id="281" r:id="rId27"/>
    <p:sldId id="282" r:id="rId28"/>
    <p:sldId id="284" r:id="rId29"/>
    <p:sldId id="285" r:id="rId30"/>
    <p:sldId id="320" r:id="rId31"/>
    <p:sldId id="286" r:id="rId32"/>
    <p:sldId id="287" r:id="rId33"/>
    <p:sldId id="326" r:id="rId34"/>
    <p:sldId id="290" r:id="rId35"/>
    <p:sldId id="291" r:id="rId36"/>
    <p:sldId id="292" r:id="rId37"/>
    <p:sldId id="293" r:id="rId38"/>
    <p:sldId id="297" r:id="rId39"/>
    <p:sldId id="295" r:id="rId40"/>
    <p:sldId id="296" r:id="rId41"/>
    <p:sldId id="327" r:id="rId42"/>
    <p:sldId id="300" r:id="rId43"/>
    <p:sldId id="302" r:id="rId44"/>
    <p:sldId id="304" r:id="rId45"/>
    <p:sldId id="306" r:id="rId46"/>
    <p:sldId id="307" r:id="rId47"/>
    <p:sldId id="308" r:id="rId48"/>
    <p:sldId id="294" r:id="rId49"/>
    <p:sldId id="309" r:id="rId50"/>
    <p:sldId id="310" r:id="rId51"/>
    <p:sldId id="311" r:id="rId52"/>
    <p:sldId id="312" r:id="rId53"/>
    <p:sldId id="316" r:id="rId54"/>
    <p:sldId id="319" r:id="rId55"/>
    <p:sldId id="345" r:id="rId56"/>
    <p:sldId id="344" r:id="rId57"/>
    <p:sldId id="351" r:id="rId58"/>
    <p:sldId id="349" r:id="rId59"/>
    <p:sldId id="353" r:id="rId6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4" autoAdjust="0"/>
    <p:restoredTop sz="86441" autoAdjust="0"/>
  </p:normalViewPr>
  <p:slideViewPr>
    <p:cSldViewPr>
      <p:cViewPr varScale="1">
        <p:scale>
          <a:sx n="58" d="100"/>
          <a:sy n="58" d="100"/>
        </p:scale>
        <p:origin x="81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942B01E-6516-47F0-9AD7-E1C5D4992B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91815CA-2363-4BA5-B1FB-B01F64BAC3B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AF8DEBF-0AAE-475C-930C-38A5E30CB17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031C12B-415C-458A-8BDA-4BDD29E3D6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BDB4AB61-BDF3-4648-90B7-6FA4F4AA3E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E7A91795-30DF-4F77-A703-C02C1294C7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D173DA-425B-471B-BAD9-7B1E7BC691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C9CAA4D-4A00-4A71-BA60-BA0C9C29F2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AE07CC23-57A2-4D53-9175-5F803B2B7848}" type="slidenum">
              <a:rPr lang="cs-CZ" altLang="cs-CZ">
                <a:latin typeface="Arial" panose="020B0604020202020204" pitchFamily="34" charset="0"/>
              </a:rPr>
              <a:pPr/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AF38AAF-D0FA-488E-B1D8-2A5A84ACA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EFC59B1-8EE0-48B1-B3B5-53FDA4BC5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tt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6CB378-89E5-4D4E-91F3-8584A966C17E}" type="slidenum">
              <a:rPr lang="cs-CZ" altLang="cs-CZ" smtClean="0"/>
              <a:pPr eaLnBrk="1" hangingPunct="1">
                <a:spcBef>
                  <a:spcPct val="0"/>
                </a:spcBef>
              </a:pPr>
              <a:t>58</a:t>
            </a:fld>
            <a:endParaRPr lang="cs-CZ" alt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7B4B925-626C-44AD-82D5-F884055725E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A5FA8972-3BC2-478E-9F61-7D15ED93F1A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966C124B-E28D-436B-B6C6-A49DACD662C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1BE0A676-0A17-46C6-BE6A-2B37C30F258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299F7464-C1BF-4375-BD6D-FAC6644B11E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D4E3F09C-CEED-4FDF-9DD4-6326ED3FAC6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FC16EB3-EAB2-46D8-9FC7-2102AC9D9D8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6E410A93-760B-41C6-917D-84E8CA1BA2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CE97FC36-BB32-435A-A513-BF1B437615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1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B0AE611B-C4B9-4442-9336-ACEDB5C219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536D0648-89B2-45FC-9494-DDE5BDF6EA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9F75EB1E-D745-47A0-83BE-B397DDB64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C98076-DB77-451F-9149-6CE4A2E89D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166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1C3CB79-38E9-4E90-A046-91A9668C5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F368F7-6CBC-46C9-BE75-0F1E573D756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8C78B-EF05-4D1F-AB9F-8FD2614916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9A7565A-5B85-421D-986D-1EF403E87FB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396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58420A-5BBD-4863-B7B1-B831ED76AA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E2264E-48D3-4BE1-8ED5-499F0E9598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E2CBC-1240-4641-9EAB-5A2F0C2FD1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D5D8473-0B72-4B98-85F4-572F2358C50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476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251AB01-F0E7-46AA-85CD-CEF27E681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496EC72-2AC3-4630-8B82-F085BB0002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6F9BD-29F8-4E32-A813-3261E4D7D3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28BA3B8-1F1A-45B6-88CD-4E67D49F53F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141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D63552-7C22-41AD-B3A1-FF92FB7C5F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1C0745-C873-465E-B9F8-1056790A46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B8AD8-223C-4F72-B1F2-EC9BD18847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742A2E0-CE95-4289-9A9F-342C52F4D2B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707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D9CF58A-5AE5-4002-9E22-FAC4E0AE40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16AACAB-9AFA-4B68-A7CB-6E66E7A0E8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07549-57E4-488F-A3EF-BFD86670F9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0D02431-A8F7-4200-B71B-0B2A86B932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664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59E3BCF-DF3F-48AC-89D4-B56E6B38C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5A0C03F-5981-4395-9FB0-6068DA3316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D5FD4-BC16-4101-B08A-5F1B63097A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B4293E3F-2ABF-47D3-9BC9-9958E502380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769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A45AA-B07E-4BA1-B97C-4CA191743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7EC0C-4689-475C-B6C8-7F8F4E69669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F81A-F691-4A15-A222-1AB56CD70F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2242F77-B7A8-4363-8B14-7B601539367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300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5120BDF-7A93-465E-B261-16D35687B0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0C9C29-7DCA-4012-B1F7-038EC0A569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836FE-184D-4340-A664-2C30410250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A9E77D2D-C9A8-46B4-8BD7-7916424C2C3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473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2F17940-CA85-4300-AB0B-B9DC2B3731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2B00C43-8E05-4149-88F0-EFD0370DD3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A4B22-4E97-4DAE-9864-4CD9EF32DC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4BF828B-37C3-42EB-9702-1EC07E30034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880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DF1281B-EBBC-4877-9E83-032B89D38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4A2127-76EE-4AB8-800D-E816CD03CD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00647-089E-4102-BEF2-CB55B2E1F2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5D3BC2D-8C67-4D7A-BDB7-E992BE430D3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78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F71EC06-7FD4-42E8-B1A2-412A1407AC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85449F4-A05C-44E8-94F5-E422B3A755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F0AF83-FB0E-4903-A51D-0F39515044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32DBA811-E084-4EB8-8435-0A03FCCF5D8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BE6A8796-2A45-4BA6-ABD0-C08079A33A6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6" name="Freeform 6">
                <a:extLst>
                  <a:ext uri="{FF2B5EF4-FFF2-40B4-BE49-F238E27FC236}">
                    <a16:creationId xmlns:a16="http://schemas.microsoft.com/office/drawing/2014/main" id="{DF122DB9-60E0-41D7-8A3B-77B8CB64E88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5127" name="Freeform 7">
                <a:extLst>
                  <a:ext uri="{FF2B5EF4-FFF2-40B4-BE49-F238E27FC236}">
                    <a16:creationId xmlns:a16="http://schemas.microsoft.com/office/drawing/2014/main" id="{BD4DD429-97DE-424A-922D-C300BBC89C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5128" name="Freeform 8">
                <a:extLst>
                  <a:ext uri="{FF2B5EF4-FFF2-40B4-BE49-F238E27FC236}">
                    <a16:creationId xmlns:a16="http://schemas.microsoft.com/office/drawing/2014/main" id="{8242155B-64D7-45B0-BD92-AAE839C696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6CF41B46-8154-4267-81DD-6543D5DA45F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0" name="Freeform 10">
                <a:extLst>
                  <a:ext uri="{FF2B5EF4-FFF2-40B4-BE49-F238E27FC236}">
                    <a16:creationId xmlns:a16="http://schemas.microsoft.com/office/drawing/2014/main" id="{8C46BACA-C00C-4B1C-8DA5-8C5265A7A4E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5131" name="Freeform 11">
              <a:extLst>
                <a:ext uri="{FF2B5EF4-FFF2-40B4-BE49-F238E27FC236}">
                  <a16:creationId xmlns:a16="http://schemas.microsoft.com/office/drawing/2014/main" id="{D7BEDBF6-4227-4F8F-8B1B-5BCD2EDCBA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4AD3F5DB-7AB5-445A-8EE1-EBAA942FEB2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33" name="Rectangle 13">
            <a:extLst>
              <a:ext uri="{FF2B5EF4-FFF2-40B4-BE49-F238E27FC236}">
                <a16:creationId xmlns:a16="http://schemas.microsoft.com/office/drawing/2014/main" id="{4B3448E8-6B05-484C-91B1-9F3A3CF4421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5134" name="Rectangle 14">
            <a:extLst>
              <a:ext uri="{FF2B5EF4-FFF2-40B4-BE49-F238E27FC236}">
                <a16:creationId xmlns:a16="http://schemas.microsoft.com/office/drawing/2014/main" id="{80AAEAE2-4216-477A-8615-2AA68CD18D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35" name="Rectangle 15">
            <a:extLst>
              <a:ext uri="{FF2B5EF4-FFF2-40B4-BE49-F238E27FC236}">
                <a16:creationId xmlns:a16="http://schemas.microsoft.com/office/drawing/2014/main" id="{137B8FB6-F36E-4148-B139-7747B0074B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18.m4a"/><Relationship Id="rId7" Type="http://schemas.openxmlformats.org/officeDocument/2006/relationships/image" Target="../media/image26.jpeg"/><Relationship Id="rId2" Type="http://schemas.microsoft.com/office/2007/relationships/media" Target="../media/media18.m4a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6.m4a"/><Relationship Id="rId7" Type="http://schemas.openxmlformats.org/officeDocument/2006/relationships/image" Target="../media/image49.jpeg"/><Relationship Id="rId2" Type="http://schemas.microsoft.com/office/2007/relationships/media" Target="../media/media26.m4a"/><Relationship Id="rId1" Type="http://schemas.openxmlformats.org/officeDocument/2006/relationships/tags" Target="../tags/tag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8.m4a"/><Relationship Id="rId7" Type="http://schemas.openxmlformats.org/officeDocument/2006/relationships/image" Target="../media/image75.wmf"/><Relationship Id="rId2" Type="http://schemas.microsoft.com/office/2007/relationships/media" Target="../media/media3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7" Type="http://schemas.openxmlformats.org/officeDocument/2006/relationships/image" Target="../media/image2.png"/><Relationship Id="rId2" Type="http://schemas.microsoft.com/office/2007/relationships/media" Target="../media/media43.m4a"/><Relationship Id="rId1" Type="http://schemas.openxmlformats.org/officeDocument/2006/relationships/tags" Target="../tags/tag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2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90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90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5.jpe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jpe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audio" Target="../media/media56.m4a"/><Relationship Id="rId7" Type="http://schemas.openxmlformats.org/officeDocument/2006/relationships/image" Target="../media/image111.jpeg"/><Relationship Id="rId2" Type="http://schemas.microsoft.com/office/2007/relationships/media" Target="../media/media56.m4a"/><Relationship Id="rId1" Type="http://schemas.openxmlformats.org/officeDocument/2006/relationships/tags" Target="../tags/tag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7.m4a"/><Relationship Id="rId7" Type="http://schemas.openxmlformats.org/officeDocument/2006/relationships/image" Target="../media/image115.png"/><Relationship Id="rId2" Type="http://schemas.microsoft.com/office/2007/relationships/media" Target="../media/media57.m4a"/><Relationship Id="rId1" Type="http://schemas.openxmlformats.org/officeDocument/2006/relationships/tags" Target="../tags/tag8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8.m4a"/><Relationship Id="rId7" Type="http://schemas.openxmlformats.org/officeDocument/2006/relationships/image" Target="../media/image117.jpeg"/><Relationship Id="rId2" Type="http://schemas.microsoft.com/office/2007/relationships/media" Target="../media/media58.m4a"/><Relationship Id="rId1" Type="http://schemas.openxmlformats.org/officeDocument/2006/relationships/tags" Target="../tags/tag9.xml"/><Relationship Id="rId6" Type="http://schemas.openxmlformats.org/officeDocument/2006/relationships/image" Target="../media/image116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2" Type="http://schemas.microsoft.com/office/2007/relationships/media" Target="../media/media59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18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6CC25A5-9B54-459C-87F2-1F0A9152C6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5400" dirty="0" err="1">
                <a:solidFill>
                  <a:srgbClr val="FFCC00"/>
                </a:solidFill>
              </a:rPr>
              <a:t>Isolation</a:t>
            </a:r>
            <a:r>
              <a:rPr lang="cs-CZ" altLang="cs-CZ" sz="5400" dirty="0">
                <a:solidFill>
                  <a:srgbClr val="FFCC00"/>
                </a:solidFill>
              </a:rPr>
              <a:t> </a:t>
            </a:r>
            <a:r>
              <a:rPr lang="cs-CZ" altLang="cs-CZ" sz="5400" dirty="0" err="1">
                <a:solidFill>
                  <a:srgbClr val="FFCC00"/>
                </a:solidFill>
              </a:rPr>
              <a:t>of</a:t>
            </a:r>
            <a:r>
              <a:rPr lang="cs-CZ" altLang="cs-CZ" sz="5400" dirty="0">
                <a:solidFill>
                  <a:srgbClr val="FFCC00"/>
                </a:solidFill>
              </a:rPr>
              <a:t> </a:t>
            </a:r>
            <a:r>
              <a:rPr lang="cs-CZ" altLang="cs-CZ" sz="5400" dirty="0" err="1">
                <a:solidFill>
                  <a:srgbClr val="FFCC00"/>
                </a:solidFill>
              </a:rPr>
              <a:t>the</a:t>
            </a:r>
            <a:r>
              <a:rPr lang="cs-CZ" altLang="cs-CZ" sz="5400" dirty="0">
                <a:solidFill>
                  <a:srgbClr val="FFCC00"/>
                </a:solidFill>
              </a:rPr>
              <a:t> </a:t>
            </a:r>
            <a:r>
              <a:rPr lang="cs-CZ" altLang="cs-CZ" sz="5400" dirty="0" err="1">
                <a:solidFill>
                  <a:srgbClr val="FFCC00"/>
                </a:solidFill>
              </a:rPr>
              <a:t>operating</a:t>
            </a:r>
            <a:br>
              <a:rPr lang="cs-CZ" altLang="cs-CZ" sz="5400" dirty="0">
                <a:solidFill>
                  <a:srgbClr val="FFCC00"/>
                </a:solidFill>
              </a:rPr>
            </a:br>
            <a:r>
              <a:rPr lang="cs-CZ" altLang="cs-CZ" sz="5400" dirty="0" err="1">
                <a:solidFill>
                  <a:srgbClr val="FFCC00"/>
                </a:solidFill>
              </a:rPr>
              <a:t>field</a:t>
            </a:r>
            <a:endParaRPr lang="cs-CZ" altLang="cs-CZ" sz="5400" dirty="0">
              <a:solidFill>
                <a:srgbClr val="FFCC00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9D70953-0275-45BF-933F-80BD6C6AAA6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/>
              <a:t>Restorative</a:t>
            </a:r>
            <a:r>
              <a:rPr lang="cs-CZ" altLang="cs-CZ" dirty="0"/>
              <a:t> </a:t>
            </a:r>
            <a:r>
              <a:rPr lang="cs-CZ" altLang="cs-CZ" dirty="0" err="1"/>
              <a:t>dentistry</a:t>
            </a:r>
            <a:r>
              <a:rPr lang="cs-CZ" altLang="cs-CZ" dirty="0"/>
              <a:t> 3rd </a:t>
            </a:r>
            <a:r>
              <a:rPr lang="cs-CZ" altLang="cs-CZ"/>
              <a:t>year 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Lecture</a:t>
            </a:r>
            <a:r>
              <a:rPr lang="cs-CZ" altLang="cs-CZ" dirty="0"/>
              <a:t> 2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0D50632-B13E-4E4D-BB36-2DD90D3EF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7"/>
    </mc:Choice>
    <mc:Fallback xmlns="">
      <p:transition spd="slow" advTm="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D2A39BE-035A-49BB-AB2D-CD4882BE88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chemeClr val="folHlink"/>
                </a:solidFill>
              </a:rPr>
              <a:t> Benefits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918DA80-F065-4619-8FCE-849CDD9EF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Protection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patient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against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gulp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aspiration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Protection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dentist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assistant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against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infection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Aseptic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approach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Absolute</a:t>
            </a:r>
            <a:r>
              <a:rPr lang="cs-CZ" altLang="cs-CZ" sz="2800" dirty="0"/>
              <a:t>  dry </a:t>
            </a:r>
            <a:r>
              <a:rPr lang="cs-CZ" altLang="cs-CZ" sz="2800" dirty="0" err="1"/>
              <a:t>field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Retraction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soft </a:t>
            </a:r>
            <a:r>
              <a:rPr lang="cs-CZ" altLang="cs-CZ" sz="2800" dirty="0" err="1"/>
              <a:t>tissues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Protection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soft </a:t>
            </a:r>
            <a:r>
              <a:rPr lang="cs-CZ" altLang="cs-CZ" sz="2800" dirty="0" err="1"/>
              <a:t>tissues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/>
              <a:t>Better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access</a:t>
            </a:r>
            <a:r>
              <a:rPr lang="cs-CZ" altLang="cs-CZ" sz="2800" dirty="0"/>
              <a:t> to </a:t>
            </a:r>
            <a:r>
              <a:rPr lang="cs-CZ" altLang="cs-CZ" sz="2800" dirty="0" err="1"/>
              <a:t>the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operation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field</a:t>
            </a:r>
            <a:endParaRPr lang="cs-CZ" alt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7FAB6C3-9CE9-424E-BDD9-3BD8EC395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3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6A6E344-E59E-4A8D-9F3C-F402D1ABBD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folHlink"/>
                </a:solidFill>
              </a:rPr>
              <a:t>RISKS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912D59B-1E3D-44F0-9A02-FA010A3A1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/>
              <a:t>Limitation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oral </a:t>
            </a:r>
            <a:r>
              <a:rPr lang="cs-CZ" altLang="cs-CZ" dirty="0" err="1"/>
              <a:t>breathing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Fear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Latex </a:t>
            </a:r>
            <a:r>
              <a:rPr lang="cs-CZ" altLang="cs-CZ" dirty="0" err="1"/>
              <a:t>allergy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Aspiration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gulp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clamp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Damage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hard and soft </a:t>
            </a:r>
            <a:r>
              <a:rPr lang="cs-CZ" altLang="cs-CZ" dirty="0" err="1"/>
              <a:t>tissues</a:t>
            </a: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69E262D-0429-4879-AFA3-372230539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6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5109AA63-E4B3-4DF0-89E4-1B923A3E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1653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B466CBB8-311E-4FDE-87E2-77E21EC1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23368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41F70AFD-C935-4CEB-879C-AE165447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23320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785D78B3-2074-4155-8664-8CF580E15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68638"/>
            <a:ext cx="2341562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1CB5C15D-99C4-417A-8D29-572E02BA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908050"/>
            <a:ext cx="13493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6B0F1546-0E5A-45C7-B3E6-4A616832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05400"/>
            <a:ext cx="2752725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E55CE9-AB7F-45DA-ABE0-4787B779E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2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5FB3D2AE-A398-42E4-8CF7-19A67B578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92150"/>
            <a:ext cx="27813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620BB56-FB34-433A-9AA9-B26BEB6CFDCB}"/>
              </a:ext>
            </a:extLst>
          </p:cNvPr>
          <p:cNvSpPr/>
          <p:nvPr/>
        </p:nvSpPr>
        <p:spPr>
          <a:xfrm>
            <a:off x="2830972" y="1708740"/>
            <a:ext cx="20882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979917E-AF37-42E6-AD3B-F457EF47E191}"/>
              </a:ext>
            </a:extLst>
          </p:cNvPr>
          <p:cNvSpPr txBox="1"/>
          <p:nvPr/>
        </p:nvSpPr>
        <p:spPr>
          <a:xfrm>
            <a:off x="1187624" y="5517232"/>
            <a:ext cx="227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Contact</a:t>
            </a:r>
            <a:r>
              <a:rPr lang="cs-CZ" sz="2800" dirty="0"/>
              <a:t> </a:t>
            </a:r>
            <a:r>
              <a:rPr lang="cs-CZ" sz="2800" dirty="0" err="1"/>
              <a:t>allergy</a:t>
            </a:r>
            <a:endParaRPr lang="cs-CZ" sz="2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D535962-29A4-4609-A04C-1424585A3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22341E3-77B3-4007-B011-4F368B62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8389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29F38A53-A6BB-4CEA-BF5F-FED6FBF4B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57500"/>
            <a:ext cx="6172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2AEE59-2258-426D-9505-D2599D1B2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E72FE05-50DE-4320-888B-55FAF9C56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4930"/>
            <a:ext cx="38830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CD14A6DA-AA03-4D16-BCE1-3D1DC89F6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955675"/>
            <a:ext cx="215559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b="1" dirty="0" err="1">
                <a:latin typeface="Times New Roman" panose="02020603050405020304" pitchFamily="18" charset="0"/>
              </a:rPr>
              <a:t>Rubber</a:t>
            </a:r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400" b="1" dirty="0" err="1">
                <a:latin typeface="Times New Roman" panose="02020603050405020304" pitchFamily="18" charset="0"/>
              </a:rPr>
              <a:t>Roll</a:t>
            </a:r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</a:rPr>
              <a:t>Square (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blank</a:t>
            </a:r>
            <a:r>
              <a:rPr lang="cs-CZ" altLang="cs-CZ" sz="2400" b="1" dirty="0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F9C3260-C0B1-43CF-92C5-D00A1A8F8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17901"/>
            <a:ext cx="3681760" cy="2757766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2C2EC49-5593-44FD-AAA3-EC799C4CF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8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E280B14A-D5F4-44A7-A229-09B5338B8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166813"/>
            <a:ext cx="29448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4400" b="1">
                <a:solidFill>
                  <a:schemeClr val="folHlink"/>
                </a:solidFill>
                <a:latin typeface="Times New Roman" panose="02020603050405020304" pitchFamily="18" charset="0"/>
              </a:rPr>
              <a:t>Perforation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D4F292CA-85A3-494D-BDC4-1343D784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5029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11967F0C-391F-4259-9419-7D1EA5CDC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09800"/>
            <a:ext cx="2276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folHlink"/>
                </a:solidFill>
                <a:latin typeface="Times New Roman" panose="02020603050405020304" pitchFamily="18" charset="0"/>
              </a:rPr>
              <a:t>Round aperture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14482C-8258-41E0-84A4-61E717A6D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E2D53D6-000E-47C0-922B-00540ED5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"/>
            <a:ext cx="401161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5CE13799-05F9-437A-85CC-9FC3F221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3810000" cy="3054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535473-CEE2-4EA8-ABA1-BC7DBDBC46F4}"/>
              </a:ext>
            </a:extLst>
          </p:cNvPr>
          <p:cNvSpPr txBox="1"/>
          <p:nvPr/>
        </p:nvSpPr>
        <p:spPr>
          <a:xfrm>
            <a:off x="1187624" y="1124744"/>
            <a:ext cx="1443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Ainsworth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Ivory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D81F4FA-1C90-4C1C-856F-1D26E9DE14B8}"/>
              </a:ext>
            </a:extLst>
          </p:cNvPr>
          <p:cNvCxnSpPr/>
          <p:nvPr/>
        </p:nvCxnSpPr>
        <p:spPr>
          <a:xfrm>
            <a:off x="2987824" y="1412776"/>
            <a:ext cx="1368152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D7CB6C3-891A-479F-8AEF-ACCDD5AF372B}"/>
              </a:ext>
            </a:extLst>
          </p:cNvPr>
          <p:cNvCxnSpPr/>
          <p:nvPr/>
        </p:nvCxnSpPr>
        <p:spPr>
          <a:xfrm>
            <a:off x="1979712" y="2420888"/>
            <a:ext cx="914400" cy="9144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565321D9-40B3-4331-B0F1-16B93DB40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7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941DAD8-BA7D-4D6E-96FD-0C17F68C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78027"/>
            <a:ext cx="25542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E8A3289A-DD07-4B55-947F-BFD6E5061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19812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2842BE1D-8AF1-4BC5-8A9A-221A010D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40790"/>
            <a:ext cx="25812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A8F8F4B9-3AC6-47B0-9413-8D6E53F40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775" y="3460750"/>
            <a:ext cx="1674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Perforation plate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C4DEB7-0C89-45F5-84F7-9952D085B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3583689"/>
            <a:ext cx="5133975" cy="242887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2B08033-4BA2-40A8-80CF-52804D22F3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6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C6AAA2DC-446F-43AC-9ABD-BEBA45890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929" y="620688"/>
            <a:ext cx="522694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b="1" dirty="0" err="1">
                <a:latin typeface="Times New Roman" panose="02020603050405020304" pitchFamily="18" charset="0"/>
              </a:rPr>
              <a:t>How</a:t>
            </a:r>
            <a:r>
              <a:rPr lang="cs-CZ" altLang="cs-CZ" sz="2400" b="1" dirty="0">
                <a:latin typeface="Times New Roman" panose="02020603050405020304" pitchFamily="18" charset="0"/>
              </a:rPr>
              <a:t> big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will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the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perforation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be</a:t>
            </a:r>
            <a:r>
              <a:rPr lang="cs-CZ" altLang="cs-CZ" sz="2400" b="1" dirty="0">
                <a:latin typeface="Times New Roman" panose="02020603050405020304" pitchFamily="18" charset="0"/>
              </a:rPr>
              <a:t>? </a:t>
            </a: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400" b="1" dirty="0" err="1">
                <a:latin typeface="Times New Roman" panose="02020603050405020304" pitchFamily="18" charset="0"/>
              </a:rPr>
              <a:t>According</a:t>
            </a:r>
            <a:r>
              <a:rPr lang="cs-CZ" altLang="cs-CZ" sz="2400" b="1" dirty="0">
                <a:latin typeface="Times New Roman" panose="02020603050405020304" pitchFamily="18" charset="0"/>
              </a:rPr>
              <a:t> to: </a:t>
            </a: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400" b="1" dirty="0" err="1">
                <a:latin typeface="Times New Roman" panose="02020603050405020304" pitchFamily="18" charset="0"/>
              </a:rPr>
              <a:t>Size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of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the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tooth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400" b="1" dirty="0" err="1">
                <a:latin typeface="Times New Roman" panose="02020603050405020304" pitchFamily="18" charset="0"/>
              </a:rPr>
              <a:t>Thickness</a:t>
            </a:r>
            <a:r>
              <a:rPr lang="cs-CZ" altLang="cs-CZ" sz="2400" b="1" dirty="0">
                <a:latin typeface="Times New Roman" panose="02020603050405020304" pitchFamily="18" charset="0"/>
              </a:rPr>
              <a:t> and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kind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of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the</a:t>
            </a:r>
            <a:r>
              <a:rPr lang="cs-CZ" altLang="cs-CZ" sz="2400" b="1" dirty="0">
                <a:latin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rubber</a:t>
            </a:r>
            <a:r>
              <a:rPr lang="cs-CZ" altLang="cs-CZ" sz="2400" b="1" dirty="0">
                <a:latin typeface="Times New Roman" panose="02020603050405020304" pitchFamily="18" charset="0"/>
              </a:rPr>
              <a:t> dam</a:t>
            </a: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400" b="1" dirty="0">
                <a:latin typeface="Times New Roman" panose="02020603050405020304" pitchFamily="18" charset="0"/>
              </a:rPr>
              <a:t>Mode </a:t>
            </a:r>
            <a:r>
              <a:rPr lang="cs-CZ" altLang="cs-CZ" sz="2400" b="1" dirty="0" err="1">
                <a:latin typeface="Times New Roman" panose="02020603050405020304" pitchFamily="18" charset="0"/>
              </a:rPr>
              <a:t>ofapplication</a:t>
            </a:r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b="1" dirty="0">
              <a:latin typeface="Times New Roman" panose="02020603050405020304" pitchFamily="18" charset="0"/>
            </a:endParaRP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E4606CD-2BCD-4313-A8B0-E5E4CA1C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92145"/>
            <a:ext cx="27892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45A25D-53D3-45A1-8AFD-D9ED81888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3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308152D-5A1E-4EB7-844F-C8C1ACF5BD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920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FCC00"/>
                </a:solidFill>
              </a:rPr>
              <a:t> Dry field in oral environment?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41715DF-C623-4582-83AD-62F185D295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2636838"/>
            <a:ext cx="6400800" cy="1752600"/>
          </a:xfrm>
        </p:spPr>
        <p:txBody>
          <a:bodyPr/>
          <a:lstStyle/>
          <a:p>
            <a:pPr marL="609600" indent="-609600" algn="l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folHlink"/>
                </a:solidFill>
              </a:rPr>
              <a:t>Access</a:t>
            </a:r>
          </a:p>
          <a:p>
            <a:pPr marL="609600" indent="-609600" algn="l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cs-CZ" altLang="cs-CZ" b="1" dirty="0">
              <a:solidFill>
                <a:schemeClr val="folHlink"/>
              </a:solidFill>
            </a:endParaRPr>
          </a:p>
          <a:p>
            <a:pPr marL="609600" indent="-609600" algn="l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folHlink"/>
                </a:solidFill>
              </a:rPr>
              <a:t>View</a:t>
            </a:r>
            <a:endParaRPr lang="cs-CZ" altLang="cs-CZ" b="1" dirty="0">
              <a:solidFill>
                <a:schemeClr val="folHlink"/>
              </a:solidFill>
            </a:endParaRPr>
          </a:p>
          <a:p>
            <a:pPr marL="609600" indent="-609600" algn="l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cs-CZ" altLang="cs-CZ" b="1" dirty="0">
              <a:solidFill>
                <a:schemeClr val="folHlink"/>
              </a:solidFill>
            </a:endParaRPr>
          </a:p>
          <a:p>
            <a:pPr marL="609600" indent="-609600" algn="l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folHlink"/>
                </a:solidFill>
              </a:rPr>
              <a:t>Setting</a:t>
            </a:r>
            <a:r>
              <a:rPr lang="cs-CZ" altLang="cs-CZ" b="1" dirty="0">
                <a:solidFill>
                  <a:schemeClr val="folHlink"/>
                </a:solidFill>
              </a:rPr>
              <a:t> </a:t>
            </a:r>
            <a:r>
              <a:rPr lang="cs-CZ" altLang="cs-CZ" b="1" dirty="0" err="1">
                <a:solidFill>
                  <a:schemeClr val="folHlink"/>
                </a:solidFill>
              </a:rPr>
              <a:t>of</a:t>
            </a:r>
            <a:r>
              <a:rPr lang="cs-CZ" altLang="cs-CZ" b="1" dirty="0">
                <a:solidFill>
                  <a:schemeClr val="folHlink"/>
                </a:solidFill>
              </a:rPr>
              <a:t> </a:t>
            </a:r>
            <a:r>
              <a:rPr lang="cs-CZ" altLang="cs-CZ" b="1" dirty="0" err="1">
                <a:solidFill>
                  <a:schemeClr val="folHlink"/>
                </a:solidFill>
              </a:rPr>
              <a:t>materials</a:t>
            </a:r>
            <a:endParaRPr lang="cs-CZ" altLang="cs-CZ" b="1" dirty="0">
              <a:solidFill>
                <a:schemeClr val="folHlink"/>
              </a:solidFill>
            </a:endParaRPr>
          </a:p>
          <a:p>
            <a:pPr marL="609600" indent="-609600" algn="l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cs-CZ" altLang="cs-CZ" b="1" dirty="0">
              <a:solidFill>
                <a:schemeClr val="folHlink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DD12CC-E346-47CA-8972-247122A1B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2"/>
    </mc:Choice>
    <mc:Fallback xmlns="">
      <p:transition spd="slow" advTm="2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3A34485-584D-4F6A-955F-953DDF1D5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8680"/>
            <a:ext cx="29035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03FB56A0-92D5-4AFB-BF5A-0512B85E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98" y="3789040"/>
            <a:ext cx="36576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C3BC0A54-6241-4FE9-8DCF-AD159ED8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20" y="3140968"/>
            <a:ext cx="27892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A980498-E509-4A85-B5F6-CC6F9C7F0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8" y="692696"/>
            <a:ext cx="2143125" cy="2143125"/>
          </a:xfrm>
          <a:prstGeom prst="rect">
            <a:avLst/>
          </a:prstGeom>
        </p:spPr>
      </p:pic>
      <p:pic>
        <p:nvPicPr>
          <p:cNvPr id="6" name="Obrázek 5" descr="Obsah obrázku kobereček&#10;&#10;Popis byl vytvořen automaticky">
            <a:extLst>
              <a:ext uri="{FF2B5EF4-FFF2-40B4-BE49-F238E27FC236}">
                <a16:creationId xmlns:a16="http://schemas.microsoft.com/office/drawing/2014/main" id="{6EEF8CD4-DFF3-4B26-A6B9-2D0F7152A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98" y="759371"/>
            <a:ext cx="2200275" cy="207645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E775D46-5FF4-417D-ABAA-72859A971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9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3D03114-63DD-4F47-B5A8-7FCF2B2D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21875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0CC4EC7E-7AEA-4558-8BFD-D410EE617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28194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DF1FAAD1-2ACE-43A2-9CA9-090503624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3622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7E3D2449-4867-47CC-96DD-C94465009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2895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62914245-EEB7-4C44-A625-8AC055B3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15589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Line 7">
            <a:extLst>
              <a:ext uri="{FF2B5EF4-FFF2-40B4-BE49-F238E27FC236}">
                <a16:creationId xmlns:a16="http://schemas.microsoft.com/office/drawing/2014/main" id="{D486B328-7ABA-434C-87DD-7E24357141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549275"/>
            <a:ext cx="11525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AE94D040-7332-4028-8ADD-6686056A7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29368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arch</a:t>
            </a: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511872FD-F4A1-4B2C-8B39-EF3621292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2781300"/>
            <a:ext cx="86360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67F90D3D-2935-4569-A168-70FA19304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2205038"/>
            <a:ext cx="64770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EC38719D-A007-48AC-8429-83C6B6C72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3" y="3533775"/>
            <a:ext cx="690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wings</a:t>
            </a:r>
          </a:p>
        </p:txBody>
      </p:sp>
      <p:sp>
        <p:nvSpPr>
          <p:cNvPr id="25612" name="TextovéPole 1">
            <a:extLst>
              <a:ext uri="{FF2B5EF4-FFF2-40B4-BE49-F238E27FC236}">
                <a16:creationId xmlns:a16="http://schemas.microsoft.com/office/drawing/2014/main" id="{CD7435AE-D784-48FD-AB35-7A5892B7C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4076700"/>
            <a:ext cx="1293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Arch, wings,</a:t>
            </a:r>
          </a:p>
          <a:p>
            <a:pPr eaLnBrk="1" hangingPunct="1"/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9F1A964-942E-485B-A313-1D9DA9ED0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0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BF82522-F7C3-4814-A6EA-A74CDC4C6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37112"/>
            <a:ext cx="2466975" cy="18478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45ABF8-4727-4C6B-BDFD-476779375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268"/>
            <a:ext cx="6350000" cy="38481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15264E8-0E8E-4EE5-AE89-BA029533F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601682"/>
            <a:ext cx="2581275" cy="1771650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B77FBC77-7E6D-4310-B3A6-DBABEF8A9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4"/>
    </mc:Choice>
    <mc:Fallback xmlns="">
      <p:transition spd="slow" advTm="6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BEFAF0-E8B5-46AD-A765-65CDE37C7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147762"/>
            <a:ext cx="6076950" cy="456247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6671E70-418E-4020-947E-50222C663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8"/>
    </mc:Choice>
    <mc:Fallback xmlns="">
      <p:transition spd="slow" advTm="1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5CC03EBB-3563-4BB0-B13E-33CB18E1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010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4AA44C86-5224-4092-9173-496D6C92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0"/>
            <a:ext cx="144145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7634A9CA-DFD0-448E-B880-F3BDBCD2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1487488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9B3DB485-D79B-4CF2-A8AA-1C576CFF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15636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A09C228B-4FAD-444F-97A3-F59E1348E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3460750"/>
            <a:ext cx="20843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Clamps for retention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Clamps for retraction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3A0AA92-4F14-414D-B204-98D118F57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66221"/>
      </p:ext>
    </p:extLst>
  </p:cSld>
  <p:clrMapOvr>
    <a:masterClrMapping/>
  </p:clrMapOvr>
  <p:transition advTm="37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B146B45-31CD-4FD1-9F71-7F877A1B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40608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9EEBF050-0FBB-4226-8014-C2B122DB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29718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5D0EB0-5211-4112-B5A2-43924FE73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4E93956E-D49A-4EED-AB65-EA039509C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38862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8A8AF383-D520-434E-84D4-48B16F69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4191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4B8A7BDE-48C2-442D-98D3-4BFED6CC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38100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51ACAC2C-F475-4549-8050-50B92BB2E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149725"/>
            <a:ext cx="1522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Contact – areal</a:t>
            </a:r>
          </a:p>
          <a:p>
            <a:pPr eaLnBrk="1" hangingPunct="1"/>
            <a:r>
              <a:rPr lang="cs-CZ" altLang="cs-CZ"/>
              <a:t>            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8F24515F-2727-4FDB-9D0D-65045B78B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4252913"/>
            <a:ext cx="1025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4 pointed</a:t>
            </a:r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0F0301B2-0BA2-4104-8453-99EB9A216C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3350" y="3357563"/>
            <a:ext cx="5762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0" name="Line 8">
            <a:extLst>
              <a:ext uri="{FF2B5EF4-FFF2-40B4-BE49-F238E27FC236}">
                <a16:creationId xmlns:a16="http://schemas.microsoft.com/office/drawing/2014/main" id="{CD2FC515-3BB1-4601-B0E4-CB8962B96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7625" y="3213100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EC93354-B89E-44A0-A46F-0BF31302B7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A5B9929A-5BC3-43FF-9910-52E39DA9B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31686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F3F6E970-90BE-442A-83D6-EB8F30E18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022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2BEA6A8A-74B5-4DCD-86A7-73CA84797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32004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2F84E1B-3B7E-4CB0-9EF8-AFFE8DBE9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65F41A65-1185-4726-BE72-7571A4B4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3352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15F60D83-5714-4634-BE9E-2832A1682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85800"/>
            <a:ext cx="27416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E38958A3-B657-4E14-834B-25506684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0"/>
            <a:ext cx="28194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A76EBF4E-5ECB-44F8-85A0-808E0DE1C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29718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CEEEAE-205F-46A6-83CC-A9E68B9A0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5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7B8EAF69-8812-44C9-9E18-B3331DEC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60" y="333666"/>
            <a:ext cx="2884747" cy="171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1484E1DD-5A91-4F8F-A519-9D800C6C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3" y="2420888"/>
            <a:ext cx="2884747" cy="124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C62CA1A8-3F6B-4645-B4A9-8989ECF0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8194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 descr="Obsah obrázku nástroj, nůžky&#10;&#10;Popis byl vytvořen automaticky">
            <a:extLst>
              <a:ext uri="{FF2B5EF4-FFF2-40B4-BE49-F238E27FC236}">
                <a16:creationId xmlns:a16="http://schemas.microsoft.com/office/drawing/2014/main" id="{7A42F216-31A4-4D12-8E48-ACB28A52E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05064"/>
            <a:ext cx="2713673" cy="203263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A0EEA04-18AA-410E-878D-D24CCA673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82787"/>
            <a:ext cx="2238375" cy="203835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35AA72D-4670-436C-B521-4303BEF16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4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CB2BB78-C48E-42A6-BE41-01E11665B28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hlink"/>
                </a:solidFill>
              </a:rPr>
              <a:t>What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does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complicate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the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treatment</a:t>
            </a:r>
            <a:r>
              <a:rPr lang="cs-CZ" altLang="cs-CZ" dirty="0">
                <a:solidFill>
                  <a:schemeClr val="hlink"/>
                </a:solidFill>
              </a:rPr>
              <a:t>?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C4BD638-A3F0-4C4F-86AB-3FC1B068D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/>
              <a:t>Saliva</a:t>
            </a:r>
            <a:endParaRPr lang="cs-CZ" altLang="cs-CZ" b="1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cs-CZ" altLang="cs-CZ" b="1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/>
              <a:t>Cooling</a:t>
            </a:r>
            <a:r>
              <a:rPr lang="cs-CZ" altLang="cs-CZ" b="1" dirty="0"/>
              <a:t> </a:t>
            </a:r>
            <a:r>
              <a:rPr lang="cs-CZ" altLang="cs-CZ" b="1" dirty="0" err="1"/>
              <a:t>water</a:t>
            </a:r>
            <a:r>
              <a:rPr lang="cs-CZ" altLang="cs-CZ" b="1" dirty="0"/>
              <a:t> </a:t>
            </a:r>
            <a:r>
              <a:rPr lang="cs-CZ" altLang="cs-CZ" b="1" dirty="0" err="1"/>
              <a:t>spray</a:t>
            </a:r>
            <a:r>
              <a:rPr lang="cs-CZ" altLang="cs-CZ" b="1" dirty="0"/>
              <a:t> 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cs-CZ" altLang="cs-CZ" b="1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/>
              <a:t>Blood</a:t>
            </a:r>
            <a:endParaRPr lang="cs-CZ" altLang="cs-CZ" b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AB58354-F0E9-4C3D-AE44-B72CCC7DC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0"/>
    </mc:Choice>
    <mc:Fallback xmlns="">
      <p:transition spd="slow" advTm="1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837A44-5C30-41CB-AA37-B27C52CCF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700808"/>
            <a:ext cx="6667500" cy="47244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42DBDF-E707-4D97-B3C9-148FA2DBD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Rubber</a:t>
            </a:r>
            <a:r>
              <a:rPr lang="cs-CZ" dirty="0"/>
              <a:t> dam </a:t>
            </a:r>
            <a:r>
              <a:rPr lang="cs-CZ" dirty="0" err="1"/>
              <a:t>frame</a:t>
            </a:r>
            <a:r>
              <a:rPr lang="cs-CZ" dirty="0"/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80971C-A778-4B14-B287-0CEBCE80B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5326FE9-E894-4B25-9D5E-88EBA6D27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7"/>
    </mc:Choice>
    <mc:Fallback xmlns="">
      <p:transition spd="slow" advTm="10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827FE59-E9AB-47AE-B587-823DAD86A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25177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5B5B13C6-05CE-4E6E-826D-BA786ADD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1605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FAF12536-60BD-48DC-96BB-885B5CB3D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248761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87EA979-83CD-4990-93CB-1ED8B65CF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6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10048A56-2078-4BB9-A638-84DF132AF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308451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C1E862F0-616E-4B3A-AA0B-6724BD03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365125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4D72BC-366C-4D8F-9145-2732F07F3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22C1283-4893-456F-8EB6-FA50D536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5626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D07B7E8B-3304-450F-B526-40FD510DC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0"/>
            <a:ext cx="47244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4">
            <a:extLst>
              <a:ext uri="{FF2B5EF4-FFF2-40B4-BE49-F238E27FC236}">
                <a16:creationId xmlns:a16="http://schemas.microsoft.com/office/drawing/2014/main" id="{7D9C5506-AED0-4962-B4A6-B20375033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57800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folHlink"/>
                </a:solidFill>
                <a:latin typeface="Times New Roman" panose="02020603050405020304" pitchFamily="18" charset="0"/>
              </a:rPr>
              <a:t>Ligaturs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F1CE0AA8-4D7B-4690-870B-C8FC5D0E3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43000"/>
            <a:ext cx="243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Latex </a:t>
            </a:r>
            <a:r>
              <a:rPr lang="cs-CZ" altLang="cs-CZ" sz="2400" b="1" dirty="0" err="1">
                <a:solidFill>
                  <a:schemeClr val="folHlink"/>
                </a:solidFill>
                <a:latin typeface="Times New Roman" panose="02020603050405020304" pitchFamily="18" charset="0"/>
              </a:rPr>
              <a:t>rollers</a:t>
            </a:r>
            <a:r>
              <a:rPr lang="cs-CZ" altLang="cs-CZ" sz="2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 - </a:t>
            </a:r>
            <a:r>
              <a:rPr lang="cs-CZ" altLang="cs-CZ" sz="2400" b="1" dirty="0" err="1">
                <a:solidFill>
                  <a:schemeClr val="folHlink"/>
                </a:solidFill>
                <a:latin typeface="Times New Roman" panose="02020603050405020304" pitchFamily="18" charset="0"/>
              </a:rPr>
              <a:t>wedjets</a:t>
            </a:r>
            <a:endParaRPr lang="cs-CZ" altLang="cs-CZ" sz="2400" b="1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>
            <a:extLst>
              <a:ext uri="{FF2B5EF4-FFF2-40B4-BE49-F238E27FC236}">
                <a16:creationId xmlns:a16="http://schemas.microsoft.com/office/drawing/2014/main" id="{72972A0B-EF5C-448B-BE55-DC608D18F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800" y="457200"/>
            <a:ext cx="1066800" cy="457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3255" name="Line 7">
            <a:extLst>
              <a:ext uri="{FF2B5EF4-FFF2-40B4-BE49-F238E27FC236}">
                <a16:creationId xmlns:a16="http://schemas.microsoft.com/office/drawing/2014/main" id="{B8AA5692-29B0-4897-9DA6-F1EF14820E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1600200"/>
            <a:ext cx="1981200" cy="1981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0E10783-0D31-4C71-9378-1856CAE9A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5559"/>
      </p:ext>
    </p:extLst>
  </p:cSld>
  <p:clrMapOvr>
    <a:masterClrMapping/>
  </p:clrMapOvr>
  <p:transition advTm="39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DD2D7821-D933-4F28-8983-E70646A06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5925"/>
            <a:ext cx="7102475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328CAB8-8AB6-495B-9E92-347E77872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8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993EAEC7-A2FC-44CC-B025-37FC33CD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BF8AAE3-0DD8-4F5F-8E86-0CFB7F0EF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23A3194-7019-4502-A178-E603E534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341312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FFC452F5-2842-4996-B663-3A686EB2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298291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533188C-FAF9-4DA4-AF54-BCBB419E9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B194BDA7-8AC4-4716-8C0E-D47F6F04F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28625"/>
            <a:ext cx="59245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79F69D1-6806-4B39-AB18-135DFAD2F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0147E6EE-198F-47E7-A21F-D221DE9A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64820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1" name="Object 3">
            <a:extLst>
              <a:ext uri="{FF2B5EF4-FFF2-40B4-BE49-F238E27FC236}">
                <a16:creationId xmlns:a16="http://schemas.microsoft.com/office/drawing/2014/main" id="{5414DB0E-88B4-4481-9E95-EAFD5CDE1F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312420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Snímek" r:id="rId6" imgW="4572000" imgH="3429000" progId="PowerPoint.Slide.8">
                  <p:embed/>
                </p:oleObj>
              </mc:Choice>
              <mc:Fallback>
                <p:oleObj name="Snímek" r:id="rId6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124200"/>
                        <a:ext cx="45720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4">
            <a:extLst>
              <a:ext uri="{FF2B5EF4-FFF2-40B4-BE49-F238E27FC236}">
                <a16:creationId xmlns:a16="http://schemas.microsoft.com/office/drawing/2014/main" id="{E27B786A-924F-42B9-9801-E9F2DE54A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727075"/>
            <a:ext cx="26949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 err="1">
                <a:latin typeface="Times New Roman" panose="02020603050405020304" pitchFamily="18" charset="0"/>
              </a:rPr>
              <a:t>How</a:t>
            </a:r>
            <a:r>
              <a:rPr lang="cs-CZ" altLang="cs-CZ" sz="2400" dirty="0">
                <a:latin typeface="Times New Roman" panose="02020603050405020304" pitchFamily="18" charset="0"/>
              </a:rPr>
              <a:t> many </a:t>
            </a:r>
            <a:r>
              <a:rPr lang="cs-CZ" altLang="cs-CZ" sz="2400" dirty="0" err="1">
                <a:latin typeface="Times New Roman" panose="02020603050405020304" pitchFamily="18" charset="0"/>
              </a:rPr>
              <a:t>teeth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should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be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</a:rPr>
              <a:t>isolated</a:t>
            </a:r>
            <a:r>
              <a:rPr lang="cs-CZ" altLang="cs-CZ" sz="2400" dirty="0">
                <a:latin typeface="Times New Roman" panose="02020603050405020304" pitchFamily="18" charset="0"/>
              </a:rPr>
              <a:t>?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D719BEB-665A-4C93-8AC1-A705C173FA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3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1EB46E0E-EFF9-4FB4-83E3-5FFEF8C9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797675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9F0CF1-8F0D-4049-B284-38B13A98C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1C7912D-F0E5-44D5-B173-4FA327BC54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chemeClr val="hlink"/>
                </a:solidFill>
              </a:rPr>
              <a:t>Dry field management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B731472-5E02-4620-80AD-184594EE2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b="1" dirty="0" err="1"/>
              <a:t>Relative</a:t>
            </a:r>
            <a:r>
              <a:rPr lang="cs-CZ" altLang="cs-CZ" b="1" dirty="0"/>
              <a:t> dry </a:t>
            </a:r>
            <a:r>
              <a:rPr lang="cs-CZ" altLang="cs-CZ" b="1" dirty="0" err="1"/>
              <a:t>field</a:t>
            </a:r>
            <a:endParaRPr lang="cs-CZ" alt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b="1" dirty="0" err="1"/>
              <a:t>Absolute</a:t>
            </a:r>
            <a:r>
              <a:rPr lang="cs-CZ" altLang="cs-CZ" b="1" dirty="0"/>
              <a:t> dry </a:t>
            </a:r>
            <a:r>
              <a:rPr lang="cs-CZ" altLang="cs-CZ" b="1" dirty="0" err="1"/>
              <a:t>field</a:t>
            </a:r>
            <a:endParaRPr lang="cs-CZ" altLang="cs-CZ" b="1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325EDBC-AE27-4567-BCC2-0D908DA4B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9"/>
    </mc:Choice>
    <mc:Fallback xmlns="">
      <p:transition spd="slow" advTm="12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65B21AB0-DF70-4875-AF21-9856F608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79425"/>
            <a:ext cx="777875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27352D-07D8-4226-9D99-88617F7A3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54F62-965F-4B7D-8F0D-9C248BDF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application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B7C253-491F-4610-A1CB-74184B9FC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Rubber</a:t>
            </a:r>
            <a:r>
              <a:rPr lang="cs-CZ" dirty="0"/>
              <a:t> </a:t>
            </a:r>
            <a:r>
              <a:rPr lang="cs-CZ" dirty="0" err="1"/>
              <a:t>first</a:t>
            </a:r>
            <a:endParaRPr lang="cs-CZ" dirty="0"/>
          </a:p>
          <a:p>
            <a:r>
              <a:rPr lang="cs-CZ" dirty="0" err="1"/>
              <a:t>Clamp</a:t>
            </a:r>
            <a:r>
              <a:rPr lang="cs-CZ" dirty="0"/>
              <a:t> </a:t>
            </a:r>
            <a:r>
              <a:rPr lang="cs-CZ" dirty="0" err="1"/>
              <a:t>first</a:t>
            </a:r>
            <a:endParaRPr lang="cs-CZ" dirty="0"/>
          </a:p>
          <a:p>
            <a:r>
              <a:rPr lang="cs-CZ" dirty="0" err="1"/>
              <a:t>Clamp</a:t>
            </a:r>
            <a:r>
              <a:rPr lang="cs-CZ" dirty="0"/>
              <a:t> and </a:t>
            </a:r>
            <a:r>
              <a:rPr lang="cs-CZ" dirty="0" err="1"/>
              <a:t>rubber</a:t>
            </a:r>
            <a:r>
              <a:rPr lang="cs-CZ" dirty="0"/>
              <a:t> dam </a:t>
            </a:r>
            <a:r>
              <a:rPr lang="cs-CZ" dirty="0" err="1"/>
              <a:t>together</a:t>
            </a:r>
            <a:endParaRPr lang="cs-CZ" dirty="0"/>
          </a:p>
          <a:p>
            <a:r>
              <a:rPr lang="cs-CZ" dirty="0" err="1"/>
              <a:t>Application</a:t>
            </a:r>
            <a:r>
              <a:rPr lang="cs-CZ" dirty="0"/>
              <a:t> in </a:t>
            </a:r>
            <a:r>
              <a:rPr lang="cs-CZ" dirty="0" err="1"/>
              <a:t>seconds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76E1FC9-E02A-437D-99D1-EE44A1E01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7"/>
    </mc:Choice>
    <mc:Fallback xmlns="">
      <p:transition spd="slow" advTm="1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E15652AB-8EAE-48A9-8505-9078240A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4031"/>
            <a:ext cx="360045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>
            <a:extLst>
              <a:ext uri="{FF2B5EF4-FFF2-40B4-BE49-F238E27FC236}">
                <a16:creationId xmlns:a16="http://schemas.microsoft.com/office/drawing/2014/main" id="{CA2C781C-872C-42B1-9119-C47B36EA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395605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>
            <a:extLst>
              <a:ext uri="{FF2B5EF4-FFF2-40B4-BE49-F238E27FC236}">
                <a16:creationId xmlns:a16="http://schemas.microsoft.com/office/drawing/2014/main" id="{C080B85A-B3DB-4EA4-9855-388927794E19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/>
              <a:t>Rubber</a:t>
            </a:r>
            <a:r>
              <a:rPr lang="cs-CZ" altLang="cs-CZ" dirty="0"/>
              <a:t> </a:t>
            </a:r>
            <a:r>
              <a:rPr lang="cs-CZ" altLang="cs-CZ" dirty="0" err="1"/>
              <a:t>first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E8211F-1695-4144-B1F7-9AC67709F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5A959DBE-A9BE-4805-9D56-98A55267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" y="1196752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90B170CD-3AE6-421C-95DD-953C3C2A1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514600"/>
            <a:ext cx="4556125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579460-32FD-4CC4-AED2-F4EC730B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Clamp</a:t>
            </a:r>
            <a:r>
              <a:rPr lang="cs-CZ" dirty="0"/>
              <a:t> </a:t>
            </a:r>
            <a:r>
              <a:rPr lang="cs-CZ" dirty="0" err="1"/>
              <a:t>first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84EDD9-75C4-4CC3-AFC2-B3B02D832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A3039EB-E06E-47E2-856D-D2AE91D4B1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DAD7D6AB-79FD-4919-8E2E-F680AD99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3152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0FDE765-3E45-4662-924C-273F8AAC0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Rubber</a:t>
            </a:r>
            <a:r>
              <a:rPr lang="cs-CZ" dirty="0"/>
              <a:t> and </a:t>
            </a:r>
            <a:r>
              <a:rPr lang="cs-CZ" dirty="0" err="1"/>
              <a:t>clamp</a:t>
            </a:r>
            <a:r>
              <a:rPr lang="cs-CZ" dirty="0"/>
              <a:t> </a:t>
            </a:r>
            <a:r>
              <a:rPr lang="cs-CZ" dirty="0" err="1"/>
              <a:t>together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E8D79E-D1C6-4403-9CF6-347FF9F9C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48C5579-1F8C-44D0-BACD-E58EBC933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4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E26D1752-5A63-4C08-99A0-C55D923E7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105400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F4D9F5-3C1B-45AC-AC38-6D2DB618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Rubber</a:t>
            </a:r>
            <a:r>
              <a:rPr lang="cs-CZ" dirty="0"/>
              <a:t>, </a:t>
            </a:r>
            <a:r>
              <a:rPr lang="cs-CZ" dirty="0" err="1"/>
              <a:t>clamp</a:t>
            </a:r>
            <a:r>
              <a:rPr lang="cs-CZ" dirty="0"/>
              <a:t> and </a:t>
            </a:r>
            <a:r>
              <a:rPr lang="cs-CZ" dirty="0" err="1"/>
              <a:t>frame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– </a:t>
            </a:r>
            <a:r>
              <a:rPr lang="cs-CZ" dirty="0" err="1"/>
              <a:t>application</a:t>
            </a:r>
            <a:r>
              <a:rPr lang="cs-CZ" dirty="0"/>
              <a:t> in </a:t>
            </a:r>
            <a:r>
              <a:rPr lang="cs-CZ" dirty="0" err="1"/>
              <a:t>seconds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DF7271-AD24-4606-934E-0A6C0A92E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F4F901D-92A8-4816-A214-D96C09836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3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C4E5DF6A-8A62-4FAD-ADBD-14421CFA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1002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223A2FC7-A849-4B63-8F6F-D483DDD97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3048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9304EFCC-159D-4C3B-B982-1E0D4497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9600"/>
            <a:ext cx="29559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D4288F92-6F4B-4016-8992-9E1BE83B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3048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>
            <a:extLst>
              <a:ext uri="{FF2B5EF4-FFF2-40B4-BE49-F238E27FC236}">
                <a16:creationId xmlns:a16="http://schemas.microsoft.com/office/drawing/2014/main" id="{E6A0AD2D-7362-4610-BDC9-C08B05B6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67200"/>
            <a:ext cx="3365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WordArt 7">
            <a:extLst>
              <a:ext uri="{FF2B5EF4-FFF2-40B4-BE49-F238E27FC236}">
                <a16:creationId xmlns:a16="http://schemas.microsoft.com/office/drawing/2014/main" id="{F7092850-2013-4E9E-A593-FDFF7CF7F8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0"/>
            <a:ext cx="5857875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Interdental adaptation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8E0E9F-749F-4BE5-831B-12BDEC581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3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9D6034EE-6254-491F-92C3-724D6C01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5814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>
            <a:extLst>
              <a:ext uri="{FF2B5EF4-FFF2-40B4-BE49-F238E27FC236}">
                <a16:creationId xmlns:a16="http://schemas.microsoft.com/office/drawing/2014/main" id="{B662EDAD-27D7-471B-A32B-532544C5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86200"/>
            <a:ext cx="3733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WordArt 4">
            <a:extLst>
              <a:ext uri="{FF2B5EF4-FFF2-40B4-BE49-F238E27FC236}">
                <a16:creationId xmlns:a16="http://schemas.microsoft.com/office/drawing/2014/main" id="{F935974C-6AD4-4E22-9EA2-F0E793E4CE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2209800"/>
            <a:ext cx="5857875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cs-CZ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Interdentál </a:t>
            </a:r>
            <a:r>
              <a:rPr lang="cs-CZ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adaptation</a:t>
            </a:r>
            <a:endParaRPr lang="cs-CZ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F4C51E-A129-432B-80B3-73695E404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0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FB6C1C96-574C-4EED-ACA5-2B4B3855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454025"/>
            <a:ext cx="78359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C4BB79-B2FE-473F-8E0E-9C896423B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1638"/>
      </p:ext>
    </p:extLst>
  </p:cSld>
  <p:clrMapOvr>
    <a:masterClrMapping/>
  </p:clrMapOvr>
  <p:transition advTm="29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ACD5951C-1F43-4093-B5DF-47343943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800"/>
            <a:ext cx="35814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0AD787C7-2260-4D6F-A29D-60143196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35814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WordArt 4">
            <a:extLst>
              <a:ext uri="{FF2B5EF4-FFF2-40B4-BE49-F238E27FC236}">
                <a16:creationId xmlns:a16="http://schemas.microsoft.com/office/drawing/2014/main" id="{92787187-05EC-4ED8-BA94-E90D835470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6800" y="1143000"/>
            <a:ext cx="3295650" cy="21669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inversion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BEA59A-B5DF-4EF0-BEDD-858DF5D33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79A6907-58CB-4A2F-9F9A-7541486AED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hlink"/>
                </a:solidFill>
              </a:rPr>
              <a:t>Relatively</a:t>
            </a:r>
            <a:r>
              <a:rPr lang="cs-CZ" altLang="cs-CZ" dirty="0">
                <a:solidFill>
                  <a:schemeClr val="hlink"/>
                </a:solidFill>
              </a:rPr>
              <a:t> dry </a:t>
            </a:r>
            <a:r>
              <a:rPr lang="cs-CZ" altLang="cs-CZ" dirty="0" err="1">
                <a:solidFill>
                  <a:schemeClr val="hlink"/>
                </a:solidFill>
              </a:rPr>
              <a:t>field</a:t>
            </a:r>
            <a:endParaRPr lang="cs-CZ" altLang="cs-CZ" dirty="0">
              <a:solidFill>
                <a:schemeClr val="hlink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0FC58C0F-8155-4A77-9375-E405D1E90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b="1"/>
              <a:t>Cotton rollers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b="1"/>
              <a:t>Cotton squares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9F1A25DF-B676-44A8-8C39-47F3CE303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1412875"/>
            <a:ext cx="2444750" cy="2752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8FEED142-61E6-4568-8EDD-5C5386B0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437063"/>
            <a:ext cx="3303587" cy="226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74F5A1ED-CCD7-4C53-B8F5-D888F2DBB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3203575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Text Box 9">
            <a:extLst>
              <a:ext uri="{FF2B5EF4-FFF2-40B4-BE49-F238E27FC236}">
                <a16:creationId xmlns:a16="http://schemas.microsoft.com/office/drawing/2014/main" id="{C281D2FF-035D-47CC-B724-F75476D48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2576513"/>
            <a:ext cx="2268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3200" b="1"/>
              <a:t>Cotton cups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8F2213F-BD38-4740-A34D-9ECC9D8D04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70"/>
    </mc:Choice>
    <mc:Fallback xmlns="">
      <p:transition spd="slow" advTm="3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C7FD1BDF-E444-453B-B204-657D77C79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2819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A7EACEF5-7E46-44BE-A13C-C1C847B2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81400"/>
            <a:ext cx="27432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:a16="http://schemas.microsoft.com/office/drawing/2014/main" id="{F60ABD1A-0CE4-439C-9E09-0C80A8FA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25908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246A656-0BA3-40AE-A481-C57F7B0D1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0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22C1283-4893-456F-8EB6-FA50D536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5626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D07B7E8B-3304-450F-B526-40FD510DC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0"/>
            <a:ext cx="47244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4">
            <a:extLst>
              <a:ext uri="{FF2B5EF4-FFF2-40B4-BE49-F238E27FC236}">
                <a16:creationId xmlns:a16="http://schemas.microsoft.com/office/drawing/2014/main" id="{7D9C5506-AED0-4962-B4A6-B20375033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57800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folHlink"/>
                </a:solidFill>
                <a:latin typeface="Times New Roman" panose="02020603050405020304" pitchFamily="18" charset="0"/>
              </a:rPr>
              <a:t>Ligaturs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F1CE0AA8-4D7B-4690-870B-C8FC5D0E3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43000"/>
            <a:ext cx="243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Latex </a:t>
            </a:r>
            <a:r>
              <a:rPr lang="cs-CZ" altLang="cs-CZ" sz="2400" b="1" dirty="0" err="1">
                <a:solidFill>
                  <a:schemeClr val="folHlink"/>
                </a:solidFill>
                <a:latin typeface="Times New Roman" panose="02020603050405020304" pitchFamily="18" charset="0"/>
              </a:rPr>
              <a:t>rollers</a:t>
            </a:r>
            <a:r>
              <a:rPr lang="cs-CZ" altLang="cs-CZ" sz="2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 - </a:t>
            </a:r>
            <a:r>
              <a:rPr lang="cs-CZ" altLang="cs-CZ" sz="2400" b="1" dirty="0" err="1">
                <a:solidFill>
                  <a:schemeClr val="folHlink"/>
                </a:solidFill>
                <a:latin typeface="Times New Roman" panose="02020603050405020304" pitchFamily="18" charset="0"/>
              </a:rPr>
              <a:t>wedjets</a:t>
            </a:r>
            <a:endParaRPr lang="cs-CZ" altLang="cs-CZ" sz="2400" b="1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>
            <a:extLst>
              <a:ext uri="{FF2B5EF4-FFF2-40B4-BE49-F238E27FC236}">
                <a16:creationId xmlns:a16="http://schemas.microsoft.com/office/drawing/2014/main" id="{72972A0B-EF5C-448B-BE55-DC608D18F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800" y="457200"/>
            <a:ext cx="1066800" cy="457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3255" name="Line 7">
            <a:extLst>
              <a:ext uri="{FF2B5EF4-FFF2-40B4-BE49-F238E27FC236}">
                <a16:creationId xmlns:a16="http://schemas.microsoft.com/office/drawing/2014/main" id="{B8AA5692-29B0-4897-9DA6-F1EF14820E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1600200"/>
            <a:ext cx="1981200" cy="1981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6D56BBA-9C9A-421E-9F1E-03563ED4F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5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C32D2323-F6E3-452D-A422-D0786990B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21812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>
            <a:extLst>
              <a:ext uri="{FF2B5EF4-FFF2-40B4-BE49-F238E27FC236}">
                <a16:creationId xmlns:a16="http://schemas.microsoft.com/office/drawing/2014/main" id="{573210A3-93C8-4AB0-9C59-6E66010E2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7363"/>
            <a:ext cx="31242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>
            <a:extLst>
              <a:ext uri="{FF2B5EF4-FFF2-40B4-BE49-F238E27FC236}">
                <a16:creationId xmlns:a16="http://schemas.microsoft.com/office/drawing/2014/main" id="{29A45094-E6F8-41B4-952F-FF67AB3B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20888"/>
            <a:ext cx="25908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>
            <a:extLst>
              <a:ext uri="{FF2B5EF4-FFF2-40B4-BE49-F238E27FC236}">
                <a16:creationId xmlns:a16="http://schemas.microsoft.com/office/drawing/2014/main" id="{C2521CC7-DF4D-4D40-8AA6-F09E0FB5B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298291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F51C125-B16B-4C4A-9FD0-3DCA97E5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Thermoplastic</a:t>
            </a:r>
            <a:r>
              <a:rPr lang="cs-CZ" dirty="0"/>
              <a:t> </a:t>
            </a:r>
            <a:r>
              <a:rPr lang="cs-CZ" dirty="0" err="1"/>
              <a:t>impression</a:t>
            </a:r>
            <a:r>
              <a:rPr lang="cs-CZ" dirty="0"/>
              <a:t> </a:t>
            </a:r>
            <a:r>
              <a:rPr lang="cs-CZ" dirty="0" err="1"/>
              <a:t>material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0B0928-4B2F-42B4-A90A-064521AF9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53B2ACD-AF82-4880-BDE6-7FB4412F2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03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372E2674-2AF1-4D81-937B-18039611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12" y="1844824"/>
            <a:ext cx="18923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58523E7C-6A59-4DB2-887A-D1B6DEBA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49080"/>
            <a:ext cx="28956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>
            <a:extLst>
              <a:ext uri="{FF2B5EF4-FFF2-40B4-BE49-F238E27FC236}">
                <a16:creationId xmlns:a16="http://schemas.microsoft.com/office/drawing/2014/main" id="{9D55DB2F-F00E-4096-A3E9-5D18BABC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229076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C0B0067-22BD-466F-B3C2-D6E84ABC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Elongation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crown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application</a:t>
            </a:r>
            <a:r>
              <a:rPr lang="cs-CZ" dirty="0"/>
              <a:t> od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clamp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FA156A-1E13-4F56-8DFB-1B3BFF73C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DF8D14C-5CF2-4C85-BC10-BC46BBBCE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5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AAD87334-3145-4F1C-8412-D343AD23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1855788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991302D9-89CF-4FAD-8D15-69D242E1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21621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id="{2C84969F-324D-4DF5-94F4-FC553F44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221773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>
            <a:extLst>
              <a:ext uri="{FF2B5EF4-FFF2-40B4-BE49-F238E27FC236}">
                <a16:creationId xmlns:a16="http://schemas.microsoft.com/office/drawing/2014/main" id="{2CD1DBF2-70CC-45CE-B00E-F3328BCCD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879475"/>
            <a:ext cx="1617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 err="1">
                <a:latin typeface="Times New Roman" panose="02020603050405020304" pitchFamily="18" charset="0"/>
              </a:rPr>
              <a:t>Lubrication</a:t>
            </a: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56326" name="Text Box 7">
            <a:extLst>
              <a:ext uri="{FF2B5EF4-FFF2-40B4-BE49-F238E27FC236}">
                <a16:creationId xmlns:a16="http://schemas.microsoft.com/office/drawing/2014/main" id="{C5547DC3-6FF2-4D7A-9720-9F4D292E4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727075"/>
            <a:ext cx="1157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>
                <a:latin typeface="Times New Roman" panose="02020603050405020304" pitchFamily="18" charset="0"/>
              </a:rPr>
              <a:t> Napkin</a:t>
            </a:r>
          </a:p>
        </p:txBody>
      </p:sp>
      <p:sp>
        <p:nvSpPr>
          <p:cNvPr id="56327" name="Line 9">
            <a:extLst>
              <a:ext uri="{FF2B5EF4-FFF2-40B4-BE49-F238E27FC236}">
                <a16:creationId xmlns:a16="http://schemas.microsoft.com/office/drawing/2014/main" id="{33E8C957-261D-4123-A2A5-9D7FBE682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3716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6328" name="Line 10">
            <a:extLst>
              <a:ext uri="{FF2B5EF4-FFF2-40B4-BE49-F238E27FC236}">
                <a16:creationId xmlns:a16="http://schemas.microsoft.com/office/drawing/2014/main" id="{28B898BC-34BA-4918-8899-E6C6E96187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143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6329" name="Line 11">
            <a:extLst>
              <a:ext uri="{FF2B5EF4-FFF2-40B4-BE49-F238E27FC236}">
                <a16:creationId xmlns:a16="http://schemas.microsoft.com/office/drawing/2014/main" id="{68B59451-CCA4-4D1A-8678-E1583742F2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1066800"/>
            <a:ext cx="16764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9030834-8051-4394-91BC-8823CAC26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7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lenka.roubalikova@tiscali.cz</a:t>
            </a:r>
          </a:p>
        </p:txBody>
      </p:sp>
      <p:sp>
        <p:nvSpPr>
          <p:cNvPr id="52227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43C66D9-B26B-4A14-8DC7-ECD4F8B214EB}" type="slidenum">
              <a:rPr lang="cs-CZ" altLang="cs-CZ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cs-CZ" altLang="cs-CZ" sz="1400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Modifications</a:t>
            </a:r>
            <a:r>
              <a:rPr lang="cs-CZ" dirty="0"/>
              <a:t> 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altLang="cs-CZ" dirty="0" err="1">
                <a:latin typeface="+mj-lt"/>
              </a:rPr>
              <a:t>Optidam</a:t>
            </a:r>
            <a:endParaRPr lang="cs-CZ" altLang="cs-CZ" dirty="0">
              <a:latin typeface="+mj-lt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cs-CZ" altLang="cs-CZ" dirty="0">
              <a:latin typeface="+mj-lt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altLang="cs-CZ" dirty="0" err="1">
                <a:latin typeface="+mj-lt"/>
              </a:rPr>
              <a:t>Optradam</a:t>
            </a:r>
            <a:endParaRPr lang="cs-CZ" altLang="cs-CZ" dirty="0">
              <a:latin typeface="+mj-lt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cs-CZ" altLang="cs-CZ" dirty="0">
              <a:latin typeface="+mj-lt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cs-CZ" altLang="cs-CZ" dirty="0" err="1">
                <a:latin typeface="+mj-lt"/>
              </a:rPr>
              <a:t>Minidam</a:t>
            </a:r>
            <a:endParaRPr lang="cs-CZ" altLang="cs-CZ" dirty="0">
              <a:latin typeface="+mj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F8D5C2C-CAA6-433E-A38B-CEDAD7ECB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9"/>
    </mc:Choice>
    <mc:Fallback xmlns="">
      <p:transition spd="slow" advTm="2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lenka.roubalikova@tiscali.cz</a:t>
            </a:r>
          </a:p>
        </p:txBody>
      </p:sp>
      <p:sp>
        <p:nvSpPr>
          <p:cNvPr id="542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F692B6F-4F98-4261-A6A0-0E197A462AB8}" type="slidenum">
              <a:rPr lang="cs-CZ" altLang="cs-CZ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cs-CZ" altLang="cs-CZ" sz="140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Optidam</a:t>
            </a:r>
            <a:endParaRPr lang="cs-CZ" dirty="0"/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4278" name="Picture 4" descr="OptiDamAnteriorOutlined-200Width-Pr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3038"/>
            <a:ext cx="37449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5" descr="OptiDamPosteriorOutlined-200Width-Pr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361632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AutoShape 6" descr="OptiDam Frame Outlined"/>
          <p:cNvSpPr>
            <a:spLocks noChangeAspect="1" noChangeArrowheads="1"/>
          </p:cNvSpPr>
          <p:nvPr/>
        </p:nvSpPr>
        <p:spPr bwMode="auto">
          <a:xfrm>
            <a:off x="3619500" y="2833688"/>
            <a:ext cx="1905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  <p:pic>
        <p:nvPicPr>
          <p:cNvPr id="54281" name="Picture 7" descr="OptiDamFrameOutlined-200Width-Pro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89363"/>
            <a:ext cx="324008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8" descr="kreplov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2557715"/>
            <a:ext cx="4105275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E0C111-14D8-41C6-AD90-A25F358A9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4"/>
    </mc:Choice>
    <mc:Fallback xmlns="">
      <p:transition spd="slow" advTm="3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lenka.roubalikova@tiscali.cz</a:t>
            </a:r>
          </a:p>
        </p:txBody>
      </p:sp>
      <p:sp>
        <p:nvSpPr>
          <p:cNvPr id="55299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5F8EDEB-C530-42CD-8770-2B85780FC519}" type="slidenum">
              <a:rPr lang="cs-CZ" altLang="cs-CZ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cs-CZ" altLang="cs-CZ" sz="1400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Optradam</a:t>
            </a:r>
            <a:endParaRPr lang="cs-CZ" dirty="0"/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5302" name="Picture 4" descr="DSC001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671887" cy="2752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44675"/>
            <a:ext cx="3455987" cy="3036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92375"/>
            <a:ext cx="3494087" cy="381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A28FC72-B420-4D4C-9816-322F00B2CD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6"/>
    </mc:Choice>
    <mc:Fallback xmlns="">
      <p:transition spd="slow" advTm="3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zápatí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lenka.roubalikova@tiscali.cz</a:t>
            </a:r>
          </a:p>
        </p:txBody>
      </p:sp>
      <p:sp>
        <p:nvSpPr>
          <p:cNvPr id="5734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61B0F30-3A20-4B5C-95B9-B523C39E44D0}" type="slidenum">
              <a:rPr lang="cs-CZ" altLang="cs-CZ" sz="1400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cs-CZ" altLang="cs-CZ" sz="1400"/>
          </a:p>
        </p:txBody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231775" y="6499225"/>
            <a:ext cx="177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000">
                <a:solidFill>
                  <a:schemeClr val="accent1"/>
                </a:solidFill>
                <a:latin typeface="Arial" charset="0"/>
              </a:rPr>
              <a:t>lenka.roubalikova@tiscali.cz</a:t>
            </a:r>
            <a:endParaRPr lang="cs-CZ" altLang="cs-CZ" sz="100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05476" name="Picture 4" descr="optrad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68338"/>
            <a:ext cx="5327650" cy="355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optrad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97200"/>
            <a:ext cx="4745038" cy="3162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DEDD6D-4ACC-4D9F-9621-6197DA842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34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341D13-67D1-4148-BD7C-89E4C74A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Minidam</a:t>
            </a:r>
            <a:endParaRPr lang="cs-CZ" dirty="0"/>
          </a:p>
        </p:txBody>
      </p:sp>
      <p:pic>
        <p:nvPicPr>
          <p:cNvPr id="4" name="Picture 9" descr="suchepoleobr">
            <a:extLst>
              <a:ext uri="{FF2B5EF4-FFF2-40B4-BE49-F238E27FC236}">
                <a16:creationId xmlns:a16="http://schemas.microsoft.com/office/drawing/2014/main" id="{4EDB94EE-AC97-4284-8232-6B663A6E40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18" y="2632898"/>
            <a:ext cx="3241964" cy="246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99CB538-E100-43FA-98CF-D68ACFD402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62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0"/>
    </mc:Choice>
    <mc:Fallback xmlns="">
      <p:transition spd="slow" advTm="26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FB8543D-72EC-4461-B875-F103445C6A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hlink"/>
                </a:solidFill>
              </a:rPr>
              <a:t>Relative</a:t>
            </a:r>
            <a:r>
              <a:rPr lang="cs-CZ" altLang="cs-CZ" dirty="0">
                <a:solidFill>
                  <a:schemeClr val="hlink"/>
                </a:solidFill>
              </a:rPr>
              <a:t> dry </a:t>
            </a:r>
            <a:r>
              <a:rPr lang="cs-CZ" altLang="cs-CZ" dirty="0" err="1">
                <a:solidFill>
                  <a:schemeClr val="hlink"/>
                </a:solidFill>
              </a:rPr>
              <a:t>operating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field</a:t>
            </a:r>
            <a:endParaRPr lang="cs-CZ" altLang="cs-CZ" dirty="0">
              <a:solidFill>
                <a:schemeClr val="hlink"/>
              </a:solidFill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3CFB41A-AE15-46F3-BA44-3AFFCD38D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/>
              <a:t>Belvedere matrix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cs-CZ" altLang="cs-CZ" b="1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/>
              <a:t>Wooden</a:t>
            </a:r>
            <a:r>
              <a:rPr lang="cs-CZ" altLang="cs-CZ" b="1" dirty="0"/>
              <a:t> </a:t>
            </a:r>
            <a:r>
              <a:rPr lang="cs-CZ" altLang="cs-CZ" b="1" dirty="0" err="1"/>
              <a:t>wedges</a:t>
            </a:r>
            <a:endParaRPr lang="cs-CZ" altLang="cs-CZ" b="1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cs-CZ" altLang="cs-CZ" b="1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/>
              <a:t>Minidam</a:t>
            </a:r>
            <a:endParaRPr lang="cs-CZ" altLang="cs-CZ" b="1" dirty="0"/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E8076585-CA72-4806-87B9-AD5F29721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60800"/>
            <a:ext cx="3614737" cy="274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9">
            <a:extLst>
              <a:ext uri="{FF2B5EF4-FFF2-40B4-BE49-F238E27FC236}">
                <a16:creationId xmlns:a16="http://schemas.microsoft.com/office/drawing/2014/main" id="{0052EE12-CAA8-4B53-8961-AF53CAA1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3644900" cy="261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1B9B5F2-D880-4D22-A72F-CC2F5BB1FE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6"/>
    </mc:Choice>
    <mc:Fallback xmlns="">
      <p:transition spd="slow" advTm="3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44B8E53-4E4A-47B8-A93F-D184EC6C3AE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d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D26333D-8FE7-498F-ACA5-2918762BE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Ix 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3B4B2D5D-E354-4644-BB24-F8F2B5B7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4483100" cy="561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3702B603-C966-4AF8-A8F4-EADE669A2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3" y="1223963"/>
            <a:ext cx="3463925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2800" b="1" u="sng">
                <a:solidFill>
                  <a:schemeClr val="hlink"/>
                </a:solidFill>
              </a:rPr>
              <a:t>Wooden wedge</a:t>
            </a:r>
          </a:p>
          <a:p>
            <a:pPr algn="ctr" eaLnBrk="1" hangingPunct="1"/>
            <a:endParaRPr lang="cs-CZ" altLang="cs-CZ" sz="2800" b="1" u="sng">
              <a:solidFill>
                <a:schemeClr val="hlink"/>
              </a:solidFill>
            </a:endParaRPr>
          </a:p>
          <a:p>
            <a:pPr algn="ctr" eaLnBrk="1" hangingPunct="1"/>
            <a:r>
              <a:rPr lang="cs-CZ" altLang="cs-CZ" sz="2400" b="1"/>
              <a:t>Access to the cavity</a:t>
            </a:r>
          </a:p>
          <a:p>
            <a:pPr algn="ctr" eaLnBrk="1" hangingPunct="1"/>
            <a:r>
              <a:rPr lang="cs-CZ" altLang="cs-CZ" sz="2400" b="1"/>
              <a:t>(retracts </a:t>
            </a:r>
            <a:r>
              <a:rPr lang="cs-CZ" altLang="cs-CZ" sz="2000" b="1"/>
              <a:t>the gingiva)</a:t>
            </a:r>
          </a:p>
          <a:p>
            <a:pPr algn="ctr" eaLnBrk="1" hangingPunct="1"/>
            <a:endParaRPr lang="cs-CZ" altLang="cs-CZ" sz="2000" b="1"/>
          </a:p>
          <a:p>
            <a:pPr algn="ctr" eaLnBrk="1" hangingPunct="1"/>
            <a:r>
              <a:rPr lang="cs-CZ" altLang="cs-CZ" sz="2400" b="1"/>
              <a:t>Dry field</a:t>
            </a:r>
          </a:p>
          <a:p>
            <a:pPr algn="ctr" eaLnBrk="1" hangingPunct="1"/>
            <a:r>
              <a:rPr lang="cs-CZ" altLang="cs-CZ" sz="2400" b="1"/>
              <a:t>(stops bleeding)</a:t>
            </a:r>
          </a:p>
          <a:p>
            <a:pPr algn="ctr" eaLnBrk="1" hangingPunct="1">
              <a:buFontTx/>
              <a:buChar char="-"/>
            </a:pPr>
            <a:endParaRPr lang="cs-CZ" altLang="cs-CZ" sz="2400" b="1"/>
          </a:p>
          <a:p>
            <a:pPr algn="ctr" eaLnBrk="1" hangingPunct="1">
              <a:buFontTx/>
              <a:buChar char="-"/>
            </a:pPr>
            <a:r>
              <a:rPr lang="cs-CZ" altLang="cs-CZ" sz="2400" b="1"/>
              <a:t> Matrix adaptation</a:t>
            </a:r>
          </a:p>
          <a:p>
            <a:pPr algn="ctr" eaLnBrk="1" hangingPunct="1"/>
            <a:r>
              <a:rPr lang="cs-CZ" altLang="cs-CZ" sz="2400" b="1"/>
              <a:t>(presses the strip tightly)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AEA3D2-EA28-4D9F-92A9-BCCA1CA1F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8"/>
    </mc:Choice>
    <mc:Fallback xmlns="">
      <p:transition spd="slow" advTm="2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57575E3-9D4A-4140-84D5-DB98A50449D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hlink"/>
                </a:solidFill>
              </a:rPr>
              <a:t>Absolutely</a:t>
            </a:r>
            <a:r>
              <a:rPr lang="cs-CZ" altLang="cs-CZ" dirty="0">
                <a:solidFill>
                  <a:schemeClr val="hlink"/>
                </a:solidFill>
              </a:rPr>
              <a:t> dry </a:t>
            </a:r>
            <a:r>
              <a:rPr lang="cs-CZ" altLang="cs-CZ" dirty="0" err="1">
                <a:solidFill>
                  <a:schemeClr val="hlink"/>
                </a:solidFill>
              </a:rPr>
              <a:t>oparating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field</a:t>
            </a:r>
            <a:endParaRPr lang="cs-CZ" altLang="cs-CZ" dirty="0">
              <a:solidFill>
                <a:schemeClr val="hlink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1F8ED72-1FF9-4312-A4A2-EE26476E3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 dirty="0" err="1"/>
              <a:t>Rubber</a:t>
            </a:r>
            <a:r>
              <a:rPr lang="cs-CZ" altLang="cs-CZ" b="1" dirty="0"/>
              <a:t> dam (</a:t>
            </a:r>
            <a:r>
              <a:rPr lang="cs-CZ" altLang="cs-CZ" b="1" dirty="0" err="1"/>
              <a:t>kofferdam</a:t>
            </a:r>
            <a:r>
              <a:rPr lang="cs-CZ" altLang="cs-CZ" b="1" dirty="0"/>
              <a:t>)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 i="1" dirty="0"/>
              <a:t>A </a:t>
            </a:r>
            <a:r>
              <a:rPr lang="cs-CZ" altLang="cs-CZ" b="1" i="1" dirty="0" err="1"/>
              <a:t>membrane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which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isolates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the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operation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field</a:t>
            </a:r>
            <a:endParaRPr lang="cs-CZ" altLang="cs-CZ" b="1" i="1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 i="1" dirty="0" err="1"/>
              <a:t>from</a:t>
            </a:r>
            <a:r>
              <a:rPr lang="cs-CZ" altLang="cs-CZ" b="1" i="1" dirty="0"/>
              <a:t> oral </a:t>
            </a:r>
            <a:r>
              <a:rPr lang="cs-CZ" altLang="cs-CZ" b="1" i="1" dirty="0" err="1"/>
              <a:t>envionment</a:t>
            </a:r>
            <a:r>
              <a:rPr lang="cs-CZ" altLang="cs-CZ" b="1" i="1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9B35DF-E60A-4360-A8B4-A0E173FD8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8"/>
    </mc:Choice>
    <mc:Fallback xmlns="">
      <p:transition spd="slow" advTm="14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7986D71-9828-4DF7-ACB5-6E7A4037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019800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B8704631-5842-4451-8571-D441BDD02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35052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5">
            <a:extLst>
              <a:ext uri="{FF2B5EF4-FFF2-40B4-BE49-F238E27FC236}">
                <a16:creationId xmlns:a16="http://schemas.microsoft.com/office/drawing/2014/main" id="{5D04C5ED-2917-4B1F-BE25-DEDE9504E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4664075"/>
            <a:ext cx="23828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3200" b="1"/>
              <a:t>Components</a:t>
            </a:r>
          </a:p>
        </p:txBody>
      </p:sp>
      <p:sp>
        <p:nvSpPr>
          <p:cNvPr id="13317" name="Text Box 6">
            <a:extLst>
              <a:ext uri="{FF2B5EF4-FFF2-40B4-BE49-F238E27FC236}">
                <a16:creationId xmlns:a16="http://schemas.microsoft.com/office/drawing/2014/main" id="{8D639635-A951-402A-814A-9401CF860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789363"/>
            <a:ext cx="1906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dirty="0" err="1"/>
              <a:t>Punch</a:t>
            </a:r>
            <a:r>
              <a:rPr lang="cs-CZ" altLang="cs-CZ" dirty="0"/>
              <a:t> </a:t>
            </a:r>
            <a:r>
              <a:rPr lang="cs-CZ" altLang="cs-CZ" dirty="0" err="1"/>
              <a:t>forcep</a:t>
            </a:r>
            <a:endParaRPr lang="cs-CZ" altLang="cs-CZ" dirty="0"/>
          </a:p>
        </p:txBody>
      </p:sp>
      <p:sp>
        <p:nvSpPr>
          <p:cNvPr id="13318" name="Line 7">
            <a:extLst>
              <a:ext uri="{FF2B5EF4-FFF2-40B4-BE49-F238E27FC236}">
                <a16:creationId xmlns:a16="http://schemas.microsoft.com/office/drawing/2014/main" id="{69450C7E-7D6F-44D6-AAD2-A1068979E6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3213100"/>
            <a:ext cx="792163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Text Box 8">
            <a:extLst>
              <a:ext uri="{FF2B5EF4-FFF2-40B4-BE49-F238E27FC236}">
                <a16:creationId xmlns:a16="http://schemas.microsoft.com/office/drawing/2014/main" id="{BA00CF72-1C79-4A4F-A68E-5F3381417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550" y="725488"/>
            <a:ext cx="754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Frame</a:t>
            </a:r>
          </a:p>
        </p:txBody>
      </p:sp>
      <p:sp>
        <p:nvSpPr>
          <p:cNvPr id="13320" name="Line 9">
            <a:extLst>
              <a:ext uri="{FF2B5EF4-FFF2-40B4-BE49-F238E27FC236}">
                <a16:creationId xmlns:a16="http://schemas.microsoft.com/office/drawing/2014/main" id="{C8F02585-6E2E-4BCC-BD0A-5ACB393CF1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981075"/>
            <a:ext cx="129540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Text Box 10">
            <a:extLst>
              <a:ext uri="{FF2B5EF4-FFF2-40B4-BE49-F238E27FC236}">
                <a16:creationId xmlns:a16="http://schemas.microsoft.com/office/drawing/2014/main" id="{A4ACE7AA-6A0D-4116-A052-8A1DC1891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2668588"/>
            <a:ext cx="911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b="1"/>
              <a:t>Rubber</a:t>
            </a:r>
          </a:p>
        </p:txBody>
      </p:sp>
      <p:sp>
        <p:nvSpPr>
          <p:cNvPr id="13322" name="Line 11">
            <a:extLst>
              <a:ext uri="{FF2B5EF4-FFF2-40B4-BE49-F238E27FC236}">
                <a16:creationId xmlns:a16="http://schemas.microsoft.com/office/drawing/2014/main" id="{A769BD07-8936-4063-B4C3-57495E908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1844675"/>
            <a:ext cx="273685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4" name="Line 13">
            <a:extLst>
              <a:ext uri="{FF2B5EF4-FFF2-40B4-BE49-F238E27FC236}">
                <a16:creationId xmlns:a16="http://schemas.microsoft.com/office/drawing/2014/main" id="{0644806E-80D7-4B7A-B102-6C3C17AE8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2492375"/>
            <a:ext cx="360362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5" name="Text Box 14">
            <a:extLst>
              <a:ext uri="{FF2B5EF4-FFF2-40B4-BE49-F238E27FC236}">
                <a16:creationId xmlns:a16="http://schemas.microsoft.com/office/drawing/2014/main" id="{E246387C-B5AB-45EA-A337-12D784295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5549900"/>
            <a:ext cx="828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b="1"/>
              <a:t>Clamp</a:t>
            </a:r>
          </a:p>
        </p:txBody>
      </p:sp>
      <p:sp>
        <p:nvSpPr>
          <p:cNvPr id="13326" name="Line 15">
            <a:extLst>
              <a:ext uri="{FF2B5EF4-FFF2-40B4-BE49-F238E27FC236}">
                <a16:creationId xmlns:a16="http://schemas.microsoft.com/office/drawing/2014/main" id="{9AC2A085-471A-47E0-9762-CE1C941D0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868863"/>
            <a:ext cx="1223962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7" name="Line 16">
            <a:extLst>
              <a:ext uri="{FF2B5EF4-FFF2-40B4-BE49-F238E27FC236}">
                <a16:creationId xmlns:a16="http://schemas.microsoft.com/office/drawing/2014/main" id="{9FD0AFC9-C3AA-4CF2-901C-C94FE660F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5" y="3573463"/>
            <a:ext cx="4105275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8" name="Text Box 17">
            <a:extLst>
              <a:ext uri="{FF2B5EF4-FFF2-40B4-BE49-F238E27FC236}">
                <a16:creationId xmlns:a16="http://schemas.microsoft.com/office/drawing/2014/main" id="{0DAB7F7A-70D6-49F8-8783-D150FFB39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5805488"/>
            <a:ext cx="16087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b="1" dirty="0" err="1"/>
              <a:t>Clamp</a:t>
            </a:r>
            <a:r>
              <a:rPr lang="cs-CZ" altLang="cs-CZ" b="1" dirty="0"/>
              <a:t> </a:t>
            </a:r>
            <a:r>
              <a:rPr lang="cs-CZ" altLang="cs-CZ" b="1" dirty="0" err="1"/>
              <a:t>forceps</a:t>
            </a:r>
            <a:endParaRPr lang="cs-CZ" altLang="cs-CZ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86EAA1C-C243-4146-94D4-C7398459FF02}"/>
              </a:ext>
            </a:extLst>
          </p:cNvPr>
          <p:cNvSpPr txBox="1"/>
          <p:nvPr/>
        </p:nvSpPr>
        <p:spPr>
          <a:xfrm>
            <a:off x="539552" y="357346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Sheet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3AE7B94-0351-4F3B-A63C-0F9E295D3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.1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2.8"/>
</p:tagLst>
</file>

<file path=ppt/theme/theme1.xml><?xml version="1.0" encoding="utf-8"?>
<a:theme xmlns:a="http://schemas.openxmlformats.org/drawingml/2006/main" name="Proudění">
  <a:themeElements>
    <a:clrScheme name="Proudění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197</TotalTime>
  <Words>354</Words>
  <Application>Microsoft Office PowerPoint</Application>
  <PresentationFormat>Předvádění na obrazovce (4:3)</PresentationFormat>
  <Paragraphs>151</Paragraphs>
  <Slides>59</Slides>
  <Notes>2</Notes>
  <HiddenSlides>0</HiddenSlides>
  <MMClips>59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Arial Black</vt:lpstr>
      <vt:lpstr>Garamond</vt:lpstr>
      <vt:lpstr>Times New Roman</vt:lpstr>
      <vt:lpstr>Wingdings</vt:lpstr>
      <vt:lpstr>Proudění</vt:lpstr>
      <vt:lpstr>Snímek</vt:lpstr>
      <vt:lpstr>Isolation of the operating field</vt:lpstr>
      <vt:lpstr> Dry field in oral environment?</vt:lpstr>
      <vt:lpstr>What does complicate the treatment? </vt:lpstr>
      <vt:lpstr>Dry field management</vt:lpstr>
      <vt:lpstr>Relatively dry field</vt:lpstr>
      <vt:lpstr>Relative dry operating field</vt:lpstr>
      <vt:lpstr>d</vt:lpstr>
      <vt:lpstr>Absolutely dry oparating field</vt:lpstr>
      <vt:lpstr>Prezentace aplikace PowerPoint</vt:lpstr>
      <vt:lpstr> Benefits</vt:lpstr>
      <vt:lpstr>RISKS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Rubber dam frame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 of application</vt:lpstr>
      <vt:lpstr>Rubber first</vt:lpstr>
      <vt:lpstr>Clamp first</vt:lpstr>
      <vt:lpstr>Rubber and clamp together</vt:lpstr>
      <vt:lpstr>Rubber, clamp and frame together – application in seconds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Thermoplastic impression material </vt:lpstr>
      <vt:lpstr>Elongation of the clinical crown before application od the clamp</vt:lpstr>
      <vt:lpstr>Prezentace aplikace PowerPoint</vt:lpstr>
      <vt:lpstr>Modifications </vt:lpstr>
      <vt:lpstr>Optidam</vt:lpstr>
      <vt:lpstr>Optradam</vt:lpstr>
      <vt:lpstr>Prezentace aplikace PowerPoint</vt:lpstr>
      <vt:lpstr>Minidam</vt:lpstr>
    </vt:vector>
  </TitlesOfParts>
  <Company>NCO NZO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Isolation of the operation field</dc:title>
  <dc:creator>Lenka</dc:creator>
  <cp:lastModifiedBy>Lenka Roubalíková</cp:lastModifiedBy>
  <cp:revision>12</cp:revision>
  <dcterms:created xsi:type="dcterms:W3CDTF">2007-11-26T20:31:18Z</dcterms:created>
  <dcterms:modified xsi:type="dcterms:W3CDTF">2020-10-17T17:22:59Z</dcterms:modified>
</cp:coreProperties>
</file>