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4" r:id="rId42"/>
    <p:sldId id="323" r:id="rId43"/>
    <p:sldId id="296" r:id="rId44"/>
    <p:sldId id="298" r:id="rId45"/>
    <p:sldId id="306" r:id="rId46"/>
    <p:sldId id="309" r:id="rId47"/>
    <p:sldId id="310" r:id="rId48"/>
    <p:sldId id="307" r:id="rId49"/>
    <p:sldId id="311" r:id="rId50"/>
    <p:sldId id="308" r:id="rId51"/>
    <p:sldId id="312" r:id="rId52"/>
    <p:sldId id="305" r:id="rId53"/>
    <p:sldId id="315" r:id="rId54"/>
    <p:sldId id="313" r:id="rId55"/>
    <p:sldId id="317" r:id="rId56"/>
    <p:sldId id="318" r:id="rId57"/>
    <p:sldId id="316" r:id="rId58"/>
    <p:sldId id="322" r:id="rId59"/>
    <p:sldId id="321" r:id="rId60"/>
    <p:sldId id="320" r:id="rId61"/>
    <p:sldId id="314" r:id="rId6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6754" autoAdjust="0"/>
  </p:normalViewPr>
  <p:slideViewPr>
    <p:cSldViewPr snapToGrid="0">
      <p:cViewPr>
        <p:scale>
          <a:sx n="119" d="100"/>
          <a:sy n="119" d="100"/>
        </p:scale>
        <p:origin x="-270" y="-3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254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7BE5A0-9F11-45A5-9C7E-46A0591FEFE3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=""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=""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=""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=""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=""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=""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=""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=""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=""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=""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=""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=""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=""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=""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=""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=""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=""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9699F8-D0A6-439F-816E-2B3EF082EA5C}" type="datetimeFigureOut">
              <a:rPr lang="cs-CZ" smtClean="0"/>
              <a:t>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77D5-27C5-453C-BC91-247EF048A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8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9699F8-D0A6-439F-816E-2B3EF082EA5C}" type="datetimeFigureOut">
              <a:rPr lang="cs-CZ" smtClean="0"/>
              <a:t>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77D5-27C5-453C-BC91-247EF048A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894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6151-7065-48E3-BE8F-E9606FCCD8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19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9699F8-D0A6-439F-816E-2B3EF082EA5C}" type="datetimeFigureOut">
              <a:rPr lang="cs-CZ" smtClean="0"/>
              <a:t>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77D5-27C5-453C-BC91-247EF048A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54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=""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=""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=""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=""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=""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=""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=""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=""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=""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=""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=""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=""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=""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=""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13" name="Zástupný symbol pro text 7">
            <a:extLst>
              <a:ext uri="{FF2B5EF4-FFF2-40B4-BE49-F238E27FC236}">
                <a16:creationId xmlns=""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=""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=""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=""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=""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=""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=""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=""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=""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=""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=""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=""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=""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=""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=""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=""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=""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=""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=""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=""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=""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=""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33" name="Obrázek 32">
            <a:extLst>
              <a:ext uri="{FF2B5EF4-FFF2-40B4-BE49-F238E27FC236}">
                <a16:creationId xmlns=""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=""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=""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=""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=""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=""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=""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=""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=""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=""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  <p:sldLayoutId id="2147483697" r:id="rId17"/>
    <p:sldLayoutId id="2147483698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emf"/><Relationship Id="rId9" Type="http://schemas.openxmlformats.org/officeDocument/2006/relationships/image" Target="../media/image2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3.wmf"/><Relationship Id="rId9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medicine</a:t>
            </a:r>
            <a:r>
              <a:rPr lang="cs-CZ" dirty="0" smtClean="0"/>
              <a:t>, </a:t>
            </a:r>
            <a:r>
              <a:rPr lang="cs-CZ" dirty="0" err="1" smtClean="0"/>
              <a:t>Dpt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restorative</a:t>
            </a:r>
            <a:r>
              <a:rPr lang="cs-CZ" dirty="0" smtClean="0"/>
              <a:t> </a:t>
            </a:r>
            <a:r>
              <a:rPr lang="cs-CZ" dirty="0" err="1" smtClean="0"/>
              <a:t>dentistry</a:t>
            </a:r>
            <a:r>
              <a:rPr lang="cs-CZ" dirty="0" smtClean="0"/>
              <a:t>, </a:t>
            </a:r>
            <a:r>
              <a:rPr lang="cs-CZ" dirty="0" err="1" smtClean="0"/>
              <a:t>ass.prof</a:t>
            </a:r>
            <a:r>
              <a:rPr lang="cs-CZ" dirty="0" smtClean="0"/>
              <a:t>. L. </a:t>
            </a:r>
            <a:r>
              <a:rPr lang="cs-CZ" dirty="0" err="1" smtClean="0"/>
              <a:t>Roubalikova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Restorative</a:t>
            </a:r>
            <a:r>
              <a:rPr lang="cs-CZ" dirty="0" smtClean="0"/>
              <a:t> </a:t>
            </a:r>
            <a:r>
              <a:rPr lang="cs-CZ" dirty="0" err="1" smtClean="0"/>
              <a:t>dentistry</a:t>
            </a:r>
            <a:r>
              <a:rPr lang="cs-CZ" dirty="0" smtClean="0"/>
              <a:t> III.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Repetition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56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Macrofiller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Particles µm or tenths of µm  </a:t>
            </a:r>
          </a:p>
          <a:p>
            <a:pPr>
              <a:defRPr/>
            </a:pPr>
            <a:r>
              <a:rPr lang="en-US" dirty="0" smtClean="0"/>
              <a:t>Good mechanical  resistance , abrasion resistance, bad </a:t>
            </a:r>
            <a:r>
              <a:rPr lang="en-US" dirty="0" err="1" smtClean="0"/>
              <a:t>polishability</a:t>
            </a:r>
            <a:r>
              <a:rPr lang="en-US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EE0D6C-ABED-4AE0-AF93-0551DEE0CB9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76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Microfiller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• </a:t>
            </a:r>
            <a:r>
              <a:rPr lang="en-US" dirty="0" err="1" smtClean="0"/>
              <a:t>Silicium</a:t>
            </a:r>
            <a:r>
              <a:rPr lang="en-US" dirty="0" smtClean="0"/>
              <a:t> dioxide (</a:t>
            </a:r>
            <a:r>
              <a:rPr lang="en-US" dirty="0" err="1" smtClean="0"/>
              <a:t>pyrogenous</a:t>
            </a:r>
            <a:r>
              <a:rPr lang="en-US" dirty="0" smtClean="0"/>
              <a:t>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• Particles </a:t>
            </a:r>
            <a:r>
              <a:rPr lang="en-US" dirty="0" err="1" smtClean="0"/>
              <a:t>hundreths</a:t>
            </a:r>
            <a:r>
              <a:rPr lang="en-US" dirty="0" smtClean="0"/>
              <a:t> µm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Less amount of filler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big </a:t>
            </a:r>
            <a:r>
              <a:rPr lang="cs-CZ" dirty="0" err="1" smtClean="0"/>
              <a:t>surface</a:t>
            </a: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Lower mechanical </a:t>
            </a:r>
            <a:r>
              <a:rPr lang="en-US" dirty="0" err="1" smtClean="0"/>
              <a:t>resistence</a:t>
            </a:r>
            <a:r>
              <a:rPr lang="en-US" dirty="0" smtClean="0"/>
              <a:t>, good </a:t>
            </a:r>
            <a:r>
              <a:rPr lang="en-US" dirty="0" err="1" smtClean="0"/>
              <a:t>polishability</a:t>
            </a:r>
            <a:r>
              <a:rPr lang="en-US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D636AA-F216-480C-861F-3002915C10E5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29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Microfiller</a:t>
            </a:r>
            <a:r>
              <a:rPr lang="en-US" dirty="0" smtClean="0"/>
              <a:t> in complex particles </a:t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Prepolymer</a:t>
            </a:r>
            <a:r>
              <a:rPr lang="en-US" dirty="0" smtClean="0"/>
              <a:t> 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Aglomerates</a:t>
            </a:r>
            <a:r>
              <a:rPr lang="cs-CZ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 - </a:t>
            </a:r>
            <a:r>
              <a:rPr lang="en-US" dirty="0" smtClean="0"/>
              <a:t> Higher amount of filler, good mechanical resistance, good </a:t>
            </a:r>
            <a:r>
              <a:rPr lang="en-US" dirty="0" err="1" smtClean="0"/>
              <a:t>polishability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732C33-C849-44C3-A36E-7BB5D59B9ACD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53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Nanoparticles </a:t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Particles 10 nm and less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Special technology, size, shape and binding to monomer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9EFCBA-6275-41FB-ADAE-2E89B5D3E3F1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01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 smtClean="0"/>
              <a:t>Coupling</a:t>
            </a:r>
            <a:r>
              <a:rPr lang="cs-CZ" dirty="0" smtClean="0"/>
              <a:t> agent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G -</a:t>
            </a:r>
            <a:r>
              <a:rPr lang="cs-CZ" dirty="0" err="1" smtClean="0"/>
              <a:t>methacryloxypropyltrimetoxysilan</a:t>
            </a:r>
            <a:r>
              <a:rPr lang="cs-CZ" dirty="0" smtClean="0"/>
              <a:t> (A 174)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56ECEF-5FDE-4AAC-87FA-D3699074251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25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Activator and initiator 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Pigments 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Fluorescents 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Absorbers of light 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Inhibitors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917530-7566-4B5A-AC4D-0908376A7988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00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 smtClean="0"/>
              <a:t>Selfcuring</a:t>
            </a:r>
            <a:r>
              <a:rPr lang="cs-CZ" dirty="0" smtClean="0"/>
              <a:t> </a:t>
            </a:r>
            <a:r>
              <a:rPr lang="cs-CZ" dirty="0" err="1" smtClean="0"/>
              <a:t>composites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Dibenzolyperoxide</a:t>
            </a:r>
            <a:r>
              <a:rPr lang="cs-CZ" dirty="0" smtClean="0"/>
              <a:t>    </a:t>
            </a:r>
            <a:r>
              <a:rPr lang="cs-CZ" dirty="0" err="1"/>
              <a:t>T</a:t>
            </a:r>
            <a:r>
              <a:rPr lang="cs-CZ" dirty="0" err="1" smtClean="0"/>
              <a:t>ertiary</a:t>
            </a:r>
            <a:r>
              <a:rPr lang="cs-CZ" dirty="0" smtClean="0"/>
              <a:t> amine</a:t>
            </a:r>
          </a:p>
          <a:p>
            <a:pPr>
              <a:defRPr/>
            </a:pP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  <a:p>
            <a:pPr>
              <a:defRPr/>
            </a:pPr>
            <a:r>
              <a:rPr lang="cs-CZ" dirty="0" err="1" smtClean="0">
                <a:solidFill>
                  <a:srgbClr val="FFFF00"/>
                </a:solidFill>
              </a:rPr>
              <a:t>Initiator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                    </a:t>
            </a:r>
            <a:r>
              <a:rPr lang="cs-CZ" dirty="0" err="1" smtClean="0">
                <a:solidFill>
                  <a:srgbClr val="FF0000"/>
                </a:solidFill>
              </a:rPr>
              <a:t>Activator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F7E4D0-315E-4685-8459-2755F9FA053A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cxnSp>
        <p:nvCxnSpPr>
          <p:cNvPr id="18437" name="Přímá spojnice se šipkou 5"/>
          <p:cNvCxnSpPr>
            <a:cxnSpLocks noChangeShapeType="1"/>
          </p:cNvCxnSpPr>
          <p:nvPr/>
        </p:nvCxnSpPr>
        <p:spPr bwMode="auto">
          <a:xfrm>
            <a:off x="3464984" y="2605089"/>
            <a:ext cx="0" cy="1152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8" name="Přímá spojnice se šipkou 10"/>
          <p:cNvCxnSpPr>
            <a:cxnSpLocks noChangeShapeType="1"/>
          </p:cNvCxnSpPr>
          <p:nvPr/>
        </p:nvCxnSpPr>
        <p:spPr bwMode="auto">
          <a:xfrm>
            <a:off x="8657167" y="2708275"/>
            <a:ext cx="0" cy="1149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9" name="Přímá spojnice se šipkou 14"/>
          <p:cNvCxnSpPr>
            <a:cxnSpLocks noChangeShapeType="1"/>
          </p:cNvCxnSpPr>
          <p:nvPr/>
        </p:nvCxnSpPr>
        <p:spPr bwMode="auto">
          <a:xfrm flipH="1">
            <a:off x="6191252" y="2276475"/>
            <a:ext cx="577849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0255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curing</a:t>
            </a:r>
            <a:r>
              <a:rPr lang="cs-CZ" dirty="0" smtClean="0"/>
              <a:t> </a:t>
            </a:r>
            <a:r>
              <a:rPr lang="cs-CZ" dirty="0" err="1" smtClean="0"/>
              <a:t>composites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 </a:t>
            </a:r>
            <a:r>
              <a:rPr lang="en-US" dirty="0" smtClean="0"/>
              <a:t>Initiator and sometimes also activator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 </a:t>
            </a:r>
            <a:r>
              <a:rPr lang="cs-CZ" dirty="0" err="1"/>
              <a:t>Camphorchinon</a:t>
            </a:r>
            <a:r>
              <a:rPr lang="cs-CZ" dirty="0"/>
              <a:t> CQ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 </a:t>
            </a:r>
            <a:r>
              <a:rPr lang="cs-CZ" dirty="0" err="1"/>
              <a:t>Phenylpropandion</a:t>
            </a:r>
            <a:r>
              <a:rPr lang="cs-CZ" dirty="0"/>
              <a:t>       PPP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 </a:t>
            </a:r>
            <a:r>
              <a:rPr lang="cs-CZ" dirty="0" err="1"/>
              <a:t>Trimetylbenzoylphosphino</a:t>
            </a:r>
            <a:r>
              <a:rPr lang="cs-CZ" dirty="0"/>
              <a:t> </a:t>
            </a:r>
            <a:r>
              <a:rPr lang="cs-CZ" dirty="0" err="1"/>
              <a:t>xid</a:t>
            </a:r>
            <a:r>
              <a:rPr lang="cs-CZ" dirty="0"/>
              <a:t> TPO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37A18-4F4D-4A33-A325-3BD82FAEE7D9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13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Camphorchinon</a:t>
            </a:r>
            <a:r>
              <a:rPr lang="cs-CZ" dirty="0" smtClean="0"/>
              <a:t> - CQ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Yellow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 </a:t>
            </a:r>
          </a:p>
          <a:p>
            <a:pPr>
              <a:defRPr/>
            </a:pPr>
            <a:r>
              <a:rPr lang="cs-CZ" dirty="0" err="1"/>
              <a:t>Activator</a:t>
            </a:r>
            <a:r>
              <a:rPr lang="cs-CZ" dirty="0"/>
              <a:t>: etyl-4-(N,N’-</a:t>
            </a:r>
            <a:r>
              <a:rPr lang="cs-CZ" dirty="0" err="1"/>
              <a:t>dimetylamino</a:t>
            </a:r>
            <a:r>
              <a:rPr lang="cs-CZ" dirty="0"/>
              <a:t>)benzoát (4EDMAB), N,N’-</a:t>
            </a:r>
            <a:r>
              <a:rPr lang="cs-CZ" dirty="0" err="1"/>
              <a:t>dimetylaminoetylmetakrylát</a:t>
            </a:r>
            <a:r>
              <a:rPr lang="cs-CZ" dirty="0"/>
              <a:t> (DMAEMA) </a:t>
            </a:r>
          </a:p>
          <a:p>
            <a:pPr>
              <a:defRPr/>
            </a:pP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shades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composites</a:t>
            </a:r>
            <a:r>
              <a:rPr lang="cs-CZ" dirty="0"/>
              <a:t>: </a:t>
            </a:r>
            <a:r>
              <a:rPr lang="cs-CZ" dirty="0" err="1"/>
              <a:t>combination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CQ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initiators</a:t>
            </a:r>
            <a:r>
              <a:rPr lang="cs-CZ" dirty="0"/>
              <a:t>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DA5825-A1B2-467A-9B66-3D5B473EDDA4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1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dirty="0" err="1" smtClean="0">
                <a:solidFill>
                  <a:srgbClr val="FFFF00"/>
                </a:solidFill>
              </a:rPr>
              <a:t>Composite</a:t>
            </a:r>
            <a:r>
              <a:rPr lang="cs-CZ" altLang="cs-CZ" dirty="0" smtClean="0">
                <a:solidFill>
                  <a:srgbClr val="FFFF00"/>
                </a:solidFill>
              </a:rPr>
              <a:t> </a:t>
            </a:r>
            <a:r>
              <a:rPr lang="cs-CZ" altLang="cs-CZ" dirty="0" err="1" smtClean="0">
                <a:solidFill>
                  <a:srgbClr val="FFFF00"/>
                </a:solidFill>
              </a:rPr>
              <a:t>materials</a:t>
            </a:r>
            <a:r>
              <a:rPr lang="cs-CZ" altLang="cs-CZ" dirty="0" smtClean="0">
                <a:solidFill>
                  <a:srgbClr val="FFFF00"/>
                </a:solidFill>
              </a:rPr>
              <a:t> – basic </a:t>
            </a:r>
            <a:r>
              <a:rPr lang="cs-CZ" altLang="cs-CZ" dirty="0" err="1" smtClean="0">
                <a:solidFill>
                  <a:srgbClr val="FFFF00"/>
                </a:solidFill>
              </a:rPr>
              <a:t>characteristics</a:t>
            </a:r>
            <a:r>
              <a:rPr lang="cs-CZ" altLang="cs-CZ" dirty="0" smtClean="0">
                <a:solidFill>
                  <a:srgbClr val="FFFF00"/>
                </a:solidFill>
              </a:rPr>
              <a:t> </a:t>
            </a:r>
            <a:endParaRPr lang="cs-CZ" altLang="cs-CZ" dirty="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Matrix                                 Filler           </a:t>
            </a:r>
            <a:endParaRPr lang="cs-CZ" altLang="cs-CZ" dirty="0"/>
          </a:p>
          <a:p>
            <a:pPr>
              <a:buFont typeface="Wingdings" pitchFamily="2" charset="2"/>
              <a:buNone/>
              <a:defRPr/>
            </a:pPr>
            <a:r>
              <a:rPr lang="cs-CZ" altLang="cs-CZ" dirty="0" err="1" smtClean="0"/>
              <a:t>Compressive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strength</a:t>
            </a:r>
            <a:r>
              <a:rPr lang="cs-CZ" altLang="cs-CZ" dirty="0" smtClean="0"/>
              <a:t>              </a:t>
            </a:r>
            <a:endParaRPr lang="cs-CZ" altLang="cs-CZ" dirty="0"/>
          </a:p>
          <a:p>
            <a:pPr>
              <a:buFont typeface="Wingdings" pitchFamily="2" charset="2"/>
              <a:buNone/>
              <a:defRPr/>
            </a:pPr>
            <a:r>
              <a:rPr lang="cs-CZ" altLang="cs-CZ" dirty="0" smtClean="0"/>
              <a:t>Elasticity                                                      </a:t>
            </a:r>
            <a:endParaRPr lang="cs-CZ" altLang="cs-CZ" dirty="0"/>
          </a:p>
          <a:p>
            <a:pPr>
              <a:buFont typeface="Wingdings" pitchFamily="2" charset="2"/>
              <a:buNone/>
              <a:defRPr/>
            </a:pPr>
            <a:r>
              <a:rPr lang="cs-CZ" altLang="cs-CZ" dirty="0" err="1" smtClean="0"/>
              <a:t>Polymerization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shrinkage</a:t>
            </a:r>
            <a:endParaRPr lang="cs-CZ" altLang="cs-CZ" dirty="0"/>
          </a:p>
          <a:p>
            <a:pPr>
              <a:buFont typeface="Wingdings" pitchFamily="2" charset="2"/>
              <a:buNone/>
              <a:defRPr/>
            </a:pPr>
            <a:r>
              <a:rPr lang="cs-CZ" altLang="cs-CZ" dirty="0" err="1" smtClean="0"/>
              <a:t>Polymerization</a:t>
            </a:r>
            <a:r>
              <a:rPr lang="cs-CZ" altLang="cs-CZ" dirty="0" smtClean="0"/>
              <a:t> stress                               </a:t>
            </a:r>
            <a:endParaRPr lang="cs-CZ" altLang="cs-CZ" dirty="0"/>
          </a:p>
          <a:p>
            <a:pPr>
              <a:buFont typeface="Wingdings" pitchFamily="2" charset="2"/>
              <a:buNone/>
              <a:defRPr/>
            </a:pPr>
            <a:r>
              <a:rPr lang="cs-CZ" altLang="cs-CZ" dirty="0" err="1" smtClean="0"/>
              <a:t>Water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sorption</a:t>
            </a:r>
            <a:r>
              <a:rPr lang="cs-CZ" altLang="cs-CZ" dirty="0" smtClean="0"/>
              <a:t>                                                               </a:t>
            </a:r>
            <a:endParaRPr lang="cs-CZ" altLang="cs-CZ" dirty="0"/>
          </a:p>
          <a:p>
            <a:pPr>
              <a:buFont typeface="Wingdings" pitchFamily="2" charset="2"/>
              <a:buNone/>
              <a:defRPr/>
            </a:pPr>
            <a:endParaRPr lang="cs-CZ" altLang="cs-CZ" dirty="0"/>
          </a:p>
          <a:p>
            <a:pPr>
              <a:buFont typeface="Wingdings" pitchFamily="2" charset="2"/>
              <a:buNone/>
              <a:defRPr/>
            </a:pPr>
            <a:endParaRPr lang="cs-CZ" altLang="cs-CZ" dirty="0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7988300" y="26733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V="1">
            <a:off x="10223500" y="2633663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10251017" y="3276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V="1">
            <a:off x="7988300" y="3276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10261600" y="3886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8007351" y="5029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 flipV="1">
            <a:off x="8001000" y="3886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 flipV="1">
            <a:off x="10261600" y="4521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7988300" y="4419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517" name="Line 11"/>
          <p:cNvSpPr>
            <a:spLocks noChangeShapeType="1"/>
          </p:cNvSpPr>
          <p:nvPr/>
        </p:nvSpPr>
        <p:spPr bwMode="auto">
          <a:xfrm flipV="1">
            <a:off x="10295467" y="5014913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61619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 smtClean="0">
                <a:solidFill>
                  <a:schemeClr val="tx1"/>
                </a:solidFill>
              </a:rPr>
              <a:t>Composite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materials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altLang="cs-CZ" dirty="0"/>
              <a:t>Chemically bonded mixture of </a:t>
            </a:r>
            <a:r>
              <a:rPr lang="en-US" altLang="cs-CZ" dirty="0" smtClean="0"/>
              <a:t>organic</a:t>
            </a:r>
            <a:endParaRPr lang="cs-CZ" altLang="cs-CZ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altLang="cs-CZ" dirty="0" smtClean="0"/>
              <a:t>matrix  </a:t>
            </a:r>
            <a:r>
              <a:rPr lang="en-US" altLang="cs-CZ" dirty="0"/>
              <a:t>and inorganic </a:t>
            </a:r>
            <a:r>
              <a:rPr lang="en-US" altLang="cs-CZ" dirty="0" err="1" smtClean="0"/>
              <a:t>fille</a:t>
            </a:r>
            <a:r>
              <a:rPr lang="cs-CZ" altLang="cs-CZ" dirty="0" smtClean="0"/>
              <a:t>r</a:t>
            </a:r>
            <a:r>
              <a:rPr lang="en-US" altLang="cs-CZ" dirty="0" smtClean="0"/>
              <a:t>s  </a:t>
            </a:r>
            <a:endParaRPr lang="en-US" altLang="cs-CZ" dirty="0"/>
          </a:p>
          <a:p>
            <a:pPr>
              <a:buFont typeface="Wingdings" pitchFamily="2" charset="2"/>
              <a:buNone/>
              <a:defRPr/>
            </a:pPr>
            <a:r>
              <a:rPr lang="en-US" altLang="cs-CZ" dirty="0"/>
              <a:t> </a:t>
            </a:r>
            <a:endParaRPr lang="cs-CZ" altLang="cs-CZ" dirty="0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4080933" y="4143375"/>
            <a:ext cx="6942667" cy="1809750"/>
          </a:xfrm>
          <a:custGeom>
            <a:avLst/>
            <a:gdLst>
              <a:gd name="T0" fmla="*/ 0 w 3280"/>
              <a:gd name="T1" fmla="*/ 2147483647 h 1140"/>
              <a:gd name="T2" fmla="*/ 2147483647 w 3280"/>
              <a:gd name="T3" fmla="*/ 2147483647 h 1140"/>
              <a:gd name="T4" fmla="*/ 2147483647 w 3280"/>
              <a:gd name="T5" fmla="*/ 2147483647 h 1140"/>
              <a:gd name="T6" fmla="*/ 2147483647 w 3280"/>
              <a:gd name="T7" fmla="*/ 2147483647 h 1140"/>
              <a:gd name="T8" fmla="*/ 2147483647 w 3280"/>
              <a:gd name="T9" fmla="*/ 2147483647 h 1140"/>
              <a:gd name="T10" fmla="*/ 2147483647 w 3280"/>
              <a:gd name="T11" fmla="*/ 2147483647 h 1140"/>
              <a:gd name="T12" fmla="*/ 2147483647 w 3280"/>
              <a:gd name="T13" fmla="*/ 2147483647 h 1140"/>
              <a:gd name="T14" fmla="*/ 2147483647 w 3280"/>
              <a:gd name="T15" fmla="*/ 2147483647 h 1140"/>
              <a:gd name="T16" fmla="*/ 2147483647 w 3280"/>
              <a:gd name="T17" fmla="*/ 2147483647 h 1140"/>
              <a:gd name="T18" fmla="*/ 2147483647 w 3280"/>
              <a:gd name="T19" fmla="*/ 2147483647 h 1140"/>
              <a:gd name="T20" fmla="*/ 2147483647 w 3280"/>
              <a:gd name="T21" fmla="*/ 2147483647 h 1140"/>
              <a:gd name="T22" fmla="*/ 2147483647 w 3280"/>
              <a:gd name="T23" fmla="*/ 2147483647 h 1140"/>
              <a:gd name="T24" fmla="*/ 2147483647 w 3280"/>
              <a:gd name="T25" fmla="*/ 2147483647 h 1140"/>
              <a:gd name="T26" fmla="*/ 2147483647 w 3280"/>
              <a:gd name="T27" fmla="*/ 2147483647 h 1140"/>
              <a:gd name="T28" fmla="*/ 2147483647 w 3280"/>
              <a:gd name="T29" fmla="*/ 2147483647 h 1140"/>
              <a:gd name="T30" fmla="*/ 2147483647 w 3280"/>
              <a:gd name="T31" fmla="*/ 2147483647 h 1140"/>
              <a:gd name="T32" fmla="*/ 2147483647 w 3280"/>
              <a:gd name="T33" fmla="*/ 2147483647 h 1140"/>
              <a:gd name="T34" fmla="*/ 2147483647 w 3280"/>
              <a:gd name="T35" fmla="*/ 0 h 11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280" h="1140">
                <a:moveTo>
                  <a:pt x="0" y="1140"/>
                </a:moveTo>
                <a:cubicBezTo>
                  <a:pt x="12" y="1124"/>
                  <a:pt x="25" y="1110"/>
                  <a:pt x="35" y="1093"/>
                </a:cubicBezTo>
                <a:cubicBezTo>
                  <a:pt x="44" y="1078"/>
                  <a:pt x="49" y="1060"/>
                  <a:pt x="59" y="1046"/>
                </a:cubicBezTo>
                <a:cubicBezTo>
                  <a:pt x="102" y="986"/>
                  <a:pt x="176" y="949"/>
                  <a:pt x="235" y="905"/>
                </a:cubicBezTo>
                <a:cubicBezTo>
                  <a:pt x="273" y="877"/>
                  <a:pt x="329" y="889"/>
                  <a:pt x="376" y="881"/>
                </a:cubicBezTo>
                <a:cubicBezTo>
                  <a:pt x="569" y="848"/>
                  <a:pt x="765" y="825"/>
                  <a:pt x="952" y="764"/>
                </a:cubicBezTo>
                <a:cubicBezTo>
                  <a:pt x="976" y="740"/>
                  <a:pt x="1004" y="720"/>
                  <a:pt x="1023" y="693"/>
                </a:cubicBezTo>
                <a:cubicBezTo>
                  <a:pt x="1043" y="665"/>
                  <a:pt x="1050" y="628"/>
                  <a:pt x="1070" y="599"/>
                </a:cubicBezTo>
                <a:cubicBezTo>
                  <a:pt x="1097" y="560"/>
                  <a:pt x="1186" y="510"/>
                  <a:pt x="1234" y="505"/>
                </a:cubicBezTo>
                <a:cubicBezTo>
                  <a:pt x="1340" y="495"/>
                  <a:pt x="1446" y="490"/>
                  <a:pt x="1552" y="482"/>
                </a:cubicBezTo>
                <a:cubicBezTo>
                  <a:pt x="1606" y="464"/>
                  <a:pt x="1664" y="457"/>
                  <a:pt x="1716" y="435"/>
                </a:cubicBezTo>
                <a:cubicBezTo>
                  <a:pt x="1871" y="370"/>
                  <a:pt x="1611" y="417"/>
                  <a:pt x="1857" y="388"/>
                </a:cubicBezTo>
                <a:cubicBezTo>
                  <a:pt x="1991" y="343"/>
                  <a:pt x="1903" y="363"/>
                  <a:pt x="2128" y="376"/>
                </a:cubicBezTo>
                <a:cubicBezTo>
                  <a:pt x="2245" y="493"/>
                  <a:pt x="2313" y="238"/>
                  <a:pt x="2410" y="199"/>
                </a:cubicBezTo>
                <a:cubicBezTo>
                  <a:pt x="2603" y="122"/>
                  <a:pt x="2896" y="145"/>
                  <a:pt x="3068" y="141"/>
                </a:cubicBezTo>
                <a:cubicBezTo>
                  <a:pt x="3119" y="137"/>
                  <a:pt x="3172" y="145"/>
                  <a:pt x="3221" y="129"/>
                </a:cubicBezTo>
                <a:cubicBezTo>
                  <a:pt x="3239" y="123"/>
                  <a:pt x="3250" y="48"/>
                  <a:pt x="3256" y="35"/>
                </a:cubicBezTo>
                <a:cubicBezTo>
                  <a:pt x="3262" y="22"/>
                  <a:pt x="3280" y="0"/>
                  <a:pt x="3280" y="0"/>
                </a:cubicBezTo>
              </a:path>
            </a:pathLst>
          </a:custGeom>
          <a:noFill/>
          <a:ln w="38100" cmpd="sng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4627034" y="4646614"/>
            <a:ext cx="7076017" cy="1481137"/>
          </a:xfrm>
          <a:custGeom>
            <a:avLst/>
            <a:gdLst>
              <a:gd name="T0" fmla="*/ 0 w 3343"/>
              <a:gd name="T1" fmla="*/ 2147483647 h 933"/>
              <a:gd name="T2" fmla="*/ 2147483647 w 3343"/>
              <a:gd name="T3" fmla="*/ 2147483647 h 933"/>
              <a:gd name="T4" fmla="*/ 2147483647 w 3343"/>
              <a:gd name="T5" fmla="*/ 2147483647 h 933"/>
              <a:gd name="T6" fmla="*/ 2147483647 w 3343"/>
              <a:gd name="T7" fmla="*/ 2147483647 h 933"/>
              <a:gd name="T8" fmla="*/ 2147483647 w 3343"/>
              <a:gd name="T9" fmla="*/ 2147483647 h 933"/>
              <a:gd name="T10" fmla="*/ 2147483647 w 3343"/>
              <a:gd name="T11" fmla="*/ 2147483647 h 933"/>
              <a:gd name="T12" fmla="*/ 2147483647 w 3343"/>
              <a:gd name="T13" fmla="*/ 2147483647 h 933"/>
              <a:gd name="T14" fmla="*/ 2147483647 w 3343"/>
              <a:gd name="T15" fmla="*/ 2147483647 h 933"/>
              <a:gd name="T16" fmla="*/ 2147483647 w 3343"/>
              <a:gd name="T17" fmla="*/ 2147483647 h 933"/>
              <a:gd name="T18" fmla="*/ 2147483647 w 3343"/>
              <a:gd name="T19" fmla="*/ 2147483647 h 933"/>
              <a:gd name="T20" fmla="*/ 2147483647 w 3343"/>
              <a:gd name="T21" fmla="*/ 2147483647 h 933"/>
              <a:gd name="T22" fmla="*/ 2147483647 w 3343"/>
              <a:gd name="T23" fmla="*/ 2147483647 h 933"/>
              <a:gd name="T24" fmla="*/ 2147483647 w 3343"/>
              <a:gd name="T25" fmla="*/ 2147483647 h 933"/>
              <a:gd name="T26" fmla="*/ 2147483647 w 3343"/>
              <a:gd name="T27" fmla="*/ 2147483647 h 933"/>
              <a:gd name="T28" fmla="*/ 2147483647 w 3343"/>
              <a:gd name="T29" fmla="*/ 2147483647 h 933"/>
              <a:gd name="T30" fmla="*/ 2147483647 w 3343"/>
              <a:gd name="T31" fmla="*/ 2147483647 h 933"/>
              <a:gd name="T32" fmla="*/ 2147483647 w 3343"/>
              <a:gd name="T33" fmla="*/ 2147483647 h 933"/>
              <a:gd name="T34" fmla="*/ 2147483647 w 3343"/>
              <a:gd name="T35" fmla="*/ 2147483647 h 933"/>
              <a:gd name="T36" fmla="*/ 2147483647 w 3343"/>
              <a:gd name="T37" fmla="*/ 2147483647 h 933"/>
              <a:gd name="T38" fmla="*/ 2147483647 w 3343"/>
              <a:gd name="T39" fmla="*/ 2147483647 h 933"/>
              <a:gd name="T40" fmla="*/ 2147483647 w 3343"/>
              <a:gd name="T41" fmla="*/ 2147483647 h 933"/>
              <a:gd name="T42" fmla="*/ 2147483647 w 3343"/>
              <a:gd name="T43" fmla="*/ 0 h 9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343" h="933">
                <a:moveTo>
                  <a:pt x="0" y="917"/>
                </a:moveTo>
                <a:cubicBezTo>
                  <a:pt x="199" y="888"/>
                  <a:pt x="4" y="933"/>
                  <a:pt x="118" y="870"/>
                </a:cubicBezTo>
                <a:cubicBezTo>
                  <a:pt x="140" y="858"/>
                  <a:pt x="189" y="846"/>
                  <a:pt x="189" y="846"/>
                </a:cubicBezTo>
                <a:cubicBezTo>
                  <a:pt x="357" y="904"/>
                  <a:pt x="257" y="884"/>
                  <a:pt x="494" y="870"/>
                </a:cubicBezTo>
                <a:cubicBezTo>
                  <a:pt x="510" y="858"/>
                  <a:pt x="527" y="849"/>
                  <a:pt x="541" y="835"/>
                </a:cubicBezTo>
                <a:cubicBezTo>
                  <a:pt x="551" y="825"/>
                  <a:pt x="554" y="808"/>
                  <a:pt x="565" y="799"/>
                </a:cubicBezTo>
                <a:cubicBezTo>
                  <a:pt x="575" y="791"/>
                  <a:pt x="588" y="790"/>
                  <a:pt x="600" y="788"/>
                </a:cubicBezTo>
                <a:cubicBezTo>
                  <a:pt x="701" y="768"/>
                  <a:pt x="803" y="770"/>
                  <a:pt x="906" y="764"/>
                </a:cubicBezTo>
                <a:cubicBezTo>
                  <a:pt x="910" y="733"/>
                  <a:pt x="899" y="696"/>
                  <a:pt x="917" y="670"/>
                </a:cubicBezTo>
                <a:cubicBezTo>
                  <a:pt x="931" y="650"/>
                  <a:pt x="966" y="658"/>
                  <a:pt x="988" y="647"/>
                </a:cubicBezTo>
                <a:cubicBezTo>
                  <a:pt x="1006" y="638"/>
                  <a:pt x="1015" y="613"/>
                  <a:pt x="1035" y="611"/>
                </a:cubicBezTo>
                <a:cubicBezTo>
                  <a:pt x="1171" y="597"/>
                  <a:pt x="1309" y="604"/>
                  <a:pt x="1446" y="600"/>
                </a:cubicBezTo>
                <a:cubicBezTo>
                  <a:pt x="1462" y="568"/>
                  <a:pt x="1468" y="530"/>
                  <a:pt x="1493" y="505"/>
                </a:cubicBezTo>
                <a:cubicBezTo>
                  <a:pt x="1540" y="458"/>
                  <a:pt x="1599" y="456"/>
                  <a:pt x="1658" y="447"/>
                </a:cubicBezTo>
                <a:cubicBezTo>
                  <a:pt x="1815" y="451"/>
                  <a:pt x="1972" y="468"/>
                  <a:pt x="2128" y="458"/>
                </a:cubicBezTo>
                <a:cubicBezTo>
                  <a:pt x="2156" y="456"/>
                  <a:pt x="2199" y="411"/>
                  <a:pt x="2199" y="411"/>
                </a:cubicBezTo>
                <a:cubicBezTo>
                  <a:pt x="2253" y="329"/>
                  <a:pt x="2198" y="352"/>
                  <a:pt x="2316" y="317"/>
                </a:cubicBezTo>
                <a:cubicBezTo>
                  <a:pt x="2506" y="192"/>
                  <a:pt x="2206" y="380"/>
                  <a:pt x="2869" y="306"/>
                </a:cubicBezTo>
                <a:cubicBezTo>
                  <a:pt x="2893" y="303"/>
                  <a:pt x="2875" y="259"/>
                  <a:pt x="2880" y="235"/>
                </a:cubicBezTo>
                <a:cubicBezTo>
                  <a:pt x="2888" y="195"/>
                  <a:pt x="2885" y="179"/>
                  <a:pt x="2927" y="165"/>
                </a:cubicBezTo>
                <a:cubicBezTo>
                  <a:pt x="3042" y="127"/>
                  <a:pt x="3197" y="137"/>
                  <a:pt x="3315" y="129"/>
                </a:cubicBezTo>
                <a:cubicBezTo>
                  <a:pt x="3343" y="32"/>
                  <a:pt x="3339" y="75"/>
                  <a:pt x="3339" y="0"/>
                </a:cubicBezTo>
              </a:path>
            </a:pathLst>
          </a:custGeom>
          <a:noFill/>
          <a:ln w="38100" cmpd="sng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4978400" y="5486400"/>
            <a:ext cx="1524000" cy="228600"/>
          </a:xfrm>
          <a:custGeom>
            <a:avLst/>
            <a:gdLst>
              <a:gd name="T0" fmla="*/ 0 w 623"/>
              <a:gd name="T1" fmla="*/ 0 h 106"/>
              <a:gd name="T2" fmla="*/ 2147483647 w 623"/>
              <a:gd name="T3" fmla="*/ 2147483647 h 106"/>
              <a:gd name="T4" fmla="*/ 2147483647 w 623"/>
              <a:gd name="T5" fmla="*/ 2147483647 h 106"/>
              <a:gd name="T6" fmla="*/ 2147483647 w 623"/>
              <a:gd name="T7" fmla="*/ 2147483647 h 106"/>
              <a:gd name="T8" fmla="*/ 2147483647 w 623"/>
              <a:gd name="T9" fmla="*/ 2147483647 h 106"/>
              <a:gd name="T10" fmla="*/ 2147483647 w 623"/>
              <a:gd name="T11" fmla="*/ 2147483647 h 106"/>
              <a:gd name="T12" fmla="*/ 2147483647 w 623"/>
              <a:gd name="T13" fmla="*/ 2147483647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3" h="106">
                <a:moveTo>
                  <a:pt x="0" y="0"/>
                </a:moveTo>
                <a:cubicBezTo>
                  <a:pt x="12" y="4"/>
                  <a:pt x="23" y="10"/>
                  <a:pt x="35" y="11"/>
                </a:cubicBezTo>
                <a:cubicBezTo>
                  <a:pt x="97" y="17"/>
                  <a:pt x="162" y="9"/>
                  <a:pt x="223" y="23"/>
                </a:cubicBezTo>
                <a:cubicBezTo>
                  <a:pt x="262" y="32"/>
                  <a:pt x="291" y="69"/>
                  <a:pt x="329" y="82"/>
                </a:cubicBezTo>
                <a:cubicBezTo>
                  <a:pt x="421" y="68"/>
                  <a:pt x="408" y="60"/>
                  <a:pt x="482" y="35"/>
                </a:cubicBezTo>
                <a:cubicBezTo>
                  <a:pt x="612" y="61"/>
                  <a:pt x="490" y="22"/>
                  <a:pt x="564" y="82"/>
                </a:cubicBezTo>
                <a:cubicBezTo>
                  <a:pt x="580" y="95"/>
                  <a:pt x="604" y="97"/>
                  <a:pt x="623" y="106"/>
                </a:cubicBezTo>
              </a:path>
            </a:pathLst>
          </a:custGeom>
          <a:noFill/>
          <a:ln w="38100" cmpd="sng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7315201" y="4876801"/>
            <a:ext cx="1318684" cy="168275"/>
          </a:xfrm>
          <a:custGeom>
            <a:avLst/>
            <a:gdLst>
              <a:gd name="T0" fmla="*/ 0 w 623"/>
              <a:gd name="T1" fmla="*/ 0 h 106"/>
              <a:gd name="T2" fmla="*/ 2147483647 w 623"/>
              <a:gd name="T3" fmla="*/ 2147483647 h 106"/>
              <a:gd name="T4" fmla="*/ 2147483647 w 623"/>
              <a:gd name="T5" fmla="*/ 2147483647 h 106"/>
              <a:gd name="T6" fmla="*/ 2147483647 w 623"/>
              <a:gd name="T7" fmla="*/ 2147483647 h 106"/>
              <a:gd name="T8" fmla="*/ 2147483647 w 623"/>
              <a:gd name="T9" fmla="*/ 2147483647 h 106"/>
              <a:gd name="T10" fmla="*/ 2147483647 w 623"/>
              <a:gd name="T11" fmla="*/ 2147483647 h 106"/>
              <a:gd name="T12" fmla="*/ 2147483647 w 623"/>
              <a:gd name="T13" fmla="*/ 2147483647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3" h="106">
                <a:moveTo>
                  <a:pt x="0" y="0"/>
                </a:moveTo>
                <a:cubicBezTo>
                  <a:pt x="12" y="4"/>
                  <a:pt x="23" y="10"/>
                  <a:pt x="35" y="11"/>
                </a:cubicBezTo>
                <a:cubicBezTo>
                  <a:pt x="97" y="17"/>
                  <a:pt x="162" y="9"/>
                  <a:pt x="223" y="23"/>
                </a:cubicBezTo>
                <a:cubicBezTo>
                  <a:pt x="262" y="32"/>
                  <a:pt x="291" y="69"/>
                  <a:pt x="329" y="82"/>
                </a:cubicBezTo>
                <a:cubicBezTo>
                  <a:pt x="421" y="68"/>
                  <a:pt x="408" y="60"/>
                  <a:pt x="482" y="35"/>
                </a:cubicBezTo>
                <a:cubicBezTo>
                  <a:pt x="612" y="61"/>
                  <a:pt x="490" y="22"/>
                  <a:pt x="564" y="82"/>
                </a:cubicBezTo>
                <a:cubicBezTo>
                  <a:pt x="580" y="95"/>
                  <a:pt x="604" y="97"/>
                  <a:pt x="623" y="106"/>
                </a:cubicBezTo>
              </a:path>
            </a:pathLst>
          </a:custGeom>
          <a:noFill/>
          <a:ln w="38100" cmpd="sng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3962401" y="5943601"/>
            <a:ext cx="1318684" cy="168275"/>
          </a:xfrm>
          <a:custGeom>
            <a:avLst/>
            <a:gdLst>
              <a:gd name="T0" fmla="*/ 0 w 623"/>
              <a:gd name="T1" fmla="*/ 0 h 106"/>
              <a:gd name="T2" fmla="*/ 2147483647 w 623"/>
              <a:gd name="T3" fmla="*/ 2147483647 h 106"/>
              <a:gd name="T4" fmla="*/ 2147483647 w 623"/>
              <a:gd name="T5" fmla="*/ 2147483647 h 106"/>
              <a:gd name="T6" fmla="*/ 2147483647 w 623"/>
              <a:gd name="T7" fmla="*/ 2147483647 h 106"/>
              <a:gd name="T8" fmla="*/ 2147483647 w 623"/>
              <a:gd name="T9" fmla="*/ 2147483647 h 106"/>
              <a:gd name="T10" fmla="*/ 2147483647 w 623"/>
              <a:gd name="T11" fmla="*/ 2147483647 h 106"/>
              <a:gd name="T12" fmla="*/ 2147483647 w 623"/>
              <a:gd name="T13" fmla="*/ 2147483647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3" h="106">
                <a:moveTo>
                  <a:pt x="0" y="0"/>
                </a:moveTo>
                <a:cubicBezTo>
                  <a:pt x="12" y="4"/>
                  <a:pt x="23" y="10"/>
                  <a:pt x="35" y="11"/>
                </a:cubicBezTo>
                <a:cubicBezTo>
                  <a:pt x="97" y="17"/>
                  <a:pt x="162" y="9"/>
                  <a:pt x="223" y="23"/>
                </a:cubicBezTo>
                <a:cubicBezTo>
                  <a:pt x="262" y="32"/>
                  <a:pt x="291" y="69"/>
                  <a:pt x="329" y="82"/>
                </a:cubicBezTo>
                <a:cubicBezTo>
                  <a:pt x="421" y="68"/>
                  <a:pt x="408" y="60"/>
                  <a:pt x="482" y="35"/>
                </a:cubicBezTo>
                <a:cubicBezTo>
                  <a:pt x="612" y="61"/>
                  <a:pt x="490" y="22"/>
                  <a:pt x="564" y="82"/>
                </a:cubicBezTo>
                <a:cubicBezTo>
                  <a:pt x="580" y="95"/>
                  <a:pt x="604" y="97"/>
                  <a:pt x="623" y="106"/>
                </a:cubicBezTo>
              </a:path>
            </a:pathLst>
          </a:custGeom>
          <a:noFill/>
          <a:ln w="38100" cmpd="sng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8432801" y="4953001"/>
            <a:ext cx="1318684" cy="168275"/>
          </a:xfrm>
          <a:custGeom>
            <a:avLst/>
            <a:gdLst>
              <a:gd name="T0" fmla="*/ 0 w 623"/>
              <a:gd name="T1" fmla="*/ 0 h 106"/>
              <a:gd name="T2" fmla="*/ 2147483647 w 623"/>
              <a:gd name="T3" fmla="*/ 2147483647 h 106"/>
              <a:gd name="T4" fmla="*/ 2147483647 w 623"/>
              <a:gd name="T5" fmla="*/ 2147483647 h 106"/>
              <a:gd name="T6" fmla="*/ 2147483647 w 623"/>
              <a:gd name="T7" fmla="*/ 2147483647 h 106"/>
              <a:gd name="T8" fmla="*/ 2147483647 w 623"/>
              <a:gd name="T9" fmla="*/ 2147483647 h 106"/>
              <a:gd name="T10" fmla="*/ 2147483647 w 623"/>
              <a:gd name="T11" fmla="*/ 2147483647 h 106"/>
              <a:gd name="T12" fmla="*/ 2147483647 w 623"/>
              <a:gd name="T13" fmla="*/ 2147483647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3" h="106">
                <a:moveTo>
                  <a:pt x="0" y="0"/>
                </a:moveTo>
                <a:cubicBezTo>
                  <a:pt x="12" y="4"/>
                  <a:pt x="23" y="10"/>
                  <a:pt x="35" y="11"/>
                </a:cubicBezTo>
                <a:cubicBezTo>
                  <a:pt x="97" y="17"/>
                  <a:pt x="162" y="9"/>
                  <a:pt x="223" y="23"/>
                </a:cubicBezTo>
                <a:cubicBezTo>
                  <a:pt x="262" y="32"/>
                  <a:pt x="291" y="69"/>
                  <a:pt x="329" y="82"/>
                </a:cubicBezTo>
                <a:cubicBezTo>
                  <a:pt x="421" y="68"/>
                  <a:pt x="408" y="60"/>
                  <a:pt x="482" y="35"/>
                </a:cubicBezTo>
                <a:cubicBezTo>
                  <a:pt x="612" y="61"/>
                  <a:pt x="490" y="22"/>
                  <a:pt x="564" y="82"/>
                </a:cubicBezTo>
                <a:cubicBezTo>
                  <a:pt x="580" y="95"/>
                  <a:pt x="604" y="97"/>
                  <a:pt x="623" y="106"/>
                </a:cubicBezTo>
              </a:path>
            </a:pathLst>
          </a:custGeom>
          <a:noFill/>
          <a:ln w="38100" cmpd="sng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6369051" y="5000625"/>
            <a:ext cx="1667933" cy="336550"/>
          </a:xfrm>
          <a:custGeom>
            <a:avLst/>
            <a:gdLst>
              <a:gd name="T0" fmla="*/ 0 w 788"/>
              <a:gd name="T1" fmla="*/ 2147483647 h 212"/>
              <a:gd name="T2" fmla="*/ 2147483647 w 788"/>
              <a:gd name="T3" fmla="*/ 2147483647 h 212"/>
              <a:gd name="T4" fmla="*/ 2147483647 w 788"/>
              <a:gd name="T5" fmla="*/ 0 h 212"/>
              <a:gd name="T6" fmla="*/ 2147483647 w 788"/>
              <a:gd name="T7" fmla="*/ 2147483647 h 212"/>
              <a:gd name="T8" fmla="*/ 2147483647 w 788"/>
              <a:gd name="T9" fmla="*/ 2147483647 h 212"/>
              <a:gd name="T10" fmla="*/ 2147483647 w 788"/>
              <a:gd name="T11" fmla="*/ 2147483647 h 2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8" h="212">
                <a:moveTo>
                  <a:pt x="0" y="36"/>
                </a:moveTo>
                <a:cubicBezTo>
                  <a:pt x="55" y="28"/>
                  <a:pt x="110" y="20"/>
                  <a:pt x="165" y="12"/>
                </a:cubicBezTo>
                <a:cubicBezTo>
                  <a:pt x="192" y="8"/>
                  <a:pt x="247" y="0"/>
                  <a:pt x="247" y="0"/>
                </a:cubicBezTo>
                <a:cubicBezTo>
                  <a:pt x="290" y="29"/>
                  <a:pt x="292" y="54"/>
                  <a:pt x="341" y="71"/>
                </a:cubicBezTo>
                <a:cubicBezTo>
                  <a:pt x="471" y="201"/>
                  <a:pt x="401" y="151"/>
                  <a:pt x="682" y="165"/>
                </a:cubicBezTo>
                <a:cubicBezTo>
                  <a:pt x="727" y="176"/>
                  <a:pt x="755" y="179"/>
                  <a:pt x="788" y="212"/>
                </a:cubicBezTo>
              </a:path>
            </a:pathLst>
          </a:custGeom>
          <a:noFill/>
          <a:ln w="38100" cmpd="sng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9131301" y="4478338"/>
            <a:ext cx="1790700" cy="411162"/>
          </a:xfrm>
          <a:custGeom>
            <a:avLst/>
            <a:gdLst>
              <a:gd name="T0" fmla="*/ 0 w 846"/>
              <a:gd name="T1" fmla="*/ 0 h 259"/>
              <a:gd name="T2" fmla="*/ 2147483647 w 846"/>
              <a:gd name="T3" fmla="*/ 2147483647 h 259"/>
              <a:gd name="T4" fmla="*/ 2147483647 w 846"/>
              <a:gd name="T5" fmla="*/ 2147483647 h 259"/>
              <a:gd name="T6" fmla="*/ 2147483647 w 846"/>
              <a:gd name="T7" fmla="*/ 2147483647 h 259"/>
              <a:gd name="T8" fmla="*/ 2147483647 w 846"/>
              <a:gd name="T9" fmla="*/ 2147483647 h 259"/>
              <a:gd name="T10" fmla="*/ 2147483647 w 846"/>
              <a:gd name="T11" fmla="*/ 2147483647 h 259"/>
              <a:gd name="T12" fmla="*/ 2147483647 w 846"/>
              <a:gd name="T13" fmla="*/ 2147483647 h 259"/>
              <a:gd name="T14" fmla="*/ 2147483647 w 846"/>
              <a:gd name="T15" fmla="*/ 2147483647 h 2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46" h="259">
                <a:moveTo>
                  <a:pt x="0" y="0"/>
                </a:moveTo>
                <a:cubicBezTo>
                  <a:pt x="24" y="8"/>
                  <a:pt x="49" y="12"/>
                  <a:pt x="71" y="24"/>
                </a:cubicBezTo>
                <a:cubicBezTo>
                  <a:pt x="85" y="32"/>
                  <a:pt x="92" y="50"/>
                  <a:pt x="106" y="59"/>
                </a:cubicBezTo>
                <a:cubicBezTo>
                  <a:pt x="130" y="75"/>
                  <a:pt x="183" y="96"/>
                  <a:pt x="212" y="106"/>
                </a:cubicBezTo>
                <a:cubicBezTo>
                  <a:pt x="370" y="88"/>
                  <a:pt x="415" y="85"/>
                  <a:pt x="600" y="94"/>
                </a:cubicBezTo>
                <a:cubicBezTo>
                  <a:pt x="612" y="102"/>
                  <a:pt x="627" y="106"/>
                  <a:pt x="635" y="118"/>
                </a:cubicBezTo>
                <a:cubicBezTo>
                  <a:pt x="674" y="177"/>
                  <a:pt x="613" y="157"/>
                  <a:pt x="682" y="188"/>
                </a:cubicBezTo>
                <a:cubicBezTo>
                  <a:pt x="739" y="214"/>
                  <a:pt x="802" y="213"/>
                  <a:pt x="846" y="259"/>
                </a:cubicBezTo>
              </a:path>
            </a:pathLst>
          </a:custGeom>
          <a:noFill/>
          <a:ln w="38100" cmpd="sng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6604000" y="5181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5080000" y="56388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9753600" y="47244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8128000" y="5029200"/>
            <a:ext cx="2032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itchFamily="18" charset="0"/>
            </a:endParaRP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8940800" y="46482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10972800" y="4419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5384800" y="5867400"/>
            <a:ext cx="508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4267200" y="5791200"/>
            <a:ext cx="812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16" name="Freeform 20"/>
          <p:cNvSpPr>
            <a:spLocks/>
          </p:cNvSpPr>
          <p:nvPr/>
        </p:nvSpPr>
        <p:spPr bwMode="auto">
          <a:xfrm>
            <a:off x="6866467" y="5356225"/>
            <a:ext cx="920751" cy="76200"/>
          </a:xfrm>
          <a:custGeom>
            <a:avLst/>
            <a:gdLst>
              <a:gd name="T0" fmla="*/ 0 w 435"/>
              <a:gd name="T1" fmla="*/ 0 h 48"/>
              <a:gd name="T2" fmla="*/ 2147483647 w 435"/>
              <a:gd name="T3" fmla="*/ 2147483647 h 48"/>
              <a:gd name="T4" fmla="*/ 2147483647 w 435"/>
              <a:gd name="T5" fmla="*/ 2147483647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5" h="48">
                <a:moveTo>
                  <a:pt x="0" y="0"/>
                </a:moveTo>
                <a:cubicBezTo>
                  <a:pt x="131" y="14"/>
                  <a:pt x="72" y="0"/>
                  <a:pt x="177" y="35"/>
                </a:cubicBezTo>
                <a:cubicBezTo>
                  <a:pt x="215" y="48"/>
                  <a:pt x="359" y="47"/>
                  <a:pt x="435" y="4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6096000" y="5334000"/>
            <a:ext cx="508000" cy="76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8331200" y="5181600"/>
            <a:ext cx="1117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H="1" flipV="1">
            <a:off x="6705600" y="5029200"/>
            <a:ext cx="1422400" cy="76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10058400" y="48006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H="1" flipV="1">
            <a:off x="9245600" y="4495800"/>
            <a:ext cx="508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H="1">
            <a:off x="9347200" y="4495800"/>
            <a:ext cx="1625600" cy="76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11074400" y="4648200"/>
            <a:ext cx="508000" cy="228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7315200" y="49530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5994400" y="52578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26" name="Freeform 30"/>
          <p:cNvSpPr>
            <a:spLocks/>
          </p:cNvSpPr>
          <p:nvPr/>
        </p:nvSpPr>
        <p:spPr bwMode="auto">
          <a:xfrm>
            <a:off x="5715000" y="5448300"/>
            <a:ext cx="330200" cy="209550"/>
          </a:xfrm>
          <a:custGeom>
            <a:avLst/>
            <a:gdLst>
              <a:gd name="T0" fmla="*/ 2147483647 w 156"/>
              <a:gd name="T1" fmla="*/ 0 h 132"/>
              <a:gd name="T2" fmla="*/ 2147483647 w 156"/>
              <a:gd name="T3" fmla="*/ 2147483647 h 132"/>
              <a:gd name="T4" fmla="*/ 2147483647 w 156"/>
              <a:gd name="T5" fmla="*/ 2147483647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" h="132">
                <a:moveTo>
                  <a:pt x="156" y="0"/>
                </a:moveTo>
                <a:cubicBezTo>
                  <a:pt x="137" y="63"/>
                  <a:pt x="155" y="29"/>
                  <a:pt x="74" y="83"/>
                </a:cubicBezTo>
                <a:cubicBezTo>
                  <a:pt x="0" y="132"/>
                  <a:pt x="4" y="77"/>
                  <a:pt x="4" y="118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27" name="Freeform 31"/>
          <p:cNvSpPr>
            <a:spLocks/>
          </p:cNvSpPr>
          <p:nvPr/>
        </p:nvSpPr>
        <p:spPr bwMode="auto">
          <a:xfrm>
            <a:off x="9182100" y="4679951"/>
            <a:ext cx="273051" cy="22225"/>
          </a:xfrm>
          <a:custGeom>
            <a:avLst/>
            <a:gdLst>
              <a:gd name="T0" fmla="*/ 0 w 129"/>
              <a:gd name="T1" fmla="*/ 2147483647 h 14"/>
              <a:gd name="T2" fmla="*/ 2147483647 w 129"/>
              <a:gd name="T3" fmla="*/ 2147483647 h 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9" h="14">
                <a:moveTo>
                  <a:pt x="0" y="14"/>
                </a:moveTo>
                <a:cubicBezTo>
                  <a:pt x="89" y="0"/>
                  <a:pt x="46" y="3"/>
                  <a:pt x="129" y="3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128" name="Freeform 32"/>
          <p:cNvSpPr>
            <a:spLocks/>
          </p:cNvSpPr>
          <p:nvPr/>
        </p:nvSpPr>
        <p:spPr bwMode="auto">
          <a:xfrm>
            <a:off x="10909300" y="4249739"/>
            <a:ext cx="237067" cy="134937"/>
          </a:xfrm>
          <a:custGeom>
            <a:avLst/>
            <a:gdLst>
              <a:gd name="T0" fmla="*/ 2147483647 w 112"/>
              <a:gd name="T1" fmla="*/ 2147483647 h 85"/>
              <a:gd name="T2" fmla="*/ 2147483647 w 112"/>
              <a:gd name="T3" fmla="*/ 2147483647 h 85"/>
              <a:gd name="T4" fmla="*/ 2147483647 w 112"/>
              <a:gd name="T5" fmla="*/ 2147483647 h 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" h="85">
                <a:moveTo>
                  <a:pt x="112" y="85"/>
                </a:moveTo>
                <a:cubicBezTo>
                  <a:pt x="89" y="50"/>
                  <a:pt x="93" y="46"/>
                  <a:pt x="54" y="27"/>
                </a:cubicBezTo>
                <a:cubicBezTo>
                  <a:pt x="0" y="0"/>
                  <a:pt x="33" y="30"/>
                  <a:pt x="6" y="3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9010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912284" y="188913"/>
            <a:ext cx="1094528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cs-CZ" altLang="cs-CZ" dirty="0" err="1" smtClean="0">
                <a:solidFill>
                  <a:srgbClr val="FFFF00"/>
                </a:solidFill>
                <a:latin typeface="Bahnschrift SemiBold" panose="020B0502040204020203" pitchFamily="34" charset="0"/>
                <a:cs typeface="Arial" pitchFamily="34" charset="0"/>
              </a:rPr>
              <a:t>Classification</a:t>
            </a:r>
            <a:r>
              <a:rPr lang="cs-CZ" altLang="cs-CZ" dirty="0" smtClean="0">
                <a:solidFill>
                  <a:srgbClr val="FFFF00"/>
                </a:solidFill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cs-CZ" altLang="cs-CZ" dirty="0" err="1" smtClean="0">
                <a:solidFill>
                  <a:srgbClr val="FFFF00"/>
                </a:solidFill>
                <a:latin typeface="Bahnschrift SemiBold" panose="020B0502040204020203" pitchFamily="34" charset="0"/>
                <a:cs typeface="Arial" pitchFamily="34" charset="0"/>
              </a:rPr>
              <a:t>of</a:t>
            </a:r>
            <a:r>
              <a:rPr lang="cs-CZ" altLang="cs-CZ" dirty="0" smtClean="0">
                <a:solidFill>
                  <a:srgbClr val="FFFF00"/>
                </a:solidFill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cs-CZ" altLang="cs-CZ" dirty="0" err="1" smtClean="0">
                <a:solidFill>
                  <a:srgbClr val="FFFF00"/>
                </a:solidFill>
                <a:latin typeface="Bahnschrift SemiBold" panose="020B0502040204020203" pitchFamily="34" charset="0"/>
                <a:cs typeface="Arial" pitchFamily="34" charset="0"/>
              </a:rPr>
              <a:t>composite</a:t>
            </a:r>
            <a:r>
              <a:rPr lang="cs-CZ" altLang="cs-CZ" dirty="0" smtClean="0">
                <a:solidFill>
                  <a:srgbClr val="FFFF00"/>
                </a:solidFill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cs-CZ" altLang="cs-CZ" dirty="0" err="1" smtClean="0">
                <a:solidFill>
                  <a:srgbClr val="FFFF00"/>
                </a:solidFill>
                <a:latin typeface="Bahnschrift SemiBold" panose="020B0502040204020203" pitchFamily="34" charset="0"/>
                <a:cs typeface="Arial" pitchFamily="34" charset="0"/>
              </a:rPr>
              <a:t>filling</a:t>
            </a:r>
            <a:r>
              <a:rPr lang="cs-CZ" altLang="cs-CZ" dirty="0" smtClean="0">
                <a:solidFill>
                  <a:srgbClr val="FFFF00"/>
                </a:solidFill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cs-CZ" altLang="cs-CZ" dirty="0" err="1" smtClean="0">
                <a:solidFill>
                  <a:srgbClr val="FFFF00"/>
                </a:solidFill>
                <a:latin typeface="Bahnschrift SemiBold" panose="020B0502040204020203" pitchFamily="34" charset="0"/>
                <a:cs typeface="Arial" pitchFamily="34" charset="0"/>
              </a:rPr>
              <a:t>materials</a:t>
            </a:r>
            <a:endParaRPr lang="de-DE" altLang="cs-CZ" dirty="0" smtClean="0">
              <a:solidFill>
                <a:srgbClr val="FFFF00"/>
              </a:solidFill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27051" y="1341438"/>
            <a:ext cx="10972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" algn="l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60000"/>
              <a:buFont typeface="Wingdings" pitchFamily="2" charset="2"/>
              <a:buChar char="Ø"/>
              <a:defRPr/>
            </a:pPr>
            <a:r>
              <a:rPr lang="de-DE" altLang="cs-CZ" sz="3600" dirty="0" smtClean="0"/>
              <a:t> </a:t>
            </a:r>
            <a:r>
              <a:rPr lang="cs-CZ" altLang="cs-CZ" sz="3600" dirty="0" err="1" smtClean="0"/>
              <a:t>Size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of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the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filler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particles</a:t>
            </a:r>
            <a:r>
              <a:rPr lang="cs-CZ" altLang="cs-CZ" sz="3600" dirty="0" smtClean="0"/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cs-CZ" altLang="cs-CZ" sz="3600" dirty="0" err="1" smtClean="0"/>
              <a:t>Macrofilled</a:t>
            </a:r>
            <a:r>
              <a:rPr lang="cs-CZ" altLang="cs-CZ" sz="3600" dirty="0" smtClean="0"/>
              <a:t>, </a:t>
            </a:r>
            <a:r>
              <a:rPr lang="cs-CZ" altLang="cs-CZ" sz="3600" dirty="0" err="1" smtClean="0"/>
              <a:t>microfilled</a:t>
            </a:r>
            <a:r>
              <a:rPr lang="cs-CZ" altLang="cs-CZ" sz="3600" dirty="0" smtClean="0"/>
              <a:t> (</a:t>
            </a:r>
            <a:r>
              <a:rPr lang="cs-CZ" altLang="cs-CZ" sz="3600" dirty="0" err="1" smtClean="0"/>
              <a:t>homogenous</a:t>
            </a:r>
            <a:r>
              <a:rPr lang="cs-CZ" altLang="cs-CZ" sz="3600" dirty="0" smtClean="0"/>
              <a:t>, non </a:t>
            </a:r>
            <a:r>
              <a:rPr lang="cs-CZ" altLang="cs-CZ" sz="3600" dirty="0" err="1" smtClean="0"/>
              <a:t>homogenous</a:t>
            </a:r>
            <a:r>
              <a:rPr lang="cs-CZ" altLang="cs-CZ" sz="3600" dirty="0" smtClean="0"/>
              <a:t>, </a:t>
            </a:r>
            <a:r>
              <a:rPr lang="cs-CZ" altLang="cs-CZ" sz="3600" u="sng" dirty="0" smtClean="0"/>
              <a:t>hybrid)</a:t>
            </a:r>
            <a:endParaRPr lang="de-DE" altLang="cs-CZ" sz="3600" u="sng" dirty="0" smtClean="0"/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60000"/>
              <a:buFont typeface="Wingdings" pitchFamily="2" charset="2"/>
              <a:buChar char="Ø"/>
              <a:defRPr/>
            </a:pPr>
            <a:r>
              <a:rPr lang="de-DE" altLang="cs-CZ" sz="3600" dirty="0" smtClean="0"/>
              <a:t> Matrix (monomer</a:t>
            </a:r>
            <a:r>
              <a:rPr lang="cs-CZ" altLang="cs-CZ" sz="3600" dirty="0" smtClean="0"/>
              <a:t>s</a:t>
            </a:r>
            <a:r>
              <a:rPr lang="de-DE" altLang="cs-CZ" sz="3600" dirty="0" smtClean="0"/>
              <a:t>)</a:t>
            </a:r>
            <a:endParaRPr lang="cs-CZ" altLang="cs-CZ" sz="3600" dirty="0" smtClean="0"/>
          </a:p>
          <a:p>
            <a:pPr marL="0" indent="0" eaLnBrk="1" hangingPunct="1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cs-CZ" altLang="cs-CZ" sz="3600" dirty="0" err="1" smtClean="0"/>
              <a:t>Dimethacrylate</a:t>
            </a:r>
            <a:r>
              <a:rPr lang="cs-CZ" altLang="cs-CZ" sz="3600" dirty="0" smtClean="0"/>
              <a:t>, acid </a:t>
            </a:r>
            <a:r>
              <a:rPr lang="cs-CZ" altLang="cs-CZ" sz="3600" dirty="0" err="1" smtClean="0"/>
              <a:t>modifies</a:t>
            </a:r>
            <a:r>
              <a:rPr lang="cs-CZ" altLang="cs-CZ" sz="3600" dirty="0" smtClean="0"/>
              <a:t>, </a:t>
            </a:r>
            <a:r>
              <a:rPr lang="cs-CZ" altLang="cs-CZ" sz="3600" dirty="0" err="1" smtClean="0"/>
              <a:t>ormocers</a:t>
            </a:r>
            <a:r>
              <a:rPr lang="cs-CZ" altLang="cs-CZ" sz="3600" dirty="0" smtClean="0"/>
              <a:t>, </a:t>
            </a:r>
            <a:r>
              <a:rPr lang="cs-CZ" altLang="cs-CZ" sz="3600" dirty="0" err="1" smtClean="0"/>
              <a:t>silorans</a:t>
            </a:r>
            <a:endParaRPr lang="de-DE" altLang="cs-CZ" sz="3600" dirty="0" smtClean="0"/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60000"/>
              <a:buFont typeface="Wingdings" pitchFamily="2" charset="2"/>
              <a:buChar char="Ø"/>
              <a:defRPr/>
            </a:pPr>
            <a:r>
              <a:rPr lang="de-DE" altLang="cs-CZ" sz="3600" dirty="0" smtClean="0"/>
              <a:t> </a:t>
            </a:r>
            <a:r>
              <a:rPr lang="de-DE" altLang="cs-CZ" sz="3600" dirty="0" err="1" smtClean="0"/>
              <a:t>Vis</a:t>
            </a:r>
            <a:r>
              <a:rPr lang="cs-CZ" altLang="cs-CZ" sz="3600" dirty="0" err="1" smtClean="0"/>
              <a:t>kosity</a:t>
            </a:r>
            <a:r>
              <a:rPr lang="cs-CZ" altLang="cs-CZ" sz="3600" dirty="0" smtClean="0"/>
              <a:t> (</a:t>
            </a:r>
            <a:r>
              <a:rPr lang="cs-CZ" altLang="cs-CZ" sz="3600" dirty="0" err="1" smtClean="0"/>
              <a:t>flowable</a:t>
            </a:r>
            <a:r>
              <a:rPr lang="cs-CZ" altLang="cs-CZ" sz="3600" dirty="0" smtClean="0"/>
              <a:t>, </a:t>
            </a:r>
            <a:r>
              <a:rPr lang="cs-CZ" altLang="cs-CZ" sz="3600" dirty="0" err="1" smtClean="0"/>
              <a:t>thick</a:t>
            </a:r>
            <a:r>
              <a:rPr lang="cs-CZ" altLang="cs-CZ" sz="3600" dirty="0" smtClean="0"/>
              <a:t>)</a:t>
            </a:r>
            <a:endParaRPr lang="de-DE" altLang="cs-CZ" sz="3600" dirty="0" smtClean="0"/>
          </a:p>
        </p:txBody>
      </p:sp>
      <p:pic>
        <p:nvPicPr>
          <p:cNvPr id="73732" name="Picture 4" descr="Alert_Faser_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4" y="4927600"/>
            <a:ext cx="2349500" cy="14033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66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39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000" dirty="0" err="1" smtClean="0">
                <a:solidFill>
                  <a:srgbClr val="FFFF00"/>
                </a:solidFill>
              </a:rPr>
              <a:t>History</a:t>
            </a:r>
            <a:r>
              <a:rPr lang="cs-CZ" sz="4000" dirty="0" smtClean="0">
                <a:solidFill>
                  <a:srgbClr val="FFFF00"/>
                </a:solidFill>
              </a:rPr>
              <a:t> 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F306BF-AE1C-4895-8CE8-DA5CEE15492C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1148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3600" dirty="0" err="1" smtClean="0"/>
              <a:t>Dimetacrylates</a:t>
            </a:r>
            <a:r>
              <a:rPr lang="cs-CZ" sz="360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3600" dirty="0" err="1" smtClean="0"/>
              <a:t>Bowen</a:t>
            </a:r>
            <a:r>
              <a:rPr lang="cs-CZ" sz="3600" dirty="0" smtClean="0"/>
              <a:t> 1960 – </a:t>
            </a:r>
            <a:r>
              <a:rPr lang="cs-CZ" sz="3600" dirty="0" err="1" smtClean="0"/>
              <a:t>Bowen´s</a:t>
            </a:r>
            <a:r>
              <a:rPr lang="cs-CZ" sz="3600" dirty="0" smtClean="0"/>
              <a:t> monomer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36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3600" dirty="0" err="1" smtClean="0"/>
              <a:t>Buoconore</a:t>
            </a:r>
            <a:r>
              <a:rPr lang="cs-CZ" sz="3600" dirty="0" smtClean="0"/>
              <a:t> 1955 –  acid </a:t>
            </a:r>
            <a:r>
              <a:rPr lang="cs-CZ" sz="3600" dirty="0" err="1" smtClean="0"/>
              <a:t>etching</a:t>
            </a:r>
            <a:r>
              <a:rPr lang="cs-CZ" sz="3600" dirty="0" smtClean="0"/>
              <a:t>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24264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000" b="0" dirty="0" err="1" smtClean="0">
                <a:solidFill>
                  <a:srgbClr val="FFFF00"/>
                </a:solidFill>
              </a:rPr>
              <a:t>History</a:t>
            </a:r>
            <a:r>
              <a:rPr lang="cs-CZ" sz="4000" dirty="0" smtClean="0">
                <a:solidFill>
                  <a:srgbClr val="FFFF00"/>
                </a:solidFill>
              </a:rPr>
              <a:t> 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DAA6E5-12F4-45CB-8A4C-5B2FAA806828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600" dirty="0" err="1" smtClean="0"/>
              <a:t>Fusayama</a:t>
            </a:r>
            <a:r>
              <a:rPr lang="cs-CZ" sz="3600" dirty="0" smtClean="0"/>
              <a:t> 1979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3600" dirty="0" err="1" smtClean="0"/>
              <a:t>Adhesion</a:t>
            </a:r>
            <a:r>
              <a:rPr lang="cs-CZ" sz="3600" dirty="0" smtClean="0"/>
              <a:t> </a:t>
            </a:r>
            <a:r>
              <a:rPr lang="cs-CZ" sz="3600" dirty="0" smtClean="0"/>
              <a:t>to dentin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3600" dirty="0" err="1" smtClean="0"/>
              <a:t>Yoshida</a:t>
            </a:r>
            <a:r>
              <a:rPr lang="cs-CZ" sz="3600" dirty="0" smtClean="0"/>
              <a:t>. </a:t>
            </a:r>
            <a:r>
              <a:rPr lang="cs-CZ" sz="3600" dirty="0" err="1" smtClean="0"/>
              <a:t>Nakabaiashi</a:t>
            </a:r>
            <a:endParaRPr lang="cs-CZ" sz="36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3600" dirty="0" smtClean="0"/>
              <a:t>Van </a:t>
            </a:r>
            <a:r>
              <a:rPr lang="cs-CZ" sz="3600" dirty="0" err="1" smtClean="0"/>
              <a:t>Meerbeck</a:t>
            </a:r>
            <a:endParaRPr lang="cs-CZ" sz="36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1948776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5603" name="Picture 5" descr="IMG_323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620713"/>
            <a:ext cx="9736667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A078C1-F36E-4F06-8394-283BD3754C10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047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Adhesion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Mechanical</a:t>
            </a:r>
            <a:r>
              <a:rPr lang="cs-CZ" dirty="0" smtClean="0"/>
              <a:t>  </a:t>
            </a:r>
            <a:r>
              <a:rPr lang="cs-CZ" dirty="0" err="1" smtClean="0"/>
              <a:t>adhesion</a:t>
            </a:r>
            <a:r>
              <a:rPr lang="cs-CZ" dirty="0" smtClean="0"/>
              <a:t>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adhesion</a:t>
            </a:r>
            <a:r>
              <a:rPr lang="cs-CZ" dirty="0" smtClean="0"/>
              <a:t> </a:t>
            </a:r>
          </a:p>
          <a:p>
            <a:pPr>
              <a:buFontTx/>
              <a:buChar char="-"/>
              <a:defRPr/>
            </a:pPr>
            <a:r>
              <a:rPr lang="cs-CZ" dirty="0" err="1" smtClean="0"/>
              <a:t>Intermolecular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endParaRPr lang="cs-CZ" dirty="0" smtClean="0"/>
          </a:p>
          <a:p>
            <a:pPr>
              <a:buFontTx/>
              <a:buChar char="-"/>
              <a:defRPr/>
            </a:pPr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binding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B22E2D-8597-46C0-A53F-AC94A79EE20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85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FBE26-7E16-41AB-AE65-8D65B0C7B95B}" type="slidenum">
              <a:rPr lang="cs-CZ"/>
              <a:pPr>
                <a:defRPr/>
              </a:pPr>
              <a:t>25</a:t>
            </a:fld>
            <a:endParaRPr lang="cs-CZ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727200" y="2590800"/>
            <a:ext cx="8432800" cy="3962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itchFamily="18" charset="0"/>
            </a:endParaRPr>
          </a:p>
        </p:txBody>
      </p:sp>
      <p:sp>
        <p:nvSpPr>
          <p:cNvPr id="27652" name="Freeform 3"/>
          <p:cNvSpPr>
            <a:spLocks/>
          </p:cNvSpPr>
          <p:nvPr/>
        </p:nvSpPr>
        <p:spPr bwMode="auto">
          <a:xfrm>
            <a:off x="3048001" y="2590800"/>
            <a:ext cx="590551" cy="3963988"/>
          </a:xfrm>
          <a:custGeom>
            <a:avLst/>
            <a:gdLst>
              <a:gd name="T0" fmla="*/ 2147483647 w 250"/>
              <a:gd name="T1" fmla="*/ 0 h 2328"/>
              <a:gd name="T2" fmla="*/ 0 w 250"/>
              <a:gd name="T3" fmla="*/ 2147483647 h 2328"/>
              <a:gd name="T4" fmla="*/ 2147483647 w 250"/>
              <a:gd name="T5" fmla="*/ 2147483647 h 2328"/>
              <a:gd name="T6" fmla="*/ 2147483647 w 250"/>
              <a:gd name="T7" fmla="*/ 2147483647 h 2328"/>
              <a:gd name="T8" fmla="*/ 2147483647 w 250"/>
              <a:gd name="T9" fmla="*/ 2147483647 h 2328"/>
              <a:gd name="T10" fmla="*/ 2147483647 w 250"/>
              <a:gd name="T11" fmla="*/ 2147483647 h 2328"/>
              <a:gd name="T12" fmla="*/ 2147483647 w 250"/>
              <a:gd name="T13" fmla="*/ 2147483647 h 2328"/>
              <a:gd name="T14" fmla="*/ 2147483647 w 250"/>
              <a:gd name="T15" fmla="*/ 2147483647 h 2328"/>
              <a:gd name="T16" fmla="*/ 2147483647 w 250"/>
              <a:gd name="T17" fmla="*/ 2147483647 h 2328"/>
              <a:gd name="T18" fmla="*/ 2147483647 w 250"/>
              <a:gd name="T19" fmla="*/ 2147483647 h 2328"/>
              <a:gd name="T20" fmla="*/ 2147483647 w 250"/>
              <a:gd name="T21" fmla="*/ 2147483647 h 2328"/>
              <a:gd name="T22" fmla="*/ 2147483647 w 250"/>
              <a:gd name="T23" fmla="*/ 2147483647 h 2328"/>
              <a:gd name="T24" fmla="*/ 2147483647 w 250"/>
              <a:gd name="T25" fmla="*/ 2147483647 h 23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0"/>
              <a:gd name="T40" fmla="*/ 0 h 2328"/>
              <a:gd name="T41" fmla="*/ 250 w 250"/>
              <a:gd name="T42" fmla="*/ 2328 h 23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0" h="2328">
                <a:moveTo>
                  <a:pt x="36" y="0"/>
                </a:moveTo>
                <a:cubicBezTo>
                  <a:pt x="25" y="44"/>
                  <a:pt x="11" y="86"/>
                  <a:pt x="0" y="130"/>
                </a:cubicBezTo>
                <a:cubicBezTo>
                  <a:pt x="4" y="181"/>
                  <a:pt x="2" y="233"/>
                  <a:pt x="12" y="283"/>
                </a:cubicBezTo>
                <a:cubicBezTo>
                  <a:pt x="15" y="297"/>
                  <a:pt x="32" y="304"/>
                  <a:pt x="36" y="318"/>
                </a:cubicBezTo>
                <a:cubicBezTo>
                  <a:pt x="94" y="536"/>
                  <a:pt x="6" y="389"/>
                  <a:pt x="130" y="553"/>
                </a:cubicBezTo>
                <a:cubicBezTo>
                  <a:pt x="134" y="576"/>
                  <a:pt x="129" y="603"/>
                  <a:pt x="141" y="623"/>
                </a:cubicBezTo>
                <a:cubicBezTo>
                  <a:pt x="250" y="811"/>
                  <a:pt x="191" y="610"/>
                  <a:pt x="224" y="741"/>
                </a:cubicBezTo>
                <a:cubicBezTo>
                  <a:pt x="216" y="867"/>
                  <a:pt x="226" y="924"/>
                  <a:pt x="177" y="1023"/>
                </a:cubicBezTo>
                <a:cubicBezTo>
                  <a:pt x="174" y="1048"/>
                  <a:pt x="167" y="1130"/>
                  <a:pt x="153" y="1164"/>
                </a:cubicBezTo>
                <a:cubicBezTo>
                  <a:pt x="139" y="1196"/>
                  <a:pt x="106" y="1258"/>
                  <a:pt x="106" y="1258"/>
                </a:cubicBezTo>
                <a:cubicBezTo>
                  <a:pt x="113" y="1426"/>
                  <a:pt x="121" y="1512"/>
                  <a:pt x="141" y="1658"/>
                </a:cubicBezTo>
                <a:cubicBezTo>
                  <a:pt x="137" y="1795"/>
                  <a:pt x="179" y="1978"/>
                  <a:pt x="94" y="2105"/>
                </a:cubicBezTo>
                <a:cubicBezTo>
                  <a:pt x="90" y="2179"/>
                  <a:pt x="83" y="2328"/>
                  <a:pt x="83" y="2328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53" name="Freeform 4"/>
          <p:cNvSpPr>
            <a:spLocks/>
          </p:cNvSpPr>
          <p:nvPr/>
        </p:nvSpPr>
        <p:spPr bwMode="auto">
          <a:xfrm>
            <a:off x="5080000" y="2590800"/>
            <a:ext cx="177800" cy="3944938"/>
          </a:xfrm>
          <a:custGeom>
            <a:avLst/>
            <a:gdLst>
              <a:gd name="T0" fmla="*/ 2147483647 w 119"/>
              <a:gd name="T1" fmla="*/ 0 h 2269"/>
              <a:gd name="T2" fmla="*/ 2147483647 w 119"/>
              <a:gd name="T3" fmla="*/ 2147483647 h 2269"/>
              <a:gd name="T4" fmla="*/ 2147483647 w 119"/>
              <a:gd name="T5" fmla="*/ 2147483647 h 2269"/>
              <a:gd name="T6" fmla="*/ 2147483647 w 119"/>
              <a:gd name="T7" fmla="*/ 2147483647 h 2269"/>
              <a:gd name="T8" fmla="*/ 2147483647 w 119"/>
              <a:gd name="T9" fmla="*/ 2147483647 h 2269"/>
              <a:gd name="T10" fmla="*/ 2147483647 w 119"/>
              <a:gd name="T11" fmla="*/ 2147483647 h 2269"/>
              <a:gd name="T12" fmla="*/ 2147483647 w 119"/>
              <a:gd name="T13" fmla="*/ 2147483647 h 2269"/>
              <a:gd name="T14" fmla="*/ 2147483647 w 119"/>
              <a:gd name="T15" fmla="*/ 2147483647 h 22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"/>
              <a:gd name="T25" fmla="*/ 0 h 2269"/>
              <a:gd name="T26" fmla="*/ 119 w 119"/>
              <a:gd name="T27" fmla="*/ 2269 h 22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" h="2269">
                <a:moveTo>
                  <a:pt x="45" y="0"/>
                </a:moveTo>
                <a:cubicBezTo>
                  <a:pt x="55" y="204"/>
                  <a:pt x="57" y="408"/>
                  <a:pt x="68" y="612"/>
                </a:cubicBezTo>
                <a:cubicBezTo>
                  <a:pt x="70" y="657"/>
                  <a:pt x="104" y="741"/>
                  <a:pt x="104" y="741"/>
                </a:cubicBezTo>
                <a:cubicBezTo>
                  <a:pt x="96" y="926"/>
                  <a:pt x="119" y="1033"/>
                  <a:pt x="21" y="1176"/>
                </a:cubicBezTo>
                <a:cubicBezTo>
                  <a:pt x="0" y="1241"/>
                  <a:pt x="25" y="1282"/>
                  <a:pt x="45" y="1341"/>
                </a:cubicBezTo>
                <a:cubicBezTo>
                  <a:pt x="85" y="1460"/>
                  <a:pt x="96" y="1581"/>
                  <a:pt x="115" y="1705"/>
                </a:cubicBezTo>
                <a:cubicBezTo>
                  <a:pt x="109" y="1867"/>
                  <a:pt x="103" y="2007"/>
                  <a:pt x="80" y="2163"/>
                </a:cubicBezTo>
                <a:cubicBezTo>
                  <a:pt x="93" y="2254"/>
                  <a:pt x="92" y="2218"/>
                  <a:pt x="92" y="2269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54" name="Freeform 5"/>
          <p:cNvSpPr>
            <a:spLocks/>
          </p:cNvSpPr>
          <p:nvPr/>
        </p:nvSpPr>
        <p:spPr bwMode="auto">
          <a:xfrm>
            <a:off x="6705600" y="2590800"/>
            <a:ext cx="645584" cy="3983038"/>
          </a:xfrm>
          <a:custGeom>
            <a:avLst/>
            <a:gdLst>
              <a:gd name="T0" fmla="*/ 2147483647 w 305"/>
              <a:gd name="T1" fmla="*/ 0 h 2316"/>
              <a:gd name="T2" fmla="*/ 2147483647 w 305"/>
              <a:gd name="T3" fmla="*/ 2147483647 h 2316"/>
              <a:gd name="T4" fmla="*/ 2147483647 w 305"/>
              <a:gd name="T5" fmla="*/ 2147483647 h 2316"/>
              <a:gd name="T6" fmla="*/ 2147483647 w 305"/>
              <a:gd name="T7" fmla="*/ 2147483647 h 2316"/>
              <a:gd name="T8" fmla="*/ 2147483647 w 305"/>
              <a:gd name="T9" fmla="*/ 2147483647 h 2316"/>
              <a:gd name="T10" fmla="*/ 2147483647 w 305"/>
              <a:gd name="T11" fmla="*/ 2147483647 h 2316"/>
              <a:gd name="T12" fmla="*/ 2147483647 w 305"/>
              <a:gd name="T13" fmla="*/ 2147483647 h 2316"/>
              <a:gd name="T14" fmla="*/ 2147483647 w 305"/>
              <a:gd name="T15" fmla="*/ 2147483647 h 2316"/>
              <a:gd name="T16" fmla="*/ 0 w 305"/>
              <a:gd name="T17" fmla="*/ 2147483647 h 2316"/>
              <a:gd name="T18" fmla="*/ 2147483647 w 305"/>
              <a:gd name="T19" fmla="*/ 2147483647 h 2316"/>
              <a:gd name="T20" fmla="*/ 2147483647 w 305"/>
              <a:gd name="T21" fmla="*/ 2147483647 h 2316"/>
              <a:gd name="T22" fmla="*/ 2147483647 w 305"/>
              <a:gd name="T23" fmla="*/ 2147483647 h 2316"/>
              <a:gd name="T24" fmla="*/ 2147483647 w 305"/>
              <a:gd name="T25" fmla="*/ 2147483647 h 23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5"/>
              <a:gd name="T40" fmla="*/ 0 h 2316"/>
              <a:gd name="T41" fmla="*/ 305 w 305"/>
              <a:gd name="T42" fmla="*/ 2316 h 23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5" h="2316">
                <a:moveTo>
                  <a:pt x="200" y="0"/>
                </a:moveTo>
                <a:cubicBezTo>
                  <a:pt x="208" y="229"/>
                  <a:pt x="233" y="425"/>
                  <a:pt x="188" y="647"/>
                </a:cubicBezTo>
                <a:cubicBezTo>
                  <a:pt x="192" y="694"/>
                  <a:pt x="191" y="742"/>
                  <a:pt x="200" y="788"/>
                </a:cubicBezTo>
                <a:cubicBezTo>
                  <a:pt x="207" y="821"/>
                  <a:pt x="224" y="850"/>
                  <a:pt x="235" y="882"/>
                </a:cubicBezTo>
                <a:cubicBezTo>
                  <a:pt x="262" y="959"/>
                  <a:pt x="281" y="1039"/>
                  <a:pt x="305" y="1117"/>
                </a:cubicBezTo>
                <a:cubicBezTo>
                  <a:pt x="282" y="1164"/>
                  <a:pt x="256" y="1210"/>
                  <a:pt x="235" y="1258"/>
                </a:cubicBezTo>
                <a:cubicBezTo>
                  <a:pt x="225" y="1281"/>
                  <a:pt x="228" y="1311"/>
                  <a:pt x="211" y="1328"/>
                </a:cubicBezTo>
                <a:cubicBezTo>
                  <a:pt x="194" y="1345"/>
                  <a:pt x="164" y="1344"/>
                  <a:pt x="141" y="1352"/>
                </a:cubicBezTo>
                <a:cubicBezTo>
                  <a:pt x="105" y="1422"/>
                  <a:pt x="42" y="1463"/>
                  <a:pt x="0" y="1528"/>
                </a:cubicBezTo>
                <a:cubicBezTo>
                  <a:pt x="4" y="1669"/>
                  <a:pt x="5" y="1810"/>
                  <a:pt x="12" y="1951"/>
                </a:cubicBezTo>
                <a:cubicBezTo>
                  <a:pt x="14" y="1988"/>
                  <a:pt x="55" y="2035"/>
                  <a:pt x="70" y="2057"/>
                </a:cubicBezTo>
                <a:cubicBezTo>
                  <a:pt x="78" y="2069"/>
                  <a:pt x="94" y="2092"/>
                  <a:pt x="94" y="2092"/>
                </a:cubicBezTo>
                <a:cubicBezTo>
                  <a:pt x="113" y="2169"/>
                  <a:pt x="141" y="2237"/>
                  <a:pt x="141" y="2316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55" name="Freeform 6"/>
          <p:cNvSpPr>
            <a:spLocks/>
          </p:cNvSpPr>
          <p:nvPr/>
        </p:nvSpPr>
        <p:spPr bwMode="auto">
          <a:xfrm>
            <a:off x="8737600" y="2514600"/>
            <a:ext cx="340784" cy="4000500"/>
          </a:xfrm>
          <a:custGeom>
            <a:avLst/>
            <a:gdLst>
              <a:gd name="T0" fmla="*/ 2147483647 w 168"/>
              <a:gd name="T1" fmla="*/ 0 h 2315"/>
              <a:gd name="T2" fmla="*/ 2147483647 w 168"/>
              <a:gd name="T3" fmla="*/ 2147483647 h 2315"/>
              <a:gd name="T4" fmla="*/ 2147483647 w 168"/>
              <a:gd name="T5" fmla="*/ 2147483647 h 2315"/>
              <a:gd name="T6" fmla="*/ 2147483647 w 168"/>
              <a:gd name="T7" fmla="*/ 2147483647 h 2315"/>
              <a:gd name="T8" fmla="*/ 2147483647 w 168"/>
              <a:gd name="T9" fmla="*/ 2147483647 h 2315"/>
              <a:gd name="T10" fmla="*/ 2147483647 w 168"/>
              <a:gd name="T11" fmla="*/ 2147483647 h 2315"/>
              <a:gd name="T12" fmla="*/ 2147483647 w 168"/>
              <a:gd name="T13" fmla="*/ 2147483647 h 2315"/>
              <a:gd name="T14" fmla="*/ 2147483647 w 168"/>
              <a:gd name="T15" fmla="*/ 2147483647 h 2315"/>
              <a:gd name="T16" fmla="*/ 2147483647 w 168"/>
              <a:gd name="T17" fmla="*/ 2147483647 h 23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"/>
              <a:gd name="T28" fmla="*/ 0 h 2315"/>
              <a:gd name="T29" fmla="*/ 168 w 168"/>
              <a:gd name="T30" fmla="*/ 2315 h 23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" h="2315">
                <a:moveTo>
                  <a:pt x="122" y="0"/>
                </a:moveTo>
                <a:cubicBezTo>
                  <a:pt x="168" y="70"/>
                  <a:pt x="143" y="169"/>
                  <a:pt x="98" y="235"/>
                </a:cubicBezTo>
                <a:cubicBezTo>
                  <a:pt x="77" y="317"/>
                  <a:pt x="60" y="400"/>
                  <a:pt x="39" y="482"/>
                </a:cubicBezTo>
                <a:cubicBezTo>
                  <a:pt x="43" y="529"/>
                  <a:pt x="42" y="577"/>
                  <a:pt x="51" y="623"/>
                </a:cubicBezTo>
                <a:cubicBezTo>
                  <a:pt x="58" y="659"/>
                  <a:pt x="121" y="693"/>
                  <a:pt x="145" y="717"/>
                </a:cubicBezTo>
                <a:cubicBezTo>
                  <a:pt x="138" y="914"/>
                  <a:pt x="125" y="1051"/>
                  <a:pt x="98" y="1234"/>
                </a:cubicBezTo>
                <a:cubicBezTo>
                  <a:pt x="94" y="1399"/>
                  <a:pt x="93" y="1563"/>
                  <a:pt x="86" y="1728"/>
                </a:cubicBezTo>
                <a:cubicBezTo>
                  <a:pt x="82" y="1815"/>
                  <a:pt x="7" y="1879"/>
                  <a:pt x="4" y="1963"/>
                </a:cubicBezTo>
                <a:cubicBezTo>
                  <a:pt x="0" y="2080"/>
                  <a:pt x="4" y="2198"/>
                  <a:pt x="4" y="2315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56" name="WordArt 7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6934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Enamel </a:t>
            </a:r>
          </a:p>
        </p:txBody>
      </p:sp>
      <p:sp>
        <p:nvSpPr>
          <p:cNvPr id="27657" name="Freeform 8"/>
          <p:cNvSpPr>
            <a:spLocks/>
          </p:cNvSpPr>
          <p:nvPr/>
        </p:nvSpPr>
        <p:spPr bwMode="auto">
          <a:xfrm>
            <a:off x="3896784" y="2574925"/>
            <a:ext cx="440267" cy="3975100"/>
          </a:xfrm>
          <a:custGeom>
            <a:avLst/>
            <a:gdLst>
              <a:gd name="T0" fmla="*/ 2147483647 w 208"/>
              <a:gd name="T1" fmla="*/ 0 h 2504"/>
              <a:gd name="T2" fmla="*/ 2147483647 w 208"/>
              <a:gd name="T3" fmla="*/ 2147483647 h 2504"/>
              <a:gd name="T4" fmla="*/ 2147483647 w 208"/>
              <a:gd name="T5" fmla="*/ 2147483647 h 2504"/>
              <a:gd name="T6" fmla="*/ 2147483647 w 208"/>
              <a:gd name="T7" fmla="*/ 2147483647 h 2504"/>
              <a:gd name="T8" fmla="*/ 2147483647 w 208"/>
              <a:gd name="T9" fmla="*/ 2147483647 h 2504"/>
              <a:gd name="T10" fmla="*/ 2147483647 w 208"/>
              <a:gd name="T11" fmla="*/ 2147483647 h 2504"/>
              <a:gd name="T12" fmla="*/ 2147483647 w 208"/>
              <a:gd name="T13" fmla="*/ 2147483647 h 2504"/>
              <a:gd name="T14" fmla="*/ 2147483647 w 208"/>
              <a:gd name="T15" fmla="*/ 2147483647 h 2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8"/>
              <a:gd name="T25" fmla="*/ 0 h 2504"/>
              <a:gd name="T26" fmla="*/ 208 w 208"/>
              <a:gd name="T27" fmla="*/ 2504 h 2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8" h="2504">
                <a:moveTo>
                  <a:pt x="134" y="0"/>
                </a:moveTo>
                <a:cubicBezTo>
                  <a:pt x="140" y="182"/>
                  <a:pt x="62" y="342"/>
                  <a:pt x="204" y="435"/>
                </a:cubicBezTo>
                <a:cubicBezTo>
                  <a:pt x="196" y="552"/>
                  <a:pt x="193" y="634"/>
                  <a:pt x="157" y="741"/>
                </a:cubicBezTo>
                <a:cubicBezTo>
                  <a:pt x="137" y="864"/>
                  <a:pt x="124" y="994"/>
                  <a:pt x="99" y="1117"/>
                </a:cubicBezTo>
                <a:cubicBezTo>
                  <a:pt x="74" y="1239"/>
                  <a:pt x="41" y="1359"/>
                  <a:pt x="16" y="1481"/>
                </a:cubicBezTo>
                <a:cubicBezTo>
                  <a:pt x="26" y="1644"/>
                  <a:pt x="0" y="1695"/>
                  <a:pt x="122" y="1775"/>
                </a:cubicBezTo>
                <a:cubicBezTo>
                  <a:pt x="140" y="1826"/>
                  <a:pt x="175" y="1865"/>
                  <a:pt x="193" y="1916"/>
                </a:cubicBezTo>
                <a:cubicBezTo>
                  <a:pt x="208" y="2300"/>
                  <a:pt x="204" y="2104"/>
                  <a:pt x="204" y="2504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58" name="Freeform 9"/>
          <p:cNvSpPr>
            <a:spLocks/>
          </p:cNvSpPr>
          <p:nvPr/>
        </p:nvSpPr>
        <p:spPr bwMode="auto">
          <a:xfrm>
            <a:off x="2296584" y="2630489"/>
            <a:ext cx="304800" cy="3938587"/>
          </a:xfrm>
          <a:custGeom>
            <a:avLst/>
            <a:gdLst>
              <a:gd name="T0" fmla="*/ 2147483647 w 144"/>
              <a:gd name="T1" fmla="*/ 0 h 2481"/>
              <a:gd name="T2" fmla="*/ 2147483647 w 144"/>
              <a:gd name="T3" fmla="*/ 2147483647 h 2481"/>
              <a:gd name="T4" fmla="*/ 2147483647 w 144"/>
              <a:gd name="T5" fmla="*/ 2147483647 h 2481"/>
              <a:gd name="T6" fmla="*/ 2147483647 w 144"/>
              <a:gd name="T7" fmla="*/ 2147483647 h 2481"/>
              <a:gd name="T8" fmla="*/ 2147483647 w 144"/>
              <a:gd name="T9" fmla="*/ 2147483647 h 2481"/>
              <a:gd name="T10" fmla="*/ 2147483647 w 144"/>
              <a:gd name="T11" fmla="*/ 2147483647 h 24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1"/>
              <a:gd name="T20" fmla="*/ 144 w 144"/>
              <a:gd name="T21" fmla="*/ 2481 h 24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1">
                <a:moveTo>
                  <a:pt x="43" y="0"/>
                </a:moveTo>
                <a:cubicBezTo>
                  <a:pt x="52" y="205"/>
                  <a:pt x="78" y="396"/>
                  <a:pt x="91" y="600"/>
                </a:cubicBezTo>
                <a:cubicBezTo>
                  <a:pt x="87" y="932"/>
                  <a:pt x="144" y="1333"/>
                  <a:pt x="55" y="1681"/>
                </a:cubicBezTo>
                <a:cubicBezTo>
                  <a:pt x="47" y="1760"/>
                  <a:pt x="39" y="1829"/>
                  <a:pt x="20" y="1905"/>
                </a:cubicBezTo>
                <a:cubicBezTo>
                  <a:pt x="1" y="2075"/>
                  <a:pt x="0" y="2029"/>
                  <a:pt x="20" y="2269"/>
                </a:cubicBezTo>
                <a:cubicBezTo>
                  <a:pt x="26" y="2346"/>
                  <a:pt x="55" y="2396"/>
                  <a:pt x="55" y="2481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59" name="Freeform 10"/>
          <p:cNvSpPr>
            <a:spLocks/>
          </p:cNvSpPr>
          <p:nvPr/>
        </p:nvSpPr>
        <p:spPr bwMode="auto">
          <a:xfrm>
            <a:off x="5897034" y="2613025"/>
            <a:ext cx="336551" cy="3975100"/>
          </a:xfrm>
          <a:custGeom>
            <a:avLst/>
            <a:gdLst>
              <a:gd name="T0" fmla="*/ 2147483647 w 159"/>
              <a:gd name="T1" fmla="*/ 0 h 2504"/>
              <a:gd name="T2" fmla="*/ 2147483647 w 159"/>
              <a:gd name="T3" fmla="*/ 2147483647 h 2504"/>
              <a:gd name="T4" fmla="*/ 2147483647 w 159"/>
              <a:gd name="T5" fmla="*/ 2147483647 h 2504"/>
              <a:gd name="T6" fmla="*/ 2147483647 w 159"/>
              <a:gd name="T7" fmla="*/ 2147483647 h 2504"/>
              <a:gd name="T8" fmla="*/ 2147483647 w 159"/>
              <a:gd name="T9" fmla="*/ 2147483647 h 2504"/>
              <a:gd name="T10" fmla="*/ 0 w 159"/>
              <a:gd name="T11" fmla="*/ 2147483647 h 2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"/>
              <a:gd name="T19" fmla="*/ 0 h 2504"/>
              <a:gd name="T20" fmla="*/ 159 w 159"/>
              <a:gd name="T21" fmla="*/ 2504 h 25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" h="2504">
                <a:moveTo>
                  <a:pt x="94" y="0"/>
                </a:moveTo>
                <a:cubicBezTo>
                  <a:pt x="88" y="440"/>
                  <a:pt x="103" y="889"/>
                  <a:pt x="47" y="1328"/>
                </a:cubicBezTo>
                <a:cubicBezTo>
                  <a:pt x="57" y="1530"/>
                  <a:pt x="14" y="1544"/>
                  <a:pt x="118" y="1645"/>
                </a:cubicBezTo>
                <a:cubicBezTo>
                  <a:pt x="159" y="1780"/>
                  <a:pt x="47" y="1941"/>
                  <a:pt x="23" y="2080"/>
                </a:cubicBezTo>
                <a:cubicBezTo>
                  <a:pt x="19" y="2217"/>
                  <a:pt x="20" y="2355"/>
                  <a:pt x="12" y="2492"/>
                </a:cubicBezTo>
                <a:cubicBezTo>
                  <a:pt x="11" y="2504"/>
                  <a:pt x="0" y="2457"/>
                  <a:pt x="0" y="2457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0" name="Freeform 11"/>
          <p:cNvSpPr>
            <a:spLocks/>
          </p:cNvSpPr>
          <p:nvPr/>
        </p:nvSpPr>
        <p:spPr bwMode="auto">
          <a:xfrm>
            <a:off x="7863418" y="2574925"/>
            <a:ext cx="249767" cy="3975100"/>
          </a:xfrm>
          <a:custGeom>
            <a:avLst/>
            <a:gdLst>
              <a:gd name="T0" fmla="*/ 2147483647 w 118"/>
              <a:gd name="T1" fmla="*/ 0 h 2504"/>
              <a:gd name="T2" fmla="*/ 2147483647 w 118"/>
              <a:gd name="T3" fmla="*/ 2147483647 h 2504"/>
              <a:gd name="T4" fmla="*/ 2147483647 w 118"/>
              <a:gd name="T5" fmla="*/ 2147483647 h 2504"/>
              <a:gd name="T6" fmla="*/ 2147483647 w 118"/>
              <a:gd name="T7" fmla="*/ 2147483647 h 2504"/>
              <a:gd name="T8" fmla="*/ 2147483647 w 118"/>
              <a:gd name="T9" fmla="*/ 2147483647 h 2504"/>
              <a:gd name="T10" fmla="*/ 2147483647 w 118"/>
              <a:gd name="T11" fmla="*/ 2147483647 h 2504"/>
              <a:gd name="T12" fmla="*/ 2147483647 w 118"/>
              <a:gd name="T13" fmla="*/ 2147483647 h 2504"/>
              <a:gd name="T14" fmla="*/ 0 w 118"/>
              <a:gd name="T15" fmla="*/ 2147483647 h 2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"/>
              <a:gd name="T25" fmla="*/ 0 h 2504"/>
              <a:gd name="T26" fmla="*/ 118 w 118"/>
              <a:gd name="T27" fmla="*/ 2504 h 2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" h="2504">
                <a:moveTo>
                  <a:pt x="47" y="0"/>
                </a:moveTo>
                <a:cubicBezTo>
                  <a:pt x="56" y="120"/>
                  <a:pt x="61" y="359"/>
                  <a:pt x="94" y="459"/>
                </a:cubicBezTo>
                <a:cubicBezTo>
                  <a:pt x="115" y="774"/>
                  <a:pt x="118" y="921"/>
                  <a:pt x="105" y="1305"/>
                </a:cubicBezTo>
                <a:cubicBezTo>
                  <a:pt x="103" y="1364"/>
                  <a:pt x="79" y="1435"/>
                  <a:pt x="70" y="1493"/>
                </a:cubicBezTo>
                <a:cubicBezTo>
                  <a:pt x="57" y="1673"/>
                  <a:pt x="25" y="1856"/>
                  <a:pt x="70" y="2034"/>
                </a:cubicBezTo>
                <a:cubicBezTo>
                  <a:pt x="66" y="2108"/>
                  <a:pt x="64" y="2183"/>
                  <a:pt x="58" y="2257"/>
                </a:cubicBezTo>
                <a:cubicBezTo>
                  <a:pt x="55" y="2298"/>
                  <a:pt x="23" y="2375"/>
                  <a:pt x="23" y="2375"/>
                </a:cubicBezTo>
                <a:cubicBezTo>
                  <a:pt x="10" y="2489"/>
                  <a:pt x="26" y="2449"/>
                  <a:pt x="0" y="2504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1" name="Freeform 12"/>
          <p:cNvSpPr>
            <a:spLocks/>
          </p:cNvSpPr>
          <p:nvPr/>
        </p:nvSpPr>
        <p:spPr bwMode="auto">
          <a:xfrm>
            <a:off x="9679518" y="2593975"/>
            <a:ext cx="131233" cy="3994150"/>
          </a:xfrm>
          <a:custGeom>
            <a:avLst/>
            <a:gdLst>
              <a:gd name="T0" fmla="*/ 2147483647 w 62"/>
              <a:gd name="T1" fmla="*/ 0 h 2516"/>
              <a:gd name="T2" fmla="*/ 2147483647 w 62"/>
              <a:gd name="T3" fmla="*/ 2147483647 h 2516"/>
              <a:gd name="T4" fmla="*/ 2147483647 w 62"/>
              <a:gd name="T5" fmla="*/ 2147483647 h 2516"/>
              <a:gd name="T6" fmla="*/ 2147483647 w 62"/>
              <a:gd name="T7" fmla="*/ 2147483647 h 2516"/>
              <a:gd name="T8" fmla="*/ 0 w 62"/>
              <a:gd name="T9" fmla="*/ 2147483647 h 2516"/>
              <a:gd name="T10" fmla="*/ 2147483647 w 62"/>
              <a:gd name="T11" fmla="*/ 2147483647 h 2516"/>
              <a:gd name="T12" fmla="*/ 2147483647 w 62"/>
              <a:gd name="T13" fmla="*/ 2147483647 h 2516"/>
              <a:gd name="T14" fmla="*/ 2147483647 w 62"/>
              <a:gd name="T15" fmla="*/ 2147483647 h 2516"/>
              <a:gd name="T16" fmla="*/ 2147483647 w 62"/>
              <a:gd name="T17" fmla="*/ 2147483647 h 25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"/>
              <a:gd name="T28" fmla="*/ 0 h 2516"/>
              <a:gd name="T29" fmla="*/ 62 w 62"/>
              <a:gd name="T30" fmla="*/ 2516 h 25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" h="2516">
                <a:moveTo>
                  <a:pt x="11" y="0"/>
                </a:moveTo>
                <a:cubicBezTo>
                  <a:pt x="62" y="100"/>
                  <a:pt x="45" y="219"/>
                  <a:pt x="59" y="329"/>
                </a:cubicBezTo>
                <a:cubicBezTo>
                  <a:pt x="55" y="682"/>
                  <a:pt x="58" y="1034"/>
                  <a:pt x="47" y="1387"/>
                </a:cubicBezTo>
                <a:cubicBezTo>
                  <a:pt x="46" y="1419"/>
                  <a:pt x="23" y="1481"/>
                  <a:pt x="23" y="1481"/>
                </a:cubicBezTo>
                <a:cubicBezTo>
                  <a:pt x="17" y="1630"/>
                  <a:pt x="0" y="1779"/>
                  <a:pt x="0" y="1928"/>
                </a:cubicBezTo>
                <a:cubicBezTo>
                  <a:pt x="0" y="1987"/>
                  <a:pt x="3" y="2046"/>
                  <a:pt x="11" y="2104"/>
                </a:cubicBezTo>
                <a:cubicBezTo>
                  <a:pt x="15" y="2129"/>
                  <a:pt x="27" y="2151"/>
                  <a:pt x="35" y="2175"/>
                </a:cubicBezTo>
                <a:cubicBezTo>
                  <a:pt x="39" y="2187"/>
                  <a:pt x="47" y="2210"/>
                  <a:pt x="47" y="2210"/>
                </a:cubicBezTo>
                <a:cubicBezTo>
                  <a:pt x="47" y="2212"/>
                  <a:pt x="49" y="2478"/>
                  <a:pt x="11" y="2516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2" name="Freeform 13"/>
          <p:cNvSpPr>
            <a:spLocks/>
          </p:cNvSpPr>
          <p:nvPr/>
        </p:nvSpPr>
        <p:spPr bwMode="auto">
          <a:xfrm>
            <a:off x="1278467" y="2470151"/>
            <a:ext cx="8902700" cy="1882775"/>
          </a:xfrm>
          <a:custGeom>
            <a:avLst/>
            <a:gdLst>
              <a:gd name="T0" fmla="*/ 2147483647 w 4206"/>
              <a:gd name="T1" fmla="*/ 2147483647 h 1186"/>
              <a:gd name="T2" fmla="*/ 2147483647 w 4206"/>
              <a:gd name="T3" fmla="*/ 2147483647 h 1186"/>
              <a:gd name="T4" fmla="*/ 2147483647 w 4206"/>
              <a:gd name="T5" fmla="*/ 2147483647 h 1186"/>
              <a:gd name="T6" fmla="*/ 2147483647 w 4206"/>
              <a:gd name="T7" fmla="*/ 2147483647 h 1186"/>
              <a:gd name="T8" fmla="*/ 2147483647 w 4206"/>
              <a:gd name="T9" fmla="*/ 2147483647 h 1186"/>
              <a:gd name="T10" fmla="*/ 2147483647 w 4206"/>
              <a:gd name="T11" fmla="*/ 2147483647 h 1186"/>
              <a:gd name="T12" fmla="*/ 2147483647 w 4206"/>
              <a:gd name="T13" fmla="*/ 2147483647 h 1186"/>
              <a:gd name="T14" fmla="*/ 2147483647 w 4206"/>
              <a:gd name="T15" fmla="*/ 2147483647 h 1186"/>
              <a:gd name="T16" fmla="*/ 2147483647 w 4206"/>
              <a:gd name="T17" fmla="*/ 2147483647 h 1186"/>
              <a:gd name="T18" fmla="*/ 2147483647 w 4206"/>
              <a:gd name="T19" fmla="*/ 2147483647 h 1186"/>
              <a:gd name="T20" fmla="*/ 2147483647 w 4206"/>
              <a:gd name="T21" fmla="*/ 2147483647 h 1186"/>
              <a:gd name="T22" fmla="*/ 2147483647 w 4206"/>
              <a:gd name="T23" fmla="*/ 2147483647 h 1186"/>
              <a:gd name="T24" fmla="*/ 2147483647 w 4206"/>
              <a:gd name="T25" fmla="*/ 2147483647 h 1186"/>
              <a:gd name="T26" fmla="*/ 2147483647 w 4206"/>
              <a:gd name="T27" fmla="*/ 2147483647 h 1186"/>
              <a:gd name="T28" fmla="*/ 2147483647 w 4206"/>
              <a:gd name="T29" fmla="*/ 2147483647 h 1186"/>
              <a:gd name="T30" fmla="*/ 2147483647 w 4206"/>
              <a:gd name="T31" fmla="*/ 2147483647 h 1186"/>
              <a:gd name="T32" fmla="*/ 2147483647 w 4206"/>
              <a:gd name="T33" fmla="*/ 2147483647 h 1186"/>
              <a:gd name="T34" fmla="*/ 2147483647 w 4206"/>
              <a:gd name="T35" fmla="*/ 2147483647 h 1186"/>
              <a:gd name="T36" fmla="*/ 2147483647 w 4206"/>
              <a:gd name="T37" fmla="*/ 2147483647 h 1186"/>
              <a:gd name="T38" fmla="*/ 2147483647 w 4206"/>
              <a:gd name="T39" fmla="*/ 2147483647 h 1186"/>
              <a:gd name="T40" fmla="*/ 2147483647 w 4206"/>
              <a:gd name="T41" fmla="*/ 2147483647 h 1186"/>
              <a:gd name="T42" fmla="*/ 2147483647 w 4206"/>
              <a:gd name="T43" fmla="*/ 2147483647 h 1186"/>
              <a:gd name="T44" fmla="*/ 2147483647 w 4206"/>
              <a:gd name="T45" fmla="*/ 2147483647 h 1186"/>
              <a:gd name="T46" fmla="*/ 2147483647 w 4206"/>
              <a:gd name="T47" fmla="*/ 2147483647 h 1186"/>
              <a:gd name="T48" fmla="*/ 2147483647 w 4206"/>
              <a:gd name="T49" fmla="*/ 2147483647 h 1186"/>
              <a:gd name="T50" fmla="*/ 2147483647 w 4206"/>
              <a:gd name="T51" fmla="*/ 2147483647 h 1186"/>
              <a:gd name="T52" fmla="*/ 2147483647 w 4206"/>
              <a:gd name="T53" fmla="*/ 2147483647 h 1186"/>
              <a:gd name="T54" fmla="*/ 2147483647 w 4206"/>
              <a:gd name="T55" fmla="*/ 2147483647 h 1186"/>
              <a:gd name="T56" fmla="*/ 2147483647 w 4206"/>
              <a:gd name="T57" fmla="*/ 2147483647 h 1186"/>
              <a:gd name="T58" fmla="*/ 2147483647 w 4206"/>
              <a:gd name="T59" fmla="*/ 2147483647 h 1186"/>
              <a:gd name="T60" fmla="*/ 2147483647 w 4206"/>
              <a:gd name="T61" fmla="*/ 2147483647 h 1186"/>
              <a:gd name="T62" fmla="*/ 2147483647 w 4206"/>
              <a:gd name="T63" fmla="*/ 2147483647 h 1186"/>
              <a:gd name="T64" fmla="*/ 2147483647 w 4206"/>
              <a:gd name="T65" fmla="*/ 2147483647 h 1186"/>
              <a:gd name="T66" fmla="*/ 2147483647 w 4206"/>
              <a:gd name="T67" fmla="*/ 2147483647 h 1186"/>
              <a:gd name="T68" fmla="*/ 2147483647 w 4206"/>
              <a:gd name="T69" fmla="*/ 2147483647 h 1186"/>
              <a:gd name="T70" fmla="*/ 2147483647 w 4206"/>
              <a:gd name="T71" fmla="*/ 2147483647 h 1186"/>
              <a:gd name="T72" fmla="*/ 2147483647 w 4206"/>
              <a:gd name="T73" fmla="*/ 2147483647 h 1186"/>
              <a:gd name="T74" fmla="*/ 2147483647 w 4206"/>
              <a:gd name="T75" fmla="*/ 2147483647 h 1186"/>
              <a:gd name="T76" fmla="*/ 2147483647 w 4206"/>
              <a:gd name="T77" fmla="*/ 2147483647 h 1186"/>
              <a:gd name="T78" fmla="*/ 2147483647 w 4206"/>
              <a:gd name="T79" fmla="*/ 2147483647 h 1186"/>
              <a:gd name="T80" fmla="*/ 2147483647 w 4206"/>
              <a:gd name="T81" fmla="*/ 2147483647 h 1186"/>
              <a:gd name="T82" fmla="*/ 2147483647 w 4206"/>
              <a:gd name="T83" fmla="*/ 2147483647 h 1186"/>
              <a:gd name="T84" fmla="*/ 2147483647 w 4206"/>
              <a:gd name="T85" fmla="*/ 2147483647 h 1186"/>
              <a:gd name="T86" fmla="*/ 2147483647 w 4206"/>
              <a:gd name="T87" fmla="*/ 2147483647 h 1186"/>
              <a:gd name="T88" fmla="*/ 2147483647 w 4206"/>
              <a:gd name="T89" fmla="*/ 2147483647 h 1186"/>
              <a:gd name="T90" fmla="*/ 2147483647 w 4206"/>
              <a:gd name="T91" fmla="*/ 2147483647 h 118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206"/>
              <a:gd name="T139" fmla="*/ 0 h 1186"/>
              <a:gd name="T140" fmla="*/ 4206 w 4206"/>
              <a:gd name="T141" fmla="*/ 1186 h 118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206" h="1186">
                <a:moveTo>
                  <a:pt x="348" y="137"/>
                </a:moveTo>
                <a:cubicBezTo>
                  <a:pt x="406" y="305"/>
                  <a:pt x="434" y="482"/>
                  <a:pt x="477" y="654"/>
                </a:cubicBezTo>
                <a:cubicBezTo>
                  <a:pt x="492" y="715"/>
                  <a:pt x="489" y="802"/>
                  <a:pt x="524" y="854"/>
                </a:cubicBezTo>
                <a:cubicBezTo>
                  <a:pt x="540" y="879"/>
                  <a:pt x="571" y="897"/>
                  <a:pt x="595" y="913"/>
                </a:cubicBezTo>
                <a:cubicBezTo>
                  <a:pt x="734" y="865"/>
                  <a:pt x="631" y="656"/>
                  <a:pt x="607" y="536"/>
                </a:cubicBezTo>
                <a:cubicBezTo>
                  <a:pt x="603" y="470"/>
                  <a:pt x="601" y="403"/>
                  <a:pt x="595" y="337"/>
                </a:cubicBezTo>
                <a:cubicBezTo>
                  <a:pt x="593" y="313"/>
                  <a:pt x="583" y="290"/>
                  <a:pt x="583" y="266"/>
                </a:cubicBezTo>
                <a:cubicBezTo>
                  <a:pt x="583" y="242"/>
                  <a:pt x="579" y="214"/>
                  <a:pt x="595" y="196"/>
                </a:cubicBezTo>
                <a:cubicBezTo>
                  <a:pt x="612" y="177"/>
                  <a:pt x="666" y="172"/>
                  <a:pt x="666" y="172"/>
                </a:cubicBezTo>
                <a:cubicBezTo>
                  <a:pt x="716" y="189"/>
                  <a:pt x="715" y="214"/>
                  <a:pt x="736" y="266"/>
                </a:cubicBezTo>
                <a:cubicBezTo>
                  <a:pt x="745" y="289"/>
                  <a:pt x="760" y="337"/>
                  <a:pt x="760" y="337"/>
                </a:cubicBezTo>
                <a:cubicBezTo>
                  <a:pt x="794" y="545"/>
                  <a:pt x="835" y="754"/>
                  <a:pt x="877" y="960"/>
                </a:cubicBezTo>
                <a:cubicBezTo>
                  <a:pt x="932" y="956"/>
                  <a:pt x="990" y="966"/>
                  <a:pt x="1042" y="948"/>
                </a:cubicBezTo>
                <a:cubicBezTo>
                  <a:pt x="1057" y="943"/>
                  <a:pt x="1053" y="917"/>
                  <a:pt x="1053" y="901"/>
                </a:cubicBezTo>
                <a:cubicBezTo>
                  <a:pt x="1053" y="818"/>
                  <a:pt x="1040" y="736"/>
                  <a:pt x="971" y="689"/>
                </a:cubicBezTo>
                <a:cubicBezTo>
                  <a:pt x="949" y="625"/>
                  <a:pt x="911" y="566"/>
                  <a:pt x="889" y="501"/>
                </a:cubicBezTo>
                <a:cubicBezTo>
                  <a:pt x="879" y="470"/>
                  <a:pt x="865" y="407"/>
                  <a:pt x="865" y="407"/>
                </a:cubicBezTo>
                <a:cubicBezTo>
                  <a:pt x="881" y="117"/>
                  <a:pt x="823" y="231"/>
                  <a:pt x="948" y="148"/>
                </a:cubicBezTo>
                <a:cubicBezTo>
                  <a:pt x="1069" y="163"/>
                  <a:pt x="1040" y="148"/>
                  <a:pt x="1089" y="243"/>
                </a:cubicBezTo>
                <a:cubicBezTo>
                  <a:pt x="1130" y="417"/>
                  <a:pt x="1108" y="596"/>
                  <a:pt x="1136" y="772"/>
                </a:cubicBezTo>
                <a:cubicBezTo>
                  <a:pt x="1146" y="833"/>
                  <a:pt x="1154" y="902"/>
                  <a:pt x="1206" y="936"/>
                </a:cubicBezTo>
                <a:cubicBezTo>
                  <a:pt x="1346" y="912"/>
                  <a:pt x="1304" y="878"/>
                  <a:pt x="1289" y="713"/>
                </a:cubicBezTo>
                <a:cubicBezTo>
                  <a:pt x="1282" y="637"/>
                  <a:pt x="1248" y="573"/>
                  <a:pt x="1230" y="501"/>
                </a:cubicBezTo>
                <a:cubicBezTo>
                  <a:pt x="1222" y="470"/>
                  <a:pt x="1211" y="402"/>
                  <a:pt x="1206" y="372"/>
                </a:cubicBezTo>
                <a:cubicBezTo>
                  <a:pt x="1210" y="313"/>
                  <a:pt x="1204" y="253"/>
                  <a:pt x="1218" y="196"/>
                </a:cubicBezTo>
                <a:cubicBezTo>
                  <a:pt x="1221" y="184"/>
                  <a:pt x="1241" y="187"/>
                  <a:pt x="1253" y="184"/>
                </a:cubicBezTo>
                <a:cubicBezTo>
                  <a:pt x="1367" y="151"/>
                  <a:pt x="1242" y="191"/>
                  <a:pt x="1336" y="160"/>
                </a:cubicBezTo>
                <a:cubicBezTo>
                  <a:pt x="1348" y="168"/>
                  <a:pt x="1364" y="172"/>
                  <a:pt x="1371" y="184"/>
                </a:cubicBezTo>
                <a:cubicBezTo>
                  <a:pt x="1384" y="204"/>
                  <a:pt x="1415" y="336"/>
                  <a:pt x="1418" y="348"/>
                </a:cubicBezTo>
                <a:cubicBezTo>
                  <a:pt x="1425" y="375"/>
                  <a:pt x="1465" y="379"/>
                  <a:pt x="1488" y="395"/>
                </a:cubicBezTo>
                <a:cubicBezTo>
                  <a:pt x="1500" y="403"/>
                  <a:pt x="1524" y="419"/>
                  <a:pt x="1524" y="419"/>
                </a:cubicBezTo>
                <a:cubicBezTo>
                  <a:pt x="1532" y="442"/>
                  <a:pt x="1546" y="464"/>
                  <a:pt x="1547" y="489"/>
                </a:cubicBezTo>
                <a:cubicBezTo>
                  <a:pt x="1551" y="638"/>
                  <a:pt x="1533" y="789"/>
                  <a:pt x="1559" y="936"/>
                </a:cubicBezTo>
                <a:cubicBezTo>
                  <a:pt x="1563" y="960"/>
                  <a:pt x="1606" y="952"/>
                  <a:pt x="1629" y="960"/>
                </a:cubicBezTo>
                <a:cubicBezTo>
                  <a:pt x="1660" y="971"/>
                  <a:pt x="1692" y="975"/>
                  <a:pt x="1724" y="983"/>
                </a:cubicBezTo>
                <a:cubicBezTo>
                  <a:pt x="1728" y="967"/>
                  <a:pt x="1740" y="951"/>
                  <a:pt x="1735" y="936"/>
                </a:cubicBezTo>
                <a:cubicBezTo>
                  <a:pt x="1727" y="909"/>
                  <a:pt x="1688" y="866"/>
                  <a:pt x="1688" y="866"/>
                </a:cubicBezTo>
                <a:cubicBezTo>
                  <a:pt x="1642" y="728"/>
                  <a:pt x="1665" y="643"/>
                  <a:pt x="1653" y="466"/>
                </a:cubicBezTo>
                <a:cubicBezTo>
                  <a:pt x="1650" y="418"/>
                  <a:pt x="1607" y="353"/>
                  <a:pt x="1594" y="301"/>
                </a:cubicBezTo>
                <a:cubicBezTo>
                  <a:pt x="1598" y="246"/>
                  <a:pt x="1584" y="187"/>
                  <a:pt x="1606" y="137"/>
                </a:cubicBezTo>
                <a:cubicBezTo>
                  <a:pt x="1616" y="114"/>
                  <a:pt x="1653" y="121"/>
                  <a:pt x="1676" y="113"/>
                </a:cubicBezTo>
                <a:cubicBezTo>
                  <a:pt x="1689" y="108"/>
                  <a:pt x="1700" y="98"/>
                  <a:pt x="1712" y="90"/>
                </a:cubicBezTo>
                <a:cubicBezTo>
                  <a:pt x="1760" y="121"/>
                  <a:pt x="1769" y="140"/>
                  <a:pt x="1782" y="196"/>
                </a:cubicBezTo>
                <a:cubicBezTo>
                  <a:pt x="1786" y="290"/>
                  <a:pt x="1790" y="384"/>
                  <a:pt x="1794" y="478"/>
                </a:cubicBezTo>
                <a:cubicBezTo>
                  <a:pt x="1800" y="602"/>
                  <a:pt x="1774" y="826"/>
                  <a:pt x="1900" y="913"/>
                </a:cubicBezTo>
                <a:cubicBezTo>
                  <a:pt x="1926" y="835"/>
                  <a:pt x="1898" y="746"/>
                  <a:pt x="1888" y="666"/>
                </a:cubicBezTo>
                <a:cubicBezTo>
                  <a:pt x="1892" y="517"/>
                  <a:pt x="1889" y="368"/>
                  <a:pt x="1900" y="219"/>
                </a:cubicBezTo>
                <a:cubicBezTo>
                  <a:pt x="1901" y="205"/>
                  <a:pt x="1911" y="191"/>
                  <a:pt x="1923" y="184"/>
                </a:cubicBezTo>
                <a:cubicBezTo>
                  <a:pt x="1951" y="168"/>
                  <a:pt x="1986" y="170"/>
                  <a:pt x="2017" y="160"/>
                </a:cubicBezTo>
                <a:cubicBezTo>
                  <a:pt x="2116" y="177"/>
                  <a:pt x="2090" y="179"/>
                  <a:pt x="2147" y="254"/>
                </a:cubicBezTo>
                <a:cubicBezTo>
                  <a:pt x="2181" y="367"/>
                  <a:pt x="2178" y="363"/>
                  <a:pt x="2158" y="536"/>
                </a:cubicBezTo>
                <a:cubicBezTo>
                  <a:pt x="2154" y="568"/>
                  <a:pt x="2143" y="599"/>
                  <a:pt x="2135" y="630"/>
                </a:cubicBezTo>
                <a:cubicBezTo>
                  <a:pt x="2131" y="646"/>
                  <a:pt x="2132" y="663"/>
                  <a:pt x="2123" y="677"/>
                </a:cubicBezTo>
                <a:cubicBezTo>
                  <a:pt x="2097" y="717"/>
                  <a:pt x="2088" y="749"/>
                  <a:pt x="2076" y="795"/>
                </a:cubicBezTo>
                <a:cubicBezTo>
                  <a:pt x="2080" y="842"/>
                  <a:pt x="2065" y="895"/>
                  <a:pt x="2088" y="936"/>
                </a:cubicBezTo>
                <a:cubicBezTo>
                  <a:pt x="2098" y="954"/>
                  <a:pt x="2130" y="935"/>
                  <a:pt x="2147" y="924"/>
                </a:cubicBezTo>
                <a:cubicBezTo>
                  <a:pt x="2157" y="917"/>
                  <a:pt x="2154" y="901"/>
                  <a:pt x="2158" y="889"/>
                </a:cubicBezTo>
                <a:cubicBezTo>
                  <a:pt x="2162" y="842"/>
                  <a:pt x="2162" y="795"/>
                  <a:pt x="2170" y="748"/>
                </a:cubicBezTo>
                <a:cubicBezTo>
                  <a:pt x="2174" y="723"/>
                  <a:pt x="2186" y="701"/>
                  <a:pt x="2194" y="677"/>
                </a:cubicBezTo>
                <a:cubicBezTo>
                  <a:pt x="2212" y="623"/>
                  <a:pt x="2225" y="557"/>
                  <a:pt x="2241" y="501"/>
                </a:cubicBezTo>
                <a:cubicBezTo>
                  <a:pt x="2244" y="489"/>
                  <a:pt x="2249" y="478"/>
                  <a:pt x="2252" y="466"/>
                </a:cubicBezTo>
                <a:cubicBezTo>
                  <a:pt x="2260" y="435"/>
                  <a:pt x="2268" y="403"/>
                  <a:pt x="2276" y="372"/>
                </a:cubicBezTo>
                <a:cubicBezTo>
                  <a:pt x="2280" y="356"/>
                  <a:pt x="2288" y="325"/>
                  <a:pt x="2288" y="325"/>
                </a:cubicBezTo>
                <a:cubicBezTo>
                  <a:pt x="2292" y="270"/>
                  <a:pt x="2283" y="212"/>
                  <a:pt x="2300" y="160"/>
                </a:cubicBezTo>
                <a:cubicBezTo>
                  <a:pt x="2304" y="147"/>
                  <a:pt x="2326" y="173"/>
                  <a:pt x="2335" y="184"/>
                </a:cubicBezTo>
                <a:cubicBezTo>
                  <a:pt x="2343" y="194"/>
                  <a:pt x="2343" y="207"/>
                  <a:pt x="2347" y="219"/>
                </a:cubicBezTo>
                <a:cubicBezTo>
                  <a:pt x="2342" y="435"/>
                  <a:pt x="2323" y="650"/>
                  <a:pt x="2323" y="866"/>
                </a:cubicBezTo>
                <a:cubicBezTo>
                  <a:pt x="2323" y="932"/>
                  <a:pt x="2325" y="999"/>
                  <a:pt x="2335" y="1065"/>
                </a:cubicBezTo>
                <a:cubicBezTo>
                  <a:pt x="2341" y="1106"/>
                  <a:pt x="2429" y="1148"/>
                  <a:pt x="2429" y="1148"/>
                </a:cubicBezTo>
                <a:cubicBezTo>
                  <a:pt x="2433" y="1101"/>
                  <a:pt x="2434" y="1054"/>
                  <a:pt x="2441" y="1007"/>
                </a:cubicBezTo>
                <a:cubicBezTo>
                  <a:pt x="2446" y="975"/>
                  <a:pt x="2456" y="944"/>
                  <a:pt x="2464" y="913"/>
                </a:cubicBezTo>
                <a:cubicBezTo>
                  <a:pt x="2468" y="897"/>
                  <a:pt x="2476" y="866"/>
                  <a:pt x="2476" y="866"/>
                </a:cubicBezTo>
                <a:cubicBezTo>
                  <a:pt x="2509" y="479"/>
                  <a:pt x="2463" y="1052"/>
                  <a:pt x="2499" y="231"/>
                </a:cubicBezTo>
                <a:cubicBezTo>
                  <a:pt x="2501" y="178"/>
                  <a:pt x="2535" y="188"/>
                  <a:pt x="2582" y="172"/>
                </a:cubicBezTo>
                <a:cubicBezTo>
                  <a:pt x="2594" y="168"/>
                  <a:pt x="2617" y="160"/>
                  <a:pt x="2617" y="160"/>
                </a:cubicBezTo>
                <a:cubicBezTo>
                  <a:pt x="2640" y="168"/>
                  <a:pt x="2674" y="172"/>
                  <a:pt x="2676" y="207"/>
                </a:cubicBezTo>
                <a:cubicBezTo>
                  <a:pt x="2684" y="352"/>
                  <a:pt x="2641" y="524"/>
                  <a:pt x="2605" y="666"/>
                </a:cubicBezTo>
                <a:cubicBezTo>
                  <a:pt x="2609" y="685"/>
                  <a:pt x="2607" y="707"/>
                  <a:pt x="2617" y="724"/>
                </a:cubicBezTo>
                <a:cubicBezTo>
                  <a:pt x="2624" y="736"/>
                  <a:pt x="2645" y="736"/>
                  <a:pt x="2652" y="748"/>
                </a:cubicBezTo>
                <a:cubicBezTo>
                  <a:pt x="2665" y="769"/>
                  <a:pt x="2676" y="819"/>
                  <a:pt x="2676" y="819"/>
                </a:cubicBezTo>
                <a:cubicBezTo>
                  <a:pt x="2680" y="932"/>
                  <a:pt x="2662" y="1048"/>
                  <a:pt x="2687" y="1159"/>
                </a:cubicBezTo>
                <a:cubicBezTo>
                  <a:pt x="2692" y="1183"/>
                  <a:pt x="2758" y="1183"/>
                  <a:pt x="2758" y="1183"/>
                </a:cubicBezTo>
                <a:cubicBezTo>
                  <a:pt x="2883" y="1140"/>
                  <a:pt x="2783" y="1186"/>
                  <a:pt x="2805" y="889"/>
                </a:cubicBezTo>
                <a:cubicBezTo>
                  <a:pt x="2811" y="808"/>
                  <a:pt x="2864" y="663"/>
                  <a:pt x="2911" y="595"/>
                </a:cubicBezTo>
                <a:cubicBezTo>
                  <a:pt x="2936" y="472"/>
                  <a:pt x="2931" y="344"/>
                  <a:pt x="2876" y="231"/>
                </a:cubicBezTo>
                <a:cubicBezTo>
                  <a:pt x="2880" y="215"/>
                  <a:pt x="2872" y="189"/>
                  <a:pt x="2887" y="184"/>
                </a:cubicBezTo>
                <a:cubicBezTo>
                  <a:pt x="2955" y="161"/>
                  <a:pt x="2941" y="217"/>
                  <a:pt x="2958" y="243"/>
                </a:cubicBezTo>
                <a:cubicBezTo>
                  <a:pt x="2967" y="257"/>
                  <a:pt x="2981" y="266"/>
                  <a:pt x="2993" y="278"/>
                </a:cubicBezTo>
                <a:cubicBezTo>
                  <a:pt x="3039" y="459"/>
                  <a:pt x="3022" y="315"/>
                  <a:pt x="3040" y="642"/>
                </a:cubicBezTo>
                <a:cubicBezTo>
                  <a:pt x="3048" y="799"/>
                  <a:pt x="3007" y="978"/>
                  <a:pt x="3099" y="1112"/>
                </a:cubicBezTo>
                <a:cubicBezTo>
                  <a:pt x="3426" y="1035"/>
                  <a:pt x="3111" y="1125"/>
                  <a:pt x="3158" y="243"/>
                </a:cubicBezTo>
                <a:cubicBezTo>
                  <a:pt x="3160" y="206"/>
                  <a:pt x="3227" y="214"/>
                  <a:pt x="3263" y="207"/>
                </a:cubicBezTo>
                <a:cubicBezTo>
                  <a:pt x="3332" y="194"/>
                  <a:pt x="3397" y="183"/>
                  <a:pt x="3463" y="160"/>
                </a:cubicBezTo>
                <a:cubicBezTo>
                  <a:pt x="3499" y="302"/>
                  <a:pt x="3469" y="457"/>
                  <a:pt x="3428" y="595"/>
                </a:cubicBezTo>
                <a:cubicBezTo>
                  <a:pt x="3432" y="728"/>
                  <a:pt x="3423" y="863"/>
                  <a:pt x="3440" y="995"/>
                </a:cubicBezTo>
                <a:cubicBezTo>
                  <a:pt x="3442" y="1009"/>
                  <a:pt x="3472" y="985"/>
                  <a:pt x="3475" y="971"/>
                </a:cubicBezTo>
                <a:cubicBezTo>
                  <a:pt x="3508" y="808"/>
                  <a:pt x="3475" y="657"/>
                  <a:pt x="3569" y="513"/>
                </a:cubicBezTo>
                <a:cubicBezTo>
                  <a:pt x="3573" y="489"/>
                  <a:pt x="3576" y="466"/>
                  <a:pt x="3581" y="442"/>
                </a:cubicBezTo>
                <a:cubicBezTo>
                  <a:pt x="3584" y="426"/>
                  <a:pt x="3590" y="411"/>
                  <a:pt x="3593" y="395"/>
                </a:cubicBezTo>
                <a:cubicBezTo>
                  <a:pt x="3594" y="391"/>
                  <a:pt x="3607" y="292"/>
                  <a:pt x="3616" y="278"/>
                </a:cubicBezTo>
                <a:cubicBezTo>
                  <a:pt x="3624" y="266"/>
                  <a:pt x="3639" y="262"/>
                  <a:pt x="3651" y="254"/>
                </a:cubicBezTo>
                <a:cubicBezTo>
                  <a:pt x="3718" y="262"/>
                  <a:pt x="3787" y="258"/>
                  <a:pt x="3851" y="278"/>
                </a:cubicBezTo>
                <a:cubicBezTo>
                  <a:pt x="3868" y="283"/>
                  <a:pt x="3875" y="307"/>
                  <a:pt x="3875" y="325"/>
                </a:cubicBezTo>
                <a:cubicBezTo>
                  <a:pt x="3885" y="672"/>
                  <a:pt x="3901" y="603"/>
                  <a:pt x="3839" y="783"/>
                </a:cubicBezTo>
                <a:cubicBezTo>
                  <a:pt x="3825" y="874"/>
                  <a:pt x="3792" y="950"/>
                  <a:pt x="3781" y="1042"/>
                </a:cubicBezTo>
                <a:cubicBezTo>
                  <a:pt x="3785" y="1058"/>
                  <a:pt x="3776" y="1086"/>
                  <a:pt x="3792" y="1089"/>
                </a:cubicBezTo>
                <a:cubicBezTo>
                  <a:pt x="3811" y="1093"/>
                  <a:pt x="3826" y="1069"/>
                  <a:pt x="3839" y="1054"/>
                </a:cubicBezTo>
                <a:cubicBezTo>
                  <a:pt x="3883" y="1004"/>
                  <a:pt x="3906" y="918"/>
                  <a:pt x="3922" y="854"/>
                </a:cubicBezTo>
                <a:cubicBezTo>
                  <a:pt x="3926" y="721"/>
                  <a:pt x="3928" y="587"/>
                  <a:pt x="3933" y="454"/>
                </a:cubicBezTo>
                <a:cubicBezTo>
                  <a:pt x="3938" y="317"/>
                  <a:pt x="3910" y="192"/>
                  <a:pt x="4028" y="113"/>
                </a:cubicBezTo>
                <a:cubicBezTo>
                  <a:pt x="4097" y="327"/>
                  <a:pt x="4027" y="563"/>
                  <a:pt x="4004" y="783"/>
                </a:cubicBezTo>
                <a:cubicBezTo>
                  <a:pt x="4005" y="817"/>
                  <a:pt x="3918" y="1167"/>
                  <a:pt x="4075" y="1077"/>
                </a:cubicBezTo>
                <a:cubicBezTo>
                  <a:pt x="4087" y="1070"/>
                  <a:pt x="4090" y="1054"/>
                  <a:pt x="4098" y="1042"/>
                </a:cubicBezTo>
                <a:cubicBezTo>
                  <a:pt x="4102" y="991"/>
                  <a:pt x="4102" y="940"/>
                  <a:pt x="4110" y="889"/>
                </a:cubicBezTo>
                <a:cubicBezTo>
                  <a:pt x="4118" y="836"/>
                  <a:pt x="4146" y="778"/>
                  <a:pt x="4157" y="724"/>
                </a:cubicBezTo>
                <a:cubicBezTo>
                  <a:pt x="4161" y="571"/>
                  <a:pt x="4162" y="419"/>
                  <a:pt x="4169" y="266"/>
                </a:cubicBezTo>
                <a:cubicBezTo>
                  <a:pt x="4172" y="198"/>
                  <a:pt x="4206" y="79"/>
                  <a:pt x="4098" y="78"/>
                </a:cubicBezTo>
                <a:cubicBezTo>
                  <a:pt x="3455" y="70"/>
                  <a:pt x="2813" y="70"/>
                  <a:pt x="2170" y="66"/>
                </a:cubicBezTo>
                <a:cubicBezTo>
                  <a:pt x="1941" y="45"/>
                  <a:pt x="1737" y="26"/>
                  <a:pt x="1500" y="19"/>
                </a:cubicBezTo>
                <a:cubicBezTo>
                  <a:pt x="1402" y="69"/>
                  <a:pt x="1505" y="10"/>
                  <a:pt x="1406" y="90"/>
                </a:cubicBezTo>
                <a:cubicBezTo>
                  <a:pt x="1384" y="108"/>
                  <a:pt x="1336" y="137"/>
                  <a:pt x="1336" y="137"/>
                </a:cubicBezTo>
                <a:cubicBezTo>
                  <a:pt x="1123" y="127"/>
                  <a:pt x="912" y="102"/>
                  <a:pt x="701" y="66"/>
                </a:cubicBezTo>
                <a:cubicBezTo>
                  <a:pt x="628" y="18"/>
                  <a:pt x="544" y="46"/>
                  <a:pt x="477" y="90"/>
                </a:cubicBezTo>
                <a:cubicBezTo>
                  <a:pt x="430" y="85"/>
                  <a:pt x="0" y="16"/>
                  <a:pt x="254" y="90"/>
                </a:cubicBezTo>
                <a:cubicBezTo>
                  <a:pt x="266" y="98"/>
                  <a:pt x="278" y="104"/>
                  <a:pt x="289" y="113"/>
                </a:cubicBezTo>
                <a:cubicBezTo>
                  <a:pt x="302" y="124"/>
                  <a:pt x="339" y="157"/>
                  <a:pt x="325" y="148"/>
                </a:cubicBezTo>
                <a:cubicBezTo>
                  <a:pt x="313" y="140"/>
                  <a:pt x="302" y="131"/>
                  <a:pt x="289" y="125"/>
                </a:cubicBezTo>
                <a:cubicBezTo>
                  <a:pt x="278" y="120"/>
                  <a:pt x="266" y="117"/>
                  <a:pt x="254" y="113"/>
                </a:cubicBezTo>
                <a:cubicBezTo>
                  <a:pt x="604" y="0"/>
                  <a:pt x="844" y="38"/>
                  <a:pt x="1265" y="31"/>
                </a:cubicBezTo>
                <a:cubicBezTo>
                  <a:pt x="1336" y="35"/>
                  <a:pt x="1406" y="37"/>
                  <a:pt x="1477" y="43"/>
                </a:cubicBezTo>
                <a:cubicBezTo>
                  <a:pt x="1539" y="49"/>
                  <a:pt x="1510" y="53"/>
                  <a:pt x="1559" y="78"/>
                </a:cubicBezTo>
                <a:cubicBezTo>
                  <a:pt x="1585" y="91"/>
                  <a:pt x="1628" y="96"/>
                  <a:pt x="1653" y="101"/>
                </a:cubicBezTo>
                <a:cubicBezTo>
                  <a:pt x="1744" y="92"/>
                  <a:pt x="1771" y="89"/>
                  <a:pt x="1841" y="43"/>
                </a:cubicBezTo>
                <a:cubicBezTo>
                  <a:pt x="2158" y="51"/>
                  <a:pt x="2476" y="74"/>
                  <a:pt x="2793" y="54"/>
                </a:cubicBezTo>
                <a:cubicBezTo>
                  <a:pt x="2902" y="20"/>
                  <a:pt x="2954" y="35"/>
                  <a:pt x="3087" y="43"/>
                </a:cubicBezTo>
                <a:cubicBezTo>
                  <a:pt x="3367" y="81"/>
                  <a:pt x="3471" y="61"/>
                  <a:pt x="3851" y="54"/>
                </a:cubicBezTo>
                <a:cubicBezTo>
                  <a:pt x="3939" y="26"/>
                  <a:pt x="3933" y="24"/>
                  <a:pt x="4086" y="54"/>
                </a:cubicBezTo>
                <a:cubicBezTo>
                  <a:pt x="4103" y="57"/>
                  <a:pt x="4107" y="82"/>
                  <a:pt x="4122" y="90"/>
                </a:cubicBezTo>
                <a:cubicBezTo>
                  <a:pt x="4132" y="95"/>
                  <a:pt x="4145" y="90"/>
                  <a:pt x="4157" y="90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7663" name="Freeform 14"/>
          <p:cNvSpPr>
            <a:spLocks/>
          </p:cNvSpPr>
          <p:nvPr/>
        </p:nvSpPr>
        <p:spPr bwMode="auto">
          <a:xfrm>
            <a:off x="1816101" y="2474914"/>
            <a:ext cx="8261351" cy="422275"/>
          </a:xfrm>
          <a:custGeom>
            <a:avLst/>
            <a:gdLst>
              <a:gd name="T0" fmla="*/ 0 w 3903"/>
              <a:gd name="T1" fmla="*/ 2147483647 h 266"/>
              <a:gd name="T2" fmla="*/ 2147483647 w 3903"/>
              <a:gd name="T3" fmla="*/ 2147483647 h 266"/>
              <a:gd name="T4" fmla="*/ 2147483647 w 3903"/>
              <a:gd name="T5" fmla="*/ 2147483647 h 266"/>
              <a:gd name="T6" fmla="*/ 2147483647 w 3903"/>
              <a:gd name="T7" fmla="*/ 2147483647 h 266"/>
              <a:gd name="T8" fmla="*/ 2147483647 w 3903"/>
              <a:gd name="T9" fmla="*/ 2147483647 h 266"/>
              <a:gd name="T10" fmla="*/ 2147483647 w 3903"/>
              <a:gd name="T11" fmla="*/ 2147483647 h 266"/>
              <a:gd name="T12" fmla="*/ 2147483647 w 3903"/>
              <a:gd name="T13" fmla="*/ 2147483647 h 266"/>
              <a:gd name="T14" fmla="*/ 2147483647 w 3903"/>
              <a:gd name="T15" fmla="*/ 2147483647 h 266"/>
              <a:gd name="T16" fmla="*/ 2147483647 w 3903"/>
              <a:gd name="T17" fmla="*/ 2147483647 h 266"/>
              <a:gd name="T18" fmla="*/ 2147483647 w 3903"/>
              <a:gd name="T19" fmla="*/ 2147483647 h 266"/>
              <a:gd name="T20" fmla="*/ 2147483647 w 3903"/>
              <a:gd name="T21" fmla="*/ 2147483647 h 266"/>
              <a:gd name="T22" fmla="*/ 2147483647 w 3903"/>
              <a:gd name="T23" fmla="*/ 2147483647 h 266"/>
              <a:gd name="T24" fmla="*/ 2147483647 w 3903"/>
              <a:gd name="T25" fmla="*/ 2147483647 h 266"/>
              <a:gd name="T26" fmla="*/ 2147483647 w 3903"/>
              <a:gd name="T27" fmla="*/ 2147483647 h 266"/>
              <a:gd name="T28" fmla="*/ 2147483647 w 3903"/>
              <a:gd name="T29" fmla="*/ 2147483647 h 266"/>
              <a:gd name="T30" fmla="*/ 2147483647 w 3903"/>
              <a:gd name="T31" fmla="*/ 2147483647 h 266"/>
              <a:gd name="T32" fmla="*/ 2147483647 w 3903"/>
              <a:gd name="T33" fmla="*/ 2147483647 h 266"/>
              <a:gd name="T34" fmla="*/ 2147483647 w 3903"/>
              <a:gd name="T35" fmla="*/ 2147483647 h 266"/>
              <a:gd name="T36" fmla="*/ 2147483647 w 3903"/>
              <a:gd name="T37" fmla="*/ 2147483647 h 266"/>
              <a:gd name="T38" fmla="*/ 2147483647 w 3903"/>
              <a:gd name="T39" fmla="*/ 2147483647 h 266"/>
              <a:gd name="T40" fmla="*/ 2147483647 w 3903"/>
              <a:gd name="T41" fmla="*/ 2147483647 h 266"/>
              <a:gd name="T42" fmla="*/ 2147483647 w 3903"/>
              <a:gd name="T43" fmla="*/ 2147483647 h 266"/>
              <a:gd name="T44" fmla="*/ 2147483647 w 3903"/>
              <a:gd name="T45" fmla="*/ 2147483647 h 266"/>
              <a:gd name="T46" fmla="*/ 2147483647 w 3903"/>
              <a:gd name="T47" fmla="*/ 2147483647 h 266"/>
              <a:gd name="T48" fmla="*/ 2147483647 w 3903"/>
              <a:gd name="T49" fmla="*/ 2147483647 h 266"/>
              <a:gd name="T50" fmla="*/ 2147483647 w 3903"/>
              <a:gd name="T51" fmla="*/ 2147483647 h 266"/>
              <a:gd name="T52" fmla="*/ 2147483647 w 3903"/>
              <a:gd name="T53" fmla="*/ 2147483647 h 26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03"/>
              <a:gd name="T82" fmla="*/ 0 h 266"/>
              <a:gd name="T83" fmla="*/ 3903 w 3903"/>
              <a:gd name="T84" fmla="*/ 266 h 26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03" h="266">
                <a:moveTo>
                  <a:pt x="0" y="98"/>
                </a:moveTo>
                <a:cubicBezTo>
                  <a:pt x="81" y="79"/>
                  <a:pt x="164" y="72"/>
                  <a:pt x="247" y="63"/>
                </a:cubicBezTo>
                <a:cubicBezTo>
                  <a:pt x="432" y="0"/>
                  <a:pt x="206" y="24"/>
                  <a:pt x="647" y="40"/>
                </a:cubicBezTo>
                <a:cubicBezTo>
                  <a:pt x="672" y="48"/>
                  <a:pt x="692" y="67"/>
                  <a:pt x="717" y="75"/>
                </a:cubicBezTo>
                <a:cubicBezTo>
                  <a:pt x="743" y="83"/>
                  <a:pt x="772" y="83"/>
                  <a:pt x="799" y="87"/>
                </a:cubicBezTo>
                <a:cubicBezTo>
                  <a:pt x="1182" y="77"/>
                  <a:pt x="1557" y="49"/>
                  <a:pt x="1940" y="40"/>
                </a:cubicBezTo>
                <a:cubicBezTo>
                  <a:pt x="2303" y="18"/>
                  <a:pt x="2660" y="51"/>
                  <a:pt x="3021" y="63"/>
                </a:cubicBezTo>
                <a:cubicBezTo>
                  <a:pt x="3201" y="69"/>
                  <a:pt x="3382" y="70"/>
                  <a:pt x="3562" y="75"/>
                </a:cubicBezTo>
                <a:cubicBezTo>
                  <a:pt x="3676" y="78"/>
                  <a:pt x="3789" y="83"/>
                  <a:pt x="3903" y="87"/>
                </a:cubicBezTo>
                <a:cubicBezTo>
                  <a:pt x="3858" y="218"/>
                  <a:pt x="3903" y="122"/>
                  <a:pt x="3585" y="134"/>
                </a:cubicBezTo>
                <a:cubicBezTo>
                  <a:pt x="3237" y="147"/>
                  <a:pt x="2896" y="172"/>
                  <a:pt x="2551" y="204"/>
                </a:cubicBezTo>
                <a:cubicBezTo>
                  <a:pt x="2354" y="254"/>
                  <a:pt x="2422" y="241"/>
                  <a:pt x="2010" y="204"/>
                </a:cubicBezTo>
                <a:cubicBezTo>
                  <a:pt x="1990" y="202"/>
                  <a:pt x="1983" y="144"/>
                  <a:pt x="1975" y="134"/>
                </a:cubicBezTo>
                <a:cubicBezTo>
                  <a:pt x="1949" y="102"/>
                  <a:pt x="1893" y="95"/>
                  <a:pt x="1857" y="87"/>
                </a:cubicBezTo>
                <a:cubicBezTo>
                  <a:pt x="1796" y="45"/>
                  <a:pt x="1736" y="70"/>
                  <a:pt x="1669" y="87"/>
                </a:cubicBezTo>
                <a:cubicBezTo>
                  <a:pt x="1661" y="99"/>
                  <a:pt x="1657" y="113"/>
                  <a:pt x="1646" y="122"/>
                </a:cubicBezTo>
                <a:cubicBezTo>
                  <a:pt x="1636" y="130"/>
                  <a:pt x="1622" y="128"/>
                  <a:pt x="1611" y="134"/>
                </a:cubicBezTo>
                <a:cubicBezTo>
                  <a:pt x="1513" y="190"/>
                  <a:pt x="1609" y="154"/>
                  <a:pt x="1528" y="181"/>
                </a:cubicBezTo>
                <a:cubicBezTo>
                  <a:pt x="1243" y="163"/>
                  <a:pt x="1046" y="152"/>
                  <a:pt x="729" y="145"/>
                </a:cubicBezTo>
                <a:cubicBezTo>
                  <a:pt x="549" y="89"/>
                  <a:pt x="415" y="212"/>
                  <a:pt x="247" y="240"/>
                </a:cubicBezTo>
                <a:cubicBezTo>
                  <a:pt x="235" y="248"/>
                  <a:pt x="226" y="266"/>
                  <a:pt x="212" y="263"/>
                </a:cubicBezTo>
                <a:cubicBezTo>
                  <a:pt x="184" y="257"/>
                  <a:pt x="169" y="220"/>
                  <a:pt x="141" y="216"/>
                </a:cubicBezTo>
                <a:cubicBezTo>
                  <a:pt x="114" y="212"/>
                  <a:pt x="86" y="208"/>
                  <a:pt x="59" y="204"/>
                </a:cubicBezTo>
                <a:cubicBezTo>
                  <a:pt x="43" y="181"/>
                  <a:pt x="28" y="157"/>
                  <a:pt x="12" y="134"/>
                </a:cubicBezTo>
                <a:cubicBezTo>
                  <a:pt x="4" y="122"/>
                  <a:pt x="22" y="104"/>
                  <a:pt x="35" y="98"/>
                </a:cubicBezTo>
                <a:cubicBezTo>
                  <a:pt x="56" y="87"/>
                  <a:pt x="82" y="88"/>
                  <a:pt x="106" y="87"/>
                </a:cubicBezTo>
                <a:cubicBezTo>
                  <a:pt x="141" y="85"/>
                  <a:pt x="177" y="87"/>
                  <a:pt x="212" y="87"/>
                </a:cubicBezTo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4" name="Freeform 15"/>
          <p:cNvSpPr>
            <a:spLocks/>
          </p:cNvSpPr>
          <p:nvPr/>
        </p:nvSpPr>
        <p:spPr bwMode="auto">
          <a:xfrm>
            <a:off x="5183717" y="2517776"/>
            <a:ext cx="635000" cy="225425"/>
          </a:xfrm>
          <a:custGeom>
            <a:avLst/>
            <a:gdLst>
              <a:gd name="T0" fmla="*/ 2147483647 w 300"/>
              <a:gd name="T1" fmla="*/ 2147483647 h 142"/>
              <a:gd name="T2" fmla="*/ 2147483647 w 300"/>
              <a:gd name="T3" fmla="*/ 2147483647 h 142"/>
              <a:gd name="T4" fmla="*/ 2147483647 w 300"/>
              <a:gd name="T5" fmla="*/ 2147483647 h 142"/>
              <a:gd name="T6" fmla="*/ 2147483647 w 300"/>
              <a:gd name="T7" fmla="*/ 2147483647 h 142"/>
              <a:gd name="T8" fmla="*/ 2147483647 w 300"/>
              <a:gd name="T9" fmla="*/ 2147483647 h 142"/>
              <a:gd name="T10" fmla="*/ 2147483647 w 300"/>
              <a:gd name="T11" fmla="*/ 2147483647 h 142"/>
              <a:gd name="T12" fmla="*/ 2147483647 w 300"/>
              <a:gd name="T13" fmla="*/ 2147483647 h 142"/>
              <a:gd name="T14" fmla="*/ 2147483647 w 300"/>
              <a:gd name="T15" fmla="*/ 2147483647 h 1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0"/>
              <a:gd name="T25" fmla="*/ 0 h 142"/>
              <a:gd name="T26" fmla="*/ 300 w 300"/>
              <a:gd name="T27" fmla="*/ 142 h 1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0" h="142">
                <a:moveTo>
                  <a:pt x="184" y="1"/>
                </a:moveTo>
                <a:cubicBezTo>
                  <a:pt x="215" y="5"/>
                  <a:pt x="249" y="0"/>
                  <a:pt x="278" y="13"/>
                </a:cubicBezTo>
                <a:cubicBezTo>
                  <a:pt x="289" y="18"/>
                  <a:pt x="290" y="36"/>
                  <a:pt x="290" y="48"/>
                </a:cubicBezTo>
                <a:cubicBezTo>
                  <a:pt x="290" y="72"/>
                  <a:pt x="300" y="109"/>
                  <a:pt x="278" y="118"/>
                </a:cubicBezTo>
                <a:cubicBezTo>
                  <a:pt x="216" y="142"/>
                  <a:pt x="145" y="126"/>
                  <a:pt x="78" y="130"/>
                </a:cubicBezTo>
                <a:cubicBezTo>
                  <a:pt x="55" y="126"/>
                  <a:pt x="22" y="137"/>
                  <a:pt x="8" y="118"/>
                </a:cubicBezTo>
                <a:cubicBezTo>
                  <a:pt x="0" y="108"/>
                  <a:pt x="74" y="63"/>
                  <a:pt x="78" y="60"/>
                </a:cubicBezTo>
                <a:cubicBezTo>
                  <a:pt x="118" y="0"/>
                  <a:pt x="88" y="28"/>
                  <a:pt x="184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5" name="Freeform 16"/>
          <p:cNvSpPr>
            <a:spLocks/>
          </p:cNvSpPr>
          <p:nvPr/>
        </p:nvSpPr>
        <p:spPr bwMode="auto">
          <a:xfrm>
            <a:off x="9491134" y="2533650"/>
            <a:ext cx="819151" cy="819150"/>
          </a:xfrm>
          <a:custGeom>
            <a:avLst/>
            <a:gdLst>
              <a:gd name="T0" fmla="*/ 2147483647 w 387"/>
              <a:gd name="T1" fmla="*/ 2147483647 h 516"/>
              <a:gd name="T2" fmla="*/ 2147483647 w 387"/>
              <a:gd name="T3" fmla="*/ 2147483647 h 516"/>
              <a:gd name="T4" fmla="*/ 2147483647 w 387"/>
              <a:gd name="T5" fmla="*/ 2147483647 h 516"/>
              <a:gd name="T6" fmla="*/ 2147483647 w 387"/>
              <a:gd name="T7" fmla="*/ 2147483647 h 516"/>
              <a:gd name="T8" fmla="*/ 2147483647 w 387"/>
              <a:gd name="T9" fmla="*/ 2147483647 h 516"/>
              <a:gd name="T10" fmla="*/ 2147483647 w 387"/>
              <a:gd name="T11" fmla="*/ 2147483647 h 516"/>
              <a:gd name="T12" fmla="*/ 2147483647 w 387"/>
              <a:gd name="T13" fmla="*/ 2147483647 h 516"/>
              <a:gd name="T14" fmla="*/ 2147483647 w 387"/>
              <a:gd name="T15" fmla="*/ 2147483647 h 516"/>
              <a:gd name="T16" fmla="*/ 2147483647 w 387"/>
              <a:gd name="T17" fmla="*/ 2147483647 h 516"/>
              <a:gd name="T18" fmla="*/ 2147483647 w 387"/>
              <a:gd name="T19" fmla="*/ 2147483647 h 516"/>
              <a:gd name="T20" fmla="*/ 2147483647 w 387"/>
              <a:gd name="T21" fmla="*/ 2147483647 h 516"/>
              <a:gd name="T22" fmla="*/ 2147483647 w 387"/>
              <a:gd name="T23" fmla="*/ 2147483647 h 516"/>
              <a:gd name="T24" fmla="*/ 2147483647 w 387"/>
              <a:gd name="T25" fmla="*/ 2147483647 h 516"/>
              <a:gd name="T26" fmla="*/ 2147483647 w 387"/>
              <a:gd name="T27" fmla="*/ 2147483647 h 516"/>
              <a:gd name="T28" fmla="*/ 2147483647 w 387"/>
              <a:gd name="T29" fmla="*/ 2147483647 h 5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"/>
              <a:gd name="T46" fmla="*/ 0 h 516"/>
              <a:gd name="T47" fmla="*/ 387 w 387"/>
              <a:gd name="T48" fmla="*/ 516 h 5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" h="516">
                <a:moveTo>
                  <a:pt x="112" y="50"/>
                </a:moveTo>
                <a:cubicBezTo>
                  <a:pt x="163" y="54"/>
                  <a:pt x="214" y="61"/>
                  <a:pt x="265" y="61"/>
                </a:cubicBezTo>
                <a:cubicBezTo>
                  <a:pt x="301" y="61"/>
                  <a:pt x="123" y="32"/>
                  <a:pt x="159" y="38"/>
                </a:cubicBezTo>
                <a:cubicBezTo>
                  <a:pt x="199" y="44"/>
                  <a:pt x="238" y="53"/>
                  <a:pt x="277" y="61"/>
                </a:cubicBezTo>
                <a:cubicBezTo>
                  <a:pt x="297" y="138"/>
                  <a:pt x="307" y="160"/>
                  <a:pt x="289" y="250"/>
                </a:cubicBezTo>
                <a:cubicBezTo>
                  <a:pt x="284" y="274"/>
                  <a:pt x="273" y="297"/>
                  <a:pt x="265" y="320"/>
                </a:cubicBezTo>
                <a:cubicBezTo>
                  <a:pt x="261" y="332"/>
                  <a:pt x="253" y="355"/>
                  <a:pt x="253" y="355"/>
                </a:cubicBezTo>
                <a:cubicBezTo>
                  <a:pt x="249" y="390"/>
                  <a:pt x="242" y="425"/>
                  <a:pt x="242" y="461"/>
                </a:cubicBezTo>
                <a:cubicBezTo>
                  <a:pt x="242" y="477"/>
                  <a:pt x="240" y="498"/>
                  <a:pt x="253" y="508"/>
                </a:cubicBezTo>
                <a:cubicBezTo>
                  <a:pt x="263" y="516"/>
                  <a:pt x="277" y="500"/>
                  <a:pt x="289" y="496"/>
                </a:cubicBezTo>
                <a:cubicBezTo>
                  <a:pt x="304" y="449"/>
                  <a:pt x="309" y="401"/>
                  <a:pt x="324" y="355"/>
                </a:cubicBezTo>
                <a:cubicBezTo>
                  <a:pt x="313" y="81"/>
                  <a:pt x="387" y="58"/>
                  <a:pt x="206" y="3"/>
                </a:cubicBezTo>
                <a:cubicBezTo>
                  <a:pt x="143" y="7"/>
                  <a:pt x="79" y="0"/>
                  <a:pt x="18" y="14"/>
                </a:cubicBezTo>
                <a:cubicBezTo>
                  <a:pt x="6" y="17"/>
                  <a:pt x="0" y="39"/>
                  <a:pt x="6" y="50"/>
                </a:cubicBezTo>
                <a:cubicBezTo>
                  <a:pt x="17" y="72"/>
                  <a:pt x="79" y="55"/>
                  <a:pt x="112" y="5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7666" name="Freeform 17"/>
          <p:cNvSpPr>
            <a:spLocks/>
          </p:cNvSpPr>
          <p:nvPr/>
        </p:nvSpPr>
        <p:spPr bwMode="auto">
          <a:xfrm>
            <a:off x="3759201" y="914401"/>
            <a:ext cx="1435100" cy="1420813"/>
          </a:xfrm>
          <a:custGeom>
            <a:avLst/>
            <a:gdLst>
              <a:gd name="T0" fmla="*/ 2147483647 w 678"/>
              <a:gd name="T1" fmla="*/ 2147483647 h 895"/>
              <a:gd name="T2" fmla="*/ 2147483647 w 678"/>
              <a:gd name="T3" fmla="*/ 2147483647 h 895"/>
              <a:gd name="T4" fmla="*/ 2147483647 w 678"/>
              <a:gd name="T5" fmla="*/ 2147483647 h 895"/>
              <a:gd name="T6" fmla="*/ 2147483647 w 678"/>
              <a:gd name="T7" fmla="*/ 2147483647 h 895"/>
              <a:gd name="T8" fmla="*/ 2147483647 w 678"/>
              <a:gd name="T9" fmla="*/ 2147483647 h 895"/>
              <a:gd name="T10" fmla="*/ 2147483647 w 678"/>
              <a:gd name="T11" fmla="*/ 2147483647 h 895"/>
              <a:gd name="T12" fmla="*/ 2147483647 w 678"/>
              <a:gd name="T13" fmla="*/ 2147483647 h 895"/>
              <a:gd name="T14" fmla="*/ 2147483647 w 678"/>
              <a:gd name="T15" fmla="*/ 2147483647 h 895"/>
              <a:gd name="T16" fmla="*/ 2147483647 w 678"/>
              <a:gd name="T17" fmla="*/ 2147483647 h 895"/>
              <a:gd name="T18" fmla="*/ 2147483647 w 678"/>
              <a:gd name="T19" fmla="*/ 2147483647 h 895"/>
              <a:gd name="T20" fmla="*/ 2147483647 w 678"/>
              <a:gd name="T21" fmla="*/ 2147483647 h 895"/>
              <a:gd name="T22" fmla="*/ 2147483647 w 678"/>
              <a:gd name="T23" fmla="*/ 2147483647 h 895"/>
              <a:gd name="T24" fmla="*/ 2147483647 w 678"/>
              <a:gd name="T25" fmla="*/ 2147483647 h 895"/>
              <a:gd name="T26" fmla="*/ 2147483647 w 678"/>
              <a:gd name="T27" fmla="*/ 0 h 895"/>
              <a:gd name="T28" fmla="*/ 2147483647 w 678"/>
              <a:gd name="T29" fmla="*/ 2147483647 h 89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8"/>
              <a:gd name="T46" fmla="*/ 0 h 895"/>
              <a:gd name="T47" fmla="*/ 678 w 678"/>
              <a:gd name="T48" fmla="*/ 895 h 89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8" h="895">
                <a:moveTo>
                  <a:pt x="130" y="35"/>
                </a:moveTo>
                <a:cubicBezTo>
                  <a:pt x="96" y="84"/>
                  <a:pt x="88" y="132"/>
                  <a:pt x="71" y="188"/>
                </a:cubicBezTo>
                <a:cubicBezTo>
                  <a:pt x="64" y="212"/>
                  <a:pt x="47" y="258"/>
                  <a:pt x="47" y="258"/>
                </a:cubicBezTo>
                <a:cubicBezTo>
                  <a:pt x="49" y="307"/>
                  <a:pt x="0" y="691"/>
                  <a:pt x="141" y="776"/>
                </a:cubicBezTo>
                <a:cubicBezTo>
                  <a:pt x="167" y="791"/>
                  <a:pt x="196" y="799"/>
                  <a:pt x="224" y="811"/>
                </a:cubicBezTo>
                <a:cubicBezTo>
                  <a:pt x="265" y="852"/>
                  <a:pt x="288" y="875"/>
                  <a:pt x="341" y="893"/>
                </a:cubicBezTo>
                <a:cubicBezTo>
                  <a:pt x="474" y="884"/>
                  <a:pt x="503" y="895"/>
                  <a:pt x="600" y="846"/>
                </a:cubicBezTo>
                <a:cubicBezTo>
                  <a:pt x="665" y="750"/>
                  <a:pt x="643" y="804"/>
                  <a:pt x="659" y="681"/>
                </a:cubicBezTo>
                <a:cubicBezTo>
                  <a:pt x="654" y="564"/>
                  <a:pt x="678" y="405"/>
                  <a:pt x="588" y="305"/>
                </a:cubicBezTo>
                <a:cubicBezTo>
                  <a:pt x="562" y="276"/>
                  <a:pt x="533" y="250"/>
                  <a:pt x="506" y="223"/>
                </a:cubicBezTo>
                <a:cubicBezTo>
                  <a:pt x="485" y="202"/>
                  <a:pt x="449" y="203"/>
                  <a:pt x="423" y="188"/>
                </a:cubicBezTo>
                <a:cubicBezTo>
                  <a:pt x="389" y="168"/>
                  <a:pt x="359" y="143"/>
                  <a:pt x="329" y="117"/>
                </a:cubicBezTo>
                <a:cubicBezTo>
                  <a:pt x="296" y="88"/>
                  <a:pt x="271" y="49"/>
                  <a:pt x="235" y="23"/>
                </a:cubicBezTo>
                <a:cubicBezTo>
                  <a:pt x="215" y="9"/>
                  <a:pt x="165" y="0"/>
                  <a:pt x="165" y="0"/>
                </a:cubicBezTo>
                <a:cubicBezTo>
                  <a:pt x="151" y="42"/>
                  <a:pt x="165" y="35"/>
                  <a:pt x="130" y="3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pic>
        <p:nvPicPr>
          <p:cNvPr id="27667" name="Picture 2" descr="enain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1" y="2335213"/>
            <a:ext cx="3130549" cy="187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750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nap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67" y="3298825"/>
            <a:ext cx="4442884" cy="266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2" descr="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33376"/>
            <a:ext cx="4438651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ovéPole 1"/>
          <p:cNvSpPr txBox="1">
            <a:spLocks noChangeArrowheads="1"/>
          </p:cNvSpPr>
          <p:nvPr/>
        </p:nvSpPr>
        <p:spPr bwMode="auto">
          <a:xfrm>
            <a:off x="431801" y="2205039"/>
            <a:ext cx="38475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/>
              <a:t> Acid on aprismatic enamel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/>
              <a:t>Acid on prismatic enamel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911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Dentin –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composition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95400" y="1916113"/>
            <a:ext cx="10058400" cy="41148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More </a:t>
            </a:r>
            <a:r>
              <a:rPr lang="cs-CZ" dirty="0" err="1" smtClean="0"/>
              <a:t>water</a:t>
            </a:r>
            <a:r>
              <a:rPr lang="cs-CZ" dirty="0" smtClean="0"/>
              <a:t> –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wett</a:t>
            </a:r>
            <a:r>
              <a:rPr lang="cs-CZ" dirty="0" smtClean="0"/>
              <a:t>  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minerals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urface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Smear</a:t>
            </a:r>
            <a:r>
              <a:rPr lang="cs-CZ" dirty="0" smtClean="0"/>
              <a:t> </a:t>
            </a:r>
            <a:r>
              <a:rPr lang="cs-CZ" dirty="0" err="1" smtClean="0"/>
              <a:t>layer</a:t>
            </a:r>
            <a:r>
              <a:rPr lang="cs-CZ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i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i="1" dirty="0" err="1" smtClean="0"/>
              <a:t>Composite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hydrophobic</a:t>
            </a:r>
            <a:r>
              <a:rPr lang="cs-CZ" i="1" dirty="0" smtClean="0"/>
              <a:t>, </a:t>
            </a:r>
            <a:r>
              <a:rPr lang="cs-CZ" i="1" dirty="0" err="1" smtClean="0"/>
              <a:t>we</a:t>
            </a:r>
            <a:r>
              <a:rPr lang="cs-CZ" i="1" dirty="0" smtClean="0"/>
              <a:t> </a:t>
            </a:r>
            <a:r>
              <a:rPr lang="cs-CZ" i="1" dirty="0" err="1" smtClean="0"/>
              <a:t>need</a:t>
            </a:r>
            <a:r>
              <a:rPr lang="cs-CZ" i="1" dirty="0" smtClean="0"/>
              <a:t> </a:t>
            </a:r>
            <a:r>
              <a:rPr lang="cs-CZ" i="1" dirty="0" err="1" smtClean="0"/>
              <a:t>hydrofilic</a:t>
            </a:r>
            <a:r>
              <a:rPr lang="cs-CZ" i="1" dirty="0" smtClean="0"/>
              <a:t> substance </a:t>
            </a:r>
          </a:p>
          <a:p>
            <a:pPr>
              <a:defRPr/>
            </a:pPr>
            <a:endParaRPr lang="cs-CZ" i="1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318A6B-99C2-45CA-BB79-B47E42032A6A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020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5BB3C-A045-4E6B-A288-D392724FCB0D}" type="slidenum">
              <a:rPr lang="cs-CZ"/>
              <a:pPr>
                <a:defRPr/>
              </a:pPr>
              <a:t>28</a:t>
            </a:fld>
            <a:endParaRPr lang="cs-CZ"/>
          </a:p>
        </p:txBody>
      </p:sp>
      <p:sp>
        <p:nvSpPr>
          <p:cNvPr id="32771" name="WordArt 2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411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Dentin </a:t>
            </a:r>
          </a:p>
        </p:txBody>
      </p:sp>
      <p:sp>
        <p:nvSpPr>
          <p:cNvPr id="32772" name="plant"/>
          <p:cNvSpPr>
            <a:spLocks noEditPoints="1" noChangeArrowheads="1"/>
          </p:cNvSpPr>
          <p:nvPr/>
        </p:nvSpPr>
        <p:spPr bwMode="auto">
          <a:xfrm>
            <a:off x="5080000" y="34290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73" name="plant"/>
          <p:cNvSpPr>
            <a:spLocks noEditPoints="1" noChangeArrowheads="1"/>
          </p:cNvSpPr>
          <p:nvPr/>
        </p:nvSpPr>
        <p:spPr bwMode="auto">
          <a:xfrm>
            <a:off x="6096000" y="36576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74" name="plant"/>
          <p:cNvSpPr>
            <a:spLocks noEditPoints="1" noChangeArrowheads="1"/>
          </p:cNvSpPr>
          <p:nvPr/>
        </p:nvSpPr>
        <p:spPr bwMode="auto">
          <a:xfrm>
            <a:off x="3759200" y="38862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75" name="plant"/>
          <p:cNvSpPr>
            <a:spLocks noEditPoints="1" noChangeArrowheads="1"/>
          </p:cNvSpPr>
          <p:nvPr/>
        </p:nvSpPr>
        <p:spPr bwMode="auto">
          <a:xfrm>
            <a:off x="5486400" y="30480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76" name="plant"/>
          <p:cNvSpPr>
            <a:spLocks noEditPoints="1" noChangeArrowheads="1"/>
          </p:cNvSpPr>
          <p:nvPr/>
        </p:nvSpPr>
        <p:spPr bwMode="auto">
          <a:xfrm>
            <a:off x="5994400" y="44196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77" name="plant"/>
          <p:cNvSpPr>
            <a:spLocks noEditPoints="1" noChangeArrowheads="1"/>
          </p:cNvSpPr>
          <p:nvPr/>
        </p:nvSpPr>
        <p:spPr bwMode="auto">
          <a:xfrm>
            <a:off x="3556000" y="35814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78" name="plant"/>
          <p:cNvSpPr>
            <a:spLocks noEditPoints="1" noChangeArrowheads="1"/>
          </p:cNvSpPr>
          <p:nvPr/>
        </p:nvSpPr>
        <p:spPr bwMode="auto">
          <a:xfrm>
            <a:off x="8229600" y="33528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79" name="plant"/>
          <p:cNvSpPr>
            <a:spLocks noEditPoints="1" noChangeArrowheads="1"/>
          </p:cNvSpPr>
          <p:nvPr/>
        </p:nvSpPr>
        <p:spPr bwMode="auto">
          <a:xfrm>
            <a:off x="8128000" y="41148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80" name="plant"/>
          <p:cNvSpPr>
            <a:spLocks noEditPoints="1" noChangeArrowheads="1"/>
          </p:cNvSpPr>
          <p:nvPr/>
        </p:nvSpPr>
        <p:spPr bwMode="auto">
          <a:xfrm>
            <a:off x="7416800" y="32766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81" name="plant"/>
          <p:cNvSpPr>
            <a:spLocks noEditPoints="1" noChangeArrowheads="1"/>
          </p:cNvSpPr>
          <p:nvPr/>
        </p:nvSpPr>
        <p:spPr bwMode="auto">
          <a:xfrm>
            <a:off x="7112000" y="42672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82" name="plant"/>
          <p:cNvSpPr>
            <a:spLocks noEditPoints="1" noChangeArrowheads="1"/>
          </p:cNvSpPr>
          <p:nvPr/>
        </p:nvSpPr>
        <p:spPr bwMode="auto">
          <a:xfrm>
            <a:off x="8432800" y="35052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83" name="plant"/>
          <p:cNvSpPr>
            <a:spLocks noEditPoints="1" noChangeArrowheads="1"/>
          </p:cNvSpPr>
          <p:nvPr/>
        </p:nvSpPr>
        <p:spPr bwMode="auto">
          <a:xfrm>
            <a:off x="8636000" y="36576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84" name="plant"/>
          <p:cNvSpPr>
            <a:spLocks noEditPoints="1" noChangeArrowheads="1"/>
          </p:cNvSpPr>
          <p:nvPr/>
        </p:nvSpPr>
        <p:spPr bwMode="auto">
          <a:xfrm>
            <a:off x="5080000" y="44958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85" name="plant"/>
          <p:cNvSpPr>
            <a:spLocks noEditPoints="1" noChangeArrowheads="1"/>
          </p:cNvSpPr>
          <p:nvPr/>
        </p:nvSpPr>
        <p:spPr bwMode="auto">
          <a:xfrm>
            <a:off x="5892800" y="32004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86" name="plant"/>
          <p:cNvSpPr>
            <a:spLocks noEditPoints="1" noChangeArrowheads="1"/>
          </p:cNvSpPr>
          <p:nvPr/>
        </p:nvSpPr>
        <p:spPr bwMode="auto">
          <a:xfrm>
            <a:off x="9550400" y="39624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87" name="plant"/>
          <p:cNvSpPr>
            <a:spLocks noEditPoints="1" noChangeArrowheads="1"/>
          </p:cNvSpPr>
          <p:nvPr/>
        </p:nvSpPr>
        <p:spPr bwMode="auto">
          <a:xfrm>
            <a:off x="4775200" y="35814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88" name="plant"/>
          <p:cNvSpPr>
            <a:spLocks noEditPoints="1" noChangeArrowheads="1"/>
          </p:cNvSpPr>
          <p:nvPr/>
        </p:nvSpPr>
        <p:spPr bwMode="auto">
          <a:xfrm>
            <a:off x="9245600" y="28194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89" name="plant"/>
          <p:cNvSpPr>
            <a:spLocks noEditPoints="1" noChangeArrowheads="1"/>
          </p:cNvSpPr>
          <p:nvPr/>
        </p:nvSpPr>
        <p:spPr bwMode="auto">
          <a:xfrm>
            <a:off x="7416800" y="28194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90" name="plant"/>
          <p:cNvSpPr>
            <a:spLocks noEditPoints="1" noChangeArrowheads="1"/>
          </p:cNvSpPr>
          <p:nvPr/>
        </p:nvSpPr>
        <p:spPr bwMode="auto">
          <a:xfrm>
            <a:off x="3251200" y="37338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91" name="plant"/>
          <p:cNvSpPr>
            <a:spLocks noEditPoints="1" noChangeArrowheads="1"/>
          </p:cNvSpPr>
          <p:nvPr/>
        </p:nvSpPr>
        <p:spPr bwMode="auto">
          <a:xfrm>
            <a:off x="3454400" y="46482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92" name="plant"/>
          <p:cNvSpPr>
            <a:spLocks noEditPoints="1" noChangeArrowheads="1"/>
          </p:cNvSpPr>
          <p:nvPr/>
        </p:nvSpPr>
        <p:spPr bwMode="auto">
          <a:xfrm>
            <a:off x="8839200" y="38100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93" name="plant"/>
          <p:cNvSpPr>
            <a:spLocks noEditPoints="1" noChangeArrowheads="1"/>
          </p:cNvSpPr>
          <p:nvPr/>
        </p:nvSpPr>
        <p:spPr bwMode="auto">
          <a:xfrm>
            <a:off x="4368800" y="49530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94" name="plant"/>
          <p:cNvSpPr>
            <a:spLocks noEditPoints="1" noChangeArrowheads="1"/>
          </p:cNvSpPr>
          <p:nvPr/>
        </p:nvSpPr>
        <p:spPr bwMode="auto">
          <a:xfrm>
            <a:off x="7924800" y="28956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95" name="plant"/>
          <p:cNvSpPr>
            <a:spLocks noEditPoints="1" noChangeArrowheads="1"/>
          </p:cNvSpPr>
          <p:nvPr/>
        </p:nvSpPr>
        <p:spPr bwMode="auto">
          <a:xfrm>
            <a:off x="8636000" y="25146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96" name="plant"/>
          <p:cNvSpPr>
            <a:spLocks noEditPoints="1" noChangeArrowheads="1"/>
          </p:cNvSpPr>
          <p:nvPr/>
        </p:nvSpPr>
        <p:spPr bwMode="auto">
          <a:xfrm>
            <a:off x="9042400" y="39624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97" name="plant"/>
          <p:cNvSpPr>
            <a:spLocks noEditPoints="1" noChangeArrowheads="1"/>
          </p:cNvSpPr>
          <p:nvPr/>
        </p:nvSpPr>
        <p:spPr bwMode="auto">
          <a:xfrm>
            <a:off x="4572000" y="41910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98" name="plant"/>
          <p:cNvSpPr>
            <a:spLocks noEditPoints="1" noChangeArrowheads="1"/>
          </p:cNvSpPr>
          <p:nvPr/>
        </p:nvSpPr>
        <p:spPr bwMode="auto">
          <a:xfrm>
            <a:off x="3251200" y="49530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799" name="plant"/>
          <p:cNvSpPr>
            <a:spLocks noEditPoints="1" noChangeArrowheads="1"/>
          </p:cNvSpPr>
          <p:nvPr/>
        </p:nvSpPr>
        <p:spPr bwMode="auto">
          <a:xfrm>
            <a:off x="6299200" y="3124200"/>
            <a:ext cx="2413000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2800" name="Oval 31"/>
          <p:cNvSpPr>
            <a:spLocks noChangeArrowheads="1"/>
          </p:cNvSpPr>
          <p:nvPr/>
        </p:nvSpPr>
        <p:spPr bwMode="auto">
          <a:xfrm>
            <a:off x="7213600" y="36576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01" name="Oval 32"/>
          <p:cNvSpPr>
            <a:spLocks noChangeArrowheads="1"/>
          </p:cNvSpPr>
          <p:nvPr/>
        </p:nvSpPr>
        <p:spPr bwMode="auto">
          <a:xfrm>
            <a:off x="8636000" y="46482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02" name="Oval 33"/>
          <p:cNvSpPr>
            <a:spLocks noChangeArrowheads="1"/>
          </p:cNvSpPr>
          <p:nvPr/>
        </p:nvSpPr>
        <p:spPr bwMode="auto">
          <a:xfrm>
            <a:off x="7721600" y="41148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03" name="Oval 34"/>
          <p:cNvSpPr>
            <a:spLocks noChangeArrowheads="1"/>
          </p:cNvSpPr>
          <p:nvPr/>
        </p:nvSpPr>
        <p:spPr bwMode="auto">
          <a:xfrm>
            <a:off x="9753600" y="44196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04" name="Oval 35"/>
          <p:cNvSpPr>
            <a:spLocks noChangeArrowheads="1"/>
          </p:cNvSpPr>
          <p:nvPr/>
        </p:nvSpPr>
        <p:spPr bwMode="auto">
          <a:xfrm>
            <a:off x="8839200" y="38862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05" name="Oval 36"/>
          <p:cNvSpPr>
            <a:spLocks noChangeArrowheads="1"/>
          </p:cNvSpPr>
          <p:nvPr/>
        </p:nvSpPr>
        <p:spPr bwMode="auto">
          <a:xfrm>
            <a:off x="9550400" y="38100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06" name="Oval 37"/>
          <p:cNvSpPr>
            <a:spLocks noChangeArrowheads="1"/>
          </p:cNvSpPr>
          <p:nvPr/>
        </p:nvSpPr>
        <p:spPr bwMode="auto">
          <a:xfrm>
            <a:off x="8229600" y="35814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07" name="Oval 38"/>
          <p:cNvSpPr>
            <a:spLocks noChangeArrowheads="1"/>
          </p:cNvSpPr>
          <p:nvPr/>
        </p:nvSpPr>
        <p:spPr bwMode="auto">
          <a:xfrm>
            <a:off x="9448800" y="32766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08" name="Oval 39"/>
          <p:cNvSpPr>
            <a:spLocks noChangeArrowheads="1"/>
          </p:cNvSpPr>
          <p:nvPr/>
        </p:nvSpPr>
        <p:spPr bwMode="auto">
          <a:xfrm>
            <a:off x="5181600" y="41910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09" name="Oval 40"/>
          <p:cNvSpPr>
            <a:spLocks noChangeArrowheads="1"/>
          </p:cNvSpPr>
          <p:nvPr/>
        </p:nvSpPr>
        <p:spPr bwMode="auto">
          <a:xfrm>
            <a:off x="9855200" y="50292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itchFamily="18" charset="0"/>
            </a:endParaRPr>
          </a:p>
        </p:txBody>
      </p:sp>
      <p:sp>
        <p:nvSpPr>
          <p:cNvPr id="32810" name="Oval 41"/>
          <p:cNvSpPr>
            <a:spLocks noChangeArrowheads="1"/>
          </p:cNvSpPr>
          <p:nvPr/>
        </p:nvSpPr>
        <p:spPr bwMode="auto">
          <a:xfrm>
            <a:off x="8229600" y="53340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11" name="Oval 42"/>
          <p:cNvSpPr>
            <a:spLocks noChangeArrowheads="1"/>
          </p:cNvSpPr>
          <p:nvPr/>
        </p:nvSpPr>
        <p:spPr bwMode="auto">
          <a:xfrm>
            <a:off x="7518400" y="48006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12" name="Oval 43"/>
          <p:cNvSpPr>
            <a:spLocks noChangeArrowheads="1"/>
          </p:cNvSpPr>
          <p:nvPr/>
        </p:nvSpPr>
        <p:spPr bwMode="auto">
          <a:xfrm>
            <a:off x="6705600" y="43434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13" name="Oval 44"/>
          <p:cNvSpPr>
            <a:spLocks noChangeArrowheads="1"/>
          </p:cNvSpPr>
          <p:nvPr/>
        </p:nvSpPr>
        <p:spPr bwMode="auto">
          <a:xfrm>
            <a:off x="5994400" y="39624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14" name="Oval 45"/>
          <p:cNvSpPr>
            <a:spLocks noChangeArrowheads="1"/>
          </p:cNvSpPr>
          <p:nvPr/>
        </p:nvSpPr>
        <p:spPr bwMode="auto">
          <a:xfrm>
            <a:off x="6502400" y="51054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15" name="Oval 46"/>
          <p:cNvSpPr>
            <a:spLocks noChangeArrowheads="1"/>
          </p:cNvSpPr>
          <p:nvPr/>
        </p:nvSpPr>
        <p:spPr bwMode="auto">
          <a:xfrm>
            <a:off x="5689600" y="47244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16" name="Oval 47"/>
          <p:cNvSpPr>
            <a:spLocks noChangeArrowheads="1"/>
          </p:cNvSpPr>
          <p:nvPr/>
        </p:nvSpPr>
        <p:spPr bwMode="auto">
          <a:xfrm>
            <a:off x="3860800" y="45720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17" name="Oval 48"/>
          <p:cNvSpPr>
            <a:spLocks noChangeArrowheads="1"/>
          </p:cNvSpPr>
          <p:nvPr/>
        </p:nvSpPr>
        <p:spPr bwMode="auto">
          <a:xfrm>
            <a:off x="4978400" y="50292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18" name="Oval 49"/>
          <p:cNvSpPr>
            <a:spLocks noChangeArrowheads="1"/>
          </p:cNvSpPr>
          <p:nvPr/>
        </p:nvSpPr>
        <p:spPr bwMode="auto">
          <a:xfrm>
            <a:off x="4368800" y="55626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2819" name="Freeform 50"/>
          <p:cNvSpPr>
            <a:spLocks/>
          </p:cNvSpPr>
          <p:nvPr/>
        </p:nvSpPr>
        <p:spPr bwMode="auto">
          <a:xfrm>
            <a:off x="5689601" y="1524001"/>
            <a:ext cx="1435100" cy="1420813"/>
          </a:xfrm>
          <a:custGeom>
            <a:avLst/>
            <a:gdLst>
              <a:gd name="T0" fmla="*/ 2147483647 w 678"/>
              <a:gd name="T1" fmla="*/ 2147483647 h 895"/>
              <a:gd name="T2" fmla="*/ 2147483647 w 678"/>
              <a:gd name="T3" fmla="*/ 2147483647 h 895"/>
              <a:gd name="T4" fmla="*/ 2147483647 w 678"/>
              <a:gd name="T5" fmla="*/ 2147483647 h 895"/>
              <a:gd name="T6" fmla="*/ 2147483647 w 678"/>
              <a:gd name="T7" fmla="*/ 2147483647 h 895"/>
              <a:gd name="T8" fmla="*/ 2147483647 w 678"/>
              <a:gd name="T9" fmla="*/ 2147483647 h 895"/>
              <a:gd name="T10" fmla="*/ 2147483647 w 678"/>
              <a:gd name="T11" fmla="*/ 2147483647 h 895"/>
              <a:gd name="T12" fmla="*/ 2147483647 w 678"/>
              <a:gd name="T13" fmla="*/ 2147483647 h 895"/>
              <a:gd name="T14" fmla="*/ 2147483647 w 678"/>
              <a:gd name="T15" fmla="*/ 2147483647 h 895"/>
              <a:gd name="T16" fmla="*/ 2147483647 w 678"/>
              <a:gd name="T17" fmla="*/ 2147483647 h 895"/>
              <a:gd name="T18" fmla="*/ 2147483647 w 678"/>
              <a:gd name="T19" fmla="*/ 2147483647 h 895"/>
              <a:gd name="T20" fmla="*/ 2147483647 w 678"/>
              <a:gd name="T21" fmla="*/ 2147483647 h 895"/>
              <a:gd name="T22" fmla="*/ 2147483647 w 678"/>
              <a:gd name="T23" fmla="*/ 2147483647 h 895"/>
              <a:gd name="T24" fmla="*/ 2147483647 w 678"/>
              <a:gd name="T25" fmla="*/ 2147483647 h 895"/>
              <a:gd name="T26" fmla="*/ 2147483647 w 678"/>
              <a:gd name="T27" fmla="*/ 0 h 895"/>
              <a:gd name="T28" fmla="*/ 2147483647 w 678"/>
              <a:gd name="T29" fmla="*/ 2147483647 h 89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8"/>
              <a:gd name="T46" fmla="*/ 0 h 895"/>
              <a:gd name="T47" fmla="*/ 678 w 678"/>
              <a:gd name="T48" fmla="*/ 895 h 89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8" h="895">
                <a:moveTo>
                  <a:pt x="130" y="35"/>
                </a:moveTo>
                <a:cubicBezTo>
                  <a:pt x="96" y="84"/>
                  <a:pt x="88" y="132"/>
                  <a:pt x="71" y="188"/>
                </a:cubicBezTo>
                <a:cubicBezTo>
                  <a:pt x="64" y="212"/>
                  <a:pt x="47" y="258"/>
                  <a:pt x="47" y="258"/>
                </a:cubicBezTo>
                <a:cubicBezTo>
                  <a:pt x="49" y="307"/>
                  <a:pt x="0" y="691"/>
                  <a:pt x="141" y="776"/>
                </a:cubicBezTo>
                <a:cubicBezTo>
                  <a:pt x="167" y="791"/>
                  <a:pt x="196" y="799"/>
                  <a:pt x="224" y="811"/>
                </a:cubicBezTo>
                <a:cubicBezTo>
                  <a:pt x="265" y="852"/>
                  <a:pt x="288" y="875"/>
                  <a:pt x="341" y="893"/>
                </a:cubicBezTo>
                <a:cubicBezTo>
                  <a:pt x="474" y="884"/>
                  <a:pt x="503" y="895"/>
                  <a:pt x="600" y="846"/>
                </a:cubicBezTo>
                <a:cubicBezTo>
                  <a:pt x="665" y="750"/>
                  <a:pt x="643" y="804"/>
                  <a:pt x="659" y="681"/>
                </a:cubicBezTo>
                <a:cubicBezTo>
                  <a:pt x="654" y="564"/>
                  <a:pt x="678" y="405"/>
                  <a:pt x="588" y="305"/>
                </a:cubicBezTo>
                <a:cubicBezTo>
                  <a:pt x="562" y="276"/>
                  <a:pt x="533" y="250"/>
                  <a:pt x="506" y="223"/>
                </a:cubicBezTo>
                <a:cubicBezTo>
                  <a:pt x="485" y="202"/>
                  <a:pt x="449" y="203"/>
                  <a:pt x="423" y="188"/>
                </a:cubicBezTo>
                <a:cubicBezTo>
                  <a:pt x="389" y="168"/>
                  <a:pt x="359" y="143"/>
                  <a:pt x="329" y="117"/>
                </a:cubicBezTo>
                <a:cubicBezTo>
                  <a:pt x="296" y="88"/>
                  <a:pt x="271" y="49"/>
                  <a:pt x="235" y="23"/>
                </a:cubicBezTo>
                <a:cubicBezTo>
                  <a:pt x="215" y="9"/>
                  <a:pt x="165" y="0"/>
                  <a:pt x="165" y="0"/>
                </a:cubicBezTo>
                <a:cubicBezTo>
                  <a:pt x="151" y="42"/>
                  <a:pt x="165" y="35"/>
                  <a:pt x="130" y="3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2820" name="Freeform 51"/>
          <p:cNvSpPr>
            <a:spLocks/>
          </p:cNvSpPr>
          <p:nvPr/>
        </p:nvSpPr>
        <p:spPr bwMode="auto">
          <a:xfrm rot="-1283671">
            <a:off x="5080000" y="3276600"/>
            <a:ext cx="3972984" cy="2895600"/>
          </a:xfrm>
          <a:custGeom>
            <a:avLst/>
            <a:gdLst>
              <a:gd name="T0" fmla="*/ 2147483647 w 1589"/>
              <a:gd name="T1" fmla="*/ 2147483647 h 1560"/>
              <a:gd name="T2" fmla="*/ 2147483647 w 1589"/>
              <a:gd name="T3" fmla="*/ 2147483647 h 1560"/>
              <a:gd name="T4" fmla="*/ 2147483647 w 1589"/>
              <a:gd name="T5" fmla="*/ 2147483647 h 1560"/>
              <a:gd name="T6" fmla="*/ 2147483647 w 1589"/>
              <a:gd name="T7" fmla="*/ 2147483647 h 1560"/>
              <a:gd name="T8" fmla="*/ 2147483647 w 1589"/>
              <a:gd name="T9" fmla="*/ 2147483647 h 1560"/>
              <a:gd name="T10" fmla="*/ 2147483647 w 1589"/>
              <a:gd name="T11" fmla="*/ 2147483647 h 1560"/>
              <a:gd name="T12" fmla="*/ 2147483647 w 1589"/>
              <a:gd name="T13" fmla="*/ 2147483647 h 1560"/>
              <a:gd name="T14" fmla="*/ 2147483647 w 1589"/>
              <a:gd name="T15" fmla="*/ 2147483647 h 1560"/>
              <a:gd name="T16" fmla="*/ 2147483647 w 1589"/>
              <a:gd name="T17" fmla="*/ 2147483647 h 1560"/>
              <a:gd name="T18" fmla="*/ 2147483647 w 1589"/>
              <a:gd name="T19" fmla="*/ 2147483647 h 1560"/>
              <a:gd name="T20" fmla="*/ 2147483647 w 1589"/>
              <a:gd name="T21" fmla="*/ 2147483647 h 1560"/>
              <a:gd name="T22" fmla="*/ 2147483647 w 1589"/>
              <a:gd name="T23" fmla="*/ 2147483647 h 1560"/>
              <a:gd name="T24" fmla="*/ 2147483647 w 1589"/>
              <a:gd name="T25" fmla="*/ 2147483647 h 1560"/>
              <a:gd name="T26" fmla="*/ 2147483647 w 1589"/>
              <a:gd name="T27" fmla="*/ 2147483647 h 1560"/>
              <a:gd name="T28" fmla="*/ 2147483647 w 1589"/>
              <a:gd name="T29" fmla="*/ 2147483647 h 1560"/>
              <a:gd name="T30" fmla="*/ 2147483647 w 1589"/>
              <a:gd name="T31" fmla="*/ 2147483647 h 1560"/>
              <a:gd name="T32" fmla="*/ 2147483647 w 1589"/>
              <a:gd name="T33" fmla="*/ 2147483647 h 1560"/>
              <a:gd name="T34" fmla="*/ 2147483647 w 1589"/>
              <a:gd name="T35" fmla="*/ 2147483647 h 1560"/>
              <a:gd name="T36" fmla="*/ 2147483647 w 1589"/>
              <a:gd name="T37" fmla="*/ 2147483647 h 1560"/>
              <a:gd name="T38" fmla="*/ 2147483647 w 1589"/>
              <a:gd name="T39" fmla="*/ 2147483647 h 1560"/>
              <a:gd name="T40" fmla="*/ 2147483647 w 1589"/>
              <a:gd name="T41" fmla="*/ 2147483647 h 1560"/>
              <a:gd name="T42" fmla="*/ 2147483647 w 1589"/>
              <a:gd name="T43" fmla="*/ 2147483647 h 1560"/>
              <a:gd name="T44" fmla="*/ 2147483647 w 1589"/>
              <a:gd name="T45" fmla="*/ 2147483647 h 1560"/>
              <a:gd name="T46" fmla="*/ 2147483647 w 1589"/>
              <a:gd name="T47" fmla="*/ 2147483647 h 1560"/>
              <a:gd name="T48" fmla="*/ 2147483647 w 1589"/>
              <a:gd name="T49" fmla="*/ 2147483647 h 1560"/>
              <a:gd name="T50" fmla="*/ 2147483647 w 1589"/>
              <a:gd name="T51" fmla="*/ 2147483647 h 1560"/>
              <a:gd name="T52" fmla="*/ 2147483647 w 1589"/>
              <a:gd name="T53" fmla="*/ 2147483647 h 1560"/>
              <a:gd name="T54" fmla="*/ 2147483647 w 1589"/>
              <a:gd name="T55" fmla="*/ 2147483647 h 1560"/>
              <a:gd name="T56" fmla="*/ 2147483647 w 1589"/>
              <a:gd name="T57" fmla="*/ 2147483647 h 1560"/>
              <a:gd name="T58" fmla="*/ 2147483647 w 1589"/>
              <a:gd name="T59" fmla="*/ 2147483647 h 1560"/>
              <a:gd name="T60" fmla="*/ 2147483647 w 1589"/>
              <a:gd name="T61" fmla="*/ 2147483647 h 1560"/>
              <a:gd name="T62" fmla="*/ 2147483647 w 1589"/>
              <a:gd name="T63" fmla="*/ 2147483647 h 1560"/>
              <a:gd name="T64" fmla="*/ 2147483647 w 1589"/>
              <a:gd name="T65" fmla="*/ 2147483647 h 1560"/>
              <a:gd name="T66" fmla="*/ 2147483647 w 1589"/>
              <a:gd name="T67" fmla="*/ 2147483647 h 1560"/>
              <a:gd name="T68" fmla="*/ 2147483647 w 1589"/>
              <a:gd name="T69" fmla="*/ 2147483647 h 1560"/>
              <a:gd name="T70" fmla="*/ 2147483647 w 1589"/>
              <a:gd name="T71" fmla="*/ 2147483647 h 1560"/>
              <a:gd name="T72" fmla="*/ 2147483647 w 1589"/>
              <a:gd name="T73" fmla="*/ 2147483647 h 1560"/>
              <a:gd name="T74" fmla="*/ 2147483647 w 1589"/>
              <a:gd name="T75" fmla="*/ 2147483647 h 1560"/>
              <a:gd name="T76" fmla="*/ 2147483647 w 1589"/>
              <a:gd name="T77" fmla="*/ 0 h 1560"/>
              <a:gd name="T78" fmla="*/ 2147483647 w 1589"/>
              <a:gd name="T79" fmla="*/ 2147483647 h 1560"/>
              <a:gd name="T80" fmla="*/ 2147483647 w 1589"/>
              <a:gd name="T81" fmla="*/ 2147483647 h 15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89"/>
              <a:gd name="T124" fmla="*/ 0 h 1560"/>
              <a:gd name="T125" fmla="*/ 1589 w 1589"/>
              <a:gd name="T126" fmla="*/ 1560 h 15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89" h="1560">
                <a:moveTo>
                  <a:pt x="909" y="47"/>
                </a:moveTo>
                <a:cubicBezTo>
                  <a:pt x="870" y="199"/>
                  <a:pt x="844" y="183"/>
                  <a:pt x="720" y="270"/>
                </a:cubicBezTo>
                <a:cubicBezTo>
                  <a:pt x="546" y="392"/>
                  <a:pt x="669" y="342"/>
                  <a:pt x="532" y="388"/>
                </a:cubicBezTo>
                <a:cubicBezTo>
                  <a:pt x="509" y="411"/>
                  <a:pt x="492" y="443"/>
                  <a:pt x="462" y="458"/>
                </a:cubicBezTo>
                <a:cubicBezTo>
                  <a:pt x="412" y="483"/>
                  <a:pt x="347" y="468"/>
                  <a:pt x="297" y="493"/>
                </a:cubicBezTo>
                <a:cubicBezTo>
                  <a:pt x="207" y="538"/>
                  <a:pt x="133" y="603"/>
                  <a:pt x="50" y="658"/>
                </a:cubicBezTo>
                <a:cubicBezTo>
                  <a:pt x="33" y="704"/>
                  <a:pt x="0" y="750"/>
                  <a:pt x="3" y="799"/>
                </a:cubicBezTo>
                <a:cubicBezTo>
                  <a:pt x="7" y="868"/>
                  <a:pt x="15" y="989"/>
                  <a:pt x="97" y="1022"/>
                </a:cubicBezTo>
                <a:cubicBezTo>
                  <a:pt x="113" y="1028"/>
                  <a:pt x="258" y="1045"/>
                  <a:pt x="262" y="1046"/>
                </a:cubicBezTo>
                <a:cubicBezTo>
                  <a:pt x="289" y="1042"/>
                  <a:pt x="318" y="1042"/>
                  <a:pt x="344" y="1034"/>
                </a:cubicBezTo>
                <a:cubicBezTo>
                  <a:pt x="416" y="1013"/>
                  <a:pt x="358" y="951"/>
                  <a:pt x="415" y="1105"/>
                </a:cubicBezTo>
                <a:cubicBezTo>
                  <a:pt x="419" y="1148"/>
                  <a:pt x="422" y="1191"/>
                  <a:pt x="427" y="1234"/>
                </a:cubicBezTo>
                <a:cubicBezTo>
                  <a:pt x="429" y="1254"/>
                  <a:pt x="424" y="1279"/>
                  <a:pt x="438" y="1293"/>
                </a:cubicBezTo>
                <a:cubicBezTo>
                  <a:pt x="456" y="1311"/>
                  <a:pt x="485" y="1310"/>
                  <a:pt x="509" y="1316"/>
                </a:cubicBezTo>
                <a:cubicBezTo>
                  <a:pt x="736" y="1373"/>
                  <a:pt x="535" y="1310"/>
                  <a:pt x="697" y="1363"/>
                </a:cubicBezTo>
                <a:cubicBezTo>
                  <a:pt x="701" y="1379"/>
                  <a:pt x="706" y="1394"/>
                  <a:pt x="709" y="1410"/>
                </a:cubicBezTo>
                <a:cubicBezTo>
                  <a:pt x="735" y="1560"/>
                  <a:pt x="676" y="1491"/>
                  <a:pt x="920" y="1504"/>
                </a:cubicBezTo>
                <a:cubicBezTo>
                  <a:pt x="1002" y="1525"/>
                  <a:pt x="1033" y="1547"/>
                  <a:pt x="909" y="1363"/>
                </a:cubicBezTo>
                <a:cubicBezTo>
                  <a:pt x="849" y="1274"/>
                  <a:pt x="757" y="1214"/>
                  <a:pt x="673" y="1152"/>
                </a:cubicBezTo>
                <a:cubicBezTo>
                  <a:pt x="788" y="1114"/>
                  <a:pt x="775" y="1113"/>
                  <a:pt x="991" y="1152"/>
                </a:cubicBezTo>
                <a:cubicBezTo>
                  <a:pt x="1013" y="1156"/>
                  <a:pt x="1020" y="1186"/>
                  <a:pt x="1038" y="1199"/>
                </a:cubicBezTo>
                <a:cubicBezTo>
                  <a:pt x="1052" y="1209"/>
                  <a:pt x="1069" y="1214"/>
                  <a:pt x="1085" y="1222"/>
                </a:cubicBezTo>
                <a:cubicBezTo>
                  <a:pt x="1097" y="1210"/>
                  <a:pt x="1114" y="1202"/>
                  <a:pt x="1120" y="1187"/>
                </a:cubicBezTo>
                <a:cubicBezTo>
                  <a:pt x="1170" y="1063"/>
                  <a:pt x="1051" y="1092"/>
                  <a:pt x="1273" y="1128"/>
                </a:cubicBezTo>
                <a:cubicBezTo>
                  <a:pt x="1304" y="1167"/>
                  <a:pt x="1334" y="1208"/>
                  <a:pt x="1367" y="1246"/>
                </a:cubicBezTo>
                <a:cubicBezTo>
                  <a:pt x="1389" y="1271"/>
                  <a:pt x="1406" y="1307"/>
                  <a:pt x="1438" y="1316"/>
                </a:cubicBezTo>
                <a:cubicBezTo>
                  <a:pt x="1469" y="1325"/>
                  <a:pt x="1501" y="1301"/>
                  <a:pt x="1532" y="1293"/>
                </a:cubicBezTo>
                <a:cubicBezTo>
                  <a:pt x="1567" y="1222"/>
                  <a:pt x="1589" y="1111"/>
                  <a:pt x="1555" y="1034"/>
                </a:cubicBezTo>
                <a:cubicBezTo>
                  <a:pt x="1550" y="1023"/>
                  <a:pt x="1532" y="1026"/>
                  <a:pt x="1520" y="1022"/>
                </a:cubicBezTo>
                <a:cubicBezTo>
                  <a:pt x="1512" y="1006"/>
                  <a:pt x="1496" y="993"/>
                  <a:pt x="1496" y="975"/>
                </a:cubicBezTo>
                <a:cubicBezTo>
                  <a:pt x="1496" y="943"/>
                  <a:pt x="1560" y="937"/>
                  <a:pt x="1496" y="905"/>
                </a:cubicBezTo>
                <a:cubicBezTo>
                  <a:pt x="1467" y="891"/>
                  <a:pt x="1433" y="890"/>
                  <a:pt x="1402" y="881"/>
                </a:cubicBezTo>
                <a:cubicBezTo>
                  <a:pt x="1378" y="874"/>
                  <a:pt x="1332" y="858"/>
                  <a:pt x="1332" y="858"/>
                </a:cubicBezTo>
                <a:cubicBezTo>
                  <a:pt x="1249" y="803"/>
                  <a:pt x="1262" y="722"/>
                  <a:pt x="1238" y="634"/>
                </a:cubicBezTo>
                <a:cubicBezTo>
                  <a:pt x="1225" y="586"/>
                  <a:pt x="1207" y="540"/>
                  <a:pt x="1191" y="493"/>
                </a:cubicBezTo>
                <a:cubicBezTo>
                  <a:pt x="1181" y="463"/>
                  <a:pt x="1128" y="486"/>
                  <a:pt x="1097" y="482"/>
                </a:cubicBezTo>
                <a:cubicBezTo>
                  <a:pt x="1028" y="436"/>
                  <a:pt x="1036" y="347"/>
                  <a:pt x="1026" y="270"/>
                </a:cubicBezTo>
                <a:cubicBezTo>
                  <a:pt x="1030" y="217"/>
                  <a:pt x="1051" y="74"/>
                  <a:pt x="1026" y="11"/>
                </a:cubicBezTo>
                <a:cubicBezTo>
                  <a:pt x="1021" y="0"/>
                  <a:pt x="1003" y="4"/>
                  <a:pt x="991" y="0"/>
                </a:cubicBezTo>
                <a:cubicBezTo>
                  <a:pt x="971" y="4"/>
                  <a:pt x="949" y="1"/>
                  <a:pt x="932" y="11"/>
                </a:cubicBezTo>
                <a:cubicBezTo>
                  <a:pt x="920" y="18"/>
                  <a:pt x="909" y="47"/>
                  <a:pt x="909" y="4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cxnSp>
        <p:nvCxnSpPr>
          <p:cNvPr id="32821" name="AutoShape 53"/>
          <p:cNvCxnSpPr>
            <a:cxnSpLocks noChangeShapeType="1"/>
          </p:cNvCxnSpPr>
          <p:nvPr/>
        </p:nvCxnSpPr>
        <p:spPr bwMode="auto">
          <a:xfrm>
            <a:off x="4064000" y="2362200"/>
            <a:ext cx="1016000" cy="0"/>
          </a:xfrm>
          <a:prstGeom prst="straightConnector1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8" name="Picture 2" descr="DETAILZ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867" y="2819400"/>
            <a:ext cx="3268133" cy="1962150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  <p:sp>
        <p:nvSpPr>
          <p:cNvPr id="32824" name="TextovéPole 2"/>
          <p:cNvSpPr txBox="1">
            <a:spLocks noChangeArrowheads="1"/>
          </p:cNvSpPr>
          <p:nvPr/>
        </p:nvSpPr>
        <p:spPr bwMode="auto">
          <a:xfrm>
            <a:off x="1102784" y="2133600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Bonding agent </a:t>
            </a:r>
          </a:p>
        </p:txBody>
      </p:sp>
    </p:spTree>
    <p:extLst>
      <p:ext uri="{BB962C8B-B14F-4D97-AF65-F5344CB8AC3E}">
        <p14:creationId xmlns:p14="http://schemas.microsoft.com/office/powerpoint/2010/main" val="70840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1366C9-9BA2-46DF-9A13-BDB0CA937B1E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pic>
        <p:nvPicPr>
          <p:cNvPr id="33795" name="Picture 8" descr="dentinbezsmearlay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1" y="263526"/>
            <a:ext cx="4868333" cy="292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7" descr="smearlay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1" y="263525"/>
            <a:ext cx="4790017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33798" name="Picture 10" descr="adheseden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1" y="3290889"/>
            <a:ext cx="4868333" cy="292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9" descr="dentinkysel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4" y="3290889"/>
            <a:ext cx="4874684" cy="29241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  <p:pic>
        <p:nvPicPr>
          <p:cNvPr id="9" name="Picture 2" descr="DETAILZ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8318" y="1989138"/>
            <a:ext cx="3268133" cy="1962150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0092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2784" y="692150"/>
            <a:ext cx="10369549" cy="6121400"/>
          </a:xfrm>
        </p:spPr>
        <p:txBody>
          <a:bodyPr/>
          <a:lstStyle/>
          <a:p>
            <a:pPr marL="72000" indent="0">
              <a:buNone/>
              <a:defRPr/>
            </a:pPr>
            <a:r>
              <a:rPr lang="cs-CZ" dirty="0" err="1" smtClean="0"/>
              <a:t>Coupling</a:t>
            </a:r>
            <a:r>
              <a:rPr lang="cs-CZ" dirty="0" smtClean="0"/>
              <a:t> agent – </a:t>
            </a:r>
            <a:r>
              <a:rPr lang="cs-CZ" dirty="0" err="1" smtClean="0"/>
              <a:t>binds</a:t>
            </a:r>
            <a:r>
              <a:rPr lang="cs-CZ" dirty="0" smtClean="0"/>
              <a:t> </a:t>
            </a:r>
            <a:r>
              <a:rPr lang="cs-CZ" dirty="0" err="1" smtClean="0"/>
              <a:t>organic</a:t>
            </a:r>
            <a:r>
              <a:rPr lang="cs-CZ" dirty="0" smtClean="0"/>
              <a:t> matrix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filler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r>
              <a:rPr lang="cs-CZ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err="1" smtClean="0"/>
              <a:t>Homogenous</a:t>
            </a:r>
            <a:r>
              <a:rPr lang="cs-CZ" dirty="0" smtClean="0"/>
              <a:t> </a:t>
            </a:r>
            <a:r>
              <a:rPr lang="cs-CZ" dirty="0" err="1" smtClean="0"/>
              <a:t>distribution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filler</a:t>
            </a:r>
            <a:r>
              <a:rPr lang="cs-CZ" dirty="0" smtClean="0"/>
              <a:t> </a:t>
            </a:r>
            <a:r>
              <a:rPr lang="cs-CZ" dirty="0" err="1" smtClean="0"/>
              <a:t>particles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err="1" smtClean="0"/>
              <a:t>Excellent</a:t>
            </a:r>
            <a:r>
              <a:rPr lang="cs-CZ" dirty="0" smtClean="0"/>
              <a:t> </a:t>
            </a:r>
            <a:r>
              <a:rPr lang="cs-CZ" dirty="0" err="1" smtClean="0"/>
              <a:t>mechanical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0759FD-EB0B-43DC-A3F4-66514DC853AE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cxnSp>
        <p:nvCxnSpPr>
          <p:cNvPr id="5124" name="Přímá spojnice se šipkou 5"/>
          <p:cNvCxnSpPr>
            <a:cxnSpLocks noChangeShapeType="1"/>
          </p:cNvCxnSpPr>
          <p:nvPr/>
        </p:nvCxnSpPr>
        <p:spPr bwMode="auto">
          <a:xfrm>
            <a:off x="5327651" y="2133600"/>
            <a:ext cx="0" cy="107950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5" name="Přímá spojnice se šipkou 8"/>
          <p:cNvCxnSpPr>
            <a:cxnSpLocks noChangeShapeType="1"/>
          </p:cNvCxnSpPr>
          <p:nvPr/>
        </p:nvCxnSpPr>
        <p:spPr bwMode="auto">
          <a:xfrm>
            <a:off x="5327651" y="4034589"/>
            <a:ext cx="0" cy="10810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3614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 smtClean="0"/>
              <a:t>Adhesive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 </a:t>
            </a:r>
            <a:r>
              <a:rPr lang="cs-CZ" dirty="0" err="1" smtClean="0"/>
              <a:t>contain</a:t>
            </a:r>
            <a:r>
              <a:rPr lang="cs-CZ" dirty="0" smtClean="0"/>
              <a:t> </a:t>
            </a:r>
            <a:r>
              <a:rPr lang="cs-CZ" dirty="0" err="1" smtClean="0"/>
              <a:t>resin</a:t>
            </a:r>
            <a:r>
              <a:rPr lang="cs-CZ" dirty="0" smtClean="0"/>
              <a:t> </a:t>
            </a:r>
            <a:r>
              <a:rPr lang="cs-CZ" dirty="0" err="1" smtClean="0"/>
              <a:t>monomers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4-META •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HEMA •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TEGMA •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PENTA P •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5-NMSA •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Bis-GMA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863BEF-9BCF-41B8-A992-EACFF31E6E6F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827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Adhesive systems contain resin monomers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 err="1" smtClean="0"/>
              <a:t>Hydrophobic</a:t>
            </a:r>
            <a:r>
              <a:rPr lang="cs-CZ" dirty="0" smtClean="0"/>
              <a:t> </a:t>
            </a:r>
            <a:r>
              <a:rPr lang="cs-CZ" dirty="0" err="1" smtClean="0"/>
              <a:t>monomers</a:t>
            </a:r>
            <a:r>
              <a:rPr lang="cs-CZ" dirty="0" smtClean="0"/>
              <a:t>  - bond Works in </a:t>
            </a:r>
            <a:r>
              <a:rPr lang="cs-CZ" dirty="0" err="1" smtClean="0"/>
              <a:t>enamel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work</a:t>
            </a:r>
            <a:r>
              <a:rPr lang="cs-CZ" dirty="0" smtClean="0"/>
              <a:t> in dentin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primer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smtClean="0"/>
              <a:t>• </a:t>
            </a:r>
            <a:r>
              <a:rPr lang="cs-CZ" dirty="0" err="1" smtClean="0"/>
              <a:t>Amphiphilic</a:t>
            </a:r>
            <a:r>
              <a:rPr lang="cs-CZ" dirty="0" smtClean="0"/>
              <a:t> </a:t>
            </a:r>
            <a:r>
              <a:rPr lang="cs-CZ" dirty="0" err="1" smtClean="0"/>
              <a:t>monomers</a:t>
            </a:r>
            <a:r>
              <a:rPr lang="cs-CZ" dirty="0" smtClean="0"/>
              <a:t> – </a:t>
            </a:r>
            <a:r>
              <a:rPr lang="cs-CZ" dirty="0" err="1" smtClean="0"/>
              <a:t>hydrophobic</a:t>
            </a:r>
            <a:r>
              <a:rPr lang="cs-CZ" dirty="0" smtClean="0"/>
              <a:t> + </a:t>
            </a:r>
            <a:r>
              <a:rPr lang="cs-CZ" dirty="0" err="1" smtClean="0"/>
              <a:t>hydrophilic</a:t>
            </a:r>
            <a:r>
              <a:rPr lang="cs-CZ" dirty="0" smtClean="0"/>
              <a:t> part    - </a:t>
            </a:r>
            <a:r>
              <a:rPr lang="cs-CZ" dirty="0" err="1" smtClean="0"/>
              <a:t>primer</a:t>
            </a:r>
            <a:r>
              <a:rPr lang="cs-CZ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i="1" dirty="0" err="1" smtClean="0"/>
              <a:t>Primer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necesssary</a:t>
            </a:r>
            <a:r>
              <a:rPr lang="cs-CZ" i="1" dirty="0" smtClean="0"/>
              <a:t> </a:t>
            </a:r>
            <a:r>
              <a:rPr lang="cs-CZ" i="1" dirty="0" err="1" smtClean="0"/>
              <a:t>for</a:t>
            </a:r>
            <a:r>
              <a:rPr lang="cs-CZ" i="1" dirty="0" smtClean="0"/>
              <a:t> dentin. </a:t>
            </a:r>
            <a:r>
              <a:rPr lang="cs-CZ" i="1" dirty="0" err="1" smtClean="0"/>
              <a:t>If</a:t>
            </a:r>
            <a:r>
              <a:rPr lang="cs-CZ" i="1" dirty="0" smtClean="0"/>
              <a:t> </a:t>
            </a:r>
            <a:r>
              <a:rPr lang="cs-CZ" i="1" dirty="0" err="1" smtClean="0"/>
              <a:t>applied</a:t>
            </a:r>
            <a:r>
              <a:rPr lang="cs-CZ" i="1" dirty="0" smtClean="0"/>
              <a:t> on </a:t>
            </a:r>
            <a:r>
              <a:rPr lang="cs-CZ" i="1" dirty="0" err="1" smtClean="0"/>
              <a:t>enamel</a:t>
            </a:r>
            <a:r>
              <a:rPr lang="cs-CZ" i="1" dirty="0" smtClean="0"/>
              <a:t> – </a:t>
            </a:r>
            <a:r>
              <a:rPr lang="cs-CZ" i="1" dirty="0" err="1" smtClean="0"/>
              <a:t>residual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water</a:t>
            </a:r>
            <a:r>
              <a:rPr lang="cs-CZ" i="1" dirty="0" smtClean="0"/>
              <a:t> </a:t>
            </a:r>
            <a:r>
              <a:rPr lang="cs-CZ" i="1" dirty="0" err="1" smtClean="0"/>
              <a:t>can</a:t>
            </a:r>
            <a:r>
              <a:rPr lang="cs-CZ" i="1" dirty="0" smtClean="0"/>
              <a:t> </a:t>
            </a:r>
            <a:r>
              <a:rPr lang="cs-CZ" i="1" dirty="0" err="1" smtClean="0"/>
              <a:t>be</a:t>
            </a:r>
            <a:r>
              <a:rPr lang="cs-CZ" i="1" dirty="0" smtClean="0"/>
              <a:t> </a:t>
            </a:r>
            <a:r>
              <a:rPr lang="cs-CZ" i="1" dirty="0" err="1" smtClean="0"/>
              <a:t>removed</a:t>
            </a:r>
            <a:r>
              <a:rPr lang="cs-CZ" i="1" dirty="0" smtClean="0"/>
              <a:t>. </a:t>
            </a:r>
          </a:p>
          <a:p>
            <a:pPr>
              <a:defRPr/>
            </a:pP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err="1" smtClean="0"/>
              <a:t>lroubalikova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B5E865-523C-4CC8-BBD1-195DE8DC2F51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582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Dissolving agents </a:t>
            </a:r>
            <a:br>
              <a:rPr lang="en-US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Aceton</a:t>
            </a:r>
            <a:r>
              <a:rPr lang="en-US" dirty="0" smtClean="0"/>
              <a:t> 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Alcohol 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Water 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Water/alcohol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918300-6FA7-4B66-8A1E-E65E75B5B209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983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AD4CE-95F5-4D13-9127-B14663F40619}" type="slidenum">
              <a:rPr lang="cs-CZ"/>
              <a:pPr>
                <a:defRPr/>
              </a:pPr>
              <a:t>33</a:t>
            </a:fld>
            <a:endParaRPr lang="cs-CZ"/>
          </a:p>
        </p:txBody>
      </p:sp>
      <p:graphicFrame>
        <p:nvGraphicFramePr>
          <p:cNvPr id="173058" name="Group 2"/>
          <p:cNvGraphicFramePr>
            <a:graphicFrameLocks noGrp="1"/>
          </p:cNvGraphicFramePr>
          <p:nvPr>
            <p:ph idx="1"/>
          </p:nvPr>
        </p:nvGraphicFramePr>
        <p:xfrm>
          <a:off x="334433" y="1700213"/>
          <a:ext cx="10972800" cy="464661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  <a:gridCol w="243417"/>
                <a:gridCol w="2499783"/>
              </a:tblGrid>
              <a:tr h="26034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Acid </a:t>
                      </a: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etching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Rinsing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Priming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Bonding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Acod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etchin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Rinsing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Priming  a  bonding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103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Selfetching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priming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Bonding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1038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Selfetching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bonding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13" name="Rectangle 24"/>
          <p:cNvSpPr>
            <a:spLocks noChangeArrowheads="1"/>
          </p:cNvSpPr>
          <p:nvPr/>
        </p:nvSpPr>
        <p:spPr bwMode="auto">
          <a:xfrm>
            <a:off x="868601" y="233072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7914" name="Text Box 25"/>
          <p:cNvSpPr txBox="1">
            <a:spLocks noChangeArrowheads="1"/>
          </p:cNvSpPr>
          <p:nvPr/>
        </p:nvSpPr>
        <p:spPr bwMode="auto">
          <a:xfrm>
            <a:off x="1" y="115889"/>
            <a:ext cx="1108921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 err="1">
                <a:latin typeface="Arial" charset="0"/>
              </a:rPr>
              <a:t>Clinically</a:t>
            </a:r>
            <a:r>
              <a:rPr lang="cs-CZ" altLang="cs-CZ" b="1" dirty="0">
                <a:latin typeface="Arial" charset="0"/>
              </a:rPr>
              <a:t> </a:t>
            </a:r>
            <a:r>
              <a:rPr lang="cs-CZ" altLang="cs-CZ" b="1" dirty="0" err="1">
                <a:latin typeface="Arial" charset="0"/>
              </a:rPr>
              <a:t>oriented</a:t>
            </a:r>
            <a:r>
              <a:rPr lang="cs-CZ" altLang="cs-CZ" b="1" dirty="0">
                <a:latin typeface="Arial" charset="0"/>
              </a:rPr>
              <a:t> </a:t>
            </a:r>
            <a:r>
              <a:rPr lang="cs-CZ" altLang="cs-CZ" b="1" dirty="0" err="1">
                <a:latin typeface="Arial" charset="0"/>
              </a:rPr>
              <a:t>classification</a:t>
            </a:r>
            <a:r>
              <a:rPr lang="cs-CZ" altLang="cs-CZ" b="1" dirty="0">
                <a:latin typeface="Arial" charset="0"/>
              </a:rPr>
              <a:t> </a:t>
            </a:r>
            <a:r>
              <a:rPr lang="cs-CZ" altLang="cs-CZ" b="1" dirty="0" err="1">
                <a:latin typeface="Arial" charset="0"/>
              </a:rPr>
              <a:t>of</a:t>
            </a:r>
            <a:r>
              <a:rPr lang="cs-CZ" altLang="cs-CZ" b="1" dirty="0"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 err="1">
                <a:latin typeface="Arial" charset="0"/>
              </a:rPr>
              <a:t>the</a:t>
            </a:r>
            <a:r>
              <a:rPr lang="cs-CZ" altLang="cs-CZ" b="1" dirty="0">
                <a:latin typeface="Arial" charset="0"/>
              </a:rPr>
              <a:t> </a:t>
            </a:r>
            <a:r>
              <a:rPr lang="cs-CZ" altLang="cs-CZ" b="1" dirty="0" err="1">
                <a:latin typeface="Arial" charset="0"/>
              </a:rPr>
              <a:t>adhesive</a:t>
            </a:r>
            <a:r>
              <a:rPr lang="cs-CZ" altLang="cs-CZ" b="1" dirty="0">
                <a:latin typeface="Arial" charset="0"/>
              </a:rPr>
              <a:t> </a:t>
            </a:r>
            <a:r>
              <a:rPr lang="cs-CZ" altLang="cs-CZ" b="1" dirty="0" err="1">
                <a:latin typeface="Arial" charset="0"/>
              </a:rPr>
              <a:t>systems</a:t>
            </a:r>
            <a:r>
              <a:rPr lang="cs-CZ" altLang="cs-CZ" b="1" dirty="0">
                <a:latin typeface="Arial" charset="0"/>
              </a:rPr>
              <a:t>  </a:t>
            </a:r>
            <a:r>
              <a:rPr lang="cs-CZ" altLang="cs-CZ" b="1" dirty="0" err="1">
                <a:latin typeface="Arial" charset="0"/>
              </a:rPr>
              <a:t>acc</a:t>
            </a:r>
            <a:r>
              <a:rPr lang="cs-CZ" altLang="cs-CZ" b="1" dirty="0"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latin typeface="Arial" charset="0"/>
              </a:rPr>
              <a:t>to </a:t>
            </a:r>
            <a:r>
              <a:rPr lang="cs-CZ" altLang="cs-CZ" b="1" dirty="0" err="1">
                <a:latin typeface="Arial" charset="0"/>
              </a:rPr>
              <a:t>number</a:t>
            </a:r>
            <a:r>
              <a:rPr lang="cs-CZ" altLang="cs-CZ" b="1" dirty="0">
                <a:latin typeface="Arial" charset="0"/>
              </a:rPr>
              <a:t> </a:t>
            </a:r>
            <a:r>
              <a:rPr lang="cs-CZ" altLang="cs-CZ" b="1" dirty="0" err="1">
                <a:latin typeface="Arial" charset="0"/>
              </a:rPr>
              <a:t>of</a:t>
            </a:r>
            <a:r>
              <a:rPr lang="cs-CZ" altLang="cs-CZ" b="1" dirty="0">
                <a:latin typeface="Arial" charset="0"/>
              </a:rPr>
              <a:t> </a:t>
            </a:r>
            <a:r>
              <a:rPr lang="cs-CZ" altLang="cs-CZ" b="1" dirty="0" err="1">
                <a:latin typeface="Arial" charset="0"/>
              </a:rPr>
              <a:t>steps</a:t>
            </a:r>
            <a:endParaRPr lang="cs-CZ" altLang="cs-CZ" b="1" dirty="0">
              <a:latin typeface="Arial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8940800" y="6248400"/>
            <a:ext cx="2540000" cy="457200"/>
          </a:xfrm>
        </p:spPr>
        <p:txBody>
          <a:bodyPr/>
          <a:lstStyle/>
          <a:p>
            <a:pPr algn="r">
              <a:defRPr/>
            </a:pPr>
            <a:r>
              <a:rPr lang="cs-CZ" smtClean="0"/>
              <a:t>lroubalikova@gmail.com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428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70040-44D1-43A2-BDD5-A2C4914F14EF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85" y="981075"/>
            <a:ext cx="5183716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E:\LRd\d\Kompozita\estetické korekce\IMG_2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1" y="592138"/>
            <a:ext cx="5281083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LRd\d\Kompozita\estetické korekce\zubní ozdo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3468689"/>
            <a:ext cx="5634567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29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417" y="2492375"/>
            <a:ext cx="10566400" cy="1143000"/>
          </a:xfrm>
        </p:spPr>
        <p:txBody>
          <a:bodyPr/>
          <a:lstStyle/>
          <a:p>
            <a:pPr algn="ctr">
              <a:defRPr/>
            </a:pPr>
            <a:r>
              <a:rPr lang="cs-CZ" dirty="0" err="1" smtClean="0"/>
              <a:t>Srelfetching</a:t>
            </a:r>
            <a:r>
              <a:rPr lang="cs-CZ" dirty="0" smtClean="0"/>
              <a:t> </a:t>
            </a:r>
            <a:r>
              <a:rPr lang="cs-CZ" dirty="0" err="1" smtClean="0"/>
              <a:t>bonding</a:t>
            </a:r>
            <a:r>
              <a:rPr lang="cs-CZ" dirty="0" smtClean="0"/>
              <a:t> </a:t>
            </a:r>
            <a:r>
              <a:rPr lang="cs-CZ" dirty="0" err="1" smtClean="0"/>
              <a:t>agents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169C7-90A6-4F0C-9668-73449FCD34C6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06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D6300-08C4-41DB-877D-2852A4A8047B}" type="slidenum">
              <a:rPr lang="cs-CZ"/>
              <a:pPr>
                <a:defRPr/>
              </a:pPr>
              <a:t>36</a:t>
            </a:fld>
            <a:endParaRPr lang="cs-CZ"/>
          </a:p>
        </p:txBody>
      </p:sp>
      <p:pic>
        <p:nvPicPr>
          <p:cNvPr id="40963" name="Picture 2" descr="enap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260350"/>
            <a:ext cx="4114800" cy="247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3" descr="adheSe5l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3049589"/>
            <a:ext cx="4224867" cy="253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4" descr="dlah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85" y="604838"/>
            <a:ext cx="4567767" cy="477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ovéPole 7"/>
          <p:cNvSpPr txBox="1">
            <a:spLocks noChangeArrowheads="1"/>
          </p:cNvSpPr>
          <p:nvPr/>
        </p:nvSpPr>
        <p:spPr bwMode="auto">
          <a:xfrm>
            <a:off x="4559301" y="1065213"/>
            <a:ext cx="201850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TE – Total etch,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ERA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SE – Self etching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SEA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99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err="1" smtClean="0">
                <a:solidFill>
                  <a:schemeClr val="tx1"/>
                </a:solidFill>
              </a:rPr>
              <a:t>Two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steps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selfetching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agents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27051" y="1773239"/>
            <a:ext cx="10972800" cy="4530725"/>
          </a:xfrm>
        </p:spPr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sz="2800" dirty="0" err="1" smtClean="0"/>
              <a:t>Acidic</a:t>
            </a:r>
            <a:r>
              <a:rPr lang="cs-CZ" sz="2800" dirty="0" smtClean="0"/>
              <a:t> </a:t>
            </a:r>
            <a:r>
              <a:rPr lang="cs-CZ" sz="2800" dirty="0" err="1" smtClean="0"/>
              <a:t>hydrophilic</a:t>
            </a:r>
            <a:r>
              <a:rPr lang="cs-CZ" sz="2800" dirty="0" smtClean="0"/>
              <a:t> </a:t>
            </a:r>
            <a:r>
              <a:rPr lang="cs-CZ" sz="2800" dirty="0" err="1" smtClean="0"/>
              <a:t>primer</a:t>
            </a:r>
            <a:r>
              <a:rPr lang="cs-CZ" sz="2800" dirty="0" smtClean="0"/>
              <a:t> – </a:t>
            </a:r>
            <a:r>
              <a:rPr lang="cs-CZ" sz="2800" dirty="0" err="1" smtClean="0"/>
              <a:t>evaporation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solvant</a:t>
            </a:r>
            <a:r>
              <a:rPr lang="cs-CZ" sz="2800" dirty="0" smtClean="0"/>
              <a:t>, </a:t>
            </a:r>
            <a:r>
              <a:rPr lang="cs-CZ" sz="2800" dirty="0" err="1" smtClean="0"/>
              <a:t>penetration</a:t>
            </a:r>
            <a:r>
              <a:rPr lang="cs-CZ" sz="2800" dirty="0" smtClean="0"/>
              <a:t>, </a:t>
            </a:r>
            <a:r>
              <a:rPr lang="cs-CZ" sz="2800" dirty="0" err="1" smtClean="0"/>
              <a:t>dissolving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smear</a:t>
            </a:r>
            <a:r>
              <a:rPr lang="cs-CZ" sz="2800" dirty="0" smtClean="0"/>
              <a:t> </a:t>
            </a:r>
            <a:r>
              <a:rPr lang="cs-CZ" sz="2800" dirty="0" err="1" smtClean="0"/>
              <a:t>layer</a:t>
            </a:r>
            <a:endParaRPr lang="cs-CZ" sz="2800" dirty="0" smtClean="0"/>
          </a:p>
          <a:p>
            <a:pPr>
              <a:defRPr/>
            </a:pPr>
            <a:r>
              <a:rPr lang="cs-CZ" sz="2800" dirty="0" err="1" smtClean="0"/>
              <a:t>Hydrofobic</a:t>
            </a:r>
            <a:r>
              <a:rPr lang="cs-CZ" sz="2800" dirty="0" smtClean="0"/>
              <a:t>  bond –  </a:t>
            </a:r>
            <a:r>
              <a:rPr lang="cs-CZ" sz="2800" dirty="0" err="1" smtClean="0"/>
              <a:t>sealing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surface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F7198E-BCE5-4D14-96D4-0718632ECCCB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635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err="1" smtClean="0">
                <a:solidFill>
                  <a:schemeClr val="tx1"/>
                </a:solidFill>
              </a:rPr>
              <a:t>One</a:t>
            </a:r>
            <a:r>
              <a:rPr lang="cs-CZ" dirty="0" smtClean="0">
                <a:solidFill>
                  <a:schemeClr val="tx1"/>
                </a:solidFill>
              </a:rPr>
              <a:t> step </a:t>
            </a:r>
            <a:r>
              <a:rPr lang="cs-CZ" dirty="0" err="1" smtClean="0">
                <a:solidFill>
                  <a:schemeClr val="tx1"/>
                </a:solidFill>
              </a:rPr>
              <a:t>selfetching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agents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3600" dirty="0" smtClean="0"/>
              <a:t> More </a:t>
            </a:r>
            <a:r>
              <a:rPr lang="cs-CZ" sz="3600" dirty="0" err="1" smtClean="0"/>
              <a:t>vulnerable</a:t>
            </a:r>
            <a:r>
              <a:rPr lang="cs-CZ" sz="3600" dirty="0" smtClean="0"/>
              <a:t> </a:t>
            </a:r>
            <a:r>
              <a:rPr lang="cs-CZ" sz="3600" dirty="0" err="1" smtClean="0"/>
              <a:t>bonding</a:t>
            </a:r>
            <a:r>
              <a:rPr lang="cs-CZ" sz="3600" dirty="0" smtClean="0"/>
              <a:t>, risk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hydrolysis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107688-25C6-49CF-8F91-9ABEF5F73793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9072034" y="6196014"/>
            <a:ext cx="10060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92D050"/>
                </a:solidFill>
              </a:rPr>
              <a:t>FAKT !!!</a:t>
            </a:r>
          </a:p>
        </p:txBody>
      </p:sp>
    </p:spTree>
    <p:extLst>
      <p:ext uri="{BB962C8B-B14F-4D97-AF65-F5344CB8AC3E}">
        <p14:creationId xmlns:p14="http://schemas.microsoft.com/office/powerpoint/2010/main" val="3305652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175703C-CBDA-400A-B1FC-2C41B8C17A93}" type="slidenum">
              <a:rPr lang="cs-CZ" altLang="cs-CZ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39</a:t>
            </a:fld>
            <a:endParaRPr lang="cs-CZ" altLang="cs-CZ" sz="1000" smtClean="0"/>
          </a:p>
        </p:txBody>
      </p:sp>
      <p:pic>
        <p:nvPicPr>
          <p:cNvPr id="95235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277"/>
            <a:ext cx="121920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ovéPole 6"/>
          <p:cNvSpPr txBox="1">
            <a:spLocks noChangeArrowheads="1"/>
          </p:cNvSpPr>
          <p:nvPr/>
        </p:nvSpPr>
        <p:spPr bwMode="auto">
          <a:xfrm>
            <a:off x="5135034" y="5945189"/>
            <a:ext cx="38480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>
                <a:latin typeface="Arial" pitchFamily="34" charset="0"/>
              </a:rPr>
              <a:t>Source: </a:t>
            </a:r>
            <a:r>
              <a:rPr lang="cs-CZ" altLang="cs-CZ" sz="1800" dirty="0">
                <a:latin typeface="Arial" pitchFamily="34" charset="0"/>
              </a:rPr>
              <a:t>Dudek M. Adhezivní spoj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itchFamily="34" charset="0"/>
              </a:rPr>
              <a:t>a adhezivní systémy I. LKS 11/2013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lroubalikova@gmail.com</a:t>
            </a:r>
            <a:endParaRPr lang="cs-CZ" dirty="0"/>
          </a:p>
        </p:txBody>
      </p:sp>
      <p:sp>
        <p:nvSpPr>
          <p:cNvPr id="4" name="Obdélník s jedním zakulaceným rohem 3"/>
          <p:cNvSpPr/>
          <p:nvPr/>
        </p:nvSpPr>
        <p:spPr bwMode="auto">
          <a:xfrm>
            <a:off x="1" y="1243260"/>
            <a:ext cx="1267322" cy="705855"/>
          </a:xfrm>
          <a:prstGeom prst="round1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Smear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layer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cs-CZ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layer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40107" y="3281739"/>
            <a:ext cx="1417500" cy="1045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Dentin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tubules</a:t>
            </a:r>
            <a:endParaRPr kumimoji="0" lang="cs-CZ" sz="1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5" name="Obdélník s jedním zakulaceným rohem 14"/>
          <p:cNvSpPr/>
          <p:nvPr/>
        </p:nvSpPr>
        <p:spPr bwMode="auto">
          <a:xfrm>
            <a:off x="850228" y="5224586"/>
            <a:ext cx="2671014" cy="976980"/>
          </a:xfrm>
          <a:prstGeom prst="round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solidFill>
                  <a:schemeClr val="bg1"/>
                </a:solidFill>
                <a:latin typeface="+mn-lt"/>
              </a:rPr>
              <a:t>pH </a:t>
            </a:r>
            <a:r>
              <a:rPr lang="cs-CZ" sz="1600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cs-CZ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+mn-lt"/>
              </a:rPr>
              <a:t>adhesive</a:t>
            </a:r>
            <a:r>
              <a:rPr lang="cs-CZ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+mn-lt"/>
              </a:rPr>
              <a:t>system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dirty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err="1">
                <a:solidFill>
                  <a:schemeClr val="bg1"/>
                </a:solidFill>
                <a:latin typeface="+mn-lt"/>
              </a:rPr>
              <a:t>t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hickness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hybrid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layer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457607" y="250993"/>
            <a:ext cx="10734393" cy="11687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800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err="1" smtClean="0">
                <a:solidFill>
                  <a:schemeClr val="bg1"/>
                </a:solidFill>
                <a:latin typeface="+mn-lt"/>
              </a:rPr>
              <a:t>s</a:t>
            </a: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urface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o</a:t>
            </a:r>
            <a:r>
              <a:rPr kumimoji="0" lang="cs-CZ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dentin   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s</a:t>
            </a:r>
            <a:r>
              <a:rPr kumimoji="0" lang="cs-CZ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mear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layer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impregnated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                                  </a:t>
            </a:r>
            <a:r>
              <a:rPr kumimoji="0" lang="cs-CZ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resin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tag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                  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smtClean="0">
                <a:solidFill>
                  <a:schemeClr val="bg1"/>
                </a:solidFill>
                <a:latin typeface="+mn-lt"/>
              </a:rPr>
              <a:t>                             </a:t>
            </a:r>
            <a:r>
              <a:rPr kumimoji="0" lang="cs-CZ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adhesive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system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      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4010525" y="4585471"/>
            <a:ext cx="1515979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chemeClr val="bg1"/>
                </a:solidFill>
                <a:latin typeface="+mn-lt"/>
              </a:rPr>
              <a:t>v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ery </a:t>
            </a:r>
            <a:r>
              <a:rPr lang="cs-CZ" sz="1200" dirty="0" err="1" smtClean="0">
                <a:solidFill>
                  <a:schemeClr val="bg1"/>
                </a:solidFill>
                <a:latin typeface="+mn-lt"/>
              </a:rPr>
              <a:t>mild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+mn-lt"/>
              </a:rPr>
              <a:t>acidic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+mn-lt"/>
              </a:rPr>
              <a:t>sea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6240377" y="4547937"/>
            <a:ext cx="1515979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 smtClean="0">
                <a:solidFill>
                  <a:schemeClr val="bg1"/>
                </a:solidFill>
                <a:latin typeface="+mn-lt"/>
              </a:rPr>
              <a:t>mild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+mn-lt"/>
              </a:rPr>
              <a:t>acidic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+mn-lt"/>
              </a:rPr>
              <a:t>sea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8341893" y="4547937"/>
            <a:ext cx="1515979" cy="4732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 smtClean="0">
                <a:solidFill>
                  <a:schemeClr val="bg1"/>
                </a:solidFill>
                <a:latin typeface="+mn-lt"/>
              </a:rPr>
              <a:t>acidic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+mn-lt"/>
              </a:rPr>
              <a:t>sea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10331115" y="4555958"/>
            <a:ext cx="1515979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err="1">
                <a:solidFill>
                  <a:schemeClr val="bg1"/>
                </a:solidFill>
                <a:latin typeface="+mn-lt"/>
              </a:rPr>
              <a:t>s</a:t>
            </a:r>
            <a:r>
              <a:rPr lang="cs-CZ" sz="1200" dirty="0" err="1" smtClean="0">
                <a:solidFill>
                  <a:schemeClr val="bg1"/>
                </a:solidFill>
                <a:latin typeface="+mn-lt"/>
              </a:rPr>
              <a:t>trong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+mn-lt"/>
              </a:rPr>
              <a:t>acidic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+mn-lt"/>
              </a:rPr>
              <a:t>sea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52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 smtClean="0"/>
              <a:t>Binding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coupling</a:t>
            </a:r>
            <a:r>
              <a:rPr lang="cs-CZ" dirty="0" smtClean="0"/>
              <a:t> </a:t>
            </a:r>
            <a:r>
              <a:rPr lang="cs-CZ" dirty="0" err="1" smtClean="0"/>
              <a:t>agents</a:t>
            </a:r>
            <a:r>
              <a:rPr lang="cs-CZ" dirty="0" smtClean="0"/>
              <a:t> to </a:t>
            </a:r>
            <a:r>
              <a:rPr lang="cs-CZ" dirty="0" err="1" smtClean="0"/>
              <a:t>glass</a:t>
            </a:r>
            <a:r>
              <a:rPr lang="cs-CZ" dirty="0" smtClean="0"/>
              <a:t> </a:t>
            </a:r>
            <a:r>
              <a:rPr lang="cs-CZ" dirty="0" err="1" smtClean="0"/>
              <a:t>particles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CH2=C(CH3)-R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CH2=C(CH3)-R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CH2=C(CH3)-R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56E9C3-2137-4562-95B9-D1DC04D79717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Ovál 4"/>
          <p:cNvSpPr/>
          <p:nvPr/>
        </p:nvSpPr>
        <p:spPr bwMode="auto">
          <a:xfrm>
            <a:off x="4756151" y="2205039"/>
            <a:ext cx="2880783" cy="38877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cs-CZ"/>
          </a:p>
        </p:txBody>
      </p:sp>
      <p:sp>
        <p:nvSpPr>
          <p:cNvPr id="6150" name="Volný tvar 5"/>
          <p:cNvSpPr>
            <a:spLocks/>
          </p:cNvSpPr>
          <p:nvPr/>
        </p:nvSpPr>
        <p:spPr bwMode="auto">
          <a:xfrm>
            <a:off x="8784167" y="1773239"/>
            <a:ext cx="2742086" cy="4319588"/>
          </a:xfrm>
          <a:custGeom>
            <a:avLst/>
            <a:gdLst>
              <a:gd name="T0" fmla="*/ 1196421 w 2355602"/>
              <a:gd name="T1" fmla="*/ 418744 h 4647371"/>
              <a:gd name="T2" fmla="*/ 1076779 w 2355602"/>
              <a:gd name="T3" fmla="*/ 512748 h 4647371"/>
              <a:gd name="T4" fmla="*/ 940047 w 2355602"/>
              <a:gd name="T5" fmla="*/ 666572 h 4647371"/>
              <a:gd name="T6" fmla="*/ 837497 w 2355602"/>
              <a:gd name="T7" fmla="*/ 752030 h 4647371"/>
              <a:gd name="T8" fmla="*/ 752039 w 2355602"/>
              <a:gd name="T9" fmla="*/ 803305 h 4647371"/>
              <a:gd name="T10" fmla="*/ 632398 w 2355602"/>
              <a:gd name="T11" fmla="*/ 846034 h 4647371"/>
              <a:gd name="T12" fmla="*/ 538394 w 2355602"/>
              <a:gd name="T13" fmla="*/ 880217 h 4647371"/>
              <a:gd name="T14" fmla="*/ 435845 w 2355602"/>
              <a:gd name="T15" fmla="*/ 974221 h 4647371"/>
              <a:gd name="T16" fmla="*/ 367479 w 2355602"/>
              <a:gd name="T17" fmla="*/ 1110954 h 4647371"/>
              <a:gd name="T18" fmla="*/ 307658 w 2355602"/>
              <a:gd name="T19" fmla="*/ 1358782 h 4647371"/>
              <a:gd name="T20" fmla="*/ 273475 w 2355602"/>
              <a:gd name="T21" fmla="*/ 1632247 h 4647371"/>
              <a:gd name="T22" fmla="*/ 205108 w 2355602"/>
              <a:gd name="T23" fmla="*/ 1931350 h 4647371"/>
              <a:gd name="T24" fmla="*/ 128196 w 2355602"/>
              <a:gd name="T25" fmla="*/ 2102266 h 4647371"/>
              <a:gd name="T26" fmla="*/ 59830 w 2355602"/>
              <a:gd name="T27" fmla="*/ 2247544 h 4647371"/>
              <a:gd name="T28" fmla="*/ 17101 w 2355602"/>
              <a:gd name="T29" fmla="*/ 2350094 h 4647371"/>
              <a:gd name="T30" fmla="*/ 17101 w 2355602"/>
              <a:gd name="T31" fmla="*/ 2657743 h 4647371"/>
              <a:gd name="T32" fmla="*/ 247837 w 2355602"/>
              <a:gd name="T33" fmla="*/ 3050849 h 4647371"/>
              <a:gd name="T34" fmla="*/ 393116 w 2355602"/>
              <a:gd name="T35" fmla="*/ 3221765 h 4647371"/>
              <a:gd name="T36" fmla="*/ 529849 w 2355602"/>
              <a:gd name="T37" fmla="*/ 3349952 h 4647371"/>
              <a:gd name="T38" fmla="*/ 598215 w 2355602"/>
              <a:gd name="T39" fmla="*/ 3452501 h 4647371"/>
              <a:gd name="T40" fmla="*/ 572578 w 2355602"/>
              <a:gd name="T41" fmla="*/ 3777242 h 4647371"/>
              <a:gd name="T42" fmla="*/ 734948 w 2355602"/>
              <a:gd name="T43" fmla="*/ 3982341 h 4647371"/>
              <a:gd name="T44" fmla="*/ 905864 w 2355602"/>
              <a:gd name="T45" fmla="*/ 4136165 h 4647371"/>
              <a:gd name="T46" fmla="*/ 1110963 w 2355602"/>
              <a:gd name="T47" fmla="*/ 4289989 h 4647371"/>
              <a:gd name="T48" fmla="*/ 1222058 w 2355602"/>
              <a:gd name="T49" fmla="*/ 4358356 h 4647371"/>
              <a:gd name="T50" fmla="*/ 1367336 w 2355602"/>
              <a:gd name="T51" fmla="*/ 4443814 h 4647371"/>
              <a:gd name="T52" fmla="*/ 1529707 w 2355602"/>
              <a:gd name="T53" fmla="*/ 4537817 h 4647371"/>
              <a:gd name="T54" fmla="*/ 1640802 w 2355602"/>
              <a:gd name="T55" fmla="*/ 4589092 h 4647371"/>
              <a:gd name="T56" fmla="*/ 1871538 w 2355602"/>
              <a:gd name="T57" fmla="*/ 4640367 h 4647371"/>
              <a:gd name="T58" fmla="*/ 1956996 w 2355602"/>
              <a:gd name="T59" fmla="*/ 4366901 h 4647371"/>
              <a:gd name="T60" fmla="*/ 1999725 w 2355602"/>
              <a:gd name="T61" fmla="*/ 4230169 h 4647371"/>
              <a:gd name="T62" fmla="*/ 2068092 w 2355602"/>
              <a:gd name="T63" fmla="*/ 3965249 h 4647371"/>
              <a:gd name="T64" fmla="*/ 2102275 w 2355602"/>
              <a:gd name="T65" fmla="*/ 3819971 h 4647371"/>
              <a:gd name="T66" fmla="*/ 2136458 w 2355602"/>
              <a:gd name="T67" fmla="*/ 3572143 h 4647371"/>
              <a:gd name="T68" fmla="*/ 2179187 w 2355602"/>
              <a:gd name="T69" fmla="*/ 3298677 h 4647371"/>
              <a:gd name="T70" fmla="*/ 2221916 w 2355602"/>
              <a:gd name="T71" fmla="*/ 2914116 h 4647371"/>
              <a:gd name="T72" fmla="*/ 2256099 w 2355602"/>
              <a:gd name="T73" fmla="*/ 2495372 h 4647371"/>
              <a:gd name="T74" fmla="*/ 2290282 w 2355602"/>
              <a:gd name="T75" fmla="*/ 1956987 h 4647371"/>
              <a:gd name="T76" fmla="*/ 2333011 w 2355602"/>
              <a:gd name="T77" fmla="*/ 1674976 h 4647371"/>
              <a:gd name="T78" fmla="*/ 2333011 w 2355602"/>
              <a:gd name="T79" fmla="*/ 717847 h 4647371"/>
              <a:gd name="T80" fmla="*/ 2264645 w 2355602"/>
              <a:gd name="T81" fmla="*/ 538386 h 4647371"/>
              <a:gd name="T82" fmla="*/ 2213370 w 2355602"/>
              <a:gd name="T83" fmla="*/ 427290 h 4647371"/>
              <a:gd name="T84" fmla="*/ 2145004 w 2355602"/>
              <a:gd name="T85" fmla="*/ 307649 h 4647371"/>
              <a:gd name="T86" fmla="*/ 2025363 w 2355602"/>
              <a:gd name="T87" fmla="*/ 153825 h 4647371"/>
              <a:gd name="T88" fmla="*/ 1880084 w 2355602"/>
              <a:gd name="T89" fmla="*/ 42729 h 4647371"/>
              <a:gd name="T90" fmla="*/ 1563890 w 2355602"/>
              <a:gd name="T91" fmla="*/ 8546 h 4647371"/>
              <a:gd name="T92" fmla="*/ 1427157 w 2355602"/>
              <a:gd name="T93" fmla="*/ 85458 h 4647371"/>
              <a:gd name="T94" fmla="*/ 1341699 w 2355602"/>
              <a:gd name="T95" fmla="*/ 188008 h 4647371"/>
              <a:gd name="T96" fmla="*/ 1273333 w 2355602"/>
              <a:gd name="T97" fmla="*/ 333286 h 4647371"/>
              <a:gd name="T98" fmla="*/ 1230604 w 2355602"/>
              <a:gd name="T99" fmla="*/ 401653 h 4647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55602" h="4647371">
                <a:moveTo>
                  <a:pt x="1281879" y="367470"/>
                </a:moveTo>
                <a:cubicBezTo>
                  <a:pt x="1264787" y="378864"/>
                  <a:pt x="1248218" y="391085"/>
                  <a:pt x="1230604" y="401653"/>
                </a:cubicBezTo>
                <a:cubicBezTo>
                  <a:pt x="1219680" y="408207"/>
                  <a:pt x="1206787" y="411340"/>
                  <a:pt x="1196421" y="418744"/>
                </a:cubicBezTo>
                <a:cubicBezTo>
                  <a:pt x="1140406" y="458754"/>
                  <a:pt x="1200142" y="434595"/>
                  <a:pt x="1145146" y="452928"/>
                </a:cubicBezTo>
                <a:cubicBezTo>
                  <a:pt x="1132535" y="471844"/>
                  <a:pt x="1122156" y="491043"/>
                  <a:pt x="1102417" y="504202"/>
                </a:cubicBezTo>
                <a:cubicBezTo>
                  <a:pt x="1094922" y="509199"/>
                  <a:pt x="1085325" y="509899"/>
                  <a:pt x="1076779" y="512748"/>
                </a:cubicBezTo>
                <a:cubicBezTo>
                  <a:pt x="1059688" y="529840"/>
                  <a:pt x="1038913" y="543911"/>
                  <a:pt x="1025505" y="564023"/>
                </a:cubicBezTo>
                <a:cubicBezTo>
                  <a:pt x="1014111" y="581115"/>
                  <a:pt x="1005847" y="600773"/>
                  <a:pt x="991322" y="615298"/>
                </a:cubicBezTo>
                <a:cubicBezTo>
                  <a:pt x="974230" y="632389"/>
                  <a:pt x="953455" y="646460"/>
                  <a:pt x="940047" y="666572"/>
                </a:cubicBezTo>
                <a:cubicBezTo>
                  <a:pt x="934350" y="675118"/>
                  <a:pt x="930218" y="684947"/>
                  <a:pt x="922955" y="692210"/>
                </a:cubicBezTo>
                <a:cubicBezTo>
                  <a:pt x="906389" y="708776"/>
                  <a:pt x="892531" y="710897"/>
                  <a:pt x="871680" y="717847"/>
                </a:cubicBezTo>
                <a:cubicBezTo>
                  <a:pt x="860286" y="729241"/>
                  <a:pt x="850609" y="742664"/>
                  <a:pt x="837497" y="752030"/>
                </a:cubicBezTo>
                <a:cubicBezTo>
                  <a:pt x="830167" y="757266"/>
                  <a:pt x="820294" y="757413"/>
                  <a:pt x="811860" y="760576"/>
                </a:cubicBezTo>
                <a:cubicBezTo>
                  <a:pt x="797497" y="765962"/>
                  <a:pt x="783374" y="771971"/>
                  <a:pt x="769131" y="777668"/>
                </a:cubicBezTo>
                <a:cubicBezTo>
                  <a:pt x="763434" y="786214"/>
                  <a:pt x="761225" y="798712"/>
                  <a:pt x="752039" y="803305"/>
                </a:cubicBezTo>
                <a:cubicBezTo>
                  <a:pt x="736541" y="811054"/>
                  <a:pt x="717679" y="808092"/>
                  <a:pt x="700764" y="811851"/>
                </a:cubicBezTo>
                <a:cubicBezTo>
                  <a:pt x="691971" y="813805"/>
                  <a:pt x="683184" y="816369"/>
                  <a:pt x="675127" y="820397"/>
                </a:cubicBezTo>
                <a:cubicBezTo>
                  <a:pt x="660271" y="827825"/>
                  <a:pt x="647254" y="838606"/>
                  <a:pt x="632398" y="846034"/>
                </a:cubicBezTo>
                <a:cubicBezTo>
                  <a:pt x="624341" y="850062"/>
                  <a:pt x="614818" y="850552"/>
                  <a:pt x="606761" y="854580"/>
                </a:cubicBezTo>
                <a:cubicBezTo>
                  <a:pt x="597574" y="859173"/>
                  <a:pt x="590740" y="868065"/>
                  <a:pt x="581123" y="871671"/>
                </a:cubicBezTo>
                <a:cubicBezTo>
                  <a:pt x="567523" y="876771"/>
                  <a:pt x="552637" y="877368"/>
                  <a:pt x="538394" y="880217"/>
                </a:cubicBezTo>
                <a:lnTo>
                  <a:pt x="487120" y="931492"/>
                </a:lnTo>
                <a:cubicBezTo>
                  <a:pt x="478574" y="940038"/>
                  <a:pt x="471538" y="950425"/>
                  <a:pt x="461482" y="957129"/>
                </a:cubicBezTo>
                <a:lnTo>
                  <a:pt x="435845" y="974221"/>
                </a:lnTo>
                <a:cubicBezTo>
                  <a:pt x="409706" y="1052634"/>
                  <a:pt x="453399" y="930568"/>
                  <a:pt x="401662" y="1034042"/>
                </a:cubicBezTo>
                <a:cubicBezTo>
                  <a:pt x="393605" y="1050156"/>
                  <a:pt x="391887" y="1068853"/>
                  <a:pt x="384570" y="1085316"/>
                </a:cubicBezTo>
                <a:cubicBezTo>
                  <a:pt x="380399" y="1094702"/>
                  <a:pt x="371650" y="1101568"/>
                  <a:pt x="367479" y="1110954"/>
                </a:cubicBezTo>
                <a:cubicBezTo>
                  <a:pt x="351343" y="1147260"/>
                  <a:pt x="331094" y="1239401"/>
                  <a:pt x="324750" y="1264778"/>
                </a:cubicBezTo>
                <a:cubicBezTo>
                  <a:pt x="321901" y="1276172"/>
                  <a:pt x="317865" y="1287334"/>
                  <a:pt x="316204" y="1298961"/>
                </a:cubicBezTo>
                <a:cubicBezTo>
                  <a:pt x="313355" y="1318901"/>
                  <a:pt x="311879" y="1339086"/>
                  <a:pt x="307658" y="1358782"/>
                </a:cubicBezTo>
                <a:cubicBezTo>
                  <a:pt x="303313" y="1379060"/>
                  <a:pt x="296263" y="1398662"/>
                  <a:pt x="290566" y="1418602"/>
                </a:cubicBezTo>
                <a:cubicBezTo>
                  <a:pt x="287718" y="1449937"/>
                  <a:pt x="284530" y="1481242"/>
                  <a:pt x="282021" y="1512606"/>
                </a:cubicBezTo>
                <a:cubicBezTo>
                  <a:pt x="278833" y="1552461"/>
                  <a:pt x="276795" y="1592403"/>
                  <a:pt x="273475" y="1632247"/>
                </a:cubicBezTo>
                <a:cubicBezTo>
                  <a:pt x="265624" y="1726456"/>
                  <a:pt x="276859" y="1693846"/>
                  <a:pt x="247837" y="1751888"/>
                </a:cubicBezTo>
                <a:cubicBezTo>
                  <a:pt x="242519" y="1799753"/>
                  <a:pt x="241631" y="1827991"/>
                  <a:pt x="230746" y="1871529"/>
                </a:cubicBezTo>
                <a:cubicBezTo>
                  <a:pt x="225419" y="1892836"/>
                  <a:pt x="215979" y="1912325"/>
                  <a:pt x="205108" y="1931350"/>
                </a:cubicBezTo>
                <a:cubicBezTo>
                  <a:pt x="200012" y="1940267"/>
                  <a:pt x="192610" y="1947801"/>
                  <a:pt x="188017" y="1956987"/>
                </a:cubicBezTo>
                <a:cubicBezTo>
                  <a:pt x="152641" y="2027741"/>
                  <a:pt x="211355" y="1934801"/>
                  <a:pt x="162379" y="2008262"/>
                </a:cubicBezTo>
                <a:cubicBezTo>
                  <a:pt x="150908" y="2042677"/>
                  <a:pt x="143064" y="2069557"/>
                  <a:pt x="128196" y="2102266"/>
                </a:cubicBezTo>
                <a:cubicBezTo>
                  <a:pt x="120289" y="2119662"/>
                  <a:pt x="109656" y="2135799"/>
                  <a:pt x="102559" y="2153541"/>
                </a:cubicBezTo>
                <a:cubicBezTo>
                  <a:pt x="75131" y="2222112"/>
                  <a:pt x="119769" y="2153382"/>
                  <a:pt x="68376" y="2221907"/>
                </a:cubicBezTo>
                <a:cubicBezTo>
                  <a:pt x="65527" y="2230453"/>
                  <a:pt x="62305" y="2238883"/>
                  <a:pt x="59830" y="2247544"/>
                </a:cubicBezTo>
                <a:cubicBezTo>
                  <a:pt x="56603" y="2258837"/>
                  <a:pt x="55911" y="2270932"/>
                  <a:pt x="51284" y="2281728"/>
                </a:cubicBezTo>
                <a:cubicBezTo>
                  <a:pt x="47238" y="2291168"/>
                  <a:pt x="38786" y="2298179"/>
                  <a:pt x="34193" y="2307365"/>
                </a:cubicBezTo>
                <a:cubicBezTo>
                  <a:pt x="27333" y="2321086"/>
                  <a:pt x="22798" y="2335851"/>
                  <a:pt x="17101" y="2350094"/>
                </a:cubicBezTo>
                <a:cubicBezTo>
                  <a:pt x="14252" y="2370034"/>
                  <a:pt x="12505" y="2390163"/>
                  <a:pt x="8555" y="2409914"/>
                </a:cubicBezTo>
                <a:cubicBezTo>
                  <a:pt x="6788" y="2418747"/>
                  <a:pt x="-301" y="2426549"/>
                  <a:pt x="9" y="2435552"/>
                </a:cubicBezTo>
                <a:cubicBezTo>
                  <a:pt x="2569" y="2509790"/>
                  <a:pt x="6596" y="2584207"/>
                  <a:pt x="17101" y="2657743"/>
                </a:cubicBezTo>
                <a:cubicBezTo>
                  <a:pt x="27728" y="2732133"/>
                  <a:pt x="36808" y="2721487"/>
                  <a:pt x="68376" y="2768838"/>
                </a:cubicBezTo>
                <a:cubicBezTo>
                  <a:pt x="83283" y="2791198"/>
                  <a:pt x="97480" y="2814041"/>
                  <a:pt x="111105" y="2837204"/>
                </a:cubicBezTo>
                <a:cubicBezTo>
                  <a:pt x="162081" y="2923863"/>
                  <a:pt x="172323" y="2962749"/>
                  <a:pt x="247837" y="3050849"/>
                </a:cubicBezTo>
                <a:cubicBezTo>
                  <a:pt x="264929" y="3070789"/>
                  <a:pt x="281366" y="3091310"/>
                  <a:pt x="299112" y="3110670"/>
                </a:cubicBezTo>
                <a:cubicBezTo>
                  <a:pt x="312723" y="3125518"/>
                  <a:pt x="328830" y="3138022"/>
                  <a:pt x="341841" y="3153399"/>
                </a:cubicBezTo>
                <a:cubicBezTo>
                  <a:pt x="360241" y="3175145"/>
                  <a:pt x="373733" y="3200891"/>
                  <a:pt x="393116" y="3221765"/>
                </a:cubicBezTo>
                <a:cubicBezTo>
                  <a:pt x="410986" y="3241010"/>
                  <a:pt x="434365" y="3254469"/>
                  <a:pt x="452936" y="3273040"/>
                </a:cubicBezTo>
                <a:cubicBezTo>
                  <a:pt x="465834" y="3285938"/>
                  <a:pt x="474222" y="3302871"/>
                  <a:pt x="487120" y="3315769"/>
                </a:cubicBezTo>
                <a:cubicBezTo>
                  <a:pt x="500018" y="3328666"/>
                  <a:pt x="516951" y="3337054"/>
                  <a:pt x="529849" y="3349952"/>
                </a:cubicBezTo>
                <a:cubicBezTo>
                  <a:pt x="537111" y="3357214"/>
                  <a:pt x="540365" y="3367699"/>
                  <a:pt x="546940" y="3375589"/>
                </a:cubicBezTo>
                <a:cubicBezTo>
                  <a:pt x="554677" y="3384874"/>
                  <a:pt x="564841" y="3391942"/>
                  <a:pt x="572578" y="3401227"/>
                </a:cubicBezTo>
                <a:cubicBezTo>
                  <a:pt x="590984" y="3423314"/>
                  <a:pt x="589650" y="3426808"/>
                  <a:pt x="598215" y="3452501"/>
                </a:cubicBezTo>
                <a:cubicBezTo>
                  <a:pt x="596708" y="3467574"/>
                  <a:pt x="593245" y="3543858"/>
                  <a:pt x="581123" y="3572143"/>
                </a:cubicBezTo>
                <a:cubicBezTo>
                  <a:pt x="577077" y="3581583"/>
                  <a:pt x="569729" y="3589234"/>
                  <a:pt x="564032" y="3597780"/>
                </a:cubicBezTo>
                <a:cubicBezTo>
                  <a:pt x="566881" y="3657601"/>
                  <a:pt x="565443" y="3717780"/>
                  <a:pt x="572578" y="3777242"/>
                </a:cubicBezTo>
                <a:cubicBezTo>
                  <a:pt x="574096" y="3789890"/>
                  <a:pt x="581848" y="3801369"/>
                  <a:pt x="589669" y="3811425"/>
                </a:cubicBezTo>
                <a:cubicBezTo>
                  <a:pt x="621917" y="3852886"/>
                  <a:pt x="658201" y="3891045"/>
                  <a:pt x="692219" y="3931066"/>
                </a:cubicBezTo>
                <a:cubicBezTo>
                  <a:pt x="706628" y="3948018"/>
                  <a:pt x="720577" y="3965357"/>
                  <a:pt x="734948" y="3982341"/>
                </a:cubicBezTo>
                <a:cubicBezTo>
                  <a:pt x="751912" y="4002389"/>
                  <a:pt x="769131" y="4022221"/>
                  <a:pt x="786222" y="4042161"/>
                </a:cubicBezTo>
                <a:cubicBezTo>
                  <a:pt x="803314" y="4062101"/>
                  <a:pt x="814007" y="4090237"/>
                  <a:pt x="837497" y="4101982"/>
                </a:cubicBezTo>
                <a:lnTo>
                  <a:pt x="905864" y="4136165"/>
                </a:lnTo>
                <a:cubicBezTo>
                  <a:pt x="940884" y="4171185"/>
                  <a:pt x="945051" y="4179381"/>
                  <a:pt x="982776" y="4204531"/>
                </a:cubicBezTo>
                <a:cubicBezTo>
                  <a:pt x="1013679" y="4225133"/>
                  <a:pt x="1047066" y="4242068"/>
                  <a:pt x="1076779" y="4264352"/>
                </a:cubicBezTo>
                <a:cubicBezTo>
                  <a:pt x="1088174" y="4272898"/>
                  <a:pt x="1099373" y="4281710"/>
                  <a:pt x="1110963" y="4289989"/>
                </a:cubicBezTo>
                <a:cubicBezTo>
                  <a:pt x="1119321" y="4295959"/>
                  <a:pt x="1128383" y="4300919"/>
                  <a:pt x="1136600" y="4307081"/>
                </a:cubicBezTo>
                <a:cubicBezTo>
                  <a:pt x="1151192" y="4318025"/>
                  <a:pt x="1163688" y="4331880"/>
                  <a:pt x="1179329" y="4341264"/>
                </a:cubicBezTo>
                <a:cubicBezTo>
                  <a:pt x="1192483" y="4349157"/>
                  <a:pt x="1208648" y="4350906"/>
                  <a:pt x="1222058" y="4358356"/>
                </a:cubicBezTo>
                <a:cubicBezTo>
                  <a:pt x="1234508" y="4365273"/>
                  <a:pt x="1244028" y="4376665"/>
                  <a:pt x="1256241" y="4383993"/>
                </a:cubicBezTo>
                <a:cubicBezTo>
                  <a:pt x="1272627" y="4393824"/>
                  <a:pt x="1290691" y="4400570"/>
                  <a:pt x="1307516" y="4409630"/>
                </a:cubicBezTo>
                <a:cubicBezTo>
                  <a:pt x="1327737" y="4420518"/>
                  <a:pt x="1347039" y="4433068"/>
                  <a:pt x="1367336" y="4443814"/>
                </a:cubicBezTo>
                <a:cubicBezTo>
                  <a:pt x="1395483" y="4458716"/>
                  <a:pt x="1425484" y="4470157"/>
                  <a:pt x="1452794" y="4486543"/>
                </a:cubicBezTo>
                <a:cubicBezTo>
                  <a:pt x="1467037" y="4495089"/>
                  <a:pt x="1481703" y="4502967"/>
                  <a:pt x="1495523" y="4512180"/>
                </a:cubicBezTo>
                <a:cubicBezTo>
                  <a:pt x="1507374" y="4520081"/>
                  <a:pt x="1517340" y="4530750"/>
                  <a:pt x="1529707" y="4537817"/>
                </a:cubicBezTo>
                <a:cubicBezTo>
                  <a:pt x="1537528" y="4542286"/>
                  <a:pt x="1547287" y="4542335"/>
                  <a:pt x="1555344" y="4546363"/>
                </a:cubicBezTo>
                <a:cubicBezTo>
                  <a:pt x="1570200" y="4553791"/>
                  <a:pt x="1583217" y="4564572"/>
                  <a:pt x="1598073" y="4572000"/>
                </a:cubicBezTo>
                <a:cubicBezTo>
                  <a:pt x="1611794" y="4578860"/>
                  <a:pt x="1626784" y="4582862"/>
                  <a:pt x="1640802" y="4589092"/>
                </a:cubicBezTo>
                <a:cubicBezTo>
                  <a:pt x="1656294" y="4595978"/>
                  <a:pt x="1681812" y="4612221"/>
                  <a:pt x="1700622" y="4614729"/>
                </a:cubicBezTo>
                <a:cubicBezTo>
                  <a:pt x="1734623" y="4619262"/>
                  <a:pt x="1768989" y="4620426"/>
                  <a:pt x="1803172" y="4623275"/>
                </a:cubicBezTo>
                <a:cubicBezTo>
                  <a:pt x="1825961" y="4628972"/>
                  <a:pt x="1861033" y="4661377"/>
                  <a:pt x="1871538" y="4640367"/>
                </a:cubicBezTo>
                <a:cubicBezTo>
                  <a:pt x="1882933" y="4617578"/>
                  <a:pt x="1897665" y="4596172"/>
                  <a:pt x="1905722" y="4572000"/>
                </a:cubicBezTo>
                <a:cubicBezTo>
                  <a:pt x="1917515" y="4536619"/>
                  <a:pt x="1909270" y="4553858"/>
                  <a:pt x="1931359" y="4520726"/>
                </a:cubicBezTo>
                <a:cubicBezTo>
                  <a:pt x="1941800" y="4437196"/>
                  <a:pt x="1937561" y="4457597"/>
                  <a:pt x="1956996" y="4366901"/>
                </a:cubicBezTo>
                <a:cubicBezTo>
                  <a:pt x="1968444" y="4313476"/>
                  <a:pt x="1961278" y="4351916"/>
                  <a:pt x="1974088" y="4307081"/>
                </a:cubicBezTo>
                <a:cubicBezTo>
                  <a:pt x="1977315" y="4295788"/>
                  <a:pt x="1978920" y="4284040"/>
                  <a:pt x="1982634" y="4272898"/>
                </a:cubicBezTo>
                <a:cubicBezTo>
                  <a:pt x="1987485" y="4258345"/>
                  <a:pt x="1994874" y="4244722"/>
                  <a:pt x="1999725" y="4230169"/>
                </a:cubicBezTo>
                <a:cubicBezTo>
                  <a:pt x="2006283" y="4210495"/>
                  <a:pt x="2010572" y="4190124"/>
                  <a:pt x="2016817" y="4170348"/>
                </a:cubicBezTo>
                <a:cubicBezTo>
                  <a:pt x="2027667" y="4135988"/>
                  <a:pt x="2043933" y="4103131"/>
                  <a:pt x="2051000" y="4067799"/>
                </a:cubicBezTo>
                <a:cubicBezTo>
                  <a:pt x="2066042" y="3992592"/>
                  <a:pt x="2053962" y="4057098"/>
                  <a:pt x="2068092" y="3965249"/>
                </a:cubicBezTo>
                <a:cubicBezTo>
                  <a:pt x="2070727" y="3948123"/>
                  <a:pt x="2071658" y="3930571"/>
                  <a:pt x="2076637" y="3913974"/>
                </a:cubicBezTo>
                <a:cubicBezTo>
                  <a:pt x="2080298" y="3901772"/>
                  <a:pt x="2088032" y="3891185"/>
                  <a:pt x="2093729" y="3879791"/>
                </a:cubicBezTo>
                <a:cubicBezTo>
                  <a:pt x="2096578" y="3859851"/>
                  <a:pt x="2096487" y="3839264"/>
                  <a:pt x="2102275" y="3819971"/>
                </a:cubicBezTo>
                <a:cubicBezTo>
                  <a:pt x="2105226" y="3810133"/>
                  <a:pt x="2118038" y="3804518"/>
                  <a:pt x="2119366" y="3794333"/>
                </a:cubicBezTo>
                <a:cubicBezTo>
                  <a:pt x="2126744" y="3737769"/>
                  <a:pt x="2123537" y="3680292"/>
                  <a:pt x="2127912" y="3623417"/>
                </a:cubicBezTo>
                <a:cubicBezTo>
                  <a:pt x="2129241" y="3606141"/>
                  <a:pt x="2133823" y="3589269"/>
                  <a:pt x="2136458" y="3572143"/>
                </a:cubicBezTo>
                <a:cubicBezTo>
                  <a:pt x="2139521" y="3552234"/>
                  <a:pt x="2141693" y="3532191"/>
                  <a:pt x="2145004" y="3512322"/>
                </a:cubicBezTo>
                <a:cubicBezTo>
                  <a:pt x="2153088" y="3463816"/>
                  <a:pt x="2164541" y="3415838"/>
                  <a:pt x="2170641" y="3367043"/>
                </a:cubicBezTo>
                <a:cubicBezTo>
                  <a:pt x="2173490" y="3344254"/>
                  <a:pt x="2176152" y="3321442"/>
                  <a:pt x="2179187" y="3298677"/>
                </a:cubicBezTo>
                <a:cubicBezTo>
                  <a:pt x="2181849" y="3278711"/>
                  <a:pt x="2185333" y="3258856"/>
                  <a:pt x="2187733" y="3238857"/>
                </a:cubicBezTo>
                <a:cubicBezTo>
                  <a:pt x="2208951" y="3062040"/>
                  <a:pt x="2191667" y="3137659"/>
                  <a:pt x="2213370" y="3050849"/>
                </a:cubicBezTo>
                <a:cubicBezTo>
                  <a:pt x="2216219" y="3005271"/>
                  <a:pt x="2219311" y="2959708"/>
                  <a:pt x="2221916" y="2914116"/>
                </a:cubicBezTo>
                <a:cubicBezTo>
                  <a:pt x="2225008" y="2860006"/>
                  <a:pt x="2224250" y="2805587"/>
                  <a:pt x="2230462" y="2751746"/>
                </a:cubicBezTo>
                <a:cubicBezTo>
                  <a:pt x="2232839" y="2731145"/>
                  <a:pt x="2241856" y="2711866"/>
                  <a:pt x="2247553" y="2691926"/>
                </a:cubicBezTo>
                <a:cubicBezTo>
                  <a:pt x="2250402" y="2626408"/>
                  <a:pt x="2252358" y="2560845"/>
                  <a:pt x="2256099" y="2495372"/>
                </a:cubicBezTo>
                <a:cubicBezTo>
                  <a:pt x="2258056" y="2461126"/>
                  <a:pt x="2263351" y="2427100"/>
                  <a:pt x="2264645" y="2392823"/>
                </a:cubicBezTo>
                <a:cubicBezTo>
                  <a:pt x="2266250" y="2350295"/>
                  <a:pt x="2257952" y="2101550"/>
                  <a:pt x="2281736" y="1982625"/>
                </a:cubicBezTo>
                <a:cubicBezTo>
                  <a:pt x="2283503" y="1973792"/>
                  <a:pt x="2287433" y="1965533"/>
                  <a:pt x="2290282" y="1956987"/>
                </a:cubicBezTo>
                <a:cubicBezTo>
                  <a:pt x="2295979" y="1917107"/>
                  <a:pt x="2303727" y="1877466"/>
                  <a:pt x="2307374" y="1837346"/>
                </a:cubicBezTo>
                <a:cubicBezTo>
                  <a:pt x="2310223" y="1806012"/>
                  <a:pt x="2311013" y="1774422"/>
                  <a:pt x="2315920" y="1743343"/>
                </a:cubicBezTo>
                <a:cubicBezTo>
                  <a:pt x="2319584" y="1720140"/>
                  <a:pt x="2327729" y="1697865"/>
                  <a:pt x="2333011" y="1674976"/>
                </a:cubicBezTo>
                <a:cubicBezTo>
                  <a:pt x="2336277" y="1660823"/>
                  <a:pt x="2338708" y="1646490"/>
                  <a:pt x="2341557" y="1632247"/>
                </a:cubicBezTo>
                <a:cubicBezTo>
                  <a:pt x="2363450" y="1260071"/>
                  <a:pt x="2356827" y="1430641"/>
                  <a:pt x="2341557" y="743485"/>
                </a:cubicBezTo>
                <a:cubicBezTo>
                  <a:pt x="2341357" y="734479"/>
                  <a:pt x="2335381" y="726538"/>
                  <a:pt x="2333011" y="717847"/>
                </a:cubicBezTo>
                <a:cubicBezTo>
                  <a:pt x="2310416" y="634997"/>
                  <a:pt x="2330267" y="671002"/>
                  <a:pt x="2298828" y="623843"/>
                </a:cubicBezTo>
                <a:cubicBezTo>
                  <a:pt x="2296089" y="612889"/>
                  <a:pt x="2287866" y="576284"/>
                  <a:pt x="2281736" y="564023"/>
                </a:cubicBezTo>
                <a:cubicBezTo>
                  <a:pt x="2277143" y="554837"/>
                  <a:pt x="2269741" y="547303"/>
                  <a:pt x="2264645" y="538386"/>
                </a:cubicBezTo>
                <a:cubicBezTo>
                  <a:pt x="2258324" y="527325"/>
                  <a:pt x="2253874" y="515263"/>
                  <a:pt x="2247553" y="504202"/>
                </a:cubicBezTo>
                <a:cubicBezTo>
                  <a:pt x="2242457" y="495285"/>
                  <a:pt x="2234633" y="487950"/>
                  <a:pt x="2230462" y="478565"/>
                </a:cubicBezTo>
                <a:cubicBezTo>
                  <a:pt x="2223145" y="462102"/>
                  <a:pt x="2226109" y="440029"/>
                  <a:pt x="2213370" y="427290"/>
                </a:cubicBezTo>
                <a:cubicBezTo>
                  <a:pt x="2204824" y="418744"/>
                  <a:pt x="2194758" y="411487"/>
                  <a:pt x="2187733" y="401653"/>
                </a:cubicBezTo>
                <a:cubicBezTo>
                  <a:pt x="2167488" y="373310"/>
                  <a:pt x="2174050" y="369728"/>
                  <a:pt x="2162095" y="341832"/>
                </a:cubicBezTo>
                <a:cubicBezTo>
                  <a:pt x="2157077" y="330123"/>
                  <a:pt x="2150022" y="319358"/>
                  <a:pt x="2145004" y="307649"/>
                </a:cubicBezTo>
                <a:cubicBezTo>
                  <a:pt x="2141456" y="299369"/>
                  <a:pt x="2140833" y="289886"/>
                  <a:pt x="2136458" y="282012"/>
                </a:cubicBezTo>
                <a:cubicBezTo>
                  <a:pt x="2106713" y="228471"/>
                  <a:pt x="2095801" y="224263"/>
                  <a:pt x="2051000" y="179462"/>
                </a:cubicBezTo>
                <a:cubicBezTo>
                  <a:pt x="2042454" y="170916"/>
                  <a:pt x="2035031" y="161076"/>
                  <a:pt x="2025363" y="153825"/>
                </a:cubicBezTo>
                <a:cubicBezTo>
                  <a:pt x="2013968" y="145279"/>
                  <a:pt x="2001993" y="137456"/>
                  <a:pt x="1991179" y="128187"/>
                </a:cubicBezTo>
                <a:cubicBezTo>
                  <a:pt x="1949250" y="92248"/>
                  <a:pt x="1985028" y="107422"/>
                  <a:pt x="1931359" y="94004"/>
                </a:cubicBezTo>
                <a:cubicBezTo>
                  <a:pt x="1914267" y="76912"/>
                  <a:pt x="1903015" y="50372"/>
                  <a:pt x="1880084" y="42729"/>
                </a:cubicBezTo>
                <a:cubicBezTo>
                  <a:pt x="1862992" y="37032"/>
                  <a:pt x="1846132" y="30588"/>
                  <a:pt x="1828809" y="25638"/>
                </a:cubicBezTo>
                <a:cubicBezTo>
                  <a:pt x="1757696" y="5319"/>
                  <a:pt x="1789108" y="13576"/>
                  <a:pt x="1734806" y="0"/>
                </a:cubicBezTo>
                <a:cubicBezTo>
                  <a:pt x="1677834" y="2849"/>
                  <a:pt x="1620719" y="3604"/>
                  <a:pt x="1563890" y="8546"/>
                </a:cubicBezTo>
                <a:cubicBezTo>
                  <a:pt x="1540787" y="10555"/>
                  <a:pt x="1531747" y="23251"/>
                  <a:pt x="1512615" y="34184"/>
                </a:cubicBezTo>
                <a:cubicBezTo>
                  <a:pt x="1501554" y="40504"/>
                  <a:pt x="1489826" y="45578"/>
                  <a:pt x="1478432" y="51275"/>
                </a:cubicBezTo>
                <a:cubicBezTo>
                  <a:pt x="1396638" y="133069"/>
                  <a:pt x="1501367" y="35984"/>
                  <a:pt x="1427157" y="85458"/>
                </a:cubicBezTo>
                <a:cubicBezTo>
                  <a:pt x="1399075" y="104180"/>
                  <a:pt x="1404131" y="113090"/>
                  <a:pt x="1384428" y="136733"/>
                </a:cubicBezTo>
                <a:cubicBezTo>
                  <a:pt x="1376691" y="146017"/>
                  <a:pt x="1366528" y="153087"/>
                  <a:pt x="1358791" y="162371"/>
                </a:cubicBezTo>
                <a:cubicBezTo>
                  <a:pt x="1352216" y="170261"/>
                  <a:pt x="1347669" y="179650"/>
                  <a:pt x="1341699" y="188008"/>
                </a:cubicBezTo>
                <a:cubicBezTo>
                  <a:pt x="1333420" y="199598"/>
                  <a:pt x="1324608" y="210797"/>
                  <a:pt x="1316062" y="222191"/>
                </a:cubicBezTo>
                <a:cubicBezTo>
                  <a:pt x="1293455" y="312618"/>
                  <a:pt x="1324149" y="206130"/>
                  <a:pt x="1290424" y="282012"/>
                </a:cubicBezTo>
                <a:cubicBezTo>
                  <a:pt x="1283107" y="298475"/>
                  <a:pt x="1277702" y="315808"/>
                  <a:pt x="1273333" y="333286"/>
                </a:cubicBezTo>
                <a:cubicBezTo>
                  <a:pt x="1270484" y="344681"/>
                  <a:pt x="1271302" y="357697"/>
                  <a:pt x="1264787" y="367470"/>
                </a:cubicBezTo>
                <a:cubicBezTo>
                  <a:pt x="1259090" y="376016"/>
                  <a:pt x="1246412" y="377299"/>
                  <a:pt x="1239150" y="384561"/>
                </a:cubicBezTo>
                <a:cubicBezTo>
                  <a:pt x="1234646" y="389065"/>
                  <a:pt x="1233453" y="395956"/>
                  <a:pt x="1230604" y="401653"/>
                </a:cubicBezTo>
              </a:path>
            </a:pathLst>
          </a:custGeom>
          <a:solidFill>
            <a:srgbClr val="FFFF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151" name="Obdélník 6"/>
          <p:cNvSpPr>
            <a:spLocks noChangeArrowheads="1"/>
          </p:cNvSpPr>
          <p:nvPr/>
        </p:nvSpPr>
        <p:spPr bwMode="auto">
          <a:xfrm>
            <a:off x="7152217" y="3014664"/>
            <a:ext cx="9825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H O-Si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H O-Si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H O-Si</a:t>
            </a:r>
          </a:p>
        </p:txBody>
      </p:sp>
      <p:cxnSp>
        <p:nvCxnSpPr>
          <p:cNvPr id="6152" name="Přímá spojnice 8"/>
          <p:cNvCxnSpPr>
            <a:cxnSpLocks noChangeShapeType="1"/>
          </p:cNvCxnSpPr>
          <p:nvPr/>
        </p:nvCxnSpPr>
        <p:spPr bwMode="auto">
          <a:xfrm>
            <a:off x="4078818" y="2708275"/>
            <a:ext cx="673100" cy="3063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3" name="Přímá spojnice 10"/>
          <p:cNvCxnSpPr>
            <a:cxnSpLocks noChangeShapeType="1"/>
          </p:cNvCxnSpPr>
          <p:nvPr/>
        </p:nvCxnSpPr>
        <p:spPr bwMode="auto">
          <a:xfrm>
            <a:off x="4078817" y="3500438"/>
            <a:ext cx="48048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4" name="Přímá spojnice 12"/>
          <p:cNvCxnSpPr>
            <a:cxnSpLocks noChangeShapeType="1"/>
          </p:cNvCxnSpPr>
          <p:nvPr/>
        </p:nvCxnSpPr>
        <p:spPr bwMode="auto">
          <a:xfrm flipV="1">
            <a:off x="4078817" y="3933825"/>
            <a:ext cx="480483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5" name="Přímá spojnice 14"/>
          <p:cNvCxnSpPr>
            <a:cxnSpLocks noChangeShapeType="1"/>
          </p:cNvCxnSpPr>
          <p:nvPr/>
        </p:nvCxnSpPr>
        <p:spPr bwMode="auto">
          <a:xfrm flipV="1">
            <a:off x="8462433" y="2862264"/>
            <a:ext cx="704851" cy="3508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6" name="Přímá spojnice 16"/>
          <p:cNvCxnSpPr>
            <a:cxnSpLocks noChangeShapeType="1"/>
          </p:cNvCxnSpPr>
          <p:nvPr/>
        </p:nvCxnSpPr>
        <p:spPr bwMode="auto">
          <a:xfrm>
            <a:off x="8303684" y="3752850"/>
            <a:ext cx="48048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7" name="Přímá spojnice 18"/>
          <p:cNvCxnSpPr>
            <a:cxnSpLocks noChangeShapeType="1"/>
          </p:cNvCxnSpPr>
          <p:nvPr/>
        </p:nvCxnSpPr>
        <p:spPr bwMode="auto">
          <a:xfrm>
            <a:off x="8303685" y="4276725"/>
            <a:ext cx="368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8" name="TextovéPole 23"/>
          <p:cNvSpPr txBox="1">
            <a:spLocks noChangeArrowheads="1"/>
          </p:cNvSpPr>
          <p:nvPr/>
        </p:nvSpPr>
        <p:spPr bwMode="auto">
          <a:xfrm>
            <a:off x="1028700" y="4932363"/>
            <a:ext cx="3036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Double bond -polymerizable</a:t>
            </a:r>
          </a:p>
        </p:txBody>
      </p:sp>
      <p:sp>
        <p:nvSpPr>
          <p:cNvPr id="6159" name="TextovéPole 24"/>
          <p:cNvSpPr txBox="1">
            <a:spLocks noChangeArrowheads="1"/>
          </p:cNvSpPr>
          <p:nvPr/>
        </p:nvSpPr>
        <p:spPr bwMode="auto">
          <a:xfrm>
            <a:off x="7920567" y="5764214"/>
            <a:ext cx="24955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Glass particle </a:t>
            </a:r>
          </a:p>
        </p:txBody>
      </p:sp>
      <p:sp>
        <p:nvSpPr>
          <p:cNvPr id="6160" name="Volný tvar 25"/>
          <p:cNvSpPr>
            <a:spLocks/>
          </p:cNvSpPr>
          <p:nvPr/>
        </p:nvSpPr>
        <p:spPr bwMode="auto">
          <a:xfrm>
            <a:off x="523152" y="3079750"/>
            <a:ext cx="2408767" cy="3419475"/>
          </a:xfrm>
          <a:custGeom>
            <a:avLst/>
            <a:gdLst>
              <a:gd name="T0" fmla="*/ 243738 w 1806633"/>
              <a:gd name="T1" fmla="*/ 68367 h 3418318"/>
              <a:gd name="T2" fmla="*/ 175371 w 1806633"/>
              <a:gd name="T3" fmla="*/ 162370 h 3418318"/>
              <a:gd name="T4" fmla="*/ 115551 w 1806633"/>
              <a:gd name="T5" fmla="*/ 256374 h 3418318"/>
              <a:gd name="T6" fmla="*/ 89913 w 1806633"/>
              <a:gd name="T7" fmla="*/ 504202 h 3418318"/>
              <a:gd name="T8" fmla="*/ 132642 w 1806633"/>
              <a:gd name="T9" fmla="*/ 581114 h 3418318"/>
              <a:gd name="T10" fmla="*/ 158280 w 1806633"/>
              <a:gd name="T11" fmla="*/ 640935 h 3418318"/>
              <a:gd name="T12" fmla="*/ 192463 w 1806633"/>
              <a:gd name="T13" fmla="*/ 828942 h 3418318"/>
              <a:gd name="T14" fmla="*/ 124096 w 1806633"/>
              <a:gd name="T15" fmla="*/ 897309 h 3418318"/>
              <a:gd name="T16" fmla="*/ 72822 w 1806633"/>
              <a:gd name="T17" fmla="*/ 999858 h 3418318"/>
              <a:gd name="T18" fmla="*/ 55730 w 1806633"/>
              <a:gd name="T19" fmla="*/ 1230595 h 3418318"/>
              <a:gd name="T20" fmla="*/ 98459 w 1806633"/>
              <a:gd name="T21" fmla="*/ 1316052 h 3418318"/>
              <a:gd name="T22" fmla="*/ 107005 w 1806633"/>
              <a:gd name="T23" fmla="*/ 1418602 h 3418318"/>
              <a:gd name="T24" fmla="*/ 30093 w 1806633"/>
              <a:gd name="T25" fmla="*/ 1469877 h 3418318"/>
              <a:gd name="T26" fmla="*/ 98459 w 1806633"/>
              <a:gd name="T27" fmla="*/ 1743342 h 3418318"/>
              <a:gd name="T28" fmla="*/ 218100 w 1806633"/>
              <a:gd name="T29" fmla="*/ 1871529 h 3418318"/>
              <a:gd name="T30" fmla="*/ 243738 w 1806633"/>
              <a:gd name="T31" fmla="*/ 2050991 h 3418318"/>
              <a:gd name="T32" fmla="*/ 166825 w 1806633"/>
              <a:gd name="T33" fmla="*/ 2085174 h 3418318"/>
              <a:gd name="T34" fmla="*/ 72822 w 1806633"/>
              <a:gd name="T35" fmla="*/ 2144995 h 3418318"/>
              <a:gd name="T36" fmla="*/ 55730 w 1806633"/>
              <a:gd name="T37" fmla="*/ 2367185 h 3418318"/>
              <a:gd name="T38" fmla="*/ 21547 w 1806633"/>
              <a:gd name="T39" fmla="*/ 2452643 h 3418318"/>
              <a:gd name="T40" fmla="*/ 141188 w 1806633"/>
              <a:gd name="T41" fmla="*/ 2632105 h 3418318"/>
              <a:gd name="T42" fmla="*/ 329195 w 1806633"/>
              <a:gd name="T43" fmla="*/ 2777383 h 3418318"/>
              <a:gd name="T44" fmla="*/ 380470 w 1806633"/>
              <a:gd name="T45" fmla="*/ 2828658 h 3418318"/>
              <a:gd name="T46" fmla="*/ 312104 w 1806633"/>
              <a:gd name="T47" fmla="*/ 2914116 h 3418318"/>
              <a:gd name="T48" fmla="*/ 243738 w 1806633"/>
              <a:gd name="T49" fmla="*/ 2965391 h 3418318"/>
              <a:gd name="T50" fmla="*/ 337741 w 1806633"/>
              <a:gd name="T51" fmla="*/ 3085032 h 3418318"/>
              <a:gd name="T52" fmla="*/ 457382 w 1806633"/>
              <a:gd name="T53" fmla="*/ 3170490 h 3418318"/>
              <a:gd name="T54" fmla="*/ 679573 w 1806633"/>
              <a:gd name="T55" fmla="*/ 3264494 h 3418318"/>
              <a:gd name="T56" fmla="*/ 739394 w 1806633"/>
              <a:gd name="T57" fmla="*/ 3290131 h 3418318"/>
              <a:gd name="T58" fmla="*/ 884672 w 1806633"/>
              <a:gd name="T59" fmla="*/ 3315768 h 3418318"/>
              <a:gd name="T60" fmla="*/ 1098317 w 1806633"/>
              <a:gd name="T61" fmla="*/ 3349952 h 3418318"/>
              <a:gd name="T62" fmla="*/ 1303416 w 1806633"/>
              <a:gd name="T63" fmla="*/ 3384135 h 3418318"/>
              <a:gd name="T64" fmla="*/ 1423057 w 1806633"/>
              <a:gd name="T65" fmla="*/ 3401226 h 3418318"/>
              <a:gd name="T66" fmla="*/ 1517061 w 1806633"/>
              <a:gd name="T67" fmla="*/ 3418318 h 3418318"/>
              <a:gd name="T68" fmla="*/ 1747797 w 1806633"/>
              <a:gd name="T69" fmla="*/ 3375589 h 3418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6633" h="3418318">
                <a:moveTo>
                  <a:pt x="260829" y="0"/>
                </a:moveTo>
                <a:cubicBezTo>
                  <a:pt x="258463" y="11830"/>
                  <a:pt x="251947" y="53590"/>
                  <a:pt x="243738" y="68367"/>
                </a:cubicBezTo>
                <a:cubicBezTo>
                  <a:pt x="233762" y="86323"/>
                  <a:pt x="209554" y="119641"/>
                  <a:pt x="209554" y="119641"/>
                </a:cubicBezTo>
                <a:cubicBezTo>
                  <a:pt x="190925" y="175536"/>
                  <a:pt x="216299" y="116894"/>
                  <a:pt x="175371" y="162370"/>
                </a:cubicBezTo>
                <a:cubicBezTo>
                  <a:pt x="156315" y="183544"/>
                  <a:pt x="124096" y="230737"/>
                  <a:pt x="124096" y="230737"/>
                </a:cubicBezTo>
                <a:cubicBezTo>
                  <a:pt x="121248" y="239283"/>
                  <a:pt x="121318" y="249454"/>
                  <a:pt x="115551" y="256374"/>
                </a:cubicBezTo>
                <a:cubicBezTo>
                  <a:pt x="106433" y="267316"/>
                  <a:pt x="82833" y="267843"/>
                  <a:pt x="81367" y="282011"/>
                </a:cubicBezTo>
                <a:cubicBezTo>
                  <a:pt x="73740" y="355736"/>
                  <a:pt x="84813" y="430259"/>
                  <a:pt x="89913" y="504202"/>
                </a:cubicBezTo>
                <a:cubicBezTo>
                  <a:pt x="90533" y="513189"/>
                  <a:pt x="94084" y="521965"/>
                  <a:pt x="98459" y="529839"/>
                </a:cubicBezTo>
                <a:cubicBezTo>
                  <a:pt x="108435" y="547796"/>
                  <a:pt x="132642" y="581114"/>
                  <a:pt x="132642" y="581114"/>
                </a:cubicBezTo>
                <a:cubicBezTo>
                  <a:pt x="135491" y="592508"/>
                  <a:pt x="136561" y="604502"/>
                  <a:pt x="141188" y="615297"/>
                </a:cubicBezTo>
                <a:cubicBezTo>
                  <a:pt x="145234" y="624738"/>
                  <a:pt x="152836" y="632225"/>
                  <a:pt x="158280" y="640935"/>
                </a:cubicBezTo>
                <a:cubicBezTo>
                  <a:pt x="167083" y="655020"/>
                  <a:pt x="175371" y="669421"/>
                  <a:pt x="183917" y="683664"/>
                </a:cubicBezTo>
                <a:cubicBezTo>
                  <a:pt x="200925" y="751694"/>
                  <a:pt x="210566" y="756533"/>
                  <a:pt x="192463" y="828942"/>
                </a:cubicBezTo>
                <a:cubicBezTo>
                  <a:pt x="189972" y="838906"/>
                  <a:pt x="181946" y="846690"/>
                  <a:pt x="175371" y="854580"/>
                </a:cubicBezTo>
                <a:cubicBezTo>
                  <a:pt x="154809" y="879255"/>
                  <a:pt x="149304" y="880503"/>
                  <a:pt x="124096" y="897309"/>
                </a:cubicBezTo>
                <a:cubicBezTo>
                  <a:pt x="95828" y="982121"/>
                  <a:pt x="143256" y="852566"/>
                  <a:pt x="89913" y="948583"/>
                </a:cubicBezTo>
                <a:cubicBezTo>
                  <a:pt x="81164" y="964332"/>
                  <a:pt x="85562" y="987119"/>
                  <a:pt x="72822" y="999858"/>
                </a:cubicBezTo>
                <a:cubicBezTo>
                  <a:pt x="39921" y="1032757"/>
                  <a:pt x="53888" y="1015439"/>
                  <a:pt x="30093" y="1051133"/>
                </a:cubicBezTo>
                <a:cubicBezTo>
                  <a:pt x="38639" y="1110954"/>
                  <a:pt x="46183" y="1170926"/>
                  <a:pt x="55730" y="1230595"/>
                </a:cubicBezTo>
                <a:cubicBezTo>
                  <a:pt x="57586" y="1242193"/>
                  <a:pt x="59023" y="1254273"/>
                  <a:pt x="64276" y="1264778"/>
                </a:cubicBezTo>
                <a:cubicBezTo>
                  <a:pt x="73462" y="1283151"/>
                  <a:pt x="87065" y="1298961"/>
                  <a:pt x="98459" y="1316052"/>
                </a:cubicBezTo>
                <a:cubicBezTo>
                  <a:pt x="101308" y="1327447"/>
                  <a:pt x="103778" y="1338943"/>
                  <a:pt x="107005" y="1350236"/>
                </a:cubicBezTo>
                <a:cubicBezTo>
                  <a:pt x="113808" y="1374045"/>
                  <a:pt x="127535" y="1392206"/>
                  <a:pt x="107005" y="1418602"/>
                </a:cubicBezTo>
                <a:cubicBezTo>
                  <a:pt x="94394" y="1434816"/>
                  <a:pt x="72822" y="1441391"/>
                  <a:pt x="55730" y="1452785"/>
                </a:cubicBezTo>
                <a:lnTo>
                  <a:pt x="30093" y="1469877"/>
                </a:lnTo>
                <a:cubicBezTo>
                  <a:pt x="-20197" y="1545309"/>
                  <a:pt x="-4618" y="1508512"/>
                  <a:pt x="55730" y="1683522"/>
                </a:cubicBezTo>
                <a:cubicBezTo>
                  <a:pt x="63718" y="1706688"/>
                  <a:pt x="83320" y="1724074"/>
                  <a:pt x="98459" y="1743342"/>
                </a:cubicBezTo>
                <a:cubicBezTo>
                  <a:pt x="114685" y="1763993"/>
                  <a:pt x="131814" y="1783963"/>
                  <a:pt x="149734" y="1803163"/>
                </a:cubicBezTo>
                <a:cubicBezTo>
                  <a:pt x="171724" y="1826723"/>
                  <a:pt x="200223" y="1844714"/>
                  <a:pt x="218100" y="1871529"/>
                </a:cubicBezTo>
                <a:lnTo>
                  <a:pt x="252283" y="1922804"/>
                </a:lnTo>
                <a:cubicBezTo>
                  <a:pt x="263937" y="1969420"/>
                  <a:pt x="275447" y="1995499"/>
                  <a:pt x="243738" y="2050991"/>
                </a:cubicBezTo>
                <a:cubicBezTo>
                  <a:pt x="234257" y="2067582"/>
                  <a:pt x="209925" y="2068867"/>
                  <a:pt x="192463" y="2076628"/>
                </a:cubicBezTo>
                <a:cubicBezTo>
                  <a:pt x="184231" y="2080287"/>
                  <a:pt x="174882" y="2081145"/>
                  <a:pt x="166825" y="2085174"/>
                </a:cubicBezTo>
                <a:cubicBezTo>
                  <a:pt x="92904" y="2122134"/>
                  <a:pt x="155145" y="2103049"/>
                  <a:pt x="89913" y="2119357"/>
                </a:cubicBezTo>
                <a:cubicBezTo>
                  <a:pt x="84216" y="2127903"/>
                  <a:pt x="77415" y="2135808"/>
                  <a:pt x="72822" y="2144995"/>
                </a:cubicBezTo>
                <a:cubicBezTo>
                  <a:pt x="68794" y="2153052"/>
                  <a:pt x="64967" y="2161651"/>
                  <a:pt x="64276" y="2170632"/>
                </a:cubicBezTo>
                <a:cubicBezTo>
                  <a:pt x="59246" y="2236018"/>
                  <a:pt x="60760" y="2301799"/>
                  <a:pt x="55730" y="2367185"/>
                </a:cubicBezTo>
                <a:cubicBezTo>
                  <a:pt x="54477" y="2383468"/>
                  <a:pt x="35201" y="2415086"/>
                  <a:pt x="30093" y="2427006"/>
                </a:cubicBezTo>
                <a:cubicBezTo>
                  <a:pt x="26545" y="2435286"/>
                  <a:pt x="24396" y="2444097"/>
                  <a:pt x="21547" y="2452643"/>
                </a:cubicBezTo>
                <a:cubicBezTo>
                  <a:pt x="34453" y="2517172"/>
                  <a:pt x="20036" y="2479114"/>
                  <a:pt x="64276" y="2538101"/>
                </a:cubicBezTo>
                <a:cubicBezTo>
                  <a:pt x="93508" y="2577078"/>
                  <a:pt x="104712" y="2602924"/>
                  <a:pt x="141188" y="2632105"/>
                </a:cubicBezTo>
                <a:cubicBezTo>
                  <a:pt x="217549" y="2693194"/>
                  <a:pt x="165739" y="2641414"/>
                  <a:pt x="235192" y="2691925"/>
                </a:cubicBezTo>
                <a:cubicBezTo>
                  <a:pt x="302525" y="2740895"/>
                  <a:pt x="270204" y="2724947"/>
                  <a:pt x="329195" y="2777383"/>
                </a:cubicBezTo>
                <a:cubicBezTo>
                  <a:pt x="339841" y="2786846"/>
                  <a:pt x="351984" y="2794475"/>
                  <a:pt x="363379" y="2803021"/>
                </a:cubicBezTo>
                <a:cubicBezTo>
                  <a:pt x="369076" y="2811567"/>
                  <a:pt x="379448" y="2818438"/>
                  <a:pt x="380470" y="2828658"/>
                </a:cubicBezTo>
                <a:cubicBezTo>
                  <a:pt x="382474" y="2848701"/>
                  <a:pt x="380105" y="2870072"/>
                  <a:pt x="371924" y="2888479"/>
                </a:cubicBezTo>
                <a:cubicBezTo>
                  <a:pt x="364547" y="2905076"/>
                  <a:pt x="324193" y="2911094"/>
                  <a:pt x="312104" y="2914116"/>
                </a:cubicBezTo>
                <a:cubicBezTo>
                  <a:pt x="297861" y="2925510"/>
                  <a:pt x="283967" y="2937355"/>
                  <a:pt x="269375" y="2948299"/>
                </a:cubicBezTo>
                <a:cubicBezTo>
                  <a:pt x="261158" y="2954461"/>
                  <a:pt x="248834" y="2956473"/>
                  <a:pt x="243738" y="2965391"/>
                </a:cubicBezTo>
                <a:cubicBezTo>
                  <a:pt x="236532" y="2978002"/>
                  <a:pt x="238041" y="2993877"/>
                  <a:pt x="235192" y="3008120"/>
                </a:cubicBezTo>
                <a:cubicBezTo>
                  <a:pt x="269375" y="3033757"/>
                  <a:pt x="300642" y="3063833"/>
                  <a:pt x="337741" y="3085032"/>
                </a:cubicBezTo>
                <a:cubicBezTo>
                  <a:pt x="357681" y="3096426"/>
                  <a:pt x="378874" y="3105866"/>
                  <a:pt x="397562" y="3119215"/>
                </a:cubicBezTo>
                <a:cubicBezTo>
                  <a:pt x="418933" y="3134480"/>
                  <a:pt x="433892" y="3158745"/>
                  <a:pt x="457382" y="3170490"/>
                </a:cubicBezTo>
                <a:cubicBezTo>
                  <a:pt x="480872" y="3182235"/>
                  <a:pt x="508657" y="3181884"/>
                  <a:pt x="534295" y="3187581"/>
                </a:cubicBezTo>
                <a:lnTo>
                  <a:pt x="679573" y="3264494"/>
                </a:lnTo>
                <a:cubicBezTo>
                  <a:pt x="690858" y="3270405"/>
                  <a:pt x="701671" y="3277557"/>
                  <a:pt x="713756" y="3281585"/>
                </a:cubicBezTo>
                <a:cubicBezTo>
                  <a:pt x="722302" y="3284434"/>
                  <a:pt x="730959" y="3286968"/>
                  <a:pt x="739394" y="3290131"/>
                </a:cubicBezTo>
                <a:cubicBezTo>
                  <a:pt x="753757" y="3295517"/>
                  <a:pt x="767016" y="3304557"/>
                  <a:pt x="782123" y="3307223"/>
                </a:cubicBezTo>
                <a:cubicBezTo>
                  <a:pt x="815903" y="3313184"/>
                  <a:pt x="850566" y="3312114"/>
                  <a:pt x="884672" y="3315768"/>
                </a:cubicBezTo>
                <a:cubicBezTo>
                  <a:pt x="930343" y="3320661"/>
                  <a:pt x="976050" y="3325603"/>
                  <a:pt x="1021405" y="3332860"/>
                </a:cubicBezTo>
                <a:cubicBezTo>
                  <a:pt x="1047338" y="3337009"/>
                  <a:pt x="1072919" y="3343268"/>
                  <a:pt x="1098317" y="3349952"/>
                </a:cubicBezTo>
                <a:cubicBezTo>
                  <a:pt x="1127078" y="3357521"/>
                  <a:pt x="1154439" y="3370700"/>
                  <a:pt x="1183775" y="3375589"/>
                </a:cubicBezTo>
                <a:cubicBezTo>
                  <a:pt x="1223213" y="3382162"/>
                  <a:pt x="1263572" y="3380815"/>
                  <a:pt x="1303416" y="3384135"/>
                </a:cubicBezTo>
                <a:cubicBezTo>
                  <a:pt x="1331945" y="3386512"/>
                  <a:pt x="1360388" y="3389832"/>
                  <a:pt x="1388874" y="3392681"/>
                </a:cubicBezTo>
                <a:cubicBezTo>
                  <a:pt x="1400268" y="3395529"/>
                  <a:pt x="1411764" y="3398000"/>
                  <a:pt x="1423057" y="3401226"/>
                </a:cubicBezTo>
                <a:cubicBezTo>
                  <a:pt x="1431719" y="3403701"/>
                  <a:pt x="1439832" y="3408161"/>
                  <a:pt x="1448695" y="3409772"/>
                </a:cubicBezTo>
                <a:cubicBezTo>
                  <a:pt x="1471291" y="3413880"/>
                  <a:pt x="1494272" y="3415469"/>
                  <a:pt x="1517061" y="3418318"/>
                </a:cubicBezTo>
                <a:cubicBezTo>
                  <a:pt x="1579730" y="3412621"/>
                  <a:pt x="1643193" y="3412684"/>
                  <a:pt x="1705068" y="3401226"/>
                </a:cubicBezTo>
                <a:cubicBezTo>
                  <a:pt x="1721400" y="3398201"/>
                  <a:pt x="1736573" y="3387833"/>
                  <a:pt x="1747797" y="3375589"/>
                </a:cubicBezTo>
                <a:cubicBezTo>
                  <a:pt x="1811776" y="3305794"/>
                  <a:pt x="1819491" y="3319096"/>
                  <a:pt x="1790526" y="3290131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cxnSp>
        <p:nvCxnSpPr>
          <p:cNvPr id="6161" name="Přímá spojnice se šipkou 27"/>
          <p:cNvCxnSpPr>
            <a:cxnSpLocks noChangeShapeType="1"/>
          </p:cNvCxnSpPr>
          <p:nvPr/>
        </p:nvCxnSpPr>
        <p:spPr bwMode="auto">
          <a:xfrm flipH="1" flipV="1">
            <a:off x="1334505" y="4626193"/>
            <a:ext cx="598569" cy="26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9950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9B519EE-2D56-4C42-8FDE-8CA53A651548}" type="slidenum">
              <a:rPr lang="cs-CZ" altLang="cs-CZ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40</a:t>
            </a:fld>
            <a:endParaRPr lang="cs-CZ" altLang="cs-CZ" sz="1000" smtClean="0"/>
          </a:p>
        </p:txBody>
      </p:sp>
      <p:pic>
        <p:nvPicPr>
          <p:cNvPr id="96259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4" y="1268413"/>
            <a:ext cx="24765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3407834" y="1484314"/>
            <a:ext cx="3071284" cy="5048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1" name="TextovéPole 6"/>
          <p:cNvSpPr txBox="1">
            <a:spLocks noChangeArrowheads="1"/>
          </p:cNvSpPr>
          <p:nvPr/>
        </p:nvSpPr>
        <p:spPr bwMode="auto">
          <a:xfrm>
            <a:off x="6551084" y="1412875"/>
            <a:ext cx="41088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 smtClean="0">
                <a:latin typeface="Arial" pitchFamily="34" charset="0"/>
              </a:rPr>
              <a:t>Colagen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fibers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with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interfibrilar</a:t>
            </a:r>
            <a:r>
              <a:rPr lang="cs-CZ" altLang="cs-CZ" sz="1800" dirty="0" smtClean="0">
                <a:latin typeface="Arial" pitchFamily="34" charset="0"/>
              </a:rPr>
              <a:t> 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 smtClean="0">
                <a:latin typeface="Arial" pitchFamily="34" charset="0"/>
              </a:rPr>
              <a:t>Instrafibrilar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crystals</a:t>
            </a:r>
            <a:r>
              <a:rPr lang="cs-CZ" altLang="cs-CZ" sz="1800" dirty="0" smtClean="0">
                <a:latin typeface="Arial" pitchFamily="34" charset="0"/>
              </a:rPr>
              <a:t> od </a:t>
            </a:r>
            <a:r>
              <a:rPr lang="cs-CZ" altLang="cs-CZ" sz="1800" dirty="0" err="1" smtClean="0">
                <a:latin typeface="Arial" pitchFamily="34" charset="0"/>
              </a:rPr>
              <a:t>hydroxyapatite</a:t>
            </a:r>
            <a:endParaRPr lang="cs-CZ" altLang="cs-CZ" sz="1800" dirty="0">
              <a:latin typeface="Arial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3695700" y="3055939"/>
            <a:ext cx="3073400" cy="503237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3" name="TextovéPole 9"/>
          <p:cNvSpPr txBox="1">
            <a:spLocks noChangeArrowheads="1"/>
          </p:cNvSpPr>
          <p:nvPr/>
        </p:nvSpPr>
        <p:spPr bwMode="auto">
          <a:xfrm>
            <a:off x="6959601" y="2854326"/>
            <a:ext cx="4172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 smtClean="0">
                <a:latin typeface="Arial" pitchFamily="34" charset="0"/>
              </a:rPr>
              <a:t>Colagen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fibers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with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intrafibrilas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crystals</a:t>
            </a:r>
            <a:endParaRPr lang="cs-CZ" altLang="cs-CZ" sz="18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 smtClean="0">
                <a:latin typeface="Arial" pitchFamily="34" charset="0"/>
              </a:rPr>
              <a:t>of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hydrpoxyapatite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only</a:t>
            </a:r>
            <a:endParaRPr lang="cs-CZ" altLang="cs-CZ" sz="1800" dirty="0">
              <a:latin typeface="Arial" pitchFamily="34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3695700" y="4605339"/>
            <a:ext cx="3073400" cy="5048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5" name="TextovéPole 11"/>
          <p:cNvSpPr txBox="1">
            <a:spLocks noChangeArrowheads="1"/>
          </p:cNvSpPr>
          <p:nvPr/>
        </p:nvSpPr>
        <p:spPr bwMode="auto">
          <a:xfrm>
            <a:off x="7152218" y="4292601"/>
            <a:ext cx="33778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 smtClean="0">
                <a:latin typeface="Arial" pitchFamily="34" charset="0"/>
              </a:rPr>
              <a:t>Colagen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fibers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without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crystals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 smtClean="0">
                <a:latin typeface="Arial" pitchFamily="34" charset="0"/>
              </a:rPr>
              <a:t>of</a:t>
            </a:r>
            <a:r>
              <a:rPr lang="cs-CZ" altLang="cs-CZ" sz="1800" dirty="0" smtClean="0">
                <a:latin typeface="Arial" pitchFamily="34" charset="0"/>
              </a:rPr>
              <a:t> </a:t>
            </a:r>
            <a:r>
              <a:rPr lang="cs-CZ" altLang="cs-CZ" sz="1800" dirty="0" err="1" smtClean="0">
                <a:latin typeface="Arial" pitchFamily="34" charset="0"/>
              </a:rPr>
              <a:t>hydroxyapatites</a:t>
            </a:r>
            <a:endParaRPr lang="cs-CZ" altLang="cs-CZ" sz="1800" dirty="0">
              <a:latin typeface="Arial" pitchFamily="34" charset="0"/>
            </a:endParaRPr>
          </a:p>
        </p:txBody>
      </p:sp>
      <p:sp>
        <p:nvSpPr>
          <p:cNvPr id="96266" name="TextovéPole 12"/>
          <p:cNvSpPr txBox="1">
            <a:spLocks noChangeArrowheads="1"/>
          </p:cNvSpPr>
          <p:nvPr/>
        </p:nvSpPr>
        <p:spPr bwMode="auto">
          <a:xfrm>
            <a:off x="4176185" y="5413376"/>
            <a:ext cx="43268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itchFamily="34" charset="0"/>
              </a:rPr>
              <a:t>Zdroj obrázku: Dudek M. Adhezivní spoj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itchFamily="34" charset="0"/>
              </a:rPr>
              <a:t>a adhezivní systémy I. LKS 11/2013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1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Protection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collagen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hydrolysis</a:t>
            </a:r>
            <a:endParaRPr lang="cs-CZ" dirty="0" smtClean="0"/>
          </a:p>
          <a:p>
            <a:pPr marL="72000" indent="0">
              <a:buNone/>
            </a:pPr>
            <a:r>
              <a:rPr lang="cs-CZ" dirty="0" smtClean="0"/>
              <a:t> as </a:t>
            </a:r>
            <a:r>
              <a:rPr lang="cs-CZ" dirty="0" err="1" smtClean="0"/>
              <a:t>well</a:t>
            </a:r>
            <a:r>
              <a:rPr lang="cs-CZ" dirty="0" smtClean="0"/>
              <a:t> as </a:t>
            </a:r>
            <a:r>
              <a:rPr lang="cs-CZ" dirty="0" err="1" smtClean="0"/>
              <a:t>enzymatic</a:t>
            </a:r>
            <a:r>
              <a:rPr lang="cs-CZ" dirty="0" smtClean="0"/>
              <a:t> </a:t>
            </a:r>
            <a:r>
              <a:rPr lang="cs-CZ" dirty="0" err="1" smtClean="0"/>
              <a:t>degradation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collagen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matrix </a:t>
            </a:r>
            <a:r>
              <a:rPr lang="cs-CZ" dirty="0" err="1" smtClean="0"/>
              <a:t>metaloproteinasis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mineral</a:t>
            </a:r>
            <a:r>
              <a:rPr lang="cs-CZ" dirty="0" smtClean="0"/>
              <a:t> acid id </a:t>
            </a:r>
            <a:r>
              <a:rPr lang="cs-CZ" dirty="0" err="1" smtClean="0"/>
              <a:t>dangereous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long term </a:t>
            </a:r>
            <a:r>
              <a:rPr lang="cs-CZ" dirty="0" err="1" smtClean="0"/>
              <a:t>bonding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Clorhexidin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minute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stabilize</a:t>
            </a:r>
            <a:r>
              <a:rPr lang="cs-CZ" dirty="0" smtClean="0"/>
              <a:t> </a:t>
            </a:r>
            <a:r>
              <a:rPr lang="cs-CZ" dirty="0" err="1" smtClean="0"/>
              <a:t>collagen</a:t>
            </a:r>
            <a:endParaRPr lang="cs-CZ" dirty="0" smtClean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hydroxyapatite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877D5-27C5-453C-BC91-247EF048ACCA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430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7" name="Picture 4" descr="Jo3JPEG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02" y="1082174"/>
            <a:ext cx="5491163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371347" y="1812758"/>
            <a:ext cx="43428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 err="1" smtClean="0">
                <a:latin typeface="+mn-lt"/>
              </a:rPr>
              <a:t>Enzymatic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degradation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of</a:t>
            </a:r>
            <a:r>
              <a:rPr lang="cs-CZ" sz="2800" dirty="0" smtClean="0">
                <a:latin typeface="+mn-lt"/>
              </a:rPr>
              <a:t> </a:t>
            </a:r>
          </a:p>
          <a:p>
            <a:pPr algn="l"/>
            <a:r>
              <a:rPr lang="cs-CZ" sz="2800" dirty="0" err="1" smtClean="0">
                <a:latin typeface="+mn-lt"/>
              </a:rPr>
              <a:t>collagen</a:t>
            </a:r>
            <a:endParaRPr lang="cs-CZ" sz="2800" dirty="0" smtClean="0">
              <a:latin typeface="+mn-lt"/>
            </a:endParaRPr>
          </a:p>
          <a:p>
            <a:pPr algn="l"/>
            <a:endParaRPr lang="cs-CZ" sz="2800" dirty="0">
              <a:latin typeface="+mn-lt"/>
            </a:endParaRPr>
          </a:p>
          <a:p>
            <a:pPr algn="l"/>
            <a:endParaRPr lang="cs-CZ" sz="2800" dirty="0" smtClean="0">
              <a:latin typeface="+mn-lt"/>
            </a:endParaRPr>
          </a:p>
          <a:p>
            <a:pPr algn="l"/>
            <a:endParaRPr lang="cs-CZ" sz="2800" dirty="0">
              <a:latin typeface="+mn-lt"/>
            </a:endParaRPr>
          </a:p>
          <a:p>
            <a:pPr algn="l"/>
            <a:endParaRPr lang="cs-CZ" sz="28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72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AAC933F-4C7D-4C76-8906-6F7DA4FFF510}" type="slidenum">
              <a:rPr lang="cs-CZ" altLang="cs-CZ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43</a:t>
            </a:fld>
            <a:endParaRPr lang="cs-CZ" altLang="cs-CZ" sz="1000" smtClean="0"/>
          </a:p>
        </p:txBody>
      </p:sp>
      <p:pic>
        <p:nvPicPr>
          <p:cNvPr id="97285" name="Picture 2" descr="G:\počítačdoma\fotkyzuby\DSC_0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84" y="188913"/>
            <a:ext cx="6612467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5" descr="Ceram-X Duo_Class II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3213101"/>
            <a:ext cx="5759449" cy="2886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17" y="1341438"/>
            <a:ext cx="5181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701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>
                <a:solidFill>
                  <a:schemeClr val="tx1"/>
                </a:solidFill>
              </a:rPr>
              <a:t>F</a:t>
            </a:r>
            <a:r>
              <a:rPr lang="cs-CZ" dirty="0" err="1" smtClean="0">
                <a:solidFill>
                  <a:schemeClr val="tx1"/>
                </a:solidFill>
              </a:rPr>
              <a:t>actor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that</a:t>
            </a:r>
            <a:r>
              <a:rPr lang="cs-CZ" dirty="0" smtClean="0">
                <a:solidFill>
                  <a:schemeClr val="tx1"/>
                </a:solidFill>
              </a:rPr>
              <a:t> influence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quality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bonding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>
              <a:defRPr/>
            </a:pPr>
            <a:r>
              <a:rPr lang="cs-CZ" sz="2400" dirty="0" err="1" smtClean="0"/>
              <a:t>Structure</a:t>
            </a:r>
            <a:r>
              <a:rPr lang="cs-CZ" sz="2400" dirty="0" smtClean="0"/>
              <a:t> and </a:t>
            </a:r>
            <a:r>
              <a:rPr lang="cs-CZ" sz="2400" dirty="0" err="1" smtClean="0"/>
              <a:t>composition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hard </a:t>
            </a:r>
            <a:r>
              <a:rPr lang="cs-CZ" sz="2400" dirty="0" err="1" smtClean="0"/>
              <a:t>dental</a:t>
            </a:r>
            <a:r>
              <a:rPr lang="cs-CZ" sz="2400" dirty="0" smtClean="0"/>
              <a:t> </a:t>
            </a:r>
            <a:r>
              <a:rPr lang="cs-CZ" sz="2400" dirty="0" err="1" smtClean="0"/>
              <a:t>tissues</a:t>
            </a:r>
            <a:endParaRPr lang="cs-CZ" sz="2400" dirty="0" smtClean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err="1" smtClean="0"/>
              <a:t>Quality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their</a:t>
            </a:r>
            <a:r>
              <a:rPr lang="cs-CZ" sz="2400" dirty="0" smtClean="0"/>
              <a:t> </a:t>
            </a:r>
            <a:r>
              <a:rPr lang="cs-CZ" sz="2400" dirty="0" err="1" smtClean="0"/>
              <a:t>surface</a:t>
            </a:r>
            <a:r>
              <a:rPr lang="cs-CZ" sz="2400" dirty="0" smtClean="0"/>
              <a:t> – </a:t>
            </a:r>
            <a:r>
              <a:rPr lang="cs-CZ" sz="2400" dirty="0" err="1" smtClean="0"/>
              <a:t>esp</a:t>
            </a:r>
            <a:r>
              <a:rPr lang="cs-CZ" sz="2400" dirty="0" smtClean="0"/>
              <a:t>. presence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smear</a:t>
            </a:r>
            <a:r>
              <a:rPr lang="cs-CZ" sz="2400" dirty="0" smtClean="0"/>
              <a:t> </a:t>
            </a:r>
            <a:r>
              <a:rPr lang="cs-CZ" sz="2400" dirty="0" err="1" smtClean="0"/>
              <a:t>layer</a:t>
            </a:r>
            <a:r>
              <a:rPr lang="cs-CZ" sz="2400" dirty="0" smtClean="0"/>
              <a:t>, </a:t>
            </a:r>
            <a:r>
              <a:rPr lang="cs-CZ" sz="2400" dirty="0" err="1" smtClean="0"/>
              <a:t>contamination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moisture</a:t>
            </a:r>
            <a:r>
              <a:rPr lang="cs-CZ" sz="2400" dirty="0" smtClean="0"/>
              <a:t>, </a:t>
            </a:r>
            <a:r>
              <a:rPr lang="cs-CZ" sz="2400" dirty="0" err="1" smtClean="0"/>
              <a:t>saliva</a:t>
            </a:r>
            <a:r>
              <a:rPr lang="cs-CZ" sz="2400" dirty="0" smtClean="0"/>
              <a:t> and </a:t>
            </a:r>
            <a:r>
              <a:rPr lang="cs-CZ" sz="2400" dirty="0" err="1" smtClean="0"/>
              <a:t>blood</a:t>
            </a:r>
            <a:endParaRPr lang="cs-CZ" sz="2400" dirty="0" smtClean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err="1" smtClean="0"/>
              <a:t>Configuration</a:t>
            </a:r>
            <a:r>
              <a:rPr lang="cs-CZ" sz="2400" dirty="0" smtClean="0"/>
              <a:t> </a:t>
            </a:r>
            <a:r>
              <a:rPr lang="cs-CZ" sz="2400" dirty="0" err="1" smtClean="0"/>
              <a:t>factor</a:t>
            </a:r>
            <a:r>
              <a:rPr lang="cs-CZ" sz="2400" dirty="0" smtClean="0"/>
              <a:t> – C- </a:t>
            </a:r>
            <a:r>
              <a:rPr lang="cs-CZ" sz="2400" dirty="0" err="1" smtClean="0"/>
              <a:t>factor</a:t>
            </a:r>
            <a:endParaRPr lang="cs-CZ" sz="2400" dirty="0" smtClean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err="1" smtClean="0"/>
              <a:t>Mechanical</a:t>
            </a:r>
            <a:r>
              <a:rPr lang="cs-CZ" sz="2400" dirty="0" smtClean="0"/>
              <a:t> </a:t>
            </a:r>
            <a:r>
              <a:rPr lang="cs-CZ" sz="2400" dirty="0" err="1" smtClean="0"/>
              <a:t>loading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adhesive</a:t>
            </a:r>
            <a:r>
              <a:rPr lang="cs-CZ" sz="2400" dirty="0" smtClean="0"/>
              <a:t> </a:t>
            </a:r>
            <a:r>
              <a:rPr lang="cs-CZ" sz="2400" dirty="0" err="1" smtClean="0"/>
              <a:t>connection</a:t>
            </a:r>
            <a:endParaRPr lang="cs-CZ" sz="2400" dirty="0" smtClean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smtClean="0"/>
              <a:t>Oral </a:t>
            </a:r>
            <a:r>
              <a:rPr lang="cs-CZ" sz="2400" dirty="0" err="1" smtClean="0"/>
              <a:t>environment</a:t>
            </a:r>
            <a:r>
              <a:rPr lang="cs-CZ" sz="2400" dirty="0" smtClean="0"/>
              <a:t> and </a:t>
            </a:r>
            <a:r>
              <a:rPr lang="cs-CZ" sz="2400" dirty="0" err="1" smtClean="0"/>
              <a:t>external</a:t>
            </a:r>
            <a:r>
              <a:rPr lang="cs-CZ" sz="2400" dirty="0" smtClean="0"/>
              <a:t> </a:t>
            </a:r>
            <a:r>
              <a:rPr lang="cs-CZ" sz="2400" dirty="0" err="1" smtClean="0"/>
              <a:t>chemical</a:t>
            </a:r>
            <a:r>
              <a:rPr lang="cs-CZ" sz="2400" dirty="0" smtClean="0"/>
              <a:t> </a:t>
            </a:r>
            <a:r>
              <a:rPr lang="cs-CZ" sz="2400" dirty="0" err="1" smtClean="0"/>
              <a:t>materials</a:t>
            </a:r>
            <a:r>
              <a:rPr lang="cs-CZ" sz="2400" dirty="0" smtClean="0"/>
              <a:t> (</a:t>
            </a:r>
            <a:r>
              <a:rPr lang="cs-CZ" sz="2400" dirty="0" err="1" smtClean="0"/>
              <a:t>tooth</a:t>
            </a:r>
            <a:r>
              <a:rPr lang="cs-CZ" sz="2400" dirty="0" smtClean="0"/>
              <a:t> </a:t>
            </a:r>
            <a:r>
              <a:rPr lang="cs-CZ" sz="2400" dirty="0" err="1" smtClean="0"/>
              <a:t>pastes</a:t>
            </a:r>
            <a:r>
              <a:rPr lang="cs-CZ" sz="2400" dirty="0" smtClean="0"/>
              <a:t>, </a:t>
            </a:r>
            <a:r>
              <a:rPr lang="cs-CZ" sz="2400" dirty="0" err="1" smtClean="0"/>
              <a:t>asntiseptics</a:t>
            </a:r>
            <a:r>
              <a:rPr lang="cs-CZ" sz="2400" dirty="0" smtClean="0"/>
              <a:t>, </a:t>
            </a:r>
            <a:r>
              <a:rPr lang="cs-CZ" sz="2400" dirty="0" err="1" smtClean="0"/>
              <a:t>bleaching</a:t>
            </a:r>
            <a:r>
              <a:rPr lang="cs-CZ" sz="2400" dirty="0" smtClean="0"/>
              <a:t> agent </a:t>
            </a:r>
            <a:r>
              <a:rPr lang="cs-CZ" sz="2400" dirty="0" err="1" smtClean="0"/>
              <a:t>rtc</a:t>
            </a:r>
            <a:r>
              <a:rPr lang="cs-CZ" sz="2400" dirty="0" smtClean="0"/>
              <a:t>.)</a:t>
            </a: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89408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235474E-30C8-4022-BAA2-F4D15517E72B}" type="slidenum">
              <a:rPr lang="cs-CZ" altLang="cs-CZ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44</a:t>
            </a:fld>
            <a:endParaRPr lang="cs-CZ" altLang="cs-CZ" sz="100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4572000" y="6248400"/>
            <a:ext cx="3860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lroubalikova@gmail.com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908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endParaRPr lang="cs-CZ" dirty="0" smtClean="0"/>
          </a:p>
          <a:p>
            <a:r>
              <a:rPr lang="cs-CZ" dirty="0" smtClean="0"/>
              <a:t>C- </a:t>
            </a:r>
            <a:r>
              <a:rPr lang="cs-CZ" dirty="0" err="1" smtClean="0"/>
              <a:t>factor</a:t>
            </a:r>
            <a:endParaRPr lang="cs-CZ" dirty="0" smtClean="0"/>
          </a:p>
          <a:p>
            <a:r>
              <a:rPr lang="cs-CZ" dirty="0" smtClean="0"/>
              <a:t>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 smtClean="0"/>
          </a:p>
          <a:p>
            <a:r>
              <a:rPr lang="cs-CZ" dirty="0" smtClean="0"/>
              <a:t>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polymerization</a:t>
            </a:r>
            <a:endParaRPr lang="cs-CZ" dirty="0"/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Polymerization</a:t>
            </a:r>
            <a:r>
              <a:rPr lang="cs-CZ" dirty="0" smtClean="0"/>
              <a:t> stress </a:t>
            </a:r>
            <a:r>
              <a:rPr lang="cs-CZ" dirty="0" err="1" smtClean="0"/>
              <a:t>depends</a:t>
            </a:r>
            <a:r>
              <a:rPr lang="cs-CZ" dirty="0" smtClean="0"/>
              <a:t> 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5887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endParaRPr lang="cs-CZ" dirty="0" smtClean="0"/>
          </a:p>
          <a:p>
            <a:r>
              <a:rPr lang="cs-CZ" dirty="0" smtClean="0"/>
              <a:t>C- </a:t>
            </a:r>
            <a:r>
              <a:rPr lang="cs-CZ" dirty="0" err="1" smtClean="0"/>
              <a:t>factor</a:t>
            </a:r>
            <a:endParaRPr lang="cs-CZ" dirty="0" smtClean="0"/>
          </a:p>
          <a:p>
            <a:r>
              <a:rPr lang="cs-CZ" dirty="0" smtClean="0"/>
              <a:t>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 smtClean="0"/>
          </a:p>
          <a:p>
            <a:r>
              <a:rPr lang="cs-CZ" dirty="0" smtClean="0"/>
              <a:t>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polymerization</a:t>
            </a:r>
            <a:endParaRPr lang="cs-CZ" dirty="0"/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Polymerization</a:t>
            </a:r>
            <a:r>
              <a:rPr lang="cs-CZ" dirty="0" smtClean="0"/>
              <a:t> stress </a:t>
            </a:r>
            <a:r>
              <a:rPr lang="cs-CZ" dirty="0" err="1" smtClean="0"/>
              <a:t>depends</a:t>
            </a:r>
            <a:r>
              <a:rPr lang="cs-CZ" dirty="0" smtClean="0"/>
              <a:t> 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82836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01928"/>
                </a:solidFill>
              </a:rPr>
              <a:t>Quality</a:t>
            </a:r>
            <a:r>
              <a:rPr lang="cs-CZ" dirty="0" smtClean="0">
                <a:solidFill>
                  <a:srgbClr val="F01928"/>
                </a:solidFill>
              </a:rPr>
              <a:t> </a:t>
            </a:r>
            <a:r>
              <a:rPr lang="cs-CZ" dirty="0" err="1" smtClean="0">
                <a:solidFill>
                  <a:srgbClr val="F01928"/>
                </a:solidFill>
              </a:rPr>
              <a:t>of</a:t>
            </a:r>
            <a:r>
              <a:rPr lang="cs-CZ" dirty="0" smtClean="0">
                <a:solidFill>
                  <a:srgbClr val="F01928"/>
                </a:solidFill>
              </a:rPr>
              <a:t> </a:t>
            </a:r>
            <a:r>
              <a:rPr lang="cs-CZ" dirty="0" err="1" smtClean="0">
                <a:solidFill>
                  <a:srgbClr val="F01928"/>
                </a:solidFill>
              </a:rPr>
              <a:t>the</a:t>
            </a:r>
            <a:r>
              <a:rPr lang="cs-CZ" dirty="0" smtClean="0">
                <a:solidFill>
                  <a:srgbClr val="F01928"/>
                </a:solidFill>
              </a:rPr>
              <a:t> </a:t>
            </a:r>
            <a:r>
              <a:rPr lang="cs-CZ" dirty="0" err="1" smtClean="0">
                <a:solidFill>
                  <a:srgbClr val="F01928"/>
                </a:solidFill>
              </a:rPr>
              <a:t>material</a:t>
            </a:r>
            <a:endParaRPr lang="cs-CZ" dirty="0" smtClean="0">
              <a:solidFill>
                <a:srgbClr val="F01928"/>
              </a:solidFill>
            </a:endParaRPr>
          </a:p>
          <a:p>
            <a:r>
              <a:rPr lang="cs-CZ" dirty="0" smtClean="0"/>
              <a:t>C- </a:t>
            </a:r>
            <a:r>
              <a:rPr lang="cs-CZ" dirty="0" err="1" smtClean="0"/>
              <a:t>factor</a:t>
            </a:r>
            <a:endParaRPr lang="cs-CZ" dirty="0" smtClean="0"/>
          </a:p>
          <a:p>
            <a:r>
              <a:rPr lang="cs-CZ" dirty="0" smtClean="0"/>
              <a:t>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 smtClean="0"/>
          </a:p>
          <a:p>
            <a:r>
              <a:rPr lang="cs-CZ" dirty="0" smtClean="0"/>
              <a:t>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polymerization</a:t>
            </a:r>
            <a:endParaRPr lang="cs-CZ" dirty="0"/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Polymerization</a:t>
            </a:r>
            <a:r>
              <a:rPr lang="cs-CZ" dirty="0" smtClean="0"/>
              <a:t> stress </a:t>
            </a:r>
            <a:r>
              <a:rPr lang="cs-CZ" dirty="0" err="1" smtClean="0"/>
              <a:t>depends</a:t>
            </a:r>
            <a:r>
              <a:rPr lang="cs-CZ" dirty="0" smtClean="0"/>
              <a:t> 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51416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lroubalikova@gmail.com</a:t>
            </a:r>
          </a:p>
        </p:txBody>
      </p:sp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FE73F8C-D368-426F-A89C-4E15C30273FE}" type="slidenum">
              <a:rPr lang="cs-CZ" altLang="cs-CZ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48</a:t>
            </a:fld>
            <a:endParaRPr lang="cs-CZ" altLang="cs-CZ" sz="1000" smtClean="0"/>
          </a:p>
        </p:txBody>
      </p:sp>
      <p:graphicFrame>
        <p:nvGraphicFramePr>
          <p:cNvPr id="105476" name="Object 2"/>
          <p:cNvGraphicFramePr>
            <a:graphicFrameLocks noChangeAspect="1"/>
          </p:cNvGraphicFramePr>
          <p:nvPr/>
        </p:nvGraphicFramePr>
        <p:xfrm>
          <a:off x="2032000" y="1395414"/>
          <a:ext cx="8128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Graf" r:id="rId3" imgW="6096120" imgH="4067322" progId="MSGraph.Chart.8">
                  <p:embed followColorScheme="full"/>
                </p:oleObj>
              </mc:Choice>
              <mc:Fallback>
                <p:oleObj name="Graf" r:id="rId3" imgW="6096120" imgH="40673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395414"/>
                        <a:ext cx="8128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3"/>
          <p:cNvGraphicFramePr>
            <a:graphicFrameLocks noChangeAspect="1"/>
          </p:cNvGraphicFramePr>
          <p:nvPr/>
        </p:nvGraphicFramePr>
        <p:xfrm>
          <a:off x="2032000" y="1395414"/>
          <a:ext cx="8128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Graf" r:id="rId5" imgW="6096120" imgH="4067322" progId="MSGraph.Chart.8">
                  <p:embed followColorScheme="full"/>
                </p:oleObj>
              </mc:Choice>
              <mc:Fallback>
                <p:oleObj name="Graf" r:id="rId5" imgW="6096120" imgH="40673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395414"/>
                        <a:ext cx="8128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4"/>
          <p:cNvGraphicFramePr>
            <a:graphicFrameLocks noChangeAspect="1"/>
          </p:cNvGraphicFramePr>
          <p:nvPr/>
        </p:nvGraphicFramePr>
        <p:xfrm>
          <a:off x="2032000" y="1395414"/>
          <a:ext cx="8128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Graf" r:id="rId7" imgW="6096120" imgH="4067322" progId="MSGraph.Chart.8">
                  <p:embed followColorScheme="full"/>
                </p:oleObj>
              </mc:Choice>
              <mc:Fallback>
                <p:oleObj name="Graf" r:id="rId7" imgW="6096120" imgH="40673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395414"/>
                        <a:ext cx="8128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784128"/>
              </p:ext>
            </p:extLst>
          </p:nvPr>
        </p:nvGraphicFramePr>
        <p:xfrm>
          <a:off x="639010" y="2376489"/>
          <a:ext cx="10566400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Graf" r:id="rId8" imgW="3610291" imgH="1791182" progId="Excel.Chart.8">
                  <p:embed/>
                </p:oleObj>
              </mc:Choice>
              <mc:Fallback>
                <p:oleObj name="Graf" r:id="rId8" imgW="3610291" imgH="179118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010" y="2376489"/>
                        <a:ext cx="10566400" cy="424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0" name="Text Box 6"/>
          <p:cNvSpPr txBox="1">
            <a:spLocks noChangeArrowheads="1"/>
          </p:cNvSpPr>
          <p:nvPr/>
        </p:nvSpPr>
        <p:spPr bwMode="auto">
          <a:xfrm>
            <a:off x="1000180" y="426287"/>
            <a:ext cx="8104717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err="1" smtClean="0">
                <a:latin typeface="+mj-lt"/>
              </a:rPr>
              <a:t>High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content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of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filler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increases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the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modulus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of</a:t>
            </a:r>
            <a:r>
              <a:rPr lang="cs-CZ" altLang="cs-CZ" sz="2000" b="1" dirty="0" smtClean="0">
                <a:latin typeface="+mj-lt"/>
              </a:rPr>
              <a:t> elasticity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err="1" smtClean="0">
                <a:latin typeface="+mj-lt"/>
              </a:rPr>
              <a:t>High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modulus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of</a:t>
            </a:r>
            <a:r>
              <a:rPr lang="cs-CZ" altLang="cs-CZ" sz="2000" b="1" dirty="0" smtClean="0">
                <a:latin typeface="+mj-lt"/>
              </a:rPr>
              <a:t> elasticity </a:t>
            </a:r>
            <a:r>
              <a:rPr lang="cs-CZ" altLang="cs-CZ" sz="2000" b="1" dirty="0" err="1" smtClean="0">
                <a:latin typeface="+mj-lt"/>
              </a:rPr>
              <a:t>increases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the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polymerization</a:t>
            </a:r>
            <a:r>
              <a:rPr lang="cs-CZ" altLang="cs-CZ" sz="2000" b="1" dirty="0" smtClean="0">
                <a:latin typeface="+mj-lt"/>
              </a:rPr>
              <a:t> stress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err="1" smtClean="0">
                <a:latin typeface="+mj-lt"/>
              </a:rPr>
              <a:t>High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content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of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filler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decreases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the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 smtClean="0">
                <a:latin typeface="+mj-lt"/>
              </a:rPr>
              <a:t>polymerization</a:t>
            </a:r>
            <a:r>
              <a:rPr lang="cs-CZ" altLang="cs-CZ" sz="2000" b="1" dirty="0" smtClean="0">
                <a:latin typeface="+mj-lt"/>
              </a:rPr>
              <a:t> </a:t>
            </a:r>
            <a:r>
              <a:rPr lang="cs-CZ" altLang="cs-CZ" sz="2000" b="1" dirty="0" err="1">
                <a:latin typeface="+mj-lt"/>
              </a:rPr>
              <a:t>s</a:t>
            </a:r>
            <a:r>
              <a:rPr lang="cs-CZ" altLang="cs-CZ" sz="2000" b="1" dirty="0" err="1" smtClean="0">
                <a:latin typeface="+mj-lt"/>
              </a:rPr>
              <a:t>hrinkage</a:t>
            </a:r>
            <a:endParaRPr lang="cs-CZ" altLang="cs-CZ" sz="2000" b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 smtClean="0">
                <a:latin typeface="Times New Roman" pitchFamily="18" charset="0"/>
              </a:rPr>
              <a:t> </a:t>
            </a:r>
            <a:endParaRPr lang="cs-CZ" altLang="cs-CZ" sz="2800" b="1" dirty="0">
              <a:latin typeface="Times New Roman" pitchFamily="18" charset="0"/>
            </a:endParaRPr>
          </a:p>
        </p:txBody>
      </p:sp>
      <p:sp>
        <p:nvSpPr>
          <p:cNvPr id="2" name="Obdélník s jedním zakulaceným rohem 1"/>
          <p:cNvSpPr/>
          <p:nvPr/>
        </p:nvSpPr>
        <p:spPr bwMode="auto">
          <a:xfrm>
            <a:off x="8390022" y="3813317"/>
            <a:ext cx="2856498" cy="1416409"/>
          </a:xfrm>
          <a:prstGeom prst="round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Polym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 Stress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800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err="1" smtClean="0">
                <a:solidFill>
                  <a:schemeClr val="bg1"/>
                </a:solidFill>
                <a:latin typeface="+mn-lt"/>
              </a:rPr>
              <a:t>Modulus</a:t>
            </a:r>
            <a:r>
              <a:rPr lang="cs-CZ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cs-CZ" sz="1800" dirty="0" smtClean="0">
                <a:solidFill>
                  <a:schemeClr val="bg1"/>
                </a:solidFill>
                <a:latin typeface="+mn-lt"/>
              </a:rPr>
              <a:t> elasticity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Polymerization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shrinkage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86034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C- </a:t>
            </a:r>
            <a:r>
              <a:rPr lang="cs-CZ" dirty="0" err="1" smtClean="0">
                <a:solidFill>
                  <a:srgbClr val="FF0000"/>
                </a:solidFill>
              </a:rPr>
              <a:t>factor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 smtClean="0"/>
          </a:p>
          <a:p>
            <a:r>
              <a:rPr lang="cs-CZ" dirty="0" smtClean="0"/>
              <a:t>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polymerization</a:t>
            </a:r>
            <a:endParaRPr lang="cs-CZ" dirty="0"/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Polymerization</a:t>
            </a:r>
            <a:r>
              <a:rPr lang="cs-CZ" dirty="0" smtClean="0"/>
              <a:t> stress </a:t>
            </a:r>
            <a:r>
              <a:rPr lang="cs-CZ" dirty="0" err="1" smtClean="0"/>
              <a:t>depends</a:t>
            </a:r>
            <a:r>
              <a:rPr lang="cs-CZ" dirty="0" smtClean="0"/>
              <a:t> 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0106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43933" y="333375"/>
            <a:ext cx="11336867" cy="1403350"/>
          </a:xfrm>
        </p:spPr>
        <p:txBody>
          <a:bodyPr/>
          <a:lstStyle/>
          <a:p>
            <a:pPr algn="ctr">
              <a:defRPr/>
            </a:pP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matrix – </a:t>
            </a:r>
            <a:r>
              <a:rPr lang="cs-CZ" dirty="0" smtClean="0"/>
              <a:t>a </a:t>
            </a:r>
            <a:r>
              <a:rPr lang="en-US" dirty="0" smtClean="0"/>
              <a:t>transfer mechanical loading on inorganic fillers, protects the filler against  moisture  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filler -  </a:t>
            </a:r>
            <a:r>
              <a:rPr lang="cs-CZ" dirty="0" smtClean="0"/>
              <a:t>a </a:t>
            </a:r>
            <a:r>
              <a:rPr lang="en-US" dirty="0" smtClean="0"/>
              <a:t>support of the material, carries the loading  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coupling agents</a:t>
            </a:r>
            <a:r>
              <a:rPr lang="cs-CZ" dirty="0" smtClean="0"/>
              <a:t> </a:t>
            </a:r>
            <a:r>
              <a:rPr lang="en-US" dirty="0" smtClean="0"/>
              <a:t>-  </a:t>
            </a:r>
            <a:r>
              <a:rPr lang="cs-CZ" dirty="0" smtClean="0"/>
              <a:t>a</a:t>
            </a:r>
            <a:r>
              <a:rPr lang="en-US" dirty="0" smtClean="0"/>
              <a:t> homogenous distribution of the filler in matrix </a:t>
            </a:r>
            <a:endParaRPr lang="cs-CZ" dirty="0" smtClean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585F9A-32E5-4255-AF30-6420F1EAD0D8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7173" name="Obdélník 4"/>
          <p:cNvSpPr>
            <a:spLocks noChangeArrowheads="1"/>
          </p:cNvSpPr>
          <p:nvPr/>
        </p:nvSpPr>
        <p:spPr bwMode="auto">
          <a:xfrm>
            <a:off x="1871133" y="2060575"/>
            <a:ext cx="765598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177291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CF5CDEB-BC4D-40BE-A243-6FAD23CABBE8}" type="slidenum">
              <a:rPr lang="cs-CZ" altLang="cs-CZ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50</a:t>
            </a:fld>
            <a:endParaRPr lang="cs-CZ" altLang="cs-CZ" sz="1000" smtClean="0"/>
          </a:p>
        </p:txBody>
      </p:sp>
      <p:pic>
        <p:nvPicPr>
          <p:cNvPr id="188418" name="Picture 2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00" y="3663710"/>
            <a:ext cx="336126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19" name="Picture 3" descr="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03" y="2213812"/>
            <a:ext cx="334433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0" name="Picture 4" descr="c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34" y="1138489"/>
            <a:ext cx="32385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2421467" y="3449638"/>
            <a:ext cx="580158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folHlink"/>
                </a:solidFill>
                <a:latin typeface="Times New Roman" pitchFamily="18" charset="0"/>
              </a:rPr>
              <a:t>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folHlink"/>
                </a:solidFill>
                <a:latin typeface="Times New Roman" pitchFamily="18" charset="0"/>
              </a:rPr>
              <a:t>                              </a:t>
            </a:r>
            <a:r>
              <a:rPr lang="cs-CZ" altLang="cs-CZ" sz="2400" b="1" dirty="0">
                <a:solidFill>
                  <a:schemeClr val="folHlink"/>
                </a:solidFill>
                <a:latin typeface="Times New Roman" pitchFamily="18" charset="0"/>
              </a:rPr>
              <a:t>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folHlink"/>
                </a:solidFill>
                <a:latin typeface="Times New Roman" pitchFamily="18" charset="0"/>
              </a:rPr>
              <a:t>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folHlink"/>
                </a:solidFill>
                <a:latin typeface="Times New Roman" pitchFamily="18" charset="0"/>
              </a:rPr>
              <a:t>                                                                     </a:t>
            </a:r>
            <a:r>
              <a:rPr lang="cs-CZ" altLang="cs-CZ" sz="2400" b="1" dirty="0">
                <a:solidFill>
                  <a:schemeClr val="folHlink"/>
                </a:solidFill>
                <a:latin typeface="Times New Roman" pitchFamily="18" charset="0"/>
              </a:rPr>
              <a:t>  1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32611" y="5109410"/>
            <a:ext cx="4105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 err="1" smtClean="0">
                <a:latin typeface="+mn-lt"/>
              </a:rPr>
              <a:t>Bonded</a:t>
            </a:r>
            <a:r>
              <a:rPr lang="cs-CZ" sz="2800" dirty="0" smtClean="0">
                <a:latin typeface="+mn-lt"/>
              </a:rPr>
              <a:t> area : Free area</a:t>
            </a:r>
          </a:p>
          <a:p>
            <a:pPr algn="l"/>
            <a:r>
              <a:rPr lang="cs-CZ" sz="2800" dirty="0" smtClean="0">
                <a:latin typeface="+mn-lt"/>
              </a:rPr>
              <a:t>1:1 and </a:t>
            </a:r>
            <a:r>
              <a:rPr lang="cs-CZ" sz="2800" dirty="0" err="1" smtClean="0">
                <a:latin typeface="+mn-lt"/>
              </a:rPr>
              <a:t>less</a:t>
            </a:r>
            <a:r>
              <a:rPr lang="cs-CZ" sz="2800" dirty="0" smtClean="0">
                <a:latin typeface="+mn-lt"/>
              </a:rPr>
              <a:t> - </a:t>
            </a:r>
            <a:r>
              <a:rPr lang="cs-CZ" sz="2800" dirty="0" err="1" smtClean="0">
                <a:latin typeface="+mn-lt"/>
              </a:rPr>
              <a:t>optimal</a:t>
            </a:r>
            <a:endParaRPr lang="cs-CZ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2377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endParaRPr lang="cs-CZ" dirty="0" smtClean="0"/>
          </a:p>
          <a:p>
            <a:r>
              <a:rPr lang="cs-CZ" dirty="0" smtClean="0"/>
              <a:t>C- </a:t>
            </a:r>
            <a:r>
              <a:rPr lang="cs-CZ" dirty="0" err="1" smtClean="0"/>
              <a:t>factor</a:t>
            </a:r>
            <a:endParaRPr lang="cs-CZ" dirty="0" smtClean="0"/>
          </a:p>
          <a:p>
            <a:r>
              <a:rPr lang="cs-CZ" dirty="0" smtClean="0">
                <a:solidFill>
                  <a:srgbClr val="F01928"/>
                </a:solidFill>
              </a:rPr>
              <a:t>Mode </a:t>
            </a:r>
            <a:r>
              <a:rPr lang="cs-CZ" dirty="0" err="1" smtClean="0">
                <a:solidFill>
                  <a:srgbClr val="F01928"/>
                </a:solidFill>
              </a:rPr>
              <a:t>of</a:t>
            </a:r>
            <a:r>
              <a:rPr lang="cs-CZ" dirty="0" smtClean="0">
                <a:solidFill>
                  <a:srgbClr val="F01928"/>
                </a:solidFill>
              </a:rPr>
              <a:t> </a:t>
            </a:r>
            <a:r>
              <a:rPr lang="cs-CZ" dirty="0" err="1" smtClean="0">
                <a:solidFill>
                  <a:srgbClr val="F01928"/>
                </a:solidFill>
              </a:rPr>
              <a:t>application</a:t>
            </a:r>
            <a:endParaRPr lang="cs-CZ" dirty="0" smtClean="0">
              <a:solidFill>
                <a:srgbClr val="F01928"/>
              </a:solidFill>
            </a:endParaRPr>
          </a:p>
          <a:p>
            <a:r>
              <a:rPr lang="cs-CZ" dirty="0" smtClean="0"/>
              <a:t>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polymerization</a:t>
            </a:r>
            <a:endParaRPr lang="cs-CZ" dirty="0"/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Polymerization</a:t>
            </a:r>
            <a:r>
              <a:rPr lang="cs-CZ" dirty="0" smtClean="0"/>
              <a:t> stress </a:t>
            </a:r>
            <a:r>
              <a:rPr lang="cs-CZ" dirty="0" err="1" smtClean="0"/>
              <a:t>depends</a:t>
            </a:r>
            <a:r>
              <a:rPr lang="cs-CZ" dirty="0" smtClean="0"/>
              <a:t> 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872252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err="1" smtClean="0"/>
              <a:t>Incremental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technique</a:t>
            </a:r>
            <a:endParaRPr lang="cs-CZ" sz="2400" b="1" dirty="0" smtClean="0"/>
          </a:p>
          <a:p>
            <a:pPr marL="72000" indent="0">
              <a:buNone/>
            </a:pPr>
            <a:r>
              <a:rPr lang="cs-CZ" sz="2400" dirty="0" err="1" smtClean="0"/>
              <a:t>Layer</a:t>
            </a:r>
            <a:r>
              <a:rPr lang="cs-CZ" sz="2400" dirty="0" smtClean="0"/>
              <a:t> by </a:t>
            </a:r>
            <a:r>
              <a:rPr lang="cs-CZ" sz="2400" dirty="0" err="1" smtClean="0"/>
              <a:t>layer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big free </a:t>
            </a:r>
            <a:r>
              <a:rPr lang="cs-CZ" sz="2400" dirty="0" err="1" smtClean="0"/>
              <a:t>surface</a:t>
            </a:r>
            <a:endParaRPr lang="cs-CZ" sz="2400" dirty="0"/>
          </a:p>
          <a:p>
            <a:r>
              <a:rPr lang="cs-CZ" sz="2400" i="1" dirty="0" err="1" smtClean="0"/>
              <a:t>Importance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of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flowables</a:t>
            </a:r>
            <a:endParaRPr lang="cs-CZ" sz="2400" i="1" dirty="0" smtClean="0"/>
          </a:p>
          <a:p>
            <a:pPr marL="72000" indent="0">
              <a:buNone/>
            </a:pPr>
            <a:r>
              <a:rPr lang="cs-CZ" sz="2400" dirty="0" err="1" smtClean="0"/>
              <a:t>Thin</a:t>
            </a:r>
            <a:r>
              <a:rPr lang="cs-CZ" sz="2400" dirty="0" smtClean="0"/>
              <a:t> </a:t>
            </a:r>
            <a:r>
              <a:rPr lang="cs-CZ" sz="2400" dirty="0" err="1" smtClean="0"/>
              <a:t>layer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flowable</a:t>
            </a:r>
            <a:r>
              <a:rPr lang="cs-CZ" sz="2400" dirty="0" smtClean="0"/>
              <a:t> </a:t>
            </a:r>
            <a:r>
              <a:rPr lang="cs-CZ" sz="2400" dirty="0" err="1" smtClean="0"/>
              <a:t>first</a:t>
            </a:r>
            <a:r>
              <a:rPr lang="cs-CZ" sz="2400" dirty="0" smtClean="0"/>
              <a:t> –big free </a:t>
            </a:r>
            <a:r>
              <a:rPr lang="cs-CZ" sz="2400" dirty="0" err="1" smtClean="0"/>
              <a:t>surface</a:t>
            </a:r>
            <a:endParaRPr lang="cs-CZ" sz="2400" dirty="0" smtClean="0"/>
          </a:p>
          <a:p>
            <a:pPr marL="72000" indent="0">
              <a:buNone/>
            </a:pPr>
            <a:r>
              <a:rPr lang="cs-CZ" sz="2400" dirty="0" err="1" smtClean="0"/>
              <a:t>Good</a:t>
            </a:r>
            <a:r>
              <a:rPr lang="cs-CZ" sz="2400" dirty="0" smtClean="0"/>
              <a:t> </a:t>
            </a:r>
            <a:r>
              <a:rPr lang="cs-CZ" sz="2400" dirty="0" err="1" smtClean="0"/>
              <a:t>marginal</a:t>
            </a:r>
            <a:r>
              <a:rPr lang="cs-CZ" sz="2400" dirty="0" smtClean="0"/>
              <a:t> </a:t>
            </a:r>
            <a:r>
              <a:rPr lang="cs-CZ" sz="2400" dirty="0" err="1" smtClean="0"/>
              <a:t>adaptation</a:t>
            </a:r>
            <a:r>
              <a:rPr lang="cs-CZ" sz="2400" dirty="0" smtClean="0"/>
              <a:t>  </a:t>
            </a:r>
          </a:p>
          <a:p>
            <a:pPr marL="72000" indent="0">
              <a:buNone/>
            </a:pPr>
            <a:r>
              <a:rPr lang="cs-CZ" sz="2400" dirty="0" err="1" smtClean="0"/>
              <a:t>Compensation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stress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layers</a:t>
            </a:r>
            <a:endParaRPr lang="cs-CZ" sz="2400" dirty="0" smtClean="0"/>
          </a:p>
          <a:p>
            <a:pPr marL="72000" indent="0">
              <a:buNone/>
            </a:pPr>
            <a:r>
              <a:rPr lang="cs-CZ" sz="2400" i="1" dirty="0" err="1" smtClean="0"/>
              <a:t>Bulk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fill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materials</a:t>
            </a:r>
            <a:r>
              <a:rPr lang="cs-CZ" sz="2400" i="1" dirty="0" smtClean="0"/>
              <a:t> do not </a:t>
            </a:r>
            <a:r>
              <a:rPr lang="cs-CZ" sz="2400" i="1" dirty="0" err="1" smtClean="0"/>
              <a:t>solve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the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problem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with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polymerization</a:t>
            </a:r>
            <a:r>
              <a:rPr lang="cs-CZ" sz="2400" i="1" dirty="0" smtClean="0"/>
              <a:t> stress </a:t>
            </a:r>
            <a:endParaRPr lang="cs-CZ" sz="2400" i="1" dirty="0"/>
          </a:p>
          <a:p>
            <a:pPr marL="72000" indent="0">
              <a:buNone/>
            </a:pPr>
            <a:endParaRPr lang="cs-CZ" sz="2400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49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6769100" y="2420939"/>
          <a:ext cx="4548717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3" imgW="7181850" imgH="5095875" progId="CorelDRAW.Graphic.9">
                  <p:embed/>
                </p:oleObj>
              </mc:Choice>
              <mc:Fallback>
                <p:oleObj name="CorelDRAW" r:id="rId3" imgW="7181850" imgH="509587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2420939"/>
                        <a:ext cx="4548717" cy="2420937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68441"/>
              </p:ext>
            </p:extLst>
          </p:nvPr>
        </p:nvGraphicFramePr>
        <p:xfrm>
          <a:off x="1102785" y="3221874"/>
          <a:ext cx="4548716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Folie" r:id="rId5" imgW="5123383" imgH="3402787" progId="PowerPoint.Slide.8">
                  <p:embed/>
                </p:oleObj>
              </mc:Choice>
              <mc:Fallback>
                <p:oleObj name="Folie" r:id="rId5" imgW="5123383" imgH="340278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785" y="3221874"/>
                        <a:ext cx="4548716" cy="2481262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239184" y="1325563"/>
            <a:ext cx="5775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7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8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 err="1"/>
              <a:t>Placement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of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the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material</a:t>
            </a:r>
            <a:endParaRPr lang="cs-CZ" altLang="cs-CZ" sz="3600" b="1" dirty="0"/>
          </a:p>
        </p:txBody>
      </p:sp>
      <p:sp>
        <p:nvSpPr>
          <p:cNvPr id="2" name="Ovál 1"/>
          <p:cNvSpPr/>
          <p:nvPr/>
        </p:nvSpPr>
        <p:spPr bwMode="auto">
          <a:xfrm>
            <a:off x="385011" y="2510589"/>
            <a:ext cx="6112041" cy="3834064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499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endParaRPr lang="cs-CZ" dirty="0" smtClean="0"/>
          </a:p>
          <a:p>
            <a:r>
              <a:rPr lang="cs-CZ" dirty="0" smtClean="0"/>
              <a:t>C- </a:t>
            </a:r>
            <a:r>
              <a:rPr lang="cs-CZ" dirty="0" err="1" smtClean="0"/>
              <a:t>factor</a:t>
            </a:r>
            <a:endParaRPr lang="cs-CZ" dirty="0" smtClean="0"/>
          </a:p>
          <a:p>
            <a:r>
              <a:rPr lang="cs-CZ" dirty="0" smtClean="0"/>
              <a:t>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 smtClean="0"/>
          </a:p>
          <a:p>
            <a:r>
              <a:rPr lang="cs-CZ" dirty="0" smtClean="0">
                <a:solidFill>
                  <a:srgbClr val="F01928"/>
                </a:solidFill>
              </a:rPr>
              <a:t>Mode </a:t>
            </a:r>
            <a:r>
              <a:rPr lang="cs-CZ" dirty="0" err="1" smtClean="0">
                <a:solidFill>
                  <a:srgbClr val="F01928"/>
                </a:solidFill>
              </a:rPr>
              <a:t>of</a:t>
            </a:r>
            <a:r>
              <a:rPr lang="cs-CZ" dirty="0" smtClean="0">
                <a:solidFill>
                  <a:srgbClr val="F01928"/>
                </a:solidFill>
              </a:rPr>
              <a:t> </a:t>
            </a:r>
            <a:r>
              <a:rPr lang="cs-CZ" dirty="0" err="1" smtClean="0">
                <a:solidFill>
                  <a:srgbClr val="F01928"/>
                </a:solidFill>
              </a:rPr>
              <a:t>polymerization</a:t>
            </a:r>
            <a:endParaRPr lang="cs-CZ" dirty="0">
              <a:solidFill>
                <a:srgbClr val="F01928"/>
              </a:solidFill>
            </a:endParaRP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Polymerization</a:t>
            </a:r>
            <a:r>
              <a:rPr lang="cs-CZ" dirty="0" smtClean="0"/>
              <a:t> stress </a:t>
            </a:r>
            <a:r>
              <a:rPr lang="cs-CZ" dirty="0" err="1" smtClean="0"/>
              <a:t>depends</a:t>
            </a:r>
            <a:r>
              <a:rPr lang="cs-CZ" dirty="0" smtClean="0"/>
              <a:t> 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1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 rot="4173765">
            <a:off x="3987800" y="3810000"/>
            <a:ext cx="2286000" cy="914400"/>
          </a:xfrm>
          <a:custGeom>
            <a:avLst/>
            <a:gdLst>
              <a:gd name="T0" fmla="*/ 0 w 1440"/>
              <a:gd name="T1" fmla="*/ 2147483646 h 432"/>
              <a:gd name="T2" fmla="*/ 2147483646 w 1440"/>
              <a:gd name="T3" fmla="*/ 2147483646 h 432"/>
              <a:gd name="T4" fmla="*/ 2147483646 w 1440"/>
              <a:gd name="T5" fmla="*/ 2147483646 h 432"/>
              <a:gd name="T6" fmla="*/ 2147483646 w 1440"/>
              <a:gd name="T7" fmla="*/ 0 h 432"/>
              <a:gd name="T8" fmla="*/ 2147483646 w 1440"/>
              <a:gd name="T9" fmla="*/ 2147483646 h 432"/>
              <a:gd name="T10" fmla="*/ 2147483646 w 1440"/>
              <a:gd name="T11" fmla="*/ 2147483646 h 432"/>
              <a:gd name="T12" fmla="*/ 2147483646 w 1440"/>
              <a:gd name="T13" fmla="*/ 2147483646 h 432"/>
              <a:gd name="T14" fmla="*/ 2147483646 w 1440"/>
              <a:gd name="T15" fmla="*/ 2147483646 h 432"/>
              <a:gd name="T16" fmla="*/ 2147483646 w 1440"/>
              <a:gd name="T17" fmla="*/ 2147483646 h 432"/>
              <a:gd name="T18" fmla="*/ 2147483646 w 1440"/>
              <a:gd name="T19" fmla="*/ 2147483646 h 432"/>
              <a:gd name="T20" fmla="*/ 2147483646 w 1440"/>
              <a:gd name="T21" fmla="*/ 2147483646 h 432"/>
              <a:gd name="T22" fmla="*/ 2147483646 w 1440"/>
              <a:gd name="T23" fmla="*/ 2147483646 h 432"/>
              <a:gd name="T24" fmla="*/ 2147483646 w 1440"/>
              <a:gd name="T25" fmla="*/ 2147483646 h 432"/>
              <a:gd name="T26" fmla="*/ 2147483646 w 1440"/>
              <a:gd name="T27" fmla="*/ 2147483646 h 432"/>
              <a:gd name="T28" fmla="*/ 2147483646 w 1440"/>
              <a:gd name="T29" fmla="*/ 2147483646 h 432"/>
              <a:gd name="T30" fmla="*/ 2147483646 w 1440"/>
              <a:gd name="T31" fmla="*/ 2147483646 h 432"/>
              <a:gd name="T32" fmla="*/ 2147483646 w 1440"/>
              <a:gd name="T33" fmla="*/ 2147483646 h 432"/>
              <a:gd name="T34" fmla="*/ 2147483646 w 1440"/>
              <a:gd name="T35" fmla="*/ 2147483646 h 432"/>
              <a:gd name="T36" fmla="*/ 2147483646 w 1440"/>
              <a:gd name="T37" fmla="*/ 2147483646 h 4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0" h="432">
                <a:moveTo>
                  <a:pt x="0" y="126"/>
                </a:moveTo>
                <a:cubicBezTo>
                  <a:pt x="58" y="260"/>
                  <a:pt x="25" y="285"/>
                  <a:pt x="144" y="270"/>
                </a:cubicBezTo>
                <a:cubicBezTo>
                  <a:pt x="181" y="245"/>
                  <a:pt x="220" y="230"/>
                  <a:pt x="252" y="198"/>
                </a:cubicBezTo>
                <a:cubicBezTo>
                  <a:pt x="321" y="129"/>
                  <a:pt x="386" y="55"/>
                  <a:pt x="468" y="0"/>
                </a:cubicBezTo>
                <a:cubicBezTo>
                  <a:pt x="485" y="78"/>
                  <a:pt x="504" y="153"/>
                  <a:pt x="540" y="225"/>
                </a:cubicBezTo>
                <a:cubicBezTo>
                  <a:pt x="561" y="222"/>
                  <a:pt x="584" y="226"/>
                  <a:pt x="603" y="216"/>
                </a:cubicBezTo>
                <a:cubicBezTo>
                  <a:pt x="625" y="204"/>
                  <a:pt x="636" y="176"/>
                  <a:pt x="657" y="162"/>
                </a:cubicBezTo>
                <a:cubicBezTo>
                  <a:pt x="701" y="133"/>
                  <a:pt x="736" y="97"/>
                  <a:pt x="765" y="54"/>
                </a:cubicBezTo>
                <a:cubicBezTo>
                  <a:pt x="804" y="60"/>
                  <a:pt x="845" y="60"/>
                  <a:pt x="882" y="72"/>
                </a:cubicBezTo>
                <a:cubicBezTo>
                  <a:pt x="915" y="83"/>
                  <a:pt x="918" y="171"/>
                  <a:pt x="918" y="171"/>
                </a:cubicBezTo>
                <a:cubicBezTo>
                  <a:pt x="974" y="157"/>
                  <a:pt x="987" y="129"/>
                  <a:pt x="1026" y="90"/>
                </a:cubicBezTo>
                <a:cubicBezTo>
                  <a:pt x="1038" y="96"/>
                  <a:pt x="1053" y="99"/>
                  <a:pt x="1062" y="108"/>
                </a:cubicBezTo>
                <a:cubicBezTo>
                  <a:pt x="1069" y="115"/>
                  <a:pt x="1066" y="127"/>
                  <a:pt x="1071" y="135"/>
                </a:cubicBezTo>
                <a:cubicBezTo>
                  <a:pt x="1094" y="175"/>
                  <a:pt x="1111" y="205"/>
                  <a:pt x="1152" y="225"/>
                </a:cubicBezTo>
                <a:cubicBezTo>
                  <a:pt x="1206" y="207"/>
                  <a:pt x="1252" y="171"/>
                  <a:pt x="1305" y="153"/>
                </a:cubicBezTo>
                <a:cubicBezTo>
                  <a:pt x="1332" y="194"/>
                  <a:pt x="1360" y="235"/>
                  <a:pt x="1395" y="270"/>
                </a:cubicBezTo>
                <a:cubicBezTo>
                  <a:pt x="1398" y="279"/>
                  <a:pt x="1402" y="288"/>
                  <a:pt x="1404" y="297"/>
                </a:cubicBezTo>
                <a:cubicBezTo>
                  <a:pt x="1408" y="315"/>
                  <a:pt x="1408" y="334"/>
                  <a:pt x="1413" y="351"/>
                </a:cubicBezTo>
                <a:cubicBezTo>
                  <a:pt x="1422" y="381"/>
                  <a:pt x="1440" y="398"/>
                  <a:pt x="1440" y="432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55" name="Freeform 3"/>
          <p:cNvSpPr>
            <a:spLocks/>
          </p:cNvSpPr>
          <p:nvPr/>
        </p:nvSpPr>
        <p:spPr bwMode="auto">
          <a:xfrm>
            <a:off x="2133600" y="1828801"/>
            <a:ext cx="1314451" cy="442913"/>
          </a:xfrm>
          <a:custGeom>
            <a:avLst/>
            <a:gdLst>
              <a:gd name="T0" fmla="*/ 0 w 621"/>
              <a:gd name="T1" fmla="*/ 2147483646 h 279"/>
              <a:gd name="T2" fmla="*/ 2147483646 w 621"/>
              <a:gd name="T3" fmla="*/ 2147483646 h 279"/>
              <a:gd name="T4" fmla="*/ 2147483646 w 621"/>
              <a:gd name="T5" fmla="*/ 2147483646 h 279"/>
              <a:gd name="T6" fmla="*/ 2147483646 w 621"/>
              <a:gd name="T7" fmla="*/ 0 h 279"/>
              <a:gd name="T8" fmla="*/ 2147483646 w 621"/>
              <a:gd name="T9" fmla="*/ 2147483646 h 279"/>
              <a:gd name="T10" fmla="*/ 2147483646 w 621"/>
              <a:gd name="T11" fmla="*/ 2147483646 h 279"/>
              <a:gd name="T12" fmla="*/ 2147483646 w 621"/>
              <a:gd name="T13" fmla="*/ 2147483646 h 279"/>
              <a:gd name="T14" fmla="*/ 2147483646 w 621"/>
              <a:gd name="T15" fmla="*/ 2147483646 h 279"/>
              <a:gd name="T16" fmla="*/ 2147483646 w 621"/>
              <a:gd name="T17" fmla="*/ 2147483646 h 279"/>
              <a:gd name="T18" fmla="*/ 2147483646 w 621"/>
              <a:gd name="T19" fmla="*/ 2147483646 h 279"/>
              <a:gd name="T20" fmla="*/ 2147483646 w 621"/>
              <a:gd name="T21" fmla="*/ 2147483646 h 279"/>
              <a:gd name="T22" fmla="*/ 2147483646 w 621"/>
              <a:gd name="T23" fmla="*/ 2147483646 h 279"/>
              <a:gd name="T24" fmla="*/ 2147483646 w 621"/>
              <a:gd name="T25" fmla="*/ 2147483646 h 2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21" h="279">
                <a:moveTo>
                  <a:pt x="0" y="36"/>
                </a:moveTo>
                <a:cubicBezTo>
                  <a:pt x="3" y="45"/>
                  <a:pt x="1" y="59"/>
                  <a:pt x="9" y="63"/>
                </a:cubicBezTo>
                <a:cubicBezTo>
                  <a:pt x="17" y="67"/>
                  <a:pt x="27" y="56"/>
                  <a:pt x="36" y="54"/>
                </a:cubicBezTo>
                <a:cubicBezTo>
                  <a:pt x="95" y="38"/>
                  <a:pt x="153" y="27"/>
                  <a:pt x="207" y="0"/>
                </a:cubicBezTo>
                <a:cubicBezTo>
                  <a:pt x="213" y="8"/>
                  <a:pt x="245" y="50"/>
                  <a:pt x="252" y="63"/>
                </a:cubicBezTo>
                <a:cubicBezTo>
                  <a:pt x="260" y="79"/>
                  <a:pt x="261" y="107"/>
                  <a:pt x="279" y="117"/>
                </a:cubicBezTo>
                <a:cubicBezTo>
                  <a:pt x="292" y="125"/>
                  <a:pt x="309" y="123"/>
                  <a:pt x="324" y="126"/>
                </a:cubicBezTo>
                <a:cubicBezTo>
                  <a:pt x="348" y="120"/>
                  <a:pt x="372" y="115"/>
                  <a:pt x="396" y="108"/>
                </a:cubicBezTo>
                <a:cubicBezTo>
                  <a:pt x="405" y="106"/>
                  <a:pt x="415" y="95"/>
                  <a:pt x="423" y="99"/>
                </a:cubicBezTo>
                <a:cubicBezTo>
                  <a:pt x="436" y="106"/>
                  <a:pt x="441" y="123"/>
                  <a:pt x="450" y="135"/>
                </a:cubicBezTo>
                <a:cubicBezTo>
                  <a:pt x="456" y="153"/>
                  <a:pt x="462" y="171"/>
                  <a:pt x="468" y="189"/>
                </a:cubicBezTo>
                <a:cubicBezTo>
                  <a:pt x="471" y="197"/>
                  <a:pt x="572" y="166"/>
                  <a:pt x="585" y="162"/>
                </a:cubicBezTo>
                <a:cubicBezTo>
                  <a:pt x="601" y="201"/>
                  <a:pt x="603" y="243"/>
                  <a:pt x="621" y="279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56" name="Freeform 4"/>
          <p:cNvSpPr>
            <a:spLocks/>
          </p:cNvSpPr>
          <p:nvPr/>
        </p:nvSpPr>
        <p:spPr bwMode="auto">
          <a:xfrm>
            <a:off x="5283201" y="1219201"/>
            <a:ext cx="1208617" cy="1643063"/>
          </a:xfrm>
          <a:custGeom>
            <a:avLst/>
            <a:gdLst>
              <a:gd name="T0" fmla="*/ 0 w 571"/>
              <a:gd name="T1" fmla="*/ 0 h 1035"/>
              <a:gd name="T2" fmla="*/ 2147483646 w 571"/>
              <a:gd name="T3" fmla="*/ 2147483646 h 1035"/>
              <a:gd name="T4" fmla="*/ 2147483646 w 571"/>
              <a:gd name="T5" fmla="*/ 2147483646 h 1035"/>
              <a:gd name="T6" fmla="*/ 2147483646 w 571"/>
              <a:gd name="T7" fmla="*/ 2147483646 h 1035"/>
              <a:gd name="T8" fmla="*/ 2147483646 w 571"/>
              <a:gd name="T9" fmla="*/ 2147483646 h 1035"/>
              <a:gd name="T10" fmla="*/ 2147483646 w 571"/>
              <a:gd name="T11" fmla="*/ 2147483646 h 1035"/>
              <a:gd name="T12" fmla="*/ 2147483646 w 571"/>
              <a:gd name="T13" fmla="*/ 2147483646 h 1035"/>
              <a:gd name="T14" fmla="*/ 2147483646 w 571"/>
              <a:gd name="T15" fmla="*/ 2147483646 h 1035"/>
              <a:gd name="T16" fmla="*/ 2147483646 w 571"/>
              <a:gd name="T17" fmla="*/ 2147483646 h 1035"/>
              <a:gd name="T18" fmla="*/ 2147483646 w 571"/>
              <a:gd name="T19" fmla="*/ 2147483646 h 1035"/>
              <a:gd name="T20" fmla="*/ 2147483646 w 571"/>
              <a:gd name="T21" fmla="*/ 2147483646 h 1035"/>
              <a:gd name="T22" fmla="*/ 2147483646 w 571"/>
              <a:gd name="T23" fmla="*/ 2147483646 h 1035"/>
              <a:gd name="T24" fmla="*/ 2147483646 w 571"/>
              <a:gd name="T25" fmla="*/ 2147483646 h 10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1" h="1035">
                <a:moveTo>
                  <a:pt x="0" y="0"/>
                </a:moveTo>
                <a:cubicBezTo>
                  <a:pt x="8" y="45"/>
                  <a:pt x="17" y="90"/>
                  <a:pt x="27" y="135"/>
                </a:cubicBezTo>
                <a:cubicBezTo>
                  <a:pt x="29" y="145"/>
                  <a:pt x="42" y="196"/>
                  <a:pt x="45" y="198"/>
                </a:cubicBezTo>
                <a:cubicBezTo>
                  <a:pt x="61" y="207"/>
                  <a:pt x="81" y="203"/>
                  <a:pt x="99" y="207"/>
                </a:cubicBezTo>
                <a:cubicBezTo>
                  <a:pt x="148" y="218"/>
                  <a:pt x="104" y="212"/>
                  <a:pt x="153" y="234"/>
                </a:cubicBezTo>
                <a:cubicBezTo>
                  <a:pt x="170" y="242"/>
                  <a:pt x="190" y="244"/>
                  <a:pt x="207" y="252"/>
                </a:cubicBezTo>
                <a:cubicBezTo>
                  <a:pt x="219" y="258"/>
                  <a:pt x="231" y="264"/>
                  <a:pt x="243" y="270"/>
                </a:cubicBezTo>
                <a:cubicBezTo>
                  <a:pt x="284" y="353"/>
                  <a:pt x="273" y="448"/>
                  <a:pt x="315" y="531"/>
                </a:cubicBezTo>
                <a:cubicBezTo>
                  <a:pt x="318" y="549"/>
                  <a:pt x="315" y="569"/>
                  <a:pt x="324" y="585"/>
                </a:cubicBezTo>
                <a:cubicBezTo>
                  <a:pt x="329" y="593"/>
                  <a:pt x="342" y="592"/>
                  <a:pt x="351" y="594"/>
                </a:cubicBezTo>
                <a:cubicBezTo>
                  <a:pt x="390" y="604"/>
                  <a:pt x="429" y="612"/>
                  <a:pt x="468" y="621"/>
                </a:cubicBezTo>
                <a:cubicBezTo>
                  <a:pt x="476" y="735"/>
                  <a:pt x="445" y="791"/>
                  <a:pt x="558" y="810"/>
                </a:cubicBezTo>
                <a:cubicBezTo>
                  <a:pt x="571" y="945"/>
                  <a:pt x="567" y="870"/>
                  <a:pt x="567" y="1035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57" name="Freeform 5"/>
          <p:cNvSpPr>
            <a:spLocks/>
          </p:cNvSpPr>
          <p:nvPr/>
        </p:nvSpPr>
        <p:spPr bwMode="auto">
          <a:xfrm>
            <a:off x="7620001" y="1905001"/>
            <a:ext cx="1208617" cy="1643063"/>
          </a:xfrm>
          <a:custGeom>
            <a:avLst/>
            <a:gdLst>
              <a:gd name="T0" fmla="*/ 0 w 571"/>
              <a:gd name="T1" fmla="*/ 0 h 1035"/>
              <a:gd name="T2" fmla="*/ 2147483646 w 571"/>
              <a:gd name="T3" fmla="*/ 2147483646 h 1035"/>
              <a:gd name="T4" fmla="*/ 2147483646 w 571"/>
              <a:gd name="T5" fmla="*/ 2147483646 h 1035"/>
              <a:gd name="T6" fmla="*/ 2147483646 w 571"/>
              <a:gd name="T7" fmla="*/ 2147483646 h 1035"/>
              <a:gd name="T8" fmla="*/ 2147483646 w 571"/>
              <a:gd name="T9" fmla="*/ 2147483646 h 1035"/>
              <a:gd name="T10" fmla="*/ 2147483646 w 571"/>
              <a:gd name="T11" fmla="*/ 2147483646 h 1035"/>
              <a:gd name="T12" fmla="*/ 2147483646 w 571"/>
              <a:gd name="T13" fmla="*/ 2147483646 h 1035"/>
              <a:gd name="T14" fmla="*/ 2147483646 w 571"/>
              <a:gd name="T15" fmla="*/ 2147483646 h 1035"/>
              <a:gd name="T16" fmla="*/ 2147483646 w 571"/>
              <a:gd name="T17" fmla="*/ 2147483646 h 1035"/>
              <a:gd name="T18" fmla="*/ 2147483646 w 571"/>
              <a:gd name="T19" fmla="*/ 2147483646 h 1035"/>
              <a:gd name="T20" fmla="*/ 2147483646 w 571"/>
              <a:gd name="T21" fmla="*/ 2147483646 h 1035"/>
              <a:gd name="T22" fmla="*/ 2147483646 w 571"/>
              <a:gd name="T23" fmla="*/ 2147483646 h 1035"/>
              <a:gd name="T24" fmla="*/ 2147483646 w 571"/>
              <a:gd name="T25" fmla="*/ 2147483646 h 10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1" h="1035">
                <a:moveTo>
                  <a:pt x="0" y="0"/>
                </a:moveTo>
                <a:cubicBezTo>
                  <a:pt x="8" y="45"/>
                  <a:pt x="17" y="90"/>
                  <a:pt x="27" y="135"/>
                </a:cubicBezTo>
                <a:cubicBezTo>
                  <a:pt x="29" y="145"/>
                  <a:pt x="42" y="196"/>
                  <a:pt x="45" y="198"/>
                </a:cubicBezTo>
                <a:cubicBezTo>
                  <a:pt x="61" y="207"/>
                  <a:pt x="81" y="203"/>
                  <a:pt x="99" y="207"/>
                </a:cubicBezTo>
                <a:cubicBezTo>
                  <a:pt x="148" y="218"/>
                  <a:pt x="104" y="212"/>
                  <a:pt x="153" y="234"/>
                </a:cubicBezTo>
                <a:cubicBezTo>
                  <a:pt x="170" y="242"/>
                  <a:pt x="190" y="244"/>
                  <a:pt x="207" y="252"/>
                </a:cubicBezTo>
                <a:cubicBezTo>
                  <a:pt x="219" y="258"/>
                  <a:pt x="231" y="264"/>
                  <a:pt x="243" y="270"/>
                </a:cubicBezTo>
                <a:cubicBezTo>
                  <a:pt x="284" y="353"/>
                  <a:pt x="273" y="448"/>
                  <a:pt x="315" y="531"/>
                </a:cubicBezTo>
                <a:cubicBezTo>
                  <a:pt x="318" y="549"/>
                  <a:pt x="315" y="569"/>
                  <a:pt x="324" y="585"/>
                </a:cubicBezTo>
                <a:cubicBezTo>
                  <a:pt x="329" y="593"/>
                  <a:pt x="342" y="592"/>
                  <a:pt x="351" y="594"/>
                </a:cubicBezTo>
                <a:cubicBezTo>
                  <a:pt x="390" y="604"/>
                  <a:pt x="429" y="612"/>
                  <a:pt x="468" y="621"/>
                </a:cubicBezTo>
                <a:cubicBezTo>
                  <a:pt x="476" y="735"/>
                  <a:pt x="445" y="791"/>
                  <a:pt x="558" y="810"/>
                </a:cubicBezTo>
                <a:cubicBezTo>
                  <a:pt x="571" y="945"/>
                  <a:pt x="567" y="870"/>
                  <a:pt x="567" y="1035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58" name="Freeform 6"/>
          <p:cNvSpPr>
            <a:spLocks/>
          </p:cNvSpPr>
          <p:nvPr/>
        </p:nvSpPr>
        <p:spPr bwMode="auto">
          <a:xfrm>
            <a:off x="5092701" y="2205038"/>
            <a:ext cx="1208617" cy="1643062"/>
          </a:xfrm>
          <a:custGeom>
            <a:avLst/>
            <a:gdLst>
              <a:gd name="T0" fmla="*/ 0 w 571"/>
              <a:gd name="T1" fmla="*/ 0 h 1035"/>
              <a:gd name="T2" fmla="*/ 2147483646 w 571"/>
              <a:gd name="T3" fmla="*/ 2147483646 h 1035"/>
              <a:gd name="T4" fmla="*/ 2147483646 w 571"/>
              <a:gd name="T5" fmla="*/ 2147483646 h 1035"/>
              <a:gd name="T6" fmla="*/ 2147483646 w 571"/>
              <a:gd name="T7" fmla="*/ 2147483646 h 1035"/>
              <a:gd name="T8" fmla="*/ 2147483646 w 571"/>
              <a:gd name="T9" fmla="*/ 2147483646 h 1035"/>
              <a:gd name="T10" fmla="*/ 2147483646 w 571"/>
              <a:gd name="T11" fmla="*/ 2147483646 h 1035"/>
              <a:gd name="T12" fmla="*/ 2147483646 w 571"/>
              <a:gd name="T13" fmla="*/ 2147483646 h 1035"/>
              <a:gd name="T14" fmla="*/ 2147483646 w 571"/>
              <a:gd name="T15" fmla="*/ 2147483646 h 1035"/>
              <a:gd name="T16" fmla="*/ 2147483646 w 571"/>
              <a:gd name="T17" fmla="*/ 2147483646 h 1035"/>
              <a:gd name="T18" fmla="*/ 2147483646 w 571"/>
              <a:gd name="T19" fmla="*/ 2147483646 h 1035"/>
              <a:gd name="T20" fmla="*/ 2147483646 w 571"/>
              <a:gd name="T21" fmla="*/ 2147483646 h 1035"/>
              <a:gd name="T22" fmla="*/ 2147483646 w 571"/>
              <a:gd name="T23" fmla="*/ 2147483646 h 1035"/>
              <a:gd name="T24" fmla="*/ 2147483646 w 571"/>
              <a:gd name="T25" fmla="*/ 2147483646 h 10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1" h="1035">
                <a:moveTo>
                  <a:pt x="0" y="0"/>
                </a:moveTo>
                <a:cubicBezTo>
                  <a:pt x="8" y="45"/>
                  <a:pt x="17" y="90"/>
                  <a:pt x="27" y="135"/>
                </a:cubicBezTo>
                <a:cubicBezTo>
                  <a:pt x="29" y="145"/>
                  <a:pt x="42" y="196"/>
                  <a:pt x="45" y="198"/>
                </a:cubicBezTo>
                <a:cubicBezTo>
                  <a:pt x="61" y="207"/>
                  <a:pt x="81" y="203"/>
                  <a:pt x="99" y="207"/>
                </a:cubicBezTo>
                <a:cubicBezTo>
                  <a:pt x="148" y="218"/>
                  <a:pt x="104" y="212"/>
                  <a:pt x="153" y="234"/>
                </a:cubicBezTo>
                <a:cubicBezTo>
                  <a:pt x="170" y="242"/>
                  <a:pt x="190" y="244"/>
                  <a:pt x="207" y="252"/>
                </a:cubicBezTo>
                <a:cubicBezTo>
                  <a:pt x="219" y="258"/>
                  <a:pt x="231" y="264"/>
                  <a:pt x="243" y="270"/>
                </a:cubicBezTo>
                <a:cubicBezTo>
                  <a:pt x="284" y="353"/>
                  <a:pt x="273" y="448"/>
                  <a:pt x="315" y="531"/>
                </a:cubicBezTo>
                <a:cubicBezTo>
                  <a:pt x="318" y="549"/>
                  <a:pt x="315" y="569"/>
                  <a:pt x="324" y="585"/>
                </a:cubicBezTo>
                <a:cubicBezTo>
                  <a:pt x="329" y="593"/>
                  <a:pt x="342" y="592"/>
                  <a:pt x="351" y="594"/>
                </a:cubicBezTo>
                <a:cubicBezTo>
                  <a:pt x="390" y="604"/>
                  <a:pt x="429" y="612"/>
                  <a:pt x="468" y="621"/>
                </a:cubicBezTo>
                <a:cubicBezTo>
                  <a:pt x="476" y="735"/>
                  <a:pt x="445" y="791"/>
                  <a:pt x="558" y="810"/>
                </a:cubicBezTo>
                <a:cubicBezTo>
                  <a:pt x="571" y="945"/>
                  <a:pt x="567" y="870"/>
                  <a:pt x="567" y="1035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3759201" y="1600201"/>
            <a:ext cx="1208617" cy="1643063"/>
          </a:xfrm>
          <a:custGeom>
            <a:avLst/>
            <a:gdLst>
              <a:gd name="T0" fmla="*/ 0 w 571"/>
              <a:gd name="T1" fmla="*/ 0 h 1035"/>
              <a:gd name="T2" fmla="*/ 2147483646 w 571"/>
              <a:gd name="T3" fmla="*/ 2147483646 h 1035"/>
              <a:gd name="T4" fmla="*/ 2147483646 w 571"/>
              <a:gd name="T5" fmla="*/ 2147483646 h 1035"/>
              <a:gd name="T6" fmla="*/ 2147483646 w 571"/>
              <a:gd name="T7" fmla="*/ 2147483646 h 1035"/>
              <a:gd name="T8" fmla="*/ 2147483646 w 571"/>
              <a:gd name="T9" fmla="*/ 2147483646 h 1035"/>
              <a:gd name="T10" fmla="*/ 2147483646 w 571"/>
              <a:gd name="T11" fmla="*/ 2147483646 h 1035"/>
              <a:gd name="T12" fmla="*/ 2147483646 w 571"/>
              <a:gd name="T13" fmla="*/ 2147483646 h 1035"/>
              <a:gd name="T14" fmla="*/ 2147483646 w 571"/>
              <a:gd name="T15" fmla="*/ 2147483646 h 1035"/>
              <a:gd name="T16" fmla="*/ 2147483646 w 571"/>
              <a:gd name="T17" fmla="*/ 2147483646 h 1035"/>
              <a:gd name="T18" fmla="*/ 2147483646 w 571"/>
              <a:gd name="T19" fmla="*/ 2147483646 h 1035"/>
              <a:gd name="T20" fmla="*/ 2147483646 w 571"/>
              <a:gd name="T21" fmla="*/ 2147483646 h 1035"/>
              <a:gd name="T22" fmla="*/ 2147483646 w 571"/>
              <a:gd name="T23" fmla="*/ 2147483646 h 1035"/>
              <a:gd name="T24" fmla="*/ 2147483646 w 571"/>
              <a:gd name="T25" fmla="*/ 2147483646 h 10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1" h="1035">
                <a:moveTo>
                  <a:pt x="0" y="0"/>
                </a:moveTo>
                <a:cubicBezTo>
                  <a:pt x="8" y="45"/>
                  <a:pt x="17" y="90"/>
                  <a:pt x="27" y="135"/>
                </a:cubicBezTo>
                <a:cubicBezTo>
                  <a:pt x="29" y="145"/>
                  <a:pt x="42" y="196"/>
                  <a:pt x="45" y="198"/>
                </a:cubicBezTo>
                <a:cubicBezTo>
                  <a:pt x="61" y="207"/>
                  <a:pt x="81" y="203"/>
                  <a:pt x="99" y="207"/>
                </a:cubicBezTo>
                <a:cubicBezTo>
                  <a:pt x="148" y="218"/>
                  <a:pt x="104" y="212"/>
                  <a:pt x="153" y="234"/>
                </a:cubicBezTo>
                <a:cubicBezTo>
                  <a:pt x="170" y="242"/>
                  <a:pt x="190" y="244"/>
                  <a:pt x="207" y="252"/>
                </a:cubicBezTo>
                <a:cubicBezTo>
                  <a:pt x="219" y="258"/>
                  <a:pt x="231" y="264"/>
                  <a:pt x="243" y="270"/>
                </a:cubicBezTo>
                <a:cubicBezTo>
                  <a:pt x="284" y="353"/>
                  <a:pt x="273" y="448"/>
                  <a:pt x="315" y="531"/>
                </a:cubicBezTo>
                <a:cubicBezTo>
                  <a:pt x="318" y="549"/>
                  <a:pt x="315" y="569"/>
                  <a:pt x="324" y="585"/>
                </a:cubicBezTo>
                <a:cubicBezTo>
                  <a:pt x="329" y="593"/>
                  <a:pt x="342" y="592"/>
                  <a:pt x="351" y="594"/>
                </a:cubicBezTo>
                <a:cubicBezTo>
                  <a:pt x="390" y="604"/>
                  <a:pt x="429" y="612"/>
                  <a:pt x="468" y="621"/>
                </a:cubicBezTo>
                <a:cubicBezTo>
                  <a:pt x="476" y="735"/>
                  <a:pt x="445" y="791"/>
                  <a:pt x="558" y="810"/>
                </a:cubicBezTo>
                <a:cubicBezTo>
                  <a:pt x="571" y="945"/>
                  <a:pt x="567" y="870"/>
                  <a:pt x="567" y="1035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 rot="6114673">
            <a:off x="8864600" y="3124200"/>
            <a:ext cx="2286000" cy="914400"/>
          </a:xfrm>
          <a:custGeom>
            <a:avLst/>
            <a:gdLst>
              <a:gd name="T0" fmla="*/ 0 w 1440"/>
              <a:gd name="T1" fmla="*/ 2147483646 h 432"/>
              <a:gd name="T2" fmla="*/ 2147483646 w 1440"/>
              <a:gd name="T3" fmla="*/ 2147483646 h 432"/>
              <a:gd name="T4" fmla="*/ 2147483646 w 1440"/>
              <a:gd name="T5" fmla="*/ 2147483646 h 432"/>
              <a:gd name="T6" fmla="*/ 2147483646 w 1440"/>
              <a:gd name="T7" fmla="*/ 0 h 432"/>
              <a:gd name="T8" fmla="*/ 2147483646 w 1440"/>
              <a:gd name="T9" fmla="*/ 2147483646 h 432"/>
              <a:gd name="T10" fmla="*/ 2147483646 w 1440"/>
              <a:gd name="T11" fmla="*/ 2147483646 h 432"/>
              <a:gd name="T12" fmla="*/ 2147483646 w 1440"/>
              <a:gd name="T13" fmla="*/ 2147483646 h 432"/>
              <a:gd name="T14" fmla="*/ 2147483646 w 1440"/>
              <a:gd name="T15" fmla="*/ 2147483646 h 432"/>
              <a:gd name="T16" fmla="*/ 2147483646 w 1440"/>
              <a:gd name="T17" fmla="*/ 2147483646 h 432"/>
              <a:gd name="T18" fmla="*/ 2147483646 w 1440"/>
              <a:gd name="T19" fmla="*/ 2147483646 h 432"/>
              <a:gd name="T20" fmla="*/ 2147483646 w 1440"/>
              <a:gd name="T21" fmla="*/ 2147483646 h 432"/>
              <a:gd name="T22" fmla="*/ 2147483646 w 1440"/>
              <a:gd name="T23" fmla="*/ 2147483646 h 432"/>
              <a:gd name="T24" fmla="*/ 2147483646 w 1440"/>
              <a:gd name="T25" fmla="*/ 2147483646 h 432"/>
              <a:gd name="T26" fmla="*/ 2147483646 w 1440"/>
              <a:gd name="T27" fmla="*/ 2147483646 h 432"/>
              <a:gd name="T28" fmla="*/ 2147483646 w 1440"/>
              <a:gd name="T29" fmla="*/ 2147483646 h 432"/>
              <a:gd name="T30" fmla="*/ 2147483646 w 1440"/>
              <a:gd name="T31" fmla="*/ 2147483646 h 432"/>
              <a:gd name="T32" fmla="*/ 2147483646 w 1440"/>
              <a:gd name="T33" fmla="*/ 2147483646 h 432"/>
              <a:gd name="T34" fmla="*/ 2147483646 w 1440"/>
              <a:gd name="T35" fmla="*/ 2147483646 h 432"/>
              <a:gd name="T36" fmla="*/ 2147483646 w 1440"/>
              <a:gd name="T37" fmla="*/ 2147483646 h 4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0" h="432">
                <a:moveTo>
                  <a:pt x="0" y="126"/>
                </a:moveTo>
                <a:cubicBezTo>
                  <a:pt x="58" y="260"/>
                  <a:pt x="25" y="285"/>
                  <a:pt x="144" y="270"/>
                </a:cubicBezTo>
                <a:cubicBezTo>
                  <a:pt x="181" y="245"/>
                  <a:pt x="220" y="230"/>
                  <a:pt x="252" y="198"/>
                </a:cubicBezTo>
                <a:cubicBezTo>
                  <a:pt x="321" y="129"/>
                  <a:pt x="386" y="55"/>
                  <a:pt x="468" y="0"/>
                </a:cubicBezTo>
                <a:cubicBezTo>
                  <a:pt x="485" y="78"/>
                  <a:pt x="504" y="153"/>
                  <a:pt x="540" y="225"/>
                </a:cubicBezTo>
                <a:cubicBezTo>
                  <a:pt x="561" y="222"/>
                  <a:pt x="584" y="226"/>
                  <a:pt x="603" y="216"/>
                </a:cubicBezTo>
                <a:cubicBezTo>
                  <a:pt x="625" y="204"/>
                  <a:pt x="636" y="176"/>
                  <a:pt x="657" y="162"/>
                </a:cubicBezTo>
                <a:cubicBezTo>
                  <a:pt x="701" y="133"/>
                  <a:pt x="736" y="97"/>
                  <a:pt x="765" y="54"/>
                </a:cubicBezTo>
                <a:cubicBezTo>
                  <a:pt x="804" y="60"/>
                  <a:pt x="845" y="60"/>
                  <a:pt x="882" y="72"/>
                </a:cubicBezTo>
                <a:cubicBezTo>
                  <a:pt x="915" y="83"/>
                  <a:pt x="918" y="171"/>
                  <a:pt x="918" y="171"/>
                </a:cubicBezTo>
                <a:cubicBezTo>
                  <a:pt x="974" y="157"/>
                  <a:pt x="987" y="129"/>
                  <a:pt x="1026" y="90"/>
                </a:cubicBezTo>
                <a:cubicBezTo>
                  <a:pt x="1038" y="96"/>
                  <a:pt x="1053" y="99"/>
                  <a:pt x="1062" y="108"/>
                </a:cubicBezTo>
                <a:cubicBezTo>
                  <a:pt x="1069" y="115"/>
                  <a:pt x="1066" y="127"/>
                  <a:pt x="1071" y="135"/>
                </a:cubicBezTo>
                <a:cubicBezTo>
                  <a:pt x="1094" y="175"/>
                  <a:pt x="1111" y="205"/>
                  <a:pt x="1152" y="225"/>
                </a:cubicBezTo>
                <a:cubicBezTo>
                  <a:pt x="1206" y="207"/>
                  <a:pt x="1252" y="171"/>
                  <a:pt x="1305" y="153"/>
                </a:cubicBezTo>
                <a:cubicBezTo>
                  <a:pt x="1332" y="194"/>
                  <a:pt x="1360" y="235"/>
                  <a:pt x="1395" y="270"/>
                </a:cubicBezTo>
                <a:cubicBezTo>
                  <a:pt x="1398" y="279"/>
                  <a:pt x="1402" y="288"/>
                  <a:pt x="1404" y="297"/>
                </a:cubicBezTo>
                <a:cubicBezTo>
                  <a:pt x="1408" y="315"/>
                  <a:pt x="1408" y="334"/>
                  <a:pt x="1413" y="351"/>
                </a:cubicBezTo>
                <a:cubicBezTo>
                  <a:pt x="1422" y="381"/>
                  <a:pt x="1440" y="398"/>
                  <a:pt x="1440" y="432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691951">
            <a:off x="5181600" y="3124200"/>
            <a:ext cx="3048000" cy="685800"/>
          </a:xfrm>
          <a:custGeom>
            <a:avLst/>
            <a:gdLst>
              <a:gd name="T0" fmla="*/ 0 w 1440"/>
              <a:gd name="T1" fmla="*/ 2147483646 h 432"/>
              <a:gd name="T2" fmla="*/ 2147483646 w 1440"/>
              <a:gd name="T3" fmla="*/ 2147483646 h 432"/>
              <a:gd name="T4" fmla="*/ 2147483646 w 1440"/>
              <a:gd name="T5" fmla="*/ 2147483646 h 432"/>
              <a:gd name="T6" fmla="*/ 2147483646 w 1440"/>
              <a:gd name="T7" fmla="*/ 0 h 432"/>
              <a:gd name="T8" fmla="*/ 2147483646 w 1440"/>
              <a:gd name="T9" fmla="*/ 2147483646 h 432"/>
              <a:gd name="T10" fmla="*/ 2147483646 w 1440"/>
              <a:gd name="T11" fmla="*/ 2147483646 h 432"/>
              <a:gd name="T12" fmla="*/ 2147483646 w 1440"/>
              <a:gd name="T13" fmla="*/ 2147483646 h 432"/>
              <a:gd name="T14" fmla="*/ 2147483646 w 1440"/>
              <a:gd name="T15" fmla="*/ 2147483646 h 432"/>
              <a:gd name="T16" fmla="*/ 2147483646 w 1440"/>
              <a:gd name="T17" fmla="*/ 2147483646 h 432"/>
              <a:gd name="T18" fmla="*/ 2147483646 w 1440"/>
              <a:gd name="T19" fmla="*/ 2147483646 h 432"/>
              <a:gd name="T20" fmla="*/ 2147483646 w 1440"/>
              <a:gd name="T21" fmla="*/ 2147483646 h 432"/>
              <a:gd name="T22" fmla="*/ 2147483646 w 1440"/>
              <a:gd name="T23" fmla="*/ 2147483646 h 432"/>
              <a:gd name="T24" fmla="*/ 2147483646 w 1440"/>
              <a:gd name="T25" fmla="*/ 2147483646 h 432"/>
              <a:gd name="T26" fmla="*/ 2147483646 w 1440"/>
              <a:gd name="T27" fmla="*/ 2147483646 h 432"/>
              <a:gd name="T28" fmla="*/ 2147483646 w 1440"/>
              <a:gd name="T29" fmla="*/ 2147483646 h 432"/>
              <a:gd name="T30" fmla="*/ 2147483646 w 1440"/>
              <a:gd name="T31" fmla="*/ 2147483646 h 432"/>
              <a:gd name="T32" fmla="*/ 2147483646 w 1440"/>
              <a:gd name="T33" fmla="*/ 2147483646 h 432"/>
              <a:gd name="T34" fmla="*/ 2147483646 w 1440"/>
              <a:gd name="T35" fmla="*/ 2147483646 h 432"/>
              <a:gd name="T36" fmla="*/ 2147483646 w 1440"/>
              <a:gd name="T37" fmla="*/ 2147483646 h 4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0" h="432">
                <a:moveTo>
                  <a:pt x="0" y="126"/>
                </a:moveTo>
                <a:cubicBezTo>
                  <a:pt x="58" y="260"/>
                  <a:pt x="25" y="285"/>
                  <a:pt x="144" y="270"/>
                </a:cubicBezTo>
                <a:cubicBezTo>
                  <a:pt x="181" y="245"/>
                  <a:pt x="220" y="230"/>
                  <a:pt x="252" y="198"/>
                </a:cubicBezTo>
                <a:cubicBezTo>
                  <a:pt x="321" y="129"/>
                  <a:pt x="386" y="55"/>
                  <a:pt x="468" y="0"/>
                </a:cubicBezTo>
                <a:cubicBezTo>
                  <a:pt x="485" y="78"/>
                  <a:pt x="504" y="153"/>
                  <a:pt x="540" y="225"/>
                </a:cubicBezTo>
                <a:cubicBezTo>
                  <a:pt x="561" y="222"/>
                  <a:pt x="584" y="226"/>
                  <a:pt x="603" y="216"/>
                </a:cubicBezTo>
                <a:cubicBezTo>
                  <a:pt x="625" y="204"/>
                  <a:pt x="636" y="176"/>
                  <a:pt x="657" y="162"/>
                </a:cubicBezTo>
                <a:cubicBezTo>
                  <a:pt x="701" y="133"/>
                  <a:pt x="736" y="97"/>
                  <a:pt x="765" y="54"/>
                </a:cubicBezTo>
                <a:cubicBezTo>
                  <a:pt x="804" y="60"/>
                  <a:pt x="845" y="60"/>
                  <a:pt x="882" y="72"/>
                </a:cubicBezTo>
                <a:cubicBezTo>
                  <a:pt x="915" y="83"/>
                  <a:pt x="918" y="171"/>
                  <a:pt x="918" y="171"/>
                </a:cubicBezTo>
                <a:cubicBezTo>
                  <a:pt x="974" y="157"/>
                  <a:pt x="987" y="129"/>
                  <a:pt x="1026" y="90"/>
                </a:cubicBezTo>
                <a:cubicBezTo>
                  <a:pt x="1038" y="96"/>
                  <a:pt x="1053" y="99"/>
                  <a:pt x="1062" y="108"/>
                </a:cubicBezTo>
                <a:cubicBezTo>
                  <a:pt x="1069" y="115"/>
                  <a:pt x="1066" y="127"/>
                  <a:pt x="1071" y="135"/>
                </a:cubicBezTo>
                <a:cubicBezTo>
                  <a:pt x="1094" y="175"/>
                  <a:pt x="1111" y="205"/>
                  <a:pt x="1152" y="225"/>
                </a:cubicBezTo>
                <a:cubicBezTo>
                  <a:pt x="1206" y="207"/>
                  <a:pt x="1252" y="171"/>
                  <a:pt x="1305" y="153"/>
                </a:cubicBezTo>
                <a:cubicBezTo>
                  <a:pt x="1332" y="194"/>
                  <a:pt x="1360" y="235"/>
                  <a:pt x="1395" y="270"/>
                </a:cubicBezTo>
                <a:cubicBezTo>
                  <a:pt x="1398" y="279"/>
                  <a:pt x="1402" y="288"/>
                  <a:pt x="1404" y="297"/>
                </a:cubicBezTo>
                <a:cubicBezTo>
                  <a:pt x="1408" y="315"/>
                  <a:pt x="1408" y="334"/>
                  <a:pt x="1413" y="351"/>
                </a:cubicBezTo>
                <a:cubicBezTo>
                  <a:pt x="1422" y="381"/>
                  <a:pt x="1440" y="398"/>
                  <a:pt x="1440" y="432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62" name="Freeform 10"/>
          <p:cNvSpPr>
            <a:spLocks/>
          </p:cNvSpPr>
          <p:nvPr/>
        </p:nvSpPr>
        <p:spPr bwMode="auto">
          <a:xfrm>
            <a:off x="2133600" y="1066800"/>
            <a:ext cx="3048000" cy="685800"/>
          </a:xfrm>
          <a:custGeom>
            <a:avLst/>
            <a:gdLst>
              <a:gd name="T0" fmla="*/ 0 w 1440"/>
              <a:gd name="T1" fmla="*/ 2147483646 h 432"/>
              <a:gd name="T2" fmla="*/ 2147483646 w 1440"/>
              <a:gd name="T3" fmla="*/ 2147483646 h 432"/>
              <a:gd name="T4" fmla="*/ 2147483646 w 1440"/>
              <a:gd name="T5" fmla="*/ 2147483646 h 432"/>
              <a:gd name="T6" fmla="*/ 2147483646 w 1440"/>
              <a:gd name="T7" fmla="*/ 0 h 432"/>
              <a:gd name="T8" fmla="*/ 2147483646 w 1440"/>
              <a:gd name="T9" fmla="*/ 2147483646 h 432"/>
              <a:gd name="T10" fmla="*/ 2147483646 w 1440"/>
              <a:gd name="T11" fmla="*/ 2147483646 h 432"/>
              <a:gd name="T12" fmla="*/ 2147483646 w 1440"/>
              <a:gd name="T13" fmla="*/ 2147483646 h 432"/>
              <a:gd name="T14" fmla="*/ 2147483646 w 1440"/>
              <a:gd name="T15" fmla="*/ 2147483646 h 432"/>
              <a:gd name="T16" fmla="*/ 2147483646 w 1440"/>
              <a:gd name="T17" fmla="*/ 2147483646 h 432"/>
              <a:gd name="T18" fmla="*/ 2147483646 w 1440"/>
              <a:gd name="T19" fmla="*/ 2147483646 h 432"/>
              <a:gd name="T20" fmla="*/ 2147483646 w 1440"/>
              <a:gd name="T21" fmla="*/ 2147483646 h 432"/>
              <a:gd name="T22" fmla="*/ 2147483646 w 1440"/>
              <a:gd name="T23" fmla="*/ 2147483646 h 432"/>
              <a:gd name="T24" fmla="*/ 2147483646 w 1440"/>
              <a:gd name="T25" fmla="*/ 2147483646 h 432"/>
              <a:gd name="T26" fmla="*/ 2147483646 w 1440"/>
              <a:gd name="T27" fmla="*/ 2147483646 h 432"/>
              <a:gd name="T28" fmla="*/ 2147483646 w 1440"/>
              <a:gd name="T29" fmla="*/ 2147483646 h 432"/>
              <a:gd name="T30" fmla="*/ 2147483646 w 1440"/>
              <a:gd name="T31" fmla="*/ 2147483646 h 432"/>
              <a:gd name="T32" fmla="*/ 2147483646 w 1440"/>
              <a:gd name="T33" fmla="*/ 2147483646 h 432"/>
              <a:gd name="T34" fmla="*/ 2147483646 w 1440"/>
              <a:gd name="T35" fmla="*/ 2147483646 h 432"/>
              <a:gd name="T36" fmla="*/ 2147483646 w 1440"/>
              <a:gd name="T37" fmla="*/ 2147483646 h 4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0" h="432">
                <a:moveTo>
                  <a:pt x="0" y="126"/>
                </a:moveTo>
                <a:cubicBezTo>
                  <a:pt x="58" y="260"/>
                  <a:pt x="25" y="285"/>
                  <a:pt x="144" y="270"/>
                </a:cubicBezTo>
                <a:cubicBezTo>
                  <a:pt x="181" y="245"/>
                  <a:pt x="220" y="230"/>
                  <a:pt x="252" y="198"/>
                </a:cubicBezTo>
                <a:cubicBezTo>
                  <a:pt x="321" y="129"/>
                  <a:pt x="386" y="55"/>
                  <a:pt x="468" y="0"/>
                </a:cubicBezTo>
                <a:cubicBezTo>
                  <a:pt x="485" y="78"/>
                  <a:pt x="504" y="153"/>
                  <a:pt x="540" y="225"/>
                </a:cubicBezTo>
                <a:cubicBezTo>
                  <a:pt x="561" y="222"/>
                  <a:pt x="584" y="226"/>
                  <a:pt x="603" y="216"/>
                </a:cubicBezTo>
                <a:cubicBezTo>
                  <a:pt x="625" y="204"/>
                  <a:pt x="636" y="176"/>
                  <a:pt x="657" y="162"/>
                </a:cubicBezTo>
                <a:cubicBezTo>
                  <a:pt x="701" y="133"/>
                  <a:pt x="736" y="97"/>
                  <a:pt x="765" y="54"/>
                </a:cubicBezTo>
                <a:cubicBezTo>
                  <a:pt x="804" y="60"/>
                  <a:pt x="845" y="60"/>
                  <a:pt x="882" y="72"/>
                </a:cubicBezTo>
                <a:cubicBezTo>
                  <a:pt x="915" y="83"/>
                  <a:pt x="918" y="171"/>
                  <a:pt x="918" y="171"/>
                </a:cubicBezTo>
                <a:cubicBezTo>
                  <a:pt x="974" y="157"/>
                  <a:pt x="987" y="129"/>
                  <a:pt x="1026" y="90"/>
                </a:cubicBezTo>
                <a:cubicBezTo>
                  <a:pt x="1038" y="96"/>
                  <a:pt x="1053" y="99"/>
                  <a:pt x="1062" y="108"/>
                </a:cubicBezTo>
                <a:cubicBezTo>
                  <a:pt x="1069" y="115"/>
                  <a:pt x="1066" y="127"/>
                  <a:pt x="1071" y="135"/>
                </a:cubicBezTo>
                <a:cubicBezTo>
                  <a:pt x="1094" y="175"/>
                  <a:pt x="1111" y="205"/>
                  <a:pt x="1152" y="225"/>
                </a:cubicBezTo>
                <a:cubicBezTo>
                  <a:pt x="1206" y="207"/>
                  <a:pt x="1252" y="171"/>
                  <a:pt x="1305" y="153"/>
                </a:cubicBezTo>
                <a:cubicBezTo>
                  <a:pt x="1332" y="194"/>
                  <a:pt x="1360" y="235"/>
                  <a:pt x="1395" y="270"/>
                </a:cubicBezTo>
                <a:cubicBezTo>
                  <a:pt x="1398" y="279"/>
                  <a:pt x="1402" y="288"/>
                  <a:pt x="1404" y="297"/>
                </a:cubicBezTo>
                <a:cubicBezTo>
                  <a:pt x="1408" y="315"/>
                  <a:pt x="1408" y="334"/>
                  <a:pt x="1413" y="351"/>
                </a:cubicBezTo>
                <a:cubicBezTo>
                  <a:pt x="1422" y="381"/>
                  <a:pt x="1440" y="398"/>
                  <a:pt x="1440" y="432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>
            <a:off x="4572000" y="685800"/>
            <a:ext cx="3048000" cy="685800"/>
          </a:xfrm>
          <a:custGeom>
            <a:avLst/>
            <a:gdLst>
              <a:gd name="T0" fmla="*/ 0 w 1440"/>
              <a:gd name="T1" fmla="*/ 2147483646 h 432"/>
              <a:gd name="T2" fmla="*/ 2147483646 w 1440"/>
              <a:gd name="T3" fmla="*/ 2147483646 h 432"/>
              <a:gd name="T4" fmla="*/ 2147483646 w 1440"/>
              <a:gd name="T5" fmla="*/ 2147483646 h 432"/>
              <a:gd name="T6" fmla="*/ 2147483646 w 1440"/>
              <a:gd name="T7" fmla="*/ 0 h 432"/>
              <a:gd name="T8" fmla="*/ 2147483646 w 1440"/>
              <a:gd name="T9" fmla="*/ 2147483646 h 432"/>
              <a:gd name="T10" fmla="*/ 2147483646 w 1440"/>
              <a:gd name="T11" fmla="*/ 2147483646 h 432"/>
              <a:gd name="T12" fmla="*/ 2147483646 w 1440"/>
              <a:gd name="T13" fmla="*/ 2147483646 h 432"/>
              <a:gd name="T14" fmla="*/ 2147483646 w 1440"/>
              <a:gd name="T15" fmla="*/ 2147483646 h 432"/>
              <a:gd name="T16" fmla="*/ 2147483646 w 1440"/>
              <a:gd name="T17" fmla="*/ 2147483646 h 432"/>
              <a:gd name="T18" fmla="*/ 2147483646 w 1440"/>
              <a:gd name="T19" fmla="*/ 2147483646 h 432"/>
              <a:gd name="T20" fmla="*/ 2147483646 w 1440"/>
              <a:gd name="T21" fmla="*/ 2147483646 h 432"/>
              <a:gd name="T22" fmla="*/ 2147483646 w 1440"/>
              <a:gd name="T23" fmla="*/ 2147483646 h 432"/>
              <a:gd name="T24" fmla="*/ 2147483646 w 1440"/>
              <a:gd name="T25" fmla="*/ 2147483646 h 432"/>
              <a:gd name="T26" fmla="*/ 2147483646 w 1440"/>
              <a:gd name="T27" fmla="*/ 2147483646 h 432"/>
              <a:gd name="T28" fmla="*/ 2147483646 w 1440"/>
              <a:gd name="T29" fmla="*/ 2147483646 h 432"/>
              <a:gd name="T30" fmla="*/ 2147483646 w 1440"/>
              <a:gd name="T31" fmla="*/ 2147483646 h 432"/>
              <a:gd name="T32" fmla="*/ 2147483646 w 1440"/>
              <a:gd name="T33" fmla="*/ 2147483646 h 432"/>
              <a:gd name="T34" fmla="*/ 2147483646 w 1440"/>
              <a:gd name="T35" fmla="*/ 2147483646 h 432"/>
              <a:gd name="T36" fmla="*/ 2147483646 w 1440"/>
              <a:gd name="T37" fmla="*/ 2147483646 h 4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0" h="432">
                <a:moveTo>
                  <a:pt x="0" y="126"/>
                </a:moveTo>
                <a:cubicBezTo>
                  <a:pt x="58" y="260"/>
                  <a:pt x="25" y="285"/>
                  <a:pt x="144" y="270"/>
                </a:cubicBezTo>
                <a:cubicBezTo>
                  <a:pt x="181" y="245"/>
                  <a:pt x="220" y="230"/>
                  <a:pt x="252" y="198"/>
                </a:cubicBezTo>
                <a:cubicBezTo>
                  <a:pt x="321" y="129"/>
                  <a:pt x="386" y="55"/>
                  <a:pt x="468" y="0"/>
                </a:cubicBezTo>
                <a:cubicBezTo>
                  <a:pt x="485" y="78"/>
                  <a:pt x="504" y="153"/>
                  <a:pt x="540" y="225"/>
                </a:cubicBezTo>
                <a:cubicBezTo>
                  <a:pt x="561" y="222"/>
                  <a:pt x="584" y="226"/>
                  <a:pt x="603" y="216"/>
                </a:cubicBezTo>
                <a:cubicBezTo>
                  <a:pt x="625" y="204"/>
                  <a:pt x="636" y="176"/>
                  <a:pt x="657" y="162"/>
                </a:cubicBezTo>
                <a:cubicBezTo>
                  <a:pt x="701" y="133"/>
                  <a:pt x="736" y="97"/>
                  <a:pt x="765" y="54"/>
                </a:cubicBezTo>
                <a:cubicBezTo>
                  <a:pt x="804" y="60"/>
                  <a:pt x="845" y="60"/>
                  <a:pt x="882" y="72"/>
                </a:cubicBezTo>
                <a:cubicBezTo>
                  <a:pt x="915" y="83"/>
                  <a:pt x="918" y="171"/>
                  <a:pt x="918" y="171"/>
                </a:cubicBezTo>
                <a:cubicBezTo>
                  <a:pt x="974" y="157"/>
                  <a:pt x="987" y="129"/>
                  <a:pt x="1026" y="90"/>
                </a:cubicBezTo>
                <a:cubicBezTo>
                  <a:pt x="1038" y="96"/>
                  <a:pt x="1053" y="99"/>
                  <a:pt x="1062" y="108"/>
                </a:cubicBezTo>
                <a:cubicBezTo>
                  <a:pt x="1069" y="115"/>
                  <a:pt x="1066" y="127"/>
                  <a:pt x="1071" y="135"/>
                </a:cubicBezTo>
                <a:cubicBezTo>
                  <a:pt x="1094" y="175"/>
                  <a:pt x="1111" y="205"/>
                  <a:pt x="1152" y="225"/>
                </a:cubicBezTo>
                <a:cubicBezTo>
                  <a:pt x="1206" y="207"/>
                  <a:pt x="1252" y="171"/>
                  <a:pt x="1305" y="153"/>
                </a:cubicBezTo>
                <a:cubicBezTo>
                  <a:pt x="1332" y="194"/>
                  <a:pt x="1360" y="235"/>
                  <a:pt x="1395" y="270"/>
                </a:cubicBezTo>
                <a:cubicBezTo>
                  <a:pt x="1398" y="279"/>
                  <a:pt x="1402" y="288"/>
                  <a:pt x="1404" y="297"/>
                </a:cubicBezTo>
                <a:cubicBezTo>
                  <a:pt x="1408" y="315"/>
                  <a:pt x="1408" y="334"/>
                  <a:pt x="1413" y="351"/>
                </a:cubicBezTo>
                <a:cubicBezTo>
                  <a:pt x="1422" y="381"/>
                  <a:pt x="1440" y="398"/>
                  <a:pt x="1440" y="432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64" name="Freeform 12"/>
          <p:cNvSpPr>
            <a:spLocks/>
          </p:cNvSpPr>
          <p:nvPr/>
        </p:nvSpPr>
        <p:spPr bwMode="auto">
          <a:xfrm>
            <a:off x="6502400" y="1371600"/>
            <a:ext cx="3048000" cy="685800"/>
          </a:xfrm>
          <a:custGeom>
            <a:avLst/>
            <a:gdLst>
              <a:gd name="T0" fmla="*/ 0 w 1440"/>
              <a:gd name="T1" fmla="*/ 2147483646 h 432"/>
              <a:gd name="T2" fmla="*/ 2147483646 w 1440"/>
              <a:gd name="T3" fmla="*/ 2147483646 h 432"/>
              <a:gd name="T4" fmla="*/ 2147483646 w 1440"/>
              <a:gd name="T5" fmla="*/ 2147483646 h 432"/>
              <a:gd name="T6" fmla="*/ 2147483646 w 1440"/>
              <a:gd name="T7" fmla="*/ 0 h 432"/>
              <a:gd name="T8" fmla="*/ 2147483646 w 1440"/>
              <a:gd name="T9" fmla="*/ 2147483646 h 432"/>
              <a:gd name="T10" fmla="*/ 2147483646 w 1440"/>
              <a:gd name="T11" fmla="*/ 2147483646 h 432"/>
              <a:gd name="T12" fmla="*/ 2147483646 w 1440"/>
              <a:gd name="T13" fmla="*/ 2147483646 h 432"/>
              <a:gd name="T14" fmla="*/ 2147483646 w 1440"/>
              <a:gd name="T15" fmla="*/ 2147483646 h 432"/>
              <a:gd name="T16" fmla="*/ 2147483646 w 1440"/>
              <a:gd name="T17" fmla="*/ 2147483646 h 432"/>
              <a:gd name="T18" fmla="*/ 2147483646 w 1440"/>
              <a:gd name="T19" fmla="*/ 2147483646 h 432"/>
              <a:gd name="T20" fmla="*/ 2147483646 w 1440"/>
              <a:gd name="T21" fmla="*/ 2147483646 h 432"/>
              <a:gd name="T22" fmla="*/ 2147483646 w 1440"/>
              <a:gd name="T23" fmla="*/ 2147483646 h 432"/>
              <a:gd name="T24" fmla="*/ 2147483646 w 1440"/>
              <a:gd name="T25" fmla="*/ 2147483646 h 432"/>
              <a:gd name="T26" fmla="*/ 2147483646 w 1440"/>
              <a:gd name="T27" fmla="*/ 2147483646 h 432"/>
              <a:gd name="T28" fmla="*/ 2147483646 w 1440"/>
              <a:gd name="T29" fmla="*/ 2147483646 h 432"/>
              <a:gd name="T30" fmla="*/ 2147483646 w 1440"/>
              <a:gd name="T31" fmla="*/ 2147483646 h 432"/>
              <a:gd name="T32" fmla="*/ 2147483646 w 1440"/>
              <a:gd name="T33" fmla="*/ 2147483646 h 432"/>
              <a:gd name="T34" fmla="*/ 2147483646 w 1440"/>
              <a:gd name="T35" fmla="*/ 2147483646 h 432"/>
              <a:gd name="T36" fmla="*/ 2147483646 w 1440"/>
              <a:gd name="T37" fmla="*/ 2147483646 h 4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0" h="432">
                <a:moveTo>
                  <a:pt x="0" y="126"/>
                </a:moveTo>
                <a:cubicBezTo>
                  <a:pt x="58" y="260"/>
                  <a:pt x="25" y="285"/>
                  <a:pt x="144" y="270"/>
                </a:cubicBezTo>
                <a:cubicBezTo>
                  <a:pt x="181" y="245"/>
                  <a:pt x="220" y="230"/>
                  <a:pt x="252" y="198"/>
                </a:cubicBezTo>
                <a:cubicBezTo>
                  <a:pt x="321" y="129"/>
                  <a:pt x="386" y="55"/>
                  <a:pt x="468" y="0"/>
                </a:cubicBezTo>
                <a:cubicBezTo>
                  <a:pt x="485" y="78"/>
                  <a:pt x="504" y="153"/>
                  <a:pt x="540" y="225"/>
                </a:cubicBezTo>
                <a:cubicBezTo>
                  <a:pt x="561" y="222"/>
                  <a:pt x="584" y="226"/>
                  <a:pt x="603" y="216"/>
                </a:cubicBezTo>
                <a:cubicBezTo>
                  <a:pt x="625" y="204"/>
                  <a:pt x="636" y="176"/>
                  <a:pt x="657" y="162"/>
                </a:cubicBezTo>
                <a:cubicBezTo>
                  <a:pt x="701" y="133"/>
                  <a:pt x="736" y="97"/>
                  <a:pt x="765" y="54"/>
                </a:cubicBezTo>
                <a:cubicBezTo>
                  <a:pt x="804" y="60"/>
                  <a:pt x="845" y="60"/>
                  <a:pt x="882" y="72"/>
                </a:cubicBezTo>
                <a:cubicBezTo>
                  <a:pt x="915" y="83"/>
                  <a:pt x="918" y="171"/>
                  <a:pt x="918" y="171"/>
                </a:cubicBezTo>
                <a:cubicBezTo>
                  <a:pt x="974" y="157"/>
                  <a:pt x="987" y="129"/>
                  <a:pt x="1026" y="90"/>
                </a:cubicBezTo>
                <a:cubicBezTo>
                  <a:pt x="1038" y="96"/>
                  <a:pt x="1053" y="99"/>
                  <a:pt x="1062" y="108"/>
                </a:cubicBezTo>
                <a:cubicBezTo>
                  <a:pt x="1069" y="115"/>
                  <a:pt x="1066" y="127"/>
                  <a:pt x="1071" y="135"/>
                </a:cubicBezTo>
                <a:cubicBezTo>
                  <a:pt x="1094" y="175"/>
                  <a:pt x="1111" y="205"/>
                  <a:pt x="1152" y="225"/>
                </a:cubicBezTo>
                <a:cubicBezTo>
                  <a:pt x="1206" y="207"/>
                  <a:pt x="1252" y="171"/>
                  <a:pt x="1305" y="153"/>
                </a:cubicBezTo>
                <a:cubicBezTo>
                  <a:pt x="1332" y="194"/>
                  <a:pt x="1360" y="235"/>
                  <a:pt x="1395" y="270"/>
                </a:cubicBezTo>
                <a:cubicBezTo>
                  <a:pt x="1398" y="279"/>
                  <a:pt x="1402" y="288"/>
                  <a:pt x="1404" y="297"/>
                </a:cubicBezTo>
                <a:cubicBezTo>
                  <a:pt x="1408" y="315"/>
                  <a:pt x="1408" y="334"/>
                  <a:pt x="1413" y="351"/>
                </a:cubicBezTo>
                <a:cubicBezTo>
                  <a:pt x="1422" y="381"/>
                  <a:pt x="1440" y="398"/>
                  <a:pt x="1440" y="432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65" name="Freeform 13"/>
          <p:cNvSpPr>
            <a:spLocks/>
          </p:cNvSpPr>
          <p:nvPr/>
        </p:nvSpPr>
        <p:spPr bwMode="auto">
          <a:xfrm>
            <a:off x="8128000" y="3505200"/>
            <a:ext cx="1314451" cy="442913"/>
          </a:xfrm>
          <a:custGeom>
            <a:avLst/>
            <a:gdLst>
              <a:gd name="T0" fmla="*/ 0 w 621"/>
              <a:gd name="T1" fmla="*/ 2147483646 h 279"/>
              <a:gd name="T2" fmla="*/ 2147483646 w 621"/>
              <a:gd name="T3" fmla="*/ 2147483646 h 279"/>
              <a:gd name="T4" fmla="*/ 2147483646 w 621"/>
              <a:gd name="T5" fmla="*/ 2147483646 h 279"/>
              <a:gd name="T6" fmla="*/ 2147483646 w 621"/>
              <a:gd name="T7" fmla="*/ 0 h 279"/>
              <a:gd name="T8" fmla="*/ 2147483646 w 621"/>
              <a:gd name="T9" fmla="*/ 2147483646 h 279"/>
              <a:gd name="T10" fmla="*/ 2147483646 w 621"/>
              <a:gd name="T11" fmla="*/ 2147483646 h 279"/>
              <a:gd name="T12" fmla="*/ 2147483646 w 621"/>
              <a:gd name="T13" fmla="*/ 2147483646 h 279"/>
              <a:gd name="T14" fmla="*/ 2147483646 w 621"/>
              <a:gd name="T15" fmla="*/ 2147483646 h 279"/>
              <a:gd name="T16" fmla="*/ 2147483646 w 621"/>
              <a:gd name="T17" fmla="*/ 2147483646 h 279"/>
              <a:gd name="T18" fmla="*/ 2147483646 w 621"/>
              <a:gd name="T19" fmla="*/ 2147483646 h 279"/>
              <a:gd name="T20" fmla="*/ 2147483646 w 621"/>
              <a:gd name="T21" fmla="*/ 2147483646 h 279"/>
              <a:gd name="T22" fmla="*/ 2147483646 w 621"/>
              <a:gd name="T23" fmla="*/ 2147483646 h 279"/>
              <a:gd name="T24" fmla="*/ 2147483646 w 621"/>
              <a:gd name="T25" fmla="*/ 2147483646 h 2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21" h="279">
                <a:moveTo>
                  <a:pt x="0" y="36"/>
                </a:moveTo>
                <a:cubicBezTo>
                  <a:pt x="3" y="45"/>
                  <a:pt x="1" y="59"/>
                  <a:pt x="9" y="63"/>
                </a:cubicBezTo>
                <a:cubicBezTo>
                  <a:pt x="17" y="67"/>
                  <a:pt x="27" y="56"/>
                  <a:pt x="36" y="54"/>
                </a:cubicBezTo>
                <a:cubicBezTo>
                  <a:pt x="95" y="38"/>
                  <a:pt x="153" y="27"/>
                  <a:pt x="207" y="0"/>
                </a:cubicBezTo>
                <a:cubicBezTo>
                  <a:pt x="213" y="8"/>
                  <a:pt x="245" y="50"/>
                  <a:pt x="252" y="63"/>
                </a:cubicBezTo>
                <a:cubicBezTo>
                  <a:pt x="260" y="79"/>
                  <a:pt x="261" y="107"/>
                  <a:pt x="279" y="117"/>
                </a:cubicBezTo>
                <a:cubicBezTo>
                  <a:pt x="292" y="125"/>
                  <a:pt x="309" y="123"/>
                  <a:pt x="324" y="126"/>
                </a:cubicBezTo>
                <a:cubicBezTo>
                  <a:pt x="348" y="120"/>
                  <a:pt x="372" y="115"/>
                  <a:pt x="396" y="108"/>
                </a:cubicBezTo>
                <a:cubicBezTo>
                  <a:pt x="405" y="106"/>
                  <a:pt x="415" y="95"/>
                  <a:pt x="423" y="99"/>
                </a:cubicBezTo>
                <a:cubicBezTo>
                  <a:pt x="436" y="106"/>
                  <a:pt x="441" y="123"/>
                  <a:pt x="450" y="135"/>
                </a:cubicBezTo>
                <a:cubicBezTo>
                  <a:pt x="456" y="153"/>
                  <a:pt x="462" y="171"/>
                  <a:pt x="468" y="189"/>
                </a:cubicBezTo>
                <a:cubicBezTo>
                  <a:pt x="471" y="197"/>
                  <a:pt x="572" y="166"/>
                  <a:pt x="585" y="162"/>
                </a:cubicBezTo>
                <a:cubicBezTo>
                  <a:pt x="601" y="201"/>
                  <a:pt x="603" y="243"/>
                  <a:pt x="621" y="279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>
            <a:off x="6705600" y="3200401"/>
            <a:ext cx="1314451" cy="442913"/>
          </a:xfrm>
          <a:custGeom>
            <a:avLst/>
            <a:gdLst>
              <a:gd name="T0" fmla="*/ 0 w 621"/>
              <a:gd name="T1" fmla="*/ 2147483646 h 279"/>
              <a:gd name="T2" fmla="*/ 2147483646 w 621"/>
              <a:gd name="T3" fmla="*/ 2147483646 h 279"/>
              <a:gd name="T4" fmla="*/ 2147483646 w 621"/>
              <a:gd name="T5" fmla="*/ 2147483646 h 279"/>
              <a:gd name="T6" fmla="*/ 2147483646 w 621"/>
              <a:gd name="T7" fmla="*/ 0 h 279"/>
              <a:gd name="T8" fmla="*/ 2147483646 w 621"/>
              <a:gd name="T9" fmla="*/ 2147483646 h 279"/>
              <a:gd name="T10" fmla="*/ 2147483646 w 621"/>
              <a:gd name="T11" fmla="*/ 2147483646 h 279"/>
              <a:gd name="T12" fmla="*/ 2147483646 w 621"/>
              <a:gd name="T13" fmla="*/ 2147483646 h 279"/>
              <a:gd name="T14" fmla="*/ 2147483646 w 621"/>
              <a:gd name="T15" fmla="*/ 2147483646 h 279"/>
              <a:gd name="T16" fmla="*/ 2147483646 w 621"/>
              <a:gd name="T17" fmla="*/ 2147483646 h 279"/>
              <a:gd name="T18" fmla="*/ 2147483646 w 621"/>
              <a:gd name="T19" fmla="*/ 2147483646 h 279"/>
              <a:gd name="T20" fmla="*/ 2147483646 w 621"/>
              <a:gd name="T21" fmla="*/ 2147483646 h 279"/>
              <a:gd name="T22" fmla="*/ 2147483646 w 621"/>
              <a:gd name="T23" fmla="*/ 2147483646 h 279"/>
              <a:gd name="T24" fmla="*/ 2147483646 w 621"/>
              <a:gd name="T25" fmla="*/ 2147483646 h 2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21" h="279">
                <a:moveTo>
                  <a:pt x="0" y="36"/>
                </a:moveTo>
                <a:cubicBezTo>
                  <a:pt x="3" y="45"/>
                  <a:pt x="1" y="59"/>
                  <a:pt x="9" y="63"/>
                </a:cubicBezTo>
                <a:cubicBezTo>
                  <a:pt x="17" y="67"/>
                  <a:pt x="27" y="56"/>
                  <a:pt x="36" y="54"/>
                </a:cubicBezTo>
                <a:cubicBezTo>
                  <a:pt x="95" y="38"/>
                  <a:pt x="153" y="27"/>
                  <a:pt x="207" y="0"/>
                </a:cubicBezTo>
                <a:cubicBezTo>
                  <a:pt x="213" y="8"/>
                  <a:pt x="245" y="50"/>
                  <a:pt x="252" y="63"/>
                </a:cubicBezTo>
                <a:cubicBezTo>
                  <a:pt x="260" y="79"/>
                  <a:pt x="261" y="107"/>
                  <a:pt x="279" y="117"/>
                </a:cubicBezTo>
                <a:cubicBezTo>
                  <a:pt x="292" y="125"/>
                  <a:pt x="309" y="123"/>
                  <a:pt x="324" y="126"/>
                </a:cubicBezTo>
                <a:cubicBezTo>
                  <a:pt x="348" y="120"/>
                  <a:pt x="372" y="115"/>
                  <a:pt x="396" y="108"/>
                </a:cubicBezTo>
                <a:cubicBezTo>
                  <a:pt x="405" y="106"/>
                  <a:pt x="415" y="95"/>
                  <a:pt x="423" y="99"/>
                </a:cubicBezTo>
                <a:cubicBezTo>
                  <a:pt x="436" y="106"/>
                  <a:pt x="441" y="123"/>
                  <a:pt x="450" y="135"/>
                </a:cubicBezTo>
                <a:cubicBezTo>
                  <a:pt x="456" y="153"/>
                  <a:pt x="462" y="171"/>
                  <a:pt x="468" y="189"/>
                </a:cubicBezTo>
                <a:cubicBezTo>
                  <a:pt x="471" y="197"/>
                  <a:pt x="572" y="166"/>
                  <a:pt x="585" y="162"/>
                </a:cubicBezTo>
                <a:cubicBezTo>
                  <a:pt x="601" y="201"/>
                  <a:pt x="603" y="243"/>
                  <a:pt x="621" y="279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67" name="Freeform 15"/>
          <p:cNvSpPr>
            <a:spLocks/>
          </p:cNvSpPr>
          <p:nvPr/>
        </p:nvSpPr>
        <p:spPr bwMode="auto">
          <a:xfrm>
            <a:off x="8128000" y="1981201"/>
            <a:ext cx="1314451" cy="442913"/>
          </a:xfrm>
          <a:custGeom>
            <a:avLst/>
            <a:gdLst>
              <a:gd name="T0" fmla="*/ 0 w 621"/>
              <a:gd name="T1" fmla="*/ 2147483646 h 279"/>
              <a:gd name="T2" fmla="*/ 2147483646 w 621"/>
              <a:gd name="T3" fmla="*/ 2147483646 h 279"/>
              <a:gd name="T4" fmla="*/ 2147483646 w 621"/>
              <a:gd name="T5" fmla="*/ 2147483646 h 279"/>
              <a:gd name="T6" fmla="*/ 2147483646 w 621"/>
              <a:gd name="T7" fmla="*/ 0 h 279"/>
              <a:gd name="T8" fmla="*/ 2147483646 w 621"/>
              <a:gd name="T9" fmla="*/ 2147483646 h 279"/>
              <a:gd name="T10" fmla="*/ 2147483646 w 621"/>
              <a:gd name="T11" fmla="*/ 2147483646 h 279"/>
              <a:gd name="T12" fmla="*/ 2147483646 w 621"/>
              <a:gd name="T13" fmla="*/ 2147483646 h 279"/>
              <a:gd name="T14" fmla="*/ 2147483646 w 621"/>
              <a:gd name="T15" fmla="*/ 2147483646 h 279"/>
              <a:gd name="T16" fmla="*/ 2147483646 w 621"/>
              <a:gd name="T17" fmla="*/ 2147483646 h 279"/>
              <a:gd name="T18" fmla="*/ 2147483646 w 621"/>
              <a:gd name="T19" fmla="*/ 2147483646 h 279"/>
              <a:gd name="T20" fmla="*/ 2147483646 w 621"/>
              <a:gd name="T21" fmla="*/ 2147483646 h 279"/>
              <a:gd name="T22" fmla="*/ 2147483646 w 621"/>
              <a:gd name="T23" fmla="*/ 2147483646 h 279"/>
              <a:gd name="T24" fmla="*/ 2147483646 w 621"/>
              <a:gd name="T25" fmla="*/ 2147483646 h 2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21" h="279">
                <a:moveTo>
                  <a:pt x="0" y="36"/>
                </a:moveTo>
                <a:cubicBezTo>
                  <a:pt x="3" y="45"/>
                  <a:pt x="1" y="59"/>
                  <a:pt x="9" y="63"/>
                </a:cubicBezTo>
                <a:cubicBezTo>
                  <a:pt x="17" y="67"/>
                  <a:pt x="27" y="56"/>
                  <a:pt x="36" y="54"/>
                </a:cubicBezTo>
                <a:cubicBezTo>
                  <a:pt x="95" y="38"/>
                  <a:pt x="153" y="27"/>
                  <a:pt x="207" y="0"/>
                </a:cubicBezTo>
                <a:cubicBezTo>
                  <a:pt x="213" y="8"/>
                  <a:pt x="245" y="50"/>
                  <a:pt x="252" y="63"/>
                </a:cubicBezTo>
                <a:cubicBezTo>
                  <a:pt x="260" y="79"/>
                  <a:pt x="261" y="107"/>
                  <a:pt x="279" y="117"/>
                </a:cubicBezTo>
                <a:cubicBezTo>
                  <a:pt x="292" y="125"/>
                  <a:pt x="309" y="123"/>
                  <a:pt x="324" y="126"/>
                </a:cubicBezTo>
                <a:cubicBezTo>
                  <a:pt x="348" y="120"/>
                  <a:pt x="372" y="115"/>
                  <a:pt x="396" y="108"/>
                </a:cubicBezTo>
                <a:cubicBezTo>
                  <a:pt x="405" y="106"/>
                  <a:pt x="415" y="95"/>
                  <a:pt x="423" y="99"/>
                </a:cubicBezTo>
                <a:cubicBezTo>
                  <a:pt x="436" y="106"/>
                  <a:pt x="441" y="123"/>
                  <a:pt x="450" y="135"/>
                </a:cubicBezTo>
                <a:cubicBezTo>
                  <a:pt x="456" y="153"/>
                  <a:pt x="462" y="171"/>
                  <a:pt x="468" y="189"/>
                </a:cubicBezTo>
                <a:cubicBezTo>
                  <a:pt x="471" y="197"/>
                  <a:pt x="572" y="166"/>
                  <a:pt x="585" y="162"/>
                </a:cubicBezTo>
                <a:cubicBezTo>
                  <a:pt x="601" y="201"/>
                  <a:pt x="603" y="243"/>
                  <a:pt x="621" y="279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8331200" y="43434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6400800" y="39624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70" name="AutoShape 18"/>
          <p:cNvSpPr>
            <a:spLocks noChangeArrowheads="1"/>
          </p:cNvSpPr>
          <p:nvPr/>
        </p:nvSpPr>
        <p:spPr bwMode="auto">
          <a:xfrm>
            <a:off x="4267200" y="3276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71" name="AutoShape 19"/>
          <p:cNvSpPr>
            <a:spLocks noChangeArrowheads="1"/>
          </p:cNvSpPr>
          <p:nvPr/>
        </p:nvSpPr>
        <p:spPr bwMode="auto">
          <a:xfrm>
            <a:off x="7315200" y="25908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9172" name="AutoShape 20"/>
          <p:cNvSpPr>
            <a:spLocks noChangeArrowheads="1"/>
          </p:cNvSpPr>
          <p:nvPr/>
        </p:nvSpPr>
        <p:spPr bwMode="auto">
          <a:xfrm>
            <a:off x="3048000" y="25908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73" name="AutoShape 21"/>
          <p:cNvSpPr>
            <a:spLocks noChangeArrowheads="1"/>
          </p:cNvSpPr>
          <p:nvPr/>
        </p:nvSpPr>
        <p:spPr bwMode="auto">
          <a:xfrm>
            <a:off x="9042400" y="27432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5080000" y="19050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>
            <a:off x="6197600" y="46482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>
            <a:off x="4470400" y="1752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7620000" y="49530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1625600" y="19812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6502400" y="1752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80" name="AutoShape 28"/>
          <p:cNvSpPr>
            <a:spLocks noChangeArrowheads="1"/>
          </p:cNvSpPr>
          <p:nvPr/>
        </p:nvSpPr>
        <p:spPr bwMode="auto">
          <a:xfrm>
            <a:off x="4978400" y="3048000"/>
            <a:ext cx="812800" cy="609600"/>
          </a:xfrm>
          <a:prstGeom prst="smileyFace">
            <a:avLst>
              <a:gd name="adj" fmla="val 4653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2743200" y="1371600"/>
            <a:ext cx="812800" cy="609600"/>
          </a:xfrm>
          <a:prstGeom prst="smileyFace">
            <a:avLst>
              <a:gd name="adj" fmla="val 4653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82" name="Oval 30"/>
          <p:cNvSpPr>
            <a:spLocks noChangeArrowheads="1"/>
          </p:cNvSpPr>
          <p:nvPr/>
        </p:nvSpPr>
        <p:spPr bwMode="auto">
          <a:xfrm>
            <a:off x="9448800" y="47244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83" name="Oval 31"/>
          <p:cNvSpPr>
            <a:spLocks noChangeArrowheads="1"/>
          </p:cNvSpPr>
          <p:nvPr/>
        </p:nvSpPr>
        <p:spPr bwMode="auto">
          <a:xfrm>
            <a:off x="3454400" y="2209800"/>
            <a:ext cx="60960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84" name="Oval 32"/>
          <p:cNvSpPr>
            <a:spLocks noChangeArrowheads="1"/>
          </p:cNvSpPr>
          <p:nvPr/>
        </p:nvSpPr>
        <p:spPr bwMode="auto">
          <a:xfrm>
            <a:off x="5903384" y="3429000"/>
            <a:ext cx="60960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588433" y="5907088"/>
            <a:ext cx="1571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folHlink"/>
                </a:solidFill>
              </a:rPr>
              <a:t>Monomer </a:t>
            </a:r>
          </a:p>
        </p:txBody>
      </p:sp>
      <p:sp>
        <p:nvSpPr>
          <p:cNvPr id="130082" name="AutoShape 34"/>
          <p:cNvSpPr>
            <a:spLocks noChangeArrowheads="1"/>
          </p:cNvSpPr>
          <p:nvPr/>
        </p:nvSpPr>
        <p:spPr bwMode="auto">
          <a:xfrm rot="-5400000">
            <a:off x="2552700" y="3314700"/>
            <a:ext cx="1295400" cy="2133600"/>
          </a:xfrm>
          <a:prstGeom prst="lightningBol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0083" name="Text Box 35"/>
          <p:cNvSpPr txBox="1">
            <a:spLocks noChangeArrowheads="1"/>
          </p:cNvSpPr>
          <p:nvPr/>
        </p:nvSpPr>
        <p:spPr bwMode="auto">
          <a:xfrm>
            <a:off x="527051" y="4581525"/>
            <a:ext cx="853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folHlink"/>
                </a:solidFill>
              </a:rPr>
              <a:t>Light</a:t>
            </a:r>
          </a:p>
        </p:txBody>
      </p:sp>
      <p:sp>
        <p:nvSpPr>
          <p:cNvPr id="130084" name="AutoShape 36"/>
          <p:cNvSpPr>
            <a:spLocks noChangeArrowheads="1"/>
          </p:cNvSpPr>
          <p:nvPr/>
        </p:nvSpPr>
        <p:spPr bwMode="auto">
          <a:xfrm>
            <a:off x="5615517" y="3141663"/>
            <a:ext cx="1219200" cy="9144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0085" name="AutoShape 37"/>
          <p:cNvSpPr>
            <a:spLocks noChangeArrowheads="1"/>
          </p:cNvSpPr>
          <p:nvPr/>
        </p:nvSpPr>
        <p:spPr bwMode="auto">
          <a:xfrm>
            <a:off x="8208433" y="3789363"/>
            <a:ext cx="1219200" cy="9144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0086" name="AutoShape 38"/>
          <p:cNvSpPr>
            <a:spLocks noChangeArrowheads="1"/>
          </p:cNvSpPr>
          <p:nvPr/>
        </p:nvSpPr>
        <p:spPr bwMode="auto">
          <a:xfrm>
            <a:off x="3119967" y="1989138"/>
            <a:ext cx="1219200" cy="9144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0087" name="AutoShape 39"/>
          <p:cNvSpPr>
            <a:spLocks noChangeArrowheads="1"/>
          </p:cNvSpPr>
          <p:nvPr/>
        </p:nvSpPr>
        <p:spPr bwMode="auto">
          <a:xfrm>
            <a:off x="2927351" y="1196975"/>
            <a:ext cx="1117600" cy="533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008125157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0088" name="AutoShape 40"/>
          <p:cNvSpPr>
            <a:spLocks noChangeArrowheads="1"/>
          </p:cNvSpPr>
          <p:nvPr/>
        </p:nvSpPr>
        <p:spPr bwMode="auto">
          <a:xfrm>
            <a:off x="5135033" y="2852739"/>
            <a:ext cx="1117600" cy="542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0089" name="AutoShape 41"/>
          <p:cNvSpPr>
            <a:spLocks noChangeArrowheads="1"/>
          </p:cNvSpPr>
          <p:nvPr/>
        </p:nvSpPr>
        <p:spPr bwMode="auto">
          <a:xfrm>
            <a:off x="7823200" y="3429000"/>
            <a:ext cx="1117600" cy="542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194" name="AutoShape 42"/>
          <p:cNvSpPr>
            <a:spLocks noChangeArrowheads="1"/>
          </p:cNvSpPr>
          <p:nvPr/>
        </p:nvSpPr>
        <p:spPr bwMode="auto">
          <a:xfrm>
            <a:off x="7344833" y="3500438"/>
            <a:ext cx="1016000" cy="609600"/>
          </a:xfrm>
          <a:prstGeom prst="smileyFace">
            <a:avLst>
              <a:gd name="adj" fmla="val 4653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9195" name="Oval 43"/>
          <p:cNvSpPr>
            <a:spLocks noChangeArrowheads="1"/>
          </p:cNvSpPr>
          <p:nvPr/>
        </p:nvSpPr>
        <p:spPr bwMode="auto">
          <a:xfrm>
            <a:off x="8496300" y="4005263"/>
            <a:ext cx="60960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0092" name="Text Box 44"/>
          <p:cNvSpPr txBox="1">
            <a:spLocks noChangeArrowheads="1"/>
          </p:cNvSpPr>
          <p:nvPr/>
        </p:nvSpPr>
        <p:spPr bwMode="auto">
          <a:xfrm>
            <a:off x="791633" y="5145088"/>
            <a:ext cx="22060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folHlink"/>
                </a:solidFill>
              </a:rPr>
              <a:t>Polymerization</a:t>
            </a:r>
          </a:p>
        </p:txBody>
      </p:sp>
      <p:sp>
        <p:nvSpPr>
          <p:cNvPr id="49197" name="Line 45"/>
          <p:cNvSpPr>
            <a:spLocks noChangeShapeType="1"/>
          </p:cNvSpPr>
          <p:nvPr/>
        </p:nvSpPr>
        <p:spPr bwMode="auto">
          <a:xfrm>
            <a:off x="2446867" y="6165850"/>
            <a:ext cx="7683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8" name="Text Box 46"/>
          <p:cNvSpPr txBox="1">
            <a:spLocks noChangeArrowheads="1"/>
          </p:cNvSpPr>
          <p:nvPr/>
        </p:nvSpPr>
        <p:spPr bwMode="auto">
          <a:xfrm>
            <a:off x="3477685" y="5824538"/>
            <a:ext cx="1314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/>
              <a:t>Polymer</a:t>
            </a:r>
          </a:p>
        </p:txBody>
      </p:sp>
    </p:spTree>
    <p:extLst>
      <p:ext uri="{BB962C8B-B14F-4D97-AF65-F5344CB8AC3E}">
        <p14:creationId xmlns:p14="http://schemas.microsoft.com/office/powerpoint/2010/main" val="15720824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animBg="1"/>
      <p:bldP spid="130083" grpId="0" autoUpdateAnimBg="0"/>
      <p:bldP spid="130084" grpId="0" animBg="1"/>
      <p:bldP spid="130085" grpId="0" animBg="1"/>
      <p:bldP spid="130086" grpId="0" animBg="1"/>
      <p:bldP spid="130087" grpId="0" animBg="1"/>
      <p:bldP spid="130088" grpId="0" animBg="1"/>
      <p:bldP spid="130089" grpId="0" animBg="1"/>
      <p:bldP spid="13009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2800" y="1981201"/>
            <a:ext cx="10363200" cy="4119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altLang="cs-CZ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mtClean="0"/>
          </a:p>
        </p:txBody>
      </p:sp>
      <p:sp>
        <p:nvSpPr>
          <p:cNvPr id="50179" name="Freeform 3"/>
          <p:cNvSpPr>
            <a:spLocks/>
          </p:cNvSpPr>
          <p:nvPr/>
        </p:nvSpPr>
        <p:spPr bwMode="auto">
          <a:xfrm>
            <a:off x="812800" y="3505200"/>
            <a:ext cx="1492251" cy="393700"/>
          </a:xfrm>
          <a:custGeom>
            <a:avLst/>
            <a:gdLst>
              <a:gd name="T0" fmla="*/ 0 w 705"/>
              <a:gd name="T1" fmla="*/ 2147483646 h 248"/>
              <a:gd name="T2" fmla="*/ 2147483646 w 705"/>
              <a:gd name="T3" fmla="*/ 2147483646 h 248"/>
              <a:gd name="T4" fmla="*/ 2147483646 w 705"/>
              <a:gd name="T5" fmla="*/ 2147483646 h 248"/>
              <a:gd name="T6" fmla="*/ 2147483646 w 705"/>
              <a:gd name="T7" fmla="*/ 2147483646 h 248"/>
              <a:gd name="T8" fmla="*/ 2147483646 w 705"/>
              <a:gd name="T9" fmla="*/ 2147483646 h 248"/>
              <a:gd name="T10" fmla="*/ 2147483646 w 705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05" h="248">
                <a:moveTo>
                  <a:pt x="0" y="248"/>
                </a:moveTo>
                <a:cubicBezTo>
                  <a:pt x="17" y="167"/>
                  <a:pt x="26" y="162"/>
                  <a:pt x="106" y="143"/>
                </a:cubicBezTo>
                <a:cubicBezTo>
                  <a:pt x="158" y="147"/>
                  <a:pt x="272" y="166"/>
                  <a:pt x="329" y="143"/>
                </a:cubicBezTo>
                <a:cubicBezTo>
                  <a:pt x="342" y="138"/>
                  <a:pt x="342" y="117"/>
                  <a:pt x="353" y="107"/>
                </a:cubicBezTo>
                <a:cubicBezTo>
                  <a:pt x="393" y="72"/>
                  <a:pt x="449" y="44"/>
                  <a:pt x="494" y="13"/>
                </a:cubicBezTo>
                <a:cubicBezTo>
                  <a:pt x="513" y="0"/>
                  <a:pt x="666" y="2"/>
                  <a:pt x="705" y="2"/>
                </a:cubicBezTo>
              </a:path>
            </a:pathLst>
          </a:custGeom>
          <a:noFill/>
          <a:ln w="57150" cmpd="sng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80" name="Freeform 4"/>
          <p:cNvSpPr>
            <a:spLocks/>
          </p:cNvSpPr>
          <p:nvPr/>
        </p:nvSpPr>
        <p:spPr bwMode="auto">
          <a:xfrm>
            <a:off x="4368800" y="4191000"/>
            <a:ext cx="1492251" cy="393700"/>
          </a:xfrm>
          <a:custGeom>
            <a:avLst/>
            <a:gdLst>
              <a:gd name="T0" fmla="*/ 0 w 705"/>
              <a:gd name="T1" fmla="*/ 2147483646 h 248"/>
              <a:gd name="T2" fmla="*/ 2147483646 w 705"/>
              <a:gd name="T3" fmla="*/ 2147483646 h 248"/>
              <a:gd name="T4" fmla="*/ 2147483646 w 705"/>
              <a:gd name="T5" fmla="*/ 2147483646 h 248"/>
              <a:gd name="T6" fmla="*/ 2147483646 w 705"/>
              <a:gd name="T7" fmla="*/ 2147483646 h 248"/>
              <a:gd name="T8" fmla="*/ 2147483646 w 705"/>
              <a:gd name="T9" fmla="*/ 2147483646 h 248"/>
              <a:gd name="T10" fmla="*/ 2147483646 w 705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05" h="248">
                <a:moveTo>
                  <a:pt x="0" y="248"/>
                </a:moveTo>
                <a:cubicBezTo>
                  <a:pt x="17" y="167"/>
                  <a:pt x="26" y="162"/>
                  <a:pt x="106" y="143"/>
                </a:cubicBezTo>
                <a:cubicBezTo>
                  <a:pt x="158" y="147"/>
                  <a:pt x="272" y="166"/>
                  <a:pt x="329" y="143"/>
                </a:cubicBezTo>
                <a:cubicBezTo>
                  <a:pt x="342" y="138"/>
                  <a:pt x="342" y="117"/>
                  <a:pt x="353" y="107"/>
                </a:cubicBezTo>
                <a:cubicBezTo>
                  <a:pt x="393" y="72"/>
                  <a:pt x="449" y="44"/>
                  <a:pt x="494" y="13"/>
                </a:cubicBezTo>
                <a:cubicBezTo>
                  <a:pt x="513" y="0"/>
                  <a:pt x="666" y="2"/>
                  <a:pt x="705" y="2"/>
                </a:cubicBezTo>
              </a:path>
            </a:pathLst>
          </a:custGeom>
          <a:noFill/>
          <a:ln w="57150" cmpd="sng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81" name="Freeform 5"/>
          <p:cNvSpPr>
            <a:spLocks/>
          </p:cNvSpPr>
          <p:nvPr/>
        </p:nvSpPr>
        <p:spPr bwMode="auto">
          <a:xfrm>
            <a:off x="3860800" y="2819400"/>
            <a:ext cx="1492251" cy="393700"/>
          </a:xfrm>
          <a:custGeom>
            <a:avLst/>
            <a:gdLst>
              <a:gd name="T0" fmla="*/ 0 w 705"/>
              <a:gd name="T1" fmla="*/ 2147483646 h 248"/>
              <a:gd name="T2" fmla="*/ 2147483646 w 705"/>
              <a:gd name="T3" fmla="*/ 2147483646 h 248"/>
              <a:gd name="T4" fmla="*/ 2147483646 w 705"/>
              <a:gd name="T5" fmla="*/ 2147483646 h 248"/>
              <a:gd name="T6" fmla="*/ 2147483646 w 705"/>
              <a:gd name="T7" fmla="*/ 2147483646 h 248"/>
              <a:gd name="T8" fmla="*/ 2147483646 w 705"/>
              <a:gd name="T9" fmla="*/ 2147483646 h 248"/>
              <a:gd name="T10" fmla="*/ 2147483646 w 705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05" h="248">
                <a:moveTo>
                  <a:pt x="0" y="248"/>
                </a:moveTo>
                <a:cubicBezTo>
                  <a:pt x="17" y="167"/>
                  <a:pt x="26" y="162"/>
                  <a:pt x="106" y="143"/>
                </a:cubicBezTo>
                <a:cubicBezTo>
                  <a:pt x="158" y="147"/>
                  <a:pt x="272" y="166"/>
                  <a:pt x="329" y="143"/>
                </a:cubicBezTo>
                <a:cubicBezTo>
                  <a:pt x="342" y="138"/>
                  <a:pt x="342" y="117"/>
                  <a:pt x="353" y="107"/>
                </a:cubicBezTo>
                <a:cubicBezTo>
                  <a:pt x="393" y="72"/>
                  <a:pt x="449" y="44"/>
                  <a:pt x="494" y="13"/>
                </a:cubicBezTo>
                <a:cubicBezTo>
                  <a:pt x="513" y="0"/>
                  <a:pt x="666" y="2"/>
                  <a:pt x="705" y="2"/>
                </a:cubicBezTo>
              </a:path>
            </a:pathLst>
          </a:custGeom>
          <a:noFill/>
          <a:ln w="57150" cmpd="sng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82" name="Freeform 6"/>
          <p:cNvSpPr>
            <a:spLocks/>
          </p:cNvSpPr>
          <p:nvPr/>
        </p:nvSpPr>
        <p:spPr bwMode="auto">
          <a:xfrm>
            <a:off x="1930400" y="3657600"/>
            <a:ext cx="1492251" cy="393700"/>
          </a:xfrm>
          <a:custGeom>
            <a:avLst/>
            <a:gdLst>
              <a:gd name="T0" fmla="*/ 0 w 705"/>
              <a:gd name="T1" fmla="*/ 2147483646 h 248"/>
              <a:gd name="T2" fmla="*/ 2147483646 w 705"/>
              <a:gd name="T3" fmla="*/ 2147483646 h 248"/>
              <a:gd name="T4" fmla="*/ 2147483646 w 705"/>
              <a:gd name="T5" fmla="*/ 2147483646 h 248"/>
              <a:gd name="T6" fmla="*/ 2147483646 w 705"/>
              <a:gd name="T7" fmla="*/ 2147483646 h 248"/>
              <a:gd name="T8" fmla="*/ 2147483646 w 705"/>
              <a:gd name="T9" fmla="*/ 2147483646 h 248"/>
              <a:gd name="T10" fmla="*/ 2147483646 w 705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05" h="248">
                <a:moveTo>
                  <a:pt x="0" y="248"/>
                </a:moveTo>
                <a:cubicBezTo>
                  <a:pt x="17" y="167"/>
                  <a:pt x="26" y="162"/>
                  <a:pt x="106" y="143"/>
                </a:cubicBezTo>
                <a:cubicBezTo>
                  <a:pt x="158" y="147"/>
                  <a:pt x="272" y="166"/>
                  <a:pt x="329" y="143"/>
                </a:cubicBezTo>
                <a:cubicBezTo>
                  <a:pt x="342" y="138"/>
                  <a:pt x="342" y="117"/>
                  <a:pt x="353" y="107"/>
                </a:cubicBezTo>
                <a:cubicBezTo>
                  <a:pt x="393" y="72"/>
                  <a:pt x="449" y="44"/>
                  <a:pt x="494" y="13"/>
                </a:cubicBezTo>
                <a:cubicBezTo>
                  <a:pt x="513" y="0"/>
                  <a:pt x="666" y="2"/>
                  <a:pt x="705" y="2"/>
                </a:cubicBezTo>
              </a:path>
            </a:pathLst>
          </a:custGeom>
          <a:noFill/>
          <a:ln w="57150" cmpd="sng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83" name="Freeform 7"/>
          <p:cNvSpPr>
            <a:spLocks/>
          </p:cNvSpPr>
          <p:nvPr/>
        </p:nvSpPr>
        <p:spPr bwMode="auto">
          <a:xfrm>
            <a:off x="4978400" y="2971800"/>
            <a:ext cx="1492251" cy="393700"/>
          </a:xfrm>
          <a:custGeom>
            <a:avLst/>
            <a:gdLst>
              <a:gd name="T0" fmla="*/ 0 w 705"/>
              <a:gd name="T1" fmla="*/ 2147483646 h 248"/>
              <a:gd name="T2" fmla="*/ 2147483646 w 705"/>
              <a:gd name="T3" fmla="*/ 2147483646 h 248"/>
              <a:gd name="T4" fmla="*/ 2147483646 w 705"/>
              <a:gd name="T5" fmla="*/ 2147483646 h 248"/>
              <a:gd name="T6" fmla="*/ 2147483646 w 705"/>
              <a:gd name="T7" fmla="*/ 2147483646 h 248"/>
              <a:gd name="T8" fmla="*/ 2147483646 w 705"/>
              <a:gd name="T9" fmla="*/ 2147483646 h 248"/>
              <a:gd name="T10" fmla="*/ 2147483646 w 705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05" h="248">
                <a:moveTo>
                  <a:pt x="0" y="248"/>
                </a:moveTo>
                <a:cubicBezTo>
                  <a:pt x="17" y="167"/>
                  <a:pt x="26" y="162"/>
                  <a:pt x="106" y="143"/>
                </a:cubicBezTo>
                <a:cubicBezTo>
                  <a:pt x="158" y="147"/>
                  <a:pt x="272" y="166"/>
                  <a:pt x="329" y="143"/>
                </a:cubicBezTo>
                <a:cubicBezTo>
                  <a:pt x="342" y="138"/>
                  <a:pt x="342" y="117"/>
                  <a:pt x="353" y="107"/>
                </a:cubicBezTo>
                <a:cubicBezTo>
                  <a:pt x="393" y="72"/>
                  <a:pt x="449" y="44"/>
                  <a:pt x="494" y="13"/>
                </a:cubicBezTo>
                <a:cubicBezTo>
                  <a:pt x="513" y="0"/>
                  <a:pt x="666" y="2"/>
                  <a:pt x="705" y="2"/>
                </a:cubicBezTo>
              </a:path>
            </a:pathLst>
          </a:custGeom>
          <a:noFill/>
          <a:ln w="57150" cmpd="sng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84" name="Freeform 8"/>
          <p:cNvSpPr>
            <a:spLocks/>
          </p:cNvSpPr>
          <p:nvPr/>
        </p:nvSpPr>
        <p:spPr bwMode="auto">
          <a:xfrm>
            <a:off x="3352800" y="3962400"/>
            <a:ext cx="1492251" cy="393700"/>
          </a:xfrm>
          <a:custGeom>
            <a:avLst/>
            <a:gdLst>
              <a:gd name="T0" fmla="*/ 0 w 705"/>
              <a:gd name="T1" fmla="*/ 2147483646 h 248"/>
              <a:gd name="T2" fmla="*/ 2147483646 w 705"/>
              <a:gd name="T3" fmla="*/ 2147483646 h 248"/>
              <a:gd name="T4" fmla="*/ 2147483646 w 705"/>
              <a:gd name="T5" fmla="*/ 2147483646 h 248"/>
              <a:gd name="T6" fmla="*/ 2147483646 w 705"/>
              <a:gd name="T7" fmla="*/ 2147483646 h 248"/>
              <a:gd name="T8" fmla="*/ 2147483646 w 705"/>
              <a:gd name="T9" fmla="*/ 2147483646 h 248"/>
              <a:gd name="T10" fmla="*/ 2147483646 w 705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05" h="248">
                <a:moveTo>
                  <a:pt x="0" y="248"/>
                </a:moveTo>
                <a:cubicBezTo>
                  <a:pt x="17" y="167"/>
                  <a:pt x="26" y="162"/>
                  <a:pt x="106" y="143"/>
                </a:cubicBezTo>
                <a:cubicBezTo>
                  <a:pt x="158" y="147"/>
                  <a:pt x="272" y="166"/>
                  <a:pt x="329" y="143"/>
                </a:cubicBezTo>
                <a:cubicBezTo>
                  <a:pt x="342" y="138"/>
                  <a:pt x="342" y="117"/>
                  <a:pt x="353" y="107"/>
                </a:cubicBezTo>
                <a:cubicBezTo>
                  <a:pt x="393" y="72"/>
                  <a:pt x="449" y="44"/>
                  <a:pt x="494" y="13"/>
                </a:cubicBezTo>
                <a:cubicBezTo>
                  <a:pt x="513" y="0"/>
                  <a:pt x="666" y="2"/>
                  <a:pt x="705" y="2"/>
                </a:cubicBezTo>
              </a:path>
            </a:pathLst>
          </a:custGeom>
          <a:noFill/>
          <a:ln w="57150" cmpd="sng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>
            <a:off x="2438401" y="3200401"/>
            <a:ext cx="647700" cy="111125"/>
          </a:xfrm>
          <a:custGeom>
            <a:avLst/>
            <a:gdLst>
              <a:gd name="T0" fmla="*/ 0 w 306"/>
              <a:gd name="T1" fmla="*/ 2147483646 h 70"/>
              <a:gd name="T2" fmla="*/ 2147483646 w 306"/>
              <a:gd name="T3" fmla="*/ 2147483646 h 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6" h="70">
                <a:moveTo>
                  <a:pt x="0" y="70"/>
                </a:moveTo>
                <a:cubicBezTo>
                  <a:pt x="102" y="0"/>
                  <a:pt x="175" y="23"/>
                  <a:pt x="306" y="2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86" name="Freeform 10"/>
          <p:cNvSpPr>
            <a:spLocks/>
          </p:cNvSpPr>
          <p:nvPr/>
        </p:nvSpPr>
        <p:spPr bwMode="auto">
          <a:xfrm>
            <a:off x="6299201" y="3886201"/>
            <a:ext cx="647700" cy="111125"/>
          </a:xfrm>
          <a:custGeom>
            <a:avLst/>
            <a:gdLst>
              <a:gd name="T0" fmla="*/ 0 w 306"/>
              <a:gd name="T1" fmla="*/ 2147483646 h 70"/>
              <a:gd name="T2" fmla="*/ 2147483646 w 306"/>
              <a:gd name="T3" fmla="*/ 2147483646 h 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6" h="70">
                <a:moveTo>
                  <a:pt x="0" y="70"/>
                </a:moveTo>
                <a:cubicBezTo>
                  <a:pt x="102" y="0"/>
                  <a:pt x="175" y="23"/>
                  <a:pt x="306" y="2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>
            <a:off x="1524001" y="4572001"/>
            <a:ext cx="647700" cy="111125"/>
          </a:xfrm>
          <a:custGeom>
            <a:avLst/>
            <a:gdLst>
              <a:gd name="T0" fmla="*/ 0 w 306"/>
              <a:gd name="T1" fmla="*/ 2147483646 h 70"/>
              <a:gd name="T2" fmla="*/ 2147483646 w 306"/>
              <a:gd name="T3" fmla="*/ 2147483646 h 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6" h="70">
                <a:moveTo>
                  <a:pt x="0" y="70"/>
                </a:moveTo>
                <a:cubicBezTo>
                  <a:pt x="102" y="0"/>
                  <a:pt x="175" y="23"/>
                  <a:pt x="306" y="2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88" name="Freeform 12"/>
          <p:cNvSpPr>
            <a:spLocks/>
          </p:cNvSpPr>
          <p:nvPr/>
        </p:nvSpPr>
        <p:spPr bwMode="auto">
          <a:xfrm>
            <a:off x="1117601" y="3886201"/>
            <a:ext cx="647700" cy="111125"/>
          </a:xfrm>
          <a:custGeom>
            <a:avLst/>
            <a:gdLst>
              <a:gd name="T0" fmla="*/ 0 w 306"/>
              <a:gd name="T1" fmla="*/ 2147483646 h 70"/>
              <a:gd name="T2" fmla="*/ 2147483646 w 306"/>
              <a:gd name="T3" fmla="*/ 2147483646 h 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6" h="70">
                <a:moveTo>
                  <a:pt x="0" y="70"/>
                </a:moveTo>
                <a:cubicBezTo>
                  <a:pt x="102" y="0"/>
                  <a:pt x="175" y="23"/>
                  <a:pt x="306" y="2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89" name="Freeform 13"/>
          <p:cNvSpPr>
            <a:spLocks/>
          </p:cNvSpPr>
          <p:nvPr/>
        </p:nvSpPr>
        <p:spPr bwMode="auto">
          <a:xfrm>
            <a:off x="6096001" y="2514601"/>
            <a:ext cx="647700" cy="111125"/>
          </a:xfrm>
          <a:custGeom>
            <a:avLst/>
            <a:gdLst>
              <a:gd name="T0" fmla="*/ 0 w 306"/>
              <a:gd name="T1" fmla="*/ 2147483646 h 70"/>
              <a:gd name="T2" fmla="*/ 2147483646 w 306"/>
              <a:gd name="T3" fmla="*/ 2147483646 h 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6" h="70">
                <a:moveTo>
                  <a:pt x="0" y="70"/>
                </a:moveTo>
                <a:cubicBezTo>
                  <a:pt x="102" y="0"/>
                  <a:pt x="175" y="23"/>
                  <a:pt x="306" y="2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90" name="Freeform 14"/>
          <p:cNvSpPr>
            <a:spLocks/>
          </p:cNvSpPr>
          <p:nvPr/>
        </p:nvSpPr>
        <p:spPr bwMode="auto">
          <a:xfrm>
            <a:off x="9144001" y="2895601"/>
            <a:ext cx="647700" cy="111125"/>
          </a:xfrm>
          <a:custGeom>
            <a:avLst/>
            <a:gdLst>
              <a:gd name="T0" fmla="*/ 0 w 306"/>
              <a:gd name="T1" fmla="*/ 2147483646 h 70"/>
              <a:gd name="T2" fmla="*/ 2147483646 w 306"/>
              <a:gd name="T3" fmla="*/ 2147483646 h 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6" h="70">
                <a:moveTo>
                  <a:pt x="0" y="70"/>
                </a:moveTo>
                <a:cubicBezTo>
                  <a:pt x="102" y="0"/>
                  <a:pt x="175" y="23"/>
                  <a:pt x="306" y="2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91" name="Freeform 15"/>
          <p:cNvSpPr>
            <a:spLocks/>
          </p:cNvSpPr>
          <p:nvPr/>
        </p:nvSpPr>
        <p:spPr bwMode="auto">
          <a:xfrm>
            <a:off x="4673600" y="2590800"/>
            <a:ext cx="1492251" cy="393700"/>
          </a:xfrm>
          <a:custGeom>
            <a:avLst/>
            <a:gdLst>
              <a:gd name="T0" fmla="*/ 0 w 705"/>
              <a:gd name="T1" fmla="*/ 2147483646 h 248"/>
              <a:gd name="T2" fmla="*/ 2147483646 w 705"/>
              <a:gd name="T3" fmla="*/ 2147483646 h 248"/>
              <a:gd name="T4" fmla="*/ 2147483646 w 705"/>
              <a:gd name="T5" fmla="*/ 2147483646 h 248"/>
              <a:gd name="T6" fmla="*/ 2147483646 w 705"/>
              <a:gd name="T7" fmla="*/ 2147483646 h 248"/>
              <a:gd name="T8" fmla="*/ 2147483646 w 705"/>
              <a:gd name="T9" fmla="*/ 2147483646 h 248"/>
              <a:gd name="T10" fmla="*/ 2147483646 w 705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05" h="248">
                <a:moveTo>
                  <a:pt x="0" y="248"/>
                </a:moveTo>
                <a:cubicBezTo>
                  <a:pt x="17" y="167"/>
                  <a:pt x="26" y="162"/>
                  <a:pt x="106" y="143"/>
                </a:cubicBezTo>
                <a:cubicBezTo>
                  <a:pt x="158" y="147"/>
                  <a:pt x="272" y="166"/>
                  <a:pt x="329" y="143"/>
                </a:cubicBezTo>
                <a:cubicBezTo>
                  <a:pt x="342" y="138"/>
                  <a:pt x="342" y="117"/>
                  <a:pt x="353" y="107"/>
                </a:cubicBezTo>
                <a:cubicBezTo>
                  <a:pt x="393" y="72"/>
                  <a:pt x="449" y="44"/>
                  <a:pt x="494" y="13"/>
                </a:cubicBezTo>
                <a:cubicBezTo>
                  <a:pt x="513" y="0"/>
                  <a:pt x="666" y="2"/>
                  <a:pt x="705" y="2"/>
                </a:cubicBezTo>
              </a:path>
            </a:pathLst>
          </a:custGeom>
          <a:noFill/>
          <a:ln w="57150" cmpd="sng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92" name="Freeform 16"/>
          <p:cNvSpPr>
            <a:spLocks/>
          </p:cNvSpPr>
          <p:nvPr/>
        </p:nvSpPr>
        <p:spPr bwMode="auto">
          <a:xfrm>
            <a:off x="8636000" y="2438400"/>
            <a:ext cx="1492251" cy="393700"/>
          </a:xfrm>
          <a:custGeom>
            <a:avLst/>
            <a:gdLst>
              <a:gd name="T0" fmla="*/ 0 w 705"/>
              <a:gd name="T1" fmla="*/ 2147483646 h 248"/>
              <a:gd name="T2" fmla="*/ 2147483646 w 705"/>
              <a:gd name="T3" fmla="*/ 2147483646 h 248"/>
              <a:gd name="T4" fmla="*/ 2147483646 w 705"/>
              <a:gd name="T5" fmla="*/ 2147483646 h 248"/>
              <a:gd name="T6" fmla="*/ 2147483646 w 705"/>
              <a:gd name="T7" fmla="*/ 2147483646 h 248"/>
              <a:gd name="T8" fmla="*/ 2147483646 w 705"/>
              <a:gd name="T9" fmla="*/ 2147483646 h 248"/>
              <a:gd name="T10" fmla="*/ 2147483646 w 705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05" h="248">
                <a:moveTo>
                  <a:pt x="0" y="248"/>
                </a:moveTo>
                <a:cubicBezTo>
                  <a:pt x="17" y="167"/>
                  <a:pt x="26" y="162"/>
                  <a:pt x="106" y="143"/>
                </a:cubicBezTo>
                <a:cubicBezTo>
                  <a:pt x="158" y="147"/>
                  <a:pt x="272" y="166"/>
                  <a:pt x="329" y="143"/>
                </a:cubicBezTo>
                <a:cubicBezTo>
                  <a:pt x="342" y="138"/>
                  <a:pt x="342" y="117"/>
                  <a:pt x="353" y="107"/>
                </a:cubicBezTo>
                <a:cubicBezTo>
                  <a:pt x="393" y="72"/>
                  <a:pt x="449" y="44"/>
                  <a:pt x="494" y="13"/>
                </a:cubicBezTo>
                <a:cubicBezTo>
                  <a:pt x="513" y="0"/>
                  <a:pt x="666" y="2"/>
                  <a:pt x="705" y="2"/>
                </a:cubicBezTo>
              </a:path>
            </a:pathLst>
          </a:custGeom>
          <a:noFill/>
          <a:ln w="57150" cmpd="sng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93" name="Freeform 17"/>
          <p:cNvSpPr>
            <a:spLocks/>
          </p:cNvSpPr>
          <p:nvPr/>
        </p:nvSpPr>
        <p:spPr bwMode="auto">
          <a:xfrm>
            <a:off x="6908800" y="3505200"/>
            <a:ext cx="1492251" cy="393700"/>
          </a:xfrm>
          <a:custGeom>
            <a:avLst/>
            <a:gdLst>
              <a:gd name="T0" fmla="*/ 0 w 705"/>
              <a:gd name="T1" fmla="*/ 2147483646 h 248"/>
              <a:gd name="T2" fmla="*/ 2147483646 w 705"/>
              <a:gd name="T3" fmla="*/ 2147483646 h 248"/>
              <a:gd name="T4" fmla="*/ 2147483646 w 705"/>
              <a:gd name="T5" fmla="*/ 2147483646 h 248"/>
              <a:gd name="T6" fmla="*/ 2147483646 w 705"/>
              <a:gd name="T7" fmla="*/ 2147483646 h 248"/>
              <a:gd name="T8" fmla="*/ 2147483646 w 705"/>
              <a:gd name="T9" fmla="*/ 2147483646 h 248"/>
              <a:gd name="T10" fmla="*/ 2147483646 w 705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05" h="248">
                <a:moveTo>
                  <a:pt x="0" y="248"/>
                </a:moveTo>
                <a:cubicBezTo>
                  <a:pt x="17" y="167"/>
                  <a:pt x="26" y="162"/>
                  <a:pt x="106" y="143"/>
                </a:cubicBezTo>
                <a:cubicBezTo>
                  <a:pt x="158" y="147"/>
                  <a:pt x="272" y="166"/>
                  <a:pt x="329" y="143"/>
                </a:cubicBezTo>
                <a:cubicBezTo>
                  <a:pt x="342" y="138"/>
                  <a:pt x="342" y="117"/>
                  <a:pt x="353" y="107"/>
                </a:cubicBezTo>
                <a:cubicBezTo>
                  <a:pt x="393" y="72"/>
                  <a:pt x="449" y="44"/>
                  <a:pt x="494" y="13"/>
                </a:cubicBezTo>
                <a:cubicBezTo>
                  <a:pt x="513" y="0"/>
                  <a:pt x="666" y="2"/>
                  <a:pt x="705" y="2"/>
                </a:cubicBezTo>
              </a:path>
            </a:pathLst>
          </a:custGeom>
          <a:noFill/>
          <a:ln w="57150" cmpd="sng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94" name="Freeform 18"/>
          <p:cNvSpPr>
            <a:spLocks/>
          </p:cNvSpPr>
          <p:nvPr/>
        </p:nvSpPr>
        <p:spPr bwMode="auto">
          <a:xfrm>
            <a:off x="4165601" y="3276601"/>
            <a:ext cx="647700" cy="111125"/>
          </a:xfrm>
          <a:custGeom>
            <a:avLst/>
            <a:gdLst>
              <a:gd name="T0" fmla="*/ 0 w 306"/>
              <a:gd name="T1" fmla="*/ 2147483646 h 70"/>
              <a:gd name="T2" fmla="*/ 2147483646 w 306"/>
              <a:gd name="T3" fmla="*/ 2147483646 h 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6" h="70">
                <a:moveTo>
                  <a:pt x="0" y="70"/>
                </a:moveTo>
                <a:cubicBezTo>
                  <a:pt x="102" y="0"/>
                  <a:pt x="175" y="23"/>
                  <a:pt x="306" y="2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95" name="Freeform 19"/>
          <p:cNvSpPr>
            <a:spLocks/>
          </p:cNvSpPr>
          <p:nvPr/>
        </p:nvSpPr>
        <p:spPr bwMode="auto">
          <a:xfrm>
            <a:off x="609601" y="2514601"/>
            <a:ext cx="3308351" cy="1209675"/>
          </a:xfrm>
          <a:custGeom>
            <a:avLst/>
            <a:gdLst>
              <a:gd name="T0" fmla="*/ 0 w 1563"/>
              <a:gd name="T1" fmla="*/ 2147483646 h 762"/>
              <a:gd name="T2" fmla="*/ 2147483646 w 1563"/>
              <a:gd name="T3" fmla="*/ 2147483646 h 762"/>
              <a:gd name="T4" fmla="*/ 2147483646 w 1563"/>
              <a:gd name="T5" fmla="*/ 2147483646 h 762"/>
              <a:gd name="T6" fmla="*/ 2147483646 w 1563"/>
              <a:gd name="T7" fmla="*/ 2147483646 h 762"/>
              <a:gd name="T8" fmla="*/ 2147483646 w 1563"/>
              <a:gd name="T9" fmla="*/ 2147483646 h 762"/>
              <a:gd name="T10" fmla="*/ 2147483646 w 1563"/>
              <a:gd name="T11" fmla="*/ 2147483646 h 762"/>
              <a:gd name="T12" fmla="*/ 2147483646 w 1563"/>
              <a:gd name="T13" fmla="*/ 2147483646 h 762"/>
              <a:gd name="T14" fmla="*/ 2147483646 w 1563"/>
              <a:gd name="T15" fmla="*/ 2147483646 h 762"/>
              <a:gd name="T16" fmla="*/ 2147483646 w 1563"/>
              <a:gd name="T17" fmla="*/ 2147483646 h 762"/>
              <a:gd name="T18" fmla="*/ 2147483646 w 1563"/>
              <a:gd name="T19" fmla="*/ 2147483646 h 762"/>
              <a:gd name="T20" fmla="*/ 2147483646 w 1563"/>
              <a:gd name="T21" fmla="*/ 2147483646 h 762"/>
              <a:gd name="T22" fmla="*/ 2147483646 w 1563"/>
              <a:gd name="T23" fmla="*/ 2147483646 h 7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63" h="762">
                <a:moveTo>
                  <a:pt x="0" y="762"/>
                </a:moveTo>
                <a:cubicBezTo>
                  <a:pt x="31" y="735"/>
                  <a:pt x="72" y="715"/>
                  <a:pt x="94" y="680"/>
                </a:cubicBezTo>
                <a:cubicBezTo>
                  <a:pt x="212" y="494"/>
                  <a:pt x="62" y="566"/>
                  <a:pt x="212" y="515"/>
                </a:cubicBezTo>
                <a:cubicBezTo>
                  <a:pt x="362" y="365"/>
                  <a:pt x="290" y="396"/>
                  <a:pt x="388" y="362"/>
                </a:cubicBezTo>
                <a:cubicBezTo>
                  <a:pt x="486" y="376"/>
                  <a:pt x="489" y="388"/>
                  <a:pt x="588" y="374"/>
                </a:cubicBezTo>
                <a:cubicBezTo>
                  <a:pt x="679" y="328"/>
                  <a:pt x="779" y="303"/>
                  <a:pt x="870" y="256"/>
                </a:cubicBezTo>
                <a:cubicBezTo>
                  <a:pt x="1005" y="271"/>
                  <a:pt x="982" y="286"/>
                  <a:pt x="1117" y="256"/>
                </a:cubicBezTo>
                <a:cubicBezTo>
                  <a:pt x="1133" y="240"/>
                  <a:pt x="1152" y="227"/>
                  <a:pt x="1164" y="209"/>
                </a:cubicBezTo>
                <a:cubicBezTo>
                  <a:pt x="1183" y="180"/>
                  <a:pt x="1188" y="142"/>
                  <a:pt x="1211" y="115"/>
                </a:cubicBezTo>
                <a:cubicBezTo>
                  <a:pt x="1236" y="85"/>
                  <a:pt x="1275" y="70"/>
                  <a:pt x="1305" y="45"/>
                </a:cubicBezTo>
                <a:cubicBezTo>
                  <a:pt x="1318" y="35"/>
                  <a:pt x="1324" y="12"/>
                  <a:pt x="1340" y="10"/>
                </a:cubicBezTo>
                <a:cubicBezTo>
                  <a:pt x="1414" y="0"/>
                  <a:pt x="1489" y="10"/>
                  <a:pt x="1563" y="10"/>
                </a:cubicBezTo>
              </a:path>
            </a:pathLst>
          </a:custGeom>
          <a:noFill/>
          <a:ln w="5715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96" name="Freeform 20"/>
          <p:cNvSpPr>
            <a:spLocks/>
          </p:cNvSpPr>
          <p:nvPr/>
        </p:nvSpPr>
        <p:spPr bwMode="auto">
          <a:xfrm>
            <a:off x="5791201" y="2971801"/>
            <a:ext cx="3308351" cy="1209675"/>
          </a:xfrm>
          <a:custGeom>
            <a:avLst/>
            <a:gdLst>
              <a:gd name="T0" fmla="*/ 0 w 1563"/>
              <a:gd name="T1" fmla="*/ 2147483646 h 762"/>
              <a:gd name="T2" fmla="*/ 2147483646 w 1563"/>
              <a:gd name="T3" fmla="*/ 2147483646 h 762"/>
              <a:gd name="T4" fmla="*/ 2147483646 w 1563"/>
              <a:gd name="T5" fmla="*/ 2147483646 h 762"/>
              <a:gd name="T6" fmla="*/ 2147483646 w 1563"/>
              <a:gd name="T7" fmla="*/ 2147483646 h 762"/>
              <a:gd name="T8" fmla="*/ 2147483646 w 1563"/>
              <a:gd name="T9" fmla="*/ 2147483646 h 762"/>
              <a:gd name="T10" fmla="*/ 2147483646 w 1563"/>
              <a:gd name="T11" fmla="*/ 2147483646 h 762"/>
              <a:gd name="T12" fmla="*/ 2147483646 w 1563"/>
              <a:gd name="T13" fmla="*/ 2147483646 h 762"/>
              <a:gd name="T14" fmla="*/ 2147483646 w 1563"/>
              <a:gd name="T15" fmla="*/ 2147483646 h 762"/>
              <a:gd name="T16" fmla="*/ 2147483646 w 1563"/>
              <a:gd name="T17" fmla="*/ 2147483646 h 762"/>
              <a:gd name="T18" fmla="*/ 2147483646 w 1563"/>
              <a:gd name="T19" fmla="*/ 2147483646 h 762"/>
              <a:gd name="T20" fmla="*/ 2147483646 w 1563"/>
              <a:gd name="T21" fmla="*/ 2147483646 h 762"/>
              <a:gd name="T22" fmla="*/ 2147483646 w 1563"/>
              <a:gd name="T23" fmla="*/ 2147483646 h 7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63" h="762">
                <a:moveTo>
                  <a:pt x="0" y="762"/>
                </a:moveTo>
                <a:cubicBezTo>
                  <a:pt x="31" y="735"/>
                  <a:pt x="72" y="715"/>
                  <a:pt x="94" y="680"/>
                </a:cubicBezTo>
                <a:cubicBezTo>
                  <a:pt x="212" y="494"/>
                  <a:pt x="62" y="566"/>
                  <a:pt x="212" y="515"/>
                </a:cubicBezTo>
                <a:cubicBezTo>
                  <a:pt x="362" y="365"/>
                  <a:pt x="290" y="396"/>
                  <a:pt x="388" y="362"/>
                </a:cubicBezTo>
                <a:cubicBezTo>
                  <a:pt x="486" y="376"/>
                  <a:pt x="489" y="388"/>
                  <a:pt x="588" y="374"/>
                </a:cubicBezTo>
                <a:cubicBezTo>
                  <a:pt x="679" y="328"/>
                  <a:pt x="779" y="303"/>
                  <a:pt x="870" y="256"/>
                </a:cubicBezTo>
                <a:cubicBezTo>
                  <a:pt x="1005" y="271"/>
                  <a:pt x="982" y="286"/>
                  <a:pt x="1117" y="256"/>
                </a:cubicBezTo>
                <a:cubicBezTo>
                  <a:pt x="1133" y="240"/>
                  <a:pt x="1152" y="227"/>
                  <a:pt x="1164" y="209"/>
                </a:cubicBezTo>
                <a:cubicBezTo>
                  <a:pt x="1183" y="180"/>
                  <a:pt x="1188" y="142"/>
                  <a:pt x="1211" y="115"/>
                </a:cubicBezTo>
                <a:cubicBezTo>
                  <a:pt x="1236" y="85"/>
                  <a:pt x="1275" y="70"/>
                  <a:pt x="1305" y="45"/>
                </a:cubicBezTo>
                <a:cubicBezTo>
                  <a:pt x="1318" y="35"/>
                  <a:pt x="1324" y="12"/>
                  <a:pt x="1340" y="10"/>
                </a:cubicBezTo>
                <a:cubicBezTo>
                  <a:pt x="1414" y="0"/>
                  <a:pt x="1489" y="10"/>
                  <a:pt x="1563" y="10"/>
                </a:cubicBezTo>
              </a:path>
            </a:pathLst>
          </a:custGeom>
          <a:noFill/>
          <a:ln w="5715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97" name="Freeform 21"/>
          <p:cNvSpPr>
            <a:spLocks/>
          </p:cNvSpPr>
          <p:nvPr/>
        </p:nvSpPr>
        <p:spPr bwMode="auto">
          <a:xfrm rot="1998518">
            <a:off x="2133601" y="4191001"/>
            <a:ext cx="3308351" cy="1209675"/>
          </a:xfrm>
          <a:custGeom>
            <a:avLst/>
            <a:gdLst>
              <a:gd name="T0" fmla="*/ 0 w 1563"/>
              <a:gd name="T1" fmla="*/ 2147483646 h 762"/>
              <a:gd name="T2" fmla="*/ 2147483646 w 1563"/>
              <a:gd name="T3" fmla="*/ 2147483646 h 762"/>
              <a:gd name="T4" fmla="*/ 2147483646 w 1563"/>
              <a:gd name="T5" fmla="*/ 2147483646 h 762"/>
              <a:gd name="T6" fmla="*/ 2147483646 w 1563"/>
              <a:gd name="T7" fmla="*/ 2147483646 h 762"/>
              <a:gd name="T8" fmla="*/ 2147483646 w 1563"/>
              <a:gd name="T9" fmla="*/ 2147483646 h 762"/>
              <a:gd name="T10" fmla="*/ 2147483646 w 1563"/>
              <a:gd name="T11" fmla="*/ 2147483646 h 762"/>
              <a:gd name="T12" fmla="*/ 2147483646 w 1563"/>
              <a:gd name="T13" fmla="*/ 2147483646 h 762"/>
              <a:gd name="T14" fmla="*/ 2147483646 w 1563"/>
              <a:gd name="T15" fmla="*/ 2147483646 h 762"/>
              <a:gd name="T16" fmla="*/ 2147483646 w 1563"/>
              <a:gd name="T17" fmla="*/ 2147483646 h 762"/>
              <a:gd name="T18" fmla="*/ 2147483646 w 1563"/>
              <a:gd name="T19" fmla="*/ 2147483646 h 762"/>
              <a:gd name="T20" fmla="*/ 2147483646 w 1563"/>
              <a:gd name="T21" fmla="*/ 2147483646 h 762"/>
              <a:gd name="T22" fmla="*/ 2147483646 w 1563"/>
              <a:gd name="T23" fmla="*/ 2147483646 h 7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63" h="762">
                <a:moveTo>
                  <a:pt x="0" y="762"/>
                </a:moveTo>
                <a:cubicBezTo>
                  <a:pt x="31" y="735"/>
                  <a:pt x="72" y="715"/>
                  <a:pt x="94" y="680"/>
                </a:cubicBezTo>
                <a:cubicBezTo>
                  <a:pt x="212" y="494"/>
                  <a:pt x="62" y="566"/>
                  <a:pt x="212" y="515"/>
                </a:cubicBezTo>
                <a:cubicBezTo>
                  <a:pt x="362" y="365"/>
                  <a:pt x="290" y="396"/>
                  <a:pt x="388" y="362"/>
                </a:cubicBezTo>
                <a:cubicBezTo>
                  <a:pt x="486" y="376"/>
                  <a:pt x="489" y="388"/>
                  <a:pt x="588" y="374"/>
                </a:cubicBezTo>
                <a:cubicBezTo>
                  <a:pt x="679" y="328"/>
                  <a:pt x="779" y="303"/>
                  <a:pt x="870" y="256"/>
                </a:cubicBezTo>
                <a:cubicBezTo>
                  <a:pt x="1005" y="271"/>
                  <a:pt x="982" y="286"/>
                  <a:pt x="1117" y="256"/>
                </a:cubicBezTo>
                <a:cubicBezTo>
                  <a:pt x="1133" y="240"/>
                  <a:pt x="1152" y="227"/>
                  <a:pt x="1164" y="209"/>
                </a:cubicBezTo>
                <a:cubicBezTo>
                  <a:pt x="1183" y="180"/>
                  <a:pt x="1188" y="142"/>
                  <a:pt x="1211" y="115"/>
                </a:cubicBezTo>
                <a:cubicBezTo>
                  <a:pt x="1236" y="85"/>
                  <a:pt x="1275" y="70"/>
                  <a:pt x="1305" y="45"/>
                </a:cubicBezTo>
                <a:cubicBezTo>
                  <a:pt x="1318" y="35"/>
                  <a:pt x="1324" y="12"/>
                  <a:pt x="1340" y="10"/>
                </a:cubicBezTo>
                <a:cubicBezTo>
                  <a:pt x="1414" y="0"/>
                  <a:pt x="1489" y="10"/>
                  <a:pt x="1563" y="10"/>
                </a:cubicBezTo>
              </a:path>
            </a:pathLst>
          </a:custGeom>
          <a:noFill/>
          <a:ln w="5715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98" name="Freeform 22"/>
          <p:cNvSpPr>
            <a:spLocks/>
          </p:cNvSpPr>
          <p:nvPr/>
        </p:nvSpPr>
        <p:spPr bwMode="auto">
          <a:xfrm rot="1366204">
            <a:off x="6807201" y="1905001"/>
            <a:ext cx="3308351" cy="1209675"/>
          </a:xfrm>
          <a:custGeom>
            <a:avLst/>
            <a:gdLst>
              <a:gd name="T0" fmla="*/ 0 w 1563"/>
              <a:gd name="T1" fmla="*/ 2147483646 h 762"/>
              <a:gd name="T2" fmla="*/ 2147483646 w 1563"/>
              <a:gd name="T3" fmla="*/ 2147483646 h 762"/>
              <a:gd name="T4" fmla="*/ 2147483646 w 1563"/>
              <a:gd name="T5" fmla="*/ 2147483646 h 762"/>
              <a:gd name="T6" fmla="*/ 2147483646 w 1563"/>
              <a:gd name="T7" fmla="*/ 2147483646 h 762"/>
              <a:gd name="T8" fmla="*/ 2147483646 w 1563"/>
              <a:gd name="T9" fmla="*/ 2147483646 h 762"/>
              <a:gd name="T10" fmla="*/ 2147483646 w 1563"/>
              <a:gd name="T11" fmla="*/ 2147483646 h 762"/>
              <a:gd name="T12" fmla="*/ 2147483646 w 1563"/>
              <a:gd name="T13" fmla="*/ 2147483646 h 762"/>
              <a:gd name="T14" fmla="*/ 2147483646 w 1563"/>
              <a:gd name="T15" fmla="*/ 2147483646 h 762"/>
              <a:gd name="T16" fmla="*/ 2147483646 w 1563"/>
              <a:gd name="T17" fmla="*/ 2147483646 h 762"/>
              <a:gd name="T18" fmla="*/ 2147483646 w 1563"/>
              <a:gd name="T19" fmla="*/ 2147483646 h 762"/>
              <a:gd name="T20" fmla="*/ 2147483646 w 1563"/>
              <a:gd name="T21" fmla="*/ 2147483646 h 762"/>
              <a:gd name="T22" fmla="*/ 2147483646 w 1563"/>
              <a:gd name="T23" fmla="*/ 2147483646 h 7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63" h="762">
                <a:moveTo>
                  <a:pt x="0" y="762"/>
                </a:moveTo>
                <a:cubicBezTo>
                  <a:pt x="31" y="735"/>
                  <a:pt x="72" y="715"/>
                  <a:pt x="94" y="680"/>
                </a:cubicBezTo>
                <a:cubicBezTo>
                  <a:pt x="212" y="494"/>
                  <a:pt x="62" y="566"/>
                  <a:pt x="212" y="515"/>
                </a:cubicBezTo>
                <a:cubicBezTo>
                  <a:pt x="362" y="365"/>
                  <a:pt x="290" y="396"/>
                  <a:pt x="388" y="362"/>
                </a:cubicBezTo>
                <a:cubicBezTo>
                  <a:pt x="486" y="376"/>
                  <a:pt x="489" y="388"/>
                  <a:pt x="588" y="374"/>
                </a:cubicBezTo>
                <a:cubicBezTo>
                  <a:pt x="679" y="328"/>
                  <a:pt x="779" y="303"/>
                  <a:pt x="870" y="256"/>
                </a:cubicBezTo>
                <a:cubicBezTo>
                  <a:pt x="1005" y="271"/>
                  <a:pt x="982" y="286"/>
                  <a:pt x="1117" y="256"/>
                </a:cubicBezTo>
                <a:cubicBezTo>
                  <a:pt x="1133" y="240"/>
                  <a:pt x="1152" y="227"/>
                  <a:pt x="1164" y="209"/>
                </a:cubicBezTo>
                <a:cubicBezTo>
                  <a:pt x="1183" y="180"/>
                  <a:pt x="1188" y="142"/>
                  <a:pt x="1211" y="115"/>
                </a:cubicBezTo>
                <a:cubicBezTo>
                  <a:pt x="1236" y="85"/>
                  <a:pt x="1275" y="70"/>
                  <a:pt x="1305" y="45"/>
                </a:cubicBezTo>
                <a:cubicBezTo>
                  <a:pt x="1318" y="35"/>
                  <a:pt x="1324" y="12"/>
                  <a:pt x="1340" y="10"/>
                </a:cubicBezTo>
                <a:cubicBezTo>
                  <a:pt x="1414" y="0"/>
                  <a:pt x="1489" y="10"/>
                  <a:pt x="1563" y="10"/>
                </a:cubicBezTo>
              </a:path>
            </a:pathLst>
          </a:custGeom>
          <a:noFill/>
          <a:ln w="5715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199" name="Freeform 23"/>
          <p:cNvSpPr>
            <a:spLocks/>
          </p:cNvSpPr>
          <p:nvPr/>
        </p:nvSpPr>
        <p:spPr bwMode="auto">
          <a:xfrm>
            <a:off x="4876801" y="2819401"/>
            <a:ext cx="3308351" cy="1209675"/>
          </a:xfrm>
          <a:custGeom>
            <a:avLst/>
            <a:gdLst>
              <a:gd name="T0" fmla="*/ 0 w 1563"/>
              <a:gd name="T1" fmla="*/ 2147483646 h 762"/>
              <a:gd name="T2" fmla="*/ 2147483646 w 1563"/>
              <a:gd name="T3" fmla="*/ 2147483646 h 762"/>
              <a:gd name="T4" fmla="*/ 2147483646 w 1563"/>
              <a:gd name="T5" fmla="*/ 2147483646 h 762"/>
              <a:gd name="T6" fmla="*/ 2147483646 w 1563"/>
              <a:gd name="T7" fmla="*/ 2147483646 h 762"/>
              <a:gd name="T8" fmla="*/ 2147483646 w 1563"/>
              <a:gd name="T9" fmla="*/ 2147483646 h 762"/>
              <a:gd name="T10" fmla="*/ 2147483646 w 1563"/>
              <a:gd name="T11" fmla="*/ 2147483646 h 762"/>
              <a:gd name="T12" fmla="*/ 2147483646 w 1563"/>
              <a:gd name="T13" fmla="*/ 2147483646 h 762"/>
              <a:gd name="T14" fmla="*/ 2147483646 w 1563"/>
              <a:gd name="T15" fmla="*/ 2147483646 h 762"/>
              <a:gd name="T16" fmla="*/ 2147483646 w 1563"/>
              <a:gd name="T17" fmla="*/ 2147483646 h 762"/>
              <a:gd name="T18" fmla="*/ 2147483646 w 1563"/>
              <a:gd name="T19" fmla="*/ 2147483646 h 762"/>
              <a:gd name="T20" fmla="*/ 2147483646 w 1563"/>
              <a:gd name="T21" fmla="*/ 2147483646 h 762"/>
              <a:gd name="T22" fmla="*/ 2147483646 w 1563"/>
              <a:gd name="T23" fmla="*/ 2147483646 h 7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63" h="762">
                <a:moveTo>
                  <a:pt x="0" y="762"/>
                </a:moveTo>
                <a:cubicBezTo>
                  <a:pt x="31" y="735"/>
                  <a:pt x="72" y="715"/>
                  <a:pt x="94" y="680"/>
                </a:cubicBezTo>
                <a:cubicBezTo>
                  <a:pt x="212" y="494"/>
                  <a:pt x="62" y="566"/>
                  <a:pt x="212" y="515"/>
                </a:cubicBezTo>
                <a:cubicBezTo>
                  <a:pt x="362" y="365"/>
                  <a:pt x="290" y="396"/>
                  <a:pt x="388" y="362"/>
                </a:cubicBezTo>
                <a:cubicBezTo>
                  <a:pt x="486" y="376"/>
                  <a:pt x="489" y="388"/>
                  <a:pt x="588" y="374"/>
                </a:cubicBezTo>
                <a:cubicBezTo>
                  <a:pt x="679" y="328"/>
                  <a:pt x="779" y="303"/>
                  <a:pt x="870" y="256"/>
                </a:cubicBezTo>
                <a:cubicBezTo>
                  <a:pt x="1005" y="271"/>
                  <a:pt x="982" y="286"/>
                  <a:pt x="1117" y="256"/>
                </a:cubicBezTo>
                <a:cubicBezTo>
                  <a:pt x="1133" y="240"/>
                  <a:pt x="1152" y="227"/>
                  <a:pt x="1164" y="209"/>
                </a:cubicBezTo>
                <a:cubicBezTo>
                  <a:pt x="1183" y="180"/>
                  <a:pt x="1188" y="142"/>
                  <a:pt x="1211" y="115"/>
                </a:cubicBezTo>
                <a:cubicBezTo>
                  <a:pt x="1236" y="85"/>
                  <a:pt x="1275" y="70"/>
                  <a:pt x="1305" y="45"/>
                </a:cubicBezTo>
                <a:cubicBezTo>
                  <a:pt x="1318" y="35"/>
                  <a:pt x="1324" y="12"/>
                  <a:pt x="1340" y="10"/>
                </a:cubicBezTo>
                <a:cubicBezTo>
                  <a:pt x="1414" y="0"/>
                  <a:pt x="1489" y="10"/>
                  <a:pt x="1563" y="10"/>
                </a:cubicBezTo>
              </a:path>
            </a:pathLst>
          </a:custGeom>
          <a:noFill/>
          <a:ln w="5715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00" name="Freeform 24"/>
          <p:cNvSpPr>
            <a:spLocks/>
          </p:cNvSpPr>
          <p:nvPr/>
        </p:nvSpPr>
        <p:spPr bwMode="auto">
          <a:xfrm>
            <a:off x="1524001" y="3581401"/>
            <a:ext cx="3308351" cy="1209675"/>
          </a:xfrm>
          <a:custGeom>
            <a:avLst/>
            <a:gdLst>
              <a:gd name="T0" fmla="*/ 0 w 1563"/>
              <a:gd name="T1" fmla="*/ 2147483646 h 762"/>
              <a:gd name="T2" fmla="*/ 2147483646 w 1563"/>
              <a:gd name="T3" fmla="*/ 2147483646 h 762"/>
              <a:gd name="T4" fmla="*/ 2147483646 w 1563"/>
              <a:gd name="T5" fmla="*/ 2147483646 h 762"/>
              <a:gd name="T6" fmla="*/ 2147483646 w 1563"/>
              <a:gd name="T7" fmla="*/ 2147483646 h 762"/>
              <a:gd name="T8" fmla="*/ 2147483646 w 1563"/>
              <a:gd name="T9" fmla="*/ 2147483646 h 762"/>
              <a:gd name="T10" fmla="*/ 2147483646 w 1563"/>
              <a:gd name="T11" fmla="*/ 2147483646 h 762"/>
              <a:gd name="T12" fmla="*/ 2147483646 w 1563"/>
              <a:gd name="T13" fmla="*/ 2147483646 h 762"/>
              <a:gd name="T14" fmla="*/ 2147483646 w 1563"/>
              <a:gd name="T15" fmla="*/ 2147483646 h 762"/>
              <a:gd name="T16" fmla="*/ 2147483646 w 1563"/>
              <a:gd name="T17" fmla="*/ 2147483646 h 762"/>
              <a:gd name="T18" fmla="*/ 2147483646 w 1563"/>
              <a:gd name="T19" fmla="*/ 2147483646 h 762"/>
              <a:gd name="T20" fmla="*/ 2147483646 w 1563"/>
              <a:gd name="T21" fmla="*/ 2147483646 h 762"/>
              <a:gd name="T22" fmla="*/ 2147483646 w 1563"/>
              <a:gd name="T23" fmla="*/ 2147483646 h 7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63" h="762">
                <a:moveTo>
                  <a:pt x="0" y="762"/>
                </a:moveTo>
                <a:cubicBezTo>
                  <a:pt x="31" y="735"/>
                  <a:pt x="72" y="715"/>
                  <a:pt x="94" y="680"/>
                </a:cubicBezTo>
                <a:cubicBezTo>
                  <a:pt x="212" y="494"/>
                  <a:pt x="62" y="566"/>
                  <a:pt x="212" y="515"/>
                </a:cubicBezTo>
                <a:cubicBezTo>
                  <a:pt x="362" y="365"/>
                  <a:pt x="290" y="396"/>
                  <a:pt x="388" y="362"/>
                </a:cubicBezTo>
                <a:cubicBezTo>
                  <a:pt x="486" y="376"/>
                  <a:pt x="489" y="388"/>
                  <a:pt x="588" y="374"/>
                </a:cubicBezTo>
                <a:cubicBezTo>
                  <a:pt x="679" y="328"/>
                  <a:pt x="779" y="303"/>
                  <a:pt x="870" y="256"/>
                </a:cubicBezTo>
                <a:cubicBezTo>
                  <a:pt x="1005" y="271"/>
                  <a:pt x="982" y="286"/>
                  <a:pt x="1117" y="256"/>
                </a:cubicBezTo>
                <a:cubicBezTo>
                  <a:pt x="1133" y="240"/>
                  <a:pt x="1152" y="227"/>
                  <a:pt x="1164" y="209"/>
                </a:cubicBezTo>
                <a:cubicBezTo>
                  <a:pt x="1183" y="180"/>
                  <a:pt x="1188" y="142"/>
                  <a:pt x="1211" y="115"/>
                </a:cubicBezTo>
                <a:cubicBezTo>
                  <a:pt x="1236" y="85"/>
                  <a:pt x="1275" y="70"/>
                  <a:pt x="1305" y="45"/>
                </a:cubicBezTo>
                <a:cubicBezTo>
                  <a:pt x="1318" y="35"/>
                  <a:pt x="1324" y="12"/>
                  <a:pt x="1340" y="10"/>
                </a:cubicBezTo>
                <a:cubicBezTo>
                  <a:pt x="1414" y="0"/>
                  <a:pt x="1489" y="10"/>
                  <a:pt x="1563" y="10"/>
                </a:cubicBezTo>
              </a:path>
            </a:pathLst>
          </a:custGeom>
          <a:noFill/>
          <a:ln w="5715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3860800" y="2514600"/>
            <a:ext cx="711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flipH="1" flipV="1">
            <a:off x="2946400" y="29718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 flipV="1">
            <a:off x="3048000" y="3200400"/>
            <a:ext cx="812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 flipH="1" flipV="1">
            <a:off x="1930400" y="3124200"/>
            <a:ext cx="508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5283200" y="2819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6400800" y="2971800"/>
            <a:ext cx="711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 flipH="1" flipV="1">
            <a:off x="4978400" y="3352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 flipV="1">
            <a:off x="4572000" y="3200400"/>
            <a:ext cx="508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 rot="-3480496" flipH="1" flipV="1">
            <a:off x="4076700" y="2895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 rot="-3480496" flipH="1" flipV="1">
            <a:off x="2501900" y="33147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2540000" y="3886200"/>
            <a:ext cx="203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3251200" y="3657600"/>
            <a:ext cx="812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 flipH="1">
            <a:off x="6400800" y="2819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8026400" y="2819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 flipH="1" flipV="1">
            <a:off x="8534400" y="2362200"/>
            <a:ext cx="508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16" name="Line 40"/>
          <p:cNvSpPr>
            <a:spLocks noChangeShapeType="1"/>
          </p:cNvSpPr>
          <p:nvPr/>
        </p:nvSpPr>
        <p:spPr bwMode="auto">
          <a:xfrm flipH="1">
            <a:off x="6705600" y="2590800"/>
            <a:ext cx="10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17" name="Line 41"/>
          <p:cNvSpPr>
            <a:spLocks noChangeShapeType="1"/>
          </p:cNvSpPr>
          <p:nvPr/>
        </p:nvSpPr>
        <p:spPr bwMode="auto">
          <a:xfrm flipH="1">
            <a:off x="6197600" y="2590800"/>
            <a:ext cx="10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18" name="Line 42"/>
          <p:cNvSpPr>
            <a:spLocks noChangeShapeType="1"/>
          </p:cNvSpPr>
          <p:nvPr/>
        </p:nvSpPr>
        <p:spPr bwMode="auto">
          <a:xfrm>
            <a:off x="3759200" y="4114800"/>
            <a:ext cx="711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19" name="Line 43"/>
          <p:cNvSpPr>
            <a:spLocks noChangeShapeType="1"/>
          </p:cNvSpPr>
          <p:nvPr/>
        </p:nvSpPr>
        <p:spPr bwMode="auto">
          <a:xfrm flipH="1" flipV="1">
            <a:off x="5283200" y="3657600"/>
            <a:ext cx="812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20" name="Line 44"/>
          <p:cNvSpPr>
            <a:spLocks noChangeShapeType="1"/>
          </p:cNvSpPr>
          <p:nvPr/>
        </p:nvSpPr>
        <p:spPr bwMode="auto">
          <a:xfrm>
            <a:off x="1422400" y="3886200"/>
            <a:ext cx="508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21" name="Line 45"/>
          <p:cNvSpPr>
            <a:spLocks noChangeShapeType="1"/>
          </p:cNvSpPr>
          <p:nvPr/>
        </p:nvSpPr>
        <p:spPr bwMode="auto">
          <a:xfrm>
            <a:off x="4368800" y="4495800"/>
            <a:ext cx="10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22" name="Line 46"/>
          <p:cNvSpPr>
            <a:spLocks noChangeShapeType="1"/>
          </p:cNvSpPr>
          <p:nvPr/>
        </p:nvSpPr>
        <p:spPr bwMode="auto">
          <a:xfrm>
            <a:off x="3352800" y="4267200"/>
            <a:ext cx="10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23" name="Line 47"/>
          <p:cNvSpPr>
            <a:spLocks noChangeShapeType="1"/>
          </p:cNvSpPr>
          <p:nvPr/>
        </p:nvSpPr>
        <p:spPr bwMode="auto">
          <a:xfrm flipV="1">
            <a:off x="5486400" y="4191000"/>
            <a:ext cx="10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24" name="Line 48"/>
          <p:cNvSpPr>
            <a:spLocks noChangeShapeType="1"/>
          </p:cNvSpPr>
          <p:nvPr/>
        </p:nvSpPr>
        <p:spPr bwMode="auto">
          <a:xfrm flipH="1" flipV="1">
            <a:off x="7315200" y="3505200"/>
            <a:ext cx="10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25" name="Line 49"/>
          <p:cNvSpPr>
            <a:spLocks noChangeShapeType="1"/>
          </p:cNvSpPr>
          <p:nvPr/>
        </p:nvSpPr>
        <p:spPr bwMode="auto">
          <a:xfrm flipV="1">
            <a:off x="66040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26" name="Line 50"/>
          <p:cNvSpPr>
            <a:spLocks noChangeShapeType="1"/>
          </p:cNvSpPr>
          <p:nvPr/>
        </p:nvSpPr>
        <p:spPr bwMode="auto">
          <a:xfrm flipV="1">
            <a:off x="8331200" y="2971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27" name="Line 51"/>
          <p:cNvSpPr>
            <a:spLocks noChangeShapeType="1"/>
          </p:cNvSpPr>
          <p:nvPr/>
        </p:nvSpPr>
        <p:spPr bwMode="auto">
          <a:xfrm flipV="1">
            <a:off x="9448800" y="266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28" name="Line 52"/>
          <p:cNvSpPr>
            <a:spLocks noChangeShapeType="1"/>
          </p:cNvSpPr>
          <p:nvPr/>
        </p:nvSpPr>
        <p:spPr bwMode="auto">
          <a:xfrm>
            <a:off x="7620000" y="2895600"/>
            <a:ext cx="508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29" name="Line 53"/>
          <p:cNvSpPr>
            <a:spLocks noChangeShapeType="1"/>
          </p:cNvSpPr>
          <p:nvPr/>
        </p:nvSpPr>
        <p:spPr bwMode="auto">
          <a:xfrm>
            <a:off x="7721600" y="2286000"/>
            <a:ext cx="20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30" name="Line 54"/>
          <p:cNvSpPr>
            <a:spLocks noChangeShapeType="1"/>
          </p:cNvSpPr>
          <p:nvPr/>
        </p:nvSpPr>
        <p:spPr bwMode="auto">
          <a:xfrm>
            <a:off x="1727200" y="3581400"/>
            <a:ext cx="406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31" name="Line 55"/>
          <p:cNvSpPr>
            <a:spLocks noChangeShapeType="1"/>
          </p:cNvSpPr>
          <p:nvPr/>
        </p:nvSpPr>
        <p:spPr bwMode="auto">
          <a:xfrm flipV="1">
            <a:off x="12192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32" name="Line 56"/>
          <p:cNvSpPr>
            <a:spLocks noChangeShapeType="1"/>
          </p:cNvSpPr>
          <p:nvPr/>
        </p:nvSpPr>
        <p:spPr bwMode="auto">
          <a:xfrm flipH="1" flipV="1">
            <a:off x="609600" y="3733800"/>
            <a:ext cx="203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33" name="Line 57"/>
          <p:cNvSpPr>
            <a:spLocks noChangeShapeType="1"/>
          </p:cNvSpPr>
          <p:nvPr/>
        </p:nvSpPr>
        <p:spPr bwMode="auto">
          <a:xfrm>
            <a:off x="4775200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34" name="Line 58"/>
          <p:cNvSpPr>
            <a:spLocks noChangeShapeType="1"/>
          </p:cNvSpPr>
          <p:nvPr/>
        </p:nvSpPr>
        <p:spPr bwMode="auto">
          <a:xfrm flipH="1">
            <a:off x="3149600" y="3352800"/>
            <a:ext cx="1016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35" name="Line 59"/>
          <p:cNvSpPr>
            <a:spLocks noChangeShapeType="1"/>
          </p:cNvSpPr>
          <p:nvPr/>
        </p:nvSpPr>
        <p:spPr bwMode="auto">
          <a:xfrm>
            <a:off x="4165600" y="3352800"/>
            <a:ext cx="10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36" name="Line 60"/>
          <p:cNvSpPr>
            <a:spLocks noChangeShapeType="1"/>
          </p:cNvSpPr>
          <p:nvPr/>
        </p:nvSpPr>
        <p:spPr bwMode="auto">
          <a:xfrm>
            <a:off x="4775200" y="3581400"/>
            <a:ext cx="10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37" name="Line 61"/>
          <p:cNvSpPr>
            <a:spLocks noChangeShapeType="1"/>
          </p:cNvSpPr>
          <p:nvPr/>
        </p:nvSpPr>
        <p:spPr bwMode="auto">
          <a:xfrm flipH="1">
            <a:off x="9753600" y="2438400"/>
            <a:ext cx="40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38" name="Line 62"/>
          <p:cNvSpPr>
            <a:spLocks noChangeShapeType="1"/>
          </p:cNvSpPr>
          <p:nvPr/>
        </p:nvSpPr>
        <p:spPr bwMode="auto">
          <a:xfrm>
            <a:off x="8229600" y="2362200"/>
            <a:ext cx="508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39" name="Line 63"/>
          <p:cNvSpPr>
            <a:spLocks noChangeShapeType="1"/>
          </p:cNvSpPr>
          <p:nvPr/>
        </p:nvSpPr>
        <p:spPr bwMode="auto">
          <a:xfrm>
            <a:off x="2743200" y="4191000"/>
            <a:ext cx="10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40" name="Line 64"/>
          <p:cNvSpPr>
            <a:spLocks noChangeShapeType="1"/>
          </p:cNvSpPr>
          <p:nvPr/>
        </p:nvSpPr>
        <p:spPr bwMode="auto">
          <a:xfrm>
            <a:off x="7213600" y="2362200"/>
            <a:ext cx="20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41" name="AutoShape 65"/>
          <p:cNvSpPr>
            <a:spLocks noChangeArrowheads="1"/>
          </p:cNvSpPr>
          <p:nvPr/>
        </p:nvSpPr>
        <p:spPr bwMode="auto">
          <a:xfrm>
            <a:off x="3454400" y="27432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4876800" y="2895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43" name="AutoShape 67"/>
          <p:cNvSpPr>
            <a:spLocks noChangeArrowheads="1"/>
          </p:cNvSpPr>
          <p:nvPr/>
        </p:nvSpPr>
        <p:spPr bwMode="auto">
          <a:xfrm>
            <a:off x="1625600" y="32004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6807200" y="27432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3149600" y="3276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46" name="AutoShape 70"/>
          <p:cNvSpPr>
            <a:spLocks noChangeArrowheads="1"/>
          </p:cNvSpPr>
          <p:nvPr/>
        </p:nvSpPr>
        <p:spPr bwMode="auto">
          <a:xfrm>
            <a:off x="8026400" y="2895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47" name="AutoShape 71"/>
          <p:cNvSpPr>
            <a:spLocks noChangeArrowheads="1"/>
          </p:cNvSpPr>
          <p:nvPr/>
        </p:nvSpPr>
        <p:spPr bwMode="auto">
          <a:xfrm>
            <a:off x="4470400" y="4038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48" name="AutoShape 72"/>
          <p:cNvSpPr>
            <a:spLocks noChangeArrowheads="1"/>
          </p:cNvSpPr>
          <p:nvPr/>
        </p:nvSpPr>
        <p:spPr bwMode="auto">
          <a:xfrm>
            <a:off x="5892800" y="30480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49" name="AutoShape 73"/>
          <p:cNvSpPr>
            <a:spLocks noChangeArrowheads="1"/>
          </p:cNvSpPr>
          <p:nvPr/>
        </p:nvSpPr>
        <p:spPr bwMode="auto">
          <a:xfrm>
            <a:off x="8026400" y="24384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50" name="AutoShape 74"/>
          <p:cNvSpPr>
            <a:spLocks noChangeArrowheads="1"/>
          </p:cNvSpPr>
          <p:nvPr/>
        </p:nvSpPr>
        <p:spPr bwMode="auto">
          <a:xfrm>
            <a:off x="5791200" y="34290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51" name="AutoShape 75"/>
          <p:cNvSpPr>
            <a:spLocks noChangeArrowheads="1"/>
          </p:cNvSpPr>
          <p:nvPr/>
        </p:nvSpPr>
        <p:spPr bwMode="auto">
          <a:xfrm>
            <a:off x="3048000" y="3657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52" name="AutoShape 76"/>
          <p:cNvSpPr>
            <a:spLocks noChangeArrowheads="1"/>
          </p:cNvSpPr>
          <p:nvPr/>
        </p:nvSpPr>
        <p:spPr bwMode="auto">
          <a:xfrm>
            <a:off x="7416800" y="30480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53" name="AutoShape 77"/>
          <p:cNvSpPr>
            <a:spLocks noChangeArrowheads="1"/>
          </p:cNvSpPr>
          <p:nvPr/>
        </p:nvSpPr>
        <p:spPr bwMode="auto">
          <a:xfrm>
            <a:off x="4876800" y="4419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54" name="AutoShape 78"/>
          <p:cNvSpPr>
            <a:spLocks noChangeArrowheads="1"/>
          </p:cNvSpPr>
          <p:nvPr/>
        </p:nvSpPr>
        <p:spPr bwMode="auto">
          <a:xfrm>
            <a:off x="1422400" y="41910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55" name="AutoShape 79"/>
          <p:cNvSpPr>
            <a:spLocks noChangeArrowheads="1"/>
          </p:cNvSpPr>
          <p:nvPr/>
        </p:nvSpPr>
        <p:spPr bwMode="auto">
          <a:xfrm>
            <a:off x="5791200" y="25908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56" name="AutoShape 80"/>
          <p:cNvSpPr>
            <a:spLocks noChangeArrowheads="1"/>
          </p:cNvSpPr>
          <p:nvPr/>
        </p:nvSpPr>
        <p:spPr bwMode="auto">
          <a:xfrm>
            <a:off x="5283200" y="38100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57" name="AutoShape 81"/>
          <p:cNvSpPr>
            <a:spLocks noChangeArrowheads="1"/>
          </p:cNvSpPr>
          <p:nvPr/>
        </p:nvSpPr>
        <p:spPr bwMode="auto">
          <a:xfrm>
            <a:off x="3759200" y="42672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58" name="AutoShape 82"/>
          <p:cNvSpPr>
            <a:spLocks noChangeArrowheads="1"/>
          </p:cNvSpPr>
          <p:nvPr/>
        </p:nvSpPr>
        <p:spPr bwMode="auto">
          <a:xfrm>
            <a:off x="2641600" y="3276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59" name="AutoShape 83"/>
          <p:cNvSpPr>
            <a:spLocks noChangeArrowheads="1"/>
          </p:cNvSpPr>
          <p:nvPr/>
        </p:nvSpPr>
        <p:spPr bwMode="auto">
          <a:xfrm>
            <a:off x="7416800" y="24384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60" name="AutoShape 84"/>
          <p:cNvSpPr>
            <a:spLocks noChangeArrowheads="1"/>
          </p:cNvSpPr>
          <p:nvPr/>
        </p:nvSpPr>
        <p:spPr bwMode="auto">
          <a:xfrm>
            <a:off x="4368800" y="3657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61" name="AutoShape 85"/>
          <p:cNvSpPr>
            <a:spLocks noChangeArrowheads="1"/>
          </p:cNvSpPr>
          <p:nvPr/>
        </p:nvSpPr>
        <p:spPr bwMode="auto">
          <a:xfrm>
            <a:off x="2336800" y="29718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62" name="AutoShape 86"/>
          <p:cNvSpPr>
            <a:spLocks noChangeArrowheads="1"/>
          </p:cNvSpPr>
          <p:nvPr/>
        </p:nvSpPr>
        <p:spPr bwMode="auto">
          <a:xfrm>
            <a:off x="8940800" y="26670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63" name="AutoShape 87"/>
          <p:cNvSpPr>
            <a:spLocks noChangeArrowheads="1"/>
          </p:cNvSpPr>
          <p:nvPr/>
        </p:nvSpPr>
        <p:spPr bwMode="auto">
          <a:xfrm>
            <a:off x="9550400" y="2514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64" name="Freeform 88"/>
          <p:cNvSpPr>
            <a:spLocks/>
          </p:cNvSpPr>
          <p:nvPr/>
        </p:nvSpPr>
        <p:spPr bwMode="auto">
          <a:xfrm rot="-2798486">
            <a:off x="5392473" y="4259528"/>
            <a:ext cx="1119188" cy="524933"/>
          </a:xfrm>
          <a:custGeom>
            <a:avLst/>
            <a:gdLst>
              <a:gd name="T0" fmla="*/ 0 w 705"/>
              <a:gd name="T1" fmla="*/ 2147483646 h 248"/>
              <a:gd name="T2" fmla="*/ 2147483646 w 705"/>
              <a:gd name="T3" fmla="*/ 2147483646 h 248"/>
              <a:gd name="T4" fmla="*/ 2147483646 w 705"/>
              <a:gd name="T5" fmla="*/ 2147483646 h 248"/>
              <a:gd name="T6" fmla="*/ 2147483646 w 705"/>
              <a:gd name="T7" fmla="*/ 2147483646 h 248"/>
              <a:gd name="T8" fmla="*/ 2147483646 w 705"/>
              <a:gd name="T9" fmla="*/ 2147483646 h 248"/>
              <a:gd name="T10" fmla="*/ 2147483646 w 705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05" h="248">
                <a:moveTo>
                  <a:pt x="0" y="248"/>
                </a:moveTo>
                <a:cubicBezTo>
                  <a:pt x="17" y="167"/>
                  <a:pt x="26" y="162"/>
                  <a:pt x="106" y="143"/>
                </a:cubicBezTo>
                <a:cubicBezTo>
                  <a:pt x="158" y="147"/>
                  <a:pt x="272" y="166"/>
                  <a:pt x="329" y="143"/>
                </a:cubicBezTo>
                <a:cubicBezTo>
                  <a:pt x="342" y="138"/>
                  <a:pt x="342" y="117"/>
                  <a:pt x="353" y="107"/>
                </a:cubicBezTo>
                <a:cubicBezTo>
                  <a:pt x="393" y="72"/>
                  <a:pt x="449" y="44"/>
                  <a:pt x="494" y="13"/>
                </a:cubicBezTo>
                <a:cubicBezTo>
                  <a:pt x="513" y="0"/>
                  <a:pt x="666" y="2"/>
                  <a:pt x="705" y="2"/>
                </a:cubicBezTo>
              </a:path>
            </a:pathLst>
          </a:custGeom>
          <a:noFill/>
          <a:ln w="57150" cmpd="sng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0265" name="AutoShape 89"/>
          <p:cNvSpPr>
            <a:spLocks noChangeArrowheads="1"/>
          </p:cNvSpPr>
          <p:nvPr/>
        </p:nvSpPr>
        <p:spPr bwMode="auto">
          <a:xfrm>
            <a:off x="6705600" y="3276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0266" name="Text Box 91"/>
          <p:cNvSpPr txBox="1">
            <a:spLocks noChangeArrowheads="1"/>
          </p:cNvSpPr>
          <p:nvPr/>
        </p:nvSpPr>
        <p:spPr bwMode="auto">
          <a:xfrm>
            <a:off x="8005234" y="4918076"/>
            <a:ext cx="13035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itchFamily="18" charset="0"/>
              </a:rPr>
              <a:t>Pre –gel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itchFamily="18" charset="0"/>
              </a:rPr>
              <a:t>Gel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itchFamily="18" charset="0"/>
              </a:rPr>
              <a:t>Post -gel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itchFamily="18" charset="0"/>
            </a:endParaRPr>
          </a:p>
        </p:txBody>
      </p:sp>
      <p:sp>
        <p:nvSpPr>
          <p:cNvPr id="50267" name="Text Box 92"/>
          <p:cNvSpPr txBox="1">
            <a:spLocks noChangeArrowheads="1"/>
          </p:cNvSpPr>
          <p:nvPr/>
        </p:nvSpPr>
        <p:spPr bwMode="auto">
          <a:xfrm>
            <a:off x="334433" y="908050"/>
            <a:ext cx="80858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Pre gel phase should be long – soft start !!!!</a:t>
            </a:r>
          </a:p>
        </p:txBody>
      </p:sp>
    </p:spTree>
    <p:extLst>
      <p:ext uri="{BB962C8B-B14F-4D97-AF65-F5344CB8AC3E}">
        <p14:creationId xmlns:p14="http://schemas.microsoft.com/office/powerpoint/2010/main" val="381703331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 err="1" smtClean="0">
                <a:solidFill>
                  <a:schemeClr val="tx1"/>
                </a:solidFill>
              </a:rPr>
              <a:t>Three</a:t>
            </a:r>
            <a:r>
              <a:rPr lang="cs-CZ" altLang="cs-CZ" sz="4000" dirty="0" smtClean="0">
                <a:solidFill>
                  <a:schemeClr val="tx1"/>
                </a:solidFill>
              </a:rPr>
              <a:t> </a:t>
            </a:r>
            <a:r>
              <a:rPr lang="cs-CZ" altLang="cs-CZ" sz="4000" dirty="0" err="1" smtClean="0">
                <a:solidFill>
                  <a:schemeClr val="tx1"/>
                </a:solidFill>
              </a:rPr>
              <a:t>phases</a:t>
            </a:r>
            <a:endParaRPr lang="cs-CZ" altLang="cs-CZ" sz="4000" dirty="0" smtClean="0">
              <a:solidFill>
                <a:schemeClr val="tx1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dirty="0" err="1" smtClean="0"/>
              <a:t>Phases</a:t>
            </a: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dirty="0" err="1" smtClean="0"/>
              <a:t>Pre</a:t>
            </a:r>
            <a:r>
              <a:rPr lang="cs-CZ" altLang="cs-CZ" dirty="0" smtClean="0"/>
              <a:t>-gel – </a:t>
            </a:r>
            <a:r>
              <a:rPr lang="cs-CZ" altLang="cs-CZ" dirty="0" err="1" smtClean="0"/>
              <a:t>material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soft</a:t>
            </a: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Gel-point – </a:t>
            </a:r>
            <a:r>
              <a:rPr lang="cs-CZ" altLang="cs-CZ" dirty="0" err="1" smtClean="0"/>
              <a:t>material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became</a:t>
            </a:r>
            <a:r>
              <a:rPr lang="cs-CZ" altLang="cs-CZ" dirty="0" smtClean="0"/>
              <a:t> hard</a:t>
            </a: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Post </a:t>
            </a:r>
            <a:r>
              <a:rPr lang="cs-CZ" altLang="cs-CZ" dirty="0" smtClean="0"/>
              <a:t>–gel – </a:t>
            </a:r>
            <a:r>
              <a:rPr lang="cs-CZ" altLang="cs-CZ" dirty="0" err="1" smtClean="0"/>
              <a:t>material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not soft, </a:t>
            </a:r>
            <a:r>
              <a:rPr lang="cs-CZ" altLang="cs-CZ" dirty="0" err="1" smtClean="0"/>
              <a:t>postgel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shrinkage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430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3407833" y="3429001"/>
            <a:ext cx="5689600" cy="2016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" name="Elipsa 23"/>
          <p:cNvSpPr/>
          <p:nvPr/>
        </p:nvSpPr>
        <p:spPr>
          <a:xfrm>
            <a:off x="3695700" y="1196976"/>
            <a:ext cx="4944533" cy="2447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27" name="Elipsa 26"/>
          <p:cNvSpPr/>
          <p:nvPr/>
        </p:nvSpPr>
        <p:spPr>
          <a:xfrm>
            <a:off x="3922185" y="4437063"/>
            <a:ext cx="4286249" cy="177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7613651" y="2997201"/>
            <a:ext cx="1483783" cy="26146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3407834" y="2997200"/>
            <a:ext cx="1344084" cy="25019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3407833" y="5265739"/>
            <a:ext cx="5689600" cy="9493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7" name="Šipka dolů 36"/>
          <p:cNvSpPr/>
          <p:nvPr/>
        </p:nvSpPr>
        <p:spPr>
          <a:xfrm>
            <a:off x="5772151" y="1557339"/>
            <a:ext cx="647700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873" name="Obdélník 2"/>
          <p:cNvSpPr>
            <a:spLocks noChangeArrowheads="1"/>
          </p:cNvSpPr>
          <p:nvPr/>
        </p:nvSpPr>
        <p:spPr bwMode="auto">
          <a:xfrm>
            <a:off x="5213351" y="4149725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bg1"/>
                </a:solidFill>
                <a:latin typeface="English111 Vivace BT"/>
              </a:rPr>
              <a:t>Fotokompozit</a:t>
            </a:r>
            <a:endParaRPr lang="cs-CZ" altLang="cs-CZ" sz="1800">
              <a:latin typeface="English111 Vivace BT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4339167" y="2997200"/>
            <a:ext cx="3676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27" idx="0"/>
          </p:cNvCxnSpPr>
          <p:nvPr/>
        </p:nvCxnSpPr>
        <p:spPr>
          <a:xfrm>
            <a:off x="6064251" y="4437063"/>
            <a:ext cx="31749" cy="863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6" name="TextovéPole 11"/>
          <p:cNvSpPr txBox="1">
            <a:spLocks noChangeArrowheads="1"/>
          </p:cNvSpPr>
          <p:nvPr/>
        </p:nvSpPr>
        <p:spPr bwMode="auto">
          <a:xfrm>
            <a:off x="6040966" y="4797426"/>
            <a:ext cx="894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English111 Vivace BT"/>
              </a:rPr>
              <a:t>102</a:t>
            </a:r>
            <a:r>
              <a:rPr lang="cs-CZ" altLang="cs-CZ" sz="1800">
                <a:latin typeface="Symbol" pitchFamily="18" charset="2"/>
              </a:rPr>
              <a:t>m</a:t>
            </a:r>
            <a:r>
              <a:rPr lang="cs-CZ" altLang="cs-CZ" sz="1800">
                <a:latin typeface="English111 Vivace BT"/>
              </a:rPr>
              <a:t>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English111 Vivace BT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6096000" y="2997200"/>
            <a:ext cx="0" cy="647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TextovéPole 19"/>
          <p:cNvSpPr txBox="1">
            <a:spLocks noChangeArrowheads="1"/>
          </p:cNvSpPr>
          <p:nvPr/>
        </p:nvSpPr>
        <p:spPr bwMode="auto">
          <a:xfrm>
            <a:off x="6096000" y="3136901"/>
            <a:ext cx="766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English111 Vivace BT"/>
              </a:rPr>
              <a:t>48</a:t>
            </a:r>
            <a:r>
              <a:rPr lang="cs-CZ" altLang="cs-CZ" sz="1800">
                <a:latin typeface="Symbol" pitchFamily="18" charset="2"/>
              </a:rPr>
              <a:t>m</a:t>
            </a:r>
            <a:r>
              <a:rPr lang="cs-CZ" altLang="cs-CZ" sz="1800">
                <a:latin typeface="English111 Vivace BT"/>
              </a:rPr>
              <a:t>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English111 Vivace BT"/>
            </a:endParaRPr>
          </a:p>
        </p:txBody>
      </p:sp>
    </p:spTree>
    <p:extLst>
      <p:ext uri="{BB962C8B-B14F-4D97-AF65-F5344CB8AC3E}">
        <p14:creationId xmlns:p14="http://schemas.microsoft.com/office/powerpoint/2010/main" val="1301580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3373967" y="3313113"/>
            <a:ext cx="5689600" cy="2016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                     </a:t>
            </a:r>
            <a:r>
              <a:rPr lang="cs-CZ" altLang="cs-CZ" sz="1800" dirty="0" err="1" smtClean="0">
                <a:solidFill>
                  <a:schemeClr val="bg1"/>
                </a:solidFill>
              </a:rPr>
              <a:t>Photocpomosite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8015818" y="2997200"/>
            <a:ext cx="1248833" cy="25923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119967" y="2997200"/>
            <a:ext cx="1219200" cy="2592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3088218" y="5300663"/>
            <a:ext cx="6176433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dirty="0">
                <a:cs typeface="Arial" panose="020B0604020202020204" pitchFamily="34" charset="0"/>
              </a:rPr>
              <a:t>3,2mm</a:t>
            </a:r>
          </a:p>
        </p:txBody>
      </p:sp>
      <p:sp>
        <p:nvSpPr>
          <p:cNvPr id="37" name="Šipka dolů 36"/>
          <p:cNvSpPr/>
          <p:nvPr/>
        </p:nvSpPr>
        <p:spPr>
          <a:xfrm>
            <a:off x="5705968" y="1525297"/>
            <a:ext cx="645584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4078817" y="2463800"/>
            <a:ext cx="3937000" cy="1397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                   57 </a:t>
            </a:r>
            <a:r>
              <a:rPr lang="cs-CZ" dirty="0">
                <a:latin typeface="Symbol" panose="05050102010706020507" pitchFamily="18" charset="2"/>
              </a:rPr>
              <a:t>m</a:t>
            </a:r>
            <a:r>
              <a:rPr lang="cs-CZ" dirty="0">
                <a:latin typeface="+mj-lt"/>
              </a:rPr>
              <a:t>m</a:t>
            </a:r>
            <a:endParaRPr lang="cs-CZ" dirty="0"/>
          </a:p>
        </p:txBody>
      </p: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7984068" y="2987675"/>
            <a:ext cx="1248833" cy="25923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5849" name="Rectangle 4"/>
          <p:cNvSpPr>
            <a:spLocks noChangeArrowheads="1"/>
          </p:cNvSpPr>
          <p:nvPr/>
        </p:nvSpPr>
        <p:spPr bwMode="auto">
          <a:xfrm>
            <a:off x="3075518" y="2997200"/>
            <a:ext cx="1248833" cy="25923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cxnSp>
        <p:nvCxnSpPr>
          <p:cNvPr id="6" name="Přímá spojnice 5"/>
          <p:cNvCxnSpPr/>
          <p:nvPr/>
        </p:nvCxnSpPr>
        <p:spPr>
          <a:xfrm>
            <a:off x="4324351" y="2997200"/>
            <a:ext cx="3788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endCxn id="2" idx="4"/>
          </p:cNvCxnSpPr>
          <p:nvPr/>
        </p:nvCxnSpPr>
        <p:spPr>
          <a:xfrm>
            <a:off x="6047317" y="2997200"/>
            <a:ext cx="0" cy="863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2351617" y="3068639"/>
            <a:ext cx="0" cy="31464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119967" y="6381750"/>
            <a:ext cx="61446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339167" y="5516563"/>
            <a:ext cx="36449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5" name="TextovéPole 15"/>
          <p:cNvSpPr txBox="1">
            <a:spLocks noChangeArrowheads="1"/>
          </p:cNvSpPr>
          <p:nvPr/>
        </p:nvSpPr>
        <p:spPr bwMode="auto">
          <a:xfrm>
            <a:off x="1102785" y="4365625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English111 Vivace BT"/>
              </a:rPr>
              <a:t>3mm</a:t>
            </a:r>
          </a:p>
        </p:txBody>
      </p:sp>
      <p:sp>
        <p:nvSpPr>
          <p:cNvPr id="35856" name="TextovéPole 17"/>
          <p:cNvSpPr txBox="1">
            <a:spLocks noChangeArrowheads="1"/>
          </p:cNvSpPr>
          <p:nvPr/>
        </p:nvSpPr>
        <p:spPr bwMode="auto">
          <a:xfrm>
            <a:off x="5583767" y="63960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English111 Vivace BT"/>
              </a:rPr>
              <a:t>8,5mm</a:t>
            </a:r>
          </a:p>
        </p:txBody>
      </p:sp>
    </p:spTree>
    <p:extLst>
      <p:ext uri="{BB962C8B-B14F-4D97-AF65-F5344CB8AC3E}">
        <p14:creationId xmlns:p14="http://schemas.microsoft.com/office/powerpoint/2010/main" val="3772749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</a:rPr>
              <a:t>Kompozitní materiály podle plniva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/>
              <a:t>Makroplnivo</a:t>
            </a:r>
            <a:r>
              <a:rPr lang="cs-CZ" altLang="cs-CZ" dirty="0"/>
              <a:t> - </a:t>
            </a:r>
            <a:r>
              <a:rPr lang="cs-CZ" altLang="cs-CZ" dirty="0" err="1"/>
              <a:t>makrofilní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Mikroplnivo</a:t>
            </a:r>
            <a:r>
              <a:rPr lang="cs-CZ" altLang="cs-CZ" dirty="0"/>
              <a:t> – </a:t>
            </a:r>
            <a:r>
              <a:rPr lang="cs-CZ" altLang="cs-CZ" dirty="0" err="1"/>
              <a:t>mikrofilní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Kombinace – hybridní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altLang="cs-CZ" dirty="0"/>
              <a:t>konvenční hybridní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altLang="cs-CZ" dirty="0" err="1"/>
              <a:t>mikrohybridní</a:t>
            </a:r>
            <a:endParaRPr lang="cs-CZ" altLang="cs-CZ" dirty="0"/>
          </a:p>
          <a:p>
            <a:pPr>
              <a:buFont typeface="Wingdings" pitchFamily="2" charset="2"/>
              <a:buNone/>
              <a:defRPr/>
            </a:pPr>
            <a:r>
              <a:rPr lang="cs-CZ" altLang="cs-CZ" dirty="0"/>
              <a:t>Kompozity s </a:t>
            </a:r>
            <a:r>
              <a:rPr lang="cs-CZ" altLang="cs-CZ" dirty="0" err="1" smtClean="0"/>
              <a:t>nanoplnivem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465512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3407833" y="3284539"/>
            <a:ext cx="5689600" cy="22320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  <a:latin typeface="English111 Vivace BT"/>
              </a:rPr>
              <a:t>        </a:t>
            </a:r>
            <a:r>
              <a:rPr lang="cs-CZ" altLang="cs-CZ" sz="1800" dirty="0" smtClean="0">
                <a:solidFill>
                  <a:schemeClr val="bg1"/>
                </a:solidFill>
                <a:latin typeface="English111 Vivace BT"/>
              </a:rPr>
              <a:t>              </a:t>
            </a:r>
            <a:r>
              <a:rPr lang="cs-CZ" altLang="cs-CZ" sz="1800" dirty="0" err="1" smtClean="0">
                <a:solidFill>
                  <a:schemeClr val="bg1"/>
                </a:solidFill>
                <a:latin typeface="English111 Vivace BT"/>
              </a:rPr>
              <a:t>Selfcuring</a:t>
            </a:r>
            <a:r>
              <a:rPr lang="cs-CZ" altLang="cs-CZ" sz="1800" dirty="0" smtClean="0">
                <a:solidFill>
                  <a:schemeClr val="bg1"/>
                </a:solidFill>
                <a:latin typeface="English111 Vivace BT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latin typeface="English111 Vivace BT"/>
              </a:rPr>
              <a:t>material</a:t>
            </a:r>
            <a:endParaRPr lang="cs-CZ" altLang="cs-CZ" sz="1600" dirty="0">
              <a:solidFill>
                <a:schemeClr val="bg1"/>
              </a:solidFill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2976034" y="1557339"/>
            <a:ext cx="6047317" cy="2016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27" name="Elipsa 26"/>
          <p:cNvSpPr/>
          <p:nvPr/>
        </p:nvSpPr>
        <p:spPr>
          <a:xfrm>
            <a:off x="3983567" y="4868863"/>
            <a:ext cx="4224867" cy="1439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434343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8208434" y="3284538"/>
            <a:ext cx="1056217" cy="22542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2976033" y="3284539"/>
            <a:ext cx="1219200" cy="22113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2976034" y="5229225"/>
            <a:ext cx="6288617" cy="1079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195233" y="3284538"/>
            <a:ext cx="38205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endCxn id="24" idx="4"/>
          </p:cNvCxnSpPr>
          <p:nvPr/>
        </p:nvCxnSpPr>
        <p:spPr>
          <a:xfrm>
            <a:off x="6000751" y="3284539"/>
            <a:ext cx="0" cy="28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6117167" y="4849813"/>
            <a:ext cx="0" cy="43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ovéPole 15"/>
          <p:cNvSpPr txBox="1">
            <a:spLocks noChangeArrowheads="1"/>
          </p:cNvSpPr>
          <p:nvPr/>
        </p:nvSpPr>
        <p:spPr bwMode="auto">
          <a:xfrm>
            <a:off x="6085418" y="4930776"/>
            <a:ext cx="766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English111 Vivace BT"/>
              </a:rPr>
              <a:t>43</a:t>
            </a:r>
            <a:r>
              <a:rPr lang="cs-CZ" altLang="cs-CZ" sz="1800">
                <a:latin typeface="Symbol" pitchFamily="18" charset="2"/>
              </a:rPr>
              <a:t>m</a:t>
            </a:r>
            <a:r>
              <a:rPr lang="cs-CZ" altLang="cs-CZ" sz="1800">
                <a:latin typeface="English111 Vivace BT"/>
              </a:rPr>
              <a:t>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English111 Vivace BT"/>
            </a:endParaRPr>
          </a:p>
        </p:txBody>
      </p:sp>
      <p:sp>
        <p:nvSpPr>
          <p:cNvPr id="34828" name="TextovéPole 16"/>
          <p:cNvSpPr txBox="1">
            <a:spLocks noChangeArrowheads="1"/>
          </p:cNvSpPr>
          <p:nvPr/>
        </p:nvSpPr>
        <p:spPr bwMode="auto">
          <a:xfrm>
            <a:off x="6091767" y="3105151"/>
            <a:ext cx="766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English111 Vivace BT"/>
              </a:rPr>
              <a:t>42</a:t>
            </a:r>
            <a:r>
              <a:rPr lang="cs-CZ" altLang="cs-CZ" sz="1800">
                <a:latin typeface="Symbol" pitchFamily="18" charset="2"/>
              </a:rPr>
              <a:t>m</a:t>
            </a:r>
            <a:r>
              <a:rPr lang="cs-CZ" altLang="cs-CZ" sz="1800">
                <a:latin typeface="English111 Vivace BT"/>
              </a:rPr>
              <a:t>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English111 Vivace BT"/>
            </a:endParaRPr>
          </a:p>
        </p:txBody>
      </p:sp>
    </p:spTree>
    <p:extLst>
      <p:ext uri="{BB962C8B-B14F-4D97-AF65-F5344CB8AC3E}">
        <p14:creationId xmlns:p14="http://schemas.microsoft.com/office/powerpoint/2010/main" val="2774065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Longer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-gel </a:t>
            </a:r>
            <a:r>
              <a:rPr lang="cs-CZ" dirty="0" err="1" smtClean="0"/>
              <a:t>phase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releasing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polymerization</a:t>
            </a:r>
            <a:r>
              <a:rPr lang="cs-CZ" dirty="0" smtClean="0"/>
              <a:t> stress</a:t>
            </a:r>
          </a:p>
          <a:p>
            <a:pPr>
              <a:buFontTx/>
              <a:buChar char="-"/>
            </a:pPr>
            <a:r>
              <a:rPr lang="cs-CZ" dirty="0" smtClean="0"/>
              <a:t>Soft start</a:t>
            </a:r>
          </a:p>
          <a:p>
            <a:pPr>
              <a:buFontTx/>
              <a:buChar char="-"/>
            </a:pPr>
            <a:r>
              <a:rPr lang="cs-CZ" dirty="0" err="1" smtClean="0"/>
              <a:t>Combination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(</a:t>
            </a:r>
            <a:r>
              <a:rPr lang="cs-CZ" dirty="0" err="1" smtClean="0"/>
              <a:t>selfcuring</a:t>
            </a:r>
            <a:r>
              <a:rPr lang="cs-CZ" dirty="0" smtClean="0"/>
              <a:t> </a:t>
            </a:r>
            <a:r>
              <a:rPr lang="cs-CZ" dirty="0" err="1" smtClean="0"/>
              <a:t>composite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longer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gel </a:t>
            </a:r>
            <a:r>
              <a:rPr lang="cs-CZ" dirty="0" err="1" smtClean="0"/>
              <a:t>phase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Duration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-gel </a:t>
            </a:r>
            <a:r>
              <a:rPr lang="cs-CZ" dirty="0" err="1" smtClean="0"/>
              <a:t>phase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053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</a:rPr>
              <a:t>Composition</a:t>
            </a:r>
            <a:r>
              <a:rPr lang="cs-CZ" dirty="0" smtClean="0">
                <a:solidFill>
                  <a:schemeClr val="tx1"/>
                </a:solidFill>
              </a:rPr>
              <a:t> - matrix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400" dirty="0" smtClean="0"/>
              <a:t>Bis GMA – </a:t>
            </a:r>
            <a:r>
              <a:rPr lang="cs-CZ" sz="2400" dirty="0" err="1" smtClean="0"/>
              <a:t>Bowen´s</a:t>
            </a:r>
            <a:r>
              <a:rPr lang="cs-CZ" sz="2400" dirty="0" smtClean="0"/>
              <a:t> monomer • (2,2-bis[4-(2hydroxy-3-metakryloyloxypropoxy) • fenyl]propan)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dirty="0" smtClean="0"/>
              <a:t>• Bis DMA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dirty="0" smtClean="0"/>
              <a:t>• UDMA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dirty="0" smtClean="0"/>
              <a:t>• TEGMA /</a:t>
            </a:r>
            <a:r>
              <a:rPr lang="cs-CZ" sz="2400" dirty="0" err="1" smtClean="0"/>
              <a:t>triethylenglykoldimethacrylate</a:t>
            </a:r>
            <a:r>
              <a:rPr lang="cs-CZ" sz="240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dirty="0" smtClean="0"/>
              <a:t>• EGMA </a:t>
            </a:r>
            <a:r>
              <a:rPr lang="cs-CZ" sz="2400" dirty="0" err="1" smtClean="0"/>
              <a:t>ethylenglykoldimethacrylate</a:t>
            </a:r>
            <a:r>
              <a:rPr lang="cs-CZ" sz="240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dirty="0" smtClean="0"/>
              <a:t>• </a:t>
            </a:r>
            <a:r>
              <a:rPr lang="cs-CZ" sz="2400" dirty="0" err="1" smtClean="0"/>
              <a:t>eBis</a:t>
            </a:r>
            <a:r>
              <a:rPr lang="cs-CZ" sz="2400" dirty="0" smtClean="0"/>
              <a:t> –GMA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dirty="0" smtClean="0"/>
              <a:t> • HDMA </a:t>
            </a:r>
            <a:r>
              <a:rPr lang="cs-CZ" sz="2400" dirty="0" err="1" smtClean="0"/>
              <a:t>hexandioldimethacrylate</a:t>
            </a:r>
            <a:endParaRPr lang="cs-CZ" sz="24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u="sng" dirty="0" err="1" smtClean="0"/>
              <a:t>Dimethacrylates</a:t>
            </a:r>
            <a:r>
              <a:rPr lang="cs-CZ" sz="2400" u="sng" dirty="0" smtClean="0"/>
              <a:t> </a:t>
            </a:r>
            <a:endParaRPr lang="cs-CZ" sz="2400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3E8618-7FE8-4916-A144-44860F027037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13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</a:rPr>
              <a:t>Composition</a:t>
            </a:r>
            <a:r>
              <a:rPr lang="cs-CZ" dirty="0" smtClean="0">
                <a:solidFill>
                  <a:schemeClr val="tx1"/>
                </a:solidFill>
              </a:rPr>
              <a:t> – matrix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- Acid </a:t>
            </a:r>
            <a:r>
              <a:rPr lang="cs-CZ" dirty="0" err="1" smtClean="0"/>
              <a:t>modified</a:t>
            </a:r>
            <a:r>
              <a:rPr lang="cs-CZ" dirty="0" smtClean="0"/>
              <a:t> </a:t>
            </a:r>
            <a:r>
              <a:rPr lang="cs-CZ" dirty="0" err="1" smtClean="0"/>
              <a:t>resins</a:t>
            </a:r>
            <a:r>
              <a:rPr lang="cs-CZ" dirty="0" smtClean="0"/>
              <a:t> (</a:t>
            </a:r>
            <a:r>
              <a:rPr lang="cs-CZ" dirty="0" err="1" smtClean="0"/>
              <a:t>compomers</a:t>
            </a:r>
            <a:r>
              <a:rPr lang="cs-CZ" dirty="0" smtClean="0"/>
              <a:t>) </a:t>
            </a:r>
          </a:p>
          <a:p>
            <a:pPr>
              <a:buFontTx/>
              <a:buChar char="-"/>
              <a:defRPr/>
            </a:pPr>
            <a:r>
              <a:rPr lang="cs-CZ" dirty="0" err="1" smtClean="0"/>
              <a:t>Polysiloxan</a:t>
            </a:r>
            <a:r>
              <a:rPr lang="cs-CZ" dirty="0" smtClean="0"/>
              <a:t>   </a:t>
            </a:r>
            <a:r>
              <a:rPr lang="cs-CZ" dirty="0" err="1" smtClean="0"/>
              <a:t>chains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  </a:t>
            </a:r>
            <a:r>
              <a:rPr lang="cs-CZ" dirty="0" smtClean="0"/>
              <a:t> </a:t>
            </a:r>
            <a:r>
              <a:rPr lang="cs-CZ" dirty="0" err="1" smtClean="0"/>
              <a:t>polymerizable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(</a:t>
            </a:r>
            <a:r>
              <a:rPr lang="cs-CZ" dirty="0" err="1" smtClean="0"/>
              <a:t>ormocers</a:t>
            </a:r>
            <a:r>
              <a:rPr lang="cs-CZ" dirty="0" smtClean="0"/>
              <a:t>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- </a:t>
            </a:r>
            <a:r>
              <a:rPr lang="cs-CZ" dirty="0" err="1" smtClean="0"/>
              <a:t>Silorans</a:t>
            </a:r>
            <a:r>
              <a:rPr lang="cs-CZ" dirty="0" smtClean="0"/>
              <a:t> (ring </a:t>
            </a:r>
            <a:r>
              <a:rPr lang="cs-CZ" dirty="0" err="1" smtClean="0"/>
              <a:t>opening</a:t>
            </a:r>
            <a:r>
              <a:rPr lang="cs-CZ" dirty="0" smtClean="0"/>
              <a:t> </a:t>
            </a:r>
            <a:r>
              <a:rPr lang="cs-CZ" dirty="0" err="1" smtClean="0"/>
              <a:t>monomers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58E6155-8652-4A68-9F05-1D6D48A7007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8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1"/>
            <a:ext cx="10058400" cy="1431925"/>
          </a:xfrm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Filler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7533" y="1196975"/>
            <a:ext cx="10058400" cy="4114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dirty="0" err="1" smtClean="0"/>
              <a:t>Milled</a:t>
            </a:r>
            <a:r>
              <a:rPr lang="cs-CZ" dirty="0" smtClean="0"/>
              <a:t> </a:t>
            </a:r>
            <a:r>
              <a:rPr lang="cs-CZ" dirty="0" err="1" smtClean="0"/>
              <a:t>quartz</a:t>
            </a:r>
            <a:r>
              <a:rPr lang="cs-CZ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err="1" smtClean="0"/>
              <a:t>Aluminimum</a:t>
            </a:r>
            <a:r>
              <a:rPr lang="cs-CZ" dirty="0" smtClean="0"/>
              <a:t> </a:t>
            </a:r>
            <a:r>
              <a:rPr lang="cs-CZ" dirty="0" err="1" smtClean="0"/>
              <a:t>silicate</a:t>
            </a:r>
            <a:r>
              <a:rPr lang="cs-CZ" dirty="0" smtClean="0"/>
              <a:t> </a:t>
            </a:r>
            <a:r>
              <a:rPr lang="cs-CZ" dirty="0" err="1" smtClean="0"/>
              <a:t>glass</a:t>
            </a:r>
            <a:r>
              <a:rPr lang="cs-CZ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Silicium dioxide 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err="1" smtClean="0"/>
              <a:t>Prepolymer</a:t>
            </a:r>
            <a:r>
              <a:rPr lang="cs-CZ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  <a:p>
            <a:pPr>
              <a:defRPr/>
            </a:pPr>
            <a:r>
              <a:rPr lang="cs-CZ" dirty="0" err="1" smtClean="0"/>
              <a:t>Complexes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microfiller</a:t>
            </a:r>
            <a:r>
              <a:rPr lang="cs-CZ" dirty="0" smtClean="0"/>
              <a:t> (</a:t>
            </a:r>
            <a:r>
              <a:rPr lang="cs-CZ" dirty="0" err="1" smtClean="0"/>
              <a:t>aglomerates</a:t>
            </a:r>
            <a:r>
              <a:rPr lang="cs-CZ" dirty="0" smtClean="0"/>
              <a:t>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82B199-4D36-4675-88E5-C2EE24EAF3F7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72122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med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</Template>
  <TotalTime>154</TotalTime>
  <Words>1292</Words>
  <Application>Microsoft Office PowerPoint</Application>
  <PresentationFormat>Vlastní</PresentationFormat>
  <Paragraphs>420</Paragraphs>
  <Slides>61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61</vt:i4>
      </vt:variant>
    </vt:vector>
  </HeadingPairs>
  <TitlesOfParts>
    <vt:vector size="66" baseType="lpstr">
      <vt:lpstr>prezentace-med-cz</vt:lpstr>
      <vt:lpstr>Graf programu Microsoft Graph 2000</vt:lpstr>
      <vt:lpstr>Graf aplikace Microsoft Excel</vt:lpstr>
      <vt:lpstr>CorelDRAW 9.0 Graphic</vt:lpstr>
      <vt:lpstr>Microsoft PowerPoint-Folie</vt:lpstr>
      <vt:lpstr>Restorative dentistry III.  </vt:lpstr>
      <vt:lpstr>Composite materials</vt:lpstr>
      <vt:lpstr>Prezentace aplikace PowerPoint</vt:lpstr>
      <vt:lpstr>Binding of the coupling agents to glass particles</vt:lpstr>
      <vt:lpstr>Importance of the components</vt:lpstr>
      <vt:lpstr>Kompozitní materiály podle plniva</vt:lpstr>
      <vt:lpstr>Composition - matrix</vt:lpstr>
      <vt:lpstr>Composition – matrix </vt:lpstr>
      <vt:lpstr>Filler</vt:lpstr>
      <vt:lpstr>Macrofiller</vt:lpstr>
      <vt:lpstr>Microfiller</vt:lpstr>
      <vt:lpstr>Microfiller in complex particles  </vt:lpstr>
      <vt:lpstr>Nanoparticles  </vt:lpstr>
      <vt:lpstr>Coupling agent  </vt:lpstr>
      <vt:lpstr>Other components</vt:lpstr>
      <vt:lpstr>Selfcuring composites  </vt:lpstr>
      <vt:lpstr> Light curing composites</vt:lpstr>
      <vt:lpstr>Camphorchinon - CQ </vt:lpstr>
      <vt:lpstr>Composite materials – basic characteristics </vt:lpstr>
      <vt:lpstr>Prezentace aplikace PowerPoint</vt:lpstr>
      <vt:lpstr>History </vt:lpstr>
      <vt:lpstr>History </vt:lpstr>
      <vt:lpstr>Prezentace aplikace PowerPoint</vt:lpstr>
      <vt:lpstr>Adhesion </vt:lpstr>
      <vt:lpstr>Prezentace aplikace PowerPoint</vt:lpstr>
      <vt:lpstr>Prezentace aplikace PowerPoint</vt:lpstr>
      <vt:lpstr>Dentin – special composition </vt:lpstr>
      <vt:lpstr>Prezentace aplikace PowerPoint</vt:lpstr>
      <vt:lpstr>Prezentace aplikace PowerPoint</vt:lpstr>
      <vt:lpstr>Adhesive systems contain resin monomers</vt:lpstr>
      <vt:lpstr>Adhesive systems contain resin monomers</vt:lpstr>
      <vt:lpstr>Dissolving agents  </vt:lpstr>
      <vt:lpstr>Prezentace aplikace PowerPoint</vt:lpstr>
      <vt:lpstr>Prezentace aplikace PowerPoint</vt:lpstr>
      <vt:lpstr>Srelfetching bonding agents </vt:lpstr>
      <vt:lpstr>Prezentace aplikace PowerPoint</vt:lpstr>
      <vt:lpstr>Two steps selfetching agents </vt:lpstr>
      <vt:lpstr>One step selfetching agents </vt:lpstr>
      <vt:lpstr>Prezentace aplikace PowerPoint</vt:lpstr>
      <vt:lpstr>Prezentace aplikace PowerPoint</vt:lpstr>
      <vt:lpstr>Importance of hydroxyapatite</vt:lpstr>
      <vt:lpstr>Prezentace aplikace PowerPoint</vt:lpstr>
      <vt:lpstr>Prezentace aplikace PowerPoint</vt:lpstr>
      <vt:lpstr>Factor that influence the quality of bonding</vt:lpstr>
      <vt:lpstr>Polymerization stress depends on</vt:lpstr>
      <vt:lpstr>Polymerization stress depends on</vt:lpstr>
      <vt:lpstr>Polymerization stress depends on</vt:lpstr>
      <vt:lpstr>Prezentace aplikace PowerPoint</vt:lpstr>
      <vt:lpstr>Polymerization stress depends on</vt:lpstr>
      <vt:lpstr>Prezentace aplikace PowerPoint</vt:lpstr>
      <vt:lpstr>Polymerization stress depends on</vt:lpstr>
      <vt:lpstr>Mode of application</vt:lpstr>
      <vt:lpstr>Prezentace aplikace PowerPoint</vt:lpstr>
      <vt:lpstr>Polymerization stress depends on</vt:lpstr>
      <vt:lpstr>Prezentace aplikace PowerPoint</vt:lpstr>
      <vt:lpstr>Prezentace aplikace PowerPoint</vt:lpstr>
      <vt:lpstr>Three phases</vt:lpstr>
      <vt:lpstr>Prezentace aplikace PowerPoint</vt:lpstr>
      <vt:lpstr>Prezentace aplikace PowerPoint</vt:lpstr>
      <vt:lpstr>Prezentace aplikace PowerPoint</vt:lpstr>
      <vt:lpstr>Duration of pre-gel phase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Elite</dc:creator>
  <cp:lastModifiedBy>Elite</cp:lastModifiedBy>
  <cp:revision>21</cp:revision>
  <cp:lastPrinted>1601-01-01T00:00:00Z</cp:lastPrinted>
  <dcterms:created xsi:type="dcterms:W3CDTF">2020-10-04T16:22:30Z</dcterms:created>
  <dcterms:modified xsi:type="dcterms:W3CDTF">2020-10-04T19:17:49Z</dcterms:modified>
</cp:coreProperties>
</file>