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3" r:id="rId2"/>
    <p:sldId id="264" r:id="rId3"/>
    <p:sldId id="271" r:id="rId4"/>
    <p:sldId id="261" r:id="rId5"/>
    <p:sldId id="260" r:id="rId6"/>
    <p:sldId id="266" r:id="rId7"/>
    <p:sldId id="270" r:id="rId8"/>
    <p:sldId id="265" r:id="rId9"/>
    <p:sldId id="267" r:id="rId10"/>
    <p:sldId id="268" r:id="rId11"/>
    <p:sldId id="269" r:id="rId12"/>
    <p:sldId id="263" r:id="rId13"/>
    <p:sldId id="272" r:id="rId14"/>
    <p:sldId id="259" r:id="rId15"/>
    <p:sldId id="262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tt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474" y="-1620"/>
      </p:cViewPr>
      <p:guideLst>
        <p:guide orient="horz" pos="40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AF4E-2E5F-434C-91D3-0CB7A5F94B2A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4A396-D89A-4544-BB96-1647664EE1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4A396-D89A-4544-BB96-1647664EE1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5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69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6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0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3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47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9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5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29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75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55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1FA5-EDDD-4B5C-9BB1-E3AAF7E85C70}" type="datetimeFigureOut">
              <a:rPr lang="cs-CZ" smtClean="0"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A2C0-1F66-4B1A-A19A-7272C8DD0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61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Určování fází srdeční systoly.</a:t>
            </a:r>
            <a:br>
              <a:rPr lang="cs-CZ" dirty="0"/>
            </a:br>
            <a:r>
              <a:rPr lang="cs-CZ" dirty="0"/>
              <a:t>Úder srdečního hrotu.</a:t>
            </a:r>
            <a:br>
              <a:rPr lang="cs-CZ" dirty="0"/>
            </a:br>
            <a:r>
              <a:rPr lang="cs-CZ" dirty="0"/>
              <a:t>Srdeční ozvy.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843808" y="6165304"/>
            <a:ext cx="6228184" cy="598488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Fyziologický ústav LF MU, 2015 © Eva Závodná, Kateřina Fialová</a:t>
            </a:r>
          </a:p>
        </p:txBody>
      </p:sp>
    </p:spTree>
    <p:extLst>
      <p:ext uri="{BB962C8B-B14F-4D97-AF65-F5344CB8AC3E}">
        <p14:creationId xmlns:p14="http://schemas.microsoft.com/office/powerpoint/2010/main" val="249065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I. OZVA – CHARAKTERISTIKA</a:t>
            </a:r>
          </a:p>
          <a:p>
            <a:pPr marL="400050" indent="-400050" algn="ctr">
              <a:buAutoNum type="romanUcPeriod"/>
            </a:pPr>
            <a:endParaRPr lang="cs-CZ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prudký vzestup tlaku na začátku komorové systoly a náhlé rozepnutí a rozechvění struktur mitrální a trikuspidální chlopně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nízkofrekvenční zvuk, pocházející téměř výhradně z mitrální chlopně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slyšíme asi 50ms za začátkem QRS komplexu, trvá cca 100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nejlépe je slyšitelná nad hrotem v poloze na levém boku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KLINICKY DŮLEŽITÉ: posouzení hlasitosti ozvy, zejména nález zřetelného zesílení nebo naopak zeslabení, event. rozštěp prvé ozvy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II. OZVA – CHARAKTERISTIKA</a:t>
            </a:r>
          </a:p>
          <a:p>
            <a:pPr marL="400050" indent="-400050" algn="ctr">
              <a:buAutoNum type="romanUcPeriod"/>
            </a:pPr>
            <a:endParaRPr lang="cs-CZ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prudké rozechvění struktur aortální a pulmonální chlopně, související s jejich uzávěrem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vysokofrekvenční zvuk, má 2 komponenty – plicní a aortální, plicní se za aortální zpožďuje zejména na vrcholu klidného a hlubšího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inspiria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nejlépe je slyšitelná nad hrotem v poloze na levém boku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KLINICKY DŮLEŽITÉ: posouzení hlasitosti ozvy, zejména nález zřetelného zesílení nebo naopak zeslabení, event. fixovaný rozštěp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Šelesty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ŠELESTY: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vznikají, jestliže rychlost toku krve nebo převrácená hodnota její viskozity přesáhnou určitou kritickou mez v místech, kde dutina srdeční nebo cévy jsou buď zúženy, nebo mají nerovný povrch.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112568" cy="32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3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cyklus (revoluce)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79512" y="1807840"/>
            <a:ext cx="8754176" cy="757064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Srdeční cyklus (revoluce)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2636912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err="1"/>
              <a:t>Izovolumická</a:t>
            </a:r>
            <a:r>
              <a:rPr lang="cs-CZ" b="1" u="sng" dirty="0"/>
              <a:t> kontrakce:</a:t>
            </a:r>
            <a:r>
              <a:rPr lang="cs-CZ" dirty="0"/>
              <a:t> kontrakce komorového myokardu, vede ke vzrůstu 			</a:t>
            </a:r>
            <a:r>
              <a:rPr lang="cs-CZ" dirty="0" err="1"/>
              <a:t>nitrokomorového</a:t>
            </a:r>
            <a:r>
              <a:rPr lang="cs-CZ" dirty="0"/>
              <a:t> tlaku, AV chlopně se uzavřou,  50ms po začátku QRS, 		odpovídá časově </a:t>
            </a:r>
            <a:r>
              <a:rPr lang="cs-CZ" dirty="0" err="1"/>
              <a:t>I.ozvě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/>
              <a:t>Ejekční fáze:</a:t>
            </a:r>
            <a:r>
              <a:rPr lang="cs-CZ" dirty="0"/>
              <a:t>  	</a:t>
            </a:r>
            <a:r>
              <a:rPr lang="cs-CZ" dirty="0" err="1"/>
              <a:t>nitrokomorový</a:t>
            </a:r>
            <a:r>
              <a:rPr lang="cs-CZ" dirty="0"/>
              <a:t> tlak přesáhne diastolický tlak ve velkých tepnách, otevřou 		se </a:t>
            </a:r>
            <a:r>
              <a:rPr lang="cs-CZ" dirty="0" err="1"/>
              <a:t>semilunární</a:t>
            </a:r>
            <a:r>
              <a:rPr lang="cs-CZ" dirty="0"/>
              <a:t> chlopně, krev je vypuzována do tepen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 err="1"/>
              <a:t>Izovolumická</a:t>
            </a:r>
            <a:r>
              <a:rPr lang="cs-CZ" b="1" u="sng" dirty="0"/>
              <a:t> relaxace: </a:t>
            </a:r>
            <a:r>
              <a:rPr lang="cs-CZ" dirty="0"/>
              <a:t>uzavření </a:t>
            </a:r>
            <a:r>
              <a:rPr lang="cs-CZ" dirty="0" err="1"/>
              <a:t>semilunárních</a:t>
            </a:r>
            <a:r>
              <a:rPr lang="cs-CZ" dirty="0"/>
              <a:t> chlopní, rychlý pokles </a:t>
            </a:r>
            <a:r>
              <a:rPr lang="cs-CZ" dirty="0" err="1"/>
              <a:t>nitrokomorového</a:t>
            </a:r>
            <a:r>
              <a:rPr lang="cs-CZ" dirty="0"/>
              <a:t> 		tlaku až na hodnotu nižší než je v síních, otevření AV chlopní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/>
              <a:t>Plnící fáze: </a:t>
            </a:r>
            <a:r>
              <a:rPr lang="cs-CZ" dirty="0"/>
              <a:t>	fáze rychlého plnění, fáze pomalého plnění (diastáza), systola síní</a:t>
            </a:r>
          </a:p>
        </p:txBody>
      </p:sp>
    </p:spTree>
    <p:extLst>
      <p:ext uri="{BB962C8B-B14F-4D97-AF65-F5344CB8AC3E}">
        <p14:creationId xmlns:p14="http://schemas.microsoft.com/office/powerpoint/2010/main" val="134955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Srdeční cyklus (revoluce)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757064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Fáze srdečního cyklu: PV diagram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51520" y="2563412"/>
            <a:ext cx="7066309" cy="3969732"/>
            <a:chOff x="251520" y="2123564"/>
            <a:chExt cx="7066309" cy="3969732"/>
          </a:xfrm>
        </p:grpSpPr>
        <p:grpSp>
          <p:nvGrpSpPr>
            <p:cNvPr id="8" name="Skupina 7"/>
            <p:cNvGrpSpPr/>
            <p:nvPr/>
          </p:nvGrpSpPr>
          <p:grpSpPr>
            <a:xfrm>
              <a:off x="2771800" y="5229200"/>
              <a:ext cx="1442157" cy="326191"/>
              <a:chOff x="3131700" y="4686985"/>
              <a:chExt cx="1442157" cy="326191"/>
            </a:xfrm>
          </p:grpSpPr>
          <p:cxnSp>
            <p:nvCxnSpPr>
              <p:cNvPr id="51" name="Přímá spojnice 50"/>
              <p:cNvCxnSpPr/>
              <p:nvPr/>
            </p:nvCxnSpPr>
            <p:spPr>
              <a:xfrm>
                <a:off x="4573857" y="4686985"/>
                <a:ext cx="0" cy="32619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>
                <a:off x="3131700" y="4815095"/>
                <a:ext cx="140" cy="18549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Skupina 8"/>
            <p:cNvGrpSpPr/>
            <p:nvPr/>
          </p:nvGrpSpPr>
          <p:grpSpPr>
            <a:xfrm>
              <a:off x="251520" y="2123564"/>
              <a:ext cx="7066309" cy="3969732"/>
              <a:chOff x="596702" y="2123564"/>
              <a:chExt cx="7066309" cy="3969732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611560" y="2690569"/>
                <a:ext cx="4359721" cy="3402727"/>
                <a:chOff x="611560" y="2133089"/>
                <a:chExt cx="4359721" cy="3402727"/>
              </a:xfrm>
            </p:grpSpPr>
            <p:sp>
              <p:nvSpPr>
                <p:cNvPr id="40" name="TextovéPole 39"/>
                <p:cNvSpPr txBox="1"/>
                <p:nvPr/>
              </p:nvSpPr>
              <p:spPr>
                <a:xfrm>
                  <a:off x="1403648" y="4705399"/>
                  <a:ext cx="28803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1" name="TextovéPole 40"/>
                <p:cNvSpPr txBox="1"/>
                <p:nvPr/>
              </p:nvSpPr>
              <p:spPr>
                <a:xfrm>
                  <a:off x="1187624" y="4509120"/>
                  <a:ext cx="648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42" name="TextovéPole 41"/>
                <p:cNvSpPr txBox="1"/>
                <p:nvPr/>
              </p:nvSpPr>
              <p:spPr>
                <a:xfrm>
                  <a:off x="1202482" y="2986732"/>
                  <a:ext cx="648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43" name="TextovéPole 42"/>
                <p:cNvSpPr txBox="1"/>
                <p:nvPr/>
              </p:nvSpPr>
              <p:spPr>
                <a:xfrm>
                  <a:off x="1125141" y="2671961"/>
                  <a:ext cx="648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</a:p>
              </p:txBody>
            </p:sp>
            <p:sp>
              <p:nvSpPr>
                <p:cNvPr id="44" name="TextovéPole 43"/>
                <p:cNvSpPr txBox="1"/>
                <p:nvPr/>
              </p:nvSpPr>
              <p:spPr>
                <a:xfrm>
                  <a:off x="1153716" y="2180481"/>
                  <a:ext cx="9265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5" name="TextovéPole 44"/>
                <p:cNvSpPr txBox="1"/>
                <p:nvPr/>
              </p:nvSpPr>
              <p:spPr>
                <a:xfrm>
                  <a:off x="2968774" y="4922118"/>
                  <a:ext cx="61024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46" name="TextovéPole 45"/>
                <p:cNvSpPr txBox="1"/>
                <p:nvPr/>
              </p:nvSpPr>
              <p:spPr>
                <a:xfrm>
                  <a:off x="4361036" y="4927451"/>
                  <a:ext cx="61024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7" name="TextovéPole 46"/>
                <p:cNvSpPr txBox="1"/>
                <p:nvPr/>
              </p:nvSpPr>
              <p:spPr>
                <a:xfrm>
                  <a:off x="611560" y="213308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STK</a:t>
                  </a:r>
                </a:p>
              </p:txBody>
            </p:sp>
            <p:sp>
              <p:nvSpPr>
                <p:cNvPr id="48" name="TextovéPole 47"/>
                <p:cNvSpPr txBox="1"/>
                <p:nvPr/>
              </p:nvSpPr>
              <p:spPr>
                <a:xfrm>
                  <a:off x="611560" y="295908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DTK</a:t>
                  </a: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2801109" y="5166484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ESV</a:t>
                  </a:r>
                </a:p>
              </p:txBody>
            </p:sp>
            <p:sp>
              <p:nvSpPr>
                <p:cNvPr id="50" name="TextovéPole 49"/>
                <p:cNvSpPr txBox="1"/>
                <p:nvPr/>
              </p:nvSpPr>
              <p:spPr>
                <a:xfrm>
                  <a:off x="4283967" y="5157192"/>
                  <a:ext cx="687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EDV</a:t>
                  </a:r>
                </a:p>
              </p:txBody>
            </p:sp>
          </p:grpSp>
          <p:grpSp>
            <p:nvGrpSpPr>
              <p:cNvPr id="11" name="Skupina 10"/>
              <p:cNvGrpSpPr/>
              <p:nvPr/>
            </p:nvGrpSpPr>
            <p:grpSpPr>
              <a:xfrm>
                <a:off x="596702" y="2123564"/>
                <a:ext cx="7066309" cy="3690992"/>
                <a:chOff x="596702" y="2114272"/>
                <a:chExt cx="7066309" cy="3690992"/>
              </a:xfrm>
            </p:grpSpPr>
            <p:grpSp>
              <p:nvGrpSpPr>
                <p:cNvPr id="12" name="Skupina 11"/>
                <p:cNvGrpSpPr/>
                <p:nvPr/>
              </p:nvGrpSpPr>
              <p:grpSpPr>
                <a:xfrm>
                  <a:off x="1494706" y="2996952"/>
                  <a:ext cx="3079151" cy="2329884"/>
                  <a:chOff x="1494706" y="2336969"/>
                  <a:chExt cx="3079151" cy="2329884"/>
                </a:xfrm>
              </p:grpSpPr>
              <p:cxnSp>
                <p:nvCxnSpPr>
                  <p:cNvPr id="36" name="Přímá spojnice 35"/>
                  <p:cNvCxnSpPr/>
                  <p:nvPr/>
                </p:nvCxnSpPr>
                <p:spPr>
                  <a:xfrm flipH="1">
                    <a:off x="1513757" y="4666853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nice 36"/>
                  <p:cNvCxnSpPr/>
                  <p:nvPr/>
                </p:nvCxnSpPr>
                <p:spPr>
                  <a:xfrm flipH="1">
                    <a:off x="1504231" y="3135635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nice 37"/>
                  <p:cNvCxnSpPr/>
                  <p:nvPr/>
                </p:nvCxnSpPr>
                <p:spPr>
                  <a:xfrm flipH="1">
                    <a:off x="1494706" y="2819028"/>
                    <a:ext cx="16435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38"/>
                  <p:cNvCxnSpPr/>
                  <p:nvPr/>
                </p:nvCxnSpPr>
                <p:spPr>
                  <a:xfrm flipH="1" flipV="1">
                    <a:off x="1518345" y="2336969"/>
                    <a:ext cx="2126181" cy="119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Skupina 12"/>
                <p:cNvGrpSpPr/>
                <p:nvPr/>
              </p:nvGrpSpPr>
              <p:grpSpPr>
                <a:xfrm>
                  <a:off x="596702" y="2114272"/>
                  <a:ext cx="7066309" cy="3690992"/>
                  <a:chOff x="611560" y="1475492"/>
                  <a:chExt cx="7066309" cy="3690992"/>
                </a:xfrm>
              </p:grpSpPr>
              <p:sp>
                <p:nvSpPr>
                  <p:cNvPr id="14" name="TextovéPole 13"/>
                  <p:cNvSpPr txBox="1"/>
                  <p:nvPr/>
                </p:nvSpPr>
                <p:spPr>
                  <a:xfrm>
                    <a:off x="611560" y="1475492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[</a:t>
                    </a:r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mHg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]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5" name="Skupina 14"/>
                  <p:cNvGrpSpPr/>
                  <p:nvPr/>
                </p:nvGrpSpPr>
                <p:grpSpPr>
                  <a:xfrm>
                    <a:off x="1691680" y="1548992"/>
                    <a:ext cx="5986189" cy="3617492"/>
                    <a:chOff x="1691680" y="1548992"/>
                    <a:chExt cx="5986189" cy="3617492"/>
                  </a:xfrm>
                </p:grpSpPr>
                <p:grpSp>
                  <p:nvGrpSpPr>
                    <p:cNvPr id="16" name="Skupina 15"/>
                    <p:cNvGrpSpPr/>
                    <p:nvPr/>
                  </p:nvGrpSpPr>
                  <p:grpSpPr>
                    <a:xfrm>
                      <a:off x="1691680" y="1548992"/>
                      <a:ext cx="5986189" cy="3617492"/>
                      <a:chOff x="1691680" y="1548992"/>
                      <a:chExt cx="5986189" cy="3617492"/>
                    </a:xfrm>
                  </p:grpSpPr>
                  <p:grpSp>
                    <p:nvGrpSpPr>
                      <p:cNvPr id="21" name="Skupina 20"/>
                      <p:cNvGrpSpPr/>
                      <p:nvPr/>
                    </p:nvGrpSpPr>
                    <p:grpSpPr>
                      <a:xfrm>
                        <a:off x="3122315" y="2357774"/>
                        <a:ext cx="1473102" cy="2474853"/>
                        <a:chOff x="3122315" y="2264586"/>
                        <a:chExt cx="1473102" cy="2474853"/>
                      </a:xfrm>
                    </p:grpSpPr>
                    <p:cxnSp>
                      <p:nvCxnSpPr>
                        <p:cNvPr id="32" name="Přímá spojnice 31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125145" y="2725551"/>
                          <a:ext cx="15925" cy="186824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Přímá spojnice 32"/>
                        <p:cNvCxnSpPr/>
                        <p:nvPr/>
                      </p:nvCxnSpPr>
                      <p:spPr>
                        <a:xfrm flipH="1">
                          <a:off x="4573857" y="3019579"/>
                          <a:ext cx="19050" cy="157518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" name="Volný tvar 33"/>
                        <p:cNvSpPr/>
                        <p:nvPr/>
                      </p:nvSpPr>
                      <p:spPr>
                        <a:xfrm>
                          <a:off x="3122315" y="2264586"/>
                          <a:ext cx="1473102" cy="761285"/>
                        </a:xfrm>
                        <a:custGeom>
                          <a:avLst/>
                          <a:gdLst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270374 h 278789"/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150388 h 278789"/>
                            <a:gd name="connsiteX0" fmla="*/ 0 w 1444527"/>
                            <a:gd name="connsiteY0" fmla="*/ 278266 h 278266"/>
                            <a:gd name="connsiteX1" fmla="*/ 171099 w 1444527"/>
                            <a:gd name="connsiteY1" fmla="*/ 70703 h 278266"/>
                            <a:gd name="connsiteX2" fmla="*/ 384272 w 1444527"/>
                            <a:gd name="connsiteY2" fmla="*/ 580 h 278266"/>
                            <a:gd name="connsiteX3" fmla="*/ 943033 w 1444527"/>
                            <a:gd name="connsiteY3" fmla="*/ 43590 h 278266"/>
                            <a:gd name="connsiteX4" fmla="*/ 1444527 w 1444527"/>
                            <a:gd name="connsiteY4" fmla="*/ 149865 h 278266"/>
                            <a:gd name="connsiteX0" fmla="*/ 0 w 1444527"/>
                            <a:gd name="connsiteY0" fmla="*/ 279921 h 279921"/>
                            <a:gd name="connsiteX1" fmla="*/ 104424 w 1444527"/>
                            <a:gd name="connsiteY1" fmla="*/ 108354 h 279921"/>
                            <a:gd name="connsiteX2" fmla="*/ 384272 w 1444527"/>
                            <a:gd name="connsiteY2" fmla="*/ 2235 h 279921"/>
                            <a:gd name="connsiteX3" fmla="*/ 943033 w 1444527"/>
                            <a:gd name="connsiteY3" fmla="*/ 45245 h 279921"/>
                            <a:gd name="connsiteX4" fmla="*/ 1444527 w 1444527"/>
                            <a:gd name="connsiteY4" fmla="*/ 151520 h 279921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386578 h 386578"/>
                            <a:gd name="connsiteX1" fmla="*/ 75849 w 1444527"/>
                            <a:gd name="connsiteY1" fmla="*/ 227010 h 386578"/>
                            <a:gd name="connsiteX2" fmla="*/ 374747 w 1444527"/>
                            <a:gd name="connsiteY2" fmla="*/ 905 h 386578"/>
                            <a:gd name="connsiteX3" fmla="*/ 943033 w 1444527"/>
                            <a:gd name="connsiteY3" fmla="*/ 151902 h 386578"/>
                            <a:gd name="connsiteX4" fmla="*/ 1444527 w 1444527"/>
                            <a:gd name="connsiteY4" fmla="*/ 258177 h 386578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5591 h 395591"/>
                            <a:gd name="connsiteX1" fmla="*/ 75849 w 1444527"/>
                            <a:gd name="connsiteY1" fmla="*/ 236023 h 395591"/>
                            <a:gd name="connsiteX2" fmla="*/ 289022 w 1444527"/>
                            <a:gd name="connsiteY2" fmla="*/ 5919 h 395591"/>
                            <a:gd name="connsiteX3" fmla="*/ 952558 w 1444527"/>
                            <a:gd name="connsiteY3" fmla="*/ 84924 h 395591"/>
                            <a:gd name="connsiteX4" fmla="*/ 1444527 w 1444527"/>
                            <a:gd name="connsiteY4" fmla="*/ 267190 h 395591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56799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54052"/>
                            <a:gd name="connsiteY0" fmla="*/ 224635 h 264214"/>
                            <a:gd name="connsiteX1" fmla="*/ 66324 w 1454052"/>
                            <a:gd name="connsiteY1" fmla="*/ 177054 h 264214"/>
                            <a:gd name="connsiteX2" fmla="*/ 298547 w 1454052"/>
                            <a:gd name="connsiteY2" fmla="*/ 2943 h 264214"/>
                            <a:gd name="connsiteX3" fmla="*/ 962083 w 1454052"/>
                            <a:gd name="connsiteY3" fmla="*/ 81948 h 264214"/>
                            <a:gd name="connsiteX4" fmla="*/ 1454052 w 1454052"/>
                            <a:gd name="connsiteY4" fmla="*/ 264214 h 264214"/>
                            <a:gd name="connsiteX0" fmla="*/ 0 w 1454052"/>
                            <a:gd name="connsiteY0" fmla="*/ 221954 h 261533"/>
                            <a:gd name="connsiteX1" fmla="*/ 104424 w 1454052"/>
                            <a:gd name="connsiteY1" fmla="*/ 102381 h 261533"/>
                            <a:gd name="connsiteX2" fmla="*/ 298547 w 1454052"/>
                            <a:gd name="connsiteY2" fmla="*/ 262 h 261533"/>
                            <a:gd name="connsiteX3" fmla="*/ 962083 w 1454052"/>
                            <a:gd name="connsiteY3" fmla="*/ 79267 h 261533"/>
                            <a:gd name="connsiteX4" fmla="*/ 1454052 w 1454052"/>
                            <a:gd name="connsiteY4" fmla="*/ 261533 h 261533"/>
                            <a:gd name="connsiteX0" fmla="*/ 0 w 1473102"/>
                            <a:gd name="connsiteY0" fmla="*/ 222138 h 373704"/>
                            <a:gd name="connsiteX1" fmla="*/ 104424 w 1473102"/>
                            <a:gd name="connsiteY1" fmla="*/ 102565 h 373704"/>
                            <a:gd name="connsiteX2" fmla="*/ 298547 w 1473102"/>
                            <a:gd name="connsiteY2" fmla="*/ 446 h 373704"/>
                            <a:gd name="connsiteX3" fmla="*/ 962083 w 1473102"/>
                            <a:gd name="connsiteY3" fmla="*/ 79451 h 373704"/>
                            <a:gd name="connsiteX4" fmla="*/ 1473102 w 1473102"/>
                            <a:gd name="connsiteY4" fmla="*/ 373704 h 373704"/>
                            <a:gd name="connsiteX0" fmla="*/ 0 w 1473102"/>
                            <a:gd name="connsiteY0" fmla="*/ 221747 h 373313"/>
                            <a:gd name="connsiteX1" fmla="*/ 85374 w 1473102"/>
                            <a:gd name="connsiteY1" fmla="*/ 86176 h 373313"/>
                            <a:gd name="connsiteX2" fmla="*/ 298547 w 1473102"/>
                            <a:gd name="connsiteY2" fmla="*/ 55 h 373313"/>
                            <a:gd name="connsiteX3" fmla="*/ 962083 w 1473102"/>
                            <a:gd name="connsiteY3" fmla="*/ 79060 h 373313"/>
                            <a:gd name="connsiteX4" fmla="*/ 1473102 w 1473102"/>
                            <a:gd name="connsiteY4" fmla="*/ 373313 h 373313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2330 h 373896"/>
                            <a:gd name="connsiteX1" fmla="*/ 47274 w 1473102"/>
                            <a:gd name="connsiteY1" fmla="*/ 70761 h 373896"/>
                            <a:gd name="connsiteX2" fmla="*/ 298547 w 1473102"/>
                            <a:gd name="connsiteY2" fmla="*/ 638 h 373896"/>
                            <a:gd name="connsiteX3" fmla="*/ 1019233 w 1473102"/>
                            <a:gd name="connsiteY3" fmla="*/ 107640 h 373896"/>
                            <a:gd name="connsiteX4" fmla="*/ 1473102 w 1473102"/>
                            <a:gd name="connsiteY4" fmla="*/ 373896 h 373896"/>
                            <a:gd name="connsiteX0" fmla="*/ 2374 w 1475476"/>
                            <a:gd name="connsiteY0" fmla="*/ 234213 h 385779"/>
                            <a:gd name="connsiteX1" fmla="*/ 49648 w 1475476"/>
                            <a:gd name="connsiteY1" fmla="*/ 82644 h 385779"/>
                            <a:gd name="connsiteX2" fmla="*/ 510471 w 1475476"/>
                            <a:gd name="connsiteY2" fmla="*/ 522 h 385779"/>
                            <a:gd name="connsiteX3" fmla="*/ 1021607 w 1475476"/>
                            <a:gd name="connsiteY3" fmla="*/ 119523 h 385779"/>
                            <a:gd name="connsiteX4" fmla="*/ 1475476 w 1475476"/>
                            <a:gd name="connsiteY4" fmla="*/ 385779 h 385779"/>
                            <a:gd name="connsiteX0" fmla="*/ 0 w 1473102"/>
                            <a:gd name="connsiteY0" fmla="*/ 234087 h 385653"/>
                            <a:gd name="connsiteX1" fmla="*/ 1520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87 h 385653"/>
                            <a:gd name="connsiteX1" fmla="*/ 1901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16 h 385582"/>
                            <a:gd name="connsiteX1" fmla="*/ 97135 w 1473102"/>
                            <a:gd name="connsiteY1" fmla="*/ 157397 h 385582"/>
                            <a:gd name="connsiteX2" fmla="*/ 190149 w 1473102"/>
                            <a:gd name="connsiteY2" fmla="*/ 86447 h 385582"/>
                            <a:gd name="connsiteX3" fmla="*/ 508097 w 1473102"/>
                            <a:gd name="connsiteY3" fmla="*/ 325 h 385582"/>
                            <a:gd name="connsiteX4" fmla="*/ 1019233 w 1473102"/>
                            <a:gd name="connsiteY4" fmla="*/ 119326 h 385582"/>
                            <a:gd name="connsiteX5" fmla="*/ 1473102 w 1473102"/>
                            <a:gd name="connsiteY5" fmla="*/ 385582 h 385582"/>
                            <a:gd name="connsiteX0" fmla="*/ 0 w 1473102"/>
                            <a:gd name="connsiteY0" fmla="*/ 234024 h 385590"/>
                            <a:gd name="connsiteX1" fmla="*/ 59035 w 1473102"/>
                            <a:gd name="connsiteY1" fmla="*/ 169404 h 385590"/>
                            <a:gd name="connsiteX2" fmla="*/ 190149 w 1473102"/>
                            <a:gd name="connsiteY2" fmla="*/ 86455 h 385590"/>
                            <a:gd name="connsiteX3" fmla="*/ 508097 w 1473102"/>
                            <a:gd name="connsiteY3" fmla="*/ 333 h 385590"/>
                            <a:gd name="connsiteX4" fmla="*/ 1019233 w 1473102"/>
                            <a:gd name="connsiteY4" fmla="*/ 119334 h 385590"/>
                            <a:gd name="connsiteX5" fmla="*/ 1473102 w 1473102"/>
                            <a:gd name="connsiteY5" fmla="*/ 385590 h 385590"/>
                            <a:gd name="connsiteX0" fmla="*/ 0 w 1473102"/>
                            <a:gd name="connsiteY0" fmla="*/ 234575 h 386141"/>
                            <a:gd name="connsiteX1" fmla="*/ 59035 w 1473102"/>
                            <a:gd name="connsiteY1" fmla="*/ 169955 h 386141"/>
                            <a:gd name="connsiteX2" fmla="*/ 209199 w 1473102"/>
                            <a:gd name="connsiteY2" fmla="*/ 71008 h 386141"/>
                            <a:gd name="connsiteX3" fmla="*/ 508097 w 1473102"/>
                            <a:gd name="connsiteY3" fmla="*/ 884 h 386141"/>
                            <a:gd name="connsiteX4" fmla="*/ 1019233 w 1473102"/>
                            <a:gd name="connsiteY4" fmla="*/ 119885 h 386141"/>
                            <a:gd name="connsiteX5" fmla="*/ 1473102 w 1473102"/>
                            <a:gd name="connsiteY5" fmla="*/ 386141 h 386141"/>
                            <a:gd name="connsiteX0" fmla="*/ 0 w 1473102"/>
                            <a:gd name="connsiteY0" fmla="*/ 235224 h 386790"/>
                            <a:gd name="connsiteX1" fmla="*/ 59035 w 1473102"/>
                            <a:gd name="connsiteY1" fmla="*/ 170604 h 386790"/>
                            <a:gd name="connsiteX2" fmla="*/ 227539 w 1473102"/>
                            <a:gd name="connsiteY2" fmla="*/ 60656 h 386790"/>
                            <a:gd name="connsiteX3" fmla="*/ 508097 w 1473102"/>
                            <a:gd name="connsiteY3" fmla="*/ 1533 h 386790"/>
                            <a:gd name="connsiteX4" fmla="*/ 1019233 w 1473102"/>
                            <a:gd name="connsiteY4" fmla="*/ 120534 h 386790"/>
                            <a:gd name="connsiteX5" fmla="*/ 1473102 w 1473102"/>
                            <a:gd name="connsiteY5" fmla="*/ 386790 h 3867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473102" h="386790">
                              <a:moveTo>
                                <a:pt x="0" y="235224"/>
                              </a:moveTo>
                              <a:cubicBezTo>
                                <a:pt x="9839" y="223787"/>
                                <a:pt x="27344" y="195199"/>
                                <a:pt x="59035" y="170604"/>
                              </a:cubicBezTo>
                              <a:cubicBezTo>
                                <a:pt x="90726" y="146009"/>
                                <a:pt x="152695" y="88834"/>
                                <a:pt x="227539" y="60656"/>
                              </a:cubicBezTo>
                              <a:cubicBezTo>
                                <a:pt x="302383" y="32478"/>
                                <a:pt x="376148" y="-8447"/>
                                <a:pt x="508097" y="1533"/>
                              </a:cubicBezTo>
                              <a:cubicBezTo>
                                <a:pt x="640046" y="11513"/>
                                <a:pt x="858399" y="56325"/>
                                <a:pt x="1019233" y="120534"/>
                              </a:cubicBezTo>
                              <a:cubicBezTo>
                                <a:pt x="1180067" y="184744"/>
                                <a:pt x="1386909" y="312096"/>
                                <a:pt x="1473102" y="38679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35" name="Volný tvar 34"/>
                        <p:cNvSpPr/>
                        <p:nvPr/>
                      </p:nvSpPr>
                      <p:spPr>
                        <a:xfrm>
                          <a:off x="3147345" y="4593797"/>
                          <a:ext cx="1429022" cy="145642"/>
                        </a:xfrm>
                        <a:custGeom>
                          <a:avLst/>
                          <a:gdLst>
                            <a:gd name="connsiteX0" fmla="*/ 0 w 1441722"/>
                            <a:gd name="connsiteY0" fmla="*/ 143051 h 143051"/>
                            <a:gd name="connsiteX1" fmla="*/ 1441722 w 1441722"/>
                            <a:gd name="connsiteY1" fmla="*/ 0 h 143051"/>
                            <a:gd name="connsiteX0" fmla="*/ 0 w 1441722"/>
                            <a:gd name="connsiteY0" fmla="*/ 143051 h 143051"/>
                            <a:gd name="connsiteX1" fmla="*/ 645128 w 1441722"/>
                            <a:gd name="connsiteY1" fmla="*/ 78538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650737 w 1441722"/>
                            <a:gd name="connsiteY1" fmla="*/ 109392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745987 w 1441722"/>
                            <a:gd name="connsiteY1" fmla="*/ 88645 h 143051"/>
                            <a:gd name="connsiteX2" fmla="*/ 1441722 w 1441722"/>
                            <a:gd name="connsiteY2" fmla="*/ 0 h 143051"/>
                            <a:gd name="connsiteX0" fmla="*/ 0 w 1429022"/>
                            <a:gd name="connsiteY0" fmla="*/ 25482 h 88645"/>
                            <a:gd name="connsiteX1" fmla="*/ 733287 w 1429022"/>
                            <a:gd name="connsiteY1" fmla="*/ 88645 h 88645"/>
                            <a:gd name="connsiteX2" fmla="*/ 1429022 w 1429022"/>
                            <a:gd name="connsiteY2" fmla="*/ 0 h 88645"/>
                            <a:gd name="connsiteX0" fmla="*/ 0 w 1429022"/>
                            <a:gd name="connsiteY0" fmla="*/ 25482 h 101941"/>
                            <a:gd name="connsiteX1" fmla="*/ 733287 w 1429022"/>
                            <a:gd name="connsiteY1" fmla="*/ 88645 h 101941"/>
                            <a:gd name="connsiteX2" fmla="*/ 1429022 w 1429022"/>
                            <a:gd name="connsiteY2" fmla="*/ 0 h 101941"/>
                            <a:gd name="connsiteX0" fmla="*/ 0 w 1429022"/>
                            <a:gd name="connsiteY0" fmla="*/ 25482 h 97355"/>
                            <a:gd name="connsiteX1" fmla="*/ 457545 w 1429022"/>
                            <a:gd name="connsiteY1" fmla="*/ 86906 h 97355"/>
                            <a:gd name="connsiteX2" fmla="*/ 733287 w 1429022"/>
                            <a:gd name="connsiteY2" fmla="*/ 88645 h 97355"/>
                            <a:gd name="connsiteX3" fmla="*/ 1429022 w 1429022"/>
                            <a:gd name="connsiteY3" fmla="*/ 0 h 97355"/>
                            <a:gd name="connsiteX0" fmla="*/ 0 w 1429022"/>
                            <a:gd name="connsiteY0" fmla="*/ 25482 h 150446"/>
                            <a:gd name="connsiteX1" fmla="*/ 419445 w 1429022"/>
                            <a:gd name="connsiteY1" fmla="*/ 149149 h 150446"/>
                            <a:gd name="connsiteX2" fmla="*/ 733287 w 1429022"/>
                            <a:gd name="connsiteY2" fmla="*/ 88645 h 150446"/>
                            <a:gd name="connsiteX3" fmla="*/ 1429022 w 1429022"/>
                            <a:gd name="connsiteY3" fmla="*/ 0 h 150446"/>
                            <a:gd name="connsiteX0" fmla="*/ 0 w 1429022"/>
                            <a:gd name="connsiteY0" fmla="*/ 25482 h 150799"/>
                            <a:gd name="connsiteX1" fmla="*/ 419445 w 1429022"/>
                            <a:gd name="connsiteY1" fmla="*/ 149149 h 150799"/>
                            <a:gd name="connsiteX2" fmla="*/ 752337 w 1429022"/>
                            <a:gd name="connsiteY2" fmla="*/ 102477 h 150799"/>
                            <a:gd name="connsiteX3" fmla="*/ 1429022 w 1429022"/>
                            <a:gd name="connsiteY3" fmla="*/ 0 h 150799"/>
                            <a:gd name="connsiteX0" fmla="*/ 0 w 1429022"/>
                            <a:gd name="connsiteY0" fmla="*/ 25482 h 154295"/>
                            <a:gd name="connsiteX1" fmla="*/ 419445 w 1429022"/>
                            <a:gd name="connsiteY1" fmla="*/ 149149 h 154295"/>
                            <a:gd name="connsiteX2" fmla="*/ 752337 w 1429022"/>
                            <a:gd name="connsiteY2" fmla="*/ 102477 h 154295"/>
                            <a:gd name="connsiteX3" fmla="*/ 1429022 w 1429022"/>
                            <a:gd name="connsiteY3" fmla="*/ 0 h 154295"/>
                            <a:gd name="connsiteX0" fmla="*/ 0 w 1429022"/>
                            <a:gd name="connsiteY0" fmla="*/ 25482 h 161186"/>
                            <a:gd name="connsiteX1" fmla="*/ 419445 w 1429022"/>
                            <a:gd name="connsiteY1" fmla="*/ 149149 h 161186"/>
                            <a:gd name="connsiteX2" fmla="*/ 765037 w 1429022"/>
                            <a:gd name="connsiteY2" fmla="*/ 123225 h 161186"/>
                            <a:gd name="connsiteX3" fmla="*/ 1429022 w 1429022"/>
                            <a:gd name="connsiteY3" fmla="*/ 0 h 161186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6806"/>
                            <a:gd name="connsiteX1" fmla="*/ 419445 w 1429022"/>
                            <a:gd name="connsiteY1" fmla="*/ 149149 h 156806"/>
                            <a:gd name="connsiteX2" fmla="*/ 669787 w 1429022"/>
                            <a:gd name="connsiteY2" fmla="*/ 150889 h 156806"/>
                            <a:gd name="connsiteX3" fmla="*/ 1429022 w 1429022"/>
                            <a:gd name="connsiteY3" fmla="*/ 0 h 156806"/>
                            <a:gd name="connsiteX0" fmla="*/ 0 w 1429022"/>
                            <a:gd name="connsiteY0" fmla="*/ 25482 h 152231"/>
                            <a:gd name="connsiteX1" fmla="*/ 324195 w 1429022"/>
                            <a:gd name="connsiteY1" fmla="*/ 121486 h 152231"/>
                            <a:gd name="connsiteX2" fmla="*/ 669787 w 1429022"/>
                            <a:gd name="connsiteY2" fmla="*/ 150889 h 152231"/>
                            <a:gd name="connsiteX3" fmla="*/ 1429022 w 1429022"/>
                            <a:gd name="connsiteY3" fmla="*/ 0 h 152231"/>
                            <a:gd name="connsiteX0" fmla="*/ 0 w 1429022"/>
                            <a:gd name="connsiteY0" fmla="*/ 25482 h 172454"/>
                            <a:gd name="connsiteX1" fmla="*/ 324195 w 1429022"/>
                            <a:gd name="connsiteY1" fmla="*/ 121486 h 172454"/>
                            <a:gd name="connsiteX2" fmla="*/ 523737 w 1429022"/>
                            <a:gd name="connsiteY2" fmla="*/ 171637 h 172454"/>
                            <a:gd name="connsiteX3" fmla="*/ 1429022 w 1429022"/>
                            <a:gd name="connsiteY3" fmla="*/ 0 h 172454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284"/>
                            <a:gd name="connsiteX1" fmla="*/ 241645 w 1429022"/>
                            <a:gd name="connsiteY1" fmla="*/ 107654 h 172284"/>
                            <a:gd name="connsiteX2" fmla="*/ 523737 w 1429022"/>
                            <a:gd name="connsiteY2" fmla="*/ 171637 h 172284"/>
                            <a:gd name="connsiteX3" fmla="*/ 1429022 w 1429022"/>
                            <a:gd name="connsiteY3" fmla="*/ 0 h 172284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58622"/>
                            <a:gd name="connsiteX1" fmla="*/ 241645 w 1429022"/>
                            <a:gd name="connsiteY1" fmla="*/ 107654 h 158622"/>
                            <a:gd name="connsiteX2" fmla="*/ 447537 w 1429022"/>
                            <a:gd name="connsiteY2" fmla="*/ 157805 h 158622"/>
                            <a:gd name="connsiteX3" fmla="*/ 1429022 w 1429022"/>
                            <a:gd name="connsiteY3" fmla="*/ 0 h 158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429022" h="158622">
                              <a:moveTo>
                                <a:pt x="0" y="25482"/>
                              </a:moveTo>
                              <a:cubicBezTo>
                                <a:pt x="76257" y="35719"/>
                                <a:pt x="252781" y="117875"/>
                                <a:pt x="241645" y="107654"/>
                              </a:cubicBezTo>
                              <a:cubicBezTo>
                                <a:pt x="249560" y="118181"/>
                                <a:pt x="425324" y="165374"/>
                                <a:pt x="447537" y="157805"/>
                              </a:cubicBezTo>
                              <a:lnTo>
                                <a:pt x="1429022" y="0"/>
                              </a:ln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  <p:grpSp>
                    <p:nvGrpSpPr>
                      <p:cNvPr id="22" name="Skupina 21"/>
                      <p:cNvGrpSpPr/>
                      <p:nvPr/>
                    </p:nvGrpSpPr>
                    <p:grpSpPr>
                      <a:xfrm>
                        <a:off x="1691680" y="1548992"/>
                        <a:ext cx="5986189" cy="3617492"/>
                        <a:chOff x="1682155" y="1548992"/>
                        <a:chExt cx="5986189" cy="3617492"/>
                      </a:xfrm>
                    </p:grpSpPr>
                    <p:grpSp>
                      <p:nvGrpSpPr>
                        <p:cNvPr id="23" name="Skupina 22"/>
                        <p:cNvGrpSpPr/>
                        <p:nvPr/>
                      </p:nvGrpSpPr>
                      <p:grpSpPr>
                        <a:xfrm>
                          <a:off x="1682155" y="1548992"/>
                          <a:ext cx="5986189" cy="3617492"/>
                          <a:chOff x="962075" y="1548992"/>
                          <a:chExt cx="5986189" cy="3617492"/>
                        </a:xfrm>
                      </p:grpSpPr>
                      <p:grpSp>
                        <p:nvGrpSpPr>
                          <p:cNvPr id="28" name="Skupina 27"/>
                          <p:cNvGrpSpPr/>
                          <p:nvPr/>
                        </p:nvGrpSpPr>
                        <p:grpSpPr>
                          <a:xfrm>
                            <a:off x="962075" y="1548992"/>
                            <a:ext cx="4257997" cy="3310643"/>
                            <a:chOff x="962075" y="828912"/>
                            <a:chExt cx="4257997" cy="3310643"/>
                          </a:xfrm>
                        </p:grpSpPr>
                        <p:cxnSp>
                          <p:nvCxnSpPr>
                            <p:cNvPr id="30" name="Přímá spojnice 29"/>
                            <p:cNvCxnSpPr/>
                            <p:nvPr/>
                          </p:nvCxnSpPr>
                          <p:spPr>
                            <a:xfrm>
                              <a:off x="962075" y="828912"/>
                              <a:ext cx="0" cy="3310643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1" name="Přímá spojnice 30"/>
                            <p:cNvCxnSpPr/>
                            <p:nvPr/>
                          </p:nvCxnSpPr>
                          <p:spPr>
                            <a:xfrm flipH="1">
                              <a:off x="971600" y="4139555"/>
                              <a:ext cx="4248472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9" name="TextovéPole 28"/>
                          <p:cNvSpPr txBox="1"/>
                          <p:nvPr/>
                        </p:nvSpPr>
                        <p:spPr>
                          <a:xfrm>
                            <a:off x="4716016" y="4797152"/>
                            <a:ext cx="223224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cs-CZ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V</a:t>
                            </a:r>
                            <a:r>
                              <a:rPr lang="en-US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[</a:t>
                            </a:r>
                            <a:r>
                              <a:rPr lang="cs-CZ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ml</a:t>
                            </a:r>
                            <a:r>
                              <a:rPr lang="en-US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]</a:t>
                            </a:r>
                            <a:endParaRPr lang="cs-CZ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4" name="Ovál 23"/>
                        <p:cNvSpPr/>
                        <p:nvPr/>
                      </p:nvSpPr>
                      <p:spPr>
                        <a:xfrm>
                          <a:off x="4499992" y="4571256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5" name="Ovál 24"/>
                        <p:cNvSpPr/>
                        <p:nvPr/>
                      </p:nvSpPr>
                      <p:spPr>
                        <a:xfrm>
                          <a:off x="3047972" y="4579968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6" name="Ovál 25"/>
                        <p:cNvSpPr/>
                        <p:nvPr/>
                      </p:nvSpPr>
                      <p:spPr>
                        <a:xfrm>
                          <a:off x="4499992" y="2996952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  <p:sp>
                      <p:nvSpPr>
                        <p:cNvPr id="27" name="Ovál 26"/>
                        <p:cNvSpPr/>
                        <p:nvPr/>
                      </p:nvSpPr>
                      <p:spPr>
                        <a:xfrm>
                          <a:off x="3039641" y="2708920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/>
                        </a:p>
                      </p:txBody>
                    </p:sp>
                  </p:grpSp>
                </p:grpSp>
                <p:sp>
                  <p:nvSpPr>
                    <p:cNvPr id="17" name="TextovéPole 16"/>
                    <p:cNvSpPr txBox="1"/>
                    <p:nvPr/>
                  </p:nvSpPr>
                  <p:spPr>
                    <a:xfrm>
                      <a:off x="2483768" y="3645024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IVR</a:t>
                      </a:r>
                    </a:p>
                  </p:txBody>
                </p:sp>
                <p:sp>
                  <p:nvSpPr>
                    <p:cNvPr id="18" name="TextovéPole 17"/>
                    <p:cNvSpPr txBox="1"/>
                    <p:nvPr/>
                  </p:nvSpPr>
                  <p:spPr>
                    <a:xfrm>
                      <a:off x="4624958" y="3645024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IVK</a:t>
                      </a:r>
                    </a:p>
                  </p:txBody>
                </p:sp>
                <p:sp>
                  <p:nvSpPr>
                    <p:cNvPr id="19" name="TextovéPole 18"/>
                    <p:cNvSpPr txBox="1"/>
                    <p:nvPr/>
                  </p:nvSpPr>
                  <p:spPr>
                    <a:xfrm>
                      <a:off x="3472830" y="1988840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p:txBody>
                </p:sp>
                <p:sp>
                  <p:nvSpPr>
                    <p:cNvPr id="20" name="TextovéPole 19"/>
                    <p:cNvSpPr txBox="1"/>
                    <p:nvPr/>
                  </p:nvSpPr>
                  <p:spPr>
                    <a:xfrm>
                      <a:off x="3472830" y="4221088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</a:t>
                      </a:r>
                    </a:p>
                  </p:txBody>
                </p:sp>
              </p:grpSp>
            </p:grpSp>
          </p:grpSp>
        </p:grpSp>
      </p:grpSp>
      <p:sp>
        <p:nvSpPr>
          <p:cNvPr id="53" name="TextovéPole 52"/>
          <p:cNvSpPr txBox="1"/>
          <p:nvPr/>
        </p:nvSpPr>
        <p:spPr>
          <a:xfrm>
            <a:off x="5292080" y="2348880"/>
            <a:ext cx="195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Systola= IVK+EF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146923" y="2636912"/>
            <a:ext cx="175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IVK=0.06s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EF=0.21s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5301045" y="32040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Diastola= IVR+PF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6255079" y="343854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IVR=0.07s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PF=0.49s</a:t>
            </a:r>
          </a:p>
        </p:txBody>
      </p:sp>
    </p:spTree>
    <p:extLst>
      <p:ext uri="{BB962C8B-B14F-4D97-AF65-F5344CB8AC3E}">
        <p14:creationId xmlns:p14="http://schemas.microsoft.com/office/powerpoint/2010/main" val="3859855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Srdeční cyklus (revoluce)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7504" y="1591816"/>
            <a:ext cx="8928992" cy="757064"/>
          </a:xfrm>
        </p:spPr>
        <p:txBody>
          <a:bodyPr/>
          <a:lstStyle/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Izovolumická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kontrakce, Ejekční fáze</a:t>
            </a:r>
          </a:p>
        </p:txBody>
      </p:sp>
      <p:pic>
        <p:nvPicPr>
          <p:cNvPr id="2050" name="Picture 2" descr="C:\Users\Kateřina\Desktop\výuka\praktika\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50" y="2520280"/>
            <a:ext cx="5507554" cy="3717032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1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548680"/>
            <a:ext cx="8784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POLYGRAFIE</a:t>
            </a:r>
            <a:r>
              <a:rPr lang="cs-CZ" dirty="0"/>
              <a:t> </a:t>
            </a:r>
            <a:r>
              <a:rPr lang="cs-CZ" sz="2400" dirty="0"/>
              <a:t>– současné snímání několika fyziologických veličin různými neinvazivními nebo invazivními metodikami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2852936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FONOKARDIOGRAFIE</a:t>
            </a:r>
            <a:r>
              <a:rPr lang="cs-CZ" sz="2400" dirty="0"/>
              <a:t>		-  metoda umožňující grafické zobrazení 				zvuků, 	které vznikají v srdci </a:t>
            </a:r>
          </a:p>
          <a:p>
            <a:endParaRPr lang="cs-CZ" sz="2400" dirty="0"/>
          </a:p>
          <a:p>
            <a:r>
              <a:rPr lang="cs-CZ" sz="2400" b="1" dirty="0"/>
              <a:t>ELEKTROKARDIOGRAFIE</a:t>
            </a:r>
            <a:r>
              <a:rPr lang="cs-CZ" sz="2400" dirty="0"/>
              <a:t>	- metoda  založená na snímání 					elektrické aktivity srdečního svalu</a:t>
            </a:r>
          </a:p>
          <a:p>
            <a:endParaRPr lang="cs-CZ" sz="2400" dirty="0"/>
          </a:p>
          <a:p>
            <a:r>
              <a:rPr lang="cs-CZ" sz="2400" b="1" dirty="0"/>
              <a:t>SFYGMOGRAFIE</a:t>
            </a:r>
            <a:r>
              <a:rPr lang="cs-CZ" sz="2400" dirty="0"/>
              <a:t>		- grafický záznam tepenného pulsu</a:t>
            </a:r>
          </a:p>
          <a:p>
            <a:r>
              <a:rPr lang="cs-CZ" sz="2400" dirty="0"/>
              <a:t>				</a:t>
            </a:r>
            <a:r>
              <a:rPr lang="cs-CZ" sz="2200" i="1" dirty="0"/>
              <a:t>!záznam pulsu na a. </a:t>
            </a:r>
            <a:r>
              <a:rPr lang="cs-CZ" sz="2200" i="1" dirty="0" err="1"/>
              <a:t>carotis</a:t>
            </a:r>
            <a:r>
              <a:rPr lang="cs-CZ" sz="2200" i="1" dirty="0"/>
              <a:t> je posunut 					časově vůči záznamu pulsu z kořene 					aorty!</a:t>
            </a:r>
          </a:p>
        </p:txBody>
      </p:sp>
    </p:spTree>
    <p:extLst>
      <p:ext uri="{BB962C8B-B14F-4D97-AF65-F5344CB8AC3E}">
        <p14:creationId xmlns:p14="http://schemas.microsoft.com/office/powerpoint/2010/main" val="380219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kupina 73"/>
          <p:cNvGrpSpPr/>
          <p:nvPr/>
        </p:nvGrpSpPr>
        <p:grpSpPr>
          <a:xfrm>
            <a:off x="1955859" y="730796"/>
            <a:ext cx="5794018" cy="5218484"/>
            <a:chOff x="1955859" y="82724"/>
            <a:chExt cx="5794018" cy="5218484"/>
          </a:xfrm>
        </p:grpSpPr>
        <p:cxnSp>
          <p:nvCxnSpPr>
            <p:cNvPr id="75" name="Přímá spojnice 74"/>
            <p:cNvCxnSpPr/>
            <p:nvPr/>
          </p:nvCxnSpPr>
          <p:spPr>
            <a:xfrm flipH="1">
              <a:off x="2474514" y="260648"/>
              <a:ext cx="1681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/>
            <p:cNvCxnSpPr/>
            <p:nvPr/>
          </p:nvCxnSpPr>
          <p:spPr>
            <a:xfrm flipH="1">
              <a:off x="3380246" y="260648"/>
              <a:ext cx="3478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/>
            <p:cNvCxnSpPr/>
            <p:nvPr/>
          </p:nvCxnSpPr>
          <p:spPr>
            <a:xfrm>
              <a:off x="3887780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>
              <a:off x="5712455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6148603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římá spojnice 79"/>
            <p:cNvCxnSpPr/>
            <p:nvPr/>
          </p:nvCxnSpPr>
          <p:spPr>
            <a:xfrm>
              <a:off x="7056132" y="260648"/>
              <a:ext cx="10165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>
              <a:off x="7560188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Skupina 81"/>
            <p:cNvGrpSpPr/>
            <p:nvPr/>
          </p:nvGrpSpPr>
          <p:grpSpPr>
            <a:xfrm>
              <a:off x="1955859" y="82724"/>
              <a:ext cx="5794018" cy="406265"/>
              <a:chOff x="1955859" y="82724"/>
              <a:chExt cx="5794018" cy="406265"/>
            </a:xfrm>
          </p:grpSpPr>
          <p:sp>
            <p:nvSpPr>
              <p:cNvPr id="84" name="TextovéPole 83"/>
              <p:cNvSpPr txBox="1"/>
              <p:nvPr/>
            </p:nvSpPr>
            <p:spPr>
              <a:xfrm>
                <a:off x="1955859" y="83865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2585797" y="88290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86" name="TextovéPole 85"/>
              <p:cNvSpPr txBox="1"/>
              <p:nvPr/>
            </p:nvSpPr>
            <p:spPr>
              <a:xfrm>
                <a:off x="3324927" y="83865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  <p:sp>
            <p:nvSpPr>
              <p:cNvPr id="87" name="TextovéPole 86"/>
              <p:cNvSpPr txBox="1"/>
              <p:nvPr/>
            </p:nvSpPr>
            <p:spPr>
              <a:xfrm>
                <a:off x="4399714" y="82724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</a:p>
            </p:txBody>
          </p:sp>
          <p:sp>
            <p:nvSpPr>
              <p:cNvPr id="88" name="TextovéPole 87"/>
              <p:cNvSpPr txBox="1"/>
              <p:nvPr/>
            </p:nvSpPr>
            <p:spPr>
              <a:xfrm>
                <a:off x="5629183" y="82724"/>
                <a:ext cx="74835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89" name="TextovéPole 88"/>
              <p:cNvSpPr txBox="1"/>
              <p:nvPr/>
            </p:nvSpPr>
            <p:spPr>
              <a:xfrm>
                <a:off x="6271922" y="88290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90" name="TextovéPole 89"/>
              <p:cNvSpPr txBox="1"/>
              <p:nvPr/>
            </p:nvSpPr>
            <p:spPr>
              <a:xfrm>
                <a:off x="7001527" y="82724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</p:grpSp>
        <p:cxnSp>
          <p:nvCxnSpPr>
            <p:cNvPr id="83" name="Přímá spojnice 82"/>
            <p:cNvCxnSpPr/>
            <p:nvPr/>
          </p:nvCxnSpPr>
          <p:spPr>
            <a:xfrm>
              <a:off x="2038077" y="260648"/>
              <a:ext cx="4097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Skupina 90"/>
          <p:cNvGrpSpPr/>
          <p:nvPr/>
        </p:nvGrpSpPr>
        <p:grpSpPr>
          <a:xfrm>
            <a:off x="107504" y="1316390"/>
            <a:ext cx="8100756" cy="1536546"/>
            <a:chOff x="107504" y="668318"/>
            <a:chExt cx="8100756" cy="1536546"/>
          </a:xfrm>
        </p:grpSpPr>
        <p:grpSp>
          <p:nvGrpSpPr>
            <p:cNvPr id="92" name="Skupina 91"/>
            <p:cNvGrpSpPr/>
            <p:nvPr/>
          </p:nvGrpSpPr>
          <p:grpSpPr>
            <a:xfrm>
              <a:off x="755576" y="668318"/>
              <a:ext cx="7452684" cy="1536546"/>
              <a:chOff x="755576" y="1340768"/>
              <a:chExt cx="7452684" cy="1536546"/>
            </a:xfrm>
          </p:grpSpPr>
          <p:grpSp>
            <p:nvGrpSpPr>
              <p:cNvPr id="94" name="Skupina 93"/>
              <p:cNvGrpSpPr/>
              <p:nvPr/>
            </p:nvGrpSpPr>
            <p:grpSpPr>
              <a:xfrm>
                <a:off x="755576" y="1340768"/>
                <a:ext cx="3780276" cy="1536546"/>
                <a:chOff x="755576" y="1340768"/>
                <a:chExt cx="3780276" cy="1536546"/>
              </a:xfrm>
            </p:grpSpPr>
            <p:cxnSp>
              <p:nvCxnSpPr>
                <p:cNvPr id="107" name="Přímá spojnice 106"/>
                <p:cNvCxnSpPr/>
                <p:nvPr/>
              </p:nvCxnSpPr>
              <p:spPr>
                <a:xfrm>
                  <a:off x="1839610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/>
                <p:cNvCxnSpPr/>
                <p:nvPr/>
              </p:nvCxnSpPr>
              <p:spPr>
                <a:xfrm flipV="1">
                  <a:off x="2182281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9" name="Skupina 108"/>
                <p:cNvGrpSpPr/>
                <p:nvPr/>
              </p:nvGrpSpPr>
              <p:grpSpPr>
                <a:xfrm>
                  <a:off x="755576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110" name="Přímá spojnice 109"/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Přímá spojnice 110"/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Přímá spojnice 111"/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Přímá spojnice 112"/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Přímá spojnice 113"/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Volný tvar 114"/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cxnSp>
                <p:nvCxnSpPr>
                  <p:cNvPr id="116" name="Přímá spojnice 115"/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Volný tvar 116"/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95" name="Skupina 94"/>
              <p:cNvGrpSpPr/>
              <p:nvPr/>
            </p:nvGrpSpPr>
            <p:grpSpPr>
              <a:xfrm>
                <a:off x="4427984" y="1340768"/>
                <a:ext cx="3780276" cy="1536546"/>
                <a:chOff x="4427984" y="1340768"/>
                <a:chExt cx="3780276" cy="1536546"/>
              </a:xfrm>
            </p:grpSpPr>
            <p:cxnSp>
              <p:nvCxnSpPr>
                <p:cNvPr id="96" name="Přímá spojnice 95"/>
                <p:cNvCxnSpPr/>
                <p:nvPr/>
              </p:nvCxnSpPr>
              <p:spPr>
                <a:xfrm>
                  <a:off x="5512018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/>
                <p:cNvCxnSpPr/>
                <p:nvPr/>
              </p:nvCxnSpPr>
              <p:spPr>
                <a:xfrm flipV="1">
                  <a:off x="5854689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8" name="Skupina 97"/>
                <p:cNvGrpSpPr/>
                <p:nvPr/>
              </p:nvGrpSpPr>
              <p:grpSpPr>
                <a:xfrm>
                  <a:off x="4427984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99" name="Přímá spojnice 98"/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Přímá spojnice 99"/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Přímá spojnice 100"/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Přímá spojnice 101"/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Přímá spojnice 102"/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" name="Volný tvar 103"/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cxnSp>
                <p:nvCxnSpPr>
                  <p:cNvPr id="105" name="Přímá spojnice 104"/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Volný tvar 105"/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sp>
          <p:nvSpPr>
            <p:cNvPr id="93" name="TextovéPole 92"/>
            <p:cNvSpPr txBox="1"/>
            <p:nvPr/>
          </p:nvSpPr>
          <p:spPr>
            <a:xfrm>
              <a:off x="107504" y="1700808"/>
              <a:ext cx="74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EKG</a:t>
              </a:r>
            </a:p>
          </p:txBody>
        </p:sp>
      </p:grpSp>
      <p:grpSp>
        <p:nvGrpSpPr>
          <p:cNvPr id="118" name="Skupina 117"/>
          <p:cNvGrpSpPr/>
          <p:nvPr/>
        </p:nvGrpSpPr>
        <p:grpSpPr>
          <a:xfrm>
            <a:off x="164654" y="4934973"/>
            <a:ext cx="8223770" cy="726275"/>
            <a:chOff x="164654" y="4286901"/>
            <a:chExt cx="8223770" cy="726275"/>
          </a:xfrm>
        </p:grpSpPr>
        <p:grpSp>
          <p:nvGrpSpPr>
            <p:cNvPr id="119" name="Skupina 118"/>
            <p:cNvGrpSpPr/>
            <p:nvPr/>
          </p:nvGrpSpPr>
          <p:grpSpPr>
            <a:xfrm>
              <a:off x="827584" y="4286901"/>
              <a:ext cx="7560840" cy="726275"/>
              <a:chOff x="827584" y="4149080"/>
              <a:chExt cx="7560840" cy="726275"/>
            </a:xfrm>
          </p:grpSpPr>
          <p:sp>
            <p:nvSpPr>
              <p:cNvPr id="121" name="Volný tvar 120"/>
              <p:cNvSpPr/>
              <p:nvPr/>
            </p:nvSpPr>
            <p:spPr>
              <a:xfrm>
                <a:off x="3384580" y="4266091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22" name="Volný tvar 121"/>
              <p:cNvSpPr/>
              <p:nvPr/>
            </p:nvSpPr>
            <p:spPr>
              <a:xfrm>
                <a:off x="2474514" y="4166685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7070631" y="4248486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>
                <a:off x="6160565" y="4149080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125" name="Přímá spojnice 124"/>
              <p:cNvCxnSpPr>
                <a:stCxn id="121" idx="2"/>
                <a:endCxn id="124" idx="3"/>
              </p:cNvCxnSpPr>
              <p:nvPr/>
            </p:nvCxnSpPr>
            <p:spPr>
              <a:xfrm>
                <a:off x="3895952" y="4355316"/>
                <a:ext cx="2264613" cy="5024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Přímá spojnice 125"/>
              <p:cNvCxnSpPr/>
              <p:nvPr/>
            </p:nvCxnSpPr>
            <p:spPr>
              <a:xfrm>
                <a:off x="827584" y="4503415"/>
                <a:ext cx="1656184" cy="3641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Přímá spojnice 126"/>
              <p:cNvCxnSpPr/>
              <p:nvPr/>
            </p:nvCxnSpPr>
            <p:spPr>
              <a:xfrm>
                <a:off x="7524328" y="4314240"/>
                <a:ext cx="864096" cy="1891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ovéPole 119"/>
            <p:cNvSpPr txBox="1"/>
            <p:nvPr/>
          </p:nvSpPr>
          <p:spPr>
            <a:xfrm>
              <a:off x="164654" y="4427820"/>
              <a:ext cx="74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SFG</a:t>
              </a:r>
            </a:p>
          </p:txBody>
        </p:sp>
      </p:grpSp>
      <p:grpSp>
        <p:nvGrpSpPr>
          <p:cNvPr id="140" name="Skupina 139"/>
          <p:cNvGrpSpPr/>
          <p:nvPr/>
        </p:nvGrpSpPr>
        <p:grpSpPr>
          <a:xfrm>
            <a:off x="164654" y="3492060"/>
            <a:ext cx="9015858" cy="876645"/>
            <a:chOff x="164654" y="2843988"/>
            <a:chExt cx="9015858" cy="876645"/>
          </a:xfrm>
        </p:grpSpPr>
        <p:grpSp>
          <p:nvGrpSpPr>
            <p:cNvPr id="141" name="Skupina 140"/>
            <p:cNvGrpSpPr/>
            <p:nvPr/>
          </p:nvGrpSpPr>
          <p:grpSpPr>
            <a:xfrm>
              <a:off x="827584" y="2849336"/>
              <a:ext cx="4886998" cy="871297"/>
              <a:chOff x="770610" y="2849336"/>
              <a:chExt cx="4886998" cy="871297"/>
            </a:xfrm>
          </p:grpSpPr>
          <p:cxnSp>
            <p:nvCxnSpPr>
              <p:cNvPr id="166" name="Přímá spojnice 165"/>
              <p:cNvCxnSpPr/>
              <p:nvPr/>
            </p:nvCxnSpPr>
            <p:spPr>
              <a:xfrm flipV="1">
                <a:off x="770610" y="3280634"/>
                <a:ext cx="1219877" cy="2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" name="Skupina 166"/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79" name="Přímá spojnice 178"/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Přímá spojnice 179"/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Přímá spojnice 180"/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Přímá spojnice 181"/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Přímá spojnice 182"/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Přímá spojnice 183"/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Přímá spojnice 184"/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Přímá spojnice 185"/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Přímá spojnice 186"/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Přímá spojnice 187"/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Skupina 167"/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171" name="Přímá spojnice 170"/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Přímá spojnice 171"/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Přímá spojnice 172"/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Přímá spojnice 173"/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Přímá spojnice 174"/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Přímá spojnice 175"/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Přímá spojnice 176"/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Přímá spojnice 177"/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9" name="Přímá spojnice 168"/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>
                <a:off x="3473210" y="3281721"/>
                <a:ext cx="2184398" cy="3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TextovéPole 141"/>
            <p:cNvSpPr txBox="1"/>
            <p:nvPr/>
          </p:nvSpPr>
          <p:spPr>
            <a:xfrm>
              <a:off x="164654" y="3093576"/>
              <a:ext cx="74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FKG</a:t>
              </a:r>
            </a:p>
          </p:txBody>
        </p:sp>
        <p:grpSp>
          <p:nvGrpSpPr>
            <p:cNvPr id="143" name="Skupina 142"/>
            <p:cNvGrpSpPr/>
            <p:nvPr/>
          </p:nvGrpSpPr>
          <p:grpSpPr>
            <a:xfrm>
              <a:off x="5715956" y="2843988"/>
              <a:ext cx="3464556" cy="871297"/>
              <a:chOff x="1990488" y="2849336"/>
              <a:chExt cx="3464556" cy="871297"/>
            </a:xfrm>
          </p:grpSpPr>
          <p:grpSp>
            <p:nvGrpSpPr>
              <p:cNvPr id="144" name="Skupina 143"/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56" name="Přímá spojnice 155"/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Přímá spojnice 156"/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Přímá spojnice 157"/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Přímá spojnice 158"/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Přímá spojnice 159"/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Přímá spojnice 160"/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Přímá spojnice 161"/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Přímá spojnice 162"/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Přímá spojnice 163"/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Přímá spojnice 164"/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Skupina 144"/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148" name="Přímá spojnice 147"/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Přímá spojnice 148"/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Přímá spojnice 149"/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Přímá spojnice 150"/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Přímá spojnice 151"/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Přímá spojnice 152"/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Přímá spojnice 153"/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Přímá spojnice 154"/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Přímá spojnice 145"/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Přímá spojnice 146"/>
              <p:cNvCxnSpPr/>
              <p:nvPr/>
            </p:nvCxnSpPr>
            <p:spPr>
              <a:xfrm>
                <a:off x="3473210" y="3281721"/>
                <a:ext cx="1981834" cy="7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TextovéPole 191"/>
          <p:cNvSpPr txBox="1"/>
          <p:nvPr/>
        </p:nvSpPr>
        <p:spPr>
          <a:xfrm>
            <a:off x="1691680" y="3851756"/>
            <a:ext cx="6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3" name="TextovéPole 192"/>
          <p:cNvSpPr txBox="1"/>
          <p:nvPr/>
        </p:nvSpPr>
        <p:spPr>
          <a:xfrm>
            <a:off x="3034350" y="3852170"/>
            <a:ext cx="6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" name="TextovéPole 193"/>
          <p:cNvSpPr txBox="1"/>
          <p:nvPr/>
        </p:nvSpPr>
        <p:spPr>
          <a:xfrm>
            <a:off x="5390722" y="3851756"/>
            <a:ext cx="6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5" name="TextovéPole 194"/>
          <p:cNvSpPr txBox="1"/>
          <p:nvPr/>
        </p:nvSpPr>
        <p:spPr>
          <a:xfrm>
            <a:off x="6706758" y="3852170"/>
            <a:ext cx="60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6" name="TextovéPole 195"/>
          <p:cNvSpPr txBox="1"/>
          <p:nvPr/>
        </p:nvSpPr>
        <p:spPr>
          <a:xfrm>
            <a:off x="1706549" y="1079102"/>
            <a:ext cx="3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97" name="TextovéPole 196"/>
          <p:cNvSpPr txBox="1"/>
          <p:nvPr/>
        </p:nvSpPr>
        <p:spPr>
          <a:xfrm>
            <a:off x="1575183" y="2524668"/>
            <a:ext cx="59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ovéPole 197"/>
          <p:cNvSpPr txBox="1"/>
          <p:nvPr/>
        </p:nvSpPr>
        <p:spPr>
          <a:xfrm>
            <a:off x="2167302" y="2636912"/>
            <a:ext cx="3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ovéPole 198"/>
          <p:cNvSpPr txBox="1"/>
          <p:nvPr/>
        </p:nvSpPr>
        <p:spPr>
          <a:xfrm>
            <a:off x="5839710" y="2636912"/>
            <a:ext cx="3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ovéPole 199"/>
          <p:cNvSpPr txBox="1"/>
          <p:nvPr/>
        </p:nvSpPr>
        <p:spPr>
          <a:xfrm>
            <a:off x="5436096" y="1070492"/>
            <a:ext cx="3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01" name="TextovéPole 200"/>
          <p:cNvSpPr txBox="1"/>
          <p:nvPr/>
        </p:nvSpPr>
        <p:spPr>
          <a:xfrm>
            <a:off x="5274782" y="2538270"/>
            <a:ext cx="59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TextovéPole 201"/>
          <p:cNvSpPr txBox="1"/>
          <p:nvPr/>
        </p:nvSpPr>
        <p:spPr>
          <a:xfrm>
            <a:off x="971901" y="2013705"/>
            <a:ext cx="3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03" name="TextovéPole 202"/>
          <p:cNvSpPr txBox="1"/>
          <p:nvPr/>
        </p:nvSpPr>
        <p:spPr>
          <a:xfrm>
            <a:off x="4671309" y="2016458"/>
            <a:ext cx="3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04" name="TextovéPole 203"/>
          <p:cNvSpPr txBox="1"/>
          <p:nvPr/>
        </p:nvSpPr>
        <p:spPr>
          <a:xfrm>
            <a:off x="3419872" y="2015474"/>
            <a:ext cx="3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5" name="TextovéPole 204"/>
          <p:cNvSpPr txBox="1"/>
          <p:nvPr/>
        </p:nvSpPr>
        <p:spPr>
          <a:xfrm>
            <a:off x="7047573" y="2016458"/>
            <a:ext cx="3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6" name="TextovéPole 205"/>
          <p:cNvSpPr txBox="1"/>
          <p:nvPr/>
        </p:nvSpPr>
        <p:spPr>
          <a:xfrm>
            <a:off x="2483768" y="4643737"/>
            <a:ext cx="99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TextovéPole 206"/>
          <p:cNvSpPr txBox="1"/>
          <p:nvPr/>
        </p:nvSpPr>
        <p:spPr>
          <a:xfrm>
            <a:off x="2051720" y="5579948"/>
            <a:ext cx="99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TextovéPole 207"/>
          <p:cNvSpPr txBox="1"/>
          <p:nvPr/>
        </p:nvSpPr>
        <p:spPr>
          <a:xfrm>
            <a:off x="5661633" y="5589240"/>
            <a:ext cx="99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TextovéPole 208"/>
          <p:cNvSpPr txBox="1"/>
          <p:nvPr/>
        </p:nvSpPr>
        <p:spPr>
          <a:xfrm>
            <a:off x="6165689" y="4653136"/>
            <a:ext cx="99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24027" r="14294" b="38544"/>
          <a:stretch/>
        </p:blipFill>
        <p:spPr>
          <a:xfrm>
            <a:off x="179512" y="332656"/>
            <a:ext cx="8208912" cy="61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8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kupina 29"/>
          <p:cNvGrpSpPr/>
          <p:nvPr/>
        </p:nvGrpSpPr>
        <p:grpSpPr>
          <a:xfrm>
            <a:off x="1955859" y="82724"/>
            <a:ext cx="5794018" cy="5659824"/>
            <a:chOff x="1955859" y="82724"/>
            <a:chExt cx="5794018" cy="5659824"/>
          </a:xfrm>
        </p:grpSpPr>
        <p:cxnSp>
          <p:nvCxnSpPr>
            <p:cNvPr id="31" name="Přímá spojnice 30"/>
            <p:cNvCxnSpPr/>
            <p:nvPr/>
          </p:nvCxnSpPr>
          <p:spPr>
            <a:xfrm flipH="1">
              <a:off x="2474514" y="260648"/>
              <a:ext cx="1681" cy="504056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3380246" y="260648"/>
              <a:ext cx="3478" cy="504056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3887780" y="260648"/>
              <a:ext cx="0" cy="504056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5712455" y="260648"/>
              <a:ext cx="0" cy="456264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6148603" y="260648"/>
              <a:ext cx="0" cy="54819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7056132" y="260648"/>
              <a:ext cx="10165" cy="504056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7560188" y="260648"/>
              <a:ext cx="0" cy="504056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Skupina 37"/>
            <p:cNvGrpSpPr/>
            <p:nvPr/>
          </p:nvGrpSpPr>
          <p:grpSpPr>
            <a:xfrm>
              <a:off x="1955859" y="82724"/>
              <a:ext cx="5794018" cy="406265"/>
              <a:chOff x="1955859" y="82724"/>
              <a:chExt cx="5794018" cy="406265"/>
            </a:xfrm>
          </p:grpSpPr>
          <p:sp>
            <p:nvSpPr>
              <p:cNvPr id="40" name="TextovéPole 39"/>
              <p:cNvSpPr txBox="1"/>
              <p:nvPr/>
            </p:nvSpPr>
            <p:spPr>
              <a:xfrm>
                <a:off x="1955859" y="83865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2585797" y="88290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3324927" y="83865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4399714" y="82724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5629183" y="82724"/>
                <a:ext cx="74835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6271922" y="88290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7001527" y="82724"/>
                <a:ext cx="748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</p:grpSp>
        <p:cxnSp>
          <p:nvCxnSpPr>
            <p:cNvPr id="39" name="Přímá spojnice 38"/>
            <p:cNvCxnSpPr/>
            <p:nvPr/>
          </p:nvCxnSpPr>
          <p:spPr>
            <a:xfrm>
              <a:off x="2038077" y="260648"/>
              <a:ext cx="4097" cy="504056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Skupina 46"/>
          <p:cNvGrpSpPr/>
          <p:nvPr/>
        </p:nvGrpSpPr>
        <p:grpSpPr>
          <a:xfrm>
            <a:off x="107504" y="668318"/>
            <a:ext cx="8100756" cy="1536546"/>
            <a:chOff x="107504" y="668318"/>
            <a:chExt cx="8100756" cy="1536546"/>
          </a:xfrm>
        </p:grpSpPr>
        <p:grpSp>
          <p:nvGrpSpPr>
            <p:cNvPr id="48" name="Skupina 47"/>
            <p:cNvGrpSpPr/>
            <p:nvPr/>
          </p:nvGrpSpPr>
          <p:grpSpPr>
            <a:xfrm>
              <a:off x="755576" y="668318"/>
              <a:ext cx="7452684" cy="1536546"/>
              <a:chOff x="755576" y="1340768"/>
              <a:chExt cx="7452684" cy="1536546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755576" y="1340768"/>
                <a:ext cx="3780276" cy="1536546"/>
                <a:chOff x="755576" y="1340768"/>
                <a:chExt cx="3780276" cy="1536546"/>
              </a:xfrm>
            </p:grpSpPr>
            <p:cxnSp>
              <p:nvCxnSpPr>
                <p:cNvPr id="63" name="Přímá spojnice 62"/>
                <p:cNvCxnSpPr/>
                <p:nvPr/>
              </p:nvCxnSpPr>
              <p:spPr>
                <a:xfrm>
                  <a:off x="1839610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 flipV="1">
                  <a:off x="2182281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Skupina 64"/>
                <p:cNvGrpSpPr/>
                <p:nvPr/>
              </p:nvGrpSpPr>
              <p:grpSpPr>
                <a:xfrm>
                  <a:off x="755576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66" name="Přímá spojnice 65"/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Přímá spojnice 66"/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Přímá spojnice 67"/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Přímá spojnice 68"/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Přímá spojnice 69"/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Volný tvar 70"/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cxnSp>
                <p:nvCxnSpPr>
                  <p:cNvPr id="72" name="Přímá spojnice 71"/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Volný tvar 72"/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  <p:grpSp>
            <p:nvGrpSpPr>
              <p:cNvPr id="51" name="Skupina 50"/>
              <p:cNvGrpSpPr/>
              <p:nvPr/>
            </p:nvGrpSpPr>
            <p:grpSpPr>
              <a:xfrm>
                <a:off x="4427984" y="1340768"/>
                <a:ext cx="3780276" cy="1536546"/>
                <a:chOff x="4427984" y="1340768"/>
                <a:chExt cx="3780276" cy="1536546"/>
              </a:xfrm>
            </p:grpSpPr>
            <p:cxnSp>
              <p:nvCxnSpPr>
                <p:cNvPr id="52" name="Přímá spojnice 51"/>
                <p:cNvCxnSpPr/>
                <p:nvPr/>
              </p:nvCxnSpPr>
              <p:spPr>
                <a:xfrm>
                  <a:off x="5512018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52"/>
                <p:cNvCxnSpPr/>
                <p:nvPr/>
              </p:nvCxnSpPr>
              <p:spPr>
                <a:xfrm flipV="1">
                  <a:off x="5854689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Skupina 53"/>
                <p:cNvGrpSpPr/>
                <p:nvPr/>
              </p:nvGrpSpPr>
              <p:grpSpPr>
                <a:xfrm>
                  <a:off x="4427984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55" name="Přímá spojnice 54"/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Přímá spojnice 55"/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Přímá spojnice 56"/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Přímá spojnice 57"/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Přímá spojnice 58"/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Volný tvar 59"/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cxnSp>
                <p:nvCxnSpPr>
                  <p:cNvPr id="61" name="Přímá spojnice 60"/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Volný tvar 61"/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sp>
          <p:nvSpPr>
            <p:cNvPr id="49" name="TextovéPole 48"/>
            <p:cNvSpPr txBox="1"/>
            <p:nvPr/>
          </p:nvSpPr>
          <p:spPr>
            <a:xfrm>
              <a:off x="107504" y="1700808"/>
              <a:ext cx="74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EKG</a:t>
              </a:r>
            </a:p>
          </p:txBody>
        </p:sp>
      </p:grpSp>
      <p:grpSp>
        <p:nvGrpSpPr>
          <p:cNvPr id="74" name="Skupina 73"/>
          <p:cNvGrpSpPr/>
          <p:nvPr/>
        </p:nvGrpSpPr>
        <p:grpSpPr>
          <a:xfrm>
            <a:off x="164654" y="4286901"/>
            <a:ext cx="8223770" cy="726275"/>
            <a:chOff x="164654" y="4286901"/>
            <a:chExt cx="8223770" cy="726275"/>
          </a:xfrm>
        </p:grpSpPr>
        <p:grpSp>
          <p:nvGrpSpPr>
            <p:cNvPr id="75" name="Skupina 74"/>
            <p:cNvGrpSpPr/>
            <p:nvPr/>
          </p:nvGrpSpPr>
          <p:grpSpPr>
            <a:xfrm>
              <a:off x="827584" y="4286901"/>
              <a:ext cx="7560840" cy="726275"/>
              <a:chOff x="827584" y="4149080"/>
              <a:chExt cx="7560840" cy="726275"/>
            </a:xfrm>
          </p:grpSpPr>
          <p:sp>
            <p:nvSpPr>
              <p:cNvPr id="77" name="Volný tvar 76"/>
              <p:cNvSpPr/>
              <p:nvPr/>
            </p:nvSpPr>
            <p:spPr>
              <a:xfrm>
                <a:off x="3384580" y="4266091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2474514" y="4166685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7070631" y="4248486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0" name="Volný tvar 79"/>
              <p:cNvSpPr/>
              <p:nvPr/>
            </p:nvSpPr>
            <p:spPr>
              <a:xfrm>
                <a:off x="6160565" y="4149080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81" name="Přímá spojnice 80"/>
              <p:cNvCxnSpPr>
                <a:stCxn id="77" idx="2"/>
                <a:endCxn id="80" idx="3"/>
              </p:cNvCxnSpPr>
              <p:nvPr/>
            </p:nvCxnSpPr>
            <p:spPr>
              <a:xfrm>
                <a:off x="3895952" y="4355316"/>
                <a:ext cx="2264613" cy="5024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/>
              <p:cNvCxnSpPr/>
              <p:nvPr/>
            </p:nvCxnSpPr>
            <p:spPr>
              <a:xfrm>
                <a:off x="827584" y="4503415"/>
                <a:ext cx="1656184" cy="3641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82"/>
              <p:cNvCxnSpPr/>
              <p:nvPr/>
            </p:nvCxnSpPr>
            <p:spPr>
              <a:xfrm>
                <a:off x="7524328" y="4314240"/>
                <a:ext cx="864096" cy="1891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ovéPole 75"/>
            <p:cNvSpPr txBox="1"/>
            <p:nvPr/>
          </p:nvSpPr>
          <p:spPr>
            <a:xfrm>
              <a:off x="164654" y="4427820"/>
              <a:ext cx="74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SFG</a:t>
              </a:r>
            </a:p>
          </p:txBody>
        </p:sp>
      </p:grpSp>
      <p:grpSp>
        <p:nvGrpSpPr>
          <p:cNvPr id="84" name="Skupina 83"/>
          <p:cNvGrpSpPr/>
          <p:nvPr/>
        </p:nvGrpSpPr>
        <p:grpSpPr>
          <a:xfrm>
            <a:off x="2483768" y="3789040"/>
            <a:ext cx="1512168" cy="369332"/>
            <a:chOff x="2483768" y="3563724"/>
            <a:chExt cx="1512168" cy="369332"/>
          </a:xfrm>
        </p:grpSpPr>
        <p:cxnSp>
          <p:nvCxnSpPr>
            <p:cNvPr id="85" name="Přímá spojnice se šipkou 84"/>
            <p:cNvCxnSpPr/>
            <p:nvPr/>
          </p:nvCxnSpPr>
          <p:spPr>
            <a:xfrm>
              <a:off x="2483768" y="3861048"/>
              <a:ext cx="909346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2574275" y="3563724"/>
              <a:ext cx="1421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LVET</a:t>
              </a:r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2052960" y="2339588"/>
            <a:ext cx="1340110" cy="369332"/>
            <a:chOff x="2052960" y="2339588"/>
            <a:chExt cx="1340110" cy="369332"/>
          </a:xfrm>
        </p:grpSpPr>
        <p:cxnSp>
          <p:nvCxnSpPr>
            <p:cNvPr id="88" name="Přímá spojnice se šipkou 87"/>
            <p:cNvCxnSpPr/>
            <p:nvPr/>
          </p:nvCxnSpPr>
          <p:spPr>
            <a:xfrm>
              <a:off x="2052960" y="2684542"/>
              <a:ext cx="134011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ovéPole 88"/>
            <p:cNvSpPr txBox="1"/>
            <p:nvPr/>
          </p:nvSpPr>
          <p:spPr>
            <a:xfrm>
              <a:off x="2458286" y="2339588"/>
              <a:ext cx="601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cs-CZ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cs-CZ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0" name="Skupina 89"/>
          <p:cNvGrpSpPr/>
          <p:nvPr/>
        </p:nvGrpSpPr>
        <p:grpSpPr>
          <a:xfrm>
            <a:off x="164654" y="2843988"/>
            <a:ext cx="9015858" cy="876645"/>
            <a:chOff x="164654" y="2843988"/>
            <a:chExt cx="9015858" cy="876645"/>
          </a:xfrm>
        </p:grpSpPr>
        <p:grpSp>
          <p:nvGrpSpPr>
            <p:cNvPr id="91" name="Skupina 90"/>
            <p:cNvGrpSpPr/>
            <p:nvPr/>
          </p:nvGrpSpPr>
          <p:grpSpPr>
            <a:xfrm>
              <a:off x="827584" y="2849336"/>
              <a:ext cx="4886998" cy="871297"/>
              <a:chOff x="770610" y="2849336"/>
              <a:chExt cx="4886998" cy="871297"/>
            </a:xfrm>
          </p:grpSpPr>
          <p:cxnSp>
            <p:nvCxnSpPr>
              <p:cNvPr id="116" name="Přímá spojnice 115"/>
              <p:cNvCxnSpPr/>
              <p:nvPr/>
            </p:nvCxnSpPr>
            <p:spPr>
              <a:xfrm flipV="1">
                <a:off x="770610" y="3280634"/>
                <a:ext cx="1219877" cy="2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Skupina 116"/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29" name="Přímá spojnice 128"/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Přímá spojnice 129"/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Přímá spojnice 130"/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Přímá spojnice 131"/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Přímá spojnice 132"/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Přímá spojnice 133"/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Přímá spojnice 134"/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Přímá spojnice 135"/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Přímá spojnice 136"/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Přímá spojnice 137"/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Skupina 117"/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121" name="Přímá spojnice 120"/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Přímá spojnice 121"/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Přímá spojnice 122"/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Přímá spojnice 123"/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Přímá spojnice 124"/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Přímá spojnice 125"/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Přímá spojnice 126"/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Přímá spojnice 127"/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Přímá spojnice 118"/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nice 119"/>
              <p:cNvCxnSpPr/>
              <p:nvPr/>
            </p:nvCxnSpPr>
            <p:spPr>
              <a:xfrm>
                <a:off x="3473210" y="3281721"/>
                <a:ext cx="2184398" cy="3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ovéPole 91"/>
            <p:cNvSpPr txBox="1"/>
            <p:nvPr/>
          </p:nvSpPr>
          <p:spPr>
            <a:xfrm>
              <a:off x="164654" y="3093576"/>
              <a:ext cx="74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FKG</a:t>
              </a:r>
            </a:p>
          </p:txBody>
        </p:sp>
        <p:grpSp>
          <p:nvGrpSpPr>
            <p:cNvPr id="93" name="Skupina 92"/>
            <p:cNvGrpSpPr/>
            <p:nvPr/>
          </p:nvGrpSpPr>
          <p:grpSpPr>
            <a:xfrm>
              <a:off x="5715956" y="2843988"/>
              <a:ext cx="3464556" cy="871297"/>
              <a:chOff x="1990488" y="2849336"/>
              <a:chExt cx="3464556" cy="871297"/>
            </a:xfrm>
          </p:grpSpPr>
          <p:grpSp>
            <p:nvGrpSpPr>
              <p:cNvPr id="94" name="Skupina 93"/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06" name="Přímá spojnice 105"/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/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/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nice 108"/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109"/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Přímá spojnice 110"/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Přímá spojnice 111"/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Přímá spojnice 113"/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Skupina 94"/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98" name="Přímá spojnice 97"/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/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/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/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/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nice 104"/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Přímá spojnice 95"/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Přímá spojnice 96"/>
              <p:cNvCxnSpPr/>
              <p:nvPr/>
            </p:nvCxnSpPr>
            <p:spPr>
              <a:xfrm>
                <a:off x="3473210" y="3281721"/>
                <a:ext cx="1981834" cy="7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Skupina 139"/>
          <p:cNvGrpSpPr/>
          <p:nvPr/>
        </p:nvGrpSpPr>
        <p:grpSpPr>
          <a:xfrm>
            <a:off x="5561613" y="1061701"/>
            <a:ext cx="1490270" cy="369332"/>
            <a:chOff x="5561613" y="1061701"/>
            <a:chExt cx="1490270" cy="369332"/>
          </a:xfrm>
        </p:grpSpPr>
        <p:cxnSp>
          <p:nvCxnSpPr>
            <p:cNvPr id="141" name="Přímá spojnice se šipkou 140"/>
            <p:cNvCxnSpPr/>
            <p:nvPr/>
          </p:nvCxnSpPr>
          <p:spPr>
            <a:xfrm>
              <a:off x="5561613" y="1412776"/>
              <a:ext cx="149027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6084168" y="1061701"/>
              <a:ext cx="593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QS</a:t>
              </a:r>
              <a:r>
                <a:rPr lang="cs-CZ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Skupina 142"/>
          <p:cNvGrpSpPr/>
          <p:nvPr/>
        </p:nvGrpSpPr>
        <p:grpSpPr>
          <a:xfrm>
            <a:off x="6156176" y="3789040"/>
            <a:ext cx="1512168" cy="369332"/>
            <a:chOff x="2483768" y="3563724"/>
            <a:chExt cx="1512168" cy="369332"/>
          </a:xfrm>
        </p:grpSpPr>
        <p:cxnSp>
          <p:nvCxnSpPr>
            <p:cNvPr id="144" name="Přímá spojnice se šipkou 143"/>
            <p:cNvCxnSpPr/>
            <p:nvPr/>
          </p:nvCxnSpPr>
          <p:spPr>
            <a:xfrm>
              <a:off x="2483768" y="3861048"/>
              <a:ext cx="909346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ovéPole 144"/>
            <p:cNvSpPr txBox="1"/>
            <p:nvPr/>
          </p:nvSpPr>
          <p:spPr>
            <a:xfrm>
              <a:off x="2574275" y="3563724"/>
              <a:ext cx="1421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LVET</a:t>
              </a:r>
            </a:p>
          </p:txBody>
        </p:sp>
      </p:grpSp>
      <p:grpSp>
        <p:nvGrpSpPr>
          <p:cNvPr id="146" name="Skupina 145"/>
          <p:cNvGrpSpPr/>
          <p:nvPr/>
        </p:nvGrpSpPr>
        <p:grpSpPr>
          <a:xfrm>
            <a:off x="1839610" y="1052736"/>
            <a:ext cx="1553367" cy="369332"/>
            <a:chOff x="5561613" y="1061701"/>
            <a:chExt cx="1490270" cy="369332"/>
          </a:xfrm>
        </p:grpSpPr>
        <p:cxnSp>
          <p:nvCxnSpPr>
            <p:cNvPr id="147" name="Přímá spojnice se šipkou 146"/>
            <p:cNvCxnSpPr/>
            <p:nvPr/>
          </p:nvCxnSpPr>
          <p:spPr>
            <a:xfrm>
              <a:off x="5561613" y="1412776"/>
              <a:ext cx="149027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ovéPole 147"/>
            <p:cNvSpPr txBox="1"/>
            <p:nvPr/>
          </p:nvSpPr>
          <p:spPr>
            <a:xfrm>
              <a:off x="6084168" y="1061701"/>
              <a:ext cx="593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QS</a:t>
              </a:r>
              <a:r>
                <a:rPr lang="cs-CZ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49" name="TextovéPole 148"/>
          <p:cNvSpPr txBox="1"/>
          <p:nvPr/>
        </p:nvSpPr>
        <p:spPr>
          <a:xfrm>
            <a:off x="1979712" y="4345950"/>
            <a:ext cx="9000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IVK</a:t>
            </a:r>
          </a:p>
        </p:txBody>
      </p:sp>
      <p:sp>
        <p:nvSpPr>
          <p:cNvPr id="150" name="TextovéPole 149"/>
          <p:cNvSpPr txBox="1"/>
          <p:nvPr/>
        </p:nvSpPr>
        <p:spPr>
          <a:xfrm>
            <a:off x="5568592" y="5219908"/>
            <a:ext cx="7947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</a:t>
            </a:r>
          </a:p>
        </p:txBody>
      </p:sp>
      <p:sp>
        <p:nvSpPr>
          <p:cNvPr id="151" name="TextovéPole 150"/>
          <p:cNvSpPr txBox="1"/>
          <p:nvPr/>
        </p:nvSpPr>
        <p:spPr>
          <a:xfrm>
            <a:off x="1619672" y="5213412"/>
            <a:ext cx="7200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</a:t>
            </a:r>
          </a:p>
        </p:txBody>
      </p:sp>
      <p:grpSp>
        <p:nvGrpSpPr>
          <p:cNvPr id="152" name="Skupina 151"/>
          <p:cNvGrpSpPr/>
          <p:nvPr/>
        </p:nvGrpSpPr>
        <p:grpSpPr>
          <a:xfrm>
            <a:off x="2031727" y="332656"/>
            <a:ext cx="3704019" cy="369332"/>
            <a:chOff x="2031727" y="332656"/>
            <a:chExt cx="3704019" cy="369332"/>
          </a:xfrm>
        </p:grpSpPr>
        <p:cxnSp>
          <p:nvCxnSpPr>
            <p:cNvPr id="153" name="Přímá spojnice se šipkou 152"/>
            <p:cNvCxnSpPr/>
            <p:nvPr/>
          </p:nvCxnSpPr>
          <p:spPr>
            <a:xfrm>
              <a:off x="2031727" y="668318"/>
              <a:ext cx="3704019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ovéPole 153"/>
            <p:cNvSpPr txBox="1"/>
            <p:nvPr/>
          </p:nvSpPr>
          <p:spPr>
            <a:xfrm>
              <a:off x="3366363" y="332656"/>
              <a:ext cx="1421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RR-interval</a:t>
              </a:r>
            </a:p>
          </p:txBody>
        </p:sp>
      </p:grpSp>
      <p:grpSp>
        <p:nvGrpSpPr>
          <p:cNvPr id="155" name="Skupina 154"/>
          <p:cNvGrpSpPr/>
          <p:nvPr/>
        </p:nvGrpSpPr>
        <p:grpSpPr>
          <a:xfrm>
            <a:off x="3375906" y="2123564"/>
            <a:ext cx="2342249" cy="369332"/>
            <a:chOff x="3375906" y="2123564"/>
            <a:chExt cx="2342249" cy="369332"/>
          </a:xfrm>
        </p:grpSpPr>
        <p:cxnSp>
          <p:nvCxnSpPr>
            <p:cNvPr id="156" name="Přímá spojnice se šipkou 155"/>
            <p:cNvCxnSpPr/>
            <p:nvPr/>
          </p:nvCxnSpPr>
          <p:spPr>
            <a:xfrm>
              <a:off x="3375906" y="2492896"/>
              <a:ext cx="2342249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ovéPole 156"/>
            <p:cNvSpPr txBox="1"/>
            <p:nvPr/>
          </p:nvSpPr>
          <p:spPr>
            <a:xfrm>
              <a:off x="4186478" y="2123564"/>
              <a:ext cx="601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cs-CZ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cs-CZ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cs-CZ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>
            <a:off x="1835696" y="332656"/>
            <a:ext cx="0" cy="496855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Přímá spojnice 157"/>
          <p:cNvCxnSpPr/>
          <p:nvPr/>
        </p:nvCxnSpPr>
        <p:spPr>
          <a:xfrm>
            <a:off x="5534738" y="332656"/>
            <a:ext cx="0" cy="54098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534738" y="5499062"/>
            <a:ext cx="62582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Přímá spojnice se šipkou 159"/>
          <p:cNvCxnSpPr/>
          <p:nvPr/>
        </p:nvCxnSpPr>
        <p:spPr>
          <a:xfrm>
            <a:off x="2017464" y="4695952"/>
            <a:ext cx="47364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Přímá spojnice se šipkou 160"/>
          <p:cNvCxnSpPr/>
          <p:nvPr/>
        </p:nvCxnSpPr>
        <p:spPr>
          <a:xfrm>
            <a:off x="1800507" y="5212175"/>
            <a:ext cx="25438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Úder srdečního hrotu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07504" y="2023863"/>
            <a:ext cx="8826184" cy="40694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Vyšetření zevních projevů srdeční činnosti pomocí smyslů</a:t>
            </a:r>
          </a:p>
          <a:p>
            <a:pPr marL="82296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Pohledem (inspekce –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aspekce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(konfigurace srdeční krajiny  - tvar hrudníku, pooperační jizvy, pulzace a otřásání v této oblasti)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Pohmatem (palpace)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(úder srdečního hrotu, systolické zvedání sterna a levé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parasternální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krajiny, taktilní ekvivalenty zvuků)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Poklepem (perkuse)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(hrubě orientační zjištění velikosti srdce)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Poslechem (auskultace)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(viz snímek č.5)</a:t>
            </a:r>
          </a:p>
          <a:p>
            <a:pPr marL="82296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9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véPole 36"/>
          <p:cNvSpPr txBox="1"/>
          <p:nvPr/>
        </p:nvSpPr>
        <p:spPr>
          <a:xfrm>
            <a:off x="-20272" y="38234"/>
            <a:ext cx="9128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4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Indexy srdeční kontraktility a jejich měření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/>
              <p:cNvSpPr/>
              <p:nvPr/>
            </p:nvSpPr>
            <p:spPr>
              <a:xfrm>
                <a:off x="-20272" y="1519312"/>
                <a:ext cx="9164272" cy="2699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Ejekční frakce: 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𝐸𝐹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𝑠𝑦𝑠𝑡𝑜𝑙𝑖𝑐𝑘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𝑒𝑛𝑑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𝑑𝑖𝑎𝑠𝑡𝑜𝑙𝑖𝑐𝑘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Fyziologicky je EF okolo 70% (někde se píše o 60%). EF menší než 40% (někde se píše 30%) hovoří o systolické dysfunkci (porucha kontrakce). Takto nízká EF diagnostikuje srdeční selhání.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 je ovlivněna nejen kontraktilitou ale i náplní srdce (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Starlingův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princip)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Obdélní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72" y="1519312"/>
                <a:ext cx="9164272" cy="2699457"/>
              </a:xfrm>
              <a:prstGeom prst="rect">
                <a:avLst/>
              </a:prstGeom>
              <a:blipFill rotWithShape="1">
                <a:blip r:embed="rId2"/>
                <a:stretch>
                  <a:fillRect l="-1065" t="-1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bdélník 39"/>
          <p:cNvSpPr/>
          <p:nvPr/>
        </p:nvSpPr>
        <p:spPr>
          <a:xfrm>
            <a:off x="0" y="422108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Vztah end-diastolického tlaku (EDTK) a end-diastolického objemu (EDV) v klidu a při zátěži</a:t>
            </a:r>
          </a:p>
          <a:p>
            <a:pPr algn="just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Systolická dysfunkce – stoupá EDV a EDTK při zátěži v porovnání s klidem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Diastolická dysfunkce (porucha relaxace) – při zátěži EDTK stoupá, ale EDV se nemění</a:t>
            </a:r>
          </a:p>
        </p:txBody>
      </p:sp>
    </p:spTree>
    <p:extLst>
      <p:ext uri="{BB962C8B-B14F-4D97-AF65-F5344CB8AC3E}">
        <p14:creationId xmlns:p14="http://schemas.microsoft.com/office/powerpoint/2010/main" val="4153853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/>
          <p:nvPr/>
        </p:nvSpPr>
        <p:spPr>
          <a:xfrm>
            <a:off x="72008" y="1628800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Indexy kontraktility odvozené z ejekční fáze systoly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5292080" y="2276872"/>
                <a:ext cx="1559851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𝐄𝐦𝐚𝐱</m:t>
                      </m:r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𝐝𝐏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𝐝𝐕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76872"/>
                <a:ext cx="1559851" cy="6769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/>
          <p:cNvSpPr txBox="1"/>
          <p:nvPr/>
        </p:nvSpPr>
        <p:spPr>
          <a:xfrm>
            <a:off x="4968044" y="2924944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podle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Sagawa-Suga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395536" y="2733303"/>
            <a:ext cx="3864435" cy="3071961"/>
            <a:chOff x="779846" y="2517279"/>
            <a:chExt cx="2712034" cy="2207865"/>
          </a:xfrm>
        </p:grpSpPr>
        <p:grpSp>
          <p:nvGrpSpPr>
            <p:cNvPr id="29" name="Skupina 28"/>
            <p:cNvGrpSpPr/>
            <p:nvPr/>
          </p:nvGrpSpPr>
          <p:grpSpPr>
            <a:xfrm>
              <a:off x="1479621" y="3289758"/>
              <a:ext cx="720547" cy="1360837"/>
              <a:chOff x="3122315" y="2264586"/>
              <a:chExt cx="1473102" cy="2467953"/>
            </a:xfrm>
          </p:grpSpPr>
          <p:cxnSp>
            <p:nvCxnSpPr>
              <p:cNvPr id="39" name="Přímá spojnice 38"/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Volný tvar 40"/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0" name="Skupina 29"/>
            <p:cNvGrpSpPr/>
            <p:nvPr/>
          </p:nvGrpSpPr>
          <p:grpSpPr>
            <a:xfrm>
              <a:off x="779846" y="2620756"/>
              <a:ext cx="2712034" cy="2104388"/>
              <a:chOff x="962075" y="323131"/>
              <a:chExt cx="5544541" cy="3816424"/>
            </a:xfrm>
          </p:grpSpPr>
          <p:cxnSp>
            <p:nvCxnSpPr>
              <p:cNvPr id="37" name="Přímá spojnice 36"/>
              <p:cNvCxnSpPr/>
              <p:nvPr/>
            </p:nvCxnSpPr>
            <p:spPr>
              <a:xfrm>
                <a:off x="962075" y="323131"/>
                <a:ext cx="0" cy="38164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 flipH="1">
                <a:off x="971600" y="4139555"/>
                <a:ext cx="5535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Skupina 30"/>
            <p:cNvGrpSpPr/>
            <p:nvPr/>
          </p:nvGrpSpPr>
          <p:grpSpPr>
            <a:xfrm>
              <a:off x="1907237" y="2852936"/>
              <a:ext cx="720547" cy="1797659"/>
              <a:chOff x="3122315" y="2264586"/>
              <a:chExt cx="1473102" cy="2467953"/>
            </a:xfrm>
          </p:grpSpPr>
          <p:cxnSp>
            <p:nvCxnSpPr>
              <p:cNvPr id="33" name="Přímá spojnice 32"/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/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Volný tvar 34"/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2" name="Přímá spojnice 31"/>
            <p:cNvCxnSpPr/>
            <p:nvPr/>
          </p:nvCxnSpPr>
          <p:spPr>
            <a:xfrm flipV="1">
              <a:off x="1149524" y="2517279"/>
              <a:ext cx="1224136" cy="129614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Skupina 42"/>
          <p:cNvGrpSpPr/>
          <p:nvPr/>
        </p:nvGrpSpPr>
        <p:grpSpPr>
          <a:xfrm>
            <a:off x="2555776" y="3140968"/>
            <a:ext cx="1026723" cy="2501212"/>
            <a:chOff x="2988097" y="2924944"/>
            <a:chExt cx="1026723" cy="2501212"/>
          </a:xfrm>
        </p:grpSpPr>
        <p:cxnSp>
          <p:nvCxnSpPr>
            <p:cNvPr id="44" name="Přímá spojnice 43"/>
            <p:cNvCxnSpPr/>
            <p:nvPr/>
          </p:nvCxnSpPr>
          <p:spPr>
            <a:xfrm>
              <a:off x="2990069" y="3392121"/>
              <a:ext cx="9138" cy="2034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 flipH="1">
              <a:off x="3999793" y="3690112"/>
              <a:ext cx="13277" cy="1596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Volný tvar 45"/>
            <p:cNvSpPr/>
            <p:nvPr/>
          </p:nvSpPr>
          <p:spPr>
            <a:xfrm>
              <a:off x="2988097" y="2924944"/>
              <a:ext cx="1026723" cy="771544"/>
            </a:xfrm>
            <a:custGeom>
              <a:avLst/>
              <a:gdLst>
                <a:gd name="connsiteX0" fmla="*/ 0 w 1444527"/>
                <a:gd name="connsiteY0" fmla="*/ 278789 h 278789"/>
                <a:gd name="connsiteX1" fmla="*/ 171099 w 1444527"/>
                <a:gd name="connsiteY1" fmla="*/ 71226 h 278789"/>
                <a:gd name="connsiteX2" fmla="*/ 384272 w 1444527"/>
                <a:gd name="connsiteY2" fmla="*/ 1103 h 278789"/>
                <a:gd name="connsiteX3" fmla="*/ 962083 w 1444527"/>
                <a:gd name="connsiteY3" fmla="*/ 116104 h 278789"/>
                <a:gd name="connsiteX4" fmla="*/ 1444527 w 1444527"/>
                <a:gd name="connsiteY4" fmla="*/ 270374 h 278789"/>
                <a:gd name="connsiteX0" fmla="*/ 0 w 1444527"/>
                <a:gd name="connsiteY0" fmla="*/ 278789 h 278789"/>
                <a:gd name="connsiteX1" fmla="*/ 171099 w 1444527"/>
                <a:gd name="connsiteY1" fmla="*/ 71226 h 278789"/>
                <a:gd name="connsiteX2" fmla="*/ 384272 w 1444527"/>
                <a:gd name="connsiteY2" fmla="*/ 1103 h 278789"/>
                <a:gd name="connsiteX3" fmla="*/ 962083 w 1444527"/>
                <a:gd name="connsiteY3" fmla="*/ 116104 h 278789"/>
                <a:gd name="connsiteX4" fmla="*/ 1444527 w 1444527"/>
                <a:gd name="connsiteY4" fmla="*/ 150388 h 278789"/>
                <a:gd name="connsiteX0" fmla="*/ 0 w 1444527"/>
                <a:gd name="connsiteY0" fmla="*/ 278266 h 278266"/>
                <a:gd name="connsiteX1" fmla="*/ 171099 w 1444527"/>
                <a:gd name="connsiteY1" fmla="*/ 70703 h 278266"/>
                <a:gd name="connsiteX2" fmla="*/ 384272 w 1444527"/>
                <a:gd name="connsiteY2" fmla="*/ 580 h 278266"/>
                <a:gd name="connsiteX3" fmla="*/ 943033 w 1444527"/>
                <a:gd name="connsiteY3" fmla="*/ 43590 h 278266"/>
                <a:gd name="connsiteX4" fmla="*/ 1444527 w 1444527"/>
                <a:gd name="connsiteY4" fmla="*/ 149865 h 278266"/>
                <a:gd name="connsiteX0" fmla="*/ 0 w 1444527"/>
                <a:gd name="connsiteY0" fmla="*/ 279921 h 279921"/>
                <a:gd name="connsiteX1" fmla="*/ 104424 w 1444527"/>
                <a:gd name="connsiteY1" fmla="*/ 108354 h 279921"/>
                <a:gd name="connsiteX2" fmla="*/ 384272 w 1444527"/>
                <a:gd name="connsiteY2" fmla="*/ 2235 h 279921"/>
                <a:gd name="connsiteX3" fmla="*/ 943033 w 1444527"/>
                <a:gd name="connsiteY3" fmla="*/ 45245 h 279921"/>
                <a:gd name="connsiteX4" fmla="*/ 1444527 w 1444527"/>
                <a:gd name="connsiteY4" fmla="*/ 151520 h 279921"/>
                <a:gd name="connsiteX0" fmla="*/ 0 w 1444527"/>
                <a:gd name="connsiteY0" fmla="*/ 280580 h 280580"/>
                <a:gd name="connsiteX1" fmla="*/ 75849 w 1444527"/>
                <a:gd name="connsiteY1" fmla="*/ 121012 h 280580"/>
                <a:gd name="connsiteX2" fmla="*/ 384272 w 1444527"/>
                <a:gd name="connsiteY2" fmla="*/ 2894 h 280580"/>
                <a:gd name="connsiteX3" fmla="*/ 943033 w 1444527"/>
                <a:gd name="connsiteY3" fmla="*/ 45904 h 280580"/>
                <a:gd name="connsiteX4" fmla="*/ 1444527 w 1444527"/>
                <a:gd name="connsiteY4" fmla="*/ 152179 h 280580"/>
                <a:gd name="connsiteX0" fmla="*/ 0 w 1444527"/>
                <a:gd name="connsiteY0" fmla="*/ 280580 h 280580"/>
                <a:gd name="connsiteX1" fmla="*/ 75849 w 1444527"/>
                <a:gd name="connsiteY1" fmla="*/ 121012 h 280580"/>
                <a:gd name="connsiteX2" fmla="*/ 384272 w 1444527"/>
                <a:gd name="connsiteY2" fmla="*/ 2894 h 280580"/>
                <a:gd name="connsiteX3" fmla="*/ 943033 w 1444527"/>
                <a:gd name="connsiteY3" fmla="*/ 45904 h 280580"/>
                <a:gd name="connsiteX4" fmla="*/ 1444527 w 1444527"/>
                <a:gd name="connsiteY4" fmla="*/ 152179 h 280580"/>
                <a:gd name="connsiteX0" fmla="*/ 0 w 1444527"/>
                <a:gd name="connsiteY0" fmla="*/ 386578 h 386578"/>
                <a:gd name="connsiteX1" fmla="*/ 75849 w 1444527"/>
                <a:gd name="connsiteY1" fmla="*/ 227010 h 386578"/>
                <a:gd name="connsiteX2" fmla="*/ 374747 w 1444527"/>
                <a:gd name="connsiteY2" fmla="*/ 905 h 386578"/>
                <a:gd name="connsiteX3" fmla="*/ 943033 w 1444527"/>
                <a:gd name="connsiteY3" fmla="*/ 151902 h 386578"/>
                <a:gd name="connsiteX4" fmla="*/ 1444527 w 1444527"/>
                <a:gd name="connsiteY4" fmla="*/ 258177 h 386578"/>
                <a:gd name="connsiteX0" fmla="*/ 0 w 1444527"/>
                <a:gd name="connsiteY0" fmla="*/ 391840 h 391840"/>
                <a:gd name="connsiteX1" fmla="*/ 75849 w 1444527"/>
                <a:gd name="connsiteY1" fmla="*/ 232272 h 391840"/>
                <a:gd name="connsiteX2" fmla="*/ 374747 w 1444527"/>
                <a:gd name="connsiteY2" fmla="*/ 6167 h 391840"/>
                <a:gd name="connsiteX3" fmla="*/ 952558 w 1444527"/>
                <a:gd name="connsiteY3" fmla="*/ 81173 h 391840"/>
                <a:gd name="connsiteX4" fmla="*/ 1444527 w 1444527"/>
                <a:gd name="connsiteY4" fmla="*/ 263439 h 391840"/>
                <a:gd name="connsiteX0" fmla="*/ 0 w 1444527"/>
                <a:gd name="connsiteY0" fmla="*/ 391840 h 391840"/>
                <a:gd name="connsiteX1" fmla="*/ 75849 w 1444527"/>
                <a:gd name="connsiteY1" fmla="*/ 232272 h 391840"/>
                <a:gd name="connsiteX2" fmla="*/ 374747 w 1444527"/>
                <a:gd name="connsiteY2" fmla="*/ 6167 h 391840"/>
                <a:gd name="connsiteX3" fmla="*/ 952558 w 1444527"/>
                <a:gd name="connsiteY3" fmla="*/ 81173 h 391840"/>
                <a:gd name="connsiteX4" fmla="*/ 1444527 w 1444527"/>
                <a:gd name="connsiteY4" fmla="*/ 263439 h 391840"/>
                <a:gd name="connsiteX0" fmla="*/ 0 w 1444527"/>
                <a:gd name="connsiteY0" fmla="*/ 395591 h 395591"/>
                <a:gd name="connsiteX1" fmla="*/ 75849 w 1444527"/>
                <a:gd name="connsiteY1" fmla="*/ 236023 h 395591"/>
                <a:gd name="connsiteX2" fmla="*/ 289022 w 1444527"/>
                <a:gd name="connsiteY2" fmla="*/ 5919 h 395591"/>
                <a:gd name="connsiteX3" fmla="*/ 952558 w 1444527"/>
                <a:gd name="connsiteY3" fmla="*/ 84924 h 395591"/>
                <a:gd name="connsiteX4" fmla="*/ 1444527 w 1444527"/>
                <a:gd name="connsiteY4" fmla="*/ 267190 h 395591"/>
                <a:gd name="connsiteX0" fmla="*/ 0 w 1444527"/>
                <a:gd name="connsiteY0" fmla="*/ 392615 h 392615"/>
                <a:gd name="connsiteX1" fmla="*/ 85374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44527"/>
                <a:gd name="connsiteY0" fmla="*/ 392615 h 392615"/>
                <a:gd name="connsiteX1" fmla="*/ 85374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44527"/>
                <a:gd name="connsiteY0" fmla="*/ 392615 h 392615"/>
                <a:gd name="connsiteX1" fmla="*/ 56799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54052"/>
                <a:gd name="connsiteY0" fmla="*/ 224635 h 264214"/>
                <a:gd name="connsiteX1" fmla="*/ 66324 w 1454052"/>
                <a:gd name="connsiteY1" fmla="*/ 177054 h 264214"/>
                <a:gd name="connsiteX2" fmla="*/ 298547 w 1454052"/>
                <a:gd name="connsiteY2" fmla="*/ 2943 h 264214"/>
                <a:gd name="connsiteX3" fmla="*/ 962083 w 1454052"/>
                <a:gd name="connsiteY3" fmla="*/ 81948 h 264214"/>
                <a:gd name="connsiteX4" fmla="*/ 1454052 w 1454052"/>
                <a:gd name="connsiteY4" fmla="*/ 264214 h 264214"/>
                <a:gd name="connsiteX0" fmla="*/ 0 w 1454052"/>
                <a:gd name="connsiteY0" fmla="*/ 221954 h 261533"/>
                <a:gd name="connsiteX1" fmla="*/ 104424 w 1454052"/>
                <a:gd name="connsiteY1" fmla="*/ 102381 h 261533"/>
                <a:gd name="connsiteX2" fmla="*/ 298547 w 1454052"/>
                <a:gd name="connsiteY2" fmla="*/ 262 h 261533"/>
                <a:gd name="connsiteX3" fmla="*/ 962083 w 1454052"/>
                <a:gd name="connsiteY3" fmla="*/ 79267 h 261533"/>
                <a:gd name="connsiteX4" fmla="*/ 1454052 w 1454052"/>
                <a:gd name="connsiteY4" fmla="*/ 261533 h 261533"/>
                <a:gd name="connsiteX0" fmla="*/ 0 w 1473102"/>
                <a:gd name="connsiteY0" fmla="*/ 222138 h 373704"/>
                <a:gd name="connsiteX1" fmla="*/ 104424 w 1473102"/>
                <a:gd name="connsiteY1" fmla="*/ 102565 h 373704"/>
                <a:gd name="connsiteX2" fmla="*/ 298547 w 1473102"/>
                <a:gd name="connsiteY2" fmla="*/ 446 h 373704"/>
                <a:gd name="connsiteX3" fmla="*/ 962083 w 1473102"/>
                <a:gd name="connsiteY3" fmla="*/ 79451 h 373704"/>
                <a:gd name="connsiteX4" fmla="*/ 1473102 w 1473102"/>
                <a:gd name="connsiteY4" fmla="*/ 373704 h 373704"/>
                <a:gd name="connsiteX0" fmla="*/ 0 w 1473102"/>
                <a:gd name="connsiteY0" fmla="*/ 221747 h 373313"/>
                <a:gd name="connsiteX1" fmla="*/ 85374 w 1473102"/>
                <a:gd name="connsiteY1" fmla="*/ 86176 h 373313"/>
                <a:gd name="connsiteX2" fmla="*/ 298547 w 1473102"/>
                <a:gd name="connsiteY2" fmla="*/ 55 h 373313"/>
                <a:gd name="connsiteX3" fmla="*/ 962083 w 1473102"/>
                <a:gd name="connsiteY3" fmla="*/ 79060 h 373313"/>
                <a:gd name="connsiteX4" fmla="*/ 1473102 w 1473102"/>
                <a:gd name="connsiteY4" fmla="*/ 373313 h 373313"/>
                <a:gd name="connsiteX0" fmla="*/ 0 w 1473102"/>
                <a:gd name="connsiteY0" fmla="*/ 221856 h 373422"/>
                <a:gd name="connsiteX1" fmla="*/ 85374 w 1473102"/>
                <a:gd name="connsiteY1" fmla="*/ 86285 h 373422"/>
                <a:gd name="connsiteX2" fmla="*/ 298547 w 1473102"/>
                <a:gd name="connsiteY2" fmla="*/ 164 h 373422"/>
                <a:gd name="connsiteX3" fmla="*/ 1019233 w 1473102"/>
                <a:gd name="connsiteY3" fmla="*/ 107166 h 373422"/>
                <a:gd name="connsiteX4" fmla="*/ 1473102 w 1473102"/>
                <a:gd name="connsiteY4" fmla="*/ 373422 h 373422"/>
                <a:gd name="connsiteX0" fmla="*/ 0 w 1473102"/>
                <a:gd name="connsiteY0" fmla="*/ 221856 h 373422"/>
                <a:gd name="connsiteX1" fmla="*/ 85374 w 1473102"/>
                <a:gd name="connsiteY1" fmla="*/ 86285 h 373422"/>
                <a:gd name="connsiteX2" fmla="*/ 298547 w 1473102"/>
                <a:gd name="connsiteY2" fmla="*/ 164 h 373422"/>
                <a:gd name="connsiteX3" fmla="*/ 1019233 w 1473102"/>
                <a:gd name="connsiteY3" fmla="*/ 107166 h 373422"/>
                <a:gd name="connsiteX4" fmla="*/ 1473102 w 1473102"/>
                <a:gd name="connsiteY4" fmla="*/ 373422 h 373422"/>
                <a:gd name="connsiteX0" fmla="*/ 0 w 1473102"/>
                <a:gd name="connsiteY0" fmla="*/ 222330 h 373896"/>
                <a:gd name="connsiteX1" fmla="*/ 47274 w 1473102"/>
                <a:gd name="connsiteY1" fmla="*/ 70761 h 373896"/>
                <a:gd name="connsiteX2" fmla="*/ 298547 w 1473102"/>
                <a:gd name="connsiteY2" fmla="*/ 638 h 373896"/>
                <a:gd name="connsiteX3" fmla="*/ 1019233 w 1473102"/>
                <a:gd name="connsiteY3" fmla="*/ 107640 h 373896"/>
                <a:gd name="connsiteX4" fmla="*/ 1473102 w 1473102"/>
                <a:gd name="connsiteY4" fmla="*/ 373896 h 373896"/>
                <a:gd name="connsiteX0" fmla="*/ 2374 w 1475476"/>
                <a:gd name="connsiteY0" fmla="*/ 234213 h 385779"/>
                <a:gd name="connsiteX1" fmla="*/ 49648 w 1475476"/>
                <a:gd name="connsiteY1" fmla="*/ 82644 h 385779"/>
                <a:gd name="connsiteX2" fmla="*/ 510471 w 1475476"/>
                <a:gd name="connsiteY2" fmla="*/ 522 h 385779"/>
                <a:gd name="connsiteX3" fmla="*/ 1021607 w 1475476"/>
                <a:gd name="connsiteY3" fmla="*/ 119523 h 385779"/>
                <a:gd name="connsiteX4" fmla="*/ 1475476 w 1475476"/>
                <a:gd name="connsiteY4" fmla="*/ 385779 h 385779"/>
                <a:gd name="connsiteX0" fmla="*/ 0 w 1473102"/>
                <a:gd name="connsiteY0" fmla="*/ 234087 h 385653"/>
                <a:gd name="connsiteX1" fmla="*/ 152049 w 1473102"/>
                <a:gd name="connsiteY1" fmla="*/ 86518 h 385653"/>
                <a:gd name="connsiteX2" fmla="*/ 508097 w 1473102"/>
                <a:gd name="connsiteY2" fmla="*/ 396 h 385653"/>
                <a:gd name="connsiteX3" fmla="*/ 1019233 w 1473102"/>
                <a:gd name="connsiteY3" fmla="*/ 119397 h 385653"/>
                <a:gd name="connsiteX4" fmla="*/ 1473102 w 1473102"/>
                <a:gd name="connsiteY4" fmla="*/ 385653 h 385653"/>
                <a:gd name="connsiteX0" fmla="*/ 0 w 1473102"/>
                <a:gd name="connsiteY0" fmla="*/ 234087 h 385653"/>
                <a:gd name="connsiteX1" fmla="*/ 190149 w 1473102"/>
                <a:gd name="connsiteY1" fmla="*/ 86518 h 385653"/>
                <a:gd name="connsiteX2" fmla="*/ 508097 w 1473102"/>
                <a:gd name="connsiteY2" fmla="*/ 396 h 385653"/>
                <a:gd name="connsiteX3" fmla="*/ 1019233 w 1473102"/>
                <a:gd name="connsiteY3" fmla="*/ 119397 h 385653"/>
                <a:gd name="connsiteX4" fmla="*/ 1473102 w 1473102"/>
                <a:gd name="connsiteY4" fmla="*/ 385653 h 385653"/>
                <a:gd name="connsiteX0" fmla="*/ 0 w 1473102"/>
                <a:gd name="connsiteY0" fmla="*/ 234016 h 385582"/>
                <a:gd name="connsiteX1" fmla="*/ 97135 w 1473102"/>
                <a:gd name="connsiteY1" fmla="*/ 157397 h 385582"/>
                <a:gd name="connsiteX2" fmla="*/ 190149 w 1473102"/>
                <a:gd name="connsiteY2" fmla="*/ 86447 h 385582"/>
                <a:gd name="connsiteX3" fmla="*/ 508097 w 1473102"/>
                <a:gd name="connsiteY3" fmla="*/ 325 h 385582"/>
                <a:gd name="connsiteX4" fmla="*/ 1019233 w 1473102"/>
                <a:gd name="connsiteY4" fmla="*/ 119326 h 385582"/>
                <a:gd name="connsiteX5" fmla="*/ 1473102 w 1473102"/>
                <a:gd name="connsiteY5" fmla="*/ 385582 h 385582"/>
                <a:gd name="connsiteX0" fmla="*/ 0 w 1473102"/>
                <a:gd name="connsiteY0" fmla="*/ 234024 h 385590"/>
                <a:gd name="connsiteX1" fmla="*/ 59035 w 1473102"/>
                <a:gd name="connsiteY1" fmla="*/ 169404 h 385590"/>
                <a:gd name="connsiteX2" fmla="*/ 190149 w 1473102"/>
                <a:gd name="connsiteY2" fmla="*/ 86455 h 385590"/>
                <a:gd name="connsiteX3" fmla="*/ 508097 w 1473102"/>
                <a:gd name="connsiteY3" fmla="*/ 333 h 385590"/>
                <a:gd name="connsiteX4" fmla="*/ 1019233 w 1473102"/>
                <a:gd name="connsiteY4" fmla="*/ 119334 h 385590"/>
                <a:gd name="connsiteX5" fmla="*/ 1473102 w 1473102"/>
                <a:gd name="connsiteY5" fmla="*/ 385590 h 385590"/>
                <a:gd name="connsiteX0" fmla="*/ 0 w 1473102"/>
                <a:gd name="connsiteY0" fmla="*/ 234575 h 386141"/>
                <a:gd name="connsiteX1" fmla="*/ 59035 w 1473102"/>
                <a:gd name="connsiteY1" fmla="*/ 169955 h 386141"/>
                <a:gd name="connsiteX2" fmla="*/ 209199 w 1473102"/>
                <a:gd name="connsiteY2" fmla="*/ 71008 h 386141"/>
                <a:gd name="connsiteX3" fmla="*/ 508097 w 1473102"/>
                <a:gd name="connsiteY3" fmla="*/ 884 h 386141"/>
                <a:gd name="connsiteX4" fmla="*/ 1019233 w 1473102"/>
                <a:gd name="connsiteY4" fmla="*/ 119885 h 386141"/>
                <a:gd name="connsiteX5" fmla="*/ 1473102 w 1473102"/>
                <a:gd name="connsiteY5" fmla="*/ 386141 h 386141"/>
                <a:gd name="connsiteX0" fmla="*/ 0 w 1473102"/>
                <a:gd name="connsiteY0" fmla="*/ 235224 h 386790"/>
                <a:gd name="connsiteX1" fmla="*/ 59035 w 1473102"/>
                <a:gd name="connsiteY1" fmla="*/ 170604 h 386790"/>
                <a:gd name="connsiteX2" fmla="*/ 227539 w 1473102"/>
                <a:gd name="connsiteY2" fmla="*/ 60656 h 386790"/>
                <a:gd name="connsiteX3" fmla="*/ 508097 w 1473102"/>
                <a:gd name="connsiteY3" fmla="*/ 1533 h 386790"/>
                <a:gd name="connsiteX4" fmla="*/ 1019233 w 1473102"/>
                <a:gd name="connsiteY4" fmla="*/ 120534 h 386790"/>
                <a:gd name="connsiteX5" fmla="*/ 1473102 w 1473102"/>
                <a:gd name="connsiteY5" fmla="*/ 386790 h 38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102" h="386790">
                  <a:moveTo>
                    <a:pt x="0" y="235224"/>
                  </a:moveTo>
                  <a:cubicBezTo>
                    <a:pt x="9839" y="223787"/>
                    <a:pt x="27344" y="195199"/>
                    <a:pt x="59035" y="170604"/>
                  </a:cubicBezTo>
                  <a:cubicBezTo>
                    <a:pt x="90726" y="146009"/>
                    <a:pt x="152695" y="88834"/>
                    <a:pt x="227539" y="60656"/>
                  </a:cubicBezTo>
                  <a:cubicBezTo>
                    <a:pt x="302383" y="32478"/>
                    <a:pt x="376148" y="-8447"/>
                    <a:pt x="508097" y="1533"/>
                  </a:cubicBezTo>
                  <a:cubicBezTo>
                    <a:pt x="640046" y="11513"/>
                    <a:pt x="858399" y="56325"/>
                    <a:pt x="1019233" y="120534"/>
                  </a:cubicBezTo>
                  <a:cubicBezTo>
                    <a:pt x="1180067" y="184744"/>
                    <a:pt x="1386909" y="312096"/>
                    <a:pt x="1473102" y="386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Volný tvar 46"/>
            <p:cNvSpPr/>
            <p:nvPr/>
          </p:nvSpPr>
          <p:spPr>
            <a:xfrm>
              <a:off x="2996691" y="5285544"/>
              <a:ext cx="1004852" cy="133117"/>
            </a:xfrm>
            <a:custGeom>
              <a:avLst/>
              <a:gdLst>
                <a:gd name="connsiteX0" fmla="*/ 0 w 1441722"/>
                <a:gd name="connsiteY0" fmla="*/ 143051 h 143051"/>
                <a:gd name="connsiteX1" fmla="*/ 1441722 w 1441722"/>
                <a:gd name="connsiteY1" fmla="*/ 0 h 143051"/>
                <a:gd name="connsiteX0" fmla="*/ 0 w 1441722"/>
                <a:gd name="connsiteY0" fmla="*/ 143051 h 143051"/>
                <a:gd name="connsiteX1" fmla="*/ 645128 w 1441722"/>
                <a:gd name="connsiteY1" fmla="*/ 78538 h 143051"/>
                <a:gd name="connsiteX2" fmla="*/ 1441722 w 1441722"/>
                <a:gd name="connsiteY2" fmla="*/ 0 h 143051"/>
                <a:gd name="connsiteX0" fmla="*/ 0 w 1441722"/>
                <a:gd name="connsiteY0" fmla="*/ 143051 h 143051"/>
                <a:gd name="connsiteX1" fmla="*/ 650737 w 1441722"/>
                <a:gd name="connsiteY1" fmla="*/ 109392 h 143051"/>
                <a:gd name="connsiteX2" fmla="*/ 1441722 w 1441722"/>
                <a:gd name="connsiteY2" fmla="*/ 0 h 143051"/>
                <a:gd name="connsiteX0" fmla="*/ 0 w 1441722"/>
                <a:gd name="connsiteY0" fmla="*/ 143051 h 143051"/>
                <a:gd name="connsiteX1" fmla="*/ 745987 w 1441722"/>
                <a:gd name="connsiteY1" fmla="*/ 88645 h 143051"/>
                <a:gd name="connsiteX2" fmla="*/ 1441722 w 1441722"/>
                <a:gd name="connsiteY2" fmla="*/ 0 h 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1722" h="143051">
                  <a:moveTo>
                    <a:pt x="0" y="143051"/>
                  </a:moveTo>
                  <a:lnTo>
                    <a:pt x="745987" y="88645"/>
                  </a:lnTo>
                  <a:lnTo>
                    <a:pt x="144172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8" name="Přímá spojnice 47"/>
          <p:cNvCxnSpPr/>
          <p:nvPr/>
        </p:nvCxnSpPr>
        <p:spPr>
          <a:xfrm flipV="1">
            <a:off x="922298" y="2943857"/>
            <a:ext cx="2249171" cy="1284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/>
              <p:cNvSpPr/>
              <p:nvPr/>
            </p:nvSpPr>
            <p:spPr>
              <a:xfrm>
                <a:off x="2628057" y="2363971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Obdélní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57" y="2363971"/>
                <a:ext cx="86754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/>
              <p:cNvSpPr/>
              <p:nvPr/>
            </p:nvSpPr>
            <p:spPr>
              <a:xfrm>
                <a:off x="3203848" y="2771636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Obdélní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771636"/>
                <a:ext cx="86754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ovéPole 50"/>
          <p:cNvSpPr txBox="1"/>
          <p:nvPr/>
        </p:nvSpPr>
        <p:spPr>
          <a:xfrm>
            <a:off x="1619672" y="4763700"/>
            <a:ext cx="19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122748" y="3586099"/>
            <a:ext cx="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3027239" y="3738499"/>
            <a:ext cx="46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B2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427984" y="3501008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normální P-V diagram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P-V diagram pro uměle zvýšený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afrerload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zdravé srdce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selhávající srdce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-20272" y="38234"/>
            <a:ext cx="9128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4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Indexy srdeční kontraktility a jejich měření</a:t>
            </a:r>
          </a:p>
        </p:txBody>
      </p:sp>
    </p:spTree>
    <p:extLst>
      <p:ext uri="{BB962C8B-B14F-4D97-AF65-F5344CB8AC3E}">
        <p14:creationId xmlns:p14="http://schemas.microsoft.com/office/powerpoint/2010/main" val="1398020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110569" y="1628800"/>
            <a:ext cx="878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Indexy kontraktility odvozené z 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izovolumické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fáze systoly</a:t>
            </a:r>
          </a:p>
        </p:txBody>
      </p:sp>
      <p:pic>
        <p:nvPicPr>
          <p:cNvPr id="29" name="Obrázek 2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9" y="3376831"/>
            <a:ext cx="2664297" cy="2344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606277" y="2420888"/>
                <a:ext cx="2392963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𝐷𝑇𝐾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𝐸𝐷𝑇𝐾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𝐼𝑉𝐾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77" y="2420888"/>
                <a:ext cx="2392963" cy="6766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2843808" y="3376831"/>
                <a:ext cx="1100686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𝑚𝑎𝑥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376831"/>
                <a:ext cx="1100686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ovéPole 35"/>
          <p:cNvSpPr txBox="1"/>
          <p:nvPr/>
        </p:nvSpPr>
        <p:spPr>
          <a:xfrm>
            <a:off x="-20272" y="38234"/>
            <a:ext cx="9128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4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Indexy srdeční kontraktility a jejich měření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427984" y="2636912"/>
            <a:ext cx="43787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klinice se stanovuje nejvyšší rychlost vývoje tlaku v době IVK (těsně před otevřením poloměsíčitých chlopní, na konci IVK)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praktických cvičeních stanovíme průměrnou rychlost vývoje tlaku v době IVK: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4939735" y="3861048"/>
            <a:ext cx="3160657" cy="456226"/>
            <a:chOff x="961440" y="5022505"/>
            <a:chExt cx="4950133" cy="482203"/>
          </a:xfrm>
        </p:grpSpPr>
        <p:sp>
          <p:nvSpPr>
            <p:cNvPr id="43" name="TextovéPole 42"/>
            <p:cNvSpPr txBox="1"/>
            <p:nvPr/>
          </p:nvSpPr>
          <p:spPr>
            <a:xfrm>
              <a:off x="961440" y="5022505"/>
              <a:ext cx="3610714" cy="268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Rozdíl tlaku na konci a na začátku IVK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1927878" y="5228202"/>
              <a:ext cx="1785524" cy="276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Doba trvání IVK</a:t>
              </a:r>
            </a:p>
          </p:txBody>
        </p:sp>
        <p:cxnSp>
          <p:nvCxnSpPr>
            <p:cNvPr id="45" name="Přímá spojnice 44"/>
            <p:cNvCxnSpPr/>
            <p:nvPr/>
          </p:nvCxnSpPr>
          <p:spPr>
            <a:xfrm>
              <a:off x="1097072" y="5265736"/>
              <a:ext cx="345638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ovéPole 45"/>
            <p:cNvSpPr txBox="1"/>
            <p:nvPr/>
          </p:nvSpPr>
          <p:spPr>
            <a:xfrm>
              <a:off x="4421959" y="505291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=</a:t>
              </a:r>
            </a:p>
          </p:txBody>
        </p:sp>
        <p:cxnSp>
          <p:nvCxnSpPr>
            <p:cNvPr id="47" name="Přímá spojnice 46"/>
            <p:cNvCxnSpPr/>
            <p:nvPr/>
          </p:nvCxnSpPr>
          <p:spPr>
            <a:xfrm>
              <a:off x="4831848" y="5258213"/>
              <a:ext cx="107972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ovéPole 47"/>
            <p:cNvSpPr txBox="1"/>
            <p:nvPr/>
          </p:nvSpPr>
          <p:spPr>
            <a:xfrm>
              <a:off x="4871691" y="5025120"/>
              <a:ext cx="1039882" cy="276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DTK - 8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5114371" y="5214618"/>
              <a:ext cx="683380" cy="276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IVK</a:t>
              </a:r>
            </a:p>
          </p:txBody>
        </p:sp>
      </p:grpSp>
      <p:sp>
        <p:nvSpPr>
          <p:cNvPr id="50" name="TextovéPole 49"/>
          <p:cNvSpPr txBox="1"/>
          <p:nvPr/>
        </p:nvSpPr>
        <p:spPr>
          <a:xfrm>
            <a:off x="4501524" y="4365104"/>
            <a:ext cx="43638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( 8 mmHg odpovídá přibližně tlaku na konci diastoly a na začátku systoly, rovněž odpovídá přibližně tlaku v levé síni)</a:t>
            </a:r>
          </a:p>
        </p:txBody>
      </p:sp>
    </p:spTree>
    <p:extLst>
      <p:ext uri="{BB962C8B-B14F-4D97-AF65-F5344CB8AC3E}">
        <p14:creationId xmlns:p14="http://schemas.microsoft.com/office/powerpoint/2010/main" val="35253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Úder srdečního hrotu</a:t>
            </a:r>
            <a:endParaRPr lang="cs-CZ" sz="400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38884" y="1556792"/>
            <a:ext cx="8537572" cy="489639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Úder srdečního hrotu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naléháním LK na stěnu hrudníku v oblasti srdečního hrotu (1-2 cm mediálně od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medioklavikulární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čáry ve 4. nebo 5. mezižebří)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lokalizace maxima úderu hrotu – palpace,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aspekce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vyšetřujeme nejčastěji v poloze vleže na zádech nebo v polosedě</a:t>
            </a:r>
          </a:p>
          <a:p>
            <a:pPr lvl="2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posun maxima zvedání hrotu vlevo + viditelný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zvedavý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úder hrotu – charakteristické pro hypertrofii a dilataci levé komory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6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sz="400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475656" y="1916832"/>
            <a:ext cx="7498080" cy="4176464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Auskultace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uchem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stetoskopem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lékařským fonendoskopem</a:t>
            </a:r>
          </a:p>
          <a:p>
            <a:pPr lvl="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zvonové zakončení</a:t>
            </a:r>
          </a:p>
          <a:p>
            <a:pPr lvl="3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membránové zakončení</a:t>
            </a:r>
          </a:p>
          <a:p>
            <a:pPr lvl="3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pomocí mikrofonu - fonokardiografie</a:t>
            </a:r>
          </a:p>
        </p:txBody>
      </p:sp>
    </p:spTree>
    <p:extLst>
      <p:ext uri="{BB962C8B-B14F-4D97-AF65-F5344CB8AC3E}">
        <p14:creationId xmlns:p14="http://schemas.microsoft.com/office/powerpoint/2010/main" val="60439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sz="40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1722" y="1591816"/>
            <a:ext cx="9132278" cy="75706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poslechových míst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232248" cy="344983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2771800" y="4077072"/>
            <a:ext cx="1001247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2840375" y="530120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5096805" y="4095509"/>
            <a:ext cx="1131379" cy="184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364088" y="5589240"/>
            <a:ext cx="1152128" cy="720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401592" y="351586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aortální chlopeň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115616" y="465313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trikuspidální chlopeň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228184" y="513421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mitrální chlopeň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940152" y="35314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pulmonální chlopeň</a:t>
            </a:r>
          </a:p>
        </p:txBody>
      </p:sp>
    </p:spTree>
    <p:extLst>
      <p:ext uri="{BB962C8B-B14F-4D97-AF65-F5344CB8AC3E}">
        <p14:creationId xmlns:p14="http://schemas.microsoft.com/office/powerpoint/2010/main" val="327408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16586" y="1663824"/>
            <a:ext cx="9091918" cy="757064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poslechových míst</a:t>
            </a:r>
          </a:p>
          <a:p>
            <a:pPr marL="0" indent="0" algn="ctr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ateřina\Desktop\výuka\praktika\auskultační místa na hrudní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85" y="2564904"/>
            <a:ext cx="4792479" cy="3312368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91880" y="333260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32491" y="444549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73302" y="443711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92080" y="305263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21892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251520" y="1663824"/>
            <a:ext cx="8650208" cy="493352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Auskultační místa na hrudníku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aortální chlopeň: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mezižebří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parasternálně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vpravo</a:t>
            </a:r>
          </a:p>
          <a:p>
            <a:pPr lvl="2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pulmonální chlopeň:	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mezižebří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parasternálně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vlevo</a:t>
            </a:r>
          </a:p>
          <a:p>
            <a:pPr lvl="2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mitrální chlopeň: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místě úderu srdečního hrotu</a:t>
            </a:r>
          </a:p>
          <a:p>
            <a:pPr lvl="2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trikuspidální chlopeň: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5. mezižebří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parasternálně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vpravo</a:t>
            </a:r>
          </a:p>
        </p:txBody>
      </p:sp>
    </p:spTree>
    <p:extLst>
      <p:ext uri="{BB962C8B-B14F-4D97-AF65-F5344CB8AC3E}">
        <p14:creationId xmlns:p14="http://schemas.microsoft.com/office/powerpoint/2010/main" val="405163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EKG záznam + fonokardiografický záznam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7505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6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I. ozva: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časově odpovídá uzávěru mitrální a trikuspidální 			chlopně</a:t>
            </a:r>
          </a:p>
          <a:p>
            <a:r>
              <a:rPr lang="cs-CZ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II.ozva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		časově odpovídá uzávěru aortální a pulmonální 			chlopně</a:t>
            </a:r>
          </a:p>
          <a:p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systolická pauza: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časový interval mezi I. a II. ozvou</a:t>
            </a:r>
          </a:p>
          <a:p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diastolická pauza: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	časový interval mezi II. a I. ozvou</a:t>
            </a:r>
          </a:p>
          <a:p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III. ozva: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první třetině diastoly, velmi výjimečně lze slyšet u 			mladých jedinců, u osob starších 30-ti let téměř 			vždy patologie – snížená poddajnost dilatované LK</a:t>
            </a:r>
          </a:p>
          <a:p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IV. ozva: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odpovídá časově systole síní, velmi vzácně u dětí, u 			dospělých patologická – snížená poddajnost 				hypertrofované LK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38110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05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1149</Words>
  <Application>Microsoft Office PowerPoint</Application>
  <PresentationFormat>Předvádění na obrazovce (4:3)</PresentationFormat>
  <Paragraphs>216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Motiv systému Office</vt:lpstr>
      <vt:lpstr>Určování fází srdeční systoly. Úder srdečního hrotu. Srdeční ozvy.</vt:lpstr>
      <vt:lpstr>Úder srdečního hrotu Srdeční ozvy</vt:lpstr>
      <vt:lpstr>Úder srdečního hrotu</vt:lpstr>
      <vt:lpstr>Srdeční ozvy</vt:lpstr>
      <vt:lpstr>Srdeční ozvy</vt:lpstr>
      <vt:lpstr> Srdeční ozvy</vt:lpstr>
      <vt:lpstr> Srdeční ozvy</vt:lpstr>
      <vt:lpstr>Srdeční ozvy</vt:lpstr>
      <vt:lpstr> Srdeční ozvy</vt:lpstr>
      <vt:lpstr> Srdeční ozvy</vt:lpstr>
      <vt:lpstr>Srdeční ozvy</vt:lpstr>
      <vt:lpstr>Šelesty</vt:lpstr>
      <vt:lpstr>Srdeční cyklus (revoluce)</vt:lpstr>
      <vt:lpstr>Srdeční cyklus (revoluce)</vt:lpstr>
      <vt:lpstr>Srdeční cyklus (revoluce)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Electrocardiography</dc:title>
  <dc:creator>Markéta</dc:creator>
  <cp:lastModifiedBy>Ksenia Budinskaya</cp:lastModifiedBy>
  <cp:revision>76</cp:revision>
  <dcterms:created xsi:type="dcterms:W3CDTF">2015-09-14T18:44:08Z</dcterms:created>
  <dcterms:modified xsi:type="dcterms:W3CDTF">2020-04-20T08:41:37Z</dcterms:modified>
</cp:coreProperties>
</file>