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24"/>
  </p:notesMasterIdLst>
  <p:handoutMasterIdLst>
    <p:handoutMasterId r:id="rId25"/>
  </p:handoutMasterIdLst>
  <p:sldIdLst>
    <p:sldId id="257" r:id="rId2"/>
    <p:sldId id="318" r:id="rId3"/>
    <p:sldId id="314" r:id="rId4"/>
    <p:sldId id="315" r:id="rId5"/>
    <p:sldId id="316" r:id="rId6"/>
    <p:sldId id="317" r:id="rId7"/>
    <p:sldId id="319" r:id="rId8"/>
    <p:sldId id="320" r:id="rId9"/>
    <p:sldId id="323" r:id="rId10"/>
    <p:sldId id="322" r:id="rId11"/>
    <p:sldId id="334" r:id="rId12"/>
    <p:sldId id="324" r:id="rId13"/>
    <p:sldId id="321" r:id="rId14"/>
    <p:sldId id="325" r:id="rId15"/>
    <p:sldId id="326" r:id="rId16"/>
    <p:sldId id="327" r:id="rId17"/>
    <p:sldId id="328" r:id="rId18"/>
    <p:sldId id="329" r:id="rId19"/>
    <p:sldId id="330" r:id="rId20"/>
    <p:sldId id="331" r:id="rId21"/>
    <p:sldId id="332" r:id="rId22"/>
    <p:sldId id="333" r:id="rId23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  <p15:guide id="11" orient="horz" pos="2645">
          <p15:clr>
            <a:srgbClr val="A4A3A4"/>
          </p15:clr>
        </p15:guide>
        <p15:guide id="12" orient="horz" pos="2372">
          <p15:clr>
            <a:srgbClr val="A4A3A4"/>
          </p15:clr>
        </p15:guide>
        <p15:guide id="13" orient="horz" pos="4110">
          <p15:clr>
            <a:srgbClr val="A4A3A4"/>
          </p15:clr>
        </p15:guide>
        <p15:guide id="14" pos="7211">
          <p15:clr>
            <a:srgbClr val="A4A3A4"/>
          </p15:clr>
        </p15:guide>
        <p15:guide id="15" pos="1225">
          <p15:clr>
            <a:srgbClr val="A4A3A4"/>
          </p15:clr>
        </p15:guide>
        <p15:guide id="16" pos="1994">
          <p15:clr>
            <a:srgbClr val="A4A3A4"/>
          </p15:clr>
        </p15:guide>
        <p15:guide id="17" pos="36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8989"/>
    <a:srgbClr val="F6BEA8"/>
    <a:srgbClr val="FEF1A0"/>
    <a:srgbClr val="FEE658"/>
    <a:srgbClr val="EC6262"/>
    <a:srgbClr val="FFD1D1"/>
    <a:srgbClr val="DA0000"/>
    <a:srgbClr val="FFEBEB"/>
    <a:srgbClr val="CDCDFF"/>
    <a:srgbClr val="6800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6754" autoAdjust="0"/>
  </p:normalViewPr>
  <p:slideViewPr>
    <p:cSldViewPr snapToGrid="0">
      <p:cViewPr varScale="1">
        <p:scale>
          <a:sx n="110" d="100"/>
          <a:sy n="110" d="100"/>
        </p:scale>
        <p:origin x="378" y="108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  <p:guide orient="horz" pos="2645"/>
        <p:guide orient="horz" pos="2372"/>
        <p:guide orient="horz" pos="4110"/>
        <p:guide pos="7211"/>
        <p:guide pos="1225"/>
        <p:guide pos="1994"/>
        <p:guide pos="366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5" d="100"/>
          <a:sy n="125" d="100"/>
        </p:scale>
        <p:origin x="400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000" y="414000"/>
            <a:ext cx="1546943" cy="1067390"/>
          </a:xfrm>
          <a:prstGeom prst="rect">
            <a:avLst/>
          </a:prstGeom>
        </p:spPr>
      </p:pic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997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6251278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nímek s obrázkem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12192000" cy="584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1277" y="6048047"/>
            <a:ext cx="865419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8545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ředělový snímek MUNI MED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cký objekt 5">
            <a:extLst>
              <a:ext uri="{FF2B5EF4-FFF2-40B4-BE49-F238E27FC236}">
                <a16:creationId xmlns:a16="http://schemas.microsoft.com/office/drawing/2014/main" id="{D6FB5EA9-F874-4F06-97A8-C555AC1A0C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872" y="2014647"/>
            <a:ext cx="4106255" cy="2828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ředělový snímek MUN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2">
            <a:extLst>
              <a:ext uri="{FF2B5EF4-FFF2-40B4-BE49-F238E27FC236}">
                <a16:creationId xmlns:a16="http://schemas.microsoft.com/office/drawing/2014/main" id="{92B68BC3-67A3-A244-8F7B-2ACD0926D39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3304" y="1950397"/>
            <a:ext cx="8685390" cy="2957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– červený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019" y="415570"/>
            <a:ext cx="1544906" cy="1064250"/>
          </a:xfrm>
          <a:prstGeom prst="rect">
            <a:avLst/>
          </a:prstGeom>
        </p:spPr>
      </p:pic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9027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1695074"/>
            <a:ext cx="5218413" cy="3896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9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2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67024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440000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19999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8160001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a tex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6272212" y="692150"/>
            <a:ext cx="5200987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9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692150"/>
            <a:ext cx="5218413" cy="4899635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0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1173837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58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 dirty="0"/>
              <a:t>Upravte styly předlohy textu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90" r:id="rId2"/>
    <p:sldLayoutId id="2147483684" r:id="rId3"/>
    <p:sldLayoutId id="2147483685" r:id="rId4"/>
    <p:sldLayoutId id="2147483688" r:id="rId5"/>
    <p:sldLayoutId id="2147483674" r:id="rId6"/>
    <p:sldLayoutId id="2147483673" r:id="rId7"/>
    <p:sldLayoutId id="2147483676" r:id="rId8"/>
    <p:sldLayoutId id="2147483675" r:id="rId9"/>
    <p:sldLayoutId id="2147483677" r:id="rId10"/>
    <p:sldLayoutId id="2147483686" r:id="rId11"/>
    <p:sldLayoutId id="2147483691" r:id="rId12"/>
    <p:sldLayoutId id="2147483692" r:id="rId13"/>
    <p:sldLayoutId id="2147483693" r:id="rId14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6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49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gi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Krev</a:t>
            </a:r>
            <a:br>
              <a:rPr lang="cs-CZ" dirty="0"/>
            </a:br>
            <a:r>
              <a:rPr lang="cs-CZ" sz="2400" dirty="0"/>
              <a:t>sedimentace, osmotická rezistence</a:t>
            </a:r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>
          <a:xfrm>
            <a:off x="398502" y="4602177"/>
            <a:ext cx="11361600" cy="698497"/>
          </a:xfrm>
        </p:spPr>
        <p:txBody>
          <a:bodyPr/>
          <a:lstStyle/>
          <a:p>
            <a:r>
              <a:rPr lang="cs-CZ" dirty="0"/>
              <a:t>Praktické cvičení z fyziologie (podzimní semestr: 4. – 6. týden)</a:t>
            </a:r>
          </a:p>
        </p:txBody>
      </p:sp>
      <p:sp>
        <p:nvSpPr>
          <p:cNvPr id="6" name="Zástupný symbol pro zápatí 1"/>
          <p:cNvSpPr txBox="1">
            <a:spLocks/>
          </p:cNvSpPr>
          <p:nvPr/>
        </p:nvSpPr>
        <p:spPr bwMode="auto">
          <a:xfrm>
            <a:off x="434035" y="5622998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lang="cs-CZ" altLang="cs-CZ" sz="1200" kern="1200" dirty="0" smtClean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r>
              <a:rPr lang="cs-CZ" sz="1800" dirty="0"/>
              <a:t>Studijní materiály byly vytvořeny za podpory projektu MUNI/FR/1474/2018</a:t>
            </a:r>
          </a:p>
        </p:txBody>
      </p:sp>
    </p:spTree>
    <p:extLst>
      <p:ext uri="{BB962C8B-B14F-4D97-AF65-F5344CB8AC3E}">
        <p14:creationId xmlns:p14="http://schemas.microsoft.com/office/powerpoint/2010/main" val="2258987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Změněné hodnoty FW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20000" y="1537627"/>
            <a:ext cx="10753200" cy="4569098"/>
          </a:xfrm>
        </p:spPr>
        <p:txBody>
          <a:bodyPr numCol="2"/>
          <a:lstStyle/>
          <a:p>
            <a:pPr>
              <a:lnSpc>
                <a:spcPct val="100000"/>
              </a:lnSpc>
            </a:pPr>
            <a:r>
              <a:rPr lang="cs-CZ" dirty="0"/>
              <a:t>Zvýšené FW:</a:t>
            </a:r>
          </a:p>
          <a:p>
            <a:pPr lvl="1"/>
            <a:r>
              <a:rPr lang="cs-CZ" dirty="0"/>
              <a:t>Těhotenství, menstruace</a:t>
            </a:r>
          </a:p>
          <a:p>
            <a:pPr lvl="1"/>
            <a:r>
              <a:rPr lang="cs-CZ" dirty="0" err="1"/>
              <a:t>Makrocytémie</a:t>
            </a:r>
            <a:endParaRPr lang="cs-CZ" dirty="0"/>
          </a:p>
          <a:p>
            <a:pPr lvl="1"/>
            <a:r>
              <a:rPr lang="cs-CZ" dirty="0"/>
              <a:t>Infekce</a:t>
            </a:r>
          </a:p>
          <a:p>
            <a:pPr lvl="1"/>
            <a:r>
              <a:rPr lang="cs-CZ" dirty="0"/>
              <a:t>Nádory</a:t>
            </a:r>
          </a:p>
          <a:p>
            <a:pPr lvl="1"/>
            <a:r>
              <a:rPr lang="cs-CZ" dirty="0"/>
              <a:t>Záněty</a:t>
            </a:r>
          </a:p>
          <a:p>
            <a:pPr lvl="1"/>
            <a:r>
              <a:rPr lang="cs-CZ" dirty="0"/>
              <a:t>Nekrózy tkání (infarkt, trauma)</a:t>
            </a:r>
          </a:p>
          <a:p>
            <a:pPr lvl="1"/>
            <a:r>
              <a:rPr lang="cs-CZ" dirty="0"/>
              <a:t>Relativní/ absolutní ztráty albuminu (nefrotický syndrom)</a:t>
            </a:r>
          </a:p>
          <a:p>
            <a:pPr lvl="1"/>
            <a:r>
              <a:rPr lang="cs-CZ" dirty="0" err="1"/>
              <a:t>Hyperlipidémie</a:t>
            </a:r>
            <a:endParaRPr lang="cs-CZ" dirty="0"/>
          </a:p>
          <a:p>
            <a:pPr lvl="1"/>
            <a:endParaRPr lang="cs-CZ" dirty="0"/>
          </a:p>
          <a:p>
            <a:pPr lvl="1"/>
            <a:endParaRPr lang="cs-CZ" dirty="0"/>
          </a:p>
          <a:p>
            <a:pPr lvl="1"/>
            <a:endParaRPr lang="cs-CZ" dirty="0"/>
          </a:p>
          <a:p>
            <a:pPr marL="324000" lvl="1" indent="0">
              <a:buNone/>
            </a:pPr>
            <a:endParaRPr lang="cs-CZ" dirty="0"/>
          </a:p>
          <a:p>
            <a:pPr>
              <a:lnSpc>
                <a:spcPct val="100000"/>
              </a:lnSpc>
            </a:pPr>
            <a:r>
              <a:rPr lang="cs-CZ" dirty="0"/>
              <a:t>Snížené FW:</a:t>
            </a:r>
          </a:p>
          <a:p>
            <a:pPr lvl="1"/>
            <a:r>
              <a:rPr lang="cs-CZ" dirty="0"/>
              <a:t>Nepravidelný tvar </a:t>
            </a:r>
            <a:r>
              <a:rPr lang="cs-CZ" dirty="0" err="1"/>
              <a:t>ery</a:t>
            </a:r>
            <a:r>
              <a:rPr lang="cs-CZ" dirty="0"/>
              <a:t> – </a:t>
            </a:r>
            <a:r>
              <a:rPr lang="cs-CZ" dirty="0" err="1"/>
              <a:t>sférocytóza</a:t>
            </a:r>
            <a:endParaRPr lang="cs-CZ" dirty="0"/>
          </a:p>
          <a:p>
            <a:pPr lvl="1"/>
            <a:r>
              <a:rPr lang="cs-CZ" dirty="0" err="1"/>
              <a:t>Polycytemia</a:t>
            </a:r>
            <a:r>
              <a:rPr lang="cs-CZ" dirty="0"/>
              <a:t> vera</a:t>
            </a:r>
          </a:p>
          <a:p>
            <a:pPr lvl="1"/>
            <a:r>
              <a:rPr lang="cs-CZ" dirty="0"/>
              <a:t>Leukocytóza</a:t>
            </a:r>
          </a:p>
          <a:p>
            <a:pPr lvl="1"/>
            <a:r>
              <a:rPr lang="cs-CZ" dirty="0" err="1"/>
              <a:t>Dysproteinémie</a:t>
            </a:r>
            <a:r>
              <a:rPr lang="cs-CZ" dirty="0"/>
              <a:t> – </a:t>
            </a:r>
            <a:r>
              <a:rPr lang="cs-CZ" dirty="0" err="1"/>
              <a:t>hypofibrinogenémie</a:t>
            </a:r>
            <a:r>
              <a:rPr lang="cs-CZ" dirty="0"/>
              <a:t>, </a:t>
            </a:r>
            <a:r>
              <a:rPr lang="cs-CZ" dirty="0" err="1"/>
              <a:t>hypogamaglobulinémie</a:t>
            </a:r>
            <a:endParaRPr lang="cs-CZ" dirty="0"/>
          </a:p>
          <a:p>
            <a:pPr lvl="1"/>
            <a:r>
              <a:rPr lang="cs-CZ" dirty="0"/>
              <a:t>Dehydratace </a:t>
            </a:r>
          </a:p>
        </p:txBody>
      </p:sp>
      <p:sp>
        <p:nvSpPr>
          <p:cNvPr id="6" name="Obdélník 5"/>
          <p:cNvSpPr/>
          <p:nvPr/>
        </p:nvSpPr>
        <p:spPr>
          <a:xfrm>
            <a:off x="1031358" y="5152878"/>
            <a:ext cx="1010093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cs-CZ" sz="2000" dirty="0"/>
              <a:t>Ženy mají méně </a:t>
            </a:r>
            <a:r>
              <a:rPr lang="cs-CZ" sz="2000" dirty="0" err="1"/>
              <a:t>ery</a:t>
            </a:r>
            <a:r>
              <a:rPr lang="cs-CZ" sz="2000" dirty="0"/>
              <a:t> a více fibrinogenu </a:t>
            </a:r>
            <a:r>
              <a:rPr lang="cs-CZ" sz="2000" dirty="0">
                <a:cs typeface="Arial"/>
              </a:rPr>
              <a:t>→ rychlejší sedimentace</a:t>
            </a:r>
          </a:p>
          <a:p>
            <a:pPr>
              <a:lnSpc>
                <a:spcPct val="100000"/>
              </a:lnSpc>
            </a:pPr>
            <a:r>
              <a:rPr lang="cs-CZ" sz="2000" dirty="0">
                <a:cs typeface="Arial"/>
              </a:rPr>
              <a:t>S věkem se sedimentace zrychluje</a:t>
            </a:r>
          </a:p>
        </p:txBody>
      </p:sp>
    </p:spTree>
    <p:extLst>
      <p:ext uri="{BB962C8B-B14F-4D97-AF65-F5344CB8AC3E}">
        <p14:creationId xmlns:p14="http://schemas.microsoft.com/office/powerpoint/2010/main" val="35337873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Krve v praktickém cvičení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20000" y="1537627"/>
            <a:ext cx="10753200" cy="4569098"/>
          </a:xfrm>
        </p:spPr>
        <p:txBody>
          <a:bodyPr/>
          <a:lstStyle/>
          <a:p>
            <a:pPr lvl="0">
              <a:lnSpc>
                <a:spcPct val="100000"/>
              </a:lnSpc>
            </a:pPr>
            <a:r>
              <a:rPr lang="cs-CZ" sz="2400" dirty="0"/>
              <a:t>Plná lidská krev</a:t>
            </a:r>
          </a:p>
          <a:p>
            <a:pPr lvl="1"/>
            <a:r>
              <a:rPr lang="cs-CZ" dirty="0"/>
              <a:t>Ery v plazmě (normální hematokrit) – sedimentace by měla být fyziologická</a:t>
            </a:r>
            <a:endParaRPr lang="en-GB" dirty="0"/>
          </a:p>
          <a:p>
            <a:pPr lvl="0">
              <a:lnSpc>
                <a:spcPct val="100000"/>
              </a:lnSpc>
            </a:pPr>
            <a:r>
              <a:rPr lang="cs-CZ" sz="2400" dirty="0"/>
              <a:t>Lidské erytrocyty + fyziologický roztok</a:t>
            </a:r>
          </a:p>
          <a:p>
            <a:pPr lvl="1"/>
            <a:r>
              <a:rPr lang="cs-CZ" dirty="0"/>
              <a:t>Sedimentace bude pomalá – nejsou přítomné plazmatické bílkoviny</a:t>
            </a:r>
            <a:endParaRPr lang="en-GB" dirty="0"/>
          </a:p>
          <a:p>
            <a:pPr lvl="0">
              <a:lnSpc>
                <a:spcPct val="100000"/>
              </a:lnSpc>
            </a:pPr>
            <a:r>
              <a:rPr lang="cs-CZ" sz="2400" dirty="0"/>
              <a:t>Anemická krev</a:t>
            </a:r>
          </a:p>
          <a:p>
            <a:pPr lvl="1"/>
            <a:r>
              <a:rPr lang="cs-CZ" dirty="0"/>
              <a:t>Ery v plazmě (nízký hematokrit) – sedimentace by měla být rychlejší</a:t>
            </a:r>
            <a:endParaRPr lang="cs-CZ" sz="1800" dirty="0"/>
          </a:p>
          <a:p>
            <a:pPr lvl="0">
              <a:lnSpc>
                <a:spcPct val="100000"/>
              </a:lnSpc>
            </a:pPr>
            <a:r>
              <a:rPr lang="cs-CZ" sz="2400" dirty="0"/>
              <a:t>Hovězí krev</a:t>
            </a:r>
          </a:p>
          <a:p>
            <a:pPr lvl="1"/>
            <a:r>
              <a:rPr lang="en-GB" dirty="0"/>
              <a:t>V</a:t>
            </a:r>
            <a:r>
              <a:rPr lang="cs-CZ" dirty="0" err="1"/>
              <a:t>ětší</a:t>
            </a:r>
            <a:r>
              <a:rPr lang="cs-CZ" dirty="0"/>
              <a:t> počet </a:t>
            </a:r>
            <a:r>
              <a:rPr lang="cs-CZ" dirty="0" err="1"/>
              <a:t>ery</a:t>
            </a:r>
            <a:r>
              <a:rPr lang="cs-CZ" dirty="0"/>
              <a:t>, menší </a:t>
            </a:r>
            <a:r>
              <a:rPr lang="cs-CZ" dirty="0" err="1"/>
              <a:t>ery</a:t>
            </a:r>
            <a:r>
              <a:rPr lang="cs-CZ" dirty="0"/>
              <a:t> – velmi pomalá sedimentace</a:t>
            </a:r>
            <a:endParaRPr lang="en-GB" dirty="0"/>
          </a:p>
          <a:p>
            <a:pPr lvl="0">
              <a:lnSpc>
                <a:spcPct val="100000"/>
              </a:lnSpc>
            </a:pPr>
            <a:r>
              <a:rPr lang="cs-CZ" sz="2400" dirty="0"/>
              <a:t>Koňská krev</a:t>
            </a:r>
          </a:p>
          <a:p>
            <a:pPr lvl="1"/>
            <a:r>
              <a:rPr lang="cs-CZ" dirty="0"/>
              <a:t>Velké </a:t>
            </a:r>
            <a:r>
              <a:rPr lang="cs-CZ" dirty="0" err="1"/>
              <a:t>ery</a:t>
            </a:r>
            <a:r>
              <a:rPr lang="cs-CZ" dirty="0"/>
              <a:t>, více plazmatických bílkovin – rychlá sedimentace</a:t>
            </a:r>
          </a:p>
          <a:p>
            <a:pPr lvl="0">
              <a:lnSpc>
                <a:spcPct val="100000"/>
              </a:lnSpc>
            </a:pPr>
            <a:r>
              <a:rPr lang="cs-CZ" sz="2400" dirty="0"/>
              <a:t>Koňské erytrocyty + fyziologický roztok</a:t>
            </a:r>
          </a:p>
          <a:p>
            <a:pPr lvl="1"/>
            <a:r>
              <a:rPr lang="cs-CZ" dirty="0"/>
              <a:t>Koňské </a:t>
            </a:r>
            <a:r>
              <a:rPr lang="cs-CZ" dirty="0" err="1"/>
              <a:t>ery</a:t>
            </a:r>
            <a:r>
              <a:rPr lang="cs-CZ" dirty="0"/>
              <a:t> ve fyziologickém roztoku sedimentují pomaleji než v plné koňské krvi</a:t>
            </a:r>
          </a:p>
        </p:txBody>
      </p:sp>
    </p:spTree>
    <p:extLst>
      <p:ext uri="{BB962C8B-B14F-4D97-AF65-F5344CB8AC3E}">
        <p14:creationId xmlns:p14="http://schemas.microsoft.com/office/powerpoint/2010/main" val="25902621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Osmotická rezistence erytrocytů</a:t>
            </a:r>
          </a:p>
        </p:txBody>
      </p:sp>
    </p:spTree>
    <p:extLst>
      <p:ext uri="{BB962C8B-B14F-4D97-AF65-F5344CB8AC3E}">
        <p14:creationId xmlns:p14="http://schemas.microsoft.com/office/powerpoint/2010/main" val="38247795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Filtrace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20000" y="1537627"/>
            <a:ext cx="10753200" cy="456909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dirty="0"/>
              <a:t>Fyzikální separace rozpouštědla od „rozpuštěných“ částic přes membránu poháněná tlakovým gradientem</a:t>
            </a:r>
            <a:endParaRPr lang="en-GB" dirty="0"/>
          </a:p>
        </p:txBody>
      </p:sp>
      <p:pic>
        <p:nvPicPr>
          <p:cNvPr id="6" name="Picture 2" descr="https://upload.wikimedia.org/wikipedia/commons/thumb/8/86/Filtration_diagram.svg/411px-Filtration_diagram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0268" y="2671280"/>
            <a:ext cx="5939964" cy="36998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200691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Osmóza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19999" y="1537627"/>
            <a:ext cx="10977195" cy="456909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dirty="0"/>
              <a:t>Proudění rozpouštědla přes semipermeabilní</a:t>
            </a:r>
            <a:br>
              <a:rPr lang="cs-CZ" dirty="0"/>
            </a:br>
            <a:r>
              <a:rPr lang="cs-CZ" dirty="0"/>
              <a:t> membránu po osmotickém gradientu</a:t>
            </a:r>
          </a:p>
          <a:p>
            <a:pPr>
              <a:lnSpc>
                <a:spcPct val="100000"/>
              </a:lnSpc>
            </a:pPr>
            <a:endParaRPr lang="cs-CZ" dirty="0"/>
          </a:p>
          <a:p>
            <a:pPr>
              <a:lnSpc>
                <a:spcPct val="100000"/>
              </a:lnSpc>
            </a:pPr>
            <a:r>
              <a:rPr lang="cs-CZ" dirty="0"/>
              <a:t>Osmotický tlak – tlak potřebný k zastavení osmózy</a:t>
            </a:r>
          </a:p>
          <a:p>
            <a:pPr>
              <a:lnSpc>
                <a:spcPct val="100000"/>
              </a:lnSpc>
            </a:pPr>
            <a:r>
              <a:rPr lang="cs-CZ" dirty="0"/>
              <a:t>Osmolarita – udává koncentraci osmoticky aktivních</a:t>
            </a:r>
            <a:br>
              <a:rPr lang="cs-CZ" dirty="0"/>
            </a:br>
            <a:r>
              <a:rPr lang="cs-CZ" dirty="0"/>
              <a:t> částic na 1l roztoku</a:t>
            </a:r>
          </a:p>
          <a:p>
            <a:pPr>
              <a:lnSpc>
                <a:spcPct val="100000"/>
              </a:lnSpc>
            </a:pPr>
            <a:r>
              <a:rPr lang="cs-CZ" dirty="0"/>
              <a:t>Osmolalita – udává koncentraci osmoticky aktivních</a:t>
            </a:r>
            <a:br>
              <a:rPr lang="cs-CZ" dirty="0"/>
            </a:br>
            <a:r>
              <a:rPr lang="cs-CZ" dirty="0"/>
              <a:t> částic na 1 kg rozpouštědla</a:t>
            </a:r>
          </a:p>
          <a:p>
            <a:pPr>
              <a:lnSpc>
                <a:spcPct val="100000"/>
              </a:lnSpc>
            </a:pPr>
            <a:endParaRPr lang="cs-CZ" dirty="0"/>
          </a:p>
          <a:p>
            <a:pPr marL="72000" indent="0">
              <a:lnSpc>
                <a:spcPct val="100000"/>
              </a:lnSpc>
              <a:buNone/>
            </a:pPr>
            <a:r>
              <a:rPr lang="cs-CZ" sz="2400" dirty="0"/>
              <a:t>Osmolalita plazmy </a:t>
            </a:r>
            <a:r>
              <a:rPr lang="cs-CZ" sz="2000" dirty="0"/>
              <a:t>(orientačně) </a:t>
            </a:r>
            <a:r>
              <a:rPr lang="cs-CZ" sz="2400" dirty="0"/>
              <a:t>= 2*[Na+] + [</a:t>
            </a:r>
            <a:r>
              <a:rPr lang="cs-CZ" sz="2400" dirty="0" err="1"/>
              <a:t>glc</a:t>
            </a:r>
            <a:r>
              <a:rPr lang="cs-CZ" sz="2400" dirty="0"/>
              <a:t>] + [urea] = 275-295 </a:t>
            </a:r>
            <a:r>
              <a:rPr lang="cs-CZ" sz="2400" dirty="0" err="1"/>
              <a:t>mmol</a:t>
            </a:r>
            <a:r>
              <a:rPr lang="cs-CZ" sz="2400" dirty="0"/>
              <a:t>/kgH</a:t>
            </a:r>
            <a:r>
              <a:rPr lang="cs-CZ" sz="2400" baseline="-25000" dirty="0"/>
              <a:t>2</a:t>
            </a:r>
            <a:r>
              <a:rPr lang="cs-CZ" sz="2400" dirty="0"/>
              <a:t>O </a:t>
            </a:r>
          </a:p>
        </p:txBody>
      </p:sp>
      <p:pic>
        <p:nvPicPr>
          <p:cNvPr id="7" name="Picture 2" descr="https://upload.wikimedia.org/wikipedia/commons/thumb/6/62/0307_Osmosis.jpg/400px-0307_Osmosi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7101" y="827053"/>
            <a:ext cx="3518402" cy="1987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19911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Tonicita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20000" y="1537627"/>
            <a:ext cx="10753200" cy="456909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dirty="0"/>
              <a:t>Udává osmolalitu roztoku ve vztahu k buňce</a:t>
            </a:r>
          </a:p>
          <a:p>
            <a:pPr lvl="1"/>
            <a:r>
              <a:rPr lang="cs-CZ" dirty="0"/>
              <a:t>Hypotonické prostředí – roztok má nižší osmolalitu – voda jde do buňky</a:t>
            </a:r>
          </a:p>
          <a:p>
            <a:pPr lvl="1"/>
            <a:r>
              <a:rPr lang="cs-CZ" dirty="0"/>
              <a:t>Isotonické prostředí – stejná osmolalita roztoku - fyziologický roztok (0,9% roztok </a:t>
            </a:r>
            <a:r>
              <a:rPr lang="cs-CZ" dirty="0" err="1"/>
              <a:t>NaCl</a:t>
            </a:r>
            <a:r>
              <a:rPr lang="cs-CZ" dirty="0"/>
              <a:t>)</a:t>
            </a:r>
          </a:p>
          <a:p>
            <a:pPr lvl="1"/>
            <a:r>
              <a:rPr lang="cs-CZ" dirty="0"/>
              <a:t>Hypertonické prostředí – roztok má vyšší osmolalitu – voda jde z buňky</a:t>
            </a:r>
          </a:p>
        </p:txBody>
      </p:sp>
      <p:pic>
        <p:nvPicPr>
          <p:cNvPr id="7" name="Picture 2" descr="https://upload.wikimedia.org/wikipedia/commons/thumb/7/76/Osmotic_pressure_on_blood_cells_diagram.svg/553px-Osmotic_pressure_on_blood_cells_diagram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5475" y="3181930"/>
            <a:ext cx="5549993" cy="2910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19911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16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Hemolýza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20000" y="1537627"/>
            <a:ext cx="6915834" cy="456909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dirty="0"/>
              <a:t>Zánik červené krvinky porušením její membrány – vede k vylití obsahu cytoplasmy erytrocytů</a:t>
            </a:r>
          </a:p>
          <a:p>
            <a:pPr lvl="1"/>
            <a:r>
              <a:rPr lang="cs-CZ" dirty="0"/>
              <a:t>Staré fragilní </a:t>
            </a:r>
            <a:r>
              <a:rPr lang="cs-CZ" dirty="0" err="1"/>
              <a:t>ery</a:t>
            </a:r>
            <a:r>
              <a:rPr lang="cs-CZ" dirty="0"/>
              <a:t> jsou zachytány a zpracovány v červené pulpě sleziny</a:t>
            </a:r>
          </a:p>
          <a:p>
            <a:pPr lvl="1"/>
            <a:r>
              <a:rPr lang="cs-CZ" dirty="0"/>
              <a:t>Při hemolýze v oběhu je hemoglobin navázán na </a:t>
            </a:r>
            <a:r>
              <a:rPr lang="cs-CZ" dirty="0" err="1"/>
              <a:t>haptoglobin</a:t>
            </a:r>
            <a:r>
              <a:rPr lang="cs-CZ" dirty="0"/>
              <a:t>, který zabrání filtraci hemoglobinu ledvinami</a:t>
            </a:r>
          </a:p>
          <a:p>
            <a:pPr lvl="1"/>
            <a:r>
              <a:rPr lang="cs-CZ" dirty="0"/>
              <a:t>Při nadměrné </a:t>
            </a:r>
            <a:r>
              <a:rPr lang="cs-CZ" dirty="0" err="1"/>
              <a:t>intravasální</a:t>
            </a:r>
            <a:r>
              <a:rPr lang="cs-CZ" dirty="0"/>
              <a:t> hemolýze </a:t>
            </a:r>
            <a:r>
              <a:rPr lang="cs-CZ" dirty="0" err="1"/>
              <a:t>haptoglobin</a:t>
            </a:r>
            <a:r>
              <a:rPr lang="cs-CZ" dirty="0"/>
              <a:t> nestačí a dochází k filtraci hemoglobinu ledvinami a jeho ztrátě močí (</a:t>
            </a:r>
            <a:r>
              <a:rPr lang="cs-CZ" dirty="0" err="1"/>
              <a:t>hemoglobinurie</a:t>
            </a:r>
            <a:r>
              <a:rPr lang="cs-CZ" dirty="0"/>
              <a:t>), ztrátě železa, ucpávání tubulů a poškození ledvin (</a:t>
            </a:r>
            <a:r>
              <a:rPr lang="cs-CZ" dirty="0" err="1"/>
              <a:t>hemoglobinurická</a:t>
            </a:r>
            <a:r>
              <a:rPr lang="cs-CZ" dirty="0"/>
              <a:t> nefróza)</a:t>
            </a:r>
          </a:p>
          <a:p>
            <a:pPr>
              <a:lnSpc>
                <a:spcPct val="100000"/>
              </a:lnSpc>
            </a:pPr>
            <a:r>
              <a:rPr lang="cs-CZ" sz="2400" dirty="0" err="1"/>
              <a:t>Hemolyzovaná</a:t>
            </a:r>
            <a:r>
              <a:rPr lang="cs-CZ" sz="2400" dirty="0"/>
              <a:t> krev –plazma je obarvena hemoglobinem</a:t>
            </a:r>
          </a:p>
        </p:txBody>
      </p:sp>
      <p:pic>
        <p:nvPicPr>
          <p:cNvPr id="4098" name="Picture 2" descr="C:\Users\Johanka\Desktop\FRMU 2018\Prezentace\podzim téma 4 - krev\materiály a obrázky\Sample-frequency-according-to-haemolysis-index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3979" y="1412311"/>
            <a:ext cx="3170711" cy="2342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Johanka\Desktop\FRMU 2018\Prezentace\podzim téma 4 - krev\materiály a obrázky\urine-colo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8346" y="4643251"/>
            <a:ext cx="2643745" cy="1652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bdélník 8"/>
          <p:cNvSpPr/>
          <p:nvPr/>
        </p:nvSpPr>
        <p:spPr>
          <a:xfrm>
            <a:off x="7904566" y="581314"/>
            <a:ext cx="336953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dirty="0"/>
              <a:t>Sedimentovaná krev s různými stupni hemolýzy</a:t>
            </a:r>
          </a:p>
        </p:txBody>
      </p:sp>
      <p:sp>
        <p:nvSpPr>
          <p:cNvPr id="12" name="Obdélník 11"/>
          <p:cNvSpPr/>
          <p:nvPr/>
        </p:nvSpPr>
        <p:spPr>
          <a:xfrm>
            <a:off x="7968346" y="3844995"/>
            <a:ext cx="27357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dirty="0"/>
              <a:t>Moč s různými stupni </a:t>
            </a:r>
            <a:r>
              <a:rPr lang="cs-CZ" sz="2000" dirty="0" err="1"/>
              <a:t>hemoglobinurie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8319911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17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Typy hemolýz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20000" y="1335752"/>
            <a:ext cx="6654577" cy="456909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dirty="0"/>
              <a:t>Fyzikální</a:t>
            </a:r>
          </a:p>
          <a:p>
            <a:pPr lvl="1"/>
            <a:r>
              <a:rPr lang="cs-CZ" dirty="0"/>
              <a:t>Mechanické poškození membrány, třepání, ultrazvuk, extrémní změny teplot, UV záření</a:t>
            </a:r>
          </a:p>
          <a:p>
            <a:pPr>
              <a:lnSpc>
                <a:spcPct val="100000"/>
              </a:lnSpc>
            </a:pPr>
            <a:r>
              <a:rPr lang="cs-CZ" dirty="0"/>
              <a:t>Osmotická</a:t>
            </a:r>
          </a:p>
          <a:p>
            <a:pPr lvl="1"/>
            <a:r>
              <a:rPr lang="cs-CZ" dirty="0"/>
              <a:t>Ery v hypotonickém roztoku nasává vodu a praská</a:t>
            </a:r>
          </a:p>
          <a:p>
            <a:pPr>
              <a:lnSpc>
                <a:spcPct val="100000"/>
              </a:lnSpc>
            </a:pPr>
            <a:r>
              <a:rPr lang="cs-CZ" dirty="0"/>
              <a:t>Chemická</a:t>
            </a:r>
          </a:p>
          <a:p>
            <a:pPr lvl="1"/>
            <a:r>
              <a:rPr lang="cs-CZ" dirty="0"/>
              <a:t>Chemická reakce lipidů v membráně s chemickou látkou – silné kyseliny a zásady, tuková rozpouštědla, povrchově aktivní látky (detergenty)</a:t>
            </a:r>
          </a:p>
          <a:p>
            <a:pPr>
              <a:lnSpc>
                <a:spcPct val="100000"/>
              </a:lnSpc>
            </a:pPr>
            <a:r>
              <a:rPr lang="cs-CZ" dirty="0"/>
              <a:t>Toxická</a:t>
            </a:r>
          </a:p>
          <a:p>
            <a:pPr lvl="1"/>
            <a:r>
              <a:rPr lang="cs-CZ" dirty="0"/>
              <a:t>Bakteriální toxiny, jedy (rostlinné, hadí, hmyzí, pavoučí,…), paraziti (</a:t>
            </a:r>
            <a:r>
              <a:rPr lang="cs-CZ" i="1" dirty="0" err="1"/>
              <a:t>Plasmodium</a:t>
            </a:r>
            <a:r>
              <a:rPr lang="cs-CZ" i="1" dirty="0"/>
              <a:t> </a:t>
            </a:r>
            <a:r>
              <a:rPr lang="cs-CZ" i="1" dirty="0" err="1"/>
              <a:t>spp</a:t>
            </a:r>
            <a:r>
              <a:rPr lang="cs-CZ" dirty="0"/>
              <a:t>. - malárie)</a:t>
            </a:r>
          </a:p>
          <a:p>
            <a:pPr>
              <a:lnSpc>
                <a:spcPct val="100000"/>
              </a:lnSpc>
            </a:pPr>
            <a:r>
              <a:rPr lang="cs-CZ" dirty="0"/>
              <a:t>Imunologická</a:t>
            </a:r>
          </a:p>
          <a:p>
            <a:pPr lvl="1"/>
            <a:r>
              <a:rPr lang="cs-CZ" dirty="0"/>
              <a:t>Transfuze nekompatibilní krve - imunitní systém </a:t>
            </a:r>
            <a:r>
              <a:rPr lang="cs-CZ" dirty="0" err="1"/>
              <a:t>hemolyzuje</a:t>
            </a:r>
            <a:r>
              <a:rPr lang="cs-CZ" dirty="0"/>
              <a:t> erytrocyty (komplementem)</a:t>
            </a:r>
          </a:p>
        </p:txBody>
      </p:sp>
      <p:pic>
        <p:nvPicPr>
          <p:cNvPr id="5122" name="Picture 2" descr="C:\Users\Johanka\Desktop\FRMU 2018\Prezentace\podzim téma 4 - krev\materiály a obrázky\plasmodium_tenky_roztr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17" t="6637" r="29596" b="12867"/>
          <a:stretch/>
        </p:blipFill>
        <p:spPr bwMode="auto">
          <a:xfrm>
            <a:off x="7920842" y="2058691"/>
            <a:ext cx="3417014" cy="2549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bdélník 7"/>
          <p:cNvSpPr/>
          <p:nvPr/>
        </p:nvSpPr>
        <p:spPr>
          <a:xfrm>
            <a:off x="7920842" y="1364679"/>
            <a:ext cx="33534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dirty="0"/>
              <a:t>Malárie</a:t>
            </a:r>
            <a:br>
              <a:rPr lang="cs-CZ" sz="2000" dirty="0"/>
            </a:br>
            <a:r>
              <a:rPr lang="cs-CZ" sz="2000" i="1" dirty="0"/>
              <a:t>(</a:t>
            </a:r>
            <a:r>
              <a:rPr lang="cs-CZ" sz="2000" i="1" dirty="0" err="1"/>
              <a:t>Plasmodium</a:t>
            </a:r>
            <a:r>
              <a:rPr lang="cs-CZ" sz="2000" i="1" dirty="0"/>
              <a:t> </a:t>
            </a:r>
            <a:r>
              <a:rPr lang="cs-CZ" sz="2000" i="1" dirty="0" err="1"/>
              <a:t>spp</a:t>
            </a:r>
            <a:r>
              <a:rPr lang="cs-CZ" sz="1800" i="1" dirty="0"/>
              <a:t>.)</a:t>
            </a:r>
          </a:p>
        </p:txBody>
      </p:sp>
    </p:spTree>
    <p:extLst>
      <p:ext uri="{BB962C8B-B14F-4D97-AF65-F5344CB8AC3E}">
        <p14:creationId xmlns:p14="http://schemas.microsoft.com/office/powerpoint/2010/main" val="23760459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18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Hemolytické jedy</a:t>
            </a:r>
          </a:p>
        </p:txBody>
      </p:sp>
      <p:pic>
        <p:nvPicPr>
          <p:cNvPr id="6146" name="Picture 2" descr="C:\Users\Johanka\Desktop\FRMU 2018\Prezentace\podzim téma 4 - krev\materiály a obrázky\Local-effects-of-Green-pit-viper-Cryptelytrops-albolabris-bites-showing-fang-mark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450" y="4017353"/>
            <a:ext cx="4375150" cy="250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Johanka\Desktop\FRMU 2018\Prezentace\podzim téma 4 - krev\materiály a obrázky\44769493274_e2ede5b0c8_b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1" t="4841" r="3409" b="6420"/>
          <a:stretch/>
        </p:blipFill>
        <p:spPr bwMode="auto">
          <a:xfrm>
            <a:off x="679450" y="2126738"/>
            <a:ext cx="3120654" cy="2056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Johanka\Desktop\FRMU 2018\Prezentace\podzim téma 4 - krev\materiály a obrázky\Brown-Recluse-Spide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2030" y="1229599"/>
            <a:ext cx="4087390" cy="2702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Johanka\Desktop\FRMU 2018\Prezentace\podzim téma 4 - krev\materiály a obrázky\Brown-Recluse-Spider-Bite-Day-4.-JETem-2019.jpe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065"/>
          <a:stretch/>
        </p:blipFill>
        <p:spPr bwMode="auto">
          <a:xfrm>
            <a:off x="9691338" y="3717924"/>
            <a:ext cx="2269409" cy="3012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bdélník 9"/>
          <p:cNvSpPr/>
          <p:nvPr/>
        </p:nvSpPr>
        <p:spPr>
          <a:xfrm>
            <a:off x="582532" y="1366989"/>
            <a:ext cx="3353448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dirty="0"/>
              <a:t>Chřestýšovec </a:t>
            </a:r>
            <a:r>
              <a:rPr lang="cs-CZ" sz="2000" dirty="0" err="1"/>
              <a:t>běloretý</a:t>
            </a:r>
            <a:r>
              <a:rPr lang="cs-CZ" sz="2000" dirty="0"/>
              <a:t> </a:t>
            </a:r>
            <a:r>
              <a:rPr lang="cs-CZ" sz="1800" i="1" dirty="0"/>
              <a:t>(</a:t>
            </a:r>
            <a:r>
              <a:rPr lang="cs-CZ" sz="1800" i="1" dirty="0" err="1"/>
              <a:t>Cryptelytrops</a:t>
            </a:r>
            <a:r>
              <a:rPr lang="cs-CZ" sz="1800" i="1" dirty="0"/>
              <a:t> </a:t>
            </a:r>
            <a:r>
              <a:rPr lang="cs-CZ" sz="1800" i="1" dirty="0" err="1"/>
              <a:t>albolabris</a:t>
            </a:r>
            <a:r>
              <a:rPr lang="cs-CZ" sz="1800" i="1" dirty="0"/>
              <a:t>)</a:t>
            </a:r>
          </a:p>
        </p:txBody>
      </p:sp>
      <p:sp>
        <p:nvSpPr>
          <p:cNvPr id="11" name="Obdélník 10"/>
          <p:cNvSpPr/>
          <p:nvPr/>
        </p:nvSpPr>
        <p:spPr>
          <a:xfrm>
            <a:off x="6816436" y="467409"/>
            <a:ext cx="537556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dirty="0"/>
              <a:t>Koutník jedovatý </a:t>
            </a:r>
            <a:r>
              <a:rPr lang="cs-CZ" sz="1800" i="1" dirty="0"/>
              <a:t>(</a:t>
            </a:r>
            <a:r>
              <a:rPr lang="cs-CZ" sz="1800" i="1" dirty="0" err="1"/>
              <a:t>Loxosceles</a:t>
            </a:r>
            <a:r>
              <a:rPr lang="cs-CZ" sz="1800" i="1" dirty="0"/>
              <a:t> </a:t>
            </a:r>
            <a:r>
              <a:rPr lang="cs-CZ" sz="1800" i="1" dirty="0" err="1"/>
              <a:t>reclusa</a:t>
            </a:r>
            <a:r>
              <a:rPr lang="cs-CZ" sz="1800" i="1" dirty="0"/>
              <a:t> ) </a:t>
            </a:r>
          </a:p>
          <a:p>
            <a:r>
              <a:rPr lang="cs-CZ" sz="1800" dirty="0"/>
              <a:t>Americký pavouk, v Evropě se téměř nevyskytuje… </a:t>
            </a:r>
          </a:p>
          <a:p>
            <a:r>
              <a:rPr lang="cs-CZ" sz="1800" dirty="0"/>
              <a:t>…zatím</a:t>
            </a:r>
          </a:p>
        </p:txBody>
      </p:sp>
      <p:sp>
        <p:nvSpPr>
          <p:cNvPr id="12" name="Obdélník 11"/>
          <p:cNvSpPr/>
          <p:nvPr/>
        </p:nvSpPr>
        <p:spPr>
          <a:xfrm>
            <a:off x="5153891" y="3893624"/>
            <a:ext cx="454932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800" dirty="0" err="1"/>
              <a:t>Klííííd</a:t>
            </a:r>
            <a:r>
              <a:rPr lang="cs-CZ" sz="1800" dirty="0"/>
              <a:t>, skoro všichni čeští pavouci jsou jedovatí, ale jen někteří dokáží prokousnout lidskou kůži.</a:t>
            </a:r>
          </a:p>
          <a:p>
            <a:r>
              <a:rPr lang="cs-CZ" sz="1800" dirty="0"/>
              <a:t>U nás: </a:t>
            </a:r>
            <a:r>
              <a:rPr lang="cs-CZ" sz="1800" dirty="0" err="1"/>
              <a:t>stepník</a:t>
            </a:r>
            <a:r>
              <a:rPr lang="cs-CZ" sz="1800" dirty="0"/>
              <a:t> moravský, snovačka moravská, </a:t>
            </a:r>
            <a:r>
              <a:rPr lang="cs-CZ" sz="1800" dirty="0" err="1"/>
              <a:t>zápřednice</a:t>
            </a:r>
            <a:r>
              <a:rPr lang="cs-CZ" sz="1800" dirty="0"/>
              <a:t> jedovatá, vzácně snovačka jedovatá (černá vdova). Kromě černé vdovy jsou to ale vzácní, venkovní, stydliví pavouci. Kousnutí obvykle vyvolá lokální alergickou reakci, která do dvou dnů odezní.</a:t>
            </a:r>
          </a:p>
        </p:txBody>
      </p:sp>
      <p:sp>
        <p:nvSpPr>
          <p:cNvPr id="14" name="Obdélník 13"/>
          <p:cNvSpPr/>
          <p:nvPr/>
        </p:nvSpPr>
        <p:spPr>
          <a:xfrm>
            <a:off x="3935980" y="1793970"/>
            <a:ext cx="376449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800" dirty="0"/>
              <a:t>Hemolytické jedy mají i zmije a chřestýšovci. Česká zmije obecná má kombinaci hemolytického a neurotoxického jedu. Nebezpečná </a:t>
            </a:r>
            <a:r>
              <a:rPr lang="cs-CZ" sz="1800"/>
              <a:t>je pro </a:t>
            </a:r>
            <a:r>
              <a:rPr lang="cs-CZ" sz="1800" dirty="0"/>
              <a:t>oslabené jedince, hlavně v důsledku alergické reakce.</a:t>
            </a:r>
          </a:p>
        </p:txBody>
      </p:sp>
    </p:spTree>
    <p:extLst>
      <p:ext uri="{BB962C8B-B14F-4D97-AF65-F5344CB8AC3E}">
        <p14:creationId xmlns:p14="http://schemas.microsoft.com/office/powerpoint/2010/main" val="23760459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19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Osmotická rezistence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20000" y="1537627"/>
            <a:ext cx="10753200" cy="456909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dirty="0"/>
              <a:t>Testování rezistence </a:t>
            </a:r>
            <a:r>
              <a:rPr lang="cs-CZ" dirty="0" err="1"/>
              <a:t>ery</a:t>
            </a:r>
            <a:r>
              <a:rPr lang="cs-CZ" dirty="0"/>
              <a:t> vůči hypotonickému prostředí</a:t>
            </a:r>
          </a:p>
          <a:p>
            <a:pPr lvl="1"/>
            <a:r>
              <a:rPr lang="cs-CZ" dirty="0"/>
              <a:t>specifická metoda užívající se v diferenciální diagnostice hemolytických anémii</a:t>
            </a:r>
          </a:p>
          <a:p>
            <a:pPr marL="252000" lvl="1"/>
            <a:r>
              <a:rPr lang="cs-CZ" sz="2400" dirty="0"/>
              <a:t>Minimální osmotická rezistence (0,4-0,44%)</a:t>
            </a:r>
          </a:p>
          <a:p>
            <a:pPr lvl="1"/>
            <a:r>
              <a:rPr lang="cs-CZ" dirty="0"/>
              <a:t>udává koncentraci hypotonického roztoku </a:t>
            </a:r>
            <a:r>
              <a:rPr lang="cs-CZ" dirty="0" err="1"/>
              <a:t>NaCl</a:t>
            </a:r>
            <a:r>
              <a:rPr lang="cs-CZ" dirty="0"/>
              <a:t>, při které dochází k hemolýze prvních </a:t>
            </a:r>
            <a:r>
              <a:rPr lang="cs-CZ" dirty="0" err="1"/>
              <a:t>ery</a:t>
            </a:r>
            <a:r>
              <a:rPr lang="cs-CZ" dirty="0"/>
              <a:t> – nad sedimentem pozorujeme růžové zakalení, zanikají nejméně odolné </a:t>
            </a:r>
            <a:r>
              <a:rPr lang="cs-CZ" dirty="0" err="1"/>
              <a:t>ery</a:t>
            </a:r>
            <a:endParaRPr lang="cs-CZ" dirty="0"/>
          </a:p>
          <a:p>
            <a:pPr marL="252000" lvl="1"/>
            <a:r>
              <a:rPr lang="cs-CZ" sz="2400" dirty="0"/>
              <a:t>Maximální osmotická rezistence (0,3-0,33%)</a:t>
            </a:r>
          </a:p>
          <a:p>
            <a:pPr lvl="1"/>
            <a:r>
              <a:rPr lang="cs-CZ" dirty="0"/>
              <a:t>udává koncentraci hypotonického roztoku </a:t>
            </a:r>
            <a:r>
              <a:rPr lang="cs-CZ" dirty="0" err="1"/>
              <a:t>NaCl</a:t>
            </a:r>
            <a:r>
              <a:rPr lang="cs-CZ" dirty="0"/>
              <a:t>, při které ještě nedochází k úplné hemolýze </a:t>
            </a:r>
            <a:r>
              <a:rPr lang="cs-CZ" dirty="0" err="1"/>
              <a:t>ery</a:t>
            </a:r>
            <a:r>
              <a:rPr lang="cs-CZ" dirty="0"/>
              <a:t> – poslední zkumavka obsahující sedimentované </a:t>
            </a:r>
            <a:r>
              <a:rPr lang="cs-CZ" dirty="0" err="1"/>
              <a:t>ery</a:t>
            </a:r>
            <a:r>
              <a:rPr lang="cs-CZ" dirty="0"/>
              <a:t>, ty nejvíce odolné</a:t>
            </a:r>
          </a:p>
          <a:p>
            <a:pPr>
              <a:lnSpc>
                <a:spcPct val="100000"/>
              </a:lnSpc>
            </a:pPr>
            <a:r>
              <a:rPr lang="cs-CZ" sz="2400" dirty="0"/>
              <a:t>Osmotická rezistenční šíře (10-14%) </a:t>
            </a:r>
            <a:r>
              <a:rPr lang="cs-CZ" dirty="0"/>
              <a:t>– </a:t>
            </a:r>
            <a:r>
              <a:rPr lang="cs-CZ" sz="2000" dirty="0"/>
              <a:t>rozdíl min. a max. osmotické rezistence-</a:t>
            </a:r>
          </a:p>
        </p:txBody>
      </p:sp>
      <p:pic>
        <p:nvPicPr>
          <p:cNvPr id="6" name="Picture 4" descr="Imag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643"/>
          <a:stretch/>
        </p:blipFill>
        <p:spPr bwMode="auto">
          <a:xfrm>
            <a:off x="3165475" y="4749381"/>
            <a:ext cx="4585248" cy="1867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60459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Sedimentace erytrocytů</a:t>
            </a:r>
          </a:p>
        </p:txBody>
      </p:sp>
    </p:spTree>
    <p:extLst>
      <p:ext uri="{BB962C8B-B14F-4D97-AF65-F5344CB8AC3E}">
        <p14:creationId xmlns:p14="http://schemas.microsoft.com/office/powerpoint/2010/main" val="36151653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20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Osmotická rezistence - cvičení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20000" y="1346233"/>
            <a:ext cx="10753200" cy="489581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2400" dirty="0"/>
              <a:t>gradient roztoku od slabě hypotonického k silně hypotonickému</a:t>
            </a:r>
          </a:p>
          <a:p>
            <a:pPr>
              <a:lnSpc>
                <a:spcPct val="100000"/>
              </a:lnSpc>
            </a:pPr>
            <a:r>
              <a:rPr lang="cs-CZ" sz="2000" dirty="0"/>
              <a:t>Každá zkumavka: 10 ml roztok </a:t>
            </a:r>
            <a:r>
              <a:rPr lang="cs-CZ" sz="2000" dirty="0" err="1"/>
              <a:t>NaCl</a:t>
            </a:r>
            <a:r>
              <a:rPr lang="cs-CZ" sz="2000" dirty="0"/>
              <a:t> + 2 kapky krve</a:t>
            </a:r>
          </a:p>
          <a:p>
            <a:pPr>
              <a:lnSpc>
                <a:spcPct val="100000"/>
              </a:lnSpc>
            </a:pPr>
            <a:endParaRPr lang="cs-CZ" sz="2400" dirty="0"/>
          </a:p>
        </p:txBody>
      </p:sp>
      <p:grpSp>
        <p:nvGrpSpPr>
          <p:cNvPr id="6" name="Skupina 5">
            <a:extLst>
              <a:ext uri="{FF2B5EF4-FFF2-40B4-BE49-F238E27FC236}">
                <a16:creationId xmlns:a16="http://schemas.microsoft.com/office/drawing/2014/main" id="{AD606564-81B5-4FE0-A07C-497150F5F992}"/>
              </a:ext>
            </a:extLst>
          </p:cNvPr>
          <p:cNvGrpSpPr/>
          <p:nvPr/>
        </p:nvGrpSpPr>
        <p:grpSpPr>
          <a:xfrm>
            <a:off x="244558" y="2116804"/>
            <a:ext cx="11919099" cy="4566646"/>
            <a:chOff x="244558" y="2116804"/>
            <a:chExt cx="11919099" cy="4566646"/>
          </a:xfrm>
        </p:grpSpPr>
        <p:grpSp>
          <p:nvGrpSpPr>
            <p:cNvPr id="22" name="Skupina 21"/>
            <p:cNvGrpSpPr/>
            <p:nvPr/>
          </p:nvGrpSpPr>
          <p:grpSpPr>
            <a:xfrm>
              <a:off x="1825415" y="3234860"/>
              <a:ext cx="362586" cy="2053016"/>
              <a:chOff x="241352" y="2180366"/>
              <a:chExt cx="362586" cy="2065730"/>
            </a:xfrm>
          </p:grpSpPr>
          <p:sp>
            <p:nvSpPr>
              <p:cNvPr id="12" name="Obdélník 11"/>
              <p:cNvSpPr/>
              <p:nvPr/>
            </p:nvSpPr>
            <p:spPr bwMode="auto">
              <a:xfrm>
                <a:off x="241994" y="2770359"/>
                <a:ext cx="360000" cy="1291005"/>
              </a:xfrm>
              <a:prstGeom prst="rect">
                <a:avLst/>
              </a:prstGeom>
              <a:solidFill>
                <a:srgbClr val="EC6262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5" name="Oblouk 14"/>
              <p:cNvSpPr/>
              <p:nvPr/>
            </p:nvSpPr>
            <p:spPr bwMode="auto">
              <a:xfrm>
                <a:off x="241352" y="3849751"/>
                <a:ext cx="360000" cy="396345"/>
              </a:xfrm>
              <a:prstGeom prst="arc">
                <a:avLst>
                  <a:gd name="adj1" fmla="val 46849"/>
                  <a:gd name="adj2" fmla="val 10800000"/>
                </a:avLst>
              </a:prstGeom>
              <a:solidFill>
                <a:srgbClr val="EC6262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20" name="Obdélník 19"/>
              <p:cNvSpPr/>
              <p:nvPr/>
            </p:nvSpPr>
            <p:spPr bwMode="auto">
              <a:xfrm>
                <a:off x="241352" y="2610554"/>
                <a:ext cx="360642" cy="180000"/>
              </a:xfrm>
              <a:prstGeom prst="rect">
                <a:avLst/>
              </a:prstGeom>
              <a:solidFill>
                <a:srgbClr val="FEF1A0"/>
              </a:solidFill>
              <a:ln w="9525" cap="flat" cmpd="sng" algn="ctr">
                <a:solidFill>
                  <a:srgbClr val="FEF1A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cxnSp>
            <p:nvCxnSpPr>
              <p:cNvPr id="21" name="Přímá spojnice 20"/>
              <p:cNvCxnSpPr/>
              <p:nvPr/>
            </p:nvCxnSpPr>
            <p:spPr bwMode="auto">
              <a:xfrm>
                <a:off x="243938" y="2606165"/>
                <a:ext cx="360000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8989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7" name="Přímá spojnice 16"/>
              <p:cNvCxnSpPr/>
              <p:nvPr/>
            </p:nvCxnSpPr>
            <p:spPr bwMode="auto">
              <a:xfrm>
                <a:off x="241352" y="2195465"/>
                <a:ext cx="0" cy="1733739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9" name="Přímá spojnice 18"/>
              <p:cNvCxnSpPr/>
              <p:nvPr/>
            </p:nvCxnSpPr>
            <p:spPr bwMode="auto">
              <a:xfrm>
                <a:off x="601994" y="2180366"/>
                <a:ext cx="0" cy="1733739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23" name="Skupina 22"/>
            <p:cNvGrpSpPr/>
            <p:nvPr/>
          </p:nvGrpSpPr>
          <p:grpSpPr>
            <a:xfrm>
              <a:off x="2568946" y="3234860"/>
              <a:ext cx="362586" cy="2053016"/>
              <a:chOff x="241352" y="2180366"/>
              <a:chExt cx="362586" cy="2065730"/>
            </a:xfrm>
          </p:grpSpPr>
          <p:sp>
            <p:nvSpPr>
              <p:cNvPr id="24" name="Obdélník 23"/>
              <p:cNvSpPr/>
              <p:nvPr/>
            </p:nvSpPr>
            <p:spPr bwMode="auto">
              <a:xfrm>
                <a:off x="241994" y="2770359"/>
                <a:ext cx="360000" cy="1291005"/>
              </a:xfrm>
              <a:prstGeom prst="rect">
                <a:avLst/>
              </a:prstGeom>
              <a:solidFill>
                <a:srgbClr val="EC6262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25" name="Oblouk 24"/>
              <p:cNvSpPr/>
              <p:nvPr/>
            </p:nvSpPr>
            <p:spPr bwMode="auto">
              <a:xfrm>
                <a:off x="241352" y="3849751"/>
                <a:ext cx="360000" cy="396345"/>
              </a:xfrm>
              <a:prstGeom prst="arc">
                <a:avLst>
                  <a:gd name="adj1" fmla="val 46849"/>
                  <a:gd name="adj2" fmla="val 10800000"/>
                </a:avLst>
              </a:prstGeom>
              <a:solidFill>
                <a:srgbClr val="EC6262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26" name="Obdélník 25"/>
              <p:cNvSpPr/>
              <p:nvPr/>
            </p:nvSpPr>
            <p:spPr bwMode="auto">
              <a:xfrm>
                <a:off x="241352" y="2610554"/>
                <a:ext cx="360642" cy="180000"/>
              </a:xfrm>
              <a:prstGeom prst="rect">
                <a:avLst/>
              </a:prstGeom>
              <a:solidFill>
                <a:srgbClr val="FEF1A0"/>
              </a:solidFill>
              <a:ln w="9525" cap="flat" cmpd="sng" algn="ctr">
                <a:solidFill>
                  <a:srgbClr val="FEF1A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cxnSp>
            <p:nvCxnSpPr>
              <p:cNvPr id="27" name="Přímá spojnice 26"/>
              <p:cNvCxnSpPr/>
              <p:nvPr/>
            </p:nvCxnSpPr>
            <p:spPr bwMode="auto">
              <a:xfrm>
                <a:off x="243938" y="2606165"/>
                <a:ext cx="360000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8989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8" name="Přímá spojnice 27"/>
              <p:cNvCxnSpPr/>
              <p:nvPr/>
            </p:nvCxnSpPr>
            <p:spPr bwMode="auto">
              <a:xfrm>
                <a:off x="241352" y="2195465"/>
                <a:ext cx="0" cy="1733739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9" name="Přímá spojnice 28"/>
              <p:cNvCxnSpPr/>
              <p:nvPr/>
            </p:nvCxnSpPr>
            <p:spPr bwMode="auto">
              <a:xfrm>
                <a:off x="601994" y="2180366"/>
                <a:ext cx="0" cy="1733739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30" name="Skupina 29"/>
            <p:cNvGrpSpPr/>
            <p:nvPr/>
          </p:nvGrpSpPr>
          <p:grpSpPr>
            <a:xfrm>
              <a:off x="3312477" y="3234860"/>
              <a:ext cx="362586" cy="2053016"/>
              <a:chOff x="241352" y="2180366"/>
              <a:chExt cx="362586" cy="2065730"/>
            </a:xfrm>
          </p:grpSpPr>
          <p:sp>
            <p:nvSpPr>
              <p:cNvPr id="31" name="Obdélník 30"/>
              <p:cNvSpPr/>
              <p:nvPr/>
            </p:nvSpPr>
            <p:spPr bwMode="auto">
              <a:xfrm>
                <a:off x="241994" y="2770359"/>
                <a:ext cx="360000" cy="1291005"/>
              </a:xfrm>
              <a:prstGeom prst="rect">
                <a:avLst/>
              </a:prstGeom>
              <a:solidFill>
                <a:srgbClr val="EC6262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32" name="Oblouk 31"/>
              <p:cNvSpPr/>
              <p:nvPr/>
            </p:nvSpPr>
            <p:spPr bwMode="auto">
              <a:xfrm>
                <a:off x="241352" y="3849751"/>
                <a:ext cx="360000" cy="396345"/>
              </a:xfrm>
              <a:prstGeom prst="arc">
                <a:avLst>
                  <a:gd name="adj1" fmla="val 46849"/>
                  <a:gd name="adj2" fmla="val 10800000"/>
                </a:avLst>
              </a:prstGeom>
              <a:solidFill>
                <a:srgbClr val="EC6262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33" name="Obdélník 32"/>
              <p:cNvSpPr/>
              <p:nvPr/>
            </p:nvSpPr>
            <p:spPr bwMode="auto">
              <a:xfrm>
                <a:off x="241352" y="2610554"/>
                <a:ext cx="360642" cy="180000"/>
              </a:xfrm>
              <a:prstGeom prst="rect">
                <a:avLst/>
              </a:prstGeom>
              <a:solidFill>
                <a:srgbClr val="FEF1A0"/>
              </a:solidFill>
              <a:ln w="9525" cap="flat" cmpd="sng" algn="ctr">
                <a:solidFill>
                  <a:srgbClr val="FEF1A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cxnSp>
            <p:nvCxnSpPr>
              <p:cNvPr id="34" name="Přímá spojnice 33"/>
              <p:cNvCxnSpPr/>
              <p:nvPr/>
            </p:nvCxnSpPr>
            <p:spPr bwMode="auto">
              <a:xfrm>
                <a:off x="243938" y="2606165"/>
                <a:ext cx="360000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8989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5" name="Přímá spojnice 34"/>
              <p:cNvCxnSpPr/>
              <p:nvPr/>
            </p:nvCxnSpPr>
            <p:spPr bwMode="auto">
              <a:xfrm>
                <a:off x="241352" y="2195465"/>
                <a:ext cx="0" cy="1733739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6" name="Přímá spojnice 35"/>
              <p:cNvCxnSpPr/>
              <p:nvPr/>
            </p:nvCxnSpPr>
            <p:spPr bwMode="auto">
              <a:xfrm>
                <a:off x="601994" y="2180366"/>
                <a:ext cx="0" cy="1733739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37" name="Skupina 36"/>
            <p:cNvGrpSpPr/>
            <p:nvPr/>
          </p:nvGrpSpPr>
          <p:grpSpPr>
            <a:xfrm>
              <a:off x="4056008" y="3234860"/>
              <a:ext cx="362586" cy="2053016"/>
              <a:chOff x="241352" y="2180366"/>
              <a:chExt cx="362586" cy="2065730"/>
            </a:xfrm>
          </p:grpSpPr>
          <p:sp>
            <p:nvSpPr>
              <p:cNvPr id="38" name="Obdélník 37"/>
              <p:cNvSpPr/>
              <p:nvPr/>
            </p:nvSpPr>
            <p:spPr bwMode="auto">
              <a:xfrm>
                <a:off x="241994" y="2770359"/>
                <a:ext cx="360000" cy="1291005"/>
              </a:xfrm>
              <a:prstGeom prst="rect">
                <a:avLst/>
              </a:prstGeom>
              <a:solidFill>
                <a:srgbClr val="EC6262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39" name="Oblouk 38"/>
              <p:cNvSpPr/>
              <p:nvPr/>
            </p:nvSpPr>
            <p:spPr bwMode="auto">
              <a:xfrm>
                <a:off x="241352" y="3849751"/>
                <a:ext cx="360000" cy="396345"/>
              </a:xfrm>
              <a:prstGeom prst="arc">
                <a:avLst>
                  <a:gd name="adj1" fmla="val 46849"/>
                  <a:gd name="adj2" fmla="val 10800000"/>
                </a:avLst>
              </a:prstGeom>
              <a:solidFill>
                <a:srgbClr val="EC6262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40" name="Obdélník 39"/>
              <p:cNvSpPr/>
              <p:nvPr/>
            </p:nvSpPr>
            <p:spPr bwMode="auto">
              <a:xfrm>
                <a:off x="241352" y="2610554"/>
                <a:ext cx="360642" cy="180000"/>
              </a:xfrm>
              <a:prstGeom prst="rect">
                <a:avLst/>
              </a:prstGeom>
              <a:solidFill>
                <a:srgbClr val="FEF1A0"/>
              </a:solidFill>
              <a:ln w="9525" cap="flat" cmpd="sng" algn="ctr">
                <a:solidFill>
                  <a:srgbClr val="FEF1A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cxnSp>
            <p:nvCxnSpPr>
              <p:cNvPr id="41" name="Přímá spojnice 40"/>
              <p:cNvCxnSpPr/>
              <p:nvPr/>
            </p:nvCxnSpPr>
            <p:spPr bwMode="auto">
              <a:xfrm>
                <a:off x="243938" y="2606165"/>
                <a:ext cx="360000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8989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2" name="Přímá spojnice 41"/>
              <p:cNvCxnSpPr/>
              <p:nvPr/>
            </p:nvCxnSpPr>
            <p:spPr bwMode="auto">
              <a:xfrm>
                <a:off x="241352" y="2195465"/>
                <a:ext cx="0" cy="1733739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3" name="Přímá spojnice 42"/>
              <p:cNvCxnSpPr/>
              <p:nvPr/>
            </p:nvCxnSpPr>
            <p:spPr bwMode="auto">
              <a:xfrm>
                <a:off x="601994" y="2180366"/>
                <a:ext cx="0" cy="1733739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44" name="Skupina 43"/>
            <p:cNvGrpSpPr/>
            <p:nvPr/>
          </p:nvGrpSpPr>
          <p:grpSpPr>
            <a:xfrm>
              <a:off x="4799539" y="3234860"/>
              <a:ext cx="362586" cy="2053016"/>
              <a:chOff x="241352" y="2180366"/>
              <a:chExt cx="362586" cy="2065730"/>
            </a:xfrm>
          </p:grpSpPr>
          <p:sp>
            <p:nvSpPr>
              <p:cNvPr id="45" name="Obdélník 44"/>
              <p:cNvSpPr/>
              <p:nvPr/>
            </p:nvSpPr>
            <p:spPr bwMode="auto">
              <a:xfrm>
                <a:off x="241994" y="2770359"/>
                <a:ext cx="360000" cy="1291005"/>
              </a:xfrm>
              <a:prstGeom prst="rect">
                <a:avLst/>
              </a:prstGeom>
              <a:solidFill>
                <a:srgbClr val="EC6262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46" name="Oblouk 45"/>
              <p:cNvSpPr/>
              <p:nvPr/>
            </p:nvSpPr>
            <p:spPr bwMode="auto">
              <a:xfrm>
                <a:off x="241352" y="3849751"/>
                <a:ext cx="360000" cy="396345"/>
              </a:xfrm>
              <a:prstGeom prst="arc">
                <a:avLst>
                  <a:gd name="adj1" fmla="val 46849"/>
                  <a:gd name="adj2" fmla="val 10800000"/>
                </a:avLst>
              </a:prstGeom>
              <a:solidFill>
                <a:srgbClr val="EC6262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47" name="Obdélník 46"/>
              <p:cNvSpPr/>
              <p:nvPr/>
            </p:nvSpPr>
            <p:spPr bwMode="auto">
              <a:xfrm>
                <a:off x="241352" y="2610554"/>
                <a:ext cx="360642" cy="180000"/>
              </a:xfrm>
              <a:prstGeom prst="rect">
                <a:avLst/>
              </a:prstGeom>
              <a:solidFill>
                <a:srgbClr val="FEF1A0"/>
              </a:solidFill>
              <a:ln w="9525" cap="flat" cmpd="sng" algn="ctr">
                <a:solidFill>
                  <a:srgbClr val="FEF1A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cxnSp>
            <p:nvCxnSpPr>
              <p:cNvPr id="48" name="Přímá spojnice 47"/>
              <p:cNvCxnSpPr/>
              <p:nvPr/>
            </p:nvCxnSpPr>
            <p:spPr bwMode="auto">
              <a:xfrm>
                <a:off x="243938" y="2606165"/>
                <a:ext cx="360000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8989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9" name="Přímá spojnice 48"/>
              <p:cNvCxnSpPr/>
              <p:nvPr/>
            </p:nvCxnSpPr>
            <p:spPr bwMode="auto">
              <a:xfrm>
                <a:off x="241352" y="2195465"/>
                <a:ext cx="0" cy="1733739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0" name="Přímá spojnice 49"/>
              <p:cNvCxnSpPr/>
              <p:nvPr/>
            </p:nvCxnSpPr>
            <p:spPr bwMode="auto">
              <a:xfrm>
                <a:off x="601994" y="2180366"/>
                <a:ext cx="0" cy="1733739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51" name="Skupina 50"/>
            <p:cNvGrpSpPr/>
            <p:nvPr/>
          </p:nvGrpSpPr>
          <p:grpSpPr>
            <a:xfrm>
              <a:off x="5543070" y="3234860"/>
              <a:ext cx="362586" cy="2053016"/>
              <a:chOff x="241352" y="2180366"/>
              <a:chExt cx="362586" cy="2065730"/>
            </a:xfrm>
          </p:grpSpPr>
          <p:sp>
            <p:nvSpPr>
              <p:cNvPr id="52" name="Obdélník 51"/>
              <p:cNvSpPr/>
              <p:nvPr/>
            </p:nvSpPr>
            <p:spPr bwMode="auto">
              <a:xfrm>
                <a:off x="241994" y="2770359"/>
                <a:ext cx="360000" cy="1291005"/>
              </a:xfrm>
              <a:prstGeom prst="rect">
                <a:avLst/>
              </a:prstGeom>
              <a:solidFill>
                <a:srgbClr val="EC6262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53" name="Oblouk 52"/>
              <p:cNvSpPr/>
              <p:nvPr/>
            </p:nvSpPr>
            <p:spPr bwMode="auto">
              <a:xfrm>
                <a:off x="241352" y="3849751"/>
                <a:ext cx="360000" cy="396345"/>
              </a:xfrm>
              <a:prstGeom prst="arc">
                <a:avLst>
                  <a:gd name="adj1" fmla="val 46849"/>
                  <a:gd name="adj2" fmla="val 10800000"/>
                </a:avLst>
              </a:prstGeom>
              <a:solidFill>
                <a:srgbClr val="EC6262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54" name="Obdélník 53"/>
              <p:cNvSpPr/>
              <p:nvPr/>
            </p:nvSpPr>
            <p:spPr bwMode="auto">
              <a:xfrm>
                <a:off x="241352" y="2610554"/>
                <a:ext cx="360642" cy="180000"/>
              </a:xfrm>
              <a:prstGeom prst="rect">
                <a:avLst/>
              </a:prstGeom>
              <a:solidFill>
                <a:srgbClr val="FEF1A0"/>
              </a:solidFill>
              <a:ln w="9525" cap="flat" cmpd="sng" algn="ctr">
                <a:solidFill>
                  <a:srgbClr val="FEF1A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cxnSp>
            <p:nvCxnSpPr>
              <p:cNvPr id="55" name="Přímá spojnice 54"/>
              <p:cNvCxnSpPr/>
              <p:nvPr/>
            </p:nvCxnSpPr>
            <p:spPr bwMode="auto">
              <a:xfrm>
                <a:off x="243938" y="2606165"/>
                <a:ext cx="360000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8989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6" name="Přímá spojnice 55"/>
              <p:cNvCxnSpPr/>
              <p:nvPr/>
            </p:nvCxnSpPr>
            <p:spPr bwMode="auto">
              <a:xfrm>
                <a:off x="241352" y="2195465"/>
                <a:ext cx="0" cy="1733739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7" name="Přímá spojnice 56"/>
              <p:cNvCxnSpPr/>
              <p:nvPr/>
            </p:nvCxnSpPr>
            <p:spPr bwMode="auto">
              <a:xfrm>
                <a:off x="601994" y="2180366"/>
                <a:ext cx="0" cy="1733739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58" name="Skupina 57"/>
            <p:cNvGrpSpPr/>
            <p:nvPr/>
          </p:nvGrpSpPr>
          <p:grpSpPr>
            <a:xfrm>
              <a:off x="6286601" y="3234860"/>
              <a:ext cx="362586" cy="2053016"/>
              <a:chOff x="241352" y="2180366"/>
              <a:chExt cx="362586" cy="2065730"/>
            </a:xfrm>
          </p:grpSpPr>
          <p:sp>
            <p:nvSpPr>
              <p:cNvPr id="59" name="Obdélník 58"/>
              <p:cNvSpPr/>
              <p:nvPr/>
            </p:nvSpPr>
            <p:spPr bwMode="auto">
              <a:xfrm>
                <a:off x="241994" y="2770359"/>
                <a:ext cx="360000" cy="1291005"/>
              </a:xfrm>
              <a:prstGeom prst="rect">
                <a:avLst/>
              </a:prstGeom>
              <a:solidFill>
                <a:srgbClr val="EC6262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60" name="Oblouk 59"/>
              <p:cNvSpPr/>
              <p:nvPr/>
            </p:nvSpPr>
            <p:spPr bwMode="auto">
              <a:xfrm>
                <a:off x="241352" y="3849751"/>
                <a:ext cx="360000" cy="396345"/>
              </a:xfrm>
              <a:prstGeom prst="arc">
                <a:avLst>
                  <a:gd name="adj1" fmla="val 46849"/>
                  <a:gd name="adj2" fmla="val 10800000"/>
                </a:avLst>
              </a:prstGeom>
              <a:solidFill>
                <a:srgbClr val="EC6262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61" name="Obdélník 60"/>
              <p:cNvSpPr/>
              <p:nvPr/>
            </p:nvSpPr>
            <p:spPr bwMode="auto">
              <a:xfrm>
                <a:off x="241352" y="2610554"/>
                <a:ext cx="360642" cy="180000"/>
              </a:xfrm>
              <a:prstGeom prst="rect">
                <a:avLst/>
              </a:prstGeom>
              <a:solidFill>
                <a:srgbClr val="FEF1A0"/>
              </a:solidFill>
              <a:ln w="9525" cap="flat" cmpd="sng" algn="ctr">
                <a:solidFill>
                  <a:srgbClr val="FEF1A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cxnSp>
            <p:nvCxnSpPr>
              <p:cNvPr id="62" name="Přímá spojnice 61"/>
              <p:cNvCxnSpPr/>
              <p:nvPr/>
            </p:nvCxnSpPr>
            <p:spPr bwMode="auto">
              <a:xfrm>
                <a:off x="243938" y="2606165"/>
                <a:ext cx="360000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8989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3" name="Přímá spojnice 62"/>
              <p:cNvCxnSpPr/>
              <p:nvPr/>
            </p:nvCxnSpPr>
            <p:spPr bwMode="auto">
              <a:xfrm>
                <a:off x="241352" y="2195465"/>
                <a:ext cx="0" cy="1733739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4" name="Přímá spojnice 63"/>
              <p:cNvCxnSpPr/>
              <p:nvPr/>
            </p:nvCxnSpPr>
            <p:spPr bwMode="auto">
              <a:xfrm>
                <a:off x="601994" y="2180366"/>
                <a:ext cx="0" cy="1733739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65" name="Skupina 64"/>
            <p:cNvGrpSpPr/>
            <p:nvPr/>
          </p:nvGrpSpPr>
          <p:grpSpPr>
            <a:xfrm>
              <a:off x="7030132" y="3234860"/>
              <a:ext cx="362586" cy="2053016"/>
              <a:chOff x="241352" y="2180366"/>
              <a:chExt cx="362586" cy="2065730"/>
            </a:xfrm>
          </p:grpSpPr>
          <p:sp>
            <p:nvSpPr>
              <p:cNvPr id="66" name="Obdélník 65"/>
              <p:cNvSpPr/>
              <p:nvPr/>
            </p:nvSpPr>
            <p:spPr bwMode="auto">
              <a:xfrm>
                <a:off x="241994" y="2770359"/>
                <a:ext cx="360000" cy="1291005"/>
              </a:xfrm>
              <a:prstGeom prst="rect">
                <a:avLst/>
              </a:prstGeom>
              <a:solidFill>
                <a:srgbClr val="EC6262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67" name="Oblouk 66"/>
              <p:cNvSpPr/>
              <p:nvPr/>
            </p:nvSpPr>
            <p:spPr bwMode="auto">
              <a:xfrm>
                <a:off x="241352" y="3849751"/>
                <a:ext cx="360000" cy="396345"/>
              </a:xfrm>
              <a:prstGeom prst="arc">
                <a:avLst>
                  <a:gd name="adj1" fmla="val 46849"/>
                  <a:gd name="adj2" fmla="val 10800000"/>
                </a:avLst>
              </a:prstGeom>
              <a:solidFill>
                <a:srgbClr val="EC6262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68" name="Obdélník 67"/>
              <p:cNvSpPr/>
              <p:nvPr/>
            </p:nvSpPr>
            <p:spPr bwMode="auto">
              <a:xfrm>
                <a:off x="241352" y="2610554"/>
                <a:ext cx="360642" cy="180000"/>
              </a:xfrm>
              <a:prstGeom prst="rect">
                <a:avLst/>
              </a:prstGeom>
              <a:solidFill>
                <a:srgbClr val="F6BEA8"/>
              </a:solidFill>
              <a:ln w="9525" cap="flat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cxnSp>
            <p:nvCxnSpPr>
              <p:cNvPr id="69" name="Přímá spojnice 68"/>
              <p:cNvCxnSpPr/>
              <p:nvPr/>
            </p:nvCxnSpPr>
            <p:spPr bwMode="auto">
              <a:xfrm>
                <a:off x="243938" y="2606165"/>
                <a:ext cx="360000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8989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0" name="Přímá spojnice 69"/>
              <p:cNvCxnSpPr/>
              <p:nvPr/>
            </p:nvCxnSpPr>
            <p:spPr bwMode="auto">
              <a:xfrm>
                <a:off x="241352" y="2195465"/>
                <a:ext cx="0" cy="1733739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1" name="Přímá spojnice 70"/>
              <p:cNvCxnSpPr/>
              <p:nvPr/>
            </p:nvCxnSpPr>
            <p:spPr bwMode="auto">
              <a:xfrm>
                <a:off x="601994" y="2180366"/>
                <a:ext cx="0" cy="1733739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72" name="Skupina 71"/>
            <p:cNvGrpSpPr/>
            <p:nvPr/>
          </p:nvGrpSpPr>
          <p:grpSpPr>
            <a:xfrm>
              <a:off x="7773663" y="3234860"/>
              <a:ext cx="362586" cy="2053016"/>
              <a:chOff x="241352" y="2180366"/>
              <a:chExt cx="362586" cy="2065730"/>
            </a:xfrm>
          </p:grpSpPr>
          <p:sp>
            <p:nvSpPr>
              <p:cNvPr id="73" name="Obdélník 72"/>
              <p:cNvSpPr/>
              <p:nvPr/>
            </p:nvSpPr>
            <p:spPr bwMode="auto">
              <a:xfrm>
                <a:off x="241994" y="2770359"/>
                <a:ext cx="360000" cy="1291005"/>
              </a:xfrm>
              <a:prstGeom prst="rect">
                <a:avLst/>
              </a:prstGeom>
              <a:solidFill>
                <a:srgbClr val="EC6262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74" name="Oblouk 73"/>
              <p:cNvSpPr/>
              <p:nvPr/>
            </p:nvSpPr>
            <p:spPr bwMode="auto">
              <a:xfrm>
                <a:off x="241352" y="3849751"/>
                <a:ext cx="360000" cy="396345"/>
              </a:xfrm>
              <a:prstGeom prst="arc">
                <a:avLst>
                  <a:gd name="adj1" fmla="val 46849"/>
                  <a:gd name="adj2" fmla="val 10800000"/>
                </a:avLst>
              </a:prstGeom>
              <a:solidFill>
                <a:srgbClr val="EC6262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75" name="Obdélník 74"/>
              <p:cNvSpPr/>
              <p:nvPr/>
            </p:nvSpPr>
            <p:spPr bwMode="auto">
              <a:xfrm>
                <a:off x="241352" y="2610553"/>
                <a:ext cx="360642" cy="349191"/>
              </a:xfrm>
              <a:prstGeom prst="rect">
                <a:avLst/>
              </a:prstGeom>
              <a:gradFill>
                <a:gsLst>
                  <a:gs pos="0">
                    <a:srgbClr val="FF8989"/>
                  </a:gs>
                  <a:gs pos="50000">
                    <a:srgbClr val="FF8989"/>
                  </a:gs>
                  <a:gs pos="100000">
                    <a:srgbClr val="FF8989">
                      <a:alpha val="0"/>
                    </a:srgbClr>
                  </a:gs>
                </a:gsLst>
                <a:lin ang="5400000" scaled="0"/>
              </a:gradFill>
              <a:ln w="9525" cap="flat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cxnSp>
            <p:nvCxnSpPr>
              <p:cNvPr id="76" name="Přímá spojnice 75"/>
              <p:cNvCxnSpPr/>
              <p:nvPr/>
            </p:nvCxnSpPr>
            <p:spPr bwMode="auto">
              <a:xfrm>
                <a:off x="243938" y="2606165"/>
                <a:ext cx="360000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8989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7" name="Přímá spojnice 76"/>
              <p:cNvCxnSpPr/>
              <p:nvPr/>
            </p:nvCxnSpPr>
            <p:spPr bwMode="auto">
              <a:xfrm>
                <a:off x="241352" y="2195465"/>
                <a:ext cx="0" cy="1733739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8" name="Přímá spojnice 77"/>
              <p:cNvCxnSpPr/>
              <p:nvPr/>
            </p:nvCxnSpPr>
            <p:spPr bwMode="auto">
              <a:xfrm>
                <a:off x="601994" y="2180366"/>
                <a:ext cx="0" cy="1733739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79" name="Skupina 78"/>
            <p:cNvGrpSpPr/>
            <p:nvPr/>
          </p:nvGrpSpPr>
          <p:grpSpPr>
            <a:xfrm>
              <a:off x="8517194" y="3234860"/>
              <a:ext cx="362586" cy="2053016"/>
              <a:chOff x="241352" y="2180366"/>
              <a:chExt cx="362586" cy="2065730"/>
            </a:xfrm>
          </p:grpSpPr>
          <p:sp>
            <p:nvSpPr>
              <p:cNvPr id="80" name="Obdélník 79"/>
              <p:cNvSpPr/>
              <p:nvPr/>
            </p:nvSpPr>
            <p:spPr bwMode="auto">
              <a:xfrm>
                <a:off x="241994" y="2770359"/>
                <a:ext cx="360000" cy="1291005"/>
              </a:xfrm>
              <a:prstGeom prst="rect">
                <a:avLst/>
              </a:prstGeom>
              <a:solidFill>
                <a:srgbClr val="EC6262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81" name="Oblouk 80"/>
              <p:cNvSpPr/>
              <p:nvPr/>
            </p:nvSpPr>
            <p:spPr bwMode="auto">
              <a:xfrm>
                <a:off x="241352" y="3849751"/>
                <a:ext cx="360000" cy="396345"/>
              </a:xfrm>
              <a:prstGeom prst="arc">
                <a:avLst>
                  <a:gd name="adj1" fmla="val 46849"/>
                  <a:gd name="adj2" fmla="val 10800000"/>
                </a:avLst>
              </a:prstGeom>
              <a:solidFill>
                <a:srgbClr val="EC6262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82" name="Obdélník 81"/>
              <p:cNvSpPr/>
              <p:nvPr/>
            </p:nvSpPr>
            <p:spPr bwMode="auto">
              <a:xfrm>
                <a:off x="241352" y="2610554"/>
                <a:ext cx="360642" cy="686959"/>
              </a:xfrm>
              <a:prstGeom prst="rect">
                <a:avLst/>
              </a:prstGeom>
              <a:gradFill>
                <a:gsLst>
                  <a:gs pos="0">
                    <a:srgbClr val="FF8989"/>
                  </a:gs>
                  <a:gs pos="50000">
                    <a:srgbClr val="FF8989"/>
                  </a:gs>
                  <a:gs pos="100000">
                    <a:srgbClr val="FF8989">
                      <a:alpha val="0"/>
                    </a:srgbClr>
                  </a:gs>
                </a:gsLst>
                <a:lin ang="5400000" scaled="0"/>
              </a:gradFill>
              <a:ln w="9525" cap="flat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cxnSp>
            <p:nvCxnSpPr>
              <p:cNvPr id="83" name="Přímá spojnice 82"/>
              <p:cNvCxnSpPr/>
              <p:nvPr/>
            </p:nvCxnSpPr>
            <p:spPr bwMode="auto">
              <a:xfrm>
                <a:off x="243938" y="2606165"/>
                <a:ext cx="360000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8989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84" name="Přímá spojnice 83"/>
              <p:cNvCxnSpPr/>
              <p:nvPr/>
            </p:nvCxnSpPr>
            <p:spPr bwMode="auto">
              <a:xfrm>
                <a:off x="241352" y="2195465"/>
                <a:ext cx="0" cy="1733739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85" name="Přímá spojnice 84"/>
              <p:cNvCxnSpPr/>
              <p:nvPr/>
            </p:nvCxnSpPr>
            <p:spPr bwMode="auto">
              <a:xfrm>
                <a:off x="601994" y="2180366"/>
                <a:ext cx="0" cy="1733739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86" name="Skupina 85"/>
            <p:cNvGrpSpPr/>
            <p:nvPr/>
          </p:nvGrpSpPr>
          <p:grpSpPr>
            <a:xfrm>
              <a:off x="9260725" y="3234860"/>
              <a:ext cx="362586" cy="2053016"/>
              <a:chOff x="241352" y="2180366"/>
              <a:chExt cx="362586" cy="2065730"/>
            </a:xfrm>
          </p:grpSpPr>
          <p:sp>
            <p:nvSpPr>
              <p:cNvPr id="87" name="Obdélník 86"/>
              <p:cNvSpPr/>
              <p:nvPr/>
            </p:nvSpPr>
            <p:spPr bwMode="auto">
              <a:xfrm>
                <a:off x="241994" y="2770359"/>
                <a:ext cx="360000" cy="1291005"/>
              </a:xfrm>
              <a:prstGeom prst="rect">
                <a:avLst/>
              </a:prstGeom>
              <a:solidFill>
                <a:srgbClr val="EC6262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88" name="Oblouk 87"/>
              <p:cNvSpPr/>
              <p:nvPr/>
            </p:nvSpPr>
            <p:spPr bwMode="auto">
              <a:xfrm>
                <a:off x="241352" y="3849751"/>
                <a:ext cx="360000" cy="396345"/>
              </a:xfrm>
              <a:prstGeom prst="arc">
                <a:avLst>
                  <a:gd name="adj1" fmla="val 46849"/>
                  <a:gd name="adj2" fmla="val 10800000"/>
                </a:avLst>
              </a:prstGeom>
              <a:solidFill>
                <a:srgbClr val="EC6262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89" name="Obdélník 88"/>
              <p:cNvSpPr/>
              <p:nvPr/>
            </p:nvSpPr>
            <p:spPr bwMode="auto">
              <a:xfrm>
                <a:off x="241352" y="2610554"/>
                <a:ext cx="360642" cy="1318650"/>
              </a:xfrm>
              <a:prstGeom prst="rect">
                <a:avLst/>
              </a:prstGeom>
              <a:gradFill>
                <a:gsLst>
                  <a:gs pos="0">
                    <a:srgbClr val="FF8989"/>
                  </a:gs>
                  <a:gs pos="77000">
                    <a:srgbClr val="FF8989"/>
                  </a:gs>
                  <a:gs pos="100000">
                    <a:srgbClr val="FF8989">
                      <a:alpha val="0"/>
                    </a:srgbClr>
                  </a:gs>
                </a:gsLst>
                <a:lin ang="5400000" scaled="0"/>
              </a:gradFill>
              <a:ln w="9525" cap="flat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cxnSp>
            <p:nvCxnSpPr>
              <p:cNvPr id="90" name="Přímá spojnice 89"/>
              <p:cNvCxnSpPr/>
              <p:nvPr/>
            </p:nvCxnSpPr>
            <p:spPr bwMode="auto">
              <a:xfrm>
                <a:off x="243938" y="2606165"/>
                <a:ext cx="360000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8989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1" name="Přímá spojnice 90"/>
              <p:cNvCxnSpPr/>
              <p:nvPr/>
            </p:nvCxnSpPr>
            <p:spPr bwMode="auto">
              <a:xfrm>
                <a:off x="241352" y="2195465"/>
                <a:ext cx="0" cy="1733739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2" name="Přímá spojnice 91"/>
              <p:cNvCxnSpPr/>
              <p:nvPr/>
            </p:nvCxnSpPr>
            <p:spPr bwMode="auto">
              <a:xfrm>
                <a:off x="601994" y="2180366"/>
                <a:ext cx="0" cy="1733739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93" name="Skupina 92"/>
            <p:cNvGrpSpPr/>
            <p:nvPr/>
          </p:nvGrpSpPr>
          <p:grpSpPr>
            <a:xfrm>
              <a:off x="10004256" y="3234860"/>
              <a:ext cx="362586" cy="2053016"/>
              <a:chOff x="241352" y="2180366"/>
              <a:chExt cx="362586" cy="2065730"/>
            </a:xfrm>
          </p:grpSpPr>
          <p:sp>
            <p:nvSpPr>
              <p:cNvPr id="94" name="Obdélník 93"/>
              <p:cNvSpPr/>
              <p:nvPr/>
            </p:nvSpPr>
            <p:spPr bwMode="auto">
              <a:xfrm>
                <a:off x="241994" y="2770359"/>
                <a:ext cx="360000" cy="1291005"/>
              </a:xfrm>
              <a:prstGeom prst="rect">
                <a:avLst/>
              </a:prstGeom>
              <a:solidFill>
                <a:srgbClr val="FF8989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95" name="Oblouk 94"/>
              <p:cNvSpPr/>
              <p:nvPr/>
            </p:nvSpPr>
            <p:spPr bwMode="auto">
              <a:xfrm>
                <a:off x="241352" y="3849751"/>
                <a:ext cx="360000" cy="396345"/>
              </a:xfrm>
              <a:prstGeom prst="arc">
                <a:avLst>
                  <a:gd name="adj1" fmla="val 46849"/>
                  <a:gd name="adj2" fmla="val 10800000"/>
                </a:avLst>
              </a:prstGeom>
              <a:solidFill>
                <a:srgbClr val="FF8989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96" name="Obdélník 95"/>
              <p:cNvSpPr/>
              <p:nvPr/>
            </p:nvSpPr>
            <p:spPr bwMode="auto">
              <a:xfrm>
                <a:off x="241352" y="2610554"/>
                <a:ext cx="360642" cy="180000"/>
              </a:xfrm>
              <a:prstGeom prst="rect">
                <a:avLst/>
              </a:prstGeom>
              <a:solidFill>
                <a:srgbClr val="FF8989"/>
              </a:solidFill>
              <a:ln w="9525" cap="flat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cxnSp>
            <p:nvCxnSpPr>
              <p:cNvPr id="97" name="Přímá spojnice 96"/>
              <p:cNvCxnSpPr/>
              <p:nvPr/>
            </p:nvCxnSpPr>
            <p:spPr bwMode="auto">
              <a:xfrm>
                <a:off x="243938" y="2606165"/>
                <a:ext cx="360000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8989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8" name="Přímá spojnice 97"/>
              <p:cNvCxnSpPr/>
              <p:nvPr/>
            </p:nvCxnSpPr>
            <p:spPr bwMode="auto">
              <a:xfrm>
                <a:off x="241352" y="2195465"/>
                <a:ext cx="0" cy="1733739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9" name="Přímá spojnice 98"/>
              <p:cNvCxnSpPr/>
              <p:nvPr/>
            </p:nvCxnSpPr>
            <p:spPr bwMode="auto">
              <a:xfrm>
                <a:off x="601994" y="2180366"/>
                <a:ext cx="0" cy="1733739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100" name="Skupina 99"/>
            <p:cNvGrpSpPr/>
            <p:nvPr/>
          </p:nvGrpSpPr>
          <p:grpSpPr>
            <a:xfrm>
              <a:off x="10747787" y="3234860"/>
              <a:ext cx="362586" cy="2053016"/>
              <a:chOff x="241352" y="2180366"/>
              <a:chExt cx="362586" cy="2065730"/>
            </a:xfrm>
          </p:grpSpPr>
          <p:sp>
            <p:nvSpPr>
              <p:cNvPr id="101" name="Obdélník 100"/>
              <p:cNvSpPr/>
              <p:nvPr/>
            </p:nvSpPr>
            <p:spPr bwMode="auto">
              <a:xfrm>
                <a:off x="241994" y="2770359"/>
                <a:ext cx="360000" cy="1291005"/>
              </a:xfrm>
              <a:prstGeom prst="rect">
                <a:avLst/>
              </a:prstGeom>
              <a:solidFill>
                <a:srgbClr val="EC6262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02" name="Oblouk 101"/>
              <p:cNvSpPr/>
              <p:nvPr/>
            </p:nvSpPr>
            <p:spPr bwMode="auto">
              <a:xfrm>
                <a:off x="241352" y="3849751"/>
                <a:ext cx="360000" cy="396345"/>
              </a:xfrm>
              <a:prstGeom prst="arc">
                <a:avLst>
                  <a:gd name="adj1" fmla="val 46849"/>
                  <a:gd name="adj2" fmla="val 10800000"/>
                </a:avLst>
              </a:prstGeom>
              <a:solidFill>
                <a:srgbClr val="EC6262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03" name="Obdélník 102"/>
              <p:cNvSpPr/>
              <p:nvPr/>
            </p:nvSpPr>
            <p:spPr bwMode="auto">
              <a:xfrm>
                <a:off x="241352" y="2610554"/>
                <a:ext cx="360642" cy="180000"/>
              </a:xfrm>
              <a:prstGeom prst="rect">
                <a:avLst/>
              </a:prstGeom>
              <a:solidFill>
                <a:srgbClr val="FEF1A0"/>
              </a:solidFill>
              <a:ln w="9525" cap="flat" cmpd="sng" algn="ctr">
                <a:solidFill>
                  <a:srgbClr val="FEF1A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cxnSp>
            <p:nvCxnSpPr>
              <p:cNvPr id="104" name="Přímá spojnice 103"/>
              <p:cNvCxnSpPr/>
              <p:nvPr/>
            </p:nvCxnSpPr>
            <p:spPr bwMode="auto">
              <a:xfrm>
                <a:off x="243938" y="2606165"/>
                <a:ext cx="360000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8989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5" name="Přímá spojnice 104"/>
              <p:cNvCxnSpPr/>
              <p:nvPr/>
            </p:nvCxnSpPr>
            <p:spPr bwMode="auto">
              <a:xfrm>
                <a:off x="241352" y="2195465"/>
                <a:ext cx="0" cy="1733739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6" name="Přímá spojnice 105"/>
              <p:cNvCxnSpPr/>
              <p:nvPr/>
            </p:nvCxnSpPr>
            <p:spPr bwMode="auto">
              <a:xfrm>
                <a:off x="601994" y="2180366"/>
                <a:ext cx="0" cy="1733739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107" name="Obdélník 106"/>
            <p:cNvSpPr/>
            <p:nvPr/>
          </p:nvSpPr>
          <p:spPr>
            <a:xfrm>
              <a:off x="1640198" y="5376616"/>
              <a:ext cx="76595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cs-CZ" sz="1800" dirty="0"/>
                <a:t>0,63</a:t>
              </a:r>
              <a:endParaRPr lang="cs-CZ" sz="1600" i="1" dirty="0"/>
            </a:p>
          </p:txBody>
        </p:sp>
        <p:sp>
          <p:nvSpPr>
            <p:cNvPr id="108" name="Obdélník 107"/>
            <p:cNvSpPr/>
            <p:nvPr/>
          </p:nvSpPr>
          <p:spPr>
            <a:xfrm>
              <a:off x="2382464" y="5376616"/>
              <a:ext cx="76595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cs-CZ" sz="1800" dirty="0"/>
                <a:t>0,60</a:t>
              </a:r>
              <a:endParaRPr lang="cs-CZ" sz="1600" i="1" dirty="0"/>
            </a:p>
          </p:txBody>
        </p:sp>
        <p:sp>
          <p:nvSpPr>
            <p:cNvPr id="109" name="Obdélník 108"/>
            <p:cNvSpPr/>
            <p:nvPr/>
          </p:nvSpPr>
          <p:spPr>
            <a:xfrm>
              <a:off x="3124730" y="5376616"/>
              <a:ext cx="76595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cs-CZ" sz="1800" dirty="0"/>
                <a:t>0,57</a:t>
              </a:r>
              <a:endParaRPr lang="cs-CZ" sz="1600" i="1" dirty="0"/>
            </a:p>
          </p:txBody>
        </p:sp>
        <p:sp>
          <p:nvSpPr>
            <p:cNvPr id="110" name="Obdélník 109"/>
            <p:cNvSpPr/>
            <p:nvPr/>
          </p:nvSpPr>
          <p:spPr>
            <a:xfrm>
              <a:off x="3866996" y="5376616"/>
              <a:ext cx="76595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cs-CZ" sz="1800" dirty="0"/>
                <a:t>0,54</a:t>
              </a:r>
              <a:endParaRPr lang="cs-CZ" sz="1600" i="1" dirty="0"/>
            </a:p>
          </p:txBody>
        </p:sp>
        <p:sp>
          <p:nvSpPr>
            <p:cNvPr id="111" name="Obdélník 110"/>
            <p:cNvSpPr/>
            <p:nvPr/>
          </p:nvSpPr>
          <p:spPr>
            <a:xfrm>
              <a:off x="4609262" y="5376616"/>
              <a:ext cx="76595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cs-CZ" sz="1800" dirty="0"/>
                <a:t>0,51</a:t>
              </a:r>
              <a:endParaRPr lang="cs-CZ" sz="1600" i="1" dirty="0"/>
            </a:p>
          </p:txBody>
        </p:sp>
        <p:sp>
          <p:nvSpPr>
            <p:cNvPr id="112" name="Obdélník 111"/>
            <p:cNvSpPr/>
            <p:nvPr/>
          </p:nvSpPr>
          <p:spPr>
            <a:xfrm>
              <a:off x="5351528" y="5376616"/>
              <a:ext cx="76595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cs-CZ" sz="1800" dirty="0"/>
                <a:t>0,48</a:t>
              </a:r>
              <a:endParaRPr lang="cs-CZ" sz="1600" i="1" dirty="0"/>
            </a:p>
          </p:txBody>
        </p:sp>
        <p:sp>
          <p:nvSpPr>
            <p:cNvPr id="113" name="Obdélník 112"/>
            <p:cNvSpPr/>
            <p:nvPr/>
          </p:nvSpPr>
          <p:spPr>
            <a:xfrm>
              <a:off x="6093794" y="5376616"/>
              <a:ext cx="76595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cs-CZ" sz="1800" dirty="0"/>
                <a:t>0,45</a:t>
              </a:r>
              <a:endParaRPr lang="cs-CZ" sz="1600" i="1" dirty="0"/>
            </a:p>
          </p:txBody>
        </p:sp>
        <p:sp>
          <p:nvSpPr>
            <p:cNvPr id="114" name="Obdélník 113"/>
            <p:cNvSpPr/>
            <p:nvPr/>
          </p:nvSpPr>
          <p:spPr>
            <a:xfrm>
              <a:off x="6836060" y="5376616"/>
              <a:ext cx="76595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cs-CZ" sz="1800" dirty="0"/>
                <a:t>0,42</a:t>
              </a:r>
              <a:endParaRPr lang="cs-CZ" sz="1600" i="1" dirty="0"/>
            </a:p>
          </p:txBody>
        </p:sp>
        <p:sp>
          <p:nvSpPr>
            <p:cNvPr id="115" name="Obdélník 114"/>
            <p:cNvSpPr/>
            <p:nvPr/>
          </p:nvSpPr>
          <p:spPr>
            <a:xfrm>
              <a:off x="7578326" y="5376616"/>
              <a:ext cx="76595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cs-CZ" sz="1800" dirty="0"/>
                <a:t>0,39</a:t>
              </a:r>
              <a:endParaRPr lang="cs-CZ" sz="1600" i="1" dirty="0"/>
            </a:p>
          </p:txBody>
        </p:sp>
        <p:sp>
          <p:nvSpPr>
            <p:cNvPr id="116" name="Obdélník 115"/>
            <p:cNvSpPr/>
            <p:nvPr/>
          </p:nvSpPr>
          <p:spPr>
            <a:xfrm>
              <a:off x="8320592" y="5376616"/>
              <a:ext cx="76595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cs-CZ" sz="1800" dirty="0"/>
                <a:t>0,36</a:t>
              </a:r>
              <a:endParaRPr lang="cs-CZ" sz="1600" i="1" dirty="0"/>
            </a:p>
          </p:txBody>
        </p:sp>
        <p:sp>
          <p:nvSpPr>
            <p:cNvPr id="117" name="Obdélník 116"/>
            <p:cNvSpPr/>
            <p:nvPr/>
          </p:nvSpPr>
          <p:spPr>
            <a:xfrm>
              <a:off x="9062858" y="5376616"/>
              <a:ext cx="76595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cs-CZ" sz="1800" dirty="0"/>
                <a:t>0,33</a:t>
              </a:r>
              <a:endParaRPr lang="cs-CZ" sz="1600" i="1" dirty="0"/>
            </a:p>
          </p:txBody>
        </p:sp>
        <p:sp>
          <p:nvSpPr>
            <p:cNvPr id="118" name="Obdélník 117"/>
            <p:cNvSpPr/>
            <p:nvPr/>
          </p:nvSpPr>
          <p:spPr>
            <a:xfrm>
              <a:off x="9805124" y="5376616"/>
              <a:ext cx="76595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cs-CZ" sz="1800" dirty="0"/>
                <a:t>0,30</a:t>
              </a:r>
              <a:endParaRPr lang="cs-CZ" sz="1600" i="1" dirty="0"/>
            </a:p>
          </p:txBody>
        </p:sp>
        <p:sp>
          <p:nvSpPr>
            <p:cNvPr id="119" name="Obdélník 118"/>
            <p:cNvSpPr/>
            <p:nvPr/>
          </p:nvSpPr>
          <p:spPr>
            <a:xfrm>
              <a:off x="10547394" y="5376616"/>
              <a:ext cx="76595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cs-CZ" sz="1800" dirty="0"/>
                <a:t>0,9</a:t>
              </a:r>
              <a:endParaRPr lang="cs-CZ" sz="1600" i="1" dirty="0"/>
            </a:p>
          </p:txBody>
        </p:sp>
        <p:sp>
          <p:nvSpPr>
            <p:cNvPr id="126" name="Obdélník 125"/>
            <p:cNvSpPr/>
            <p:nvPr/>
          </p:nvSpPr>
          <p:spPr>
            <a:xfrm>
              <a:off x="11178279" y="5380154"/>
              <a:ext cx="98537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cs-CZ" sz="1800" dirty="0"/>
                <a:t>%</a:t>
              </a:r>
              <a:r>
                <a:rPr lang="cs-CZ" sz="1800" dirty="0" err="1"/>
                <a:t>NaCl</a:t>
              </a:r>
              <a:endParaRPr lang="cs-CZ" sz="1600" i="1" dirty="0"/>
            </a:p>
          </p:txBody>
        </p:sp>
        <p:sp>
          <p:nvSpPr>
            <p:cNvPr id="127" name="Obdélník 126"/>
            <p:cNvSpPr/>
            <p:nvPr/>
          </p:nvSpPr>
          <p:spPr>
            <a:xfrm>
              <a:off x="521017" y="3063751"/>
              <a:ext cx="1073495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cs-CZ" sz="1600" dirty="0"/>
                <a:t>Čirý nažloutlý proužek roztoku</a:t>
              </a:r>
              <a:endParaRPr lang="cs-CZ" sz="1400" i="1" dirty="0"/>
            </a:p>
          </p:txBody>
        </p:sp>
        <p:sp>
          <p:nvSpPr>
            <p:cNvPr id="128" name="Obdélník 127"/>
            <p:cNvSpPr/>
            <p:nvPr/>
          </p:nvSpPr>
          <p:spPr>
            <a:xfrm>
              <a:off x="244558" y="4248625"/>
              <a:ext cx="1395640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cs-CZ" sz="1600" dirty="0"/>
                <a:t>Neprůhledný sediment erytrocytů</a:t>
              </a:r>
              <a:endParaRPr lang="cs-CZ" sz="1400" i="1" dirty="0"/>
            </a:p>
          </p:txBody>
        </p:sp>
        <p:sp>
          <p:nvSpPr>
            <p:cNvPr id="129" name="Obdélník 128"/>
            <p:cNvSpPr/>
            <p:nvPr/>
          </p:nvSpPr>
          <p:spPr>
            <a:xfrm>
              <a:off x="11100598" y="3359899"/>
              <a:ext cx="430887" cy="2060002"/>
            </a:xfrm>
            <a:prstGeom prst="rect">
              <a:avLst/>
            </a:prstGeom>
          </p:spPr>
          <p:txBody>
            <a:bodyPr vert="vert" wrap="square">
              <a:spAutoFit/>
            </a:bodyPr>
            <a:lstStyle/>
            <a:p>
              <a:pPr algn="ctr"/>
              <a:r>
                <a:rPr lang="cs-CZ" sz="1600" dirty="0"/>
                <a:t>Fyziologický roztok</a:t>
              </a:r>
              <a:endParaRPr lang="cs-CZ" sz="1400" i="1" dirty="0"/>
            </a:p>
          </p:txBody>
        </p:sp>
        <p:cxnSp>
          <p:nvCxnSpPr>
            <p:cNvPr id="130" name="Přímá spojnice 129"/>
            <p:cNvCxnSpPr/>
            <p:nvPr/>
          </p:nvCxnSpPr>
          <p:spPr bwMode="auto">
            <a:xfrm>
              <a:off x="10535009" y="2827668"/>
              <a:ext cx="0" cy="298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31" name="Obdélník 130"/>
            <p:cNvSpPr/>
            <p:nvPr/>
          </p:nvSpPr>
          <p:spPr>
            <a:xfrm>
              <a:off x="5841078" y="2331126"/>
              <a:ext cx="2392390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cs-CZ" sz="1600" dirty="0"/>
                <a:t>Hemoglobin z prvních </a:t>
              </a:r>
              <a:r>
                <a:rPr lang="cs-CZ" sz="1600" dirty="0" err="1"/>
                <a:t>hemolyzovaných</a:t>
              </a:r>
              <a:r>
                <a:rPr lang="cs-CZ" sz="1600" dirty="0"/>
                <a:t> </a:t>
              </a:r>
              <a:r>
                <a:rPr lang="cs-CZ" sz="1600" dirty="0" err="1"/>
                <a:t>ery</a:t>
              </a:r>
              <a:r>
                <a:rPr lang="cs-CZ" sz="1600" dirty="0"/>
                <a:t> obarvil proužek roztoku</a:t>
              </a:r>
              <a:endParaRPr lang="cs-CZ" sz="1400" i="1" dirty="0"/>
            </a:p>
          </p:txBody>
        </p:sp>
        <p:sp>
          <p:nvSpPr>
            <p:cNvPr id="132" name="Obdélník 131"/>
            <p:cNvSpPr/>
            <p:nvPr/>
          </p:nvSpPr>
          <p:spPr>
            <a:xfrm>
              <a:off x="8199392" y="2288498"/>
              <a:ext cx="1484532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cs-CZ" sz="1600" dirty="0"/>
                <a:t>Sediment posledních přeživších </a:t>
              </a:r>
              <a:r>
                <a:rPr lang="cs-CZ" sz="1600" dirty="0" err="1"/>
                <a:t>ery</a:t>
              </a:r>
              <a:endParaRPr lang="cs-CZ" sz="1400" i="1" dirty="0"/>
            </a:p>
          </p:txBody>
        </p:sp>
        <p:sp>
          <p:nvSpPr>
            <p:cNvPr id="133" name="Obdélník 132"/>
            <p:cNvSpPr/>
            <p:nvPr/>
          </p:nvSpPr>
          <p:spPr>
            <a:xfrm>
              <a:off x="9608946" y="2116804"/>
              <a:ext cx="1138841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cs-CZ" sz="1600" dirty="0"/>
                <a:t>Kompletní hemolýza, roztok je průhledný</a:t>
              </a:r>
              <a:endParaRPr lang="cs-CZ" sz="1400" i="1" dirty="0"/>
            </a:p>
          </p:txBody>
        </p:sp>
        <p:sp>
          <p:nvSpPr>
            <p:cNvPr id="134" name="Obdélník 133"/>
            <p:cNvSpPr/>
            <p:nvPr/>
          </p:nvSpPr>
          <p:spPr>
            <a:xfrm>
              <a:off x="6687072" y="5833167"/>
              <a:ext cx="1173407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cs-CZ" sz="1600" dirty="0"/>
                <a:t>Minimální osmotická rezistence</a:t>
              </a:r>
              <a:endParaRPr lang="cs-CZ" sz="1400" i="1" dirty="0"/>
            </a:p>
          </p:txBody>
        </p:sp>
        <p:sp>
          <p:nvSpPr>
            <p:cNvPr id="135" name="Obdélník 134"/>
            <p:cNvSpPr/>
            <p:nvPr/>
          </p:nvSpPr>
          <p:spPr>
            <a:xfrm>
              <a:off x="8941658" y="5852453"/>
              <a:ext cx="1189433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cs-CZ" sz="1600" dirty="0"/>
                <a:t>Maximální osmotická rezistence</a:t>
              </a:r>
              <a:endParaRPr lang="cs-CZ" sz="1400" i="1" dirty="0"/>
            </a:p>
          </p:txBody>
        </p:sp>
        <p:cxnSp>
          <p:nvCxnSpPr>
            <p:cNvPr id="137" name="Přímá spojnice 136"/>
            <p:cNvCxnSpPr>
              <a:stCxn id="131" idx="2"/>
              <a:endCxn id="68" idx="0"/>
            </p:cNvCxnSpPr>
            <p:nvPr/>
          </p:nvCxnSpPr>
          <p:spPr bwMode="auto">
            <a:xfrm>
              <a:off x="7037273" y="3162123"/>
              <a:ext cx="173180" cy="500277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8" name="Přímá spojnice 137"/>
            <p:cNvCxnSpPr>
              <a:stCxn id="132" idx="2"/>
              <a:endCxn id="89" idx="2"/>
            </p:cNvCxnSpPr>
            <p:nvPr/>
          </p:nvCxnSpPr>
          <p:spPr bwMode="auto">
            <a:xfrm>
              <a:off x="8941658" y="3119495"/>
              <a:ext cx="499388" cy="1853439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0" name="Přímá spojnice 139"/>
            <p:cNvCxnSpPr>
              <a:stCxn id="133" idx="2"/>
              <a:endCxn id="96" idx="2"/>
            </p:cNvCxnSpPr>
            <p:nvPr/>
          </p:nvCxnSpPr>
          <p:spPr bwMode="auto">
            <a:xfrm>
              <a:off x="10178367" y="3194022"/>
              <a:ext cx="6210" cy="64727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49" name="Levá složená závorka 148"/>
            <p:cNvSpPr/>
            <p:nvPr/>
          </p:nvSpPr>
          <p:spPr bwMode="auto">
            <a:xfrm>
              <a:off x="1604906" y="3659369"/>
              <a:ext cx="180000" cy="189296"/>
            </a:xfrm>
            <a:prstGeom prst="leftBrace">
              <a:avLst>
                <a:gd name="adj1" fmla="val 39102"/>
                <a:gd name="adj2" fmla="val 50000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50" name="Levá složená závorka 149"/>
            <p:cNvSpPr/>
            <p:nvPr/>
          </p:nvSpPr>
          <p:spPr bwMode="auto">
            <a:xfrm>
              <a:off x="1597811" y="3927732"/>
              <a:ext cx="180000" cy="1296000"/>
            </a:xfrm>
            <a:prstGeom prst="leftBrace">
              <a:avLst>
                <a:gd name="adj1" fmla="val 39102"/>
                <a:gd name="adj2" fmla="val 50000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760459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Patologické hodnoty osmotické rezistence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20000" y="1537627"/>
            <a:ext cx="10753200" cy="456909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dirty="0"/>
              <a:t>Vyšší hodnoty minimální osmotické rezistence </a:t>
            </a:r>
          </a:p>
          <a:p>
            <a:pPr lvl="1"/>
            <a:r>
              <a:rPr lang="cs-CZ" dirty="0"/>
              <a:t>Vrozené hemolytické anémie</a:t>
            </a:r>
          </a:p>
          <a:p>
            <a:pPr>
              <a:lnSpc>
                <a:spcPct val="100000"/>
              </a:lnSpc>
            </a:pPr>
            <a:r>
              <a:rPr lang="cs-CZ" dirty="0"/>
              <a:t>Nižší hodnoty maximální osmotické rezistence</a:t>
            </a:r>
          </a:p>
          <a:p>
            <a:pPr lvl="1"/>
            <a:r>
              <a:rPr lang="cs-CZ" dirty="0" err="1"/>
              <a:t>Polycytemia</a:t>
            </a:r>
            <a:r>
              <a:rPr lang="cs-CZ" dirty="0"/>
              <a:t> vera</a:t>
            </a:r>
          </a:p>
          <a:p>
            <a:pPr lvl="1"/>
            <a:r>
              <a:rPr lang="cs-CZ" dirty="0" err="1"/>
              <a:t>Thalasemia</a:t>
            </a:r>
            <a:endParaRPr lang="cs-CZ" dirty="0"/>
          </a:p>
          <a:p>
            <a:pPr lvl="1"/>
            <a:r>
              <a:rPr lang="cs-CZ" dirty="0"/>
              <a:t>Srpková anemie</a:t>
            </a:r>
          </a:p>
          <a:p>
            <a:pPr lvl="1"/>
            <a:r>
              <a:rPr lang="cs-CZ" dirty="0"/>
              <a:t>Nedostatek Fe2+</a:t>
            </a:r>
          </a:p>
          <a:p>
            <a:pPr lvl="1"/>
            <a:r>
              <a:rPr lang="cs-CZ" dirty="0"/>
              <a:t>Stav po splenektomii</a:t>
            </a:r>
          </a:p>
        </p:txBody>
      </p:sp>
    </p:spTree>
    <p:extLst>
      <p:ext uri="{BB962C8B-B14F-4D97-AF65-F5344CB8AC3E}">
        <p14:creationId xmlns:p14="http://schemas.microsoft.com/office/powerpoint/2010/main" val="23760459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Izotonická hemolýza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20000" y="1537627"/>
            <a:ext cx="10753200" cy="4569098"/>
          </a:xfrm>
        </p:spPr>
        <p:txBody>
          <a:bodyPr/>
          <a:lstStyle/>
          <a:p>
            <a:pPr lvl="0">
              <a:lnSpc>
                <a:spcPct val="100000"/>
              </a:lnSpc>
            </a:pPr>
            <a:r>
              <a:rPr lang="cs-CZ" dirty="0"/>
              <a:t>v </a:t>
            </a:r>
            <a:r>
              <a:rPr lang="cs-CZ" i="1" dirty="0"/>
              <a:t>in vitro </a:t>
            </a:r>
            <a:r>
              <a:rPr lang="cs-CZ" dirty="0"/>
              <a:t>podmínkách</a:t>
            </a:r>
          </a:p>
          <a:p>
            <a:pPr lvl="0">
              <a:lnSpc>
                <a:spcPct val="100000"/>
              </a:lnSpc>
            </a:pPr>
            <a:r>
              <a:rPr lang="cs-CZ" dirty="0"/>
              <a:t>izotonický roztok glukózy: </a:t>
            </a:r>
            <a:r>
              <a:rPr lang="cs-CZ" dirty="0" err="1"/>
              <a:t>ery</a:t>
            </a:r>
            <a:r>
              <a:rPr lang="cs-CZ" dirty="0"/>
              <a:t> přijímají a metabolizují </a:t>
            </a:r>
            <a:r>
              <a:rPr lang="cs-CZ" dirty="0" err="1"/>
              <a:t>glc</a:t>
            </a:r>
            <a:r>
              <a:rPr lang="cs-CZ" dirty="0"/>
              <a:t>, roztok se stává hypotonický, dochází k osmotické hemolýze</a:t>
            </a:r>
            <a:endParaRPr lang="en-GB" dirty="0"/>
          </a:p>
          <a:p>
            <a:pPr lvl="0">
              <a:lnSpc>
                <a:spcPct val="100000"/>
              </a:lnSpc>
            </a:pPr>
            <a:r>
              <a:rPr lang="cs-CZ" dirty="0"/>
              <a:t>izotonický roztok močoviny: močovina volně prostupuje přes membránu do </a:t>
            </a:r>
            <a:r>
              <a:rPr lang="cs-CZ" dirty="0" err="1"/>
              <a:t>ery</a:t>
            </a:r>
            <a:r>
              <a:rPr lang="cs-CZ" dirty="0"/>
              <a:t> (difuzí po svém koncentračním gradientu) a okolní roztok se stává hypotonický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760459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Sedimentace erytrocytů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20000" y="1537627"/>
            <a:ext cx="10753200" cy="456909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dirty="0"/>
              <a:t>Fyzikální proces usazování erytrocytů (krevních elementů) v neproudící nesrážlivé krvi</a:t>
            </a:r>
          </a:p>
          <a:p>
            <a:pPr>
              <a:lnSpc>
                <a:spcPct val="100000"/>
              </a:lnSpc>
            </a:pPr>
            <a:r>
              <a:rPr lang="cs-CZ" dirty="0"/>
              <a:t>vyšetřuje se sedimentační rychlost</a:t>
            </a:r>
          </a:p>
          <a:p>
            <a:pPr lvl="1"/>
            <a:r>
              <a:rPr lang="cs-CZ" dirty="0"/>
              <a:t>nespecifická laboratorní metoda - říkající nám pouze “něco se děje”</a:t>
            </a:r>
          </a:p>
          <a:p>
            <a:pPr lvl="1"/>
            <a:r>
              <a:rPr lang="cs-CZ" dirty="0"/>
              <a:t>měříme rychlost poklesu </a:t>
            </a:r>
            <a:r>
              <a:rPr lang="cs-CZ" dirty="0" err="1"/>
              <a:t>ery</a:t>
            </a:r>
            <a:r>
              <a:rPr lang="cs-CZ" dirty="0"/>
              <a:t> ve sloupci nesrážlivé krve (v kapiláře)</a:t>
            </a:r>
          </a:p>
          <a:p>
            <a:pPr>
              <a:lnSpc>
                <a:spcPct val="100000"/>
              </a:lnSpc>
            </a:pPr>
            <a:r>
              <a:rPr lang="cs-CZ" dirty="0"/>
              <a:t>Sedimentační rychlost je nepřímo úměrná </a:t>
            </a:r>
            <a:r>
              <a:rPr lang="cs-CZ" b="1" dirty="0"/>
              <a:t>suspenzní stabilitě krve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3772685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Helmholtzova</a:t>
            </a:r>
            <a:r>
              <a:rPr lang="cs-CZ" dirty="0"/>
              <a:t> elektrická dvojvrstva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19999" y="1537627"/>
            <a:ext cx="7864443" cy="456909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dirty="0"/>
              <a:t>na vnějším povrchu membrány </a:t>
            </a:r>
            <a:r>
              <a:rPr lang="cs-CZ" dirty="0" err="1"/>
              <a:t>ery</a:t>
            </a:r>
            <a:r>
              <a:rPr lang="cs-CZ" dirty="0"/>
              <a:t> se nachází záporný náboj</a:t>
            </a:r>
            <a:r>
              <a:rPr lang="cs-CZ" sz="2400" dirty="0"/>
              <a:t>, nesený zejména zbytky sialových kyselin membránových proteinů</a:t>
            </a:r>
          </a:p>
          <a:p>
            <a:pPr>
              <a:lnSpc>
                <a:spcPct val="100000"/>
              </a:lnSpc>
            </a:pPr>
            <a:r>
              <a:rPr lang="cs-CZ" sz="2400" dirty="0"/>
              <a:t>v těsném okolí membrány se elektrostatickými silami udržují kladně nabité ionty (především Na+) – tvoří 1. vrstvu iontů</a:t>
            </a:r>
          </a:p>
          <a:p>
            <a:pPr>
              <a:lnSpc>
                <a:spcPct val="100000"/>
              </a:lnSpc>
            </a:pPr>
            <a:r>
              <a:rPr lang="cs-CZ" sz="2400" dirty="0"/>
              <a:t>ke kladně nabité vrstvě jsou přitahovány záporně nabité ionty, které tvoří převážnou část 2. iontové vrstvy</a:t>
            </a:r>
          </a:p>
          <a:p>
            <a:pPr>
              <a:lnSpc>
                <a:spcPct val="100000"/>
              </a:lnSpc>
            </a:pPr>
            <a:r>
              <a:rPr lang="cs-CZ" sz="2400" dirty="0" err="1"/>
              <a:t>ery</a:t>
            </a:r>
            <a:r>
              <a:rPr lang="cs-CZ" sz="2400" dirty="0"/>
              <a:t> se díky svému „elektrickému obalu“ vzájemně odpuzují, což zabezpečuje, že neproudící nesrážlivá krev po jistou dobu setrvává jako suspenze krevních elementů v plazmě (</a:t>
            </a:r>
            <a:r>
              <a:rPr lang="cs-CZ" sz="2400" b="1" dirty="0"/>
              <a:t>suspenzní stabilita</a:t>
            </a:r>
            <a:r>
              <a:rPr lang="cs-CZ" sz="2400" dirty="0"/>
              <a:t>)</a:t>
            </a:r>
          </a:p>
        </p:txBody>
      </p:sp>
      <p:grpSp>
        <p:nvGrpSpPr>
          <p:cNvPr id="6" name="Skupina 5"/>
          <p:cNvGrpSpPr/>
          <p:nvPr/>
        </p:nvGrpSpPr>
        <p:grpSpPr>
          <a:xfrm>
            <a:off x="8754275" y="2107675"/>
            <a:ext cx="2954518" cy="2954518"/>
            <a:chOff x="8697714" y="3144624"/>
            <a:chExt cx="2954518" cy="2954518"/>
          </a:xfrm>
        </p:grpSpPr>
        <p:sp>
          <p:nvSpPr>
            <p:cNvPr id="7" name="Ovál 6"/>
            <p:cNvSpPr/>
            <p:nvPr/>
          </p:nvSpPr>
          <p:spPr>
            <a:xfrm>
              <a:off x="9555962" y="3947036"/>
              <a:ext cx="1331427" cy="1331427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k-SK" dirty="0">
                  <a:solidFill>
                    <a:schemeClr val="tx1"/>
                  </a:solidFill>
                </a:rPr>
                <a:t>ERY</a:t>
              </a:r>
            </a:p>
          </p:txBody>
        </p:sp>
        <p:sp>
          <p:nvSpPr>
            <p:cNvPr id="8" name="Ovál 7"/>
            <p:cNvSpPr/>
            <p:nvPr/>
          </p:nvSpPr>
          <p:spPr>
            <a:xfrm>
              <a:off x="9389505" y="4158601"/>
              <a:ext cx="200765" cy="185994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k-SK" sz="1600" b="1" dirty="0">
                  <a:solidFill>
                    <a:schemeClr val="tx2">
                      <a:lumMod val="75000"/>
                    </a:schemeClr>
                  </a:solidFill>
                </a:rPr>
                <a:t>+</a:t>
              </a:r>
            </a:p>
          </p:txBody>
        </p:sp>
        <p:sp>
          <p:nvSpPr>
            <p:cNvPr id="9" name="Ovál 8"/>
            <p:cNvSpPr/>
            <p:nvPr/>
          </p:nvSpPr>
          <p:spPr>
            <a:xfrm>
              <a:off x="8966153" y="4621883"/>
              <a:ext cx="200765" cy="185994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k-SK" sz="1600" b="1" dirty="0">
                  <a:solidFill>
                    <a:srgbClr val="C00000"/>
                  </a:solidFill>
                </a:rPr>
                <a:t>-</a:t>
              </a:r>
            </a:p>
          </p:txBody>
        </p:sp>
        <p:sp>
          <p:nvSpPr>
            <p:cNvPr id="10" name="Ovál 9"/>
            <p:cNvSpPr/>
            <p:nvPr/>
          </p:nvSpPr>
          <p:spPr>
            <a:xfrm>
              <a:off x="9319046" y="4565886"/>
              <a:ext cx="200765" cy="185994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k-SK" sz="1600" b="1" dirty="0">
                  <a:solidFill>
                    <a:schemeClr val="tx2">
                      <a:lumMod val="75000"/>
                    </a:schemeClr>
                  </a:solidFill>
                </a:rPr>
                <a:t>+</a:t>
              </a:r>
            </a:p>
          </p:txBody>
        </p:sp>
        <p:sp>
          <p:nvSpPr>
            <p:cNvPr id="11" name="Ovál 10"/>
            <p:cNvSpPr/>
            <p:nvPr/>
          </p:nvSpPr>
          <p:spPr>
            <a:xfrm>
              <a:off x="10919426" y="4336520"/>
              <a:ext cx="200765" cy="185994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k-SK" sz="1600" b="1" dirty="0">
                  <a:solidFill>
                    <a:schemeClr val="tx2">
                      <a:lumMod val="75000"/>
                    </a:schemeClr>
                  </a:solidFill>
                </a:rPr>
                <a:t>+</a:t>
              </a:r>
            </a:p>
          </p:txBody>
        </p:sp>
        <p:sp>
          <p:nvSpPr>
            <p:cNvPr id="12" name="Ovál 11"/>
            <p:cNvSpPr/>
            <p:nvPr/>
          </p:nvSpPr>
          <p:spPr>
            <a:xfrm>
              <a:off x="10716919" y="3991953"/>
              <a:ext cx="200765" cy="185994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k-SK" sz="1600" b="1" dirty="0">
                  <a:solidFill>
                    <a:schemeClr val="tx2">
                      <a:lumMod val="75000"/>
                    </a:schemeClr>
                  </a:solidFill>
                </a:rPr>
                <a:t>+</a:t>
              </a:r>
            </a:p>
          </p:txBody>
        </p:sp>
        <p:sp>
          <p:nvSpPr>
            <p:cNvPr id="13" name="Ovál 12"/>
            <p:cNvSpPr/>
            <p:nvPr/>
          </p:nvSpPr>
          <p:spPr>
            <a:xfrm>
              <a:off x="9643510" y="3868204"/>
              <a:ext cx="200765" cy="185994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k-SK" sz="1600" b="1" dirty="0">
                  <a:solidFill>
                    <a:schemeClr val="tx2">
                      <a:lumMod val="75000"/>
                    </a:schemeClr>
                  </a:solidFill>
                </a:rPr>
                <a:t>+</a:t>
              </a:r>
            </a:p>
          </p:txBody>
        </p:sp>
        <p:sp>
          <p:nvSpPr>
            <p:cNvPr id="14" name="Ovál 13"/>
            <p:cNvSpPr/>
            <p:nvPr/>
          </p:nvSpPr>
          <p:spPr>
            <a:xfrm>
              <a:off x="10399724" y="3772173"/>
              <a:ext cx="200765" cy="185994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k-SK" sz="1600" b="1" dirty="0">
                  <a:solidFill>
                    <a:schemeClr val="tx2">
                      <a:lumMod val="75000"/>
                    </a:schemeClr>
                  </a:solidFill>
                </a:rPr>
                <a:t>+</a:t>
              </a:r>
            </a:p>
          </p:txBody>
        </p:sp>
        <p:sp>
          <p:nvSpPr>
            <p:cNvPr id="15" name="Ovál 14"/>
            <p:cNvSpPr/>
            <p:nvPr/>
          </p:nvSpPr>
          <p:spPr>
            <a:xfrm>
              <a:off x="10003741" y="3724389"/>
              <a:ext cx="200765" cy="185994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k-SK" sz="1600" b="1" dirty="0">
                  <a:solidFill>
                    <a:schemeClr val="tx2">
                      <a:lumMod val="75000"/>
                    </a:schemeClr>
                  </a:solidFill>
                </a:rPr>
                <a:t>+</a:t>
              </a:r>
            </a:p>
          </p:txBody>
        </p:sp>
        <p:sp>
          <p:nvSpPr>
            <p:cNvPr id="16" name="Ovál 15"/>
            <p:cNvSpPr/>
            <p:nvPr/>
          </p:nvSpPr>
          <p:spPr>
            <a:xfrm>
              <a:off x="9494330" y="5255625"/>
              <a:ext cx="200765" cy="185994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k-SK" sz="1600" b="1" dirty="0">
                  <a:solidFill>
                    <a:schemeClr val="tx2">
                      <a:lumMod val="75000"/>
                    </a:schemeClr>
                  </a:solidFill>
                </a:rPr>
                <a:t>+</a:t>
              </a:r>
            </a:p>
          </p:txBody>
        </p:sp>
        <p:sp>
          <p:nvSpPr>
            <p:cNvPr id="17" name="Ovál 16"/>
            <p:cNvSpPr/>
            <p:nvPr/>
          </p:nvSpPr>
          <p:spPr>
            <a:xfrm>
              <a:off x="9686042" y="5205370"/>
              <a:ext cx="200765" cy="185994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k-SK" sz="1600" b="1" dirty="0">
                  <a:solidFill>
                    <a:schemeClr val="tx2">
                      <a:lumMod val="75000"/>
                    </a:schemeClr>
                  </a:solidFill>
                </a:rPr>
                <a:t>+</a:t>
              </a:r>
            </a:p>
          </p:txBody>
        </p:sp>
        <p:sp>
          <p:nvSpPr>
            <p:cNvPr id="18" name="Ovál 17"/>
            <p:cNvSpPr/>
            <p:nvPr/>
          </p:nvSpPr>
          <p:spPr>
            <a:xfrm>
              <a:off x="10029455" y="5322511"/>
              <a:ext cx="200765" cy="185994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k-SK" sz="1600" b="1" dirty="0">
                  <a:solidFill>
                    <a:schemeClr val="tx2">
                      <a:lumMod val="75000"/>
                    </a:schemeClr>
                  </a:solidFill>
                </a:rPr>
                <a:t>+</a:t>
              </a:r>
            </a:p>
          </p:txBody>
        </p:sp>
        <p:sp>
          <p:nvSpPr>
            <p:cNvPr id="19" name="Ovál 18"/>
            <p:cNvSpPr/>
            <p:nvPr/>
          </p:nvSpPr>
          <p:spPr>
            <a:xfrm>
              <a:off x="10416725" y="5266628"/>
              <a:ext cx="200765" cy="185994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k-SK" sz="1600" b="1" dirty="0">
                  <a:solidFill>
                    <a:schemeClr val="tx2">
                      <a:lumMod val="75000"/>
                    </a:schemeClr>
                  </a:solidFill>
                </a:rPr>
                <a:t>+</a:t>
              </a:r>
            </a:p>
          </p:txBody>
        </p:sp>
        <p:sp>
          <p:nvSpPr>
            <p:cNvPr id="20" name="Ovál 19"/>
            <p:cNvSpPr/>
            <p:nvPr/>
          </p:nvSpPr>
          <p:spPr>
            <a:xfrm>
              <a:off x="10737076" y="5063452"/>
              <a:ext cx="200765" cy="185994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k-SK" sz="1600" b="1" dirty="0">
                  <a:solidFill>
                    <a:schemeClr val="tx2">
                      <a:lumMod val="75000"/>
                    </a:schemeClr>
                  </a:solidFill>
                </a:rPr>
                <a:t>+</a:t>
              </a:r>
            </a:p>
          </p:txBody>
        </p:sp>
        <p:sp>
          <p:nvSpPr>
            <p:cNvPr id="21" name="Ovál 20"/>
            <p:cNvSpPr/>
            <p:nvPr/>
          </p:nvSpPr>
          <p:spPr>
            <a:xfrm>
              <a:off x="10897578" y="4685528"/>
              <a:ext cx="200765" cy="185994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k-SK" sz="1600" b="1" dirty="0">
                  <a:solidFill>
                    <a:schemeClr val="tx2">
                      <a:lumMod val="75000"/>
                    </a:schemeClr>
                  </a:solidFill>
                </a:rPr>
                <a:t>+</a:t>
              </a:r>
            </a:p>
          </p:txBody>
        </p:sp>
        <p:sp>
          <p:nvSpPr>
            <p:cNvPr id="22" name="Ovál 21"/>
            <p:cNvSpPr/>
            <p:nvPr/>
          </p:nvSpPr>
          <p:spPr>
            <a:xfrm>
              <a:off x="9068751" y="3643756"/>
              <a:ext cx="200765" cy="185994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k-SK" sz="1600" b="1" dirty="0">
                  <a:solidFill>
                    <a:schemeClr val="tx2">
                      <a:lumMod val="75000"/>
                    </a:schemeClr>
                  </a:solidFill>
                </a:rPr>
                <a:t>+</a:t>
              </a:r>
            </a:p>
          </p:txBody>
        </p:sp>
        <p:sp>
          <p:nvSpPr>
            <p:cNvPr id="23" name="Ovál 22"/>
            <p:cNvSpPr/>
            <p:nvPr/>
          </p:nvSpPr>
          <p:spPr>
            <a:xfrm>
              <a:off x="9153852" y="3920915"/>
              <a:ext cx="200765" cy="185994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k-SK" sz="1600" b="1" dirty="0">
                  <a:solidFill>
                    <a:srgbClr val="C00000"/>
                  </a:solidFill>
                </a:rPr>
                <a:t>-</a:t>
              </a:r>
            </a:p>
          </p:txBody>
        </p:sp>
        <p:sp>
          <p:nvSpPr>
            <p:cNvPr id="24" name="Ovál 23"/>
            <p:cNvSpPr/>
            <p:nvPr/>
          </p:nvSpPr>
          <p:spPr>
            <a:xfrm>
              <a:off x="9751181" y="3459344"/>
              <a:ext cx="200765" cy="185994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k-SK" sz="1600" b="1" dirty="0">
                  <a:solidFill>
                    <a:srgbClr val="C00000"/>
                  </a:solidFill>
                </a:rPr>
                <a:t>-</a:t>
              </a:r>
            </a:p>
          </p:txBody>
        </p:sp>
        <p:sp>
          <p:nvSpPr>
            <p:cNvPr id="25" name="Ovál 24"/>
            <p:cNvSpPr/>
            <p:nvPr/>
          </p:nvSpPr>
          <p:spPr>
            <a:xfrm>
              <a:off x="9198955" y="3632803"/>
              <a:ext cx="1959892" cy="1959892"/>
            </a:xfrm>
            <a:prstGeom prst="ellipse">
              <a:avLst/>
            </a:prstGeom>
            <a:noFill/>
            <a:ln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26" name="Ovál 25"/>
            <p:cNvSpPr/>
            <p:nvPr/>
          </p:nvSpPr>
          <p:spPr>
            <a:xfrm>
              <a:off x="11119627" y="4140211"/>
              <a:ext cx="200765" cy="185994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k-SK" sz="1600" b="1" dirty="0">
                  <a:solidFill>
                    <a:srgbClr val="C00000"/>
                  </a:solidFill>
                </a:rPr>
                <a:t>-</a:t>
              </a:r>
            </a:p>
          </p:txBody>
        </p:sp>
        <p:sp>
          <p:nvSpPr>
            <p:cNvPr id="27" name="Ovál 26"/>
            <p:cNvSpPr/>
            <p:nvPr/>
          </p:nvSpPr>
          <p:spPr>
            <a:xfrm>
              <a:off x="9455579" y="5459704"/>
              <a:ext cx="200765" cy="185994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k-SK" sz="1600" b="1" dirty="0">
                  <a:solidFill>
                    <a:srgbClr val="C00000"/>
                  </a:solidFill>
                </a:rPr>
                <a:t>-</a:t>
              </a:r>
            </a:p>
          </p:txBody>
        </p:sp>
        <p:sp>
          <p:nvSpPr>
            <p:cNvPr id="28" name="Ovál 27"/>
            <p:cNvSpPr/>
            <p:nvPr/>
          </p:nvSpPr>
          <p:spPr>
            <a:xfrm>
              <a:off x="10530699" y="5524700"/>
              <a:ext cx="200765" cy="185994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k-SK" sz="1600" b="1" dirty="0">
                  <a:solidFill>
                    <a:srgbClr val="C00000"/>
                  </a:solidFill>
                </a:rPr>
                <a:t>-</a:t>
              </a:r>
            </a:p>
          </p:txBody>
        </p:sp>
        <p:sp>
          <p:nvSpPr>
            <p:cNvPr id="29" name="Ovál 28"/>
            <p:cNvSpPr/>
            <p:nvPr/>
          </p:nvSpPr>
          <p:spPr>
            <a:xfrm>
              <a:off x="10737076" y="3591268"/>
              <a:ext cx="200765" cy="185994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k-SK" sz="1600" b="1" dirty="0">
                  <a:solidFill>
                    <a:srgbClr val="C00000"/>
                  </a:solidFill>
                </a:rPr>
                <a:t>-</a:t>
              </a:r>
            </a:p>
          </p:txBody>
        </p:sp>
        <p:sp>
          <p:nvSpPr>
            <p:cNvPr id="30" name="Ovál 29"/>
            <p:cNvSpPr/>
            <p:nvPr/>
          </p:nvSpPr>
          <p:spPr>
            <a:xfrm>
              <a:off x="10017642" y="5605204"/>
              <a:ext cx="200765" cy="185994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k-SK" sz="1600" b="1" dirty="0">
                  <a:solidFill>
                    <a:srgbClr val="C00000"/>
                  </a:solidFill>
                </a:rPr>
                <a:t>-</a:t>
              </a:r>
            </a:p>
          </p:txBody>
        </p:sp>
        <p:sp>
          <p:nvSpPr>
            <p:cNvPr id="31" name="Ovál 30"/>
            <p:cNvSpPr/>
            <p:nvPr/>
          </p:nvSpPr>
          <p:spPr>
            <a:xfrm>
              <a:off x="8931392" y="5132277"/>
              <a:ext cx="200765" cy="185994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k-SK" sz="1600" b="1" dirty="0">
                  <a:solidFill>
                    <a:srgbClr val="C00000"/>
                  </a:solidFill>
                </a:rPr>
                <a:t>-</a:t>
              </a:r>
            </a:p>
          </p:txBody>
        </p:sp>
        <p:sp>
          <p:nvSpPr>
            <p:cNvPr id="32" name="Ovál 31"/>
            <p:cNvSpPr/>
            <p:nvPr/>
          </p:nvSpPr>
          <p:spPr>
            <a:xfrm>
              <a:off x="11139237" y="5001672"/>
              <a:ext cx="200765" cy="185994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k-SK" sz="1600" b="1" dirty="0">
                  <a:solidFill>
                    <a:srgbClr val="C00000"/>
                  </a:solidFill>
                </a:rPr>
                <a:t>-</a:t>
              </a:r>
            </a:p>
          </p:txBody>
        </p:sp>
        <p:sp>
          <p:nvSpPr>
            <p:cNvPr id="33" name="Ovál 32"/>
            <p:cNvSpPr/>
            <p:nvPr/>
          </p:nvSpPr>
          <p:spPr>
            <a:xfrm>
              <a:off x="10980566" y="3700513"/>
              <a:ext cx="200765" cy="185994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k-SK" sz="1600" b="1" dirty="0">
                  <a:solidFill>
                    <a:schemeClr val="tx2">
                      <a:lumMod val="75000"/>
                    </a:schemeClr>
                  </a:solidFill>
                </a:rPr>
                <a:t>+</a:t>
              </a:r>
            </a:p>
          </p:txBody>
        </p:sp>
        <p:sp>
          <p:nvSpPr>
            <p:cNvPr id="34" name="Ovál 33"/>
            <p:cNvSpPr/>
            <p:nvPr/>
          </p:nvSpPr>
          <p:spPr>
            <a:xfrm>
              <a:off x="10841754" y="5576486"/>
              <a:ext cx="200765" cy="185994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k-SK" sz="1600" b="1" dirty="0">
                  <a:solidFill>
                    <a:schemeClr val="tx2">
                      <a:lumMod val="75000"/>
                    </a:schemeClr>
                  </a:solidFill>
                </a:rPr>
                <a:t>+</a:t>
              </a:r>
            </a:p>
          </p:txBody>
        </p:sp>
        <p:sp>
          <p:nvSpPr>
            <p:cNvPr id="35" name="Ovál 34"/>
            <p:cNvSpPr/>
            <p:nvPr/>
          </p:nvSpPr>
          <p:spPr>
            <a:xfrm>
              <a:off x="9031774" y="5366707"/>
              <a:ext cx="200765" cy="185994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k-SK" sz="1600" b="1" dirty="0">
                  <a:solidFill>
                    <a:schemeClr val="tx2">
                      <a:lumMod val="75000"/>
                    </a:schemeClr>
                  </a:solidFill>
                </a:rPr>
                <a:t>+</a:t>
              </a:r>
            </a:p>
          </p:txBody>
        </p:sp>
        <p:sp>
          <p:nvSpPr>
            <p:cNvPr id="36" name="Ovál 35"/>
            <p:cNvSpPr/>
            <p:nvPr/>
          </p:nvSpPr>
          <p:spPr>
            <a:xfrm>
              <a:off x="10003740" y="3212654"/>
              <a:ext cx="200765" cy="185994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k-SK" sz="1600" b="1" dirty="0">
                  <a:solidFill>
                    <a:schemeClr val="tx2">
                      <a:lumMod val="75000"/>
                    </a:schemeClr>
                  </a:solidFill>
                </a:rPr>
                <a:t>+</a:t>
              </a:r>
            </a:p>
          </p:txBody>
        </p:sp>
        <p:sp>
          <p:nvSpPr>
            <p:cNvPr id="37" name="Ovál 36"/>
            <p:cNvSpPr/>
            <p:nvPr/>
          </p:nvSpPr>
          <p:spPr>
            <a:xfrm>
              <a:off x="10719056" y="3288197"/>
              <a:ext cx="200765" cy="185994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k-SK" sz="1600" b="1" dirty="0">
                  <a:solidFill>
                    <a:schemeClr val="tx2">
                      <a:lumMod val="75000"/>
                    </a:schemeClr>
                  </a:solidFill>
                </a:rPr>
                <a:t>+</a:t>
              </a:r>
            </a:p>
          </p:txBody>
        </p:sp>
        <p:sp>
          <p:nvSpPr>
            <p:cNvPr id="38" name="Ovál 37"/>
            <p:cNvSpPr/>
            <p:nvPr/>
          </p:nvSpPr>
          <p:spPr>
            <a:xfrm>
              <a:off x="9921558" y="3932024"/>
              <a:ext cx="123469" cy="114382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k-SK" sz="1600" b="1" dirty="0">
                  <a:solidFill>
                    <a:srgbClr val="C00000"/>
                  </a:solidFill>
                </a:rPr>
                <a:t>-</a:t>
              </a:r>
            </a:p>
          </p:txBody>
        </p:sp>
        <p:sp>
          <p:nvSpPr>
            <p:cNvPr id="39" name="Ovál 38"/>
            <p:cNvSpPr/>
            <p:nvPr/>
          </p:nvSpPr>
          <p:spPr>
            <a:xfrm>
              <a:off x="10177269" y="3904010"/>
              <a:ext cx="123469" cy="114382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k-SK" sz="1600" b="1" dirty="0">
                  <a:solidFill>
                    <a:srgbClr val="C00000"/>
                  </a:solidFill>
                </a:rPr>
                <a:t>-</a:t>
              </a:r>
            </a:p>
          </p:txBody>
        </p:sp>
        <p:sp>
          <p:nvSpPr>
            <p:cNvPr id="40" name="Ovál 39"/>
            <p:cNvSpPr/>
            <p:nvPr/>
          </p:nvSpPr>
          <p:spPr>
            <a:xfrm>
              <a:off x="10468964" y="3989215"/>
              <a:ext cx="123469" cy="114382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k-SK" sz="1600" b="1" dirty="0">
                  <a:solidFill>
                    <a:srgbClr val="C00000"/>
                  </a:solidFill>
                </a:rPr>
                <a:t>-</a:t>
              </a:r>
            </a:p>
          </p:txBody>
        </p:sp>
        <p:sp>
          <p:nvSpPr>
            <p:cNvPr id="41" name="Ovál 40"/>
            <p:cNvSpPr/>
            <p:nvPr/>
          </p:nvSpPr>
          <p:spPr>
            <a:xfrm>
              <a:off x="10611471" y="4103597"/>
              <a:ext cx="123469" cy="114382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k-SK" sz="1600" b="1" dirty="0">
                  <a:solidFill>
                    <a:srgbClr val="C00000"/>
                  </a:solidFill>
                </a:rPr>
                <a:t>-</a:t>
              </a:r>
            </a:p>
          </p:txBody>
        </p:sp>
        <p:sp>
          <p:nvSpPr>
            <p:cNvPr id="42" name="Ovál 41"/>
            <p:cNvSpPr/>
            <p:nvPr/>
          </p:nvSpPr>
          <p:spPr>
            <a:xfrm>
              <a:off x="9735296" y="4054388"/>
              <a:ext cx="123469" cy="114382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k-SK" sz="1600" b="1" dirty="0">
                  <a:solidFill>
                    <a:srgbClr val="C00000"/>
                  </a:solidFill>
                </a:rPr>
                <a:t>-</a:t>
              </a:r>
            </a:p>
          </p:txBody>
        </p:sp>
        <p:sp>
          <p:nvSpPr>
            <p:cNvPr id="43" name="Ovál 42"/>
            <p:cNvSpPr/>
            <p:nvPr/>
          </p:nvSpPr>
          <p:spPr>
            <a:xfrm>
              <a:off x="9592724" y="4235331"/>
              <a:ext cx="123469" cy="114382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k-SK" sz="1600" b="1" dirty="0">
                  <a:solidFill>
                    <a:srgbClr val="C00000"/>
                  </a:solidFill>
                </a:rPr>
                <a:t>-</a:t>
              </a:r>
            </a:p>
          </p:txBody>
        </p:sp>
        <p:sp>
          <p:nvSpPr>
            <p:cNvPr id="44" name="Ovál 43"/>
            <p:cNvSpPr/>
            <p:nvPr/>
          </p:nvSpPr>
          <p:spPr>
            <a:xfrm>
              <a:off x="9526546" y="4461382"/>
              <a:ext cx="123469" cy="114382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k-SK" sz="1600" b="1" dirty="0">
                  <a:solidFill>
                    <a:srgbClr val="C00000"/>
                  </a:solidFill>
                </a:rPr>
                <a:t>-</a:t>
              </a:r>
            </a:p>
          </p:txBody>
        </p:sp>
        <p:sp>
          <p:nvSpPr>
            <p:cNvPr id="45" name="Ovál 44"/>
            <p:cNvSpPr/>
            <p:nvPr/>
          </p:nvSpPr>
          <p:spPr>
            <a:xfrm>
              <a:off x="9533478" y="4695636"/>
              <a:ext cx="123469" cy="114382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k-SK" sz="1600" b="1" dirty="0">
                  <a:solidFill>
                    <a:srgbClr val="C00000"/>
                  </a:solidFill>
                </a:rPr>
                <a:t>-</a:t>
              </a:r>
            </a:p>
          </p:txBody>
        </p:sp>
        <p:sp>
          <p:nvSpPr>
            <p:cNvPr id="46" name="Ovál 45"/>
            <p:cNvSpPr/>
            <p:nvPr/>
          </p:nvSpPr>
          <p:spPr>
            <a:xfrm>
              <a:off x="9656947" y="4942845"/>
              <a:ext cx="123469" cy="114382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k-SK" sz="1600" b="1" dirty="0">
                  <a:solidFill>
                    <a:srgbClr val="C00000"/>
                  </a:solidFill>
                </a:rPr>
                <a:t>-</a:t>
              </a:r>
            </a:p>
          </p:txBody>
        </p:sp>
        <p:sp>
          <p:nvSpPr>
            <p:cNvPr id="47" name="Ovál 46"/>
            <p:cNvSpPr/>
            <p:nvPr/>
          </p:nvSpPr>
          <p:spPr>
            <a:xfrm>
              <a:off x="9811504" y="5095176"/>
              <a:ext cx="123469" cy="114382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k-SK" sz="1600" b="1" dirty="0">
                  <a:solidFill>
                    <a:srgbClr val="C00000"/>
                  </a:solidFill>
                </a:rPr>
                <a:t>-</a:t>
              </a:r>
            </a:p>
          </p:txBody>
        </p:sp>
        <p:sp>
          <p:nvSpPr>
            <p:cNvPr id="48" name="Ovál 47"/>
            <p:cNvSpPr/>
            <p:nvPr/>
          </p:nvSpPr>
          <p:spPr>
            <a:xfrm>
              <a:off x="10091860" y="5186650"/>
              <a:ext cx="123469" cy="114382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k-SK" sz="1600" b="1" dirty="0">
                  <a:solidFill>
                    <a:srgbClr val="C00000"/>
                  </a:solidFill>
                </a:rPr>
                <a:t>-</a:t>
              </a:r>
            </a:p>
          </p:txBody>
        </p:sp>
        <p:sp>
          <p:nvSpPr>
            <p:cNvPr id="49" name="Ovál 48"/>
            <p:cNvSpPr/>
            <p:nvPr/>
          </p:nvSpPr>
          <p:spPr>
            <a:xfrm>
              <a:off x="10394985" y="5130475"/>
              <a:ext cx="123469" cy="114382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k-SK" sz="1600" b="1" dirty="0">
                  <a:solidFill>
                    <a:srgbClr val="C00000"/>
                  </a:solidFill>
                </a:rPr>
                <a:t>-</a:t>
              </a:r>
            </a:p>
          </p:txBody>
        </p:sp>
        <p:sp>
          <p:nvSpPr>
            <p:cNvPr id="50" name="Ovál 49"/>
            <p:cNvSpPr/>
            <p:nvPr/>
          </p:nvSpPr>
          <p:spPr>
            <a:xfrm>
              <a:off x="10618416" y="5018414"/>
              <a:ext cx="123469" cy="114382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k-SK" sz="1600" b="1" dirty="0">
                  <a:solidFill>
                    <a:srgbClr val="C00000"/>
                  </a:solidFill>
                </a:rPr>
                <a:t>-</a:t>
              </a:r>
            </a:p>
          </p:txBody>
        </p:sp>
        <p:sp>
          <p:nvSpPr>
            <p:cNvPr id="51" name="Ovál 50"/>
            <p:cNvSpPr/>
            <p:nvPr/>
          </p:nvSpPr>
          <p:spPr>
            <a:xfrm>
              <a:off x="10741885" y="4831071"/>
              <a:ext cx="123469" cy="114382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k-SK" sz="1600" b="1" dirty="0">
                  <a:solidFill>
                    <a:srgbClr val="C00000"/>
                  </a:solidFill>
                </a:rPr>
                <a:t>-</a:t>
              </a:r>
            </a:p>
          </p:txBody>
        </p:sp>
        <p:sp>
          <p:nvSpPr>
            <p:cNvPr id="52" name="Ovál 51"/>
            <p:cNvSpPr/>
            <p:nvPr/>
          </p:nvSpPr>
          <p:spPr>
            <a:xfrm>
              <a:off x="10800071" y="4604011"/>
              <a:ext cx="123469" cy="114382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k-SK" sz="1600" b="1" dirty="0">
                  <a:solidFill>
                    <a:srgbClr val="C00000"/>
                  </a:solidFill>
                </a:rPr>
                <a:t>-</a:t>
              </a:r>
            </a:p>
          </p:txBody>
        </p:sp>
        <p:sp>
          <p:nvSpPr>
            <p:cNvPr id="53" name="Ovál 52"/>
            <p:cNvSpPr/>
            <p:nvPr/>
          </p:nvSpPr>
          <p:spPr>
            <a:xfrm>
              <a:off x="10809023" y="4396878"/>
              <a:ext cx="123469" cy="114382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k-SK" sz="1600" b="1" dirty="0">
                  <a:solidFill>
                    <a:srgbClr val="C00000"/>
                  </a:solidFill>
                </a:rPr>
                <a:t>-</a:t>
              </a:r>
            </a:p>
          </p:txBody>
        </p:sp>
        <p:sp>
          <p:nvSpPr>
            <p:cNvPr id="54" name="Ovál 53"/>
            <p:cNvSpPr/>
            <p:nvPr/>
          </p:nvSpPr>
          <p:spPr>
            <a:xfrm>
              <a:off x="10713989" y="4235331"/>
              <a:ext cx="123469" cy="114382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k-SK" sz="1600" b="1" dirty="0">
                  <a:solidFill>
                    <a:srgbClr val="C00000"/>
                  </a:solidFill>
                </a:rPr>
                <a:t>-</a:t>
              </a:r>
            </a:p>
          </p:txBody>
        </p:sp>
        <p:sp>
          <p:nvSpPr>
            <p:cNvPr id="55" name="Ovál 54"/>
            <p:cNvSpPr/>
            <p:nvPr/>
          </p:nvSpPr>
          <p:spPr>
            <a:xfrm>
              <a:off x="8697714" y="3144624"/>
              <a:ext cx="2954518" cy="2954518"/>
            </a:xfrm>
            <a:prstGeom prst="ellipse">
              <a:avLst/>
            </a:prstGeom>
            <a:noFill/>
            <a:ln>
              <a:prstDash val="lgDashDot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56" name="Ovál 55"/>
            <p:cNvSpPr/>
            <p:nvPr/>
          </p:nvSpPr>
          <p:spPr>
            <a:xfrm>
              <a:off x="11305157" y="4567891"/>
              <a:ext cx="200765" cy="185994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k-SK" sz="1600" b="1" dirty="0">
                  <a:solidFill>
                    <a:srgbClr val="C00000"/>
                  </a:solidFill>
                </a:rPr>
                <a:t>-</a:t>
              </a:r>
            </a:p>
          </p:txBody>
        </p:sp>
        <p:sp>
          <p:nvSpPr>
            <p:cNvPr id="57" name="Ovál 56"/>
            <p:cNvSpPr/>
            <p:nvPr/>
          </p:nvSpPr>
          <p:spPr>
            <a:xfrm>
              <a:off x="8777557" y="4280653"/>
              <a:ext cx="200765" cy="185994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k-SK" sz="1600" b="1" dirty="0">
                  <a:solidFill>
                    <a:schemeClr val="tx2">
                      <a:lumMod val="75000"/>
                    </a:schemeClr>
                  </a:solidFill>
                </a:rPr>
                <a:t>+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547088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Mechanismus sedimentace erytrocytů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19999" y="1537627"/>
            <a:ext cx="10727463" cy="165324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dirty="0"/>
              <a:t>gravitace – pod vlivem této síly se erytrocyty </a:t>
            </a:r>
            <a:r>
              <a:rPr lang="cs-CZ" b="1" dirty="0"/>
              <a:t>v neproudící nesrážlivé krvi </a:t>
            </a:r>
            <a:r>
              <a:rPr lang="cs-CZ" dirty="0"/>
              <a:t>postupně usazují (sedimentují)</a:t>
            </a:r>
          </a:p>
        </p:txBody>
      </p:sp>
      <p:pic>
        <p:nvPicPr>
          <p:cNvPr id="1026" name="Picture 2" descr="C:\Users\Johanka\Desktop\FRMU 2018\Prezentace\podzim téma 4 - krev\materiály a obrázky\red-blood-cell-rouleaux-scientificanimationscom--science-photo-librar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3200" y="2729913"/>
            <a:ext cx="3164263" cy="2085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ástupný symbol pro obsah 4"/>
          <p:cNvSpPr txBox="1">
            <a:spLocks/>
          </p:cNvSpPr>
          <p:nvPr/>
        </p:nvSpPr>
        <p:spPr>
          <a:xfrm>
            <a:off x="708624" y="2679341"/>
            <a:ext cx="7480033" cy="25412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indent="-180000" algn="l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00000"/>
              </a:lnSpc>
            </a:pPr>
            <a:r>
              <a:rPr lang="cs-CZ" dirty="0"/>
              <a:t>při narušení </a:t>
            </a:r>
            <a:r>
              <a:rPr lang="cs-CZ" dirty="0" err="1"/>
              <a:t>Helmholtzovy</a:t>
            </a:r>
            <a:r>
              <a:rPr lang="cs-CZ" dirty="0"/>
              <a:t> elektrické dvojvrstvy dochází ke skládání </a:t>
            </a:r>
            <a:r>
              <a:rPr lang="cs-CZ" dirty="0" err="1"/>
              <a:t>ery</a:t>
            </a:r>
            <a:r>
              <a:rPr lang="cs-CZ" dirty="0"/>
              <a:t> do válečků – penízkovatění (tvorba </a:t>
            </a:r>
            <a:r>
              <a:rPr lang="cs-CZ" dirty="0" err="1"/>
              <a:t>rouleaux</a:t>
            </a:r>
            <a:r>
              <a:rPr lang="cs-CZ" dirty="0"/>
              <a:t>, agregátů)</a:t>
            </a:r>
          </a:p>
          <a:p>
            <a:pPr lvl="1"/>
            <a:r>
              <a:rPr lang="cs-CZ" sz="2400" dirty="0"/>
              <a:t>které mají velký objem, ovšem relativně malý povrch, a proto klesají rychleji</a:t>
            </a:r>
          </a:p>
          <a:p>
            <a:pPr>
              <a:lnSpc>
                <a:spcPct val="100000"/>
              </a:lnSpc>
            </a:pPr>
            <a:r>
              <a:rPr lang="cs-CZ" dirty="0"/>
              <a:t>narušení elektrické dvojvrstvy tak způsobí zvýšení sedimentační rychlosti</a:t>
            </a:r>
          </a:p>
        </p:txBody>
      </p:sp>
    </p:spTree>
    <p:extLst>
      <p:ext uri="{BB962C8B-B14F-4D97-AF65-F5344CB8AC3E}">
        <p14:creationId xmlns:p14="http://schemas.microsoft.com/office/powerpoint/2010/main" val="17547088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Faktory ovlivňující rychlost sedimentace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694263" y="1560240"/>
            <a:ext cx="10753200" cy="456909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dirty="0"/>
              <a:t>Sedimentace závisí na vlastnostech erytrocytů a složení plazmy</a:t>
            </a:r>
          </a:p>
        </p:txBody>
      </p:sp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8022992"/>
              </p:ext>
            </p:extLst>
          </p:nvPr>
        </p:nvGraphicFramePr>
        <p:xfrm>
          <a:off x="679450" y="2452931"/>
          <a:ext cx="5134496" cy="3606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272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012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059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Vliv na rychlost sedimentace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800" b="1" dirty="0"/>
                        <a:t>↑</a:t>
                      </a:r>
                      <a:r>
                        <a:rPr lang="cs-CZ" sz="2400" b="1" dirty="0"/>
                        <a:t> </a:t>
                      </a:r>
                      <a:r>
                        <a:rPr lang="cs-CZ" dirty="0"/>
                        <a:t>hodnota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800" dirty="0"/>
                        <a:t>↓</a:t>
                      </a:r>
                      <a:r>
                        <a:rPr lang="cs-CZ" sz="2400" dirty="0"/>
                        <a:t> </a:t>
                      </a:r>
                      <a:r>
                        <a:rPr lang="cs-CZ" dirty="0"/>
                        <a:t>hodnota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/>
                        <a:t>Erytrocyty</a:t>
                      </a:r>
                    </a:p>
                  </a:txBody>
                  <a:tcPr>
                    <a:solidFill>
                      <a:srgbClr val="FF8989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solidFill>
                      <a:srgbClr val="FF8989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solidFill>
                      <a:srgbClr val="FF898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/>
                        <a:t>Počet </a:t>
                      </a:r>
                      <a:r>
                        <a:rPr lang="cs-CZ" dirty="0" err="1"/>
                        <a:t>ery</a:t>
                      </a:r>
                      <a:endParaRPr lang="cs-CZ" dirty="0"/>
                    </a:p>
                  </a:txBody>
                  <a:tcPr>
                    <a:solidFill>
                      <a:srgbClr val="FFD1D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zpomaluje</a:t>
                      </a:r>
                    </a:p>
                  </a:txBody>
                  <a:tcPr>
                    <a:solidFill>
                      <a:srgbClr val="FFD1D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baseline="0" dirty="0"/>
                        <a:t>zrychluje</a:t>
                      </a:r>
                      <a:endParaRPr lang="cs-CZ" dirty="0"/>
                    </a:p>
                  </a:txBody>
                  <a:tcPr>
                    <a:solidFill>
                      <a:srgbClr val="FFD1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Velikost </a:t>
                      </a:r>
                      <a:r>
                        <a:rPr lang="cs-CZ" dirty="0" err="1"/>
                        <a:t>ery</a:t>
                      </a:r>
                      <a:endParaRPr lang="cs-CZ" dirty="0"/>
                    </a:p>
                  </a:txBody>
                  <a:tcPr>
                    <a:solidFill>
                      <a:srgbClr val="FFD1D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baseline="0" dirty="0"/>
                        <a:t>zrychluje</a:t>
                      </a:r>
                      <a:endParaRPr lang="cs-CZ" dirty="0"/>
                    </a:p>
                  </a:txBody>
                  <a:tcPr>
                    <a:solidFill>
                      <a:srgbClr val="FFD1D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zpomaluje</a:t>
                      </a:r>
                    </a:p>
                  </a:txBody>
                  <a:tcPr>
                    <a:solidFill>
                      <a:srgbClr val="FFD1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Plazma</a:t>
                      </a:r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Albumin </a:t>
                      </a: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zpomaluje</a:t>
                      </a: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baseline="0" dirty="0"/>
                        <a:t>zrychluje</a:t>
                      </a:r>
                      <a:endParaRPr lang="cs-CZ" dirty="0"/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Imunoglobuliny</a:t>
                      </a: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aseline="0" dirty="0"/>
                        <a:t>zrychluje</a:t>
                      </a:r>
                      <a:endParaRPr lang="cs-CZ" dirty="0"/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/>
                        <a:t>zpomaluje</a:t>
                      </a: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Fibrinogen</a:t>
                      </a: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aseline="0" dirty="0"/>
                        <a:t>zrychluje</a:t>
                      </a:r>
                      <a:endParaRPr lang="cs-CZ" dirty="0"/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/>
                        <a:t>zpomaluje</a:t>
                      </a: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Tuk</a:t>
                      </a: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aseline="0" dirty="0"/>
                        <a:t>zrychluje</a:t>
                      </a:r>
                      <a:endParaRPr lang="cs-CZ" dirty="0"/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/>
                        <a:t>zpomaluje</a:t>
                      </a: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7" name="Zástupný symbol pro obsah 4"/>
          <p:cNvSpPr txBox="1">
            <a:spLocks/>
          </p:cNvSpPr>
          <p:nvPr/>
        </p:nvSpPr>
        <p:spPr>
          <a:xfrm>
            <a:off x="6305265" y="2464438"/>
            <a:ext cx="5377219" cy="326762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indent="-180000" algn="l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00000"/>
              </a:lnSpc>
            </a:pPr>
            <a:r>
              <a:rPr lang="cs-CZ" sz="2400" dirty="0"/>
              <a:t>Albumin má záporný náboj – udržuje suspenzní stabilitu</a:t>
            </a:r>
          </a:p>
          <a:p>
            <a:pPr>
              <a:lnSpc>
                <a:spcPct val="100000"/>
              </a:lnSpc>
            </a:pPr>
            <a:r>
              <a:rPr lang="cs-CZ" sz="2400" dirty="0" err="1"/>
              <a:t>Ig</a:t>
            </a:r>
            <a:r>
              <a:rPr lang="cs-CZ" sz="2400" dirty="0"/>
              <a:t> a fibrinogen narušují náboj </a:t>
            </a:r>
            <a:r>
              <a:rPr lang="cs-CZ" sz="2400" dirty="0" err="1"/>
              <a:t>ery</a:t>
            </a:r>
            <a:r>
              <a:rPr lang="cs-CZ" sz="2400" dirty="0"/>
              <a:t> – urychlují penízkovatění</a:t>
            </a:r>
          </a:p>
          <a:p>
            <a:pPr>
              <a:lnSpc>
                <a:spcPct val="100000"/>
              </a:lnSpc>
            </a:pPr>
            <a:r>
              <a:rPr lang="cs-CZ" sz="2400" dirty="0"/>
              <a:t>Před odběrem krve na sedimentaci by se neměla jíst tučná jídla</a:t>
            </a:r>
          </a:p>
          <a:p>
            <a:pPr>
              <a:lnSpc>
                <a:spcPct val="100000"/>
              </a:lnSpc>
            </a:pPr>
            <a:r>
              <a:rPr lang="cs-CZ" sz="2400" dirty="0"/>
              <a:t>Sedimentace ovlivněna taky tvarem </a:t>
            </a:r>
            <a:r>
              <a:rPr lang="cs-CZ" sz="2400" dirty="0" err="1"/>
              <a:t>ery</a:t>
            </a:r>
            <a:r>
              <a:rPr lang="cs-CZ" sz="2400" dirty="0"/>
              <a:t> (</a:t>
            </a:r>
            <a:r>
              <a:rPr lang="cs-CZ" sz="2400" dirty="0" err="1"/>
              <a:t>sférocytóza</a:t>
            </a:r>
            <a:r>
              <a:rPr lang="cs-CZ" sz="2400" dirty="0"/>
              <a:t>, srpkovitá anémie)</a:t>
            </a:r>
          </a:p>
          <a:p>
            <a:pPr>
              <a:lnSpc>
                <a:spcPct val="100000"/>
              </a:lnSpc>
            </a:pPr>
            <a:r>
              <a:rPr lang="cs-CZ" sz="2400" dirty="0"/>
              <a:t>S věkem se sedimentace zrychluje</a:t>
            </a:r>
          </a:p>
        </p:txBody>
      </p:sp>
    </p:spTree>
    <p:extLst>
      <p:ext uri="{BB962C8B-B14F-4D97-AF65-F5344CB8AC3E}">
        <p14:creationId xmlns:p14="http://schemas.microsoft.com/office/powerpoint/2010/main" val="17547088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Metody vyšetření sedimentační rychlosti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20000" y="1537627"/>
            <a:ext cx="10753200" cy="456909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dirty="0"/>
              <a:t>dle </a:t>
            </a:r>
            <a:r>
              <a:rPr lang="cs-CZ" dirty="0" err="1"/>
              <a:t>Fahraeus-Westergrena</a:t>
            </a:r>
            <a:r>
              <a:rPr lang="cs-CZ" dirty="0"/>
              <a:t> (FW, přímá metoda):</a:t>
            </a:r>
          </a:p>
          <a:p>
            <a:pPr lvl="1"/>
            <a:r>
              <a:rPr lang="cs-CZ" dirty="0"/>
              <a:t>kapilára postavená kolmo</a:t>
            </a:r>
          </a:p>
          <a:p>
            <a:pPr lvl="1"/>
            <a:r>
              <a:rPr lang="cs-CZ" dirty="0"/>
              <a:t>odečítá se po 1 hodině</a:t>
            </a:r>
          </a:p>
          <a:p>
            <a:pPr>
              <a:lnSpc>
                <a:spcPct val="100000"/>
              </a:lnSpc>
            </a:pPr>
            <a:endParaRPr lang="cs-CZ" sz="1400" dirty="0"/>
          </a:p>
          <a:p>
            <a:pPr>
              <a:lnSpc>
                <a:spcPct val="100000"/>
              </a:lnSpc>
            </a:pPr>
            <a:r>
              <a:rPr lang="cs-CZ" dirty="0"/>
              <a:t>dle </a:t>
            </a:r>
            <a:r>
              <a:rPr lang="cs-CZ" dirty="0" err="1"/>
              <a:t>Wintroba</a:t>
            </a:r>
            <a:r>
              <a:rPr lang="cs-CZ" dirty="0"/>
              <a:t> (šikmá sedimentace):</a:t>
            </a:r>
          </a:p>
          <a:p>
            <a:pPr lvl="1"/>
            <a:r>
              <a:rPr lang="cs-CZ" dirty="0"/>
              <a:t>kapilára sešikmená pod úhlem 45°</a:t>
            </a:r>
          </a:p>
          <a:p>
            <a:pPr lvl="1"/>
            <a:r>
              <a:rPr lang="cs-CZ" dirty="0"/>
              <a:t>odečítá se po 15 minutách</a:t>
            </a:r>
          </a:p>
        </p:txBody>
      </p:sp>
      <p:pic>
        <p:nvPicPr>
          <p:cNvPr id="6" name="Picture 2" descr="Pipeta+zkum.citrát jednoráz.PH Dispet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1428" y="2033517"/>
            <a:ext cx="4084886" cy="4202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58263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Nesrážlivá krev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20000" y="1537627"/>
            <a:ext cx="10500676" cy="456909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dirty="0"/>
              <a:t>Krev, ve které zabráníme koagulačnímu systému v jeho funkci</a:t>
            </a:r>
          </a:p>
          <a:p>
            <a:pPr>
              <a:lnSpc>
                <a:spcPct val="100000"/>
              </a:lnSpc>
            </a:pPr>
            <a:r>
              <a:rPr lang="cs-CZ" dirty="0"/>
              <a:t>Možnosti</a:t>
            </a:r>
          </a:p>
          <a:p>
            <a:pPr lvl="1"/>
            <a:r>
              <a:rPr lang="cs-CZ" sz="2400" dirty="0"/>
              <a:t>Vyvázáním Ca</a:t>
            </a:r>
            <a:r>
              <a:rPr lang="cs-CZ" sz="2400" baseline="30000" dirty="0"/>
              <a:t>2+ </a:t>
            </a:r>
            <a:r>
              <a:rPr lang="cs-CZ" sz="2400" dirty="0"/>
              <a:t>iontů esenciálních pro koagulaci (</a:t>
            </a:r>
            <a:r>
              <a:rPr lang="cs-CZ" sz="2400" dirty="0" err="1"/>
              <a:t>chelatační</a:t>
            </a:r>
            <a:r>
              <a:rPr lang="cs-CZ" sz="2400" dirty="0"/>
              <a:t> antikoagulancia)</a:t>
            </a:r>
          </a:p>
          <a:p>
            <a:pPr marL="898525" lvl="1" indent="-179388"/>
            <a:r>
              <a:rPr lang="cs-CZ" sz="2400" dirty="0"/>
              <a:t>Citrát sodný</a:t>
            </a:r>
          </a:p>
          <a:p>
            <a:pPr marL="898525" lvl="1" indent="-179388"/>
            <a:r>
              <a:rPr lang="cs-CZ" sz="2400" dirty="0"/>
              <a:t>EDTA - kyselina </a:t>
            </a:r>
            <a:r>
              <a:rPr lang="cs-CZ" sz="2400" dirty="0" err="1"/>
              <a:t>ethylendiamintetraoctová</a:t>
            </a:r>
            <a:endParaRPr lang="cs-CZ" sz="2400" dirty="0"/>
          </a:p>
          <a:p>
            <a:pPr marL="898525" lvl="1" indent="-179388"/>
            <a:r>
              <a:rPr lang="cs-CZ" sz="2400" dirty="0"/>
              <a:t>Oxalát sodný </a:t>
            </a:r>
          </a:p>
          <a:p>
            <a:pPr lvl="1"/>
            <a:r>
              <a:rPr lang="cs-CZ" sz="2400" dirty="0"/>
              <a:t>Stimulací antikoagulačního systému</a:t>
            </a:r>
          </a:p>
          <a:p>
            <a:pPr marL="898525" lvl="1" indent="-179388"/>
            <a:r>
              <a:rPr lang="cs-CZ" sz="2400" dirty="0"/>
              <a:t>Aktivace antitrombinu III - heparin a jeho nízkomolekulární deriváty</a:t>
            </a:r>
          </a:p>
          <a:p>
            <a:pPr marL="1308925" lvl="2" indent="-179388"/>
            <a:r>
              <a:rPr lang="cs-CZ" sz="1900" dirty="0"/>
              <a:t>(Antitrombin III inaktivuje trombin a některé další koagulační faktory, heparin účinek antitrombinu III zesiluje)</a:t>
            </a:r>
          </a:p>
          <a:p>
            <a:pPr lvl="1"/>
            <a:endParaRPr lang="cs-CZ" sz="2400" dirty="0"/>
          </a:p>
          <a:p>
            <a:pPr lvl="1"/>
            <a:endParaRPr lang="cs-CZ" sz="2400" dirty="0"/>
          </a:p>
        </p:txBody>
      </p:sp>
      <p:pic>
        <p:nvPicPr>
          <p:cNvPr id="7" name="Picture 10" descr="Strukturní vzore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3873" y="0"/>
            <a:ext cx="1487693" cy="1624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Strukturní vzore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6089" y="2580285"/>
            <a:ext cx="1759699" cy="1783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Johanka\Desktop\FRMU 2018\Prezentace\podzim téma 4 - krev\materiály a obrázky\124565_1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4522" y="12823"/>
            <a:ext cx="3169196" cy="1584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58263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Fyziologické hodnoty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20000" y="1537627"/>
            <a:ext cx="10753200" cy="4569098"/>
          </a:xfrm>
        </p:spPr>
        <p:txBody>
          <a:bodyPr/>
          <a:lstStyle/>
          <a:p>
            <a:pPr lvl="0">
              <a:lnSpc>
                <a:spcPct val="100000"/>
              </a:lnSpc>
            </a:pPr>
            <a:r>
              <a:rPr lang="cs-CZ" dirty="0"/>
              <a:t>Muži: 2-8 mm/h</a:t>
            </a:r>
            <a:endParaRPr lang="en-GB" dirty="0"/>
          </a:p>
          <a:p>
            <a:pPr lvl="0">
              <a:lnSpc>
                <a:spcPct val="100000"/>
              </a:lnSpc>
            </a:pPr>
            <a:r>
              <a:rPr lang="cs-CZ" dirty="0"/>
              <a:t>Ženy: 7-12 mm/h</a:t>
            </a:r>
            <a:endParaRPr lang="en-GB" dirty="0"/>
          </a:p>
          <a:p>
            <a:pPr lvl="0">
              <a:lnSpc>
                <a:spcPct val="100000"/>
              </a:lnSpc>
            </a:pPr>
            <a:r>
              <a:rPr lang="cs-CZ" dirty="0"/>
              <a:t>Novorozenci: 2 mm/h</a:t>
            </a:r>
            <a:endParaRPr lang="en-GB" dirty="0"/>
          </a:p>
          <a:p>
            <a:pPr lvl="0">
              <a:lnSpc>
                <a:spcPct val="100000"/>
              </a:lnSpc>
            </a:pPr>
            <a:r>
              <a:rPr lang="cs-CZ" dirty="0"/>
              <a:t>Kojenci: 4-8 mm/h</a:t>
            </a:r>
          </a:p>
          <a:p>
            <a:pPr lvl="0">
              <a:lnSpc>
                <a:spcPct val="100000"/>
              </a:lnSpc>
            </a:pPr>
            <a:endParaRPr lang="cs-CZ" sz="2000" dirty="0"/>
          </a:p>
          <a:p>
            <a:pPr>
              <a:lnSpc>
                <a:spcPct val="100000"/>
              </a:lnSpc>
            </a:pPr>
            <a:r>
              <a:rPr lang="cs-CZ" dirty="0"/>
              <a:t>Ženy mají méně </a:t>
            </a:r>
            <a:r>
              <a:rPr lang="cs-CZ" dirty="0" err="1"/>
              <a:t>ery</a:t>
            </a:r>
            <a:r>
              <a:rPr lang="cs-CZ" dirty="0"/>
              <a:t> a více fibrinogenu </a:t>
            </a:r>
            <a:r>
              <a:rPr lang="cs-CZ" dirty="0">
                <a:cs typeface="Arial"/>
              </a:rPr>
              <a:t>→ rychlejší sedimentace</a:t>
            </a:r>
          </a:p>
          <a:p>
            <a:pPr>
              <a:lnSpc>
                <a:spcPct val="100000"/>
              </a:lnSpc>
            </a:pPr>
            <a:r>
              <a:rPr lang="cs-CZ" dirty="0">
                <a:cs typeface="Arial"/>
              </a:rPr>
              <a:t>S věkem se sedimentace zrychluje</a:t>
            </a:r>
          </a:p>
        </p:txBody>
      </p:sp>
    </p:spTree>
    <p:extLst>
      <p:ext uri="{BB962C8B-B14F-4D97-AF65-F5344CB8AC3E}">
        <p14:creationId xmlns:p14="http://schemas.microsoft.com/office/powerpoint/2010/main" val="2837100504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e-MED-CZ-v6.potx" id="{97EFCD77-9C4E-4C7F-B5A1-8993D087E5E5}" vid="{FF9757C8-6D5C-48A5-8A1A-93F5EE3A3CAC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Prezentace-MED-CZ-v6</Template>
  <TotalTime>8613</TotalTime>
  <Words>1484</Words>
  <Application>Microsoft Office PowerPoint</Application>
  <PresentationFormat>Širokoúhlá obrazovka</PresentationFormat>
  <Paragraphs>291</Paragraphs>
  <Slides>22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22</vt:i4>
      </vt:variant>
    </vt:vector>
  </HeadingPairs>
  <TitlesOfParts>
    <vt:vector size="26" baseType="lpstr">
      <vt:lpstr>Arial</vt:lpstr>
      <vt:lpstr>Tahoma</vt:lpstr>
      <vt:lpstr>Wingdings</vt:lpstr>
      <vt:lpstr>Prezentace_MU_CZ</vt:lpstr>
      <vt:lpstr>Krev sedimentace, osmotická rezistence</vt:lpstr>
      <vt:lpstr>Sedimentace erytrocytů</vt:lpstr>
      <vt:lpstr>Sedimentace erytrocytů</vt:lpstr>
      <vt:lpstr>Helmholtzova elektrická dvojvrstva</vt:lpstr>
      <vt:lpstr>Mechanismus sedimentace erytrocytů</vt:lpstr>
      <vt:lpstr>Faktory ovlivňující rychlost sedimentace</vt:lpstr>
      <vt:lpstr>Metody vyšetření sedimentační rychlosti</vt:lpstr>
      <vt:lpstr>Nesrážlivá krev</vt:lpstr>
      <vt:lpstr>Fyziologické hodnoty</vt:lpstr>
      <vt:lpstr>Změněné hodnoty FW</vt:lpstr>
      <vt:lpstr>Krve v praktickém cvičení</vt:lpstr>
      <vt:lpstr>Osmotická rezistence erytrocytů</vt:lpstr>
      <vt:lpstr>Filtrace</vt:lpstr>
      <vt:lpstr>Osmóza</vt:lpstr>
      <vt:lpstr>Tonicita</vt:lpstr>
      <vt:lpstr>Hemolýza</vt:lpstr>
      <vt:lpstr>Typy hemolýz</vt:lpstr>
      <vt:lpstr>Hemolytické jedy</vt:lpstr>
      <vt:lpstr>Osmotická rezistence</vt:lpstr>
      <vt:lpstr>Osmotická rezistence - cvičení</vt:lpstr>
      <vt:lpstr>Patologické hodnoty osmotické rezistence</vt:lpstr>
      <vt:lpstr>Izotonická hemolýza</vt:lpstr>
    </vt:vector>
  </TitlesOfParts>
  <Company>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Ukázka prezentace LF MU  v jednotném vizuálním stylu MU</dc:title>
  <dc:creator>Martin Komenda</dc:creator>
  <cp:lastModifiedBy>Jana Svačinová</cp:lastModifiedBy>
  <cp:revision>474</cp:revision>
  <cp:lastPrinted>1601-01-01T00:00:00Z</cp:lastPrinted>
  <dcterms:created xsi:type="dcterms:W3CDTF">2018-10-05T10:13:37Z</dcterms:created>
  <dcterms:modified xsi:type="dcterms:W3CDTF">2020-10-01T15:45:26Z</dcterms:modified>
</cp:coreProperties>
</file>