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3" r:id="rId3"/>
    <p:sldId id="274" r:id="rId4"/>
    <p:sldId id="257" r:id="rId5"/>
    <p:sldId id="261" r:id="rId6"/>
    <p:sldId id="277" r:id="rId7"/>
    <p:sldId id="262" r:id="rId8"/>
    <p:sldId id="271" r:id="rId9"/>
    <p:sldId id="269" r:id="rId10"/>
    <p:sldId id="276" r:id="rId11"/>
    <p:sldId id="270" r:id="rId12"/>
    <p:sldId id="265" r:id="rId13"/>
    <p:sldId id="275" r:id="rId14"/>
    <p:sldId id="259" r:id="rId15"/>
    <p:sldId id="263" r:id="rId16"/>
    <p:sldId id="260" r:id="rId17"/>
    <p:sldId id="272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EC54A-53F7-4173-AEC5-DC321D9009D2}" type="datetimeFigureOut">
              <a:rPr lang="cs-CZ" smtClean="0"/>
              <a:t>3.5.2016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5EF59-94C4-4E41-BC01-3DDC0E24E3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60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CA" altLang="cs-CZ" smtClean="0">
                <a:latin typeface="Arial" panose="020B0604020202020204" pitchFamily="34" charset="0"/>
              </a:rPr>
              <a:t>stereocilia bending in the opposite direction creates a hyperpolarization by closing those channels that are constantly open, even in the resting state, thus further obstructing K</a:t>
            </a:r>
            <a:r>
              <a:rPr lang="en-CA" altLang="cs-CZ" baseline="30000" smtClean="0">
                <a:latin typeface="Arial" panose="020B0604020202020204" pitchFamily="34" charset="0"/>
              </a:rPr>
              <a:t>+</a:t>
            </a:r>
            <a:r>
              <a:rPr lang="en-CA" altLang="cs-CZ" smtClean="0">
                <a:latin typeface="Arial" panose="020B0604020202020204" pitchFamily="34" charset="0"/>
              </a:rPr>
              <a:t> flow down the electrochemical gradient. 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77CD8C0-E371-4817-966B-2DF9C00882F4}" type="slidenum">
              <a:rPr lang="en-US" altLang="cs-CZ" sz="1200"/>
              <a:pPr eaLnBrk="1" hangingPunct="1"/>
              <a:t>10</a:t>
            </a:fld>
            <a:endParaRPr lang="en-US" altLang="cs-CZ" sz="1200"/>
          </a:p>
        </p:txBody>
      </p:sp>
    </p:spTree>
    <p:extLst>
      <p:ext uri="{BB962C8B-B14F-4D97-AF65-F5344CB8AC3E}">
        <p14:creationId xmlns:p14="http://schemas.microsoft.com/office/powerpoint/2010/main" val="368419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římá spojovací čára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římá spojovací čára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římá spojovací čára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Přímá spojovací čára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Přímá spojovací čára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Přímá spojovací čára 25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8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9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30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31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22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0F40-7F0D-492B-86EA-D8376358C70D}" type="datetimeFigureOut">
              <a:rPr lang="cs-CZ"/>
              <a:pPr>
                <a:defRPr/>
              </a:pPr>
              <a:t>3.5.2016</a:t>
            </a:fld>
            <a:endParaRPr lang="cs-CZ"/>
          </a:p>
        </p:txBody>
      </p:sp>
      <p:sp>
        <p:nvSpPr>
          <p:cNvPr id="23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586261EE-AB99-4C79-B991-761919F3894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0114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307A6-43E9-49A9-869E-D0F6427FCBAB}" type="datetimeFigureOut">
              <a:rPr lang="cs-CZ"/>
              <a:pPr>
                <a:defRPr/>
              </a:pPr>
              <a:t>3.5.2016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ACE72-FEB5-4D94-B3DF-1F3058BC8B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693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DAD8A-4DC3-42AB-9B71-D5EFE1586314}" type="datetimeFigureOut">
              <a:rPr lang="cs-CZ"/>
              <a:pPr>
                <a:defRPr/>
              </a:pPr>
              <a:t>3.5.2016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EAAF2-E441-40B8-B59A-ED36CD452EF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9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ABBECD6-1B54-4B3A-BD70-CA6EA5AEABD0}" type="datetimeFigureOut">
              <a:rPr lang="cs-CZ"/>
              <a:pPr>
                <a:defRPr/>
              </a:pPr>
              <a:t>3.5.2016</a:t>
            </a:fld>
            <a:endParaRPr lang="cs-CZ"/>
          </a:p>
        </p:txBody>
      </p:sp>
      <p:sp>
        <p:nvSpPr>
          <p:cNvPr id="5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7EB2F4-ACDE-4148-A66B-AF9BF060CF4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81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římá spojovací čára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Přímá spojovací čára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Přímá spojovací čára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římá spojovací čára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římá spojovací čára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2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27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9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30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Přímá spojovací čára 31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0382D-7665-45C7-BF1F-39B0FD82F431}" type="datetimeFigureOut">
              <a:rPr lang="cs-CZ"/>
              <a:pPr>
                <a:defRPr/>
              </a:pPr>
              <a:t>3.5.2016</a:t>
            </a:fld>
            <a:endParaRPr lang="cs-CZ"/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BE1FE00E-D660-4FD3-9301-BC2B759D37D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3219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6AAF4-9857-408A-9063-12A7EEE2E966}" type="datetimeFigureOut">
              <a:rPr lang="cs-CZ"/>
              <a:pPr>
                <a:defRPr/>
              </a:pPr>
              <a:t>3.5.2016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BF6A2-AA63-4ACC-84FC-31EFA397415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035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D0B8D-4E31-46E1-A159-C7F998954A36}" type="datetimeFigureOut">
              <a:rPr lang="cs-CZ"/>
              <a:pPr>
                <a:defRPr/>
              </a:pPr>
              <a:t>3.5.2016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1F401-3F49-4EFA-AE18-68BA47D2068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169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33588B-B335-45FD-9019-27682231EA76}" type="datetimeFigureOut">
              <a:rPr lang="cs-CZ"/>
              <a:pPr>
                <a:defRPr/>
              </a:pPr>
              <a:t>3.5.2016</a:t>
            </a:fld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0FCC4A-952D-4CC1-BC77-424984C1929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15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D1E71-6332-42A8-A040-73CE1D8F55EB}" type="datetimeFigureOut">
              <a:rPr lang="cs-CZ"/>
              <a:pPr>
                <a:defRPr/>
              </a:pPr>
              <a:t>3.5.2016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8FDE0-0641-4807-977C-6469C02E43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179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Přímá spojovací čára 14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Přímá spojovací čára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Přímá spojovací čára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římá spojovací čára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ipsa 2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DF93C1-DC04-47B5-8AEA-1DE005E5734E}" type="datetimeFigureOut">
              <a:rPr lang="cs-CZ"/>
              <a:pPr>
                <a:defRPr/>
              </a:pPr>
              <a:t>3.5.2016</a:t>
            </a:fld>
            <a:endParaRPr lang="cs-CZ"/>
          </a:p>
        </p:txBody>
      </p:sp>
      <p:sp>
        <p:nvSpPr>
          <p:cNvPr id="13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B7C6A8-D054-41D9-A60C-5754F636200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4" name="Zástupný symbol pro zápatí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349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Elipsa 14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římá spojovací čára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římá spojovací čára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Přímá spojovací čára 1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Přímá spojovací čára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660D5E-DB02-4D30-951F-F4E5CEBA040A}" type="datetimeFigureOut">
              <a:rPr lang="cs-CZ"/>
              <a:pPr>
                <a:defRPr/>
              </a:pPr>
              <a:t>3.5.2016</a:t>
            </a:fld>
            <a:endParaRPr lang="cs-CZ"/>
          </a:p>
        </p:txBody>
      </p:sp>
      <p:sp>
        <p:nvSpPr>
          <p:cNvPr id="13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C85C69-04AD-4EB8-9B2E-DCA105943F1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4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7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28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A4299C9-5C20-44B9-BA5C-23A263FE6B4D}" type="datetimeFigureOut">
              <a:rPr lang="cs-CZ"/>
              <a:pPr>
                <a:defRPr/>
              </a:pPr>
              <a:t>3.5.2016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C76370A0-85EC-45F2-8B59-0E019842FAA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95" r:id="rId4"/>
    <p:sldLayoutId id="2147483696" r:id="rId5"/>
    <p:sldLayoutId id="2147483703" r:id="rId6"/>
    <p:sldLayoutId id="2147483697" r:id="rId7"/>
    <p:sldLayoutId id="2147483704" r:id="rId8"/>
    <p:sldLayoutId id="2147483705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fanet-motol.cuni.cz/clanky.php?aid=15" TargetMode="External"/><Relationship Id="rId2" Type="http://schemas.openxmlformats.org/officeDocument/2006/relationships/hyperlink" Target="http://is.muni.cz/th/142408/lf_b/Bakalarska_prace.tx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ELEKTROOKULOGRAFIE</a:t>
            </a:r>
            <a:endParaRPr lang="cs-CZ" dirty="0"/>
          </a:p>
        </p:txBody>
      </p:sp>
      <p:sp>
        <p:nvSpPr>
          <p:cNvPr id="8195" name="Podnadpis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Zuzana Nováková</a:t>
            </a:r>
          </a:p>
          <a:p>
            <a:pPr eaLnBrk="1" hangingPunct="1"/>
            <a:r>
              <a:rPr lang="cs-CZ" altLang="cs-CZ" dirty="0" smtClean="0"/>
              <a:t>Upraveno podle: Adéla Hložková, 2.LF UK Praha 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31711C1E-4004-456F-9DA2-6A43F1EBC846}" type="slidenum">
              <a:rPr lang="en-US" altLang="cs-CZ" sz="9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10</a:t>
            </a:fld>
            <a:endParaRPr lang="en-US" altLang="cs-CZ" sz="900">
              <a:solidFill>
                <a:srgbClr val="FFFFFF"/>
              </a:solidFill>
            </a:endParaRPr>
          </a:p>
        </p:txBody>
      </p:sp>
      <p:pic>
        <p:nvPicPr>
          <p:cNvPr id="29699" name="Picture 2" descr="E:\306\images\blks 6th ed\images\008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 r="1260" b="5002"/>
          <a:stretch>
            <a:fillRect/>
          </a:stretch>
        </p:blipFill>
        <p:spPr bwMode="auto">
          <a:xfrm>
            <a:off x="827584" y="1556792"/>
            <a:ext cx="705678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0192" y="6237312"/>
            <a:ext cx="204549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CA" dirty="0">
                <a:cs typeface="Arial" charset="0"/>
              </a:rPr>
              <a:t>  B&amp;L Figure 8-26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43595" y="1628800"/>
            <a:ext cx="6856810" cy="1401366"/>
          </a:xfrm>
          <a:prstGeom prst="rect">
            <a:avLst/>
          </a:prstGeom>
        </p:spPr>
        <p:txBody>
          <a:bodyPr/>
          <a:lstStyle/>
          <a:p>
            <a:pPr marL="240030" indent="-240030">
              <a:spcBef>
                <a:spcPts val="525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248874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750" y="3860800"/>
            <a:ext cx="7467600" cy="26924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9750" y="476250"/>
            <a:ext cx="7467600" cy="7493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000" cap="small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Vestibulo</a:t>
            </a:r>
            <a:r>
              <a:rPr lang="cs-CZ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-okulární </a:t>
            </a:r>
            <a:r>
              <a:rPr lang="cs-CZ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reflex</a:t>
            </a:r>
          </a:p>
        </p:txBody>
      </p:sp>
      <p:sp>
        <p:nvSpPr>
          <p:cNvPr id="16389" name="Zástupný symbol pro obsah 2"/>
          <p:cNvSpPr txBox="1">
            <a:spLocks/>
          </p:cNvSpPr>
          <p:nvPr/>
        </p:nvSpPr>
        <p:spPr bwMode="auto">
          <a:xfrm>
            <a:off x="467544" y="1772816"/>
            <a:ext cx="7467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sz="2400" dirty="0">
                <a:latin typeface="Century Schoolbook" panose="02040604050505020304" pitchFamily="18" charset="0"/>
              </a:rPr>
              <a:t>Zajišťuje stabilitu retinálního obrazu tak, že při pohybu hlavy generuje pohyby očí v opačném směru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2780928"/>
            <a:ext cx="4536281" cy="22288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Zástupný symbol pro obsah 3" descr="Obrázek1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052513"/>
            <a:ext cx="4340225" cy="5416550"/>
          </a:xfrm>
        </p:spPr>
      </p:pic>
      <p:pic>
        <p:nvPicPr>
          <p:cNvPr id="17411" name="Obrázek 4" descr="Obrázek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25538"/>
            <a:ext cx="29019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ovéPole 5"/>
          <p:cNvSpPr txBox="1">
            <a:spLocks noChangeArrowheads="1"/>
          </p:cNvSpPr>
          <p:nvPr/>
        </p:nvSpPr>
        <p:spPr bwMode="auto">
          <a:xfrm>
            <a:off x="5148263" y="3716338"/>
            <a:ext cx="24479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Century Schoolbook" panose="02040604050505020304" pitchFamily="18" charset="0"/>
              </a:rPr>
              <a:t>Každý kanálek je spojen s tím párem okohybných svalů, které působí spřažení pohybů očí v jeho rovině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Testy provokace nystagmu </a:t>
            </a:r>
            <a:endParaRPr lang="cs-CZ" dirty="0"/>
          </a:p>
        </p:txBody>
      </p:sp>
      <p:sp>
        <p:nvSpPr>
          <p:cNvPr id="2048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Rotační test</a:t>
            </a:r>
          </a:p>
          <a:p>
            <a:pPr lvl="1" eaLnBrk="1" hangingPunct="1"/>
            <a:r>
              <a:rPr lang="cs-CZ" altLang="cs-CZ" dirty="0" smtClean="0"/>
              <a:t>Vsedě, předklon o 30°- laterální kanálek je v horizontálně rovině</a:t>
            </a:r>
          </a:p>
          <a:p>
            <a:pPr lvl="1" eaLnBrk="1" hangingPunct="1"/>
            <a:r>
              <a:rPr lang="cs-CZ" altLang="cs-CZ" dirty="0" smtClean="0"/>
              <a:t>Vyšetření obou kanálků najednou</a:t>
            </a:r>
          </a:p>
          <a:p>
            <a:pPr lvl="1" eaLnBrk="1" hangingPunct="1"/>
            <a:r>
              <a:rPr lang="cs-CZ" altLang="cs-CZ" dirty="0" smtClean="0"/>
              <a:t>Rotace- 10 </a:t>
            </a:r>
            <a:r>
              <a:rPr lang="cs-CZ" altLang="cs-CZ" dirty="0" smtClean="0"/>
              <a:t>otáček</a:t>
            </a:r>
            <a:endParaRPr lang="cs-CZ" altLang="cs-CZ" dirty="0" smtClean="0"/>
          </a:p>
          <a:p>
            <a:pPr lvl="1" eaLnBrk="1" hangingPunct="1"/>
            <a:r>
              <a:rPr lang="cs-CZ" altLang="cs-CZ" dirty="0" smtClean="0"/>
              <a:t>Po 10 otáčkách prudce zastavíme</a:t>
            </a:r>
          </a:p>
          <a:p>
            <a:pPr lvl="1" eaLnBrk="1" hangingPunct="1"/>
            <a:r>
              <a:rPr lang="cs-CZ" altLang="cs-CZ" dirty="0" smtClean="0"/>
              <a:t>Sledujeme </a:t>
            </a:r>
            <a:r>
              <a:rPr lang="cs-CZ" altLang="cs-CZ" b="1" dirty="0" err="1" smtClean="0">
                <a:solidFill>
                  <a:srgbClr val="C00000"/>
                </a:solidFill>
              </a:rPr>
              <a:t>postrotační</a:t>
            </a:r>
            <a:r>
              <a:rPr lang="cs-CZ" altLang="cs-CZ" b="1" dirty="0" smtClean="0">
                <a:solidFill>
                  <a:srgbClr val="C00000"/>
                </a:solidFill>
              </a:rPr>
              <a:t> nystagmus- </a:t>
            </a:r>
            <a:r>
              <a:rPr lang="cs-CZ" altLang="cs-CZ" dirty="0" smtClean="0"/>
              <a:t>rychlá složka „bije“ </a:t>
            </a:r>
            <a:r>
              <a:rPr lang="cs-CZ" altLang="cs-CZ" dirty="0" smtClean="0"/>
              <a:t>proti směru </a:t>
            </a:r>
            <a:r>
              <a:rPr lang="cs-CZ" altLang="cs-CZ" dirty="0" smtClean="0"/>
              <a:t>otáčení</a:t>
            </a:r>
          </a:p>
          <a:p>
            <a:pPr lvl="1" eaLnBrk="1" hangingPunct="1"/>
            <a:endParaRPr lang="cs-CZ" alt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sz="1800" dirty="0" smtClean="0"/>
              <a:t>Pomalá fáze - </a:t>
            </a:r>
            <a:r>
              <a:rPr lang="cs-CZ" sz="1800" dirty="0"/>
              <a:t>iniciace z </a:t>
            </a:r>
            <a:r>
              <a:rPr lang="cs-CZ" sz="1800" dirty="0" smtClean="0"/>
              <a:t>vestibulárního ústrojí, </a:t>
            </a:r>
            <a:r>
              <a:rPr lang="cs-CZ" sz="1800" dirty="0"/>
              <a:t>směr toku endolymfy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sz="1800" dirty="0"/>
              <a:t>Rychlá </a:t>
            </a:r>
            <a:r>
              <a:rPr lang="cs-CZ" sz="1800" dirty="0" smtClean="0"/>
              <a:t>fáze - </a:t>
            </a:r>
            <a:r>
              <a:rPr lang="cs-CZ" sz="1800" dirty="0"/>
              <a:t>indukce z mozkového kmene, vrací bulbus do výchozí polohy</a:t>
            </a:r>
          </a:p>
          <a:p>
            <a:pPr lvl="1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6494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Hodnocení </a:t>
            </a:r>
            <a:r>
              <a:rPr lang="cs-CZ" dirty="0" smtClean="0"/>
              <a:t> Nystagmu</a:t>
            </a:r>
            <a:endParaRPr lang="cs-CZ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Směr (horizontální, vertikální, diagonální, rotační)</a:t>
            </a:r>
          </a:p>
          <a:p>
            <a:pPr eaLnBrk="1" hangingPunct="1"/>
            <a:r>
              <a:rPr lang="cs-CZ" altLang="cs-CZ" dirty="0" smtClean="0"/>
              <a:t>Amplituda </a:t>
            </a:r>
            <a:r>
              <a:rPr lang="cs-CZ" altLang="cs-CZ" dirty="0" smtClean="0"/>
              <a:t>(ve stupních)</a:t>
            </a:r>
          </a:p>
          <a:p>
            <a:pPr eaLnBrk="1" hangingPunct="1"/>
            <a:r>
              <a:rPr lang="cs-CZ" altLang="cs-CZ" dirty="0" smtClean="0"/>
              <a:t>Frekvence (za s)</a:t>
            </a:r>
          </a:p>
          <a:p>
            <a:pPr eaLnBrk="1" hangingPunct="1"/>
            <a:r>
              <a:rPr lang="cs-CZ" altLang="cs-CZ" dirty="0" smtClean="0"/>
              <a:t>Délka trvání (s, min)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087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Testy provokace nystagmu</a:t>
            </a:r>
            <a:endParaRPr lang="cs-CZ" dirty="0"/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859216" cy="5544616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Test: </a:t>
            </a:r>
            <a:r>
              <a:rPr lang="cs-CZ" altLang="cs-CZ" b="1" dirty="0" smtClean="0">
                <a:solidFill>
                  <a:srgbClr val="C00000"/>
                </a:solidFill>
              </a:rPr>
              <a:t>kalorický nystagmus </a:t>
            </a:r>
            <a:endParaRPr lang="cs-CZ" altLang="cs-CZ" b="1" dirty="0" smtClean="0">
              <a:solidFill>
                <a:srgbClr val="C00000"/>
              </a:solidFill>
            </a:endParaRPr>
          </a:p>
          <a:p>
            <a:pPr lvl="1" eaLnBrk="1" hangingPunct="1"/>
            <a:r>
              <a:rPr lang="cs-CZ" altLang="cs-CZ" sz="1800" dirty="0" smtClean="0"/>
              <a:t>Provádí se vodou </a:t>
            </a:r>
            <a:r>
              <a:rPr lang="cs-CZ" altLang="cs-CZ" sz="1800" dirty="0" smtClean="0"/>
              <a:t>(27</a:t>
            </a:r>
            <a:r>
              <a:rPr lang="cs-CZ" altLang="cs-CZ" sz="1800" dirty="0" smtClean="0"/>
              <a:t>°C</a:t>
            </a:r>
            <a:r>
              <a:rPr lang="cs-CZ" altLang="cs-CZ" sz="1800" dirty="0" smtClean="0"/>
              <a:t> nebo 44°C)</a:t>
            </a:r>
            <a:endParaRPr lang="cs-CZ" altLang="cs-CZ" sz="1800" dirty="0" smtClean="0"/>
          </a:p>
          <a:p>
            <a:pPr lvl="1" eaLnBrk="1" hangingPunct="1"/>
            <a:r>
              <a:rPr lang="cs-CZ" altLang="cs-CZ" sz="1800" dirty="0" smtClean="0"/>
              <a:t>Pacient je vleže v předklonu o 30°, laterální kanálek ve vertikální poloze</a:t>
            </a:r>
          </a:p>
          <a:p>
            <a:pPr lvl="1" eaLnBrk="1" hangingPunct="1"/>
            <a:r>
              <a:rPr lang="cs-CZ" altLang="cs-CZ" sz="1800" dirty="0" err="1" smtClean="0"/>
              <a:t>Frenzelovy</a:t>
            </a:r>
            <a:r>
              <a:rPr lang="cs-CZ" altLang="cs-CZ" sz="1800" dirty="0" smtClean="0"/>
              <a:t> brýle na sledování </a:t>
            </a:r>
          </a:p>
          <a:p>
            <a:pPr lvl="1" eaLnBrk="1" hangingPunct="1"/>
            <a:r>
              <a:rPr lang="cs-CZ" altLang="cs-CZ" sz="1800" dirty="0" smtClean="0"/>
              <a:t>Studená / teplá voda </a:t>
            </a:r>
          </a:p>
          <a:p>
            <a:pPr lvl="1" eaLnBrk="1" hangingPunct="1"/>
            <a:r>
              <a:rPr lang="cs-CZ" altLang="cs-CZ" sz="1800" dirty="0" smtClean="0"/>
              <a:t>Studená voda- utlumení odpověď, </a:t>
            </a:r>
            <a:r>
              <a:rPr lang="cs-CZ" altLang="cs-CZ" sz="1800" dirty="0" err="1" smtClean="0"/>
              <a:t>ampulofugální</a:t>
            </a:r>
            <a:r>
              <a:rPr lang="cs-CZ" altLang="cs-CZ" sz="1800" dirty="0" smtClean="0"/>
              <a:t> proud, nystagmus k druhé straně </a:t>
            </a:r>
          </a:p>
          <a:p>
            <a:pPr lvl="1" eaLnBrk="1" hangingPunct="1"/>
            <a:r>
              <a:rPr lang="cs-CZ" altLang="cs-CZ" sz="1800" dirty="0" smtClean="0"/>
              <a:t>Teplá voda- podráždění, </a:t>
            </a:r>
            <a:r>
              <a:rPr lang="cs-CZ" altLang="cs-CZ" sz="1800" dirty="0" err="1" smtClean="0"/>
              <a:t>ampulopetální</a:t>
            </a:r>
            <a:r>
              <a:rPr lang="cs-CZ" altLang="cs-CZ" sz="1800" dirty="0" smtClean="0"/>
              <a:t>, nystagmus k téže straně</a:t>
            </a:r>
          </a:p>
          <a:p>
            <a:pPr lvl="1" eaLnBrk="1" hangingPunct="1"/>
            <a:r>
              <a:rPr lang="cs-CZ" altLang="cs-CZ" sz="1800" dirty="0" smtClean="0"/>
              <a:t>Výhoda: jednostranné testování </a:t>
            </a:r>
          </a:p>
          <a:p>
            <a:pPr lvl="1" eaLnBrk="1" hangingPunct="1"/>
            <a:r>
              <a:rPr lang="cs-CZ" altLang="cs-CZ" b="1" dirty="0" smtClean="0">
                <a:solidFill>
                  <a:srgbClr val="C00000"/>
                </a:solidFill>
              </a:rPr>
              <a:t>Nevýhoda: nefyziologické testování </a:t>
            </a:r>
            <a:endParaRPr lang="cs-CZ" altLang="cs-CZ" b="1" dirty="0" smtClean="0">
              <a:solidFill>
                <a:srgbClr val="C00000"/>
              </a:solidFill>
            </a:endParaRPr>
          </a:p>
          <a:p>
            <a:pPr lvl="1" eaLnBrk="1" hangingPunct="1"/>
            <a:endParaRPr lang="cs-CZ" altLang="cs-CZ" b="1" dirty="0" smtClean="0">
              <a:solidFill>
                <a:srgbClr val="C00000"/>
              </a:solidFill>
            </a:endParaRPr>
          </a:p>
          <a:p>
            <a:pPr lvl="1" eaLnBrk="1" hangingPunct="1"/>
            <a:r>
              <a:rPr lang="cs-CZ" altLang="cs-CZ" b="1" dirty="0" smtClean="0">
                <a:solidFill>
                  <a:srgbClr val="FF0000"/>
                </a:solidFill>
              </a:rPr>
              <a:t>Vedlejší produkt při výplachu zevního zvukovodu pokud nepoužijete vodu o teplotě lidského těla</a:t>
            </a:r>
            <a:endParaRPr lang="cs-CZ" altLang="cs-CZ" b="1" dirty="0" smtClean="0">
              <a:solidFill>
                <a:srgbClr val="FF0000"/>
              </a:solidFill>
            </a:endParaRPr>
          </a:p>
          <a:p>
            <a:pPr lvl="1"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Spontánní nystagmus</a:t>
            </a:r>
            <a:endParaRPr lang="cs-CZ" dirty="0"/>
          </a:p>
        </p:txBody>
      </p:sp>
      <p:sp>
        <p:nvSpPr>
          <p:cNvPr id="2150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252538"/>
          </a:xfrm>
        </p:spPr>
        <p:txBody>
          <a:bodyPr/>
          <a:lstStyle/>
          <a:p>
            <a:pPr eaLnBrk="1" hangingPunct="1"/>
            <a:r>
              <a:rPr lang="cs-CZ" altLang="cs-CZ" smtClean="0"/>
              <a:t>Vždy patologický</a:t>
            </a:r>
          </a:p>
          <a:p>
            <a:pPr eaLnBrk="1" hangingPunct="1"/>
            <a:r>
              <a:rPr lang="cs-CZ" altLang="cs-CZ" smtClean="0"/>
              <a:t>Vestibulární/ vestibulocerebelární léze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9750" y="2852738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cs-CZ" sz="3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09" name="Zástupný symbol pro obsah 2"/>
          <p:cNvSpPr txBox="1">
            <a:spLocks/>
          </p:cNvSpPr>
          <p:nvPr/>
        </p:nvSpPr>
        <p:spPr bwMode="auto">
          <a:xfrm>
            <a:off x="611188" y="4221163"/>
            <a:ext cx="7467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</a:pPr>
            <a:endParaRPr lang="cs-CZ" altLang="cs-CZ" sz="2400">
              <a:latin typeface="Century Schoolbook" panose="02040604050505020304" pitchFamily="18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lang="cs-CZ" altLang="cs-CZ" sz="2400">
              <a:latin typeface="Century Schoolbook" panose="02040604050505020304" pitchFamily="18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lang="cs-CZ" altLang="cs-CZ" sz="2400">
              <a:latin typeface="Century Schoolbook" panose="02040604050505020304" pitchFamily="18" charset="0"/>
            </a:endParaRPr>
          </a:p>
        </p:txBody>
      </p:sp>
      <p:sp>
        <p:nvSpPr>
          <p:cNvPr id="21510" name="Zástupný symbol pro obsah 2"/>
          <p:cNvSpPr txBox="1">
            <a:spLocks/>
          </p:cNvSpPr>
          <p:nvPr/>
        </p:nvSpPr>
        <p:spPr bwMode="auto">
          <a:xfrm>
            <a:off x="539750" y="4365625"/>
            <a:ext cx="74676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lang="cs-CZ" altLang="cs-CZ" sz="2400">
              <a:latin typeface="Century Schoolbook" panose="02040604050505020304" pitchFamily="18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lang="cs-CZ" altLang="cs-CZ" sz="2400">
              <a:latin typeface="Century Schoolbook" panose="02040604050505020304" pitchFamily="18" charset="0"/>
            </a:endParaRPr>
          </a:p>
        </p:txBody>
      </p:sp>
      <p:sp>
        <p:nvSpPr>
          <p:cNvPr id="21511" name="Zástupný symbol pro obsah 2"/>
          <p:cNvSpPr txBox="1">
            <a:spLocks/>
          </p:cNvSpPr>
          <p:nvPr/>
        </p:nvSpPr>
        <p:spPr bwMode="auto">
          <a:xfrm>
            <a:off x="971600" y="4509120"/>
            <a:ext cx="74676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lang="cs-CZ" altLang="cs-CZ" sz="2400" dirty="0">
              <a:latin typeface="Century Schoolbook" panose="02040604050505020304" pitchFamily="18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lang="cs-CZ" altLang="cs-CZ" sz="2400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Zdroje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GANONG, William F. </a:t>
            </a:r>
            <a:r>
              <a:rPr lang="cs-CZ" i="1" dirty="0" smtClean="0"/>
              <a:t>Přehled lékařské fyziologie</a:t>
            </a:r>
            <a:r>
              <a:rPr lang="cs-CZ" dirty="0" smtClean="0"/>
              <a:t>. 20. </a:t>
            </a:r>
            <a:r>
              <a:rPr lang="cs-CZ" dirty="0" err="1" smtClean="0"/>
              <a:t>vyd</a:t>
            </a:r>
            <a:r>
              <a:rPr lang="cs-CZ" dirty="0" smtClean="0"/>
              <a:t>. Praha: </a:t>
            </a:r>
            <a:r>
              <a:rPr lang="cs-CZ" dirty="0" err="1" smtClean="0"/>
              <a:t>Galén</a:t>
            </a:r>
            <a:r>
              <a:rPr lang="cs-CZ" dirty="0" smtClean="0"/>
              <a:t>, c2005, </a:t>
            </a:r>
            <a:r>
              <a:rPr lang="cs-CZ" dirty="0" err="1" smtClean="0"/>
              <a:t>xx</a:t>
            </a:r>
            <a:r>
              <a:rPr lang="cs-CZ" dirty="0" smtClean="0"/>
              <a:t>, 890 s. ISBN 80-726-2311-7.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TROJAN, Stanislav. </a:t>
            </a:r>
            <a:r>
              <a:rPr lang="cs-CZ" i="1" dirty="0" smtClean="0"/>
              <a:t>Lékařská fyziologie</a:t>
            </a:r>
            <a:r>
              <a:rPr lang="cs-CZ" dirty="0" smtClean="0"/>
              <a:t>. 4. </a:t>
            </a:r>
            <a:r>
              <a:rPr lang="cs-CZ" dirty="0" err="1" smtClean="0"/>
              <a:t>vyd</a:t>
            </a:r>
            <a:r>
              <a:rPr lang="cs-CZ" dirty="0" smtClean="0"/>
              <a:t>. </a:t>
            </a:r>
            <a:r>
              <a:rPr lang="cs-CZ" dirty="0" err="1" smtClean="0"/>
              <a:t>přepr</a:t>
            </a:r>
            <a:r>
              <a:rPr lang="cs-CZ" dirty="0" smtClean="0"/>
              <a:t>. a </a:t>
            </a:r>
            <a:r>
              <a:rPr lang="cs-CZ" dirty="0" err="1" smtClean="0"/>
              <a:t>dopl</a:t>
            </a:r>
            <a:r>
              <a:rPr lang="cs-CZ" dirty="0" smtClean="0"/>
              <a:t>. Praha: </a:t>
            </a:r>
            <a:r>
              <a:rPr lang="cs-CZ" dirty="0" err="1" smtClean="0"/>
              <a:t>Grada</a:t>
            </a:r>
            <a:r>
              <a:rPr lang="cs-CZ" dirty="0" smtClean="0"/>
              <a:t> </a:t>
            </a:r>
            <a:r>
              <a:rPr lang="cs-CZ" dirty="0" err="1" smtClean="0"/>
              <a:t>Publishing</a:t>
            </a:r>
            <a:r>
              <a:rPr lang="cs-CZ" dirty="0" smtClean="0"/>
              <a:t>, 2003, 771 s. ISBN 80-247-0512-5.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PUNKO, </a:t>
            </a:r>
            <a:r>
              <a:rPr lang="cs-CZ" dirty="0" err="1" smtClean="0"/>
              <a:t>Alexey</a:t>
            </a:r>
            <a:r>
              <a:rPr lang="cs-CZ" dirty="0" smtClean="0"/>
              <a:t>. Fyziologie a patologie očních pohybů. PUNKO, </a:t>
            </a:r>
            <a:r>
              <a:rPr lang="cs-CZ" dirty="0" err="1" smtClean="0"/>
              <a:t>Alexey</a:t>
            </a:r>
            <a:r>
              <a:rPr lang="cs-CZ" dirty="0" smtClean="0"/>
              <a:t>. [online]. [cit. 2013-03-17]. Dostupné z: </a:t>
            </a:r>
            <a:r>
              <a:rPr lang="cs-CZ" dirty="0" smtClean="0">
                <a:hlinkClick r:id="rId2"/>
              </a:rPr>
              <a:t>http://is.muni.cz/th/142408/lf_b/Bakalarska_prace.txt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HOMOLA, Dr., přednáška Sluch, </a:t>
            </a:r>
            <a:r>
              <a:rPr lang="cs-CZ" dirty="0" err="1" smtClean="0"/>
              <a:t>Statoakustický</a:t>
            </a:r>
            <a:r>
              <a:rPr lang="cs-CZ" dirty="0" smtClean="0"/>
              <a:t> aparát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FAJSTAVR, Prof. MUDr. Jaroslav. Funkce vestibulárního ústrojí. In: [online]. [cit. 2013-03-17]. Dostupné z: </a:t>
            </a:r>
            <a:r>
              <a:rPr lang="cs-CZ" dirty="0" smtClean="0">
                <a:hlinkClick r:id="rId3"/>
              </a:rPr>
              <a:t>https://mefanet-motol.cuni.cz/clanky.php?aid=15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Nystagmus. In: [online]. [cit. 2013-03-17]. Dostupné z: http://www.</a:t>
            </a:r>
            <a:r>
              <a:rPr lang="cs-CZ" dirty="0" err="1" smtClean="0"/>
              <a:t>wikiskripta.eu</a:t>
            </a:r>
            <a:r>
              <a:rPr lang="cs-CZ" dirty="0" smtClean="0"/>
              <a:t>/index.</a:t>
            </a:r>
            <a:r>
              <a:rPr lang="cs-CZ" dirty="0" err="1" smtClean="0"/>
              <a:t>php</a:t>
            </a:r>
            <a:r>
              <a:rPr lang="cs-CZ" dirty="0" smtClean="0"/>
              <a:t>/Nystagmus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ELEKTROOKULOGRAFIE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Metoda zaznamenávající oční pohyby na základě měření elektrických potenciálů mezi rohovkou a sítnicí</a:t>
            </a:r>
          </a:p>
          <a:p>
            <a:endParaRPr lang="cs-CZ" dirty="0"/>
          </a:p>
          <a:p>
            <a:r>
              <a:rPr lang="cs-CZ" dirty="0" smtClean="0"/>
              <a:t>Potenciály generují elektrický dipól, který je orientovaný paralelně s optickou osou oka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effectLst/>
              </a:rPr>
              <a:t>Základní cíl očních pohybů: udržet a stabilizovat objekt zájmu (sledovaný předmět) v místě nejostřejšího vidění (žlutá skvrna)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1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86700" cy="754856"/>
          </a:xfrm>
        </p:spPr>
        <p:txBody>
          <a:bodyPr>
            <a:normAutofit/>
          </a:bodyPr>
          <a:lstStyle/>
          <a:p>
            <a:r>
              <a:rPr lang="cs-CZ" b="1" dirty="0" smtClean="0"/>
              <a:t>Typy očních pohybů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59" cy="5544616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Fixační (udržovací) </a:t>
            </a:r>
            <a:r>
              <a:rPr lang="cs-CZ" dirty="0" smtClean="0"/>
              <a:t>– při pohledu do dálky oči nebloudí bezúčelně, ale automaticky fixují na nějaký objekt, který se nachází v jejich zorném poli</a:t>
            </a:r>
            <a:endParaRPr lang="cs-CZ" dirty="0" smtClean="0"/>
          </a:p>
          <a:p>
            <a:r>
              <a:rPr lang="cs-CZ" b="1" dirty="0" smtClean="0"/>
              <a:t>Pomalé sledovací pohyby  </a:t>
            </a:r>
            <a:r>
              <a:rPr lang="cs-CZ" dirty="0" smtClean="0"/>
              <a:t>- </a:t>
            </a:r>
            <a:r>
              <a:rPr lang="cs-CZ" dirty="0" smtClean="0"/>
              <a:t>napomáhají stabilizovat sledovaný objekt ve žluté skvrně, stála fixace oka na pohybující se předmět</a:t>
            </a:r>
          </a:p>
          <a:p>
            <a:endParaRPr lang="cs-CZ" dirty="0" smtClean="0"/>
          </a:p>
          <a:p>
            <a:r>
              <a:rPr lang="cs-CZ" b="1" dirty="0" err="1" smtClean="0"/>
              <a:t>Sakadické</a:t>
            </a:r>
            <a:r>
              <a:rPr lang="cs-CZ" b="1" dirty="0" smtClean="0"/>
              <a:t> pohyby </a:t>
            </a:r>
            <a:r>
              <a:rPr lang="cs-CZ" dirty="0" smtClean="0"/>
              <a:t>– </a:t>
            </a:r>
            <a:r>
              <a:rPr lang="cs-CZ" altLang="cs-CZ" dirty="0" smtClean="0"/>
              <a:t>oko provádí při postupném prohlížení předmětu nebo při čtení trhavé pohyby - střídá body, které fixuje -</a:t>
            </a:r>
            <a:r>
              <a:rPr lang="cs-CZ" dirty="0" smtClean="0"/>
              <a:t>přesouvá pohled na nový objekt zájmu (např. velká </a:t>
            </a:r>
            <a:r>
              <a:rPr lang="cs-CZ" dirty="0" err="1" smtClean="0"/>
              <a:t>sakáda</a:t>
            </a:r>
            <a:r>
              <a:rPr lang="cs-CZ" dirty="0" smtClean="0"/>
              <a:t> – přesun oka z konce čteného řádku na začátek nově čteného řádku)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Nystagmus</a:t>
            </a:r>
            <a:r>
              <a:rPr lang="cs-CZ" dirty="0" smtClean="0"/>
              <a:t> – </a:t>
            </a:r>
            <a:r>
              <a:rPr lang="cs-CZ" dirty="0" smtClean="0"/>
              <a:t>pravidelné pohyby očních bulbů složené ze dvou komponent: pomalá složka jedním směrem, rychlé trhnutí oka směrem opačným</a:t>
            </a:r>
            <a:endParaRPr lang="cs-CZ" dirty="0" smtClean="0"/>
          </a:p>
          <a:p>
            <a:endParaRPr lang="cs-CZ" dirty="0"/>
          </a:p>
          <a:p>
            <a:r>
              <a:rPr lang="cs-CZ" b="1" dirty="0" err="1" smtClean="0"/>
              <a:t>Vestibulo</a:t>
            </a:r>
            <a:r>
              <a:rPr lang="cs-CZ" b="1" dirty="0" smtClean="0"/>
              <a:t>-okulární reflex </a:t>
            </a:r>
            <a:r>
              <a:rPr lang="cs-CZ" dirty="0" smtClean="0"/>
              <a:t>– </a:t>
            </a:r>
            <a:r>
              <a:rPr lang="cs-CZ" dirty="0" smtClean="0"/>
              <a:t>úkolem je stabilizace obrazu na sítnici při náhlých, nepravidelných pohybech hlavy</a:t>
            </a:r>
          </a:p>
          <a:p>
            <a:endParaRPr lang="cs-CZ" dirty="0" smtClean="0"/>
          </a:p>
          <a:p>
            <a:r>
              <a:rPr lang="cs-CZ" b="1" dirty="0" err="1" smtClean="0"/>
              <a:t>Optokinetický</a:t>
            </a:r>
            <a:r>
              <a:rPr lang="cs-CZ" b="1" dirty="0" smtClean="0"/>
              <a:t> </a:t>
            </a:r>
            <a:r>
              <a:rPr lang="cs-CZ" b="1" dirty="0" smtClean="0"/>
              <a:t>nystagmus </a:t>
            </a:r>
            <a:r>
              <a:rPr lang="cs-CZ" dirty="0" smtClean="0"/>
              <a:t>– </a:t>
            </a:r>
            <a:r>
              <a:rPr lang="cs-CZ" dirty="0" smtClean="0"/>
              <a:t>pravidelné pohyby oka při sledování okolí v jedoucím dopravním prostředku (</a:t>
            </a:r>
            <a:r>
              <a:rPr lang="cs-CZ" dirty="0" err="1" smtClean="0"/>
              <a:t>např.vlaku</a:t>
            </a:r>
            <a:r>
              <a:rPr lang="cs-CZ" dirty="0" smtClean="0"/>
              <a:t>) nebo při sledování pohybujícího se objektu v zorném poli bez pohybu hlavy a těla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43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Nystagmus</a:t>
            </a:r>
            <a:endParaRPr lang="cs-CZ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Rytmický, spontánní, kmitavý pohyb očních bulbů</a:t>
            </a:r>
          </a:p>
          <a:p>
            <a:pPr eaLnBrk="1" hangingPunct="1"/>
            <a:r>
              <a:rPr lang="cs-CZ" altLang="cs-CZ" dirty="0" smtClean="0"/>
              <a:t>Skládá se z pomalé a rychlé složky, které se pravidelně střídají</a:t>
            </a:r>
          </a:p>
          <a:p>
            <a:pPr eaLnBrk="1" hangingPunct="1"/>
            <a:r>
              <a:rPr lang="cs-CZ" altLang="cs-CZ" dirty="0" smtClean="0"/>
              <a:t>Směr nystagmu se určuje podle rychlé složky</a:t>
            </a:r>
          </a:p>
        </p:txBody>
      </p:sp>
      <p:pic>
        <p:nvPicPr>
          <p:cNvPr id="9220" name="Obrázek 3" descr="Optokinetic_nystagmu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365625"/>
            <a:ext cx="26289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Optokinetický</a:t>
            </a:r>
            <a:r>
              <a:rPr lang="cs-CZ" dirty="0" smtClean="0"/>
              <a:t> nystagmus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3416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Fyziologický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Indukovaný pro zajištění stability obrazu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Vyvolán spontánně x experimentálně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Kombinace pomalých pohybů v jednom směru a rychlých pohybů ve směru opačném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Pomalá složka (sledovací pohyb)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Rychlá složka (</a:t>
            </a:r>
            <a:r>
              <a:rPr lang="cs-CZ" dirty="0" err="1" smtClean="0"/>
              <a:t>sakáda</a:t>
            </a:r>
            <a:r>
              <a:rPr lang="cs-CZ" dirty="0" smtClean="0"/>
              <a:t>, fixace na nový cíl)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Objektivní průkaz zachovalé funkce oka</a:t>
            </a:r>
            <a:endParaRPr lang="cs-CZ" dirty="0"/>
          </a:p>
        </p:txBody>
      </p:sp>
      <p:pic>
        <p:nvPicPr>
          <p:cNvPr id="11268" name="Obrázek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8688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Obrázek 4" descr="optokinetic_dr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24400"/>
            <a:ext cx="22320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VERTIGO – ZÁVRAŤ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852936"/>
            <a:ext cx="7467600" cy="3621016"/>
          </a:xfrm>
        </p:spPr>
        <p:txBody>
          <a:bodyPr/>
          <a:lstStyle/>
          <a:p>
            <a:r>
              <a:rPr lang="cs-CZ" b="1" dirty="0" smtClean="0"/>
              <a:t>Závrať – subjektivní pocit neexistující rotace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530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Vestibulární aparát</a:t>
            </a:r>
            <a:endParaRPr lang="cs-CZ" dirty="0"/>
          </a:p>
        </p:txBody>
      </p:sp>
      <p:sp>
        <p:nvSpPr>
          <p:cNvPr id="1331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smtClean="0"/>
              <a:t>Funkce: Stabilizace retinálního obrazu a udržení zrakové ostrosti při pohybu</a:t>
            </a:r>
          </a:p>
          <a:p>
            <a:pPr eaLnBrk="1" hangingPunct="1"/>
            <a:r>
              <a:rPr lang="cs-CZ" altLang="cs-CZ" smtClean="0"/>
              <a:t>Vestibulo- okulární reflexy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13316" name="Obrázek 3" descr="Obrázek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500438"/>
            <a:ext cx="360045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3" descr="Hq5EHU2tpRHjvxTCV51X3A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319588"/>
            <a:ext cx="33845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Vestibulární aparát</a:t>
            </a:r>
            <a:endParaRPr lang="cs-CZ" dirty="0"/>
          </a:p>
        </p:txBody>
      </p:sp>
      <p:sp>
        <p:nvSpPr>
          <p:cNvPr id="1434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46600" cy="48736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eaLnBrk="1" hangingPunct="1"/>
            <a:r>
              <a:rPr lang="cs-CZ" altLang="cs-CZ" smtClean="0"/>
              <a:t>Polokruhovité kanálky- cristae ampullares, reakce na úhlové zrychlení</a:t>
            </a:r>
          </a:p>
          <a:p>
            <a:pPr lvl="1" eaLnBrk="1" hangingPunct="1"/>
            <a:r>
              <a:rPr lang="cs-CZ" altLang="cs-CZ" smtClean="0"/>
              <a:t>Kinetické čidlo</a:t>
            </a:r>
          </a:p>
          <a:p>
            <a:pPr eaLnBrk="1" hangingPunct="1"/>
            <a:r>
              <a:rPr lang="cs-CZ" altLang="cs-CZ" smtClean="0"/>
              <a:t>Utriculus, sacculus- maculae staticae, lineární akcelerace, poloha hlavy v gravitačním poli</a:t>
            </a:r>
          </a:p>
          <a:p>
            <a:pPr lvl="1" eaLnBrk="1" hangingPunct="1"/>
            <a:r>
              <a:rPr lang="cs-CZ" altLang="cs-CZ" smtClean="0"/>
              <a:t>Statické čidlo 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14341" name="Obrázek 4" descr="Obrázek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0350"/>
            <a:ext cx="3024188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Vestibulární aparát</a:t>
            </a:r>
            <a:endParaRPr lang="cs-CZ" dirty="0"/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smtClean="0"/>
              <a:t>Ohyb stereocílií směrem ke kinocílii- stimulace, depolarizace</a:t>
            </a:r>
            <a:r>
              <a:rPr lang="en-US" altLang="cs-CZ" smtClean="0"/>
              <a:t> (</a:t>
            </a:r>
            <a:r>
              <a:rPr lang="cs-CZ" altLang="cs-CZ" smtClean="0"/>
              <a:t>víc </a:t>
            </a:r>
            <a:r>
              <a:rPr lang="en-US" altLang="cs-CZ" smtClean="0"/>
              <a:t>K</a:t>
            </a:r>
            <a:r>
              <a:rPr lang="en-US" altLang="cs-CZ" baseline="30000" smtClean="0"/>
              <a:t>+</a:t>
            </a:r>
            <a:r>
              <a:rPr lang="cs-CZ" altLang="cs-CZ" baseline="-25000" smtClean="0"/>
              <a:t>in</a:t>
            </a:r>
            <a:r>
              <a:rPr lang="en-US" altLang="cs-CZ" smtClean="0"/>
              <a:t>)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Ohyb stereocílií opačným směrem- inhibice, hyperpolarizace </a:t>
            </a:r>
            <a:r>
              <a:rPr lang="en-US" altLang="cs-CZ" smtClean="0"/>
              <a:t>(</a:t>
            </a:r>
            <a:r>
              <a:rPr lang="cs-CZ" altLang="cs-CZ" smtClean="0"/>
              <a:t>méně </a:t>
            </a:r>
            <a:r>
              <a:rPr lang="en-US" altLang="cs-CZ" smtClean="0"/>
              <a:t>K</a:t>
            </a:r>
            <a:r>
              <a:rPr lang="en-US" altLang="cs-CZ" baseline="30000" smtClean="0"/>
              <a:t>+</a:t>
            </a:r>
            <a:r>
              <a:rPr lang="cs-CZ" altLang="cs-CZ" baseline="-25000" smtClean="0"/>
              <a:t>in</a:t>
            </a:r>
            <a:r>
              <a:rPr lang="en-US" altLang="cs-CZ" smtClean="0"/>
              <a:t>)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Ohyb je způsoben tokem endolymfy</a:t>
            </a:r>
          </a:p>
          <a:p>
            <a:pPr eaLnBrk="1" hangingPunct="1"/>
            <a:r>
              <a:rPr lang="cs-CZ" altLang="cs-CZ" smtClean="0"/>
              <a:t>Ampulopetální (směrem k ampule)- ohyb ke kinocilii</a:t>
            </a:r>
          </a:p>
          <a:p>
            <a:pPr eaLnBrk="1" hangingPunct="1"/>
            <a:r>
              <a:rPr lang="cs-CZ" altLang="cs-CZ" smtClean="0"/>
              <a:t>Ampulofugální (směrem od ampuly)- ohyb od kinocilie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538</TotalTime>
  <Words>661</Words>
  <Application>Microsoft Office PowerPoint</Application>
  <PresentationFormat>Předvádění na obrazovce (4:3)</PresentationFormat>
  <Paragraphs>94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Century Schoolbook</vt:lpstr>
      <vt:lpstr>Wingdings</vt:lpstr>
      <vt:lpstr>Wingdings 2</vt:lpstr>
      <vt:lpstr>Calibri</vt:lpstr>
      <vt:lpstr>Arkýř</vt:lpstr>
      <vt:lpstr>ELEKTROOKULOGRAFIE</vt:lpstr>
      <vt:lpstr>ELEKTROOKULOGRAFIE</vt:lpstr>
      <vt:lpstr>Typy očních pohybů</vt:lpstr>
      <vt:lpstr>Nystagmus</vt:lpstr>
      <vt:lpstr>Optokinetický nystagmus</vt:lpstr>
      <vt:lpstr>VERTIGO – ZÁVRAŤ</vt:lpstr>
      <vt:lpstr>Vestibulární aparát</vt:lpstr>
      <vt:lpstr>Vestibulární aparát</vt:lpstr>
      <vt:lpstr>Vestibulární aparát</vt:lpstr>
      <vt:lpstr>Prezentace aplikace PowerPoint</vt:lpstr>
      <vt:lpstr>Prezentace aplikace PowerPoint</vt:lpstr>
      <vt:lpstr>Prezentace aplikace PowerPoint</vt:lpstr>
      <vt:lpstr>Testy provokace nystagmu </vt:lpstr>
      <vt:lpstr>Hodnocení  Nystagmu</vt:lpstr>
      <vt:lpstr>Testy provokace nystagmu</vt:lpstr>
      <vt:lpstr>Spontánní nystagmus</vt:lpstr>
      <vt:lpstr>Zdroje 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Otokinetický a Vestibulární nystagmus</dc:title>
  <dc:creator>Your User Name</dc:creator>
  <cp:lastModifiedBy>Zuzana Nováková</cp:lastModifiedBy>
  <cp:revision>50</cp:revision>
  <dcterms:created xsi:type="dcterms:W3CDTF">2013-03-16T19:57:15Z</dcterms:created>
  <dcterms:modified xsi:type="dcterms:W3CDTF">2016-05-03T13:05:03Z</dcterms:modified>
</cp:coreProperties>
</file>