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7" r:id="rId2"/>
    <p:sldId id="294" r:id="rId3"/>
    <p:sldId id="276" r:id="rId4"/>
    <p:sldId id="277" r:id="rId5"/>
    <p:sldId id="278" r:id="rId6"/>
    <p:sldId id="279" r:id="rId7"/>
    <p:sldId id="280" r:id="rId8"/>
    <p:sldId id="303" r:id="rId9"/>
    <p:sldId id="281" r:id="rId10"/>
    <p:sldId id="282" r:id="rId11"/>
    <p:sldId id="283" r:id="rId12"/>
    <p:sldId id="284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orient="horz" pos="26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110" d="100"/>
          <a:sy n="110" d="100"/>
        </p:scale>
        <p:origin x="378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orient="horz" pos="269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Pneumografie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Praktické cvičení z fyziologie (podzimní semestr: 7. – 9. týden)</a:t>
            </a:r>
          </a:p>
        </p:txBody>
      </p:sp>
      <p:sp>
        <p:nvSpPr>
          <p:cNvPr id="6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/>
              <a:t>Studijní materiály byly vytvořeny za podpory projektu MUNI/FR/1474/2018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31" name="Nadpis 3"/>
          <p:cNvSpPr>
            <a:spLocks noGrp="1"/>
          </p:cNvSpPr>
          <p:nvPr>
            <p:ph type="title"/>
          </p:nvPr>
        </p:nvSpPr>
        <p:spPr>
          <a:xfrm>
            <a:off x="639468" y="337843"/>
            <a:ext cx="3960397" cy="451576"/>
          </a:xfrm>
        </p:spPr>
        <p:txBody>
          <a:bodyPr/>
          <a:lstStyle/>
          <a:p>
            <a:r>
              <a:rPr lang="cs-CZ" dirty="0"/>
              <a:t>Tlaky v plicích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7733305" y="836934"/>
            <a:ext cx="11209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nádech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9227616" y="824936"/>
            <a:ext cx="11209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výdech</a:t>
            </a:r>
          </a:p>
        </p:txBody>
      </p:sp>
      <p:grpSp>
        <p:nvGrpSpPr>
          <p:cNvPr id="38" name="Skupina 37"/>
          <p:cNvGrpSpPr/>
          <p:nvPr/>
        </p:nvGrpSpPr>
        <p:grpSpPr>
          <a:xfrm>
            <a:off x="1965281" y="436824"/>
            <a:ext cx="9862543" cy="6368410"/>
            <a:chOff x="1965281" y="436824"/>
            <a:chExt cx="9862543" cy="6368410"/>
          </a:xfrm>
        </p:grpSpPr>
        <p:grpSp>
          <p:nvGrpSpPr>
            <p:cNvPr id="6" name="Skupina 5"/>
            <p:cNvGrpSpPr>
              <a:grpSpLocks noChangeAspect="1"/>
            </p:cNvGrpSpPr>
            <p:nvPr/>
          </p:nvGrpSpPr>
          <p:grpSpPr>
            <a:xfrm>
              <a:off x="1965281" y="436824"/>
              <a:ext cx="9862543" cy="6368410"/>
              <a:chOff x="1609890" y="173740"/>
              <a:chExt cx="10267653" cy="6629997"/>
            </a:xfrm>
          </p:grpSpPr>
          <p:sp>
            <p:nvSpPr>
              <p:cNvPr id="7" name="TextovéPole 6"/>
              <p:cNvSpPr txBox="1"/>
              <p:nvPr/>
            </p:nvSpPr>
            <p:spPr>
              <a:xfrm>
                <a:off x="2714509" y="211088"/>
                <a:ext cx="7200800" cy="480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cs-CZ" b="1" dirty="0"/>
              </a:p>
            </p:txBody>
          </p:sp>
          <p:sp>
            <p:nvSpPr>
              <p:cNvPr id="8" name="TextovéPole 7"/>
              <p:cNvSpPr txBox="1"/>
              <p:nvPr/>
            </p:nvSpPr>
            <p:spPr>
              <a:xfrm>
                <a:off x="3924998" y="1656169"/>
                <a:ext cx="1620180" cy="416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pohrudnice</a:t>
                </a:r>
              </a:p>
            </p:txBody>
          </p:sp>
          <p:pic>
            <p:nvPicPr>
              <p:cNvPr id="9" name="Picture 2" descr="Graf změny intrapleur tlaku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3771" y="4908128"/>
                <a:ext cx="3149600" cy="147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3" descr="Graf změny objem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3771" y="622052"/>
                <a:ext cx="3149600" cy="2374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4" descr="Graf změny plícního tlaku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3771" y="3298428"/>
                <a:ext cx="3149600" cy="1282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Obdélník 11"/>
              <p:cNvSpPr/>
              <p:nvPr/>
            </p:nvSpPr>
            <p:spPr>
              <a:xfrm>
                <a:off x="4735088" y="6515360"/>
                <a:ext cx="4677897" cy="288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200" dirty="0"/>
                  <a:t>http://worldartsme.com/images/happy-lungs-clipart-1.jpg</a:t>
                </a:r>
              </a:p>
            </p:txBody>
          </p:sp>
          <p:pic>
            <p:nvPicPr>
              <p:cNvPr id="13" name="Obrázek 1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/>
              <a:stretch/>
            </p:blipFill>
            <p:spPr>
              <a:xfrm>
                <a:off x="1609890" y="691604"/>
                <a:ext cx="2855194" cy="5644820"/>
              </a:xfrm>
              <a:prstGeom prst="rect">
                <a:avLst/>
              </a:prstGeom>
            </p:spPr>
          </p:pic>
          <p:sp>
            <p:nvSpPr>
              <p:cNvPr id="14" name="TextovéPole 13"/>
              <p:cNvSpPr txBox="1"/>
              <p:nvPr/>
            </p:nvSpPr>
            <p:spPr>
              <a:xfrm>
                <a:off x="3383196" y="1250694"/>
                <a:ext cx="1620180" cy="416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poplicnice</a:t>
                </a:r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4465084" y="5323947"/>
                <a:ext cx="2723964" cy="1057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Pleurální štěrbina – mezi poplicnicí a pohrudnicí</a:t>
                </a:r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1620415" y="5736144"/>
                <a:ext cx="1620180" cy="73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Pleurální tekutina </a:t>
                </a:r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6756429" y="2925094"/>
                <a:ext cx="4045548" cy="416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Alveolární (pulmonální) tlak</a:t>
                </a:r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6728955" y="4620835"/>
                <a:ext cx="5148588" cy="416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Pleurální (štěrbinový) tlak </a:t>
                </a:r>
                <a:r>
                  <a:rPr lang="cs-CZ" sz="1400" dirty="0"/>
                  <a:t>(vždy záporný)</a:t>
                </a:r>
              </a:p>
            </p:txBody>
          </p:sp>
          <p:cxnSp>
            <p:nvCxnSpPr>
              <p:cNvPr id="20" name="Přímá spojnice 19"/>
              <p:cNvCxnSpPr/>
              <p:nvPr/>
            </p:nvCxnSpPr>
            <p:spPr>
              <a:xfrm flipH="1">
                <a:off x="2232381" y="5428704"/>
                <a:ext cx="482128" cy="3941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20"/>
              <p:cNvCxnSpPr/>
              <p:nvPr/>
            </p:nvCxnSpPr>
            <p:spPr>
              <a:xfrm flipV="1">
                <a:off x="3356302" y="1650804"/>
                <a:ext cx="648072" cy="2054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/>
              <p:cNvCxnSpPr/>
              <p:nvPr/>
            </p:nvCxnSpPr>
            <p:spPr>
              <a:xfrm flipV="1">
                <a:off x="3848635" y="2064630"/>
                <a:ext cx="581490" cy="4282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ovéPole 22"/>
              <p:cNvSpPr txBox="1"/>
              <p:nvPr/>
            </p:nvSpPr>
            <p:spPr>
              <a:xfrm>
                <a:off x="6895210" y="173740"/>
                <a:ext cx="4141640" cy="416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Objem vdechovaného vzduchu</a:t>
                </a:r>
              </a:p>
            </p:txBody>
          </p:sp>
          <p:cxnSp>
            <p:nvCxnSpPr>
              <p:cNvPr id="24" name="Přímá spojnice 23"/>
              <p:cNvCxnSpPr/>
              <p:nvPr/>
            </p:nvCxnSpPr>
            <p:spPr>
              <a:xfrm flipH="1">
                <a:off x="4352691" y="4908128"/>
                <a:ext cx="2376264" cy="5205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24"/>
              <p:cNvCxnSpPr/>
              <p:nvPr/>
            </p:nvCxnSpPr>
            <p:spPr>
              <a:xfrm flipH="1">
                <a:off x="3488595" y="3133367"/>
                <a:ext cx="3240360" cy="15161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ovéPole 25"/>
              <p:cNvSpPr txBox="1"/>
              <p:nvPr/>
            </p:nvSpPr>
            <p:spPr>
              <a:xfrm>
                <a:off x="4543890" y="3571297"/>
                <a:ext cx="2473097" cy="73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atmosférický tlak (zde 0)</a:t>
                </a:r>
                <a:endParaRPr lang="cs-CZ" sz="1400" dirty="0"/>
              </a:p>
            </p:txBody>
          </p:sp>
          <p:cxnSp>
            <p:nvCxnSpPr>
              <p:cNvPr id="27" name="Přímá spojnice 26"/>
              <p:cNvCxnSpPr/>
              <p:nvPr/>
            </p:nvCxnSpPr>
            <p:spPr>
              <a:xfrm>
                <a:off x="6728955" y="3939778"/>
                <a:ext cx="885885" cy="1021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Volný tvar 34"/>
            <p:cNvSpPr/>
            <p:nvPr/>
          </p:nvSpPr>
          <p:spPr>
            <a:xfrm>
              <a:off x="8382000" y="2177003"/>
              <a:ext cx="1338943" cy="849226"/>
            </a:xfrm>
            <a:custGeom>
              <a:avLst/>
              <a:gdLst>
                <a:gd name="connsiteX0" fmla="*/ 0 w 1338943"/>
                <a:gd name="connsiteY0" fmla="*/ 838211 h 849097"/>
                <a:gd name="connsiteX1" fmla="*/ 217714 w 1338943"/>
                <a:gd name="connsiteY1" fmla="*/ 729354 h 849097"/>
                <a:gd name="connsiteX2" fmla="*/ 424543 w 1338943"/>
                <a:gd name="connsiteY2" fmla="*/ 348354 h 849097"/>
                <a:gd name="connsiteX3" fmla="*/ 642257 w 1338943"/>
                <a:gd name="connsiteY3" fmla="*/ 11 h 849097"/>
                <a:gd name="connsiteX4" fmla="*/ 903514 w 1338943"/>
                <a:gd name="connsiteY4" fmla="*/ 337468 h 849097"/>
                <a:gd name="connsiteX5" fmla="*/ 1143000 w 1338943"/>
                <a:gd name="connsiteY5" fmla="*/ 718468 h 849097"/>
                <a:gd name="connsiteX6" fmla="*/ 1338943 w 1338943"/>
                <a:gd name="connsiteY6" fmla="*/ 849097 h 849097"/>
                <a:gd name="connsiteX0" fmla="*/ 0 w 1338943"/>
                <a:gd name="connsiteY0" fmla="*/ 838346 h 849232"/>
                <a:gd name="connsiteX1" fmla="*/ 217714 w 1338943"/>
                <a:gd name="connsiteY1" fmla="*/ 729489 h 849232"/>
                <a:gd name="connsiteX2" fmla="*/ 424543 w 1338943"/>
                <a:gd name="connsiteY2" fmla="*/ 300988 h 849232"/>
                <a:gd name="connsiteX3" fmla="*/ 642257 w 1338943"/>
                <a:gd name="connsiteY3" fmla="*/ 146 h 849232"/>
                <a:gd name="connsiteX4" fmla="*/ 903514 w 1338943"/>
                <a:gd name="connsiteY4" fmla="*/ 337603 h 849232"/>
                <a:gd name="connsiteX5" fmla="*/ 1143000 w 1338943"/>
                <a:gd name="connsiteY5" fmla="*/ 718603 h 849232"/>
                <a:gd name="connsiteX6" fmla="*/ 1338943 w 1338943"/>
                <a:gd name="connsiteY6" fmla="*/ 849232 h 849232"/>
                <a:gd name="connsiteX0" fmla="*/ 0 w 1338943"/>
                <a:gd name="connsiteY0" fmla="*/ 838346 h 849232"/>
                <a:gd name="connsiteX1" fmla="*/ 217714 w 1338943"/>
                <a:gd name="connsiteY1" fmla="*/ 729489 h 849232"/>
                <a:gd name="connsiteX2" fmla="*/ 424543 w 1338943"/>
                <a:gd name="connsiteY2" fmla="*/ 300988 h 849232"/>
                <a:gd name="connsiteX3" fmla="*/ 642257 w 1338943"/>
                <a:gd name="connsiteY3" fmla="*/ 146 h 849232"/>
                <a:gd name="connsiteX4" fmla="*/ 903514 w 1338943"/>
                <a:gd name="connsiteY4" fmla="*/ 337603 h 849232"/>
                <a:gd name="connsiteX5" fmla="*/ 1143000 w 1338943"/>
                <a:gd name="connsiteY5" fmla="*/ 736416 h 849232"/>
                <a:gd name="connsiteX6" fmla="*/ 1338943 w 1338943"/>
                <a:gd name="connsiteY6" fmla="*/ 849232 h 849232"/>
                <a:gd name="connsiteX0" fmla="*/ 0 w 1338943"/>
                <a:gd name="connsiteY0" fmla="*/ 838340 h 849226"/>
                <a:gd name="connsiteX1" fmla="*/ 265215 w 1338943"/>
                <a:gd name="connsiteY1" fmla="*/ 670106 h 849226"/>
                <a:gd name="connsiteX2" fmla="*/ 424543 w 1338943"/>
                <a:gd name="connsiteY2" fmla="*/ 300982 h 849226"/>
                <a:gd name="connsiteX3" fmla="*/ 642257 w 1338943"/>
                <a:gd name="connsiteY3" fmla="*/ 140 h 849226"/>
                <a:gd name="connsiteX4" fmla="*/ 903514 w 1338943"/>
                <a:gd name="connsiteY4" fmla="*/ 337597 h 849226"/>
                <a:gd name="connsiteX5" fmla="*/ 1143000 w 1338943"/>
                <a:gd name="connsiteY5" fmla="*/ 736410 h 849226"/>
                <a:gd name="connsiteX6" fmla="*/ 1338943 w 1338943"/>
                <a:gd name="connsiteY6" fmla="*/ 849226 h 84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8943" h="849226">
                  <a:moveTo>
                    <a:pt x="0" y="838340"/>
                  </a:moveTo>
                  <a:cubicBezTo>
                    <a:pt x="73478" y="824733"/>
                    <a:pt x="194458" y="759666"/>
                    <a:pt x="265215" y="670106"/>
                  </a:cubicBezTo>
                  <a:cubicBezTo>
                    <a:pt x="335972" y="580546"/>
                    <a:pt x="361703" y="412643"/>
                    <a:pt x="424543" y="300982"/>
                  </a:cubicBezTo>
                  <a:cubicBezTo>
                    <a:pt x="487383" y="189321"/>
                    <a:pt x="562429" y="-5962"/>
                    <a:pt x="642257" y="140"/>
                  </a:cubicBezTo>
                  <a:cubicBezTo>
                    <a:pt x="722085" y="6242"/>
                    <a:pt x="820057" y="214885"/>
                    <a:pt x="903514" y="337597"/>
                  </a:cubicBezTo>
                  <a:cubicBezTo>
                    <a:pt x="986971" y="460309"/>
                    <a:pt x="1070429" y="651139"/>
                    <a:pt x="1143000" y="736410"/>
                  </a:cubicBezTo>
                  <a:cubicBezTo>
                    <a:pt x="1215571" y="821681"/>
                    <a:pt x="1291772" y="825640"/>
                    <a:pt x="1338943" y="849226"/>
                  </a:cubicBezTo>
                </a:path>
              </a:pathLst>
            </a:custGeom>
            <a:ln w="28575">
              <a:solidFill>
                <a:schemeClr val="tx2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6" name="Volný tvar 35"/>
            <p:cNvSpPr/>
            <p:nvPr/>
          </p:nvSpPr>
          <p:spPr>
            <a:xfrm>
              <a:off x="8378042" y="3625136"/>
              <a:ext cx="1276597" cy="1024690"/>
            </a:xfrm>
            <a:custGeom>
              <a:avLst/>
              <a:gdLst>
                <a:gd name="connsiteX0" fmla="*/ 0 w 1300348"/>
                <a:gd name="connsiteY0" fmla="*/ 516885 h 1041881"/>
                <a:gd name="connsiteX1" fmla="*/ 166254 w 1300348"/>
                <a:gd name="connsiteY1" fmla="*/ 879083 h 1041881"/>
                <a:gd name="connsiteX2" fmla="*/ 273132 w 1300348"/>
                <a:gd name="connsiteY2" fmla="*/ 1003774 h 1041881"/>
                <a:gd name="connsiteX3" fmla="*/ 374073 w 1300348"/>
                <a:gd name="connsiteY3" fmla="*/ 1003774 h 1041881"/>
                <a:gd name="connsiteX4" fmla="*/ 629392 w 1300348"/>
                <a:gd name="connsiteY4" fmla="*/ 558449 h 1041881"/>
                <a:gd name="connsiteX5" fmla="*/ 801584 w 1300348"/>
                <a:gd name="connsiteY5" fmla="*/ 237815 h 1041881"/>
                <a:gd name="connsiteX6" fmla="*/ 1003465 w 1300348"/>
                <a:gd name="connsiteY6" fmla="*/ 309 h 1041881"/>
                <a:gd name="connsiteX7" fmla="*/ 1134093 w 1300348"/>
                <a:gd name="connsiteY7" fmla="*/ 196252 h 1041881"/>
                <a:gd name="connsiteX8" fmla="*/ 1300348 w 1300348"/>
                <a:gd name="connsiteY8" fmla="*/ 552511 h 1041881"/>
                <a:gd name="connsiteX0" fmla="*/ 0 w 1300348"/>
                <a:gd name="connsiteY0" fmla="*/ 519353 h 1044349"/>
                <a:gd name="connsiteX1" fmla="*/ 166254 w 1300348"/>
                <a:gd name="connsiteY1" fmla="*/ 881551 h 1044349"/>
                <a:gd name="connsiteX2" fmla="*/ 273132 w 1300348"/>
                <a:gd name="connsiteY2" fmla="*/ 1006242 h 1044349"/>
                <a:gd name="connsiteX3" fmla="*/ 374073 w 1300348"/>
                <a:gd name="connsiteY3" fmla="*/ 1006242 h 1044349"/>
                <a:gd name="connsiteX4" fmla="*/ 629392 w 1300348"/>
                <a:gd name="connsiteY4" fmla="*/ 560917 h 1044349"/>
                <a:gd name="connsiteX5" fmla="*/ 801584 w 1300348"/>
                <a:gd name="connsiteY5" fmla="*/ 240283 h 1044349"/>
                <a:gd name="connsiteX6" fmla="*/ 1003465 w 1300348"/>
                <a:gd name="connsiteY6" fmla="*/ 2777 h 1044349"/>
                <a:gd name="connsiteX7" fmla="*/ 1122218 w 1300348"/>
                <a:gd name="connsiteY7" fmla="*/ 139343 h 1044349"/>
                <a:gd name="connsiteX8" fmla="*/ 1300348 w 1300348"/>
                <a:gd name="connsiteY8" fmla="*/ 554979 h 1044349"/>
                <a:gd name="connsiteX0" fmla="*/ 0 w 1300348"/>
                <a:gd name="connsiteY0" fmla="*/ 519353 h 1007197"/>
                <a:gd name="connsiteX1" fmla="*/ 166254 w 1300348"/>
                <a:gd name="connsiteY1" fmla="*/ 881551 h 1007197"/>
                <a:gd name="connsiteX2" fmla="*/ 273132 w 1300348"/>
                <a:gd name="connsiteY2" fmla="*/ 1006242 h 1007197"/>
                <a:gd name="connsiteX3" fmla="*/ 433450 w 1300348"/>
                <a:gd name="connsiteY3" fmla="*/ 917177 h 1007197"/>
                <a:gd name="connsiteX4" fmla="*/ 629392 w 1300348"/>
                <a:gd name="connsiteY4" fmla="*/ 560917 h 1007197"/>
                <a:gd name="connsiteX5" fmla="*/ 801584 w 1300348"/>
                <a:gd name="connsiteY5" fmla="*/ 240283 h 1007197"/>
                <a:gd name="connsiteX6" fmla="*/ 1003465 w 1300348"/>
                <a:gd name="connsiteY6" fmla="*/ 2777 h 1007197"/>
                <a:gd name="connsiteX7" fmla="*/ 1122218 w 1300348"/>
                <a:gd name="connsiteY7" fmla="*/ 139343 h 1007197"/>
                <a:gd name="connsiteX8" fmla="*/ 1300348 w 1300348"/>
                <a:gd name="connsiteY8" fmla="*/ 554979 h 1007197"/>
                <a:gd name="connsiteX0" fmla="*/ 0 w 1300348"/>
                <a:gd name="connsiteY0" fmla="*/ 519353 h 1018834"/>
                <a:gd name="connsiteX1" fmla="*/ 166254 w 1300348"/>
                <a:gd name="connsiteY1" fmla="*/ 881551 h 1018834"/>
                <a:gd name="connsiteX2" fmla="*/ 261257 w 1300348"/>
                <a:gd name="connsiteY2" fmla="*/ 1018117 h 1018834"/>
                <a:gd name="connsiteX3" fmla="*/ 433450 w 1300348"/>
                <a:gd name="connsiteY3" fmla="*/ 917177 h 1018834"/>
                <a:gd name="connsiteX4" fmla="*/ 629392 w 1300348"/>
                <a:gd name="connsiteY4" fmla="*/ 560917 h 1018834"/>
                <a:gd name="connsiteX5" fmla="*/ 801584 w 1300348"/>
                <a:gd name="connsiteY5" fmla="*/ 240283 h 1018834"/>
                <a:gd name="connsiteX6" fmla="*/ 1003465 w 1300348"/>
                <a:gd name="connsiteY6" fmla="*/ 2777 h 1018834"/>
                <a:gd name="connsiteX7" fmla="*/ 1122218 w 1300348"/>
                <a:gd name="connsiteY7" fmla="*/ 139343 h 1018834"/>
                <a:gd name="connsiteX8" fmla="*/ 1300348 w 1300348"/>
                <a:gd name="connsiteY8" fmla="*/ 554979 h 1018834"/>
                <a:gd name="connsiteX0" fmla="*/ 0 w 1276597"/>
                <a:gd name="connsiteY0" fmla="*/ 531228 h 1018834"/>
                <a:gd name="connsiteX1" fmla="*/ 142503 w 1276597"/>
                <a:gd name="connsiteY1" fmla="*/ 881551 h 1018834"/>
                <a:gd name="connsiteX2" fmla="*/ 237506 w 1276597"/>
                <a:gd name="connsiteY2" fmla="*/ 1018117 h 1018834"/>
                <a:gd name="connsiteX3" fmla="*/ 409699 w 1276597"/>
                <a:gd name="connsiteY3" fmla="*/ 917177 h 1018834"/>
                <a:gd name="connsiteX4" fmla="*/ 605641 w 1276597"/>
                <a:gd name="connsiteY4" fmla="*/ 560917 h 1018834"/>
                <a:gd name="connsiteX5" fmla="*/ 777833 w 1276597"/>
                <a:gd name="connsiteY5" fmla="*/ 240283 h 1018834"/>
                <a:gd name="connsiteX6" fmla="*/ 979714 w 1276597"/>
                <a:gd name="connsiteY6" fmla="*/ 2777 h 1018834"/>
                <a:gd name="connsiteX7" fmla="*/ 1098467 w 1276597"/>
                <a:gd name="connsiteY7" fmla="*/ 139343 h 1018834"/>
                <a:gd name="connsiteX8" fmla="*/ 1276597 w 1276597"/>
                <a:gd name="connsiteY8" fmla="*/ 554979 h 1018834"/>
                <a:gd name="connsiteX0" fmla="*/ 0 w 1276597"/>
                <a:gd name="connsiteY0" fmla="*/ 531228 h 1018834"/>
                <a:gd name="connsiteX1" fmla="*/ 142503 w 1276597"/>
                <a:gd name="connsiteY1" fmla="*/ 881551 h 1018834"/>
                <a:gd name="connsiteX2" fmla="*/ 237506 w 1276597"/>
                <a:gd name="connsiteY2" fmla="*/ 1018117 h 1018834"/>
                <a:gd name="connsiteX3" fmla="*/ 409699 w 1276597"/>
                <a:gd name="connsiteY3" fmla="*/ 917177 h 1018834"/>
                <a:gd name="connsiteX4" fmla="*/ 605641 w 1276597"/>
                <a:gd name="connsiteY4" fmla="*/ 560917 h 1018834"/>
                <a:gd name="connsiteX5" fmla="*/ 777833 w 1276597"/>
                <a:gd name="connsiteY5" fmla="*/ 240283 h 1018834"/>
                <a:gd name="connsiteX6" fmla="*/ 979714 w 1276597"/>
                <a:gd name="connsiteY6" fmla="*/ 2777 h 1018834"/>
                <a:gd name="connsiteX7" fmla="*/ 1098467 w 1276597"/>
                <a:gd name="connsiteY7" fmla="*/ 139343 h 1018834"/>
                <a:gd name="connsiteX8" fmla="*/ 1276597 w 1276597"/>
                <a:gd name="connsiteY8" fmla="*/ 554979 h 1018834"/>
                <a:gd name="connsiteX0" fmla="*/ 0 w 1276597"/>
                <a:gd name="connsiteY0" fmla="*/ 531228 h 1024690"/>
                <a:gd name="connsiteX1" fmla="*/ 142503 w 1276597"/>
                <a:gd name="connsiteY1" fmla="*/ 881551 h 1024690"/>
                <a:gd name="connsiteX2" fmla="*/ 255319 w 1276597"/>
                <a:gd name="connsiteY2" fmla="*/ 1024054 h 1024690"/>
                <a:gd name="connsiteX3" fmla="*/ 409699 w 1276597"/>
                <a:gd name="connsiteY3" fmla="*/ 917177 h 1024690"/>
                <a:gd name="connsiteX4" fmla="*/ 605641 w 1276597"/>
                <a:gd name="connsiteY4" fmla="*/ 560917 h 1024690"/>
                <a:gd name="connsiteX5" fmla="*/ 777833 w 1276597"/>
                <a:gd name="connsiteY5" fmla="*/ 240283 h 1024690"/>
                <a:gd name="connsiteX6" fmla="*/ 979714 w 1276597"/>
                <a:gd name="connsiteY6" fmla="*/ 2777 h 1024690"/>
                <a:gd name="connsiteX7" fmla="*/ 1098467 w 1276597"/>
                <a:gd name="connsiteY7" fmla="*/ 139343 h 1024690"/>
                <a:gd name="connsiteX8" fmla="*/ 1276597 w 1276597"/>
                <a:gd name="connsiteY8" fmla="*/ 554979 h 102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6597" h="1024690">
                  <a:moveTo>
                    <a:pt x="0" y="531228"/>
                  </a:moveTo>
                  <a:cubicBezTo>
                    <a:pt x="60366" y="707379"/>
                    <a:pt x="99950" y="799413"/>
                    <a:pt x="142503" y="881551"/>
                  </a:cubicBezTo>
                  <a:cubicBezTo>
                    <a:pt x="185056" y="963689"/>
                    <a:pt x="210786" y="1018116"/>
                    <a:pt x="255319" y="1024054"/>
                  </a:cubicBezTo>
                  <a:cubicBezTo>
                    <a:pt x="299852" y="1029992"/>
                    <a:pt x="351312" y="994367"/>
                    <a:pt x="409699" y="917177"/>
                  </a:cubicBezTo>
                  <a:cubicBezTo>
                    <a:pt x="468086" y="839988"/>
                    <a:pt x="544285" y="673733"/>
                    <a:pt x="605641" y="560917"/>
                  </a:cubicBezTo>
                  <a:cubicBezTo>
                    <a:pt x="666997" y="448101"/>
                    <a:pt x="715488" y="333306"/>
                    <a:pt x="777833" y="240283"/>
                  </a:cubicBezTo>
                  <a:cubicBezTo>
                    <a:pt x="840179" y="147260"/>
                    <a:pt x="926275" y="19600"/>
                    <a:pt x="979714" y="2777"/>
                  </a:cubicBezTo>
                  <a:cubicBezTo>
                    <a:pt x="1033153" y="-14046"/>
                    <a:pt x="1048987" y="47309"/>
                    <a:pt x="1098467" y="139343"/>
                  </a:cubicBezTo>
                  <a:cubicBezTo>
                    <a:pt x="1147947" y="231377"/>
                    <a:pt x="1218209" y="422866"/>
                    <a:pt x="1276597" y="554979"/>
                  </a:cubicBezTo>
                </a:path>
              </a:pathLst>
            </a:custGeom>
            <a:ln w="38100">
              <a:solidFill>
                <a:srgbClr val="0000DC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7" name="Volný tvar 36"/>
            <p:cNvSpPr/>
            <p:nvPr/>
          </p:nvSpPr>
          <p:spPr>
            <a:xfrm>
              <a:off x="8378042" y="5361709"/>
              <a:ext cx="1282535" cy="910720"/>
            </a:xfrm>
            <a:custGeom>
              <a:avLst/>
              <a:gdLst>
                <a:gd name="connsiteX0" fmla="*/ 0 w 1282535"/>
                <a:gd name="connsiteY0" fmla="*/ 0 h 930944"/>
                <a:gd name="connsiteX1" fmla="*/ 207818 w 1282535"/>
                <a:gd name="connsiteY1" fmla="*/ 457200 h 930944"/>
                <a:gd name="connsiteX2" fmla="*/ 486888 w 1282535"/>
                <a:gd name="connsiteY2" fmla="*/ 884712 h 930944"/>
                <a:gd name="connsiteX3" fmla="*/ 682831 w 1282535"/>
                <a:gd name="connsiteY3" fmla="*/ 896587 h 930944"/>
                <a:gd name="connsiteX4" fmla="*/ 831272 w 1282535"/>
                <a:gd name="connsiteY4" fmla="*/ 682831 h 930944"/>
                <a:gd name="connsiteX5" fmla="*/ 896587 w 1282535"/>
                <a:gd name="connsiteY5" fmla="*/ 338447 h 930944"/>
                <a:gd name="connsiteX6" fmla="*/ 1003464 w 1282535"/>
                <a:gd name="connsiteY6" fmla="*/ 130629 h 930944"/>
                <a:gd name="connsiteX7" fmla="*/ 1282535 w 1282535"/>
                <a:gd name="connsiteY7" fmla="*/ 0 h 930944"/>
                <a:gd name="connsiteX0" fmla="*/ 0 w 1282535"/>
                <a:gd name="connsiteY0" fmla="*/ 0 h 908967"/>
                <a:gd name="connsiteX1" fmla="*/ 207818 w 1282535"/>
                <a:gd name="connsiteY1" fmla="*/ 457200 h 908967"/>
                <a:gd name="connsiteX2" fmla="*/ 486888 w 1282535"/>
                <a:gd name="connsiteY2" fmla="*/ 837211 h 908967"/>
                <a:gd name="connsiteX3" fmla="*/ 682831 w 1282535"/>
                <a:gd name="connsiteY3" fmla="*/ 896587 h 908967"/>
                <a:gd name="connsiteX4" fmla="*/ 831272 w 1282535"/>
                <a:gd name="connsiteY4" fmla="*/ 682831 h 908967"/>
                <a:gd name="connsiteX5" fmla="*/ 896587 w 1282535"/>
                <a:gd name="connsiteY5" fmla="*/ 338447 h 908967"/>
                <a:gd name="connsiteX6" fmla="*/ 1003464 w 1282535"/>
                <a:gd name="connsiteY6" fmla="*/ 130629 h 908967"/>
                <a:gd name="connsiteX7" fmla="*/ 1282535 w 1282535"/>
                <a:gd name="connsiteY7" fmla="*/ 0 h 908967"/>
                <a:gd name="connsiteX0" fmla="*/ 0 w 1282535"/>
                <a:gd name="connsiteY0" fmla="*/ 0 h 910720"/>
                <a:gd name="connsiteX1" fmla="*/ 207818 w 1282535"/>
                <a:gd name="connsiteY1" fmla="*/ 457200 h 910720"/>
                <a:gd name="connsiteX2" fmla="*/ 486888 w 1282535"/>
                <a:gd name="connsiteY2" fmla="*/ 837211 h 910720"/>
                <a:gd name="connsiteX3" fmla="*/ 682831 w 1282535"/>
                <a:gd name="connsiteY3" fmla="*/ 896587 h 910720"/>
                <a:gd name="connsiteX4" fmla="*/ 825335 w 1282535"/>
                <a:gd name="connsiteY4" fmla="*/ 659081 h 910720"/>
                <a:gd name="connsiteX5" fmla="*/ 896587 w 1282535"/>
                <a:gd name="connsiteY5" fmla="*/ 338447 h 910720"/>
                <a:gd name="connsiteX6" fmla="*/ 1003464 w 1282535"/>
                <a:gd name="connsiteY6" fmla="*/ 130629 h 910720"/>
                <a:gd name="connsiteX7" fmla="*/ 1282535 w 1282535"/>
                <a:gd name="connsiteY7" fmla="*/ 0 h 910720"/>
                <a:gd name="connsiteX0" fmla="*/ 0 w 1282535"/>
                <a:gd name="connsiteY0" fmla="*/ 0 h 910720"/>
                <a:gd name="connsiteX1" fmla="*/ 207818 w 1282535"/>
                <a:gd name="connsiteY1" fmla="*/ 457200 h 910720"/>
                <a:gd name="connsiteX2" fmla="*/ 486888 w 1282535"/>
                <a:gd name="connsiteY2" fmla="*/ 837211 h 910720"/>
                <a:gd name="connsiteX3" fmla="*/ 682831 w 1282535"/>
                <a:gd name="connsiteY3" fmla="*/ 896587 h 910720"/>
                <a:gd name="connsiteX4" fmla="*/ 825335 w 1282535"/>
                <a:gd name="connsiteY4" fmla="*/ 659081 h 910720"/>
                <a:gd name="connsiteX5" fmla="*/ 896587 w 1282535"/>
                <a:gd name="connsiteY5" fmla="*/ 338447 h 910720"/>
                <a:gd name="connsiteX6" fmla="*/ 1039090 w 1282535"/>
                <a:gd name="connsiteY6" fmla="*/ 89065 h 910720"/>
                <a:gd name="connsiteX7" fmla="*/ 1282535 w 1282535"/>
                <a:gd name="connsiteY7" fmla="*/ 0 h 91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2535" h="910720">
                  <a:moveTo>
                    <a:pt x="0" y="0"/>
                  </a:moveTo>
                  <a:cubicBezTo>
                    <a:pt x="63335" y="154874"/>
                    <a:pt x="126670" y="317665"/>
                    <a:pt x="207818" y="457200"/>
                  </a:cubicBezTo>
                  <a:cubicBezTo>
                    <a:pt x="288966" y="596735"/>
                    <a:pt x="407719" y="763980"/>
                    <a:pt x="486888" y="837211"/>
                  </a:cubicBezTo>
                  <a:cubicBezTo>
                    <a:pt x="566057" y="910442"/>
                    <a:pt x="626423" y="926275"/>
                    <a:pt x="682831" y="896587"/>
                  </a:cubicBezTo>
                  <a:cubicBezTo>
                    <a:pt x="739239" y="866899"/>
                    <a:pt x="789709" y="752104"/>
                    <a:pt x="825335" y="659081"/>
                  </a:cubicBezTo>
                  <a:cubicBezTo>
                    <a:pt x="860961" y="566058"/>
                    <a:pt x="860961" y="433450"/>
                    <a:pt x="896587" y="338447"/>
                  </a:cubicBezTo>
                  <a:cubicBezTo>
                    <a:pt x="932213" y="243444"/>
                    <a:pt x="974765" y="145473"/>
                    <a:pt x="1039090" y="89065"/>
                  </a:cubicBezTo>
                  <a:cubicBezTo>
                    <a:pt x="1103415" y="32657"/>
                    <a:pt x="1282535" y="0"/>
                    <a:pt x="1282535" y="0"/>
                  </a:cubicBezTo>
                </a:path>
              </a:pathLst>
            </a:custGeom>
            <a:ln w="38100">
              <a:solidFill>
                <a:schemeClr val="tx2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5299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Plicní poddajnost (</a:t>
            </a:r>
            <a:r>
              <a:rPr lang="cs-CZ" dirty="0" err="1"/>
              <a:t>compliance</a:t>
            </a:r>
            <a:r>
              <a:rPr lang="cs-CZ" dirty="0"/>
              <a:t>, 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>
              <a:xfrm>
                <a:off x="367575" y="1537627"/>
                <a:ext cx="3432901" cy="4569098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𝐶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𝑉</m:t>
                        </m:r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𝑃</m:t>
                        </m:r>
                      </m:den>
                    </m:f>
                  </m:oMath>
                </a14:m>
                <a:r>
                  <a:rPr lang="cs-CZ" dirty="0"/>
                  <a:t> </a:t>
                </a:r>
                <a:br>
                  <a:rPr lang="cs-CZ" dirty="0"/>
                </a:br>
                <a:r>
                  <a:rPr lang="cs-CZ" sz="1800" dirty="0"/>
                  <a:t>(na grafu sklon křivky)</a:t>
                </a:r>
              </a:p>
              <a:p>
                <a:pPr>
                  <a:lnSpc>
                    <a:spcPct val="100000"/>
                  </a:lnSpc>
                </a:pPr>
                <a:endParaRPr lang="cs-CZ" sz="1800" dirty="0"/>
              </a:p>
              <a:p>
                <a:pPr>
                  <a:lnSpc>
                    <a:spcPct val="100000"/>
                  </a:lnSpc>
                </a:pPr>
                <a:r>
                  <a:rPr lang="cs-CZ" sz="2400" dirty="0"/>
                  <a:t>C je nejvyšší při klidovém dýchání</a:t>
                </a:r>
              </a:p>
              <a:p>
                <a:pPr lvl="1"/>
                <a:endParaRPr lang="cs-CZ" sz="1600" dirty="0"/>
              </a:p>
              <a:p>
                <a:pPr>
                  <a:lnSpc>
                    <a:spcPct val="100000"/>
                  </a:lnSpc>
                </a:pPr>
                <a:r>
                  <a:rPr lang="cs-CZ" sz="2400" dirty="0"/>
                  <a:t>C je dána</a:t>
                </a:r>
              </a:p>
              <a:p>
                <a:pPr lvl="1"/>
                <a:r>
                  <a:rPr lang="cs-CZ" sz="1800" dirty="0"/>
                  <a:t>Vlastní tkáňovou elasticitou (vlákna elastinu a kolagenu)</a:t>
                </a:r>
              </a:p>
              <a:p>
                <a:pPr lvl="1"/>
                <a:r>
                  <a:rPr lang="cs-CZ" sz="1800" dirty="0"/>
                  <a:t>Silami povrchového napětí (síly povrchového napětí v alveolech: rozhraní tekutina-vzduch, </a:t>
                </a:r>
                <a:r>
                  <a:rPr lang="cs-CZ" sz="1800" dirty="0" err="1"/>
                  <a:t>surfaktantem</a:t>
                </a:r>
                <a:r>
                  <a:rPr lang="cs-CZ" sz="1800" dirty="0"/>
                  <a:t>)</a:t>
                </a:r>
              </a:p>
              <a:p>
                <a:pPr>
                  <a:lnSpc>
                    <a:spcPct val="100000"/>
                  </a:lnSpc>
                </a:pPr>
                <a:endParaRPr lang="cs-CZ" dirty="0"/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575" y="1537627"/>
                <a:ext cx="3432901" cy="4569098"/>
              </a:xfrm>
              <a:blipFill rotWithShape="1">
                <a:blip r:embed="rId2"/>
                <a:stretch>
                  <a:fillRect l="-2842" r="-30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Skupina 49"/>
          <p:cNvGrpSpPr/>
          <p:nvPr/>
        </p:nvGrpSpPr>
        <p:grpSpPr>
          <a:xfrm>
            <a:off x="3800476" y="1875133"/>
            <a:ext cx="8310303" cy="4553302"/>
            <a:chOff x="4807736" y="1055983"/>
            <a:chExt cx="7007767" cy="4553302"/>
          </a:xfrm>
        </p:grpSpPr>
        <p:cxnSp>
          <p:nvCxnSpPr>
            <p:cNvPr id="9" name="Přímá spojnice 8"/>
            <p:cNvCxnSpPr/>
            <p:nvPr/>
          </p:nvCxnSpPr>
          <p:spPr bwMode="auto">
            <a:xfrm flipH="1">
              <a:off x="5635256" y="4643327"/>
              <a:ext cx="5940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Přímá spojnice 12"/>
            <p:cNvCxnSpPr/>
            <p:nvPr/>
          </p:nvCxnSpPr>
          <p:spPr bwMode="auto">
            <a:xfrm flipH="1">
              <a:off x="5649427" y="1055983"/>
              <a:ext cx="0" cy="3600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Přímá spojnice 13"/>
            <p:cNvCxnSpPr/>
            <p:nvPr/>
          </p:nvCxnSpPr>
          <p:spPr bwMode="auto">
            <a:xfrm flipH="1">
              <a:off x="7885895" y="1059521"/>
              <a:ext cx="0" cy="3600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Přímá spojnice 14"/>
            <p:cNvCxnSpPr/>
            <p:nvPr/>
          </p:nvCxnSpPr>
          <p:spPr bwMode="auto">
            <a:xfrm flipH="1">
              <a:off x="5660060" y="3916260"/>
              <a:ext cx="5940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xtovéPole 11"/>
            <p:cNvSpPr txBox="1"/>
            <p:nvPr/>
          </p:nvSpPr>
          <p:spPr>
            <a:xfrm>
              <a:off x="5054001" y="1520451"/>
              <a:ext cx="531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/>
                <a:t>3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5054001" y="2242606"/>
              <a:ext cx="531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/>
                <a:t>2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5054001" y="2964761"/>
              <a:ext cx="531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/>
                <a:t>1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5054001" y="3686916"/>
              <a:ext cx="531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/>
                <a:t>0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6053466" y="4643327"/>
              <a:ext cx="744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-80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5054001" y="4409070"/>
              <a:ext cx="531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/>
                <a:t>-1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6788319" y="4643327"/>
              <a:ext cx="744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-40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7523172" y="4643327"/>
              <a:ext cx="744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0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8258025" y="4643327"/>
              <a:ext cx="744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40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8992878" y="4643327"/>
              <a:ext cx="744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80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9727731" y="4643327"/>
              <a:ext cx="744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120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10462585" y="4643327"/>
              <a:ext cx="744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160</a:t>
              </a:r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7283302" y="1085627"/>
              <a:ext cx="1155294" cy="3550167"/>
            </a:xfrm>
            <a:custGeom>
              <a:avLst/>
              <a:gdLst>
                <a:gd name="connsiteX0" fmla="*/ 0 w 1169582"/>
                <a:gd name="connsiteY0" fmla="*/ 3540642 h 3540642"/>
                <a:gd name="connsiteX1" fmla="*/ 340242 w 1169582"/>
                <a:gd name="connsiteY1" fmla="*/ 3242931 h 3540642"/>
                <a:gd name="connsiteX2" fmla="*/ 659219 w 1169582"/>
                <a:gd name="connsiteY2" fmla="*/ 2573080 h 3540642"/>
                <a:gd name="connsiteX3" fmla="*/ 754912 w 1169582"/>
                <a:gd name="connsiteY3" fmla="*/ 1297173 h 3540642"/>
                <a:gd name="connsiteX4" fmla="*/ 935665 w 1169582"/>
                <a:gd name="connsiteY4" fmla="*/ 489098 h 3540642"/>
                <a:gd name="connsiteX5" fmla="*/ 1169582 w 1169582"/>
                <a:gd name="connsiteY5" fmla="*/ 0 h 3540642"/>
                <a:gd name="connsiteX0" fmla="*/ 0 w 1169582"/>
                <a:gd name="connsiteY0" fmla="*/ 3540642 h 3540642"/>
                <a:gd name="connsiteX1" fmla="*/ 387867 w 1169582"/>
                <a:gd name="connsiteY1" fmla="*/ 3204831 h 3540642"/>
                <a:gd name="connsiteX2" fmla="*/ 659219 w 1169582"/>
                <a:gd name="connsiteY2" fmla="*/ 2573080 h 3540642"/>
                <a:gd name="connsiteX3" fmla="*/ 754912 w 1169582"/>
                <a:gd name="connsiteY3" fmla="*/ 1297173 h 3540642"/>
                <a:gd name="connsiteX4" fmla="*/ 935665 w 1169582"/>
                <a:gd name="connsiteY4" fmla="*/ 489098 h 3540642"/>
                <a:gd name="connsiteX5" fmla="*/ 1169582 w 1169582"/>
                <a:gd name="connsiteY5" fmla="*/ 0 h 3540642"/>
                <a:gd name="connsiteX0" fmla="*/ 0 w 1169582"/>
                <a:gd name="connsiteY0" fmla="*/ 3540642 h 3540642"/>
                <a:gd name="connsiteX1" fmla="*/ 387867 w 1169582"/>
                <a:gd name="connsiteY1" fmla="*/ 3204831 h 3540642"/>
                <a:gd name="connsiteX2" fmla="*/ 659219 w 1169582"/>
                <a:gd name="connsiteY2" fmla="*/ 2573080 h 3540642"/>
                <a:gd name="connsiteX3" fmla="*/ 740624 w 1169582"/>
                <a:gd name="connsiteY3" fmla="*/ 1306698 h 3540642"/>
                <a:gd name="connsiteX4" fmla="*/ 935665 w 1169582"/>
                <a:gd name="connsiteY4" fmla="*/ 489098 h 3540642"/>
                <a:gd name="connsiteX5" fmla="*/ 1169582 w 1169582"/>
                <a:gd name="connsiteY5" fmla="*/ 0 h 3540642"/>
                <a:gd name="connsiteX0" fmla="*/ 0 w 1169582"/>
                <a:gd name="connsiteY0" fmla="*/ 3540642 h 3540642"/>
                <a:gd name="connsiteX1" fmla="*/ 387867 w 1169582"/>
                <a:gd name="connsiteY1" fmla="*/ 3204831 h 3540642"/>
                <a:gd name="connsiteX2" fmla="*/ 659219 w 1169582"/>
                <a:gd name="connsiteY2" fmla="*/ 2573080 h 3540642"/>
                <a:gd name="connsiteX3" fmla="*/ 740624 w 1169582"/>
                <a:gd name="connsiteY3" fmla="*/ 1306698 h 3540642"/>
                <a:gd name="connsiteX4" fmla="*/ 907090 w 1169582"/>
                <a:gd name="connsiteY4" fmla="*/ 489098 h 3540642"/>
                <a:gd name="connsiteX5" fmla="*/ 1169582 w 1169582"/>
                <a:gd name="connsiteY5" fmla="*/ 0 h 3540642"/>
                <a:gd name="connsiteX0" fmla="*/ 0 w 1155294"/>
                <a:gd name="connsiteY0" fmla="*/ 3550167 h 3550167"/>
                <a:gd name="connsiteX1" fmla="*/ 387867 w 1155294"/>
                <a:gd name="connsiteY1" fmla="*/ 3214356 h 3550167"/>
                <a:gd name="connsiteX2" fmla="*/ 659219 w 1155294"/>
                <a:gd name="connsiteY2" fmla="*/ 2582605 h 3550167"/>
                <a:gd name="connsiteX3" fmla="*/ 740624 w 1155294"/>
                <a:gd name="connsiteY3" fmla="*/ 1316223 h 3550167"/>
                <a:gd name="connsiteX4" fmla="*/ 907090 w 1155294"/>
                <a:gd name="connsiteY4" fmla="*/ 498623 h 3550167"/>
                <a:gd name="connsiteX5" fmla="*/ 1155294 w 1155294"/>
                <a:gd name="connsiteY5" fmla="*/ 0 h 355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5294" h="3550167">
                  <a:moveTo>
                    <a:pt x="0" y="3550167"/>
                  </a:moveTo>
                  <a:cubicBezTo>
                    <a:pt x="115186" y="3481941"/>
                    <a:pt x="277997" y="3375616"/>
                    <a:pt x="387867" y="3214356"/>
                  </a:cubicBezTo>
                  <a:cubicBezTo>
                    <a:pt x="497737" y="3053096"/>
                    <a:pt x="600426" y="2898960"/>
                    <a:pt x="659219" y="2582605"/>
                  </a:cubicBezTo>
                  <a:cubicBezTo>
                    <a:pt x="718012" y="2266250"/>
                    <a:pt x="699312" y="1663553"/>
                    <a:pt x="740624" y="1316223"/>
                  </a:cubicBezTo>
                  <a:cubicBezTo>
                    <a:pt x="781936" y="968893"/>
                    <a:pt x="837978" y="717993"/>
                    <a:pt x="907090" y="498623"/>
                  </a:cubicBezTo>
                  <a:cubicBezTo>
                    <a:pt x="976202" y="279253"/>
                    <a:pt x="1103903" y="51391"/>
                    <a:pt x="1155294" y="0"/>
                  </a:cubicBezTo>
                </a:path>
              </a:pathLst>
            </a:custGeom>
            <a:ln w="38100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" name="Volný tvar 27"/>
            <p:cNvSpPr/>
            <p:nvPr/>
          </p:nvSpPr>
          <p:spPr>
            <a:xfrm>
              <a:off x="6053138" y="1085850"/>
              <a:ext cx="1833562" cy="3233738"/>
            </a:xfrm>
            <a:custGeom>
              <a:avLst/>
              <a:gdLst>
                <a:gd name="connsiteX0" fmla="*/ 0 w 1833562"/>
                <a:gd name="connsiteY0" fmla="*/ 3233738 h 3233738"/>
                <a:gd name="connsiteX1" fmla="*/ 233362 w 1833562"/>
                <a:gd name="connsiteY1" fmla="*/ 2357438 h 3233738"/>
                <a:gd name="connsiteX2" fmla="*/ 647700 w 1833562"/>
                <a:gd name="connsiteY2" fmla="*/ 1290638 h 3233738"/>
                <a:gd name="connsiteX3" fmla="*/ 1100137 w 1833562"/>
                <a:gd name="connsiteY3" fmla="*/ 557213 h 3233738"/>
                <a:gd name="connsiteX4" fmla="*/ 1566862 w 1833562"/>
                <a:gd name="connsiteY4" fmla="*/ 109538 h 3233738"/>
                <a:gd name="connsiteX5" fmla="*/ 1833562 w 1833562"/>
                <a:gd name="connsiteY5" fmla="*/ 0 h 32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3562" h="3233738">
                  <a:moveTo>
                    <a:pt x="0" y="3233738"/>
                  </a:moveTo>
                  <a:cubicBezTo>
                    <a:pt x="62706" y="2957513"/>
                    <a:pt x="125412" y="2681288"/>
                    <a:pt x="233362" y="2357438"/>
                  </a:cubicBezTo>
                  <a:cubicBezTo>
                    <a:pt x="341312" y="2033588"/>
                    <a:pt x="503238" y="1590675"/>
                    <a:pt x="647700" y="1290638"/>
                  </a:cubicBezTo>
                  <a:cubicBezTo>
                    <a:pt x="792162" y="990601"/>
                    <a:pt x="946943" y="754063"/>
                    <a:pt x="1100137" y="557213"/>
                  </a:cubicBezTo>
                  <a:cubicBezTo>
                    <a:pt x="1253331" y="360363"/>
                    <a:pt x="1444625" y="202407"/>
                    <a:pt x="1566862" y="109538"/>
                  </a:cubicBezTo>
                  <a:cubicBezTo>
                    <a:pt x="1689099" y="16669"/>
                    <a:pt x="1789906" y="11112"/>
                    <a:pt x="1833562" y="0"/>
                  </a:cubicBezTo>
                </a:path>
              </a:pathLst>
            </a:custGeom>
            <a:ln w="38100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" name="Volný tvar 28"/>
            <p:cNvSpPr/>
            <p:nvPr/>
          </p:nvSpPr>
          <p:spPr>
            <a:xfrm>
              <a:off x="7900988" y="1076325"/>
              <a:ext cx="2524125" cy="3548063"/>
            </a:xfrm>
            <a:custGeom>
              <a:avLst/>
              <a:gdLst>
                <a:gd name="connsiteX0" fmla="*/ 0 w 2524125"/>
                <a:gd name="connsiteY0" fmla="*/ 3548063 h 3548063"/>
                <a:gd name="connsiteX1" fmla="*/ 904875 w 2524125"/>
                <a:gd name="connsiteY1" fmla="*/ 3228975 h 3548063"/>
                <a:gd name="connsiteX2" fmla="*/ 1576388 w 2524125"/>
                <a:gd name="connsiteY2" fmla="*/ 2571750 h 3548063"/>
                <a:gd name="connsiteX3" fmla="*/ 2100263 w 2524125"/>
                <a:gd name="connsiteY3" fmla="*/ 1471613 h 3548063"/>
                <a:gd name="connsiteX4" fmla="*/ 2357438 w 2524125"/>
                <a:gd name="connsiteY4" fmla="*/ 685800 h 3548063"/>
                <a:gd name="connsiteX5" fmla="*/ 2524125 w 2524125"/>
                <a:gd name="connsiteY5" fmla="*/ 0 h 354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4125" h="3548063">
                  <a:moveTo>
                    <a:pt x="0" y="3548063"/>
                  </a:moveTo>
                  <a:cubicBezTo>
                    <a:pt x="321072" y="3469878"/>
                    <a:pt x="642144" y="3391694"/>
                    <a:pt x="904875" y="3228975"/>
                  </a:cubicBezTo>
                  <a:cubicBezTo>
                    <a:pt x="1167606" y="3066256"/>
                    <a:pt x="1377157" y="2864644"/>
                    <a:pt x="1576388" y="2571750"/>
                  </a:cubicBezTo>
                  <a:cubicBezTo>
                    <a:pt x="1775619" y="2278856"/>
                    <a:pt x="1970088" y="1785938"/>
                    <a:pt x="2100263" y="1471613"/>
                  </a:cubicBezTo>
                  <a:cubicBezTo>
                    <a:pt x="2230438" y="1157288"/>
                    <a:pt x="2286794" y="931069"/>
                    <a:pt x="2357438" y="685800"/>
                  </a:cubicBezTo>
                  <a:cubicBezTo>
                    <a:pt x="2428082" y="440531"/>
                    <a:pt x="2496344" y="112713"/>
                    <a:pt x="2524125" y="0"/>
                  </a:cubicBezTo>
                </a:path>
              </a:pathLst>
            </a:custGeom>
            <a:ln w="38100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5930547" y="1234173"/>
              <a:ext cx="12298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křivka usilovného </a:t>
              </a:r>
              <a:r>
                <a:rPr lang="cs-CZ" sz="1600" dirty="0" err="1"/>
                <a:t>inspiria</a:t>
              </a:r>
              <a:r>
                <a:rPr lang="cs-CZ" sz="1600" dirty="0"/>
                <a:t> </a:t>
              </a: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8307395" y="1335784"/>
              <a:ext cx="122983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křivka </a:t>
              </a:r>
              <a:r>
                <a:rPr lang="cs-CZ" sz="1600" dirty="0" err="1"/>
                <a:t>relaxačnho</a:t>
              </a:r>
              <a:r>
                <a:rPr lang="cs-CZ" sz="1600" dirty="0"/>
                <a:t> tlaku respiračního systému</a:t>
              </a: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10206793" y="2319181"/>
              <a:ext cx="12298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křivka usilovného </a:t>
              </a:r>
              <a:r>
                <a:rPr lang="cs-CZ" sz="1600" dirty="0" err="1"/>
                <a:t>expiria</a:t>
              </a:r>
              <a:endParaRPr lang="cs-CZ" sz="1600" dirty="0"/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7989527" y="2852810"/>
              <a:ext cx="1851858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cs-CZ" sz="1600" dirty="0"/>
                <a:t>klidová výdechová poloha</a:t>
              </a:r>
            </a:p>
            <a:p>
              <a:pPr>
                <a:lnSpc>
                  <a:spcPts val="1500"/>
                </a:lnSpc>
              </a:pPr>
              <a:r>
                <a:rPr lang="cs-CZ" sz="1600" dirty="0"/>
                <a:t>(relaxační objem)</a:t>
              </a:r>
            </a:p>
          </p:txBody>
        </p:sp>
        <p:cxnSp>
          <p:nvCxnSpPr>
            <p:cNvPr id="35" name="Přímá spojnice se šipkou 34"/>
            <p:cNvCxnSpPr/>
            <p:nvPr/>
          </p:nvCxnSpPr>
          <p:spPr bwMode="auto">
            <a:xfrm>
              <a:off x="11436629" y="1085850"/>
              <a:ext cx="0" cy="355405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TextovéPole 36"/>
            <p:cNvSpPr txBox="1"/>
            <p:nvPr/>
          </p:nvSpPr>
          <p:spPr>
            <a:xfrm>
              <a:off x="11384616" y="1358527"/>
              <a:ext cx="430887" cy="244078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cs-CZ" sz="1600" dirty="0"/>
                <a:t>Vitální kapacita</a:t>
              </a:r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4807736" y="1649671"/>
              <a:ext cx="677108" cy="302712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cs-CZ" sz="1600" dirty="0"/>
                <a:t>Objemová změna od hodnoty relaxačního objemu (l)</a:t>
              </a:r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6226344" y="5024510"/>
              <a:ext cx="33114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err="1"/>
                <a:t>Intrapulmonální</a:t>
              </a:r>
              <a:r>
                <a:rPr lang="cs-CZ" sz="1600" dirty="0"/>
                <a:t> tlak (</a:t>
              </a:r>
              <a:r>
                <a:rPr lang="cs-CZ" sz="1600" dirty="0" err="1"/>
                <a:t>mmHg</a:t>
              </a:r>
              <a:r>
                <a:rPr lang="cs-CZ" sz="1600" dirty="0"/>
                <a:t>)</a:t>
              </a:r>
              <a:br>
                <a:rPr lang="cs-CZ" sz="1600" dirty="0"/>
              </a:br>
              <a:r>
                <a:rPr lang="cs-CZ" sz="1600" dirty="0"/>
                <a:t>(0=atmosférický tlak)</a:t>
              </a:r>
            </a:p>
          </p:txBody>
        </p:sp>
        <p:cxnSp>
          <p:nvCxnSpPr>
            <p:cNvPr id="40" name="Přímá spojnice 39"/>
            <p:cNvCxnSpPr>
              <a:stCxn id="31" idx="2"/>
              <a:endCxn id="28" idx="2"/>
            </p:cNvCxnSpPr>
            <p:nvPr/>
          </p:nvCxnSpPr>
          <p:spPr bwMode="auto">
            <a:xfrm>
              <a:off x="6545465" y="2065170"/>
              <a:ext cx="155373" cy="3113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Přímá spojnice 41"/>
            <p:cNvCxnSpPr/>
            <p:nvPr/>
          </p:nvCxnSpPr>
          <p:spPr bwMode="auto">
            <a:xfrm flipH="1">
              <a:off x="8067675" y="1982116"/>
              <a:ext cx="239721" cy="1846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Přímá spojnice 44"/>
            <p:cNvCxnSpPr/>
            <p:nvPr/>
          </p:nvCxnSpPr>
          <p:spPr bwMode="auto">
            <a:xfrm flipH="1">
              <a:off x="7886700" y="3522225"/>
              <a:ext cx="718556" cy="39552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Přímá spojnice 47"/>
            <p:cNvCxnSpPr>
              <a:endCxn id="33" idx="1"/>
            </p:cNvCxnSpPr>
            <p:nvPr/>
          </p:nvCxnSpPr>
          <p:spPr bwMode="auto">
            <a:xfrm>
              <a:off x="9963150" y="2704271"/>
              <a:ext cx="243643" cy="304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54400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Pneumotorax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81000" y="1026203"/>
            <a:ext cx="11715893" cy="3132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nahromadění vzduchu či jiného plynu v pleurální dutině s částečným nebo úplným kolapsem plíce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Může být traumatický (poranění hrudníku, zlomenina žeber), spontánní (není znám původ), důsledek onemocnění (CHOPN, </a:t>
            </a:r>
            <a:r>
              <a:rPr lang="cs-CZ" sz="2400" dirty="0" err="1"/>
              <a:t>cysticá</a:t>
            </a:r>
            <a:r>
              <a:rPr lang="cs-CZ" sz="2400" dirty="0"/>
              <a:t> fibróza), způsobený chirurgickým zákrokem 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Projevy: dušnost, bolest, vyšší odpor plic, snížení srdečního plnění, pokles krevního tlaku,  tachykardie, snížená saturace krve kyslíkem</a:t>
            </a:r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>
          <a:xfrm>
            <a:off x="402775" y="4054936"/>
            <a:ext cx="7086600" cy="2514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None/>
            </a:pPr>
            <a:r>
              <a:rPr lang="cs-CZ" sz="2000" b="1" dirty="0"/>
              <a:t>Tenzní pneumotorax</a:t>
            </a:r>
            <a:r>
              <a:rPr lang="cs-CZ" sz="2000" dirty="0"/>
              <a:t>: vzniká tzv. ventilovým mechanismem, kdy při nádechu proniká do pleurální dutiny vzduch a při výdechu se defekt uzavírá, čímž se vzduch hromadí v dutině. Nejnebezpečnější, protože vzduch hromadící se v dutině hrudní postupně utlačuje všechny orgány mediastina na nepostiženou stranu, čímž se utlačuje i druhá plíce, zhoršuje funkce srdce a hrozí poškození velkých cév. </a:t>
            </a:r>
          </a:p>
        </p:txBody>
      </p:sp>
      <p:pic>
        <p:nvPicPr>
          <p:cNvPr id="7" name="Picture 2" descr="C:\Users\Johanka\Desktop\výuka\přednáška bakaláři\hotové přednášky\dýchání\obrázky\Pneumothorax_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344" y="3476321"/>
            <a:ext cx="4604656" cy="337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68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Regulace dýchání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06" y="96926"/>
            <a:ext cx="5331761" cy="59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Group 42"/>
          <p:cNvGrpSpPr>
            <a:grpSpLocks noChangeAspect="1"/>
          </p:cNvGrpSpPr>
          <p:nvPr/>
        </p:nvGrpSpPr>
        <p:grpSpPr bwMode="auto">
          <a:xfrm>
            <a:off x="984345" y="1389200"/>
            <a:ext cx="4557420" cy="4690687"/>
            <a:chOff x="768" y="57"/>
            <a:chExt cx="3847" cy="4023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2064" y="57"/>
              <a:ext cx="2551" cy="3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sk-SK" altLang="sk-SK" sz="1800" dirty="0">
                  <a:cs typeface="Arial" charset="0"/>
                </a:rPr>
                <a:t>Vyšší centra CNS (</a:t>
              </a:r>
              <a:r>
                <a:rPr lang="sk-SK" altLang="sk-SK" sz="1800" dirty="0" err="1">
                  <a:cs typeface="Arial" charset="0"/>
                </a:rPr>
                <a:t>kortex</a:t>
              </a:r>
              <a:r>
                <a:rPr lang="sk-SK" altLang="sk-SK" sz="1800" dirty="0">
                  <a:cs typeface="Arial" charset="0"/>
                </a:rPr>
                <a:t>)</a:t>
              </a: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064" y="1153"/>
              <a:ext cx="1872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sk-SK" altLang="sk-SK" sz="1800" b="1" dirty="0">
                  <a:cs typeface="Arial" charset="0"/>
                </a:rPr>
                <a:t>DC</a:t>
              </a:r>
            </a:p>
            <a:p>
              <a:pPr algn="ctr" eaLnBrk="1" hangingPunct="1"/>
              <a:r>
                <a:rPr lang="sk-SK" altLang="sk-SK" sz="1800" dirty="0">
                  <a:cs typeface="Arial" charset="0"/>
                </a:rPr>
                <a:t>(m. </a:t>
              </a:r>
              <a:r>
                <a:rPr lang="sk-SK" altLang="sk-SK" sz="1800" dirty="0" err="1">
                  <a:cs typeface="Arial" charset="0"/>
                </a:rPr>
                <a:t>oblongata</a:t>
              </a:r>
              <a:r>
                <a:rPr lang="sk-SK" altLang="sk-SK" sz="1800" dirty="0">
                  <a:cs typeface="Arial" charset="0"/>
                </a:rPr>
                <a:t>)</a:t>
              </a: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2064" y="597"/>
              <a:ext cx="2453" cy="4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sk-SK" altLang="sk-SK" sz="1800" dirty="0" err="1">
                  <a:solidFill>
                    <a:schemeClr val="bg1"/>
                  </a:solidFill>
                  <a:cs typeface="Arial" charset="0"/>
                </a:rPr>
                <a:t>Centrální</a:t>
              </a:r>
              <a:r>
                <a:rPr lang="sk-SK" altLang="sk-SK" sz="1800" dirty="0">
                  <a:solidFill>
                    <a:schemeClr val="bg1"/>
                  </a:solidFill>
                  <a:cs typeface="Arial" charset="0"/>
                </a:rPr>
                <a:t> </a:t>
              </a:r>
              <a:r>
                <a:rPr lang="sk-SK" altLang="sk-SK" sz="1800" dirty="0" err="1">
                  <a:solidFill>
                    <a:schemeClr val="bg1"/>
                  </a:solidFill>
                  <a:cs typeface="Arial" charset="0"/>
                </a:rPr>
                <a:t>chemoreceptory</a:t>
              </a:r>
              <a:endParaRPr lang="sk-SK" altLang="sk-SK" sz="18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3024" y="98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3504" y="1704"/>
              <a:ext cx="0" cy="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4272" y="1392"/>
              <a:ext cx="0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3936" y="1392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584" y="1920"/>
              <a:ext cx="57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r>
                <a:rPr lang="sk-SK" altLang="sk-SK" sz="1800" dirty="0" err="1">
                  <a:solidFill>
                    <a:schemeClr val="bg1"/>
                  </a:solidFill>
                  <a:cs typeface="Arial" charset="0"/>
                </a:rPr>
                <a:t>Periferní</a:t>
              </a:r>
              <a:endParaRPr lang="sk-SK" altLang="sk-SK" sz="1800" dirty="0">
                <a:solidFill>
                  <a:schemeClr val="bg1"/>
                </a:solidFill>
                <a:cs typeface="Arial" charset="0"/>
              </a:endParaRPr>
            </a:p>
            <a:p>
              <a:pPr algn="ctr" eaLnBrk="1" hangingPunct="1"/>
              <a:r>
                <a:rPr lang="sk-SK" altLang="sk-SK" sz="1800" dirty="0" err="1">
                  <a:solidFill>
                    <a:schemeClr val="bg1"/>
                  </a:solidFill>
                  <a:cs typeface="Arial" charset="0"/>
                </a:rPr>
                <a:t>chemoreceptory</a:t>
              </a:r>
              <a:endParaRPr lang="sk-SK" altLang="sk-SK" sz="18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615" y="432"/>
              <a:ext cx="0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H="1">
              <a:off x="3936" y="1296"/>
              <a:ext cx="6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4080" y="20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3264" y="2004"/>
              <a:ext cx="528" cy="14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r>
                <a:rPr lang="sk-SK" altLang="sk-SK" sz="1800">
                  <a:cs typeface="Arial" charset="0"/>
                </a:rPr>
                <a:t>Respirační svaly</a:t>
              </a: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3792" y="2004"/>
              <a:ext cx="288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r>
                <a:rPr lang="sk-SK" altLang="sk-SK" sz="1600">
                  <a:solidFill>
                    <a:schemeClr val="bg1"/>
                  </a:solidFill>
                  <a:cs typeface="Arial" charset="0"/>
                </a:rPr>
                <a:t>Mechanoreceptory</a:t>
              </a: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>
              <a:off x="1248" y="3552"/>
              <a:ext cx="0" cy="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23" name="Line 29"/>
            <p:cNvSpPr>
              <a:spLocks noChangeShapeType="1"/>
            </p:cNvSpPr>
            <p:nvPr/>
          </p:nvSpPr>
          <p:spPr bwMode="auto">
            <a:xfrm>
              <a:off x="1248" y="3552"/>
              <a:ext cx="0" cy="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grpSp>
          <p:nvGrpSpPr>
            <p:cNvPr id="24" name="Group 33"/>
            <p:cNvGrpSpPr>
              <a:grpSpLocks/>
            </p:cNvGrpSpPr>
            <p:nvPr/>
          </p:nvGrpSpPr>
          <p:grpSpPr bwMode="auto">
            <a:xfrm>
              <a:off x="768" y="288"/>
              <a:ext cx="3600" cy="3792"/>
              <a:chOff x="720" y="144"/>
              <a:chExt cx="3600" cy="3792"/>
            </a:xfrm>
          </p:grpSpPr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720" y="144"/>
                <a:ext cx="528" cy="37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ctr" eaLnBrk="1" hangingPunct="1"/>
                <a:r>
                  <a:rPr lang="sk-SK" altLang="sk-SK" sz="1800">
                    <a:cs typeface="Arial" charset="0"/>
                  </a:rPr>
                  <a:t>Krev</a:t>
                </a: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1248" y="3552"/>
                <a:ext cx="3072" cy="3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sk-SK" altLang="sk-SK" sz="1800">
                    <a:cs typeface="Arial" charset="0"/>
                  </a:rPr>
                  <a:t>Krev</a:t>
                </a:r>
              </a:p>
            </p:txBody>
          </p:sp>
          <p:sp>
            <p:nvSpPr>
              <p:cNvPr id="34" name="Line 32"/>
              <p:cNvSpPr>
                <a:spLocks noChangeShapeType="1"/>
              </p:cNvSpPr>
              <p:nvPr/>
            </p:nvSpPr>
            <p:spPr bwMode="auto">
              <a:xfrm>
                <a:off x="1248" y="355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 sz="1800"/>
              </a:p>
            </p:txBody>
          </p:sp>
        </p:grpSp>
        <p:sp>
          <p:nvSpPr>
            <p:cNvPr id="25" name="Line 35"/>
            <p:cNvSpPr>
              <a:spLocks noChangeShapeType="1"/>
            </p:cNvSpPr>
            <p:nvPr/>
          </p:nvSpPr>
          <p:spPr bwMode="auto">
            <a:xfrm>
              <a:off x="1741" y="7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26" name="Line 36"/>
            <p:cNvSpPr>
              <a:spLocks noChangeShapeType="1"/>
            </p:cNvSpPr>
            <p:nvPr/>
          </p:nvSpPr>
          <p:spPr bwMode="auto">
            <a:xfrm>
              <a:off x="3504" y="3492"/>
              <a:ext cx="0" cy="2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27" name="Line 37"/>
            <p:cNvSpPr>
              <a:spLocks noChangeShapeType="1"/>
            </p:cNvSpPr>
            <p:nvPr/>
          </p:nvSpPr>
          <p:spPr bwMode="auto">
            <a:xfrm>
              <a:off x="1296" y="259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28" name="Line 38"/>
            <p:cNvSpPr>
              <a:spLocks noChangeShapeType="1"/>
            </p:cNvSpPr>
            <p:nvPr/>
          </p:nvSpPr>
          <p:spPr bwMode="auto">
            <a:xfrm>
              <a:off x="1296" y="76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29" name="Line 39"/>
            <p:cNvSpPr>
              <a:spLocks noChangeShapeType="1"/>
            </p:cNvSpPr>
            <p:nvPr/>
          </p:nvSpPr>
          <p:spPr bwMode="auto">
            <a:xfrm>
              <a:off x="1632" y="144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30" name="Line 40"/>
            <p:cNvSpPr>
              <a:spLocks noChangeShapeType="1"/>
            </p:cNvSpPr>
            <p:nvPr/>
          </p:nvSpPr>
          <p:spPr bwMode="auto">
            <a:xfrm flipV="1">
              <a:off x="1872" y="1344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31" name="Line 41"/>
            <p:cNvSpPr>
              <a:spLocks noChangeShapeType="1"/>
            </p:cNvSpPr>
            <p:nvPr/>
          </p:nvSpPr>
          <p:spPr bwMode="auto">
            <a:xfrm>
              <a:off x="1872" y="1344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</p:grpSp>
    </p:spTree>
    <p:extLst>
      <p:ext uri="{BB962C8B-B14F-4D97-AF65-F5344CB8AC3E}">
        <p14:creationId xmlns:p14="http://schemas.microsoft.com/office/powerpoint/2010/main" val="2914810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Pneumografie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17002"/>
            <a:ext cx="6440820" cy="504409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= metoda registrace dýchacích pohybů </a:t>
            </a:r>
          </a:p>
          <a:p>
            <a:r>
              <a:rPr lang="cs-CZ" dirty="0"/>
              <a:t>Dýchací svaly</a:t>
            </a:r>
          </a:p>
          <a:p>
            <a:pPr lvl="1"/>
            <a:r>
              <a:rPr lang="cs-CZ" dirty="0"/>
              <a:t>Hlavní inspirační svaly: bránice a zevní </a:t>
            </a:r>
            <a:br>
              <a:rPr lang="cs-CZ" dirty="0"/>
            </a:br>
            <a:r>
              <a:rPr lang="cs-CZ" dirty="0"/>
              <a:t>mezižeberní svaly</a:t>
            </a:r>
          </a:p>
          <a:p>
            <a:pPr lvl="1"/>
            <a:r>
              <a:rPr lang="cs-CZ" dirty="0"/>
              <a:t>Pomocné dýchací svaly: </a:t>
            </a:r>
            <a:r>
              <a:rPr lang="cs-CZ" dirty="0" err="1"/>
              <a:t>musculus</a:t>
            </a:r>
            <a:r>
              <a:rPr lang="cs-CZ" dirty="0"/>
              <a:t> </a:t>
            </a:r>
            <a:r>
              <a:rPr lang="cs-CZ" dirty="0" err="1"/>
              <a:t>sternocleidomastoideus</a:t>
            </a:r>
            <a:r>
              <a:rPr lang="cs-CZ" dirty="0"/>
              <a:t> a skupina </a:t>
            </a:r>
            <a:r>
              <a:rPr lang="cs-CZ" dirty="0" err="1"/>
              <a:t>skalenových</a:t>
            </a:r>
            <a:r>
              <a:rPr lang="cs-CZ" dirty="0"/>
              <a:t> svalů</a:t>
            </a:r>
          </a:p>
          <a:p>
            <a:pPr lvl="1"/>
            <a:r>
              <a:rPr lang="cs-CZ" dirty="0"/>
              <a:t>Exspirační (výdechové) svaly: vnitřní mezižeberní svaly a svaly přední břišní stěny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Nádech – aktivní děj</a:t>
            </a:r>
          </a:p>
          <a:p>
            <a:pPr lvl="1"/>
            <a:r>
              <a:rPr lang="cs-CZ" dirty="0"/>
              <a:t>Výdech – v klidu je pasivní (elasticita plic táhne hrudní stěnu zpět do výdechové polohy )usilovný výdech je aktivní (použití výdechových svalů)</a:t>
            </a:r>
          </a:p>
          <a:p>
            <a:endParaRPr lang="cs-CZ" dirty="0"/>
          </a:p>
        </p:txBody>
      </p:sp>
      <p:grpSp>
        <p:nvGrpSpPr>
          <p:cNvPr id="15" name="Skupina 14"/>
          <p:cNvGrpSpPr>
            <a:grpSpLocks noChangeAspect="1"/>
          </p:cNvGrpSpPr>
          <p:nvPr/>
        </p:nvGrpSpPr>
        <p:grpSpPr>
          <a:xfrm>
            <a:off x="6657413" y="1755707"/>
            <a:ext cx="5536369" cy="4033857"/>
            <a:chOff x="846028" y="2239126"/>
            <a:chExt cx="6184884" cy="4618874"/>
          </a:xfrm>
        </p:grpSpPr>
        <p:grpSp>
          <p:nvGrpSpPr>
            <p:cNvPr id="6" name="Skupina 5"/>
            <p:cNvGrpSpPr>
              <a:grpSpLocks noChangeAspect="1"/>
            </p:cNvGrpSpPr>
            <p:nvPr/>
          </p:nvGrpSpPr>
          <p:grpSpPr>
            <a:xfrm>
              <a:off x="846028" y="2239126"/>
              <a:ext cx="6184884" cy="4618874"/>
              <a:chOff x="304800" y="764704"/>
              <a:chExt cx="8159202" cy="6093296"/>
            </a:xfrm>
          </p:grpSpPr>
          <p:pic>
            <p:nvPicPr>
              <p:cNvPr id="7" name="Picture 2" descr="dychani Exsp Hrudní koš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" y="3962400"/>
                <a:ext cx="2171700" cy="256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3" descr="dychani Exsp Plic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4024" y="3813175"/>
                <a:ext cx="3105150" cy="3044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 descr="dychani Exsp Žebr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92416" y="3657600"/>
                <a:ext cx="1779588" cy="2279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5" descr="dychani Insp Hrudní koš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1532756"/>
                <a:ext cx="2582863" cy="2400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" descr="dychani Insp Plice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7824" y="764704"/>
                <a:ext cx="3387725" cy="305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dychani Insp Žebra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1214" y="1456556"/>
                <a:ext cx="1982788" cy="201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Obdélník 12"/>
            <p:cNvSpPr/>
            <p:nvPr/>
          </p:nvSpPr>
          <p:spPr>
            <a:xfrm>
              <a:off x="1948417" y="2711747"/>
              <a:ext cx="1618306" cy="528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dirty="0"/>
                <a:t>nádech</a:t>
              </a:r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1973846" y="4663061"/>
              <a:ext cx="1426838" cy="528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dirty="0"/>
                <a:t>výdech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497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Chemické řízení ventilace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r>
              <a:rPr lang="cs-CZ" dirty="0"/>
              <a:t>Ventilace = dechový objem * frekvence dýchání</a:t>
            </a:r>
          </a:p>
          <a:p>
            <a:pPr lvl="1"/>
            <a:r>
              <a:rPr lang="cs-CZ" dirty="0"/>
              <a:t>Objem vzduchu prodýchaný za čas (l/min)</a:t>
            </a:r>
          </a:p>
          <a:p>
            <a:pPr lvl="1"/>
            <a:r>
              <a:rPr lang="cs-CZ" dirty="0"/>
              <a:t>Frekvence dýchání v pneumografii – dána délkou dechového cyklu (BI), délkou </a:t>
            </a:r>
            <a:r>
              <a:rPr lang="cs-CZ" dirty="0" err="1"/>
              <a:t>inspiria</a:t>
            </a:r>
            <a:r>
              <a:rPr lang="cs-CZ" dirty="0"/>
              <a:t> (Ti) a </a:t>
            </a:r>
            <a:r>
              <a:rPr lang="cs-CZ" dirty="0" err="1"/>
              <a:t>expiria</a:t>
            </a:r>
            <a:r>
              <a:rPr lang="cs-CZ" dirty="0"/>
              <a:t> (Te)</a:t>
            </a:r>
          </a:p>
          <a:p>
            <a:pPr lvl="1"/>
            <a:r>
              <a:rPr lang="cs-CZ" dirty="0"/>
              <a:t>Hloubka dýchání v pneumografii – amplituda dechu (</a:t>
            </a:r>
            <a:r>
              <a:rPr lang="cs-CZ" dirty="0" err="1"/>
              <a:t>Amp</a:t>
            </a:r>
            <a:r>
              <a:rPr lang="cs-CZ" dirty="0"/>
              <a:t>)</a:t>
            </a:r>
          </a:p>
          <a:p>
            <a:pPr marL="324000" lvl="1" indent="0">
              <a:buNone/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Chemická regulace ventilace</a:t>
            </a:r>
            <a:r>
              <a:rPr lang="cs-CZ" sz="2000" dirty="0"/>
              <a:t>: </a:t>
            </a:r>
            <a:br>
              <a:rPr lang="cs-CZ" sz="2000" dirty="0"/>
            </a:br>
            <a:r>
              <a:rPr lang="cs-CZ" sz="2000" dirty="0"/>
              <a:t>hloubky a frekvence dýchání na základě </a:t>
            </a:r>
            <a:br>
              <a:rPr lang="cs-CZ" sz="2000" dirty="0"/>
            </a:br>
            <a:r>
              <a:rPr lang="cs-CZ" sz="2000" dirty="0"/>
              <a:t>informací z chemoreceptorů</a:t>
            </a:r>
            <a:endParaRPr lang="cs-CZ" dirty="0"/>
          </a:p>
          <a:p>
            <a:r>
              <a:rPr lang="cs-CZ" dirty="0"/>
              <a:t>Chemoreceptory</a:t>
            </a:r>
          </a:p>
          <a:p>
            <a:pPr lvl="1"/>
            <a:r>
              <a:rPr lang="cs-CZ" dirty="0"/>
              <a:t>Centrální - buňky v prodloužené míše blízko respiračního centra</a:t>
            </a:r>
          </a:p>
          <a:p>
            <a:pPr lvl="1"/>
            <a:r>
              <a:rPr lang="cs-CZ" dirty="0"/>
              <a:t>Periferní – karotické a aortální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8386802" y="3337590"/>
            <a:ext cx="2955657" cy="2348095"/>
            <a:chOff x="1918742" y="2289367"/>
            <a:chExt cx="5181600" cy="4392444"/>
          </a:xfrm>
        </p:grpSpPr>
        <p:sp>
          <p:nvSpPr>
            <p:cNvPr id="7" name="Volný tvar 6"/>
            <p:cNvSpPr/>
            <p:nvPr/>
          </p:nvSpPr>
          <p:spPr>
            <a:xfrm>
              <a:off x="1918742" y="2289367"/>
              <a:ext cx="5181600" cy="3306174"/>
            </a:xfrm>
            <a:custGeom>
              <a:avLst/>
              <a:gdLst>
                <a:gd name="connsiteX0" fmla="*/ 0 w 5181600"/>
                <a:gd name="connsiteY0" fmla="*/ 3091937 h 3222565"/>
                <a:gd name="connsiteX1" fmla="*/ 1161143 w 5181600"/>
                <a:gd name="connsiteY1" fmla="*/ 116508 h 3222565"/>
                <a:gd name="connsiteX2" fmla="*/ 2743200 w 5181600"/>
                <a:gd name="connsiteY2" fmla="*/ 856737 h 3222565"/>
                <a:gd name="connsiteX3" fmla="*/ 5181600 w 5181600"/>
                <a:gd name="connsiteY3" fmla="*/ 3222565 h 3222565"/>
                <a:gd name="connsiteX0" fmla="*/ 0 w 5181600"/>
                <a:gd name="connsiteY0" fmla="*/ 3116037 h 3246665"/>
                <a:gd name="connsiteX1" fmla="*/ 1161143 w 5181600"/>
                <a:gd name="connsiteY1" fmla="*/ 140608 h 3246665"/>
                <a:gd name="connsiteX2" fmla="*/ 2859314 w 5181600"/>
                <a:gd name="connsiteY2" fmla="*/ 764723 h 3246665"/>
                <a:gd name="connsiteX3" fmla="*/ 5181600 w 5181600"/>
                <a:gd name="connsiteY3" fmla="*/ 3246665 h 3246665"/>
                <a:gd name="connsiteX0" fmla="*/ 0 w 5181600"/>
                <a:gd name="connsiteY0" fmla="*/ 3116037 h 3246665"/>
                <a:gd name="connsiteX1" fmla="*/ 1161143 w 5181600"/>
                <a:gd name="connsiteY1" fmla="*/ 140608 h 3246665"/>
                <a:gd name="connsiteX2" fmla="*/ 2859314 w 5181600"/>
                <a:gd name="connsiteY2" fmla="*/ 764723 h 3246665"/>
                <a:gd name="connsiteX3" fmla="*/ 5181600 w 5181600"/>
                <a:gd name="connsiteY3" fmla="*/ 3246665 h 3246665"/>
                <a:gd name="connsiteX0" fmla="*/ 0 w 5181600"/>
                <a:gd name="connsiteY0" fmla="*/ 3017421 h 3148049"/>
                <a:gd name="connsiteX1" fmla="*/ 584795 w 5181600"/>
                <a:gd name="connsiteY1" fmla="*/ 1558277 h 3148049"/>
                <a:gd name="connsiteX2" fmla="*/ 1161143 w 5181600"/>
                <a:gd name="connsiteY2" fmla="*/ 41992 h 3148049"/>
                <a:gd name="connsiteX3" fmla="*/ 2859314 w 5181600"/>
                <a:gd name="connsiteY3" fmla="*/ 666107 h 3148049"/>
                <a:gd name="connsiteX4" fmla="*/ 5181600 w 5181600"/>
                <a:gd name="connsiteY4" fmla="*/ 3148049 h 3148049"/>
                <a:gd name="connsiteX0" fmla="*/ 0 w 5181600"/>
                <a:gd name="connsiteY0" fmla="*/ 3119895 h 3250523"/>
                <a:gd name="connsiteX1" fmla="*/ 584795 w 5181600"/>
                <a:gd name="connsiteY1" fmla="*/ 1660751 h 3250523"/>
                <a:gd name="connsiteX2" fmla="*/ 1348512 w 5181600"/>
                <a:gd name="connsiteY2" fmla="*/ 33393 h 3250523"/>
                <a:gd name="connsiteX3" fmla="*/ 2859314 w 5181600"/>
                <a:gd name="connsiteY3" fmla="*/ 768581 h 3250523"/>
                <a:gd name="connsiteX4" fmla="*/ 5181600 w 5181600"/>
                <a:gd name="connsiteY4" fmla="*/ 3250523 h 3250523"/>
                <a:gd name="connsiteX0" fmla="*/ 0 w 5181600"/>
                <a:gd name="connsiteY0" fmla="*/ 3086575 h 3217203"/>
                <a:gd name="connsiteX1" fmla="*/ 584795 w 5181600"/>
                <a:gd name="connsiteY1" fmla="*/ 1627431 h 3217203"/>
                <a:gd name="connsiteX2" fmla="*/ 1348512 w 5181600"/>
                <a:gd name="connsiteY2" fmla="*/ 73 h 3217203"/>
                <a:gd name="connsiteX3" fmla="*/ 3608791 w 5181600"/>
                <a:gd name="connsiteY3" fmla="*/ 1690483 h 3217203"/>
                <a:gd name="connsiteX4" fmla="*/ 5181600 w 5181600"/>
                <a:gd name="connsiteY4" fmla="*/ 3217203 h 3217203"/>
                <a:gd name="connsiteX0" fmla="*/ 0 w 5181600"/>
                <a:gd name="connsiteY0" fmla="*/ 3086575 h 3217203"/>
                <a:gd name="connsiteX1" fmla="*/ 584795 w 5181600"/>
                <a:gd name="connsiteY1" fmla="*/ 1627431 h 3217203"/>
                <a:gd name="connsiteX2" fmla="*/ 1348512 w 5181600"/>
                <a:gd name="connsiteY2" fmla="*/ 73 h 3217203"/>
                <a:gd name="connsiteX3" fmla="*/ 3608791 w 5181600"/>
                <a:gd name="connsiteY3" fmla="*/ 1690483 h 3217203"/>
                <a:gd name="connsiteX4" fmla="*/ 5181600 w 5181600"/>
                <a:gd name="connsiteY4" fmla="*/ 3217203 h 3217203"/>
                <a:gd name="connsiteX0" fmla="*/ 0 w 5181600"/>
                <a:gd name="connsiteY0" fmla="*/ 3130999 h 3261627"/>
                <a:gd name="connsiteX1" fmla="*/ 584795 w 5181600"/>
                <a:gd name="connsiteY1" fmla="*/ 1671855 h 3261627"/>
                <a:gd name="connsiteX2" fmla="*/ 1473425 w 5181600"/>
                <a:gd name="connsiteY2" fmla="*/ 69 h 3261627"/>
                <a:gd name="connsiteX3" fmla="*/ 3608791 w 5181600"/>
                <a:gd name="connsiteY3" fmla="*/ 1734907 h 3261627"/>
                <a:gd name="connsiteX4" fmla="*/ 5181600 w 5181600"/>
                <a:gd name="connsiteY4" fmla="*/ 3261627 h 3261627"/>
                <a:gd name="connsiteX0" fmla="*/ 0 w 5181600"/>
                <a:gd name="connsiteY0" fmla="*/ 3130999 h 3261627"/>
                <a:gd name="connsiteX1" fmla="*/ 584795 w 5181600"/>
                <a:gd name="connsiteY1" fmla="*/ 1671855 h 3261627"/>
                <a:gd name="connsiteX2" fmla="*/ 1473425 w 5181600"/>
                <a:gd name="connsiteY2" fmla="*/ 69 h 3261627"/>
                <a:gd name="connsiteX3" fmla="*/ 3671248 w 5181600"/>
                <a:gd name="connsiteY3" fmla="*/ 1734907 h 3261627"/>
                <a:gd name="connsiteX4" fmla="*/ 5181600 w 5181600"/>
                <a:gd name="connsiteY4" fmla="*/ 3261627 h 3261627"/>
                <a:gd name="connsiteX0" fmla="*/ 0 w 5181600"/>
                <a:gd name="connsiteY0" fmla="*/ 3130999 h 3261627"/>
                <a:gd name="connsiteX1" fmla="*/ 584795 w 5181600"/>
                <a:gd name="connsiteY1" fmla="*/ 1671855 h 3261627"/>
                <a:gd name="connsiteX2" fmla="*/ 1473425 w 5181600"/>
                <a:gd name="connsiteY2" fmla="*/ 69 h 3261627"/>
                <a:gd name="connsiteX3" fmla="*/ 3671248 w 5181600"/>
                <a:gd name="connsiteY3" fmla="*/ 1734907 h 3261627"/>
                <a:gd name="connsiteX4" fmla="*/ 5181600 w 5181600"/>
                <a:gd name="connsiteY4" fmla="*/ 3261627 h 3261627"/>
                <a:gd name="connsiteX0" fmla="*/ 0 w 5181600"/>
                <a:gd name="connsiteY0" fmla="*/ 3130999 h 3261627"/>
                <a:gd name="connsiteX1" fmla="*/ 584795 w 5181600"/>
                <a:gd name="connsiteY1" fmla="*/ 1671855 h 3261627"/>
                <a:gd name="connsiteX2" fmla="*/ 1473425 w 5181600"/>
                <a:gd name="connsiteY2" fmla="*/ 69 h 3261627"/>
                <a:gd name="connsiteX3" fmla="*/ 3671248 w 5181600"/>
                <a:gd name="connsiteY3" fmla="*/ 1734907 h 3261627"/>
                <a:gd name="connsiteX4" fmla="*/ 5181600 w 5181600"/>
                <a:gd name="connsiteY4" fmla="*/ 3261627 h 3261627"/>
                <a:gd name="connsiteX0" fmla="*/ 0 w 5181600"/>
                <a:gd name="connsiteY0" fmla="*/ 3130999 h 3261627"/>
                <a:gd name="connsiteX1" fmla="*/ 584795 w 5181600"/>
                <a:gd name="connsiteY1" fmla="*/ 1671855 h 3261627"/>
                <a:gd name="connsiteX2" fmla="*/ 1473425 w 5181600"/>
                <a:gd name="connsiteY2" fmla="*/ 69 h 3261627"/>
                <a:gd name="connsiteX3" fmla="*/ 3671248 w 5181600"/>
                <a:gd name="connsiteY3" fmla="*/ 1734907 h 3261627"/>
                <a:gd name="connsiteX4" fmla="*/ 5181600 w 5181600"/>
                <a:gd name="connsiteY4" fmla="*/ 3261627 h 3261627"/>
                <a:gd name="connsiteX0" fmla="*/ 0 w 5181600"/>
                <a:gd name="connsiteY0" fmla="*/ 3130999 h 3261627"/>
                <a:gd name="connsiteX1" fmla="*/ 584795 w 5181600"/>
                <a:gd name="connsiteY1" fmla="*/ 1671855 h 3261627"/>
                <a:gd name="connsiteX2" fmla="*/ 1473425 w 5181600"/>
                <a:gd name="connsiteY2" fmla="*/ 69 h 3261627"/>
                <a:gd name="connsiteX3" fmla="*/ 3671248 w 5181600"/>
                <a:gd name="connsiteY3" fmla="*/ 1734907 h 3261627"/>
                <a:gd name="connsiteX4" fmla="*/ 5181600 w 5181600"/>
                <a:gd name="connsiteY4" fmla="*/ 3261627 h 3261627"/>
                <a:gd name="connsiteX0" fmla="*/ 0 w 5181600"/>
                <a:gd name="connsiteY0" fmla="*/ 3130999 h 3261627"/>
                <a:gd name="connsiteX1" fmla="*/ 584795 w 5181600"/>
                <a:gd name="connsiteY1" fmla="*/ 1671855 h 3261627"/>
                <a:gd name="connsiteX2" fmla="*/ 1473425 w 5181600"/>
                <a:gd name="connsiteY2" fmla="*/ 69 h 3261627"/>
                <a:gd name="connsiteX3" fmla="*/ 3671248 w 5181600"/>
                <a:gd name="connsiteY3" fmla="*/ 1734907 h 3261627"/>
                <a:gd name="connsiteX4" fmla="*/ 5181600 w 5181600"/>
                <a:gd name="connsiteY4" fmla="*/ 3261627 h 3261627"/>
                <a:gd name="connsiteX0" fmla="*/ 0 w 5181600"/>
                <a:gd name="connsiteY0" fmla="*/ 3131128 h 3261756"/>
                <a:gd name="connsiteX1" fmla="*/ 584795 w 5181600"/>
                <a:gd name="connsiteY1" fmla="*/ 1671984 h 3261756"/>
                <a:gd name="connsiteX2" fmla="*/ 1473425 w 5181600"/>
                <a:gd name="connsiteY2" fmla="*/ 198 h 3261756"/>
                <a:gd name="connsiteX3" fmla="*/ 3546335 w 5181600"/>
                <a:gd name="connsiteY3" fmla="*/ 1779466 h 3261756"/>
                <a:gd name="connsiteX4" fmla="*/ 5181600 w 5181600"/>
                <a:gd name="connsiteY4" fmla="*/ 3261756 h 3261756"/>
                <a:gd name="connsiteX0" fmla="*/ 0 w 5181600"/>
                <a:gd name="connsiteY0" fmla="*/ 3175548 h 3306176"/>
                <a:gd name="connsiteX1" fmla="*/ 584795 w 5181600"/>
                <a:gd name="connsiteY1" fmla="*/ 1716404 h 3306176"/>
                <a:gd name="connsiteX2" fmla="*/ 1598337 w 5181600"/>
                <a:gd name="connsiteY2" fmla="*/ 191 h 3306176"/>
                <a:gd name="connsiteX3" fmla="*/ 3546335 w 5181600"/>
                <a:gd name="connsiteY3" fmla="*/ 1823886 h 3306176"/>
                <a:gd name="connsiteX4" fmla="*/ 5181600 w 5181600"/>
                <a:gd name="connsiteY4" fmla="*/ 3306176 h 3306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1600" h="3306176">
                  <a:moveTo>
                    <a:pt x="0" y="3175548"/>
                  </a:moveTo>
                  <a:cubicBezTo>
                    <a:pt x="80117" y="2910143"/>
                    <a:pt x="391271" y="2212309"/>
                    <a:pt x="584795" y="1716404"/>
                  </a:cubicBezTo>
                  <a:cubicBezTo>
                    <a:pt x="778319" y="1220499"/>
                    <a:pt x="1104747" y="-17723"/>
                    <a:pt x="1598337" y="191"/>
                  </a:cubicBezTo>
                  <a:cubicBezTo>
                    <a:pt x="2091927" y="18105"/>
                    <a:pt x="2834622" y="1150709"/>
                    <a:pt x="3546335" y="1823886"/>
                  </a:cubicBezTo>
                  <a:cubicBezTo>
                    <a:pt x="4029042" y="2363776"/>
                    <a:pt x="4325879" y="2717092"/>
                    <a:pt x="5181600" y="3306176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" name="Přímá spojnice se šipkou 7"/>
            <p:cNvCxnSpPr/>
            <p:nvPr/>
          </p:nvCxnSpPr>
          <p:spPr>
            <a:xfrm flipV="1">
              <a:off x="3493109" y="2348881"/>
              <a:ext cx="0" cy="3246664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se šipkou 8"/>
            <p:cNvCxnSpPr/>
            <p:nvPr/>
          </p:nvCxnSpPr>
          <p:spPr>
            <a:xfrm>
              <a:off x="3502918" y="5578327"/>
              <a:ext cx="349200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se šipkou 9"/>
            <p:cNvCxnSpPr/>
            <p:nvPr/>
          </p:nvCxnSpPr>
          <p:spPr>
            <a:xfrm>
              <a:off x="1918742" y="5577765"/>
              <a:ext cx="151200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se šipkou 10"/>
            <p:cNvCxnSpPr/>
            <p:nvPr/>
          </p:nvCxnSpPr>
          <p:spPr>
            <a:xfrm>
              <a:off x="1918742" y="5866359"/>
              <a:ext cx="507600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bdélník 11"/>
            <p:cNvSpPr/>
            <p:nvPr/>
          </p:nvSpPr>
          <p:spPr>
            <a:xfrm>
              <a:off x="3515709" y="3417962"/>
              <a:ext cx="1397254" cy="863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err="1">
                  <a:sym typeface="Symbol"/>
                </a:rPr>
                <a:t>Amp</a:t>
              </a:r>
              <a:endParaRPr lang="cs-CZ" dirty="0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2497450" y="4774758"/>
              <a:ext cx="762138" cy="863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>
                  <a:sym typeface="Symbol"/>
                </a:rPr>
                <a:t>Ti</a:t>
              </a:r>
              <a:endParaRPr lang="cs-CZ" dirty="0"/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4727053" y="4803395"/>
              <a:ext cx="867242" cy="863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>
                  <a:sym typeface="Symbol"/>
                </a:rPr>
                <a:t>Te</a:t>
              </a:r>
              <a:endParaRPr lang="cs-CZ" dirty="0"/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4016710" y="5818201"/>
              <a:ext cx="843636" cy="863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BI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6988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Centrální chemoreceptory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r>
              <a:rPr lang="cs-CZ" dirty="0"/>
              <a:t>V prodloužené míše poblíž dechového centra</a:t>
            </a:r>
          </a:p>
          <a:p>
            <a:pPr>
              <a:lnSpc>
                <a:spcPct val="100000"/>
              </a:lnSpc>
            </a:pPr>
            <a:r>
              <a:rPr lang="cs-CZ" dirty="0"/>
              <a:t>CO</a:t>
            </a:r>
            <a:r>
              <a:rPr lang="cs-CZ" baseline="-25000" dirty="0"/>
              <a:t>2</a:t>
            </a:r>
            <a:r>
              <a:rPr lang="cs-CZ" dirty="0"/>
              <a:t> proniká hematoencefalickou bariérou </a:t>
            </a:r>
            <a:br>
              <a:rPr lang="cs-CZ" dirty="0"/>
            </a:br>
            <a:r>
              <a:rPr lang="cs-CZ" dirty="0"/>
              <a:t>do cerebrospinální a mezibuněčné </a:t>
            </a:r>
            <a:br>
              <a:rPr lang="cs-CZ" dirty="0"/>
            </a:br>
            <a:r>
              <a:rPr lang="cs-CZ" dirty="0"/>
              <a:t>tekutiny mozku</a:t>
            </a:r>
            <a:br>
              <a:rPr lang="cs-CZ" dirty="0"/>
            </a:br>
            <a:r>
              <a:rPr lang="cs-CZ" dirty="0"/>
              <a:t>CO</a:t>
            </a:r>
            <a:r>
              <a:rPr lang="cs-CZ" baseline="-25000" dirty="0"/>
              <a:t>2</a:t>
            </a:r>
            <a:r>
              <a:rPr lang="cs-CZ" dirty="0"/>
              <a:t>+H</a:t>
            </a:r>
            <a:r>
              <a:rPr lang="cs-CZ" baseline="-25000" dirty="0"/>
              <a:t>2</a:t>
            </a:r>
            <a:r>
              <a:rPr lang="cs-CZ" dirty="0"/>
              <a:t>O →CHO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 + H</a:t>
            </a:r>
            <a:r>
              <a:rPr lang="cs-CZ" baseline="30000" dirty="0"/>
              <a:t>+</a:t>
            </a:r>
          </a:p>
          <a:p>
            <a:pPr>
              <a:lnSpc>
                <a:spcPct val="100000"/>
              </a:lnSpc>
            </a:pPr>
            <a:endParaRPr lang="cs-CZ" baseline="30000" dirty="0"/>
          </a:p>
          <a:p>
            <a:pPr>
              <a:lnSpc>
                <a:spcPct val="100000"/>
              </a:lnSpc>
            </a:pPr>
            <a:r>
              <a:rPr lang="cs-CZ" dirty="0">
                <a:latin typeface="Calibri"/>
              </a:rPr>
              <a:t>↑</a:t>
            </a:r>
            <a:r>
              <a:rPr lang="cs-CZ" dirty="0"/>
              <a:t>Koncentrace H+ v mozkomíšním </a:t>
            </a:r>
            <a:br>
              <a:rPr lang="cs-CZ" dirty="0"/>
            </a:br>
            <a:r>
              <a:rPr lang="cs-CZ" dirty="0"/>
              <a:t>moku stimuluje chemoreceptory </a:t>
            </a:r>
            <a:br>
              <a:rPr lang="cs-CZ" dirty="0"/>
            </a:br>
            <a:r>
              <a:rPr lang="cs-CZ" dirty="0"/>
              <a:t>→ zvýšení ventilace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41479" y="665435"/>
            <a:ext cx="3855522" cy="4582041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948773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Periferní chemoreceptory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7984613" cy="4569098"/>
          </a:xfrm>
        </p:spPr>
        <p:txBody>
          <a:bodyPr/>
          <a:lstStyle/>
          <a:p>
            <a:r>
              <a:rPr lang="cs-CZ" dirty="0"/>
              <a:t>Obsahují ostrůvky dvou typů buněk</a:t>
            </a:r>
          </a:p>
          <a:p>
            <a:pPr lvl="1"/>
            <a:r>
              <a:rPr lang="cs-CZ" dirty="0"/>
              <a:t>Typ I: Naléhají na nervová </a:t>
            </a:r>
            <a:r>
              <a:rPr lang="cs-CZ"/>
              <a:t>vlákna </a:t>
            </a:r>
          </a:p>
          <a:p>
            <a:pPr lvl="1"/>
            <a:r>
              <a:rPr lang="cs-CZ"/>
              <a:t>Typ </a:t>
            </a:r>
            <a:r>
              <a:rPr lang="cs-CZ" dirty="0"/>
              <a:t>II: charakter glie (každá obklopuje 4-6 buněk I. Typu)</a:t>
            </a:r>
          </a:p>
          <a:p>
            <a:pPr>
              <a:lnSpc>
                <a:spcPct val="100000"/>
              </a:lnSpc>
            </a:pPr>
            <a:r>
              <a:rPr lang="cs-CZ" dirty="0"/>
              <a:t>Registrace pO</a:t>
            </a:r>
            <a:r>
              <a:rPr lang="cs-CZ" baseline="-25000" dirty="0"/>
              <a:t>2</a:t>
            </a:r>
            <a:r>
              <a:rPr lang="cs-CZ" dirty="0"/>
              <a:t> rozpuštěného v krevní plazmě za čas</a:t>
            </a:r>
          </a:p>
          <a:p>
            <a:pPr lvl="1"/>
            <a:r>
              <a:rPr lang="cs-CZ" dirty="0"/>
              <a:t>Stimulace poklesem pO</a:t>
            </a:r>
            <a:r>
              <a:rPr lang="cs-CZ" baseline="-25000" dirty="0"/>
              <a:t>2</a:t>
            </a:r>
            <a:r>
              <a:rPr lang="cs-CZ" dirty="0"/>
              <a:t> a nebo poklesem průtoku krve</a:t>
            </a:r>
          </a:p>
          <a:p>
            <a:pPr marL="324000" lvl="1" indent="0">
              <a:buNone/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Periferní receptory registrují také pCO</a:t>
            </a:r>
            <a:r>
              <a:rPr lang="cs-CZ" baseline="-25000" dirty="0"/>
              <a:t>2</a:t>
            </a:r>
            <a:r>
              <a:rPr lang="cs-CZ" dirty="0"/>
              <a:t>, pH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114" y="1340400"/>
            <a:ext cx="3407588" cy="421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4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Mrtvý prostor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656561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Objem vzduchu v </a:t>
            </a:r>
            <a:r>
              <a:rPr lang="cs-CZ" dirty="0" err="1"/>
              <a:t>konduktivní</a:t>
            </a:r>
            <a:r>
              <a:rPr lang="cs-CZ" dirty="0"/>
              <a:t> oblasti dýchacích cest, </a:t>
            </a:r>
            <a:br>
              <a:rPr lang="cs-CZ" dirty="0"/>
            </a:br>
            <a:r>
              <a:rPr lang="cs-CZ" dirty="0"/>
              <a:t>kde neprobíhá výměna plynů s krví </a:t>
            </a:r>
          </a:p>
          <a:p>
            <a:pPr lvl="1"/>
            <a:r>
              <a:rPr lang="cs-CZ" dirty="0"/>
              <a:t>Anatomický MP: objem respiračního systému mimo alveoly (150-200 ml)</a:t>
            </a:r>
          </a:p>
          <a:p>
            <a:pPr lvl="1"/>
            <a:r>
              <a:rPr lang="cs-CZ" dirty="0"/>
              <a:t>Funkční (fyziologický) MP: Objemem vzduchu, který se neúčastní výměny plynů s krví – zahrnuje neprokrvené alveoly</a:t>
            </a:r>
          </a:p>
          <a:p>
            <a:pPr>
              <a:lnSpc>
                <a:spcPct val="100000"/>
              </a:lnSpc>
            </a:pPr>
            <a:r>
              <a:rPr lang="pl-PL" dirty="0"/>
              <a:t>U zdravých jedinců jsou oba mrtvé prostory </a:t>
            </a:r>
            <a:r>
              <a:rPr lang="cs-CZ" dirty="0"/>
              <a:t>stejné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8" name="Picture 2" descr="Folie7 před c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097" y="3129109"/>
            <a:ext cx="2267744" cy="272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850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Složení atmosférického vzduchu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16675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Parciální tlak – tlak, který zabírá plyn v celkovém tlaku směsi plynů (vzduchu) = objemový podíl plynu ve vzduchu * tlak vzduchu</a:t>
            </a:r>
          </a:p>
          <a:p>
            <a:pPr>
              <a:lnSpc>
                <a:spcPct val="100000"/>
              </a:lnSpc>
            </a:pPr>
            <a:r>
              <a:rPr lang="cs-CZ" dirty="0"/>
              <a:t>Barometrický tlak vzduchu na úrovni moře: 1 atmosféra = 760 mm </a:t>
            </a:r>
            <a:r>
              <a:rPr lang="cs-CZ" dirty="0" err="1"/>
              <a:t>Hg</a:t>
            </a:r>
            <a:br>
              <a:rPr lang="cs-CZ" dirty="0"/>
            </a:br>
            <a:r>
              <a:rPr lang="cs-CZ" dirty="0"/>
              <a:t>na ve 3048 </a:t>
            </a:r>
            <a:r>
              <a:rPr lang="cs-CZ" dirty="0" err="1"/>
              <a:t>mnm</a:t>
            </a:r>
            <a:r>
              <a:rPr lang="cs-CZ" dirty="0"/>
              <a:t> = 523 </a:t>
            </a:r>
            <a:r>
              <a:rPr lang="cs-CZ" dirty="0" err="1"/>
              <a:t>mmHg</a:t>
            </a:r>
            <a:endParaRPr lang="cs-CZ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534400" y="7065800"/>
            <a:ext cx="60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2400" b="1">
                <a:solidFill>
                  <a:schemeClr val="bg1"/>
                </a:solidFill>
                <a:latin typeface="Arial" pitchFamily="34" charset="0"/>
              </a:rPr>
              <a:t>20</a:t>
            </a:r>
            <a:endParaRPr lang="en-GB" altLang="cs-CZ" sz="24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04838" y="6756238"/>
            <a:ext cx="2843212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2000"/>
              <a:t>1</a:t>
            </a:r>
            <a:r>
              <a:rPr lang="cs-CZ" altLang="cs-CZ" sz="2000" i="1"/>
              <a:t> kP</a:t>
            </a:r>
            <a:r>
              <a:rPr lang="en-US" altLang="cs-CZ" sz="2000" i="1"/>
              <a:t>a</a:t>
            </a:r>
            <a:r>
              <a:rPr lang="cs-CZ" altLang="cs-CZ" sz="2000" i="1"/>
              <a:t> = </a:t>
            </a:r>
            <a:r>
              <a:rPr lang="cs-CZ" altLang="cs-CZ" sz="2000"/>
              <a:t>7,5</a:t>
            </a:r>
            <a:r>
              <a:rPr lang="cs-CZ" altLang="cs-CZ" sz="2000" i="1"/>
              <a:t> mm</a:t>
            </a:r>
            <a:r>
              <a:rPr lang="en-US" altLang="cs-CZ" sz="2000" i="1"/>
              <a:t> </a:t>
            </a:r>
            <a:r>
              <a:rPr lang="cs-CZ" altLang="cs-CZ" sz="2000" i="1"/>
              <a:t>Hg</a:t>
            </a:r>
            <a:r>
              <a:rPr lang="en-US" altLang="cs-CZ" sz="2000" i="1"/>
              <a:t> (torr)</a:t>
            </a:r>
            <a:endParaRPr lang="en-GB" altLang="cs-CZ" sz="2000" i="1"/>
          </a:p>
        </p:txBody>
      </p:sp>
      <p:graphicFrame>
        <p:nvGraphicFramePr>
          <p:cNvPr id="16" name="Tabulk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233256"/>
              </p:ext>
            </p:extLst>
          </p:nvPr>
        </p:nvGraphicFramePr>
        <p:xfrm>
          <a:off x="453819" y="2939222"/>
          <a:ext cx="11433381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38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3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12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088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plyn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% ve vzduchu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Podíl v</a:t>
                      </a:r>
                      <a:r>
                        <a:rPr lang="cs-CZ" baseline="0" dirty="0"/>
                        <a:t> suchém</a:t>
                      </a:r>
                      <a:r>
                        <a:rPr lang="cs-CZ" dirty="0"/>
                        <a:t> vzduch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Výpočet (úroveň</a:t>
                      </a:r>
                      <a:r>
                        <a:rPr lang="cs-CZ" baseline="0" dirty="0"/>
                        <a:t> moře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Parciální tlak plynu na úrovni moře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cs-CZ" sz="1800" dirty="0"/>
                        <a:t>Výpočet </a:t>
                      </a:r>
                      <a:br>
                        <a:rPr lang="cs-CZ" altLang="cs-CZ" sz="1800" dirty="0"/>
                      </a:br>
                      <a:r>
                        <a:rPr lang="cs-CZ" altLang="cs-CZ" sz="1800" dirty="0"/>
                        <a:t>(3 048 </a:t>
                      </a:r>
                      <a:r>
                        <a:rPr lang="cs-CZ" altLang="cs-CZ" sz="1800" dirty="0" err="1"/>
                        <a:t>mnm</a:t>
                      </a:r>
                      <a:r>
                        <a:rPr lang="cs-CZ" altLang="cs-CZ" sz="1800" dirty="0"/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Parciální tlak plynu</a:t>
                      </a:r>
                      <a:r>
                        <a:rPr lang="cs-CZ" baseline="0" dirty="0"/>
                        <a:t> ve 3048 </a:t>
                      </a:r>
                      <a:r>
                        <a:rPr lang="cs-CZ" baseline="0" dirty="0" err="1"/>
                        <a:t>mnm</a:t>
                      </a:r>
                      <a:r>
                        <a:rPr lang="cs-CZ" baseline="0" dirty="0"/>
                        <a:t>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O</a:t>
                      </a:r>
                      <a:r>
                        <a:rPr lang="cs-CZ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20,98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760 x 0,21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523 x 0,21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</a:t>
                      </a:r>
                      <a:r>
                        <a:rPr lang="cs-CZ" baseline="-25000" dirty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78,06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760 x 0,78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523 x 0,78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CO</a:t>
                      </a:r>
                      <a:r>
                        <a:rPr lang="cs-CZ" baseline="-25000" dirty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0,0004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760 x 0,0004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523 x 0,0004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352974" y="5694363"/>
            <a:ext cx="2843212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2000"/>
              <a:t>1</a:t>
            </a:r>
            <a:r>
              <a:rPr lang="cs-CZ" altLang="cs-CZ" sz="2000" i="1"/>
              <a:t> kP</a:t>
            </a:r>
            <a:r>
              <a:rPr lang="en-US" altLang="cs-CZ" sz="2000" i="1"/>
              <a:t>a</a:t>
            </a:r>
            <a:r>
              <a:rPr lang="cs-CZ" altLang="cs-CZ" sz="2000" i="1"/>
              <a:t> = </a:t>
            </a:r>
            <a:r>
              <a:rPr lang="cs-CZ" altLang="cs-CZ" sz="2000"/>
              <a:t>7,5</a:t>
            </a:r>
            <a:r>
              <a:rPr lang="cs-CZ" altLang="cs-CZ" sz="2000" i="1"/>
              <a:t> mm</a:t>
            </a:r>
            <a:r>
              <a:rPr lang="en-US" altLang="cs-CZ" sz="2000" i="1"/>
              <a:t> </a:t>
            </a:r>
            <a:r>
              <a:rPr lang="cs-CZ" altLang="cs-CZ" sz="2000" i="1"/>
              <a:t>Hg</a:t>
            </a:r>
            <a:r>
              <a:rPr lang="en-US" altLang="cs-CZ" sz="2000" i="1"/>
              <a:t> (torr)</a:t>
            </a:r>
            <a:endParaRPr lang="en-GB" altLang="cs-CZ" sz="2000" i="1"/>
          </a:p>
        </p:txBody>
      </p:sp>
    </p:spTree>
    <p:extLst>
      <p:ext uri="{BB962C8B-B14F-4D97-AF65-F5344CB8AC3E}">
        <p14:creationId xmlns:p14="http://schemas.microsoft.com/office/powerpoint/2010/main" val="3617255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77500" y="684375"/>
            <a:ext cx="10753200" cy="451576"/>
          </a:xfrm>
        </p:spPr>
        <p:txBody>
          <a:bodyPr/>
          <a:lstStyle/>
          <a:p>
            <a:r>
              <a:rPr lang="cs-CZ" dirty="0"/>
              <a:t>Parciální tlaky plynů (mm </a:t>
            </a:r>
            <a:r>
              <a:rPr lang="cs-CZ" dirty="0" err="1"/>
              <a:t>Hg</a:t>
            </a:r>
            <a:r>
              <a:rPr lang="cs-CZ" dirty="0"/>
              <a:t>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46911"/>
            <a:ext cx="7117714" cy="47885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 různých částech respirační a oběhové soustavy</a:t>
            </a:r>
          </a:p>
          <a:p>
            <a:pPr>
              <a:lnSpc>
                <a:spcPct val="100000"/>
              </a:lnSpc>
            </a:pPr>
            <a:r>
              <a:rPr lang="cs-CZ" dirty="0"/>
              <a:t>V alveolárním vzduchu se ještě musí počítat s parciálním tlakem vodních par</a:t>
            </a:r>
          </a:p>
          <a:p>
            <a:pPr lvl="1"/>
            <a:r>
              <a:rPr lang="cs-CZ" dirty="0"/>
              <a:t>Suchý </a:t>
            </a:r>
            <a:r>
              <a:rPr lang="cs-CZ" dirty="0" err="1"/>
              <a:t>atmosferický</a:t>
            </a:r>
            <a:r>
              <a:rPr lang="cs-CZ" dirty="0"/>
              <a:t> vzduch:159 </a:t>
            </a:r>
          </a:p>
          <a:p>
            <a:pPr lvl="1"/>
            <a:r>
              <a:rPr lang="cs-CZ" dirty="0"/>
              <a:t>Zvlhčený zahřátý </a:t>
            </a:r>
            <a:r>
              <a:rPr lang="cs-CZ" dirty="0" err="1"/>
              <a:t>atmosferický</a:t>
            </a:r>
            <a:r>
              <a:rPr lang="cs-CZ" dirty="0"/>
              <a:t> vzduch:149</a:t>
            </a:r>
          </a:p>
          <a:p>
            <a:pPr lvl="1"/>
            <a:r>
              <a:rPr lang="cs-CZ" dirty="0"/>
              <a:t>Ideální alveolární plyn:105</a:t>
            </a:r>
          </a:p>
          <a:p>
            <a:pPr lvl="1"/>
            <a:r>
              <a:rPr lang="cs-CZ" dirty="0"/>
              <a:t>Arteriální krev:77</a:t>
            </a:r>
          </a:p>
          <a:p>
            <a:pPr lvl="1"/>
            <a:r>
              <a:rPr lang="cs-CZ" dirty="0"/>
              <a:t>Cytoplazma – mitochondrie:3-10</a:t>
            </a:r>
          </a:p>
          <a:p>
            <a:pPr lvl="1"/>
            <a:r>
              <a:rPr lang="cs-CZ" dirty="0"/>
              <a:t>Smíšená žilní krev:40</a:t>
            </a:r>
          </a:p>
          <a:p>
            <a:pPr lvl="1"/>
            <a:r>
              <a:rPr lang="cs-CZ" dirty="0"/>
              <a:t>Žilní krev:20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  <p:pic>
        <p:nvPicPr>
          <p:cNvPr id="17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042" y="161313"/>
            <a:ext cx="4453247" cy="4833251"/>
          </a:xfrm>
          <a:prstGeom prst="rect">
            <a:avLst/>
          </a:prstGeom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083656"/>
              </p:ext>
            </p:extLst>
          </p:nvPr>
        </p:nvGraphicFramePr>
        <p:xfrm>
          <a:off x="914424" y="5101439"/>
          <a:ext cx="9132125" cy="156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1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0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3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852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plyn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% ve vzduchu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Podíl v</a:t>
                      </a:r>
                      <a:r>
                        <a:rPr lang="cs-CZ" sz="1600" baseline="0" dirty="0"/>
                        <a:t> suchém</a:t>
                      </a:r>
                      <a:r>
                        <a:rPr lang="cs-CZ" sz="1600" dirty="0"/>
                        <a:t> vzduch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Parciální tlak plynu na úrovni moře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Parciální tlak plynu v alveolech na úrovni moře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Parciální tlak plynu</a:t>
                      </a:r>
                      <a:r>
                        <a:rPr lang="cs-CZ" sz="1600" baseline="0" dirty="0"/>
                        <a:t> ve 3048 </a:t>
                      </a:r>
                      <a:r>
                        <a:rPr lang="cs-CZ" sz="1600" baseline="0" dirty="0" err="1"/>
                        <a:t>mnm</a:t>
                      </a:r>
                      <a:r>
                        <a:rPr lang="cs-CZ" sz="1600" baseline="0" dirty="0"/>
                        <a:t>)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Parciální tlak plynu v alveolech ve</a:t>
                      </a:r>
                      <a:r>
                        <a:rPr lang="cs-CZ" sz="1600" baseline="0" dirty="0"/>
                        <a:t> 3048 </a:t>
                      </a:r>
                      <a:r>
                        <a:rPr lang="cs-CZ" sz="1600" baseline="0" dirty="0" err="1"/>
                        <a:t>mnm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O</a:t>
                      </a:r>
                      <a:r>
                        <a:rPr lang="cs-CZ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20,98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0,21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CO</a:t>
                      </a:r>
                      <a:r>
                        <a:rPr lang="cs-CZ" sz="1600" baseline="-25000" dirty="0"/>
                        <a:t>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0,0004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0,21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33199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1446</TotalTime>
  <Words>978</Words>
  <Application>Microsoft Office PowerPoint</Application>
  <PresentationFormat>Širokoúhlá obrazovka</PresentationFormat>
  <Paragraphs>189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Tahoma</vt:lpstr>
      <vt:lpstr>Times New Roman</vt:lpstr>
      <vt:lpstr>Wingdings</vt:lpstr>
      <vt:lpstr>Prezentace_MU_CZ</vt:lpstr>
      <vt:lpstr>Pneumografie</vt:lpstr>
      <vt:lpstr>Regulace dýchání</vt:lpstr>
      <vt:lpstr>Pneumografie</vt:lpstr>
      <vt:lpstr>Chemické řízení ventilace</vt:lpstr>
      <vt:lpstr>Centrální chemoreceptory</vt:lpstr>
      <vt:lpstr>Periferní chemoreceptory</vt:lpstr>
      <vt:lpstr>Mrtvý prostor</vt:lpstr>
      <vt:lpstr>Složení atmosférického vzduchu</vt:lpstr>
      <vt:lpstr>Parciální tlaky plynů (mm Hg)</vt:lpstr>
      <vt:lpstr>Tlaky v plicích</vt:lpstr>
      <vt:lpstr>Plicní poddajnost (compliance, C)</vt:lpstr>
      <vt:lpstr>Pneumotorax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Jana Svačinová</cp:lastModifiedBy>
  <cp:revision>56</cp:revision>
  <cp:lastPrinted>1601-01-01T00:00:00Z</cp:lastPrinted>
  <dcterms:created xsi:type="dcterms:W3CDTF">2018-10-05T10:13:37Z</dcterms:created>
  <dcterms:modified xsi:type="dcterms:W3CDTF">2020-11-15T18:29:22Z</dcterms:modified>
</cp:coreProperties>
</file>