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  <p:embeddedFont>
      <p:font typeface="Montserrat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6915190-2E3E-4819-9717-D347086672F9}">
  <a:tblStyle styleId="{26915190-2E3E-4819-9717-D347086672F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22" Type="http://schemas.openxmlformats.org/officeDocument/2006/relationships/font" Target="fonts/Montserrat-regular.fntdata"/><Relationship Id="rId21" Type="http://schemas.openxmlformats.org/officeDocument/2006/relationships/font" Target="fonts/Lato-boldItalic.fntdata"/><Relationship Id="rId24" Type="http://schemas.openxmlformats.org/officeDocument/2006/relationships/font" Target="fonts/Montserrat-italic.fntdata"/><Relationship Id="rId23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Montserrat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19" Type="http://schemas.openxmlformats.org/officeDocument/2006/relationships/font" Target="fonts/Lato-bold.fntdata"/><Relationship Id="rId1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0bdd094c9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0bdd094c9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0bdd094c9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0bdd094c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0bdd094c9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f0bdd094c9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0bdd094c9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0bdd094c9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0bdd094c9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f0bdd094c9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0bdd094c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f0bdd094c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Lekce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II. deklinace (O-KMENY)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Základní charakteristika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-us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-os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),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-um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-on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);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gen.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-ī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maskulina a neutra, výjimečně femininum: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diameter, tr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ī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f. (průměr)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methodus,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ī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f. (metoda)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vzor: </a:t>
            </a:r>
            <a:r>
              <a:rPr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nervus, ī, m. </a:t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 </a:t>
            </a:r>
            <a:endParaRPr i="1"/>
          </a:p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2400299" y="1602675"/>
            <a:ext cx="36978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-us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-os, -e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r; gen. sg.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-ī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maskulina, výjimečně femininum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91" name="Google Shape;91;p16"/>
          <p:cNvGraphicFramePr/>
          <p:nvPr/>
        </p:nvGraphicFramePr>
        <p:xfrm>
          <a:off x="2935925" y="257176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{26915190-2E3E-4819-9717-D347086672F9}</a:tableStyleId>
              </a:tblPr>
              <a:tblGrid>
                <a:gridCol w="876175"/>
                <a:gridCol w="2401425"/>
                <a:gridCol w="2144475"/>
              </a:tblGrid>
              <a:tr h="510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8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nerv-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us</a:t>
                      </a: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nephr</a:t>
                      </a: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os</a:t>
                      </a: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canc-</a:t>
                      </a:r>
                      <a:r>
                        <a:rPr b="1" lang="cs">
                          <a:solidFill>
                            <a:schemeClr val="accent5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er</a:t>
                      </a:r>
                      <a:endParaRPr b="1">
                        <a:solidFill>
                          <a:schemeClr val="accent5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nerv-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ī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510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nerv-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ī</a:t>
                      </a: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can</a:t>
                      </a:r>
                      <a:r>
                        <a:rPr lang="cs" u="sng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cr</a:t>
                      </a: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accent5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ī</a:t>
                      </a:r>
                      <a:endParaRPr b="1">
                        <a:solidFill>
                          <a:schemeClr val="accent5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nerv-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ō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cs" sz="2700"/>
              <a:t>vzor: </a:t>
            </a:r>
            <a:r>
              <a:rPr lang="cs" sz="2700">
                <a:solidFill>
                  <a:schemeClr val="dk1"/>
                </a:solidFill>
              </a:rPr>
              <a:t>septum, ī, n.</a:t>
            </a:r>
            <a:endParaRPr sz="2700"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-um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-on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gen. sg.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-ī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neutra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7"/>
          <p:cNvSpPr txBox="1"/>
          <p:nvPr>
            <p:ph idx="2" type="body"/>
          </p:nvPr>
        </p:nvSpPr>
        <p:spPr>
          <a:xfrm>
            <a:off x="5650450" y="1328850"/>
            <a:ext cx="3071400" cy="1409400"/>
          </a:xfrm>
          <a:prstGeom prst="rect">
            <a:avLst/>
          </a:prstGeom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PRAVIDLA PRO NEUTRA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Font typeface="Montserrat"/>
              <a:buAutoNum type="arabicParenR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V nom. pl. vždy končí na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AutoNum type="arabicParenR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Tvar nominativu a akuzativu je vždy stejný.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99" name="Google Shape;99;p17"/>
          <p:cNvGraphicFramePr/>
          <p:nvPr/>
        </p:nvGraphicFramePr>
        <p:xfrm>
          <a:off x="2773075" y="31073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{26915190-2E3E-4819-9717-D347086672F9}</a:tableStyleId>
              </a:tblPr>
              <a:tblGrid>
                <a:gridCol w="922875"/>
                <a:gridCol w="2303300"/>
                <a:gridCol w="2495700"/>
              </a:tblGrid>
              <a:tr h="400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519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sept-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um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col-</a:t>
                      </a:r>
                      <a:r>
                        <a:rPr b="1" lang="cs">
                          <a:solidFill>
                            <a:schemeClr val="accen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on</a:t>
                      </a:r>
                      <a:endParaRPr b="1">
                        <a:solidFill>
                          <a:schemeClr val="accen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sept-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519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sept-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ī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sept-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ō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Srovnání I. a II. deklinace</a:t>
            </a:r>
            <a:endParaRPr/>
          </a:p>
        </p:txBody>
      </p:sp>
      <p:graphicFrame>
        <p:nvGraphicFramePr>
          <p:cNvPr id="105" name="Google Shape;105;p18"/>
          <p:cNvGraphicFramePr/>
          <p:nvPr/>
        </p:nvGraphicFramePr>
        <p:xfrm>
          <a:off x="637975" y="1180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{26915190-2E3E-4819-9717-D347086672F9}</a:tableStyleId>
              </a:tblPr>
              <a:tblGrid>
                <a:gridCol w="957275"/>
                <a:gridCol w="1407175"/>
                <a:gridCol w="1439875"/>
                <a:gridCol w="1309025"/>
                <a:gridCol w="1554375"/>
                <a:gridCol w="1333550"/>
              </a:tblGrid>
              <a:tr h="57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600"/>
                        <a:t>I. </a:t>
                      </a:r>
                      <a:r>
                        <a:rPr b="1" lang="cs" sz="1600"/>
                        <a:t>deklinace: A-KMENY</a:t>
                      </a:r>
                      <a:endParaRPr b="1" sz="1600"/>
                    </a:p>
                  </a:txBody>
                  <a:tcPr marT="91425" marB="91425" marR="91425" marL="91425" anchor="ctr"/>
                </a:tc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600"/>
                        <a:t>II. deklinace: O-KMENY</a:t>
                      </a:r>
                      <a:endParaRPr b="1" sz="1600"/>
                    </a:p>
                  </a:txBody>
                  <a:tcPr marT="91425" marB="91425" marR="91425" marL="91425" anchor="ctr"/>
                </a:tc>
                <a:tc hMerge="1"/>
              </a:tr>
              <a:tr h="5726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"/>
                        <a:t>vzor</a:t>
                      </a:r>
                      <a:endParaRPr i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vēna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raphē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diabetēs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nervus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septum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57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 sg.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-ē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-ēs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-us, -os, -er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-um, -on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</a:tr>
              <a:tr h="57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 sg.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-ae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-ēs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-ae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-ī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-ī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57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 pl.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-ae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-ae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-ae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-ī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-a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solidFill>
                      <a:schemeClr val="accent6"/>
                    </a:solidFill>
                  </a:tcPr>
                </a:tc>
              </a:tr>
              <a:tr h="572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 pl.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lang="cs" sz="1600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ā</a:t>
                      </a: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rum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-ārum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-ārum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-ōrum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-ōrum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Adjektiva</a:t>
            </a:r>
            <a:endParaRPr/>
          </a:p>
        </p:txBody>
      </p:sp>
      <p:sp>
        <p:nvSpPr>
          <p:cNvPr id="111" name="Google Shape;111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Adjektiva I. a II. deklinace se skloňují jako: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vzor </a:t>
            </a:r>
            <a:r>
              <a:rPr i="1" lang="cs" sz="1700">
                <a:latin typeface="Montserrat"/>
                <a:ea typeface="Montserrat"/>
                <a:cs typeface="Montserrat"/>
                <a:sym typeface="Montserrat"/>
              </a:rPr>
              <a:t>nervus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: extern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us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, dext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er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; 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gen. extern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ī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, dextr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ī</a:t>
            </a:r>
            <a:endParaRPr b="1"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vzor </a:t>
            </a:r>
            <a:r>
              <a:rPr i="1" lang="cs" sz="1700">
                <a:latin typeface="Montserrat"/>
                <a:ea typeface="Montserrat"/>
                <a:cs typeface="Montserrat"/>
                <a:sym typeface="Montserrat"/>
              </a:rPr>
              <a:t>vēna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: extern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, dextr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; 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gen. extern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ae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, dextr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ae</a:t>
            </a:r>
            <a:endParaRPr b="1"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vzor </a:t>
            </a:r>
            <a:r>
              <a:rPr i="1" lang="cs" sz="1700">
                <a:latin typeface="Montserrat"/>
                <a:ea typeface="Montserrat"/>
                <a:cs typeface="Montserrat"/>
                <a:sym typeface="Montserrat"/>
              </a:rPr>
              <a:t>septum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: extern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um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, dextr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um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; 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gen. extern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ī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, dextr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ī</a:t>
            </a:r>
            <a:endParaRPr b="1"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Shoda se substantivem probíhá na základě rodu, </a:t>
            </a:r>
            <a:r>
              <a:rPr lang="cs" sz="1600" u="sng">
                <a:latin typeface="Montserrat"/>
                <a:ea typeface="Montserrat"/>
                <a:cs typeface="Montserrat"/>
                <a:sym typeface="Montserrat"/>
              </a:rPr>
              <a:t>ne 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deklinace!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Font typeface="Montserrat"/>
              <a:buChar char="➔"/>
            </a:pP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př. diameter obliqua, diametr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ī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 obliqu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ae 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(F)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