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5143500" cx="9144000"/>
  <p:notesSz cx="6858000" cy="9144000"/>
  <p:embeddedFontLst>
    <p:embeddedFont>
      <p:font typeface="Raleway"/>
      <p:regular r:id="rId13"/>
      <p:bold r:id="rId14"/>
      <p:italic r:id="rId15"/>
      <p:boldItalic r:id="rId16"/>
    </p:embeddedFont>
    <p:embeddedFont>
      <p:font typeface="Lato"/>
      <p:regular r:id="rId17"/>
      <p:bold r:id="rId18"/>
      <p:italic r:id="rId19"/>
      <p:boldItalic r:id="rId20"/>
    </p:embeddedFont>
    <p:embeddedFont>
      <p:font typeface="Montserrat"/>
      <p:regular r:id="rId21"/>
      <p:bold r:id="rId22"/>
      <p:italic r:id="rId23"/>
      <p:boldItalic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E792D6B4-F5E4-4E25-AA15-2A324A9FB241}">
  <a:tblStyle styleId="{E792D6B4-F5E4-4E25-AA15-2A324A9FB2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Italic.fntdata"/><Relationship Id="rId11" Type="http://schemas.openxmlformats.org/officeDocument/2006/relationships/slide" Target="slides/slide5.xml"/><Relationship Id="rId22" Type="http://schemas.openxmlformats.org/officeDocument/2006/relationships/font" Target="fonts/Montserrat-bold.fntdata"/><Relationship Id="rId10" Type="http://schemas.openxmlformats.org/officeDocument/2006/relationships/slide" Target="slides/slide4.xml"/><Relationship Id="rId21" Type="http://schemas.openxmlformats.org/officeDocument/2006/relationships/font" Target="fonts/Montserrat-regular.fntdata"/><Relationship Id="rId13" Type="http://schemas.openxmlformats.org/officeDocument/2006/relationships/font" Target="fonts/Raleway-regular.fntdata"/><Relationship Id="rId24" Type="http://schemas.openxmlformats.org/officeDocument/2006/relationships/font" Target="fonts/Montserrat-boldItalic.fntdata"/><Relationship Id="rId12" Type="http://schemas.openxmlformats.org/officeDocument/2006/relationships/slide" Target="slides/slide6.xml"/><Relationship Id="rId23" Type="http://schemas.openxmlformats.org/officeDocument/2006/relationships/font" Target="fonts/Montserrat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Raleway-italic.fntdata"/><Relationship Id="rId14" Type="http://schemas.openxmlformats.org/officeDocument/2006/relationships/font" Target="fonts/Raleway-bold.fntdata"/><Relationship Id="rId17" Type="http://schemas.openxmlformats.org/officeDocument/2006/relationships/font" Target="fonts/Lato-regular.fntdata"/><Relationship Id="rId16" Type="http://schemas.openxmlformats.org/officeDocument/2006/relationships/font" Target="fonts/Raleway-boldItalic.fntdata"/><Relationship Id="rId5" Type="http://schemas.openxmlformats.org/officeDocument/2006/relationships/slideMaster" Target="slideMasters/slideMaster1.xml"/><Relationship Id="rId19" Type="http://schemas.openxmlformats.org/officeDocument/2006/relationships/font" Target="fonts/La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La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f719a57bf5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f719a57bf5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f719a57bf5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f719a57bf5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f719a57bf5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f719a57bf5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f719a57bf5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f719a57bf5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f719a57bf5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f719a57bf5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3" name="Google Shape;13;p2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3" name="Google Shape;63;p11"/>
          <p:cNvSpPr txBox="1"/>
          <p:nvPr>
            <p:ph hasCustomPrompt="1"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9" name="Google Shape;19;p3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5" name="Google Shape;25;p4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" name="Google Shape;32;p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7"/>
          <p:cNvSpPr txBox="1"/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6" name="Google Shape;46;p8"/>
          <p:cNvSpPr txBox="1"/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9"/>
          <p:cNvSpPr txBox="1"/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1" type="subTitle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59" name="Google Shape;59;p1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wiss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/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Základy lékařské terminologie</a:t>
            </a:r>
            <a:endParaRPr/>
          </a:p>
        </p:txBody>
      </p:sp>
      <p:sp>
        <p:nvSpPr>
          <p:cNvPr id="73" name="Google Shape;73;p13"/>
          <p:cNvSpPr txBox="1"/>
          <p:nvPr>
            <p:ph idx="1" type="subTitle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Lekce 4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Adjektiva III. deklinace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cs" sz="2400"/>
              <a:t>Adjektiva dvojvýchodná a jednovýchodná</a:t>
            </a:r>
            <a:endParaRPr sz="2400"/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dvojvýchodná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maskulin + feminin: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neuter: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příklad: nāsālis, 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margō nāsālis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crista nāsālis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os nāsāle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5" name="Google Shape;85;p15"/>
          <p:cNvSpPr txBox="1"/>
          <p:nvPr>
            <p:ph idx="2" type="body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cs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rPr>
              <a:t>jednovýchodná</a:t>
            </a:r>
            <a:endParaRPr b="1">
              <a:solidFill>
                <a:schemeClr val="accent2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nom. sg. 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maskulin + feminin + neuter: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-ex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-ns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,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-s</a:t>
            </a:r>
            <a:endParaRPr b="1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spcBef>
                <a:spcPts val="1200"/>
              </a:spcBef>
              <a:spcAft>
                <a:spcPts val="0"/>
              </a:spcAft>
              <a:buSzPts val="1400"/>
              <a:buFont typeface="Montserrat"/>
              <a:buChar char="➔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příklad: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lobulus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articulātiō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Font typeface="Montserrat"/>
              <a:buChar char="◆"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crūs simplex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5650575" y="3737375"/>
            <a:ext cx="3071400" cy="785100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cs" sz="1300">
                <a:latin typeface="Montserrat"/>
                <a:ea typeface="Montserrat"/>
                <a:cs typeface="Montserrat"/>
                <a:sym typeface="Montserrat"/>
              </a:rPr>
              <a:t>POZOR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: jednovýchodná adjektiva mají ve slovníčku 2 tvary – </a:t>
            </a:r>
            <a:r>
              <a:rPr b="1" lang="cs" sz="1300">
                <a:latin typeface="Montserrat"/>
                <a:ea typeface="Montserrat"/>
                <a:cs typeface="Montserrat"/>
                <a:sym typeface="Montserrat"/>
              </a:rPr>
              <a:t>nom. sg.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 a </a:t>
            </a:r>
            <a:r>
              <a:rPr b="1" lang="cs" sz="1300">
                <a:latin typeface="Montserrat"/>
                <a:ea typeface="Montserrat"/>
                <a:cs typeface="Montserrat"/>
                <a:sym typeface="Montserrat"/>
              </a:rPr>
              <a:t>gen. sg.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 (</a:t>
            </a:r>
            <a:r>
              <a:rPr i="1" lang="cs" sz="1300">
                <a:latin typeface="Montserrat"/>
                <a:ea typeface="Montserrat"/>
                <a:cs typeface="Montserrat"/>
                <a:sym typeface="Montserrat"/>
              </a:rPr>
              <a:t>simplex, icis</a:t>
            </a:r>
            <a:r>
              <a:rPr lang="cs" sz="1300">
                <a:latin typeface="Montserrat"/>
                <a:ea typeface="Montserrat"/>
                <a:cs typeface="Montserrat"/>
                <a:sym typeface="Montserrat"/>
              </a:rPr>
              <a:t>).</a:t>
            </a:r>
            <a:endParaRPr sz="1300"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6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Skloňování adjektiv III. deklinace</a:t>
            </a:r>
            <a:endParaRPr/>
          </a:p>
        </p:txBody>
      </p:sp>
      <p:sp>
        <p:nvSpPr>
          <p:cNvPr id="92" name="Google Shape;92;p16"/>
          <p:cNvSpPr txBox="1"/>
          <p:nvPr>
            <p:ph idx="1" type="body"/>
          </p:nvPr>
        </p:nvSpPr>
        <p:spPr>
          <a:xfrm>
            <a:off x="2410100" y="1465350"/>
            <a:ext cx="6321600" cy="31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Adjektiva III. deklinace jsou i-kmenová (tedy vzor </a:t>
            </a:r>
            <a:r>
              <a:rPr i="1" lang="cs" sz="1600">
                <a:latin typeface="Montserrat"/>
                <a:ea typeface="Montserrat"/>
                <a:cs typeface="Montserrat"/>
                <a:sym typeface="Montserrat"/>
              </a:rPr>
              <a:t>auris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/</a:t>
            </a:r>
            <a:r>
              <a:rPr i="1" lang="cs" sz="1600">
                <a:latin typeface="Montserrat"/>
                <a:ea typeface="Montserrat"/>
                <a:cs typeface="Montserrat"/>
                <a:sym typeface="Montserrat"/>
              </a:rPr>
              <a:t>rēte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).</a:t>
            </a:r>
            <a:endParaRPr sz="1600"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93" name="Google Shape;93;p16"/>
          <p:cNvGraphicFramePr/>
          <p:nvPr/>
        </p:nvGraphicFramePr>
        <p:xfrm>
          <a:off x="2462750" y="214455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{E792D6B4-F5E4-4E25-AA15-2A324A9FB241}</a:tableStyleId>
              </a:tblPr>
              <a:tblGrid>
                <a:gridCol w="832550"/>
                <a:gridCol w="551625"/>
                <a:gridCol w="476150"/>
                <a:gridCol w="1139650"/>
                <a:gridCol w="686650"/>
                <a:gridCol w="529075"/>
                <a:gridCol w="692100"/>
                <a:gridCol w="393600"/>
                <a:gridCol w="1064150"/>
              </a:tblGrid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SG.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dvojvýchodná</a:t>
                      </a:r>
                      <a:endParaRPr b="1"/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PL.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cs"/>
                        <a:t>trojvýchodná</a:t>
                      </a:r>
                      <a:endParaRPr b="1"/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</a:t>
                      </a:r>
                      <a:endParaRPr sz="1300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ts val="1100"/>
                        <a:buFont typeface="Arial"/>
                        <a:buNone/>
                      </a:pPr>
                      <a:r>
                        <a:rPr lang="cs">
                          <a:solidFill>
                            <a:schemeClr val="dk2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accent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</a:t>
                      </a:r>
                      <a:endParaRPr b="1">
                        <a:solidFill>
                          <a:schemeClr val="accent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ex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  <a:tr h="609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</a:t>
                      </a:r>
                      <a:endParaRPr sz="1300"/>
                    </a:p>
                  </a:txBody>
                  <a:tcPr marT="91425" marB="91425" marR="91425" marL="91425"/>
                </a:tc>
                <a:tc gridSpan="2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accent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ia</a:t>
                      </a:r>
                      <a:endParaRPr b="1">
                        <a:solidFill>
                          <a:schemeClr val="accent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nom.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ē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accent3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ia</a:t>
                      </a:r>
                      <a:endParaRPr b="1">
                        <a:solidFill>
                          <a:schemeClr val="accent3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</a:tr>
              <a:tr h="3962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3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nāsāl-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 sz="1300"/>
                        <a:t>gen.</a:t>
                      </a:r>
                      <a:endParaRPr sz="1300"/>
                    </a:p>
                  </a:txBody>
                  <a:tcPr marT="91425" marB="91425" marR="91425" marL="91425"/>
                </a:tc>
                <a:tc gridSpan="4"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cs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simplic-</a:t>
                      </a:r>
                      <a:r>
                        <a:rPr b="1" lang="cs">
                          <a:solidFill>
                            <a:schemeClr val="dk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ium</a:t>
                      </a:r>
                      <a:endParaRPr b="1">
                        <a:solidFill>
                          <a:schemeClr val="dk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T="91425" marB="91425" marR="91425" marL="91425" anchor="ctr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7"/>
          <p:cNvSpPr txBox="1"/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Odvozování adjektiv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"/>
          <p:cNvSpPr txBox="1"/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Odvozování adjektiv ze substantiv</a:t>
            </a:r>
            <a:endParaRPr/>
          </a:p>
        </p:txBody>
      </p:sp>
      <p:sp>
        <p:nvSpPr>
          <p:cNvPr id="104" name="Google Shape;104;p18"/>
          <p:cNvSpPr txBox="1"/>
          <p:nvPr>
            <p:ph idx="1" type="body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odvozovací přípony: 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-ālis, -āle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/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-āris, -āre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(latinské)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-icus, a, um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/ </a:t>
            </a:r>
            <a:r>
              <a:rPr b="1" lang="cs">
                <a:latin typeface="Montserrat"/>
                <a:ea typeface="Montserrat"/>
                <a:cs typeface="Montserrat"/>
                <a:sym typeface="Montserrat"/>
              </a:rPr>
              <a:t>-eus, ea, eum</a:t>
            </a: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 (řecké)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cs">
                <a:latin typeface="Montserrat"/>
                <a:ea typeface="Montserrat"/>
                <a:cs typeface="Montserrat"/>
                <a:sym typeface="Montserrat"/>
              </a:rPr>
              <a:t>přípony připojujeme ke kmeni:</a:t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artēri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a ⇢ artēri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ālis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	hepar,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hepat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is ⇢ hepat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icus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muscul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us ⇢ muscul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āris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	larynx, 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laryng</a:t>
            </a:r>
            <a:r>
              <a:rPr lang="cs" sz="1600">
                <a:latin typeface="Montserrat"/>
                <a:ea typeface="Montserrat"/>
                <a:cs typeface="Montserrat"/>
                <a:sym typeface="Montserrat"/>
              </a:rPr>
              <a:t>is ⇢ laryng</a:t>
            </a:r>
            <a:r>
              <a:rPr b="1" lang="cs" sz="16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eus</a:t>
            </a:r>
            <a:endParaRPr b="1" sz="16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