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63" r:id="rId9"/>
    <p:sldId id="259" r:id="rId10"/>
    <p:sldId id="264" r:id="rId11"/>
    <p:sldId id="296" r:id="rId12"/>
    <p:sldId id="289" r:id="rId13"/>
    <p:sldId id="265" r:id="rId14"/>
    <p:sldId id="266" r:id="rId15"/>
    <p:sldId id="267" r:id="rId16"/>
    <p:sldId id="288" r:id="rId17"/>
    <p:sldId id="268" r:id="rId18"/>
    <p:sldId id="269" r:id="rId19"/>
    <p:sldId id="270" r:id="rId20"/>
    <p:sldId id="271" r:id="rId21"/>
    <p:sldId id="284" r:id="rId22"/>
    <p:sldId id="272" r:id="rId23"/>
    <p:sldId id="273" r:id="rId24"/>
    <p:sldId id="287" r:id="rId25"/>
    <p:sldId id="297" r:id="rId26"/>
    <p:sldId id="274" r:id="rId27"/>
    <p:sldId id="286" r:id="rId28"/>
    <p:sldId id="280" r:id="rId29"/>
    <p:sldId id="281" r:id="rId30"/>
    <p:sldId id="285" r:id="rId31"/>
    <p:sldId id="298" r:id="rId32"/>
    <p:sldId id="282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90" r:id="rId47"/>
    <p:sldId id="317" r:id="rId48"/>
    <p:sldId id="318" r:id="rId49"/>
    <p:sldId id="283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02" r:id="rId6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62" d="100"/>
          <a:sy n="62" d="100"/>
        </p:scale>
        <p:origin x="72" y="6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BD7-25AF-40C2-A29B-C88B6F79EDBA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url?sa=i&amp;url=https://docplayer.cz/45105104-Vliv-podavani-atorvastatinu-na-expresi-endoglinu-v-aterosklerotickych-platech.html&amp;psig=AOvVaw1T1Bgh4djdFyH5sP5725wv&amp;ust=1579544893338000&amp;source=images&amp;cd=vfe&amp;ved=0CAIQjRxqFwoTCOiSprSlkOcCFQAAAAAdAAAAABAE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ebmedicine.net/content.php?action=showPage&amp;pid=47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hyperlink" Target="https://www.healthdiseases.org/livedo-reticularis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url?sa=i&amp;url=https%3A%2F%2Fwww.researchgate.net%2Ffigure%2FMechanism-of-action-of-fogarty-catheter-taken-with-kind-permission-from-Mastery-of_fig1_260897635&amp;psig=AOvVaw19hbVvEjEs1rKI4VstFIbn&amp;ust=1581577109779000&amp;source=images&amp;cd=vfe&amp;ved=0CAIQjRxqFwoTCKDH14C4y-cCFQAAAAAdAAAAABAK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onlinejacc.org/content/65/17_Supplement/S387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hyperlink" Target="https://www.bmj.com/content/345/bmj.e5208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url?sa=i&amp;rct=j&amp;q=&amp;esrc=s&amp;source=images&amp;cd=&amp;cad=rja&amp;uact=8&amp;ved=2ahUKEwiM48uwnKLnAhVh6uAKHSq_BaoQjRx6BAgBEAQ&amp;url=https://www.saem.org/cdem/education/online-education/m4-curriculum/group-m4-cardiovascular/thoracic-aortic-dissection&amp;psig=AOvVaw1SMRjOkU-zgzuWJsDNyAJr&amp;ust=158016090665757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adiopaedia.org/articles/aortic-dissection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url=https://www.medgadget.com/2007/03/talent_thoracic.html&amp;psig=AOvVaw1lWr_7Vq4YAHI4ke1Rh5Oi&amp;ust=1580311291323000&amp;source=images&amp;cd=vfe&amp;ved=0CAIQjRxqFwoTCMj3nLvMpucCFQAAAAAdAAAAABAK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url=https://www.wikiskripta.eu/w/Chirurgie_hrudn%C3%AD_aorty&amp;psig=AOvVaw0wvLYQl6-TxrujDIn0L1DP&amp;ust=1580312157260000&amp;source=images&amp;cd=vfe&amp;ved=0CAIQjRxqFwoTCLCan9jPpucCFQAAAAAdAAAAABA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hyperlink" Target="https://www.google.com/url?sa=i&amp;url=http://acsneuro.com/surgeries/brain_detail/aneurysm_clipping_coiling.html&amp;psig=AOvVaw3Eu8Npdqdl6jRLg0EYq-5Q&amp;ust=1580313209907000&amp;source=images&amp;cd=vfe&amp;ved=0CAIQjRxqFwoTCMiPms7TpucCFQAAAAAdAAAAABAK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url=https://www.alamy.com/aneurysm-treatment-illustration-comparison-of-clipping-open-surgery-repair-stenting-and-coiling-image333577687.html&amp;psig=AOvVaw3Eu8Npdqdl6jRLg0EYq-5Q&amp;ust=1580313209907000&amp;source=images&amp;cd=vfe&amp;ved=0CAIQjRxqFwoTCMiPms7TpucCFQAAAAAdAAAAABAR" TargetMode="Externa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url=https%3A%2F%2Fwww.angiochirurgie.cz%2Fonemocneni-zil%2Fkrecove-zily%2F&amp;psig=AOvVaw3UX3gVsAxsdWqVCgDh4w0r&amp;ust=1581575687135000&amp;source=images&amp;cd=vfe&amp;ved=0CAIQjRxqFwoTCJD-o9qyy-cCFQAAAAAdAAAAABAR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ved=2ahUKEwjbsoie9K_nAhVC8uAKHSPLA_AQjRx6BAgBEAQ&amp;url=https://www.frivillig.dk/nyheder/nyheder-p3/mere-fokus-pa-lymfoedem/&amp;psig=AOvVaw3Pwjf1qORjkKdziK8oJiLT&amp;ust=158063119335939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/url?sa=i&amp;rct=j&amp;q=&amp;esrc=s&amp;source=images&amp;cd=&amp;ved=2ahUKEwiNssPkorLnAhXa6eAKHRsxCZQQjRx6BAgBEAQ&amp;url=https://docplayer.cz/69230289-Masarykova-univerzita-lymfoscintigrafie-u-pacientu-s-otoky-dolnich-koncetin.html&amp;psig=AOvVaw2L-ef-DlZGIK9jWqc3Mbjl&amp;ust=1580712367382361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>
                <a:latin typeface="Arial" panose="020B0604020202020204" pitchFamily="34" charset="0"/>
              </a:rPr>
              <a:t>Onemocnění srdce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Záněty srdce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Kardiomyopatie 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Získané srdeční vady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Vrozené srdeční vady</a:t>
            </a:r>
          </a:p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Onemocnění aorty</a:t>
            </a: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Dilatační kardiomyopatie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poškozena systolická i diastolická funkce komory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komora dilatovaná, možnost trombů v LK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selhávání LK, poruchy rytmu, deviace osy srdeční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stínu, městnání v malém oběhu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dilatace komory, snížení EF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klidový režim, diuretika,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vazodilatancia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antikoagulace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transplantace srdce - recidivy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8AA19-4D56-4F56-8E24-7027B1BC9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C7FA81-9AF5-40BD-BFE3-6D6B729A5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RTG hrudníku při dilatační kardiomyopatii</a:t>
            </a: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8" y="1942628"/>
            <a:ext cx="3924098" cy="3924098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BF501-645D-41FA-B069-B4B45E1EA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8159D9-A7D8-43A3-A7FB-7476E8F74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Kardiomyopatie</a:t>
            </a:r>
          </a:p>
        </p:txBody>
      </p:sp>
      <p:pic>
        <p:nvPicPr>
          <p:cNvPr id="50181" name="Picture 5" descr="cardiomyopat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80500"/>
            <a:ext cx="4095966" cy="41266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10C8C9-3E1D-4AB9-B464-8A6FE6BC1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F5C548-66F1-44F3-B20E-DC1DD14F4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Hypertrofická kardiomyopatie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hypertrofie zejména mezikomorové přepážky, uzavírá výtokový trakt LK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synkopy při námaze, chová se jako stenóza aortálního ústí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Diagnóza: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echokardiograficky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 blokátory, betablokátory, vyloučen digoxin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C956C5-8EC8-4AD3-BEB2-FD997077B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D61C86-F5D0-4A5C-8263-854E6E04D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Restriktivní kardiomyopatie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infiltrace myokardu a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subendokardu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vazivem, omezení roztažnosti komor v diastole, poruchy převodního systému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pokles výkonnosti, zadýchávání, příznaky levostranného selhání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velmi obtížná, echo - nález je chudý 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neznámá, transplantace srdce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E9B56F-0A97-4A13-ACAB-74D5016B53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447E5C-BCDB-4519-BC57-CB886CF0F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Endokarditida I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zánět srdeční nitroblány - bakteriální,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abakteriální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akutní endokarditida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prudká sepse, nejčastěji zlatý stafylokok a hemolytický streptokok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invazivní zákroky – trhání zubu, tonzilektomie, tonzilitida – tvoří se vegetace na endokardu chlopní složené z fibrinu, leukocytů, destruují chlopně, ulamují se do krevního proudu – septické emboly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F568ED-EC1E-4B87-9A9B-5233F8FB37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0D50BB-993A-4D6B-ABCE-18540FD77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Endokarditida</a:t>
            </a:r>
          </a:p>
        </p:txBody>
      </p:sp>
      <p:pic>
        <p:nvPicPr>
          <p:cNvPr id="47109" name="Picture 5" descr="valve_inf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881650"/>
            <a:ext cx="4017443" cy="4017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FAB962-091D-436B-AF6C-18EA299E3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EFE29B-FC65-45D6-8EE0-33DD63BD6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Endokarditida 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sz="2000" dirty="0"/>
              <a:t>horečky septického charakteru, petechie, septické emboly na kůži, kůže barvy bílé kávy, akutně vzniklý šelest (chlopňová vada), třískové hematomy na nehtech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poruchy koagulace, pozitivní hemokultury, echokardiografie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antibiotika ve velké dávce i. v. 6 týdnů, dále profylaxe před invazivními výkony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A0FE04-77F6-4AE4-B722-C13994788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18719B-58AE-481B-AC3E-A2B7632EB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Endokarditis lenta 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původce – streptokok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viridující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nepyogenní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snadněji vzniká na změněných chlopních, vegetace i větší, ale bez nekróz, úlomky vegetací „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blandní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infarkty“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Lohleinova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nefritida,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Oslerovy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uzlíky, ale ne abscesy</a:t>
            </a:r>
          </a:p>
          <a:p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prakticky bez symptomů – únavnost, slabost, bledost – kůže barvy bílé kávy, bolesti v kloubech, nový šelest – nová srdeční vada, splenomegalie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828DE8-784D-44A2-B691-C8E54D01E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C7A11F-6660-4C87-89FD-3EA8A951B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Endokarditis lenta 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Laboratorně – hematurie, zvýšená sedimentace, leukocytóza, pozitivní hemokultury zřídka, nutno odebírat stěry z podezřelých míst</a:t>
            </a:r>
          </a:p>
          <a:p>
            <a:pPr marL="72000" indent="0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!! hemokultury je nutno odebírat při vzestupu teploty!!</a:t>
            </a:r>
          </a:p>
          <a:p>
            <a:pPr marL="72000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antibiotika i. v., dlouhodobě, profylaxe při zákrocích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8DB0F7-AC3B-4875-A4B2-247BE0DBB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FF4FA4-2715-4CA3-862F-721FFD2B7A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Záněty srdce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Akutní perikarditida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 výpotku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sicca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výpotkem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exsudativa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sangvinolentní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serózní, hemoragický, hnisavý)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idiopatická, virová,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poinfarktová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při infekci, uremická, nádorová,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postperkardiotomický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hydroperikard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hemoperikard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1D015D-D1F3-4AE3-BD59-3513B2CE8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0B3CCF-FE4E-4D08-AC9F-72368DFA0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Získané srdeční vady 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mitrální stenóza – nejčastější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porevmatická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poslechový nález (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opening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snap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diastolický šelest) fibrilace síní, hemoptýza, vznik plicní hypertenze, embolizace při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síní do velkého oběhu, kašel při námaze, plicní edém, facies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mitralis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zvětšení LS na RTG, plicní hyperémie, echokardiografie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komisurotomie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náhrada chlopně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89E646-4E48-4B79-88B5-D2C9864CB4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4880A3-E68C-4A84-A428-AB1CFA655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Mitrální stenóza - RTG</a:t>
            </a:r>
          </a:p>
        </p:txBody>
      </p:sp>
      <p:pic>
        <p:nvPicPr>
          <p:cNvPr id="31748" name="Picture 4" descr="Misteno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61463"/>
            <a:ext cx="4848507" cy="39567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3A3090-1D91-4C5C-A732-14EE0ADC9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91B7B-1A1B-47F4-9950-B1DDF24B7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Získané srdeční vady II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chemeClr val="tx2"/>
                </a:solidFill>
              </a:rPr>
              <a:t>Mitrální insuficience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nejčastěji je příčinou dilatace srdce, prolaps mitrální chlopně, ruptura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šlašinek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při IM, perforace chlopně při endokarditidě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RTG zvětšení LS i LK, echokardiograficky také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prolaps mitrální chlopně – u astenických osob, neohrožuje, doprovázen ES, lidé vnímají citlivě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E77745-4EE5-4AFD-AB43-D4BF748C9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4F565-A713-4F1D-83F4-09B2222DF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Získané srdeční vady III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b="1" dirty="0">
                <a:solidFill>
                  <a:schemeClr val="tx2"/>
                </a:solidFill>
              </a:rPr>
              <a:t>Aortální stenóza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omezení výtoku z LK, přetížení LK, za stenózou menší tlak, snížené plnění koronárních arterií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námaze kolapsové stavy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TK – malý rozdíl mezi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TKd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LK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– přetížení a hypertrofie LK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chirurgicky – náhrada chlopně s bypassem, indikace podle gradientu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F60E4B-B0FE-49A9-9328-6EF7ABEDD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66F703-DC9C-41FE-865D-F39D4DA39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Senilní aortální stenóza</a:t>
            </a:r>
          </a:p>
        </p:txBody>
      </p:sp>
      <p:pic>
        <p:nvPicPr>
          <p:cNvPr id="41989" name="Picture 5" descr="senile_aortic_sten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52090"/>
            <a:ext cx="4032722" cy="3911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C32B15-4D59-40C3-B6A0-44AD38C3A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229E85-BB53-4B30-96B7-526B76A83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 při aortální stenóze</a:t>
            </a:r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971216"/>
            <a:ext cx="6342789" cy="3863142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260B21-A037-4E22-8CBD-8572DE179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2E3A3D-969E-4C64-AEAF-2B93A1CC8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Získané srdeční vady IV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chemeClr val="tx2"/>
                </a:solidFill>
              </a:rPr>
              <a:t>Aortální insuficience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návrat části tepového objemu do komory, velký vypuzovaný objem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Mussetův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příznak – kývání hlavou současně s pulsem,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Marfanův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 – pavoukovité prsty, diastolický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foukavý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šelest, velký rozdíl mezi TK s a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Corriganův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puls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magnus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celer,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altus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zvětšená LK, zvětšená pulsující aorta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náhrada aortální chlopně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21980-9AB5-4F4E-9E61-5C44BFC19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19F890-3AC5-4213-A4BB-F9D31B04C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Aortální insuficience</a:t>
            </a:r>
          </a:p>
        </p:txBody>
      </p:sp>
      <p:pic>
        <p:nvPicPr>
          <p:cNvPr id="37893" name="Picture 5" descr="aortic_regurgi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452772"/>
            <a:ext cx="4502965" cy="45029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334F6C-9CE6-4A99-8249-7E0799A6C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BC6AF4-EAFC-42F1-890B-605D21CB7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Koarktace aorty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748646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zúžení až za odstupem a.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subclavia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hypertenze horní poloviny těla, hypotenze dolní poloviny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hypertenze vzniká pravděpodobně v ledvinách při nižším prokrvení renin - angiotensin - aldosteronovým systémem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postupně rozvoj hypertrofie LK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4BB29-B182-4C21-8901-3E79D3724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CCA7F5-4CD6-47C4-8A48-54F83B42E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Onemocnění aorty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200" b="1" dirty="0">
                <a:solidFill>
                  <a:schemeClr val="tx2"/>
                </a:solidFill>
              </a:rPr>
              <a:t>Aneuryzma hrudní aorty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útlak mediastina a procházejících struktur, i eroze skeletu – příčina bolestí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1" dirty="0">
                <a:solidFill>
                  <a:schemeClr val="tx2"/>
                </a:solidFill>
              </a:rPr>
              <a:t>Syndrom aortálního oblouku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1" dirty="0" err="1">
                <a:solidFill>
                  <a:schemeClr val="tx2"/>
                </a:solidFill>
              </a:rPr>
              <a:t>Takayasuova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bezpulsová</a:t>
            </a:r>
            <a:r>
              <a:rPr lang="cs-CZ" sz="2200" b="1" dirty="0">
                <a:solidFill>
                  <a:schemeClr val="tx2"/>
                </a:solidFill>
              </a:rPr>
              <a:t> choroba 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vaskulitida postihující intimu velkých cév, uzavírá odstupy větví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b="1" dirty="0">
                <a:solidFill>
                  <a:schemeClr val="tx2"/>
                </a:solidFill>
              </a:rPr>
              <a:t>Aneuryzma břišní aorty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většinou hmatné při palpaci břicha, eroze těl obratlů, kalcifikace na RTG, nad 5,5 cm hrozí ruptura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90A7D1-F50C-4184-941A-1BC05AF4F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1D9281-A1CE-4D2E-8CE4-B746CF63C3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Akutní perikarditida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klidová bolest, bodavá, propagace do krku, mění se s polohou, horší při nádechu, při lehu na zádech, menší vsedě, při rozvoji výpotku bolest menší, pokud je výpotku hodně, bolest z rozpětí perikardu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fyzikální nález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perikardiální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třecí šelest – jemný škrabavý, šustivý zvuk vázaný na ozvy, při výpotku tlumené ozvy, příznaky tamponády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pulsus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paradoxus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škytavka z podráždění bránice, polykací obtíže z útlaku jícnu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AA984B-1333-4435-8360-7DAFD5F66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E7D7D8-294C-4C91-9F8C-304E5DEE2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Aneuryzma hrudní aorty</a:t>
            </a:r>
          </a:p>
        </p:txBody>
      </p:sp>
      <p:pic>
        <p:nvPicPr>
          <p:cNvPr id="34820" name="Picture 4" descr="Aoaneurys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9840"/>
            <a:ext cx="5039544" cy="4112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97F5A5-8460-41C1-9674-8840DF049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792A59-8270-48F7-AF7A-2C962FEC5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Ruptura aortálního aneurysmatu</a:t>
            </a:r>
          </a:p>
        </p:txBody>
      </p:sp>
      <p:pic>
        <p:nvPicPr>
          <p:cNvPr id="67589" name="Picture 5" descr="ruptura A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00814"/>
            <a:ext cx="5903252" cy="39283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F4FB33-42CF-4CBF-B26D-4E0EE12D52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F6F4AD-44FF-4C62-BA8E-6B5536FFF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err="1"/>
              <a:t>Dissekující</a:t>
            </a:r>
            <a:r>
              <a:rPr lang="cs-CZ" dirty="0"/>
              <a:t> aneuryzma aorty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porušení intimy, průnik krve do stěny, DIC 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bolesti až IM charakteru, ale EKG normální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dle umístění – synkopa, renální selhání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řešení – chirurgické dle naléhavosti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9E1C06-7585-435C-84A5-85F92F509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6811DE-A882-4684-9F10-CAC574147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 err="1">
                <a:latin typeface="Arial" panose="020B0604020202020204" pitchFamily="34" charset="0"/>
              </a:rPr>
              <a:t>Angiologie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500" b="1" dirty="0">
                <a:solidFill>
                  <a:schemeClr val="tx2"/>
                </a:solidFill>
              </a:rPr>
              <a:t>Podobor vnitřního lékařství specializující se na prevenci, diagnostiku  a terapii onemocnění cév – žíly, tepny, lymfatické cévy</a:t>
            </a:r>
          </a:p>
          <a:p>
            <a:pPr>
              <a:lnSpc>
                <a:spcPct val="90000"/>
              </a:lnSpc>
            </a:pPr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C3986F-AC2D-4FF4-91A7-EEABBFDCE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D754BA-6BF9-42DE-B08F-12B5B4507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Obecná stavba cévní stěny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u="sng" dirty="0">
                <a:solidFill>
                  <a:schemeClr val="tx2"/>
                </a:solidFill>
              </a:rPr>
              <a:t>Intima</a:t>
            </a:r>
            <a:r>
              <a:rPr lang="cs-CZ" sz="2000" dirty="0"/>
              <a:t> – vnitřní </a:t>
            </a:r>
            <a:r>
              <a:rPr lang="cs-CZ" sz="2000" dirty="0" err="1"/>
              <a:t>nesmáčivá</a:t>
            </a:r>
            <a:r>
              <a:rPr lang="cs-CZ" sz="2000" dirty="0"/>
              <a:t> výstelka kryta endotelem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u="sng" dirty="0">
                <a:solidFill>
                  <a:schemeClr val="tx2"/>
                </a:solidFill>
              </a:rPr>
              <a:t>Media </a:t>
            </a:r>
            <a:r>
              <a:rPr lang="cs-CZ" sz="2000" dirty="0"/>
              <a:t>– střední vrstva tvořena: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elastickým vazivem – větší tepny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 hladkou svalovinou – menší tepny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u="sng" dirty="0" err="1">
                <a:solidFill>
                  <a:schemeClr val="tx2"/>
                </a:solidFill>
              </a:rPr>
              <a:t>Adventicie</a:t>
            </a:r>
            <a:r>
              <a:rPr lang="cs-CZ" sz="2000" u="sng" dirty="0"/>
              <a:t> </a:t>
            </a:r>
            <a:r>
              <a:rPr lang="cs-CZ" sz="2000" dirty="0"/>
              <a:t>– vnější vazivová vrstva</a:t>
            </a:r>
          </a:p>
        </p:txBody>
      </p:sp>
      <p:pic>
        <p:nvPicPr>
          <p:cNvPr id="1026" name="Picture 2" descr="Image result for cévní stěn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75" y="1692001"/>
            <a:ext cx="3655803" cy="41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79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20F2B2-BB02-4C9A-93C1-B06F67EAC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725ECE-AD79-46BC-A1E8-DD1B4E3A9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Anamnéza:</a:t>
            </a:r>
          </a:p>
          <a:p>
            <a:pPr marL="0" indent="0">
              <a:buNone/>
            </a:pPr>
            <a:r>
              <a:rPr lang="cs-CZ" sz="2000" dirty="0"/>
              <a:t>- rodinná i osobní anamnéza zaměřena na onemocnění spojené s aterosklerózou, TEN, </a:t>
            </a:r>
          </a:p>
          <a:p>
            <a:pPr marL="0" indent="0">
              <a:buNone/>
            </a:pPr>
            <a:r>
              <a:rPr lang="cs-CZ" sz="2000" dirty="0"/>
              <a:t>- anamnéza kouření</a:t>
            </a:r>
          </a:p>
          <a:p>
            <a:pPr marL="0" indent="0">
              <a:buNone/>
            </a:pPr>
            <a:r>
              <a:rPr lang="cs-CZ" sz="2000" dirty="0"/>
              <a:t>- u tepenného uzávěru důležité klaudikace, klaudikační interval</a:t>
            </a:r>
          </a:p>
          <a:p>
            <a:pPr marL="0" indent="0">
              <a:buNone/>
            </a:pPr>
            <a:r>
              <a:rPr lang="cs-CZ" sz="2000" dirty="0"/>
              <a:t>- u žilního uzávěru anamnéza imobilizace – operační výkon, cestování</a:t>
            </a:r>
          </a:p>
        </p:txBody>
      </p:sp>
    </p:spTree>
    <p:extLst>
      <p:ext uri="{BB962C8B-B14F-4D97-AF65-F5344CB8AC3E}">
        <p14:creationId xmlns:p14="http://schemas.microsoft.com/office/powerpoint/2010/main" val="497162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04D9-F3E3-406D-8EE6-4407A954A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32E014-C85B-4F0C-A8E5-7909EE952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Fyzikální vyšetření: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i="1" dirty="0">
                <a:solidFill>
                  <a:schemeClr val="tx2"/>
                </a:solidFill>
              </a:rPr>
              <a:t>Vyšetření tepen </a:t>
            </a:r>
            <a:r>
              <a:rPr lang="cs-CZ" sz="2000" dirty="0"/>
              <a:t>– kvalita kůže, atrofie, vymizení podkožního tuku, ztráta ochlupení, nehty nerostou, deformují se, kůže je suchá, změna barvy až </a:t>
            </a:r>
            <a:r>
              <a:rPr lang="cs-CZ" sz="2000" dirty="0" err="1"/>
              <a:t>mramoráž</a:t>
            </a:r>
            <a:r>
              <a:rPr lang="cs-CZ" sz="2000" dirty="0"/>
              <a:t>, změna teploty - hmatání pulzací tepen, slyšitelný šelest nad zúžením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i="1" dirty="0">
                <a:solidFill>
                  <a:schemeClr val="tx2"/>
                </a:solidFill>
              </a:rPr>
              <a:t>Vyšetření žil </a:t>
            </a:r>
            <a:r>
              <a:rPr lang="cs-CZ" sz="2000" dirty="0"/>
              <a:t>– otok- asymetrický u HŽT, zabarvení – </a:t>
            </a:r>
            <a:r>
              <a:rPr lang="cs-CZ" sz="2000" dirty="0" err="1"/>
              <a:t>phlegmasia</a:t>
            </a:r>
            <a:r>
              <a:rPr lang="cs-CZ" sz="2000" dirty="0"/>
              <a:t> alba et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Bolest spontánní i palpační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Homansovo</a:t>
            </a:r>
            <a:r>
              <a:rPr lang="cs-CZ" sz="2000" dirty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1186486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813D89-E317-40E5-98AB-FDD3D8F98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8E9599-D22C-40C3-8F35-D6AFC2E34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999" y="719999"/>
            <a:ext cx="11296674" cy="493806"/>
          </a:xfrm>
        </p:spPr>
        <p:txBody>
          <a:bodyPr>
            <a:noAutofit/>
          </a:bodyPr>
          <a:lstStyle/>
          <a:p>
            <a:r>
              <a:rPr lang="cs-CZ" dirty="0" err="1"/>
              <a:t>Phlegmasia</a:t>
            </a:r>
            <a:r>
              <a:rPr lang="cs-CZ" dirty="0"/>
              <a:t> </a:t>
            </a:r>
            <a:r>
              <a:rPr lang="cs-CZ" dirty="0" err="1"/>
              <a:t>coerulea</a:t>
            </a:r>
            <a:r>
              <a:rPr lang="cs-CZ" dirty="0"/>
              <a:t> </a:t>
            </a:r>
            <a:r>
              <a:rPr lang="cs-CZ" dirty="0" err="1"/>
              <a:t>dolens</a:t>
            </a:r>
            <a:r>
              <a:rPr lang="cs-CZ" dirty="0"/>
              <a:t> a  </a:t>
            </a:r>
            <a:r>
              <a:rPr lang="cs-CZ" dirty="0" err="1"/>
              <a:t>mramoráž</a:t>
            </a:r>
            <a:r>
              <a:rPr lang="cs-CZ" dirty="0"/>
              <a:t> DKK</a:t>
            </a:r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95424"/>
            <a:ext cx="3384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livedo reticulari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53" y="1709484"/>
            <a:ext cx="557634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27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E3F12C-8F8B-4803-A648-82060ACCD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FCEE00-3E47-4B73-8618-051606C5A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Laboratorní vyšetření: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KO, koagulace vč. DD, </a:t>
            </a:r>
            <a:r>
              <a:rPr lang="cs-CZ" sz="2000" dirty="0" err="1"/>
              <a:t>trombofilní</a:t>
            </a:r>
            <a:r>
              <a:rPr lang="cs-CZ" sz="2000" dirty="0"/>
              <a:t> stavy, biochemie vč. </a:t>
            </a:r>
            <a:r>
              <a:rPr lang="cs-CZ" sz="2000" dirty="0" err="1"/>
              <a:t>lipidogramu</a:t>
            </a:r>
            <a:r>
              <a:rPr lang="cs-CZ" sz="2000" dirty="0"/>
              <a:t>, KM a glykémie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Přístrojové vyšetření: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UZ </a:t>
            </a:r>
            <a:r>
              <a:rPr lang="cs-CZ" sz="2000" dirty="0" err="1"/>
              <a:t>doppler</a:t>
            </a:r>
            <a:r>
              <a:rPr lang="cs-CZ" sz="2000" dirty="0"/>
              <a:t> – zlatý standard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Dále CT nebo MR angiografie, DSA, flebografie, scintigrafie, Biopsie cévní stěny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Zátěžové vyšetření na běhátku, </a:t>
            </a:r>
            <a:r>
              <a:rPr lang="cs-CZ" sz="2000" dirty="0" err="1"/>
              <a:t>Ratschowův</a:t>
            </a:r>
            <a:r>
              <a:rPr lang="cs-CZ" sz="2000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534731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ADE9E-20F5-43B7-971F-F621E33F6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6D374A-790D-4D2C-B8C4-620EB520F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Ischemická choroba dolních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2000" indent="0">
              <a:buNone/>
            </a:pPr>
            <a:r>
              <a:rPr lang="cs-CZ" sz="2000" dirty="0"/>
              <a:t>Tkáně DKK trpí nedostatkem živin a kyslíku v důsledku špatného prokrvení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nejčastěji AS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 Další příčina: </a:t>
            </a:r>
            <a:r>
              <a:rPr lang="cs-CZ" sz="2000" dirty="0"/>
              <a:t>koarktace aorty, vaskulitidy, periferní embolizace, útlak okolí, </a:t>
            </a:r>
            <a:r>
              <a:rPr lang="cs-CZ" sz="2000" dirty="0" err="1"/>
              <a:t>iatrogenní</a:t>
            </a:r>
            <a:r>
              <a:rPr lang="cs-CZ" sz="2000" dirty="0"/>
              <a:t>   poškození, </a:t>
            </a:r>
            <a:r>
              <a:rPr lang="cs-CZ" sz="2000" dirty="0" err="1"/>
              <a:t>Bürgerova</a:t>
            </a:r>
            <a:r>
              <a:rPr lang="cs-CZ" sz="2000" dirty="0"/>
              <a:t> nemoc – u mladých kuřáků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Rozsah poškození: </a:t>
            </a:r>
            <a:r>
              <a:rPr lang="cs-CZ" sz="2000" dirty="0"/>
              <a:t>u diabetiků spíše bércové tepny, u kuřáků  a pac. s </a:t>
            </a:r>
            <a:r>
              <a:rPr lang="cs-CZ" sz="2000" dirty="0" err="1"/>
              <a:t>hyperlipidémií</a:t>
            </a:r>
            <a:r>
              <a:rPr lang="cs-CZ" sz="2000" dirty="0"/>
              <a:t> pánevní a stehenní řečiště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 err="1">
                <a:solidFill>
                  <a:schemeClr val="tx2"/>
                </a:solidFill>
              </a:rPr>
              <a:t>Lerishův</a:t>
            </a:r>
            <a:r>
              <a:rPr lang="cs-CZ" sz="2200" dirty="0">
                <a:solidFill>
                  <a:schemeClr val="tx2"/>
                </a:solidFill>
              </a:rPr>
              <a:t> syndrom:</a:t>
            </a:r>
            <a:r>
              <a:rPr lang="cs-CZ" sz="2000" dirty="0"/>
              <a:t> izolované postižení bifurkace aorty a </a:t>
            </a:r>
            <a:r>
              <a:rPr lang="cs-CZ" sz="2000" dirty="0" err="1"/>
              <a:t>prox</a:t>
            </a:r>
            <a:r>
              <a:rPr lang="cs-CZ" sz="2000" dirty="0"/>
              <a:t>. úsek </a:t>
            </a:r>
            <a:r>
              <a:rPr lang="cs-CZ" sz="2000" dirty="0" err="1"/>
              <a:t>ilických</a:t>
            </a:r>
            <a:r>
              <a:rPr lang="cs-CZ" sz="2000" dirty="0"/>
              <a:t> tepen</a:t>
            </a:r>
          </a:p>
        </p:txBody>
      </p:sp>
    </p:spTree>
    <p:extLst>
      <p:ext uri="{BB962C8B-B14F-4D97-AF65-F5344CB8AC3E}">
        <p14:creationId xmlns:p14="http://schemas.microsoft.com/office/powerpoint/2010/main" val="19207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Akutní perikarditida III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– difuzně elevace ST – neodpovídá lokalizaci při ICHS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stínu při výpotku nad 300ml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suverénní metoda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echovolný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prostor okolo srdce</a:t>
            </a:r>
          </a:p>
          <a:p>
            <a:pPr marL="72000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Léčba: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podle etiologie – antiflogistika, antibiotika, kortikoidy</a:t>
            </a:r>
          </a:p>
          <a:p>
            <a:pPr marL="72000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000" dirty="0" err="1">
                <a:solidFill>
                  <a:schemeClr val="tx2"/>
                </a:solidFill>
              </a:rPr>
              <a:t>Pericarditis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constrictiva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ztluštělý nebo zvápenatělý osrdečník – kamenné srdce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D86C5A-60E0-4BA7-92D4-FEEE06D4E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DBE09F-2B5E-4913-B145-8FDE843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2EAC1A-3B8B-4889-AB11-4A0E19C42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47D2C0-C26C-48BA-BA58-68184CEA0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 – </a:t>
            </a:r>
            <a:r>
              <a:rPr lang="cs-CZ" b="1" dirty="0" err="1"/>
              <a:t>Fontainova</a:t>
            </a:r>
            <a:r>
              <a:rPr lang="cs-CZ" b="1" dirty="0"/>
              <a:t>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/>
              <a:t>Stadium I - asymptomatické</a:t>
            </a:r>
          </a:p>
          <a:p>
            <a:pPr marL="0" indent="0">
              <a:buNone/>
            </a:pPr>
            <a:r>
              <a:rPr lang="cs-CZ" sz="2200" dirty="0"/>
              <a:t>Stadium </a:t>
            </a:r>
            <a:r>
              <a:rPr lang="cs-CZ" sz="2200" dirty="0" err="1"/>
              <a:t>IIa</a:t>
            </a:r>
            <a:r>
              <a:rPr lang="cs-CZ" sz="2200" dirty="0"/>
              <a:t> – klaudikace &gt; 200m</a:t>
            </a:r>
          </a:p>
          <a:p>
            <a:pPr marL="0" indent="0">
              <a:buNone/>
            </a:pPr>
            <a:r>
              <a:rPr lang="cs-CZ" sz="2200" dirty="0"/>
              <a:t>Stadium </a:t>
            </a:r>
            <a:r>
              <a:rPr lang="cs-CZ" sz="2200" dirty="0" err="1"/>
              <a:t>IIb</a:t>
            </a:r>
            <a:r>
              <a:rPr lang="cs-CZ" sz="2200" dirty="0"/>
              <a:t> – klaudikace &lt; 200m</a:t>
            </a:r>
          </a:p>
          <a:p>
            <a:pPr marL="0" indent="0">
              <a:buNone/>
            </a:pPr>
            <a:r>
              <a:rPr lang="cs-CZ" sz="2200" dirty="0"/>
              <a:t>Stadium III – klidové bolesti</a:t>
            </a:r>
          </a:p>
          <a:p>
            <a:pPr marL="0" indent="0">
              <a:buNone/>
            </a:pPr>
            <a:r>
              <a:rPr lang="cs-CZ" sz="2200" dirty="0"/>
              <a:t>Stadium IV – trofické defekty</a:t>
            </a:r>
          </a:p>
        </p:txBody>
      </p:sp>
    </p:spTree>
    <p:extLst>
      <p:ext uri="{BB962C8B-B14F-4D97-AF65-F5344CB8AC3E}">
        <p14:creationId xmlns:p14="http://schemas.microsoft.com/office/powerpoint/2010/main" val="1553941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E3C584-854D-433C-9C76-84464FDD2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728797-2B20-4F1D-A109-3E0FCF393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 – </a:t>
            </a:r>
            <a:r>
              <a:rPr lang="cs-CZ" b="1" dirty="0" err="1"/>
              <a:t>diff</a:t>
            </a:r>
            <a:r>
              <a:rPr lang="cs-CZ" b="1" dirty="0"/>
              <a:t>. dg.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Venózní uzávěr: </a:t>
            </a:r>
            <a:r>
              <a:rPr lang="cs-CZ" sz="2000" dirty="0"/>
              <a:t>bolest spíše tlaková, u ICHDKK křečovitá, úleva od boleti při elevaci, u ICHDKK spíše zhoršení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Spinální etiologie: </a:t>
            </a:r>
            <a:r>
              <a:rPr lang="cs-CZ" sz="2000" dirty="0"/>
              <a:t>slabost, mravenčení, bolesti zad, specifické dermatomy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Artropatie:</a:t>
            </a:r>
            <a:r>
              <a:rPr lang="cs-CZ" sz="2000" dirty="0"/>
              <a:t> bolesti v oblasti kloubů, typicky noční bolest</a:t>
            </a:r>
          </a:p>
        </p:txBody>
      </p:sp>
    </p:spTree>
    <p:extLst>
      <p:ext uri="{BB962C8B-B14F-4D97-AF65-F5344CB8AC3E}">
        <p14:creationId xmlns:p14="http://schemas.microsoft.com/office/powerpoint/2010/main" val="873551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E0D86-CF6E-4943-818C-125BDF2D5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46935-1FC4-4817-ACC8-B324CC158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ICHDKK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obtížné hojení ran, defekty, gangréna, akutní tepenný uzávěr, 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nutná kompenzace hypertenze, </a:t>
            </a:r>
            <a:r>
              <a:rPr lang="cs-CZ" sz="2000" dirty="0" err="1"/>
              <a:t>hyperlipidémie</a:t>
            </a:r>
            <a:r>
              <a:rPr lang="cs-CZ" sz="2000" dirty="0"/>
              <a:t> a diabetu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Antiagregace</a:t>
            </a:r>
            <a:r>
              <a:rPr lang="cs-CZ" sz="2000" dirty="0"/>
              <a:t> – ASA / </a:t>
            </a:r>
            <a:r>
              <a:rPr lang="cs-CZ" sz="2000" dirty="0" err="1"/>
              <a:t>clopidogrel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Antikoagulace</a:t>
            </a:r>
            <a:r>
              <a:rPr lang="cs-CZ" sz="2000" dirty="0"/>
              <a:t> – pouze pokud </a:t>
            </a:r>
            <a:r>
              <a:rPr lang="cs-CZ" sz="2000" dirty="0" err="1"/>
              <a:t>embolizační</a:t>
            </a:r>
            <a:r>
              <a:rPr lang="cs-CZ" sz="2000" dirty="0"/>
              <a:t> geneze nebo u dilatační formy s </a:t>
            </a:r>
            <a:r>
              <a:rPr lang="cs-CZ" sz="2000" dirty="0" err="1"/>
              <a:t>intraluminálním</a:t>
            </a:r>
            <a:r>
              <a:rPr lang="cs-CZ" sz="2000" dirty="0"/>
              <a:t> trombem</a:t>
            </a:r>
          </a:p>
          <a:p>
            <a:pPr marL="0" indent="0">
              <a:buNone/>
            </a:pPr>
            <a:r>
              <a:rPr lang="cs-CZ" sz="2000" dirty="0"/>
              <a:t> - léčba klaudikací – </a:t>
            </a:r>
            <a:r>
              <a:rPr lang="cs-CZ" sz="2000" dirty="0" err="1"/>
              <a:t>cilostazol</a:t>
            </a:r>
            <a:r>
              <a:rPr lang="cs-CZ" sz="2000" dirty="0"/>
              <a:t>, </a:t>
            </a:r>
            <a:r>
              <a:rPr lang="cs-CZ" sz="2000" dirty="0" err="1"/>
              <a:t>naftidofuryl</a:t>
            </a:r>
            <a:r>
              <a:rPr lang="cs-CZ" sz="2000" dirty="0"/>
              <a:t>, </a:t>
            </a:r>
            <a:r>
              <a:rPr lang="cs-CZ" sz="2000" dirty="0" err="1"/>
              <a:t>pentoxyfilin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PTA, chirurgická terapie – bypass, </a:t>
            </a:r>
            <a:r>
              <a:rPr lang="cs-CZ" sz="2000" dirty="0" err="1"/>
              <a:t>trombarterectomie</a:t>
            </a:r>
            <a:r>
              <a:rPr lang="cs-CZ" sz="2000" dirty="0"/>
              <a:t>, amputace – poslední možnost</a:t>
            </a:r>
          </a:p>
        </p:txBody>
      </p:sp>
    </p:spTree>
    <p:extLst>
      <p:ext uri="{BB962C8B-B14F-4D97-AF65-F5344CB8AC3E}">
        <p14:creationId xmlns:p14="http://schemas.microsoft.com/office/powerpoint/2010/main" val="3874956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B8BA6D-79F5-4F78-9958-3C0987B5A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BDC571-535B-4E74-A32F-88906E0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Náhle vzniklá porucha prokrvení končetiny.</a:t>
            </a:r>
          </a:p>
          <a:p>
            <a:pPr marL="72000" indent="0">
              <a:buNone/>
            </a:pPr>
            <a:endParaRPr lang="cs-CZ" sz="2200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 </a:t>
            </a:r>
            <a:r>
              <a:rPr lang="cs-CZ" sz="2000" dirty="0"/>
              <a:t>nejčastěji embolie – </a:t>
            </a:r>
            <a:r>
              <a:rPr lang="cs-CZ" sz="2000" dirty="0" err="1"/>
              <a:t>Fisi</a:t>
            </a:r>
            <a:r>
              <a:rPr lang="cs-CZ" sz="2000" dirty="0"/>
              <a:t>, IM, </a:t>
            </a:r>
            <a:r>
              <a:rPr lang="cs-CZ" sz="2000" dirty="0" err="1"/>
              <a:t>endokarditída</a:t>
            </a:r>
            <a:r>
              <a:rPr lang="cs-CZ" sz="2000" dirty="0"/>
              <a:t>, aneurysma LK, paradoxní embolizace při FOA</a:t>
            </a:r>
          </a:p>
          <a:p>
            <a:pPr marL="0" indent="0">
              <a:buNone/>
            </a:pPr>
            <a:r>
              <a:rPr lang="cs-CZ" sz="2000" dirty="0"/>
              <a:t>    - trombóza, ruptura AS plátu, disekce aorty, poranění tepny – např. po punkci</a:t>
            </a:r>
          </a:p>
          <a:p>
            <a:pPr marL="72000" indent="0">
              <a:buNone/>
            </a:pPr>
            <a:endParaRPr lang="cs-CZ" sz="2200" dirty="0">
              <a:solidFill>
                <a:schemeClr val="tx2"/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 </a:t>
            </a:r>
            <a:r>
              <a:rPr lang="cs-CZ" sz="2000" dirty="0"/>
              <a:t>chlad, bledost až </a:t>
            </a:r>
            <a:r>
              <a:rPr lang="cs-CZ" sz="2000" dirty="0" err="1"/>
              <a:t>mramoráž</a:t>
            </a:r>
            <a:r>
              <a:rPr lang="cs-CZ" sz="2000" dirty="0"/>
              <a:t> končetiny, krutá bolest, snížená hybnost, chybění pulzací</a:t>
            </a:r>
          </a:p>
        </p:txBody>
      </p:sp>
    </p:spTree>
    <p:extLst>
      <p:ext uri="{BB962C8B-B14F-4D97-AF65-F5344CB8AC3E}">
        <p14:creationId xmlns:p14="http://schemas.microsoft.com/office/powerpoint/2010/main" val="1590517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F237E8-B763-4382-9078-340AEDC2B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086D59-47E8-4314-8E07-915AB0A64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UZ </a:t>
            </a:r>
            <a:r>
              <a:rPr lang="cs-CZ" sz="2000" dirty="0" err="1"/>
              <a:t>doppler</a:t>
            </a:r>
            <a:r>
              <a:rPr lang="cs-CZ" sz="2000" dirty="0"/>
              <a:t>, CT angiografie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 err="1">
                <a:solidFill>
                  <a:schemeClr val="tx2"/>
                </a:solidFill>
              </a:rPr>
              <a:t>Diff</a:t>
            </a:r>
            <a:r>
              <a:rPr lang="cs-CZ" sz="2200" dirty="0">
                <a:solidFill>
                  <a:schemeClr val="tx2"/>
                </a:solidFill>
              </a:rPr>
              <a:t>. dg:</a:t>
            </a:r>
            <a:r>
              <a:rPr lang="cs-CZ" sz="2000" dirty="0"/>
              <a:t>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– také chybí pulzace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/>
              <a:t>šok, ischemická nekróza, uvolnění myoglobinu &gt; akutní renální selhání, </a:t>
            </a:r>
            <a:r>
              <a:rPr lang="cs-CZ" sz="2000" dirty="0" err="1"/>
              <a:t>kompartment</a:t>
            </a:r>
            <a:r>
              <a:rPr lang="cs-CZ" sz="2000" dirty="0"/>
              <a:t> syndrom</a:t>
            </a:r>
          </a:p>
        </p:txBody>
      </p:sp>
    </p:spTree>
    <p:extLst>
      <p:ext uri="{BB962C8B-B14F-4D97-AF65-F5344CB8AC3E}">
        <p14:creationId xmlns:p14="http://schemas.microsoft.com/office/powerpoint/2010/main" val="343322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14F510-B861-4972-90AA-F804BD8CF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F31AC7-E6CE-4EC7-9D6C-6B5BBAA860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končetinová ischemie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</a:p>
          <a:p>
            <a:pPr>
              <a:buFontTx/>
              <a:buChar char="-"/>
            </a:pPr>
            <a:r>
              <a:rPr lang="cs-CZ" sz="2000" dirty="0"/>
              <a:t>nejprve aplikace heparinu – zabrání narůstání trombu, analgetika</a:t>
            </a:r>
          </a:p>
          <a:p>
            <a:pPr>
              <a:buFontTx/>
              <a:buChar char="-"/>
            </a:pPr>
            <a:r>
              <a:rPr lang="cs-CZ" sz="2000" dirty="0"/>
              <a:t>přednostně chirurgická - </a:t>
            </a:r>
            <a:r>
              <a:rPr lang="cs-CZ" sz="2000" dirty="0" err="1"/>
              <a:t>embolektomie</a:t>
            </a:r>
            <a:r>
              <a:rPr lang="cs-CZ" sz="2000" dirty="0"/>
              <a:t> </a:t>
            </a:r>
            <a:r>
              <a:rPr lang="cs-CZ" sz="2000" dirty="0" err="1"/>
              <a:t>Fogartyho</a:t>
            </a:r>
            <a:r>
              <a:rPr lang="cs-CZ" sz="2000" dirty="0"/>
              <a:t> katetrem, bypass, lokální </a:t>
            </a:r>
            <a:r>
              <a:rPr lang="cs-CZ" sz="2000" dirty="0" err="1"/>
              <a:t>intraarteriální</a:t>
            </a:r>
            <a:r>
              <a:rPr lang="cs-CZ" sz="2000" dirty="0"/>
              <a:t> trombolýza, aspirační </a:t>
            </a:r>
            <a:r>
              <a:rPr lang="cs-CZ" sz="2000" dirty="0" err="1"/>
              <a:t>trombektomie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59744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A01824-B6F0-48A9-83A2-CD23EF9DB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E37307-B856-45EC-8453-8FCFB91B8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err="1"/>
              <a:t>Embolektomie</a:t>
            </a:r>
            <a:r>
              <a:rPr lang="cs-CZ" b="1" dirty="0"/>
              <a:t> </a:t>
            </a:r>
            <a:r>
              <a:rPr lang="cs-CZ" b="1" dirty="0" err="1"/>
              <a:t>Fogartyho</a:t>
            </a:r>
            <a:r>
              <a:rPr lang="cs-CZ" b="1" dirty="0"/>
              <a:t> katetrem</a:t>
            </a:r>
          </a:p>
        </p:txBody>
      </p:sp>
      <p:pic>
        <p:nvPicPr>
          <p:cNvPr id="3074" name="Picture 2" descr="Image result for fogarty cath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9580"/>
            <a:ext cx="7936979" cy="53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678357-C6CC-41CA-9A42-BCA541826B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2BD717-7905-45E0-9E24-7AE30FBDE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2050" name="Picture 2" descr="Výsledek obrázku pro ct angiography leg ischem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69338"/>
            <a:ext cx="2919463" cy="6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257" y="469337"/>
            <a:ext cx="4218207" cy="60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12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E57C47-4DBA-4646-A3A4-7A336C96BC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AACCEC-50D4-4D20-84C1-834F9E8F3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Definice: </a:t>
            </a:r>
            <a:r>
              <a:rPr lang="cs-CZ" sz="2000" dirty="0"/>
              <a:t>podélné rozštěpení její stěny, vytvoření falešného a pravého lumen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Aneurysma, zánětlivá onemocnění aorty, systémová onemocnění pojiva, </a:t>
            </a:r>
            <a:r>
              <a:rPr lang="cs-CZ" sz="2000" dirty="0" err="1"/>
              <a:t>iatrogenní</a:t>
            </a:r>
            <a:r>
              <a:rPr lang="cs-CZ" sz="2000" dirty="0"/>
              <a:t>, traumatická, 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Klasifikace:</a:t>
            </a:r>
            <a:r>
              <a:rPr lang="cs-CZ" sz="2000" dirty="0"/>
              <a:t> </a:t>
            </a:r>
            <a:r>
              <a:rPr lang="cs-CZ" sz="2000" dirty="0" err="1"/>
              <a:t>Standfordská</a:t>
            </a:r>
            <a:r>
              <a:rPr lang="cs-CZ" sz="2000" dirty="0"/>
              <a:t> klasifikace – nejpoužívanější – typ A – pokud postižena ascendentní aorta, typ B – pokud postižena není, dále </a:t>
            </a:r>
            <a:r>
              <a:rPr lang="cs-CZ" sz="2000" dirty="0" err="1"/>
              <a:t>Debakey</a:t>
            </a:r>
            <a:r>
              <a:rPr lang="cs-CZ" sz="2000" dirty="0"/>
              <a:t> systém</a:t>
            </a:r>
          </a:p>
        </p:txBody>
      </p:sp>
    </p:spTree>
    <p:extLst>
      <p:ext uri="{BB962C8B-B14F-4D97-AF65-F5344CB8AC3E}">
        <p14:creationId xmlns:p14="http://schemas.microsoft.com/office/powerpoint/2010/main" val="424528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45D8A5-A9BF-4011-A1F0-63822D7D4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8554FF-EE8B-4AA1-B95E-1239E21EB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3074" name="Picture 2" descr="Výsledek obrázku pro aortic disse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10157"/>
            <a:ext cx="8202488" cy="60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RTG hrudníku při </a:t>
            </a:r>
            <a:r>
              <a:rPr lang="cs-CZ" dirty="0" err="1"/>
              <a:t>perikardiálním</a:t>
            </a:r>
            <a:r>
              <a:rPr lang="cs-CZ" dirty="0"/>
              <a:t> výpotku</a:t>
            </a: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2024237"/>
            <a:ext cx="3769659" cy="3769659"/>
          </a:xfrm>
          <a:noFill/>
          <a:ln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94633-7B8B-42F9-9210-AF28756E7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1CACBB-AB46-48E2-941E-0277980DA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1534F6-A025-49A0-9684-9DF5E4075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4D5280-3526-46DD-942B-67346DAAB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</a:t>
            </a:r>
            <a:r>
              <a:rPr lang="cs-CZ" sz="2000" dirty="0"/>
              <a:t> náhle vzniklá ostrá palčivá bolest vystřelující do zad, CMP, IM, synkopa, jiné orgánové ischemie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typická bolest, deficit pulzací na periferii, výrazný stranový rozdíl na končetinách</a:t>
            </a:r>
          </a:p>
          <a:p>
            <a:pPr marL="0" indent="0">
              <a:buNone/>
            </a:pPr>
            <a:r>
              <a:rPr lang="cs-CZ" sz="2000" dirty="0"/>
              <a:t> - na RTG může být rozšíření mediastina, na EKG změny při postižení koronárních tepen</a:t>
            </a:r>
          </a:p>
          <a:p>
            <a:pPr marL="0" indent="0">
              <a:buNone/>
            </a:pPr>
            <a:r>
              <a:rPr lang="cs-CZ" sz="2000" dirty="0"/>
              <a:t> - laboratorně – </a:t>
            </a:r>
            <a:r>
              <a:rPr lang="cs-CZ" sz="2000" dirty="0" err="1"/>
              <a:t>elev</a:t>
            </a:r>
            <a:r>
              <a:rPr lang="cs-CZ" sz="2000" dirty="0"/>
              <a:t>. DD, laboratorní projevy ischémie – </a:t>
            </a:r>
            <a:r>
              <a:rPr lang="cs-CZ" sz="2000" dirty="0" err="1"/>
              <a:t>elev</a:t>
            </a:r>
            <a:r>
              <a:rPr lang="cs-CZ" sz="2000" dirty="0"/>
              <a:t>. laktátu, kreatininu, JT, </a:t>
            </a:r>
            <a:r>
              <a:rPr lang="cs-CZ" sz="2000" dirty="0" err="1"/>
              <a:t>TnT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- zobrazovací metody – CTAG, ECHO srdce</a:t>
            </a:r>
          </a:p>
        </p:txBody>
      </p:sp>
    </p:spTree>
    <p:extLst>
      <p:ext uri="{BB962C8B-B14F-4D97-AF65-F5344CB8AC3E}">
        <p14:creationId xmlns:p14="http://schemas.microsoft.com/office/powerpoint/2010/main" val="2197728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7C0C9A-4A2F-4089-9483-81D95406A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450A15-A69D-4DD4-8B9A-130026197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4098" name="Picture 2" descr="Výsledek obrázku pro aortic dissection 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23584"/>
            <a:ext cx="6874346" cy="5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087888" y="2276873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9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6E415E-BB35-40C0-BA33-54C91C288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0CC448-583B-41F7-ACEC-FD0CDB4AD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Disekce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</a:t>
            </a:r>
          </a:p>
          <a:p>
            <a:pPr marL="72000" indent="0">
              <a:buNone/>
            </a:pPr>
            <a:r>
              <a:rPr lang="cs-CZ" sz="2000" dirty="0"/>
              <a:t>– u disekce typu A urgentní kardiochirurgický výkon</a:t>
            </a:r>
          </a:p>
          <a:p>
            <a:pPr marL="0" indent="0">
              <a:buNone/>
            </a:pPr>
            <a:r>
              <a:rPr lang="cs-CZ" sz="2000" dirty="0"/>
              <a:t> – disekce typu B – stabilizace pacienta – STK udržovat </a:t>
            </a:r>
          </a:p>
          <a:p>
            <a:pPr marL="0" indent="0">
              <a:buNone/>
            </a:pPr>
            <a:r>
              <a:rPr lang="cs-CZ" sz="2000" dirty="0"/>
              <a:t>mezi 100 – 120 </a:t>
            </a:r>
            <a:r>
              <a:rPr lang="cs-CZ" sz="2000" dirty="0" err="1"/>
              <a:t>mmHg</a:t>
            </a:r>
            <a:r>
              <a:rPr lang="cs-CZ" sz="2000" dirty="0"/>
              <a:t>, poté zavedení </a:t>
            </a:r>
            <a:r>
              <a:rPr lang="cs-CZ" sz="2000" dirty="0" err="1"/>
              <a:t>stentgraftu</a:t>
            </a:r>
            <a:r>
              <a:rPr lang="cs-CZ" sz="2000" dirty="0"/>
              <a:t>, náhrada protézou</a:t>
            </a:r>
          </a:p>
        </p:txBody>
      </p:sp>
      <p:pic>
        <p:nvPicPr>
          <p:cNvPr id="1026" name="Picture 2" descr="Image result for stentgraf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00" y="1799850"/>
            <a:ext cx="285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43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12BBD6B-C3DB-428B-9199-92591C53A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4F1A17-0F70-4A78-B307-45CDA06BC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Aneurysmata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lokalizované rozšíření stěny ve všech jejich vrstvách.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úrazy, sklerotické změny, vrozená méněcennost stěny tepny, v minulosti Lues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Predilekční místa: </a:t>
            </a:r>
            <a:r>
              <a:rPr lang="cs-CZ" sz="2000" dirty="0"/>
              <a:t>aortální oblouk, abdominální aorta, mozkové tepny, podkolenní tepna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Klin. obraz: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většinou náhodný nález, útlak okolních tkání, při mozkových aneurysmat neurolog. symptomatologie</a:t>
            </a:r>
          </a:p>
        </p:txBody>
      </p:sp>
    </p:spTree>
    <p:extLst>
      <p:ext uri="{BB962C8B-B14F-4D97-AF65-F5344CB8AC3E}">
        <p14:creationId xmlns:p14="http://schemas.microsoft.com/office/powerpoint/2010/main" val="542846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33D44D-56A5-4776-9CF0-D8C10C60B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172F4D-66E9-44EE-AB4C-4C7806BB3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Aneurysmata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UZ </a:t>
            </a:r>
            <a:r>
              <a:rPr lang="cs-CZ" sz="2000" dirty="0" err="1"/>
              <a:t>doppler</a:t>
            </a:r>
            <a:r>
              <a:rPr lang="cs-CZ" sz="2000" dirty="0"/>
              <a:t>, CTAG, při velkých rozměrech a astenickém habitu můžou být hmatné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ruptura, embolizace, trombotický uzávěr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/>
              <a:t> sledování, kompenzace hypertenze, dle velkosti a symptomů příp. operační výkon - </a:t>
            </a:r>
            <a:r>
              <a:rPr lang="cs-CZ" sz="2000" dirty="0" err="1"/>
              <a:t>endovaskulární</a:t>
            </a:r>
            <a:r>
              <a:rPr lang="cs-CZ" sz="2000" dirty="0"/>
              <a:t> - zavedení </a:t>
            </a:r>
            <a:r>
              <a:rPr lang="cs-CZ" sz="2000" dirty="0" err="1"/>
              <a:t>stengraftu</a:t>
            </a:r>
            <a:r>
              <a:rPr lang="cs-CZ" sz="2000" dirty="0"/>
              <a:t>, příp. - implantace protézy, u mozkových aneurysmat </a:t>
            </a:r>
            <a:r>
              <a:rPr lang="cs-CZ" sz="2000" dirty="0" err="1"/>
              <a:t>coiling</a:t>
            </a:r>
            <a:r>
              <a:rPr lang="cs-CZ" sz="2000" dirty="0"/>
              <a:t>, </a:t>
            </a:r>
            <a:r>
              <a:rPr lang="cs-CZ" sz="2000" dirty="0" err="1"/>
              <a:t>clipping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8446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E4CC9C-1999-43F6-9312-39A11AF6A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FE5B4C-17B1-47A3-AF5D-BF09B6FDE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pic>
        <p:nvPicPr>
          <p:cNvPr id="2050" name="Picture 2" descr="Image result for aneurysm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52744"/>
            <a:ext cx="6127306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iling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20" y="1318022"/>
            <a:ext cx="37814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74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01C3A0-C7A9-428D-9129-53407DCC7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9CEFC6-5F71-4961-B133-4542AE0EF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3074" name="Picture 2" descr="Image result for coiling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66137"/>
            <a:ext cx="9106644" cy="62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44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C36713-A79A-4B55-9C87-49812682F4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BF12D8-96D9-48DB-88DF-5D6E252CC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Onemocnění žil - varixy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/>
              <a:t>Vakovité nebo válcovité rozšíření žilního kmene – povrchového nebo hlubokého.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multifaktoriální – vrozená nedostatečnost vaziva, hormonální působení, dlouhé stání, těhotenství, obezita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/>
              <a:t>viditelné a hmatné povrchové varixy, pocit přeplnění DKK a </a:t>
            </a:r>
            <a:r>
              <a:rPr lang="cs-CZ" sz="2000" dirty="0" err="1"/>
              <a:t>perimal</a:t>
            </a:r>
            <a:r>
              <a:rPr lang="cs-CZ" sz="2000" dirty="0"/>
              <a:t>. otoky zejména večer</a:t>
            </a:r>
          </a:p>
        </p:txBody>
      </p:sp>
    </p:spTree>
    <p:extLst>
      <p:ext uri="{BB962C8B-B14F-4D97-AF65-F5344CB8AC3E}">
        <p14:creationId xmlns:p14="http://schemas.microsoft.com/office/powerpoint/2010/main" val="2241404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1DAFB9-519A-4B68-93A1-4A78B0D96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71A76D-0349-4EE2-9E9E-413838092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varixů DKK</a:t>
            </a:r>
          </a:p>
        </p:txBody>
      </p:sp>
      <p:pic>
        <p:nvPicPr>
          <p:cNvPr id="1026" name="Picture 2" descr="Image result for varixy d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1" y="1619710"/>
            <a:ext cx="10058399" cy="41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5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5E89EA-BBA8-4C78-8062-17A35902C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6AF553-0E71-4D28-9623-11FB7C087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Varixy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klinický obraz, UZ </a:t>
            </a:r>
            <a:r>
              <a:rPr lang="cs-CZ" sz="2000" dirty="0" err="1"/>
              <a:t>doppler</a:t>
            </a:r>
            <a:r>
              <a:rPr lang="cs-CZ" sz="2000" dirty="0"/>
              <a:t> – zejména před operačním odstraněním, kde nutno vyšetřit průchodnost hlubokého systému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</a:t>
            </a:r>
            <a:r>
              <a:rPr lang="cs-CZ" sz="2000" dirty="0"/>
              <a:t> </a:t>
            </a:r>
            <a:r>
              <a:rPr lang="cs-CZ" sz="2000" dirty="0" err="1"/>
              <a:t>flebitídy</a:t>
            </a:r>
            <a:r>
              <a:rPr lang="cs-CZ" sz="2000" dirty="0"/>
              <a:t>, žilní </a:t>
            </a:r>
            <a:r>
              <a:rPr lang="cs-CZ" sz="2000" dirty="0" err="1"/>
              <a:t>insuf</a:t>
            </a:r>
            <a:r>
              <a:rPr lang="cs-CZ" sz="2000" dirty="0"/>
              <a:t>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elastické punčochy, více pohybu, </a:t>
            </a:r>
            <a:r>
              <a:rPr lang="cs-CZ" sz="2000" dirty="0" err="1"/>
              <a:t>venotonika</a:t>
            </a:r>
            <a:r>
              <a:rPr lang="cs-CZ" sz="2000" dirty="0"/>
              <a:t>, odstranění chirurgicky, sklerotizace</a:t>
            </a:r>
          </a:p>
        </p:txBody>
      </p:sp>
    </p:spTree>
    <p:extLst>
      <p:ext uri="{BB962C8B-B14F-4D97-AF65-F5344CB8AC3E}">
        <p14:creationId xmlns:p14="http://schemas.microsoft.com/office/powerpoint/2010/main" val="209181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Myokarditida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zánět srdečního svalu, obvykle pozdě a obtížně diagnostikovaný</a:t>
            </a:r>
          </a:p>
          <a:p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myolýza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svalových vláken, infiltrace lymfocyty</a:t>
            </a:r>
          </a:p>
          <a:p>
            <a:pPr marL="72000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mikrobiální toxin (difterie, streptokoky,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mykoplazmata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tyfus, klostridia, leptospiry), viry, imunologické děje</a:t>
            </a: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67383-A340-423F-831E-97F69D215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8A753-51AD-475F-B370-BF3E2F7F7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2EA839-37ED-428E-B4B2-2536DF8693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5A473D-D834-4E27-90AB-C0D2C72D4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Povrchová flebitida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2000" indent="0">
              <a:buNone/>
            </a:pPr>
            <a:r>
              <a:rPr lang="cs-CZ" sz="2200" dirty="0"/>
              <a:t>Zánětlivé postižení varikózního uzlu nebo vény s trombotickým uzávěrem.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Etiologie: </a:t>
            </a:r>
            <a:r>
              <a:rPr lang="cs-CZ" sz="2200" dirty="0"/>
              <a:t>mechanický útlak, na HKK často po venepunkcích, </a:t>
            </a:r>
            <a:r>
              <a:rPr lang="cs-CZ" sz="2200" dirty="0" err="1"/>
              <a:t>Bürgerova</a:t>
            </a:r>
            <a:r>
              <a:rPr lang="cs-CZ" sz="2200" dirty="0"/>
              <a:t> nemoc , malignita</a:t>
            </a:r>
          </a:p>
          <a:p>
            <a:pPr marL="72000" indent="0">
              <a:buNone/>
            </a:pPr>
            <a:r>
              <a:rPr lang="cs-CZ" sz="2200" dirty="0"/>
              <a:t>Klinický obraz: známky zánětu v oblasti postižené vény, zatvrdnutí – známka trombózy </a:t>
            </a:r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Diagnostika: </a:t>
            </a:r>
            <a:r>
              <a:rPr lang="cs-CZ" sz="2200" dirty="0"/>
              <a:t>klinický obraz, příp. UZ </a:t>
            </a:r>
            <a:r>
              <a:rPr lang="cs-CZ" sz="2200" dirty="0" err="1"/>
              <a:t>doppler</a:t>
            </a:r>
            <a:endParaRPr lang="cs-CZ" sz="2200" dirty="0"/>
          </a:p>
          <a:p>
            <a:pPr marL="7200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Terapie: </a:t>
            </a:r>
            <a:r>
              <a:rPr lang="cs-CZ" sz="2200" dirty="0" err="1"/>
              <a:t>hirudoid</a:t>
            </a:r>
            <a:r>
              <a:rPr lang="cs-CZ" sz="2200" dirty="0"/>
              <a:t> a antiflogistika lokálně, bandáže, při větším rozsahu nebo blízkosti </a:t>
            </a:r>
            <a:r>
              <a:rPr lang="cs-CZ" sz="2200" dirty="0" err="1"/>
              <a:t>saféno</a:t>
            </a:r>
            <a:r>
              <a:rPr lang="cs-CZ" sz="2200" dirty="0"/>
              <a:t>-femorální punkce, tj. při riziku přechodu do hlubokého systému </a:t>
            </a:r>
            <a:r>
              <a:rPr lang="cs-CZ" sz="2200" dirty="0" err="1"/>
              <a:t>antikoagulace</a:t>
            </a:r>
            <a:r>
              <a:rPr lang="cs-CZ" sz="2200" dirty="0"/>
              <a:t>, ATB při celkových známkách zánětu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019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65F6B4-88A4-495E-B9FF-DE3581FBD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1AE12F-C0DD-4758-8B3A-B44D550C1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Hluboká </a:t>
            </a:r>
            <a:r>
              <a:rPr lang="cs-CZ" b="1" dirty="0" err="1"/>
              <a:t>flebotrombóza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Intravaskulární trombóza v hlubokých žílách zejména DKK.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</a:t>
            </a:r>
            <a:r>
              <a:rPr lang="cs-CZ" sz="2000" dirty="0" err="1"/>
              <a:t>Wirchovovo</a:t>
            </a:r>
            <a:r>
              <a:rPr lang="cs-CZ" sz="2000" dirty="0"/>
              <a:t> trias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Predisponující faktory: </a:t>
            </a:r>
            <a:r>
              <a:rPr lang="cs-CZ" sz="2000" dirty="0"/>
              <a:t>operace, úrazy, imobilita, dlouhé sezení – cestování, sepse, obezita, malignity, </a:t>
            </a:r>
            <a:r>
              <a:rPr lang="cs-CZ" sz="2000" dirty="0" err="1"/>
              <a:t>trombofilní</a:t>
            </a:r>
            <a:r>
              <a:rPr lang="cs-CZ" sz="2000" dirty="0"/>
              <a:t> stavy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 </a:t>
            </a:r>
            <a:r>
              <a:rPr lang="cs-CZ" sz="2000" dirty="0"/>
              <a:t>otok, zteplání, palpační bolestivost v průběhu žil, může být i klidová, zvýraznění povrchové systému, </a:t>
            </a:r>
            <a:r>
              <a:rPr lang="cs-CZ" sz="2000" dirty="0" err="1"/>
              <a:t>pozit</a:t>
            </a:r>
            <a:r>
              <a:rPr lang="cs-CZ" sz="2000" dirty="0"/>
              <a:t>. </a:t>
            </a:r>
            <a:r>
              <a:rPr lang="cs-CZ" sz="2000" dirty="0" err="1"/>
              <a:t>homans</a:t>
            </a:r>
            <a:r>
              <a:rPr lang="cs-CZ" sz="2000" dirty="0"/>
              <a:t> a plantární znamení</a:t>
            </a:r>
          </a:p>
        </p:txBody>
      </p:sp>
    </p:spTree>
    <p:extLst>
      <p:ext uri="{BB962C8B-B14F-4D97-AF65-F5344CB8AC3E}">
        <p14:creationId xmlns:p14="http://schemas.microsoft.com/office/powerpoint/2010/main" val="2304795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2A6853-E727-4804-87AE-2B6661A00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A78F25-D87E-4DD9-8B92-28EB78E85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Hluboká </a:t>
            </a:r>
            <a:r>
              <a:rPr lang="cs-CZ" b="1" dirty="0" err="1"/>
              <a:t>flebotrombóza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UZ </a:t>
            </a:r>
            <a:r>
              <a:rPr lang="cs-CZ" sz="2000" dirty="0" err="1"/>
              <a:t>doppler</a:t>
            </a:r>
            <a:r>
              <a:rPr lang="cs-CZ" sz="2000" dirty="0"/>
              <a:t>, scintigrafie, </a:t>
            </a:r>
            <a:r>
              <a:rPr lang="cs-CZ" sz="2000" dirty="0" err="1"/>
              <a:t>elev</a:t>
            </a:r>
            <a:r>
              <a:rPr lang="cs-CZ" sz="2000" dirty="0"/>
              <a:t>. DD</a:t>
            </a:r>
          </a:p>
          <a:p>
            <a:pPr marL="72000" indent="0">
              <a:buNone/>
            </a:pPr>
            <a:r>
              <a:rPr lang="cs-CZ" sz="2200" dirty="0" err="1">
                <a:solidFill>
                  <a:schemeClr val="tx2"/>
                </a:solidFill>
              </a:rPr>
              <a:t>Diff</a:t>
            </a:r>
            <a:r>
              <a:rPr lang="cs-CZ" sz="2200" dirty="0">
                <a:solidFill>
                  <a:schemeClr val="tx2"/>
                </a:solidFill>
              </a:rPr>
              <a:t>. dg.: </a:t>
            </a:r>
            <a:r>
              <a:rPr lang="cs-CZ" sz="2000" dirty="0" err="1"/>
              <a:t>postrombotický</a:t>
            </a:r>
            <a:r>
              <a:rPr lang="cs-CZ" sz="2000" dirty="0"/>
              <a:t> syndrom, lymfedém, LIS, tepenný uzávěr –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coerulea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– také chybí pulzace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/>
              <a:t>PE, </a:t>
            </a:r>
            <a:r>
              <a:rPr lang="cs-CZ" sz="2000" dirty="0" err="1"/>
              <a:t>postrombotický</a:t>
            </a:r>
            <a:r>
              <a:rPr lang="cs-CZ" sz="2000" dirty="0"/>
              <a:t> syndrom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bandáž, klidový režim</a:t>
            </a:r>
          </a:p>
          <a:p>
            <a:pPr marL="0" indent="0">
              <a:buNone/>
            </a:pPr>
            <a:r>
              <a:rPr lang="cs-CZ" sz="2000" dirty="0"/>
              <a:t> - </a:t>
            </a:r>
            <a:r>
              <a:rPr lang="cs-CZ" sz="2000" dirty="0" err="1"/>
              <a:t>antikoagulace</a:t>
            </a:r>
            <a:r>
              <a:rPr lang="cs-CZ" sz="2000" dirty="0"/>
              <a:t> – LMWH, </a:t>
            </a:r>
            <a:r>
              <a:rPr lang="cs-CZ" sz="2000" dirty="0" err="1"/>
              <a:t>warfarin</a:t>
            </a:r>
            <a:r>
              <a:rPr lang="cs-CZ" sz="2000" dirty="0"/>
              <a:t>, NOAC</a:t>
            </a:r>
          </a:p>
          <a:p>
            <a:pPr marL="0" indent="0">
              <a:buNone/>
            </a:pPr>
            <a:r>
              <a:rPr lang="cs-CZ" sz="2000" dirty="0"/>
              <a:t> - trombolýza, vč. lokální trombolýzy – větší rozsah </a:t>
            </a:r>
            <a:r>
              <a:rPr lang="cs-CZ" sz="2000" dirty="0" err="1"/>
              <a:t>phlegmasia</a:t>
            </a:r>
            <a:r>
              <a:rPr lang="cs-CZ" sz="2000" dirty="0"/>
              <a:t> </a:t>
            </a:r>
            <a:r>
              <a:rPr lang="cs-CZ" sz="2000" dirty="0" err="1"/>
              <a:t>ceorulea</a:t>
            </a:r>
            <a:r>
              <a:rPr lang="cs-CZ" sz="2000" dirty="0"/>
              <a:t> </a:t>
            </a:r>
            <a:r>
              <a:rPr lang="cs-CZ" sz="2000" dirty="0" err="1"/>
              <a:t>dolens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490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E19A8A-36F4-4F7B-B6AF-D85C1622E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16E100-2F91-47A9-85AB-94B625072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Chronická žilní insuficience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Definice:</a:t>
            </a:r>
            <a:r>
              <a:rPr lang="cs-CZ" sz="2000" dirty="0"/>
              <a:t> </a:t>
            </a:r>
            <a:r>
              <a:rPr lang="cs-CZ" sz="2000" dirty="0" err="1"/>
              <a:t>stáza</a:t>
            </a:r>
            <a:r>
              <a:rPr lang="cs-CZ" sz="2000" dirty="0"/>
              <a:t> krve v DKK se zvýšením žilního tlaku a se sekundárními změnami žil a kůže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 </a:t>
            </a:r>
            <a:r>
              <a:rPr lang="cs-CZ" sz="2000" dirty="0"/>
              <a:t>porucha funkce žilních chlopní s následnou poruchou mikrocirkulace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  <a:r>
              <a:rPr lang="cs-CZ" sz="2000" dirty="0"/>
              <a:t> přechodné </a:t>
            </a:r>
            <a:r>
              <a:rPr lang="cs-CZ" sz="2000" dirty="0" err="1"/>
              <a:t>perimaleolární</a:t>
            </a:r>
            <a:r>
              <a:rPr lang="cs-CZ" sz="2000" dirty="0"/>
              <a:t> otoky, varixy, v pozdějších fázích i trvalé otoky s uvolněním </a:t>
            </a:r>
            <a:r>
              <a:rPr lang="cs-CZ" sz="2000" dirty="0" err="1"/>
              <a:t>hemosiderinu</a:t>
            </a:r>
            <a:r>
              <a:rPr lang="cs-CZ" sz="2000" dirty="0"/>
              <a:t> do kůže, vznik bércové ulcerace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</a:t>
            </a:r>
            <a:r>
              <a:rPr lang="cs-CZ" sz="2000" dirty="0"/>
              <a:t> klinický obraz, UZ </a:t>
            </a:r>
            <a:r>
              <a:rPr lang="cs-CZ" sz="2000" dirty="0" err="1"/>
              <a:t>doppler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</a:t>
            </a:r>
            <a:r>
              <a:rPr lang="cs-CZ" sz="2000" dirty="0"/>
              <a:t> kompresní léčba, </a:t>
            </a:r>
            <a:r>
              <a:rPr lang="cs-CZ" sz="2000" dirty="0" err="1"/>
              <a:t>venotonika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02719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0CE58B-5DA3-44B2-857A-DD02D259D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C44C73-7BF3-4055-A0DD-B8DA0C9AA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Lymfedém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000" dirty="0"/>
              <a:t>Stáza v lymfatickém oběhu způsobující </a:t>
            </a:r>
            <a:r>
              <a:rPr lang="cs-CZ" sz="2000" dirty="0" err="1"/>
              <a:t>stázu</a:t>
            </a:r>
            <a:r>
              <a:rPr lang="cs-CZ" sz="2000" dirty="0"/>
              <a:t> lymfy v podkoží.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</a:t>
            </a:r>
            <a:r>
              <a:rPr lang="cs-CZ" sz="2000" dirty="0"/>
              <a:t> častěji sekundární – porucha průchodnosti při tumorózním procesu, po operaci, zánětu, ozáření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Klinický obraz: </a:t>
            </a:r>
            <a:r>
              <a:rPr lang="cs-CZ" sz="2000" dirty="0"/>
              <a:t>postupně se zhoršující otok končetiny  indurací podkoží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Diagnostika: </a:t>
            </a:r>
            <a:r>
              <a:rPr lang="cs-CZ" sz="2000" dirty="0"/>
              <a:t>klinický obraz, lymfografie - </a:t>
            </a:r>
            <a:r>
              <a:rPr lang="cs-CZ" sz="2000" dirty="0" err="1"/>
              <a:t>lymfoscintigrafie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Komplikace: </a:t>
            </a:r>
            <a:r>
              <a:rPr lang="cs-CZ" sz="2000" dirty="0"/>
              <a:t>Erysipel, defekty, vzácně i maligní transformace - </a:t>
            </a:r>
            <a:r>
              <a:rPr lang="cs-CZ" sz="2000" dirty="0" err="1"/>
              <a:t>lymfangiosarkom</a:t>
            </a:r>
            <a:endParaRPr lang="cs-CZ" sz="2000" dirty="0"/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Terapie: </a:t>
            </a:r>
            <a:r>
              <a:rPr lang="cs-CZ" sz="2000" dirty="0"/>
              <a:t>lymfatická drenáž, kompresivní terapie, odstranění vyvolávající příčiny</a:t>
            </a:r>
          </a:p>
        </p:txBody>
      </p:sp>
    </p:spTree>
    <p:extLst>
      <p:ext uri="{BB962C8B-B14F-4D97-AF65-F5344CB8AC3E}">
        <p14:creationId xmlns:p14="http://schemas.microsoft.com/office/powerpoint/2010/main" val="522930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D7C6AE-00A5-492B-BB3E-AF6A52848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6589B3-EFF0-498C-9DA7-2275D2B7D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	Lymfedém LDK	              				 </a:t>
            </a:r>
            <a:r>
              <a:rPr lang="cs-CZ" sz="2600" dirty="0" err="1"/>
              <a:t>Lymfoscintigrafie</a:t>
            </a:r>
            <a:r>
              <a:rPr lang="cs-CZ" sz="2600" dirty="0"/>
              <a:t> DKK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509797"/>
            <a:ext cx="3466169" cy="49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ok vyhľadávania obrázkov pre dopyt lymfoscintigraf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56" y="974150"/>
            <a:ext cx="5628307" cy="45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59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Myokarditida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Příznaky: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únava, nevýkonnost, dušnost, bušení srdce, nepravidelnost chodu srdce, u dětí nevolnost, zvracení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fyzikální nález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teploty, arytmie, oslabený úder, temné – gumové srdeční ozvy, někdy cval, nižší TK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5DFE23-9430-46A1-BD12-A56D8810F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FB2AA5-67C0-49C8-9587-87B9716F4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Myokarditida III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stínu (nemusí být)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– snížení voltáže QRS, někdy a-v-blokáda, změny ST-T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snížení EF, edém myokardu, někdy segmentální poruchy kinetiky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myokardiální biopsie</a:t>
            </a:r>
          </a:p>
          <a:p>
            <a:pPr marL="72000" indent="0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Léčba: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klid na lůžku, dále dle etiologie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E0B5AA-5524-4415-9CFA-DC8579312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B7CE36-ED62-45A5-B751-CDB7174E0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Kardiomyopatie 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nespecifické postižení myokardu snižující výkonnost srdce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degenerace, nekróza, fibróza myokardiálních buněk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Etiologie: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infekční, toxické, endokrinní, metabolické, při chronických chorobách</a:t>
            </a:r>
          </a:p>
          <a:p>
            <a:pPr marL="72000" indent="0">
              <a:buNone/>
            </a:pPr>
            <a:r>
              <a:rPr lang="cs-CZ" sz="2200" dirty="0">
                <a:solidFill>
                  <a:schemeClr val="tx2"/>
                </a:solidFill>
              </a:rPr>
              <a:t>Podle druhu postižení: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dilatační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hypertrofická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restrikční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B1CFB5-6049-40F1-A391-A289B224C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9584-F0FD-43A7-8F55-287820056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1457</TotalTime>
  <Words>3469</Words>
  <Application>Microsoft Office PowerPoint</Application>
  <PresentationFormat>Širokoúhlá obrazovka</PresentationFormat>
  <Paragraphs>424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0" baseType="lpstr">
      <vt:lpstr>Arial</vt:lpstr>
      <vt:lpstr>Tahoma</vt:lpstr>
      <vt:lpstr>Wingdings</vt:lpstr>
      <vt:lpstr>Prezentace_MU_CZ</vt:lpstr>
      <vt:lpstr>Onemocnění srdce II</vt:lpstr>
      <vt:lpstr>Záněty srdce</vt:lpstr>
      <vt:lpstr>Akutní perikarditida II</vt:lpstr>
      <vt:lpstr>Akutní perikarditida III</vt:lpstr>
      <vt:lpstr>RTG hrudníku při perikardiálním výpotku</vt:lpstr>
      <vt:lpstr>Myokarditida I</vt:lpstr>
      <vt:lpstr>Myokarditida II</vt:lpstr>
      <vt:lpstr>Myokarditida III</vt:lpstr>
      <vt:lpstr>Kardiomyopatie I</vt:lpstr>
      <vt:lpstr>Dilatační kardiomyopatie</vt:lpstr>
      <vt:lpstr>RTG hrudníku při dilatační kardiomyopatii</vt:lpstr>
      <vt:lpstr>Kardiomyopatie</vt:lpstr>
      <vt:lpstr>Hypertrofická kardiomyopatie</vt:lpstr>
      <vt:lpstr>Restriktivní kardiomyopatie</vt:lpstr>
      <vt:lpstr>Endokarditida I </vt:lpstr>
      <vt:lpstr>Endokarditida</vt:lpstr>
      <vt:lpstr>Endokarditida II</vt:lpstr>
      <vt:lpstr>Endokarditis lenta I</vt:lpstr>
      <vt:lpstr>Endokarditis lenta II</vt:lpstr>
      <vt:lpstr>Získané srdeční vady I</vt:lpstr>
      <vt:lpstr>Mitrální stenóza - RTG</vt:lpstr>
      <vt:lpstr>Získané srdeční vady II</vt:lpstr>
      <vt:lpstr>Získané srdeční vady III</vt:lpstr>
      <vt:lpstr>Senilní aortální stenóza</vt:lpstr>
      <vt:lpstr>EKG při aortální stenóze</vt:lpstr>
      <vt:lpstr>Získané srdeční vady IV</vt:lpstr>
      <vt:lpstr>Aortální insuficience</vt:lpstr>
      <vt:lpstr>Koarktace aorty</vt:lpstr>
      <vt:lpstr>Onemocnění aorty</vt:lpstr>
      <vt:lpstr>Aneuryzma hrudní aorty</vt:lpstr>
      <vt:lpstr>Ruptura aortálního aneurysmatu</vt:lpstr>
      <vt:lpstr>Dissekující aneuryzma aorty</vt:lpstr>
      <vt:lpstr>Angiologie</vt:lpstr>
      <vt:lpstr>Obecná stavba cévní stěny</vt:lpstr>
      <vt:lpstr>Vyšetřovací metody</vt:lpstr>
      <vt:lpstr>Vyšetřovací metody</vt:lpstr>
      <vt:lpstr>Phlegmasia coerulea dolens a  mramoráž DKK</vt:lpstr>
      <vt:lpstr>Vyšetřovací metody</vt:lpstr>
      <vt:lpstr>Ischemická choroba dolních končetin</vt:lpstr>
      <vt:lpstr>ICHDKK – Fontainova klasifikace</vt:lpstr>
      <vt:lpstr>ICHDKK – diff. dg.</vt:lpstr>
      <vt:lpstr>ICHDKK</vt:lpstr>
      <vt:lpstr>Akutní končetinová ischemie</vt:lpstr>
      <vt:lpstr>Akutní končetinová ischemie</vt:lpstr>
      <vt:lpstr>Akutní končetinová ischemie</vt:lpstr>
      <vt:lpstr>Embolektomie Fogartyho katetrem</vt:lpstr>
      <vt:lpstr>Prezentace aplikace PowerPoint</vt:lpstr>
      <vt:lpstr>Disekce aorty</vt:lpstr>
      <vt:lpstr>Prezentace aplikace PowerPoint</vt:lpstr>
      <vt:lpstr>Disekce aorty</vt:lpstr>
      <vt:lpstr>Prezentace aplikace PowerPoint</vt:lpstr>
      <vt:lpstr>Disekce aorty</vt:lpstr>
      <vt:lpstr>Aneurysmata</vt:lpstr>
      <vt:lpstr>Aneurysmata</vt:lpstr>
      <vt:lpstr>Prezentace aplikace PowerPoint</vt:lpstr>
      <vt:lpstr>Prezentace aplikace PowerPoint</vt:lpstr>
      <vt:lpstr>Onemocnění žil - varixy</vt:lpstr>
      <vt:lpstr>Klasifikace varixů DKK</vt:lpstr>
      <vt:lpstr>Varixy</vt:lpstr>
      <vt:lpstr>Povrchová flebitida</vt:lpstr>
      <vt:lpstr>Hluboká flebotrombóza</vt:lpstr>
      <vt:lpstr>Hluboká flebotrombóza</vt:lpstr>
      <vt:lpstr>Chronická žilní insuficience</vt:lpstr>
      <vt:lpstr>Lymfedém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Jitka Skládaná</cp:lastModifiedBy>
  <cp:revision>88</cp:revision>
  <cp:lastPrinted>1601-01-01T00:00:00Z</cp:lastPrinted>
  <dcterms:created xsi:type="dcterms:W3CDTF">2021-04-27T07:29:37Z</dcterms:created>
  <dcterms:modified xsi:type="dcterms:W3CDTF">2021-05-18T06:46:34Z</dcterms:modified>
</cp:coreProperties>
</file>