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72"/>
  </p:notesMasterIdLst>
  <p:handoutMasterIdLst>
    <p:handoutMasterId r:id="rId73"/>
  </p:handoutMasterIdLst>
  <p:sldIdLst>
    <p:sldId id="256" r:id="rId2"/>
    <p:sldId id="257" r:id="rId3"/>
    <p:sldId id="258" r:id="rId4"/>
    <p:sldId id="286" r:id="rId5"/>
    <p:sldId id="259" r:id="rId6"/>
    <p:sldId id="289" r:id="rId7"/>
    <p:sldId id="287" r:id="rId8"/>
    <p:sldId id="288" r:id="rId9"/>
    <p:sldId id="260" r:id="rId10"/>
    <p:sldId id="261" r:id="rId11"/>
    <p:sldId id="263" r:id="rId12"/>
    <p:sldId id="264" r:id="rId13"/>
    <p:sldId id="265" r:id="rId14"/>
    <p:sldId id="266" r:id="rId15"/>
    <p:sldId id="290" r:id="rId16"/>
    <p:sldId id="268" r:id="rId17"/>
    <p:sldId id="296" r:id="rId18"/>
    <p:sldId id="291" r:id="rId19"/>
    <p:sldId id="292" r:id="rId20"/>
    <p:sldId id="267" r:id="rId21"/>
    <p:sldId id="269" r:id="rId22"/>
    <p:sldId id="271" r:id="rId23"/>
    <p:sldId id="272" r:id="rId24"/>
    <p:sldId id="273" r:id="rId25"/>
    <p:sldId id="274" r:id="rId26"/>
    <p:sldId id="275" r:id="rId27"/>
    <p:sldId id="277" r:id="rId28"/>
    <p:sldId id="278" r:id="rId29"/>
    <p:sldId id="279" r:id="rId30"/>
    <p:sldId id="280" r:id="rId31"/>
    <p:sldId id="281" r:id="rId32"/>
    <p:sldId id="282" r:id="rId33"/>
    <p:sldId id="293" r:id="rId34"/>
    <p:sldId id="294" r:id="rId35"/>
    <p:sldId id="283" r:id="rId36"/>
    <p:sldId id="284" r:id="rId37"/>
    <p:sldId id="285" r:id="rId38"/>
    <p:sldId id="295" r:id="rId39"/>
    <p:sldId id="308" r:id="rId40"/>
    <p:sldId id="297" r:id="rId41"/>
    <p:sldId id="309" r:id="rId42"/>
    <p:sldId id="310" r:id="rId43"/>
    <p:sldId id="313" r:id="rId44"/>
    <p:sldId id="299" r:id="rId45"/>
    <p:sldId id="314" r:id="rId46"/>
    <p:sldId id="315" r:id="rId47"/>
    <p:sldId id="301" r:id="rId48"/>
    <p:sldId id="316" r:id="rId49"/>
    <p:sldId id="317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  <p:sldId id="336" r:id="rId65"/>
    <p:sldId id="337" r:id="rId66"/>
    <p:sldId id="338" r:id="rId67"/>
    <p:sldId id="340" r:id="rId68"/>
    <p:sldId id="341" r:id="rId69"/>
    <p:sldId id="342" r:id="rId70"/>
    <p:sldId id="343" r:id="rId7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341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>
            <a:extLst>
              <a:ext uri="{FF2B5EF4-FFF2-40B4-BE49-F238E27FC236}">
                <a16:creationId xmlns:a16="http://schemas.microsoft.com/office/drawing/2014/main" id="{E1FAA06B-96B3-48BD-86D5-B42DBB5DC0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Zástupný symbol pro poznámky 2">
            <a:extLst>
              <a:ext uri="{FF2B5EF4-FFF2-40B4-BE49-F238E27FC236}">
                <a16:creationId xmlns:a16="http://schemas.microsoft.com/office/drawing/2014/main" id="{C578B7B4-E3C6-4CC9-83C9-9D80249839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45060" name="Zástupný symbol pro číslo snímku 3">
            <a:extLst>
              <a:ext uri="{FF2B5EF4-FFF2-40B4-BE49-F238E27FC236}">
                <a16:creationId xmlns:a16="http://schemas.microsoft.com/office/drawing/2014/main" id="{F64BBCE4-A8EC-490F-A0C6-614C88A3FC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95EFA5-2406-4D60-8D99-85564CC4625C}" type="slidenum">
              <a:rPr lang="cs-CZ" altLang="cs-CZ"/>
              <a:pPr/>
              <a:t>42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0809E-85C0-4EC5-9C65-B10E4DE8C6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48158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6" r:id="rId16"/>
    <p:sldLayoutId id="2147483697" r:id="rId17"/>
    <p:sldLayoutId id="2147483698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dingklub.cz/gastricky-zaludecni-bypas.phtml" TargetMode="External"/><Relationship Id="rId2" Type="http://schemas.openxmlformats.org/officeDocument/2006/relationships/hyperlink" Target="http://www.bandingklub.cz/bandaz-zaludku.p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5000" dirty="0"/>
              <a:t>Onemocnění z poruch metabolizmu I </a:t>
            </a:r>
            <a:br>
              <a:rPr lang="cs-CZ" altLang="cs-CZ" sz="5400" dirty="0"/>
            </a:br>
            <a:br>
              <a:rPr lang="cs-CZ" altLang="cs-CZ" sz="5400" dirty="0"/>
            </a:br>
            <a:br>
              <a:rPr lang="sk-SK" altLang="cs-CZ" sz="3000" dirty="0">
                <a:solidFill>
                  <a:srgbClr val="898989"/>
                </a:solidFill>
                <a:cs typeface="Calibri" panose="020F0502020204030204" pitchFamily="34" charset="0"/>
              </a:rPr>
            </a:br>
            <a:br>
              <a:rPr lang="cs-CZ" altLang="cs-CZ" sz="5000" dirty="0">
                <a:latin typeface="Arial" panose="020B0604020202020204" pitchFamily="34" charset="0"/>
              </a:rPr>
            </a:br>
            <a:br>
              <a:rPr lang="cs-CZ" altLang="cs-CZ" sz="5000" dirty="0">
                <a:latin typeface="Arial" panose="020B0604020202020204" pitchFamily="34" charset="0"/>
              </a:rPr>
            </a:br>
            <a:endParaRPr lang="cs-CZ" altLang="cs-CZ" sz="5000" dirty="0">
              <a:latin typeface="Arial" panose="020B0604020202020204" pitchFamily="34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D83E71B-08D9-463B-9E59-2F49484D5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2029025"/>
          </a:xfrm>
        </p:spPr>
        <p:txBody>
          <a:bodyPr/>
          <a:lstStyle/>
          <a:p>
            <a:r>
              <a:rPr lang="cs-CZ" altLang="cs-CZ" sz="2500" b="1" dirty="0">
                <a:solidFill>
                  <a:schemeClr val="tx2"/>
                </a:solidFill>
              </a:rPr>
              <a:t>Obezita</a:t>
            </a:r>
          </a:p>
          <a:p>
            <a:r>
              <a:rPr lang="cs-CZ" altLang="cs-CZ" sz="2500" b="1" dirty="0">
                <a:solidFill>
                  <a:schemeClr val="tx2"/>
                </a:solidFill>
              </a:rPr>
              <a:t>Podvýživa</a:t>
            </a:r>
          </a:p>
          <a:p>
            <a:r>
              <a:rPr lang="cs-CZ" altLang="cs-CZ" sz="2500" b="1" dirty="0">
                <a:solidFill>
                  <a:schemeClr val="tx2"/>
                </a:solidFill>
              </a:rPr>
              <a:t>Poruchy vitaminového hospodářství</a:t>
            </a:r>
          </a:p>
          <a:p>
            <a:r>
              <a:rPr lang="cs-CZ" altLang="cs-CZ" sz="2500" b="1" dirty="0">
                <a:solidFill>
                  <a:schemeClr val="tx2"/>
                </a:solidFill>
              </a:rPr>
              <a:t>Poruchy metabolizmu vody a elektrolytů</a:t>
            </a:r>
          </a:p>
          <a:p>
            <a:r>
              <a:rPr lang="cs-CZ" altLang="cs-CZ" sz="2500" b="1" dirty="0">
                <a:solidFill>
                  <a:schemeClr val="tx2"/>
                </a:solidFill>
              </a:rPr>
              <a:t>Poruchy acidobazické rovnováhy</a:t>
            </a:r>
          </a:p>
          <a:p>
            <a:r>
              <a:rPr lang="cs-CZ" altLang="cs-CZ" b="1" dirty="0">
                <a:solidFill>
                  <a:schemeClr val="tx2"/>
                </a:solidFill>
              </a:rPr>
              <a:t>Poruchy metabolizmu lipidů</a:t>
            </a:r>
          </a:p>
          <a:p>
            <a:r>
              <a:rPr lang="cs-CZ" altLang="cs-CZ" b="1" dirty="0">
                <a:solidFill>
                  <a:schemeClr val="tx2"/>
                </a:solidFill>
              </a:rPr>
              <a:t>Metabolické poruchy kostí – osteoporóza</a:t>
            </a:r>
          </a:p>
          <a:p>
            <a:endParaRPr lang="cs-CZ" altLang="cs-CZ" sz="2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1E6058-7813-49FC-BC09-204DDBB0A2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104628-DF5B-4BAD-97A7-5EB6810B1A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B0637450-2146-45A5-921A-0204BBA98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Klinický obraz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76DFCD3-8CF4-45B8-A5B7-485A9835E5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nedostatek základních živin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unavený vzhled, poruchy kůže, svalová ochablost, zhoršení kvality vlasů, sklon ke kolapsům, tendence k trombózám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laboratorně</a:t>
            </a:r>
            <a:r>
              <a:rPr lang="cs-CZ" altLang="cs-CZ" sz="2200" dirty="0"/>
              <a:t> – zpočátku zvýšení TG, později snížení, snížení </a:t>
            </a:r>
            <a:r>
              <a:rPr lang="cs-CZ" altLang="cs-CZ" sz="2200" dirty="0" err="1"/>
              <a:t>chol</a:t>
            </a:r>
            <a:r>
              <a:rPr lang="cs-CZ" altLang="cs-CZ" sz="2200" dirty="0"/>
              <a:t>, snížení albuminu, </a:t>
            </a:r>
            <a:r>
              <a:rPr lang="cs-CZ" altLang="cs-CZ" sz="2200" dirty="0" err="1"/>
              <a:t>prealbuminu</a:t>
            </a:r>
            <a:r>
              <a:rPr lang="cs-CZ" altLang="cs-CZ" sz="2200" dirty="0"/>
              <a:t>, ketonemie, anemie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základní onemocnění, výběrová dieta, </a:t>
            </a:r>
            <a:r>
              <a:rPr lang="cs-CZ" altLang="cs-CZ" sz="2200" dirty="0" err="1"/>
              <a:t>sipping</a:t>
            </a:r>
            <a:r>
              <a:rPr lang="cs-CZ" altLang="cs-CZ" sz="2200" dirty="0"/>
              <a:t>, PEV, postupně zvyšovat dodávku energie a živin, </a:t>
            </a:r>
            <a:r>
              <a:rPr lang="cs-CZ" altLang="cs-CZ" sz="2200" dirty="0" err="1"/>
              <a:t>polyvitaminózní</a:t>
            </a:r>
            <a:r>
              <a:rPr lang="cs-CZ" altLang="cs-CZ" sz="2200" dirty="0"/>
              <a:t> preparáty, pankreatické enzymy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D91A0D-23A7-4073-9F61-54A5758856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7631FA-2A26-4E65-918C-7790D867DE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4CD0021E-80A2-4FD2-8EBE-05CC6F9B5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Poruchy vitaminového hospodářství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1E25474-74C5-4517-80D0-DF30DDB8D8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vitaminy – většinou katalyzátory biochemických pochodů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rozpustné v tucích – A, D, E, 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rozpustné ve vodě – B, 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2F5232F-F929-41DC-A40F-C3B59DB161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EC94FF-26C2-424A-9274-15241FE80B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B65605ED-3BAD-489F-931F-239102B29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Vitamin A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1046A07-C444-40C7-BC8B-315B3565C3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obsažen ve žlutých rostlinných barvivech – karoten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důležitý  pro funkci retiny, epitelu, syntézu steroidních hormonů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denní potřeba 5 000 </a:t>
            </a:r>
            <a:r>
              <a:rPr lang="cs-CZ" altLang="cs-CZ" sz="2200" dirty="0" err="1"/>
              <a:t>m.j</a:t>
            </a:r>
            <a:r>
              <a:rPr lang="cs-CZ" altLang="cs-CZ" sz="2200" dirty="0"/>
              <a:t>. = 2mg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chemeClr val="tx2"/>
                </a:solidFill>
              </a:rPr>
              <a:t>hypovitaminóza</a:t>
            </a:r>
            <a:r>
              <a:rPr lang="cs-CZ" altLang="cs-CZ" sz="2200" dirty="0"/>
              <a:t> – šeroslepost, suchost spojivek, poruchy kůže a sliznic, zvýšená tvorba močových kamenů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chemeClr val="tx2"/>
                </a:solidFill>
              </a:rPr>
              <a:t>hypervitaminóza</a:t>
            </a:r>
            <a:r>
              <a:rPr lang="cs-CZ" altLang="cs-CZ" sz="2200" dirty="0"/>
              <a:t> – skléry a kůže mají oranžový nádech, podrážděnost, nechutenství, bolesti hlavy, dekalcifikace kostí, poškození jater (polární badatelé)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3D874A-4B83-419B-8DEF-31FED1EE04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54854A-79A0-4CE7-AD54-51CD397354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FCF0B72F-D5A8-4597-BEB1-545A54899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Vitamin D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C9BEADF-0E06-4384-BB60-3340DB127F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směs D2 – ergokalciferolu a D3 – cholekalciferolu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přirozený D3 obsažen v játrech mořských ryb, žloutcích, másle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organizmus si dotváří </a:t>
            </a:r>
            <a:r>
              <a:rPr lang="cs-CZ" altLang="cs-CZ" sz="2200" dirty="0" err="1"/>
              <a:t>dihydroxycholekalciferol</a:t>
            </a:r>
            <a:r>
              <a:rPr lang="cs-CZ" altLang="cs-CZ" sz="2200" dirty="0"/>
              <a:t> v játrech a ledvinách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denní potřeba – 800 – 1200 m. j.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20% stravou, 80% aktivací v kůži expozicí slunečnímu záření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A2BEE5-9A9F-4A6B-8310-29BA949AD1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CE3640-0731-4109-99CF-3157F59E4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6099E7B-B506-43C7-B78A-E0F0621895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Vitamin D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1640684-D732-4413-B8F5-B7C62C8C18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ovlivňuje resorpci Ca ze střeva a uvolnění Ca z kostí, novotvorbu kosti, </a:t>
            </a:r>
            <a:r>
              <a:rPr lang="cs-CZ" altLang="cs-CZ" sz="2200" dirty="0" err="1"/>
              <a:t>rezorpci</a:t>
            </a:r>
            <a:r>
              <a:rPr lang="cs-CZ" altLang="cs-CZ" sz="2200" dirty="0"/>
              <a:t> Ca v ledvinách, reguluje plazmatickou hladinu Ca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chemeClr val="tx2"/>
                </a:solidFill>
              </a:rPr>
              <a:t>hypovitaminóza</a:t>
            </a:r>
            <a:r>
              <a:rPr lang="cs-CZ" altLang="cs-CZ" sz="2200" dirty="0"/>
              <a:t> – z nedostatku slunce, snížený přísun, poruchy jater ledvin, malabsorpční syndrom – poklesne hladina Ca, zvýšeně se vyplaví parathormon – demineralizace kostí – křivice, </a:t>
            </a:r>
            <a:r>
              <a:rPr lang="cs-CZ" altLang="cs-CZ" sz="2200" dirty="0" err="1"/>
              <a:t>osteomalácie</a:t>
            </a:r>
            <a:r>
              <a:rPr lang="cs-CZ" altLang="cs-CZ" sz="2200" dirty="0"/>
              <a:t>, zcela zásadní podíl na osteoporóze, imunokompetenci, udržení svalové hmoty, prevenci deprese a poruch paměti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chemeClr val="tx2"/>
                </a:solidFill>
              </a:rPr>
              <a:t>hypervitaminóza</a:t>
            </a:r>
            <a:r>
              <a:rPr lang="cs-CZ" altLang="cs-CZ" sz="2200" dirty="0"/>
              <a:t> – zvýšená mobilizace Ca z kostí, zvýšené vylučování Ca močí, ektopické kalcifikace, urolitiáza- v ČR zcela výjimečně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9BB1C1-2437-4699-99E9-A4FD21569B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56C6EA-D066-4AD5-A309-12F5E674C1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17410" name="Nadpis 1">
            <a:extLst>
              <a:ext uri="{FF2B5EF4-FFF2-40B4-BE49-F238E27FC236}">
                <a16:creationId xmlns:a16="http://schemas.microsoft.com/office/drawing/2014/main" id="{51637ED2-2FD8-44CB-9CB0-0EEDBDA5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Další funkce vitaminu D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9B7EEE6A-B085-42E0-8EB8-C3D6B3E18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zachování svalové hmoty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podpora obranyschopnosti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prevence demence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zachování schopnosti </a:t>
            </a:r>
            <a:r>
              <a:rPr lang="cs-CZ" altLang="cs-CZ" sz="2200" dirty="0" err="1"/>
              <a:t>autoreparace</a:t>
            </a:r>
            <a:r>
              <a:rPr lang="cs-CZ" altLang="cs-CZ" sz="2200" dirty="0"/>
              <a:t> DNA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prevence deprese</a:t>
            </a:r>
          </a:p>
          <a:p>
            <a:pPr algn="ctr" eaLnBrk="1" hangingPunct="1">
              <a:buFontTx/>
              <a:buNone/>
            </a:pPr>
            <a:r>
              <a:rPr lang="cs-CZ" altLang="cs-CZ" sz="2200" b="1" i="1" dirty="0">
                <a:solidFill>
                  <a:schemeClr val="tx2"/>
                </a:solidFill>
              </a:rPr>
              <a:t>dvě třetiny naší populace má nízkou hladinu vitaminu D</a:t>
            </a:r>
          </a:p>
          <a:p>
            <a:pPr algn="ctr" eaLnBrk="1" hangingPunct="1">
              <a:buFontTx/>
              <a:buNone/>
            </a:pPr>
            <a:r>
              <a:rPr lang="cs-CZ" altLang="cs-CZ" sz="2200" b="1" i="1" dirty="0">
                <a:solidFill>
                  <a:schemeClr val="tx2"/>
                </a:solidFill>
              </a:rPr>
              <a:t>ve vyšším věku se deficit podílí na vzniku geriatrické křehkostí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C29FF5-4329-4FFE-9F24-4A4578359A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83A095-A22C-46F7-90AC-A57CC0FB94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5E982317-9068-4577-BBF6-FE4B8022F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Vitamin E</a:t>
            </a:r>
            <a:br>
              <a:rPr lang="cs-CZ" altLang="cs-CZ" dirty="0">
                <a:solidFill>
                  <a:srgbClr val="FF9933"/>
                </a:solidFill>
              </a:rPr>
            </a:br>
            <a:endParaRPr lang="cs-CZ" altLang="cs-CZ" dirty="0">
              <a:solidFill>
                <a:srgbClr val="FF9933"/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C706401-4EE9-4E7C-BBDA-A207C57B23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tokoferol – antioxidační vlastnosti, stabilizační efekt na membránách, denní potřeba 100-300mg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chemeClr val="tx2"/>
                </a:solidFill>
              </a:rPr>
              <a:t>hypovitaminóza</a:t>
            </a:r>
            <a:r>
              <a:rPr lang="cs-CZ" altLang="cs-CZ" sz="2200" dirty="0"/>
              <a:t> – není přesně definována, snad snížena osmotická </a:t>
            </a:r>
            <a:r>
              <a:rPr lang="cs-CZ" altLang="cs-CZ" sz="2000" dirty="0"/>
              <a:t>resistence Ery, snížená spermiogeneze, hrozící aborty</a:t>
            </a:r>
            <a:endParaRPr lang="cs-CZ" alt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EA6291-E037-407F-9A25-D97440F4D2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4A06EB-FCDA-4784-9DBE-553A1397EA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19458" name="Nadpis 1">
            <a:extLst>
              <a:ext uri="{FF2B5EF4-FFF2-40B4-BE49-F238E27FC236}">
                <a16:creationId xmlns:a16="http://schemas.microsoft.com/office/drawing/2014/main" id="{E7CE8621-9EF8-46FD-9F97-8DB1A6E44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Vitamin K</a:t>
            </a:r>
            <a:br>
              <a:rPr lang="cs-CZ" altLang="cs-CZ" dirty="0">
                <a:solidFill>
                  <a:srgbClr val="FF9933"/>
                </a:solidFill>
              </a:rPr>
            </a:br>
            <a:br>
              <a:rPr lang="cs-CZ" altLang="cs-CZ" dirty="0">
                <a:solidFill>
                  <a:srgbClr val="FF9933"/>
                </a:solidFill>
              </a:rPr>
            </a:br>
            <a:endParaRPr lang="cs-CZ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DC71B8-1786-42FA-9E9D-AE6CD0210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skupina K1-K4, ovlivňují tvorbu koagulačních faktorů v játrech, denní potřeba 30ug/kg, K2 – význam pro mineralizaci kostí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b="1" dirty="0">
                <a:solidFill>
                  <a:schemeClr val="tx2"/>
                </a:solidFill>
              </a:rPr>
              <a:t>hypovitaminóza</a:t>
            </a:r>
            <a:r>
              <a:rPr lang="cs-CZ" sz="2200" dirty="0"/>
              <a:t> – po terapii ATB, kumariny, střevní onemocnění, </a:t>
            </a:r>
            <a:r>
              <a:rPr lang="cs-CZ" sz="2200" dirty="0" err="1"/>
              <a:t>celiakie</a:t>
            </a:r>
            <a:r>
              <a:rPr lang="cs-CZ" sz="2200" dirty="0"/>
              <a:t>, alkoholici, </a:t>
            </a:r>
            <a:r>
              <a:rPr lang="cs-CZ" sz="2200" dirty="0" err="1"/>
              <a:t>cirhotici</a:t>
            </a:r>
            <a:endParaRPr lang="cs-CZ" sz="22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200" dirty="0"/>
              <a:t>obsažen v listové zelenině, sýr, řepkový olej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200" dirty="0"/>
              <a:t>substituční léčba - </a:t>
            </a:r>
            <a:r>
              <a:rPr lang="cs-CZ" sz="2200" dirty="0" err="1"/>
              <a:t>Kanavit</a:t>
            </a:r>
            <a:endParaRPr lang="cs-CZ" sz="2200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D4F6D6-358F-497A-BCC4-CA449198D6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08B212-EDA6-4975-8A0B-4D1DCD9546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20482" name="Nadpis 1">
            <a:extLst>
              <a:ext uri="{FF2B5EF4-FFF2-40B4-BE49-F238E27FC236}">
                <a16:creationId xmlns:a16="http://schemas.microsoft.com/office/drawing/2014/main" id="{2244C827-6B6B-4B6D-8CFE-F4BD25E2A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Které jsou projevy hypovitaminózy A?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FC1DF716-0389-499F-BED8-5CDF3FAFB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/>
              <a:t>A) osteoporóza</a:t>
            </a:r>
          </a:p>
          <a:p>
            <a:pPr eaLnBrk="1" hangingPunct="1"/>
            <a:r>
              <a:rPr lang="cs-CZ" altLang="cs-CZ" sz="2200" dirty="0"/>
              <a:t>B) zvýšená krvácivost</a:t>
            </a:r>
          </a:p>
          <a:p>
            <a:pPr eaLnBrk="1" hangingPunct="1"/>
            <a:r>
              <a:rPr lang="cs-CZ" altLang="cs-CZ" sz="2200" dirty="0"/>
              <a:t>C) poruchy kůže a sliznic</a:t>
            </a:r>
          </a:p>
          <a:p>
            <a:pPr eaLnBrk="1" hangingPunct="1"/>
            <a:r>
              <a:rPr lang="cs-CZ" altLang="cs-CZ" sz="2200" dirty="0"/>
              <a:t>D) neplodnost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98181E-27AF-4A5D-AC63-13DF17BB9D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7A182A-E1A1-44BA-A4EF-3EC93B2E7B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21506" name="Nadpis 1">
            <a:extLst>
              <a:ext uri="{FF2B5EF4-FFF2-40B4-BE49-F238E27FC236}">
                <a16:creationId xmlns:a16="http://schemas.microsoft.com/office/drawing/2014/main" id="{685F0A3F-8974-4FC0-990B-DF2F9F7FA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Které jsou projevy hypovitaminózy A?</a:t>
            </a: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DFA8229D-4124-4D4D-98A9-339D273F0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/>
              <a:t>A) osteoporóza</a:t>
            </a:r>
          </a:p>
          <a:p>
            <a:pPr eaLnBrk="1" hangingPunct="1"/>
            <a:r>
              <a:rPr lang="cs-CZ" altLang="cs-CZ" sz="2200" dirty="0"/>
              <a:t>B) zvýšená krvácivost</a:t>
            </a:r>
          </a:p>
          <a:p>
            <a:pPr eaLnBrk="1" hangingPunct="1"/>
            <a:r>
              <a:rPr lang="cs-CZ" altLang="cs-CZ" sz="2200" b="1" dirty="0">
                <a:solidFill>
                  <a:schemeClr val="tx2"/>
                </a:solidFill>
              </a:rPr>
              <a:t>C) poruchy kůže a sliznic</a:t>
            </a:r>
          </a:p>
          <a:p>
            <a:pPr eaLnBrk="1" hangingPunct="1"/>
            <a:r>
              <a:rPr lang="cs-CZ" altLang="cs-CZ" sz="2200" dirty="0"/>
              <a:t>D) neplodnost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FD34CB-2076-4649-9053-3B24922453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05E053-D659-40DC-A9B6-65C2B88782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D1D7BCAF-0638-47BA-A881-48FA51433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Hospodaření energií a živinami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9DB0D57-AC4C-431C-9C00-785C5EC6AD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kvantitativní poruchy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nepoměr mezi příjmem a výdejem – podvýživa, obezita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kvalitativní poruchy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chybění některé z esenciálních složek (aminokyseliny, vitaminy)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malnutriční obezita ve vyšším věku – obezita s </a:t>
            </a:r>
            <a:r>
              <a:rPr lang="cs-CZ" altLang="cs-CZ" sz="2200" dirty="0" err="1"/>
              <a:t>hypoproteinémií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1D3E5E0-73C5-463E-ACF0-CCD0FA2333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302609-4E0B-43E0-9FC5-CB567BB3FB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76BB638-70D2-4241-BD15-B6D585D34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Vitamin B1 – </a:t>
            </a:r>
            <a:r>
              <a:rPr lang="cs-CZ" altLang="cs-CZ" dirty="0" err="1"/>
              <a:t>thiamin</a:t>
            </a:r>
            <a:endParaRPr lang="cs-CZ" altLang="cs-CZ" dirty="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F54DC98-A92C-455A-A3E2-67A872B8DC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v povrchových vrstvách rýže a obilovin, méně v mléce a mase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denní potřeba 1 – 2 mg</a:t>
            </a:r>
          </a:p>
          <a:p>
            <a:pPr marL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hypovitaminóza</a:t>
            </a:r>
            <a:r>
              <a:rPr lang="cs-CZ" altLang="cs-CZ" sz="2200" dirty="0"/>
              <a:t> – neurologické příznaky (parézy, parestézie), kardiální postižení (městnavé selhání), otoky – beri-beri, </a:t>
            </a:r>
            <a:r>
              <a:rPr lang="cs-CZ" sz="2200" dirty="0"/>
              <a:t>suchá, vlhká forma /</a:t>
            </a:r>
            <a:r>
              <a:rPr lang="cs-CZ" sz="2200" dirty="0" err="1"/>
              <a:t>lakt</a:t>
            </a:r>
            <a:r>
              <a:rPr lang="cs-CZ" sz="2200" dirty="0"/>
              <a:t>. </a:t>
            </a:r>
            <a:r>
              <a:rPr lang="cs-CZ" sz="2200" dirty="0" err="1"/>
              <a:t>acidoza</a:t>
            </a:r>
            <a:r>
              <a:rPr lang="cs-CZ" sz="2200" dirty="0"/>
              <a:t>/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200" dirty="0" err="1"/>
              <a:t>Wernickeova</a:t>
            </a:r>
            <a:r>
              <a:rPr lang="cs-CZ" sz="2200" dirty="0"/>
              <a:t> encefalopatie u alkoholiků - ataxie, zmatenost, nystagmus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léčebné použití – neurologie, alkoholici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7E4549-0EF9-43E6-8518-B3E8AB4F26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043F27-0357-4C23-BE5E-23D06EEB21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A368708F-9DAB-4442-B6D4-EAFD232AF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Vitamin B2 – riboflavin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1F21B6C-D11B-4578-A48F-4E4F66A9A1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obsažen v kvasnicích, povrchové vrstvě obilí, mléce, mase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denní potřeba – 1,5-2mg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riziko deficitu u MAS, </a:t>
            </a:r>
            <a:r>
              <a:rPr lang="cs-CZ" altLang="cs-CZ" sz="2200" dirty="0" err="1"/>
              <a:t>hypotyreozy</a:t>
            </a:r>
            <a:r>
              <a:rPr lang="cs-CZ" altLang="cs-CZ" sz="2200" dirty="0"/>
              <a:t>, DM, alkoholismus, těhotenství, laktace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chemeClr val="tx2"/>
                </a:solidFill>
              </a:rPr>
              <a:t>hypovitaminóza</a:t>
            </a:r>
            <a:r>
              <a:rPr lang="cs-CZ" altLang="cs-CZ" sz="2200" dirty="0"/>
              <a:t> – postižení sliznic, ragády koutků úst, </a:t>
            </a:r>
            <a:r>
              <a:rPr lang="cs-CZ" altLang="cs-CZ" sz="2200" dirty="0" err="1"/>
              <a:t>glossitida</a:t>
            </a:r>
            <a:r>
              <a:rPr lang="cs-CZ" altLang="cs-CZ" sz="2200" dirty="0"/>
              <a:t>, dermatitida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cs-CZ" alt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BB321A-6ECA-4090-B0A0-EB1A636663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FCECF5-B17A-416B-8FFD-D5EA778225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6069434-12F3-4F22-BC4E-721D76B65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Vitamin B6 – pyridoxin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6BEA89C-6484-4E54-A3FA-0D054FB370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pšenice, maso, játra, kukuřice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účastný v mnoha metabolických pochodech, syntéza hemu, glukoneogeneze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denní potřeba 2 mg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chemeClr val="tx2"/>
                </a:solidFill>
              </a:rPr>
              <a:t>hypovitaminóza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cheilitida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glossitida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seboroická</a:t>
            </a:r>
            <a:r>
              <a:rPr lang="cs-CZ" altLang="cs-CZ" sz="2200" dirty="0"/>
              <a:t> dermatitida, </a:t>
            </a:r>
            <a:r>
              <a:rPr lang="cs-CZ" altLang="cs-CZ" sz="2200" dirty="0" err="1"/>
              <a:t>hypochromní</a:t>
            </a:r>
            <a:r>
              <a:rPr lang="cs-CZ" altLang="cs-CZ" sz="2200" dirty="0"/>
              <a:t> anemie, periferní neuritidy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zvýšená potřeba u HIV pozitivních, těhotných a žen užívajících HAK, alkoholici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cs-CZ" alt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9E1D69-4DBE-4B7A-BE17-3E8CCF0114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37DD54-335D-448C-8E15-E16C41A0A5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02510887-E6D7-4FCD-A839-189D7F042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Vitaminy skupiny B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9B7521C-B092-48BE-8280-CA078B7B06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vitamin B12 – </a:t>
            </a:r>
            <a:r>
              <a:rPr lang="cs-CZ" altLang="cs-CZ" sz="2200" dirty="0" err="1"/>
              <a:t>cyanokobalamin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k jeho vstřebání nutný </a:t>
            </a:r>
            <a:r>
              <a:rPr lang="cs-CZ" altLang="cs-CZ" sz="2200" dirty="0" err="1"/>
              <a:t>intrinsic</a:t>
            </a:r>
            <a:r>
              <a:rPr lang="cs-CZ" altLang="cs-CZ" sz="2200" dirty="0"/>
              <a:t> faktor  v žaludeční sliznici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obsažen v mase, játrech, slezině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za normálních okolností zásoba v organizmu na 3 roky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chemeClr val="tx2"/>
                </a:solidFill>
              </a:rPr>
              <a:t>hypovitaminóza</a:t>
            </a:r>
            <a:r>
              <a:rPr lang="cs-CZ" altLang="cs-CZ" sz="2200" dirty="0"/>
              <a:t> – megaloblastická anémie – perniciózní, urychlení vývoje kognitivních poruch, neurologické příznaky – zadní provazce míšní, </a:t>
            </a:r>
            <a:r>
              <a:rPr lang="cs-CZ" altLang="cs-CZ" sz="2200" dirty="0" err="1"/>
              <a:t>glossitida</a:t>
            </a:r>
            <a:r>
              <a:rPr lang="cs-CZ" altLang="cs-CZ" sz="2200" dirty="0"/>
              <a:t>, poruchy polykání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52899-1BEB-4ABC-BD4E-963CC0A88F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28724F-92D3-47B3-8FD7-EAD6AADA7D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2675402F-0238-4F1C-9149-6CB8952AC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Vitaminy skupiny B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4BA3405-BEF3-4494-9EA4-F20F00C784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kyselina listová – </a:t>
            </a:r>
            <a:r>
              <a:rPr lang="cs-CZ" altLang="cs-CZ" sz="2200" dirty="0" err="1"/>
              <a:t>acidum</a:t>
            </a:r>
            <a:r>
              <a:rPr lang="cs-CZ" altLang="cs-CZ" sz="2200" dirty="0"/>
              <a:t> </a:t>
            </a:r>
            <a:r>
              <a:rPr lang="cs-CZ" altLang="cs-CZ" sz="2200" dirty="0" err="1"/>
              <a:t>folicum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podporuje činnost nervových buněk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obsažena v listové zelenině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chemeClr val="tx2"/>
                </a:solidFill>
              </a:rPr>
              <a:t>hypovitaminóza</a:t>
            </a:r>
            <a:r>
              <a:rPr lang="cs-CZ" altLang="cs-CZ" sz="2200" dirty="0"/>
              <a:t> – při nedostatku narůstá hladina </a:t>
            </a:r>
            <a:r>
              <a:rPr lang="cs-CZ" altLang="cs-CZ" sz="2200" dirty="0" err="1"/>
              <a:t>homocysteinu</a:t>
            </a:r>
            <a:r>
              <a:rPr lang="cs-CZ" altLang="cs-CZ" sz="2200" dirty="0"/>
              <a:t>, který urychluje rozvoj aterosklerotických změn v cévách, neurologické příznaky – poruchy pozornosti, parestézie, deprese, demence, deficit u alkoholiků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cs-CZ" alt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B7C950-59F2-4DAE-9B18-27021BF25B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31EFF2-2E62-41C4-A70D-8A96978BD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02988A88-1C65-4BA6-B907-6F20B9D9F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Vitamin C - kyselina askorbová</a:t>
            </a:r>
            <a:br>
              <a:rPr lang="cs-CZ" altLang="cs-CZ" dirty="0">
                <a:solidFill>
                  <a:schemeClr val="bg1"/>
                </a:solidFill>
              </a:rPr>
            </a:br>
            <a:endParaRPr lang="cs-CZ" altLang="cs-CZ" dirty="0">
              <a:solidFill>
                <a:srgbClr val="FF9933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0C206BC-D8A9-4FF7-B24C-DC9E47EDA4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účinná v tkáňovém dýchání, ovlivňuje permeabilitu, urychluje oxidaci cholesterolu na žlučové kyseliny, zlepšuje vigilitu a koordinaci pohybů, má vliv na produkci IG, antioxidant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nutný pro syntézu kolagenu, karnitinu, neurotransmiterů, redukce toxických kovů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DDD 100mg, kuřáci 150mg/den, zvýšena při </a:t>
            </a:r>
            <a:r>
              <a:rPr lang="cs-CZ" altLang="cs-CZ" sz="2200" dirty="0" err="1"/>
              <a:t>infektech</a:t>
            </a:r>
            <a:r>
              <a:rPr lang="cs-CZ" altLang="cs-CZ" sz="2200" dirty="0"/>
              <a:t>, těhotenství, laktaci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obsažena v citrusovém ovoci, listové zelenině, v našich podmínkách jsou nejbohatším zdrojem brambory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FCFA46-BD07-4B3E-9B24-2432D7DBB6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4117CF-CF1F-4EE1-9612-F6BCE73C26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41375650-39C7-42B8-BA6E-148758156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Vitamin C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22E0ECD-FA5A-4F70-B081-7A8072E9E5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v našich podmínkách častěji únavnost – jarní únava, </a:t>
            </a:r>
            <a:r>
              <a:rPr lang="cs-CZ" altLang="cs-CZ" sz="2200" dirty="0" err="1"/>
              <a:t>mukozitidy</a:t>
            </a:r>
            <a:r>
              <a:rPr lang="cs-CZ" altLang="cs-CZ" sz="2200" dirty="0"/>
              <a:t>, epidemie </a:t>
            </a:r>
            <a:r>
              <a:rPr lang="cs-CZ" altLang="cs-CZ" sz="2200" dirty="0" err="1"/>
              <a:t>infektů</a:t>
            </a:r>
            <a:r>
              <a:rPr lang="cs-CZ" altLang="cs-CZ" sz="2200" dirty="0"/>
              <a:t> HCD a chřipky v jarních měsících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nedostatek obviňován ze zvýšení výskytu nádorů (spolu s ostatními antioxidanty A, E, Se)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sz="2200" dirty="0"/>
              <a:t>substituce max. do 1-2g/den, vysoké dávky - 5-15g/den, nauzea, osmotický průjem,    nefrolitiáza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hypovitaminóza</a:t>
            </a:r>
            <a:r>
              <a:rPr lang="cs-CZ" altLang="cs-CZ" sz="2200" dirty="0"/>
              <a:t> – kurděje – poruchy sliznic, krvácení do sliznic, sekundární infekce, ztráta dentice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AA5B0E4-D945-47DB-844F-67BD64112E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909FAF-F49E-490B-A1C8-F152C42A91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F139600-C147-4E5C-BA58-CCE699C40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Poruchy metabolizmu vody I 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B96A79A-1348-4D6C-B133-9123167532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CTV – celková tělesná voda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ICT – intracelulární tekutina  1/3 CTV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ECT – extracelulární tekutina   2/3 CTV(extravaskulární, intravaskulární, intersticiální)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třetí prostor – tělní dutiny (peritoneum, perikard) obvykle neobsahují více než 500ml tekutiny, za patologických stavů i mnoho litrů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6C60CE-5D27-47CE-B384-E17504DB88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D6069A-0146-4E3B-B0FB-1EDDBD06EE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3F12903-CDBF-44A8-85FA-0384112CB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Poruchy metabolizmu vody II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E970A8A-501C-4507-8CC0-0DCE11B879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dehydratace</a:t>
            </a:r>
            <a:r>
              <a:rPr lang="cs-CZ" altLang="cs-CZ" sz="2200" dirty="0"/>
              <a:t> - častý stav, zejména starší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hypertonická (ztráta vody) – hypovolémie, nárůst hladin minerálů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izotonická (ztráta tělních tekutin) - hypovolémie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hypotonická (ztráta solí) – hypovolémie intravaskulárně, únik do tkání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ospalost, hypotenze, bolesti hlavy, oligurie, tachykardie, porucha vědomí, až </a:t>
            </a:r>
            <a:r>
              <a:rPr lang="cs-CZ" altLang="cs-CZ" sz="2200" dirty="0" err="1"/>
              <a:t>hypovolemický</a:t>
            </a:r>
            <a:r>
              <a:rPr lang="cs-CZ" altLang="cs-CZ" sz="2200" dirty="0"/>
              <a:t> šok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cs-CZ" alt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331403-F172-49AB-98DB-45FB4DB66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43E76B-BE59-46BE-B7A1-D70A02F88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6D9FD9DE-A0E4-4BF2-8831-8DEC15D7E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Poruchy metabolizmu vody III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515FDE9-049F-4298-98FF-3997F3B041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 err="1">
                <a:solidFill>
                  <a:schemeClr val="tx2"/>
                </a:solidFill>
              </a:rPr>
              <a:t>hyperhydratace</a:t>
            </a:r>
            <a:endParaRPr lang="cs-CZ" altLang="cs-CZ" sz="2200" b="1" dirty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hypertonická (pití mořské vody) – tekutiny z tkání do cév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izotonická (zvýšený přívod FR) – přetížení oběhu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hypotonická (otrava vodou) – nadměrný přívod hypotonických roztoků – únik do tkání – otoky - </a:t>
            </a:r>
            <a:r>
              <a:rPr lang="cs-CZ" sz="2200" dirty="0" err="1"/>
              <a:t>iatrogenně</a:t>
            </a:r>
            <a:r>
              <a:rPr lang="cs-CZ" sz="2200" dirty="0"/>
              <a:t>, psychiatričtí pacienti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dušnost, zvracení, zmatenost, edém mozku - </a:t>
            </a:r>
            <a:r>
              <a:rPr lang="cs-CZ" sz="2200" dirty="0" err="1"/>
              <a:t>koma</a:t>
            </a:r>
            <a:r>
              <a:rPr lang="cs-CZ" sz="2200" dirty="0"/>
              <a:t>, srdeční selhání, anasarka</a:t>
            </a:r>
          </a:p>
          <a:p>
            <a:pPr marL="548640" indent="-411480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cs-CZ" sz="2200" dirty="0"/>
          </a:p>
          <a:p>
            <a:pPr eaLnBrk="1" hangingPunct="1">
              <a:defRPr/>
            </a:pPr>
            <a:endParaRPr lang="cs-CZ" sz="2200" dirty="0"/>
          </a:p>
          <a:p>
            <a:pPr marL="0" indent="0">
              <a:buNone/>
              <a:defRPr/>
            </a:pPr>
            <a:endParaRPr lang="cs-CZ" alt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6002C8-239E-44BF-B117-E1B4D0DF5E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09AA75-CF46-479C-9BF1-6ADB4EDF0F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14C04272-F5C6-4708-87F2-3F4257883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Obezita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1F30EBA-1DCF-493C-AA42-AF4888F8BA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Hodnocení: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BMI -  body </a:t>
            </a:r>
            <a:r>
              <a:rPr lang="cs-CZ" altLang="cs-CZ" sz="2200" dirty="0" err="1"/>
              <a:t>mass</a:t>
            </a:r>
            <a:r>
              <a:rPr lang="cs-CZ" altLang="cs-CZ" sz="2200" dirty="0"/>
              <a:t> index – hmotnost/výška(m)</a:t>
            </a:r>
            <a:r>
              <a:rPr lang="cs-CZ" altLang="cs-CZ" sz="2200" baseline="30000" dirty="0"/>
              <a:t>2</a:t>
            </a:r>
            <a:r>
              <a:rPr lang="cs-CZ" altLang="cs-CZ" sz="2200" dirty="0"/>
              <a:t>     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	26 - 30 = nadváha 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	31 - 35 = obezita              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	nad 35 = těžká obezita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nad 65 let je norma BMI do 27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Patogeneze: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příjem energie převyšuje výdej, způsob výživy v dětství, genetický podklad, poruchy vyšší nervové činnosti, sociální faktory, nevhodné rozložení příjmu potravy, endokrinní příčiny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D704D2-8056-4E62-9A09-8E7C892CAB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DC0A2F-748E-491C-B7B2-0C97FA3E01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D154FBBA-BB48-4035-9525-AAE5B0FE2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Poruchy metabolizmu minerálů I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8CDCD0F-4F28-4FB6-8932-677016294E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natrium – 135-145 </a:t>
            </a:r>
            <a:r>
              <a:rPr lang="cs-CZ" altLang="cs-CZ" sz="2200" b="1" dirty="0" err="1">
                <a:solidFill>
                  <a:schemeClr val="tx2"/>
                </a:solidFill>
              </a:rPr>
              <a:t>mmol</a:t>
            </a:r>
            <a:r>
              <a:rPr lang="cs-CZ" altLang="cs-CZ" sz="2200" b="1" dirty="0">
                <a:solidFill>
                  <a:schemeClr val="tx2"/>
                </a:solidFill>
              </a:rPr>
              <a:t>/l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 err="1"/>
              <a:t>hyponatrémie</a:t>
            </a:r>
            <a:r>
              <a:rPr lang="cs-CZ" altLang="cs-CZ" sz="2200" dirty="0"/>
              <a:t> – pod 130mmol/l – při kardiálním selhání, </a:t>
            </a:r>
            <a:r>
              <a:rPr lang="cs-CZ" altLang="cs-CZ" sz="2200" dirty="0" err="1"/>
              <a:t>převodnění</a:t>
            </a:r>
            <a:r>
              <a:rPr lang="cs-CZ" altLang="cs-CZ" sz="2200" dirty="0"/>
              <a:t>, při hrudních infekcích, při nedostatku energie – závratě, zmatenost, křeče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 err="1"/>
              <a:t>hypernatrémie</a:t>
            </a:r>
            <a:r>
              <a:rPr lang="cs-CZ" altLang="cs-CZ" sz="2200" dirty="0"/>
              <a:t> – při dehydrataci, retence z cerebrálních příčin - zmatenost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kalium – 3,5-5,1 </a:t>
            </a:r>
            <a:r>
              <a:rPr lang="cs-CZ" altLang="cs-CZ" sz="2200" b="1" dirty="0" err="1">
                <a:solidFill>
                  <a:schemeClr val="tx2"/>
                </a:solidFill>
              </a:rPr>
              <a:t>mmol</a:t>
            </a:r>
            <a:r>
              <a:rPr lang="cs-CZ" altLang="cs-CZ" sz="2200" b="1" dirty="0">
                <a:solidFill>
                  <a:schemeClr val="tx2"/>
                </a:solidFill>
              </a:rPr>
              <a:t>/l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 err="1"/>
              <a:t>hypokalémie</a:t>
            </a:r>
            <a:r>
              <a:rPr lang="cs-CZ" altLang="cs-CZ" sz="2200" dirty="0"/>
              <a:t> – pohotovost ke svalovým křečím, pohotovost k arytmiím, paralytický ileus, změny EKG – </a:t>
            </a:r>
            <a:r>
              <a:rPr lang="cs-CZ" altLang="cs-CZ" sz="2200" dirty="0" err="1"/>
              <a:t>negat</a:t>
            </a:r>
            <a:r>
              <a:rPr lang="cs-CZ" altLang="cs-CZ" sz="2200" dirty="0"/>
              <a:t> 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 err="1"/>
              <a:t>hyperkalémie</a:t>
            </a:r>
            <a:r>
              <a:rPr lang="cs-CZ" altLang="cs-CZ" sz="2200" dirty="0"/>
              <a:t> – svalová ztuhlost, zástava srdce </a:t>
            </a:r>
            <a:r>
              <a:rPr lang="cs-CZ" altLang="cs-CZ" sz="2200" dirty="0">
                <a:solidFill>
                  <a:schemeClr val="bg1"/>
                </a:solidFill>
              </a:rPr>
              <a:t>v dia</a:t>
            </a:r>
            <a:r>
              <a:rPr lang="cs-CZ" altLang="cs-CZ" dirty="0">
                <a:solidFill>
                  <a:schemeClr val="bg1"/>
                </a:solidFill>
              </a:rPr>
              <a:t>stole, extrasystoly, změny EKG – vysoké 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694A9E-E69A-4E5F-8765-83C5502E0D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C9FFA4-2B1E-4865-BFD0-ED74757B17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BBB74B8C-497B-47CE-8994-89F3810DDD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Poruchy metabolizmu minerálů II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E4924B3-AB0C-4872-9A14-0A454E3811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kalcium – 2,15-2,75 </a:t>
            </a:r>
            <a:r>
              <a:rPr lang="cs-CZ" altLang="cs-CZ" sz="2200" b="1" dirty="0" err="1">
                <a:solidFill>
                  <a:schemeClr val="tx2"/>
                </a:solidFill>
              </a:rPr>
              <a:t>mmol</a:t>
            </a:r>
            <a:r>
              <a:rPr lang="cs-CZ" altLang="cs-CZ" sz="2200" b="1" dirty="0">
                <a:solidFill>
                  <a:schemeClr val="tx2"/>
                </a:solidFill>
              </a:rPr>
              <a:t>/l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 err="1"/>
              <a:t>hyperkalcémie</a:t>
            </a:r>
            <a:r>
              <a:rPr lang="cs-CZ" altLang="cs-CZ" sz="2200" dirty="0"/>
              <a:t> – při zvýšené </a:t>
            </a:r>
            <a:r>
              <a:rPr lang="cs-CZ" altLang="cs-CZ" sz="2200" dirty="0" err="1"/>
              <a:t>osteolýze</a:t>
            </a:r>
            <a:r>
              <a:rPr lang="cs-CZ" altLang="cs-CZ" sz="2200" dirty="0"/>
              <a:t> – myelom, kostní meta, při </a:t>
            </a:r>
            <a:r>
              <a:rPr lang="cs-CZ" altLang="cs-CZ" sz="2200" dirty="0" err="1"/>
              <a:t>hyperparatyreóze</a:t>
            </a:r>
            <a:r>
              <a:rPr lang="cs-CZ" altLang="cs-CZ" sz="2200" dirty="0"/>
              <a:t> – zmatenost, hyperpyrexie, dehydratace, obstipace, zástava srdce v systole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 err="1"/>
              <a:t>hypokalcémie</a:t>
            </a:r>
            <a:r>
              <a:rPr lang="cs-CZ" altLang="cs-CZ" sz="2200" dirty="0"/>
              <a:t> – pohotovost ke křečím – </a:t>
            </a:r>
            <a:r>
              <a:rPr lang="cs-CZ" altLang="cs-CZ" sz="2200" dirty="0" err="1"/>
              <a:t>Chvostkův</a:t>
            </a:r>
            <a:r>
              <a:rPr lang="cs-CZ" altLang="cs-CZ" sz="2200" dirty="0"/>
              <a:t> příznak, svalové křeče, </a:t>
            </a:r>
            <a:r>
              <a:rPr lang="cs-CZ" altLang="cs-CZ" sz="2200" dirty="0" err="1"/>
              <a:t>laryngospazmus</a:t>
            </a:r>
            <a:r>
              <a:rPr lang="cs-CZ" altLang="cs-CZ" sz="2200" dirty="0"/>
              <a:t>, pohotovost k arytmiím, zhoršení koagulačních parametrů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121045-9C43-42D3-AFBA-F61FB15F5B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9210D7-7903-4775-B89B-756E8B8C96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82291C1C-5C6F-49A9-9399-BC9F87E4A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Poruchy metabolizmu minerálů III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FB17A0C-14E9-4573-A62D-5866555100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magnézium – 0,8-1,0mmol/l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 err="1"/>
              <a:t>hypomagnézémie</a:t>
            </a:r>
            <a:r>
              <a:rPr lang="cs-CZ" altLang="cs-CZ" sz="2200" dirty="0"/>
              <a:t> – při nedostatečném hrazení při PEV, při cirhóze, </a:t>
            </a:r>
            <a:r>
              <a:rPr lang="cs-CZ" altLang="cs-CZ" sz="2200" dirty="0" err="1"/>
              <a:t>ketoacidóze</a:t>
            </a:r>
            <a:r>
              <a:rPr lang="cs-CZ" altLang="cs-CZ" sz="2200" dirty="0"/>
              <a:t> - pohotovost ke křečím, pohotovost k arytmiím, zhoršení AP, zhoršení PHN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 err="1"/>
              <a:t>hypermagnézémie</a:t>
            </a:r>
            <a:r>
              <a:rPr lang="cs-CZ" altLang="cs-CZ" sz="2200" dirty="0"/>
              <a:t> – slabost, zvracení, obstipace, bolest břicha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060647-2F95-4564-8CBE-2A6543F17F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9A27DE-176A-4950-B147-8DD634E8CD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37890" name="Nadpis 1">
            <a:extLst>
              <a:ext uri="{FF2B5EF4-FFF2-40B4-BE49-F238E27FC236}">
                <a16:creationId xmlns:a16="http://schemas.microsoft.com/office/drawing/2014/main" id="{F1B795AA-AC5A-444B-9045-2D15C5C6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Do příznaků </a:t>
            </a:r>
            <a:r>
              <a:rPr lang="cs-CZ" altLang="cs-CZ" dirty="0" err="1"/>
              <a:t>hypokalémie</a:t>
            </a:r>
            <a:r>
              <a:rPr lang="cs-CZ" altLang="cs-CZ" dirty="0"/>
              <a:t> nepatří</a:t>
            </a:r>
          </a:p>
        </p:txBody>
      </p:sp>
      <p:sp>
        <p:nvSpPr>
          <p:cNvPr id="37891" name="Zástupný symbol pro obsah 2">
            <a:extLst>
              <a:ext uri="{FF2B5EF4-FFF2-40B4-BE49-F238E27FC236}">
                <a16:creationId xmlns:a16="http://schemas.microsoft.com/office/drawing/2014/main" id="{3BD884B6-2627-4F5A-8809-E94B0D5BE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/>
              <a:t>A) zácpa až ileus</a:t>
            </a:r>
          </a:p>
          <a:p>
            <a:pPr eaLnBrk="1" hangingPunct="1"/>
            <a:r>
              <a:rPr lang="cs-CZ" altLang="cs-CZ" sz="2200" dirty="0"/>
              <a:t>B) křeče</a:t>
            </a:r>
          </a:p>
          <a:p>
            <a:pPr eaLnBrk="1" hangingPunct="1"/>
            <a:r>
              <a:rPr lang="cs-CZ" altLang="cs-CZ" sz="2200" dirty="0"/>
              <a:t>C) arytmie</a:t>
            </a:r>
          </a:p>
          <a:p>
            <a:pPr eaLnBrk="1" hangingPunct="1"/>
            <a:r>
              <a:rPr lang="cs-CZ" altLang="cs-CZ" sz="2200" dirty="0"/>
              <a:t>D) průjem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DF9B51B-7328-4167-8678-C84D508F8D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C27E7C-BA40-4019-ADD3-6CDA56391A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38914" name="Nadpis 1">
            <a:extLst>
              <a:ext uri="{FF2B5EF4-FFF2-40B4-BE49-F238E27FC236}">
                <a16:creationId xmlns:a16="http://schemas.microsoft.com/office/drawing/2014/main" id="{B898F892-C501-4D60-BC60-A6C96B1FB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Do příznaků </a:t>
            </a:r>
            <a:r>
              <a:rPr lang="cs-CZ" altLang="cs-CZ" dirty="0" err="1"/>
              <a:t>hypokalémie</a:t>
            </a:r>
            <a:r>
              <a:rPr lang="cs-CZ" altLang="cs-CZ" dirty="0"/>
              <a:t> nepatří</a:t>
            </a:r>
          </a:p>
        </p:txBody>
      </p:sp>
      <p:sp>
        <p:nvSpPr>
          <p:cNvPr id="38915" name="Zástupný symbol pro obsah 2">
            <a:extLst>
              <a:ext uri="{FF2B5EF4-FFF2-40B4-BE49-F238E27FC236}">
                <a16:creationId xmlns:a16="http://schemas.microsoft.com/office/drawing/2014/main" id="{19348434-13BB-4D47-B2E1-29C5A5157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/>
              <a:t>A) zácpa až ileus</a:t>
            </a:r>
          </a:p>
          <a:p>
            <a:pPr eaLnBrk="1" hangingPunct="1"/>
            <a:r>
              <a:rPr lang="cs-CZ" altLang="cs-CZ" sz="2200" dirty="0"/>
              <a:t>B) křeče</a:t>
            </a:r>
          </a:p>
          <a:p>
            <a:pPr eaLnBrk="1" hangingPunct="1"/>
            <a:r>
              <a:rPr lang="cs-CZ" altLang="cs-CZ" sz="2200" dirty="0"/>
              <a:t>C) arytmie</a:t>
            </a:r>
          </a:p>
          <a:p>
            <a:pPr eaLnBrk="1" hangingPunct="1"/>
            <a:r>
              <a:rPr lang="cs-CZ" altLang="cs-CZ" sz="2200" b="1" dirty="0">
                <a:solidFill>
                  <a:schemeClr val="tx2"/>
                </a:solidFill>
              </a:rPr>
              <a:t>D) průjem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715771-B6DB-45C0-9E31-54F28209D5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9405E0-B34D-48B5-ACA9-20DE881C55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E0EB282D-4B9D-45DC-B0AF-92FCAFEE7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Acidobazická rovnováha a její poruchy I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ECA245F-FC12-4B8F-BC25-8550ADFE0E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1"/>
            <a:ext cx="10753200" cy="434500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normální rozsah pH – 7,35-7,45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pufrovací</a:t>
            </a:r>
            <a:r>
              <a:rPr lang="cs-CZ" altLang="cs-CZ" sz="2200" dirty="0"/>
              <a:t> systémy HCO</a:t>
            </a:r>
            <a:r>
              <a:rPr lang="cs-CZ" altLang="cs-CZ" sz="2200" baseline="-25000" dirty="0"/>
              <a:t>3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Hb</a:t>
            </a:r>
            <a:r>
              <a:rPr lang="cs-CZ" altLang="cs-CZ" sz="2200" dirty="0"/>
              <a:t>, HPO</a:t>
            </a:r>
            <a:r>
              <a:rPr lang="cs-CZ" altLang="cs-CZ" sz="2200" baseline="-25000" dirty="0"/>
              <a:t>4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korekce ledviny - efektivnější,  plíce-rychlejší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diagnostika – dle </a:t>
            </a:r>
            <a:r>
              <a:rPr lang="cs-CZ" altLang="cs-CZ" sz="2200" dirty="0" err="1"/>
              <a:t>Astrupa</a:t>
            </a: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sz="2200" b="1" dirty="0">
                <a:solidFill>
                  <a:schemeClr val="tx2"/>
                </a:solidFill>
              </a:rPr>
              <a:t>metabolická acidóza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časté, při nedostatečném vylučování /nadměrné tvorbě kyselin – selhání ledvin, hladovění, katabolizmus např. při dekompenzaci DM, intoxikace, metanol, etylalkohol 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diagnóza – </a:t>
            </a:r>
            <a:r>
              <a:rPr lang="cs-CZ" altLang="cs-CZ" sz="2200" dirty="0" err="1"/>
              <a:t>Astrup</a:t>
            </a:r>
            <a:r>
              <a:rPr lang="cs-CZ" altLang="cs-CZ" sz="2200" dirty="0"/>
              <a:t> venózní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terapie – základní choroba, dodávka HCO</a:t>
            </a:r>
            <a:r>
              <a:rPr lang="cs-CZ" altLang="cs-CZ" sz="2200" baseline="-25000" dirty="0"/>
              <a:t>3 </a:t>
            </a:r>
            <a:r>
              <a:rPr lang="cs-CZ" altLang="cs-CZ" sz="2200" dirty="0"/>
              <a:t>bikarbonáty  </a:t>
            </a:r>
            <a:r>
              <a:rPr lang="cs-CZ" altLang="cs-CZ" sz="2200" dirty="0" err="1"/>
              <a:t>iv</a:t>
            </a:r>
            <a:r>
              <a:rPr lang="cs-CZ" altLang="cs-CZ" sz="2200" dirty="0"/>
              <a:t> většinou pH  pod 7.0</a:t>
            </a:r>
            <a:r>
              <a:rPr lang="cs-CZ" altLang="cs-CZ" sz="2200" baseline="-25000" dirty="0"/>
              <a:t> </a:t>
            </a:r>
            <a:endParaRPr lang="cs-CZ" altLang="cs-CZ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C6352A-443D-4206-95C9-BFFE4FD2AA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F583D1-AD2D-449D-838D-BA08AC5BF4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785528DE-5CAC-4A28-8DCE-129305898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Acidobazická rovnováha a její poruchy II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75292B6-56ED-40D5-A937-C86FF31265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sz="2200" b="1" dirty="0">
                <a:solidFill>
                  <a:schemeClr val="tx2"/>
                </a:solidFill>
              </a:rPr>
              <a:t>metabolická alkalóza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vzácná, vzniká ztrátou </a:t>
            </a:r>
            <a:r>
              <a:rPr lang="cs-CZ" altLang="cs-CZ" sz="2200" dirty="0" err="1"/>
              <a:t>HCl</a:t>
            </a:r>
            <a:r>
              <a:rPr lang="cs-CZ" altLang="cs-CZ" sz="2200" dirty="0"/>
              <a:t>, nadměrným přívodem HCO</a:t>
            </a:r>
            <a:r>
              <a:rPr lang="cs-CZ" altLang="cs-CZ" sz="2200" baseline="-25000" dirty="0"/>
              <a:t>3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hypokalémie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hypochlorémie</a:t>
            </a: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diagnóza – </a:t>
            </a:r>
            <a:r>
              <a:rPr lang="cs-CZ" altLang="cs-CZ" sz="2200" dirty="0" err="1"/>
              <a:t>Astrup</a:t>
            </a:r>
            <a:r>
              <a:rPr lang="cs-CZ" altLang="cs-CZ" sz="2200" dirty="0"/>
              <a:t> venózní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terapie – základní onemocnění, dodávka NH</a:t>
            </a:r>
            <a:r>
              <a:rPr lang="cs-CZ" altLang="cs-CZ" sz="2200" baseline="-25000" dirty="0"/>
              <a:t>4</a:t>
            </a:r>
            <a:r>
              <a:rPr lang="cs-CZ" altLang="cs-CZ" sz="2200" dirty="0"/>
              <a:t>C</a:t>
            </a:r>
            <a:r>
              <a:rPr lang="cs-CZ" altLang="cs-CZ" sz="2200" dirty="0">
                <a:solidFill>
                  <a:schemeClr val="bg1"/>
                </a:solidFill>
              </a:rPr>
              <a:t>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C5108B-9BE6-4C47-90C7-CF56350280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4DCD78-B255-4D34-90F4-3CB7A1C011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04746E0-4EED-4898-A3CD-EF87E38D2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Acidobazická rovnováha a její poruchy III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FFC3CBC-8A83-42AC-94B9-B037C3965B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respirační acidóza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snížené vylučování CO</a:t>
            </a:r>
            <a:r>
              <a:rPr lang="cs-CZ" altLang="cs-CZ" sz="2200" baseline="-25000" dirty="0"/>
              <a:t>2</a:t>
            </a:r>
            <a:r>
              <a:rPr lang="cs-CZ" altLang="cs-CZ" sz="2200" dirty="0"/>
              <a:t>, přeměna na H</a:t>
            </a:r>
            <a:r>
              <a:rPr lang="cs-CZ" altLang="cs-CZ" sz="2200" baseline="-25000" dirty="0"/>
              <a:t>2</a:t>
            </a:r>
            <a:r>
              <a:rPr lang="cs-CZ" altLang="cs-CZ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cs-CZ" altLang="cs-CZ" sz="22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příčiny – útlum dechového centra, poruchy nervosvalového převodu, onemocnění plic, poruchy transportu O</a:t>
            </a:r>
            <a:r>
              <a:rPr lang="cs-CZ" altLang="cs-CZ" sz="2200" baseline="-25000" dirty="0"/>
              <a:t>2</a:t>
            </a:r>
            <a:r>
              <a:rPr lang="cs-CZ" altLang="cs-CZ" sz="2200" dirty="0"/>
              <a:t>, poruchy výměny plynů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cs-CZ" altLang="cs-CZ" sz="10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respirační alkalóza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hyperventilací se vydýchá CO</a:t>
            </a:r>
            <a:r>
              <a:rPr lang="cs-CZ" altLang="cs-CZ" sz="2200" baseline="-25000" dirty="0"/>
              <a:t>2</a:t>
            </a:r>
            <a:r>
              <a:rPr lang="cs-CZ" altLang="cs-CZ" sz="2200" dirty="0"/>
              <a:t>, HCO</a:t>
            </a:r>
            <a:r>
              <a:rPr lang="cs-CZ" altLang="cs-CZ" sz="2200" baseline="-25000" dirty="0"/>
              <a:t>3 </a:t>
            </a:r>
            <a:r>
              <a:rPr lang="cs-CZ" altLang="cs-CZ" sz="2200" dirty="0"/>
              <a:t>se rozkládá, vzniká alkalóza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brnění končetin, </a:t>
            </a:r>
            <a:r>
              <a:rPr lang="cs-CZ" altLang="cs-CZ" sz="2200" dirty="0" err="1"/>
              <a:t>Chvostkův</a:t>
            </a:r>
            <a:r>
              <a:rPr lang="cs-CZ" altLang="cs-CZ" sz="2200" dirty="0"/>
              <a:t> příznak, kolísání TK, tachykardie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časté u panických atak, onemocnění CNS, tu záněty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léčba – anxiolytika, poučit nemocného, dýchání do sáčku /zvětšit mrtvý prostor, léčba zákl. onemocnění, UPV, event. magnézium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CC55BF-DCA4-4F87-A7FC-7A7C9D56F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8EC3FB-D1EA-4B00-B770-EF8DD032FD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3010" name="Nadpis 1">
            <a:extLst>
              <a:ext uri="{FF2B5EF4-FFF2-40B4-BE49-F238E27FC236}">
                <a16:creationId xmlns:a16="http://schemas.microsoft.com/office/drawing/2014/main" id="{332051AC-DDFE-4942-9A93-0662569E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Kasuistika</a:t>
            </a:r>
          </a:p>
        </p:txBody>
      </p:sp>
      <p:sp>
        <p:nvSpPr>
          <p:cNvPr id="43011" name="Zástupný symbol pro obsah 2">
            <a:extLst>
              <a:ext uri="{FF2B5EF4-FFF2-40B4-BE49-F238E27FC236}">
                <a16:creationId xmlns:a16="http://schemas.microsoft.com/office/drawing/2014/main" id="{39636DB3-4640-4E8E-92DF-72314875B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sz="2200" dirty="0"/>
              <a:t>pacientka 78 let přichází pro bolesti v dutině ústní, zejména jazyka, stav se zhoršuje, už nemůže polykat ani tekutiny, poslední dobou se jí zhoršila i výkonnost, zadýchává se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sz="2200" dirty="0"/>
              <a:t>objektivně pacientka bledá, rozpraskané rty, rudý, vyhlazený jazyk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sz="2200" dirty="0"/>
              <a:t>vyšetření?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sz="2200" dirty="0"/>
              <a:t>diagnóza? léčba?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5D360F2-010E-4F3E-8F66-78C6E8E37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Lipidy a lipoproteiny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E88A50F-291D-4084-BB84-07F67C6F33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72000" indent="0" eaLnBrk="1" hangingPunct="1">
              <a:lnSpc>
                <a:spcPct val="90000"/>
              </a:lnSpc>
              <a:buNone/>
            </a:pPr>
            <a:r>
              <a:rPr lang="cs-CZ" altLang="cs-CZ" sz="2200" b="1" dirty="0">
                <a:solidFill>
                  <a:schemeClr val="tx2"/>
                </a:solidFill>
              </a:rPr>
              <a:t>Lipidy</a:t>
            </a:r>
            <a:r>
              <a:rPr lang="cs-CZ" altLang="cs-CZ" sz="2200" dirty="0"/>
              <a:t> – TAG, </a:t>
            </a:r>
            <a:r>
              <a:rPr lang="cs-CZ" altLang="cs-CZ" sz="2200" dirty="0" err="1"/>
              <a:t>Cholestrol</a:t>
            </a:r>
            <a:r>
              <a:rPr lang="cs-CZ" altLang="cs-CZ" sz="2200" dirty="0"/>
              <a:t>, fosfolipidy, volné MK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Triglyceridy</a:t>
            </a:r>
            <a:r>
              <a:rPr lang="cs-CZ" altLang="cs-CZ" sz="2200" dirty="0"/>
              <a:t> (estery glycerolu a mastných kyselin) podílejí na hladině </a:t>
            </a:r>
            <a:r>
              <a:rPr lang="cs-CZ" altLang="cs-CZ" sz="2200" dirty="0" err="1"/>
              <a:t>celk</a:t>
            </a:r>
            <a:r>
              <a:rPr lang="cs-CZ" altLang="cs-CZ" sz="2200" dirty="0"/>
              <a:t>. cholesterolu v krvi. V lidském těle přenášejí tuky z potravy a zároveň slouží jako zdroj energie.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Cholesterol</a:t>
            </a:r>
            <a:r>
              <a:rPr lang="cs-CZ" altLang="cs-CZ" sz="2200" dirty="0"/>
              <a:t> je důležitá součást všech buněk v těle. Tvoří se v játrech, navíc je přijímán i potravou v tucích. V krvi rozlišujeme několik typů cholesterolu podle jeho přenašeče ve formě lipoproteinů: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2"/>
                </a:solidFill>
              </a:rPr>
              <a:t>HDL</a:t>
            </a:r>
            <a:r>
              <a:rPr lang="cs-CZ" altLang="cs-CZ" dirty="0"/>
              <a:t> – </a:t>
            </a:r>
            <a:r>
              <a:rPr lang="cs-CZ" altLang="cs-CZ" dirty="0" err="1"/>
              <a:t>high</a:t>
            </a:r>
            <a:r>
              <a:rPr lang="cs-CZ" altLang="cs-CZ" dirty="0"/>
              <a:t> </a:t>
            </a:r>
            <a:r>
              <a:rPr lang="cs-CZ" altLang="cs-CZ" dirty="0" err="1"/>
              <a:t>density</a:t>
            </a:r>
            <a:r>
              <a:rPr lang="cs-CZ" altLang="cs-CZ" dirty="0"/>
              <a:t> </a:t>
            </a:r>
            <a:r>
              <a:rPr lang="cs-CZ" altLang="cs-CZ" dirty="0" err="1"/>
              <a:t>lipoproteins</a:t>
            </a:r>
            <a:r>
              <a:rPr lang="cs-CZ" altLang="cs-CZ" dirty="0"/>
              <a:t> – transportuje </a:t>
            </a:r>
            <a:r>
              <a:rPr lang="cs-CZ" altLang="cs-CZ" dirty="0" err="1"/>
              <a:t>chol</a:t>
            </a:r>
            <a:r>
              <a:rPr lang="cs-CZ" altLang="cs-CZ" dirty="0"/>
              <a:t>. z periferie k jaterní buňce, tam se využívá k tvorbě hormonů, žlučových kyselin a vitaminu D, potřebného pro stavbu kostí =  ochranný (hodný)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2"/>
                </a:solidFill>
              </a:rPr>
              <a:t>LDL</a:t>
            </a:r>
            <a:r>
              <a:rPr lang="cs-CZ" altLang="cs-CZ" dirty="0"/>
              <a:t> – </a:t>
            </a:r>
            <a:r>
              <a:rPr lang="cs-CZ" altLang="cs-CZ" dirty="0" err="1"/>
              <a:t>low</a:t>
            </a:r>
            <a:r>
              <a:rPr lang="cs-CZ" altLang="cs-CZ" dirty="0"/>
              <a:t> </a:t>
            </a:r>
            <a:r>
              <a:rPr lang="cs-CZ" altLang="cs-CZ" dirty="0" err="1"/>
              <a:t>density</a:t>
            </a:r>
            <a:r>
              <a:rPr lang="cs-CZ" altLang="cs-CZ" dirty="0"/>
              <a:t> </a:t>
            </a:r>
            <a:r>
              <a:rPr lang="cs-CZ" altLang="cs-CZ" dirty="0" err="1"/>
              <a:t>lipoproteins</a:t>
            </a:r>
            <a:r>
              <a:rPr lang="cs-CZ" altLang="cs-CZ" dirty="0"/>
              <a:t> – transportuje </a:t>
            </a:r>
            <a:r>
              <a:rPr lang="cs-CZ" altLang="cs-CZ" dirty="0" err="1"/>
              <a:t>chol</a:t>
            </a:r>
            <a:r>
              <a:rPr lang="cs-CZ" altLang="cs-CZ" dirty="0"/>
              <a:t>. z jater do periferie do cév = rizikový (zlý)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2"/>
                </a:solidFill>
              </a:rPr>
              <a:t>VLDL</a:t>
            </a:r>
            <a:r>
              <a:rPr lang="cs-CZ" altLang="cs-CZ" dirty="0"/>
              <a:t>, chylomikrony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2"/>
                </a:solidFill>
              </a:rPr>
              <a:t>Non-HDL</a:t>
            </a:r>
            <a:r>
              <a:rPr lang="cs-CZ" altLang="cs-CZ" dirty="0"/>
              <a:t>-cholesterol zahrnuje cholesterol ve všech typech přenašečů kromě HDL (tj. LDL, ale i VLDL, IDL, aj.).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57FF9F-CD0A-46DA-8C76-1C2AFE0E55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0D0FA6-4123-4B20-BBE3-DBC0EEC214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83C182-DBF6-40C8-828E-0B8AD46248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C30C71-C8D6-4A23-A1BE-64519BC97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BB97786D-36D8-420E-822D-3337D88E7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Obezita</a:t>
            </a:r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4F9F63AE-792A-4A26-928B-5E311E8B5A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239194"/>
            <a:ext cx="6694986" cy="4898806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89719350-E39A-428D-B671-D432D069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Lipidy a lipoproteiny</a:t>
            </a:r>
          </a:p>
        </p:txBody>
      </p:sp>
      <p:sp>
        <p:nvSpPr>
          <p:cNvPr id="4099" name="Zástupný symbol pro obsah 2">
            <a:extLst>
              <a:ext uri="{FF2B5EF4-FFF2-40B4-BE49-F238E27FC236}">
                <a16:creationId xmlns:a16="http://schemas.microsoft.com/office/drawing/2014/main" id="{563C0852-0465-4ECE-9366-CBFBFD6AF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Dyslipidemie</a:t>
            </a:r>
            <a:r>
              <a:rPr lang="cs-CZ" altLang="cs-CZ" sz="2200" dirty="0"/>
              <a:t> představuje rizikový faktor vzniku </a:t>
            </a:r>
            <a:r>
              <a:rPr lang="cs-CZ" altLang="cs-CZ" sz="2200" dirty="0" err="1"/>
              <a:t>aterosklerozy</a:t>
            </a:r>
            <a:r>
              <a:rPr lang="cs-CZ" altLang="cs-CZ" sz="2200" dirty="0"/>
              <a:t> (KVO)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primární (genetické) 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sekundární (důsledek jiného on – </a:t>
            </a:r>
            <a:r>
              <a:rPr lang="cs-CZ" altLang="cs-CZ" sz="2200" dirty="0" err="1"/>
              <a:t>hypotyreoza,DM</a:t>
            </a:r>
            <a:r>
              <a:rPr lang="cs-CZ" altLang="cs-CZ" sz="2200" dirty="0"/>
              <a:t>) a také vliv zevních vlivů (život stylu – kouření, obezita, alkohol)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Ateroskleroza</a:t>
            </a:r>
            <a:r>
              <a:rPr lang="cs-CZ" altLang="cs-CZ" sz="2200" dirty="0"/>
              <a:t> je RF pro vznik </a:t>
            </a:r>
            <a:r>
              <a:rPr lang="cs-CZ" altLang="cs-CZ" sz="2200" dirty="0" err="1"/>
              <a:t>iCMP</a:t>
            </a:r>
            <a:r>
              <a:rPr lang="cs-CZ" altLang="cs-CZ" sz="2200" dirty="0"/>
              <a:t>, IM, ICHDKK</a:t>
            </a:r>
          </a:p>
          <a:p>
            <a:pPr eaLnBrk="1" hangingPunct="1"/>
            <a:endParaRPr lang="cs-CZ" altLang="cs-CZ" sz="2200" dirty="0"/>
          </a:p>
          <a:p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E9C7F96-2545-4CCD-B066-C5C5655690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68156C-EAAB-4EAC-830F-AFE4F7B272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3">
            <a:extLst>
              <a:ext uri="{FF2B5EF4-FFF2-40B4-BE49-F238E27FC236}">
                <a16:creationId xmlns:a16="http://schemas.microsoft.com/office/drawing/2014/main" id="{B96D7E63-597D-497C-A59A-A7565B188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886731"/>
            <a:ext cx="7676748" cy="494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942B3B-2458-4E4C-B397-F66C8EC91E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D04D898-AF72-40DC-A801-BF45D474D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14C1F6E-FCB7-4281-AEF2-FED5DF7D3B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Poruchy metabolizmu lipidů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8809ABF-61A4-4665-A856-E622676519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2000" u="sng" dirty="0"/>
              <a:t>Klasifikace:</a:t>
            </a:r>
          </a:p>
          <a:p>
            <a:pPr marL="0" indent="0">
              <a:lnSpc>
                <a:spcPct val="100000"/>
              </a:lnSpc>
              <a:buFontTx/>
              <a:buAutoNum type="arabicPeriod"/>
            </a:pPr>
            <a:r>
              <a:rPr lang="cs-CZ" altLang="cs-CZ" sz="2000" b="1" dirty="0" err="1">
                <a:solidFill>
                  <a:schemeClr val="tx2"/>
                </a:solidFill>
              </a:rPr>
              <a:t>Hypercholesterolemie</a:t>
            </a:r>
            <a:endParaRPr lang="cs-CZ" altLang="cs-CZ" sz="2000" b="1" dirty="0">
              <a:solidFill>
                <a:schemeClr val="tx2"/>
              </a:solidFill>
            </a:endParaRPr>
          </a:p>
          <a:p>
            <a:pPr lvl="1" eaLnBrk="1" hangingPunct="1"/>
            <a:r>
              <a:rPr lang="cs-CZ" altLang="cs-CZ" dirty="0"/>
              <a:t>Familiární </a:t>
            </a:r>
            <a:r>
              <a:rPr lang="cs-CZ" altLang="cs-CZ" dirty="0" err="1"/>
              <a:t>hypercholesterolémie</a:t>
            </a:r>
            <a:r>
              <a:rPr lang="cs-CZ" altLang="cs-CZ" dirty="0"/>
              <a:t> (FH) – AD on, objevují se šlachové a kožní xantomy, riziko </a:t>
            </a:r>
            <a:r>
              <a:rPr lang="cs-CZ" altLang="cs-CZ" dirty="0" err="1"/>
              <a:t>ICHS,arcus</a:t>
            </a:r>
            <a:r>
              <a:rPr lang="cs-CZ" altLang="cs-CZ" dirty="0"/>
              <a:t> </a:t>
            </a:r>
            <a:r>
              <a:rPr lang="cs-CZ" altLang="cs-CZ" dirty="0" err="1"/>
              <a:t>senilis</a:t>
            </a:r>
            <a:r>
              <a:rPr lang="cs-CZ" altLang="cs-CZ" dirty="0"/>
              <a:t> </a:t>
            </a:r>
            <a:r>
              <a:rPr lang="cs-CZ" altLang="cs-CZ" dirty="0" err="1"/>
              <a:t>corneae</a:t>
            </a:r>
            <a:r>
              <a:rPr lang="cs-CZ" altLang="cs-CZ" dirty="0"/>
              <a:t>, </a:t>
            </a:r>
            <a:r>
              <a:rPr lang="cs-CZ" altLang="cs-CZ" dirty="0" err="1"/>
              <a:t>xanthelasma</a:t>
            </a:r>
            <a:r>
              <a:rPr lang="cs-CZ" altLang="cs-CZ" dirty="0"/>
              <a:t> </a:t>
            </a:r>
            <a:r>
              <a:rPr lang="cs-CZ" altLang="cs-CZ" dirty="0" err="1"/>
              <a:t>palpebrarum</a:t>
            </a:r>
            <a:r>
              <a:rPr lang="cs-CZ" altLang="cs-CZ" dirty="0"/>
              <a:t> nebo šlachová </a:t>
            </a:r>
            <a:r>
              <a:rPr lang="cs-CZ" altLang="cs-CZ" dirty="0" err="1"/>
              <a:t>xantomatóza</a:t>
            </a:r>
            <a:r>
              <a:rPr lang="cs-CZ" altLang="cs-CZ" dirty="0"/>
              <a:t>.</a:t>
            </a:r>
          </a:p>
          <a:p>
            <a:pPr marL="0" indent="0">
              <a:lnSpc>
                <a:spcPct val="100000"/>
              </a:lnSpc>
              <a:buFontTx/>
              <a:buAutoNum type="arabicPeriod"/>
            </a:pPr>
            <a:r>
              <a:rPr lang="cs-CZ" altLang="cs-CZ" sz="2000" b="1" dirty="0">
                <a:solidFill>
                  <a:schemeClr val="tx2"/>
                </a:solidFill>
              </a:rPr>
              <a:t>Kombinovaná </a:t>
            </a:r>
            <a:r>
              <a:rPr lang="cs-CZ" altLang="cs-CZ" sz="2000" b="1" dirty="0" err="1">
                <a:solidFill>
                  <a:schemeClr val="tx2"/>
                </a:solidFill>
              </a:rPr>
              <a:t>hyperlipoproteinemie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dirty="0"/>
              <a:t>(zvýšení CH i TG )</a:t>
            </a:r>
          </a:p>
          <a:p>
            <a:pPr lvl="1" eaLnBrk="1" hangingPunct="1"/>
            <a:r>
              <a:rPr lang="cs-CZ" altLang="cs-CZ" dirty="0"/>
              <a:t>Familiární kombinovaná </a:t>
            </a:r>
            <a:r>
              <a:rPr lang="cs-CZ" altLang="cs-CZ" dirty="0" err="1"/>
              <a:t>hyperlipidémie</a:t>
            </a:r>
            <a:r>
              <a:rPr lang="cs-CZ" altLang="cs-CZ" dirty="0"/>
              <a:t> patří k nejčastějším primárním HLP. Má podklad v geneticky podmíněné zvýšené tvorbě </a:t>
            </a:r>
            <a:r>
              <a:rPr lang="cs-CZ" altLang="cs-CZ" dirty="0" err="1"/>
              <a:t>apolipoproteinu</a:t>
            </a:r>
            <a:r>
              <a:rPr lang="cs-CZ" altLang="cs-CZ" dirty="0"/>
              <a:t> B100. Bývají zvýšeny LDL a VLDL, odpovídající fenotypu </a:t>
            </a:r>
            <a:r>
              <a:rPr lang="cs-CZ" altLang="cs-CZ" dirty="0" err="1"/>
              <a:t>IIb</a:t>
            </a:r>
            <a:r>
              <a:rPr lang="cs-CZ" altLang="cs-CZ" dirty="0"/>
              <a:t>, ale setkáme se i s fenotypem </a:t>
            </a:r>
            <a:r>
              <a:rPr lang="cs-CZ" altLang="cs-CZ" dirty="0" err="1"/>
              <a:t>IIa</a:t>
            </a:r>
            <a:r>
              <a:rPr lang="cs-CZ" altLang="cs-CZ" dirty="0"/>
              <a:t>, IV a V. Zvýšené KV riziko</a:t>
            </a:r>
          </a:p>
          <a:p>
            <a:pPr marL="0" indent="0">
              <a:lnSpc>
                <a:spcPct val="100000"/>
              </a:lnSpc>
              <a:buFontTx/>
              <a:buAutoNum type="arabicPeriod"/>
            </a:pPr>
            <a:r>
              <a:rPr lang="cs-CZ" altLang="cs-CZ" sz="2000" b="1" dirty="0" err="1">
                <a:solidFill>
                  <a:schemeClr val="tx2"/>
                </a:solidFill>
              </a:rPr>
              <a:t>Hypertriglyceridémie</a:t>
            </a:r>
            <a:endParaRPr lang="cs-CZ" altLang="cs-CZ" sz="2000" b="1" dirty="0">
              <a:solidFill>
                <a:schemeClr val="tx2"/>
              </a:solidFill>
            </a:endParaRPr>
          </a:p>
          <a:p>
            <a:pPr lvl="1" eaLnBrk="1" hangingPunct="1"/>
            <a:r>
              <a:rPr lang="cs-CZ" altLang="cs-CZ" dirty="0"/>
              <a:t>Familiární </a:t>
            </a:r>
            <a:r>
              <a:rPr lang="cs-CZ" altLang="cs-CZ" dirty="0" err="1"/>
              <a:t>hypertriacylglycerolémie</a:t>
            </a:r>
            <a:r>
              <a:rPr lang="cs-CZ" altLang="cs-CZ" dirty="0"/>
              <a:t>, která postihuje asi 0,2–0,3 % populace. Projevuje se zmnožením VLDL, sníženou hladinu HDL-cholesterolu. V laboratorním nálezu se setkáváme s mírně zvýšenými </a:t>
            </a:r>
            <a:r>
              <a:rPr lang="cs-CZ" altLang="cs-CZ" dirty="0" err="1"/>
              <a:t>triacylglyceroly</a:t>
            </a:r>
            <a:r>
              <a:rPr lang="cs-CZ" altLang="cs-CZ" dirty="0"/>
              <a:t>, obvykle do 6 </a:t>
            </a:r>
            <a:r>
              <a:rPr lang="cs-CZ" altLang="cs-CZ" dirty="0" err="1"/>
              <a:t>mmol</a:t>
            </a:r>
            <a:r>
              <a:rPr lang="cs-CZ" altLang="cs-CZ" dirty="0"/>
              <a:t>/l při normální koncentraci cholesterolu. U nemocných je nebezpečí infarktu myokardu.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571FE2-1FD5-4580-8F1A-643F630949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E36CF8-7E7D-4B9D-B70E-8C63EACCDD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30F00D5-97C7-48C5-8183-5BEB71463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Cílové hodnoty sérových tuků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F4E47A0-1A85-4FB6-9560-EE07FC7250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cholesterol celkový &lt;5,0 </a:t>
            </a:r>
            <a:r>
              <a:rPr lang="cs-CZ" altLang="cs-CZ" sz="2200" dirty="0" err="1"/>
              <a:t>mmol</a:t>
            </a:r>
            <a:r>
              <a:rPr lang="cs-CZ" altLang="cs-CZ" sz="2200" dirty="0"/>
              <a:t>/l,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LDL &lt; 3mmol/l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HDL u mužů nad 1, u žen nad 1,2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TG &lt; 1,7 </a:t>
            </a:r>
            <a:r>
              <a:rPr lang="cs-CZ" altLang="cs-CZ" sz="2200" dirty="0" err="1"/>
              <a:t>mmol</a:t>
            </a:r>
            <a:r>
              <a:rPr lang="cs-CZ" altLang="cs-CZ" sz="2200" dirty="0"/>
              <a:t>/l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3915B9C-5BBF-4FB1-B279-AE5C978AB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23BC14-7087-4AAD-9606-72EA6C391D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56F7372-80ED-4C71-B8C5-4EE2334D4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00" y="3057525"/>
            <a:ext cx="10220325" cy="380047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Nadpis 1">
            <a:extLst>
              <a:ext uri="{FF2B5EF4-FFF2-40B4-BE49-F238E27FC236}">
                <a16:creationId xmlns:a16="http://schemas.microsoft.com/office/drawing/2014/main" id="{74B29B06-8E82-4067-8CBD-DEFF1608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950890" cy="451576"/>
          </a:xfrm>
        </p:spPr>
        <p:txBody>
          <a:bodyPr/>
          <a:lstStyle/>
          <a:p>
            <a:r>
              <a:rPr lang="cs-CZ" altLang="cs-CZ" sz="3500" dirty="0"/>
              <a:t>Tabulka SCORE pro regiony s vysokým KV-rizikem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9DEDF19-BA12-4759-A8F0-2C1D490552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72AC01-7159-45A1-8969-7AD580E245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pic>
        <p:nvPicPr>
          <p:cNvPr id="11266" name="Picture 2" descr="Tabulka SCORE pro regiony s vysokým KV-rizikem">
            <a:extLst>
              <a:ext uri="{FF2B5EF4-FFF2-40B4-BE49-F238E27FC236}">
                <a16:creationId xmlns:a16="http://schemas.microsoft.com/office/drawing/2014/main" id="{F7553675-1EB0-4217-A548-806BD6152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1" y="1248687"/>
            <a:ext cx="4998224" cy="530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727E432-E574-4867-B595-384B480CB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Cíle léčby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91767F8-899C-4CA9-88E0-97B2FEB870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2000" indent="0" eaLnBrk="1" hangingPunct="1">
              <a:lnSpc>
                <a:spcPct val="90000"/>
              </a:lnSpc>
              <a:buClr>
                <a:srgbClr val="FF0000"/>
              </a:buClr>
              <a:buNone/>
              <a:defRPr/>
            </a:pPr>
            <a:r>
              <a:rPr lang="cs-CZ" altLang="cs-CZ" sz="2200" dirty="0"/>
              <a:t>snížení LDL-ch, </a:t>
            </a:r>
            <a:r>
              <a:rPr lang="cs-CZ" altLang="cs-CZ" sz="2200" dirty="0" err="1"/>
              <a:t>celk</a:t>
            </a:r>
            <a:r>
              <a:rPr lang="cs-CZ" altLang="cs-CZ" sz="2200" dirty="0"/>
              <a:t>. cholesterolu</a:t>
            </a:r>
          </a:p>
          <a:p>
            <a:pPr marL="0" indent="0">
              <a:lnSpc>
                <a:spcPct val="90000"/>
              </a:lnSpc>
              <a:buClr>
                <a:srgbClr val="FF0000"/>
              </a:buClr>
              <a:buNone/>
              <a:defRPr/>
            </a:pPr>
            <a:endParaRPr lang="cs-CZ" altLang="cs-CZ" sz="2200" dirty="0"/>
          </a:p>
          <a:p>
            <a:pPr marL="0" indent="0">
              <a:lnSpc>
                <a:spcPct val="90000"/>
              </a:lnSpc>
              <a:buClr>
                <a:srgbClr val="FF0000"/>
              </a:buClr>
              <a:buNone/>
              <a:defRPr/>
            </a:pPr>
            <a:r>
              <a:rPr lang="cs-CZ" altLang="cs-CZ" sz="2200" b="1" dirty="0" err="1">
                <a:solidFill>
                  <a:schemeClr val="tx2"/>
                </a:solidFill>
              </a:rPr>
              <a:t>Nefarmakologicky</a:t>
            </a:r>
            <a:r>
              <a:rPr lang="cs-CZ" altLang="cs-CZ" sz="2200" b="1" dirty="0">
                <a:solidFill>
                  <a:schemeClr val="tx2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optimalizace tělesné hmotnosti - dieta s omezením živočišných tuků, zvýšení podílu vlákniny,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nekuřáctví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dostatečná pohybová aktivita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omezení alkoholu</a:t>
            </a:r>
          </a:p>
          <a:p>
            <a:pPr marL="0" indent="0">
              <a:lnSpc>
                <a:spcPct val="90000"/>
              </a:lnSpc>
              <a:buClr>
                <a:srgbClr val="FF0000"/>
              </a:buClr>
              <a:buNone/>
              <a:defRPr/>
            </a:pPr>
            <a:endParaRPr lang="cs-CZ" altLang="cs-CZ" sz="2200" dirty="0"/>
          </a:p>
          <a:p>
            <a:pPr marL="0" indent="0">
              <a:lnSpc>
                <a:spcPct val="90000"/>
              </a:lnSpc>
              <a:buClr>
                <a:srgbClr val="FF0000"/>
              </a:buClr>
              <a:buNone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Farmakologicky:</a:t>
            </a:r>
            <a:r>
              <a:rPr lang="cs-CZ" altLang="cs-CZ" sz="2200" dirty="0"/>
              <a:t> </a:t>
            </a:r>
            <a:r>
              <a:rPr lang="cs-CZ" altLang="cs-CZ" sz="2200" dirty="0" err="1"/>
              <a:t>hypolipidemika</a:t>
            </a:r>
            <a:endParaRPr lang="cs-CZ" altLang="cs-CZ" sz="2200" dirty="0"/>
          </a:p>
          <a:p>
            <a:pPr marL="514350" indent="-514350">
              <a:lnSpc>
                <a:spcPct val="90000"/>
              </a:lnSpc>
              <a:buClr>
                <a:srgbClr val="FF0000"/>
              </a:buClr>
              <a:buFont typeface="+mj-lt"/>
              <a:buAutoNum type="arabicPeriod"/>
              <a:defRPr/>
            </a:pPr>
            <a:endParaRPr lang="cs-CZ" altLang="cs-CZ" dirty="0"/>
          </a:p>
          <a:p>
            <a:pPr marL="0" indent="0">
              <a:lnSpc>
                <a:spcPct val="90000"/>
              </a:lnSpc>
              <a:buClr>
                <a:srgbClr val="FF0000"/>
              </a:buClr>
              <a:buNone/>
              <a:defRPr/>
            </a:pPr>
            <a:endParaRPr lang="cs-CZ" altLang="cs-CZ" dirty="0">
              <a:solidFill>
                <a:schemeClr val="bg1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F6E091-83F1-43BE-9F0E-BBBD743165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53F78D-BE53-4EE6-9260-E4FB49DB5B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9F2CB85F-4C2D-42E1-89F2-2554984C90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Hypolipidemika</a:t>
            </a:r>
            <a:endParaRPr lang="cs-CZ" altLang="cs-CZ" dirty="0"/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F3666C23-C0D4-46B4-92BF-5AEAEF7C88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 err="1">
                <a:solidFill>
                  <a:schemeClr val="tx2"/>
                </a:solidFill>
              </a:rPr>
              <a:t>fibráty</a:t>
            </a:r>
            <a:r>
              <a:rPr lang="cs-CZ" altLang="cs-CZ" sz="2200" dirty="0"/>
              <a:t> (</a:t>
            </a:r>
            <a:r>
              <a:rPr lang="cs-CZ" altLang="cs-CZ" sz="2200" dirty="0" err="1"/>
              <a:t>Lipanthyl</a:t>
            </a:r>
            <a:r>
              <a:rPr lang="cs-CZ" altLang="cs-CZ" sz="2200" dirty="0"/>
              <a:t>) - léčba </a:t>
            </a:r>
            <a:r>
              <a:rPr lang="cs-CZ" altLang="cs-CZ" sz="2200" dirty="0" err="1"/>
              <a:t>hypopertriglyceridémie</a:t>
            </a: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 err="1">
                <a:solidFill>
                  <a:schemeClr val="tx2"/>
                </a:solidFill>
              </a:rPr>
              <a:t>statiny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simvastatin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atorvastatin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rosuvastatin</a:t>
            </a:r>
            <a:r>
              <a:rPr lang="cs-CZ" altLang="cs-CZ" sz="2200" dirty="0"/>
              <a:t> - Inhibitor 3 </a:t>
            </a:r>
            <a:r>
              <a:rPr lang="cs-CZ" altLang="cs-CZ" sz="2200" dirty="0" err="1"/>
              <a:t>HMGCoA</a:t>
            </a:r>
            <a:r>
              <a:rPr lang="cs-CZ" altLang="cs-CZ" sz="2200" dirty="0"/>
              <a:t> reduktázy, základní lék HLP/DLP ke snížení LDL-ch – POZOR! Možnost </a:t>
            </a:r>
            <a:r>
              <a:rPr lang="cs-CZ" altLang="cs-CZ" sz="2200" dirty="0" err="1"/>
              <a:t>rhabdomyolýzy</a:t>
            </a: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 err="1">
                <a:solidFill>
                  <a:schemeClr val="tx2"/>
                </a:solidFill>
              </a:rPr>
              <a:t>ezetimib</a:t>
            </a:r>
            <a:r>
              <a:rPr lang="cs-CZ" altLang="cs-CZ" sz="2200" dirty="0"/>
              <a:t> (</a:t>
            </a:r>
            <a:r>
              <a:rPr lang="cs-CZ" altLang="cs-CZ" sz="2200" dirty="0" err="1"/>
              <a:t>Ezetrol</a:t>
            </a:r>
            <a:r>
              <a:rPr lang="cs-CZ" altLang="cs-CZ" sz="2200" dirty="0"/>
              <a:t>) - Inhibitory vstřebávání cholesterolu, do kombinace u pacientů nedosahujících cílové hodnoty LDL-C při maximální/maximálně tolerované dávce </a:t>
            </a:r>
            <a:r>
              <a:rPr lang="cs-CZ" altLang="cs-CZ" sz="2200" dirty="0" err="1"/>
              <a:t>statinu</a:t>
            </a: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i</a:t>
            </a:r>
            <a:r>
              <a:rPr lang="en-US" altLang="cs-CZ" sz="2200" b="1" dirty="0" err="1">
                <a:solidFill>
                  <a:schemeClr val="tx2"/>
                </a:solidFill>
              </a:rPr>
              <a:t>nhibitory</a:t>
            </a:r>
            <a:r>
              <a:rPr lang="en-US" altLang="cs-CZ" sz="2200" dirty="0"/>
              <a:t> proprotein </a:t>
            </a:r>
            <a:r>
              <a:rPr lang="en-US" altLang="cs-CZ" sz="2200" dirty="0" err="1"/>
              <a:t>konvertázy</a:t>
            </a:r>
            <a:r>
              <a:rPr lang="en-US" altLang="cs-CZ" sz="2200" dirty="0"/>
              <a:t> </a:t>
            </a:r>
            <a:r>
              <a:rPr lang="en-US" altLang="cs-CZ" sz="2200" dirty="0" err="1"/>
              <a:t>subtilizin-kexin</a:t>
            </a:r>
            <a:r>
              <a:rPr lang="en-US" altLang="cs-CZ" sz="2200" dirty="0"/>
              <a:t> 9 (PCSK9i)</a:t>
            </a:r>
            <a:r>
              <a:rPr lang="cs-CZ" altLang="cs-CZ" sz="2200" dirty="0"/>
              <a:t> – moderní léčba </a:t>
            </a:r>
            <a:r>
              <a:rPr lang="cs-CZ" altLang="cs-CZ" sz="2200" dirty="0" err="1"/>
              <a:t>monoklonal</a:t>
            </a:r>
            <a:r>
              <a:rPr lang="cs-CZ" altLang="cs-CZ" sz="2200" dirty="0"/>
              <a:t> protilátkami, při pokud nelze dosáhnout stanovených cílových hodnot při použití maximálně tolerované dávky </a:t>
            </a:r>
            <a:r>
              <a:rPr lang="cs-CZ" altLang="cs-CZ" sz="2200" dirty="0" err="1"/>
              <a:t>statinu</a:t>
            </a:r>
            <a:r>
              <a:rPr lang="cs-CZ" altLang="cs-CZ" sz="2200" dirty="0"/>
              <a:t> v kombinaci s </a:t>
            </a:r>
            <a:r>
              <a:rPr lang="cs-CZ" altLang="cs-CZ" sz="2200" dirty="0" err="1"/>
              <a:t>ezetimibem</a:t>
            </a:r>
            <a:endParaRPr lang="cs-CZ" altLang="cs-CZ" sz="2200" dirty="0"/>
          </a:p>
          <a:p>
            <a:pPr eaLnBrk="1" hangingPunct="1">
              <a:defRPr/>
            </a:pPr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8E43CB-477C-4062-BAFD-591076894A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0A4FDC-F976-459B-8F67-56F5A7AB53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5FAD2DEE-6162-4105-B6A2-13053100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chemeClr val="bg1"/>
                </a:solidFill>
              </a:rPr>
              <a:t>Postup v léčbě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32FDF7A5-E82C-4EF2-AEDF-E30C0CA2E5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5" y="1171576"/>
            <a:ext cx="10938065" cy="4687742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5289F67-7E84-420F-9C3A-4F906B5918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0F72FD-D3A5-4368-BD6B-C4D8C53EC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4FB525D6-1F52-4829-BA35-8BA6723F50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500" dirty="0"/>
              <a:t>Jaké jsou cílové hodnoty při léčbě </a:t>
            </a:r>
            <a:r>
              <a:rPr lang="cs-CZ" altLang="cs-CZ" sz="3500" dirty="0" err="1"/>
              <a:t>dyslipidémií</a:t>
            </a:r>
            <a:r>
              <a:rPr lang="cs-CZ" altLang="cs-CZ" sz="3500" dirty="0"/>
              <a:t>?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F66EAE03-303B-494C-ABE8-E0BE303012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A) cholesterol celkový pod 6 </a:t>
            </a:r>
            <a:r>
              <a:rPr lang="cs-CZ" altLang="cs-CZ" dirty="0" err="1"/>
              <a:t>mmol</a:t>
            </a:r>
            <a:r>
              <a:rPr lang="cs-CZ" altLang="cs-CZ" dirty="0"/>
              <a:t>/l</a:t>
            </a:r>
          </a:p>
          <a:p>
            <a:pPr eaLnBrk="1" hangingPunct="1"/>
            <a:r>
              <a:rPr lang="cs-CZ" altLang="cs-CZ" dirty="0"/>
              <a:t>B) HDL cholesterol po 2,2 </a:t>
            </a:r>
            <a:r>
              <a:rPr lang="cs-CZ" altLang="cs-CZ" dirty="0" err="1"/>
              <a:t>mmol</a:t>
            </a:r>
            <a:r>
              <a:rPr lang="cs-CZ" altLang="cs-CZ" dirty="0"/>
              <a:t>/l</a:t>
            </a:r>
          </a:p>
          <a:p>
            <a:pPr eaLnBrk="1" hangingPunct="1"/>
            <a:r>
              <a:rPr lang="cs-CZ" altLang="cs-CZ" dirty="0"/>
              <a:t>C) LDL cholesterol nad 4,0 </a:t>
            </a:r>
            <a:r>
              <a:rPr lang="cs-CZ" altLang="cs-CZ" dirty="0" err="1"/>
              <a:t>mmol</a:t>
            </a:r>
            <a:r>
              <a:rPr lang="cs-CZ" altLang="cs-CZ" dirty="0"/>
              <a:t>/l</a:t>
            </a:r>
          </a:p>
          <a:p>
            <a:pPr eaLnBrk="1" hangingPunct="1"/>
            <a:r>
              <a:rPr lang="cs-CZ" altLang="cs-CZ" dirty="0"/>
              <a:t>D) žádná odpověď není správná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9944B9-EFB7-4ABC-A4DE-9FD4C0F882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E5BF8C-4E18-4C61-B787-487C10E4EC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47687D6B-18FD-4488-9C5B-A7ABA3843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500" dirty="0"/>
              <a:t>Jaké jsou cílové hodnoty při léčbě </a:t>
            </a:r>
            <a:r>
              <a:rPr lang="cs-CZ" altLang="cs-CZ" sz="3500" dirty="0" err="1"/>
              <a:t>dyslipidémií</a:t>
            </a:r>
            <a:r>
              <a:rPr lang="cs-CZ" altLang="cs-CZ" sz="3500" dirty="0"/>
              <a:t>?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06DD985B-EA8A-4E51-8C56-AF8FF37733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A) cholesterol celkový pod 6 </a:t>
            </a:r>
            <a:r>
              <a:rPr lang="cs-CZ" altLang="cs-CZ" dirty="0" err="1"/>
              <a:t>mmol</a:t>
            </a:r>
            <a:r>
              <a:rPr lang="cs-CZ" altLang="cs-CZ" dirty="0"/>
              <a:t>/l</a:t>
            </a:r>
          </a:p>
          <a:p>
            <a:pPr eaLnBrk="1" hangingPunct="1"/>
            <a:r>
              <a:rPr lang="cs-CZ" altLang="cs-CZ" dirty="0"/>
              <a:t>B) HDL cholesterol po 2,2 </a:t>
            </a:r>
            <a:r>
              <a:rPr lang="cs-CZ" altLang="cs-CZ" dirty="0" err="1"/>
              <a:t>mmol</a:t>
            </a:r>
            <a:r>
              <a:rPr lang="cs-CZ" altLang="cs-CZ" dirty="0"/>
              <a:t>/l</a:t>
            </a:r>
          </a:p>
          <a:p>
            <a:pPr eaLnBrk="1" hangingPunct="1"/>
            <a:r>
              <a:rPr lang="cs-CZ" altLang="cs-CZ" dirty="0"/>
              <a:t>C) LDL cholesterol nad 4,0 </a:t>
            </a:r>
            <a:r>
              <a:rPr lang="cs-CZ" altLang="cs-CZ" dirty="0" err="1"/>
              <a:t>mmol</a:t>
            </a:r>
            <a:r>
              <a:rPr lang="cs-CZ" altLang="cs-CZ" dirty="0"/>
              <a:t>/l</a:t>
            </a:r>
          </a:p>
          <a:p>
            <a:pPr eaLnBrk="1" hangingPunct="1"/>
            <a:r>
              <a:rPr lang="cs-CZ" altLang="cs-CZ" b="1" dirty="0">
                <a:solidFill>
                  <a:schemeClr val="tx2"/>
                </a:solidFill>
              </a:rPr>
              <a:t>D) žádná odpověď není správná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7112A4-40EC-4A01-BC32-3340D1B5E7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6EC2DD-AEDB-408A-B996-13B5FC087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F70CB2-4DCC-4704-AFE9-AC3B2EC383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AED828-84C7-467C-A66C-66B83D38D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C861AB9A-670A-4C01-9C58-71BF8857A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Klinický obraz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20C5A72-3F33-4440-B391-AA567979EA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postižení páteře, kloubů, kožní postižení, steatóza jater, porucha glukózové tolerance, hypertenze, psychické vlivy</a:t>
            </a:r>
          </a:p>
          <a:p>
            <a:pPr marL="72000" indent="0" eaLnBrk="1" hangingPunct="1">
              <a:buNone/>
            </a:pPr>
            <a:r>
              <a:rPr lang="cs-CZ" altLang="cs-CZ" sz="2200" b="1" dirty="0">
                <a:solidFill>
                  <a:schemeClr val="tx2"/>
                </a:solidFill>
              </a:rPr>
              <a:t>Terapie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hladovka vhodná pouze za hospitalizace, laboratorního sledování, doplňování minerálů a vitaminů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dieta 4200 </a:t>
            </a:r>
            <a:r>
              <a:rPr lang="cs-CZ" altLang="cs-CZ" sz="2200" dirty="0" err="1"/>
              <a:t>kJ</a:t>
            </a:r>
            <a:r>
              <a:rPr lang="cs-CZ" altLang="cs-CZ" sz="2200" dirty="0"/>
              <a:t> – 1000 kcal/den, nutno počítat s vedlejšími účinky – slabost, únavnost, hypoglykémie, nervozita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C027F8F-8BC4-4B31-A909-831B7FC90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Metabolické poruchy kostí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68475DB-E7E1-44FD-8357-D691234007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kostní tkáň – buněčné složky – osteoblasty, </a:t>
            </a:r>
            <a:r>
              <a:rPr lang="cs-CZ" altLang="cs-CZ" sz="2200" dirty="0" err="1"/>
              <a:t>osteokolasty</a:t>
            </a:r>
            <a:r>
              <a:rPr lang="cs-CZ" altLang="cs-CZ" sz="2200" dirty="0"/>
              <a:t>, organická matrix, kostní minerály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osteogeneza</a:t>
            </a:r>
            <a:r>
              <a:rPr lang="cs-CZ" altLang="cs-CZ" sz="2200" dirty="0"/>
              <a:t> – odbourávání i tvorba současně – kostní </a:t>
            </a:r>
            <a:r>
              <a:rPr lang="cs-CZ" altLang="cs-CZ" sz="2200" dirty="0" err="1"/>
              <a:t>remodelace</a:t>
            </a:r>
            <a:r>
              <a:rPr lang="cs-CZ" altLang="cs-CZ" sz="2200" dirty="0"/>
              <a:t>, cyklus asi 3 měsíce, přizpůsobeno mechanickým nárokům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osteolýza</a:t>
            </a:r>
            <a:r>
              <a:rPr lang="cs-CZ" altLang="cs-CZ" sz="2200" dirty="0"/>
              <a:t> – porušení struktury kosti patologickým procesem – nádor, zánět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kalcifikace</a:t>
            </a:r>
            <a:r>
              <a:rPr lang="cs-CZ" altLang="cs-CZ" sz="2200" dirty="0"/>
              <a:t> - zavápnění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9A9033-3DB8-4C36-945E-37A6AE0AA1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C8BB30-D667-404B-B1BB-53303CEE98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D3C28F0-6C1D-46C3-8DB3-05B97145A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Kostní </a:t>
            </a:r>
            <a:r>
              <a:rPr lang="cs-CZ" altLang="cs-CZ" dirty="0" err="1"/>
              <a:t>remodelace</a:t>
            </a:r>
            <a:endParaRPr lang="cs-CZ" altLang="cs-CZ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A7EE2D2-8409-406C-B3F7-4AA175FEFB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permanentní kontrolovaná resorpce kosti osteoklasty s následnou náhradou kosti osteoblasty – délka cyklu 3-4 měsíce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kostní </a:t>
            </a:r>
            <a:r>
              <a:rPr lang="cs-CZ" altLang="cs-CZ" sz="2200" dirty="0" err="1"/>
              <a:t>remodelační</a:t>
            </a:r>
            <a:r>
              <a:rPr lang="cs-CZ" altLang="cs-CZ" sz="2200" dirty="0"/>
              <a:t> jednotky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30% </a:t>
            </a:r>
            <a:r>
              <a:rPr lang="cs-CZ" altLang="cs-CZ" sz="2200" dirty="0" err="1"/>
              <a:t>remodelace</a:t>
            </a:r>
            <a:r>
              <a:rPr lang="cs-CZ" altLang="cs-CZ" sz="2200" dirty="0"/>
              <a:t> probíhá v kosti kompaktní, 70% v kosti </a:t>
            </a:r>
            <a:r>
              <a:rPr lang="cs-CZ" altLang="cs-CZ" sz="2200" dirty="0" err="1"/>
              <a:t>trámčité</a:t>
            </a:r>
            <a:r>
              <a:rPr lang="cs-CZ" altLang="cs-CZ" sz="2200" dirty="0"/>
              <a:t> 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130F48-30E7-444F-BF9A-3EAA2E0F81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531EB5-1485-4AD3-AD7B-0C52182BD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4B6D1C2-2652-4A22-BF85-46C5E341E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68" y="3629640"/>
            <a:ext cx="10334625" cy="20764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688C4CD-0A7C-4CDB-AF64-69693DD3B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500" dirty="0"/>
              <a:t>Vlivy regulující kostní </a:t>
            </a:r>
            <a:r>
              <a:rPr lang="cs-CZ" altLang="cs-CZ" sz="3500" dirty="0" err="1"/>
              <a:t>remodelaci</a:t>
            </a:r>
            <a:r>
              <a:rPr lang="cs-CZ" altLang="cs-CZ" sz="3500" dirty="0"/>
              <a:t> a kvalitu novotvořené kosti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101AAF9-D53D-49C1-B879-F2E56F7D91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cs-CZ" altLang="cs-CZ" sz="2200" b="1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hladina vitaminu D, Ca, bílkovin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zatížení kosti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kalcitonin, parathormon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růstové faktory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cytokiny</a:t>
            </a:r>
            <a:endParaRPr lang="cs-CZ" altLang="cs-CZ" sz="2200" b="1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systémové peptidy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steroidní hormony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73C962-B1CC-42B0-8C63-73F87B1EB1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9F93BD-9296-4037-B355-44F3BDC6C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5B9806A-AADC-4716-A7B7-3668DC689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Příznaky osteoporózy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5E07879-02E8-4C31-9037-6E2699FAC6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zpočátku nenápadné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pořadí postižených kostí – dolní čelist, kostí lebeční, žebra, obratle, dlouhé kosti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bolesti páteře, končetin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snižování tělesné výšky, vznik hrudní </a:t>
            </a:r>
            <a:r>
              <a:rPr lang="cs-CZ" altLang="cs-CZ" sz="2200" dirty="0" err="1"/>
              <a:t>hyperkyfózy</a:t>
            </a:r>
            <a:r>
              <a:rPr lang="cs-CZ" altLang="cs-CZ" sz="2200" dirty="0"/>
              <a:t>, změna statiky páteře, bolesti dolních zad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prvním příznakem může být zlomenina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cs-CZ" altLang="cs-CZ" dirty="0"/>
              <a:t>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24ACDD-6536-4E1F-BD1E-FFA9B38B9D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100C32-A431-417B-AC1C-3150818DB1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4B9DBE4-4A98-46F4-BEBC-15420B059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Diagnostika osteoporózy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BEAE420-5AEA-40E2-9F75-A052701FB0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osteoporóza postmenopauzální </a:t>
            </a:r>
            <a:r>
              <a:rPr lang="cs-CZ" altLang="cs-CZ" sz="2200" dirty="0"/>
              <a:t>– postihuje </a:t>
            </a:r>
            <a:r>
              <a:rPr lang="cs-CZ" altLang="cs-CZ" sz="2200" dirty="0" err="1"/>
              <a:t>trabekulární</a:t>
            </a:r>
            <a:r>
              <a:rPr lang="cs-CZ" altLang="cs-CZ" sz="2200" dirty="0"/>
              <a:t> kost – kompresivní fraktury obratlů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cs-CZ" altLang="cs-CZ" sz="22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osteoporóza senilní </a:t>
            </a:r>
            <a:r>
              <a:rPr lang="cs-CZ" altLang="cs-CZ" sz="2200" dirty="0"/>
              <a:t>– postihuje kompaktní kost – zlomenina krčku kosti stehenní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diagnóza</a:t>
            </a:r>
            <a:r>
              <a:rPr lang="cs-CZ" altLang="cs-CZ" sz="2200" dirty="0"/>
              <a:t> – RTG, ale až při úbytku 30% kostní hmoty – již ohrožení frakturou, na snímku kosti „bledé“, rybí obratle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nejpřesnější – denzitometrie, stanoví úbytek kostní hmoty v SD, riziko zlomeniny </a:t>
            </a: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q"/>
            </a:pPr>
            <a:endParaRPr lang="cs-CZ" altLang="cs-CZ" dirty="0"/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0B71204D-20A1-42CE-8302-56AAC953B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193" y="2339549"/>
            <a:ext cx="2668620" cy="180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7">
            <a:extLst>
              <a:ext uri="{FF2B5EF4-FFF2-40B4-BE49-F238E27FC236}">
                <a16:creationId xmlns:a16="http://schemas.microsoft.com/office/drawing/2014/main" id="{5D6F14AA-37F2-411D-ADA7-E544A04E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014" y="2339549"/>
            <a:ext cx="2457706" cy="18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8A3350-1FD6-4C27-9002-932EE0A0F8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7D38B1-06B3-432F-8207-5B13E1025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8659B33-98E8-4CCE-A856-AF1326F99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Změny obratlů při osteoporóze</a:t>
            </a:r>
          </a:p>
        </p:txBody>
      </p:sp>
      <p:pic>
        <p:nvPicPr>
          <p:cNvPr id="26627" name="Picture 4">
            <a:extLst>
              <a:ext uri="{FF2B5EF4-FFF2-40B4-BE49-F238E27FC236}">
                <a16:creationId xmlns:a16="http://schemas.microsoft.com/office/drawing/2014/main" id="{896254C3-86BE-45CA-847D-60AF6BD5FB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415845"/>
            <a:ext cx="4792540" cy="4586580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082DCA-F1FA-4FDA-9FF3-2B5E6F33C8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1403E2-8873-4519-8171-0E5A427B6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4B13F40-F320-4363-83F9-38F6C01371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999" y="720000"/>
            <a:ext cx="10970555" cy="451576"/>
          </a:xfrm>
        </p:spPr>
        <p:txBody>
          <a:bodyPr/>
          <a:lstStyle/>
          <a:p>
            <a:pPr eaLnBrk="1" hangingPunct="1"/>
            <a:r>
              <a:rPr lang="cs-CZ" altLang="cs-CZ" sz="3800" dirty="0"/>
              <a:t>Hrudní </a:t>
            </a:r>
            <a:r>
              <a:rPr lang="cs-CZ" altLang="cs-CZ" sz="3800" dirty="0" err="1"/>
              <a:t>hyperkyfóza</a:t>
            </a:r>
            <a:r>
              <a:rPr lang="cs-CZ" altLang="cs-CZ" sz="3800" dirty="0"/>
              <a:t> jako důsledek osteoporózy</a:t>
            </a: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896CCD9B-457D-4AE5-8F63-01E28CD758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9" y="1337529"/>
            <a:ext cx="6153729" cy="4689645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3BB4A9-599B-4341-A5AF-A846B6EBAB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DBE7B9-DFA8-4FE6-B545-867087A080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4771235-F17C-47A4-AB6A-6F895C064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Vývoj držení těla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01C0EBD-012B-4566-84A3-5504C7B687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5B97C7-834C-453A-8FF5-FB9A526BCE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2227FA-E850-4711-BA89-B53FB7800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297858"/>
            <a:ext cx="8485334" cy="5279923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F03847D-00CE-4654-AE3C-34E17453B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Výskyt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C499497-55E7-4D86-B718-02BBE526D3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3000" dirty="0"/>
              <a:t>1/3 mužů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3000" dirty="0"/>
              <a:t>1/2 žen po přirozené menopauze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3000" dirty="0"/>
              <a:t>2/3 žen po umělé menopauze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B237348-E02B-40F8-B990-2A9E6EEDDD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30BFEC-1A48-4300-8266-DEF0D8EE5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4">
            <a:extLst>
              <a:ext uri="{FF2B5EF4-FFF2-40B4-BE49-F238E27FC236}">
                <a16:creationId xmlns:a16="http://schemas.microsoft.com/office/drawing/2014/main" id="{D76E991A-9F66-409D-B51B-E527E4EED87F}"/>
              </a:ext>
            </a:extLst>
          </p:cNvPr>
          <p:cNvGrpSpPr>
            <a:grpSpLocks/>
          </p:cNvGrpSpPr>
          <p:nvPr/>
        </p:nvGrpSpPr>
        <p:grpSpPr bwMode="auto">
          <a:xfrm>
            <a:off x="1400231" y="208352"/>
            <a:ext cx="2441575" cy="1776413"/>
            <a:chOff x="2013" y="2469"/>
            <a:chExt cx="1726" cy="1256"/>
          </a:xfrm>
        </p:grpSpPr>
        <p:grpSp>
          <p:nvGrpSpPr>
            <p:cNvPr id="32090" name="Group 5">
              <a:extLst>
                <a:ext uri="{FF2B5EF4-FFF2-40B4-BE49-F238E27FC236}">
                  <a16:creationId xmlns:a16="http://schemas.microsoft.com/office/drawing/2014/main" id="{10BABFFC-1D5D-4775-BBFE-048BB91C9E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5" y="2469"/>
              <a:ext cx="1724" cy="1256"/>
              <a:chOff x="2015" y="2469"/>
              <a:chExt cx="1724" cy="1256"/>
            </a:xfrm>
          </p:grpSpPr>
          <p:sp>
            <p:nvSpPr>
              <p:cNvPr id="32182" name="Rectangle 6">
                <a:extLst>
                  <a:ext uri="{FF2B5EF4-FFF2-40B4-BE49-F238E27FC236}">
                    <a16:creationId xmlns:a16="http://schemas.microsoft.com/office/drawing/2014/main" id="{CEFF004B-0013-435A-80E5-3BCA2CBB6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" y="2501"/>
                <a:ext cx="1701" cy="1208"/>
              </a:xfrm>
              <a:prstGeom prst="rect">
                <a:avLst/>
              </a:prstGeom>
              <a:solidFill>
                <a:srgbClr val="FEE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2183" name="Freeform 7">
                <a:extLst>
                  <a:ext uri="{FF2B5EF4-FFF2-40B4-BE49-F238E27FC236}">
                    <a16:creationId xmlns:a16="http://schemas.microsoft.com/office/drawing/2014/main" id="{A84A30D7-82C1-4EAC-880B-8521F671E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1" y="3253"/>
                <a:ext cx="115" cy="403"/>
              </a:xfrm>
              <a:custGeom>
                <a:avLst/>
                <a:gdLst>
                  <a:gd name="T0" fmla="*/ 625 w 46"/>
                  <a:gd name="T1" fmla="*/ 5172 h 151"/>
                  <a:gd name="T2" fmla="*/ 550 w 46"/>
                  <a:gd name="T3" fmla="*/ 3747 h 151"/>
                  <a:gd name="T4" fmla="*/ 395 w 46"/>
                  <a:gd name="T5" fmla="*/ 2677 h 151"/>
                  <a:gd name="T6" fmla="*/ 1220 w 46"/>
                  <a:gd name="T7" fmla="*/ 0 h 151"/>
                  <a:gd name="T8" fmla="*/ 1770 w 46"/>
                  <a:gd name="T9" fmla="*/ 1161 h 151"/>
                  <a:gd name="T10" fmla="*/ 1408 w 46"/>
                  <a:gd name="T11" fmla="*/ 3555 h 151"/>
                  <a:gd name="T12" fmla="*/ 0 w 46"/>
                  <a:gd name="T13" fmla="*/ 7665 h 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151">
                    <a:moveTo>
                      <a:pt x="16" y="102"/>
                    </a:moveTo>
                    <a:cubicBezTo>
                      <a:pt x="14" y="93"/>
                      <a:pt x="15" y="83"/>
                      <a:pt x="14" y="74"/>
                    </a:cubicBezTo>
                    <a:cubicBezTo>
                      <a:pt x="12" y="67"/>
                      <a:pt x="11" y="60"/>
                      <a:pt x="10" y="53"/>
                    </a:cubicBezTo>
                    <a:cubicBezTo>
                      <a:pt x="29" y="43"/>
                      <a:pt x="32" y="17"/>
                      <a:pt x="31" y="0"/>
                    </a:cubicBezTo>
                    <a:cubicBezTo>
                      <a:pt x="38" y="4"/>
                      <a:pt x="44" y="13"/>
                      <a:pt x="45" y="23"/>
                    </a:cubicBezTo>
                    <a:cubicBezTo>
                      <a:pt x="46" y="37"/>
                      <a:pt x="37" y="57"/>
                      <a:pt x="36" y="70"/>
                    </a:cubicBezTo>
                    <a:cubicBezTo>
                      <a:pt x="32" y="101"/>
                      <a:pt x="25" y="130"/>
                      <a:pt x="0" y="151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84" name="Freeform 8">
                <a:extLst>
                  <a:ext uri="{FF2B5EF4-FFF2-40B4-BE49-F238E27FC236}">
                    <a16:creationId xmlns:a16="http://schemas.microsoft.com/office/drawing/2014/main" id="{E3CE1919-10A5-4115-8DFD-11F487620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2981"/>
                <a:ext cx="415" cy="382"/>
              </a:xfrm>
              <a:custGeom>
                <a:avLst/>
                <a:gdLst>
                  <a:gd name="T0" fmla="*/ 158 w 166"/>
                  <a:gd name="T1" fmla="*/ 3660 h 143"/>
                  <a:gd name="T2" fmla="*/ 470 w 166"/>
                  <a:gd name="T3" fmla="*/ 5701 h 143"/>
                  <a:gd name="T4" fmla="*/ 520 w 166"/>
                  <a:gd name="T5" fmla="*/ 3924 h 143"/>
                  <a:gd name="T6" fmla="*/ 988 w 166"/>
                  <a:gd name="T7" fmla="*/ 2247 h 143"/>
                  <a:gd name="T8" fmla="*/ 2583 w 166"/>
                  <a:gd name="T9" fmla="*/ 1619 h 143"/>
                  <a:gd name="T10" fmla="*/ 3675 w 166"/>
                  <a:gd name="T11" fmla="*/ 3262 h 143"/>
                  <a:gd name="T12" fmla="*/ 4033 w 166"/>
                  <a:gd name="T13" fmla="*/ 4787 h 143"/>
                  <a:gd name="T14" fmla="*/ 4270 w 166"/>
                  <a:gd name="T15" fmla="*/ 6115 h 143"/>
                  <a:gd name="T16" fmla="*/ 5050 w 166"/>
                  <a:gd name="T17" fmla="*/ 6980 h 143"/>
                  <a:gd name="T18" fmla="*/ 6063 w 166"/>
                  <a:gd name="T19" fmla="*/ 6764 h 143"/>
                  <a:gd name="T20" fmla="*/ 6300 w 166"/>
                  <a:gd name="T21" fmla="*/ 5815 h 143"/>
                  <a:gd name="T22" fmla="*/ 6375 w 166"/>
                  <a:gd name="T23" fmla="*/ 4846 h 143"/>
                  <a:gd name="T24" fmla="*/ 4845 w 166"/>
                  <a:gd name="T25" fmla="*/ 3775 h 143"/>
                  <a:gd name="T26" fmla="*/ 4613 w 166"/>
                  <a:gd name="T27" fmla="*/ 2954 h 143"/>
                  <a:gd name="T28" fmla="*/ 4425 w 166"/>
                  <a:gd name="T29" fmla="*/ 2442 h 143"/>
                  <a:gd name="T30" fmla="*/ 4425 w 166"/>
                  <a:gd name="T31" fmla="*/ 1528 h 143"/>
                  <a:gd name="T32" fmla="*/ 4063 w 166"/>
                  <a:gd name="T33" fmla="*/ 1012 h 143"/>
                  <a:gd name="T34" fmla="*/ 2033 w 166"/>
                  <a:gd name="T35" fmla="*/ 150 h 143"/>
                  <a:gd name="T36" fmla="*/ 908 w 166"/>
                  <a:gd name="T37" fmla="*/ 150 h 143"/>
                  <a:gd name="T38" fmla="*/ 313 w 166"/>
                  <a:gd name="T39" fmla="*/ 1734 h 1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66" h="143">
                    <a:moveTo>
                      <a:pt x="4" y="72"/>
                    </a:moveTo>
                    <a:cubicBezTo>
                      <a:pt x="1" y="81"/>
                      <a:pt x="0" y="107"/>
                      <a:pt x="12" y="112"/>
                    </a:cubicBezTo>
                    <a:cubicBezTo>
                      <a:pt x="7" y="102"/>
                      <a:pt x="11" y="87"/>
                      <a:pt x="13" y="77"/>
                    </a:cubicBezTo>
                    <a:cubicBezTo>
                      <a:pt x="15" y="67"/>
                      <a:pt x="19" y="53"/>
                      <a:pt x="25" y="44"/>
                    </a:cubicBezTo>
                    <a:cubicBezTo>
                      <a:pt x="34" y="30"/>
                      <a:pt x="51" y="29"/>
                      <a:pt x="66" y="32"/>
                    </a:cubicBezTo>
                    <a:cubicBezTo>
                      <a:pt x="81" y="34"/>
                      <a:pt x="90" y="50"/>
                      <a:pt x="94" y="64"/>
                    </a:cubicBezTo>
                    <a:cubicBezTo>
                      <a:pt x="98" y="74"/>
                      <a:pt x="99" y="84"/>
                      <a:pt x="103" y="94"/>
                    </a:cubicBezTo>
                    <a:cubicBezTo>
                      <a:pt x="105" y="101"/>
                      <a:pt x="121" y="118"/>
                      <a:pt x="109" y="120"/>
                    </a:cubicBezTo>
                    <a:cubicBezTo>
                      <a:pt x="116" y="126"/>
                      <a:pt x="121" y="133"/>
                      <a:pt x="129" y="137"/>
                    </a:cubicBezTo>
                    <a:cubicBezTo>
                      <a:pt x="139" y="141"/>
                      <a:pt x="148" y="143"/>
                      <a:pt x="155" y="133"/>
                    </a:cubicBezTo>
                    <a:cubicBezTo>
                      <a:pt x="158" y="128"/>
                      <a:pt x="160" y="120"/>
                      <a:pt x="161" y="114"/>
                    </a:cubicBezTo>
                    <a:cubicBezTo>
                      <a:pt x="162" y="108"/>
                      <a:pt x="166" y="100"/>
                      <a:pt x="163" y="95"/>
                    </a:cubicBezTo>
                    <a:cubicBezTo>
                      <a:pt x="153" y="98"/>
                      <a:pt x="129" y="83"/>
                      <a:pt x="124" y="74"/>
                    </a:cubicBezTo>
                    <a:cubicBezTo>
                      <a:pt x="121" y="69"/>
                      <a:pt x="119" y="63"/>
                      <a:pt x="118" y="58"/>
                    </a:cubicBezTo>
                    <a:cubicBezTo>
                      <a:pt x="117" y="54"/>
                      <a:pt x="114" y="51"/>
                      <a:pt x="113" y="48"/>
                    </a:cubicBezTo>
                    <a:cubicBezTo>
                      <a:pt x="111" y="42"/>
                      <a:pt x="113" y="36"/>
                      <a:pt x="113" y="30"/>
                    </a:cubicBezTo>
                    <a:cubicBezTo>
                      <a:pt x="112" y="24"/>
                      <a:pt x="110" y="23"/>
                      <a:pt x="104" y="20"/>
                    </a:cubicBezTo>
                    <a:cubicBezTo>
                      <a:pt x="88" y="12"/>
                      <a:pt x="69" y="9"/>
                      <a:pt x="52" y="3"/>
                    </a:cubicBezTo>
                    <a:cubicBezTo>
                      <a:pt x="44" y="1"/>
                      <a:pt x="30" y="0"/>
                      <a:pt x="23" y="3"/>
                    </a:cubicBezTo>
                    <a:cubicBezTo>
                      <a:pt x="11" y="8"/>
                      <a:pt x="11" y="23"/>
                      <a:pt x="8" y="34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85" name="Freeform 9">
                <a:extLst>
                  <a:ext uri="{FF2B5EF4-FFF2-40B4-BE49-F238E27FC236}">
                    <a16:creationId xmlns:a16="http://schemas.microsoft.com/office/drawing/2014/main" id="{97279F3E-6F6E-47E6-A0B3-E9BBF5BD0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1" y="2741"/>
                <a:ext cx="125" cy="286"/>
              </a:xfrm>
              <a:custGeom>
                <a:avLst/>
                <a:gdLst>
                  <a:gd name="T0" fmla="*/ 1300 w 50"/>
                  <a:gd name="T1" fmla="*/ 0 h 107"/>
                  <a:gd name="T2" fmla="*/ 1375 w 50"/>
                  <a:gd name="T3" fmla="*/ 2865 h 107"/>
                  <a:gd name="T4" fmla="*/ 1958 w 50"/>
                  <a:gd name="T5" fmla="*/ 5458 h 107"/>
                  <a:gd name="T6" fmla="*/ 1145 w 50"/>
                  <a:gd name="T7" fmla="*/ 4143 h 107"/>
                  <a:gd name="T8" fmla="*/ 0 w 50"/>
                  <a:gd name="T9" fmla="*/ 3822 h 107"/>
                  <a:gd name="T10" fmla="*/ 1175 w 50"/>
                  <a:gd name="T11" fmla="*/ 2601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07">
                    <a:moveTo>
                      <a:pt x="33" y="0"/>
                    </a:moveTo>
                    <a:cubicBezTo>
                      <a:pt x="28" y="18"/>
                      <a:pt x="28" y="39"/>
                      <a:pt x="35" y="56"/>
                    </a:cubicBezTo>
                    <a:cubicBezTo>
                      <a:pt x="41" y="73"/>
                      <a:pt x="47" y="90"/>
                      <a:pt x="50" y="107"/>
                    </a:cubicBezTo>
                    <a:cubicBezTo>
                      <a:pt x="47" y="98"/>
                      <a:pt x="40" y="86"/>
                      <a:pt x="29" y="81"/>
                    </a:cubicBezTo>
                    <a:cubicBezTo>
                      <a:pt x="20" y="77"/>
                      <a:pt x="11" y="76"/>
                      <a:pt x="0" y="75"/>
                    </a:cubicBezTo>
                    <a:cubicBezTo>
                      <a:pt x="11" y="66"/>
                      <a:pt x="17" y="57"/>
                      <a:pt x="30" y="51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86" name="Freeform 10">
                <a:extLst>
                  <a:ext uri="{FF2B5EF4-FFF2-40B4-BE49-F238E27FC236}">
                    <a16:creationId xmlns:a16="http://schemas.microsoft.com/office/drawing/2014/main" id="{6C7F9D89-1553-4F68-9482-092C96EAD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" y="2501"/>
                <a:ext cx="117" cy="152"/>
              </a:xfrm>
              <a:custGeom>
                <a:avLst/>
                <a:gdLst>
                  <a:gd name="T0" fmla="*/ 849 w 47"/>
                  <a:gd name="T1" fmla="*/ 0 h 57"/>
                  <a:gd name="T2" fmla="*/ 309 w 47"/>
                  <a:gd name="T3" fmla="*/ 0 h 57"/>
                  <a:gd name="T4" fmla="*/ 0 w 47"/>
                  <a:gd name="T5" fmla="*/ 2525 h 57"/>
                  <a:gd name="T6" fmla="*/ 1190 w 47"/>
                  <a:gd name="T7" fmla="*/ 1571 h 57"/>
                  <a:gd name="T8" fmla="*/ 1802 w 47"/>
                  <a:gd name="T9" fmla="*/ 0 h 57"/>
                  <a:gd name="T10" fmla="*/ 849 w 47"/>
                  <a:gd name="T11" fmla="*/ 0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22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17" y="7"/>
                      <a:pt x="7" y="43"/>
                      <a:pt x="0" y="50"/>
                    </a:cubicBezTo>
                    <a:cubicBezTo>
                      <a:pt x="15" y="57"/>
                      <a:pt x="22" y="43"/>
                      <a:pt x="31" y="31"/>
                    </a:cubicBezTo>
                    <a:cubicBezTo>
                      <a:pt x="38" y="22"/>
                      <a:pt x="45" y="11"/>
                      <a:pt x="47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87" name="Freeform 11">
                <a:extLst>
                  <a:ext uri="{FF2B5EF4-FFF2-40B4-BE49-F238E27FC236}">
                    <a16:creationId xmlns:a16="http://schemas.microsoft.com/office/drawing/2014/main" id="{B81E71E2-7F65-4EEE-A302-5F6789927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2845"/>
                <a:ext cx="228" cy="456"/>
              </a:xfrm>
              <a:custGeom>
                <a:avLst/>
                <a:gdLst>
                  <a:gd name="T0" fmla="*/ 471 w 91"/>
                  <a:gd name="T1" fmla="*/ 8341 h 171"/>
                  <a:gd name="T2" fmla="*/ 2405 w 91"/>
                  <a:gd name="T3" fmla="*/ 8192 h 171"/>
                  <a:gd name="T4" fmla="*/ 3114 w 91"/>
                  <a:gd name="T5" fmla="*/ 7587 h 171"/>
                  <a:gd name="T6" fmla="*/ 2989 w 91"/>
                  <a:gd name="T7" fmla="*/ 6315 h 171"/>
                  <a:gd name="T8" fmla="*/ 2914 w 91"/>
                  <a:gd name="T9" fmla="*/ 5709 h 171"/>
                  <a:gd name="T10" fmla="*/ 2956 w 91"/>
                  <a:gd name="T11" fmla="*/ 4344 h 171"/>
                  <a:gd name="T12" fmla="*/ 3510 w 91"/>
                  <a:gd name="T13" fmla="*/ 2525 h 171"/>
                  <a:gd name="T14" fmla="*/ 3195 w 91"/>
                  <a:gd name="T15" fmla="*/ 1421 h 171"/>
                  <a:gd name="T16" fmla="*/ 2405 w 91"/>
                  <a:gd name="T17" fmla="*/ 0 h 171"/>
                  <a:gd name="T18" fmla="*/ 2643 w 91"/>
                  <a:gd name="T19" fmla="*/ 2275 h 171"/>
                  <a:gd name="T20" fmla="*/ 2277 w 91"/>
                  <a:gd name="T21" fmla="*/ 4459 h 171"/>
                  <a:gd name="T22" fmla="*/ 1734 w 91"/>
                  <a:gd name="T23" fmla="*/ 5709 h 171"/>
                  <a:gd name="T24" fmla="*/ 1180 w 91"/>
                  <a:gd name="T25" fmla="*/ 6520 h 171"/>
                  <a:gd name="T26" fmla="*/ 909 w 91"/>
                  <a:gd name="T27" fmla="*/ 6733 h 171"/>
                  <a:gd name="T28" fmla="*/ 596 w 91"/>
                  <a:gd name="T29" fmla="*/ 6677 h 171"/>
                  <a:gd name="T30" fmla="*/ 521 w 91"/>
                  <a:gd name="T31" fmla="*/ 7645 h 171"/>
                  <a:gd name="T32" fmla="*/ 0 w 91"/>
                  <a:gd name="T33" fmla="*/ 8499 h 1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171">
                    <a:moveTo>
                      <a:pt x="12" y="165"/>
                    </a:moveTo>
                    <a:cubicBezTo>
                      <a:pt x="29" y="166"/>
                      <a:pt x="47" y="171"/>
                      <a:pt x="61" y="162"/>
                    </a:cubicBezTo>
                    <a:cubicBezTo>
                      <a:pt x="64" y="160"/>
                      <a:pt x="79" y="153"/>
                      <a:pt x="79" y="150"/>
                    </a:cubicBezTo>
                    <a:cubicBezTo>
                      <a:pt x="80" y="147"/>
                      <a:pt x="77" y="127"/>
                      <a:pt x="76" y="125"/>
                    </a:cubicBezTo>
                    <a:cubicBezTo>
                      <a:pt x="75" y="121"/>
                      <a:pt x="74" y="117"/>
                      <a:pt x="74" y="113"/>
                    </a:cubicBezTo>
                    <a:cubicBezTo>
                      <a:pt x="73" y="104"/>
                      <a:pt x="72" y="95"/>
                      <a:pt x="75" y="86"/>
                    </a:cubicBezTo>
                    <a:cubicBezTo>
                      <a:pt x="78" y="79"/>
                      <a:pt x="91" y="56"/>
                      <a:pt x="89" y="50"/>
                    </a:cubicBezTo>
                    <a:cubicBezTo>
                      <a:pt x="88" y="42"/>
                      <a:pt x="85" y="35"/>
                      <a:pt x="81" y="28"/>
                    </a:cubicBezTo>
                    <a:cubicBezTo>
                      <a:pt x="78" y="21"/>
                      <a:pt x="66" y="6"/>
                      <a:pt x="61" y="0"/>
                    </a:cubicBezTo>
                    <a:cubicBezTo>
                      <a:pt x="59" y="7"/>
                      <a:pt x="68" y="37"/>
                      <a:pt x="67" y="45"/>
                    </a:cubicBezTo>
                    <a:cubicBezTo>
                      <a:pt x="64" y="68"/>
                      <a:pt x="59" y="79"/>
                      <a:pt x="58" y="88"/>
                    </a:cubicBezTo>
                    <a:cubicBezTo>
                      <a:pt x="57" y="100"/>
                      <a:pt x="50" y="102"/>
                      <a:pt x="44" y="113"/>
                    </a:cubicBezTo>
                    <a:cubicBezTo>
                      <a:pt x="41" y="120"/>
                      <a:pt x="36" y="125"/>
                      <a:pt x="30" y="129"/>
                    </a:cubicBezTo>
                    <a:cubicBezTo>
                      <a:pt x="28" y="131"/>
                      <a:pt x="26" y="132"/>
                      <a:pt x="23" y="133"/>
                    </a:cubicBezTo>
                    <a:cubicBezTo>
                      <a:pt x="21" y="133"/>
                      <a:pt x="17" y="131"/>
                      <a:pt x="15" y="132"/>
                    </a:cubicBezTo>
                    <a:cubicBezTo>
                      <a:pt x="12" y="135"/>
                      <a:pt x="14" y="147"/>
                      <a:pt x="13" y="151"/>
                    </a:cubicBezTo>
                    <a:cubicBezTo>
                      <a:pt x="11" y="157"/>
                      <a:pt x="7" y="165"/>
                      <a:pt x="0" y="168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88" name="Freeform 12">
                <a:extLst>
                  <a:ext uri="{FF2B5EF4-FFF2-40B4-BE49-F238E27FC236}">
                    <a16:creationId xmlns:a16="http://schemas.microsoft.com/office/drawing/2014/main" id="{0477BD0D-BE97-4EA3-AEA4-431BA285B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8" y="2501"/>
                <a:ext cx="343" cy="139"/>
              </a:xfrm>
              <a:custGeom>
                <a:avLst/>
                <a:gdLst>
                  <a:gd name="T0" fmla="*/ 0 w 137"/>
                  <a:gd name="T1" fmla="*/ 94 h 52"/>
                  <a:gd name="T2" fmla="*/ 2276 w 137"/>
                  <a:gd name="T3" fmla="*/ 401 h 52"/>
                  <a:gd name="T4" fmla="*/ 3610 w 137"/>
                  <a:gd name="T5" fmla="*/ 1951 h 52"/>
                  <a:gd name="T6" fmla="*/ 5385 w 137"/>
                  <a:gd name="T7" fmla="*/ 2657 h 52"/>
                  <a:gd name="T8" fmla="*/ 3811 w 137"/>
                  <a:gd name="T9" fmla="*/ 0 h 52"/>
                  <a:gd name="T10" fmla="*/ 238 w 137"/>
                  <a:gd name="T11" fmla="*/ 0 h 52"/>
                  <a:gd name="T12" fmla="*/ 0 w 137"/>
                  <a:gd name="T13" fmla="*/ 94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7" h="52">
                    <a:moveTo>
                      <a:pt x="0" y="2"/>
                    </a:moveTo>
                    <a:cubicBezTo>
                      <a:pt x="20" y="2"/>
                      <a:pt x="38" y="3"/>
                      <a:pt x="58" y="8"/>
                    </a:cubicBezTo>
                    <a:cubicBezTo>
                      <a:pt x="76" y="12"/>
                      <a:pt x="87" y="20"/>
                      <a:pt x="92" y="38"/>
                    </a:cubicBezTo>
                    <a:cubicBezTo>
                      <a:pt x="106" y="32"/>
                      <a:pt x="125" y="44"/>
                      <a:pt x="137" y="52"/>
                    </a:cubicBezTo>
                    <a:cubicBezTo>
                      <a:pt x="126" y="33"/>
                      <a:pt x="114" y="14"/>
                      <a:pt x="97" y="0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89" name="Freeform 13">
                <a:extLst>
                  <a:ext uri="{FF2B5EF4-FFF2-40B4-BE49-F238E27FC236}">
                    <a16:creationId xmlns:a16="http://schemas.microsoft.com/office/drawing/2014/main" id="{40A61729-8BCF-4EF0-91F3-D01AF26F4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501"/>
                <a:ext cx="103" cy="339"/>
              </a:xfrm>
              <a:custGeom>
                <a:avLst/>
                <a:gdLst>
                  <a:gd name="T0" fmla="*/ 1635 w 41"/>
                  <a:gd name="T1" fmla="*/ 0 h 127"/>
                  <a:gd name="T2" fmla="*/ 796 w 41"/>
                  <a:gd name="T3" fmla="*/ 0 h 127"/>
                  <a:gd name="T4" fmla="*/ 442 w 41"/>
                  <a:gd name="T5" fmla="*/ 1583 h 127"/>
                  <a:gd name="T6" fmla="*/ 126 w 41"/>
                  <a:gd name="T7" fmla="*/ 3654 h 127"/>
                  <a:gd name="T8" fmla="*/ 126 w 41"/>
                  <a:gd name="T9" fmla="*/ 5379 h 127"/>
                  <a:gd name="T10" fmla="*/ 1427 w 41"/>
                  <a:gd name="T11" fmla="*/ 4717 h 127"/>
                  <a:gd name="T12" fmla="*/ 952 w 41"/>
                  <a:gd name="T13" fmla="*/ 2792 h 127"/>
                  <a:gd name="T14" fmla="*/ 1635 w 41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" h="127">
                    <a:moveTo>
                      <a:pt x="41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7" y="10"/>
                      <a:pt x="13" y="23"/>
                      <a:pt x="11" y="31"/>
                    </a:cubicBezTo>
                    <a:cubicBezTo>
                      <a:pt x="8" y="45"/>
                      <a:pt x="5" y="58"/>
                      <a:pt x="3" y="72"/>
                    </a:cubicBezTo>
                    <a:cubicBezTo>
                      <a:pt x="2" y="83"/>
                      <a:pt x="0" y="95"/>
                      <a:pt x="3" y="106"/>
                    </a:cubicBezTo>
                    <a:cubicBezTo>
                      <a:pt x="9" y="127"/>
                      <a:pt x="28" y="101"/>
                      <a:pt x="36" y="93"/>
                    </a:cubicBezTo>
                    <a:cubicBezTo>
                      <a:pt x="17" y="100"/>
                      <a:pt x="23" y="66"/>
                      <a:pt x="24" y="55"/>
                    </a:cubicBezTo>
                    <a:cubicBezTo>
                      <a:pt x="26" y="36"/>
                      <a:pt x="33" y="17"/>
                      <a:pt x="41" y="0"/>
                    </a:cubicBez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90" name="Freeform 14">
                <a:extLst>
                  <a:ext uri="{FF2B5EF4-FFF2-40B4-BE49-F238E27FC236}">
                    <a16:creationId xmlns:a16="http://schemas.microsoft.com/office/drawing/2014/main" id="{73588719-E614-4A4D-A9FA-08DE1A109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3099"/>
                <a:ext cx="295" cy="552"/>
              </a:xfrm>
              <a:custGeom>
                <a:avLst/>
                <a:gdLst>
                  <a:gd name="T0" fmla="*/ 3520 w 118"/>
                  <a:gd name="T1" fmla="*/ 5555 h 207"/>
                  <a:gd name="T2" fmla="*/ 2345 w 118"/>
                  <a:gd name="T3" fmla="*/ 5256 h 207"/>
                  <a:gd name="T4" fmla="*/ 1145 w 118"/>
                  <a:gd name="T5" fmla="*/ 4245 h 207"/>
                  <a:gd name="T6" fmla="*/ 675 w 118"/>
                  <a:gd name="T7" fmla="*/ 1877 h 207"/>
                  <a:gd name="T8" fmla="*/ 783 w 118"/>
                  <a:gd name="T9" fmla="*/ 853 h 207"/>
                  <a:gd name="T10" fmla="*/ 0 w 118"/>
                  <a:gd name="T11" fmla="*/ 0 h 207"/>
                  <a:gd name="T12" fmla="*/ 0 w 118"/>
                  <a:gd name="T13" fmla="*/ 10467 h 207"/>
                  <a:gd name="T14" fmla="*/ 470 w 118"/>
                  <a:gd name="T15" fmla="*/ 8499 h 207"/>
                  <a:gd name="T16" fmla="*/ 908 w 118"/>
                  <a:gd name="T17" fmla="*/ 7075 h 207"/>
                  <a:gd name="T18" fmla="*/ 1688 w 118"/>
                  <a:gd name="T19" fmla="*/ 6221 h 207"/>
                  <a:gd name="T20" fmla="*/ 2970 w 118"/>
                  <a:gd name="T21" fmla="*/ 6520 h 207"/>
                  <a:gd name="T22" fmla="*/ 4145 w 118"/>
                  <a:gd name="T23" fmla="*/ 7189 h 207"/>
                  <a:gd name="T24" fmla="*/ 4458 w 118"/>
                  <a:gd name="T25" fmla="*/ 6067 h 207"/>
                  <a:gd name="T26" fmla="*/ 3520 w 118"/>
                  <a:gd name="T27" fmla="*/ 5555 h 2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07">
                    <a:moveTo>
                      <a:pt x="90" y="110"/>
                    </a:moveTo>
                    <a:cubicBezTo>
                      <a:pt x="81" y="110"/>
                      <a:pt x="69" y="108"/>
                      <a:pt x="60" y="104"/>
                    </a:cubicBezTo>
                    <a:cubicBezTo>
                      <a:pt x="48" y="100"/>
                      <a:pt x="37" y="94"/>
                      <a:pt x="29" y="84"/>
                    </a:cubicBezTo>
                    <a:cubicBezTo>
                      <a:pt x="19" y="72"/>
                      <a:pt x="13" y="53"/>
                      <a:pt x="17" y="37"/>
                    </a:cubicBezTo>
                    <a:cubicBezTo>
                      <a:pt x="19" y="28"/>
                      <a:pt x="28" y="24"/>
                      <a:pt x="20" y="17"/>
                    </a:cubicBezTo>
                    <a:cubicBezTo>
                      <a:pt x="14" y="11"/>
                      <a:pt x="7" y="5"/>
                      <a:pt x="0" y="0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6" y="196"/>
                      <a:pt x="10" y="178"/>
                      <a:pt x="12" y="168"/>
                    </a:cubicBezTo>
                    <a:cubicBezTo>
                      <a:pt x="15" y="158"/>
                      <a:pt x="17" y="149"/>
                      <a:pt x="23" y="140"/>
                    </a:cubicBezTo>
                    <a:cubicBezTo>
                      <a:pt x="28" y="133"/>
                      <a:pt x="34" y="125"/>
                      <a:pt x="43" y="123"/>
                    </a:cubicBezTo>
                    <a:cubicBezTo>
                      <a:pt x="53" y="121"/>
                      <a:pt x="66" y="127"/>
                      <a:pt x="76" y="129"/>
                    </a:cubicBezTo>
                    <a:cubicBezTo>
                      <a:pt x="85" y="131"/>
                      <a:pt x="100" y="135"/>
                      <a:pt x="106" y="142"/>
                    </a:cubicBezTo>
                    <a:cubicBezTo>
                      <a:pt x="110" y="135"/>
                      <a:pt x="118" y="129"/>
                      <a:pt x="114" y="120"/>
                    </a:cubicBezTo>
                    <a:cubicBezTo>
                      <a:pt x="110" y="111"/>
                      <a:pt x="98" y="110"/>
                      <a:pt x="90" y="110"/>
                    </a:cubicBez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91" name="Freeform 15">
                <a:extLst>
                  <a:ext uri="{FF2B5EF4-FFF2-40B4-BE49-F238E27FC236}">
                    <a16:creationId xmlns:a16="http://schemas.microsoft.com/office/drawing/2014/main" id="{79A943DB-29A0-407D-ADDE-593E9D206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3467"/>
                <a:ext cx="132" cy="242"/>
              </a:xfrm>
              <a:custGeom>
                <a:avLst/>
                <a:gdLst>
                  <a:gd name="T0" fmla="*/ 1731 w 53"/>
                  <a:gd name="T1" fmla="*/ 4250 h 91"/>
                  <a:gd name="T2" fmla="*/ 807 w 53"/>
                  <a:gd name="T3" fmla="*/ 3197 h 91"/>
                  <a:gd name="T4" fmla="*/ 570 w 53"/>
                  <a:gd name="T5" fmla="*/ 1146 h 91"/>
                  <a:gd name="T6" fmla="*/ 882 w 53"/>
                  <a:gd name="T7" fmla="*/ 0 h 91"/>
                  <a:gd name="T8" fmla="*/ 0 w 53"/>
                  <a:gd name="T9" fmla="*/ 396 h 91"/>
                  <a:gd name="T10" fmla="*/ 0 w 53"/>
                  <a:gd name="T11" fmla="*/ 4555 h 91"/>
                  <a:gd name="T12" fmla="*/ 2040 w 53"/>
                  <a:gd name="T13" fmla="*/ 4555 h 91"/>
                  <a:gd name="T14" fmla="*/ 1731 w 53"/>
                  <a:gd name="T15" fmla="*/ 4250 h 9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" h="91">
                    <a:moveTo>
                      <a:pt x="45" y="85"/>
                    </a:moveTo>
                    <a:cubicBezTo>
                      <a:pt x="38" y="78"/>
                      <a:pt x="27" y="72"/>
                      <a:pt x="21" y="64"/>
                    </a:cubicBezTo>
                    <a:cubicBezTo>
                      <a:pt x="13" y="54"/>
                      <a:pt x="15" y="35"/>
                      <a:pt x="15" y="23"/>
                    </a:cubicBezTo>
                    <a:cubicBezTo>
                      <a:pt x="16" y="14"/>
                      <a:pt x="17" y="7"/>
                      <a:pt x="23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0" y="89"/>
                      <a:pt x="48" y="87"/>
                      <a:pt x="45" y="85"/>
                    </a:cubicBez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92" name="Freeform 16">
                <a:extLst>
                  <a:ext uri="{FF2B5EF4-FFF2-40B4-BE49-F238E27FC236}">
                    <a16:creationId xmlns:a16="http://schemas.microsoft.com/office/drawing/2014/main" id="{E9A3F587-78AB-45BA-B3EB-4C5DD804E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3424"/>
                <a:ext cx="383" cy="285"/>
              </a:xfrm>
              <a:custGeom>
                <a:avLst/>
                <a:gdLst>
                  <a:gd name="T0" fmla="*/ 4989 w 153"/>
                  <a:gd name="T1" fmla="*/ 1420 h 107"/>
                  <a:gd name="T2" fmla="*/ 4548 w 153"/>
                  <a:gd name="T3" fmla="*/ 511 h 107"/>
                  <a:gd name="T4" fmla="*/ 4048 w 153"/>
                  <a:gd name="T5" fmla="*/ 0 h 107"/>
                  <a:gd name="T6" fmla="*/ 4781 w 153"/>
                  <a:gd name="T7" fmla="*/ 3172 h 107"/>
                  <a:gd name="T8" fmla="*/ 3735 w 153"/>
                  <a:gd name="T9" fmla="*/ 4874 h 107"/>
                  <a:gd name="T10" fmla="*/ 2275 w 153"/>
                  <a:gd name="T11" fmla="*/ 4328 h 107"/>
                  <a:gd name="T12" fmla="*/ 2243 w 153"/>
                  <a:gd name="T13" fmla="*/ 2363 h 107"/>
                  <a:gd name="T14" fmla="*/ 1880 w 153"/>
                  <a:gd name="T15" fmla="*/ 1872 h 107"/>
                  <a:gd name="T16" fmla="*/ 1096 w 153"/>
                  <a:gd name="T17" fmla="*/ 2874 h 107"/>
                  <a:gd name="T18" fmla="*/ 0 w 153"/>
                  <a:gd name="T19" fmla="*/ 4533 h 107"/>
                  <a:gd name="T20" fmla="*/ 238 w 153"/>
                  <a:gd name="T21" fmla="*/ 5386 h 107"/>
                  <a:gd name="T22" fmla="*/ 5885 w 153"/>
                  <a:gd name="T23" fmla="*/ 5386 h 107"/>
                  <a:gd name="T24" fmla="*/ 5928 w 153"/>
                  <a:gd name="T25" fmla="*/ 5135 h 107"/>
                  <a:gd name="T26" fmla="*/ 5615 w 153"/>
                  <a:gd name="T27" fmla="*/ 3114 h 107"/>
                  <a:gd name="T28" fmla="*/ 4989 w 153"/>
                  <a:gd name="T29" fmla="*/ 1420 h 10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53" h="107">
                    <a:moveTo>
                      <a:pt x="127" y="28"/>
                    </a:moveTo>
                    <a:cubicBezTo>
                      <a:pt x="123" y="22"/>
                      <a:pt x="120" y="16"/>
                      <a:pt x="116" y="10"/>
                    </a:cubicBezTo>
                    <a:cubicBezTo>
                      <a:pt x="112" y="6"/>
                      <a:pt x="108" y="4"/>
                      <a:pt x="103" y="0"/>
                    </a:cubicBezTo>
                    <a:cubicBezTo>
                      <a:pt x="114" y="17"/>
                      <a:pt x="125" y="42"/>
                      <a:pt x="122" y="63"/>
                    </a:cubicBezTo>
                    <a:cubicBezTo>
                      <a:pt x="119" y="79"/>
                      <a:pt x="111" y="93"/>
                      <a:pt x="95" y="97"/>
                    </a:cubicBezTo>
                    <a:cubicBezTo>
                      <a:pt x="83" y="100"/>
                      <a:pt x="65" y="98"/>
                      <a:pt x="58" y="86"/>
                    </a:cubicBezTo>
                    <a:cubicBezTo>
                      <a:pt x="50" y="75"/>
                      <a:pt x="55" y="59"/>
                      <a:pt x="57" y="47"/>
                    </a:cubicBezTo>
                    <a:cubicBezTo>
                      <a:pt x="59" y="40"/>
                      <a:pt x="56" y="32"/>
                      <a:pt x="48" y="37"/>
                    </a:cubicBezTo>
                    <a:cubicBezTo>
                      <a:pt x="41" y="42"/>
                      <a:pt x="34" y="51"/>
                      <a:pt x="28" y="57"/>
                    </a:cubicBezTo>
                    <a:cubicBezTo>
                      <a:pt x="18" y="67"/>
                      <a:pt x="7" y="76"/>
                      <a:pt x="0" y="90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150" y="107"/>
                      <a:pt x="150" y="107"/>
                      <a:pt x="150" y="107"/>
                    </a:cubicBezTo>
                    <a:cubicBezTo>
                      <a:pt x="150" y="106"/>
                      <a:pt x="151" y="104"/>
                      <a:pt x="151" y="102"/>
                    </a:cubicBezTo>
                    <a:cubicBezTo>
                      <a:pt x="153" y="90"/>
                      <a:pt x="147" y="73"/>
                      <a:pt x="143" y="62"/>
                    </a:cubicBezTo>
                    <a:cubicBezTo>
                      <a:pt x="138" y="50"/>
                      <a:pt x="133" y="39"/>
                      <a:pt x="127" y="28"/>
                    </a:cubicBez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93" name="Freeform 17">
                <a:extLst>
                  <a:ext uri="{FF2B5EF4-FFF2-40B4-BE49-F238E27FC236}">
                    <a16:creationId xmlns:a16="http://schemas.microsoft.com/office/drawing/2014/main" id="{8F204468-3D10-48E0-9ADE-E620BCF8B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" y="3499"/>
                <a:ext cx="350" cy="213"/>
              </a:xfrm>
              <a:custGeom>
                <a:avLst/>
                <a:gdLst>
                  <a:gd name="T0" fmla="*/ 4458 w 140"/>
                  <a:gd name="T1" fmla="*/ 56 h 80"/>
                  <a:gd name="T2" fmla="*/ 3563 w 140"/>
                  <a:gd name="T3" fmla="*/ 908 h 80"/>
                  <a:gd name="T4" fmla="*/ 2313 w 140"/>
                  <a:gd name="T5" fmla="*/ 2870 h 80"/>
                  <a:gd name="T6" fmla="*/ 1220 w 140"/>
                  <a:gd name="T7" fmla="*/ 3509 h 80"/>
                  <a:gd name="T8" fmla="*/ 0 w 140"/>
                  <a:gd name="T9" fmla="*/ 4020 h 80"/>
                  <a:gd name="T10" fmla="*/ 1645 w 140"/>
                  <a:gd name="T11" fmla="*/ 4020 h 80"/>
                  <a:gd name="T12" fmla="*/ 1645 w 140"/>
                  <a:gd name="T13" fmla="*/ 4020 h 80"/>
                  <a:gd name="T14" fmla="*/ 2550 w 140"/>
                  <a:gd name="T15" fmla="*/ 4020 h 80"/>
                  <a:gd name="T16" fmla="*/ 3050 w 140"/>
                  <a:gd name="T17" fmla="*/ 4020 h 80"/>
                  <a:gd name="T18" fmla="*/ 3283 w 140"/>
                  <a:gd name="T19" fmla="*/ 3666 h 80"/>
                  <a:gd name="T20" fmla="*/ 5470 w 140"/>
                  <a:gd name="T21" fmla="*/ 1113 h 80"/>
                  <a:gd name="T22" fmla="*/ 4458 w 140"/>
                  <a:gd name="T23" fmla="*/ 56 h 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0" h="80">
                    <a:moveTo>
                      <a:pt x="114" y="1"/>
                    </a:moveTo>
                    <a:cubicBezTo>
                      <a:pt x="103" y="2"/>
                      <a:pt x="98" y="11"/>
                      <a:pt x="91" y="18"/>
                    </a:cubicBezTo>
                    <a:cubicBezTo>
                      <a:pt x="81" y="27"/>
                      <a:pt x="71" y="54"/>
                      <a:pt x="59" y="57"/>
                    </a:cubicBezTo>
                    <a:cubicBezTo>
                      <a:pt x="43" y="62"/>
                      <a:pt x="46" y="64"/>
                      <a:pt x="31" y="70"/>
                    </a:cubicBezTo>
                    <a:cubicBezTo>
                      <a:pt x="19" y="76"/>
                      <a:pt x="8" y="70"/>
                      <a:pt x="0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9" y="78"/>
                      <a:pt x="58" y="79"/>
                      <a:pt x="65" y="80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79" y="78"/>
                      <a:pt x="80" y="76"/>
                      <a:pt x="84" y="73"/>
                    </a:cubicBezTo>
                    <a:cubicBezTo>
                      <a:pt x="76" y="56"/>
                      <a:pt x="125" y="7"/>
                      <a:pt x="140" y="22"/>
                    </a:cubicBezTo>
                    <a:cubicBezTo>
                      <a:pt x="134" y="11"/>
                      <a:pt x="126" y="0"/>
                      <a:pt x="114" y="1"/>
                    </a:cubicBez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94" name="Freeform 18">
                <a:extLst>
                  <a:ext uri="{FF2B5EF4-FFF2-40B4-BE49-F238E27FC236}">
                    <a16:creationId xmlns:a16="http://schemas.microsoft.com/office/drawing/2014/main" id="{936226B7-1821-48DD-A338-8DEE2BB58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3323"/>
                <a:ext cx="73" cy="376"/>
              </a:xfrm>
              <a:custGeom>
                <a:avLst/>
                <a:gdLst>
                  <a:gd name="T0" fmla="*/ 1165 w 29"/>
                  <a:gd name="T1" fmla="*/ 56 h 141"/>
                  <a:gd name="T2" fmla="*/ 1165 w 29"/>
                  <a:gd name="T3" fmla="*/ 0 h 141"/>
                  <a:gd name="T4" fmla="*/ 368 w 29"/>
                  <a:gd name="T5" fmla="*/ 149 h 141"/>
                  <a:gd name="T6" fmla="*/ 83 w 29"/>
                  <a:gd name="T7" fmla="*/ 3848 h 141"/>
                  <a:gd name="T8" fmla="*/ 957 w 29"/>
                  <a:gd name="T9" fmla="*/ 6976 h 141"/>
                  <a:gd name="T10" fmla="*/ 1165 w 29"/>
                  <a:gd name="T11" fmla="*/ 5555 h 141"/>
                  <a:gd name="T12" fmla="*/ 1165 w 29"/>
                  <a:gd name="T13" fmla="*/ 56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141">
                    <a:moveTo>
                      <a:pt x="29" y="1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2" y="1"/>
                      <a:pt x="16" y="2"/>
                      <a:pt x="9" y="3"/>
                    </a:cubicBezTo>
                    <a:cubicBezTo>
                      <a:pt x="13" y="23"/>
                      <a:pt x="0" y="55"/>
                      <a:pt x="2" y="76"/>
                    </a:cubicBezTo>
                    <a:cubicBezTo>
                      <a:pt x="4" y="89"/>
                      <a:pt x="18" y="128"/>
                      <a:pt x="24" y="138"/>
                    </a:cubicBezTo>
                    <a:cubicBezTo>
                      <a:pt x="25" y="141"/>
                      <a:pt x="27" y="108"/>
                      <a:pt x="29" y="110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95" name="Freeform 19">
                <a:extLst>
                  <a:ext uri="{FF2B5EF4-FFF2-40B4-BE49-F238E27FC236}">
                    <a16:creationId xmlns:a16="http://schemas.microsoft.com/office/drawing/2014/main" id="{76F5AAC4-A321-4BD1-9D45-EF06BDCDCD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6" y="2888"/>
                <a:ext cx="163" cy="320"/>
              </a:xfrm>
              <a:custGeom>
                <a:avLst/>
                <a:gdLst>
                  <a:gd name="T0" fmla="*/ 1893 w 65"/>
                  <a:gd name="T1" fmla="*/ 512 h 120"/>
                  <a:gd name="T2" fmla="*/ 1339 w 65"/>
                  <a:gd name="T3" fmla="*/ 1160 h 120"/>
                  <a:gd name="T4" fmla="*/ 1893 w 65"/>
                  <a:gd name="T5" fmla="*/ 512 h 120"/>
                  <a:gd name="T6" fmla="*/ 1969 w 65"/>
                  <a:gd name="T7" fmla="*/ 6067 h 120"/>
                  <a:gd name="T8" fmla="*/ 2365 w 65"/>
                  <a:gd name="T9" fmla="*/ 5859 h 120"/>
                  <a:gd name="T10" fmla="*/ 2573 w 65"/>
                  <a:gd name="T11" fmla="*/ 5859 h 120"/>
                  <a:gd name="T12" fmla="*/ 2573 w 65"/>
                  <a:gd name="T13" fmla="*/ 4152 h 120"/>
                  <a:gd name="T14" fmla="*/ 2365 w 65"/>
                  <a:gd name="T15" fmla="*/ 2069 h 120"/>
                  <a:gd name="T16" fmla="*/ 2415 w 65"/>
                  <a:gd name="T17" fmla="*/ 1160 h 120"/>
                  <a:gd name="T18" fmla="*/ 2051 w 65"/>
                  <a:gd name="T19" fmla="*/ 0 h 120"/>
                  <a:gd name="T20" fmla="*/ 1893 w 65"/>
                  <a:gd name="T21" fmla="*/ 512 h 120"/>
                  <a:gd name="T22" fmla="*/ 1893 w 65"/>
                  <a:gd name="T23" fmla="*/ 456 h 120"/>
                  <a:gd name="T24" fmla="*/ 993 w 65"/>
                  <a:gd name="T25" fmla="*/ 1763 h 120"/>
                  <a:gd name="T26" fmla="*/ 208 w 65"/>
                  <a:gd name="T27" fmla="*/ 2333 h 120"/>
                  <a:gd name="T28" fmla="*/ 158 w 65"/>
                  <a:gd name="T29" fmla="*/ 3037 h 120"/>
                  <a:gd name="T30" fmla="*/ 1497 w 65"/>
                  <a:gd name="T31" fmla="*/ 2787 h 120"/>
                  <a:gd name="T32" fmla="*/ 2019 w 65"/>
                  <a:gd name="T33" fmla="*/ 4800 h 1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120">
                    <a:moveTo>
                      <a:pt x="48" y="10"/>
                    </a:moveTo>
                    <a:cubicBezTo>
                      <a:pt x="34" y="23"/>
                      <a:pt x="34" y="23"/>
                      <a:pt x="34" y="23"/>
                    </a:cubicBezTo>
                    <a:cubicBezTo>
                      <a:pt x="39" y="21"/>
                      <a:pt x="44" y="16"/>
                      <a:pt x="48" y="10"/>
                    </a:cubicBezTo>
                    <a:close/>
                    <a:moveTo>
                      <a:pt x="50" y="120"/>
                    </a:moveTo>
                    <a:cubicBezTo>
                      <a:pt x="53" y="119"/>
                      <a:pt x="57" y="117"/>
                      <a:pt x="60" y="116"/>
                    </a:cubicBezTo>
                    <a:cubicBezTo>
                      <a:pt x="61" y="116"/>
                      <a:pt x="63" y="116"/>
                      <a:pt x="65" y="116"/>
                    </a:cubicBezTo>
                    <a:cubicBezTo>
                      <a:pt x="65" y="82"/>
                      <a:pt x="65" y="82"/>
                      <a:pt x="65" y="82"/>
                    </a:cubicBezTo>
                    <a:cubicBezTo>
                      <a:pt x="63" y="68"/>
                      <a:pt x="63" y="54"/>
                      <a:pt x="60" y="41"/>
                    </a:cubicBezTo>
                    <a:cubicBezTo>
                      <a:pt x="59" y="34"/>
                      <a:pt x="62" y="30"/>
                      <a:pt x="61" y="23"/>
                    </a:cubicBezTo>
                    <a:cubicBezTo>
                      <a:pt x="60" y="16"/>
                      <a:pt x="54" y="7"/>
                      <a:pt x="52" y="0"/>
                    </a:cubicBezTo>
                    <a:cubicBezTo>
                      <a:pt x="51" y="3"/>
                      <a:pt x="50" y="7"/>
                      <a:pt x="48" y="10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4" y="20"/>
                      <a:pt x="35" y="29"/>
                      <a:pt x="25" y="35"/>
                    </a:cubicBezTo>
                    <a:cubicBezTo>
                      <a:pt x="20" y="39"/>
                      <a:pt x="10" y="41"/>
                      <a:pt x="5" y="46"/>
                    </a:cubicBezTo>
                    <a:cubicBezTo>
                      <a:pt x="0" y="50"/>
                      <a:pt x="1" y="54"/>
                      <a:pt x="4" y="60"/>
                    </a:cubicBezTo>
                    <a:cubicBezTo>
                      <a:pt x="15" y="59"/>
                      <a:pt x="27" y="49"/>
                      <a:pt x="38" y="55"/>
                    </a:cubicBezTo>
                    <a:cubicBezTo>
                      <a:pt x="52" y="62"/>
                      <a:pt x="53" y="82"/>
                      <a:pt x="51" y="95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96" name="Freeform 20">
                <a:extLst>
                  <a:ext uri="{FF2B5EF4-FFF2-40B4-BE49-F238E27FC236}">
                    <a16:creationId xmlns:a16="http://schemas.microsoft.com/office/drawing/2014/main" id="{F7B7DAFC-1B08-4A75-96C3-029D8667C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" y="2763"/>
                <a:ext cx="258" cy="226"/>
              </a:xfrm>
              <a:custGeom>
                <a:avLst/>
                <a:gdLst>
                  <a:gd name="T0" fmla="*/ 2046 w 103"/>
                  <a:gd name="T1" fmla="*/ 0 h 85"/>
                  <a:gd name="T2" fmla="*/ 0 w 103"/>
                  <a:gd name="T3" fmla="*/ 3704 h 85"/>
                  <a:gd name="T4" fmla="*/ 2360 w 103"/>
                  <a:gd name="T5" fmla="*/ 3887 h 85"/>
                  <a:gd name="T6" fmla="*/ 3427 w 103"/>
                  <a:gd name="T7" fmla="*/ 3443 h 85"/>
                  <a:gd name="T8" fmla="*/ 3144 w 103"/>
                  <a:gd name="T9" fmla="*/ 1295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85">
                    <a:moveTo>
                      <a:pt x="52" y="0"/>
                    </a:moveTo>
                    <a:cubicBezTo>
                      <a:pt x="80" y="36"/>
                      <a:pt x="39" y="81"/>
                      <a:pt x="0" y="74"/>
                    </a:cubicBezTo>
                    <a:cubicBezTo>
                      <a:pt x="16" y="85"/>
                      <a:pt x="43" y="80"/>
                      <a:pt x="60" y="78"/>
                    </a:cubicBezTo>
                    <a:cubicBezTo>
                      <a:pt x="69" y="77"/>
                      <a:pt x="80" y="75"/>
                      <a:pt x="87" y="69"/>
                    </a:cubicBezTo>
                    <a:cubicBezTo>
                      <a:pt x="103" y="56"/>
                      <a:pt x="91" y="37"/>
                      <a:pt x="80" y="26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97" name="Freeform 21">
                <a:extLst>
                  <a:ext uri="{FF2B5EF4-FFF2-40B4-BE49-F238E27FC236}">
                    <a16:creationId xmlns:a16="http://schemas.microsoft.com/office/drawing/2014/main" id="{CBA9596F-55D0-401F-B141-C54058043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2917"/>
                <a:ext cx="182" cy="126"/>
              </a:xfrm>
              <a:custGeom>
                <a:avLst/>
                <a:gdLst>
                  <a:gd name="T0" fmla="*/ 1628 w 73"/>
                  <a:gd name="T1" fmla="*/ 2429 h 47"/>
                  <a:gd name="T2" fmla="*/ 2822 w 73"/>
                  <a:gd name="T3" fmla="*/ 1903 h 47"/>
                  <a:gd name="T4" fmla="*/ 1162 w 73"/>
                  <a:gd name="T5" fmla="*/ 56 h 47"/>
                  <a:gd name="T6" fmla="*/ 0 w 73"/>
                  <a:gd name="T7" fmla="*/ 676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3" h="47">
                    <a:moveTo>
                      <a:pt x="42" y="47"/>
                    </a:moveTo>
                    <a:cubicBezTo>
                      <a:pt x="28" y="34"/>
                      <a:pt x="62" y="35"/>
                      <a:pt x="73" y="37"/>
                    </a:cubicBezTo>
                    <a:cubicBezTo>
                      <a:pt x="73" y="25"/>
                      <a:pt x="41" y="4"/>
                      <a:pt x="30" y="1"/>
                    </a:cubicBezTo>
                    <a:cubicBezTo>
                      <a:pt x="22" y="0"/>
                      <a:pt x="2" y="5"/>
                      <a:pt x="0" y="13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98" name="Freeform 22">
                <a:extLst>
                  <a:ext uri="{FF2B5EF4-FFF2-40B4-BE49-F238E27FC236}">
                    <a16:creationId xmlns:a16="http://schemas.microsoft.com/office/drawing/2014/main" id="{DD226AB0-440F-4ED6-868A-18EF6360C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0" y="2976"/>
                <a:ext cx="103" cy="245"/>
              </a:xfrm>
              <a:custGeom>
                <a:avLst/>
                <a:gdLst>
                  <a:gd name="T0" fmla="*/ 158 w 41"/>
                  <a:gd name="T1" fmla="*/ 93 h 92"/>
                  <a:gd name="T2" fmla="*/ 158 w 41"/>
                  <a:gd name="T3" fmla="*/ 1659 h 92"/>
                  <a:gd name="T4" fmla="*/ 631 w 41"/>
                  <a:gd name="T5" fmla="*/ 3113 h 92"/>
                  <a:gd name="T6" fmla="*/ 0 w 41"/>
                  <a:gd name="T7" fmla="*/ 4325 h 92"/>
                  <a:gd name="T8" fmla="*/ 764 w 41"/>
                  <a:gd name="T9" fmla="*/ 4533 h 92"/>
                  <a:gd name="T10" fmla="*/ 1427 w 41"/>
                  <a:gd name="T11" fmla="*/ 3361 h 92"/>
                  <a:gd name="T12" fmla="*/ 1507 w 41"/>
                  <a:gd name="T13" fmla="*/ 1758 h 92"/>
                  <a:gd name="T14" fmla="*/ 442 w 41"/>
                  <a:gd name="T15" fmla="*/ 0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" h="92">
                    <a:moveTo>
                      <a:pt x="4" y="2"/>
                    </a:moveTo>
                    <a:cubicBezTo>
                      <a:pt x="4" y="8"/>
                      <a:pt x="11" y="30"/>
                      <a:pt x="4" y="33"/>
                    </a:cubicBezTo>
                    <a:cubicBezTo>
                      <a:pt x="15" y="29"/>
                      <a:pt x="17" y="56"/>
                      <a:pt x="16" y="62"/>
                    </a:cubicBezTo>
                    <a:cubicBezTo>
                      <a:pt x="15" y="74"/>
                      <a:pt x="8" y="79"/>
                      <a:pt x="0" y="86"/>
                    </a:cubicBezTo>
                    <a:cubicBezTo>
                      <a:pt x="6" y="87"/>
                      <a:pt x="12" y="92"/>
                      <a:pt x="19" y="90"/>
                    </a:cubicBezTo>
                    <a:cubicBezTo>
                      <a:pt x="27" y="87"/>
                      <a:pt x="33" y="74"/>
                      <a:pt x="36" y="67"/>
                    </a:cubicBezTo>
                    <a:cubicBezTo>
                      <a:pt x="41" y="57"/>
                      <a:pt x="41" y="45"/>
                      <a:pt x="38" y="35"/>
                    </a:cubicBezTo>
                    <a:cubicBezTo>
                      <a:pt x="35" y="21"/>
                      <a:pt x="23" y="6"/>
                      <a:pt x="11" y="0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99" name="Freeform 23">
                <a:extLst>
                  <a:ext uri="{FF2B5EF4-FFF2-40B4-BE49-F238E27FC236}">
                    <a16:creationId xmlns:a16="http://schemas.microsoft.com/office/drawing/2014/main" id="{04ED24EE-0FB6-4DD3-800E-00DEE16D7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6" y="3296"/>
                <a:ext cx="82" cy="205"/>
              </a:xfrm>
              <a:custGeom>
                <a:avLst/>
                <a:gdLst>
                  <a:gd name="T0" fmla="*/ 0 w 33"/>
                  <a:gd name="T1" fmla="*/ 3871 h 77"/>
                  <a:gd name="T2" fmla="*/ 611 w 33"/>
                  <a:gd name="T3" fmla="*/ 2657 h 77"/>
                  <a:gd name="T4" fmla="*/ 1260 w 33"/>
                  <a:gd name="T5" fmla="*/ 2963 h 77"/>
                  <a:gd name="T6" fmla="*/ 877 w 33"/>
                  <a:gd name="T7" fmla="*/ 1305 h 77"/>
                  <a:gd name="T8" fmla="*/ 611 w 33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77">
                    <a:moveTo>
                      <a:pt x="0" y="77"/>
                    </a:moveTo>
                    <a:cubicBezTo>
                      <a:pt x="3" y="67"/>
                      <a:pt x="2" y="52"/>
                      <a:pt x="16" y="53"/>
                    </a:cubicBezTo>
                    <a:cubicBezTo>
                      <a:pt x="22" y="53"/>
                      <a:pt x="28" y="57"/>
                      <a:pt x="33" y="59"/>
                    </a:cubicBezTo>
                    <a:cubicBezTo>
                      <a:pt x="31" y="48"/>
                      <a:pt x="26" y="38"/>
                      <a:pt x="23" y="26"/>
                    </a:cubicBezTo>
                    <a:cubicBezTo>
                      <a:pt x="20" y="17"/>
                      <a:pt x="20" y="8"/>
                      <a:pt x="16" y="0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00" name="Freeform 24">
                <a:extLst>
                  <a:ext uri="{FF2B5EF4-FFF2-40B4-BE49-F238E27FC236}">
                    <a16:creationId xmlns:a16="http://schemas.microsoft.com/office/drawing/2014/main" id="{C187D597-0123-438E-BCC7-F46739E5C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" y="3480"/>
                <a:ext cx="233" cy="229"/>
              </a:xfrm>
              <a:custGeom>
                <a:avLst/>
                <a:gdLst>
                  <a:gd name="T0" fmla="*/ 3227 w 93"/>
                  <a:gd name="T1" fmla="*/ 703 h 86"/>
                  <a:gd name="T2" fmla="*/ 2748 w 93"/>
                  <a:gd name="T3" fmla="*/ 1907 h 86"/>
                  <a:gd name="T4" fmla="*/ 1934 w 93"/>
                  <a:gd name="T5" fmla="*/ 2660 h 86"/>
                  <a:gd name="T6" fmla="*/ 1097 w 93"/>
                  <a:gd name="T7" fmla="*/ 2870 h 86"/>
                  <a:gd name="T8" fmla="*/ 208 w 93"/>
                  <a:gd name="T9" fmla="*/ 4077 h 86"/>
                  <a:gd name="T10" fmla="*/ 0 w 93"/>
                  <a:gd name="T11" fmla="*/ 4324 h 86"/>
                  <a:gd name="T12" fmla="*/ 784 w 93"/>
                  <a:gd name="T13" fmla="*/ 4324 h 86"/>
                  <a:gd name="T14" fmla="*/ 1255 w 93"/>
                  <a:gd name="T15" fmla="*/ 4226 h 86"/>
                  <a:gd name="T16" fmla="*/ 1859 w 93"/>
                  <a:gd name="T17" fmla="*/ 3928 h 86"/>
                  <a:gd name="T18" fmla="*/ 2799 w 93"/>
                  <a:gd name="T19" fmla="*/ 3020 h 86"/>
                  <a:gd name="T20" fmla="*/ 3382 w 93"/>
                  <a:gd name="T21" fmla="*/ 0 h 86"/>
                  <a:gd name="T22" fmla="*/ 3227 w 93"/>
                  <a:gd name="T23" fmla="*/ 703 h 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3" h="86">
                    <a:moveTo>
                      <a:pt x="82" y="14"/>
                    </a:moveTo>
                    <a:cubicBezTo>
                      <a:pt x="81" y="23"/>
                      <a:pt x="77" y="32"/>
                      <a:pt x="70" y="38"/>
                    </a:cubicBezTo>
                    <a:cubicBezTo>
                      <a:pt x="64" y="43"/>
                      <a:pt x="56" y="49"/>
                      <a:pt x="49" y="53"/>
                    </a:cubicBezTo>
                    <a:cubicBezTo>
                      <a:pt x="42" y="56"/>
                      <a:pt x="36" y="56"/>
                      <a:pt x="28" y="57"/>
                    </a:cubicBezTo>
                    <a:cubicBezTo>
                      <a:pt x="15" y="59"/>
                      <a:pt x="12" y="71"/>
                      <a:pt x="5" y="81"/>
                    </a:cubicBezTo>
                    <a:cubicBezTo>
                      <a:pt x="3" y="83"/>
                      <a:pt x="2" y="85"/>
                      <a:pt x="0" y="86"/>
                    </a:cubicBezTo>
                    <a:cubicBezTo>
                      <a:pt x="20" y="86"/>
                      <a:pt x="20" y="86"/>
                      <a:pt x="20" y="86"/>
                    </a:cubicBezTo>
                    <a:cubicBezTo>
                      <a:pt x="24" y="85"/>
                      <a:pt x="28" y="85"/>
                      <a:pt x="32" y="84"/>
                    </a:cubicBezTo>
                    <a:cubicBezTo>
                      <a:pt x="38" y="83"/>
                      <a:pt x="42" y="80"/>
                      <a:pt x="47" y="78"/>
                    </a:cubicBezTo>
                    <a:cubicBezTo>
                      <a:pt x="56" y="73"/>
                      <a:pt x="65" y="68"/>
                      <a:pt x="71" y="60"/>
                    </a:cubicBezTo>
                    <a:cubicBezTo>
                      <a:pt x="81" y="48"/>
                      <a:pt x="93" y="15"/>
                      <a:pt x="86" y="0"/>
                    </a:cubicBezTo>
                    <a:cubicBezTo>
                      <a:pt x="82" y="3"/>
                      <a:pt x="83" y="9"/>
                      <a:pt x="82" y="14"/>
                    </a:cubicBez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01" name="Freeform 25">
                <a:extLst>
                  <a:ext uri="{FF2B5EF4-FFF2-40B4-BE49-F238E27FC236}">
                    <a16:creationId xmlns:a16="http://schemas.microsoft.com/office/drawing/2014/main" id="{0D2B6B3E-73DB-4435-82A3-399CDEA7A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" y="3149"/>
                <a:ext cx="83" cy="80"/>
              </a:xfrm>
              <a:custGeom>
                <a:avLst/>
                <a:gdLst>
                  <a:gd name="T0" fmla="*/ 0 w 33"/>
                  <a:gd name="T1" fmla="*/ 661 h 30"/>
                  <a:gd name="T2" fmla="*/ 1240 w 33"/>
                  <a:gd name="T3" fmla="*/ 0 h 30"/>
                  <a:gd name="T4" fmla="*/ 1323 w 33"/>
                  <a:gd name="T5" fmla="*/ 1515 h 30"/>
                  <a:gd name="T6" fmla="*/ 999 w 33"/>
                  <a:gd name="T7" fmla="*/ 1003 h 30"/>
                  <a:gd name="T8" fmla="*/ 443 w 33"/>
                  <a:gd name="T9" fmla="*/ 85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30">
                    <a:moveTo>
                      <a:pt x="0" y="13"/>
                    </a:moveTo>
                    <a:cubicBezTo>
                      <a:pt x="11" y="17"/>
                      <a:pt x="24" y="8"/>
                      <a:pt x="31" y="0"/>
                    </a:cubicBezTo>
                    <a:cubicBezTo>
                      <a:pt x="31" y="10"/>
                      <a:pt x="32" y="20"/>
                      <a:pt x="33" y="30"/>
                    </a:cubicBezTo>
                    <a:cubicBezTo>
                      <a:pt x="30" y="26"/>
                      <a:pt x="30" y="22"/>
                      <a:pt x="25" y="20"/>
                    </a:cubicBezTo>
                    <a:cubicBezTo>
                      <a:pt x="20" y="18"/>
                      <a:pt x="17" y="21"/>
                      <a:pt x="11" y="17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02" name="Freeform 26">
                <a:extLst>
                  <a:ext uri="{FF2B5EF4-FFF2-40B4-BE49-F238E27FC236}">
                    <a16:creationId xmlns:a16="http://schemas.microsoft.com/office/drawing/2014/main" id="{F012A727-5202-4744-9EE1-9B23AFCBA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2611"/>
                <a:ext cx="140" cy="402"/>
              </a:xfrm>
              <a:custGeom>
                <a:avLst/>
                <a:gdLst>
                  <a:gd name="T0" fmla="*/ 1408 w 56"/>
                  <a:gd name="T1" fmla="*/ 1999 h 151"/>
                  <a:gd name="T2" fmla="*/ 708 w 56"/>
                  <a:gd name="T3" fmla="*/ 4925 h 151"/>
                  <a:gd name="T4" fmla="*/ 83 w 56"/>
                  <a:gd name="T5" fmla="*/ 7585 h 151"/>
                  <a:gd name="T6" fmla="*/ 1145 w 56"/>
                  <a:gd name="T7" fmla="*/ 5620 h 151"/>
                  <a:gd name="T8" fmla="*/ 1958 w 56"/>
                  <a:gd name="T9" fmla="*/ 4268 h 151"/>
                  <a:gd name="T10" fmla="*/ 1845 w 56"/>
                  <a:gd name="T11" fmla="*/ 1872 h 151"/>
                  <a:gd name="T12" fmla="*/ 2188 w 56"/>
                  <a:gd name="T13" fmla="*/ 0 h 151"/>
                  <a:gd name="T14" fmla="*/ 1533 w 56"/>
                  <a:gd name="T15" fmla="*/ 751 h 151"/>
                  <a:gd name="T16" fmla="*/ 1063 w 56"/>
                  <a:gd name="T17" fmla="*/ 1714 h 1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151">
                    <a:moveTo>
                      <a:pt x="36" y="40"/>
                    </a:moveTo>
                    <a:cubicBezTo>
                      <a:pt x="42" y="56"/>
                      <a:pt x="21" y="82"/>
                      <a:pt x="18" y="98"/>
                    </a:cubicBezTo>
                    <a:cubicBezTo>
                      <a:pt x="14" y="115"/>
                      <a:pt x="0" y="133"/>
                      <a:pt x="2" y="151"/>
                    </a:cubicBezTo>
                    <a:cubicBezTo>
                      <a:pt x="9" y="133"/>
                      <a:pt x="6" y="120"/>
                      <a:pt x="29" y="112"/>
                    </a:cubicBezTo>
                    <a:cubicBezTo>
                      <a:pt x="44" y="106"/>
                      <a:pt x="50" y="98"/>
                      <a:pt x="50" y="85"/>
                    </a:cubicBezTo>
                    <a:cubicBezTo>
                      <a:pt x="49" y="69"/>
                      <a:pt x="47" y="53"/>
                      <a:pt x="47" y="37"/>
                    </a:cubicBezTo>
                    <a:cubicBezTo>
                      <a:pt x="48" y="28"/>
                      <a:pt x="45" y="6"/>
                      <a:pt x="56" y="0"/>
                    </a:cubicBezTo>
                    <a:cubicBezTo>
                      <a:pt x="48" y="3"/>
                      <a:pt x="42" y="9"/>
                      <a:pt x="39" y="15"/>
                    </a:cubicBezTo>
                    <a:cubicBezTo>
                      <a:pt x="36" y="21"/>
                      <a:pt x="38" y="32"/>
                      <a:pt x="27" y="34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03" name="Freeform 27">
                <a:extLst>
                  <a:ext uri="{FF2B5EF4-FFF2-40B4-BE49-F238E27FC236}">
                    <a16:creationId xmlns:a16="http://schemas.microsoft.com/office/drawing/2014/main" id="{C3C9C8C7-8813-4F58-A56E-11A17D212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3131"/>
                <a:ext cx="87" cy="192"/>
              </a:xfrm>
              <a:custGeom>
                <a:avLst/>
                <a:gdLst>
                  <a:gd name="T0" fmla="*/ 30 w 35"/>
                  <a:gd name="T1" fmla="*/ 0 h 72"/>
                  <a:gd name="T2" fmla="*/ 537 w 35"/>
                  <a:gd name="T3" fmla="*/ 1421 h 72"/>
                  <a:gd name="T4" fmla="*/ 1260 w 35"/>
                  <a:gd name="T5" fmla="*/ 3640 h 72"/>
                  <a:gd name="T6" fmla="*/ 1335 w 35"/>
                  <a:gd name="T7" fmla="*/ 909 h 72"/>
                  <a:gd name="T8" fmla="*/ 341 w 35"/>
                  <a:gd name="T9" fmla="*/ 512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72">
                    <a:moveTo>
                      <a:pt x="1" y="0"/>
                    </a:moveTo>
                    <a:cubicBezTo>
                      <a:pt x="0" y="11"/>
                      <a:pt x="9" y="19"/>
                      <a:pt x="14" y="28"/>
                    </a:cubicBezTo>
                    <a:cubicBezTo>
                      <a:pt x="24" y="42"/>
                      <a:pt x="25" y="57"/>
                      <a:pt x="33" y="72"/>
                    </a:cubicBezTo>
                    <a:cubicBezTo>
                      <a:pt x="24" y="57"/>
                      <a:pt x="13" y="25"/>
                      <a:pt x="35" y="18"/>
                    </a:cubicBezTo>
                    <a:cubicBezTo>
                      <a:pt x="28" y="17"/>
                      <a:pt x="12" y="17"/>
                      <a:pt x="9" y="10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04" name="Freeform 28">
                <a:extLst>
                  <a:ext uri="{FF2B5EF4-FFF2-40B4-BE49-F238E27FC236}">
                    <a16:creationId xmlns:a16="http://schemas.microsoft.com/office/drawing/2014/main" id="{C0B73CBB-D04C-4231-989E-4348BE2F4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5" y="2501"/>
                <a:ext cx="283" cy="323"/>
              </a:xfrm>
              <a:custGeom>
                <a:avLst/>
                <a:gdLst>
                  <a:gd name="T0" fmla="*/ 50 w 113"/>
                  <a:gd name="T1" fmla="*/ 307 h 121"/>
                  <a:gd name="T2" fmla="*/ 50 w 113"/>
                  <a:gd name="T3" fmla="*/ 363 h 121"/>
                  <a:gd name="T4" fmla="*/ 50 w 113"/>
                  <a:gd name="T5" fmla="*/ 2130 h 121"/>
                  <a:gd name="T6" fmla="*/ 125 w 113"/>
                  <a:gd name="T7" fmla="*/ 3612 h 121"/>
                  <a:gd name="T8" fmla="*/ 471 w 113"/>
                  <a:gd name="T9" fmla="*/ 5024 h 121"/>
                  <a:gd name="T10" fmla="*/ 1097 w 113"/>
                  <a:gd name="T11" fmla="*/ 6142 h 121"/>
                  <a:gd name="T12" fmla="*/ 834 w 113"/>
                  <a:gd name="T13" fmla="*/ 4260 h 121"/>
                  <a:gd name="T14" fmla="*/ 1222 w 113"/>
                  <a:gd name="T15" fmla="*/ 2338 h 121"/>
                  <a:gd name="T16" fmla="*/ 4398 w 113"/>
                  <a:gd name="T17" fmla="*/ 248 h 121"/>
                  <a:gd name="T18" fmla="*/ 4448 w 113"/>
                  <a:gd name="T19" fmla="*/ 0 h 121"/>
                  <a:gd name="T20" fmla="*/ 50 w 113"/>
                  <a:gd name="T21" fmla="*/ 0 h 121"/>
                  <a:gd name="T22" fmla="*/ 50 w 113"/>
                  <a:gd name="T23" fmla="*/ 307 h 1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3" h="121">
                    <a:moveTo>
                      <a:pt x="1" y="6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3" y="18"/>
                      <a:pt x="0" y="31"/>
                      <a:pt x="1" y="42"/>
                    </a:cubicBezTo>
                    <a:cubicBezTo>
                      <a:pt x="1" y="52"/>
                      <a:pt x="2" y="62"/>
                      <a:pt x="3" y="71"/>
                    </a:cubicBezTo>
                    <a:cubicBezTo>
                      <a:pt x="4" y="81"/>
                      <a:pt x="8" y="90"/>
                      <a:pt x="12" y="99"/>
                    </a:cubicBezTo>
                    <a:cubicBezTo>
                      <a:pt x="16" y="108"/>
                      <a:pt x="19" y="114"/>
                      <a:pt x="28" y="121"/>
                    </a:cubicBezTo>
                    <a:cubicBezTo>
                      <a:pt x="25" y="108"/>
                      <a:pt x="21" y="97"/>
                      <a:pt x="21" y="84"/>
                    </a:cubicBezTo>
                    <a:cubicBezTo>
                      <a:pt x="21" y="70"/>
                      <a:pt x="27" y="59"/>
                      <a:pt x="31" y="46"/>
                    </a:cubicBezTo>
                    <a:cubicBezTo>
                      <a:pt x="41" y="10"/>
                      <a:pt x="82" y="8"/>
                      <a:pt x="112" y="5"/>
                    </a:cubicBezTo>
                    <a:cubicBezTo>
                      <a:pt x="113" y="3"/>
                      <a:pt x="113" y="1"/>
                      <a:pt x="113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05" name="Freeform 29">
                <a:extLst>
                  <a:ext uri="{FF2B5EF4-FFF2-40B4-BE49-F238E27FC236}">
                    <a16:creationId xmlns:a16="http://schemas.microsoft.com/office/drawing/2014/main" id="{502224DA-0689-4D5B-87A0-8696A4E5C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3101"/>
                <a:ext cx="60" cy="224"/>
              </a:xfrm>
              <a:custGeom>
                <a:avLst/>
                <a:gdLst>
                  <a:gd name="T0" fmla="*/ 625 w 24"/>
                  <a:gd name="T1" fmla="*/ 0 h 84"/>
                  <a:gd name="T2" fmla="*/ 125 w 24"/>
                  <a:gd name="T3" fmla="*/ 2069 h 84"/>
                  <a:gd name="T4" fmla="*/ 158 w 24"/>
                  <a:gd name="T5" fmla="*/ 3277 h 84"/>
                  <a:gd name="T6" fmla="*/ 50 w 24"/>
                  <a:gd name="T7" fmla="*/ 4245 h 84"/>
                  <a:gd name="T8" fmla="*/ 313 w 24"/>
                  <a:gd name="T9" fmla="*/ 2581 h 84"/>
                  <a:gd name="T10" fmla="*/ 938 w 24"/>
                  <a:gd name="T11" fmla="*/ 1571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84">
                    <a:moveTo>
                      <a:pt x="16" y="0"/>
                    </a:moveTo>
                    <a:cubicBezTo>
                      <a:pt x="17" y="15"/>
                      <a:pt x="4" y="27"/>
                      <a:pt x="3" y="41"/>
                    </a:cubicBezTo>
                    <a:cubicBezTo>
                      <a:pt x="3" y="49"/>
                      <a:pt x="5" y="57"/>
                      <a:pt x="4" y="65"/>
                    </a:cubicBezTo>
                    <a:cubicBezTo>
                      <a:pt x="3" y="71"/>
                      <a:pt x="0" y="77"/>
                      <a:pt x="1" y="84"/>
                    </a:cubicBezTo>
                    <a:cubicBezTo>
                      <a:pt x="8" y="75"/>
                      <a:pt x="4" y="61"/>
                      <a:pt x="8" y="51"/>
                    </a:cubicBezTo>
                    <a:cubicBezTo>
                      <a:pt x="11" y="44"/>
                      <a:pt x="18" y="35"/>
                      <a:pt x="24" y="31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06" name="Freeform 30">
                <a:extLst>
                  <a:ext uri="{FF2B5EF4-FFF2-40B4-BE49-F238E27FC236}">
                    <a16:creationId xmlns:a16="http://schemas.microsoft.com/office/drawing/2014/main" id="{E6F49778-43CC-4E5F-8199-81EFA6586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2499"/>
                <a:ext cx="183" cy="184"/>
              </a:xfrm>
              <a:custGeom>
                <a:avLst/>
                <a:gdLst>
                  <a:gd name="T0" fmla="*/ 993 w 73"/>
                  <a:gd name="T1" fmla="*/ 93 h 69"/>
                  <a:gd name="T2" fmla="*/ 0 w 73"/>
                  <a:gd name="T3" fmla="*/ 3128 h 69"/>
                  <a:gd name="T4" fmla="*/ 2281 w 73"/>
                  <a:gd name="T5" fmla="*/ 2936 h 69"/>
                  <a:gd name="T6" fmla="*/ 2570 w 73"/>
                  <a:gd name="T7" fmla="*/ 93 h 69"/>
                  <a:gd name="T8" fmla="*/ 1389 w 73"/>
                  <a:gd name="T9" fmla="*/ 56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69">
                    <a:moveTo>
                      <a:pt x="25" y="2"/>
                    </a:moveTo>
                    <a:cubicBezTo>
                      <a:pt x="34" y="25"/>
                      <a:pt x="21" y="52"/>
                      <a:pt x="0" y="62"/>
                    </a:cubicBezTo>
                    <a:cubicBezTo>
                      <a:pt x="19" y="61"/>
                      <a:pt x="41" y="69"/>
                      <a:pt x="58" y="58"/>
                    </a:cubicBezTo>
                    <a:cubicBezTo>
                      <a:pt x="73" y="48"/>
                      <a:pt x="70" y="18"/>
                      <a:pt x="65" y="2"/>
                    </a:cubicBezTo>
                    <a:cubicBezTo>
                      <a:pt x="55" y="5"/>
                      <a:pt x="45" y="0"/>
                      <a:pt x="35" y="1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07" name="Freeform 31">
                <a:extLst>
                  <a:ext uri="{FF2B5EF4-FFF2-40B4-BE49-F238E27FC236}">
                    <a16:creationId xmlns:a16="http://schemas.microsoft.com/office/drawing/2014/main" id="{AF7D5EEC-0D96-40C2-93AA-B24DCE29F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3115"/>
                <a:ext cx="135" cy="194"/>
              </a:xfrm>
              <a:custGeom>
                <a:avLst/>
                <a:gdLst>
                  <a:gd name="T0" fmla="*/ 520 w 54"/>
                  <a:gd name="T1" fmla="*/ 0 h 73"/>
                  <a:gd name="T2" fmla="*/ 0 w 54"/>
                  <a:gd name="T3" fmla="*/ 1292 h 73"/>
                  <a:gd name="T4" fmla="*/ 988 w 54"/>
                  <a:gd name="T5" fmla="*/ 2987 h 73"/>
                  <a:gd name="T6" fmla="*/ 1613 w 54"/>
                  <a:gd name="T7" fmla="*/ 3093 h 73"/>
                  <a:gd name="T8" fmla="*/ 1645 w 54"/>
                  <a:gd name="T9" fmla="*/ 2402 h 73"/>
                  <a:gd name="T10" fmla="*/ 2113 w 54"/>
                  <a:gd name="T11" fmla="*/ 1892 h 73"/>
                  <a:gd name="T12" fmla="*/ 1408 w 54"/>
                  <a:gd name="T13" fmla="*/ 2344 h 73"/>
                  <a:gd name="T14" fmla="*/ 625 w 54"/>
                  <a:gd name="T15" fmla="*/ 247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4" h="73">
                    <a:moveTo>
                      <a:pt x="13" y="0"/>
                    </a:moveTo>
                    <a:cubicBezTo>
                      <a:pt x="14" y="10"/>
                      <a:pt x="5" y="18"/>
                      <a:pt x="0" y="26"/>
                    </a:cubicBezTo>
                    <a:cubicBezTo>
                      <a:pt x="18" y="35"/>
                      <a:pt x="16" y="45"/>
                      <a:pt x="25" y="60"/>
                    </a:cubicBezTo>
                    <a:cubicBezTo>
                      <a:pt x="29" y="66"/>
                      <a:pt x="36" y="73"/>
                      <a:pt x="41" y="62"/>
                    </a:cubicBezTo>
                    <a:cubicBezTo>
                      <a:pt x="43" y="59"/>
                      <a:pt x="40" y="53"/>
                      <a:pt x="42" y="48"/>
                    </a:cubicBezTo>
                    <a:cubicBezTo>
                      <a:pt x="44" y="44"/>
                      <a:pt x="50" y="40"/>
                      <a:pt x="54" y="38"/>
                    </a:cubicBezTo>
                    <a:cubicBezTo>
                      <a:pt x="46" y="39"/>
                      <a:pt x="41" y="41"/>
                      <a:pt x="36" y="47"/>
                    </a:cubicBezTo>
                    <a:cubicBezTo>
                      <a:pt x="23" y="40"/>
                      <a:pt x="20" y="17"/>
                      <a:pt x="16" y="5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08" name="Freeform 32">
                <a:extLst>
                  <a:ext uri="{FF2B5EF4-FFF2-40B4-BE49-F238E27FC236}">
                    <a16:creationId xmlns:a16="http://schemas.microsoft.com/office/drawing/2014/main" id="{FE045359-2182-4747-947F-940C36356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8" y="3179"/>
                <a:ext cx="245" cy="285"/>
              </a:xfrm>
              <a:custGeom>
                <a:avLst/>
                <a:gdLst>
                  <a:gd name="T0" fmla="*/ 2033 w 98"/>
                  <a:gd name="T1" fmla="*/ 149 h 107"/>
                  <a:gd name="T2" fmla="*/ 520 w 98"/>
                  <a:gd name="T3" fmla="*/ 2815 h 107"/>
                  <a:gd name="T4" fmla="*/ 3050 w 98"/>
                  <a:gd name="T5" fmla="*/ 5386 h 107"/>
                  <a:gd name="T6" fmla="*/ 3333 w 98"/>
                  <a:gd name="T7" fmla="*/ 1966 h 107"/>
                  <a:gd name="T8" fmla="*/ 2033 w 98"/>
                  <a:gd name="T9" fmla="*/ 149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8" h="107">
                    <a:moveTo>
                      <a:pt x="52" y="3"/>
                    </a:moveTo>
                    <a:cubicBezTo>
                      <a:pt x="41" y="11"/>
                      <a:pt x="0" y="27"/>
                      <a:pt x="13" y="56"/>
                    </a:cubicBezTo>
                    <a:cubicBezTo>
                      <a:pt x="25" y="85"/>
                      <a:pt x="63" y="107"/>
                      <a:pt x="78" y="107"/>
                    </a:cubicBezTo>
                    <a:cubicBezTo>
                      <a:pt x="86" y="89"/>
                      <a:pt x="98" y="68"/>
                      <a:pt x="85" y="39"/>
                    </a:cubicBezTo>
                    <a:cubicBezTo>
                      <a:pt x="73" y="10"/>
                      <a:pt x="56" y="0"/>
                      <a:pt x="52" y="3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09" name="Freeform 33">
                <a:extLst>
                  <a:ext uri="{FF2B5EF4-FFF2-40B4-BE49-F238E27FC236}">
                    <a16:creationId xmlns:a16="http://schemas.microsoft.com/office/drawing/2014/main" id="{2254B462-DAA7-43F4-A60A-636FA5B64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3096"/>
                <a:ext cx="235" cy="195"/>
              </a:xfrm>
              <a:custGeom>
                <a:avLst/>
                <a:gdLst>
                  <a:gd name="T0" fmla="*/ 0 w 94"/>
                  <a:gd name="T1" fmla="*/ 0 h 73"/>
                  <a:gd name="T2" fmla="*/ 3333 w 94"/>
                  <a:gd name="T3" fmla="*/ 2746 h 73"/>
                  <a:gd name="T4" fmla="*/ 1533 w 94"/>
                  <a:gd name="T5" fmla="*/ 3318 h 73"/>
                  <a:gd name="T6" fmla="*/ 988 w 94"/>
                  <a:gd name="T7" fmla="*/ 1071 h 7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4" h="73">
                    <a:moveTo>
                      <a:pt x="0" y="0"/>
                    </a:moveTo>
                    <a:cubicBezTo>
                      <a:pt x="27" y="34"/>
                      <a:pt x="94" y="27"/>
                      <a:pt x="85" y="54"/>
                    </a:cubicBezTo>
                    <a:cubicBezTo>
                      <a:pt x="79" y="72"/>
                      <a:pt x="50" y="73"/>
                      <a:pt x="39" y="65"/>
                    </a:cubicBezTo>
                    <a:cubicBezTo>
                      <a:pt x="25" y="54"/>
                      <a:pt x="25" y="37"/>
                      <a:pt x="25" y="21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10" name="Freeform 34">
                <a:extLst>
                  <a:ext uri="{FF2B5EF4-FFF2-40B4-BE49-F238E27FC236}">
                    <a16:creationId xmlns:a16="http://schemas.microsoft.com/office/drawing/2014/main" id="{9B9FB119-C6EB-48F5-9C6C-F2638624A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5" y="2904"/>
                <a:ext cx="341" cy="248"/>
              </a:xfrm>
              <a:custGeom>
                <a:avLst/>
                <a:gdLst>
                  <a:gd name="T0" fmla="*/ 4268 w 136"/>
                  <a:gd name="T1" fmla="*/ 205 h 93"/>
                  <a:gd name="T2" fmla="*/ 2728 w 136"/>
                  <a:gd name="T3" fmla="*/ 93 h 93"/>
                  <a:gd name="T4" fmla="*/ 629 w 136"/>
                  <a:gd name="T5" fmla="*/ 3336 h 93"/>
                  <a:gd name="T6" fmla="*/ 4192 w 136"/>
                  <a:gd name="T7" fmla="*/ 4301 h 93"/>
                  <a:gd name="T8" fmla="*/ 4142 w 136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93">
                    <a:moveTo>
                      <a:pt x="108" y="4"/>
                    </a:moveTo>
                    <a:cubicBezTo>
                      <a:pt x="97" y="1"/>
                      <a:pt x="79" y="0"/>
                      <a:pt x="69" y="2"/>
                    </a:cubicBezTo>
                    <a:cubicBezTo>
                      <a:pt x="50" y="7"/>
                      <a:pt x="0" y="43"/>
                      <a:pt x="16" y="66"/>
                    </a:cubicBezTo>
                    <a:cubicBezTo>
                      <a:pt x="22" y="76"/>
                      <a:pt x="77" y="93"/>
                      <a:pt x="106" y="85"/>
                    </a:cubicBezTo>
                    <a:cubicBezTo>
                      <a:pt x="136" y="77"/>
                      <a:pt x="119" y="8"/>
                      <a:pt x="105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11" name="Freeform 35">
                <a:extLst>
                  <a:ext uri="{FF2B5EF4-FFF2-40B4-BE49-F238E27FC236}">
                    <a16:creationId xmlns:a16="http://schemas.microsoft.com/office/drawing/2014/main" id="{F509181F-0483-411C-B78C-EED3920C4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2891"/>
                <a:ext cx="236" cy="133"/>
              </a:xfrm>
              <a:custGeom>
                <a:avLst/>
                <a:gdLst>
                  <a:gd name="T0" fmla="*/ 0 w 94"/>
                  <a:gd name="T1" fmla="*/ 1543 h 50"/>
                  <a:gd name="T2" fmla="*/ 2420 w 94"/>
                  <a:gd name="T3" fmla="*/ 1655 h 50"/>
                  <a:gd name="T4" fmla="*/ 3738 w 94"/>
                  <a:gd name="T5" fmla="*/ 2506 h 50"/>
                  <a:gd name="T6" fmla="*/ 3183 w 94"/>
                  <a:gd name="T7" fmla="*/ 545 h 50"/>
                  <a:gd name="T8" fmla="*/ 1110 w 94"/>
                  <a:gd name="T9" fmla="*/ 51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4" h="50">
                    <a:moveTo>
                      <a:pt x="0" y="31"/>
                    </a:moveTo>
                    <a:cubicBezTo>
                      <a:pt x="12" y="45"/>
                      <a:pt x="43" y="33"/>
                      <a:pt x="61" y="33"/>
                    </a:cubicBezTo>
                    <a:cubicBezTo>
                      <a:pt x="71" y="34"/>
                      <a:pt x="88" y="40"/>
                      <a:pt x="94" y="50"/>
                    </a:cubicBezTo>
                    <a:cubicBezTo>
                      <a:pt x="90" y="38"/>
                      <a:pt x="90" y="18"/>
                      <a:pt x="80" y="11"/>
                    </a:cubicBezTo>
                    <a:cubicBezTo>
                      <a:pt x="66" y="0"/>
                      <a:pt x="42" y="6"/>
                      <a:pt x="28" y="1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12" name="Freeform 36">
                <a:extLst>
                  <a:ext uri="{FF2B5EF4-FFF2-40B4-BE49-F238E27FC236}">
                    <a16:creationId xmlns:a16="http://schemas.microsoft.com/office/drawing/2014/main" id="{B8E7349F-881D-44FF-AFA3-7A97DC2DA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5" y="3339"/>
                <a:ext cx="318" cy="336"/>
              </a:xfrm>
              <a:custGeom>
                <a:avLst/>
                <a:gdLst>
                  <a:gd name="T0" fmla="*/ 4790 w 127"/>
                  <a:gd name="T1" fmla="*/ 3093 h 126"/>
                  <a:gd name="T2" fmla="*/ 866 w 127"/>
                  <a:gd name="T3" fmla="*/ 4003 h 126"/>
                  <a:gd name="T4" fmla="*/ 4990 w 127"/>
                  <a:gd name="T5" fmla="*/ 2675 h 1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7" h="126">
                    <a:moveTo>
                      <a:pt x="122" y="61"/>
                    </a:moveTo>
                    <a:cubicBezTo>
                      <a:pt x="96" y="101"/>
                      <a:pt x="35" y="126"/>
                      <a:pt x="22" y="79"/>
                    </a:cubicBezTo>
                    <a:cubicBezTo>
                      <a:pt x="0" y="0"/>
                      <a:pt x="101" y="39"/>
                      <a:pt x="127" y="53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13" name="Freeform 37">
                <a:extLst>
                  <a:ext uri="{FF2B5EF4-FFF2-40B4-BE49-F238E27FC236}">
                    <a16:creationId xmlns:a16="http://schemas.microsoft.com/office/drawing/2014/main" id="{CA0196F8-018F-46B3-9529-A27595324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3" y="2469"/>
                <a:ext cx="275" cy="475"/>
              </a:xfrm>
              <a:custGeom>
                <a:avLst/>
                <a:gdLst>
                  <a:gd name="T0" fmla="*/ 3208 w 110"/>
                  <a:gd name="T1" fmla="*/ 2223 h 178"/>
                  <a:gd name="T2" fmla="*/ 1220 w 110"/>
                  <a:gd name="T3" fmla="*/ 7960 h 178"/>
                  <a:gd name="T4" fmla="*/ 3208 w 110"/>
                  <a:gd name="T5" fmla="*/ 5318 h 178"/>
                  <a:gd name="T6" fmla="*/ 3208 w 110"/>
                  <a:gd name="T7" fmla="*/ 2223 h 1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0" h="178">
                    <a:moveTo>
                      <a:pt x="82" y="44"/>
                    </a:moveTo>
                    <a:cubicBezTo>
                      <a:pt x="29" y="0"/>
                      <a:pt x="0" y="139"/>
                      <a:pt x="31" y="157"/>
                    </a:cubicBezTo>
                    <a:cubicBezTo>
                      <a:pt x="65" y="178"/>
                      <a:pt x="75" y="123"/>
                      <a:pt x="82" y="105"/>
                    </a:cubicBezTo>
                    <a:cubicBezTo>
                      <a:pt x="91" y="85"/>
                      <a:pt x="110" y="63"/>
                      <a:pt x="82" y="44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14" name="Freeform 38">
                <a:extLst>
                  <a:ext uri="{FF2B5EF4-FFF2-40B4-BE49-F238E27FC236}">
                    <a16:creationId xmlns:a16="http://schemas.microsoft.com/office/drawing/2014/main" id="{B5C6ABE4-3F35-4F65-9E03-58D6222F8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6" y="2501"/>
                <a:ext cx="180" cy="291"/>
              </a:xfrm>
              <a:custGeom>
                <a:avLst/>
                <a:gdLst>
                  <a:gd name="T0" fmla="*/ 2625 w 72"/>
                  <a:gd name="T1" fmla="*/ 3009 h 109"/>
                  <a:gd name="T2" fmla="*/ 50 w 72"/>
                  <a:gd name="T3" fmla="*/ 3009 h 109"/>
                  <a:gd name="T4" fmla="*/ 1020 w 72"/>
                  <a:gd name="T5" fmla="*/ 4376 h 109"/>
                  <a:gd name="T6" fmla="*/ 2345 w 72"/>
                  <a:gd name="T7" fmla="*/ 4982 h 109"/>
                  <a:gd name="T8" fmla="*/ 2708 w 72"/>
                  <a:gd name="T9" fmla="*/ 310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109">
                    <a:moveTo>
                      <a:pt x="67" y="59"/>
                    </a:moveTo>
                    <a:cubicBezTo>
                      <a:pt x="32" y="0"/>
                      <a:pt x="0" y="40"/>
                      <a:pt x="1" y="59"/>
                    </a:cubicBezTo>
                    <a:cubicBezTo>
                      <a:pt x="2" y="73"/>
                      <a:pt x="16" y="77"/>
                      <a:pt x="26" y="86"/>
                    </a:cubicBezTo>
                    <a:cubicBezTo>
                      <a:pt x="38" y="96"/>
                      <a:pt x="41" y="109"/>
                      <a:pt x="60" y="98"/>
                    </a:cubicBezTo>
                    <a:cubicBezTo>
                      <a:pt x="71" y="90"/>
                      <a:pt x="72" y="75"/>
                      <a:pt x="69" y="61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15" name="Freeform 39">
                <a:extLst>
                  <a:ext uri="{FF2B5EF4-FFF2-40B4-BE49-F238E27FC236}">
                    <a16:creationId xmlns:a16="http://schemas.microsoft.com/office/drawing/2014/main" id="{C244509F-729C-47B1-BCEE-09E34AB6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" y="3387"/>
                <a:ext cx="205" cy="320"/>
              </a:xfrm>
              <a:custGeom>
                <a:avLst/>
                <a:gdLst>
                  <a:gd name="T0" fmla="*/ 1845 w 82"/>
                  <a:gd name="T1" fmla="*/ 456 h 120"/>
                  <a:gd name="T2" fmla="*/ 238 w 82"/>
                  <a:gd name="T3" fmla="*/ 853 h 120"/>
                  <a:gd name="T4" fmla="*/ 1375 w 82"/>
                  <a:gd name="T5" fmla="*/ 4403 h 120"/>
                  <a:gd name="T6" fmla="*/ 1845 w 82"/>
                  <a:gd name="T7" fmla="*/ 456 h 1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2" h="120">
                    <a:moveTo>
                      <a:pt x="47" y="9"/>
                    </a:moveTo>
                    <a:cubicBezTo>
                      <a:pt x="31" y="4"/>
                      <a:pt x="13" y="0"/>
                      <a:pt x="6" y="17"/>
                    </a:cubicBezTo>
                    <a:cubicBezTo>
                      <a:pt x="0" y="30"/>
                      <a:pt x="24" y="80"/>
                      <a:pt x="35" y="87"/>
                    </a:cubicBezTo>
                    <a:cubicBezTo>
                      <a:pt x="82" y="120"/>
                      <a:pt x="65" y="30"/>
                      <a:pt x="47" y="9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16" name="Freeform 40">
                <a:extLst>
                  <a:ext uri="{FF2B5EF4-FFF2-40B4-BE49-F238E27FC236}">
                    <a16:creationId xmlns:a16="http://schemas.microsoft.com/office/drawing/2014/main" id="{921E95A0-C020-448A-B274-F09687F22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421"/>
                <a:ext cx="187" cy="243"/>
              </a:xfrm>
              <a:custGeom>
                <a:avLst/>
                <a:gdLst>
                  <a:gd name="T0" fmla="*/ 778 w 75"/>
                  <a:gd name="T1" fmla="*/ 401 h 91"/>
                  <a:gd name="T2" fmla="*/ 2127 w 75"/>
                  <a:gd name="T3" fmla="*/ 307 h 91"/>
                  <a:gd name="T4" fmla="*/ 2865 w 75"/>
                  <a:gd name="T5" fmla="*/ 3009 h 91"/>
                  <a:gd name="T6" fmla="*/ 1237 w 75"/>
                  <a:gd name="T7" fmla="*/ 4534 h 91"/>
                  <a:gd name="T8" fmla="*/ 0 w 75"/>
                  <a:gd name="T9" fmla="*/ 3957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" h="91">
                    <a:moveTo>
                      <a:pt x="20" y="8"/>
                    </a:moveTo>
                    <a:cubicBezTo>
                      <a:pt x="30" y="4"/>
                      <a:pt x="46" y="0"/>
                      <a:pt x="55" y="6"/>
                    </a:cubicBezTo>
                    <a:cubicBezTo>
                      <a:pt x="65" y="13"/>
                      <a:pt x="75" y="30"/>
                      <a:pt x="74" y="59"/>
                    </a:cubicBezTo>
                    <a:cubicBezTo>
                      <a:pt x="73" y="89"/>
                      <a:pt x="47" y="91"/>
                      <a:pt x="32" y="89"/>
                    </a:cubicBezTo>
                    <a:cubicBezTo>
                      <a:pt x="18" y="88"/>
                      <a:pt x="8" y="83"/>
                      <a:pt x="0" y="78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17" name="Freeform 41">
                <a:extLst>
                  <a:ext uri="{FF2B5EF4-FFF2-40B4-BE49-F238E27FC236}">
                    <a16:creationId xmlns:a16="http://schemas.microsoft.com/office/drawing/2014/main" id="{2B5D5B7A-DECA-47C8-BE7E-263C5F04B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243"/>
                <a:ext cx="73" cy="149"/>
              </a:xfrm>
              <a:custGeom>
                <a:avLst/>
                <a:gdLst>
                  <a:gd name="T0" fmla="*/ 126 w 29"/>
                  <a:gd name="T1" fmla="*/ 2804 h 56"/>
                  <a:gd name="T2" fmla="*/ 768 w 29"/>
                  <a:gd name="T3" fmla="*/ 56 h 56"/>
                  <a:gd name="T4" fmla="*/ 83 w 29"/>
                  <a:gd name="T5" fmla="*/ 1147 h 56"/>
                  <a:gd name="T6" fmla="*/ 126 w 29"/>
                  <a:gd name="T7" fmla="*/ 2804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56">
                    <a:moveTo>
                      <a:pt x="3" y="56"/>
                    </a:moveTo>
                    <a:cubicBezTo>
                      <a:pt x="21" y="50"/>
                      <a:pt x="29" y="7"/>
                      <a:pt x="19" y="1"/>
                    </a:cubicBezTo>
                    <a:cubicBezTo>
                      <a:pt x="12" y="0"/>
                      <a:pt x="4" y="8"/>
                      <a:pt x="2" y="23"/>
                    </a:cubicBezTo>
                    <a:cubicBezTo>
                      <a:pt x="0" y="38"/>
                      <a:pt x="3" y="56"/>
                      <a:pt x="3" y="56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18" name="Freeform 42">
                <a:extLst>
                  <a:ext uri="{FF2B5EF4-FFF2-40B4-BE49-F238E27FC236}">
                    <a16:creationId xmlns:a16="http://schemas.microsoft.com/office/drawing/2014/main" id="{F3F5BD29-C661-4DE3-B60E-9FA7CAF9D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6" y="2741"/>
                <a:ext cx="107" cy="136"/>
              </a:xfrm>
              <a:custGeom>
                <a:avLst/>
                <a:gdLst>
                  <a:gd name="T0" fmla="*/ 1615 w 43"/>
                  <a:gd name="T1" fmla="*/ 307 h 51"/>
                  <a:gd name="T2" fmla="*/ 1035 w 43"/>
                  <a:gd name="T3" fmla="*/ 1877 h 51"/>
                  <a:gd name="T4" fmla="*/ 0 w 43"/>
                  <a:gd name="T5" fmla="*/ 2581 h 51"/>
                  <a:gd name="T6" fmla="*/ 1615 w 43"/>
                  <a:gd name="T7" fmla="*/ 248 h 51"/>
                  <a:gd name="T8" fmla="*/ 1573 w 43"/>
                  <a:gd name="T9" fmla="*/ 248 h 51"/>
                  <a:gd name="T10" fmla="*/ 1615 w 43"/>
                  <a:gd name="T11" fmla="*/ 307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51">
                    <a:moveTo>
                      <a:pt x="42" y="6"/>
                    </a:moveTo>
                    <a:cubicBezTo>
                      <a:pt x="37" y="15"/>
                      <a:pt x="37" y="25"/>
                      <a:pt x="27" y="37"/>
                    </a:cubicBezTo>
                    <a:cubicBezTo>
                      <a:pt x="20" y="44"/>
                      <a:pt x="8" y="49"/>
                      <a:pt x="0" y="51"/>
                    </a:cubicBezTo>
                    <a:cubicBezTo>
                      <a:pt x="2" y="29"/>
                      <a:pt x="16" y="0"/>
                      <a:pt x="42" y="5"/>
                    </a:cubicBezTo>
                    <a:cubicBezTo>
                      <a:pt x="43" y="5"/>
                      <a:pt x="40" y="5"/>
                      <a:pt x="41" y="5"/>
                    </a:cubicBez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19" name="Freeform 43">
                <a:extLst>
                  <a:ext uri="{FF2B5EF4-FFF2-40B4-BE49-F238E27FC236}">
                    <a16:creationId xmlns:a16="http://schemas.microsoft.com/office/drawing/2014/main" id="{B915123B-386B-495D-88DB-9592F5CCB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1" y="2773"/>
                <a:ext cx="72" cy="94"/>
              </a:xfrm>
              <a:custGeom>
                <a:avLst/>
                <a:gdLst>
                  <a:gd name="T0" fmla="*/ 1102 w 29"/>
                  <a:gd name="T1" fmla="*/ 218 h 35"/>
                  <a:gd name="T2" fmla="*/ 74 w 29"/>
                  <a:gd name="T3" fmla="*/ 1818 h 35"/>
                  <a:gd name="T4" fmla="*/ 1102 w 29"/>
                  <a:gd name="T5" fmla="*/ 218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35">
                    <a:moveTo>
                      <a:pt x="29" y="4"/>
                    </a:moveTo>
                    <a:cubicBezTo>
                      <a:pt x="18" y="0"/>
                      <a:pt x="0" y="16"/>
                      <a:pt x="2" y="35"/>
                    </a:cubicBezTo>
                    <a:cubicBezTo>
                      <a:pt x="10" y="32"/>
                      <a:pt x="26" y="15"/>
                      <a:pt x="29" y="4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20" name="Freeform 44">
                <a:extLst>
                  <a:ext uri="{FF2B5EF4-FFF2-40B4-BE49-F238E27FC236}">
                    <a16:creationId xmlns:a16="http://schemas.microsoft.com/office/drawing/2014/main" id="{E43B3C40-1A1A-4C66-AB42-96532F6E1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8" y="3539"/>
                <a:ext cx="228" cy="170"/>
              </a:xfrm>
              <a:custGeom>
                <a:avLst/>
                <a:gdLst>
                  <a:gd name="T0" fmla="*/ 125 w 91"/>
                  <a:gd name="T1" fmla="*/ 3190 h 64"/>
                  <a:gd name="T2" fmla="*/ 1180 w 91"/>
                  <a:gd name="T3" fmla="*/ 938 h 64"/>
                  <a:gd name="T4" fmla="*/ 2718 w 91"/>
                  <a:gd name="T5" fmla="*/ 1201 h 64"/>
                  <a:gd name="T6" fmla="*/ 3585 w 91"/>
                  <a:gd name="T7" fmla="*/ 3132 h 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" h="64">
                    <a:moveTo>
                      <a:pt x="3" y="64"/>
                    </a:moveTo>
                    <a:cubicBezTo>
                      <a:pt x="0" y="46"/>
                      <a:pt x="15" y="38"/>
                      <a:pt x="30" y="19"/>
                    </a:cubicBezTo>
                    <a:cubicBezTo>
                      <a:pt x="44" y="0"/>
                      <a:pt x="58" y="11"/>
                      <a:pt x="69" y="24"/>
                    </a:cubicBezTo>
                    <a:cubicBezTo>
                      <a:pt x="80" y="38"/>
                      <a:pt x="91" y="63"/>
                      <a:pt x="91" y="63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21" name="Freeform 45">
                <a:extLst>
                  <a:ext uri="{FF2B5EF4-FFF2-40B4-BE49-F238E27FC236}">
                    <a16:creationId xmlns:a16="http://schemas.microsoft.com/office/drawing/2014/main" id="{8496D1E9-2305-4C4E-A345-4C46992BB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" y="2896"/>
                <a:ext cx="267" cy="285"/>
              </a:xfrm>
              <a:custGeom>
                <a:avLst/>
                <a:gdLst>
                  <a:gd name="T0" fmla="*/ 187 w 107"/>
                  <a:gd name="T1" fmla="*/ 1907 h 107"/>
                  <a:gd name="T2" fmla="*/ 105 w 107"/>
                  <a:gd name="T3" fmla="*/ 3476 h 107"/>
                  <a:gd name="T4" fmla="*/ 2049 w 107"/>
                  <a:gd name="T5" fmla="*/ 5135 h 107"/>
                  <a:gd name="T6" fmla="*/ 2720 w 107"/>
                  <a:gd name="T7" fmla="*/ 2213 h 107"/>
                  <a:gd name="T8" fmla="*/ 1507 w 107"/>
                  <a:gd name="T9" fmla="*/ 1148 h 107"/>
                  <a:gd name="T10" fmla="*/ 2877 w 107"/>
                  <a:gd name="T11" fmla="*/ 1113 h 107"/>
                  <a:gd name="T12" fmla="*/ 4147 w 107"/>
                  <a:gd name="T13" fmla="*/ 2419 h 107"/>
                  <a:gd name="T14" fmla="*/ 2598 w 107"/>
                  <a:gd name="T15" fmla="*/ 149 h 107"/>
                  <a:gd name="T16" fmla="*/ 883 w 107"/>
                  <a:gd name="T17" fmla="*/ 852 h 107"/>
                  <a:gd name="T18" fmla="*/ 187 w 107"/>
                  <a:gd name="T19" fmla="*/ 1907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" h="107">
                    <a:moveTo>
                      <a:pt x="5" y="38"/>
                    </a:moveTo>
                    <a:cubicBezTo>
                      <a:pt x="0" y="50"/>
                      <a:pt x="3" y="64"/>
                      <a:pt x="3" y="69"/>
                    </a:cubicBezTo>
                    <a:cubicBezTo>
                      <a:pt x="1" y="85"/>
                      <a:pt x="27" y="107"/>
                      <a:pt x="53" y="102"/>
                    </a:cubicBezTo>
                    <a:cubicBezTo>
                      <a:pt x="80" y="97"/>
                      <a:pt x="84" y="55"/>
                      <a:pt x="70" y="44"/>
                    </a:cubicBezTo>
                    <a:cubicBezTo>
                      <a:pt x="55" y="32"/>
                      <a:pt x="39" y="31"/>
                      <a:pt x="39" y="23"/>
                    </a:cubicBezTo>
                    <a:cubicBezTo>
                      <a:pt x="39" y="16"/>
                      <a:pt x="61" y="16"/>
                      <a:pt x="74" y="22"/>
                    </a:cubicBezTo>
                    <a:cubicBezTo>
                      <a:pt x="89" y="29"/>
                      <a:pt x="105" y="46"/>
                      <a:pt x="107" y="48"/>
                    </a:cubicBezTo>
                    <a:cubicBezTo>
                      <a:pt x="101" y="32"/>
                      <a:pt x="80" y="6"/>
                      <a:pt x="67" y="3"/>
                    </a:cubicBezTo>
                    <a:cubicBezTo>
                      <a:pt x="55" y="0"/>
                      <a:pt x="30" y="5"/>
                      <a:pt x="23" y="17"/>
                    </a:cubicBezTo>
                    <a:cubicBezTo>
                      <a:pt x="19" y="23"/>
                      <a:pt x="9" y="29"/>
                      <a:pt x="5" y="38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22" name="Freeform 46">
                <a:extLst>
                  <a:ext uri="{FF2B5EF4-FFF2-40B4-BE49-F238E27FC236}">
                    <a16:creationId xmlns:a16="http://schemas.microsoft.com/office/drawing/2014/main" id="{32DEBC6B-2920-44D7-9313-950E4167E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6" y="2933"/>
                <a:ext cx="190" cy="158"/>
              </a:xfrm>
              <a:custGeom>
                <a:avLst/>
                <a:gdLst>
                  <a:gd name="T0" fmla="*/ 438 w 76"/>
                  <a:gd name="T1" fmla="*/ 560 h 59"/>
                  <a:gd name="T2" fmla="*/ 363 w 76"/>
                  <a:gd name="T3" fmla="*/ 2116 h 59"/>
                  <a:gd name="T4" fmla="*/ 1875 w 76"/>
                  <a:gd name="T5" fmla="*/ 2884 h 59"/>
                  <a:gd name="T6" fmla="*/ 2238 w 76"/>
                  <a:gd name="T7" fmla="*/ 983 h 59"/>
                  <a:gd name="T8" fmla="*/ 438 w 76"/>
                  <a:gd name="T9" fmla="*/ 56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59">
                    <a:moveTo>
                      <a:pt x="11" y="11"/>
                    </a:moveTo>
                    <a:cubicBezTo>
                      <a:pt x="2" y="17"/>
                      <a:pt x="0" y="33"/>
                      <a:pt x="9" y="41"/>
                    </a:cubicBezTo>
                    <a:cubicBezTo>
                      <a:pt x="17" y="49"/>
                      <a:pt x="34" y="59"/>
                      <a:pt x="48" y="56"/>
                    </a:cubicBezTo>
                    <a:cubicBezTo>
                      <a:pt x="61" y="53"/>
                      <a:pt x="76" y="38"/>
                      <a:pt x="57" y="19"/>
                    </a:cubicBezTo>
                    <a:cubicBezTo>
                      <a:pt x="38" y="0"/>
                      <a:pt x="22" y="7"/>
                      <a:pt x="11" y="11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23" name="Freeform 47">
                <a:extLst>
                  <a:ext uri="{FF2B5EF4-FFF2-40B4-BE49-F238E27FC236}">
                    <a16:creationId xmlns:a16="http://schemas.microsoft.com/office/drawing/2014/main" id="{45A9D64E-9BD5-4B9B-98B2-E64602D92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" y="2501"/>
                <a:ext cx="77" cy="323"/>
              </a:xfrm>
              <a:custGeom>
                <a:avLst/>
                <a:gdLst>
                  <a:gd name="T0" fmla="*/ 1177 w 31"/>
                  <a:gd name="T1" fmla="*/ 0 h 121"/>
                  <a:gd name="T2" fmla="*/ 1148 w 31"/>
                  <a:gd name="T3" fmla="*/ 56 h 121"/>
                  <a:gd name="T4" fmla="*/ 462 w 31"/>
                  <a:gd name="T5" fmla="*/ 5937 h 121"/>
                  <a:gd name="T6" fmla="*/ 951 w 31"/>
                  <a:gd name="T7" fmla="*/ 6086 h 121"/>
                  <a:gd name="T8" fmla="*/ 611 w 31"/>
                  <a:gd name="T9" fmla="*/ 4567 h 121"/>
                  <a:gd name="T10" fmla="*/ 994 w 31"/>
                  <a:gd name="T11" fmla="*/ 820 h 1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121">
                    <a:moveTo>
                      <a:pt x="31" y="0"/>
                    </a:moveTo>
                    <a:cubicBezTo>
                      <a:pt x="31" y="0"/>
                      <a:pt x="30" y="1"/>
                      <a:pt x="30" y="1"/>
                    </a:cubicBezTo>
                    <a:cubicBezTo>
                      <a:pt x="22" y="17"/>
                      <a:pt x="0" y="97"/>
                      <a:pt x="12" y="117"/>
                    </a:cubicBezTo>
                    <a:cubicBezTo>
                      <a:pt x="15" y="121"/>
                      <a:pt x="20" y="121"/>
                      <a:pt x="25" y="120"/>
                    </a:cubicBezTo>
                    <a:cubicBezTo>
                      <a:pt x="17" y="119"/>
                      <a:pt x="15" y="103"/>
                      <a:pt x="16" y="90"/>
                    </a:cubicBezTo>
                    <a:cubicBezTo>
                      <a:pt x="17" y="79"/>
                      <a:pt x="23" y="28"/>
                      <a:pt x="26" y="16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24" name="Freeform 48">
                <a:extLst>
                  <a:ext uri="{FF2B5EF4-FFF2-40B4-BE49-F238E27FC236}">
                    <a16:creationId xmlns:a16="http://schemas.microsoft.com/office/drawing/2014/main" id="{D355CC4D-707B-4FA6-8733-70B395417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2501"/>
                <a:ext cx="105" cy="94"/>
              </a:xfrm>
              <a:custGeom>
                <a:avLst/>
                <a:gdLst>
                  <a:gd name="T0" fmla="*/ 50 w 42"/>
                  <a:gd name="T1" fmla="*/ 0 h 35"/>
                  <a:gd name="T2" fmla="*/ 0 w 42"/>
                  <a:gd name="T3" fmla="*/ 0 h 35"/>
                  <a:gd name="T4" fmla="*/ 1095 w 42"/>
                  <a:gd name="T5" fmla="*/ 1759 h 35"/>
                  <a:gd name="T6" fmla="*/ 1645 w 42"/>
                  <a:gd name="T7" fmla="*/ 0 h 35"/>
                  <a:gd name="T8" fmla="*/ 50 w 42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3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9"/>
                      <a:pt x="24" y="35"/>
                      <a:pt x="28" y="34"/>
                    </a:cubicBezTo>
                    <a:cubicBezTo>
                      <a:pt x="30" y="33"/>
                      <a:pt x="31" y="8"/>
                      <a:pt x="4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25" name="Freeform 49">
                <a:extLst>
                  <a:ext uri="{FF2B5EF4-FFF2-40B4-BE49-F238E27FC236}">
                    <a16:creationId xmlns:a16="http://schemas.microsoft.com/office/drawing/2014/main" id="{B7B6A318-24D5-4A59-A790-083E8D47E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" y="2501"/>
                <a:ext cx="238" cy="283"/>
              </a:xfrm>
              <a:custGeom>
                <a:avLst/>
                <a:gdLst>
                  <a:gd name="T0" fmla="*/ 1493 w 95"/>
                  <a:gd name="T1" fmla="*/ 56 h 106"/>
                  <a:gd name="T2" fmla="*/ 521 w 95"/>
                  <a:gd name="T3" fmla="*/ 3807 h 106"/>
                  <a:gd name="T4" fmla="*/ 3740 w 95"/>
                  <a:gd name="T5" fmla="*/ 0 h 1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5" h="106">
                    <a:moveTo>
                      <a:pt x="38" y="1"/>
                    </a:moveTo>
                    <a:cubicBezTo>
                      <a:pt x="31" y="23"/>
                      <a:pt x="0" y="61"/>
                      <a:pt x="13" y="75"/>
                    </a:cubicBezTo>
                    <a:cubicBezTo>
                      <a:pt x="40" y="106"/>
                      <a:pt x="92" y="11"/>
                      <a:pt x="95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26" name="Freeform 50">
                <a:extLst>
                  <a:ext uri="{FF2B5EF4-FFF2-40B4-BE49-F238E27FC236}">
                    <a16:creationId xmlns:a16="http://schemas.microsoft.com/office/drawing/2014/main" id="{58579A9E-250D-4D8B-A67C-E55819D4D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8" y="2501"/>
                <a:ext cx="148" cy="70"/>
              </a:xfrm>
              <a:custGeom>
                <a:avLst/>
                <a:gdLst>
                  <a:gd name="T0" fmla="*/ 83 w 59"/>
                  <a:gd name="T1" fmla="*/ 0 h 26"/>
                  <a:gd name="T2" fmla="*/ 0 w 59"/>
                  <a:gd name="T3" fmla="*/ 471 h 26"/>
                  <a:gd name="T4" fmla="*/ 1548 w 59"/>
                  <a:gd name="T5" fmla="*/ 1268 h 26"/>
                  <a:gd name="T6" fmla="*/ 2335 w 59"/>
                  <a:gd name="T7" fmla="*/ 0 h 26"/>
                  <a:gd name="T8" fmla="*/ 83 w 5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26">
                    <a:moveTo>
                      <a:pt x="2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6" y="16"/>
                      <a:pt x="33" y="26"/>
                      <a:pt x="39" y="24"/>
                    </a:cubicBezTo>
                    <a:cubicBezTo>
                      <a:pt x="43" y="23"/>
                      <a:pt x="53" y="9"/>
                      <a:pt x="59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27" name="Freeform 51">
                <a:extLst>
                  <a:ext uri="{FF2B5EF4-FFF2-40B4-BE49-F238E27FC236}">
                    <a16:creationId xmlns:a16="http://schemas.microsoft.com/office/drawing/2014/main" id="{358342DB-00CD-454D-803A-17D653853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" y="3672"/>
                <a:ext cx="48" cy="37"/>
              </a:xfrm>
              <a:custGeom>
                <a:avLst/>
                <a:gdLst>
                  <a:gd name="T0" fmla="*/ 0 w 19"/>
                  <a:gd name="T1" fmla="*/ 685 h 14"/>
                  <a:gd name="T2" fmla="*/ 773 w 19"/>
                  <a:gd name="T3" fmla="*/ 685 h 14"/>
                  <a:gd name="T4" fmla="*/ 452 w 19"/>
                  <a:gd name="T5" fmla="*/ 0 h 14"/>
                  <a:gd name="T6" fmla="*/ 0 w 19"/>
                  <a:gd name="T7" fmla="*/ 685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0" y="14"/>
                    </a:moveTo>
                    <a:cubicBezTo>
                      <a:pt x="19" y="14"/>
                      <a:pt x="19" y="14"/>
                      <a:pt x="19" y="14"/>
                    </a:cubicBezTo>
                    <a:cubicBezTo>
                      <a:pt x="17" y="8"/>
                      <a:pt x="13" y="2"/>
                      <a:pt x="11" y="0"/>
                    </a:cubicBezTo>
                    <a:cubicBezTo>
                      <a:pt x="9" y="2"/>
                      <a:pt x="4" y="8"/>
                      <a:pt x="0" y="14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28" name="Freeform 52">
                <a:extLst>
                  <a:ext uri="{FF2B5EF4-FFF2-40B4-BE49-F238E27FC236}">
                    <a16:creationId xmlns:a16="http://schemas.microsoft.com/office/drawing/2014/main" id="{081788AF-0757-4EC3-9391-9C82557AB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" y="3573"/>
                <a:ext cx="170" cy="136"/>
              </a:xfrm>
              <a:custGeom>
                <a:avLst/>
                <a:gdLst>
                  <a:gd name="T0" fmla="*/ 438 w 68"/>
                  <a:gd name="T1" fmla="*/ 1763 h 51"/>
                  <a:gd name="T2" fmla="*/ 0 w 68"/>
                  <a:gd name="T3" fmla="*/ 2581 h 51"/>
                  <a:gd name="T4" fmla="*/ 2658 w 68"/>
                  <a:gd name="T5" fmla="*/ 2581 h 51"/>
                  <a:gd name="T6" fmla="*/ 1175 w 68"/>
                  <a:gd name="T7" fmla="*/ 56 h 51"/>
                  <a:gd name="T8" fmla="*/ 438 w 68"/>
                  <a:gd name="T9" fmla="*/ 1763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51">
                    <a:moveTo>
                      <a:pt x="11" y="35"/>
                    </a:moveTo>
                    <a:cubicBezTo>
                      <a:pt x="10" y="42"/>
                      <a:pt x="6" y="48"/>
                      <a:pt x="0" y="51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61" y="39"/>
                      <a:pt x="40" y="3"/>
                      <a:pt x="30" y="1"/>
                    </a:cubicBezTo>
                    <a:cubicBezTo>
                      <a:pt x="20" y="0"/>
                      <a:pt x="12" y="26"/>
                      <a:pt x="11" y="35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29" name="Freeform 53">
                <a:extLst>
                  <a:ext uri="{FF2B5EF4-FFF2-40B4-BE49-F238E27FC236}">
                    <a16:creationId xmlns:a16="http://schemas.microsoft.com/office/drawing/2014/main" id="{3B9D6E93-37A0-4CA2-8D01-AF1A83632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8" y="3045"/>
                <a:ext cx="158" cy="187"/>
              </a:xfrm>
              <a:custGeom>
                <a:avLst/>
                <a:gdLst>
                  <a:gd name="T0" fmla="*/ 313 w 63"/>
                  <a:gd name="T1" fmla="*/ 0 h 70"/>
                  <a:gd name="T2" fmla="*/ 2332 w 63"/>
                  <a:gd name="T3" fmla="*/ 3569 h 70"/>
                  <a:gd name="T4" fmla="*/ 1577 w 63"/>
                  <a:gd name="T5" fmla="*/ 1162 h 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3" h="70">
                    <a:moveTo>
                      <a:pt x="8" y="0"/>
                    </a:moveTo>
                    <a:cubicBezTo>
                      <a:pt x="0" y="14"/>
                      <a:pt x="7" y="64"/>
                      <a:pt x="59" y="70"/>
                    </a:cubicBezTo>
                    <a:cubicBezTo>
                      <a:pt x="63" y="67"/>
                      <a:pt x="53" y="35"/>
                      <a:pt x="40" y="23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30" name="Freeform 54">
                <a:extLst>
                  <a:ext uri="{FF2B5EF4-FFF2-40B4-BE49-F238E27FC236}">
                    <a16:creationId xmlns:a16="http://schemas.microsoft.com/office/drawing/2014/main" id="{82C72798-1BF8-4324-A6B0-02D333E1A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3203"/>
                <a:ext cx="40" cy="58"/>
              </a:xfrm>
              <a:custGeom>
                <a:avLst/>
                <a:gdLst>
                  <a:gd name="T0" fmla="*/ 625 w 16"/>
                  <a:gd name="T1" fmla="*/ 0 h 22"/>
                  <a:gd name="T2" fmla="*/ 0 w 16"/>
                  <a:gd name="T3" fmla="*/ 1062 h 22"/>
                  <a:gd name="T4" fmla="*/ 625 w 16"/>
                  <a:gd name="T5" fmla="*/ 973 h 22"/>
                  <a:gd name="T6" fmla="*/ 625 w 16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22">
                    <a:moveTo>
                      <a:pt x="16" y="0"/>
                    </a:moveTo>
                    <a:cubicBezTo>
                      <a:pt x="8" y="4"/>
                      <a:pt x="2" y="14"/>
                      <a:pt x="0" y="22"/>
                    </a:cubicBezTo>
                    <a:cubicBezTo>
                      <a:pt x="4" y="22"/>
                      <a:pt x="11" y="21"/>
                      <a:pt x="16" y="20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31" name="Freeform 55">
                <a:extLst>
                  <a:ext uri="{FF2B5EF4-FFF2-40B4-BE49-F238E27FC236}">
                    <a16:creationId xmlns:a16="http://schemas.microsoft.com/office/drawing/2014/main" id="{33A3E4EB-F404-4650-A492-1CED8708F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656"/>
                <a:ext cx="38" cy="168"/>
              </a:xfrm>
              <a:custGeom>
                <a:avLst/>
                <a:gdLst>
                  <a:gd name="T0" fmla="*/ 616 w 15"/>
                  <a:gd name="T1" fmla="*/ 0 h 63"/>
                  <a:gd name="T2" fmla="*/ 51 w 15"/>
                  <a:gd name="T3" fmla="*/ 1613 h 63"/>
                  <a:gd name="T4" fmla="*/ 616 w 15"/>
                  <a:gd name="T5" fmla="*/ 3187 h 63"/>
                  <a:gd name="T6" fmla="*/ 616 w 15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63">
                    <a:moveTo>
                      <a:pt x="15" y="0"/>
                    </a:moveTo>
                    <a:cubicBezTo>
                      <a:pt x="9" y="8"/>
                      <a:pt x="0" y="18"/>
                      <a:pt x="1" y="32"/>
                    </a:cubicBezTo>
                    <a:cubicBezTo>
                      <a:pt x="1" y="42"/>
                      <a:pt x="9" y="53"/>
                      <a:pt x="15" y="63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32" name="Freeform 56">
                <a:extLst>
                  <a:ext uri="{FF2B5EF4-FFF2-40B4-BE49-F238E27FC236}">
                    <a16:creationId xmlns:a16="http://schemas.microsoft.com/office/drawing/2014/main" id="{1DE27361-FF46-4B83-8CBC-FA20DDCE7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680"/>
                <a:ext cx="128" cy="115"/>
              </a:xfrm>
              <a:custGeom>
                <a:avLst/>
                <a:gdLst>
                  <a:gd name="T0" fmla="*/ 50 w 51"/>
                  <a:gd name="T1" fmla="*/ 2204 h 43"/>
                  <a:gd name="T2" fmla="*/ 2023 w 51"/>
                  <a:gd name="T3" fmla="*/ 457 h 43"/>
                  <a:gd name="T4" fmla="*/ 1265 w 51"/>
                  <a:gd name="T5" fmla="*/ 209 h 43"/>
                  <a:gd name="T6" fmla="*/ 50 w 51"/>
                  <a:gd name="T7" fmla="*/ 2204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43">
                    <a:moveTo>
                      <a:pt x="1" y="43"/>
                    </a:moveTo>
                    <a:cubicBezTo>
                      <a:pt x="13" y="41"/>
                      <a:pt x="47" y="16"/>
                      <a:pt x="51" y="9"/>
                    </a:cubicBezTo>
                    <a:cubicBezTo>
                      <a:pt x="46" y="8"/>
                      <a:pt x="36" y="4"/>
                      <a:pt x="32" y="4"/>
                    </a:cubicBezTo>
                    <a:cubicBezTo>
                      <a:pt x="29" y="3"/>
                      <a:pt x="0" y="0"/>
                      <a:pt x="1" y="43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33" name="Freeform 57">
                <a:extLst>
                  <a:ext uri="{FF2B5EF4-FFF2-40B4-BE49-F238E27FC236}">
                    <a16:creationId xmlns:a16="http://schemas.microsoft.com/office/drawing/2014/main" id="{2D3DE92F-A9D6-45D6-A13D-74C4DE891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501"/>
                <a:ext cx="250" cy="128"/>
              </a:xfrm>
              <a:custGeom>
                <a:avLst/>
                <a:gdLst>
                  <a:gd name="T0" fmla="*/ 83 w 100"/>
                  <a:gd name="T1" fmla="*/ 704 h 48"/>
                  <a:gd name="T2" fmla="*/ 3250 w 100"/>
                  <a:gd name="T3" fmla="*/ 2424 h 48"/>
                  <a:gd name="T4" fmla="*/ 2813 w 100"/>
                  <a:gd name="T5" fmla="*/ 0 h 48"/>
                  <a:gd name="T6" fmla="*/ 0 w 100"/>
                  <a:gd name="T7" fmla="*/ 0 h 48"/>
                  <a:gd name="T8" fmla="*/ 83 w 100"/>
                  <a:gd name="T9" fmla="*/ 704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48">
                    <a:moveTo>
                      <a:pt x="2" y="14"/>
                    </a:moveTo>
                    <a:cubicBezTo>
                      <a:pt x="8" y="30"/>
                      <a:pt x="25" y="39"/>
                      <a:pt x="83" y="48"/>
                    </a:cubicBezTo>
                    <a:cubicBezTo>
                      <a:pt x="92" y="44"/>
                      <a:pt x="100" y="14"/>
                      <a:pt x="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0" y="10"/>
                      <a:pt x="2" y="14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34" name="Freeform 58">
                <a:extLst>
                  <a:ext uri="{FF2B5EF4-FFF2-40B4-BE49-F238E27FC236}">
                    <a16:creationId xmlns:a16="http://schemas.microsoft.com/office/drawing/2014/main" id="{442A0787-E231-41D3-BA0E-CC34334FE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8" y="2501"/>
                <a:ext cx="113" cy="139"/>
              </a:xfrm>
              <a:custGeom>
                <a:avLst/>
                <a:gdLst>
                  <a:gd name="T0" fmla="*/ 1552 w 45"/>
                  <a:gd name="T1" fmla="*/ 0 h 52"/>
                  <a:gd name="T2" fmla="*/ 794 w 45"/>
                  <a:gd name="T3" fmla="*/ 56 h 52"/>
                  <a:gd name="T4" fmla="*/ 0 w 45"/>
                  <a:gd name="T5" fmla="*/ 150 h 52"/>
                  <a:gd name="T6" fmla="*/ 316 w 45"/>
                  <a:gd name="T7" fmla="*/ 973 h 52"/>
                  <a:gd name="T8" fmla="*/ 555 w 45"/>
                  <a:gd name="T9" fmla="*/ 1836 h 52"/>
                  <a:gd name="T10" fmla="*/ 681 w 45"/>
                  <a:gd name="T11" fmla="*/ 2136 h 52"/>
                  <a:gd name="T12" fmla="*/ 630 w 45"/>
                  <a:gd name="T13" fmla="*/ 2502 h 52"/>
                  <a:gd name="T14" fmla="*/ 1155 w 45"/>
                  <a:gd name="T15" fmla="*/ 2601 h 52"/>
                  <a:gd name="T16" fmla="*/ 1343 w 45"/>
                  <a:gd name="T17" fmla="*/ 2045 h 52"/>
                  <a:gd name="T18" fmla="*/ 1790 w 45"/>
                  <a:gd name="T19" fmla="*/ 708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5" h="52">
                    <a:moveTo>
                      <a:pt x="39" y="0"/>
                    </a:moveTo>
                    <a:cubicBezTo>
                      <a:pt x="33" y="0"/>
                      <a:pt x="26" y="0"/>
                      <a:pt x="20" y="1"/>
                    </a:cubicBezTo>
                    <a:cubicBezTo>
                      <a:pt x="14" y="1"/>
                      <a:pt x="6" y="1"/>
                      <a:pt x="0" y="3"/>
                    </a:cubicBezTo>
                    <a:cubicBezTo>
                      <a:pt x="2" y="12"/>
                      <a:pt x="4" y="10"/>
                      <a:pt x="8" y="19"/>
                    </a:cubicBezTo>
                    <a:cubicBezTo>
                      <a:pt x="11" y="25"/>
                      <a:pt x="12" y="31"/>
                      <a:pt x="14" y="36"/>
                    </a:cubicBezTo>
                    <a:cubicBezTo>
                      <a:pt x="15" y="38"/>
                      <a:pt x="17" y="40"/>
                      <a:pt x="17" y="42"/>
                    </a:cubicBezTo>
                    <a:cubicBezTo>
                      <a:pt x="17" y="44"/>
                      <a:pt x="15" y="47"/>
                      <a:pt x="16" y="49"/>
                    </a:cubicBezTo>
                    <a:cubicBezTo>
                      <a:pt x="17" y="51"/>
                      <a:pt x="27" y="52"/>
                      <a:pt x="29" y="51"/>
                    </a:cubicBezTo>
                    <a:cubicBezTo>
                      <a:pt x="32" y="49"/>
                      <a:pt x="32" y="42"/>
                      <a:pt x="34" y="40"/>
                    </a:cubicBezTo>
                    <a:cubicBezTo>
                      <a:pt x="39" y="32"/>
                      <a:pt x="44" y="23"/>
                      <a:pt x="45" y="14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35" name="Freeform 59">
                <a:extLst>
                  <a:ext uri="{FF2B5EF4-FFF2-40B4-BE49-F238E27FC236}">
                    <a16:creationId xmlns:a16="http://schemas.microsoft.com/office/drawing/2014/main" id="{4936535D-07A8-4445-AD81-04A8B0933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" y="2573"/>
                <a:ext cx="471" cy="139"/>
              </a:xfrm>
              <a:custGeom>
                <a:avLst/>
                <a:gdLst>
                  <a:gd name="T0" fmla="*/ 2560 w 188"/>
                  <a:gd name="T1" fmla="*/ 1679 h 52"/>
                  <a:gd name="T2" fmla="*/ 5128 w 188"/>
                  <a:gd name="T3" fmla="*/ 2408 h 52"/>
                  <a:gd name="T4" fmla="*/ 7406 w 188"/>
                  <a:gd name="T5" fmla="*/ 1986 h 52"/>
                  <a:gd name="T6" fmla="*/ 5316 w 188"/>
                  <a:gd name="T7" fmla="*/ 2101 h 52"/>
                  <a:gd name="T8" fmla="*/ 2906 w 188"/>
                  <a:gd name="T9" fmla="*/ 1371 h 52"/>
                  <a:gd name="T10" fmla="*/ 0 w 188"/>
                  <a:gd name="T11" fmla="*/ 0 h 52"/>
                  <a:gd name="T12" fmla="*/ 2560 w 188"/>
                  <a:gd name="T13" fmla="*/ 1679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52">
                    <a:moveTo>
                      <a:pt x="65" y="33"/>
                    </a:moveTo>
                    <a:cubicBezTo>
                      <a:pt x="80" y="34"/>
                      <a:pt x="111" y="42"/>
                      <a:pt x="130" y="47"/>
                    </a:cubicBezTo>
                    <a:cubicBezTo>
                      <a:pt x="149" y="52"/>
                      <a:pt x="171" y="51"/>
                      <a:pt x="188" y="39"/>
                    </a:cubicBezTo>
                    <a:cubicBezTo>
                      <a:pt x="176" y="48"/>
                      <a:pt x="153" y="46"/>
                      <a:pt x="135" y="41"/>
                    </a:cubicBezTo>
                    <a:cubicBezTo>
                      <a:pt x="117" y="36"/>
                      <a:pt x="93" y="29"/>
                      <a:pt x="74" y="27"/>
                    </a:cubicBezTo>
                    <a:cubicBezTo>
                      <a:pt x="55" y="26"/>
                      <a:pt x="15" y="11"/>
                      <a:pt x="0" y="0"/>
                    </a:cubicBezTo>
                    <a:cubicBezTo>
                      <a:pt x="3" y="8"/>
                      <a:pt x="51" y="32"/>
                      <a:pt x="65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36" name="Freeform 60">
                <a:extLst>
                  <a:ext uri="{FF2B5EF4-FFF2-40B4-BE49-F238E27FC236}">
                    <a16:creationId xmlns:a16="http://schemas.microsoft.com/office/drawing/2014/main" id="{F8588680-814E-457C-90B1-DFEA6C634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1" y="2789"/>
                <a:ext cx="132" cy="136"/>
              </a:xfrm>
              <a:custGeom>
                <a:avLst/>
                <a:gdLst>
                  <a:gd name="T0" fmla="*/ 0 w 53"/>
                  <a:gd name="T1" fmla="*/ 1971 h 51"/>
                  <a:gd name="T2" fmla="*/ 2040 w 53"/>
                  <a:gd name="T3" fmla="*/ 0 h 51"/>
                  <a:gd name="T4" fmla="*/ 0 w 53"/>
                  <a:gd name="T5" fmla="*/ 197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1">
                    <a:moveTo>
                      <a:pt x="0" y="39"/>
                    </a:moveTo>
                    <a:cubicBezTo>
                      <a:pt x="18" y="41"/>
                      <a:pt x="45" y="32"/>
                      <a:pt x="53" y="0"/>
                    </a:cubicBezTo>
                    <a:cubicBezTo>
                      <a:pt x="52" y="21"/>
                      <a:pt x="39" y="51"/>
                      <a:pt x="0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37" name="Freeform 61">
                <a:extLst>
                  <a:ext uri="{FF2B5EF4-FFF2-40B4-BE49-F238E27FC236}">
                    <a16:creationId xmlns:a16="http://schemas.microsoft.com/office/drawing/2014/main" id="{81F96203-A787-4BD9-B7C6-3ABA8CB52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3" y="2669"/>
                <a:ext cx="175" cy="139"/>
              </a:xfrm>
              <a:custGeom>
                <a:avLst/>
                <a:gdLst>
                  <a:gd name="T0" fmla="*/ 0 w 70"/>
                  <a:gd name="T1" fmla="*/ 2294 h 52"/>
                  <a:gd name="T2" fmla="*/ 1175 w 70"/>
                  <a:gd name="T3" fmla="*/ 251 h 52"/>
                  <a:gd name="T4" fmla="*/ 2000 w 70"/>
                  <a:gd name="T5" fmla="*/ 56 h 52"/>
                  <a:gd name="T6" fmla="*/ 2738 w 70"/>
                  <a:gd name="T7" fmla="*/ 307 h 52"/>
                  <a:gd name="T8" fmla="*/ 1645 w 70"/>
                  <a:gd name="T9" fmla="*/ 2657 h 52"/>
                  <a:gd name="T10" fmla="*/ 1563 w 70"/>
                  <a:gd name="T11" fmla="*/ 1836 h 52"/>
                  <a:gd name="T12" fmla="*/ 1458 w 70"/>
                  <a:gd name="T13" fmla="*/ 1128 h 52"/>
                  <a:gd name="T14" fmla="*/ 1063 w 70"/>
                  <a:gd name="T15" fmla="*/ 1222 h 52"/>
                  <a:gd name="T16" fmla="*/ 363 w 70"/>
                  <a:gd name="T17" fmla="*/ 179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52">
                    <a:moveTo>
                      <a:pt x="0" y="45"/>
                    </a:moveTo>
                    <a:cubicBezTo>
                      <a:pt x="6" y="30"/>
                      <a:pt x="15" y="13"/>
                      <a:pt x="30" y="5"/>
                    </a:cubicBezTo>
                    <a:cubicBezTo>
                      <a:pt x="36" y="1"/>
                      <a:pt x="44" y="0"/>
                      <a:pt x="51" y="1"/>
                    </a:cubicBezTo>
                    <a:cubicBezTo>
                      <a:pt x="56" y="2"/>
                      <a:pt x="66" y="2"/>
                      <a:pt x="70" y="6"/>
                    </a:cubicBezTo>
                    <a:cubicBezTo>
                      <a:pt x="49" y="6"/>
                      <a:pt x="41" y="35"/>
                      <a:pt x="42" y="52"/>
                    </a:cubicBezTo>
                    <a:cubicBezTo>
                      <a:pt x="41" y="46"/>
                      <a:pt x="40" y="41"/>
                      <a:pt x="40" y="36"/>
                    </a:cubicBezTo>
                    <a:cubicBezTo>
                      <a:pt x="40" y="32"/>
                      <a:pt x="41" y="26"/>
                      <a:pt x="37" y="22"/>
                    </a:cubicBezTo>
                    <a:cubicBezTo>
                      <a:pt x="34" y="20"/>
                      <a:pt x="31" y="22"/>
                      <a:pt x="27" y="24"/>
                    </a:cubicBezTo>
                    <a:cubicBezTo>
                      <a:pt x="21" y="28"/>
                      <a:pt x="15" y="32"/>
                      <a:pt x="9" y="35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38" name="Freeform 62">
                <a:extLst>
                  <a:ext uri="{FF2B5EF4-FFF2-40B4-BE49-F238E27FC236}">
                    <a16:creationId xmlns:a16="http://schemas.microsoft.com/office/drawing/2014/main" id="{902DFD4B-3C06-449C-B14A-382349CEB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917"/>
                <a:ext cx="173" cy="171"/>
              </a:xfrm>
              <a:custGeom>
                <a:avLst/>
                <a:gdLst>
                  <a:gd name="T0" fmla="*/ 0 w 69"/>
                  <a:gd name="T1" fmla="*/ 1371 h 64"/>
                  <a:gd name="T2" fmla="*/ 471 w 69"/>
                  <a:gd name="T3" fmla="*/ 2557 h 64"/>
                  <a:gd name="T4" fmla="*/ 1622 w 69"/>
                  <a:gd name="T5" fmla="*/ 3262 h 64"/>
                  <a:gd name="T6" fmla="*/ 1231 w 69"/>
                  <a:gd name="T7" fmla="*/ 2349 h 64"/>
                  <a:gd name="T8" fmla="*/ 1860 w 69"/>
                  <a:gd name="T9" fmla="*/ 1793 h 64"/>
                  <a:gd name="T10" fmla="*/ 2728 w 69"/>
                  <a:gd name="T11" fmla="*/ 94 h 64"/>
                  <a:gd name="T12" fmla="*/ 1652 w 69"/>
                  <a:gd name="T13" fmla="*/ 150 h 64"/>
                  <a:gd name="T14" fmla="*/ 50 w 69"/>
                  <a:gd name="T15" fmla="*/ 1165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64">
                    <a:moveTo>
                      <a:pt x="0" y="27"/>
                    </a:moveTo>
                    <a:cubicBezTo>
                      <a:pt x="0" y="35"/>
                      <a:pt x="6" y="45"/>
                      <a:pt x="12" y="50"/>
                    </a:cubicBezTo>
                    <a:cubicBezTo>
                      <a:pt x="20" y="57"/>
                      <a:pt x="31" y="60"/>
                      <a:pt x="41" y="64"/>
                    </a:cubicBezTo>
                    <a:cubicBezTo>
                      <a:pt x="34" y="60"/>
                      <a:pt x="27" y="55"/>
                      <a:pt x="31" y="46"/>
                    </a:cubicBezTo>
                    <a:cubicBezTo>
                      <a:pt x="34" y="39"/>
                      <a:pt x="41" y="38"/>
                      <a:pt x="47" y="35"/>
                    </a:cubicBezTo>
                    <a:cubicBezTo>
                      <a:pt x="59" y="28"/>
                      <a:pt x="66" y="16"/>
                      <a:pt x="69" y="2"/>
                    </a:cubicBezTo>
                    <a:cubicBezTo>
                      <a:pt x="64" y="5"/>
                      <a:pt x="46" y="0"/>
                      <a:pt x="42" y="3"/>
                    </a:cubicBezTo>
                    <a:cubicBezTo>
                      <a:pt x="37" y="6"/>
                      <a:pt x="14" y="27"/>
                      <a:pt x="1" y="23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39" name="Freeform 63">
                <a:extLst>
                  <a:ext uri="{FF2B5EF4-FFF2-40B4-BE49-F238E27FC236}">
                    <a16:creationId xmlns:a16="http://schemas.microsoft.com/office/drawing/2014/main" id="{2E054FD0-C7F1-402C-80D5-F3E60942E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2904"/>
                <a:ext cx="90" cy="51"/>
              </a:xfrm>
              <a:custGeom>
                <a:avLst/>
                <a:gdLst>
                  <a:gd name="T0" fmla="*/ 0 w 36"/>
                  <a:gd name="T1" fmla="*/ 988 h 19"/>
                  <a:gd name="T2" fmla="*/ 1408 w 36"/>
                  <a:gd name="T3" fmla="*/ 150 h 19"/>
                  <a:gd name="T4" fmla="*/ 1063 w 36"/>
                  <a:gd name="T5" fmla="*/ 403 h 19"/>
                  <a:gd name="T6" fmla="*/ 1300 w 36"/>
                  <a:gd name="T7" fmla="*/ 829 h 19"/>
                  <a:gd name="T8" fmla="*/ 83 w 36"/>
                  <a:gd name="T9" fmla="*/ 92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19">
                    <a:moveTo>
                      <a:pt x="0" y="19"/>
                    </a:moveTo>
                    <a:cubicBezTo>
                      <a:pt x="11" y="12"/>
                      <a:pt x="20" y="0"/>
                      <a:pt x="36" y="3"/>
                    </a:cubicBezTo>
                    <a:cubicBezTo>
                      <a:pt x="33" y="4"/>
                      <a:pt x="28" y="5"/>
                      <a:pt x="27" y="8"/>
                    </a:cubicBezTo>
                    <a:cubicBezTo>
                      <a:pt x="27" y="11"/>
                      <a:pt x="32" y="14"/>
                      <a:pt x="33" y="16"/>
                    </a:cubicBezTo>
                    <a:cubicBezTo>
                      <a:pt x="26" y="14"/>
                      <a:pt x="8" y="15"/>
                      <a:pt x="2" y="18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40" name="Freeform 64">
                <a:extLst>
                  <a:ext uri="{FF2B5EF4-FFF2-40B4-BE49-F238E27FC236}">
                    <a16:creationId xmlns:a16="http://schemas.microsoft.com/office/drawing/2014/main" id="{CBEFF674-703F-4C44-B956-9CE49EC92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2499"/>
                <a:ext cx="90" cy="528"/>
              </a:xfrm>
              <a:custGeom>
                <a:avLst/>
                <a:gdLst>
                  <a:gd name="T0" fmla="*/ 1408 w 36"/>
                  <a:gd name="T1" fmla="*/ 0 h 198"/>
                  <a:gd name="T2" fmla="*/ 238 w 36"/>
                  <a:gd name="T3" fmla="*/ 2069 h 198"/>
                  <a:gd name="T4" fmla="*/ 158 w 36"/>
                  <a:gd name="T5" fmla="*/ 5256 h 198"/>
                  <a:gd name="T6" fmla="*/ 208 w 36"/>
                  <a:gd name="T7" fmla="*/ 7645 h 198"/>
                  <a:gd name="T8" fmla="*/ 863 w 36"/>
                  <a:gd name="T9" fmla="*/ 10013 h 198"/>
                  <a:gd name="T10" fmla="*/ 395 w 36"/>
                  <a:gd name="T11" fmla="*/ 7373 h 198"/>
                  <a:gd name="T12" fmla="*/ 363 w 36"/>
                  <a:gd name="T13" fmla="*/ 3187 h 198"/>
                  <a:gd name="T14" fmla="*/ 1408 w 36"/>
                  <a:gd name="T15" fmla="*/ 0 h 1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" h="198">
                    <a:moveTo>
                      <a:pt x="36" y="0"/>
                    </a:moveTo>
                    <a:cubicBezTo>
                      <a:pt x="23" y="10"/>
                      <a:pt x="10" y="25"/>
                      <a:pt x="6" y="41"/>
                    </a:cubicBezTo>
                    <a:cubicBezTo>
                      <a:pt x="3" y="57"/>
                      <a:pt x="4" y="91"/>
                      <a:pt x="4" y="104"/>
                    </a:cubicBezTo>
                    <a:cubicBezTo>
                      <a:pt x="4" y="117"/>
                      <a:pt x="0" y="137"/>
                      <a:pt x="5" y="151"/>
                    </a:cubicBezTo>
                    <a:cubicBezTo>
                      <a:pt x="10" y="164"/>
                      <a:pt x="26" y="188"/>
                      <a:pt x="22" y="198"/>
                    </a:cubicBezTo>
                    <a:cubicBezTo>
                      <a:pt x="29" y="178"/>
                      <a:pt x="15" y="158"/>
                      <a:pt x="10" y="146"/>
                    </a:cubicBezTo>
                    <a:cubicBezTo>
                      <a:pt x="6" y="133"/>
                      <a:pt x="7" y="85"/>
                      <a:pt x="9" y="63"/>
                    </a:cubicBezTo>
                    <a:cubicBezTo>
                      <a:pt x="11" y="41"/>
                      <a:pt x="12" y="16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41" name="Freeform 65">
                <a:extLst>
                  <a:ext uri="{FF2B5EF4-FFF2-40B4-BE49-F238E27FC236}">
                    <a16:creationId xmlns:a16="http://schemas.microsoft.com/office/drawing/2014/main" id="{153CD96D-6978-4267-A1EF-A60322C7A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" y="2501"/>
                <a:ext cx="80" cy="398"/>
              </a:xfrm>
              <a:custGeom>
                <a:avLst/>
                <a:gdLst>
                  <a:gd name="T0" fmla="*/ 438 w 32"/>
                  <a:gd name="T1" fmla="*/ 3203 h 149"/>
                  <a:gd name="T2" fmla="*/ 313 w 32"/>
                  <a:gd name="T3" fmla="*/ 6216 h 149"/>
                  <a:gd name="T4" fmla="*/ 1063 w 32"/>
                  <a:gd name="T5" fmla="*/ 7185 h 149"/>
                  <a:gd name="T6" fmla="*/ 438 w 32"/>
                  <a:gd name="T7" fmla="*/ 7434 h 149"/>
                  <a:gd name="T8" fmla="*/ 83 w 32"/>
                  <a:gd name="T9" fmla="*/ 5815 h 149"/>
                  <a:gd name="T10" fmla="*/ 83 w 32"/>
                  <a:gd name="T11" fmla="*/ 3411 h 149"/>
                  <a:gd name="T12" fmla="*/ 1250 w 32"/>
                  <a:gd name="T13" fmla="*/ 0 h 149"/>
                  <a:gd name="T14" fmla="*/ 438 w 32"/>
                  <a:gd name="T15" fmla="*/ 3203 h 1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149">
                    <a:moveTo>
                      <a:pt x="11" y="63"/>
                    </a:moveTo>
                    <a:cubicBezTo>
                      <a:pt x="6" y="81"/>
                      <a:pt x="9" y="106"/>
                      <a:pt x="8" y="122"/>
                    </a:cubicBezTo>
                    <a:cubicBezTo>
                      <a:pt x="8" y="138"/>
                      <a:pt x="13" y="144"/>
                      <a:pt x="27" y="141"/>
                    </a:cubicBezTo>
                    <a:cubicBezTo>
                      <a:pt x="23" y="144"/>
                      <a:pt x="21" y="149"/>
                      <a:pt x="11" y="146"/>
                    </a:cubicBezTo>
                    <a:cubicBezTo>
                      <a:pt x="0" y="143"/>
                      <a:pt x="0" y="126"/>
                      <a:pt x="2" y="114"/>
                    </a:cubicBezTo>
                    <a:cubicBezTo>
                      <a:pt x="3" y="102"/>
                      <a:pt x="0" y="79"/>
                      <a:pt x="2" y="67"/>
                    </a:cubicBezTo>
                    <a:cubicBezTo>
                      <a:pt x="4" y="55"/>
                      <a:pt x="26" y="10"/>
                      <a:pt x="32" y="0"/>
                    </a:cubicBezTo>
                    <a:cubicBezTo>
                      <a:pt x="26" y="10"/>
                      <a:pt x="13" y="54"/>
                      <a:pt x="11" y="63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42" name="Freeform 66">
                <a:extLst>
                  <a:ext uri="{FF2B5EF4-FFF2-40B4-BE49-F238E27FC236}">
                    <a16:creationId xmlns:a16="http://schemas.microsoft.com/office/drawing/2014/main" id="{71975878-D1E1-4547-81C0-D52FFF865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2936"/>
                <a:ext cx="262" cy="269"/>
              </a:xfrm>
              <a:custGeom>
                <a:avLst/>
                <a:gdLst>
                  <a:gd name="T0" fmla="*/ 0 w 105"/>
                  <a:gd name="T1" fmla="*/ 5079 h 101"/>
                  <a:gd name="T2" fmla="*/ 187 w 105"/>
                  <a:gd name="T3" fmla="*/ 2477 h 101"/>
                  <a:gd name="T4" fmla="*/ 1245 w 105"/>
                  <a:gd name="T5" fmla="*/ 56 h 101"/>
                  <a:gd name="T6" fmla="*/ 2485 w 105"/>
                  <a:gd name="T7" fmla="*/ 453 h 101"/>
                  <a:gd name="T8" fmla="*/ 3294 w 105"/>
                  <a:gd name="T9" fmla="*/ 1420 h 101"/>
                  <a:gd name="T10" fmla="*/ 4072 w 105"/>
                  <a:gd name="T11" fmla="*/ 1966 h 101"/>
                  <a:gd name="T12" fmla="*/ 1861 w 105"/>
                  <a:gd name="T13" fmla="*/ 1420 h 101"/>
                  <a:gd name="T14" fmla="*/ 541 w 105"/>
                  <a:gd name="T15" fmla="*/ 2759 h 101"/>
                  <a:gd name="T16" fmla="*/ 0 w 105"/>
                  <a:gd name="T17" fmla="*/ 5079 h 1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101">
                    <a:moveTo>
                      <a:pt x="0" y="101"/>
                    </a:moveTo>
                    <a:cubicBezTo>
                      <a:pt x="0" y="85"/>
                      <a:pt x="3" y="60"/>
                      <a:pt x="5" y="49"/>
                    </a:cubicBezTo>
                    <a:cubicBezTo>
                      <a:pt x="7" y="38"/>
                      <a:pt x="14" y="4"/>
                      <a:pt x="32" y="1"/>
                    </a:cubicBezTo>
                    <a:cubicBezTo>
                      <a:pt x="40" y="0"/>
                      <a:pt x="56" y="3"/>
                      <a:pt x="64" y="9"/>
                    </a:cubicBezTo>
                    <a:cubicBezTo>
                      <a:pt x="74" y="15"/>
                      <a:pt x="77" y="25"/>
                      <a:pt x="85" y="28"/>
                    </a:cubicBezTo>
                    <a:cubicBezTo>
                      <a:pt x="99" y="35"/>
                      <a:pt x="105" y="39"/>
                      <a:pt x="105" y="39"/>
                    </a:cubicBezTo>
                    <a:cubicBezTo>
                      <a:pt x="87" y="35"/>
                      <a:pt x="69" y="27"/>
                      <a:pt x="48" y="28"/>
                    </a:cubicBezTo>
                    <a:cubicBezTo>
                      <a:pt x="27" y="28"/>
                      <a:pt x="19" y="31"/>
                      <a:pt x="14" y="55"/>
                    </a:cubicBezTo>
                    <a:cubicBezTo>
                      <a:pt x="9" y="78"/>
                      <a:pt x="1" y="87"/>
                      <a:pt x="0" y="101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43" name="Freeform 67">
                <a:extLst>
                  <a:ext uri="{FF2B5EF4-FFF2-40B4-BE49-F238E27FC236}">
                    <a16:creationId xmlns:a16="http://schemas.microsoft.com/office/drawing/2014/main" id="{04EA069C-555D-40E4-ADBE-6E2B31852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2864"/>
                <a:ext cx="257" cy="115"/>
              </a:xfrm>
              <a:custGeom>
                <a:avLst/>
                <a:gdLst>
                  <a:gd name="T0" fmla="*/ 1707 w 103"/>
                  <a:gd name="T1" fmla="*/ 1187 h 43"/>
                  <a:gd name="T2" fmla="*/ 3990 w 103"/>
                  <a:gd name="T3" fmla="*/ 2204 h 43"/>
                  <a:gd name="T4" fmla="*/ 2440 w 103"/>
                  <a:gd name="T5" fmla="*/ 1380 h 43"/>
                  <a:gd name="T6" fmla="*/ 0 w 103"/>
                  <a:gd name="T7" fmla="*/ 94 h 43"/>
                  <a:gd name="T8" fmla="*/ 1707 w 103"/>
                  <a:gd name="T9" fmla="*/ 118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43">
                    <a:moveTo>
                      <a:pt x="44" y="23"/>
                    </a:moveTo>
                    <a:cubicBezTo>
                      <a:pt x="57" y="31"/>
                      <a:pt x="84" y="43"/>
                      <a:pt x="103" y="43"/>
                    </a:cubicBezTo>
                    <a:cubicBezTo>
                      <a:pt x="95" y="43"/>
                      <a:pt x="77" y="36"/>
                      <a:pt x="63" y="27"/>
                    </a:cubicBezTo>
                    <a:cubicBezTo>
                      <a:pt x="49" y="17"/>
                      <a:pt x="15" y="0"/>
                      <a:pt x="0" y="2"/>
                    </a:cubicBezTo>
                    <a:cubicBezTo>
                      <a:pt x="10" y="3"/>
                      <a:pt x="28" y="15"/>
                      <a:pt x="44" y="23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44" name="Freeform 68">
                <a:extLst>
                  <a:ext uri="{FF2B5EF4-FFF2-40B4-BE49-F238E27FC236}">
                    <a16:creationId xmlns:a16="http://schemas.microsoft.com/office/drawing/2014/main" id="{53768043-AD12-4101-A9E6-6D1904A2E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" y="3299"/>
                <a:ext cx="240" cy="77"/>
              </a:xfrm>
              <a:custGeom>
                <a:avLst/>
                <a:gdLst>
                  <a:gd name="T0" fmla="*/ 0 w 96"/>
                  <a:gd name="T1" fmla="*/ 0 h 29"/>
                  <a:gd name="T2" fmla="*/ 438 w 96"/>
                  <a:gd name="T3" fmla="*/ 1235 h 29"/>
                  <a:gd name="T4" fmla="*/ 1063 w 96"/>
                  <a:gd name="T5" fmla="*/ 1197 h 29"/>
                  <a:gd name="T6" fmla="*/ 3750 w 96"/>
                  <a:gd name="T7" fmla="*/ 542 h 29"/>
                  <a:gd name="T8" fmla="*/ 1488 w 96"/>
                  <a:gd name="T9" fmla="*/ 451 h 29"/>
                  <a:gd name="T10" fmla="*/ 0 w 96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29">
                    <a:moveTo>
                      <a:pt x="0" y="0"/>
                    </a:moveTo>
                    <a:cubicBezTo>
                      <a:pt x="6" y="9"/>
                      <a:pt x="9" y="21"/>
                      <a:pt x="11" y="25"/>
                    </a:cubicBezTo>
                    <a:cubicBezTo>
                      <a:pt x="13" y="29"/>
                      <a:pt x="20" y="27"/>
                      <a:pt x="27" y="24"/>
                    </a:cubicBezTo>
                    <a:cubicBezTo>
                      <a:pt x="35" y="22"/>
                      <a:pt x="51" y="4"/>
                      <a:pt x="96" y="11"/>
                    </a:cubicBezTo>
                    <a:cubicBezTo>
                      <a:pt x="71" y="7"/>
                      <a:pt x="55" y="4"/>
                      <a:pt x="38" y="9"/>
                    </a:cubicBezTo>
                    <a:cubicBezTo>
                      <a:pt x="21" y="14"/>
                      <a:pt x="11" y="21"/>
                      <a:pt x="0" y="0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45" name="Freeform 69">
                <a:extLst>
                  <a:ext uri="{FF2B5EF4-FFF2-40B4-BE49-F238E27FC236}">
                    <a16:creationId xmlns:a16="http://schemas.microsoft.com/office/drawing/2014/main" id="{EBB57989-EFC3-43F8-BF59-CCF557626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" y="3440"/>
                <a:ext cx="147" cy="269"/>
              </a:xfrm>
              <a:custGeom>
                <a:avLst/>
                <a:gdLst>
                  <a:gd name="T0" fmla="*/ 1732 w 59"/>
                  <a:gd name="T1" fmla="*/ 0 h 101"/>
                  <a:gd name="T2" fmla="*/ 0 w 59"/>
                  <a:gd name="T3" fmla="*/ 5079 h 101"/>
                  <a:gd name="T4" fmla="*/ 2011 w 59"/>
                  <a:gd name="T5" fmla="*/ 2908 h 101"/>
                  <a:gd name="T6" fmla="*/ 1732 w 59"/>
                  <a:gd name="T7" fmla="*/ 0 h 1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" h="101">
                    <a:moveTo>
                      <a:pt x="45" y="0"/>
                    </a:moveTo>
                    <a:cubicBezTo>
                      <a:pt x="50" y="21"/>
                      <a:pt x="56" y="74"/>
                      <a:pt x="0" y="101"/>
                    </a:cubicBezTo>
                    <a:cubicBezTo>
                      <a:pt x="28" y="98"/>
                      <a:pt x="46" y="83"/>
                      <a:pt x="52" y="58"/>
                    </a:cubicBezTo>
                    <a:cubicBezTo>
                      <a:pt x="59" y="32"/>
                      <a:pt x="50" y="9"/>
                      <a:pt x="45" y="0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46" name="Freeform 70">
                <a:extLst>
                  <a:ext uri="{FF2B5EF4-FFF2-40B4-BE49-F238E27FC236}">
                    <a16:creationId xmlns:a16="http://schemas.microsoft.com/office/drawing/2014/main" id="{C0192CA9-624A-4434-AD78-BBEA3F700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6" y="3293"/>
                <a:ext cx="137" cy="286"/>
              </a:xfrm>
              <a:custGeom>
                <a:avLst/>
                <a:gdLst>
                  <a:gd name="T0" fmla="*/ 30 w 55"/>
                  <a:gd name="T1" fmla="*/ 3416 h 107"/>
                  <a:gd name="T2" fmla="*/ 0 w 55"/>
                  <a:gd name="T3" fmla="*/ 5458 h 107"/>
                  <a:gd name="T4" fmla="*/ 1960 w 55"/>
                  <a:gd name="T5" fmla="*/ 3114 h 107"/>
                  <a:gd name="T6" fmla="*/ 1701 w 55"/>
                  <a:gd name="T7" fmla="*/ 1222 h 107"/>
                  <a:gd name="T8" fmla="*/ 1420 w 55"/>
                  <a:gd name="T9" fmla="*/ 513 h 107"/>
                  <a:gd name="T10" fmla="*/ 570 w 55"/>
                  <a:gd name="T11" fmla="*/ 401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" h="107">
                    <a:moveTo>
                      <a:pt x="1" y="67"/>
                    </a:moveTo>
                    <a:cubicBezTo>
                      <a:pt x="9" y="79"/>
                      <a:pt x="3" y="95"/>
                      <a:pt x="0" y="107"/>
                    </a:cubicBezTo>
                    <a:cubicBezTo>
                      <a:pt x="26" y="101"/>
                      <a:pt x="45" y="87"/>
                      <a:pt x="51" y="61"/>
                    </a:cubicBezTo>
                    <a:cubicBezTo>
                      <a:pt x="55" y="47"/>
                      <a:pt x="47" y="37"/>
                      <a:pt x="44" y="24"/>
                    </a:cubicBezTo>
                    <a:cubicBezTo>
                      <a:pt x="42" y="18"/>
                      <a:pt x="40" y="16"/>
                      <a:pt x="37" y="10"/>
                    </a:cubicBezTo>
                    <a:cubicBezTo>
                      <a:pt x="30" y="0"/>
                      <a:pt x="24" y="0"/>
                      <a:pt x="15" y="8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47" name="Freeform 71">
                <a:extLst>
                  <a:ext uri="{FF2B5EF4-FFF2-40B4-BE49-F238E27FC236}">
                    <a16:creationId xmlns:a16="http://schemas.microsoft.com/office/drawing/2014/main" id="{35335287-8D24-4769-A25B-7557CCF2E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3392"/>
                <a:ext cx="185" cy="277"/>
              </a:xfrm>
              <a:custGeom>
                <a:avLst/>
                <a:gdLst>
                  <a:gd name="T0" fmla="*/ 0 w 74"/>
                  <a:gd name="T1" fmla="*/ 0 h 104"/>
                  <a:gd name="T2" fmla="*/ 2895 w 74"/>
                  <a:gd name="T3" fmla="*/ 5236 h 104"/>
                  <a:gd name="T4" fmla="*/ 0 w 74"/>
                  <a:gd name="T5" fmla="*/ 0 h 10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4" h="104">
                    <a:moveTo>
                      <a:pt x="0" y="0"/>
                    </a:moveTo>
                    <a:cubicBezTo>
                      <a:pt x="6" y="21"/>
                      <a:pt x="34" y="90"/>
                      <a:pt x="74" y="104"/>
                    </a:cubicBezTo>
                    <a:cubicBezTo>
                      <a:pt x="54" y="92"/>
                      <a:pt x="8" y="23"/>
                      <a:pt x="0" y="0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48" name="Freeform 72">
                <a:extLst>
                  <a:ext uri="{FF2B5EF4-FFF2-40B4-BE49-F238E27FC236}">
                    <a16:creationId xmlns:a16="http://schemas.microsoft.com/office/drawing/2014/main" id="{1402EDBE-ABCF-47F6-A092-9044DA436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5" y="3509"/>
                <a:ext cx="136" cy="208"/>
              </a:xfrm>
              <a:custGeom>
                <a:avLst/>
                <a:gdLst>
                  <a:gd name="T0" fmla="*/ 0 w 54"/>
                  <a:gd name="T1" fmla="*/ 2936 h 78"/>
                  <a:gd name="T2" fmla="*/ 2176 w 54"/>
                  <a:gd name="T3" fmla="*/ 0 h 78"/>
                  <a:gd name="T4" fmla="*/ 285 w 54"/>
                  <a:gd name="T5" fmla="*/ 3549 h 78"/>
                  <a:gd name="T6" fmla="*/ 50 w 54"/>
                  <a:gd name="T7" fmla="*/ 3093 h 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78">
                    <a:moveTo>
                      <a:pt x="0" y="58"/>
                    </a:moveTo>
                    <a:cubicBezTo>
                      <a:pt x="12" y="42"/>
                      <a:pt x="46" y="5"/>
                      <a:pt x="54" y="0"/>
                    </a:cubicBezTo>
                    <a:cubicBezTo>
                      <a:pt x="44" y="14"/>
                      <a:pt x="6" y="62"/>
                      <a:pt x="7" y="70"/>
                    </a:cubicBezTo>
                    <a:cubicBezTo>
                      <a:pt x="8" y="78"/>
                      <a:pt x="1" y="61"/>
                      <a:pt x="1" y="61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49" name="Freeform 73">
                <a:extLst>
                  <a:ext uri="{FF2B5EF4-FFF2-40B4-BE49-F238E27FC236}">
                    <a16:creationId xmlns:a16="http://schemas.microsoft.com/office/drawing/2014/main" id="{6FA5A10A-FBE3-499B-AA50-0E75EA55F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3392"/>
                <a:ext cx="216" cy="304"/>
              </a:xfrm>
              <a:custGeom>
                <a:avLst/>
                <a:gdLst>
                  <a:gd name="T0" fmla="*/ 2946 w 86"/>
                  <a:gd name="T1" fmla="*/ 0 h 114"/>
                  <a:gd name="T2" fmla="*/ 2549 w 86"/>
                  <a:gd name="T3" fmla="*/ 2027 h 114"/>
                  <a:gd name="T4" fmla="*/ 0 w 86"/>
                  <a:gd name="T5" fmla="*/ 5768 h 114"/>
                  <a:gd name="T6" fmla="*/ 2075 w 86"/>
                  <a:gd name="T7" fmla="*/ 1971 h 114"/>
                  <a:gd name="T8" fmla="*/ 2946 w 86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114">
                    <a:moveTo>
                      <a:pt x="74" y="0"/>
                    </a:moveTo>
                    <a:cubicBezTo>
                      <a:pt x="80" y="12"/>
                      <a:pt x="86" y="16"/>
                      <a:pt x="64" y="40"/>
                    </a:cubicBezTo>
                    <a:cubicBezTo>
                      <a:pt x="43" y="64"/>
                      <a:pt x="8" y="98"/>
                      <a:pt x="0" y="114"/>
                    </a:cubicBezTo>
                    <a:cubicBezTo>
                      <a:pt x="8" y="90"/>
                      <a:pt x="42" y="54"/>
                      <a:pt x="52" y="39"/>
                    </a:cubicBezTo>
                    <a:cubicBezTo>
                      <a:pt x="62" y="24"/>
                      <a:pt x="74" y="14"/>
                      <a:pt x="74" y="0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50" name="Freeform 74">
                <a:extLst>
                  <a:ext uri="{FF2B5EF4-FFF2-40B4-BE49-F238E27FC236}">
                    <a16:creationId xmlns:a16="http://schemas.microsoft.com/office/drawing/2014/main" id="{A30E8274-23EA-4B47-B60C-B2954AD99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" y="3392"/>
                <a:ext cx="136" cy="83"/>
              </a:xfrm>
              <a:custGeom>
                <a:avLst/>
                <a:gdLst>
                  <a:gd name="T0" fmla="*/ 0 w 54"/>
                  <a:gd name="T1" fmla="*/ 881 h 31"/>
                  <a:gd name="T2" fmla="*/ 1851 w 54"/>
                  <a:gd name="T3" fmla="*/ 1590 h 31"/>
                  <a:gd name="T4" fmla="*/ 2043 w 54"/>
                  <a:gd name="T5" fmla="*/ 0 h 31"/>
                  <a:gd name="T6" fmla="*/ 718 w 54"/>
                  <a:gd name="T7" fmla="*/ 56 h 31"/>
                  <a:gd name="T8" fmla="*/ 0 w 54"/>
                  <a:gd name="T9" fmla="*/ 88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31">
                    <a:moveTo>
                      <a:pt x="0" y="17"/>
                    </a:moveTo>
                    <a:cubicBezTo>
                      <a:pt x="14" y="19"/>
                      <a:pt x="44" y="26"/>
                      <a:pt x="46" y="31"/>
                    </a:cubicBezTo>
                    <a:cubicBezTo>
                      <a:pt x="52" y="20"/>
                      <a:pt x="54" y="4"/>
                      <a:pt x="51" y="0"/>
                    </a:cubicBezTo>
                    <a:cubicBezTo>
                      <a:pt x="44" y="3"/>
                      <a:pt x="22" y="5"/>
                      <a:pt x="18" y="1"/>
                    </a:cubicBezTo>
                    <a:cubicBezTo>
                      <a:pt x="30" y="9"/>
                      <a:pt x="25" y="21"/>
                      <a:pt x="0" y="17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51" name="Freeform 75">
                <a:extLst>
                  <a:ext uri="{FF2B5EF4-FFF2-40B4-BE49-F238E27FC236}">
                    <a16:creationId xmlns:a16="http://schemas.microsoft.com/office/drawing/2014/main" id="{0FA93AAD-7A9E-4E8B-8666-B48646814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2907"/>
                <a:ext cx="88" cy="160"/>
              </a:xfrm>
              <a:custGeom>
                <a:avLst/>
                <a:gdLst>
                  <a:gd name="T0" fmla="*/ 1398 w 35"/>
                  <a:gd name="T1" fmla="*/ 1117 h 60"/>
                  <a:gd name="T2" fmla="*/ 1164 w 35"/>
                  <a:gd name="T3" fmla="*/ 819 h 60"/>
                  <a:gd name="T4" fmla="*/ 209 w 35"/>
                  <a:gd name="T5" fmla="*/ 397 h 60"/>
                  <a:gd name="T6" fmla="*/ 606 w 35"/>
                  <a:gd name="T7" fmla="*/ 3037 h 60"/>
                  <a:gd name="T8" fmla="*/ 840 w 35"/>
                  <a:gd name="T9" fmla="*/ 1571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60">
                    <a:moveTo>
                      <a:pt x="35" y="22"/>
                    </a:moveTo>
                    <a:cubicBezTo>
                      <a:pt x="34" y="20"/>
                      <a:pt x="32" y="18"/>
                      <a:pt x="29" y="16"/>
                    </a:cubicBezTo>
                    <a:cubicBezTo>
                      <a:pt x="18" y="6"/>
                      <a:pt x="0" y="0"/>
                      <a:pt x="5" y="8"/>
                    </a:cubicBezTo>
                    <a:cubicBezTo>
                      <a:pt x="12" y="18"/>
                      <a:pt x="19" y="43"/>
                      <a:pt x="15" y="60"/>
                    </a:cubicBezTo>
                    <a:cubicBezTo>
                      <a:pt x="24" y="49"/>
                      <a:pt x="17" y="34"/>
                      <a:pt x="21" y="31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52" name="Freeform 76">
                <a:extLst>
                  <a:ext uri="{FF2B5EF4-FFF2-40B4-BE49-F238E27FC236}">
                    <a16:creationId xmlns:a16="http://schemas.microsoft.com/office/drawing/2014/main" id="{4781378F-2831-4F19-9025-DD6F09DB5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" y="2501"/>
                <a:ext cx="165" cy="147"/>
              </a:xfrm>
              <a:custGeom>
                <a:avLst/>
                <a:gdLst>
                  <a:gd name="T0" fmla="*/ 833 w 66"/>
                  <a:gd name="T1" fmla="*/ 94 h 55"/>
                  <a:gd name="T2" fmla="*/ 2583 w 66"/>
                  <a:gd name="T3" fmla="*/ 2806 h 55"/>
                  <a:gd name="T4" fmla="*/ 0 w 66"/>
                  <a:gd name="T5" fmla="*/ 0 h 5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" h="55">
                    <a:moveTo>
                      <a:pt x="21" y="2"/>
                    </a:moveTo>
                    <a:cubicBezTo>
                      <a:pt x="39" y="7"/>
                      <a:pt x="59" y="28"/>
                      <a:pt x="66" y="55"/>
                    </a:cubicBezTo>
                    <a:cubicBezTo>
                      <a:pt x="59" y="42"/>
                      <a:pt x="27" y="0"/>
                      <a:pt x="0" y="0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53" name="Freeform 77">
                <a:extLst>
                  <a:ext uri="{FF2B5EF4-FFF2-40B4-BE49-F238E27FC236}">
                    <a16:creationId xmlns:a16="http://schemas.microsoft.com/office/drawing/2014/main" id="{924D0689-D084-4DE4-98A6-704494B1B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2507"/>
                <a:ext cx="152" cy="320"/>
              </a:xfrm>
              <a:custGeom>
                <a:avLst/>
                <a:gdLst>
                  <a:gd name="T0" fmla="*/ 229 w 61"/>
                  <a:gd name="T1" fmla="*/ 6008 h 120"/>
                  <a:gd name="T2" fmla="*/ 1702 w 61"/>
                  <a:gd name="T3" fmla="*/ 3640 h 120"/>
                  <a:gd name="T4" fmla="*/ 2352 w 61"/>
                  <a:gd name="T5" fmla="*/ 0 h 120"/>
                  <a:gd name="T6" fmla="*/ 932 w 61"/>
                  <a:gd name="T7" fmla="*/ 4552 h 120"/>
                  <a:gd name="T8" fmla="*/ 75 w 61"/>
                  <a:gd name="T9" fmla="*/ 4189 h 120"/>
                  <a:gd name="T10" fmla="*/ 0 w 61"/>
                  <a:gd name="T11" fmla="*/ 5005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1" h="120">
                    <a:moveTo>
                      <a:pt x="6" y="119"/>
                    </a:moveTo>
                    <a:cubicBezTo>
                      <a:pt x="18" y="120"/>
                      <a:pt x="41" y="94"/>
                      <a:pt x="44" y="72"/>
                    </a:cubicBezTo>
                    <a:cubicBezTo>
                      <a:pt x="46" y="50"/>
                      <a:pt x="49" y="18"/>
                      <a:pt x="61" y="0"/>
                    </a:cubicBezTo>
                    <a:cubicBezTo>
                      <a:pt x="50" y="8"/>
                      <a:pt x="34" y="75"/>
                      <a:pt x="24" y="90"/>
                    </a:cubicBezTo>
                    <a:cubicBezTo>
                      <a:pt x="13" y="104"/>
                      <a:pt x="2" y="98"/>
                      <a:pt x="2" y="83"/>
                    </a:cubicBezTo>
                    <a:cubicBezTo>
                      <a:pt x="0" y="99"/>
                      <a:pt x="0" y="99"/>
                      <a:pt x="0" y="99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54" name="Freeform 78">
                <a:extLst>
                  <a:ext uri="{FF2B5EF4-FFF2-40B4-BE49-F238E27FC236}">
                    <a16:creationId xmlns:a16="http://schemas.microsoft.com/office/drawing/2014/main" id="{31B619E0-0239-4446-B0A2-0DCCEA0EC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2936"/>
                <a:ext cx="120" cy="123"/>
              </a:xfrm>
              <a:custGeom>
                <a:avLst/>
                <a:gdLst>
                  <a:gd name="T0" fmla="*/ 1845 w 48"/>
                  <a:gd name="T1" fmla="*/ 615 h 46"/>
                  <a:gd name="T2" fmla="*/ 363 w 48"/>
                  <a:gd name="T3" fmla="*/ 671 h 46"/>
                  <a:gd name="T4" fmla="*/ 750 w 48"/>
                  <a:gd name="T5" fmla="*/ 2353 h 46"/>
                  <a:gd name="T6" fmla="*/ 833 w 48"/>
                  <a:gd name="T7" fmla="*/ 1281 h 46"/>
                  <a:gd name="T8" fmla="*/ 1613 w 48"/>
                  <a:gd name="T9" fmla="*/ 1128 h 46"/>
                  <a:gd name="T10" fmla="*/ 1875 w 48"/>
                  <a:gd name="T11" fmla="*/ 615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46">
                    <a:moveTo>
                      <a:pt x="47" y="12"/>
                    </a:moveTo>
                    <a:cubicBezTo>
                      <a:pt x="36" y="4"/>
                      <a:pt x="18" y="0"/>
                      <a:pt x="9" y="13"/>
                    </a:cubicBezTo>
                    <a:cubicBezTo>
                      <a:pt x="0" y="26"/>
                      <a:pt x="11" y="36"/>
                      <a:pt x="19" y="46"/>
                    </a:cubicBezTo>
                    <a:cubicBezTo>
                      <a:pt x="20" y="39"/>
                      <a:pt x="14" y="31"/>
                      <a:pt x="21" y="25"/>
                    </a:cubicBezTo>
                    <a:cubicBezTo>
                      <a:pt x="26" y="20"/>
                      <a:pt x="35" y="18"/>
                      <a:pt x="41" y="22"/>
                    </a:cubicBezTo>
                    <a:cubicBezTo>
                      <a:pt x="45" y="20"/>
                      <a:pt x="47" y="16"/>
                      <a:pt x="48" y="12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55" name="Freeform 79">
                <a:extLst>
                  <a:ext uri="{FF2B5EF4-FFF2-40B4-BE49-F238E27FC236}">
                    <a16:creationId xmlns:a16="http://schemas.microsoft.com/office/drawing/2014/main" id="{9183722F-B3BB-43A8-B84F-9BB910ABC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2992"/>
                <a:ext cx="75" cy="96"/>
              </a:xfrm>
              <a:custGeom>
                <a:avLst/>
                <a:gdLst>
                  <a:gd name="T0" fmla="*/ 625 w 30"/>
                  <a:gd name="T1" fmla="*/ 0 h 36"/>
                  <a:gd name="T2" fmla="*/ 0 w 30"/>
                  <a:gd name="T3" fmla="*/ 1672 h 36"/>
                  <a:gd name="T4" fmla="*/ 625 w 30"/>
                  <a:gd name="T5" fmla="*/ 149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7" y="7"/>
                      <a:pt x="3" y="24"/>
                      <a:pt x="0" y="33"/>
                    </a:cubicBezTo>
                    <a:cubicBezTo>
                      <a:pt x="17" y="36"/>
                      <a:pt x="30" y="12"/>
                      <a:pt x="16" y="3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56" name="Freeform 80">
                <a:extLst>
                  <a:ext uri="{FF2B5EF4-FFF2-40B4-BE49-F238E27FC236}">
                    <a16:creationId xmlns:a16="http://schemas.microsoft.com/office/drawing/2014/main" id="{60FD2650-E06F-48C1-914C-9DBCDF0E1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2680"/>
                <a:ext cx="122" cy="109"/>
              </a:xfrm>
              <a:custGeom>
                <a:avLst/>
                <a:gdLst>
                  <a:gd name="T0" fmla="*/ 0 w 49"/>
                  <a:gd name="T1" fmla="*/ 2050 h 41"/>
                  <a:gd name="T2" fmla="*/ 620 w 49"/>
                  <a:gd name="T3" fmla="*/ 396 h 41"/>
                  <a:gd name="T4" fmla="*/ 1885 w 49"/>
                  <a:gd name="T5" fmla="*/ 452 h 41"/>
                  <a:gd name="T6" fmla="*/ 1419 w 49"/>
                  <a:gd name="T7" fmla="*/ 1053 h 41"/>
                  <a:gd name="T8" fmla="*/ 154 w 49"/>
                  <a:gd name="T9" fmla="*/ 195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cubicBezTo>
                      <a:pt x="0" y="27"/>
                      <a:pt x="3" y="16"/>
                      <a:pt x="16" y="8"/>
                    </a:cubicBezTo>
                    <a:cubicBezTo>
                      <a:pt x="27" y="0"/>
                      <a:pt x="36" y="7"/>
                      <a:pt x="49" y="9"/>
                    </a:cubicBezTo>
                    <a:cubicBezTo>
                      <a:pt x="43" y="12"/>
                      <a:pt x="42" y="17"/>
                      <a:pt x="37" y="21"/>
                    </a:cubicBezTo>
                    <a:cubicBezTo>
                      <a:pt x="28" y="28"/>
                      <a:pt x="16" y="35"/>
                      <a:pt x="4" y="39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57" name="Freeform 81">
                <a:extLst>
                  <a:ext uri="{FF2B5EF4-FFF2-40B4-BE49-F238E27FC236}">
                    <a16:creationId xmlns:a16="http://schemas.microsoft.com/office/drawing/2014/main" id="{98CFDE73-EF4D-406A-AFB4-7FB004824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2549"/>
                <a:ext cx="210" cy="86"/>
              </a:xfrm>
              <a:custGeom>
                <a:avLst/>
                <a:gdLst>
                  <a:gd name="T0" fmla="*/ 50 w 84"/>
                  <a:gd name="T1" fmla="*/ 0 h 32"/>
                  <a:gd name="T2" fmla="*/ 1958 w 84"/>
                  <a:gd name="T3" fmla="*/ 1357 h 32"/>
                  <a:gd name="T4" fmla="*/ 2938 w 84"/>
                  <a:gd name="T5" fmla="*/ 1610 h 32"/>
                  <a:gd name="T6" fmla="*/ 3283 w 84"/>
                  <a:gd name="T7" fmla="*/ 368 h 32"/>
                  <a:gd name="T8" fmla="*/ 2158 w 84"/>
                  <a:gd name="T9" fmla="*/ 839 h 32"/>
                  <a:gd name="T10" fmla="*/ 0 w 84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32">
                    <a:moveTo>
                      <a:pt x="1" y="0"/>
                    </a:moveTo>
                    <a:cubicBezTo>
                      <a:pt x="15" y="15"/>
                      <a:pt x="31" y="21"/>
                      <a:pt x="50" y="26"/>
                    </a:cubicBezTo>
                    <a:cubicBezTo>
                      <a:pt x="56" y="27"/>
                      <a:pt x="70" y="32"/>
                      <a:pt x="75" y="31"/>
                    </a:cubicBezTo>
                    <a:cubicBezTo>
                      <a:pt x="84" y="29"/>
                      <a:pt x="84" y="15"/>
                      <a:pt x="84" y="7"/>
                    </a:cubicBezTo>
                    <a:cubicBezTo>
                      <a:pt x="80" y="26"/>
                      <a:pt x="69" y="22"/>
                      <a:pt x="55" y="16"/>
                    </a:cubicBezTo>
                    <a:cubicBezTo>
                      <a:pt x="43" y="11"/>
                      <a:pt x="4" y="16"/>
                      <a:pt x="0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58" name="Freeform 82">
                <a:extLst>
                  <a:ext uri="{FF2B5EF4-FFF2-40B4-BE49-F238E27FC236}">
                    <a16:creationId xmlns:a16="http://schemas.microsoft.com/office/drawing/2014/main" id="{2F31005B-7A5F-4266-9926-4F08497A3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" y="2515"/>
                <a:ext cx="70" cy="74"/>
              </a:xfrm>
              <a:custGeom>
                <a:avLst/>
                <a:gdLst>
                  <a:gd name="T0" fmla="*/ 0 w 28"/>
                  <a:gd name="T1" fmla="*/ 148 h 28"/>
                  <a:gd name="T2" fmla="*/ 783 w 28"/>
                  <a:gd name="T3" fmla="*/ 1369 h 28"/>
                  <a:gd name="T4" fmla="*/ 1095 w 28"/>
                  <a:gd name="T5" fmla="*/ 0 h 28"/>
                  <a:gd name="T6" fmla="*/ 0 w 28"/>
                  <a:gd name="T7" fmla="*/ 9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0" y="3"/>
                    </a:moveTo>
                    <a:cubicBezTo>
                      <a:pt x="5" y="7"/>
                      <a:pt x="13" y="26"/>
                      <a:pt x="20" y="28"/>
                    </a:cubicBezTo>
                    <a:cubicBezTo>
                      <a:pt x="25" y="23"/>
                      <a:pt x="26" y="6"/>
                      <a:pt x="28" y="0"/>
                    </a:cubicBezTo>
                    <a:cubicBezTo>
                      <a:pt x="16" y="5"/>
                      <a:pt x="16" y="19"/>
                      <a:pt x="0" y="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59" name="Freeform 83">
                <a:extLst>
                  <a:ext uri="{FF2B5EF4-FFF2-40B4-BE49-F238E27FC236}">
                    <a16:creationId xmlns:a16="http://schemas.microsoft.com/office/drawing/2014/main" id="{A3066926-8121-47B3-8F4D-314207B64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2704"/>
                <a:ext cx="40" cy="133"/>
              </a:xfrm>
              <a:custGeom>
                <a:avLst/>
                <a:gdLst>
                  <a:gd name="T0" fmla="*/ 83 w 16"/>
                  <a:gd name="T1" fmla="*/ 205 h 50"/>
                  <a:gd name="T2" fmla="*/ 0 w 16"/>
                  <a:gd name="T3" fmla="*/ 904 h 50"/>
                  <a:gd name="T4" fmla="*/ 0 w 16"/>
                  <a:gd name="T5" fmla="*/ 1655 h 50"/>
                  <a:gd name="T6" fmla="*/ 625 w 16"/>
                  <a:gd name="T7" fmla="*/ 1846 h 50"/>
                  <a:gd name="T8" fmla="*/ 83 w 1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0">
                    <a:moveTo>
                      <a:pt x="2" y="4"/>
                    </a:moveTo>
                    <a:cubicBezTo>
                      <a:pt x="2" y="9"/>
                      <a:pt x="1" y="14"/>
                      <a:pt x="0" y="18"/>
                    </a:cubicBezTo>
                    <a:cubicBezTo>
                      <a:pt x="0" y="23"/>
                      <a:pt x="0" y="28"/>
                      <a:pt x="0" y="33"/>
                    </a:cubicBezTo>
                    <a:cubicBezTo>
                      <a:pt x="1" y="42"/>
                      <a:pt x="12" y="50"/>
                      <a:pt x="16" y="37"/>
                    </a:cubicBezTo>
                    <a:cubicBezTo>
                      <a:pt x="4" y="50"/>
                      <a:pt x="3" y="6"/>
                      <a:pt x="2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60" name="Freeform 84">
                <a:extLst>
                  <a:ext uri="{FF2B5EF4-FFF2-40B4-BE49-F238E27FC236}">
                    <a16:creationId xmlns:a16="http://schemas.microsoft.com/office/drawing/2014/main" id="{BBB8AE2F-C3A6-41D6-9FFA-03096B01A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" y="2563"/>
                <a:ext cx="185" cy="186"/>
              </a:xfrm>
              <a:custGeom>
                <a:avLst/>
                <a:gdLst>
                  <a:gd name="T0" fmla="*/ 0 w 74"/>
                  <a:gd name="T1" fmla="*/ 3489 h 70"/>
                  <a:gd name="T2" fmla="*/ 1220 w 74"/>
                  <a:gd name="T3" fmla="*/ 1802 h 70"/>
                  <a:gd name="T4" fmla="*/ 2895 w 74"/>
                  <a:gd name="T5" fmla="*/ 938 h 70"/>
                  <a:gd name="T6" fmla="*/ 1875 w 74"/>
                  <a:gd name="T7" fmla="*/ 56 h 70"/>
                  <a:gd name="T8" fmla="*/ 1095 w 74"/>
                  <a:gd name="T9" fmla="*/ 353 h 70"/>
                  <a:gd name="T10" fmla="*/ 470 w 74"/>
                  <a:gd name="T11" fmla="*/ 1236 h 70"/>
                  <a:gd name="T12" fmla="*/ 50 w 74"/>
                  <a:gd name="T13" fmla="*/ 2647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" h="70">
                    <a:moveTo>
                      <a:pt x="0" y="70"/>
                    </a:moveTo>
                    <a:cubicBezTo>
                      <a:pt x="12" y="58"/>
                      <a:pt x="16" y="45"/>
                      <a:pt x="31" y="36"/>
                    </a:cubicBezTo>
                    <a:cubicBezTo>
                      <a:pt x="43" y="30"/>
                      <a:pt x="63" y="27"/>
                      <a:pt x="74" y="19"/>
                    </a:cubicBezTo>
                    <a:cubicBezTo>
                      <a:pt x="66" y="12"/>
                      <a:pt x="57" y="3"/>
                      <a:pt x="48" y="1"/>
                    </a:cubicBezTo>
                    <a:cubicBezTo>
                      <a:pt x="41" y="0"/>
                      <a:pt x="35" y="3"/>
                      <a:pt x="28" y="7"/>
                    </a:cubicBezTo>
                    <a:cubicBezTo>
                      <a:pt x="21" y="12"/>
                      <a:pt x="16" y="18"/>
                      <a:pt x="12" y="25"/>
                    </a:cubicBezTo>
                    <a:cubicBezTo>
                      <a:pt x="8" y="33"/>
                      <a:pt x="6" y="46"/>
                      <a:pt x="1" y="53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61" name="Freeform 85">
                <a:extLst>
                  <a:ext uri="{FF2B5EF4-FFF2-40B4-BE49-F238E27FC236}">
                    <a16:creationId xmlns:a16="http://schemas.microsoft.com/office/drawing/2014/main" id="{C1A87166-F23A-49EC-A33A-3CE9D2700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3040"/>
                <a:ext cx="97" cy="131"/>
              </a:xfrm>
              <a:custGeom>
                <a:avLst/>
                <a:gdLst>
                  <a:gd name="T0" fmla="*/ 1385 w 39"/>
                  <a:gd name="T1" fmla="*/ 56 h 49"/>
                  <a:gd name="T2" fmla="*/ 383 w 39"/>
                  <a:gd name="T3" fmla="*/ 1128 h 49"/>
                  <a:gd name="T4" fmla="*/ 187 w 39"/>
                  <a:gd name="T5" fmla="*/ 1893 h 49"/>
                  <a:gd name="T6" fmla="*/ 308 w 39"/>
                  <a:gd name="T7" fmla="*/ 2409 h 49"/>
                  <a:gd name="T8" fmla="*/ 1385 w 39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49">
                    <a:moveTo>
                      <a:pt x="36" y="1"/>
                    </a:moveTo>
                    <a:cubicBezTo>
                      <a:pt x="23" y="0"/>
                      <a:pt x="15" y="12"/>
                      <a:pt x="10" y="22"/>
                    </a:cubicBezTo>
                    <a:cubicBezTo>
                      <a:pt x="8" y="27"/>
                      <a:pt x="6" y="32"/>
                      <a:pt x="5" y="37"/>
                    </a:cubicBezTo>
                    <a:cubicBezTo>
                      <a:pt x="3" y="43"/>
                      <a:pt x="0" y="47"/>
                      <a:pt x="8" y="47"/>
                    </a:cubicBezTo>
                    <a:cubicBezTo>
                      <a:pt x="30" y="49"/>
                      <a:pt x="39" y="16"/>
                      <a:pt x="36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62" name="Freeform 86">
                <a:extLst>
                  <a:ext uri="{FF2B5EF4-FFF2-40B4-BE49-F238E27FC236}">
                    <a16:creationId xmlns:a16="http://schemas.microsoft.com/office/drawing/2014/main" id="{A5B0B2AC-78DE-44CB-9DC1-9EA1589E1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3421"/>
                <a:ext cx="190" cy="203"/>
              </a:xfrm>
              <a:custGeom>
                <a:avLst/>
                <a:gdLst>
                  <a:gd name="T0" fmla="*/ 1095 w 76"/>
                  <a:gd name="T1" fmla="*/ 0 h 76"/>
                  <a:gd name="T2" fmla="*/ 1688 w 76"/>
                  <a:gd name="T3" fmla="*/ 3809 h 76"/>
                  <a:gd name="T4" fmla="*/ 2895 w 76"/>
                  <a:gd name="T5" fmla="*/ 3561 h 76"/>
                  <a:gd name="T6" fmla="*/ 2895 w 76"/>
                  <a:gd name="T7" fmla="*/ 3352 h 76"/>
                  <a:gd name="T8" fmla="*/ 2625 w 76"/>
                  <a:gd name="T9" fmla="*/ 2441 h 76"/>
                  <a:gd name="T10" fmla="*/ 2113 w 76"/>
                  <a:gd name="T11" fmla="*/ 1162 h 76"/>
                  <a:gd name="T12" fmla="*/ 1488 w 76"/>
                  <a:gd name="T13" fmla="*/ 206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" h="76">
                    <a:moveTo>
                      <a:pt x="28" y="0"/>
                    </a:moveTo>
                    <a:cubicBezTo>
                      <a:pt x="0" y="17"/>
                      <a:pt x="12" y="72"/>
                      <a:pt x="43" y="75"/>
                    </a:cubicBezTo>
                    <a:cubicBezTo>
                      <a:pt x="49" y="76"/>
                      <a:pt x="70" y="74"/>
                      <a:pt x="74" y="70"/>
                    </a:cubicBezTo>
                    <a:cubicBezTo>
                      <a:pt x="76" y="68"/>
                      <a:pt x="74" y="68"/>
                      <a:pt x="74" y="66"/>
                    </a:cubicBezTo>
                    <a:cubicBezTo>
                      <a:pt x="73" y="61"/>
                      <a:pt x="69" y="53"/>
                      <a:pt x="67" y="48"/>
                    </a:cubicBezTo>
                    <a:cubicBezTo>
                      <a:pt x="63" y="38"/>
                      <a:pt x="59" y="32"/>
                      <a:pt x="54" y="23"/>
                    </a:cubicBezTo>
                    <a:cubicBezTo>
                      <a:pt x="49" y="15"/>
                      <a:pt x="42" y="10"/>
                      <a:pt x="38" y="4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63" name="Freeform 87">
                <a:extLst>
                  <a:ext uri="{FF2B5EF4-FFF2-40B4-BE49-F238E27FC236}">
                    <a16:creationId xmlns:a16="http://schemas.microsoft.com/office/drawing/2014/main" id="{710F6505-02E7-4E10-B65D-6FDC095C0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3" y="3677"/>
                <a:ext cx="35" cy="27"/>
              </a:xfrm>
              <a:custGeom>
                <a:avLst/>
                <a:gdLst>
                  <a:gd name="T0" fmla="*/ 363 w 14"/>
                  <a:gd name="T1" fmla="*/ 0 h 10"/>
                  <a:gd name="T2" fmla="*/ 550 w 14"/>
                  <a:gd name="T3" fmla="*/ 532 h 10"/>
                  <a:gd name="T4" fmla="*/ 0 w 14"/>
                  <a:gd name="T5" fmla="*/ 475 h 10"/>
                  <a:gd name="T6" fmla="*/ 208 w 14"/>
                  <a:gd name="T7" fmla="*/ 59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10">
                    <a:moveTo>
                      <a:pt x="9" y="0"/>
                    </a:moveTo>
                    <a:cubicBezTo>
                      <a:pt x="11" y="3"/>
                      <a:pt x="12" y="7"/>
                      <a:pt x="14" y="10"/>
                    </a:cubicBezTo>
                    <a:cubicBezTo>
                      <a:pt x="9" y="7"/>
                      <a:pt x="5" y="9"/>
                      <a:pt x="0" y="9"/>
                    </a:cubicBezTo>
                    <a:cubicBezTo>
                      <a:pt x="2" y="6"/>
                      <a:pt x="4" y="4"/>
                      <a:pt x="5" y="1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64" name="Freeform 88">
                <a:extLst>
                  <a:ext uri="{FF2B5EF4-FFF2-40B4-BE49-F238E27FC236}">
                    <a16:creationId xmlns:a16="http://schemas.microsoft.com/office/drawing/2014/main" id="{76CC72A1-6F76-4D3C-990A-F2B2576C5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429"/>
                <a:ext cx="143" cy="163"/>
              </a:xfrm>
              <a:custGeom>
                <a:avLst/>
                <a:gdLst>
                  <a:gd name="T0" fmla="*/ 1152 w 57"/>
                  <a:gd name="T1" fmla="*/ 3113 h 61"/>
                  <a:gd name="T2" fmla="*/ 788 w 57"/>
                  <a:gd name="T3" fmla="*/ 1793 h 61"/>
                  <a:gd name="T4" fmla="*/ 1656 w 57"/>
                  <a:gd name="T5" fmla="*/ 1734 h 61"/>
                  <a:gd name="T6" fmla="*/ 2178 w 57"/>
                  <a:gd name="T7" fmla="*/ 550 h 61"/>
                  <a:gd name="T8" fmla="*/ 1781 w 57"/>
                  <a:gd name="T9" fmla="*/ 206 h 61"/>
                  <a:gd name="T10" fmla="*/ 868 w 57"/>
                  <a:gd name="T11" fmla="*/ 94 h 61"/>
                  <a:gd name="T12" fmla="*/ 396 w 57"/>
                  <a:gd name="T13" fmla="*/ 858 h 61"/>
                  <a:gd name="T14" fmla="*/ 0 w 57"/>
                  <a:gd name="T15" fmla="*/ 2100 h 61"/>
                  <a:gd name="T16" fmla="*/ 710 w 57"/>
                  <a:gd name="T17" fmla="*/ 275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" h="61">
                    <a:moveTo>
                      <a:pt x="29" y="61"/>
                    </a:moveTo>
                    <a:cubicBezTo>
                      <a:pt x="20" y="56"/>
                      <a:pt x="15" y="45"/>
                      <a:pt x="20" y="35"/>
                    </a:cubicBezTo>
                    <a:cubicBezTo>
                      <a:pt x="28" y="21"/>
                      <a:pt x="34" y="31"/>
                      <a:pt x="42" y="34"/>
                    </a:cubicBezTo>
                    <a:cubicBezTo>
                      <a:pt x="52" y="37"/>
                      <a:pt x="57" y="21"/>
                      <a:pt x="55" y="11"/>
                    </a:cubicBezTo>
                    <a:cubicBezTo>
                      <a:pt x="53" y="7"/>
                      <a:pt x="48" y="5"/>
                      <a:pt x="45" y="4"/>
                    </a:cubicBezTo>
                    <a:cubicBezTo>
                      <a:pt x="39" y="0"/>
                      <a:pt x="29" y="0"/>
                      <a:pt x="22" y="2"/>
                    </a:cubicBezTo>
                    <a:cubicBezTo>
                      <a:pt x="13" y="5"/>
                      <a:pt x="14" y="9"/>
                      <a:pt x="10" y="17"/>
                    </a:cubicBezTo>
                    <a:cubicBezTo>
                      <a:pt x="7" y="23"/>
                      <a:pt x="0" y="34"/>
                      <a:pt x="0" y="41"/>
                    </a:cubicBezTo>
                    <a:cubicBezTo>
                      <a:pt x="0" y="47"/>
                      <a:pt x="12" y="51"/>
                      <a:pt x="18" y="54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65" name="Freeform 89">
                <a:extLst>
                  <a:ext uri="{FF2B5EF4-FFF2-40B4-BE49-F238E27FC236}">
                    <a16:creationId xmlns:a16="http://schemas.microsoft.com/office/drawing/2014/main" id="{46C87A45-8E96-4928-9D20-EFC7BB06D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5" y="3149"/>
                <a:ext cx="145" cy="131"/>
              </a:xfrm>
              <a:custGeom>
                <a:avLst/>
                <a:gdLst>
                  <a:gd name="T0" fmla="*/ 238 w 58"/>
                  <a:gd name="T1" fmla="*/ 150 h 49"/>
                  <a:gd name="T2" fmla="*/ 1875 w 58"/>
                  <a:gd name="T3" fmla="*/ 914 h 49"/>
                  <a:gd name="T4" fmla="*/ 2113 w 58"/>
                  <a:gd name="T5" fmla="*/ 1893 h 49"/>
                  <a:gd name="T6" fmla="*/ 1300 w 58"/>
                  <a:gd name="T7" fmla="*/ 2444 h 49"/>
                  <a:gd name="T8" fmla="*/ 1333 w 58"/>
                  <a:gd name="T9" fmla="*/ 1371 h 49"/>
                  <a:gd name="T10" fmla="*/ 675 w 58"/>
                  <a:gd name="T11" fmla="*/ 765 h 49"/>
                  <a:gd name="T12" fmla="*/ 0 w 58"/>
                  <a:gd name="T13" fmla="*/ 209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49">
                    <a:moveTo>
                      <a:pt x="6" y="3"/>
                    </a:moveTo>
                    <a:cubicBezTo>
                      <a:pt x="20" y="7"/>
                      <a:pt x="35" y="11"/>
                      <a:pt x="48" y="18"/>
                    </a:cubicBezTo>
                    <a:cubicBezTo>
                      <a:pt x="56" y="22"/>
                      <a:pt x="58" y="29"/>
                      <a:pt x="54" y="37"/>
                    </a:cubicBezTo>
                    <a:cubicBezTo>
                      <a:pt x="50" y="44"/>
                      <a:pt x="46" y="49"/>
                      <a:pt x="33" y="48"/>
                    </a:cubicBezTo>
                    <a:cubicBezTo>
                      <a:pt x="45" y="41"/>
                      <a:pt x="47" y="33"/>
                      <a:pt x="34" y="27"/>
                    </a:cubicBezTo>
                    <a:cubicBezTo>
                      <a:pt x="27" y="23"/>
                      <a:pt x="22" y="20"/>
                      <a:pt x="17" y="15"/>
                    </a:cubicBezTo>
                    <a:cubicBezTo>
                      <a:pt x="13" y="10"/>
                      <a:pt x="7" y="0"/>
                      <a:pt x="0" y="4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66" name="Freeform 90">
                <a:extLst>
                  <a:ext uri="{FF2B5EF4-FFF2-40B4-BE49-F238E27FC236}">
                    <a16:creationId xmlns:a16="http://schemas.microsoft.com/office/drawing/2014/main" id="{B3A52A9E-1BBA-4F74-AF68-232B94EEC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3227"/>
                <a:ext cx="63" cy="168"/>
              </a:xfrm>
              <a:custGeom>
                <a:avLst/>
                <a:gdLst>
                  <a:gd name="T0" fmla="*/ 852 w 25"/>
                  <a:gd name="T1" fmla="*/ 456 h 63"/>
                  <a:gd name="T2" fmla="*/ 159 w 25"/>
                  <a:gd name="T3" fmla="*/ 3187 h 63"/>
                  <a:gd name="T4" fmla="*/ 882 w 25"/>
                  <a:gd name="T5" fmla="*/ 512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" h="63">
                    <a:moveTo>
                      <a:pt x="21" y="9"/>
                    </a:moveTo>
                    <a:cubicBezTo>
                      <a:pt x="0" y="0"/>
                      <a:pt x="1" y="52"/>
                      <a:pt x="4" y="63"/>
                    </a:cubicBezTo>
                    <a:cubicBezTo>
                      <a:pt x="19" y="52"/>
                      <a:pt x="25" y="28"/>
                      <a:pt x="22" y="1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67" name="Freeform 91">
                <a:extLst>
                  <a:ext uri="{FF2B5EF4-FFF2-40B4-BE49-F238E27FC236}">
                    <a16:creationId xmlns:a16="http://schemas.microsoft.com/office/drawing/2014/main" id="{497136D2-8043-469F-B566-DE2EEEBFD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1" y="3552"/>
                <a:ext cx="85" cy="125"/>
              </a:xfrm>
              <a:custGeom>
                <a:avLst/>
                <a:gdLst>
                  <a:gd name="T0" fmla="*/ 1145 w 34"/>
                  <a:gd name="T1" fmla="*/ 0 h 47"/>
                  <a:gd name="T2" fmla="*/ 238 w 34"/>
                  <a:gd name="T3" fmla="*/ 1351 h 47"/>
                  <a:gd name="T4" fmla="*/ 1145 w 34"/>
                  <a:gd name="T5" fmla="*/ 205 h 4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47">
                    <a:moveTo>
                      <a:pt x="29" y="0"/>
                    </a:moveTo>
                    <a:cubicBezTo>
                      <a:pt x="18" y="1"/>
                      <a:pt x="0" y="18"/>
                      <a:pt x="6" y="27"/>
                    </a:cubicBezTo>
                    <a:cubicBezTo>
                      <a:pt x="22" y="47"/>
                      <a:pt x="34" y="18"/>
                      <a:pt x="29" y="4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68" name="Freeform 92">
                <a:extLst>
                  <a:ext uri="{FF2B5EF4-FFF2-40B4-BE49-F238E27FC236}">
                    <a16:creationId xmlns:a16="http://schemas.microsoft.com/office/drawing/2014/main" id="{79E81178-D258-463E-A4C6-440CA27BA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3555"/>
                <a:ext cx="121" cy="96"/>
              </a:xfrm>
              <a:custGeom>
                <a:avLst/>
                <a:gdLst>
                  <a:gd name="T0" fmla="*/ 0 w 48"/>
                  <a:gd name="T1" fmla="*/ 1059 h 36"/>
                  <a:gd name="T2" fmla="*/ 1939 w 48"/>
                  <a:gd name="T3" fmla="*/ 1365 h 36"/>
                  <a:gd name="T4" fmla="*/ 1253 w 48"/>
                  <a:gd name="T5" fmla="*/ 307 h 36"/>
                  <a:gd name="T6" fmla="*/ 126 w 48"/>
                  <a:gd name="T7" fmla="*/ 968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36">
                    <a:moveTo>
                      <a:pt x="0" y="21"/>
                    </a:moveTo>
                    <a:cubicBezTo>
                      <a:pt x="8" y="31"/>
                      <a:pt x="39" y="36"/>
                      <a:pt x="48" y="27"/>
                    </a:cubicBezTo>
                    <a:cubicBezTo>
                      <a:pt x="45" y="20"/>
                      <a:pt x="38" y="9"/>
                      <a:pt x="31" y="6"/>
                    </a:cubicBezTo>
                    <a:cubicBezTo>
                      <a:pt x="19" y="0"/>
                      <a:pt x="10" y="9"/>
                      <a:pt x="3" y="19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69" name="Freeform 93">
                <a:extLst>
                  <a:ext uri="{FF2B5EF4-FFF2-40B4-BE49-F238E27FC236}">
                    <a16:creationId xmlns:a16="http://schemas.microsoft.com/office/drawing/2014/main" id="{B9E966AD-66FA-4CA2-BFC0-5C4A553A2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3051"/>
                <a:ext cx="125" cy="178"/>
              </a:xfrm>
              <a:custGeom>
                <a:avLst/>
                <a:gdLst>
                  <a:gd name="T0" fmla="*/ 0 w 50"/>
                  <a:gd name="T1" fmla="*/ 0 h 67"/>
                  <a:gd name="T2" fmla="*/ 1408 w 50"/>
                  <a:gd name="T3" fmla="*/ 1389 h 67"/>
                  <a:gd name="T4" fmla="*/ 1875 w 50"/>
                  <a:gd name="T5" fmla="*/ 2194 h 67"/>
                  <a:gd name="T6" fmla="*/ 1958 w 50"/>
                  <a:gd name="T7" fmla="*/ 3281 h 67"/>
                  <a:gd name="T8" fmla="*/ 1020 w 50"/>
                  <a:gd name="T9" fmla="*/ 2888 h 67"/>
                  <a:gd name="T10" fmla="*/ 1250 w 50"/>
                  <a:gd name="T11" fmla="*/ 1892 h 67"/>
                  <a:gd name="T12" fmla="*/ 283 w 50"/>
                  <a:gd name="T13" fmla="*/ 303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67">
                    <a:moveTo>
                      <a:pt x="0" y="0"/>
                    </a:moveTo>
                    <a:cubicBezTo>
                      <a:pt x="13" y="6"/>
                      <a:pt x="27" y="16"/>
                      <a:pt x="36" y="28"/>
                    </a:cubicBezTo>
                    <a:cubicBezTo>
                      <a:pt x="40" y="33"/>
                      <a:pt x="46" y="38"/>
                      <a:pt x="48" y="44"/>
                    </a:cubicBezTo>
                    <a:cubicBezTo>
                      <a:pt x="50" y="50"/>
                      <a:pt x="49" y="59"/>
                      <a:pt x="50" y="66"/>
                    </a:cubicBezTo>
                    <a:cubicBezTo>
                      <a:pt x="43" y="66"/>
                      <a:pt x="31" y="64"/>
                      <a:pt x="26" y="58"/>
                    </a:cubicBezTo>
                    <a:cubicBezTo>
                      <a:pt x="40" y="67"/>
                      <a:pt x="34" y="43"/>
                      <a:pt x="32" y="38"/>
                    </a:cubicBezTo>
                    <a:cubicBezTo>
                      <a:pt x="26" y="26"/>
                      <a:pt x="20" y="13"/>
                      <a:pt x="7" y="6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70" name="Freeform 94">
                <a:extLst>
                  <a:ext uri="{FF2B5EF4-FFF2-40B4-BE49-F238E27FC236}">
                    <a16:creationId xmlns:a16="http://schemas.microsoft.com/office/drawing/2014/main" id="{72D797F6-E4DE-4DF1-A4A8-7038E84C4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" y="3112"/>
                <a:ext cx="53" cy="85"/>
              </a:xfrm>
              <a:custGeom>
                <a:avLst/>
                <a:gdLst>
                  <a:gd name="T0" fmla="*/ 0 w 21"/>
                  <a:gd name="T1" fmla="*/ 0 h 32"/>
                  <a:gd name="T2" fmla="*/ 853 w 21"/>
                  <a:gd name="T3" fmla="*/ 1594 h 32"/>
                  <a:gd name="T4" fmla="*/ 0 w 21"/>
                  <a:gd name="T5" fmla="*/ 0 h 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32">
                    <a:moveTo>
                      <a:pt x="0" y="0"/>
                    </a:moveTo>
                    <a:cubicBezTo>
                      <a:pt x="16" y="10"/>
                      <a:pt x="21" y="29"/>
                      <a:pt x="21" y="32"/>
                    </a:cubicBezTo>
                    <a:cubicBezTo>
                      <a:pt x="14" y="19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71" name="Freeform 95">
                <a:extLst>
                  <a:ext uri="{FF2B5EF4-FFF2-40B4-BE49-F238E27FC236}">
                    <a16:creationId xmlns:a16="http://schemas.microsoft.com/office/drawing/2014/main" id="{39AC2612-005F-4E2A-9F50-15E238401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043"/>
                <a:ext cx="180" cy="240"/>
              </a:xfrm>
              <a:custGeom>
                <a:avLst/>
                <a:gdLst>
                  <a:gd name="T0" fmla="*/ 1645 w 72"/>
                  <a:gd name="T1" fmla="*/ 0 h 90"/>
                  <a:gd name="T2" fmla="*/ 0 w 72"/>
                  <a:gd name="T3" fmla="*/ 4552 h 90"/>
                  <a:gd name="T4" fmla="*/ 1645 w 72"/>
                  <a:gd name="T5" fmla="*/ 0 h 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" h="90">
                    <a:moveTo>
                      <a:pt x="42" y="0"/>
                    </a:moveTo>
                    <a:cubicBezTo>
                      <a:pt x="50" y="20"/>
                      <a:pt x="62" y="61"/>
                      <a:pt x="0" y="90"/>
                    </a:cubicBezTo>
                    <a:cubicBezTo>
                      <a:pt x="32" y="80"/>
                      <a:pt x="72" y="55"/>
                      <a:pt x="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72" name="Freeform 96">
                <a:extLst>
                  <a:ext uri="{FF2B5EF4-FFF2-40B4-BE49-F238E27FC236}">
                    <a16:creationId xmlns:a16="http://schemas.microsoft.com/office/drawing/2014/main" id="{08346FC1-D992-4DC0-9CAB-F6090EB2D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3579"/>
                <a:ext cx="105" cy="125"/>
              </a:xfrm>
              <a:custGeom>
                <a:avLst/>
                <a:gdLst>
                  <a:gd name="T0" fmla="*/ 1645 w 42"/>
                  <a:gd name="T1" fmla="*/ 2348 h 47"/>
                  <a:gd name="T2" fmla="*/ 0 w 42"/>
                  <a:gd name="T3" fmla="*/ 0 h 47"/>
                  <a:gd name="T4" fmla="*/ 1220 w 42"/>
                  <a:gd name="T5" fmla="*/ 1245 h 47"/>
                  <a:gd name="T6" fmla="*/ 1645 w 42"/>
                  <a:gd name="T7" fmla="*/ 2348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2" h="47">
                    <a:moveTo>
                      <a:pt x="42" y="47"/>
                    </a:moveTo>
                    <a:cubicBezTo>
                      <a:pt x="33" y="40"/>
                      <a:pt x="13" y="3"/>
                      <a:pt x="0" y="0"/>
                    </a:cubicBezTo>
                    <a:cubicBezTo>
                      <a:pt x="14" y="1"/>
                      <a:pt x="26" y="16"/>
                      <a:pt x="31" y="25"/>
                    </a:cubicBezTo>
                    <a:cubicBezTo>
                      <a:pt x="36" y="35"/>
                      <a:pt x="40" y="46"/>
                      <a:pt x="42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73" name="Freeform 97">
                <a:extLst>
                  <a:ext uri="{FF2B5EF4-FFF2-40B4-BE49-F238E27FC236}">
                    <a16:creationId xmlns:a16="http://schemas.microsoft.com/office/drawing/2014/main" id="{DA6FE5F6-A0D1-46AB-90E2-BDAE80163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624"/>
                <a:ext cx="148" cy="277"/>
              </a:xfrm>
              <a:custGeom>
                <a:avLst/>
                <a:gdLst>
                  <a:gd name="T0" fmla="*/ 1944 w 59"/>
                  <a:gd name="T1" fmla="*/ 0 h 104"/>
                  <a:gd name="T2" fmla="*/ 1390 w 59"/>
                  <a:gd name="T3" fmla="*/ 2512 h 104"/>
                  <a:gd name="T4" fmla="*/ 0 w 59"/>
                  <a:gd name="T5" fmla="*/ 5236 h 104"/>
                  <a:gd name="T6" fmla="*/ 1422 w 59"/>
                  <a:gd name="T7" fmla="*/ 3058 h 104"/>
                  <a:gd name="T8" fmla="*/ 1944 w 59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104">
                    <a:moveTo>
                      <a:pt x="49" y="0"/>
                    </a:moveTo>
                    <a:cubicBezTo>
                      <a:pt x="55" y="14"/>
                      <a:pt x="45" y="32"/>
                      <a:pt x="35" y="50"/>
                    </a:cubicBezTo>
                    <a:cubicBezTo>
                      <a:pt x="26" y="68"/>
                      <a:pt x="27" y="100"/>
                      <a:pt x="0" y="104"/>
                    </a:cubicBezTo>
                    <a:cubicBezTo>
                      <a:pt x="27" y="100"/>
                      <a:pt x="27" y="85"/>
                      <a:pt x="36" y="61"/>
                    </a:cubicBezTo>
                    <a:cubicBezTo>
                      <a:pt x="45" y="37"/>
                      <a:pt x="59" y="13"/>
                      <a:pt x="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74" name="Freeform 98">
                <a:extLst>
                  <a:ext uri="{FF2B5EF4-FFF2-40B4-BE49-F238E27FC236}">
                    <a16:creationId xmlns:a16="http://schemas.microsoft.com/office/drawing/2014/main" id="{9AA43662-85B3-4965-9522-F47CBEBF3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" y="2549"/>
                <a:ext cx="165" cy="267"/>
              </a:xfrm>
              <a:custGeom>
                <a:avLst/>
                <a:gdLst>
                  <a:gd name="T0" fmla="*/ 1458 w 66"/>
                  <a:gd name="T1" fmla="*/ 4875 h 100"/>
                  <a:gd name="T2" fmla="*/ 0 w 66"/>
                  <a:gd name="T3" fmla="*/ 3807 h 100"/>
                  <a:gd name="T4" fmla="*/ 908 w 66"/>
                  <a:gd name="T5" fmla="*/ 4683 h 100"/>
                  <a:gd name="T6" fmla="*/ 2083 w 66"/>
                  <a:gd name="T7" fmla="*/ 3556 h 100"/>
                  <a:gd name="T8" fmla="*/ 1220 w 66"/>
                  <a:gd name="T9" fmla="*/ 0 h 100"/>
                  <a:gd name="T10" fmla="*/ 2270 w 66"/>
                  <a:gd name="T11" fmla="*/ 3770 h 100"/>
                  <a:gd name="T12" fmla="*/ 1458 w 66"/>
                  <a:gd name="T13" fmla="*/ 4875 h 1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00">
                    <a:moveTo>
                      <a:pt x="37" y="96"/>
                    </a:moveTo>
                    <a:cubicBezTo>
                      <a:pt x="24" y="100"/>
                      <a:pt x="8" y="95"/>
                      <a:pt x="0" y="75"/>
                    </a:cubicBezTo>
                    <a:cubicBezTo>
                      <a:pt x="10" y="83"/>
                      <a:pt x="12" y="92"/>
                      <a:pt x="23" y="92"/>
                    </a:cubicBezTo>
                    <a:cubicBezTo>
                      <a:pt x="34" y="92"/>
                      <a:pt x="51" y="85"/>
                      <a:pt x="53" y="70"/>
                    </a:cubicBezTo>
                    <a:cubicBezTo>
                      <a:pt x="54" y="55"/>
                      <a:pt x="58" y="34"/>
                      <a:pt x="31" y="0"/>
                    </a:cubicBezTo>
                    <a:cubicBezTo>
                      <a:pt x="42" y="11"/>
                      <a:pt x="66" y="38"/>
                      <a:pt x="58" y="74"/>
                    </a:cubicBezTo>
                    <a:cubicBezTo>
                      <a:pt x="54" y="88"/>
                      <a:pt x="46" y="93"/>
                      <a:pt x="37" y="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75" name="Freeform 99">
                <a:extLst>
                  <a:ext uri="{FF2B5EF4-FFF2-40B4-BE49-F238E27FC236}">
                    <a16:creationId xmlns:a16="http://schemas.microsoft.com/office/drawing/2014/main" id="{1E55D05E-6450-4125-9991-F9E2C5FD9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2520"/>
                <a:ext cx="77" cy="384"/>
              </a:xfrm>
              <a:custGeom>
                <a:avLst/>
                <a:gdLst>
                  <a:gd name="T0" fmla="*/ 1177 w 31"/>
                  <a:gd name="T1" fmla="*/ 0 h 144"/>
                  <a:gd name="T2" fmla="*/ 340 w 31"/>
                  <a:gd name="T3" fmla="*/ 2936 h 144"/>
                  <a:gd name="T4" fmla="*/ 229 w 31"/>
                  <a:gd name="T5" fmla="*/ 5768 h 144"/>
                  <a:gd name="T6" fmla="*/ 691 w 31"/>
                  <a:gd name="T7" fmla="*/ 7224 h 144"/>
                  <a:gd name="T8" fmla="*/ 0 w 31"/>
                  <a:gd name="T9" fmla="*/ 5461 h 144"/>
                  <a:gd name="T10" fmla="*/ 1177 w 31"/>
                  <a:gd name="T11" fmla="*/ 0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144">
                    <a:moveTo>
                      <a:pt x="31" y="0"/>
                    </a:moveTo>
                    <a:cubicBezTo>
                      <a:pt x="23" y="14"/>
                      <a:pt x="9" y="45"/>
                      <a:pt x="9" y="58"/>
                    </a:cubicBezTo>
                    <a:cubicBezTo>
                      <a:pt x="8" y="71"/>
                      <a:pt x="6" y="101"/>
                      <a:pt x="6" y="114"/>
                    </a:cubicBezTo>
                    <a:cubicBezTo>
                      <a:pt x="6" y="127"/>
                      <a:pt x="7" y="140"/>
                      <a:pt x="18" y="143"/>
                    </a:cubicBezTo>
                    <a:cubicBezTo>
                      <a:pt x="6" y="144"/>
                      <a:pt x="1" y="135"/>
                      <a:pt x="0" y="108"/>
                    </a:cubicBezTo>
                    <a:cubicBezTo>
                      <a:pt x="0" y="53"/>
                      <a:pt x="11" y="2"/>
                      <a:pt x="31" y="0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76" name="Freeform 100">
                <a:extLst>
                  <a:ext uri="{FF2B5EF4-FFF2-40B4-BE49-F238E27FC236}">
                    <a16:creationId xmlns:a16="http://schemas.microsoft.com/office/drawing/2014/main" id="{B362FF1B-A4D2-479B-8A1D-1089F1A2E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061"/>
                <a:ext cx="155" cy="56"/>
              </a:xfrm>
              <a:custGeom>
                <a:avLst/>
                <a:gdLst>
                  <a:gd name="T0" fmla="*/ 0 w 62"/>
                  <a:gd name="T1" fmla="*/ 149 h 21"/>
                  <a:gd name="T2" fmla="*/ 1563 w 62"/>
                  <a:gd name="T3" fmla="*/ 661 h 21"/>
                  <a:gd name="T4" fmla="*/ 2425 w 62"/>
                  <a:gd name="T5" fmla="*/ 0 h 21"/>
                  <a:gd name="T6" fmla="*/ 1250 w 62"/>
                  <a:gd name="T7" fmla="*/ 1003 h 21"/>
                  <a:gd name="T8" fmla="*/ 0 w 62"/>
                  <a:gd name="T9" fmla="*/ 14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21">
                    <a:moveTo>
                      <a:pt x="0" y="3"/>
                    </a:moveTo>
                    <a:cubicBezTo>
                      <a:pt x="12" y="13"/>
                      <a:pt x="31" y="17"/>
                      <a:pt x="40" y="13"/>
                    </a:cubicBezTo>
                    <a:cubicBezTo>
                      <a:pt x="49" y="10"/>
                      <a:pt x="62" y="0"/>
                      <a:pt x="62" y="0"/>
                    </a:cubicBezTo>
                    <a:cubicBezTo>
                      <a:pt x="52" y="14"/>
                      <a:pt x="40" y="21"/>
                      <a:pt x="32" y="20"/>
                    </a:cubicBezTo>
                    <a:cubicBezTo>
                      <a:pt x="23" y="19"/>
                      <a:pt x="6" y="19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77" name="Freeform 101">
                <a:extLst>
                  <a:ext uri="{FF2B5EF4-FFF2-40B4-BE49-F238E27FC236}">
                    <a16:creationId xmlns:a16="http://schemas.microsoft.com/office/drawing/2014/main" id="{15D9CE1C-F1EB-424D-9391-186F30343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8" y="3419"/>
                <a:ext cx="203" cy="144"/>
              </a:xfrm>
              <a:custGeom>
                <a:avLst/>
                <a:gdLst>
                  <a:gd name="T0" fmla="*/ 3198 w 81"/>
                  <a:gd name="T1" fmla="*/ 819 h 54"/>
                  <a:gd name="T2" fmla="*/ 0 w 81"/>
                  <a:gd name="T3" fmla="*/ 0 h 54"/>
                  <a:gd name="T4" fmla="*/ 3198 w 81"/>
                  <a:gd name="T5" fmla="*/ 819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1" h="54">
                    <a:moveTo>
                      <a:pt x="81" y="16"/>
                    </a:moveTo>
                    <a:cubicBezTo>
                      <a:pt x="52" y="42"/>
                      <a:pt x="15" y="16"/>
                      <a:pt x="0" y="0"/>
                    </a:cubicBezTo>
                    <a:cubicBezTo>
                      <a:pt x="15" y="27"/>
                      <a:pt x="53" y="54"/>
                      <a:pt x="81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78" name="Freeform 102">
                <a:extLst>
                  <a:ext uri="{FF2B5EF4-FFF2-40B4-BE49-F238E27FC236}">
                    <a16:creationId xmlns:a16="http://schemas.microsoft.com/office/drawing/2014/main" id="{3A2026DB-88C7-49A0-990E-285250268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" y="3552"/>
                <a:ext cx="258" cy="173"/>
              </a:xfrm>
              <a:custGeom>
                <a:avLst/>
                <a:gdLst>
                  <a:gd name="T0" fmla="*/ 0 w 103"/>
                  <a:gd name="T1" fmla="*/ 1453 h 65"/>
                  <a:gd name="T2" fmla="*/ 4053 w 103"/>
                  <a:gd name="T3" fmla="*/ 0 h 65"/>
                  <a:gd name="T4" fmla="*/ 0 w 103"/>
                  <a:gd name="T5" fmla="*/ 1453 h 6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3" h="65">
                    <a:moveTo>
                      <a:pt x="0" y="29"/>
                    </a:moveTo>
                    <a:cubicBezTo>
                      <a:pt x="8" y="43"/>
                      <a:pt x="58" y="55"/>
                      <a:pt x="103" y="0"/>
                    </a:cubicBezTo>
                    <a:cubicBezTo>
                      <a:pt x="81" y="35"/>
                      <a:pt x="33" y="65"/>
                      <a:pt x="0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79" name="Freeform 103">
                <a:extLst>
                  <a:ext uri="{FF2B5EF4-FFF2-40B4-BE49-F238E27FC236}">
                    <a16:creationId xmlns:a16="http://schemas.microsoft.com/office/drawing/2014/main" id="{D67CD828-EAB0-4D23-B762-A0BE6A41D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3229"/>
                <a:ext cx="162" cy="115"/>
              </a:xfrm>
              <a:custGeom>
                <a:avLst/>
                <a:gdLst>
                  <a:gd name="T0" fmla="*/ 0 w 65"/>
                  <a:gd name="T1" fmla="*/ 0 h 43"/>
                  <a:gd name="T2" fmla="*/ 2510 w 65"/>
                  <a:gd name="T3" fmla="*/ 457 h 43"/>
                  <a:gd name="T4" fmla="*/ 0 w 65"/>
                  <a:gd name="T5" fmla="*/ 0 h 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43">
                    <a:moveTo>
                      <a:pt x="0" y="0"/>
                    </a:moveTo>
                    <a:cubicBezTo>
                      <a:pt x="11" y="21"/>
                      <a:pt x="49" y="35"/>
                      <a:pt x="65" y="9"/>
                    </a:cubicBezTo>
                    <a:cubicBezTo>
                      <a:pt x="59" y="28"/>
                      <a:pt x="19" y="4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80" name="Freeform 104">
                <a:extLst>
                  <a:ext uri="{FF2B5EF4-FFF2-40B4-BE49-F238E27FC236}">
                    <a16:creationId xmlns:a16="http://schemas.microsoft.com/office/drawing/2014/main" id="{AE73A49D-FAE5-498D-A4E6-B8DFCCCE0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3555"/>
                <a:ext cx="98" cy="144"/>
              </a:xfrm>
              <a:custGeom>
                <a:avLst/>
                <a:gdLst>
                  <a:gd name="T0" fmla="*/ 0 w 39"/>
                  <a:gd name="T1" fmla="*/ 0 h 54"/>
                  <a:gd name="T2" fmla="*/ 1553 w 39"/>
                  <a:gd name="T3" fmla="*/ 2731 h 54"/>
                  <a:gd name="T4" fmla="*/ 0 w 39"/>
                  <a:gd name="T5" fmla="*/ 0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" h="54">
                    <a:moveTo>
                      <a:pt x="0" y="0"/>
                    </a:moveTo>
                    <a:cubicBezTo>
                      <a:pt x="19" y="12"/>
                      <a:pt x="33" y="30"/>
                      <a:pt x="39" y="54"/>
                    </a:cubicBezTo>
                    <a:cubicBezTo>
                      <a:pt x="35" y="44"/>
                      <a:pt x="4" y="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81" name="Freeform 105">
                <a:extLst>
                  <a:ext uri="{FF2B5EF4-FFF2-40B4-BE49-F238E27FC236}">
                    <a16:creationId xmlns:a16="http://schemas.microsoft.com/office/drawing/2014/main" id="{326017EC-50E8-40E9-9851-6ADD3EEB0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3181"/>
                <a:ext cx="73" cy="96"/>
              </a:xfrm>
              <a:custGeom>
                <a:avLst/>
                <a:gdLst>
                  <a:gd name="T0" fmla="*/ 0 w 29"/>
                  <a:gd name="T1" fmla="*/ 0 h 36"/>
                  <a:gd name="T2" fmla="*/ 1040 w 29"/>
                  <a:gd name="T3" fmla="*/ 760 h 36"/>
                  <a:gd name="T4" fmla="*/ 284 w 29"/>
                  <a:gd name="T5" fmla="*/ 1821 h 36"/>
                  <a:gd name="T6" fmla="*/ 639 w 29"/>
                  <a:gd name="T7" fmla="*/ 853 h 36"/>
                  <a:gd name="T8" fmla="*/ 159 w 29"/>
                  <a:gd name="T9" fmla="*/ 93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36">
                    <a:moveTo>
                      <a:pt x="0" y="0"/>
                    </a:moveTo>
                    <a:cubicBezTo>
                      <a:pt x="8" y="2"/>
                      <a:pt x="23" y="6"/>
                      <a:pt x="26" y="15"/>
                    </a:cubicBezTo>
                    <a:cubicBezTo>
                      <a:pt x="29" y="27"/>
                      <a:pt x="18" y="34"/>
                      <a:pt x="7" y="36"/>
                    </a:cubicBezTo>
                    <a:cubicBezTo>
                      <a:pt x="14" y="34"/>
                      <a:pt x="17" y="24"/>
                      <a:pt x="16" y="17"/>
                    </a:cubicBezTo>
                    <a:cubicBezTo>
                      <a:pt x="14" y="9"/>
                      <a:pt x="8" y="8"/>
                      <a:pt x="4" y="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82" name="Freeform 106">
                <a:extLst>
                  <a:ext uri="{FF2B5EF4-FFF2-40B4-BE49-F238E27FC236}">
                    <a16:creationId xmlns:a16="http://schemas.microsoft.com/office/drawing/2014/main" id="{A05874B7-BC49-44DD-9316-59E6CA713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8" y="3037"/>
                <a:ext cx="58" cy="118"/>
              </a:xfrm>
              <a:custGeom>
                <a:avLst/>
                <a:gdLst>
                  <a:gd name="T0" fmla="*/ 719 w 23"/>
                  <a:gd name="T1" fmla="*/ 56 h 44"/>
                  <a:gd name="T2" fmla="*/ 159 w 23"/>
                  <a:gd name="T3" fmla="*/ 620 h 44"/>
                  <a:gd name="T4" fmla="*/ 285 w 23"/>
                  <a:gd name="T5" fmla="*/ 1663 h 44"/>
                  <a:gd name="T6" fmla="*/ 802 w 23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44">
                    <a:moveTo>
                      <a:pt x="18" y="1"/>
                    </a:moveTo>
                    <a:cubicBezTo>
                      <a:pt x="12" y="4"/>
                      <a:pt x="8" y="7"/>
                      <a:pt x="4" y="12"/>
                    </a:cubicBezTo>
                    <a:cubicBezTo>
                      <a:pt x="0" y="18"/>
                      <a:pt x="0" y="27"/>
                      <a:pt x="7" y="32"/>
                    </a:cubicBezTo>
                    <a:cubicBezTo>
                      <a:pt x="23" y="44"/>
                      <a:pt x="23" y="8"/>
                      <a:pt x="20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83" name="Freeform 107">
                <a:extLst>
                  <a:ext uri="{FF2B5EF4-FFF2-40B4-BE49-F238E27FC236}">
                    <a16:creationId xmlns:a16="http://schemas.microsoft.com/office/drawing/2014/main" id="{C4238B0C-97A2-4D5A-80D0-46E5A61BA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3240"/>
                <a:ext cx="57" cy="101"/>
              </a:xfrm>
              <a:custGeom>
                <a:avLst/>
                <a:gdLst>
                  <a:gd name="T0" fmla="*/ 154 w 23"/>
                  <a:gd name="T1" fmla="*/ 805 h 38"/>
                  <a:gd name="T2" fmla="*/ 104 w 23"/>
                  <a:gd name="T3" fmla="*/ 1688 h 38"/>
                  <a:gd name="T4" fmla="*/ 639 w 23"/>
                  <a:gd name="T5" fmla="*/ 1053 h 38"/>
                  <a:gd name="T6" fmla="*/ 711 w 23"/>
                  <a:gd name="T7" fmla="*/ 205 h 38"/>
                  <a:gd name="T8" fmla="*/ 183 w 23"/>
                  <a:gd name="T9" fmla="*/ 60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38">
                    <a:moveTo>
                      <a:pt x="4" y="16"/>
                    </a:moveTo>
                    <a:cubicBezTo>
                      <a:pt x="3" y="19"/>
                      <a:pt x="0" y="32"/>
                      <a:pt x="3" y="34"/>
                    </a:cubicBezTo>
                    <a:cubicBezTo>
                      <a:pt x="8" y="38"/>
                      <a:pt x="16" y="24"/>
                      <a:pt x="17" y="21"/>
                    </a:cubicBezTo>
                    <a:cubicBezTo>
                      <a:pt x="19" y="18"/>
                      <a:pt x="23" y="7"/>
                      <a:pt x="19" y="4"/>
                    </a:cubicBezTo>
                    <a:cubicBezTo>
                      <a:pt x="13" y="0"/>
                      <a:pt x="5" y="7"/>
                      <a:pt x="5" y="1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84" name="Freeform 108">
                <a:extLst>
                  <a:ext uri="{FF2B5EF4-FFF2-40B4-BE49-F238E27FC236}">
                    <a16:creationId xmlns:a16="http://schemas.microsoft.com/office/drawing/2014/main" id="{B71F32A4-847A-4EB8-8BE9-B4755844B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435"/>
                <a:ext cx="85" cy="152"/>
              </a:xfrm>
              <a:custGeom>
                <a:avLst/>
                <a:gdLst>
                  <a:gd name="T0" fmla="*/ 0 w 34"/>
                  <a:gd name="T1" fmla="*/ 1728 h 57"/>
                  <a:gd name="T2" fmla="*/ 1220 w 34"/>
                  <a:gd name="T3" fmla="*/ 2880 h 57"/>
                  <a:gd name="T4" fmla="*/ 783 w 34"/>
                  <a:gd name="T5" fmla="*/ 1421 h 57"/>
                  <a:gd name="T6" fmla="*/ 1300 w 34"/>
                  <a:gd name="T7" fmla="*/ 512 h 57"/>
                  <a:gd name="T8" fmla="*/ 750 w 34"/>
                  <a:gd name="T9" fmla="*/ 248 h 57"/>
                  <a:gd name="T10" fmla="*/ 550 w 34"/>
                  <a:gd name="T11" fmla="*/ 819 h 57"/>
                  <a:gd name="T12" fmla="*/ 158 w 34"/>
                  <a:gd name="T13" fmla="*/ 1515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57">
                    <a:moveTo>
                      <a:pt x="0" y="34"/>
                    </a:moveTo>
                    <a:cubicBezTo>
                      <a:pt x="3" y="41"/>
                      <a:pt x="22" y="57"/>
                      <a:pt x="31" y="57"/>
                    </a:cubicBezTo>
                    <a:cubicBezTo>
                      <a:pt x="27" y="53"/>
                      <a:pt x="19" y="34"/>
                      <a:pt x="20" y="28"/>
                    </a:cubicBezTo>
                    <a:cubicBezTo>
                      <a:pt x="22" y="20"/>
                      <a:pt x="32" y="17"/>
                      <a:pt x="33" y="10"/>
                    </a:cubicBezTo>
                    <a:cubicBezTo>
                      <a:pt x="34" y="2"/>
                      <a:pt x="23" y="0"/>
                      <a:pt x="19" y="5"/>
                    </a:cubicBezTo>
                    <a:cubicBezTo>
                      <a:pt x="17" y="7"/>
                      <a:pt x="15" y="13"/>
                      <a:pt x="14" y="16"/>
                    </a:cubicBezTo>
                    <a:cubicBezTo>
                      <a:pt x="13" y="20"/>
                      <a:pt x="6" y="27"/>
                      <a:pt x="4" y="3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85" name="Freeform 109">
                <a:extLst>
                  <a:ext uri="{FF2B5EF4-FFF2-40B4-BE49-F238E27FC236}">
                    <a16:creationId xmlns:a16="http://schemas.microsoft.com/office/drawing/2014/main" id="{4DD63A7E-A513-4867-B95F-18B3D3339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6" y="2691"/>
                <a:ext cx="100" cy="101"/>
              </a:xfrm>
              <a:custGeom>
                <a:avLst/>
                <a:gdLst>
                  <a:gd name="T0" fmla="*/ 908 w 40"/>
                  <a:gd name="T1" fmla="*/ 0 h 38"/>
                  <a:gd name="T2" fmla="*/ 238 w 40"/>
                  <a:gd name="T3" fmla="*/ 601 h 38"/>
                  <a:gd name="T4" fmla="*/ 83 w 40"/>
                  <a:gd name="T5" fmla="*/ 1837 h 38"/>
                  <a:gd name="T6" fmla="*/ 1563 w 40"/>
                  <a:gd name="T7" fmla="*/ 750 h 38"/>
                  <a:gd name="T8" fmla="*/ 708 w 40"/>
                  <a:gd name="T9" fmla="*/ 1087 h 38"/>
                  <a:gd name="T10" fmla="*/ 1020 w 40"/>
                  <a:gd name="T11" fmla="*/ 56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38">
                    <a:moveTo>
                      <a:pt x="23" y="0"/>
                    </a:moveTo>
                    <a:cubicBezTo>
                      <a:pt x="17" y="2"/>
                      <a:pt x="10" y="6"/>
                      <a:pt x="6" y="12"/>
                    </a:cubicBezTo>
                    <a:cubicBezTo>
                      <a:pt x="4" y="16"/>
                      <a:pt x="0" y="32"/>
                      <a:pt x="2" y="37"/>
                    </a:cubicBezTo>
                    <a:cubicBezTo>
                      <a:pt x="8" y="38"/>
                      <a:pt x="37" y="21"/>
                      <a:pt x="40" y="15"/>
                    </a:cubicBezTo>
                    <a:cubicBezTo>
                      <a:pt x="36" y="18"/>
                      <a:pt x="22" y="29"/>
                      <a:pt x="18" y="22"/>
                    </a:cubicBezTo>
                    <a:cubicBezTo>
                      <a:pt x="15" y="16"/>
                      <a:pt x="21" y="3"/>
                      <a:pt x="26" y="1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86" name="Freeform 110">
                <a:extLst>
                  <a:ext uri="{FF2B5EF4-FFF2-40B4-BE49-F238E27FC236}">
                    <a16:creationId xmlns:a16="http://schemas.microsoft.com/office/drawing/2014/main" id="{BA78B65E-7552-45BD-929D-C307DFC1A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757"/>
                <a:ext cx="95" cy="88"/>
              </a:xfrm>
              <a:custGeom>
                <a:avLst/>
                <a:gdLst>
                  <a:gd name="T0" fmla="*/ 0 w 38"/>
                  <a:gd name="T1" fmla="*/ 1365 h 33"/>
                  <a:gd name="T2" fmla="*/ 750 w 38"/>
                  <a:gd name="T3" fmla="*/ 1672 h 33"/>
                  <a:gd name="T4" fmla="*/ 1458 w 38"/>
                  <a:gd name="T5" fmla="*/ 0 h 33"/>
                  <a:gd name="T6" fmla="*/ 470 w 38"/>
                  <a:gd name="T7" fmla="*/ 397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33">
                    <a:moveTo>
                      <a:pt x="0" y="27"/>
                    </a:moveTo>
                    <a:cubicBezTo>
                      <a:pt x="3" y="12"/>
                      <a:pt x="26" y="17"/>
                      <a:pt x="19" y="33"/>
                    </a:cubicBezTo>
                    <a:cubicBezTo>
                      <a:pt x="28" y="27"/>
                      <a:pt x="38" y="10"/>
                      <a:pt x="37" y="0"/>
                    </a:cubicBezTo>
                    <a:cubicBezTo>
                      <a:pt x="29" y="1"/>
                      <a:pt x="18" y="3"/>
                      <a:pt x="12" y="8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87" name="Freeform 111">
                <a:extLst>
                  <a:ext uri="{FF2B5EF4-FFF2-40B4-BE49-F238E27FC236}">
                    <a16:creationId xmlns:a16="http://schemas.microsoft.com/office/drawing/2014/main" id="{BAD99EDF-5320-4CD8-8883-3BC0A9A3D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981"/>
                <a:ext cx="30" cy="40"/>
              </a:xfrm>
              <a:custGeom>
                <a:avLst/>
                <a:gdLst>
                  <a:gd name="T0" fmla="*/ 0 w 12"/>
                  <a:gd name="T1" fmla="*/ 93 h 15"/>
                  <a:gd name="T2" fmla="*/ 238 w 12"/>
                  <a:gd name="T3" fmla="*/ 760 h 15"/>
                  <a:gd name="T4" fmla="*/ 470 w 12"/>
                  <a:gd name="T5" fmla="*/ 149 h 15"/>
                  <a:gd name="T6" fmla="*/ 83 w 12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5">
                    <a:moveTo>
                      <a:pt x="0" y="2"/>
                    </a:moveTo>
                    <a:cubicBezTo>
                      <a:pt x="0" y="8"/>
                      <a:pt x="3" y="11"/>
                      <a:pt x="6" y="15"/>
                    </a:cubicBezTo>
                    <a:cubicBezTo>
                      <a:pt x="5" y="9"/>
                      <a:pt x="6" y="6"/>
                      <a:pt x="12" y="3"/>
                    </a:cubicBezTo>
                    <a:cubicBezTo>
                      <a:pt x="9" y="2"/>
                      <a:pt x="6" y="1"/>
                      <a:pt x="2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88" name="Freeform 112">
                <a:extLst>
                  <a:ext uri="{FF2B5EF4-FFF2-40B4-BE49-F238E27FC236}">
                    <a16:creationId xmlns:a16="http://schemas.microsoft.com/office/drawing/2014/main" id="{BF4C2479-D57E-408D-9E20-EE54F9C83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3027"/>
                <a:ext cx="160" cy="221"/>
              </a:xfrm>
              <a:custGeom>
                <a:avLst/>
                <a:gdLst>
                  <a:gd name="T0" fmla="*/ 283 w 64"/>
                  <a:gd name="T1" fmla="*/ 0 h 83"/>
                  <a:gd name="T2" fmla="*/ 938 w 64"/>
                  <a:gd name="T3" fmla="*/ 3722 h 83"/>
                  <a:gd name="T4" fmla="*/ 2113 w 64"/>
                  <a:gd name="T5" fmla="*/ 3962 h 83"/>
                  <a:gd name="T6" fmla="*/ 2000 w 64"/>
                  <a:gd name="T7" fmla="*/ 2814 h 83"/>
                  <a:gd name="T8" fmla="*/ 1563 w 64"/>
                  <a:gd name="T9" fmla="*/ 1419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83">
                    <a:moveTo>
                      <a:pt x="7" y="0"/>
                    </a:moveTo>
                    <a:cubicBezTo>
                      <a:pt x="0" y="23"/>
                      <a:pt x="12" y="56"/>
                      <a:pt x="24" y="74"/>
                    </a:cubicBezTo>
                    <a:cubicBezTo>
                      <a:pt x="29" y="81"/>
                      <a:pt x="44" y="83"/>
                      <a:pt x="54" y="79"/>
                    </a:cubicBezTo>
                    <a:cubicBezTo>
                      <a:pt x="64" y="74"/>
                      <a:pt x="53" y="63"/>
                      <a:pt x="51" y="56"/>
                    </a:cubicBezTo>
                    <a:cubicBezTo>
                      <a:pt x="47" y="47"/>
                      <a:pt x="47" y="36"/>
                      <a:pt x="40" y="28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89" name="Freeform 113">
                <a:extLst>
                  <a:ext uri="{FF2B5EF4-FFF2-40B4-BE49-F238E27FC236}">
                    <a16:creationId xmlns:a16="http://schemas.microsoft.com/office/drawing/2014/main" id="{4EEBF7F9-F546-46D8-BF55-993DCF910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" y="3549"/>
                <a:ext cx="50" cy="94"/>
              </a:xfrm>
              <a:custGeom>
                <a:avLst/>
                <a:gdLst>
                  <a:gd name="T0" fmla="*/ 675 w 20"/>
                  <a:gd name="T1" fmla="*/ 0 h 35"/>
                  <a:gd name="T2" fmla="*/ 83 w 20"/>
                  <a:gd name="T3" fmla="*/ 462 h 35"/>
                  <a:gd name="T4" fmla="*/ 313 w 20"/>
                  <a:gd name="T5" fmla="*/ 1413 h 35"/>
                  <a:gd name="T6" fmla="*/ 675 w 20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35">
                    <a:moveTo>
                      <a:pt x="17" y="0"/>
                    </a:moveTo>
                    <a:cubicBezTo>
                      <a:pt x="14" y="3"/>
                      <a:pt x="4" y="5"/>
                      <a:pt x="2" y="9"/>
                    </a:cubicBezTo>
                    <a:cubicBezTo>
                      <a:pt x="0" y="12"/>
                      <a:pt x="4" y="25"/>
                      <a:pt x="8" y="27"/>
                    </a:cubicBezTo>
                    <a:cubicBezTo>
                      <a:pt x="20" y="35"/>
                      <a:pt x="19" y="7"/>
                      <a:pt x="17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90" name="Freeform 114">
                <a:extLst>
                  <a:ext uri="{FF2B5EF4-FFF2-40B4-BE49-F238E27FC236}">
                    <a16:creationId xmlns:a16="http://schemas.microsoft.com/office/drawing/2014/main" id="{72B6DB54-D44C-4D2E-AEBE-91D40B6FC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1" y="3568"/>
                <a:ext cx="77" cy="67"/>
              </a:xfrm>
              <a:custGeom>
                <a:avLst/>
                <a:gdLst>
                  <a:gd name="T0" fmla="*/ 1177 w 31"/>
                  <a:gd name="T1" fmla="*/ 94 h 25"/>
                  <a:gd name="T2" fmla="*/ 951 w 31"/>
                  <a:gd name="T3" fmla="*/ 1292 h 25"/>
                  <a:gd name="T4" fmla="*/ 104 w 31"/>
                  <a:gd name="T5" fmla="*/ 769 h 25"/>
                  <a:gd name="T6" fmla="*/ 951 w 31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25">
                    <a:moveTo>
                      <a:pt x="31" y="2"/>
                    </a:moveTo>
                    <a:cubicBezTo>
                      <a:pt x="20" y="0"/>
                      <a:pt x="19" y="18"/>
                      <a:pt x="25" y="25"/>
                    </a:cubicBezTo>
                    <a:cubicBezTo>
                      <a:pt x="22" y="25"/>
                      <a:pt x="4" y="19"/>
                      <a:pt x="3" y="15"/>
                    </a:cubicBezTo>
                    <a:cubicBezTo>
                      <a:pt x="0" y="3"/>
                      <a:pt x="19" y="0"/>
                      <a:pt x="25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91" name="Freeform 115">
                <a:extLst>
                  <a:ext uri="{FF2B5EF4-FFF2-40B4-BE49-F238E27FC236}">
                    <a16:creationId xmlns:a16="http://schemas.microsoft.com/office/drawing/2014/main" id="{B4037306-33A9-425E-B164-B8BF4D2E7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2651"/>
                <a:ext cx="100" cy="133"/>
              </a:xfrm>
              <a:custGeom>
                <a:avLst/>
                <a:gdLst>
                  <a:gd name="T0" fmla="*/ 0 w 40"/>
                  <a:gd name="T1" fmla="*/ 1508 h 50"/>
                  <a:gd name="T2" fmla="*/ 1220 w 40"/>
                  <a:gd name="T3" fmla="*/ 1846 h 50"/>
                  <a:gd name="T4" fmla="*/ 1063 w 40"/>
                  <a:gd name="T5" fmla="*/ 0 h 50"/>
                  <a:gd name="T6" fmla="*/ 520 w 40"/>
                  <a:gd name="T7" fmla="*/ 1508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" h="50">
                    <a:moveTo>
                      <a:pt x="0" y="30"/>
                    </a:moveTo>
                    <a:cubicBezTo>
                      <a:pt x="8" y="42"/>
                      <a:pt x="20" y="50"/>
                      <a:pt x="31" y="37"/>
                    </a:cubicBezTo>
                    <a:cubicBezTo>
                      <a:pt x="40" y="27"/>
                      <a:pt x="40" y="6"/>
                      <a:pt x="27" y="0"/>
                    </a:cubicBezTo>
                    <a:cubicBezTo>
                      <a:pt x="30" y="13"/>
                      <a:pt x="32" y="31"/>
                      <a:pt x="13" y="30"/>
                    </a:cubicBezTo>
                  </a:path>
                </a:pathLst>
              </a:custGeom>
              <a:solidFill>
                <a:srgbClr val="D4A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92" name="Freeform 116">
                <a:extLst>
                  <a:ext uri="{FF2B5EF4-FFF2-40B4-BE49-F238E27FC236}">
                    <a16:creationId xmlns:a16="http://schemas.microsoft.com/office/drawing/2014/main" id="{97EBCC0C-76D7-4B27-9506-BB8327765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5" y="3459"/>
                <a:ext cx="98" cy="130"/>
              </a:xfrm>
              <a:custGeom>
                <a:avLst/>
                <a:gdLst>
                  <a:gd name="T0" fmla="*/ 0 w 39"/>
                  <a:gd name="T1" fmla="*/ 56 h 49"/>
                  <a:gd name="T2" fmla="*/ 239 w 39"/>
                  <a:gd name="T3" fmla="*/ 2428 h 49"/>
                  <a:gd name="T4" fmla="*/ 1553 w 39"/>
                  <a:gd name="T5" fmla="*/ 1141 h 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" h="49">
                    <a:moveTo>
                      <a:pt x="0" y="1"/>
                    </a:moveTo>
                    <a:cubicBezTo>
                      <a:pt x="16" y="0"/>
                      <a:pt x="18" y="40"/>
                      <a:pt x="6" y="49"/>
                    </a:cubicBezTo>
                    <a:cubicBezTo>
                      <a:pt x="18" y="42"/>
                      <a:pt x="28" y="30"/>
                      <a:pt x="39" y="23"/>
                    </a:cubicBezTo>
                  </a:path>
                </a:pathLst>
              </a:custGeom>
              <a:solidFill>
                <a:srgbClr val="D4A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93" name="Freeform 117">
                <a:extLst>
                  <a:ext uri="{FF2B5EF4-FFF2-40B4-BE49-F238E27FC236}">
                    <a16:creationId xmlns:a16="http://schemas.microsoft.com/office/drawing/2014/main" id="{231B6005-6583-484D-9FC9-13416D649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8" y="3613"/>
                <a:ext cx="90" cy="78"/>
              </a:xfrm>
              <a:custGeom>
                <a:avLst/>
                <a:gdLst>
                  <a:gd name="T0" fmla="*/ 595 w 36"/>
                  <a:gd name="T1" fmla="*/ 312 h 29"/>
                  <a:gd name="T2" fmla="*/ 0 w 36"/>
                  <a:gd name="T3" fmla="*/ 1520 h 29"/>
                  <a:gd name="T4" fmla="*/ 1175 w 36"/>
                  <a:gd name="T5" fmla="*/ 1302 h 29"/>
                  <a:gd name="T6" fmla="*/ 1408 w 36"/>
                  <a:gd name="T7" fmla="*/ 527 h 29"/>
                  <a:gd name="T8" fmla="*/ 595 w 3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29">
                    <a:moveTo>
                      <a:pt x="15" y="6"/>
                    </a:moveTo>
                    <a:cubicBezTo>
                      <a:pt x="7" y="10"/>
                      <a:pt x="2" y="19"/>
                      <a:pt x="0" y="29"/>
                    </a:cubicBezTo>
                    <a:cubicBezTo>
                      <a:pt x="7" y="24"/>
                      <a:pt x="22" y="25"/>
                      <a:pt x="30" y="25"/>
                    </a:cubicBezTo>
                    <a:cubicBezTo>
                      <a:pt x="16" y="23"/>
                      <a:pt x="29" y="12"/>
                      <a:pt x="36" y="10"/>
                    </a:cubicBezTo>
                    <a:cubicBezTo>
                      <a:pt x="30" y="6"/>
                      <a:pt x="22" y="2"/>
                      <a:pt x="15" y="0"/>
                    </a:cubicBezTo>
                  </a:path>
                </a:pathLst>
              </a:custGeom>
              <a:solidFill>
                <a:srgbClr val="D4A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94" name="Freeform 118">
                <a:extLst>
                  <a:ext uri="{FF2B5EF4-FFF2-40B4-BE49-F238E27FC236}">
                    <a16:creationId xmlns:a16="http://schemas.microsoft.com/office/drawing/2014/main" id="{1EE97398-5E1F-41FF-B1BC-123F28AFE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1" y="2893"/>
                <a:ext cx="122" cy="110"/>
              </a:xfrm>
              <a:custGeom>
                <a:avLst/>
                <a:gdLst>
                  <a:gd name="T0" fmla="*/ 0 w 49"/>
                  <a:gd name="T1" fmla="*/ 987 h 41"/>
                  <a:gd name="T2" fmla="*/ 1190 w 49"/>
                  <a:gd name="T3" fmla="*/ 56 h 41"/>
                  <a:gd name="T4" fmla="*/ 1885 w 49"/>
                  <a:gd name="T5" fmla="*/ 2122 h 41"/>
                  <a:gd name="T6" fmla="*/ 1078 w 49"/>
                  <a:gd name="T7" fmla="*/ 1296 h 41"/>
                  <a:gd name="T8" fmla="*/ 30 w 49"/>
                  <a:gd name="T9" fmla="*/ 987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1">
                    <a:moveTo>
                      <a:pt x="0" y="19"/>
                    </a:moveTo>
                    <a:cubicBezTo>
                      <a:pt x="1" y="12"/>
                      <a:pt x="22" y="0"/>
                      <a:pt x="31" y="1"/>
                    </a:cubicBezTo>
                    <a:cubicBezTo>
                      <a:pt x="34" y="14"/>
                      <a:pt x="43" y="29"/>
                      <a:pt x="49" y="41"/>
                    </a:cubicBezTo>
                    <a:cubicBezTo>
                      <a:pt x="41" y="37"/>
                      <a:pt x="37" y="29"/>
                      <a:pt x="28" y="25"/>
                    </a:cubicBezTo>
                    <a:cubicBezTo>
                      <a:pt x="22" y="22"/>
                      <a:pt x="9" y="17"/>
                      <a:pt x="1" y="19"/>
                    </a:cubicBezTo>
                  </a:path>
                </a:pathLst>
              </a:custGeom>
              <a:solidFill>
                <a:srgbClr val="D4A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95" name="Freeform 119">
                <a:extLst>
                  <a:ext uri="{FF2B5EF4-FFF2-40B4-BE49-F238E27FC236}">
                    <a16:creationId xmlns:a16="http://schemas.microsoft.com/office/drawing/2014/main" id="{503A1CDC-F3A2-4E69-A270-C76F59D42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2877"/>
                <a:ext cx="135" cy="48"/>
              </a:xfrm>
              <a:custGeom>
                <a:avLst/>
                <a:gdLst>
                  <a:gd name="T0" fmla="*/ 2113 w 54"/>
                  <a:gd name="T1" fmla="*/ 704 h 18"/>
                  <a:gd name="T2" fmla="*/ 0 w 54"/>
                  <a:gd name="T3" fmla="*/ 909 h 18"/>
                  <a:gd name="T4" fmla="*/ 2113 w 54"/>
                  <a:gd name="T5" fmla="*/ 704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18">
                    <a:moveTo>
                      <a:pt x="54" y="14"/>
                    </a:moveTo>
                    <a:cubicBezTo>
                      <a:pt x="32" y="0"/>
                      <a:pt x="10" y="3"/>
                      <a:pt x="0" y="18"/>
                    </a:cubicBezTo>
                    <a:cubicBezTo>
                      <a:pt x="12" y="12"/>
                      <a:pt x="40" y="7"/>
                      <a:pt x="54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96" name="Freeform 120">
                <a:extLst>
                  <a:ext uri="{FF2B5EF4-FFF2-40B4-BE49-F238E27FC236}">
                    <a16:creationId xmlns:a16="http://schemas.microsoft.com/office/drawing/2014/main" id="{043AACE2-ECAE-4F00-A045-9B448C594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3" y="3099"/>
                <a:ext cx="150" cy="170"/>
              </a:xfrm>
              <a:custGeom>
                <a:avLst/>
                <a:gdLst>
                  <a:gd name="T0" fmla="*/ 363 w 60"/>
                  <a:gd name="T1" fmla="*/ 93 h 64"/>
                  <a:gd name="T2" fmla="*/ 50 w 60"/>
                  <a:gd name="T3" fmla="*/ 1201 h 64"/>
                  <a:gd name="T4" fmla="*/ 438 w 60"/>
                  <a:gd name="T5" fmla="*/ 2194 h 64"/>
                  <a:gd name="T6" fmla="*/ 1375 w 60"/>
                  <a:gd name="T7" fmla="*/ 2739 h 64"/>
                  <a:gd name="T8" fmla="*/ 2345 w 60"/>
                  <a:gd name="T9" fmla="*/ 3190 h 64"/>
                  <a:gd name="T10" fmla="*/ 1613 w 60"/>
                  <a:gd name="T11" fmla="*/ 1142 h 64"/>
                  <a:gd name="T12" fmla="*/ 363 w 60"/>
                  <a:gd name="T13" fmla="*/ 56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64">
                    <a:moveTo>
                      <a:pt x="9" y="2"/>
                    </a:moveTo>
                    <a:cubicBezTo>
                      <a:pt x="3" y="6"/>
                      <a:pt x="1" y="18"/>
                      <a:pt x="1" y="24"/>
                    </a:cubicBezTo>
                    <a:cubicBezTo>
                      <a:pt x="0" y="33"/>
                      <a:pt x="4" y="39"/>
                      <a:pt x="11" y="44"/>
                    </a:cubicBezTo>
                    <a:cubicBezTo>
                      <a:pt x="19" y="50"/>
                      <a:pt x="26" y="52"/>
                      <a:pt x="35" y="55"/>
                    </a:cubicBezTo>
                    <a:cubicBezTo>
                      <a:pt x="42" y="57"/>
                      <a:pt x="52" y="63"/>
                      <a:pt x="60" y="64"/>
                    </a:cubicBezTo>
                    <a:cubicBezTo>
                      <a:pt x="51" y="51"/>
                      <a:pt x="49" y="35"/>
                      <a:pt x="41" y="23"/>
                    </a:cubicBezTo>
                    <a:cubicBezTo>
                      <a:pt x="35" y="13"/>
                      <a:pt x="18" y="0"/>
                      <a:pt x="9" y="1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97" name="Freeform 121">
                <a:extLst>
                  <a:ext uri="{FF2B5EF4-FFF2-40B4-BE49-F238E27FC236}">
                    <a16:creationId xmlns:a16="http://schemas.microsoft.com/office/drawing/2014/main" id="{CF9777D3-84D7-4E6D-87DC-810356397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" y="3091"/>
                <a:ext cx="115" cy="152"/>
              </a:xfrm>
              <a:custGeom>
                <a:avLst/>
                <a:gdLst>
                  <a:gd name="T0" fmla="*/ 1800 w 46"/>
                  <a:gd name="T1" fmla="*/ 1763 h 57"/>
                  <a:gd name="T2" fmla="*/ 625 w 46"/>
                  <a:gd name="T3" fmla="*/ 1160 h 57"/>
                  <a:gd name="T4" fmla="*/ 625 w 46"/>
                  <a:gd name="T5" fmla="*/ 2219 h 57"/>
                  <a:gd name="T6" fmla="*/ 1250 w 46"/>
                  <a:gd name="T7" fmla="*/ 2880 h 57"/>
                  <a:gd name="T8" fmla="*/ 125 w 46"/>
                  <a:gd name="T9" fmla="*/ 1216 h 57"/>
                  <a:gd name="T10" fmla="*/ 395 w 46"/>
                  <a:gd name="T11" fmla="*/ 149 h 57"/>
                  <a:gd name="T12" fmla="*/ 1333 w 46"/>
                  <a:gd name="T13" fmla="*/ 968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57">
                    <a:moveTo>
                      <a:pt x="46" y="35"/>
                    </a:moveTo>
                    <a:cubicBezTo>
                      <a:pt x="42" y="25"/>
                      <a:pt x="26" y="12"/>
                      <a:pt x="16" y="23"/>
                    </a:cubicBezTo>
                    <a:cubicBezTo>
                      <a:pt x="11" y="29"/>
                      <a:pt x="13" y="38"/>
                      <a:pt x="16" y="44"/>
                    </a:cubicBezTo>
                    <a:cubicBezTo>
                      <a:pt x="20" y="51"/>
                      <a:pt x="26" y="53"/>
                      <a:pt x="32" y="57"/>
                    </a:cubicBezTo>
                    <a:cubicBezTo>
                      <a:pt x="14" y="55"/>
                      <a:pt x="0" y="42"/>
                      <a:pt x="3" y="24"/>
                    </a:cubicBezTo>
                    <a:cubicBezTo>
                      <a:pt x="3" y="20"/>
                      <a:pt x="5" y="4"/>
                      <a:pt x="10" y="3"/>
                    </a:cubicBezTo>
                    <a:cubicBezTo>
                      <a:pt x="18" y="0"/>
                      <a:pt x="29" y="14"/>
                      <a:pt x="34" y="1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98" name="Freeform 122">
                <a:extLst>
                  <a:ext uri="{FF2B5EF4-FFF2-40B4-BE49-F238E27FC236}">
                    <a16:creationId xmlns:a16="http://schemas.microsoft.com/office/drawing/2014/main" id="{97578B2C-9CFD-4ABC-94FF-CC63A63E0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005"/>
                <a:ext cx="152" cy="192"/>
              </a:xfrm>
              <a:custGeom>
                <a:avLst/>
                <a:gdLst>
                  <a:gd name="T0" fmla="*/ 1111 w 61"/>
                  <a:gd name="T1" fmla="*/ 3584 h 72"/>
                  <a:gd name="T2" fmla="*/ 416 w 61"/>
                  <a:gd name="T3" fmla="*/ 3392 h 72"/>
                  <a:gd name="T4" fmla="*/ 0 w 61"/>
                  <a:gd name="T5" fmla="*/ 3093 h 72"/>
                  <a:gd name="T6" fmla="*/ 571 w 61"/>
                  <a:gd name="T7" fmla="*/ 968 h 72"/>
                  <a:gd name="T8" fmla="*/ 1931 w 61"/>
                  <a:gd name="T9" fmla="*/ 56 h 72"/>
                  <a:gd name="T10" fmla="*/ 2243 w 61"/>
                  <a:gd name="T11" fmla="*/ 704 h 72"/>
                  <a:gd name="T12" fmla="*/ 1814 w 61"/>
                  <a:gd name="T13" fmla="*/ 2525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72">
                    <a:moveTo>
                      <a:pt x="29" y="71"/>
                    </a:moveTo>
                    <a:cubicBezTo>
                      <a:pt x="22" y="72"/>
                      <a:pt x="17" y="69"/>
                      <a:pt x="11" y="67"/>
                    </a:cubicBezTo>
                    <a:cubicBezTo>
                      <a:pt x="7" y="66"/>
                      <a:pt x="0" y="68"/>
                      <a:pt x="0" y="61"/>
                    </a:cubicBezTo>
                    <a:cubicBezTo>
                      <a:pt x="1" y="48"/>
                      <a:pt x="7" y="30"/>
                      <a:pt x="15" y="19"/>
                    </a:cubicBezTo>
                    <a:cubicBezTo>
                      <a:pt x="22" y="10"/>
                      <a:pt x="39" y="2"/>
                      <a:pt x="50" y="1"/>
                    </a:cubicBezTo>
                    <a:cubicBezTo>
                      <a:pt x="57" y="0"/>
                      <a:pt x="57" y="7"/>
                      <a:pt x="58" y="14"/>
                    </a:cubicBezTo>
                    <a:cubicBezTo>
                      <a:pt x="61" y="27"/>
                      <a:pt x="57" y="41"/>
                      <a:pt x="47" y="5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99" name="Freeform 123">
                <a:extLst>
                  <a:ext uri="{FF2B5EF4-FFF2-40B4-BE49-F238E27FC236}">
                    <a16:creationId xmlns:a16="http://schemas.microsoft.com/office/drawing/2014/main" id="{8F323903-DA4A-4DF4-8BEB-C5F3D2BBC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1" y="2955"/>
                <a:ext cx="217" cy="224"/>
              </a:xfrm>
              <a:custGeom>
                <a:avLst/>
                <a:gdLst>
                  <a:gd name="T0" fmla="*/ 1040 w 87"/>
                  <a:gd name="T1" fmla="*/ 4245 h 84"/>
                  <a:gd name="T2" fmla="*/ 155 w 87"/>
                  <a:gd name="T3" fmla="*/ 2824 h 84"/>
                  <a:gd name="T4" fmla="*/ 541 w 87"/>
                  <a:gd name="T5" fmla="*/ 819 h 84"/>
                  <a:gd name="T6" fmla="*/ 2098 w 87"/>
                  <a:gd name="T7" fmla="*/ 56 h 84"/>
                  <a:gd name="T8" fmla="*/ 3135 w 87"/>
                  <a:gd name="T9" fmla="*/ 909 h 84"/>
                  <a:gd name="T10" fmla="*/ 3290 w 87"/>
                  <a:gd name="T11" fmla="*/ 2219 h 84"/>
                  <a:gd name="T12" fmla="*/ 2357 w 87"/>
                  <a:gd name="T13" fmla="*/ 404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84">
                    <a:moveTo>
                      <a:pt x="27" y="84"/>
                    </a:moveTo>
                    <a:cubicBezTo>
                      <a:pt x="14" y="83"/>
                      <a:pt x="7" y="67"/>
                      <a:pt x="4" y="56"/>
                    </a:cubicBezTo>
                    <a:cubicBezTo>
                      <a:pt x="0" y="42"/>
                      <a:pt x="3" y="26"/>
                      <a:pt x="14" y="16"/>
                    </a:cubicBezTo>
                    <a:cubicBezTo>
                      <a:pt x="25" y="4"/>
                      <a:pt x="38" y="0"/>
                      <a:pt x="54" y="1"/>
                    </a:cubicBezTo>
                    <a:cubicBezTo>
                      <a:pt x="66" y="2"/>
                      <a:pt x="75" y="8"/>
                      <a:pt x="81" y="18"/>
                    </a:cubicBezTo>
                    <a:cubicBezTo>
                      <a:pt x="85" y="27"/>
                      <a:pt x="87" y="34"/>
                      <a:pt x="85" y="44"/>
                    </a:cubicBezTo>
                    <a:cubicBezTo>
                      <a:pt x="82" y="61"/>
                      <a:pt x="74" y="70"/>
                      <a:pt x="61" y="8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00" name="Freeform 124">
                <a:extLst>
                  <a:ext uri="{FF2B5EF4-FFF2-40B4-BE49-F238E27FC236}">
                    <a16:creationId xmlns:a16="http://schemas.microsoft.com/office/drawing/2014/main" id="{5B7C216D-30BE-456E-846A-BE0F9AB7F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" y="2939"/>
                <a:ext cx="197" cy="253"/>
              </a:xfrm>
              <a:custGeom>
                <a:avLst/>
                <a:gdLst>
                  <a:gd name="T0" fmla="*/ 2439 w 79"/>
                  <a:gd name="T1" fmla="*/ 660 h 95"/>
                  <a:gd name="T2" fmla="*/ 0 w 79"/>
                  <a:gd name="T3" fmla="*/ 1454 h 95"/>
                  <a:gd name="T4" fmla="*/ 1785 w 79"/>
                  <a:gd name="T5" fmla="*/ 1965 h 95"/>
                  <a:gd name="T6" fmla="*/ 1736 w 79"/>
                  <a:gd name="T7" fmla="*/ 4780 h 95"/>
                  <a:gd name="T8" fmla="*/ 2948 w 79"/>
                  <a:gd name="T9" fmla="*/ 3113 h 95"/>
                  <a:gd name="T10" fmla="*/ 2511 w 79"/>
                  <a:gd name="T11" fmla="*/ 703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95">
                    <a:moveTo>
                      <a:pt x="63" y="13"/>
                    </a:moveTo>
                    <a:cubicBezTo>
                      <a:pt x="40" y="0"/>
                      <a:pt x="6" y="14"/>
                      <a:pt x="0" y="29"/>
                    </a:cubicBezTo>
                    <a:cubicBezTo>
                      <a:pt x="13" y="21"/>
                      <a:pt x="36" y="23"/>
                      <a:pt x="46" y="39"/>
                    </a:cubicBezTo>
                    <a:cubicBezTo>
                      <a:pt x="57" y="56"/>
                      <a:pt x="54" y="87"/>
                      <a:pt x="45" y="95"/>
                    </a:cubicBezTo>
                    <a:cubicBezTo>
                      <a:pt x="60" y="89"/>
                      <a:pt x="71" y="79"/>
                      <a:pt x="76" y="62"/>
                    </a:cubicBezTo>
                    <a:cubicBezTo>
                      <a:pt x="79" y="50"/>
                      <a:pt x="76" y="20"/>
                      <a:pt x="65" y="14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01" name="Freeform 125">
                <a:extLst>
                  <a:ext uri="{FF2B5EF4-FFF2-40B4-BE49-F238E27FC236}">
                    <a16:creationId xmlns:a16="http://schemas.microsoft.com/office/drawing/2014/main" id="{36377A3C-0F6A-444A-BA6C-41A44C7B0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3" y="3251"/>
                <a:ext cx="113" cy="221"/>
              </a:xfrm>
              <a:custGeom>
                <a:avLst/>
                <a:gdLst>
                  <a:gd name="T0" fmla="*/ 126 w 45"/>
                  <a:gd name="T1" fmla="*/ 4170 h 83"/>
                  <a:gd name="T2" fmla="*/ 1477 w 45"/>
                  <a:gd name="T3" fmla="*/ 2759 h 83"/>
                  <a:gd name="T4" fmla="*/ 1155 w 45"/>
                  <a:gd name="T5" fmla="*/ 362 h 83"/>
                  <a:gd name="T6" fmla="*/ 871 w 45"/>
                  <a:gd name="T7" fmla="*/ 93 h 83"/>
                  <a:gd name="T8" fmla="*/ 681 w 45"/>
                  <a:gd name="T9" fmla="*/ 362 h 83"/>
                  <a:gd name="T10" fmla="*/ 284 w 45"/>
                  <a:gd name="T11" fmla="*/ 1872 h 83"/>
                  <a:gd name="T12" fmla="*/ 50 w 45"/>
                  <a:gd name="T13" fmla="*/ 2759 h 83"/>
                  <a:gd name="T14" fmla="*/ 126 w 45"/>
                  <a:gd name="T15" fmla="*/ 4111 h 8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5" h="83">
                    <a:moveTo>
                      <a:pt x="3" y="83"/>
                    </a:moveTo>
                    <a:cubicBezTo>
                      <a:pt x="19" y="78"/>
                      <a:pt x="29" y="69"/>
                      <a:pt x="37" y="55"/>
                    </a:cubicBezTo>
                    <a:cubicBezTo>
                      <a:pt x="45" y="41"/>
                      <a:pt x="39" y="18"/>
                      <a:pt x="29" y="7"/>
                    </a:cubicBezTo>
                    <a:cubicBezTo>
                      <a:pt x="27" y="5"/>
                      <a:pt x="25" y="2"/>
                      <a:pt x="22" y="2"/>
                    </a:cubicBezTo>
                    <a:cubicBezTo>
                      <a:pt x="15" y="0"/>
                      <a:pt x="18" y="2"/>
                      <a:pt x="17" y="7"/>
                    </a:cubicBezTo>
                    <a:cubicBezTo>
                      <a:pt x="14" y="18"/>
                      <a:pt x="14" y="28"/>
                      <a:pt x="7" y="37"/>
                    </a:cubicBezTo>
                    <a:cubicBezTo>
                      <a:pt x="0" y="44"/>
                      <a:pt x="0" y="45"/>
                      <a:pt x="1" y="55"/>
                    </a:cubicBezTo>
                    <a:cubicBezTo>
                      <a:pt x="1" y="64"/>
                      <a:pt x="4" y="74"/>
                      <a:pt x="3" y="8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02" name="Freeform 126">
                <a:extLst>
                  <a:ext uri="{FF2B5EF4-FFF2-40B4-BE49-F238E27FC236}">
                    <a16:creationId xmlns:a16="http://schemas.microsoft.com/office/drawing/2014/main" id="{1DD4783E-9D3D-4E04-829D-831328D4B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3243"/>
                <a:ext cx="77" cy="154"/>
              </a:xfrm>
              <a:custGeom>
                <a:avLst/>
                <a:gdLst>
                  <a:gd name="T0" fmla="*/ 229 w 31"/>
                  <a:gd name="T1" fmla="*/ 839 h 58"/>
                  <a:gd name="T2" fmla="*/ 154 w 31"/>
                  <a:gd name="T3" fmla="*/ 2884 h 58"/>
                  <a:gd name="T4" fmla="*/ 641 w 31"/>
                  <a:gd name="T5" fmla="*/ 2193 h 58"/>
                  <a:gd name="T6" fmla="*/ 1073 w 31"/>
                  <a:gd name="T7" fmla="*/ 1142 h 58"/>
                  <a:gd name="T8" fmla="*/ 641 w 31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58">
                    <a:moveTo>
                      <a:pt x="6" y="17"/>
                    </a:moveTo>
                    <a:cubicBezTo>
                      <a:pt x="1" y="26"/>
                      <a:pt x="0" y="48"/>
                      <a:pt x="4" y="58"/>
                    </a:cubicBezTo>
                    <a:cubicBezTo>
                      <a:pt x="7" y="52"/>
                      <a:pt x="12" y="49"/>
                      <a:pt x="17" y="44"/>
                    </a:cubicBezTo>
                    <a:cubicBezTo>
                      <a:pt x="22" y="39"/>
                      <a:pt x="26" y="31"/>
                      <a:pt x="28" y="23"/>
                    </a:cubicBezTo>
                    <a:cubicBezTo>
                      <a:pt x="31" y="14"/>
                      <a:pt x="30" y="0"/>
                      <a:pt x="17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03" name="Freeform 127">
                <a:extLst>
                  <a:ext uri="{FF2B5EF4-FFF2-40B4-BE49-F238E27FC236}">
                    <a16:creationId xmlns:a16="http://schemas.microsoft.com/office/drawing/2014/main" id="{882B7532-C7ED-44F4-8A2A-5DCBF9C5C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" y="3469"/>
                <a:ext cx="133" cy="174"/>
              </a:xfrm>
              <a:custGeom>
                <a:avLst/>
                <a:gdLst>
                  <a:gd name="T0" fmla="*/ 1865 w 53"/>
                  <a:gd name="T1" fmla="*/ 252 h 65"/>
                  <a:gd name="T2" fmla="*/ 366 w 53"/>
                  <a:gd name="T3" fmla="*/ 766 h 65"/>
                  <a:gd name="T4" fmla="*/ 630 w 53"/>
                  <a:gd name="T5" fmla="*/ 2722 h 65"/>
                  <a:gd name="T6" fmla="*/ 1977 w 53"/>
                  <a:gd name="T7" fmla="*/ 2457 h 65"/>
                  <a:gd name="T8" fmla="*/ 1739 w 53"/>
                  <a:gd name="T9" fmla="*/ 252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65">
                    <a:moveTo>
                      <a:pt x="47" y="5"/>
                    </a:moveTo>
                    <a:cubicBezTo>
                      <a:pt x="35" y="0"/>
                      <a:pt x="17" y="5"/>
                      <a:pt x="9" y="15"/>
                    </a:cubicBezTo>
                    <a:cubicBezTo>
                      <a:pt x="0" y="25"/>
                      <a:pt x="8" y="44"/>
                      <a:pt x="16" y="53"/>
                    </a:cubicBezTo>
                    <a:cubicBezTo>
                      <a:pt x="27" y="65"/>
                      <a:pt x="47" y="65"/>
                      <a:pt x="50" y="48"/>
                    </a:cubicBezTo>
                    <a:cubicBezTo>
                      <a:pt x="53" y="36"/>
                      <a:pt x="51" y="15"/>
                      <a:pt x="44" y="5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04" name="Freeform 128">
                <a:extLst>
                  <a:ext uri="{FF2B5EF4-FFF2-40B4-BE49-F238E27FC236}">
                    <a16:creationId xmlns:a16="http://schemas.microsoft.com/office/drawing/2014/main" id="{7FBB4F13-3D27-4264-87D2-35FAB3D3E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3525"/>
                <a:ext cx="103" cy="144"/>
              </a:xfrm>
              <a:custGeom>
                <a:avLst/>
                <a:gdLst>
                  <a:gd name="T0" fmla="*/ 0 w 41"/>
                  <a:gd name="T1" fmla="*/ 1059 h 54"/>
                  <a:gd name="T2" fmla="*/ 1553 w 41"/>
                  <a:gd name="T3" fmla="*/ 1309 h 54"/>
                  <a:gd name="T4" fmla="*/ 1585 w 41"/>
                  <a:gd name="T5" fmla="*/ 397 h 54"/>
                  <a:gd name="T6" fmla="*/ 1156 w 41"/>
                  <a:gd name="T7" fmla="*/ 205 h 54"/>
                  <a:gd name="T8" fmla="*/ 83 w 41"/>
                  <a:gd name="T9" fmla="*/ 130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0" y="21"/>
                    </a:moveTo>
                    <a:cubicBezTo>
                      <a:pt x="3" y="40"/>
                      <a:pt x="41" y="54"/>
                      <a:pt x="39" y="26"/>
                    </a:cubicBezTo>
                    <a:cubicBezTo>
                      <a:pt x="38" y="20"/>
                      <a:pt x="40" y="13"/>
                      <a:pt x="40" y="8"/>
                    </a:cubicBezTo>
                    <a:cubicBezTo>
                      <a:pt x="40" y="0"/>
                      <a:pt x="36" y="2"/>
                      <a:pt x="29" y="4"/>
                    </a:cubicBezTo>
                    <a:cubicBezTo>
                      <a:pt x="18" y="6"/>
                      <a:pt x="4" y="13"/>
                      <a:pt x="2" y="26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05" name="Freeform 129">
                <a:extLst>
                  <a:ext uri="{FF2B5EF4-FFF2-40B4-BE49-F238E27FC236}">
                    <a16:creationId xmlns:a16="http://schemas.microsoft.com/office/drawing/2014/main" id="{2B47420A-99B8-45BB-A04B-452E97B4E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3581"/>
                <a:ext cx="158" cy="126"/>
              </a:xfrm>
              <a:custGeom>
                <a:avLst/>
                <a:gdLst>
                  <a:gd name="T0" fmla="*/ 0 w 63"/>
                  <a:gd name="T1" fmla="*/ 461 h 47"/>
                  <a:gd name="T2" fmla="*/ 2132 w 63"/>
                  <a:gd name="T3" fmla="*/ 2019 h 47"/>
                  <a:gd name="T4" fmla="*/ 2490 w 63"/>
                  <a:gd name="T5" fmla="*/ 1697 h 47"/>
                  <a:gd name="T6" fmla="*/ 1264 w 63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47">
                    <a:moveTo>
                      <a:pt x="0" y="9"/>
                    </a:moveTo>
                    <a:cubicBezTo>
                      <a:pt x="7" y="25"/>
                      <a:pt x="35" y="47"/>
                      <a:pt x="54" y="39"/>
                    </a:cubicBezTo>
                    <a:cubicBezTo>
                      <a:pt x="59" y="37"/>
                      <a:pt x="63" y="39"/>
                      <a:pt x="63" y="33"/>
                    </a:cubicBezTo>
                    <a:cubicBezTo>
                      <a:pt x="62" y="29"/>
                      <a:pt x="36" y="1"/>
                      <a:pt x="32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06" name="Freeform 130">
                <a:extLst>
                  <a:ext uri="{FF2B5EF4-FFF2-40B4-BE49-F238E27FC236}">
                    <a16:creationId xmlns:a16="http://schemas.microsoft.com/office/drawing/2014/main" id="{4782D433-EB18-43F4-A15A-8685A688A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1" y="3549"/>
                <a:ext cx="125" cy="104"/>
              </a:xfrm>
              <a:custGeom>
                <a:avLst/>
                <a:gdLst>
                  <a:gd name="T0" fmla="*/ 675 w 50"/>
                  <a:gd name="T1" fmla="*/ 248 h 39"/>
                  <a:gd name="T2" fmla="*/ 1458 w 50"/>
                  <a:gd name="T3" fmla="*/ 760 h 39"/>
                  <a:gd name="T4" fmla="*/ 1875 w 50"/>
                  <a:gd name="T5" fmla="*/ 1571 h 39"/>
                  <a:gd name="T6" fmla="*/ 1063 w 50"/>
                  <a:gd name="T7" fmla="*/ 1216 h 39"/>
                  <a:gd name="T8" fmla="*/ 520 w 50"/>
                  <a:gd name="T9" fmla="*/ 1971 h 39"/>
                  <a:gd name="T10" fmla="*/ 83 w 50"/>
                  <a:gd name="T11" fmla="*/ 1365 h 39"/>
                  <a:gd name="T12" fmla="*/ 208 w 50"/>
                  <a:gd name="T13" fmla="*/ 760 h 39"/>
                  <a:gd name="T14" fmla="*/ 1250 w 50"/>
                  <a:gd name="T15" fmla="*/ 512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0" h="39">
                    <a:moveTo>
                      <a:pt x="17" y="5"/>
                    </a:moveTo>
                    <a:cubicBezTo>
                      <a:pt x="26" y="4"/>
                      <a:pt x="32" y="10"/>
                      <a:pt x="37" y="15"/>
                    </a:cubicBezTo>
                    <a:cubicBezTo>
                      <a:pt x="39" y="18"/>
                      <a:pt x="50" y="27"/>
                      <a:pt x="48" y="31"/>
                    </a:cubicBezTo>
                    <a:cubicBezTo>
                      <a:pt x="46" y="34"/>
                      <a:pt x="31" y="24"/>
                      <a:pt x="27" y="24"/>
                    </a:cubicBezTo>
                    <a:cubicBezTo>
                      <a:pt x="20" y="24"/>
                      <a:pt x="12" y="32"/>
                      <a:pt x="13" y="39"/>
                    </a:cubicBezTo>
                    <a:cubicBezTo>
                      <a:pt x="7" y="39"/>
                      <a:pt x="4" y="31"/>
                      <a:pt x="2" y="27"/>
                    </a:cubicBezTo>
                    <a:cubicBezTo>
                      <a:pt x="0" y="21"/>
                      <a:pt x="1" y="21"/>
                      <a:pt x="5" y="15"/>
                    </a:cubicBezTo>
                    <a:cubicBezTo>
                      <a:pt x="11" y="6"/>
                      <a:pt x="24" y="0"/>
                      <a:pt x="32" y="1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07" name="Freeform 131">
                <a:extLst>
                  <a:ext uri="{FF2B5EF4-FFF2-40B4-BE49-F238E27FC236}">
                    <a16:creationId xmlns:a16="http://schemas.microsoft.com/office/drawing/2014/main" id="{372F1201-1AAD-48F0-9773-BDB2463CC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3048"/>
                <a:ext cx="175" cy="272"/>
              </a:xfrm>
              <a:custGeom>
                <a:avLst/>
                <a:gdLst>
                  <a:gd name="T0" fmla="*/ 0 w 70"/>
                  <a:gd name="T1" fmla="*/ 2275 h 102"/>
                  <a:gd name="T2" fmla="*/ 2345 w 70"/>
                  <a:gd name="T3" fmla="*/ 5155 h 102"/>
                  <a:gd name="T4" fmla="*/ 2238 w 70"/>
                  <a:gd name="T5" fmla="*/ 2184 h 102"/>
                  <a:gd name="T6" fmla="*/ 1533 w 70"/>
                  <a:gd name="T7" fmla="*/ 1003 h 102"/>
                  <a:gd name="T8" fmla="*/ 550 w 70"/>
                  <a:gd name="T9" fmla="*/ 5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102">
                    <a:moveTo>
                      <a:pt x="0" y="45"/>
                    </a:moveTo>
                    <a:cubicBezTo>
                      <a:pt x="8" y="71"/>
                      <a:pt x="32" y="96"/>
                      <a:pt x="60" y="102"/>
                    </a:cubicBezTo>
                    <a:cubicBezTo>
                      <a:pt x="70" y="88"/>
                      <a:pt x="66" y="57"/>
                      <a:pt x="57" y="43"/>
                    </a:cubicBezTo>
                    <a:cubicBezTo>
                      <a:pt x="52" y="35"/>
                      <a:pt x="46" y="27"/>
                      <a:pt x="39" y="20"/>
                    </a:cubicBezTo>
                    <a:cubicBezTo>
                      <a:pt x="32" y="14"/>
                      <a:pt x="25" y="0"/>
                      <a:pt x="14" y="1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08" name="Freeform 132">
                <a:extLst>
                  <a:ext uri="{FF2B5EF4-FFF2-40B4-BE49-F238E27FC236}">
                    <a16:creationId xmlns:a16="http://schemas.microsoft.com/office/drawing/2014/main" id="{94F14341-F08B-4EDF-A9F8-FF6C698CE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232"/>
                <a:ext cx="55" cy="91"/>
              </a:xfrm>
              <a:custGeom>
                <a:avLst/>
                <a:gdLst>
                  <a:gd name="T0" fmla="*/ 158 w 22"/>
                  <a:gd name="T1" fmla="*/ 458 h 34"/>
                  <a:gd name="T2" fmla="*/ 125 w 22"/>
                  <a:gd name="T3" fmla="*/ 1440 h 34"/>
                  <a:gd name="T4" fmla="*/ 238 w 22"/>
                  <a:gd name="T5" fmla="*/ 1748 h 34"/>
                  <a:gd name="T6" fmla="*/ 550 w 22"/>
                  <a:gd name="T7" fmla="*/ 1748 h 34"/>
                  <a:gd name="T8" fmla="*/ 783 w 22"/>
                  <a:gd name="T9" fmla="*/ 1073 h 34"/>
                  <a:gd name="T10" fmla="*/ 750 w 22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34">
                    <a:moveTo>
                      <a:pt x="4" y="9"/>
                    </a:moveTo>
                    <a:cubicBezTo>
                      <a:pt x="0" y="14"/>
                      <a:pt x="4" y="22"/>
                      <a:pt x="3" y="28"/>
                    </a:cubicBezTo>
                    <a:cubicBezTo>
                      <a:pt x="3" y="31"/>
                      <a:pt x="3" y="32"/>
                      <a:pt x="6" y="34"/>
                    </a:cubicBezTo>
                    <a:cubicBezTo>
                      <a:pt x="7" y="34"/>
                      <a:pt x="13" y="34"/>
                      <a:pt x="14" y="34"/>
                    </a:cubicBezTo>
                    <a:cubicBezTo>
                      <a:pt x="22" y="32"/>
                      <a:pt x="20" y="29"/>
                      <a:pt x="20" y="21"/>
                    </a:cubicBezTo>
                    <a:cubicBezTo>
                      <a:pt x="20" y="15"/>
                      <a:pt x="22" y="6"/>
                      <a:pt x="19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09" name="Freeform 133">
                <a:extLst>
                  <a:ext uri="{FF2B5EF4-FFF2-40B4-BE49-F238E27FC236}">
                    <a16:creationId xmlns:a16="http://schemas.microsoft.com/office/drawing/2014/main" id="{85E60707-1B62-4397-AAB8-A614757BE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3200"/>
                <a:ext cx="50" cy="112"/>
              </a:xfrm>
              <a:custGeom>
                <a:avLst/>
                <a:gdLst>
                  <a:gd name="T0" fmla="*/ 708 w 20"/>
                  <a:gd name="T1" fmla="*/ 1272 h 42"/>
                  <a:gd name="T2" fmla="*/ 750 w 20"/>
                  <a:gd name="T3" fmla="*/ 0 h 42"/>
                  <a:gd name="T4" fmla="*/ 125 w 20"/>
                  <a:gd name="T5" fmla="*/ 909 h 42"/>
                  <a:gd name="T6" fmla="*/ 50 w 20"/>
                  <a:gd name="T7" fmla="*/ 2125 h 42"/>
                  <a:gd name="T8" fmla="*/ 625 w 20"/>
                  <a:gd name="T9" fmla="*/ 1309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18" y="25"/>
                    </a:moveTo>
                    <a:cubicBezTo>
                      <a:pt x="18" y="17"/>
                      <a:pt x="20" y="8"/>
                      <a:pt x="19" y="0"/>
                    </a:cubicBezTo>
                    <a:cubicBezTo>
                      <a:pt x="14" y="3"/>
                      <a:pt x="5" y="12"/>
                      <a:pt x="3" y="18"/>
                    </a:cubicBezTo>
                    <a:cubicBezTo>
                      <a:pt x="0" y="26"/>
                      <a:pt x="4" y="34"/>
                      <a:pt x="1" y="42"/>
                    </a:cubicBezTo>
                    <a:cubicBezTo>
                      <a:pt x="3" y="40"/>
                      <a:pt x="9" y="14"/>
                      <a:pt x="16" y="26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10" name="Freeform 134">
                <a:extLst>
                  <a:ext uri="{FF2B5EF4-FFF2-40B4-BE49-F238E27FC236}">
                    <a16:creationId xmlns:a16="http://schemas.microsoft.com/office/drawing/2014/main" id="{8ED363B1-6CF8-4967-B7F1-901D1D2CA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2501"/>
                <a:ext cx="163" cy="227"/>
              </a:xfrm>
              <a:custGeom>
                <a:avLst/>
                <a:gdLst>
                  <a:gd name="T0" fmla="*/ 364 w 65"/>
                  <a:gd name="T1" fmla="*/ 705 h 85"/>
                  <a:gd name="T2" fmla="*/ 208 w 65"/>
                  <a:gd name="T3" fmla="*/ 3159 h 85"/>
                  <a:gd name="T4" fmla="*/ 522 w 65"/>
                  <a:gd name="T5" fmla="*/ 3774 h 85"/>
                  <a:gd name="T6" fmla="*/ 1655 w 65"/>
                  <a:gd name="T7" fmla="*/ 4171 h 85"/>
                  <a:gd name="T8" fmla="*/ 2523 w 65"/>
                  <a:gd name="T9" fmla="*/ 2895 h 85"/>
                  <a:gd name="T10" fmla="*/ 2257 w 65"/>
                  <a:gd name="T11" fmla="*/ 2040 h 85"/>
                  <a:gd name="T12" fmla="*/ 2132 w 65"/>
                  <a:gd name="T13" fmla="*/ 1311 h 85"/>
                  <a:gd name="T14" fmla="*/ 1264 w 65"/>
                  <a:gd name="T15" fmla="*/ 150 h 85"/>
                  <a:gd name="T16" fmla="*/ 396 w 65"/>
                  <a:gd name="T17" fmla="*/ 550 h 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85">
                    <a:moveTo>
                      <a:pt x="9" y="14"/>
                    </a:moveTo>
                    <a:cubicBezTo>
                      <a:pt x="0" y="17"/>
                      <a:pt x="1" y="45"/>
                      <a:pt x="5" y="62"/>
                    </a:cubicBezTo>
                    <a:cubicBezTo>
                      <a:pt x="6" y="67"/>
                      <a:pt x="12" y="72"/>
                      <a:pt x="13" y="74"/>
                    </a:cubicBezTo>
                    <a:cubicBezTo>
                      <a:pt x="22" y="83"/>
                      <a:pt x="30" y="85"/>
                      <a:pt x="42" y="82"/>
                    </a:cubicBezTo>
                    <a:cubicBezTo>
                      <a:pt x="55" y="79"/>
                      <a:pt x="63" y="70"/>
                      <a:pt x="64" y="57"/>
                    </a:cubicBezTo>
                    <a:cubicBezTo>
                      <a:pt x="65" y="49"/>
                      <a:pt x="63" y="44"/>
                      <a:pt x="57" y="40"/>
                    </a:cubicBezTo>
                    <a:cubicBezTo>
                      <a:pt x="55" y="39"/>
                      <a:pt x="57" y="33"/>
                      <a:pt x="54" y="26"/>
                    </a:cubicBezTo>
                    <a:cubicBezTo>
                      <a:pt x="50" y="17"/>
                      <a:pt x="39" y="5"/>
                      <a:pt x="32" y="3"/>
                    </a:cubicBezTo>
                    <a:cubicBezTo>
                      <a:pt x="19" y="0"/>
                      <a:pt x="13" y="9"/>
                      <a:pt x="10" y="11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11" name="Freeform 135">
                <a:extLst>
                  <a:ext uri="{FF2B5EF4-FFF2-40B4-BE49-F238E27FC236}">
                    <a16:creationId xmlns:a16="http://schemas.microsoft.com/office/drawing/2014/main" id="{DD7CB52F-27F3-4514-9CF8-4A75EF65C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1" y="2872"/>
                <a:ext cx="67" cy="211"/>
              </a:xfrm>
              <a:custGeom>
                <a:avLst/>
                <a:gdLst>
                  <a:gd name="T0" fmla="*/ 154 w 27"/>
                  <a:gd name="T1" fmla="*/ 56 h 79"/>
                  <a:gd name="T2" fmla="*/ 640 w 27"/>
                  <a:gd name="T3" fmla="*/ 913 h 79"/>
                  <a:gd name="T4" fmla="*/ 993 w 27"/>
                  <a:gd name="T5" fmla="*/ 1768 h 79"/>
                  <a:gd name="T6" fmla="*/ 690 w 27"/>
                  <a:gd name="T7" fmla="*/ 2591 h 79"/>
                  <a:gd name="T8" fmla="*/ 308 w 27"/>
                  <a:gd name="T9" fmla="*/ 4022 h 79"/>
                  <a:gd name="T10" fmla="*/ 228 w 27"/>
                  <a:gd name="T11" fmla="*/ 2954 h 79"/>
                  <a:gd name="T12" fmla="*/ 412 w 27"/>
                  <a:gd name="T13" fmla="*/ 1370 h 79"/>
                  <a:gd name="T14" fmla="*/ 0 w 27"/>
                  <a:gd name="T15" fmla="*/ 0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79">
                    <a:moveTo>
                      <a:pt x="4" y="1"/>
                    </a:moveTo>
                    <a:cubicBezTo>
                      <a:pt x="9" y="6"/>
                      <a:pt x="13" y="12"/>
                      <a:pt x="17" y="18"/>
                    </a:cubicBezTo>
                    <a:cubicBezTo>
                      <a:pt x="20" y="22"/>
                      <a:pt x="26" y="29"/>
                      <a:pt x="26" y="35"/>
                    </a:cubicBezTo>
                    <a:cubicBezTo>
                      <a:pt x="27" y="42"/>
                      <a:pt x="21" y="45"/>
                      <a:pt x="18" y="51"/>
                    </a:cubicBezTo>
                    <a:cubicBezTo>
                      <a:pt x="12" y="59"/>
                      <a:pt x="12" y="70"/>
                      <a:pt x="8" y="79"/>
                    </a:cubicBezTo>
                    <a:cubicBezTo>
                      <a:pt x="8" y="73"/>
                      <a:pt x="5" y="64"/>
                      <a:pt x="6" y="58"/>
                    </a:cubicBezTo>
                    <a:cubicBezTo>
                      <a:pt x="9" y="45"/>
                      <a:pt x="10" y="35"/>
                      <a:pt x="11" y="27"/>
                    </a:cubicBezTo>
                    <a:cubicBezTo>
                      <a:pt x="12" y="17"/>
                      <a:pt x="6" y="9"/>
                      <a:pt x="0" y="0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12" name="Freeform 136">
                <a:extLst>
                  <a:ext uri="{FF2B5EF4-FFF2-40B4-BE49-F238E27FC236}">
                    <a16:creationId xmlns:a16="http://schemas.microsoft.com/office/drawing/2014/main" id="{771FB356-6778-4FB8-B5FC-D00BE6C14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6" y="3421"/>
                <a:ext cx="70" cy="48"/>
              </a:xfrm>
              <a:custGeom>
                <a:avLst/>
                <a:gdLst>
                  <a:gd name="T0" fmla="*/ 363 w 28"/>
                  <a:gd name="T1" fmla="*/ 909 h 18"/>
                  <a:gd name="T2" fmla="*/ 675 w 28"/>
                  <a:gd name="T3" fmla="*/ 547 h 18"/>
                  <a:gd name="T4" fmla="*/ 1095 w 28"/>
                  <a:gd name="T5" fmla="*/ 205 h 18"/>
                  <a:gd name="T6" fmla="*/ 0 w 28"/>
                  <a:gd name="T7" fmla="*/ 45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18">
                    <a:moveTo>
                      <a:pt x="9" y="18"/>
                    </a:moveTo>
                    <a:cubicBezTo>
                      <a:pt x="11" y="15"/>
                      <a:pt x="14" y="14"/>
                      <a:pt x="17" y="11"/>
                    </a:cubicBezTo>
                    <a:cubicBezTo>
                      <a:pt x="20" y="9"/>
                      <a:pt x="26" y="6"/>
                      <a:pt x="28" y="4"/>
                    </a:cubicBezTo>
                    <a:cubicBezTo>
                      <a:pt x="24" y="0"/>
                      <a:pt x="4" y="7"/>
                      <a:pt x="0" y="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13" name="Freeform 137">
                <a:extLst>
                  <a:ext uri="{FF2B5EF4-FFF2-40B4-BE49-F238E27FC236}">
                    <a16:creationId xmlns:a16="http://schemas.microsoft.com/office/drawing/2014/main" id="{A7F89422-3B22-4358-8FFE-A288342CF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3573"/>
                <a:ext cx="155" cy="128"/>
              </a:xfrm>
              <a:custGeom>
                <a:avLst/>
                <a:gdLst>
                  <a:gd name="T0" fmla="*/ 0 w 62"/>
                  <a:gd name="T1" fmla="*/ 2424 h 48"/>
                  <a:gd name="T2" fmla="*/ 625 w 62"/>
                  <a:gd name="T3" fmla="*/ 1613 h 48"/>
                  <a:gd name="T4" fmla="*/ 1250 w 62"/>
                  <a:gd name="T5" fmla="*/ 968 h 48"/>
                  <a:gd name="T6" fmla="*/ 2425 w 62"/>
                  <a:gd name="T7" fmla="*/ 2275 h 48"/>
                  <a:gd name="T8" fmla="*/ 1720 w 62"/>
                  <a:gd name="T9" fmla="*/ 853 h 48"/>
                  <a:gd name="T10" fmla="*/ 1063 w 62"/>
                  <a:gd name="T11" fmla="*/ 149 h 48"/>
                  <a:gd name="T12" fmla="*/ 470 w 62"/>
                  <a:gd name="T13" fmla="*/ 819 h 48"/>
                  <a:gd name="T14" fmla="*/ 158 w 62"/>
                  <a:gd name="T15" fmla="*/ 2125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2" h="48">
                    <a:moveTo>
                      <a:pt x="0" y="48"/>
                    </a:moveTo>
                    <a:cubicBezTo>
                      <a:pt x="6" y="43"/>
                      <a:pt x="12" y="40"/>
                      <a:pt x="16" y="32"/>
                    </a:cubicBezTo>
                    <a:cubicBezTo>
                      <a:pt x="19" y="26"/>
                      <a:pt x="23" y="17"/>
                      <a:pt x="32" y="19"/>
                    </a:cubicBezTo>
                    <a:cubicBezTo>
                      <a:pt x="43" y="21"/>
                      <a:pt x="54" y="39"/>
                      <a:pt x="62" y="45"/>
                    </a:cubicBezTo>
                    <a:cubicBezTo>
                      <a:pt x="56" y="38"/>
                      <a:pt x="50" y="24"/>
                      <a:pt x="44" y="17"/>
                    </a:cubicBezTo>
                    <a:cubicBezTo>
                      <a:pt x="39" y="13"/>
                      <a:pt x="33" y="4"/>
                      <a:pt x="27" y="3"/>
                    </a:cubicBezTo>
                    <a:cubicBezTo>
                      <a:pt x="16" y="0"/>
                      <a:pt x="13" y="7"/>
                      <a:pt x="12" y="16"/>
                    </a:cubicBezTo>
                    <a:cubicBezTo>
                      <a:pt x="10" y="25"/>
                      <a:pt x="7" y="33"/>
                      <a:pt x="4" y="42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14" name="Freeform 138">
                <a:extLst>
                  <a:ext uri="{FF2B5EF4-FFF2-40B4-BE49-F238E27FC236}">
                    <a16:creationId xmlns:a16="http://schemas.microsoft.com/office/drawing/2014/main" id="{A9D0E40F-D20B-409F-95D7-291D5A557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3563"/>
                <a:ext cx="83" cy="93"/>
              </a:xfrm>
              <a:custGeom>
                <a:avLst/>
                <a:gdLst>
                  <a:gd name="T0" fmla="*/ 0 w 33"/>
                  <a:gd name="T1" fmla="*/ 1743 h 35"/>
                  <a:gd name="T2" fmla="*/ 443 w 33"/>
                  <a:gd name="T3" fmla="*/ 691 h 35"/>
                  <a:gd name="T4" fmla="*/ 1323 w 33"/>
                  <a:gd name="T5" fmla="*/ 938 h 35"/>
                  <a:gd name="T6" fmla="*/ 209 w 33"/>
                  <a:gd name="T7" fmla="*/ 601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0" y="35"/>
                    </a:moveTo>
                    <a:cubicBezTo>
                      <a:pt x="3" y="28"/>
                      <a:pt x="6" y="19"/>
                      <a:pt x="11" y="14"/>
                    </a:cubicBezTo>
                    <a:cubicBezTo>
                      <a:pt x="19" y="7"/>
                      <a:pt x="27" y="14"/>
                      <a:pt x="33" y="19"/>
                    </a:cubicBezTo>
                    <a:cubicBezTo>
                      <a:pt x="29" y="8"/>
                      <a:pt x="13" y="0"/>
                      <a:pt x="5" y="1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15" name="Freeform 139">
                <a:extLst>
                  <a:ext uri="{FF2B5EF4-FFF2-40B4-BE49-F238E27FC236}">
                    <a16:creationId xmlns:a16="http://schemas.microsoft.com/office/drawing/2014/main" id="{240FB3D5-EFFE-4B4A-AAB2-A01C979E0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8" y="2576"/>
                <a:ext cx="123" cy="56"/>
              </a:xfrm>
              <a:custGeom>
                <a:avLst/>
                <a:gdLst>
                  <a:gd name="T0" fmla="*/ 713 w 49"/>
                  <a:gd name="T1" fmla="*/ 853 h 21"/>
                  <a:gd name="T2" fmla="*/ 1152 w 49"/>
                  <a:gd name="T3" fmla="*/ 968 h 21"/>
                  <a:gd name="T4" fmla="*/ 1632 w 49"/>
                  <a:gd name="T5" fmla="*/ 1003 h 21"/>
                  <a:gd name="T6" fmla="*/ 1898 w 49"/>
                  <a:gd name="T7" fmla="*/ 0 h 21"/>
                  <a:gd name="T8" fmla="*/ 1185 w 49"/>
                  <a:gd name="T9" fmla="*/ 819 h 21"/>
                  <a:gd name="T10" fmla="*/ 597 w 49"/>
                  <a:gd name="T11" fmla="*/ 704 h 21"/>
                  <a:gd name="T12" fmla="*/ 0 w 49"/>
                  <a:gd name="T13" fmla="*/ 605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" h="21">
                    <a:moveTo>
                      <a:pt x="18" y="17"/>
                    </a:moveTo>
                    <a:cubicBezTo>
                      <a:pt x="21" y="18"/>
                      <a:pt x="25" y="18"/>
                      <a:pt x="29" y="19"/>
                    </a:cubicBezTo>
                    <a:cubicBezTo>
                      <a:pt x="32" y="19"/>
                      <a:pt x="38" y="21"/>
                      <a:pt x="41" y="20"/>
                    </a:cubicBezTo>
                    <a:cubicBezTo>
                      <a:pt x="47" y="18"/>
                      <a:pt x="49" y="5"/>
                      <a:pt x="48" y="0"/>
                    </a:cubicBezTo>
                    <a:cubicBezTo>
                      <a:pt x="47" y="8"/>
                      <a:pt x="39" y="16"/>
                      <a:pt x="30" y="16"/>
                    </a:cubicBezTo>
                    <a:cubicBezTo>
                      <a:pt x="25" y="16"/>
                      <a:pt x="20" y="14"/>
                      <a:pt x="15" y="14"/>
                    </a:cubicBezTo>
                    <a:cubicBezTo>
                      <a:pt x="10" y="14"/>
                      <a:pt x="2" y="16"/>
                      <a:pt x="0" y="1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16" name="Freeform 140">
                <a:extLst>
                  <a:ext uri="{FF2B5EF4-FFF2-40B4-BE49-F238E27FC236}">
                    <a16:creationId xmlns:a16="http://schemas.microsoft.com/office/drawing/2014/main" id="{BC17AE47-502C-4101-9020-0A2808771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3080"/>
                <a:ext cx="50" cy="88"/>
              </a:xfrm>
              <a:custGeom>
                <a:avLst/>
                <a:gdLst>
                  <a:gd name="T0" fmla="*/ 625 w 20"/>
                  <a:gd name="T1" fmla="*/ 0 h 33"/>
                  <a:gd name="T2" fmla="*/ 0 w 20"/>
                  <a:gd name="T3" fmla="*/ 1672 h 33"/>
                  <a:gd name="T4" fmla="*/ 625 w 20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33">
                    <a:moveTo>
                      <a:pt x="16" y="0"/>
                    </a:moveTo>
                    <a:cubicBezTo>
                      <a:pt x="17" y="6"/>
                      <a:pt x="11" y="24"/>
                      <a:pt x="0" y="33"/>
                    </a:cubicBezTo>
                    <a:cubicBezTo>
                      <a:pt x="9" y="26"/>
                      <a:pt x="20" y="15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17" name="Freeform 141">
                <a:extLst>
                  <a:ext uri="{FF2B5EF4-FFF2-40B4-BE49-F238E27FC236}">
                    <a16:creationId xmlns:a16="http://schemas.microsoft.com/office/drawing/2014/main" id="{4085FD1C-BE59-4607-ADE7-A64253DA8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" y="3176"/>
                <a:ext cx="220" cy="259"/>
              </a:xfrm>
              <a:custGeom>
                <a:avLst/>
                <a:gdLst>
                  <a:gd name="T0" fmla="*/ 3438 w 88"/>
                  <a:gd name="T1" fmla="*/ 2189 h 97"/>
                  <a:gd name="T2" fmla="*/ 2113 w 88"/>
                  <a:gd name="T3" fmla="*/ 248 h 97"/>
                  <a:gd name="T4" fmla="*/ 675 w 88"/>
                  <a:gd name="T5" fmla="*/ 3159 h 97"/>
                  <a:gd name="T6" fmla="*/ 2033 w 88"/>
                  <a:gd name="T7" fmla="*/ 4934 h 97"/>
                  <a:gd name="T8" fmla="*/ 1645 w 88"/>
                  <a:gd name="T9" fmla="*/ 2040 h 97"/>
                  <a:gd name="T10" fmla="*/ 3438 w 88"/>
                  <a:gd name="T11" fmla="*/ 2189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8" h="97">
                    <a:moveTo>
                      <a:pt x="88" y="43"/>
                    </a:moveTo>
                    <a:cubicBezTo>
                      <a:pt x="82" y="27"/>
                      <a:pt x="65" y="0"/>
                      <a:pt x="54" y="5"/>
                    </a:cubicBezTo>
                    <a:cubicBezTo>
                      <a:pt x="42" y="10"/>
                      <a:pt x="0" y="30"/>
                      <a:pt x="17" y="62"/>
                    </a:cubicBezTo>
                    <a:cubicBezTo>
                      <a:pt x="35" y="93"/>
                      <a:pt x="52" y="97"/>
                      <a:pt x="52" y="97"/>
                    </a:cubicBezTo>
                    <a:cubicBezTo>
                      <a:pt x="42" y="89"/>
                      <a:pt x="28" y="56"/>
                      <a:pt x="42" y="40"/>
                    </a:cubicBezTo>
                    <a:cubicBezTo>
                      <a:pt x="54" y="26"/>
                      <a:pt x="76" y="22"/>
                      <a:pt x="88" y="43"/>
                    </a:cubicBez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18" name="Line 142">
                <a:extLst>
                  <a:ext uri="{FF2B5EF4-FFF2-40B4-BE49-F238E27FC236}">
                    <a16:creationId xmlns:a16="http://schemas.microsoft.com/office/drawing/2014/main" id="{5A2D7109-270C-4B88-B235-13220830AC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3" y="3552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19" name="Line 143">
                <a:extLst>
                  <a:ext uri="{FF2B5EF4-FFF2-40B4-BE49-F238E27FC236}">
                    <a16:creationId xmlns:a16="http://schemas.microsoft.com/office/drawing/2014/main" id="{D08E42F8-1675-4965-B879-BBB2FDD23C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3" y="3552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20" name="Freeform 144">
                <a:extLst>
                  <a:ext uri="{FF2B5EF4-FFF2-40B4-BE49-F238E27FC236}">
                    <a16:creationId xmlns:a16="http://schemas.microsoft.com/office/drawing/2014/main" id="{5F960FE0-AD8B-4011-AD96-3774CD85F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3432"/>
                <a:ext cx="242" cy="291"/>
              </a:xfrm>
              <a:custGeom>
                <a:avLst/>
                <a:gdLst>
                  <a:gd name="T0" fmla="*/ 3293 w 97"/>
                  <a:gd name="T1" fmla="*/ 3770 h 109"/>
                  <a:gd name="T2" fmla="*/ 2640 w 97"/>
                  <a:gd name="T3" fmla="*/ 0 h 109"/>
                  <a:gd name="T4" fmla="*/ 1662 w 97"/>
                  <a:gd name="T5" fmla="*/ 457 h 109"/>
                  <a:gd name="T6" fmla="*/ 541 w 97"/>
                  <a:gd name="T7" fmla="*/ 1925 h 109"/>
                  <a:gd name="T8" fmla="*/ 0 w 97"/>
                  <a:gd name="T9" fmla="*/ 2680 h 109"/>
                  <a:gd name="T10" fmla="*/ 3293 w 97"/>
                  <a:gd name="T11" fmla="*/ 3770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7" h="109">
                    <a:moveTo>
                      <a:pt x="85" y="74"/>
                    </a:moveTo>
                    <a:cubicBezTo>
                      <a:pt x="93" y="63"/>
                      <a:pt x="97" y="14"/>
                      <a:pt x="68" y="0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17" y="33"/>
                      <a:pt x="14" y="38"/>
                    </a:cubicBezTo>
                    <a:cubicBezTo>
                      <a:pt x="11" y="42"/>
                      <a:pt x="0" y="53"/>
                      <a:pt x="0" y="53"/>
                    </a:cubicBezTo>
                    <a:cubicBezTo>
                      <a:pt x="0" y="53"/>
                      <a:pt x="34" y="109"/>
                      <a:pt x="85" y="74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21" name="Freeform 145">
                <a:extLst>
                  <a:ext uri="{FF2B5EF4-FFF2-40B4-BE49-F238E27FC236}">
                    <a16:creationId xmlns:a16="http://schemas.microsoft.com/office/drawing/2014/main" id="{F1AC567F-8FBD-41CE-808C-92482DDEF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3424"/>
                <a:ext cx="232" cy="235"/>
              </a:xfrm>
              <a:custGeom>
                <a:avLst/>
                <a:gdLst>
                  <a:gd name="T0" fmla="*/ 0 w 93"/>
                  <a:gd name="T1" fmla="*/ 2895 h 88"/>
                  <a:gd name="T2" fmla="*/ 1861 w 93"/>
                  <a:gd name="T3" fmla="*/ 4422 h 88"/>
                  <a:gd name="T4" fmla="*/ 1195 w 93"/>
                  <a:gd name="T5" fmla="*/ 2497 h 88"/>
                  <a:gd name="T6" fmla="*/ 3522 w 93"/>
                  <a:gd name="T7" fmla="*/ 3351 h 88"/>
                  <a:gd name="T8" fmla="*/ 2876 w 93"/>
                  <a:gd name="T9" fmla="*/ 363 h 88"/>
                  <a:gd name="T10" fmla="*/ 1432 w 93"/>
                  <a:gd name="T11" fmla="*/ 457 h 88"/>
                  <a:gd name="T12" fmla="*/ 417 w 93"/>
                  <a:gd name="T13" fmla="*/ 2246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88">
                    <a:moveTo>
                      <a:pt x="0" y="57"/>
                    </a:moveTo>
                    <a:cubicBezTo>
                      <a:pt x="4" y="64"/>
                      <a:pt x="24" y="88"/>
                      <a:pt x="48" y="87"/>
                    </a:cubicBezTo>
                    <a:cubicBezTo>
                      <a:pt x="43" y="85"/>
                      <a:pt x="27" y="65"/>
                      <a:pt x="31" y="49"/>
                    </a:cubicBezTo>
                    <a:cubicBezTo>
                      <a:pt x="35" y="32"/>
                      <a:pt x="93" y="20"/>
                      <a:pt x="91" y="66"/>
                    </a:cubicBezTo>
                    <a:cubicBezTo>
                      <a:pt x="92" y="46"/>
                      <a:pt x="90" y="18"/>
                      <a:pt x="74" y="7"/>
                    </a:cubicBezTo>
                    <a:cubicBezTo>
                      <a:pt x="64" y="0"/>
                      <a:pt x="40" y="2"/>
                      <a:pt x="37" y="9"/>
                    </a:cubicBezTo>
                    <a:cubicBezTo>
                      <a:pt x="34" y="16"/>
                      <a:pt x="26" y="30"/>
                      <a:pt x="11" y="44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22" name="Freeform 146">
                <a:extLst>
                  <a:ext uri="{FF2B5EF4-FFF2-40B4-BE49-F238E27FC236}">
                    <a16:creationId xmlns:a16="http://schemas.microsoft.com/office/drawing/2014/main" id="{AE3D60BE-D035-4205-90B1-EEF5499EA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" y="2528"/>
                <a:ext cx="137" cy="251"/>
              </a:xfrm>
              <a:custGeom>
                <a:avLst/>
                <a:gdLst>
                  <a:gd name="T0" fmla="*/ 30 w 55"/>
                  <a:gd name="T1" fmla="*/ 3557 h 94"/>
                  <a:gd name="T2" fmla="*/ 807 w 55"/>
                  <a:gd name="T3" fmla="*/ 4534 h 94"/>
                  <a:gd name="T4" fmla="*/ 1806 w 55"/>
                  <a:gd name="T5" fmla="*/ 4171 h 94"/>
                  <a:gd name="T6" fmla="*/ 1470 w 55"/>
                  <a:gd name="T7" fmla="*/ 1012 h 94"/>
                  <a:gd name="T8" fmla="*/ 882 w 55"/>
                  <a:gd name="T9" fmla="*/ 56 h 94"/>
                  <a:gd name="T10" fmla="*/ 882 w 55"/>
                  <a:gd name="T11" fmla="*/ 56 h 94"/>
                  <a:gd name="T12" fmla="*/ 1265 w 55"/>
                  <a:gd name="T13" fmla="*/ 3202 h 94"/>
                  <a:gd name="T14" fmla="*/ 0 w 55"/>
                  <a:gd name="T15" fmla="*/ 3501 h 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94">
                    <a:moveTo>
                      <a:pt x="1" y="70"/>
                    </a:moveTo>
                    <a:cubicBezTo>
                      <a:pt x="11" y="77"/>
                      <a:pt x="14" y="85"/>
                      <a:pt x="21" y="89"/>
                    </a:cubicBezTo>
                    <a:cubicBezTo>
                      <a:pt x="28" y="94"/>
                      <a:pt x="40" y="93"/>
                      <a:pt x="47" y="82"/>
                    </a:cubicBezTo>
                    <a:cubicBezTo>
                      <a:pt x="55" y="71"/>
                      <a:pt x="52" y="40"/>
                      <a:pt x="38" y="20"/>
                    </a:cubicBezTo>
                    <a:cubicBezTo>
                      <a:pt x="23" y="0"/>
                      <a:pt x="23" y="1"/>
                      <a:pt x="23" y="1"/>
                    </a:cubicBezTo>
                    <a:cubicBezTo>
                      <a:pt x="23" y="1"/>
                      <a:pt x="22" y="2"/>
                      <a:pt x="23" y="1"/>
                    </a:cubicBezTo>
                    <a:cubicBezTo>
                      <a:pt x="34" y="16"/>
                      <a:pt x="43" y="50"/>
                      <a:pt x="33" y="63"/>
                    </a:cubicBezTo>
                    <a:cubicBezTo>
                      <a:pt x="22" y="75"/>
                      <a:pt x="6" y="72"/>
                      <a:pt x="0" y="6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23" name="Freeform 147">
                <a:extLst>
                  <a:ext uri="{FF2B5EF4-FFF2-40B4-BE49-F238E27FC236}">
                    <a16:creationId xmlns:a16="http://schemas.microsoft.com/office/drawing/2014/main" id="{B571F35C-9547-407A-843C-C936B43D4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2952"/>
                <a:ext cx="160" cy="125"/>
              </a:xfrm>
              <a:custGeom>
                <a:avLst/>
                <a:gdLst>
                  <a:gd name="T0" fmla="*/ 313 w 64"/>
                  <a:gd name="T1" fmla="*/ 205 h 47"/>
                  <a:gd name="T2" fmla="*/ 50 w 64"/>
                  <a:gd name="T3" fmla="*/ 1245 h 47"/>
                  <a:gd name="T4" fmla="*/ 675 w 64"/>
                  <a:gd name="T5" fmla="*/ 2051 h 47"/>
                  <a:gd name="T6" fmla="*/ 1458 w 64"/>
                  <a:gd name="T7" fmla="*/ 2348 h 47"/>
                  <a:gd name="T8" fmla="*/ 2345 w 64"/>
                  <a:gd name="T9" fmla="*/ 1301 h 47"/>
                  <a:gd name="T10" fmla="*/ 1220 w 64"/>
                  <a:gd name="T11" fmla="*/ 1654 h 47"/>
                  <a:gd name="T12" fmla="*/ 595 w 64"/>
                  <a:gd name="T13" fmla="*/ 694 h 47"/>
                  <a:gd name="T14" fmla="*/ 783 w 64"/>
                  <a:gd name="T15" fmla="*/ 149 h 47"/>
                  <a:gd name="T16" fmla="*/ 238 w 64"/>
                  <a:gd name="T17" fmla="*/ 303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47">
                    <a:moveTo>
                      <a:pt x="8" y="4"/>
                    </a:moveTo>
                    <a:cubicBezTo>
                      <a:pt x="2" y="9"/>
                      <a:pt x="0" y="18"/>
                      <a:pt x="1" y="25"/>
                    </a:cubicBezTo>
                    <a:cubicBezTo>
                      <a:pt x="3" y="33"/>
                      <a:pt x="11" y="37"/>
                      <a:pt x="17" y="41"/>
                    </a:cubicBezTo>
                    <a:cubicBezTo>
                      <a:pt x="23" y="44"/>
                      <a:pt x="31" y="47"/>
                      <a:pt x="37" y="47"/>
                    </a:cubicBezTo>
                    <a:cubicBezTo>
                      <a:pt x="46" y="47"/>
                      <a:pt x="64" y="36"/>
                      <a:pt x="60" y="26"/>
                    </a:cubicBezTo>
                    <a:cubicBezTo>
                      <a:pt x="54" y="37"/>
                      <a:pt x="41" y="35"/>
                      <a:pt x="31" y="33"/>
                    </a:cubicBezTo>
                    <a:cubicBezTo>
                      <a:pt x="20" y="31"/>
                      <a:pt x="10" y="27"/>
                      <a:pt x="15" y="14"/>
                    </a:cubicBezTo>
                    <a:cubicBezTo>
                      <a:pt x="17" y="10"/>
                      <a:pt x="24" y="5"/>
                      <a:pt x="20" y="3"/>
                    </a:cubicBezTo>
                    <a:cubicBezTo>
                      <a:pt x="17" y="0"/>
                      <a:pt x="9" y="4"/>
                      <a:pt x="6" y="6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24" name="Freeform 148">
                <a:extLst>
                  <a:ext uri="{FF2B5EF4-FFF2-40B4-BE49-F238E27FC236}">
                    <a16:creationId xmlns:a16="http://schemas.microsoft.com/office/drawing/2014/main" id="{9D34065F-68AF-4EA0-ADE7-B80833103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560"/>
                <a:ext cx="183" cy="365"/>
              </a:xfrm>
              <a:custGeom>
                <a:avLst/>
                <a:gdLst>
                  <a:gd name="T0" fmla="*/ 1777 w 73"/>
                  <a:gd name="T1" fmla="*/ 3578 h 137"/>
                  <a:gd name="T2" fmla="*/ 1777 w 73"/>
                  <a:gd name="T3" fmla="*/ 512 h 137"/>
                  <a:gd name="T4" fmla="*/ 679 w 73"/>
                  <a:gd name="T5" fmla="*/ 149 h 137"/>
                  <a:gd name="T6" fmla="*/ 1181 w 73"/>
                  <a:gd name="T7" fmla="*/ 149 h 137"/>
                  <a:gd name="T8" fmla="*/ 283 w 73"/>
                  <a:gd name="T9" fmla="*/ 1114 h 137"/>
                  <a:gd name="T10" fmla="*/ 554 w 73"/>
                  <a:gd name="T11" fmla="*/ 2363 h 137"/>
                  <a:gd name="T12" fmla="*/ 835 w 73"/>
                  <a:gd name="T13" fmla="*/ 2931 h 137"/>
                  <a:gd name="T14" fmla="*/ 943 w 73"/>
                  <a:gd name="T15" fmla="*/ 3578 h 137"/>
                  <a:gd name="T16" fmla="*/ 709 w 73"/>
                  <a:gd name="T17" fmla="*/ 5033 h 137"/>
                  <a:gd name="T18" fmla="*/ 439 w 73"/>
                  <a:gd name="T19" fmla="*/ 5843 h 137"/>
                  <a:gd name="T20" fmla="*/ 158 w 73"/>
                  <a:gd name="T21" fmla="*/ 6240 h 137"/>
                  <a:gd name="T22" fmla="*/ 0 w 73"/>
                  <a:gd name="T23" fmla="*/ 6352 h 137"/>
                  <a:gd name="T24" fmla="*/ 1777 w 73"/>
                  <a:gd name="T25" fmla="*/ 3578 h 1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3" h="137">
                    <a:moveTo>
                      <a:pt x="45" y="71"/>
                    </a:moveTo>
                    <a:cubicBezTo>
                      <a:pt x="54" y="51"/>
                      <a:pt x="73" y="29"/>
                      <a:pt x="45" y="10"/>
                    </a:cubicBezTo>
                    <a:cubicBezTo>
                      <a:pt x="35" y="1"/>
                      <a:pt x="25" y="0"/>
                      <a:pt x="17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0" y="3"/>
                      <a:pt x="10" y="12"/>
                      <a:pt x="7" y="22"/>
                    </a:cubicBezTo>
                    <a:cubicBezTo>
                      <a:pt x="6" y="31"/>
                      <a:pt x="9" y="40"/>
                      <a:pt x="14" y="47"/>
                    </a:cubicBezTo>
                    <a:cubicBezTo>
                      <a:pt x="16" y="51"/>
                      <a:pt x="19" y="54"/>
                      <a:pt x="21" y="58"/>
                    </a:cubicBezTo>
                    <a:cubicBezTo>
                      <a:pt x="24" y="62"/>
                      <a:pt x="24" y="67"/>
                      <a:pt x="24" y="71"/>
                    </a:cubicBezTo>
                    <a:cubicBezTo>
                      <a:pt x="24" y="81"/>
                      <a:pt x="21" y="91"/>
                      <a:pt x="18" y="100"/>
                    </a:cubicBezTo>
                    <a:cubicBezTo>
                      <a:pt x="16" y="106"/>
                      <a:pt x="15" y="111"/>
                      <a:pt x="11" y="116"/>
                    </a:cubicBezTo>
                    <a:cubicBezTo>
                      <a:pt x="9" y="119"/>
                      <a:pt x="7" y="122"/>
                      <a:pt x="4" y="124"/>
                    </a:cubicBezTo>
                    <a:cubicBezTo>
                      <a:pt x="3" y="125"/>
                      <a:pt x="1" y="126"/>
                      <a:pt x="0" y="126"/>
                    </a:cubicBezTo>
                    <a:cubicBezTo>
                      <a:pt x="29" y="137"/>
                      <a:pt x="38" y="88"/>
                      <a:pt x="45" y="71"/>
                    </a:cubicBez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25" name="Freeform 149">
                <a:extLst>
                  <a:ext uri="{FF2B5EF4-FFF2-40B4-BE49-F238E27FC236}">
                    <a16:creationId xmlns:a16="http://schemas.microsoft.com/office/drawing/2014/main" id="{237F3A89-F0DF-45E5-B46E-F1476E014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0" y="2965"/>
                <a:ext cx="273" cy="150"/>
              </a:xfrm>
              <a:custGeom>
                <a:avLst/>
                <a:gdLst>
                  <a:gd name="T0" fmla="*/ 754 w 109"/>
                  <a:gd name="T1" fmla="*/ 0 h 56"/>
                  <a:gd name="T2" fmla="*/ 521 w 109"/>
                  <a:gd name="T3" fmla="*/ 367 h 56"/>
                  <a:gd name="T4" fmla="*/ 158 w 109"/>
                  <a:gd name="T5" fmla="*/ 881 h 56"/>
                  <a:gd name="T6" fmla="*/ 396 w 109"/>
                  <a:gd name="T7" fmla="*/ 1594 h 56"/>
                  <a:gd name="T8" fmla="*/ 1335 w 109"/>
                  <a:gd name="T9" fmla="*/ 2001 h 56"/>
                  <a:gd name="T10" fmla="*/ 2327 w 109"/>
                  <a:gd name="T11" fmla="*/ 1902 h 56"/>
                  <a:gd name="T12" fmla="*/ 3031 w 109"/>
                  <a:gd name="T13" fmla="*/ 2116 h 56"/>
                  <a:gd name="T14" fmla="*/ 3426 w 109"/>
                  <a:gd name="T15" fmla="*/ 2424 h 56"/>
                  <a:gd name="T16" fmla="*/ 3769 w 109"/>
                  <a:gd name="T17" fmla="*/ 2727 h 56"/>
                  <a:gd name="T18" fmla="*/ 4082 w 109"/>
                  <a:gd name="T19" fmla="*/ 2826 h 56"/>
                  <a:gd name="T20" fmla="*/ 4210 w 109"/>
                  <a:gd name="T21" fmla="*/ 2424 h 56"/>
                  <a:gd name="T22" fmla="*/ 4290 w 109"/>
                  <a:gd name="T23" fmla="*/ 1385 h 56"/>
                  <a:gd name="T24" fmla="*/ 3927 w 109"/>
                  <a:gd name="T25" fmla="*/ 308 h 56"/>
                  <a:gd name="T26" fmla="*/ 3426 w 109"/>
                  <a:gd name="T27" fmla="*/ 308 h 56"/>
                  <a:gd name="T28" fmla="*/ 2515 w 109"/>
                  <a:gd name="T29" fmla="*/ 252 h 56"/>
                  <a:gd name="T30" fmla="*/ 1618 w 109"/>
                  <a:gd name="T31" fmla="*/ 458 h 56"/>
                  <a:gd name="T32" fmla="*/ 1222 w 109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9" h="56">
                    <a:moveTo>
                      <a:pt x="19" y="0"/>
                    </a:moveTo>
                    <a:cubicBezTo>
                      <a:pt x="18" y="3"/>
                      <a:pt x="15" y="5"/>
                      <a:pt x="13" y="7"/>
                    </a:cubicBezTo>
                    <a:cubicBezTo>
                      <a:pt x="11" y="10"/>
                      <a:pt x="6" y="14"/>
                      <a:pt x="4" y="17"/>
                    </a:cubicBezTo>
                    <a:cubicBezTo>
                      <a:pt x="0" y="24"/>
                      <a:pt x="3" y="26"/>
                      <a:pt x="10" y="31"/>
                    </a:cubicBezTo>
                    <a:cubicBezTo>
                      <a:pt x="17" y="35"/>
                      <a:pt x="26" y="39"/>
                      <a:pt x="34" y="39"/>
                    </a:cubicBezTo>
                    <a:cubicBezTo>
                      <a:pt x="42" y="40"/>
                      <a:pt x="51" y="36"/>
                      <a:pt x="59" y="37"/>
                    </a:cubicBezTo>
                    <a:cubicBezTo>
                      <a:pt x="65" y="38"/>
                      <a:pt x="72" y="39"/>
                      <a:pt x="77" y="41"/>
                    </a:cubicBezTo>
                    <a:cubicBezTo>
                      <a:pt x="81" y="42"/>
                      <a:pt x="84" y="45"/>
                      <a:pt x="87" y="47"/>
                    </a:cubicBezTo>
                    <a:cubicBezTo>
                      <a:pt x="90" y="48"/>
                      <a:pt x="93" y="51"/>
                      <a:pt x="96" y="53"/>
                    </a:cubicBezTo>
                    <a:cubicBezTo>
                      <a:pt x="98" y="54"/>
                      <a:pt x="101" y="56"/>
                      <a:pt x="104" y="55"/>
                    </a:cubicBezTo>
                    <a:cubicBezTo>
                      <a:pt x="106" y="54"/>
                      <a:pt x="107" y="49"/>
                      <a:pt x="107" y="47"/>
                    </a:cubicBezTo>
                    <a:cubicBezTo>
                      <a:pt x="108" y="41"/>
                      <a:pt x="109" y="33"/>
                      <a:pt x="109" y="27"/>
                    </a:cubicBezTo>
                    <a:cubicBezTo>
                      <a:pt x="109" y="21"/>
                      <a:pt x="106" y="7"/>
                      <a:pt x="100" y="6"/>
                    </a:cubicBezTo>
                    <a:cubicBezTo>
                      <a:pt x="96" y="5"/>
                      <a:pt x="91" y="6"/>
                      <a:pt x="87" y="6"/>
                    </a:cubicBezTo>
                    <a:cubicBezTo>
                      <a:pt x="79" y="5"/>
                      <a:pt x="72" y="5"/>
                      <a:pt x="64" y="5"/>
                    </a:cubicBezTo>
                    <a:cubicBezTo>
                      <a:pt x="56" y="6"/>
                      <a:pt x="48" y="7"/>
                      <a:pt x="41" y="9"/>
                    </a:cubicBezTo>
                    <a:cubicBezTo>
                      <a:pt x="38" y="10"/>
                      <a:pt x="33" y="1"/>
                      <a:pt x="31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26" name="Freeform 150">
                <a:extLst>
                  <a:ext uri="{FF2B5EF4-FFF2-40B4-BE49-F238E27FC236}">
                    <a16:creationId xmlns:a16="http://schemas.microsoft.com/office/drawing/2014/main" id="{65AB0A2A-B23B-4AD3-953B-96B62C071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5" y="2901"/>
                <a:ext cx="276" cy="187"/>
              </a:xfrm>
              <a:custGeom>
                <a:avLst/>
                <a:gdLst>
                  <a:gd name="T0" fmla="*/ 0 w 110"/>
                  <a:gd name="T1" fmla="*/ 2292 h 70"/>
                  <a:gd name="T2" fmla="*/ 555 w 110"/>
                  <a:gd name="T3" fmla="*/ 3011 h 70"/>
                  <a:gd name="T4" fmla="*/ 1548 w 110"/>
                  <a:gd name="T5" fmla="*/ 3203 h 70"/>
                  <a:gd name="T6" fmla="*/ 918 w 110"/>
                  <a:gd name="T7" fmla="*/ 2498 h 70"/>
                  <a:gd name="T8" fmla="*/ 1340 w 110"/>
                  <a:gd name="T9" fmla="*/ 1619 h 70"/>
                  <a:gd name="T10" fmla="*/ 2815 w 110"/>
                  <a:gd name="T11" fmla="*/ 1071 h 70"/>
                  <a:gd name="T12" fmla="*/ 3809 w 110"/>
                  <a:gd name="T13" fmla="*/ 2134 h 70"/>
                  <a:gd name="T14" fmla="*/ 4155 w 110"/>
                  <a:gd name="T15" fmla="*/ 3569 h 70"/>
                  <a:gd name="T16" fmla="*/ 4155 w 110"/>
                  <a:gd name="T17" fmla="*/ 1528 h 70"/>
                  <a:gd name="T18" fmla="*/ 3809 w 110"/>
                  <a:gd name="T19" fmla="*/ 457 h 70"/>
                  <a:gd name="T20" fmla="*/ 3129 w 110"/>
                  <a:gd name="T21" fmla="*/ 94 h 70"/>
                  <a:gd name="T22" fmla="*/ 1819 w 110"/>
                  <a:gd name="T23" fmla="*/ 251 h 70"/>
                  <a:gd name="T24" fmla="*/ 1076 w 110"/>
                  <a:gd name="T25" fmla="*/ 764 h 70"/>
                  <a:gd name="T26" fmla="*/ 555 w 110"/>
                  <a:gd name="T27" fmla="*/ 1277 h 70"/>
                  <a:gd name="T28" fmla="*/ 238 w 110"/>
                  <a:gd name="T29" fmla="*/ 1793 h 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0" h="70">
                    <a:moveTo>
                      <a:pt x="0" y="45"/>
                    </a:moveTo>
                    <a:cubicBezTo>
                      <a:pt x="4" y="50"/>
                      <a:pt x="7" y="57"/>
                      <a:pt x="14" y="59"/>
                    </a:cubicBezTo>
                    <a:cubicBezTo>
                      <a:pt x="21" y="61"/>
                      <a:pt x="32" y="62"/>
                      <a:pt x="39" y="63"/>
                    </a:cubicBezTo>
                    <a:cubicBezTo>
                      <a:pt x="32" y="64"/>
                      <a:pt x="23" y="54"/>
                      <a:pt x="23" y="49"/>
                    </a:cubicBezTo>
                    <a:cubicBezTo>
                      <a:pt x="23" y="42"/>
                      <a:pt x="29" y="37"/>
                      <a:pt x="34" y="32"/>
                    </a:cubicBezTo>
                    <a:cubicBezTo>
                      <a:pt x="42" y="25"/>
                      <a:pt x="59" y="17"/>
                      <a:pt x="71" y="21"/>
                    </a:cubicBezTo>
                    <a:cubicBezTo>
                      <a:pt x="81" y="24"/>
                      <a:pt x="90" y="33"/>
                      <a:pt x="96" y="42"/>
                    </a:cubicBezTo>
                    <a:cubicBezTo>
                      <a:pt x="101" y="50"/>
                      <a:pt x="105" y="60"/>
                      <a:pt x="105" y="70"/>
                    </a:cubicBezTo>
                    <a:cubicBezTo>
                      <a:pt x="110" y="59"/>
                      <a:pt x="108" y="41"/>
                      <a:pt x="105" y="30"/>
                    </a:cubicBezTo>
                    <a:cubicBezTo>
                      <a:pt x="103" y="23"/>
                      <a:pt x="101" y="15"/>
                      <a:pt x="96" y="9"/>
                    </a:cubicBezTo>
                    <a:cubicBezTo>
                      <a:pt x="92" y="4"/>
                      <a:pt x="86" y="2"/>
                      <a:pt x="79" y="2"/>
                    </a:cubicBezTo>
                    <a:cubicBezTo>
                      <a:pt x="67" y="2"/>
                      <a:pt x="58" y="0"/>
                      <a:pt x="46" y="5"/>
                    </a:cubicBezTo>
                    <a:cubicBezTo>
                      <a:pt x="40" y="8"/>
                      <a:pt x="32" y="11"/>
                      <a:pt x="27" y="15"/>
                    </a:cubicBezTo>
                    <a:cubicBezTo>
                      <a:pt x="23" y="18"/>
                      <a:pt x="18" y="22"/>
                      <a:pt x="14" y="25"/>
                    </a:cubicBezTo>
                    <a:cubicBezTo>
                      <a:pt x="12" y="28"/>
                      <a:pt x="8" y="33"/>
                      <a:pt x="6" y="35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27" name="Freeform 151">
                <a:extLst>
                  <a:ext uri="{FF2B5EF4-FFF2-40B4-BE49-F238E27FC236}">
                    <a16:creationId xmlns:a16="http://schemas.microsoft.com/office/drawing/2014/main" id="{2522BD54-8E75-4F6A-96C4-23D7842C0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" y="3579"/>
                <a:ext cx="148" cy="69"/>
              </a:xfrm>
              <a:custGeom>
                <a:avLst/>
                <a:gdLst>
                  <a:gd name="T0" fmla="*/ 0 w 59"/>
                  <a:gd name="T1" fmla="*/ 204 h 26"/>
                  <a:gd name="T2" fmla="*/ 755 w 59"/>
                  <a:gd name="T3" fmla="*/ 993 h 26"/>
                  <a:gd name="T4" fmla="*/ 1498 w 59"/>
                  <a:gd name="T5" fmla="*/ 1290 h 26"/>
                  <a:gd name="T6" fmla="*/ 2207 w 59"/>
                  <a:gd name="T7" fmla="*/ 993 h 26"/>
                  <a:gd name="T8" fmla="*/ 1864 w 5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26">
                    <a:moveTo>
                      <a:pt x="0" y="4"/>
                    </a:moveTo>
                    <a:cubicBezTo>
                      <a:pt x="4" y="11"/>
                      <a:pt x="13" y="16"/>
                      <a:pt x="19" y="20"/>
                    </a:cubicBezTo>
                    <a:cubicBezTo>
                      <a:pt x="25" y="25"/>
                      <a:pt x="30" y="26"/>
                      <a:pt x="38" y="26"/>
                    </a:cubicBezTo>
                    <a:cubicBezTo>
                      <a:pt x="43" y="26"/>
                      <a:pt x="53" y="25"/>
                      <a:pt x="56" y="20"/>
                    </a:cubicBezTo>
                    <a:cubicBezTo>
                      <a:pt x="59" y="14"/>
                      <a:pt x="50" y="4"/>
                      <a:pt x="47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28" name="Freeform 152">
                <a:extLst>
                  <a:ext uri="{FF2B5EF4-FFF2-40B4-BE49-F238E27FC236}">
                    <a16:creationId xmlns:a16="http://schemas.microsoft.com/office/drawing/2014/main" id="{26759660-8154-49F4-AF55-48CC87126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3" y="3397"/>
                <a:ext cx="190" cy="251"/>
              </a:xfrm>
              <a:custGeom>
                <a:avLst/>
                <a:gdLst>
                  <a:gd name="T0" fmla="*/ 0 w 76"/>
                  <a:gd name="T1" fmla="*/ 513 h 94"/>
                  <a:gd name="T2" fmla="*/ 2625 w 76"/>
                  <a:gd name="T3" fmla="*/ 2382 h 94"/>
                  <a:gd name="T4" fmla="*/ 2970 w 76"/>
                  <a:gd name="T5" fmla="*/ 3351 h 94"/>
                  <a:gd name="T6" fmla="*/ 2625 w 76"/>
                  <a:gd name="T7" fmla="*/ 4013 h 94"/>
                  <a:gd name="T8" fmla="*/ 1958 w 76"/>
                  <a:gd name="T9" fmla="*/ 4627 h 94"/>
                  <a:gd name="T10" fmla="*/ 1333 w 76"/>
                  <a:gd name="T11" fmla="*/ 4684 h 94"/>
                  <a:gd name="T12" fmla="*/ 675 w 76"/>
                  <a:gd name="T13" fmla="*/ 4171 h 94"/>
                  <a:gd name="T14" fmla="*/ 125 w 76"/>
                  <a:gd name="T15" fmla="*/ 3615 h 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6" h="94">
                    <a:moveTo>
                      <a:pt x="0" y="10"/>
                    </a:moveTo>
                    <a:cubicBezTo>
                      <a:pt x="27" y="0"/>
                      <a:pt x="54" y="27"/>
                      <a:pt x="67" y="47"/>
                    </a:cubicBezTo>
                    <a:cubicBezTo>
                      <a:pt x="72" y="53"/>
                      <a:pt x="76" y="59"/>
                      <a:pt x="76" y="66"/>
                    </a:cubicBezTo>
                    <a:cubicBezTo>
                      <a:pt x="76" y="74"/>
                      <a:pt x="73" y="75"/>
                      <a:pt x="67" y="79"/>
                    </a:cubicBezTo>
                    <a:cubicBezTo>
                      <a:pt x="62" y="83"/>
                      <a:pt x="56" y="88"/>
                      <a:pt x="50" y="91"/>
                    </a:cubicBezTo>
                    <a:cubicBezTo>
                      <a:pt x="45" y="93"/>
                      <a:pt x="40" y="94"/>
                      <a:pt x="34" y="92"/>
                    </a:cubicBezTo>
                    <a:cubicBezTo>
                      <a:pt x="28" y="90"/>
                      <a:pt x="22" y="86"/>
                      <a:pt x="17" y="82"/>
                    </a:cubicBezTo>
                    <a:cubicBezTo>
                      <a:pt x="13" y="79"/>
                      <a:pt x="8" y="72"/>
                      <a:pt x="3" y="71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29" name="Freeform 153">
                <a:extLst>
                  <a:ext uri="{FF2B5EF4-FFF2-40B4-BE49-F238E27FC236}">
                    <a16:creationId xmlns:a16="http://schemas.microsoft.com/office/drawing/2014/main" id="{0FE7B149-4EBC-457C-AB2C-FC8A48FC2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3413"/>
                <a:ext cx="135" cy="216"/>
              </a:xfrm>
              <a:custGeom>
                <a:avLst/>
                <a:gdLst>
                  <a:gd name="T0" fmla="*/ 1175 w 54"/>
                  <a:gd name="T1" fmla="*/ 3947 h 81"/>
                  <a:gd name="T2" fmla="*/ 1020 w 54"/>
                  <a:gd name="T3" fmla="*/ 2069 h 81"/>
                  <a:gd name="T4" fmla="*/ 2113 w 54"/>
                  <a:gd name="T5" fmla="*/ 1912 h 81"/>
                  <a:gd name="T6" fmla="*/ 750 w 54"/>
                  <a:gd name="T7" fmla="*/ 248 h 81"/>
                  <a:gd name="T8" fmla="*/ 363 w 54"/>
                  <a:gd name="T9" fmla="*/ 3037 h 81"/>
                  <a:gd name="T10" fmla="*/ 1175 w 54"/>
                  <a:gd name="T11" fmla="*/ 3947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81">
                    <a:moveTo>
                      <a:pt x="30" y="78"/>
                    </a:moveTo>
                    <a:cubicBezTo>
                      <a:pt x="20" y="81"/>
                      <a:pt x="22" y="48"/>
                      <a:pt x="26" y="41"/>
                    </a:cubicBezTo>
                    <a:cubicBezTo>
                      <a:pt x="33" y="26"/>
                      <a:pt x="44" y="32"/>
                      <a:pt x="54" y="38"/>
                    </a:cubicBezTo>
                    <a:cubicBezTo>
                      <a:pt x="43" y="29"/>
                      <a:pt x="36" y="0"/>
                      <a:pt x="19" y="5"/>
                    </a:cubicBezTo>
                    <a:cubicBezTo>
                      <a:pt x="0" y="12"/>
                      <a:pt x="1" y="45"/>
                      <a:pt x="9" y="60"/>
                    </a:cubicBezTo>
                    <a:cubicBezTo>
                      <a:pt x="13" y="69"/>
                      <a:pt x="25" y="77"/>
                      <a:pt x="30" y="78"/>
                    </a:cubicBez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30" name="Freeform 154">
                <a:extLst>
                  <a:ext uri="{FF2B5EF4-FFF2-40B4-BE49-F238E27FC236}">
                    <a16:creationId xmlns:a16="http://schemas.microsoft.com/office/drawing/2014/main" id="{FD1BD397-FEFC-4DEE-8341-08E154C03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3379"/>
                <a:ext cx="237" cy="288"/>
              </a:xfrm>
              <a:custGeom>
                <a:avLst/>
                <a:gdLst>
                  <a:gd name="T0" fmla="*/ 2515 w 95"/>
                  <a:gd name="T1" fmla="*/ 5099 h 108"/>
                  <a:gd name="T2" fmla="*/ 2253 w 95"/>
                  <a:gd name="T3" fmla="*/ 3093 h 108"/>
                  <a:gd name="T4" fmla="*/ 3677 w 95"/>
                  <a:gd name="T5" fmla="*/ 2483 h 108"/>
                  <a:gd name="T6" fmla="*/ 933 w 95"/>
                  <a:gd name="T7" fmla="*/ 1117 h 108"/>
                  <a:gd name="T8" fmla="*/ 2515 w 95"/>
                  <a:gd name="T9" fmla="*/ 5099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" h="108">
                    <a:moveTo>
                      <a:pt x="65" y="101"/>
                    </a:moveTo>
                    <a:cubicBezTo>
                      <a:pt x="52" y="101"/>
                      <a:pt x="48" y="75"/>
                      <a:pt x="58" y="61"/>
                    </a:cubicBezTo>
                    <a:cubicBezTo>
                      <a:pt x="67" y="47"/>
                      <a:pt x="89" y="42"/>
                      <a:pt x="95" y="49"/>
                    </a:cubicBezTo>
                    <a:cubicBezTo>
                      <a:pt x="76" y="30"/>
                      <a:pt x="47" y="0"/>
                      <a:pt x="24" y="22"/>
                    </a:cubicBezTo>
                    <a:cubicBezTo>
                      <a:pt x="0" y="44"/>
                      <a:pt x="16" y="108"/>
                      <a:pt x="65" y="101"/>
                    </a:cubicBez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31" name="Freeform 155">
                <a:extLst>
                  <a:ext uri="{FF2B5EF4-FFF2-40B4-BE49-F238E27FC236}">
                    <a16:creationId xmlns:a16="http://schemas.microsoft.com/office/drawing/2014/main" id="{A6018C23-1AB3-4BAD-B282-B33610C3A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2963"/>
                <a:ext cx="187" cy="317"/>
              </a:xfrm>
              <a:custGeom>
                <a:avLst/>
                <a:gdLst>
                  <a:gd name="T0" fmla="*/ 853 w 75"/>
                  <a:gd name="T1" fmla="*/ 5988 h 119"/>
                  <a:gd name="T2" fmla="*/ 2045 w 75"/>
                  <a:gd name="T3" fmla="*/ 0 h 119"/>
                  <a:gd name="T4" fmla="*/ 2793 w 75"/>
                  <a:gd name="T5" fmla="*/ 3626 h 119"/>
                  <a:gd name="T6" fmla="*/ 853 w 75"/>
                  <a:gd name="T7" fmla="*/ 5988 h 1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5" h="119">
                    <a:moveTo>
                      <a:pt x="22" y="119"/>
                    </a:moveTo>
                    <a:cubicBezTo>
                      <a:pt x="0" y="71"/>
                      <a:pt x="38" y="9"/>
                      <a:pt x="53" y="0"/>
                    </a:cubicBezTo>
                    <a:cubicBezTo>
                      <a:pt x="61" y="12"/>
                      <a:pt x="75" y="56"/>
                      <a:pt x="72" y="72"/>
                    </a:cubicBezTo>
                    <a:cubicBezTo>
                      <a:pt x="68" y="89"/>
                      <a:pt x="43" y="109"/>
                      <a:pt x="22" y="119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32" name="Freeform 156">
                <a:extLst>
                  <a:ext uri="{FF2B5EF4-FFF2-40B4-BE49-F238E27FC236}">
                    <a16:creationId xmlns:a16="http://schemas.microsoft.com/office/drawing/2014/main" id="{AE5871F8-1430-4B39-9339-57024A300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2963"/>
                <a:ext cx="125" cy="277"/>
              </a:xfrm>
              <a:custGeom>
                <a:avLst/>
                <a:gdLst>
                  <a:gd name="T0" fmla="*/ 1095 w 50"/>
                  <a:gd name="T1" fmla="*/ 0 h 104"/>
                  <a:gd name="T2" fmla="*/ 0 w 50"/>
                  <a:gd name="T3" fmla="*/ 2171 h 104"/>
                  <a:gd name="T4" fmla="*/ 0 w 50"/>
                  <a:gd name="T5" fmla="*/ 2213 h 104"/>
                  <a:gd name="T6" fmla="*/ 1220 w 50"/>
                  <a:gd name="T7" fmla="*/ 2269 h 104"/>
                  <a:gd name="T8" fmla="*/ 833 w 50"/>
                  <a:gd name="T9" fmla="*/ 5236 h 104"/>
                  <a:gd name="T10" fmla="*/ 1845 w 50"/>
                  <a:gd name="T11" fmla="*/ 3625 h 104"/>
                  <a:gd name="T12" fmla="*/ 1095 w 50"/>
                  <a:gd name="T13" fmla="*/ 0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104">
                    <a:moveTo>
                      <a:pt x="28" y="0"/>
                    </a:moveTo>
                    <a:cubicBezTo>
                      <a:pt x="21" y="5"/>
                      <a:pt x="8" y="22"/>
                      <a:pt x="0" y="4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" y="30"/>
                      <a:pt x="26" y="27"/>
                      <a:pt x="31" y="45"/>
                    </a:cubicBezTo>
                    <a:cubicBezTo>
                      <a:pt x="33" y="54"/>
                      <a:pt x="40" y="82"/>
                      <a:pt x="21" y="104"/>
                    </a:cubicBezTo>
                    <a:cubicBezTo>
                      <a:pt x="34" y="95"/>
                      <a:pt x="44" y="83"/>
                      <a:pt x="47" y="72"/>
                    </a:cubicBezTo>
                    <a:cubicBezTo>
                      <a:pt x="50" y="56"/>
                      <a:pt x="36" y="12"/>
                      <a:pt x="28" y="0"/>
                    </a:cubicBez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33" name="Freeform 157">
                <a:extLst>
                  <a:ext uri="{FF2B5EF4-FFF2-40B4-BE49-F238E27FC236}">
                    <a16:creationId xmlns:a16="http://schemas.microsoft.com/office/drawing/2014/main" id="{058EED03-D60F-4092-BEB1-3D45F0A8E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" y="2957"/>
                <a:ext cx="286" cy="446"/>
              </a:xfrm>
              <a:custGeom>
                <a:avLst/>
                <a:gdLst>
                  <a:gd name="T0" fmla="*/ 158 w 114"/>
                  <a:gd name="T1" fmla="*/ 0 h 167"/>
                  <a:gd name="T2" fmla="*/ 1498 w 114"/>
                  <a:gd name="T3" fmla="*/ 5448 h 167"/>
                  <a:gd name="T4" fmla="*/ 4155 w 114"/>
                  <a:gd name="T5" fmla="*/ 8495 h 167"/>
                  <a:gd name="T6" fmla="*/ 4438 w 114"/>
                  <a:gd name="T7" fmla="*/ 6511 h 167"/>
                  <a:gd name="T8" fmla="*/ 3838 w 114"/>
                  <a:gd name="T9" fmla="*/ 4423 h 167"/>
                  <a:gd name="T10" fmla="*/ 1781 w 114"/>
                  <a:gd name="T11" fmla="*/ 705 h 1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4" h="167">
                    <a:moveTo>
                      <a:pt x="4" y="0"/>
                    </a:moveTo>
                    <a:cubicBezTo>
                      <a:pt x="0" y="17"/>
                      <a:pt x="14" y="68"/>
                      <a:pt x="38" y="107"/>
                    </a:cubicBezTo>
                    <a:cubicBezTo>
                      <a:pt x="62" y="145"/>
                      <a:pt x="92" y="165"/>
                      <a:pt x="105" y="167"/>
                    </a:cubicBezTo>
                    <a:cubicBezTo>
                      <a:pt x="104" y="155"/>
                      <a:pt x="109" y="139"/>
                      <a:pt x="112" y="128"/>
                    </a:cubicBezTo>
                    <a:cubicBezTo>
                      <a:pt x="114" y="117"/>
                      <a:pt x="97" y="87"/>
                      <a:pt x="97" y="87"/>
                    </a:cubicBezTo>
                    <a:cubicBezTo>
                      <a:pt x="45" y="14"/>
                      <a:pt x="45" y="14"/>
                      <a:pt x="45" y="14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34" name="Freeform 158">
                <a:extLst>
                  <a:ext uri="{FF2B5EF4-FFF2-40B4-BE49-F238E27FC236}">
                    <a16:creationId xmlns:a16="http://schemas.microsoft.com/office/drawing/2014/main" id="{0D1D8DCF-0A6A-4258-9364-15848A9A2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2997"/>
                <a:ext cx="211" cy="328"/>
              </a:xfrm>
              <a:custGeom>
                <a:avLst/>
                <a:gdLst>
                  <a:gd name="T0" fmla="*/ 208 w 84"/>
                  <a:gd name="T1" fmla="*/ 0 h 123"/>
                  <a:gd name="T2" fmla="*/ 158 w 84"/>
                  <a:gd name="T3" fmla="*/ 2027 h 123"/>
                  <a:gd name="T4" fmla="*/ 2713 w 84"/>
                  <a:gd name="T5" fmla="*/ 4245 h 123"/>
                  <a:gd name="T6" fmla="*/ 2713 w 84"/>
                  <a:gd name="T7" fmla="*/ 5005 h 123"/>
                  <a:gd name="T8" fmla="*/ 2474 w 84"/>
                  <a:gd name="T9" fmla="*/ 5709 h 123"/>
                  <a:gd name="T10" fmla="*/ 2788 w 84"/>
                  <a:gd name="T11" fmla="*/ 6123 h 123"/>
                  <a:gd name="T12" fmla="*/ 3060 w 84"/>
                  <a:gd name="T13" fmla="*/ 5461 h 123"/>
                  <a:gd name="T14" fmla="*/ 2424 w 84"/>
                  <a:gd name="T15" fmla="*/ 2219 h 123"/>
                  <a:gd name="T16" fmla="*/ 1477 w 84"/>
                  <a:gd name="T17" fmla="*/ 968 h 123"/>
                  <a:gd name="T18" fmla="*/ 397 w 84"/>
                  <a:gd name="T19" fmla="*/ 93 h 1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4" h="123">
                    <a:moveTo>
                      <a:pt x="5" y="0"/>
                    </a:moveTo>
                    <a:cubicBezTo>
                      <a:pt x="0" y="12"/>
                      <a:pt x="2" y="25"/>
                      <a:pt x="4" y="40"/>
                    </a:cubicBezTo>
                    <a:cubicBezTo>
                      <a:pt x="29" y="35"/>
                      <a:pt x="64" y="57"/>
                      <a:pt x="68" y="84"/>
                    </a:cubicBezTo>
                    <a:cubicBezTo>
                      <a:pt x="68" y="88"/>
                      <a:pt x="69" y="94"/>
                      <a:pt x="68" y="99"/>
                    </a:cubicBezTo>
                    <a:cubicBezTo>
                      <a:pt x="68" y="105"/>
                      <a:pt x="62" y="109"/>
                      <a:pt x="62" y="113"/>
                    </a:cubicBezTo>
                    <a:cubicBezTo>
                      <a:pt x="61" y="117"/>
                      <a:pt x="64" y="123"/>
                      <a:pt x="70" y="121"/>
                    </a:cubicBezTo>
                    <a:cubicBezTo>
                      <a:pt x="74" y="120"/>
                      <a:pt x="76" y="113"/>
                      <a:pt x="77" y="108"/>
                    </a:cubicBezTo>
                    <a:cubicBezTo>
                      <a:pt x="84" y="85"/>
                      <a:pt x="74" y="63"/>
                      <a:pt x="61" y="44"/>
                    </a:cubicBezTo>
                    <a:cubicBezTo>
                      <a:pt x="54" y="34"/>
                      <a:pt x="46" y="26"/>
                      <a:pt x="37" y="19"/>
                    </a:cubicBezTo>
                    <a:cubicBezTo>
                      <a:pt x="29" y="12"/>
                      <a:pt x="20" y="7"/>
                      <a:pt x="10" y="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35" name="Line 159">
                <a:extLst>
                  <a:ext uri="{FF2B5EF4-FFF2-40B4-BE49-F238E27FC236}">
                    <a16:creationId xmlns:a16="http://schemas.microsoft.com/office/drawing/2014/main" id="{04A94B8E-F2B4-4308-AC39-D0F3F0070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3" y="3003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36" name="Line 160">
                <a:extLst>
                  <a:ext uri="{FF2B5EF4-FFF2-40B4-BE49-F238E27FC236}">
                    <a16:creationId xmlns:a16="http://schemas.microsoft.com/office/drawing/2014/main" id="{D5D8D52D-D72A-45E9-B2C1-7E54D0816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3" y="3003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37" name="Freeform 161">
                <a:extLst>
                  <a:ext uri="{FF2B5EF4-FFF2-40B4-BE49-F238E27FC236}">
                    <a16:creationId xmlns:a16="http://schemas.microsoft.com/office/drawing/2014/main" id="{476850B2-E375-4FF2-BC99-3B6199A32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3" y="2955"/>
                <a:ext cx="256" cy="282"/>
              </a:xfrm>
              <a:custGeom>
                <a:avLst/>
                <a:gdLst>
                  <a:gd name="T0" fmla="*/ 2023 w 102"/>
                  <a:gd name="T1" fmla="*/ 1054 h 106"/>
                  <a:gd name="T2" fmla="*/ 680 w 102"/>
                  <a:gd name="T3" fmla="*/ 396 h 106"/>
                  <a:gd name="T4" fmla="*/ 125 w 102"/>
                  <a:gd name="T5" fmla="*/ 93 h 106"/>
                  <a:gd name="T6" fmla="*/ 158 w 102"/>
                  <a:gd name="T7" fmla="*/ 998 h 106"/>
                  <a:gd name="T8" fmla="*/ 1343 w 102"/>
                  <a:gd name="T9" fmla="*/ 5307 h 106"/>
                  <a:gd name="T10" fmla="*/ 1498 w 102"/>
                  <a:gd name="T11" fmla="*/ 3802 h 106"/>
                  <a:gd name="T12" fmla="*/ 2387 w 102"/>
                  <a:gd name="T13" fmla="*/ 3312 h 106"/>
                  <a:gd name="T14" fmla="*/ 3413 w 102"/>
                  <a:gd name="T15" fmla="*/ 3956 h 106"/>
                  <a:gd name="T16" fmla="*/ 4051 w 102"/>
                  <a:gd name="T17" fmla="*/ 4501 h 106"/>
                  <a:gd name="T18" fmla="*/ 3604 w 102"/>
                  <a:gd name="T19" fmla="*/ 3355 h 106"/>
                  <a:gd name="T20" fmla="*/ 2229 w 102"/>
                  <a:gd name="T21" fmla="*/ 2110 h 1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2" h="106">
                    <a:moveTo>
                      <a:pt x="51" y="21"/>
                    </a:moveTo>
                    <a:cubicBezTo>
                      <a:pt x="40" y="12"/>
                      <a:pt x="28" y="11"/>
                      <a:pt x="17" y="8"/>
                    </a:cubicBezTo>
                    <a:cubicBezTo>
                      <a:pt x="15" y="7"/>
                      <a:pt x="5" y="0"/>
                      <a:pt x="3" y="2"/>
                    </a:cubicBezTo>
                    <a:cubicBezTo>
                      <a:pt x="0" y="4"/>
                      <a:pt x="4" y="17"/>
                      <a:pt x="4" y="20"/>
                    </a:cubicBezTo>
                    <a:cubicBezTo>
                      <a:pt x="11" y="51"/>
                      <a:pt x="19" y="79"/>
                      <a:pt x="34" y="106"/>
                    </a:cubicBezTo>
                    <a:cubicBezTo>
                      <a:pt x="33" y="97"/>
                      <a:pt x="32" y="85"/>
                      <a:pt x="38" y="76"/>
                    </a:cubicBezTo>
                    <a:cubicBezTo>
                      <a:pt x="43" y="68"/>
                      <a:pt x="51" y="64"/>
                      <a:pt x="60" y="66"/>
                    </a:cubicBezTo>
                    <a:cubicBezTo>
                      <a:pt x="69" y="68"/>
                      <a:pt x="77" y="74"/>
                      <a:pt x="86" y="79"/>
                    </a:cubicBezTo>
                    <a:cubicBezTo>
                      <a:pt x="92" y="82"/>
                      <a:pt x="97" y="85"/>
                      <a:pt x="102" y="90"/>
                    </a:cubicBezTo>
                    <a:cubicBezTo>
                      <a:pt x="97" y="84"/>
                      <a:pt x="97" y="74"/>
                      <a:pt x="91" y="67"/>
                    </a:cubicBezTo>
                    <a:cubicBezTo>
                      <a:pt x="82" y="56"/>
                      <a:pt x="66" y="52"/>
                      <a:pt x="56" y="4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38" name="Freeform 162">
                <a:extLst>
                  <a:ext uri="{FF2B5EF4-FFF2-40B4-BE49-F238E27FC236}">
                    <a16:creationId xmlns:a16="http://schemas.microsoft.com/office/drawing/2014/main" id="{4F45824F-FDC9-44B3-A760-70024C4BE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3136"/>
                <a:ext cx="116" cy="267"/>
              </a:xfrm>
              <a:custGeom>
                <a:avLst/>
                <a:gdLst>
                  <a:gd name="T0" fmla="*/ 83 w 46"/>
                  <a:gd name="T1" fmla="*/ 0 h 100"/>
                  <a:gd name="T2" fmla="*/ 0 w 46"/>
                  <a:gd name="T3" fmla="*/ 4114 h 100"/>
                  <a:gd name="T4" fmla="*/ 852 w 46"/>
                  <a:gd name="T5" fmla="*/ 4683 h 100"/>
                  <a:gd name="T6" fmla="*/ 1379 w 46"/>
                  <a:gd name="T7" fmla="*/ 5084 h 100"/>
                  <a:gd name="T8" fmla="*/ 1538 w 46"/>
                  <a:gd name="T9" fmla="*/ 4227 h 100"/>
                  <a:gd name="T10" fmla="*/ 1813 w 46"/>
                  <a:gd name="T11" fmla="*/ 2737 h 100"/>
                  <a:gd name="T12" fmla="*/ 1455 w 46"/>
                  <a:gd name="T13" fmla="*/ 1311 h 100"/>
                  <a:gd name="T14" fmla="*/ 1087 w 46"/>
                  <a:gd name="T15" fmla="*/ 457 h 100"/>
                  <a:gd name="T16" fmla="*/ 643 w 46"/>
                  <a:gd name="T17" fmla="*/ 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100">
                    <a:moveTo>
                      <a:pt x="2" y="0"/>
                    </a:moveTo>
                    <a:cubicBezTo>
                      <a:pt x="23" y="15"/>
                      <a:pt x="44" y="81"/>
                      <a:pt x="0" y="81"/>
                    </a:cubicBezTo>
                    <a:cubicBezTo>
                      <a:pt x="5" y="83"/>
                      <a:pt x="16" y="90"/>
                      <a:pt x="21" y="92"/>
                    </a:cubicBezTo>
                    <a:cubicBezTo>
                      <a:pt x="25" y="94"/>
                      <a:pt x="30" y="100"/>
                      <a:pt x="34" y="100"/>
                    </a:cubicBezTo>
                    <a:cubicBezTo>
                      <a:pt x="36" y="95"/>
                      <a:pt x="37" y="89"/>
                      <a:pt x="38" y="83"/>
                    </a:cubicBezTo>
                    <a:cubicBezTo>
                      <a:pt x="40" y="75"/>
                      <a:pt x="44" y="62"/>
                      <a:pt x="45" y="54"/>
                    </a:cubicBezTo>
                    <a:cubicBezTo>
                      <a:pt x="46" y="43"/>
                      <a:pt x="41" y="36"/>
                      <a:pt x="36" y="26"/>
                    </a:cubicBezTo>
                    <a:cubicBezTo>
                      <a:pt x="34" y="20"/>
                      <a:pt x="31" y="14"/>
                      <a:pt x="27" y="9"/>
                    </a:cubicBezTo>
                    <a:cubicBezTo>
                      <a:pt x="24" y="5"/>
                      <a:pt x="18" y="4"/>
                      <a:pt x="16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39" name="Freeform 163">
                <a:extLst>
                  <a:ext uri="{FF2B5EF4-FFF2-40B4-BE49-F238E27FC236}">
                    <a16:creationId xmlns:a16="http://schemas.microsoft.com/office/drawing/2014/main" id="{5B043443-00FE-43A6-AAF4-DE23F91A3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3149"/>
                <a:ext cx="108" cy="123"/>
              </a:xfrm>
              <a:custGeom>
                <a:avLst/>
                <a:gdLst>
                  <a:gd name="T0" fmla="*/ 0 w 43"/>
                  <a:gd name="T1" fmla="*/ 1380 h 46"/>
                  <a:gd name="T2" fmla="*/ 839 w 43"/>
                  <a:gd name="T3" fmla="*/ 1072 h 46"/>
                  <a:gd name="T4" fmla="*/ 630 w 43"/>
                  <a:gd name="T5" fmla="*/ 0 h 46"/>
                  <a:gd name="T6" fmla="*/ 1268 w 43"/>
                  <a:gd name="T7" fmla="*/ 1072 h 46"/>
                  <a:gd name="T8" fmla="*/ 1665 w 43"/>
                  <a:gd name="T9" fmla="*/ 2353 h 46"/>
                  <a:gd name="T10" fmla="*/ 1027 w 43"/>
                  <a:gd name="T11" fmla="*/ 2102 h 46"/>
                  <a:gd name="T12" fmla="*/ 284 w 43"/>
                  <a:gd name="T13" fmla="*/ 1738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46">
                    <a:moveTo>
                      <a:pt x="0" y="27"/>
                    </a:moveTo>
                    <a:cubicBezTo>
                      <a:pt x="8" y="28"/>
                      <a:pt x="16" y="30"/>
                      <a:pt x="21" y="21"/>
                    </a:cubicBezTo>
                    <a:cubicBezTo>
                      <a:pt x="26" y="12"/>
                      <a:pt x="19" y="6"/>
                      <a:pt x="16" y="0"/>
                    </a:cubicBezTo>
                    <a:cubicBezTo>
                      <a:pt x="25" y="1"/>
                      <a:pt x="29" y="14"/>
                      <a:pt x="32" y="21"/>
                    </a:cubicBezTo>
                    <a:cubicBezTo>
                      <a:pt x="35" y="27"/>
                      <a:pt x="43" y="39"/>
                      <a:pt x="42" y="46"/>
                    </a:cubicBezTo>
                    <a:cubicBezTo>
                      <a:pt x="36" y="43"/>
                      <a:pt x="31" y="43"/>
                      <a:pt x="26" y="41"/>
                    </a:cubicBezTo>
                    <a:cubicBezTo>
                      <a:pt x="19" y="39"/>
                      <a:pt x="14" y="35"/>
                      <a:pt x="7" y="34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40" name="Freeform 164">
                <a:extLst>
                  <a:ext uri="{FF2B5EF4-FFF2-40B4-BE49-F238E27FC236}">
                    <a16:creationId xmlns:a16="http://schemas.microsoft.com/office/drawing/2014/main" id="{87E53D02-F2BF-48F6-A838-DAB69EE78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3283"/>
                <a:ext cx="105" cy="413"/>
              </a:xfrm>
              <a:custGeom>
                <a:avLst/>
                <a:gdLst>
                  <a:gd name="T0" fmla="*/ 988 w 42"/>
                  <a:gd name="T1" fmla="*/ 56 h 155"/>
                  <a:gd name="T2" fmla="*/ 395 w 42"/>
                  <a:gd name="T3" fmla="*/ 1604 h 155"/>
                  <a:gd name="T4" fmla="*/ 83 w 42"/>
                  <a:gd name="T5" fmla="*/ 3877 h 155"/>
                  <a:gd name="T6" fmla="*/ 675 w 42"/>
                  <a:gd name="T7" fmla="*/ 5843 h 155"/>
                  <a:gd name="T8" fmla="*/ 1613 w 42"/>
                  <a:gd name="T9" fmla="*/ 7810 h 155"/>
                  <a:gd name="T10" fmla="*/ 1300 w 42"/>
                  <a:gd name="T11" fmla="*/ 1910 h 155"/>
                  <a:gd name="T12" fmla="*/ 1613 w 42"/>
                  <a:gd name="T13" fmla="*/ 1271 h 155"/>
                  <a:gd name="T14" fmla="*/ 1458 w 42"/>
                  <a:gd name="T15" fmla="*/ 0 h 1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" h="155">
                    <a:moveTo>
                      <a:pt x="25" y="1"/>
                    </a:moveTo>
                    <a:cubicBezTo>
                      <a:pt x="25" y="12"/>
                      <a:pt x="15" y="23"/>
                      <a:pt x="10" y="32"/>
                    </a:cubicBezTo>
                    <a:cubicBezTo>
                      <a:pt x="5" y="43"/>
                      <a:pt x="0" y="65"/>
                      <a:pt x="2" y="77"/>
                    </a:cubicBezTo>
                    <a:cubicBezTo>
                      <a:pt x="5" y="89"/>
                      <a:pt x="12" y="104"/>
                      <a:pt x="17" y="116"/>
                    </a:cubicBezTo>
                    <a:cubicBezTo>
                      <a:pt x="23" y="130"/>
                      <a:pt x="34" y="142"/>
                      <a:pt x="41" y="155"/>
                    </a:cubicBezTo>
                    <a:cubicBezTo>
                      <a:pt x="24" y="125"/>
                      <a:pt x="9" y="68"/>
                      <a:pt x="33" y="38"/>
                    </a:cubicBezTo>
                    <a:cubicBezTo>
                      <a:pt x="37" y="33"/>
                      <a:pt x="41" y="31"/>
                      <a:pt x="41" y="25"/>
                    </a:cubicBezTo>
                    <a:cubicBezTo>
                      <a:pt x="42" y="18"/>
                      <a:pt x="42" y="5"/>
                      <a:pt x="37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41" name="Freeform 165">
                <a:extLst>
                  <a:ext uri="{FF2B5EF4-FFF2-40B4-BE49-F238E27FC236}">
                    <a16:creationId xmlns:a16="http://schemas.microsoft.com/office/drawing/2014/main" id="{F5F58EA5-CF51-4279-A747-EEFB9587D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" y="3261"/>
                <a:ext cx="107" cy="264"/>
              </a:xfrm>
              <a:custGeom>
                <a:avLst/>
                <a:gdLst>
                  <a:gd name="T0" fmla="*/ 1647 w 43"/>
                  <a:gd name="T1" fmla="*/ 56 h 99"/>
                  <a:gd name="T2" fmla="*/ 1189 w 43"/>
                  <a:gd name="T3" fmla="*/ 1160 h 99"/>
                  <a:gd name="T4" fmla="*/ 769 w 43"/>
                  <a:gd name="T5" fmla="*/ 2368 h 99"/>
                  <a:gd name="T6" fmla="*/ 309 w 43"/>
                  <a:gd name="T7" fmla="*/ 3640 h 99"/>
                  <a:gd name="T8" fmla="*/ 261 w 43"/>
                  <a:gd name="T9" fmla="*/ 5005 h 99"/>
                  <a:gd name="T10" fmla="*/ 383 w 43"/>
                  <a:gd name="T11" fmla="*/ 2125 h 99"/>
                  <a:gd name="T12" fmla="*/ 849 w 43"/>
                  <a:gd name="T13" fmla="*/ 1117 h 99"/>
                  <a:gd name="T14" fmla="*/ 1157 w 43"/>
                  <a:gd name="T15" fmla="*/ 0 h 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3" h="99">
                    <a:moveTo>
                      <a:pt x="43" y="1"/>
                    </a:moveTo>
                    <a:cubicBezTo>
                      <a:pt x="37" y="4"/>
                      <a:pt x="33" y="17"/>
                      <a:pt x="31" y="23"/>
                    </a:cubicBezTo>
                    <a:cubicBezTo>
                      <a:pt x="28" y="32"/>
                      <a:pt x="24" y="39"/>
                      <a:pt x="20" y="47"/>
                    </a:cubicBezTo>
                    <a:cubicBezTo>
                      <a:pt x="15" y="56"/>
                      <a:pt x="10" y="63"/>
                      <a:pt x="8" y="72"/>
                    </a:cubicBezTo>
                    <a:cubicBezTo>
                      <a:pt x="6" y="81"/>
                      <a:pt x="7" y="90"/>
                      <a:pt x="7" y="99"/>
                    </a:cubicBezTo>
                    <a:cubicBezTo>
                      <a:pt x="0" y="80"/>
                      <a:pt x="0" y="61"/>
                      <a:pt x="10" y="42"/>
                    </a:cubicBezTo>
                    <a:cubicBezTo>
                      <a:pt x="13" y="35"/>
                      <a:pt x="18" y="28"/>
                      <a:pt x="22" y="22"/>
                    </a:cubicBezTo>
                    <a:cubicBezTo>
                      <a:pt x="28" y="14"/>
                      <a:pt x="26" y="8"/>
                      <a:pt x="30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42" name="Freeform 166">
                <a:extLst>
                  <a:ext uri="{FF2B5EF4-FFF2-40B4-BE49-F238E27FC236}">
                    <a16:creationId xmlns:a16="http://schemas.microsoft.com/office/drawing/2014/main" id="{ACA43615-A9D5-4568-949C-6E664ADE2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789"/>
                <a:ext cx="228" cy="235"/>
              </a:xfrm>
              <a:custGeom>
                <a:avLst/>
                <a:gdLst>
                  <a:gd name="T0" fmla="*/ 0 w 91"/>
                  <a:gd name="T1" fmla="*/ 3659 h 88"/>
                  <a:gd name="T2" fmla="*/ 754 w 91"/>
                  <a:gd name="T3" fmla="*/ 2954 h 88"/>
                  <a:gd name="T4" fmla="*/ 1150 w 91"/>
                  <a:gd name="T5" fmla="*/ 1981 h 88"/>
                  <a:gd name="T6" fmla="*/ 1619 w 91"/>
                  <a:gd name="T7" fmla="*/ 0 h 88"/>
                  <a:gd name="T8" fmla="*/ 2989 w 91"/>
                  <a:gd name="T9" fmla="*/ 1618 h 88"/>
                  <a:gd name="T10" fmla="*/ 3510 w 91"/>
                  <a:gd name="T11" fmla="*/ 4478 h 88"/>
                  <a:gd name="T12" fmla="*/ 2047 w 91"/>
                  <a:gd name="T13" fmla="*/ 2588 h 88"/>
                  <a:gd name="T14" fmla="*/ 363 w 91"/>
                  <a:gd name="T15" fmla="*/ 3923 h 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1" h="88">
                    <a:moveTo>
                      <a:pt x="0" y="72"/>
                    </a:moveTo>
                    <a:cubicBezTo>
                      <a:pt x="6" y="66"/>
                      <a:pt x="14" y="65"/>
                      <a:pt x="19" y="58"/>
                    </a:cubicBezTo>
                    <a:cubicBezTo>
                      <a:pt x="24" y="52"/>
                      <a:pt x="27" y="46"/>
                      <a:pt x="29" y="39"/>
                    </a:cubicBezTo>
                    <a:cubicBezTo>
                      <a:pt x="32" y="26"/>
                      <a:pt x="36" y="12"/>
                      <a:pt x="41" y="0"/>
                    </a:cubicBezTo>
                    <a:cubicBezTo>
                      <a:pt x="54" y="9"/>
                      <a:pt x="65" y="21"/>
                      <a:pt x="76" y="32"/>
                    </a:cubicBezTo>
                    <a:cubicBezTo>
                      <a:pt x="87" y="44"/>
                      <a:pt x="91" y="73"/>
                      <a:pt x="89" y="88"/>
                    </a:cubicBezTo>
                    <a:cubicBezTo>
                      <a:pt x="82" y="74"/>
                      <a:pt x="70" y="34"/>
                      <a:pt x="52" y="51"/>
                    </a:cubicBezTo>
                    <a:cubicBezTo>
                      <a:pt x="47" y="56"/>
                      <a:pt x="15" y="72"/>
                      <a:pt x="9" y="77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43" name="Freeform 167">
                <a:extLst>
                  <a:ext uri="{FF2B5EF4-FFF2-40B4-BE49-F238E27FC236}">
                    <a16:creationId xmlns:a16="http://schemas.microsoft.com/office/drawing/2014/main" id="{77C85BAA-B87C-4DC0-9821-41CF20BAC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781"/>
                <a:ext cx="175" cy="264"/>
              </a:xfrm>
              <a:custGeom>
                <a:avLst/>
                <a:gdLst>
                  <a:gd name="T0" fmla="*/ 363 w 70"/>
                  <a:gd name="T1" fmla="*/ 5005 h 99"/>
                  <a:gd name="T2" fmla="*/ 1250 w 70"/>
                  <a:gd name="T3" fmla="*/ 2483 h 99"/>
                  <a:gd name="T4" fmla="*/ 1845 w 70"/>
                  <a:gd name="T5" fmla="*/ 1365 h 99"/>
                  <a:gd name="T6" fmla="*/ 2738 w 70"/>
                  <a:gd name="T7" fmla="*/ 1821 h 99"/>
                  <a:gd name="T8" fmla="*/ 2158 w 70"/>
                  <a:gd name="T9" fmla="*/ 968 h 99"/>
                  <a:gd name="T10" fmla="*/ 1458 w 70"/>
                  <a:gd name="T11" fmla="*/ 0 h 99"/>
                  <a:gd name="T12" fmla="*/ 1020 w 70"/>
                  <a:gd name="T13" fmla="*/ 2184 h 99"/>
                  <a:gd name="T14" fmla="*/ 0 w 70"/>
                  <a:gd name="T15" fmla="*/ 3733 h 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" h="99">
                    <a:moveTo>
                      <a:pt x="9" y="99"/>
                    </a:moveTo>
                    <a:cubicBezTo>
                      <a:pt x="4" y="78"/>
                      <a:pt x="27" y="67"/>
                      <a:pt x="32" y="49"/>
                    </a:cubicBezTo>
                    <a:cubicBezTo>
                      <a:pt x="34" y="40"/>
                      <a:pt x="36" y="29"/>
                      <a:pt x="47" y="27"/>
                    </a:cubicBezTo>
                    <a:cubicBezTo>
                      <a:pt x="57" y="26"/>
                      <a:pt x="63" y="29"/>
                      <a:pt x="70" y="36"/>
                    </a:cubicBezTo>
                    <a:cubicBezTo>
                      <a:pt x="68" y="29"/>
                      <a:pt x="59" y="24"/>
                      <a:pt x="55" y="19"/>
                    </a:cubicBezTo>
                    <a:cubicBezTo>
                      <a:pt x="50" y="15"/>
                      <a:pt x="43" y="2"/>
                      <a:pt x="37" y="0"/>
                    </a:cubicBezTo>
                    <a:cubicBezTo>
                      <a:pt x="37" y="13"/>
                      <a:pt x="30" y="32"/>
                      <a:pt x="26" y="43"/>
                    </a:cubicBezTo>
                    <a:cubicBezTo>
                      <a:pt x="22" y="52"/>
                      <a:pt x="12" y="78"/>
                      <a:pt x="0" y="74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44" name="Freeform 168">
                <a:extLst>
                  <a:ext uri="{FF2B5EF4-FFF2-40B4-BE49-F238E27FC236}">
                    <a16:creationId xmlns:a16="http://schemas.microsoft.com/office/drawing/2014/main" id="{0E981A32-7A03-4882-AD15-DFF937159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933"/>
                <a:ext cx="65" cy="110"/>
              </a:xfrm>
              <a:custGeom>
                <a:avLst/>
                <a:gdLst>
                  <a:gd name="T0" fmla="*/ 1020 w 26"/>
                  <a:gd name="T1" fmla="*/ 0 h 41"/>
                  <a:gd name="T2" fmla="*/ 625 w 26"/>
                  <a:gd name="T3" fmla="*/ 518 h 41"/>
                  <a:gd name="T4" fmla="*/ 158 w 26"/>
                  <a:gd name="T5" fmla="*/ 885 h 41"/>
                  <a:gd name="T6" fmla="*/ 675 w 26"/>
                  <a:gd name="T7" fmla="*/ 2122 h 41"/>
                  <a:gd name="T8" fmla="*/ 708 w 26"/>
                  <a:gd name="T9" fmla="*/ 987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41">
                    <a:moveTo>
                      <a:pt x="26" y="0"/>
                    </a:moveTo>
                    <a:cubicBezTo>
                      <a:pt x="24" y="5"/>
                      <a:pt x="20" y="7"/>
                      <a:pt x="16" y="10"/>
                    </a:cubicBezTo>
                    <a:cubicBezTo>
                      <a:pt x="14" y="12"/>
                      <a:pt x="6" y="15"/>
                      <a:pt x="4" y="17"/>
                    </a:cubicBezTo>
                    <a:cubicBezTo>
                      <a:pt x="0" y="24"/>
                      <a:pt x="11" y="39"/>
                      <a:pt x="17" y="41"/>
                    </a:cubicBezTo>
                    <a:cubicBezTo>
                      <a:pt x="14" y="33"/>
                      <a:pt x="12" y="26"/>
                      <a:pt x="18" y="1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45" name="Freeform 169">
                <a:extLst>
                  <a:ext uri="{FF2B5EF4-FFF2-40B4-BE49-F238E27FC236}">
                    <a16:creationId xmlns:a16="http://schemas.microsoft.com/office/drawing/2014/main" id="{323515EB-18FE-4783-9177-729B50C51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2920"/>
                <a:ext cx="148" cy="125"/>
              </a:xfrm>
              <a:custGeom>
                <a:avLst/>
                <a:gdLst>
                  <a:gd name="T0" fmla="*/ 2132 w 59"/>
                  <a:gd name="T1" fmla="*/ 2348 h 47"/>
                  <a:gd name="T2" fmla="*/ 2290 w 59"/>
                  <a:gd name="T3" fmla="*/ 1902 h 47"/>
                  <a:gd name="T4" fmla="*/ 2290 w 59"/>
                  <a:gd name="T5" fmla="*/ 1449 h 47"/>
                  <a:gd name="T6" fmla="*/ 2132 w 59"/>
                  <a:gd name="T7" fmla="*/ 1053 h 47"/>
                  <a:gd name="T8" fmla="*/ 1977 w 59"/>
                  <a:gd name="T9" fmla="*/ 545 h 47"/>
                  <a:gd name="T10" fmla="*/ 951 w 59"/>
                  <a:gd name="T11" fmla="*/ 0 h 47"/>
                  <a:gd name="T12" fmla="*/ 364 w 59"/>
                  <a:gd name="T13" fmla="*/ 247 h 47"/>
                  <a:gd name="T14" fmla="*/ 83 w 59"/>
                  <a:gd name="T15" fmla="*/ 545 h 47"/>
                  <a:gd name="T16" fmla="*/ 0 w 59"/>
                  <a:gd name="T17" fmla="*/ 963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47">
                    <a:moveTo>
                      <a:pt x="54" y="47"/>
                    </a:moveTo>
                    <a:cubicBezTo>
                      <a:pt x="56" y="45"/>
                      <a:pt x="57" y="41"/>
                      <a:pt x="58" y="38"/>
                    </a:cubicBezTo>
                    <a:cubicBezTo>
                      <a:pt x="59" y="35"/>
                      <a:pt x="58" y="32"/>
                      <a:pt x="58" y="29"/>
                    </a:cubicBezTo>
                    <a:cubicBezTo>
                      <a:pt x="57" y="26"/>
                      <a:pt x="56" y="23"/>
                      <a:pt x="54" y="21"/>
                    </a:cubicBezTo>
                    <a:cubicBezTo>
                      <a:pt x="53" y="18"/>
                      <a:pt x="52" y="14"/>
                      <a:pt x="50" y="11"/>
                    </a:cubicBezTo>
                    <a:cubicBezTo>
                      <a:pt x="44" y="2"/>
                      <a:pt x="34" y="0"/>
                      <a:pt x="24" y="0"/>
                    </a:cubicBezTo>
                    <a:cubicBezTo>
                      <a:pt x="19" y="1"/>
                      <a:pt x="13" y="2"/>
                      <a:pt x="9" y="5"/>
                    </a:cubicBezTo>
                    <a:cubicBezTo>
                      <a:pt x="7" y="7"/>
                      <a:pt x="4" y="9"/>
                      <a:pt x="2" y="11"/>
                    </a:cubicBezTo>
                    <a:cubicBezTo>
                      <a:pt x="0" y="12"/>
                      <a:pt x="0" y="16"/>
                      <a:pt x="0" y="19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46" name="Freeform 170">
                <a:extLst>
                  <a:ext uri="{FF2B5EF4-FFF2-40B4-BE49-F238E27FC236}">
                    <a16:creationId xmlns:a16="http://schemas.microsoft.com/office/drawing/2014/main" id="{9B42E1CF-7AD0-426A-81FA-9A132BB21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" y="2773"/>
                <a:ext cx="98" cy="214"/>
              </a:xfrm>
              <a:custGeom>
                <a:avLst/>
                <a:gdLst>
                  <a:gd name="T0" fmla="*/ 442 w 39"/>
                  <a:gd name="T1" fmla="*/ 0 h 80"/>
                  <a:gd name="T2" fmla="*/ 1239 w 39"/>
                  <a:gd name="T3" fmla="*/ 2913 h 80"/>
                  <a:gd name="T4" fmla="*/ 1510 w 39"/>
                  <a:gd name="T5" fmla="*/ 4093 h 80"/>
                  <a:gd name="T6" fmla="*/ 714 w 39"/>
                  <a:gd name="T7" fmla="*/ 3999 h 80"/>
                  <a:gd name="T8" fmla="*/ 0 w 39"/>
                  <a:gd name="T9" fmla="*/ 3579 h 80"/>
                  <a:gd name="T10" fmla="*/ 50 w 39"/>
                  <a:gd name="T11" fmla="*/ 2204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80">
                    <a:moveTo>
                      <a:pt x="11" y="0"/>
                    </a:moveTo>
                    <a:cubicBezTo>
                      <a:pt x="15" y="26"/>
                      <a:pt x="22" y="42"/>
                      <a:pt x="31" y="57"/>
                    </a:cubicBezTo>
                    <a:cubicBezTo>
                      <a:pt x="39" y="72"/>
                      <a:pt x="38" y="80"/>
                      <a:pt x="38" y="80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" y="43"/>
                      <a:pt x="1" y="43"/>
                      <a:pt x="1" y="43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47" name="Freeform 171">
                <a:extLst>
                  <a:ext uri="{FF2B5EF4-FFF2-40B4-BE49-F238E27FC236}">
                    <a16:creationId xmlns:a16="http://schemas.microsoft.com/office/drawing/2014/main" id="{5F869BA8-08AD-4B0E-823B-99F3516A8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6" y="2915"/>
                <a:ext cx="152" cy="168"/>
              </a:xfrm>
              <a:custGeom>
                <a:avLst/>
                <a:gdLst>
                  <a:gd name="T0" fmla="*/ 30 w 61"/>
                  <a:gd name="T1" fmla="*/ 1160 h 63"/>
                  <a:gd name="T2" fmla="*/ 154 w 61"/>
                  <a:gd name="T3" fmla="*/ 819 h 63"/>
                  <a:gd name="T4" fmla="*/ 496 w 61"/>
                  <a:gd name="T5" fmla="*/ 397 h 63"/>
                  <a:gd name="T6" fmla="*/ 466 w 61"/>
                  <a:gd name="T7" fmla="*/ 93 h 63"/>
                  <a:gd name="T8" fmla="*/ 775 w 61"/>
                  <a:gd name="T9" fmla="*/ 819 h 63"/>
                  <a:gd name="T10" fmla="*/ 728 w 61"/>
                  <a:gd name="T11" fmla="*/ 1365 h 63"/>
                  <a:gd name="T12" fmla="*/ 1081 w 61"/>
                  <a:gd name="T13" fmla="*/ 1877 h 63"/>
                  <a:gd name="T14" fmla="*/ 1814 w 61"/>
                  <a:gd name="T15" fmla="*/ 2069 h 63"/>
                  <a:gd name="T16" fmla="*/ 2086 w 61"/>
                  <a:gd name="T17" fmla="*/ 1763 h 63"/>
                  <a:gd name="T18" fmla="*/ 2198 w 61"/>
                  <a:gd name="T19" fmla="*/ 1309 h 63"/>
                  <a:gd name="T20" fmla="*/ 2322 w 61"/>
                  <a:gd name="T21" fmla="*/ 1971 h 63"/>
                  <a:gd name="T22" fmla="*/ 1889 w 61"/>
                  <a:gd name="T23" fmla="*/ 2936 h 63"/>
                  <a:gd name="T24" fmla="*/ 416 w 61"/>
                  <a:gd name="T25" fmla="*/ 2731 h 63"/>
                  <a:gd name="T26" fmla="*/ 75 w 61"/>
                  <a:gd name="T27" fmla="*/ 2219 h 63"/>
                  <a:gd name="T28" fmla="*/ 0 w 61"/>
                  <a:gd name="T29" fmla="*/ 1763 h 63"/>
                  <a:gd name="T30" fmla="*/ 75 w 61"/>
                  <a:gd name="T31" fmla="*/ 1515 h 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1" h="63">
                    <a:moveTo>
                      <a:pt x="1" y="23"/>
                    </a:moveTo>
                    <a:cubicBezTo>
                      <a:pt x="1" y="21"/>
                      <a:pt x="3" y="18"/>
                      <a:pt x="4" y="16"/>
                    </a:cubicBezTo>
                    <a:cubicBezTo>
                      <a:pt x="7" y="13"/>
                      <a:pt x="9" y="10"/>
                      <a:pt x="13" y="8"/>
                    </a:cubicBezTo>
                    <a:cubicBezTo>
                      <a:pt x="21" y="3"/>
                      <a:pt x="3" y="0"/>
                      <a:pt x="12" y="2"/>
                    </a:cubicBezTo>
                    <a:cubicBezTo>
                      <a:pt x="5" y="3"/>
                      <a:pt x="24" y="9"/>
                      <a:pt x="20" y="16"/>
                    </a:cubicBezTo>
                    <a:cubicBezTo>
                      <a:pt x="19" y="19"/>
                      <a:pt x="18" y="24"/>
                      <a:pt x="19" y="27"/>
                    </a:cubicBezTo>
                    <a:cubicBezTo>
                      <a:pt x="21" y="31"/>
                      <a:pt x="25" y="34"/>
                      <a:pt x="28" y="37"/>
                    </a:cubicBezTo>
                    <a:cubicBezTo>
                      <a:pt x="33" y="43"/>
                      <a:pt x="40" y="44"/>
                      <a:pt x="47" y="41"/>
                    </a:cubicBezTo>
                    <a:cubicBezTo>
                      <a:pt x="50" y="39"/>
                      <a:pt x="52" y="37"/>
                      <a:pt x="54" y="35"/>
                    </a:cubicBezTo>
                    <a:cubicBezTo>
                      <a:pt x="56" y="32"/>
                      <a:pt x="56" y="29"/>
                      <a:pt x="57" y="26"/>
                    </a:cubicBezTo>
                    <a:cubicBezTo>
                      <a:pt x="61" y="29"/>
                      <a:pt x="60" y="35"/>
                      <a:pt x="60" y="39"/>
                    </a:cubicBezTo>
                    <a:cubicBezTo>
                      <a:pt x="59" y="45"/>
                      <a:pt x="55" y="56"/>
                      <a:pt x="49" y="58"/>
                    </a:cubicBezTo>
                    <a:cubicBezTo>
                      <a:pt x="36" y="63"/>
                      <a:pt x="23" y="62"/>
                      <a:pt x="11" y="54"/>
                    </a:cubicBezTo>
                    <a:cubicBezTo>
                      <a:pt x="7" y="52"/>
                      <a:pt x="4" y="48"/>
                      <a:pt x="2" y="44"/>
                    </a:cubicBezTo>
                    <a:cubicBezTo>
                      <a:pt x="1" y="42"/>
                      <a:pt x="0" y="38"/>
                      <a:pt x="0" y="35"/>
                    </a:cubicBezTo>
                    <a:cubicBezTo>
                      <a:pt x="0" y="34"/>
                      <a:pt x="1" y="32"/>
                      <a:pt x="2" y="3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48" name="Freeform 172">
                <a:extLst>
                  <a:ext uri="{FF2B5EF4-FFF2-40B4-BE49-F238E27FC236}">
                    <a16:creationId xmlns:a16="http://schemas.microsoft.com/office/drawing/2014/main" id="{28B2CEF5-7A47-4B50-A364-58F4E6B76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584"/>
                <a:ext cx="251" cy="123"/>
              </a:xfrm>
              <a:custGeom>
                <a:avLst/>
                <a:gdLst>
                  <a:gd name="T0" fmla="*/ 50 w 100"/>
                  <a:gd name="T1" fmla="*/ 1281 h 46"/>
                  <a:gd name="T2" fmla="*/ 3655 w 100"/>
                  <a:gd name="T3" fmla="*/ 0 h 46"/>
                  <a:gd name="T4" fmla="*/ 1664 w 100"/>
                  <a:gd name="T5" fmla="*/ 1281 h 46"/>
                  <a:gd name="T6" fmla="*/ 788 w 100"/>
                  <a:gd name="T7" fmla="*/ 1436 h 46"/>
                  <a:gd name="T8" fmla="*/ 0 w 100"/>
                  <a:gd name="T9" fmla="*/ 128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46">
                    <a:moveTo>
                      <a:pt x="1" y="25"/>
                    </a:moveTo>
                    <a:cubicBezTo>
                      <a:pt x="24" y="27"/>
                      <a:pt x="100" y="46"/>
                      <a:pt x="92" y="0"/>
                    </a:cubicBezTo>
                    <a:cubicBezTo>
                      <a:pt x="79" y="15"/>
                      <a:pt x="61" y="22"/>
                      <a:pt x="42" y="25"/>
                    </a:cubicBezTo>
                    <a:cubicBezTo>
                      <a:pt x="35" y="26"/>
                      <a:pt x="27" y="28"/>
                      <a:pt x="20" y="28"/>
                    </a:cubicBezTo>
                    <a:cubicBezTo>
                      <a:pt x="13" y="28"/>
                      <a:pt x="7" y="24"/>
                      <a:pt x="0" y="25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49" name="Freeform 173">
                <a:extLst>
                  <a:ext uri="{FF2B5EF4-FFF2-40B4-BE49-F238E27FC236}">
                    <a16:creationId xmlns:a16="http://schemas.microsoft.com/office/drawing/2014/main" id="{67773BA9-BDBF-40A0-8EE1-8A5C6B041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2501"/>
                <a:ext cx="175" cy="230"/>
              </a:xfrm>
              <a:custGeom>
                <a:avLst/>
                <a:gdLst>
                  <a:gd name="T0" fmla="*/ 1300 w 70"/>
                  <a:gd name="T1" fmla="*/ 209 h 86"/>
                  <a:gd name="T2" fmla="*/ 595 w 70"/>
                  <a:gd name="T3" fmla="*/ 2046 h 86"/>
                  <a:gd name="T4" fmla="*/ 395 w 70"/>
                  <a:gd name="T5" fmla="*/ 3942 h 86"/>
                  <a:gd name="T6" fmla="*/ 1800 w 70"/>
                  <a:gd name="T7" fmla="*/ 3383 h 86"/>
                  <a:gd name="T8" fmla="*/ 2738 w 70"/>
                  <a:gd name="T9" fmla="*/ 1680 h 86"/>
                  <a:gd name="T10" fmla="*/ 1613 w 70"/>
                  <a:gd name="T11" fmla="*/ 2260 h 86"/>
                  <a:gd name="T12" fmla="*/ 2033 w 70"/>
                  <a:gd name="T13" fmla="*/ 56 h 86"/>
                  <a:gd name="T14" fmla="*/ 1408 w 70"/>
                  <a:gd name="T15" fmla="*/ 0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" h="86">
                    <a:moveTo>
                      <a:pt x="33" y="4"/>
                    </a:moveTo>
                    <a:cubicBezTo>
                      <a:pt x="29" y="17"/>
                      <a:pt x="21" y="28"/>
                      <a:pt x="15" y="40"/>
                    </a:cubicBezTo>
                    <a:cubicBezTo>
                      <a:pt x="11" y="49"/>
                      <a:pt x="0" y="69"/>
                      <a:pt x="10" y="77"/>
                    </a:cubicBezTo>
                    <a:cubicBezTo>
                      <a:pt x="21" y="86"/>
                      <a:pt x="39" y="73"/>
                      <a:pt x="46" y="66"/>
                    </a:cubicBezTo>
                    <a:cubicBezTo>
                      <a:pt x="55" y="56"/>
                      <a:pt x="63" y="44"/>
                      <a:pt x="70" y="33"/>
                    </a:cubicBezTo>
                    <a:cubicBezTo>
                      <a:pt x="66" y="40"/>
                      <a:pt x="45" y="63"/>
                      <a:pt x="41" y="44"/>
                    </a:cubicBezTo>
                    <a:cubicBezTo>
                      <a:pt x="38" y="29"/>
                      <a:pt x="43" y="12"/>
                      <a:pt x="52" y="1"/>
                    </a:cubicBezTo>
                    <a:cubicBezTo>
                      <a:pt x="49" y="0"/>
                      <a:pt x="39" y="0"/>
                      <a:pt x="36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50" name="Freeform 174">
                <a:extLst>
                  <a:ext uri="{FF2B5EF4-FFF2-40B4-BE49-F238E27FC236}">
                    <a16:creationId xmlns:a16="http://schemas.microsoft.com/office/drawing/2014/main" id="{0B21646E-ACFA-44B1-8AA0-D7CC9A642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2509"/>
                <a:ext cx="225" cy="123"/>
              </a:xfrm>
              <a:custGeom>
                <a:avLst/>
                <a:gdLst>
                  <a:gd name="T0" fmla="*/ 0 w 90"/>
                  <a:gd name="T1" fmla="*/ 1072 h 46"/>
                  <a:gd name="T2" fmla="*/ 2738 w 90"/>
                  <a:gd name="T3" fmla="*/ 0 h 46"/>
                  <a:gd name="T4" fmla="*/ 2938 w 90"/>
                  <a:gd name="T5" fmla="*/ 2294 h 46"/>
                  <a:gd name="T6" fmla="*/ 2658 w 90"/>
                  <a:gd name="T7" fmla="*/ 2294 h 46"/>
                  <a:gd name="T8" fmla="*/ 50 w 90"/>
                  <a:gd name="T9" fmla="*/ 1072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46">
                    <a:moveTo>
                      <a:pt x="0" y="21"/>
                    </a:moveTo>
                    <a:cubicBezTo>
                      <a:pt x="6" y="25"/>
                      <a:pt x="89" y="38"/>
                      <a:pt x="70" y="0"/>
                    </a:cubicBezTo>
                    <a:cubicBezTo>
                      <a:pt x="80" y="7"/>
                      <a:pt x="90" y="27"/>
                      <a:pt x="75" y="45"/>
                    </a:cubicBezTo>
                    <a:cubicBezTo>
                      <a:pt x="75" y="45"/>
                      <a:pt x="72" y="46"/>
                      <a:pt x="68" y="45"/>
                    </a:cubicBezTo>
                    <a:cubicBezTo>
                      <a:pt x="64" y="43"/>
                      <a:pt x="11" y="37"/>
                      <a:pt x="1" y="21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51" name="Freeform 175">
                <a:extLst>
                  <a:ext uri="{FF2B5EF4-FFF2-40B4-BE49-F238E27FC236}">
                    <a16:creationId xmlns:a16="http://schemas.microsoft.com/office/drawing/2014/main" id="{830F7A32-B201-4B52-9932-AC0606C22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2701"/>
                <a:ext cx="160" cy="134"/>
              </a:xfrm>
              <a:custGeom>
                <a:avLst/>
                <a:gdLst>
                  <a:gd name="T0" fmla="*/ 0 w 64"/>
                  <a:gd name="T1" fmla="*/ 1595 h 50"/>
                  <a:gd name="T2" fmla="*/ 50 w 64"/>
                  <a:gd name="T3" fmla="*/ 1809 h 50"/>
                  <a:gd name="T4" fmla="*/ 83 w 64"/>
                  <a:gd name="T5" fmla="*/ 2061 h 50"/>
                  <a:gd name="T6" fmla="*/ 83 w 64"/>
                  <a:gd name="T7" fmla="*/ 2326 h 50"/>
                  <a:gd name="T8" fmla="*/ 158 w 64"/>
                  <a:gd name="T9" fmla="*/ 2522 h 50"/>
                  <a:gd name="T10" fmla="*/ 283 w 64"/>
                  <a:gd name="T11" fmla="*/ 2522 h 50"/>
                  <a:gd name="T12" fmla="*/ 595 w 64"/>
                  <a:gd name="T13" fmla="*/ 2369 h 50"/>
                  <a:gd name="T14" fmla="*/ 1020 w 64"/>
                  <a:gd name="T15" fmla="*/ 1962 h 50"/>
                  <a:gd name="T16" fmla="*/ 1458 w 64"/>
                  <a:gd name="T17" fmla="*/ 1501 h 50"/>
                  <a:gd name="T18" fmla="*/ 1875 w 64"/>
                  <a:gd name="T19" fmla="*/ 1077 h 50"/>
                  <a:gd name="T20" fmla="*/ 2270 w 64"/>
                  <a:gd name="T21" fmla="*/ 616 h 50"/>
                  <a:gd name="T22" fmla="*/ 2500 w 64"/>
                  <a:gd name="T23" fmla="*/ 252 h 50"/>
                  <a:gd name="T24" fmla="*/ 2345 w 64"/>
                  <a:gd name="T25" fmla="*/ 209 h 50"/>
                  <a:gd name="T26" fmla="*/ 1688 w 64"/>
                  <a:gd name="T27" fmla="*/ 0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4" h="50">
                    <a:moveTo>
                      <a:pt x="0" y="31"/>
                    </a:moveTo>
                    <a:cubicBezTo>
                      <a:pt x="0" y="32"/>
                      <a:pt x="1" y="34"/>
                      <a:pt x="1" y="35"/>
                    </a:cubicBezTo>
                    <a:cubicBezTo>
                      <a:pt x="1" y="37"/>
                      <a:pt x="2" y="38"/>
                      <a:pt x="2" y="40"/>
                    </a:cubicBezTo>
                    <a:cubicBezTo>
                      <a:pt x="2" y="41"/>
                      <a:pt x="1" y="43"/>
                      <a:pt x="2" y="45"/>
                    </a:cubicBezTo>
                    <a:cubicBezTo>
                      <a:pt x="2" y="46"/>
                      <a:pt x="4" y="49"/>
                      <a:pt x="4" y="49"/>
                    </a:cubicBezTo>
                    <a:cubicBezTo>
                      <a:pt x="5" y="50"/>
                      <a:pt x="6" y="50"/>
                      <a:pt x="7" y="49"/>
                    </a:cubicBezTo>
                    <a:cubicBezTo>
                      <a:pt x="9" y="48"/>
                      <a:pt x="13" y="47"/>
                      <a:pt x="15" y="46"/>
                    </a:cubicBezTo>
                    <a:cubicBezTo>
                      <a:pt x="19" y="43"/>
                      <a:pt x="22" y="40"/>
                      <a:pt x="26" y="38"/>
                    </a:cubicBezTo>
                    <a:cubicBezTo>
                      <a:pt x="30" y="36"/>
                      <a:pt x="34" y="32"/>
                      <a:pt x="37" y="29"/>
                    </a:cubicBezTo>
                    <a:cubicBezTo>
                      <a:pt x="40" y="26"/>
                      <a:pt x="44" y="24"/>
                      <a:pt x="48" y="21"/>
                    </a:cubicBezTo>
                    <a:cubicBezTo>
                      <a:pt x="51" y="18"/>
                      <a:pt x="54" y="15"/>
                      <a:pt x="58" y="12"/>
                    </a:cubicBezTo>
                    <a:cubicBezTo>
                      <a:pt x="60" y="10"/>
                      <a:pt x="62" y="7"/>
                      <a:pt x="64" y="5"/>
                    </a:cubicBezTo>
                    <a:cubicBezTo>
                      <a:pt x="63" y="4"/>
                      <a:pt x="61" y="4"/>
                      <a:pt x="60" y="4"/>
                    </a:cubicBezTo>
                    <a:cubicBezTo>
                      <a:pt x="57" y="3"/>
                      <a:pt x="46" y="1"/>
                      <a:pt x="43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52" name="Freeform 176">
                <a:extLst>
                  <a:ext uri="{FF2B5EF4-FFF2-40B4-BE49-F238E27FC236}">
                    <a16:creationId xmlns:a16="http://schemas.microsoft.com/office/drawing/2014/main" id="{D36BB064-DCEC-4F20-A573-74AD3B440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2691"/>
                <a:ext cx="165" cy="138"/>
              </a:xfrm>
              <a:custGeom>
                <a:avLst/>
                <a:gdLst>
                  <a:gd name="T0" fmla="*/ 50 w 66"/>
                  <a:gd name="T1" fmla="*/ 1494 h 52"/>
                  <a:gd name="T2" fmla="*/ 50 w 66"/>
                  <a:gd name="T3" fmla="*/ 1887 h 52"/>
                  <a:gd name="T4" fmla="*/ 125 w 66"/>
                  <a:gd name="T5" fmla="*/ 2227 h 52"/>
                  <a:gd name="T6" fmla="*/ 208 w 66"/>
                  <a:gd name="T7" fmla="*/ 2487 h 52"/>
                  <a:gd name="T8" fmla="*/ 313 w 66"/>
                  <a:gd name="T9" fmla="*/ 2577 h 52"/>
                  <a:gd name="T10" fmla="*/ 520 w 66"/>
                  <a:gd name="T11" fmla="*/ 2487 h 52"/>
                  <a:gd name="T12" fmla="*/ 708 w 66"/>
                  <a:gd name="T13" fmla="*/ 2338 h 52"/>
                  <a:gd name="T14" fmla="*/ 863 w 66"/>
                  <a:gd name="T15" fmla="*/ 2189 h 52"/>
                  <a:gd name="T16" fmla="*/ 1095 w 66"/>
                  <a:gd name="T17" fmla="*/ 1980 h 52"/>
                  <a:gd name="T18" fmla="*/ 863 w 66"/>
                  <a:gd name="T19" fmla="*/ 1648 h 52"/>
                  <a:gd name="T20" fmla="*/ 1020 w 66"/>
                  <a:gd name="T21" fmla="*/ 894 h 52"/>
                  <a:gd name="T22" fmla="*/ 1458 w 66"/>
                  <a:gd name="T23" fmla="*/ 451 h 52"/>
                  <a:gd name="T24" fmla="*/ 1875 w 66"/>
                  <a:gd name="T25" fmla="*/ 451 h 52"/>
                  <a:gd name="T26" fmla="*/ 2470 w 66"/>
                  <a:gd name="T27" fmla="*/ 507 h 52"/>
                  <a:gd name="T28" fmla="*/ 2583 w 66"/>
                  <a:gd name="T29" fmla="*/ 395 h 52"/>
                  <a:gd name="T30" fmla="*/ 1720 w 66"/>
                  <a:gd name="T31" fmla="*/ 204 h 52"/>
                  <a:gd name="T32" fmla="*/ 1250 w 66"/>
                  <a:gd name="T33" fmla="*/ 56 h 52"/>
                  <a:gd name="T34" fmla="*/ 1095 w 66"/>
                  <a:gd name="T35" fmla="*/ 0 h 52"/>
                  <a:gd name="T36" fmla="*/ 675 w 66"/>
                  <a:gd name="T37" fmla="*/ 149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6" h="52">
                    <a:moveTo>
                      <a:pt x="1" y="30"/>
                    </a:moveTo>
                    <a:cubicBezTo>
                      <a:pt x="0" y="32"/>
                      <a:pt x="0" y="36"/>
                      <a:pt x="1" y="38"/>
                    </a:cubicBezTo>
                    <a:cubicBezTo>
                      <a:pt x="1" y="40"/>
                      <a:pt x="2" y="43"/>
                      <a:pt x="3" y="45"/>
                    </a:cubicBezTo>
                    <a:cubicBezTo>
                      <a:pt x="3" y="47"/>
                      <a:pt x="4" y="48"/>
                      <a:pt x="5" y="50"/>
                    </a:cubicBezTo>
                    <a:cubicBezTo>
                      <a:pt x="6" y="52"/>
                      <a:pt x="6" y="52"/>
                      <a:pt x="8" y="52"/>
                    </a:cubicBezTo>
                    <a:cubicBezTo>
                      <a:pt x="10" y="52"/>
                      <a:pt x="11" y="51"/>
                      <a:pt x="13" y="50"/>
                    </a:cubicBezTo>
                    <a:cubicBezTo>
                      <a:pt x="14" y="49"/>
                      <a:pt x="16" y="48"/>
                      <a:pt x="18" y="47"/>
                    </a:cubicBezTo>
                    <a:cubicBezTo>
                      <a:pt x="19" y="46"/>
                      <a:pt x="21" y="45"/>
                      <a:pt x="22" y="44"/>
                    </a:cubicBezTo>
                    <a:cubicBezTo>
                      <a:pt x="24" y="43"/>
                      <a:pt x="27" y="42"/>
                      <a:pt x="28" y="40"/>
                    </a:cubicBezTo>
                    <a:cubicBezTo>
                      <a:pt x="24" y="42"/>
                      <a:pt x="22" y="36"/>
                      <a:pt x="22" y="33"/>
                    </a:cubicBezTo>
                    <a:cubicBezTo>
                      <a:pt x="21" y="28"/>
                      <a:pt x="23" y="23"/>
                      <a:pt x="26" y="18"/>
                    </a:cubicBezTo>
                    <a:cubicBezTo>
                      <a:pt x="28" y="14"/>
                      <a:pt x="32" y="11"/>
                      <a:pt x="37" y="9"/>
                    </a:cubicBezTo>
                    <a:cubicBezTo>
                      <a:pt x="40" y="8"/>
                      <a:pt x="45" y="8"/>
                      <a:pt x="48" y="9"/>
                    </a:cubicBezTo>
                    <a:cubicBezTo>
                      <a:pt x="50" y="10"/>
                      <a:pt x="61" y="11"/>
                      <a:pt x="63" y="10"/>
                    </a:cubicBezTo>
                    <a:cubicBezTo>
                      <a:pt x="64" y="10"/>
                      <a:pt x="66" y="10"/>
                      <a:pt x="66" y="8"/>
                    </a:cubicBezTo>
                    <a:cubicBezTo>
                      <a:pt x="59" y="7"/>
                      <a:pt x="51" y="7"/>
                      <a:pt x="44" y="4"/>
                    </a:cubicBezTo>
                    <a:cubicBezTo>
                      <a:pt x="40" y="3"/>
                      <a:pt x="36" y="1"/>
                      <a:pt x="32" y="1"/>
                    </a:cubicBezTo>
                    <a:cubicBezTo>
                      <a:pt x="31" y="1"/>
                      <a:pt x="29" y="0"/>
                      <a:pt x="28" y="0"/>
                    </a:cubicBezTo>
                    <a:cubicBezTo>
                      <a:pt x="24" y="0"/>
                      <a:pt x="20" y="1"/>
                      <a:pt x="17" y="3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53" name="Freeform 177">
                <a:extLst>
                  <a:ext uri="{FF2B5EF4-FFF2-40B4-BE49-F238E27FC236}">
                    <a16:creationId xmlns:a16="http://schemas.microsoft.com/office/drawing/2014/main" id="{1DE3825B-FA4A-4CD7-8C4F-ECBD9B50D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2725"/>
                <a:ext cx="88" cy="83"/>
              </a:xfrm>
              <a:custGeom>
                <a:avLst/>
                <a:gdLst>
                  <a:gd name="T0" fmla="*/ 0 w 35"/>
                  <a:gd name="T1" fmla="*/ 1590 h 31"/>
                  <a:gd name="T2" fmla="*/ 475 w 35"/>
                  <a:gd name="T3" fmla="*/ 560 h 31"/>
                  <a:gd name="T4" fmla="*/ 1114 w 35"/>
                  <a:gd name="T5" fmla="*/ 56 h 31"/>
                  <a:gd name="T6" fmla="*/ 1320 w 35"/>
                  <a:gd name="T7" fmla="*/ 710 h 31"/>
                  <a:gd name="T8" fmla="*/ 998 w 35"/>
                  <a:gd name="T9" fmla="*/ 1282 h 31"/>
                  <a:gd name="T10" fmla="*/ 872 w 35"/>
                  <a:gd name="T11" fmla="*/ 1189 h 31"/>
                  <a:gd name="T12" fmla="*/ 606 w 35"/>
                  <a:gd name="T13" fmla="*/ 1133 h 31"/>
                  <a:gd name="T14" fmla="*/ 317 w 35"/>
                  <a:gd name="T15" fmla="*/ 1440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" h="31">
                    <a:moveTo>
                      <a:pt x="0" y="31"/>
                    </a:moveTo>
                    <a:cubicBezTo>
                      <a:pt x="1" y="23"/>
                      <a:pt x="7" y="17"/>
                      <a:pt x="12" y="11"/>
                    </a:cubicBezTo>
                    <a:cubicBezTo>
                      <a:pt x="15" y="7"/>
                      <a:pt x="22" y="2"/>
                      <a:pt x="28" y="1"/>
                    </a:cubicBezTo>
                    <a:cubicBezTo>
                      <a:pt x="35" y="0"/>
                      <a:pt x="34" y="8"/>
                      <a:pt x="33" y="14"/>
                    </a:cubicBezTo>
                    <a:cubicBezTo>
                      <a:pt x="33" y="17"/>
                      <a:pt x="29" y="25"/>
                      <a:pt x="25" y="25"/>
                    </a:cubicBezTo>
                    <a:cubicBezTo>
                      <a:pt x="24" y="25"/>
                      <a:pt x="23" y="23"/>
                      <a:pt x="22" y="23"/>
                    </a:cubicBezTo>
                    <a:cubicBezTo>
                      <a:pt x="20" y="22"/>
                      <a:pt x="17" y="22"/>
                      <a:pt x="15" y="22"/>
                    </a:cubicBezTo>
                    <a:cubicBezTo>
                      <a:pt x="12" y="23"/>
                      <a:pt x="10" y="26"/>
                      <a:pt x="8" y="28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54" name="Freeform 178">
                <a:extLst>
                  <a:ext uri="{FF2B5EF4-FFF2-40B4-BE49-F238E27FC236}">
                    <a16:creationId xmlns:a16="http://schemas.microsoft.com/office/drawing/2014/main" id="{7413F2A2-53A0-4E54-9706-E3CE0AEFC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" y="2776"/>
                <a:ext cx="77" cy="101"/>
              </a:xfrm>
              <a:custGeom>
                <a:avLst/>
                <a:gdLst>
                  <a:gd name="T0" fmla="*/ 412 w 31"/>
                  <a:gd name="T1" fmla="*/ 361 h 38"/>
                  <a:gd name="T2" fmla="*/ 154 w 31"/>
                  <a:gd name="T3" fmla="*/ 1146 h 38"/>
                  <a:gd name="T4" fmla="*/ 75 w 31"/>
                  <a:gd name="T5" fmla="*/ 1837 h 38"/>
                  <a:gd name="T6" fmla="*/ 154 w 31"/>
                  <a:gd name="T7" fmla="*/ 1837 h 38"/>
                  <a:gd name="T8" fmla="*/ 229 w 31"/>
                  <a:gd name="T9" fmla="*/ 1539 h 38"/>
                  <a:gd name="T10" fmla="*/ 383 w 31"/>
                  <a:gd name="T11" fmla="*/ 1201 h 38"/>
                  <a:gd name="T12" fmla="*/ 795 w 31"/>
                  <a:gd name="T13" fmla="*/ 960 h 38"/>
                  <a:gd name="T14" fmla="*/ 994 w 31"/>
                  <a:gd name="T15" fmla="*/ 1201 h 38"/>
                  <a:gd name="T16" fmla="*/ 1148 w 31"/>
                  <a:gd name="T17" fmla="*/ 601 h 38"/>
                  <a:gd name="T18" fmla="*/ 1105 w 31"/>
                  <a:gd name="T19" fmla="*/ 205 h 38"/>
                  <a:gd name="T20" fmla="*/ 994 w 31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" h="38">
                    <a:moveTo>
                      <a:pt x="11" y="7"/>
                    </a:moveTo>
                    <a:cubicBezTo>
                      <a:pt x="8" y="13"/>
                      <a:pt x="5" y="17"/>
                      <a:pt x="4" y="23"/>
                    </a:cubicBezTo>
                    <a:cubicBezTo>
                      <a:pt x="4" y="27"/>
                      <a:pt x="0" y="34"/>
                      <a:pt x="2" y="37"/>
                    </a:cubicBezTo>
                    <a:cubicBezTo>
                      <a:pt x="3" y="37"/>
                      <a:pt x="4" y="38"/>
                      <a:pt x="4" y="37"/>
                    </a:cubicBezTo>
                    <a:cubicBezTo>
                      <a:pt x="5" y="36"/>
                      <a:pt x="5" y="32"/>
                      <a:pt x="6" y="31"/>
                    </a:cubicBezTo>
                    <a:cubicBezTo>
                      <a:pt x="6" y="28"/>
                      <a:pt x="9" y="26"/>
                      <a:pt x="10" y="24"/>
                    </a:cubicBezTo>
                    <a:cubicBezTo>
                      <a:pt x="13" y="22"/>
                      <a:pt x="17" y="18"/>
                      <a:pt x="21" y="19"/>
                    </a:cubicBezTo>
                    <a:cubicBezTo>
                      <a:pt x="23" y="20"/>
                      <a:pt x="26" y="22"/>
                      <a:pt x="26" y="24"/>
                    </a:cubicBezTo>
                    <a:cubicBezTo>
                      <a:pt x="28" y="21"/>
                      <a:pt x="30" y="16"/>
                      <a:pt x="30" y="12"/>
                    </a:cubicBezTo>
                    <a:cubicBezTo>
                      <a:pt x="31" y="9"/>
                      <a:pt x="31" y="6"/>
                      <a:pt x="29" y="4"/>
                    </a:cubicBezTo>
                    <a:cubicBezTo>
                      <a:pt x="28" y="2"/>
                      <a:pt x="27" y="2"/>
                      <a:pt x="26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55" name="Freeform 179">
                <a:extLst>
                  <a:ext uri="{FF2B5EF4-FFF2-40B4-BE49-F238E27FC236}">
                    <a16:creationId xmlns:a16="http://schemas.microsoft.com/office/drawing/2014/main" id="{7A4A0B01-1414-4E87-9C86-4F5093558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715"/>
                <a:ext cx="42" cy="42"/>
              </a:xfrm>
              <a:custGeom>
                <a:avLst/>
                <a:gdLst>
                  <a:gd name="T0" fmla="*/ 0 w 17"/>
                  <a:gd name="T1" fmla="*/ 0 h 16"/>
                  <a:gd name="T2" fmla="*/ 104 w 17"/>
                  <a:gd name="T3" fmla="*/ 323 h 16"/>
                  <a:gd name="T4" fmla="*/ 104 w 17"/>
                  <a:gd name="T5" fmla="*/ 614 h 16"/>
                  <a:gd name="T6" fmla="*/ 30 w 17"/>
                  <a:gd name="T7" fmla="*/ 759 h 16"/>
                  <a:gd name="T8" fmla="*/ 410 w 17"/>
                  <a:gd name="T9" fmla="*/ 378 h 16"/>
                  <a:gd name="T10" fmla="*/ 524 w 17"/>
                  <a:gd name="T11" fmla="*/ 200 h 16"/>
                  <a:gd name="T12" fmla="*/ 635 w 17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16">
                    <a:moveTo>
                      <a:pt x="0" y="0"/>
                    </a:moveTo>
                    <a:cubicBezTo>
                      <a:pt x="3" y="0"/>
                      <a:pt x="3" y="5"/>
                      <a:pt x="3" y="7"/>
                    </a:cubicBezTo>
                    <a:cubicBezTo>
                      <a:pt x="3" y="9"/>
                      <a:pt x="3" y="11"/>
                      <a:pt x="3" y="13"/>
                    </a:cubicBezTo>
                    <a:cubicBezTo>
                      <a:pt x="2" y="14"/>
                      <a:pt x="1" y="15"/>
                      <a:pt x="1" y="16"/>
                    </a:cubicBezTo>
                    <a:cubicBezTo>
                      <a:pt x="4" y="13"/>
                      <a:pt x="8" y="11"/>
                      <a:pt x="11" y="8"/>
                    </a:cubicBezTo>
                    <a:cubicBezTo>
                      <a:pt x="12" y="7"/>
                      <a:pt x="13" y="5"/>
                      <a:pt x="14" y="4"/>
                    </a:cubicBezTo>
                    <a:cubicBezTo>
                      <a:pt x="15" y="3"/>
                      <a:pt x="16" y="1"/>
                      <a:pt x="17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56" name="Freeform 180">
                <a:extLst>
                  <a:ext uri="{FF2B5EF4-FFF2-40B4-BE49-F238E27FC236}">
                    <a16:creationId xmlns:a16="http://schemas.microsoft.com/office/drawing/2014/main" id="{1A52E67F-F99B-442D-A8A7-4BCE63B31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3587"/>
                <a:ext cx="255" cy="133"/>
              </a:xfrm>
              <a:custGeom>
                <a:avLst/>
                <a:gdLst>
                  <a:gd name="T0" fmla="*/ 1613 w 102"/>
                  <a:gd name="T1" fmla="*/ 0 h 50"/>
                  <a:gd name="T2" fmla="*/ 1175 w 102"/>
                  <a:gd name="T3" fmla="*/ 511 h 50"/>
                  <a:gd name="T4" fmla="*/ 833 w 102"/>
                  <a:gd name="T5" fmla="*/ 1112 h 50"/>
                  <a:gd name="T6" fmla="*/ 0 w 102"/>
                  <a:gd name="T7" fmla="*/ 2258 h 50"/>
                  <a:gd name="T8" fmla="*/ 1063 w 102"/>
                  <a:gd name="T9" fmla="*/ 2258 h 50"/>
                  <a:gd name="T10" fmla="*/ 1458 w 102"/>
                  <a:gd name="T11" fmla="*/ 2109 h 50"/>
                  <a:gd name="T12" fmla="*/ 1925 w 102"/>
                  <a:gd name="T13" fmla="*/ 1359 h 50"/>
                  <a:gd name="T14" fmla="*/ 3175 w 102"/>
                  <a:gd name="T15" fmla="*/ 2109 h 50"/>
                  <a:gd name="T16" fmla="*/ 3988 w 102"/>
                  <a:gd name="T17" fmla="*/ 2258 h 50"/>
                  <a:gd name="T18" fmla="*/ 3488 w 102"/>
                  <a:gd name="T19" fmla="*/ 1655 h 50"/>
                  <a:gd name="T20" fmla="*/ 3095 w 102"/>
                  <a:gd name="T21" fmla="*/ 1053 h 50"/>
                  <a:gd name="T22" fmla="*/ 2313 w 102"/>
                  <a:gd name="T23" fmla="*/ 56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" h="50">
                    <a:moveTo>
                      <a:pt x="41" y="0"/>
                    </a:moveTo>
                    <a:cubicBezTo>
                      <a:pt x="37" y="0"/>
                      <a:pt x="32" y="6"/>
                      <a:pt x="30" y="10"/>
                    </a:cubicBezTo>
                    <a:cubicBezTo>
                      <a:pt x="27" y="14"/>
                      <a:pt x="24" y="18"/>
                      <a:pt x="21" y="22"/>
                    </a:cubicBezTo>
                    <a:cubicBezTo>
                      <a:pt x="15" y="31"/>
                      <a:pt x="9" y="41"/>
                      <a:pt x="0" y="45"/>
                    </a:cubicBezTo>
                    <a:cubicBezTo>
                      <a:pt x="6" y="45"/>
                      <a:pt x="19" y="45"/>
                      <a:pt x="27" y="45"/>
                    </a:cubicBezTo>
                    <a:cubicBezTo>
                      <a:pt x="31" y="45"/>
                      <a:pt x="33" y="45"/>
                      <a:pt x="37" y="42"/>
                    </a:cubicBezTo>
                    <a:cubicBezTo>
                      <a:pt x="42" y="38"/>
                      <a:pt x="43" y="31"/>
                      <a:pt x="49" y="27"/>
                    </a:cubicBezTo>
                    <a:cubicBezTo>
                      <a:pt x="63" y="18"/>
                      <a:pt x="75" y="30"/>
                      <a:pt x="81" y="42"/>
                    </a:cubicBezTo>
                    <a:cubicBezTo>
                      <a:pt x="86" y="50"/>
                      <a:pt x="94" y="44"/>
                      <a:pt x="102" y="45"/>
                    </a:cubicBezTo>
                    <a:cubicBezTo>
                      <a:pt x="101" y="42"/>
                      <a:pt x="92" y="36"/>
                      <a:pt x="89" y="33"/>
                    </a:cubicBezTo>
                    <a:cubicBezTo>
                      <a:pt x="86" y="29"/>
                      <a:pt x="82" y="26"/>
                      <a:pt x="79" y="21"/>
                    </a:cubicBezTo>
                    <a:cubicBezTo>
                      <a:pt x="74" y="15"/>
                      <a:pt x="67" y="6"/>
                      <a:pt x="59" y="1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57" name="Freeform 181">
                <a:extLst>
                  <a:ext uri="{FF2B5EF4-FFF2-40B4-BE49-F238E27FC236}">
                    <a16:creationId xmlns:a16="http://schemas.microsoft.com/office/drawing/2014/main" id="{4517FC39-4D4D-4D64-A507-4CB5EC7C9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3549"/>
                <a:ext cx="208" cy="160"/>
              </a:xfrm>
              <a:custGeom>
                <a:avLst/>
                <a:gdLst>
                  <a:gd name="T0" fmla="*/ 158 w 83"/>
                  <a:gd name="T1" fmla="*/ 2936 h 60"/>
                  <a:gd name="T2" fmla="*/ 910 w 83"/>
                  <a:gd name="T3" fmla="*/ 1877 h 60"/>
                  <a:gd name="T4" fmla="*/ 1621 w 83"/>
                  <a:gd name="T5" fmla="*/ 760 h 60"/>
                  <a:gd name="T6" fmla="*/ 3273 w 83"/>
                  <a:gd name="T7" fmla="*/ 1728 h 60"/>
                  <a:gd name="T8" fmla="*/ 2123 w 83"/>
                  <a:gd name="T9" fmla="*/ 1117 h 60"/>
                  <a:gd name="T10" fmla="*/ 1388 w 83"/>
                  <a:gd name="T11" fmla="*/ 2637 h 60"/>
                  <a:gd name="T12" fmla="*/ 1306 w 83"/>
                  <a:gd name="T13" fmla="*/ 2936 h 60"/>
                  <a:gd name="T14" fmla="*/ 942 w 83"/>
                  <a:gd name="T15" fmla="*/ 2936 h 60"/>
                  <a:gd name="T16" fmla="*/ 0 w 83"/>
                  <a:gd name="T17" fmla="*/ 2979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3" h="60">
                    <a:moveTo>
                      <a:pt x="4" y="58"/>
                    </a:moveTo>
                    <a:cubicBezTo>
                      <a:pt x="10" y="51"/>
                      <a:pt x="17" y="45"/>
                      <a:pt x="23" y="37"/>
                    </a:cubicBezTo>
                    <a:cubicBezTo>
                      <a:pt x="29" y="29"/>
                      <a:pt x="33" y="21"/>
                      <a:pt x="41" y="15"/>
                    </a:cubicBezTo>
                    <a:cubicBezTo>
                      <a:pt x="58" y="0"/>
                      <a:pt x="74" y="19"/>
                      <a:pt x="83" y="34"/>
                    </a:cubicBezTo>
                    <a:cubicBezTo>
                      <a:pt x="77" y="28"/>
                      <a:pt x="62" y="19"/>
                      <a:pt x="54" y="22"/>
                    </a:cubicBezTo>
                    <a:cubicBezTo>
                      <a:pt x="44" y="26"/>
                      <a:pt x="37" y="41"/>
                      <a:pt x="35" y="52"/>
                    </a:cubicBezTo>
                    <a:cubicBezTo>
                      <a:pt x="35" y="55"/>
                      <a:pt x="35" y="56"/>
                      <a:pt x="33" y="58"/>
                    </a:cubicBezTo>
                    <a:cubicBezTo>
                      <a:pt x="30" y="60"/>
                      <a:pt x="28" y="58"/>
                      <a:pt x="24" y="58"/>
                    </a:cubicBezTo>
                    <a:cubicBezTo>
                      <a:pt x="16" y="60"/>
                      <a:pt x="9" y="56"/>
                      <a:pt x="0" y="5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58" name="Freeform 182">
                <a:extLst>
                  <a:ext uri="{FF2B5EF4-FFF2-40B4-BE49-F238E27FC236}">
                    <a16:creationId xmlns:a16="http://schemas.microsoft.com/office/drawing/2014/main" id="{CF7CA021-359D-45A9-BF04-BDE004D17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" y="3451"/>
                <a:ext cx="130" cy="165"/>
              </a:xfrm>
              <a:custGeom>
                <a:avLst/>
                <a:gdLst>
                  <a:gd name="T0" fmla="*/ 438 w 52"/>
                  <a:gd name="T1" fmla="*/ 2754 h 62"/>
                  <a:gd name="T2" fmla="*/ 158 w 52"/>
                  <a:gd name="T3" fmla="*/ 2259 h 62"/>
                  <a:gd name="T4" fmla="*/ 0 w 52"/>
                  <a:gd name="T5" fmla="*/ 1565 h 62"/>
                  <a:gd name="T6" fmla="*/ 595 w 52"/>
                  <a:gd name="T7" fmla="*/ 205 h 62"/>
                  <a:gd name="T8" fmla="*/ 1488 w 52"/>
                  <a:gd name="T9" fmla="*/ 511 h 62"/>
                  <a:gd name="T10" fmla="*/ 1845 w 52"/>
                  <a:gd name="T11" fmla="*/ 1701 h 62"/>
                  <a:gd name="T12" fmla="*/ 1645 w 52"/>
                  <a:gd name="T13" fmla="*/ 3108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62">
                    <a:moveTo>
                      <a:pt x="11" y="55"/>
                    </a:moveTo>
                    <a:cubicBezTo>
                      <a:pt x="8" y="53"/>
                      <a:pt x="6" y="49"/>
                      <a:pt x="4" y="45"/>
                    </a:cubicBezTo>
                    <a:cubicBezTo>
                      <a:pt x="1" y="41"/>
                      <a:pt x="0" y="37"/>
                      <a:pt x="0" y="31"/>
                    </a:cubicBezTo>
                    <a:cubicBezTo>
                      <a:pt x="0" y="20"/>
                      <a:pt x="3" y="8"/>
                      <a:pt x="15" y="4"/>
                    </a:cubicBezTo>
                    <a:cubicBezTo>
                      <a:pt x="24" y="0"/>
                      <a:pt x="33" y="3"/>
                      <a:pt x="38" y="10"/>
                    </a:cubicBezTo>
                    <a:cubicBezTo>
                      <a:pt x="44" y="17"/>
                      <a:pt x="47" y="25"/>
                      <a:pt x="47" y="34"/>
                    </a:cubicBezTo>
                    <a:cubicBezTo>
                      <a:pt x="48" y="42"/>
                      <a:pt x="52" y="58"/>
                      <a:pt x="42" y="6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59" name="Freeform 183">
                <a:extLst>
                  <a:ext uri="{FF2B5EF4-FFF2-40B4-BE49-F238E27FC236}">
                    <a16:creationId xmlns:a16="http://schemas.microsoft.com/office/drawing/2014/main" id="{137E2598-488F-4C7A-A16D-5B55DE92E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272"/>
                <a:ext cx="388" cy="435"/>
              </a:xfrm>
              <a:custGeom>
                <a:avLst/>
                <a:gdLst>
                  <a:gd name="T0" fmla="*/ 5332 w 155"/>
                  <a:gd name="T1" fmla="*/ 3555 h 163"/>
                  <a:gd name="T2" fmla="*/ 3893 w 155"/>
                  <a:gd name="T3" fmla="*/ 819 h 163"/>
                  <a:gd name="T4" fmla="*/ 2431 w 155"/>
                  <a:gd name="T5" fmla="*/ 456 h 163"/>
                  <a:gd name="T6" fmla="*/ 2401 w 155"/>
                  <a:gd name="T7" fmla="*/ 398 h 163"/>
                  <a:gd name="T8" fmla="*/ 2318 w 155"/>
                  <a:gd name="T9" fmla="*/ 547 h 163"/>
                  <a:gd name="T10" fmla="*/ 2163 w 155"/>
                  <a:gd name="T11" fmla="*/ 662 h 163"/>
                  <a:gd name="T12" fmla="*/ 2163 w 155"/>
                  <a:gd name="T13" fmla="*/ 705 h 163"/>
                  <a:gd name="T14" fmla="*/ 1534 w 155"/>
                  <a:gd name="T15" fmla="*/ 1217 h 163"/>
                  <a:gd name="T16" fmla="*/ 0 w 155"/>
                  <a:gd name="T17" fmla="*/ 1580 h 163"/>
                  <a:gd name="T18" fmla="*/ 1096 w 155"/>
                  <a:gd name="T19" fmla="*/ 1673 h 163"/>
                  <a:gd name="T20" fmla="*/ 3059 w 155"/>
                  <a:gd name="T21" fmla="*/ 1366 h 163"/>
                  <a:gd name="T22" fmla="*/ 3923 w 155"/>
                  <a:gd name="T23" fmla="*/ 2279 h 163"/>
                  <a:gd name="T24" fmla="*/ 3685 w 155"/>
                  <a:gd name="T25" fmla="*/ 7414 h 163"/>
                  <a:gd name="T26" fmla="*/ 4944 w 155"/>
                  <a:gd name="T27" fmla="*/ 8268 h 163"/>
                  <a:gd name="T28" fmla="*/ 5727 w 155"/>
                  <a:gd name="T29" fmla="*/ 8268 h 163"/>
                  <a:gd name="T30" fmla="*/ 6010 w 155"/>
                  <a:gd name="T31" fmla="*/ 7657 h 163"/>
                  <a:gd name="T32" fmla="*/ 5332 w 155"/>
                  <a:gd name="T33" fmla="*/ 3555 h 1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5" h="163">
                    <a:moveTo>
                      <a:pt x="136" y="70"/>
                    </a:moveTo>
                    <a:cubicBezTo>
                      <a:pt x="127" y="57"/>
                      <a:pt x="116" y="35"/>
                      <a:pt x="99" y="16"/>
                    </a:cubicBezTo>
                    <a:cubicBezTo>
                      <a:pt x="85" y="0"/>
                      <a:pt x="75" y="2"/>
                      <a:pt x="62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8"/>
                      <a:pt x="60" y="9"/>
                      <a:pt x="59" y="11"/>
                    </a:cubicBezTo>
                    <a:cubicBezTo>
                      <a:pt x="57" y="11"/>
                      <a:pt x="56" y="12"/>
                      <a:pt x="55" y="13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0" y="18"/>
                      <a:pt x="43" y="23"/>
                      <a:pt x="39" y="2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2" y="36"/>
                      <a:pt x="21" y="35"/>
                      <a:pt x="28" y="33"/>
                    </a:cubicBezTo>
                    <a:cubicBezTo>
                      <a:pt x="35" y="31"/>
                      <a:pt x="54" y="21"/>
                      <a:pt x="78" y="27"/>
                    </a:cubicBezTo>
                    <a:cubicBezTo>
                      <a:pt x="86" y="31"/>
                      <a:pt x="95" y="37"/>
                      <a:pt x="100" y="45"/>
                    </a:cubicBezTo>
                    <a:cubicBezTo>
                      <a:pt x="110" y="64"/>
                      <a:pt x="120" y="124"/>
                      <a:pt x="94" y="146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46" y="163"/>
                      <a:pt x="146" y="163"/>
                      <a:pt x="146" y="163"/>
                    </a:cubicBezTo>
                    <a:cubicBezTo>
                      <a:pt x="146" y="163"/>
                      <a:pt x="150" y="160"/>
                      <a:pt x="153" y="151"/>
                    </a:cubicBezTo>
                    <a:cubicBezTo>
                      <a:pt x="155" y="141"/>
                      <a:pt x="145" y="83"/>
                      <a:pt x="136" y="70"/>
                    </a:cubicBez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60" name="Freeform 184">
                <a:extLst>
                  <a:ext uri="{FF2B5EF4-FFF2-40B4-BE49-F238E27FC236}">
                    <a16:creationId xmlns:a16="http://schemas.microsoft.com/office/drawing/2014/main" id="{F26348E7-D194-427E-8BBD-4CB095DF0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3269"/>
                <a:ext cx="353" cy="438"/>
              </a:xfrm>
              <a:custGeom>
                <a:avLst/>
                <a:gdLst>
                  <a:gd name="T0" fmla="*/ 4757 w 141"/>
                  <a:gd name="T1" fmla="*/ 3616 h 164"/>
                  <a:gd name="T2" fmla="*/ 3340 w 141"/>
                  <a:gd name="T3" fmla="*/ 820 h 164"/>
                  <a:gd name="T4" fmla="*/ 1850 w 141"/>
                  <a:gd name="T5" fmla="*/ 457 h 164"/>
                  <a:gd name="T6" fmla="*/ 1850 w 141"/>
                  <a:gd name="T7" fmla="*/ 457 h 164"/>
                  <a:gd name="T8" fmla="*/ 1722 w 141"/>
                  <a:gd name="T9" fmla="*/ 550 h 164"/>
                  <a:gd name="T10" fmla="*/ 1567 w 141"/>
                  <a:gd name="T11" fmla="*/ 662 h 164"/>
                  <a:gd name="T12" fmla="*/ 1617 w 141"/>
                  <a:gd name="T13" fmla="*/ 705 h 164"/>
                  <a:gd name="T14" fmla="*/ 941 w 141"/>
                  <a:gd name="T15" fmla="*/ 1277 h 164"/>
                  <a:gd name="T16" fmla="*/ 238 w 141"/>
                  <a:gd name="T17" fmla="*/ 1426 h 164"/>
                  <a:gd name="T18" fmla="*/ 0 w 141"/>
                  <a:gd name="T19" fmla="*/ 1618 h 164"/>
                  <a:gd name="T20" fmla="*/ 1692 w 141"/>
                  <a:gd name="T21" fmla="*/ 1071 h 164"/>
                  <a:gd name="T22" fmla="*/ 3372 w 141"/>
                  <a:gd name="T23" fmla="*/ 1618 h 164"/>
                  <a:gd name="T24" fmla="*/ 4914 w 141"/>
                  <a:gd name="T25" fmla="*/ 4879 h 164"/>
                  <a:gd name="T26" fmla="*/ 5335 w 141"/>
                  <a:gd name="T27" fmla="*/ 8132 h 164"/>
                  <a:gd name="T28" fmla="*/ 5540 w 141"/>
                  <a:gd name="T29" fmla="*/ 7489 h 164"/>
                  <a:gd name="T30" fmla="*/ 4757 w 141"/>
                  <a:gd name="T31" fmla="*/ 3616 h 1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1" h="164">
                    <a:moveTo>
                      <a:pt x="121" y="71"/>
                    </a:moveTo>
                    <a:cubicBezTo>
                      <a:pt x="112" y="58"/>
                      <a:pt x="101" y="35"/>
                      <a:pt x="85" y="16"/>
                    </a:cubicBezTo>
                    <a:cubicBezTo>
                      <a:pt x="71" y="0"/>
                      <a:pt x="61" y="3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6" y="10"/>
                      <a:pt x="44" y="11"/>
                    </a:cubicBezTo>
                    <a:cubicBezTo>
                      <a:pt x="43" y="12"/>
                      <a:pt x="42" y="13"/>
                      <a:pt x="40" y="13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36" y="18"/>
                      <a:pt x="29" y="24"/>
                      <a:pt x="24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2" y="32"/>
                      <a:pt x="33" y="26"/>
                      <a:pt x="43" y="21"/>
                    </a:cubicBezTo>
                    <a:cubicBezTo>
                      <a:pt x="53" y="17"/>
                      <a:pt x="72" y="18"/>
                      <a:pt x="86" y="32"/>
                    </a:cubicBezTo>
                    <a:cubicBezTo>
                      <a:pt x="99" y="46"/>
                      <a:pt x="116" y="74"/>
                      <a:pt x="125" y="96"/>
                    </a:cubicBezTo>
                    <a:cubicBezTo>
                      <a:pt x="132" y="114"/>
                      <a:pt x="137" y="151"/>
                      <a:pt x="136" y="160"/>
                    </a:cubicBezTo>
                    <a:cubicBezTo>
                      <a:pt x="135" y="164"/>
                      <a:pt x="139" y="156"/>
                      <a:pt x="141" y="147"/>
                    </a:cubicBezTo>
                    <a:cubicBezTo>
                      <a:pt x="141" y="130"/>
                      <a:pt x="129" y="82"/>
                      <a:pt x="121" y="71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61" name="Freeform 185">
                <a:extLst>
                  <a:ext uri="{FF2B5EF4-FFF2-40B4-BE49-F238E27FC236}">
                    <a16:creationId xmlns:a16="http://schemas.microsoft.com/office/drawing/2014/main" id="{BC637EC0-64B8-40A8-AD4D-D3583300F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" y="2608"/>
                <a:ext cx="57" cy="232"/>
              </a:xfrm>
              <a:custGeom>
                <a:avLst/>
                <a:gdLst>
                  <a:gd name="T0" fmla="*/ 565 w 23"/>
                  <a:gd name="T1" fmla="*/ 3336 h 87"/>
                  <a:gd name="T2" fmla="*/ 639 w 23"/>
                  <a:gd name="T3" fmla="*/ 0 h 87"/>
                  <a:gd name="T4" fmla="*/ 865 w 23"/>
                  <a:gd name="T5" fmla="*/ 4040 h 87"/>
                  <a:gd name="T6" fmla="*/ 565 w 23"/>
                  <a:gd name="T7" fmla="*/ 3336 h 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87">
                    <a:moveTo>
                      <a:pt x="15" y="66"/>
                    </a:moveTo>
                    <a:cubicBezTo>
                      <a:pt x="12" y="52"/>
                      <a:pt x="13" y="29"/>
                      <a:pt x="17" y="0"/>
                    </a:cubicBezTo>
                    <a:cubicBezTo>
                      <a:pt x="13" y="15"/>
                      <a:pt x="0" y="87"/>
                      <a:pt x="23" y="80"/>
                    </a:cubicBezTo>
                    <a:cubicBezTo>
                      <a:pt x="20" y="79"/>
                      <a:pt x="16" y="74"/>
                      <a:pt x="15" y="66"/>
                    </a:cubicBez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62" name="Freeform 186">
                <a:extLst>
                  <a:ext uri="{FF2B5EF4-FFF2-40B4-BE49-F238E27FC236}">
                    <a16:creationId xmlns:a16="http://schemas.microsoft.com/office/drawing/2014/main" id="{2BA765E7-188A-4048-9A81-FB80ED684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2507"/>
                <a:ext cx="393" cy="397"/>
              </a:xfrm>
              <a:custGeom>
                <a:avLst/>
                <a:gdLst>
                  <a:gd name="T0" fmla="*/ 5177 w 157"/>
                  <a:gd name="T1" fmla="*/ 0 h 149"/>
                  <a:gd name="T2" fmla="*/ 3577 w 157"/>
                  <a:gd name="T3" fmla="*/ 1156 h 149"/>
                  <a:gd name="T4" fmla="*/ 2556 w 157"/>
                  <a:gd name="T5" fmla="*/ 2726 h 149"/>
                  <a:gd name="T6" fmla="*/ 2005 w 157"/>
                  <a:gd name="T7" fmla="*/ 3237 h 149"/>
                  <a:gd name="T8" fmla="*/ 1459 w 157"/>
                  <a:gd name="T9" fmla="*/ 3331 h 149"/>
                  <a:gd name="T10" fmla="*/ 521 w 157"/>
                  <a:gd name="T11" fmla="*/ 5089 h 149"/>
                  <a:gd name="T12" fmla="*/ 0 w 157"/>
                  <a:gd name="T13" fmla="*/ 5787 h 149"/>
                  <a:gd name="T14" fmla="*/ 596 w 157"/>
                  <a:gd name="T15" fmla="*/ 6397 h 149"/>
                  <a:gd name="T16" fmla="*/ 1379 w 157"/>
                  <a:gd name="T17" fmla="*/ 6397 h 149"/>
                  <a:gd name="T18" fmla="*/ 2713 w 157"/>
                  <a:gd name="T19" fmla="*/ 6850 h 149"/>
                  <a:gd name="T20" fmla="*/ 5144 w 157"/>
                  <a:gd name="T21" fmla="*/ 6752 h 149"/>
                  <a:gd name="T22" fmla="*/ 5852 w 157"/>
                  <a:gd name="T23" fmla="*/ 3783 h 149"/>
                  <a:gd name="T24" fmla="*/ 6165 w 157"/>
                  <a:gd name="T25" fmla="*/ 2363 h 149"/>
                  <a:gd name="T26" fmla="*/ 5302 w 157"/>
                  <a:gd name="T27" fmla="*/ 3080 h 149"/>
                  <a:gd name="T28" fmla="*/ 5227 w 157"/>
                  <a:gd name="T29" fmla="*/ 1817 h 1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57" h="149">
                    <a:moveTo>
                      <a:pt x="132" y="0"/>
                    </a:moveTo>
                    <a:cubicBezTo>
                      <a:pt x="122" y="0"/>
                      <a:pt x="101" y="17"/>
                      <a:pt x="91" y="23"/>
                    </a:cubicBezTo>
                    <a:cubicBezTo>
                      <a:pt x="76" y="31"/>
                      <a:pt x="71" y="39"/>
                      <a:pt x="65" y="54"/>
                    </a:cubicBezTo>
                    <a:cubicBezTo>
                      <a:pt x="59" y="68"/>
                      <a:pt x="64" y="64"/>
                      <a:pt x="51" y="64"/>
                    </a:cubicBezTo>
                    <a:cubicBezTo>
                      <a:pt x="41" y="64"/>
                      <a:pt x="45" y="59"/>
                      <a:pt x="37" y="66"/>
                    </a:cubicBezTo>
                    <a:cubicBezTo>
                      <a:pt x="26" y="76"/>
                      <a:pt x="25" y="92"/>
                      <a:pt x="13" y="101"/>
                    </a:cubicBezTo>
                    <a:cubicBezTo>
                      <a:pt x="7" y="106"/>
                      <a:pt x="0" y="105"/>
                      <a:pt x="0" y="115"/>
                    </a:cubicBezTo>
                    <a:cubicBezTo>
                      <a:pt x="0" y="123"/>
                      <a:pt x="8" y="126"/>
                      <a:pt x="15" y="127"/>
                    </a:cubicBezTo>
                    <a:cubicBezTo>
                      <a:pt x="22" y="129"/>
                      <a:pt x="27" y="125"/>
                      <a:pt x="35" y="127"/>
                    </a:cubicBezTo>
                    <a:cubicBezTo>
                      <a:pt x="46" y="129"/>
                      <a:pt x="58" y="136"/>
                      <a:pt x="69" y="136"/>
                    </a:cubicBezTo>
                    <a:cubicBezTo>
                      <a:pt x="84" y="135"/>
                      <a:pt x="116" y="149"/>
                      <a:pt x="131" y="134"/>
                    </a:cubicBezTo>
                    <a:cubicBezTo>
                      <a:pt x="144" y="122"/>
                      <a:pt x="146" y="97"/>
                      <a:pt x="149" y="75"/>
                    </a:cubicBezTo>
                    <a:cubicBezTo>
                      <a:pt x="151" y="64"/>
                      <a:pt x="155" y="53"/>
                      <a:pt x="157" y="47"/>
                    </a:cubicBezTo>
                    <a:cubicBezTo>
                      <a:pt x="151" y="53"/>
                      <a:pt x="143" y="59"/>
                      <a:pt x="135" y="61"/>
                    </a:cubicBezTo>
                    <a:cubicBezTo>
                      <a:pt x="130" y="54"/>
                      <a:pt x="130" y="44"/>
                      <a:pt x="133" y="36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63" name="Freeform 187">
                <a:extLst>
                  <a:ext uri="{FF2B5EF4-FFF2-40B4-BE49-F238E27FC236}">
                    <a16:creationId xmlns:a16="http://schemas.microsoft.com/office/drawing/2014/main" id="{D7F20E2E-9338-4BF6-A42C-A649DA7B1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3315"/>
                <a:ext cx="213" cy="240"/>
              </a:xfrm>
              <a:custGeom>
                <a:avLst/>
                <a:gdLst>
                  <a:gd name="T0" fmla="*/ 3195 w 85"/>
                  <a:gd name="T1" fmla="*/ 1912 h 90"/>
                  <a:gd name="T2" fmla="*/ 3195 w 85"/>
                  <a:gd name="T3" fmla="*/ 1971 h 90"/>
                  <a:gd name="T4" fmla="*/ 2436 w 85"/>
                  <a:gd name="T5" fmla="*/ 1272 h 90"/>
                  <a:gd name="T6" fmla="*/ 2047 w 85"/>
                  <a:gd name="T7" fmla="*/ 248 h 90"/>
                  <a:gd name="T8" fmla="*/ 521 w 85"/>
                  <a:gd name="T9" fmla="*/ 704 h 90"/>
                  <a:gd name="T10" fmla="*/ 942 w 85"/>
                  <a:gd name="T11" fmla="*/ 2637 h 90"/>
                  <a:gd name="T12" fmla="*/ 1388 w 85"/>
                  <a:gd name="T13" fmla="*/ 3699 h 90"/>
                  <a:gd name="T14" fmla="*/ 1621 w 85"/>
                  <a:gd name="T15" fmla="*/ 4245 h 90"/>
                  <a:gd name="T16" fmla="*/ 1965 w 85"/>
                  <a:gd name="T17" fmla="*/ 4552 h 90"/>
                  <a:gd name="T18" fmla="*/ 2205 w 85"/>
                  <a:gd name="T19" fmla="*/ 2675 h 90"/>
                  <a:gd name="T20" fmla="*/ 3353 w 85"/>
                  <a:gd name="T21" fmla="*/ 2731 h 90"/>
                  <a:gd name="T22" fmla="*/ 3115 w 85"/>
                  <a:gd name="T23" fmla="*/ 2027 h 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5" h="90">
                    <a:moveTo>
                      <a:pt x="81" y="38"/>
                    </a:moveTo>
                    <a:cubicBezTo>
                      <a:pt x="82" y="39"/>
                      <a:pt x="82" y="39"/>
                      <a:pt x="81" y="39"/>
                    </a:cubicBezTo>
                    <a:cubicBezTo>
                      <a:pt x="74" y="37"/>
                      <a:pt x="66" y="30"/>
                      <a:pt x="62" y="25"/>
                    </a:cubicBezTo>
                    <a:cubicBezTo>
                      <a:pt x="57" y="19"/>
                      <a:pt x="59" y="8"/>
                      <a:pt x="52" y="5"/>
                    </a:cubicBezTo>
                    <a:cubicBezTo>
                      <a:pt x="43" y="0"/>
                      <a:pt x="20" y="8"/>
                      <a:pt x="13" y="14"/>
                    </a:cubicBezTo>
                    <a:cubicBezTo>
                      <a:pt x="0" y="28"/>
                      <a:pt x="17" y="41"/>
                      <a:pt x="24" y="52"/>
                    </a:cubicBezTo>
                    <a:cubicBezTo>
                      <a:pt x="29" y="59"/>
                      <a:pt x="31" y="66"/>
                      <a:pt x="35" y="73"/>
                    </a:cubicBezTo>
                    <a:cubicBezTo>
                      <a:pt x="36" y="77"/>
                      <a:pt x="39" y="81"/>
                      <a:pt x="41" y="84"/>
                    </a:cubicBezTo>
                    <a:cubicBezTo>
                      <a:pt x="44" y="86"/>
                      <a:pt x="48" y="87"/>
                      <a:pt x="50" y="90"/>
                    </a:cubicBezTo>
                    <a:cubicBezTo>
                      <a:pt x="53" y="79"/>
                      <a:pt x="45" y="62"/>
                      <a:pt x="56" y="53"/>
                    </a:cubicBezTo>
                    <a:cubicBezTo>
                      <a:pt x="66" y="44"/>
                      <a:pt x="75" y="51"/>
                      <a:pt x="85" y="54"/>
                    </a:cubicBezTo>
                    <a:cubicBezTo>
                      <a:pt x="85" y="49"/>
                      <a:pt x="81" y="45"/>
                      <a:pt x="79" y="4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64" name="Freeform 188">
                <a:extLst>
                  <a:ext uri="{FF2B5EF4-FFF2-40B4-BE49-F238E27FC236}">
                    <a16:creationId xmlns:a16="http://schemas.microsoft.com/office/drawing/2014/main" id="{3B41FB67-BDDC-4A0C-A314-EAC1BAB31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397"/>
                <a:ext cx="180" cy="294"/>
              </a:xfrm>
              <a:custGeom>
                <a:avLst/>
                <a:gdLst>
                  <a:gd name="T0" fmla="*/ 283 w 72"/>
                  <a:gd name="T1" fmla="*/ 2408 h 110"/>
                  <a:gd name="T2" fmla="*/ 0 w 72"/>
                  <a:gd name="T3" fmla="*/ 3878 h 110"/>
                  <a:gd name="T4" fmla="*/ 908 w 72"/>
                  <a:gd name="T5" fmla="*/ 4335 h 110"/>
                  <a:gd name="T6" fmla="*/ 1300 w 72"/>
                  <a:gd name="T7" fmla="*/ 5249 h 110"/>
                  <a:gd name="T8" fmla="*/ 2000 w 72"/>
                  <a:gd name="T9" fmla="*/ 4600 h 110"/>
                  <a:gd name="T10" fmla="*/ 2500 w 72"/>
                  <a:gd name="T11" fmla="*/ 4335 h 110"/>
                  <a:gd name="T12" fmla="*/ 2813 w 72"/>
                  <a:gd name="T13" fmla="*/ 4335 h 110"/>
                  <a:gd name="T14" fmla="*/ 2470 w 72"/>
                  <a:gd name="T15" fmla="*/ 1951 h 110"/>
                  <a:gd name="T16" fmla="*/ 1925 w 72"/>
                  <a:gd name="T17" fmla="*/ 0 h 110"/>
                  <a:gd name="T18" fmla="*/ 1720 w 72"/>
                  <a:gd name="T19" fmla="*/ 821 h 110"/>
                  <a:gd name="T20" fmla="*/ 1145 w 72"/>
                  <a:gd name="T21" fmla="*/ 1793 h 1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" h="110">
                    <a:moveTo>
                      <a:pt x="7" y="47"/>
                    </a:moveTo>
                    <a:cubicBezTo>
                      <a:pt x="4" y="57"/>
                      <a:pt x="2" y="65"/>
                      <a:pt x="0" y="76"/>
                    </a:cubicBezTo>
                    <a:cubicBezTo>
                      <a:pt x="7" y="78"/>
                      <a:pt x="16" y="80"/>
                      <a:pt x="23" y="85"/>
                    </a:cubicBezTo>
                    <a:cubicBezTo>
                      <a:pt x="30" y="90"/>
                      <a:pt x="28" y="97"/>
                      <a:pt x="33" y="103"/>
                    </a:cubicBezTo>
                    <a:cubicBezTo>
                      <a:pt x="38" y="110"/>
                      <a:pt x="45" y="95"/>
                      <a:pt x="51" y="90"/>
                    </a:cubicBezTo>
                    <a:cubicBezTo>
                      <a:pt x="55" y="87"/>
                      <a:pt x="59" y="85"/>
                      <a:pt x="64" y="85"/>
                    </a:cubicBezTo>
                    <a:cubicBezTo>
                      <a:pt x="67" y="85"/>
                      <a:pt x="70" y="89"/>
                      <a:pt x="72" y="85"/>
                    </a:cubicBezTo>
                    <a:cubicBezTo>
                      <a:pt x="58" y="73"/>
                      <a:pt x="63" y="55"/>
                      <a:pt x="63" y="38"/>
                    </a:cubicBezTo>
                    <a:cubicBezTo>
                      <a:pt x="62" y="26"/>
                      <a:pt x="57" y="8"/>
                      <a:pt x="49" y="0"/>
                    </a:cubicBezTo>
                    <a:cubicBezTo>
                      <a:pt x="44" y="3"/>
                      <a:pt x="46" y="11"/>
                      <a:pt x="44" y="16"/>
                    </a:cubicBezTo>
                    <a:cubicBezTo>
                      <a:pt x="42" y="24"/>
                      <a:pt x="36" y="30"/>
                      <a:pt x="29" y="35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65" name="Freeform 189">
                <a:extLst>
                  <a:ext uri="{FF2B5EF4-FFF2-40B4-BE49-F238E27FC236}">
                    <a16:creationId xmlns:a16="http://schemas.microsoft.com/office/drawing/2014/main" id="{52647CBD-4FDC-417E-82EF-16FFA9214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3221"/>
                <a:ext cx="260" cy="230"/>
              </a:xfrm>
              <a:custGeom>
                <a:avLst/>
                <a:gdLst>
                  <a:gd name="T0" fmla="*/ 2188 w 104"/>
                  <a:gd name="T1" fmla="*/ 973 h 86"/>
                  <a:gd name="T2" fmla="*/ 2625 w 104"/>
                  <a:gd name="T3" fmla="*/ 1680 h 86"/>
                  <a:gd name="T4" fmla="*/ 3363 w 104"/>
                  <a:gd name="T5" fmla="*/ 1896 h 86"/>
                  <a:gd name="T6" fmla="*/ 4063 w 104"/>
                  <a:gd name="T7" fmla="*/ 3383 h 86"/>
                  <a:gd name="T8" fmla="*/ 3750 w 104"/>
                  <a:gd name="T9" fmla="*/ 4033 h 86"/>
                  <a:gd name="T10" fmla="*/ 3333 w 104"/>
                  <a:gd name="T11" fmla="*/ 3482 h 86"/>
                  <a:gd name="T12" fmla="*/ 2083 w 104"/>
                  <a:gd name="T13" fmla="*/ 4399 h 86"/>
                  <a:gd name="T14" fmla="*/ 1563 w 104"/>
                  <a:gd name="T15" fmla="*/ 1896 h 86"/>
                  <a:gd name="T16" fmla="*/ 908 w 104"/>
                  <a:gd name="T17" fmla="*/ 1380 h 86"/>
                  <a:gd name="T18" fmla="*/ 313 w 104"/>
                  <a:gd name="T19" fmla="*/ 2602 h 86"/>
                  <a:gd name="T20" fmla="*/ 833 w 104"/>
                  <a:gd name="T21" fmla="*/ 150 h 86"/>
                  <a:gd name="T22" fmla="*/ 1800 w 104"/>
                  <a:gd name="T23" fmla="*/ 457 h 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86">
                    <a:moveTo>
                      <a:pt x="56" y="19"/>
                    </a:moveTo>
                    <a:cubicBezTo>
                      <a:pt x="60" y="23"/>
                      <a:pt x="62" y="31"/>
                      <a:pt x="67" y="33"/>
                    </a:cubicBezTo>
                    <a:cubicBezTo>
                      <a:pt x="75" y="38"/>
                      <a:pt x="79" y="39"/>
                      <a:pt x="86" y="37"/>
                    </a:cubicBezTo>
                    <a:cubicBezTo>
                      <a:pt x="104" y="31"/>
                      <a:pt x="104" y="56"/>
                      <a:pt x="104" y="66"/>
                    </a:cubicBezTo>
                    <a:cubicBezTo>
                      <a:pt x="104" y="70"/>
                      <a:pt x="103" y="80"/>
                      <a:pt x="96" y="79"/>
                    </a:cubicBezTo>
                    <a:cubicBezTo>
                      <a:pt x="91" y="78"/>
                      <a:pt x="92" y="69"/>
                      <a:pt x="85" y="68"/>
                    </a:cubicBezTo>
                    <a:cubicBezTo>
                      <a:pt x="69" y="64"/>
                      <a:pt x="64" y="80"/>
                      <a:pt x="53" y="86"/>
                    </a:cubicBezTo>
                    <a:cubicBezTo>
                      <a:pt x="51" y="69"/>
                      <a:pt x="49" y="53"/>
                      <a:pt x="40" y="37"/>
                    </a:cubicBezTo>
                    <a:cubicBezTo>
                      <a:pt x="36" y="29"/>
                      <a:pt x="33" y="25"/>
                      <a:pt x="23" y="27"/>
                    </a:cubicBezTo>
                    <a:cubicBezTo>
                      <a:pt x="13" y="30"/>
                      <a:pt x="8" y="39"/>
                      <a:pt x="8" y="51"/>
                    </a:cubicBezTo>
                    <a:cubicBezTo>
                      <a:pt x="0" y="35"/>
                      <a:pt x="3" y="8"/>
                      <a:pt x="21" y="3"/>
                    </a:cubicBezTo>
                    <a:cubicBezTo>
                      <a:pt x="31" y="0"/>
                      <a:pt x="38" y="5"/>
                      <a:pt x="46" y="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66" name="Freeform 190">
                <a:extLst>
                  <a:ext uri="{FF2B5EF4-FFF2-40B4-BE49-F238E27FC236}">
                    <a16:creationId xmlns:a16="http://schemas.microsoft.com/office/drawing/2014/main" id="{DFF99EDD-6EB9-4472-ADCB-3637C6B1D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3" y="2701"/>
                <a:ext cx="100" cy="174"/>
              </a:xfrm>
              <a:custGeom>
                <a:avLst/>
                <a:gdLst>
                  <a:gd name="T0" fmla="*/ 0 w 40"/>
                  <a:gd name="T1" fmla="*/ 709 h 65"/>
                  <a:gd name="T2" fmla="*/ 595 w 40"/>
                  <a:gd name="T3" fmla="*/ 766 h 65"/>
                  <a:gd name="T4" fmla="*/ 550 w 40"/>
                  <a:gd name="T5" fmla="*/ 1649 h 65"/>
                  <a:gd name="T6" fmla="*/ 908 w 40"/>
                  <a:gd name="T7" fmla="*/ 3338 h 65"/>
                  <a:gd name="T8" fmla="*/ 1458 w 40"/>
                  <a:gd name="T9" fmla="*/ 2299 h 65"/>
                  <a:gd name="T10" fmla="*/ 1488 w 40"/>
                  <a:gd name="T11" fmla="*/ 616 h 65"/>
                  <a:gd name="T12" fmla="*/ 438 w 40"/>
                  <a:gd name="T13" fmla="*/ 0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65">
                    <a:moveTo>
                      <a:pt x="0" y="14"/>
                    </a:moveTo>
                    <a:cubicBezTo>
                      <a:pt x="4" y="8"/>
                      <a:pt x="12" y="9"/>
                      <a:pt x="15" y="15"/>
                    </a:cubicBezTo>
                    <a:cubicBezTo>
                      <a:pt x="18" y="20"/>
                      <a:pt x="15" y="27"/>
                      <a:pt x="14" y="32"/>
                    </a:cubicBezTo>
                    <a:cubicBezTo>
                      <a:pt x="13" y="40"/>
                      <a:pt x="12" y="62"/>
                      <a:pt x="23" y="65"/>
                    </a:cubicBezTo>
                    <a:cubicBezTo>
                      <a:pt x="26" y="57"/>
                      <a:pt x="30" y="49"/>
                      <a:pt x="37" y="45"/>
                    </a:cubicBezTo>
                    <a:cubicBezTo>
                      <a:pt x="29" y="35"/>
                      <a:pt x="40" y="23"/>
                      <a:pt x="38" y="12"/>
                    </a:cubicBezTo>
                    <a:cubicBezTo>
                      <a:pt x="36" y="4"/>
                      <a:pt x="18" y="1"/>
                      <a:pt x="11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67" name="Freeform 191">
                <a:extLst>
                  <a:ext uri="{FF2B5EF4-FFF2-40B4-BE49-F238E27FC236}">
                    <a16:creationId xmlns:a16="http://schemas.microsoft.com/office/drawing/2014/main" id="{B31F1307-F29E-45DF-90DA-BA93D598F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707"/>
                <a:ext cx="125" cy="90"/>
              </a:xfrm>
              <a:custGeom>
                <a:avLst/>
                <a:gdLst>
                  <a:gd name="T0" fmla="*/ 238 w 50"/>
                  <a:gd name="T1" fmla="*/ 0 h 34"/>
                  <a:gd name="T2" fmla="*/ 1375 w 50"/>
                  <a:gd name="T3" fmla="*/ 349 h 34"/>
                  <a:gd name="T4" fmla="*/ 208 w 50"/>
                  <a:gd name="T5" fmla="*/ 1668 h 34"/>
                  <a:gd name="T6" fmla="*/ 0 w 50"/>
                  <a:gd name="T7" fmla="*/ 294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34">
                    <a:moveTo>
                      <a:pt x="6" y="0"/>
                    </a:moveTo>
                    <a:cubicBezTo>
                      <a:pt x="13" y="4"/>
                      <a:pt x="27" y="2"/>
                      <a:pt x="35" y="7"/>
                    </a:cubicBezTo>
                    <a:cubicBezTo>
                      <a:pt x="50" y="20"/>
                      <a:pt x="13" y="33"/>
                      <a:pt x="5" y="34"/>
                    </a:cubicBezTo>
                    <a:cubicBezTo>
                      <a:pt x="3" y="25"/>
                      <a:pt x="7" y="12"/>
                      <a:pt x="0" y="6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68" name="Freeform 192">
                <a:extLst>
                  <a:ext uri="{FF2B5EF4-FFF2-40B4-BE49-F238E27FC236}">
                    <a16:creationId xmlns:a16="http://schemas.microsoft.com/office/drawing/2014/main" id="{EC685606-995E-462F-8C1D-79A1B5F00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" y="3021"/>
                <a:ext cx="205" cy="270"/>
              </a:xfrm>
              <a:custGeom>
                <a:avLst/>
                <a:gdLst>
                  <a:gd name="T0" fmla="*/ 0 w 82"/>
                  <a:gd name="T1" fmla="*/ 1430 h 101"/>
                  <a:gd name="T2" fmla="*/ 1458 w 82"/>
                  <a:gd name="T3" fmla="*/ 615 h 101"/>
                  <a:gd name="T4" fmla="*/ 2033 w 82"/>
                  <a:gd name="T5" fmla="*/ 401 h 101"/>
                  <a:gd name="T6" fmla="*/ 2345 w 82"/>
                  <a:gd name="T7" fmla="*/ 1430 h 101"/>
                  <a:gd name="T8" fmla="*/ 2583 w 82"/>
                  <a:gd name="T9" fmla="*/ 3323 h 101"/>
                  <a:gd name="T10" fmla="*/ 2863 w 82"/>
                  <a:gd name="T11" fmla="*/ 4087 h 101"/>
                  <a:gd name="T12" fmla="*/ 3208 w 82"/>
                  <a:gd name="T13" fmla="*/ 5159 h 101"/>
                  <a:gd name="T14" fmla="*/ 2033 w 82"/>
                  <a:gd name="T15" fmla="*/ 4144 h 101"/>
                  <a:gd name="T16" fmla="*/ 1533 w 82"/>
                  <a:gd name="T17" fmla="*/ 4181 h 101"/>
                  <a:gd name="T18" fmla="*/ 1300 w 82"/>
                  <a:gd name="T19" fmla="*/ 3780 h 101"/>
                  <a:gd name="T20" fmla="*/ 1145 w 82"/>
                  <a:gd name="T21" fmla="*/ 2959 h 101"/>
                  <a:gd name="T22" fmla="*/ 863 w 82"/>
                  <a:gd name="T23" fmla="*/ 2558 h 101"/>
                  <a:gd name="T24" fmla="*/ 208 w 82"/>
                  <a:gd name="T25" fmla="*/ 2045 h 1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01">
                    <a:moveTo>
                      <a:pt x="0" y="28"/>
                    </a:moveTo>
                    <a:cubicBezTo>
                      <a:pt x="16" y="29"/>
                      <a:pt x="24" y="23"/>
                      <a:pt x="37" y="12"/>
                    </a:cubicBezTo>
                    <a:cubicBezTo>
                      <a:pt x="43" y="7"/>
                      <a:pt x="46" y="0"/>
                      <a:pt x="52" y="8"/>
                    </a:cubicBezTo>
                    <a:cubicBezTo>
                      <a:pt x="56" y="14"/>
                      <a:pt x="57" y="22"/>
                      <a:pt x="60" y="28"/>
                    </a:cubicBezTo>
                    <a:cubicBezTo>
                      <a:pt x="66" y="40"/>
                      <a:pt x="63" y="53"/>
                      <a:pt x="66" y="65"/>
                    </a:cubicBezTo>
                    <a:cubicBezTo>
                      <a:pt x="67" y="70"/>
                      <a:pt x="71" y="75"/>
                      <a:pt x="73" y="80"/>
                    </a:cubicBezTo>
                    <a:cubicBezTo>
                      <a:pt x="75" y="86"/>
                      <a:pt x="81" y="95"/>
                      <a:pt x="82" y="101"/>
                    </a:cubicBezTo>
                    <a:cubicBezTo>
                      <a:pt x="76" y="92"/>
                      <a:pt x="63" y="84"/>
                      <a:pt x="52" y="81"/>
                    </a:cubicBezTo>
                    <a:cubicBezTo>
                      <a:pt x="46" y="80"/>
                      <a:pt x="43" y="82"/>
                      <a:pt x="39" y="82"/>
                    </a:cubicBezTo>
                    <a:cubicBezTo>
                      <a:pt x="33" y="82"/>
                      <a:pt x="34" y="81"/>
                      <a:pt x="33" y="74"/>
                    </a:cubicBezTo>
                    <a:cubicBezTo>
                      <a:pt x="32" y="69"/>
                      <a:pt x="31" y="63"/>
                      <a:pt x="29" y="58"/>
                    </a:cubicBezTo>
                    <a:cubicBezTo>
                      <a:pt x="27" y="53"/>
                      <a:pt x="26" y="53"/>
                      <a:pt x="22" y="50"/>
                    </a:cubicBezTo>
                    <a:cubicBezTo>
                      <a:pt x="16" y="45"/>
                      <a:pt x="14" y="41"/>
                      <a:pt x="5" y="4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69" name="Freeform 193">
                <a:extLst>
                  <a:ext uri="{FF2B5EF4-FFF2-40B4-BE49-F238E27FC236}">
                    <a16:creationId xmlns:a16="http://schemas.microsoft.com/office/drawing/2014/main" id="{D76E2C75-7C31-4164-866F-07DB304DA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3008"/>
                <a:ext cx="122" cy="229"/>
              </a:xfrm>
              <a:custGeom>
                <a:avLst/>
                <a:gdLst>
                  <a:gd name="T0" fmla="*/ 1315 w 49"/>
                  <a:gd name="T1" fmla="*/ 1816 h 86"/>
                  <a:gd name="T2" fmla="*/ 799 w 49"/>
                  <a:gd name="T3" fmla="*/ 908 h 86"/>
                  <a:gd name="T4" fmla="*/ 383 w 49"/>
                  <a:gd name="T5" fmla="*/ 0 h 86"/>
                  <a:gd name="T6" fmla="*/ 154 w 49"/>
                  <a:gd name="T7" fmla="*/ 1305 h 86"/>
                  <a:gd name="T8" fmla="*/ 105 w 49"/>
                  <a:gd name="T9" fmla="*/ 2759 h 86"/>
                  <a:gd name="T10" fmla="*/ 75 w 49"/>
                  <a:gd name="T11" fmla="*/ 3565 h 86"/>
                  <a:gd name="T12" fmla="*/ 695 w 49"/>
                  <a:gd name="T13" fmla="*/ 4021 h 86"/>
                  <a:gd name="T14" fmla="*/ 1344 w 49"/>
                  <a:gd name="T15" fmla="*/ 4170 h 86"/>
                  <a:gd name="T16" fmla="*/ 1885 w 49"/>
                  <a:gd name="T17" fmla="*/ 4268 h 86"/>
                  <a:gd name="T18" fmla="*/ 1078 w 49"/>
                  <a:gd name="T19" fmla="*/ 2452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86">
                    <a:moveTo>
                      <a:pt x="34" y="36"/>
                    </a:moveTo>
                    <a:cubicBezTo>
                      <a:pt x="27" y="35"/>
                      <a:pt x="24" y="24"/>
                      <a:pt x="21" y="18"/>
                    </a:cubicBezTo>
                    <a:cubicBezTo>
                      <a:pt x="18" y="14"/>
                      <a:pt x="15" y="1"/>
                      <a:pt x="10" y="0"/>
                    </a:cubicBezTo>
                    <a:cubicBezTo>
                      <a:pt x="6" y="5"/>
                      <a:pt x="3" y="19"/>
                      <a:pt x="4" y="26"/>
                    </a:cubicBezTo>
                    <a:cubicBezTo>
                      <a:pt x="4" y="37"/>
                      <a:pt x="4" y="45"/>
                      <a:pt x="3" y="55"/>
                    </a:cubicBezTo>
                    <a:cubicBezTo>
                      <a:pt x="2" y="60"/>
                      <a:pt x="0" y="66"/>
                      <a:pt x="2" y="71"/>
                    </a:cubicBezTo>
                    <a:cubicBezTo>
                      <a:pt x="4" y="79"/>
                      <a:pt x="11" y="79"/>
                      <a:pt x="18" y="80"/>
                    </a:cubicBezTo>
                    <a:cubicBezTo>
                      <a:pt x="24" y="81"/>
                      <a:pt x="29" y="82"/>
                      <a:pt x="35" y="83"/>
                    </a:cubicBezTo>
                    <a:cubicBezTo>
                      <a:pt x="39" y="84"/>
                      <a:pt x="46" y="83"/>
                      <a:pt x="49" y="85"/>
                    </a:cubicBezTo>
                    <a:cubicBezTo>
                      <a:pt x="31" y="86"/>
                      <a:pt x="27" y="62"/>
                      <a:pt x="28" y="4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70" name="Freeform 194">
                <a:extLst>
                  <a:ext uri="{FF2B5EF4-FFF2-40B4-BE49-F238E27FC236}">
                    <a16:creationId xmlns:a16="http://schemas.microsoft.com/office/drawing/2014/main" id="{24F0683E-831C-447D-9AFF-CFA6426B0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5" y="2907"/>
                <a:ext cx="251" cy="341"/>
              </a:xfrm>
              <a:custGeom>
                <a:avLst/>
                <a:gdLst>
                  <a:gd name="T0" fmla="*/ 788 w 100"/>
                  <a:gd name="T1" fmla="*/ 2363 h 128"/>
                  <a:gd name="T2" fmla="*/ 996 w 100"/>
                  <a:gd name="T3" fmla="*/ 3519 h 128"/>
                  <a:gd name="T4" fmla="*/ 1109 w 100"/>
                  <a:gd name="T5" fmla="*/ 3818 h 128"/>
                  <a:gd name="T6" fmla="*/ 1310 w 100"/>
                  <a:gd name="T7" fmla="*/ 4577 h 128"/>
                  <a:gd name="T8" fmla="*/ 1739 w 100"/>
                  <a:gd name="T9" fmla="*/ 5544 h 128"/>
                  <a:gd name="T10" fmla="*/ 2149 w 100"/>
                  <a:gd name="T11" fmla="*/ 6444 h 128"/>
                  <a:gd name="T12" fmla="*/ 2103 w 100"/>
                  <a:gd name="T13" fmla="*/ 5088 h 128"/>
                  <a:gd name="T14" fmla="*/ 2500 w 100"/>
                  <a:gd name="T15" fmla="*/ 3783 h 128"/>
                  <a:gd name="T16" fmla="*/ 3338 w 100"/>
                  <a:gd name="T17" fmla="*/ 3818 h 128"/>
                  <a:gd name="T18" fmla="*/ 3655 w 100"/>
                  <a:gd name="T19" fmla="*/ 4329 h 128"/>
                  <a:gd name="T20" fmla="*/ 3760 w 100"/>
                  <a:gd name="T21" fmla="*/ 4875 h 128"/>
                  <a:gd name="T22" fmla="*/ 3655 w 100"/>
                  <a:gd name="T23" fmla="*/ 3271 h 128"/>
                  <a:gd name="T24" fmla="*/ 3258 w 100"/>
                  <a:gd name="T25" fmla="*/ 2171 h 128"/>
                  <a:gd name="T26" fmla="*/ 2816 w 100"/>
                  <a:gd name="T27" fmla="*/ 2115 h 128"/>
                  <a:gd name="T28" fmla="*/ 2231 w 100"/>
                  <a:gd name="T29" fmla="*/ 2363 h 128"/>
                  <a:gd name="T30" fmla="*/ 1549 w 100"/>
                  <a:gd name="T31" fmla="*/ 1660 h 128"/>
                  <a:gd name="T32" fmla="*/ 951 w 100"/>
                  <a:gd name="T33" fmla="*/ 908 h 128"/>
                  <a:gd name="T34" fmla="*/ 555 w 100"/>
                  <a:gd name="T35" fmla="*/ 248 h 128"/>
                  <a:gd name="T36" fmla="*/ 0 w 100"/>
                  <a:gd name="T37" fmla="*/ 362 h 1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0" h="128">
                    <a:moveTo>
                      <a:pt x="20" y="47"/>
                    </a:moveTo>
                    <a:cubicBezTo>
                      <a:pt x="23" y="51"/>
                      <a:pt x="25" y="65"/>
                      <a:pt x="25" y="70"/>
                    </a:cubicBezTo>
                    <a:cubicBezTo>
                      <a:pt x="25" y="74"/>
                      <a:pt x="27" y="73"/>
                      <a:pt x="28" y="76"/>
                    </a:cubicBezTo>
                    <a:cubicBezTo>
                      <a:pt x="28" y="80"/>
                      <a:pt x="31" y="88"/>
                      <a:pt x="33" y="91"/>
                    </a:cubicBezTo>
                    <a:cubicBezTo>
                      <a:pt x="37" y="98"/>
                      <a:pt x="39" y="104"/>
                      <a:pt x="44" y="110"/>
                    </a:cubicBezTo>
                    <a:cubicBezTo>
                      <a:pt x="46" y="114"/>
                      <a:pt x="51" y="127"/>
                      <a:pt x="54" y="128"/>
                    </a:cubicBezTo>
                    <a:cubicBezTo>
                      <a:pt x="55" y="119"/>
                      <a:pt x="51" y="111"/>
                      <a:pt x="53" y="101"/>
                    </a:cubicBezTo>
                    <a:cubicBezTo>
                      <a:pt x="55" y="93"/>
                      <a:pt x="58" y="81"/>
                      <a:pt x="63" y="75"/>
                    </a:cubicBezTo>
                    <a:cubicBezTo>
                      <a:pt x="69" y="69"/>
                      <a:pt x="79" y="72"/>
                      <a:pt x="84" y="76"/>
                    </a:cubicBezTo>
                    <a:cubicBezTo>
                      <a:pt x="87" y="79"/>
                      <a:pt x="90" y="82"/>
                      <a:pt x="92" y="86"/>
                    </a:cubicBezTo>
                    <a:cubicBezTo>
                      <a:pt x="93" y="89"/>
                      <a:pt x="92" y="94"/>
                      <a:pt x="95" y="97"/>
                    </a:cubicBezTo>
                    <a:cubicBezTo>
                      <a:pt x="100" y="88"/>
                      <a:pt x="94" y="74"/>
                      <a:pt x="92" y="65"/>
                    </a:cubicBezTo>
                    <a:cubicBezTo>
                      <a:pt x="90" y="56"/>
                      <a:pt x="87" y="49"/>
                      <a:pt x="82" y="43"/>
                    </a:cubicBezTo>
                    <a:cubicBezTo>
                      <a:pt x="76" y="36"/>
                      <a:pt x="76" y="37"/>
                      <a:pt x="71" y="42"/>
                    </a:cubicBezTo>
                    <a:cubicBezTo>
                      <a:pt x="66" y="47"/>
                      <a:pt x="62" y="48"/>
                      <a:pt x="56" y="47"/>
                    </a:cubicBezTo>
                    <a:cubicBezTo>
                      <a:pt x="48" y="44"/>
                      <a:pt x="45" y="38"/>
                      <a:pt x="39" y="33"/>
                    </a:cubicBezTo>
                    <a:cubicBezTo>
                      <a:pt x="34" y="27"/>
                      <a:pt x="28" y="24"/>
                      <a:pt x="24" y="18"/>
                    </a:cubicBezTo>
                    <a:cubicBezTo>
                      <a:pt x="21" y="13"/>
                      <a:pt x="19" y="8"/>
                      <a:pt x="14" y="5"/>
                    </a:cubicBezTo>
                    <a:cubicBezTo>
                      <a:pt x="7" y="0"/>
                      <a:pt x="7" y="4"/>
                      <a:pt x="0" y="7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71" name="Freeform 195">
                <a:extLst>
                  <a:ext uri="{FF2B5EF4-FFF2-40B4-BE49-F238E27FC236}">
                    <a16:creationId xmlns:a16="http://schemas.microsoft.com/office/drawing/2014/main" id="{D689E23F-E8C1-4E55-9EC1-B0020FEC6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3437"/>
                <a:ext cx="248" cy="224"/>
              </a:xfrm>
              <a:custGeom>
                <a:avLst/>
                <a:gdLst>
                  <a:gd name="T0" fmla="*/ 3898 w 99"/>
                  <a:gd name="T1" fmla="*/ 1912 h 84"/>
                  <a:gd name="T2" fmla="*/ 2718 w 99"/>
                  <a:gd name="T3" fmla="*/ 2424 h 84"/>
                  <a:gd name="T4" fmla="*/ 2906 w 99"/>
                  <a:gd name="T5" fmla="*/ 4245 h 84"/>
                  <a:gd name="T6" fmla="*/ 1618 w 99"/>
                  <a:gd name="T7" fmla="*/ 3947 h 84"/>
                  <a:gd name="T8" fmla="*/ 992 w 99"/>
                  <a:gd name="T9" fmla="*/ 2368 h 84"/>
                  <a:gd name="T10" fmla="*/ 596 w 99"/>
                  <a:gd name="T11" fmla="*/ 2424 h 84"/>
                  <a:gd name="T12" fmla="*/ 0 w 99"/>
                  <a:gd name="T13" fmla="*/ 1571 h 84"/>
                  <a:gd name="T14" fmla="*/ 679 w 99"/>
                  <a:gd name="T15" fmla="*/ 0 h 84"/>
                  <a:gd name="T16" fmla="*/ 1067 w 99"/>
                  <a:gd name="T17" fmla="*/ 547 h 84"/>
                  <a:gd name="T18" fmla="*/ 1731 w 99"/>
                  <a:gd name="T19" fmla="*/ 512 h 84"/>
                  <a:gd name="T20" fmla="*/ 2485 w 99"/>
                  <a:gd name="T21" fmla="*/ 512 h 84"/>
                  <a:gd name="T22" fmla="*/ 3507 w 99"/>
                  <a:gd name="T23" fmla="*/ 1003 h 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9" h="84">
                    <a:moveTo>
                      <a:pt x="99" y="38"/>
                    </a:moveTo>
                    <a:cubicBezTo>
                      <a:pt x="92" y="30"/>
                      <a:pt x="74" y="40"/>
                      <a:pt x="69" y="48"/>
                    </a:cubicBezTo>
                    <a:cubicBezTo>
                      <a:pt x="62" y="57"/>
                      <a:pt x="66" y="76"/>
                      <a:pt x="74" y="84"/>
                    </a:cubicBezTo>
                    <a:cubicBezTo>
                      <a:pt x="63" y="83"/>
                      <a:pt x="53" y="83"/>
                      <a:pt x="41" y="78"/>
                    </a:cubicBezTo>
                    <a:cubicBezTo>
                      <a:pt x="27" y="73"/>
                      <a:pt x="27" y="60"/>
                      <a:pt x="25" y="47"/>
                    </a:cubicBezTo>
                    <a:cubicBezTo>
                      <a:pt x="22" y="48"/>
                      <a:pt x="18" y="49"/>
                      <a:pt x="15" y="48"/>
                    </a:cubicBezTo>
                    <a:cubicBezTo>
                      <a:pt x="20" y="37"/>
                      <a:pt x="11" y="30"/>
                      <a:pt x="0" y="31"/>
                    </a:cubicBezTo>
                    <a:cubicBezTo>
                      <a:pt x="9" y="26"/>
                      <a:pt x="15" y="8"/>
                      <a:pt x="17" y="0"/>
                    </a:cubicBezTo>
                    <a:cubicBezTo>
                      <a:pt x="19" y="7"/>
                      <a:pt x="20" y="8"/>
                      <a:pt x="27" y="11"/>
                    </a:cubicBezTo>
                    <a:cubicBezTo>
                      <a:pt x="35" y="14"/>
                      <a:pt x="37" y="12"/>
                      <a:pt x="44" y="10"/>
                    </a:cubicBezTo>
                    <a:cubicBezTo>
                      <a:pt x="50" y="8"/>
                      <a:pt x="57" y="10"/>
                      <a:pt x="63" y="10"/>
                    </a:cubicBezTo>
                    <a:cubicBezTo>
                      <a:pt x="75" y="10"/>
                      <a:pt x="80" y="11"/>
                      <a:pt x="89" y="2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72" name="Freeform 196">
                <a:extLst>
                  <a:ext uri="{FF2B5EF4-FFF2-40B4-BE49-F238E27FC236}">
                    <a16:creationId xmlns:a16="http://schemas.microsoft.com/office/drawing/2014/main" id="{6575AA4E-3DA3-44A7-BB71-CB2DE1A02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" y="3027"/>
                <a:ext cx="97" cy="242"/>
              </a:xfrm>
              <a:custGeom>
                <a:avLst/>
                <a:gdLst>
                  <a:gd name="T0" fmla="*/ 1490 w 39"/>
                  <a:gd name="T1" fmla="*/ 545 h 91"/>
                  <a:gd name="T2" fmla="*/ 923 w 39"/>
                  <a:gd name="T3" fmla="*/ 2502 h 91"/>
                  <a:gd name="T4" fmla="*/ 1189 w 39"/>
                  <a:gd name="T5" fmla="*/ 3252 h 91"/>
                  <a:gd name="T6" fmla="*/ 0 w 39"/>
                  <a:gd name="T7" fmla="*/ 4555 h 91"/>
                  <a:gd name="T8" fmla="*/ 75 w 39"/>
                  <a:gd name="T9" fmla="*/ 3048 h 91"/>
                  <a:gd name="T10" fmla="*/ 495 w 39"/>
                  <a:gd name="T11" fmla="*/ 0 h 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91">
                    <a:moveTo>
                      <a:pt x="39" y="11"/>
                    </a:moveTo>
                    <a:cubicBezTo>
                      <a:pt x="37" y="17"/>
                      <a:pt x="23" y="44"/>
                      <a:pt x="24" y="50"/>
                    </a:cubicBezTo>
                    <a:cubicBezTo>
                      <a:pt x="26" y="54"/>
                      <a:pt x="31" y="60"/>
                      <a:pt x="31" y="65"/>
                    </a:cubicBezTo>
                    <a:cubicBezTo>
                      <a:pt x="32" y="79"/>
                      <a:pt x="5" y="80"/>
                      <a:pt x="0" y="91"/>
                    </a:cubicBezTo>
                    <a:cubicBezTo>
                      <a:pt x="4" y="80"/>
                      <a:pt x="8" y="73"/>
                      <a:pt x="2" y="61"/>
                    </a:cubicBezTo>
                    <a:cubicBezTo>
                      <a:pt x="17" y="53"/>
                      <a:pt x="25" y="15"/>
                      <a:pt x="13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73" name="Freeform 197">
                <a:extLst>
                  <a:ext uri="{FF2B5EF4-FFF2-40B4-BE49-F238E27FC236}">
                    <a16:creationId xmlns:a16="http://schemas.microsoft.com/office/drawing/2014/main" id="{9063216A-5A85-47E5-B359-85A2754FD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309"/>
                <a:ext cx="202" cy="179"/>
              </a:xfrm>
              <a:custGeom>
                <a:avLst/>
                <a:gdLst>
                  <a:gd name="T0" fmla="*/ 1319 w 81"/>
                  <a:gd name="T1" fmla="*/ 0 h 67"/>
                  <a:gd name="T2" fmla="*/ 1736 w 81"/>
                  <a:gd name="T3" fmla="*/ 1162 h 67"/>
                  <a:gd name="T4" fmla="*/ 3102 w 81"/>
                  <a:gd name="T5" fmla="*/ 671 h 67"/>
                  <a:gd name="T6" fmla="*/ 3135 w 81"/>
                  <a:gd name="T7" fmla="*/ 2648 h 67"/>
                  <a:gd name="T8" fmla="*/ 2481 w 81"/>
                  <a:gd name="T9" fmla="*/ 2706 h 67"/>
                  <a:gd name="T10" fmla="*/ 1940 w 81"/>
                  <a:gd name="T11" fmla="*/ 3412 h 67"/>
                  <a:gd name="T12" fmla="*/ 1319 w 81"/>
                  <a:gd name="T13" fmla="*/ 2135 h 67"/>
                  <a:gd name="T14" fmla="*/ 0 w 81"/>
                  <a:gd name="T15" fmla="*/ 2348 h 67"/>
                  <a:gd name="T16" fmla="*/ 696 w 81"/>
                  <a:gd name="T17" fmla="*/ 56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1" h="67">
                    <a:moveTo>
                      <a:pt x="34" y="0"/>
                    </a:moveTo>
                    <a:cubicBezTo>
                      <a:pt x="35" y="8"/>
                      <a:pt x="41" y="23"/>
                      <a:pt x="45" y="23"/>
                    </a:cubicBezTo>
                    <a:cubicBezTo>
                      <a:pt x="55" y="24"/>
                      <a:pt x="70" y="10"/>
                      <a:pt x="80" y="13"/>
                    </a:cubicBezTo>
                    <a:cubicBezTo>
                      <a:pt x="73" y="27"/>
                      <a:pt x="73" y="38"/>
                      <a:pt x="81" y="52"/>
                    </a:cubicBezTo>
                    <a:cubicBezTo>
                      <a:pt x="76" y="50"/>
                      <a:pt x="69" y="50"/>
                      <a:pt x="64" y="53"/>
                    </a:cubicBezTo>
                    <a:cubicBezTo>
                      <a:pt x="57" y="56"/>
                      <a:pt x="57" y="65"/>
                      <a:pt x="50" y="67"/>
                    </a:cubicBezTo>
                    <a:cubicBezTo>
                      <a:pt x="45" y="58"/>
                      <a:pt x="50" y="43"/>
                      <a:pt x="34" y="42"/>
                    </a:cubicBezTo>
                    <a:cubicBezTo>
                      <a:pt x="21" y="42"/>
                      <a:pt x="12" y="54"/>
                      <a:pt x="0" y="46"/>
                    </a:cubicBezTo>
                    <a:cubicBezTo>
                      <a:pt x="12" y="34"/>
                      <a:pt x="23" y="20"/>
                      <a:pt x="18" y="1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74" name="Freeform 198">
                <a:extLst>
                  <a:ext uri="{FF2B5EF4-FFF2-40B4-BE49-F238E27FC236}">
                    <a16:creationId xmlns:a16="http://schemas.microsoft.com/office/drawing/2014/main" id="{86A684F1-A82F-4E8E-B0EE-BFD7FB7B4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499"/>
                <a:ext cx="103" cy="157"/>
              </a:xfrm>
              <a:custGeom>
                <a:avLst/>
                <a:gdLst>
                  <a:gd name="T0" fmla="*/ 1110 w 41"/>
                  <a:gd name="T1" fmla="*/ 2712 h 59"/>
                  <a:gd name="T2" fmla="*/ 952 w 41"/>
                  <a:gd name="T3" fmla="*/ 1304 h 59"/>
                  <a:gd name="T4" fmla="*/ 1635 w 41"/>
                  <a:gd name="T5" fmla="*/ 907 h 59"/>
                  <a:gd name="T6" fmla="*/ 1080 w 41"/>
                  <a:gd name="T7" fmla="*/ 56 h 59"/>
                  <a:gd name="T8" fmla="*/ 126 w 41"/>
                  <a:gd name="T9" fmla="*/ 511 h 59"/>
                  <a:gd name="T10" fmla="*/ 442 w 41"/>
                  <a:gd name="T11" fmla="*/ 1509 h 59"/>
                  <a:gd name="T12" fmla="*/ 796 w 41"/>
                  <a:gd name="T13" fmla="*/ 2959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59">
                    <a:moveTo>
                      <a:pt x="28" y="54"/>
                    </a:moveTo>
                    <a:cubicBezTo>
                      <a:pt x="24" y="48"/>
                      <a:pt x="21" y="33"/>
                      <a:pt x="24" y="26"/>
                    </a:cubicBezTo>
                    <a:cubicBezTo>
                      <a:pt x="28" y="19"/>
                      <a:pt x="35" y="19"/>
                      <a:pt x="41" y="18"/>
                    </a:cubicBezTo>
                    <a:cubicBezTo>
                      <a:pt x="38" y="12"/>
                      <a:pt x="33" y="2"/>
                      <a:pt x="27" y="1"/>
                    </a:cubicBezTo>
                    <a:cubicBezTo>
                      <a:pt x="21" y="0"/>
                      <a:pt x="5" y="4"/>
                      <a:pt x="3" y="10"/>
                    </a:cubicBezTo>
                    <a:cubicBezTo>
                      <a:pt x="0" y="17"/>
                      <a:pt x="9" y="24"/>
                      <a:pt x="11" y="30"/>
                    </a:cubicBezTo>
                    <a:cubicBezTo>
                      <a:pt x="15" y="40"/>
                      <a:pt x="21" y="48"/>
                      <a:pt x="20" y="5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75" name="Freeform 199">
                <a:extLst>
                  <a:ext uri="{FF2B5EF4-FFF2-40B4-BE49-F238E27FC236}">
                    <a16:creationId xmlns:a16="http://schemas.microsoft.com/office/drawing/2014/main" id="{75791696-B87B-413D-9966-4180CA791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" y="3400"/>
                <a:ext cx="311" cy="315"/>
              </a:xfrm>
              <a:custGeom>
                <a:avLst/>
                <a:gdLst>
                  <a:gd name="T0" fmla="*/ 4906 w 124"/>
                  <a:gd name="T1" fmla="*/ 4568 h 118"/>
                  <a:gd name="T2" fmla="*/ 3642 w 124"/>
                  <a:gd name="T3" fmla="*/ 4981 h 118"/>
                  <a:gd name="T4" fmla="*/ 2460 w 124"/>
                  <a:gd name="T5" fmla="*/ 5745 h 118"/>
                  <a:gd name="T6" fmla="*/ 2290 w 124"/>
                  <a:gd name="T7" fmla="*/ 4776 h 118"/>
                  <a:gd name="T8" fmla="*/ 2052 w 124"/>
                  <a:gd name="T9" fmla="*/ 3500 h 118"/>
                  <a:gd name="T10" fmla="*/ 710 w 124"/>
                  <a:gd name="T11" fmla="*/ 2224 h 118"/>
                  <a:gd name="T12" fmla="*/ 441 w 124"/>
                  <a:gd name="T13" fmla="*/ 854 h 118"/>
                  <a:gd name="T14" fmla="*/ 0 w 124"/>
                  <a:gd name="T15" fmla="*/ 456 h 118"/>
                  <a:gd name="T16" fmla="*/ 1106 w 124"/>
                  <a:gd name="T17" fmla="*/ 513 h 118"/>
                  <a:gd name="T18" fmla="*/ 2052 w 124"/>
                  <a:gd name="T19" fmla="*/ 854 h 118"/>
                  <a:gd name="T20" fmla="*/ 4196 w 124"/>
                  <a:gd name="T21" fmla="*/ 1583 h 1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118">
                    <a:moveTo>
                      <a:pt x="124" y="90"/>
                    </a:moveTo>
                    <a:cubicBezTo>
                      <a:pt x="113" y="81"/>
                      <a:pt x="102" y="91"/>
                      <a:pt x="92" y="98"/>
                    </a:cubicBezTo>
                    <a:cubicBezTo>
                      <a:pt x="86" y="102"/>
                      <a:pt x="69" y="118"/>
                      <a:pt x="62" y="113"/>
                    </a:cubicBezTo>
                    <a:cubicBezTo>
                      <a:pt x="57" y="110"/>
                      <a:pt x="59" y="99"/>
                      <a:pt x="58" y="94"/>
                    </a:cubicBezTo>
                    <a:cubicBezTo>
                      <a:pt x="57" y="85"/>
                      <a:pt x="55" y="77"/>
                      <a:pt x="52" y="69"/>
                    </a:cubicBezTo>
                    <a:cubicBezTo>
                      <a:pt x="43" y="50"/>
                      <a:pt x="39" y="46"/>
                      <a:pt x="18" y="44"/>
                    </a:cubicBezTo>
                    <a:cubicBezTo>
                      <a:pt x="20" y="40"/>
                      <a:pt x="13" y="23"/>
                      <a:pt x="11" y="17"/>
                    </a:cubicBezTo>
                    <a:cubicBezTo>
                      <a:pt x="9" y="14"/>
                      <a:pt x="2" y="11"/>
                      <a:pt x="0" y="9"/>
                    </a:cubicBezTo>
                    <a:cubicBezTo>
                      <a:pt x="1" y="8"/>
                      <a:pt x="20" y="6"/>
                      <a:pt x="28" y="10"/>
                    </a:cubicBezTo>
                    <a:cubicBezTo>
                      <a:pt x="38" y="15"/>
                      <a:pt x="41" y="14"/>
                      <a:pt x="52" y="17"/>
                    </a:cubicBezTo>
                    <a:cubicBezTo>
                      <a:pt x="78" y="24"/>
                      <a:pt x="102" y="0"/>
                      <a:pt x="106" y="31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76" name="Freeform 200">
                <a:extLst>
                  <a:ext uri="{FF2B5EF4-FFF2-40B4-BE49-F238E27FC236}">
                    <a16:creationId xmlns:a16="http://schemas.microsoft.com/office/drawing/2014/main" id="{1ABFB561-AE09-4F3A-AC99-DA5EC7C9F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" y="3080"/>
                <a:ext cx="110" cy="141"/>
              </a:xfrm>
              <a:custGeom>
                <a:avLst/>
                <a:gdLst>
                  <a:gd name="T0" fmla="*/ 1613 w 44"/>
                  <a:gd name="T1" fmla="*/ 2259 h 53"/>
                  <a:gd name="T2" fmla="*/ 1563 w 44"/>
                  <a:gd name="T3" fmla="*/ 1054 h 53"/>
                  <a:gd name="T4" fmla="*/ 1720 w 44"/>
                  <a:gd name="T5" fmla="*/ 907 h 53"/>
                  <a:gd name="T6" fmla="*/ 1408 w 44"/>
                  <a:gd name="T7" fmla="*/ 694 h 53"/>
                  <a:gd name="T8" fmla="*/ 833 w 44"/>
                  <a:gd name="T9" fmla="*/ 694 h 53"/>
                  <a:gd name="T10" fmla="*/ 470 w 44"/>
                  <a:gd name="T11" fmla="*/ 452 h 53"/>
                  <a:gd name="T12" fmla="*/ 125 w 44"/>
                  <a:gd name="T13" fmla="*/ 1202 h 53"/>
                  <a:gd name="T14" fmla="*/ 50 w 44"/>
                  <a:gd name="T15" fmla="*/ 1450 h 53"/>
                  <a:gd name="T16" fmla="*/ 125 w 44"/>
                  <a:gd name="T17" fmla="*/ 2110 h 53"/>
                  <a:gd name="T18" fmla="*/ 1145 w 44"/>
                  <a:gd name="T19" fmla="*/ 2597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53">
                    <a:moveTo>
                      <a:pt x="41" y="45"/>
                    </a:moveTo>
                    <a:cubicBezTo>
                      <a:pt x="34" y="41"/>
                      <a:pt x="37" y="26"/>
                      <a:pt x="40" y="21"/>
                    </a:cubicBezTo>
                    <a:cubicBezTo>
                      <a:pt x="41" y="19"/>
                      <a:pt x="43" y="20"/>
                      <a:pt x="44" y="18"/>
                    </a:cubicBezTo>
                    <a:cubicBezTo>
                      <a:pt x="44" y="14"/>
                      <a:pt x="38" y="14"/>
                      <a:pt x="36" y="14"/>
                    </a:cubicBezTo>
                    <a:cubicBezTo>
                      <a:pt x="31" y="14"/>
                      <a:pt x="26" y="14"/>
                      <a:pt x="21" y="14"/>
                    </a:cubicBezTo>
                    <a:cubicBezTo>
                      <a:pt x="16" y="13"/>
                      <a:pt x="15" y="12"/>
                      <a:pt x="12" y="9"/>
                    </a:cubicBezTo>
                    <a:cubicBezTo>
                      <a:pt x="1" y="0"/>
                      <a:pt x="5" y="17"/>
                      <a:pt x="3" y="24"/>
                    </a:cubicBezTo>
                    <a:cubicBezTo>
                      <a:pt x="3" y="26"/>
                      <a:pt x="1" y="29"/>
                      <a:pt x="1" y="29"/>
                    </a:cubicBezTo>
                    <a:cubicBezTo>
                      <a:pt x="0" y="33"/>
                      <a:pt x="2" y="38"/>
                      <a:pt x="3" y="42"/>
                    </a:cubicBezTo>
                    <a:cubicBezTo>
                      <a:pt x="8" y="53"/>
                      <a:pt x="18" y="52"/>
                      <a:pt x="29" y="52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77" name="Freeform 201">
                <a:extLst>
                  <a:ext uri="{FF2B5EF4-FFF2-40B4-BE49-F238E27FC236}">
                    <a16:creationId xmlns:a16="http://schemas.microsoft.com/office/drawing/2014/main" id="{61470C23-BB07-4928-943A-FAC942ECF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501"/>
                <a:ext cx="163" cy="326"/>
              </a:xfrm>
              <a:custGeom>
                <a:avLst/>
                <a:gdLst>
                  <a:gd name="T0" fmla="*/ 755 w 65"/>
                  <a:gd name="T1" fmla="*/ 0 h 122"/>
                  <a:gd name="T2" fmla="*/ 755 w 65"/>
                  <a:gd name="T3" fmla="*/ 56 h 122"/>
                  <a:gd name="T4" fmla="*/ 238 w 65"/>
                  <a:gd name="T5" fmla="*/ 2191 h 122"/>
                  <a:gd name="T6" fmla="*/ 50 w 65"/>
                  <a:gd name="T7" fmla="*/ 4390 h 122"/>
                  <a:gd name="T8" fmla="*/ 83 w 65"/>
                  <a:gd name="T9" fmla="*/ 5456 h 122"/>
                  <a:gd name="T10" fmla="*/ 629 w 65"/>
                  <a:gd name="T11" fmla="*/ 6218 h 122"/>
                  <a:gd name="T12" fmla="*/ 1497 w 65"/>
                  <a:gd name="T13" fmla="*/ 5456 h 122"/>
                  <a:gd name="T14" fmla="*/ 2051 w 65"/>
                  <a:gd name="T15" fmla="*/ 4027 h 122"/>
                  <a:gd name="T16" fmla="*/ 2101 w 65"/>
                  <a:gd name="T17" fmla="*/ 1585 h 122"/>
                  <a:gd name="T18" fmla="*/ 2332 w 65"/>
                  <a:gd name="T19" fmla="*/ 615 h 122"/>
                  <a:gd name="T20" fmla="*/ 2573 w 65"/>
                  <a:gd name="T21" fmla="*/ 0 h 122"/>
                  <a:gd name="T22" fmla="*/ 755 w 65"/>
                  <a:gd name="T23" fmla="*/ 0 h 1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22">
                    <a:moveTo>
                      <a:pt x="19" y="0"/>
                    </a:moveTo>
                    <a:cubicBezTo>
                      <a:pt x="19" y="0"/>
                      <a:pt x="19" y="1"/>
                      <a:pt x="19" y="1"/>
                    </a:cubicBezTo>
                    <a:cubicBezTo>
                      <a:pt x="14" y="14"/>
                      <a:pt x="9" y="29"/>
                      <a:pt x="6" y="43"/>
                    </a:cubicBezTo>
                    <a:cubicBezTo>
                      <a:pt x="3" y="57"/>
                      <a:pt x="1" y="71"/>
                      <a:pt x="1" y="86"/>
                    </a:cubicBezTo>
                    <a:cubicBezTo>
                      <a:pt x="1" y="93"/>
                      <a:pt x="0" y="100"/>
                      <a:pt x="2" y="107"/>
                    </a:cubicBezTo>
                    <a:cubicBezTo>
                      <a:pt x="4" y="115"/>
                      <a:pt x="8" y="121"/>
                      <a:pt x="16" y="122"/>
                    </a:cubicBezTo>
                    <a:cubicBezTo>
                      <a:pt x="25" y="122"/>
                      <a:pt x="32" y="113"/>
                      <a:pt x="38" y="107"/>
                    </a:cubicBezTo>
                    <a:cubicBezTo>
                      <a:pt x="52" y="79"/>
                      <a:pt x="52" y="79"/>
                      <a:pt x="52" y="79"/>
                    </a:cubicBezTo>
                    <a:cubicBezTo>
                      <a:pt x="45" y="64"/>
                      <a:pt x="49" y="44"/>
                      <a:pt x="53" y="31"/>
                    </a:cubicBezTo>
                    <a:cubicBezTo>
                      <a:pt x="55" y="24"/>
                      <a:pt x="57" y="18"/>
                      <a:pt x="59" y="12"/>
                    </a:cubicBezTo>
                    <a:cubicBezTo>
                      <a:pt x="61" y="8"/>
                      <a:pt x="63" y="4"/>
                      <a:pt x="65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78" name="Freeform 202">
                <a:extLst>
                  <a:ext uri="{FF2B5EF4-FFF2-40B4-BE49-F238E27FC236}">
                    <a16:creationId xmlns:a16="http://schemas.microsoft.com/office/drawing/2014/main" id="{62DE3F26-70D3-4FEC-A080-FEF92FD9F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2813"/>
                <a:ext cx="92" cy="75"/>
              </a:xfrm>
              <a:custGeom>
                <a:avLst/>
                <a:gdLst>
                  <a:gd name="T0" fmla="*/ 0 w 37"/>
                  <a:gd name="T1" fmla="*/ 0 h 28"/>
                  <a:gd name="T2" fmla="*/ 644 w 37"/>
                  <a:gd name="T3" fmla="*/ 1227 h 28"/>
                  <a:gd name="T4" fmla="*/ 1106 w 37"/>
                  <a:gd name="T5" fmla="*/ 560 h 28"/>
                  <a:gd name="T6" fmla="*/ 1335 w 37"/>
                  <a:gd name="T7" fmla="*/ 15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" h="28">
                    <a:moveTo>
                      <a:pt x="0" y="0"/>
                    </a:moveTo>
                    <a:cubicBezTo>
                      <a:pt x="2" y="6"/>
                      <a:pt x="5" y="28"/>
                      <a:pt x="17" y="24"/>
                    </a:cubicBezTo>
                    <a:cubicBezTo>
                      <a:pt x="21" y="23"/>
                      <a:pt x="25" y="14"/>
                      <a:pt x="29" y="11"/>
                    </a:cubicBezTo>
                    <a:cubicBezTo>
                      <a:pt x="33" y="7"/>
                      <a:pt x="37" y="11"/>
                      <a:pt x="35" y="3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79" name="Freeform 203">
                <a:extLst>
                  <a:ext uri="{FF2B5EF4-FFF2-40B4-BE49-F238E27FC236}">
                    <a16:creationId xmlns:a16="http://schemas.microsoft.com/office/drawing/2014/main" id="{515C8928-A87E-44B7-A4A0-4FFC45606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5" y="2848"/>
                <a:ext cx="135" cy="139"/>
              </a:xfrm>
              <a:custGeom>
                <a:avLst/>
                <a:gdLst>
                  <a:gd name="T0" fmla="*/ 0 w 54"/>
                  <a:gd name="T1" fmla="*/ 2657 h 52"/>
                  <a:gd name="T2" fmla="*/ 625 w 54"/>
                  <a:gd name="T3" fmla="*/ 1165 h 52"/>
                  <a:gd name="T4" fmla="*/ 908 w 54"/>
                  <a:gd name="T5" fmla="*/ 671 h 52"/>
                  <a:gd name="T6" fmla="*/ 1375 w 54"/>
                  <a:gd name="T7" fmla="*/ 0 h 52"/>
                  <a:gd name="T8" fmla="*/ 1533 w 54"/>
                  <a:gd name="T9" fmla="*/ 973 h 52"/>
                  <a:gd name="T10" fmla="*/ 2113 w 54"/>
                  <a:gd name="T11" fmla="*/ 1679 h 52"/>
                  <a:gd name="T12" fmla="*/ 1250 w 54"/>
                  <a:gd name="T13" fmla="*/ 2101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52">
                    <a:moveTo>
                      <a:pt x="0" y="52"/>
                    </a:moveTo>
                    <a:cubicBezTo>
                      <a:pt x="8" y="45"/>
                      <a:pt x="18" y="33"/>
                      <a:pt x="16" y="23"/>
                    </a:cubicBezTo>
                    <a:cubicBezTo>
                      <a:pt x="15" y="15"/>
                      <a:pt x="16" y="18"/>
                      <a:pt x="23" y="13"/>
                    </a:cubicBezTo>
                    <a:cubicBezTo>
                      <a:pt x="28" y="10"/>
                      <a:pt x="29" y="4"/>
                      <a:pt x="35" y="0"/>
                    </a:cubicBezTo>
                    <a:cubicBezTo>
                      <a:pt x="40" y="5"/>
                      <a:pt x="36" y="13"/>
                      <a:pt x="39" y="19"/>
                    </a:cubicBezTo>
                    <a:cubicBezTo>
                      <a:pt x="43" y="25"/>
                      <a:pt x="54" y="27"/>
                      <a:pt x="54" y="33"/>
                    </a:cubicBezTo>
                    <a:cubicBezTo>
                      <a:pt x="48" y="37"/>
                      <a:pt x="39" y="38"/>
                      <a:pt x="32" y="41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80" name="Freeform 204">
                <a:extLst>
                  <a:ext uri="{FF2B5EF4-FFF2-40B4-BE49-F238E27FC236}">
                    <a16:creationId xmlns:a16="http://schemas.microsoft.com/office/drawing/2014/main" id="{CB0821E1-7C45-40E2-8AE9-E6032B6AA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3368"/>
                <a:ext cx="235" cy="275"/>
              </a:xfrm>
              <a:custGeom>
                <a:avLst/>
                <a:gdLst>
                  <a:gd name="T0" fmla="*/ 470 w 94"/>
                  <a:gd name="T1" fmla="*/ 1220 h 103"/>
                  <a:gd name="T2" fmla="*/ 1645 w 94"/>
                  <a:gd name="T3" fmla="*/ 913 h 103"/>
                  <a:gd name="T4" fmla="*/ 2395 w 94"/>
                  <a:gd name="T5" fmla="*/ 307 h 103"/>
                  <a:gd name="T6" fmla="*/ 2970 w 94"/>
                  <a:gd name="T7" fmla="*/ 1426 h 103"/>
                  <a:gd name="T8" fmla="*/ 3408 w 94"/>
                  <a:gd name="T9" fmla="*/ 2531 h 103"/>
                  <a:gd name="T10" fmla="*/ 3408 w 94"/>
                  <a:gd name="T11" fmla="*/ 3714 h 103"/>
                  <a:gd name="T12" fmla="*/ 2708 w 94"/>
                  <a:gd name="T13" fmla="*/ 3770 h 103"/>
                  <a:gd name="T14" fmla="*/ 2000 w 94"/>
                  <a:gd name="T15" fmla="*/ 4170 h 103"/>
                  <a:gd name="T16" fmla="*/ 1533 w 94"/>
                  <a:gd name="T17" fmla="*/ 4934 h 103"/>
                  <a:gd name="T18" fmla="*/ 1613 w 94"/>
                  <a:gd name="T19" fmla="*/ 4226 h 103"/>
                  <a:gd name="T20" fmla="*/ 708 w 94"/>
                  <a:gd name="T21" fmla="*/ 2851 h 103"/>
                  <a:gd name="T22" fmla="*/ 0 w 94"/>
                  <a:gd name="T23" fmla="*/ 2587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4" h="103">
                    <a:moveTo>
                      <a:pt x="12" y="24"/>
                    </a:moveTo>
                    <a:cubicBezTo>
                      <a:pt x="21" y="24"/>
                      <a:pt x="34" y="22"/>
                      <a:pt x="42" y="18"/>
                    </a:cubicBezTo>
                    <a:cubicBezTo>
                      <a:pt x="49" y="13"/>
                      <a:pt x="52" y="0"/>
                      <a:pt x="61" y="6"/>
                    </a:cubicBezTo>
                    <a:cubicBezTo>
                      <a:pt x="67" y="11"/>
                      <a:pt x="71" y="21"/>
                      <a:pt x="76" y="28"/>
                    </a:cubicBezTo>
                    <a:cubicBezTo>
                      <a:pt x="82" y="35"/>
                      <a:pt x="85" y="41"/>
                      <a:pt x="87" y="50"/>
                    </a:cubicBezTo>
                    <a:cubicBezTo>
                      <a:pt x="89" y="57"/>
                      <a:pt x="94" y="69"/>
                      <a:pt x="87" y="73"/>
                    </a:cubicBezTo>
                    <a:cubicBezTo>
                      <a:pt x="82" y="77"/>
                      <a:pt x="74" y="75"/>
                      <a:pt x="69" y="74"/>
                    </a:cubicBezTo>
                    <a:cubicBezTo>
                      <a:pt x="59" y="73"/>
                      <a:pt x="58" y="76"/>
                      <a:pt x="51" y="82"/>
                    </a:cubicBezTo>
                    <a:cubicBezTo>
                      <a:pt x="47" y="86"/>
                      <a:pt x="43" y="93"/>
                      <a:pt x="39" y="97"/>
                    </a:cubicBezTo>
                    <a:cubicBezTo>
                      <a:pt x="30" y="103"/>
                      <a:pt x="42" y="90"/>
                      <a:pt x="41" y="83"/>
                    </a:cubicBezTo>
                    <a:cubicBezTo>
                      <a:pt x="40" y="75"/>
                      <a:pt x="26" y="60"/>
                      <a:pt x="18" y="56"/>
                    </a:cubicBezTo>
                    <a:cubicBezTo>
                      <a:pt x="12" y="53"/>
                      <a:pt x="5" y="58"/>
                      <a:pt x="0" y="51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81" name="Freeform 205">
                <a:extLst>
                  <a:ext uri="{FF2B5EF4-FFF2-40B4-BE49-F238E27FC236}">
                    <a16:creationId xmlns:a16="http://schemas.microsoft.com/office/drawing/2014/main" id="{6C987E07-B53B-4677-9592-838D72A18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" y="3595"/>
                <a:ext cx="211" cy="114"/>
              </a:xfrm>
              <a:custGeom>
                <a:avLst/>
                <a:gdLst>
                  <a:gd name="T0" fmla="*/ 0 w 84"/>
                  <a:gd name="T1" fmla="*/ 2124 h 43"/>
                  <a:gd name="T2" fmla="*/ 2630 w 84"/>
                  <a:gd name="T3" fmla="*/ 2124 h 43"/>
                  <a:gd name="T4" fmla="*/ 2580 w 84"/>
                  <a:gd name="T5" fmla="*/ 1885 h 43"/>
                  <a:gd name="T6" fmla="*/ 3343 w 84"/>
                  <a:gd name="T7" fmla="*/ 893 h 43"/>
                  <a:gd name="T8" fmla="*/ 997 w 84"/>
                  <a:gd name="T9" fmla="*/ 0 h 43"/>
                  <a:gd name="T10" fmla="*/ 0 w 84"/>
                  <a:gd name="T11" fmla="*/ 2124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43">
                    <a:moveTo>
                      <a:pt x="0" y="43"/>
                    </a:moveTo>
                    <a:cubicBezTo>
                      <a:pt x="66" y="43"/>
                      <a:pt x="66" y="43"/>
                      <a:pt x="66" y="43"/>
                    </a:cubicBezTo>
                    <a:cubicBezTo>
                      <a:pt x="66" y="41"/>
                      <a:pt x="65" y="39"/>
                      <a:pt x="65" y="38"/>
                    </a:cubicBezTo>
                    <a:cubicBezTo>
                      <a:pt x="67" y="23"/>
                      <a:pt x="73" y="24"/>
                      <a:pt x="84" y="18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6" y="11"/>
                      <a:pt x="4" y="28"/>
                      <a:pt x="0" y="43"/>
                    </a:cubicBez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2091" name="Freeform 206">
              <a:extLst>
                <a:ext uri="{FF2B5EF4-FFF2-40B4-BE49-F238E27FC236}">
                  <a16:creationId xmlns:a16="http://schemas.microsoft.com/office/drawing/2014/main" id="{8E793644-EB5F-4AA4-AB15-27D96332F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2533"/>
              <a:ext cx="170" cy="331"/>
            </a:xfrm>
            <a:custGeom>
              <a:avLst/>
              <a:gdLst>
                <a:gd name="T0" fmla="*/ 2658 w 68"/>
                <a:gd name="T1" fmla="*/ 662 h 124"/>
                <a:gd name="T2" fmla="*/ 708 w 68"/>
                <a:gd name="T3" fmla="*/ 307 h 124"/>
                <a:gd name="T4" fmla="*/ 50 w 68"/>
                <a:gd name="T5" fmla="*/ 2130 h 124"/>
                <a:gd name="T6" fmla="*/ 208 w 68"/>
                <a:gd name="T7" fmla="*/ 4469 h 124"/>
                <a:gd name="T8" fmla="*/ 1220 w 68"/>
                <a:gd name="T9" fmla="*/ 6300 h 124"/>
                <a:gd name="T10" fmla="*/ 1145 w 68"/>
                <a:gd name="T11" fmla="*/ 3249 h 124"/>
                <a:gd name="T12" fmla="*/ 1458 w 68"/>
                <a:gd name="T13" fmla="*/ 1981 h 124"/>
                <a:gd name="T14" fmla="*/ 2345 w 68"/>
                <a:gd name="T15" fmla="*/ 606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" h="124">
                  <a:moveTo>
                    <a:pt x="68" y="13"/>
                  </a:moveTo>
                  <a:cubicBezTo>
                    <a:pt x="56" y="1"/>
                    <a:pt x="32" y="0"/>
                    <a:pt x="18" y="6"/>
                  </a:cubicBezTo>
                  <a:cubicBezTo>
                    <a:pt x="1" y="14"/>
                    <a:pt x="0" y="25"/>
                    <a:pt x="1" y="42"/>
                  </a:cubicBezTo>
                  <a:cubicBezTo>
                    <a:pt x="2" y="58"/>
                    <a:pt x="1" y="74"/>
                    <a:pt x="5" y="88"/>
                  </a:cubicBezTo>
                  <a:cubicBezTo>
                    <a:pt x="8" y="101"/>
                    <a:pt x="16" y="124"/>
                    <a:pt x="31" y="124"/>
                  </a:cubicBezTo>
                  <a:cubicBezTo>
                    <a:pt x="30" y="105"/>
                    <a:pt x="24" y="84"/>
                    <a:pt x="29" y="64"/>
                  </a:cubicBezTo>
                  <a:cubicBezTo>
                    <a:pt x="31" y="56"/>
                    <a:pt x="35" y="48"/>
                    <a:pt x="37" y="39"/>
                  </a:cubicBezTo>
                  <a:cubicBezTo>
                    <a:pt x="40" y="29"/>
                    <a:pt x="47" y="14"/>
                    <a:pt x="60" y="12"/>
                  </a:cubicBezTo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092" name="Freeform 207">
              <a:extLst>
                <a:ext uri="{FF2B5EF4-FFF2-40B4-BE49-F238E27FC236}">
                  <a16:creationId xmlns:a16="http://schemas.microsoft.com/office/drawing/2014/main" id="{5DA2F154-9462-4F7B-82E3-EF4DD2706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" y="2731"/>
              <a:ext cx="193" cy="245"/>
            </a:xfrm>
            <a:custGeom>
              <a:avLst/>
              <a:gdLst>
                <a:gd name="T0" fmla="*/ 0 w 77"/>
                <a:gd name="T1" fmla="*/ 1816 h 92"/>
                <a:gd name="T2" fmla="*/ 521 w 77"/>
                <a:gd name="T3" fmla="*/ 2610 h 92"/>
                <a:gd name="T4" fmla="*/ 283 w 77"/>
                <a:gd name="T5" fmla="*/ 3568 h 92"/>
                <a:gd name="T6" fmla="*/ 942 w 77"/>
                <a:gd name="T7" fmla="*/ 4120 h 92"/>
                <a:gd name="T8" fmla="*/ 1464 w 77"/>
                <a:gd name="T9" fmla="*/ 4383 h 92"/>
                <a:gd name="T10" fmla="*/ 1777 w 77"/>
                <a:gd name="T11" fmla="*/ 3270 h 92"/>
                <a:gd name="T12" fmla="*/ 2727 w 77"/>
                <a:gd name="T13" fmla="*/ 1872 h 92"/>
                <a:gd name="T14" fmla="*/ 2882 w 77"/>
                <a:gd name="T15" fmla="*/ 546 h 92"/>
                <a:gd name="T16" fmla="*/ 2281 w 77"/>
                <a:gd name="T17" fmla="*/ 248 h 92"/>
                <a:gd name="T18" fmla="*/ 1622 w 77"/>
                <a:gd name="T19" fmla="*/ 0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7" h="92">
                  <a:moveTo>
                    <a:pt x="0" y="36"/>
                  </a:moveTo>
                  <a:cubicBezTo>
                    <a:pt x="2" y="45"/>
                    <a:pt x="10" y="45"/>
                    <a:pt x="13" y="52"/>
                  </a:cubicBezTo>
                  <a:cubicBezTo>
                    <a:pt x="16" y="58"/>
                    <a:pt x="10" y="66"/>
                    <a:pt x="7" y="71"/>
                  </a:cubicBezTo>
                  <a:cubicBezTo>
                    <a:pt x="11" y="77"/>
                    <a:pt x="18" y="78"/>
                    <a:pt x="24" y="82"/>
                  </a:cubicBezTo>
                  <a:cubicBezTo>
                    <a:pt x="28" y="84"/>
                    <a:pt x="33" y="87"/>
                    <a:pt x="37" y="87"/>
                  </a:cubicBezTo>
                  <a:cubicBezTo>
                    <a:pt x="57" y="92"/>
                    <a:pt x="45" y="77"/>
                    <a:pt x="45" y="65"/>
                  </a:cubicBezTo>
                  <a:cubicBezTo>
                    <a:pt x="46" y="53"/>
                    <a:pt x="63" y="48"/>
                    <a:pt x="69" y="37"/>
                  </a:cubicBezTo>
                  <a:cubicBezTo>
                    <a:pt x="73" y="31"/>
                    <a:pt x="77" y="18"/>
                    <a:pt x="73" y="11"/>
                  </a:cubicBezTo>
                  <a:cubicBezTo>
                    <a:pt x="70" y="5"/>
                    <a:pt x="65" y="6"/>
                    <a:pt x="58" y="5"/>
                  </a:cubicBezTo>
                  <a:cubicBezTo>
                    <a:pt x="52" y="4"/>
                    <a:pt x="47" y="1"/>
                    <a:pt x="41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093" name="Freeform 208">
              <a:extLst>
                <a:ext uri="{FF2B5EF4-FFF2-40B4-BE49-F238E27FC236}">
                  <a16:creationId xmlns:a16="http://schemas.microsoft.com/office/drawing/2014/main" id="{E5C28C3A-1DC3-49AD-99C1-2CD01B2A7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973"/>
              <a:ext cx="141" cy="187"/>
            </a:xfrm>
            <a:custGeom>
              <a:avLst/>
              <a:gdLst>
                <a:gd name="T0" fmla="*/ 1375 w 56"/>
                <a:gd name="T1" fmla="*/ 56 h 70"/>
                <a:gd name="T2" fmla="*/ 451 w 56"/>
                <a:gd name="T3" fmla="*/ 550 h 70"/>
                <a:gd name="T4" fmla="*/ 50 w 56"/>
                <a:gd name="T5" fmla="*/ 1071 h 70"/>
                <a:gd name="T6" fmla="*/ 451 w 56"/>
                <a:gd name="T7" fmla="*/ 1734 h 70"/>
                <a:gd name="T8" fmla="*/ 957 w 56"/>
                <a:gd name="T9" fmla="*/ 2191 h 70"/>
                <a:gd name="T10" fmla="*/ 1244 w 56"/>
                <a:gd name="T11" fmla="*/ 2861 h 70"/>
                <a:gd name="T12" fmla="*/ 1808 w 56"/>
                <a:gd name="T13" fmla="*/ 3160 h 70"/>
                <a:gd name="T14" fmla="*/ 2251 w 56"/>
                <a:gd name="T15" fmla="*/ 3510 h 70"/>
                <a:gd name="T16" fmla="*/ 1851 w 56"/>
                <a:gd name="T17" fmla="*/ 2703 h 70"/>
                <a:gd name="T18" fmla="*/ 1642 w 56"/>
                <a:gd name="T19" fmla="*/ 1827 h 70"/>
                <a:gd name="T20" fmla="*/ 1642 w 56"/>
                <a:gd name="T21" fmla="*/ 206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70">
                  <a:moveTo>
                    <a:pt x="34" y="1"/>
                  </a:moveTo>
                  <a:cubicBezTo>
                    <a:pt x="24" y="0"/>
                    <a:pt x="18" y="5"/>
                    <a:pt x="11" y="11"/>
                  </a:cubicBezTo>
                  <a:cubicBezTo>
                    <a:pt x="7" y="14"/>
                    <a:pt x="1" y="16"/>
                    <a:pt x="1" y="21"/>
                  </a:cubicBezTo>
                  <a:cubicBezTo>
                    <a:pt x="0" y="27"/>
                    <a:pt x="7" y="31"/>
                    <a:pt x="11" y="34"/>
                  </a:cubicBezTo>
                  <a:cubicBezTo>
                    <a:pt x="15" y="37"/>
                    <a:pt x="20" y="39"/>
                    <a:pt x="24" y="43"/>
                  </a:cubicBezTo>
                  <a:cubicBezTo>
                    <a:pt x="28" y="47"/>
                    <a:pt x="28" y="52"/>
                    <a:pt x="31" y="56"/>
                  </a:cubicBezTo>
                  <a:cubicBezTo>
                    <a:pt x="35" y="61"/>
                    <a:pt x="40" y="60"/>
                    <a:pt x="45" y="62"/>
                  </a:cubicBezTo>
                  <a:cubicBezTo>
                    <a:pt x="49" y="64"/>
                    <a:pt x="52" y="70"/>
                    <a:pt x="56" y="69"/>
                  </a:cubicBezTo>
                  <a:cubicBezTo>
                    <a:pt x="55" y="64"/>
                    <a:pt x="49" y="59"/>
                    <a:pt x="46" y="53"/>
                  </a:cubicBezTo>
                  <a:cubicBezTo>
                    <a:pt x="43" y="48"/>
                    <a:pt x="42" y="42"/>
                    <a:pt x="41" y="36"/>
                  </a:cubicBezTo>
                  <a:cubicBezTo>
                    <a:pt x="40" y="28"/>
                    <a:pt x="38" y="11"/>
                    <a:pt x="41" y="4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094" name="Freeform 209">
              <a:extLst>
                <a:ext uri="{FF2B5EF4-FFF2-40B4-BE49-F238E27FC236}">
                  <a16:creationId xmlns:a16="http://schemas.microsoft.com/office/drawing/2014/main" id="{EA8B7341-D464-48D4-8416-E77E971C0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3411"/>
              <a:ext cx="95" cy="192"/>
            </a:xfrm>
            <a:custGeom>
              <a:avLst/>
              <a:gdLst>
                <a:gd name="T0" fmla="*/ 1488 w 38"/>
                <a:gd name="T1" fmla="*/ 93 h 72"/>
                <a:gd name="T2" fmla="*/ 625 w 38"/>
                <a:gd name="T3" fmla="*/ 2581 h 72"/>
                <a:gd name="T4" fmla="*/ 470 w 38"/>
                <a:gd name="T5" fmla="*/ 3435 h 72"/>
                <a:gd name="T6" fmla="*/ 0 w 38"/>
                <a:gd name="T7" fmla="*/ 3584 h 72"/>
                <a:gd name="T8" fmla="*/ 283 w 38"/>
                <a:gd name="T9" fmla="*/ 1877 h 72"/>
                <a:gd name="T10" fmla="*/ 158 w 38"/>
                <a:gd name="T11" fmla="*/ 605 h 72"/>
                <a:gd name="T12" fmla="*/ 438 w 38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72">
                  <a:moveTo>
                    <a:pt x="38" y="2"/>
                  </a:moveTo>
                  <a:cubicBezTo>
                    <a:pt x="22" y="13"/>
                    <a:pt x="19" y="32"/>
                    <a:pt x="16" y="51"/>
                  </a:cubicBezTo>
                  <a:cubicBezTo>
                    <a:pt x="15" y="56"/>
                    <a:pt x="16" y="64"/>
                    <a:pt x="12" y="68"/>
                  </a:cubicBezTo>
                  <a:cubicBezTo>
                    <a:pt x="9" y="70"/>
                    <a:pt x="3" y="72"/>
                    <a:pt x="0" y="71"/>
                  </a:cubicBezTo>
                  <a:cubicBezTo>
                    <a:pt x="7" y="62"/>
                    <a:pt x="6" y="49"/>
                    <a:pt x="7" y="37"/>
                  </a:cubicBezTo>
                  <a:cubicBezTo>
                    <a:pt x="8" y="30"/>
                    <a:pt x="4" y="19"/>
                    <a:pt x="4" y="12"/>
                  </a:cubicBezTo>
                  <a:cubicBezTo>
                    <a:pt x="4" y="6"/>
                    <a:pt x="9" y="6"/>
                    <a:pt x="11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095" name="Freeform 210">
              <a:extLst>
                <a:ext uri="{FF2B5EF4-FFF2-40B4-BE49-F238E27FC236}">
                  <a16:creationId xmlns:a16="http://schemas.microsoft.com/office/drawing/2014/main" id="{7BB7F784-5DA5-4689-AFF6-AEA70AA1C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3389"/>
              <a:ext cx="182" cy="302"/>
            </a:xfrm>
            <a:custGeom>
              <a:avLst/>
              <a:gdLst>
                <a:gd name="T0" fmla="*/ 0 w 73"/>
                <a:gd name="T1" fmla="*/ 1585 h 113"/>
                <a:gd name="T2" fmla="*/ 342 w 73"/>
                <a:gd name="T3" fmla="*/ 1277 h 113"/>
                <a:gd name="T4" fmla="*/ 808 w 73"/>
                <a:gd name="T5" fmla="*/ 1951 h 113"/>
                <a:gd name="T6" fmla="*/ 932 w 73"/>
                <a:gd name="T7" fmla="*/ 3015 h 113"/>
                <a:gd name="T8" fmla="*/ 1237 w 73"/>
                <a:gd name="T9" fmla="*/ 3878 h 113"/>
                <a:gd name="T10" fmla="*/ 1735 w 73"/>
                <a:gd name="T11" fmla="*/ 5000 h 113"/>
                <a:gd name="T12" fmla="*/ 2324 w 73"/>
                <a:gd name="T13" fmla="*/ 5514 h 113"/>
                <a:gd name="T14" fmla="*/ 2822 w 73"/>
                <a:gd name="T15" fmla="*/ 5765 h 113"/>
                <a:gd name="T16" fmla="*/ 1628 w 73"/>
                <a:gd name="T17" fmla="*/ 3514 h 113"/>
                <a:gd name="T18" fmla="*/ 1815 w 73"/>
                <a:gd name="T19" fmla="*/ 1165 h 113"/>
                <a:gd name="T20" fmla="*/ 1237 w 73"/>
                <a:gd name="T21" fmla="*/ 307 h 113"/>
                <a:gd name="T22" fmla="*/ 75 w 73"/>
                <a:gd name="T23" fmla="*/ 363 h 1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3" h="113">
                  <a:moveTo>
                    <a:pt x="0" y="31"/>
                  </a:moveTo>
                  <a:cubicBezTo>
                    <a:pt x="2" y="28"/>
                    <a:pt x="5" y="25"/>
                    <a:pt x="9" y="25"/>
                  </a:cubicBezTo>
                  <a:cubicBezTo>
                    <a:pt x="17" y="24"/>
                    <a:pt x="19" y="31"/>
                    <a:pt x="21" y="38"/>
                  </a:cubicBezTo>
                  <a:cubicBezTo>
                    <a:pt x="22" y="45"/>
                    <a:pt x="22" y="52"/>
                    <a:pt x="24" y="59"/>
                  </a:cubicBezTo>
                  <a:cubicBezTo>
                    <a:pt x="26" y="65"/>
                    <a:pt x="30" y="70"/>
                    <a:pt x="32" y="76"/>
                  </a:cubicBezTo>
                  <a:cubicBezTo>
                    <a:pt x="35" y="85"/>
                    <a:pt x="37" y="92"/>
                    <a:pt x="45" y="98"/>
                  </a:cubicBezTo>
                  <a:cubicBezTo>
                    <a:pt x="49" y="102"/>
                    <a:pt x="55" y="106"/>
                    <a:pt x="60" y="108"/>
                  </a:cubicBezTo>
                  <a:cubicBezTo>
                    <a:pt x="64" y="110"/>
                    <a:pt x="70" y="109"/>
                    <a:pt x="73" y="113"/>
                  </a:cubicBezTo>
                  <a:cubicBezTo>
                    <a:pt x="59" y="106"/>
                    <a:pt x="45" y="85"/>
                    <a:pt x="42" y="69"/>
                  </a:cubicBezTo>
                  <a:cubicBezTo>
                    <a:pt x="39" y="53"/>
                    <a:pt x="37" y="36"/>
                    <a:pt x="47" y="23"/>
                  </a:cubicBezTo>
                  <a:cubicBezTo>
                    <a:pt x="38" y="20"/>
                    <a:pt x="39" y="11"/>
                    <a:pt x="32" y="6"/>
                  </a:cubicBezTo>
                  <a:cubicBezTo>
                    <a:pt x="25" y="0"/>
                    <a:pt x="8" y="2"/>
                    <a:pt x="2" y="7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096" name="Freeform 211">
              <a:extLst>
                <a:ext uri="{FF2B5EF4-FFF2-40B4-BE49-F238E27FC236}">
                  <a16:creationId xmlns:a16="http://schemas.microsoft.com/office/drawing/2014/main" id="{8EE21428-BE28-47D0-8618-43D4BE7B9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317"/>
              <a:ext cx="210" cy="248"/>
            </a:xfrm>
            <a:custGeom>
              <a:avLst/>
              <a:gdLst>
                <a:gd name="T0" fmla="*/ 708 w 84"/>
                <a:gd name="T1" fmla="*/ 661 h 93"/>
                <a:gd name="T2" fmla="*/ 1533 w 84"/>
                <a:gd name="T3" fmla="*/ 205 h 93"/>
                <a:gd name="T4" fmla="*/ 2083 w 84"/>
                <a:gd name="T5" fmla="*/ 205 h 93"/>
                <a:gd name="T6" fmla="*/ 1533 w 84"/>
                <a:gd name="T7" fmla="*/ 704 h 93"/>
                <a:gd name="T8" fmla="*/ 1458 w 84"/>
                <a:gd name="T9" fmla="*/ 1613 h 93"/>
                <a:gd name="T10" fmla="*/ 2550 w 84"/>
                <a:gd name="T11" fmla="*/ 2125 h 93"/>
                <a:gd name="T12" fmla="*/ 2938 w 84"/>
                <a:gd name="T13" fmla="*/ 2675 h 93"/>
                <a:gd name="T14" fmla="*/ 3250 w 84"/>
                <a:gd name="T15" fmla="*/ 3640 h 93"/>
                <a:gd name="T16" fmla="*/ 2470 w 84"/>
                <a:gd name="T17" fmla="*/ 4096 h 93"/>
                <a:gd name="T18" fmla="*/ 2113 w 84"/>
                <a:gd name="T19" fmla="*/ 4701 h 93"/>
                <a:gd name="T20" fmla="*/ 1488 w 84"/>
                <a:gd name="T21" fmla="*/ 3037 h 93"/>
                <a:gd name="T22" fmla="*/ 0 w 84"/>
                <a:gd name="T23" fmla="*/ 2525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93">
                  <a:moveTo>
                    <a:pt x="18" y="13"/>
                  </a:moveTo>
                  <a:cubicBezTo>
                    <a:pt x="25" y="10"/>
                    <a:pt x="31" y="6"/>
                    <a:pt x="39" y="4"/>
                  </a:cubicBezTo>
                  <a:cubicBezTo>
                    <a:pt x="43" y="3"/>
                    <a:pt x="49" y="0"/>
                    <a:pt x="53" y="4"/>
                  </a:cubicBezTo>
                  <a:cubicBezTo>
                    <a:pt x="46" y="7"/>
                    <a:pt x="43" y="7"/>
                    <a:pt x="39" y="14"/>
                  </a:cubicBezTo>
                  <a:cubicBezTo>
                    <a:pt x="35" y="20"/>
                    <a:pt x="31" y="25"/>
                    <a:pt x="37" y="32"/>
                  </a:cubicBezTo>
                  <a:cubicBezTo>
                    <a:pt x="44" y="39"/>
                    <a:pt x="56" y="38"/>
                    <a:pt x="65" y="42"/>
                  </a:cubicBezTo>
                  <a:cubicBezTo>
                    <a:pt x="69" y="45"/>
                    <a:pt x="72" y="48"/>
                    <a:pt x="75" y="53"/>
                  </a:cubicBezTo>
                  <a:cubicBezTo>
                    <a:pt x="78" y="57"/>
                    <a:pt x="84" y="67"/>
                    <a:pt x="83" y="72"/>
                  </a:cubicBezTo>
                  <a:cubicBezTo>
                    <a:pt x="75" y="73"/>
                    <a:pt x="68" y="73"/>
                    <a:pt x="63" y="81"/>
                  </a:cubicBezTo>
                  <a:cubicBezTo>
                    <a:pt x="60" y="85"/>
                    <a:pt x="61" y="93"/>
                    <a:pt x="54" y="93"/>
                  </a:cubicBezTo>
                  <a:cubicBezTo>
                    <a:pt x="49" y="82"/>
                    <a:pt x="43" y="71"/>
                    <a:pt x="38" y="60"/>
                  </a:cubicBezTo>
                  <a:cubicBezTo>
                    <a:pt x="31" y="48"/>
                    <a:pt x="12" y="40"/>
                    <a:pt x="0" y="5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097" name="Freeform 212">
              <a:extLst>
                <a:ext uri="{FF2B5EF4-FFF2-40B4-BE49-F238E27FC236}">
                  <a16:creationId xmlns:a16="http://schemas.microsoft.com/office/drawing/2014/main" id="{402E38DC-0401-4421-AAD6-8554E2479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3397"/>
              <a:ext cx="162" cy="230"/>
            </a:xfrm>
            <a:custGeom>
              <a:avLst/>
              <a:gdLst>
                <a:gd name="T0" fmla="*/ 0 w 65"/>
                <a:gd name="T1" fmla="*/ 1495 h 86"/>
                <a:gd name="T2" fmla="*/ 728 w 65"/>
                <a:gd name="T3" fmla="*/ 3062 h 86"/>
                <a:gd name="T4" fmla="*/ 1702 w 65"/>
                <a:gd name="T5" fmla="*/ 4399 h 86"/>
                <a:gd name="T6" fmla="*/ 2044 w 65"/>
                <a:gd name="T7" fmla="*/ 3942 h 86"/>
                <a:gd name="T8" fmla="*/ 2510 w 65"/>
                <a:gd name="T9" fmla="*/ 3790 h 86"/>
                <a:gd name="T10" fmla="*/ 2323 w 65"/>
                <a:gd name="T11" fmla="*/ 3268 h 86"/>
                <a:gd name="T12" fmla="*/ 1939 w 65"/>
                <a:gd name="T13" fmla="*/ 2145 h 86"/>
                <a:gd name="T14" fmla="*/ 1548 w 65"/>
                <a:gd name="T15" fmla="*/ 973 h 86"/>
                <a:gd name="T16" fmla="*/ 155 w 65"/>
                <a:gd name="T17" fmla="*/ 457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86">
                  <a:moveTo>
                    <a:pt x="0" y="29"/>
                  </a:moveTo>
                  <a:cubicBezTo>
                    <a:pt x="10" y="35"/>
                    <a:pt x="13" y="51"/>
                    <a:pt x="19" y="60"/>
                  </a:cubicBezTo>
                  <a:cubicBezTo>
                    <a:pt x="26" y="70"/>
                    <a:pt x="35" y="77"/>
                    <a:pt x="44" y="86"/>
                  </a:cubicBezTo>
                  <a:cubicBezTo>
                    <a:pt x="47" y="83"/>
                    <a:pt x="48" y="79"/>
                    <a:pt x="53" y="77"/>
                  </a:cubicBezTo>
                  <a:cubicBezTo>
                    <a:pt x="58" y="76"/>
                    <a:pt x="65" y="80"/>
                    <a:pt x="65" y="74"/>
                  </a:cubicBezTo>
                  <a:cubicBezTo>
                    <a:pt x="64" y="71"/>
                    <a:pt x="61" y="66"/>
                    <a:pt x="60" y="64"/>
                  </a:cubicBezTo>
                  <a:cubicBezTo>
                    <a:pt x="56" y="56"/>
                    <a:pt x="53" y="49"/>
                    <a:pt x="50" y="42"/>
                  </a:cubicBezTo>
                  <a:cubicBezTo>
                    <a:pt x="47" y="35"/>
                    <a:pt x="45" y="25"/>
                    <a:pt x="40" y="19"/>
                  </a:cubicBezTo>
                  <a:cubicBezTo>
                    <a:pt x="32" y="10"/>
                    <a:pt x="16" y="0"/>
                    <a:pt x="4" y="9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098" name="Freeform 213">
              <a:extLst>
                <a:ext uri="{FF2B5EF4-FFF2-40B4-BE49-F238E27FC236}">
                  <a16:creationId xmlns:a16="http://schemas.microsoft.com/office/drawing/2014/main" id="{523FA50A-C7E6-4DE7-B896-417C7D99B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3627"/>
              <a:ext cx="90" cy="88"/>
            </a:xfrm>
            <a:custGeom>
              <a:avLst/>
              <a:gdLst>
                <a:gd name="T0" fmla="*/ 50 w 36"/>
                <a:gd name="T1" fmla="*/ 93 h 33"/>
                <a:gd name="T2" fmla="*/ 0 w 36"/>
                <a:gd name="T3" fmla="*/ 1571 h 33"/>
                <a:gd name="T4" fmla="*/ 1408 w 36"/>
                <a:gd name="T5" fmla="*/ 1571 h 33"/>
                <a:gd name="T6" fmla="*/ 863 w 36"/>
                <a:gd name="T7" fmla="*/ 760 h 33"/>
                <a:gd name="T8" fmla="*/ 313 w 36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3">
                  <a:moveTo>
                    <a:pt x="1" y="2"/>
                  </a:moveTo>
                  <a:cubicBezTo>
                    <a:pt x="5" y="12"/>
                    <a:pt x="11" y="23"/>
                    <a:pt x="0" y="31"/>
                  </a:cubicBezTo>
                  <a:cubicBezTo>
                    <a:pt x="12" y="28"/>
                    <a:pt x="25" y="33"/>
                    <a:pt x="36" y="31"/>
                  </a:cubicBezTo>
                  <a:cubicBezTo>
                    <a:pt x="31" y="26"/>
                    <a:pt x="26" y="20"/>
                    <a:pt x="22" y="15"/>
                  </a:cubicBezTo>
                  <a:cubicBezTo>
                    <a:pt x="17" y="9"/>
                    <a:pt x="12" y="5"/>
                    <a:pt x="8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099" name="Freeform 214">
              <a:extLst>
                <a:ext uri="{FF2B5EF4-FFF2-40B4-BE49-F238E27FC236}">
                  <a16:creationId xmlns:a16="http://schemas.microsoft.com/office/drawing/2014/main" id="{A453528C-E70E-4D87-BA33-FE4D000C6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" y="3408"/>
              <a:ext cx="53" cy="51"/>
            </a:xfrm>
            <a:custGeom>
              <a:avLst/>
              <a:gdLst>
                <a:gd name="T0" fmla="*/ 0 w 21"/>
                <a:gd name="T1" fmla="*/ 56 h 19"/>
                <a:gd name="T2" fmla="*/ 853 w 21"/>
                <a:gd name="T3" fmla="*/ 252 h 19"/>
                <a:gd name="T4" fmla="*/ 401 w 21"/>
                <a:gd name="T5" fmla="*/ 988 h 19"/>
                <a:gd name="T6" fmla="*/ 0 w 21"/>
                <a:gd name="T7" fmla="*/ 518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9">
                  <a:moveTo>
                    <a:pt x="0" y="1"/>
                  </a:moveTo>
                  <a:cubicBezTo>
                    <a:pt x="8" y="1"/>
                    <a:pt x="12" y="0"/>
                    <a:pt x="21" y="5"/>
                  </a:cubicBezTo>
                  <a:cubicBezTo>
                    <a:pt x="15" y="9"/>
                    <a:pt x="8" y="10"/>
                    <a:pt x="10" y="19"/>
                  </a:cubicBezTo>
                  <a:cubicBezTo>
                    <a:pt x="7" y="16"/>
                    <a:pt x="5" y="10"/>
                    <a:pt x="0" y="10"/>
                  </a:cubicBezTo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00" name="Freeform 215">
              <a:extLst>
                <a:ext uri="{FF2B5EF4-FFF2-40B4-BE49-F238E27FC236}">
                  <a16:creationId xmlns:a16="http://schemas.microsoft.com/office/drawing/2014/main" id="{66C071E6-910E-4B41-B0B0-AD659208B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" y="3421"/>
              <a:ext cx="141" cy="216"/>
            </a:xfrm>
            <a:custGeom>
              <a:avLst/>
              <a:gdLst>
                <a:gd name="T0" fmla="*/ 0 w 56"/>
                <a:gd name="T1" fmla="*/ 2637 h 81"/>
                <a:gd name="T2" fmla="*/ 285 w 56"/>
                <a:gd name="T3" fmla="*/ 2483 h 81"/>
                <a:gd name="T4" fmla="*/ 640 w 56"/>
                <a:gd name="T5" fmla="*/ 2368 h 81"/>
                <a:gd name="T6" fmla="*/ 1244 w 56"/>
                <a:gd name="T7" fmla="*/ 1763 h 81"/>
                <a:gd name="T8" fmla="*/ 1483 w 56"/>
                <a:gd name="T9" fmla="*/ 909 h 81"/>
                <a:gd name="T10" fmla="*/ 1692 w 56"/>
                <a:gd name="T11" fmla="*/ 0 h 81"/>
                <a:gd name="T12" fmla="*/ 1768 w 56"/>
                <a:gd name="T13" fmla="*/ 1421 h 81"/>
                <a:gd name="T14" fmla="*/ 2168 w 56"/>
                <a:gd name="T15" fmla="*/ 2525 h 81"/>
                <a:gd name="T16" fmla="*/ 2201 w 56"/>
                <a:gd name="T17" fmla="*/ 3093 h 81"/>
                <a:gd name="T18" fmla="*/ 1768 w 56"/>
                <a:gd name="T19" fmla="*/ 3392 h 81"/>
                <a:gd name="T20" fmla="*/ 1375 w 56"/>
                <a:gd name="T21" fmla="*/ 3699 h 81"/>
                <a:gd name="T22" fmla="*/ 1166 w 56"/>
                <a:gd name="T23" fmla="*/ 4096 h 81"/>
                <a:gd name="T24" fmla="*/ 368 w 56"/>
                <a:gd name="T25" fmla="*/ 3336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81">
                  <a:moveTo>
                    <a:pt x="0" y="52"/>
                  </a:moveTo>
                  <a:cubicBezTo>
                    <a:pt x="2" y="52"/>
                    <a:pt x="4" y="50"/>
                    <a:pt x="7" y="49"/>
                  </a:cubicBezTo>
                  <a:cubicBezTo>
                    <a:pt x="10" y="47"/>
                    <a:pt x="12" y="48"/>
                    <a:pt x="16" y="47"/>
                  </a:cubicBezTo>
                  <a:cubicBezTo>
                    <a:pt x="21" y="46"/>
                    <a:pt x="29" y="40"/>
                    <a:pt x="31" y="35"/>
                  </a:cubicBezTo>
                  <a:cubicBezTo>
                    <a:pt x="34" y="31"/>
                    <a:pt x="36" y="24"/>
                    <a:pt x="37" y="18"/>
                  </a:cubicBezTo>
                  <a:cubicBezTo>
                    <a:pt x="38" y="12"/>
                    <a:pt x="40" y="6"/>
                    <a:pt x="42" y="0"/>
                  </a:cubicBezTo>
                  <a:cubicBezTo>
                    <a:pt x="41" y="9"/>
                    <a:pt x="41" y="19"/>
                    <a:pt x="44" y="28"/>
                  </a:cubicBezTo>
                  <a:cubicBezTo>
                    <a:pt x="47" y="36"/>
                    <a:pt x="52" y="43"/>
                    <a:pt x="54" y="50"/>
                  </a:cubicBezTo>
                  <a:cubicBezTo>
                    <a:pt x="55" y="52"/>
                    <a:pt x="56" y="59"/>
                    <a:pt x="55" y="61"/>
                  </a:cubicBezTo>
                  <a:cubicBezTo>
                    <a:pt x="54" y="64"/>
                    <a:pt x="47" y="65"/>
                    <a:pt x="44" y="67"/>
                  </a:cubicBezTo>
                  <a:cubicBezTo>
                    <a:pt x="41" y="68"/>
                    <a:pt x="37" y="70"/>
                    <a:pt x="34" y="73"/>
                  </a:cubicBezTo>
                  <a:cubicBezTo>
                    <a:pt x="32" y="76"/>
                    <a:pt x="32" y="79"/>
                    <a:pt x="29" y="81"/>
                  </a:cubicBezTo>
                  <a:cubicBezTo>
                    <a:pt x="26" y="74"/>
                    <a:pt x="16" y="67"/>
                    <a:pt x="9" y="66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01" name="Freeform 216">
              <a:extLst>
                <a:ext uri="{FF2B5EF4-FFF2-40B4-BE49-F238E27FC236}">
                  <a16:creationId xmlns:a16="http://schemas.microsoft.com/office/drawing/2014/main" id="{C0D893B9-46C9-486E-AA47-7D2E4DD50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3328"/>
              <a:ext cx="60" cy="275"/>
            </a:xfrm>
            <a:custGeom>
              <a:avLst/>
              <a:gdLst>
                <a:gd name="T0" fmla="*/ 938 w 24"/>
                <a:gd name="T1" fmla="*/ 0 h 103"/>
                <a:gd name="T2" fmla="*/ 750 w 24"/>
                <a:gd name="T3" fmla="*/ 550 h 103"/>
                <a:gd name="T4" fmla="*/ 550 w 24"/>
                <a:gd name="T5" fmla="*/ 1525 h 103"/>
                <a:gd name="T6" fmla="*/ 438 w 24"/>
                <a:gd name="T7" fmla="*/ 3158 h 103"/>
                <a:gd name="T8" fmla="*/ 470 w 24"/>
                <a:gd name="T9" fmla="*/ 4320 h 103"/>
                <a:gd name="T10" fmla="*/ 595 w 24"/>
                <a:gd name="T11" fmla="*/ 5233 h 103"/>
                <a:gd name="T12" fmla="*/ 83 w 24"/>
                <a:gd name="T13" fmla="*/ 3466 h 103"/>
                <a:gd name="T14" fmla="*/ 50 w 24"/>
                <a:gd name="T15" fmla="*/ 2280 h 103"/>
                <a:gd name="T16" fmla="*/ 363 w 24"/>
                <a:gd name="T17" fmla="*/ 1068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03">
                  <a:moveTo>
                    <a:pt x="24" y="0"/>
                  </a:moveTo>
                  <a:cubicBezTo>
                    <a:pt x="23" y="4"/>
                    <a:pt x="21" y="8"/>
                    <a:pt x="19" y="11"/>
                  </a:cubicBezTo>
                  <a:cubicBezTo>
                    <a:pt x="16" y="17"/>
                    <a:pt x="15" y="23"/>
                    <a:pt x="14" y="30"/>
                  </a:cubicBezTo>
                  <a:cubicBezTo>
                    <a:pt x="12" y="40"/>
                    <a:pt x="10" y="51"/>
                    <a:pt x="11" y="62"/>
                  </a:cubicBezTo>
                  <a:cubicBezTo>
                    <a:pt x="12" y="70"/>
                    <a:pt x="11" y="77"/>
                    <a:pt x="12" y="85"/>
                  </a:cubicBezTo>
                  <a:cubicBezTo>
                    <a:pt x="13" y="91"/>
                    <a:pt x="16" y="97"/>
                    <a:pt x="15" y="103"/>
                  </a:cubicBezTo>
                  <a:cubicBezTo>
                    <a:pt x="10" y="91"/>
                    <a:pt x="4" y="81"/>
                    <a:pt x="2" y="68"/>
                  </a:cubicBezTo>
                  <a:cubicBezTo>
                    <a:pt x="0" y="61"/>
                    <a:pt x="0" y="53"/>
                    <a:pt x="1" y="45"/>
                  </a:cubicBezTo>
                  <a:cubicBezTo>
                    <a:pt x="2" y="37"/>
                    <a:pt x="8" y="30"/>
                    <a:pt x="9" y="21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02" name="Freeform 217">
              <a:extLst>
                <a:ext uri="{FF2B5EF4-FFF2-40B4-BE49-F238E27FC236}">
                  <a16:creationId xmlns:a16="http://schemas.microsoft.com/office/drawing/2014/main" id="{8B4C59B3-FA25-420C-9206-538DABD60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3587"/>
              <a:ext cx="141" cy="106"/>
            </a:xfrm>
            <a:custGeom>
              <a:avLst/>
              <a:gdLst>
                <a:gd name="T0" fmla="*/ 242 w 56"/>
                <a:gd name="T1" fmla="*/ 893 h 40"/>
                <a:gd name="T2" fmla="*/ 768 w 56"/>
                <a:gd name="T3" fmla="*/ 779 h 40"/>
                <a:gd name="T4" fmla="*/ 1324 w 56"/>
                <a:gd name="T5" fmla="*/ 1195 h 40"/>
                <a:gd name="T6" fmla="*/ 1244 w 56"/>
                <a:gd name="T7" fmla="*/ 1916 h 40"/>
                <a:gd name="T8" fmla="*/ 2042 w 56"/>
                <a:gd name="T9" fmla="*/ 1728 h 40"/>
                <a:gd name="T10" fmla="*/ 1851 w 56"/>
                <a:gd name="T11" fmla="*/ 835 h 40"/>
                <a:gd name="T12" fmla="*/ 874 w 56"/>
                <a:gd name="T13" fmla="*/ 56 h 40"/>
                <a:gd name="T14" fmla="*/ 0 w 56"/>
                <a:gd name="T15" fmla="*/ 54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" h="40">
                  <a:moveTo>
                    <a:pt x="6" y="18"/>
                  </a:moveTo>
                  <a:cubicBezTo>
                    <a:pt x="11" y="17"/>
                    <a:pt x="14" y="14"/>
                    <a:pt x="19" y="16"/>
                  </a:cubicBezTo>
                  <a:cubicBezTo>
                    <a:pt x="23" y="17"/>
                    <a:pt x="30" y="21"/>
                    <a:pt x="33" y="24"/>
                  </a:cubicBezTo>
                  <a:cubicBezTo>
                    <a:pt x="37" y="29"/>
                    <a:pt x="37" y="36"/>
                    <a:pt x="31" y="39"/>
                  </a:cubicBezTo>
                  <a:cubicBezTo>
                    <a:pt x="37" y="39"/>
                    <a:pt x="46" y="40"/>
                    <a:pt x="51" y="35"/>
                  </a:cubicBezTo>
                  <a:cubicBezTo>
                    <a:pt x="56" y="30"/>
                    <a:pt x="49" y="22"/>
                    <a:pt x="46" y="17"/>
                  </a:cubicBezTo>
                  <a:cubicBezTo>
                    <a:pt x="40" y="8"/>
                    <a:pt x="33" y="2"/>
                    <a:pt x="22" y="1"/>
                  </a:cubicBezTo>
                  <a:cubicBezTo>
                    <a:pt x="15" y="0"/>
                    <a:pt x="2" y="3"/>
                    <a:pt x="0" y="11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03" name="Freeform 218">
              <a:extLst>
                <a:ext uri="{FF2B5EF4-FFF2-40B4-BE49-F238E27FC236}">
                  <a16:creationId xmlns:a16="http://schemas.microsoft.com/office/drawing/2014/main" id="{9C18B068-0BBB-42A1-BE95-A2F6DCCF0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3213"/>
              <a:ext cx="241" cy="278"/>
            </a:xfrm>
            <a:custGeom>
              <a:avLst/>
              <a:gdLst>
                <a:gd name="T0" fmla="*/ 158 w 96"/>
                <a:gd name="T1" fmla="*/ 1072 h 104"/>
                <a:gd name="T2" fmla="*/ 1268 w 96"/>
                <a:gd name="T3" fmla="*/ 1893 h 104"/>
                <a:gd name="T4" fmla="*/ 2387 w 96"/>
                <a:gd name="T5" fmla="*/ 3114 h 104"/>
                <a:gd name="T6" fmla="*/ 3100 w 96"/>
                <a:gd name="T7" fmla="*/ 4181 h 104"/>
                <a:gd name="T8" fmla="*/ 3730 w 96"/>
                <a:gd name="T9" fmla="*/ 5309 h 104"/>
                <a:gd name="T10" fmla="*/ 3688 w 96"/>
                <a:gd name="T11" fmla="*/ 4338 h 104"/>
                <a:gd name="T12" fmla="*/ 3730 w 96"/>
                <a:gd name="T13" fmla="*/ 3208 h 104"/>
                <a:gd name="T14" fmla="*/ 2312 w 96"/>
                <a:gd name="T15" fmla="*/ 2195 h 104"/>
                <a:gd name="T16" fmla="*/ 1343 w 96"/>
                <a:gd name="T17" fmla="*/ 821 h 104"/>
                <a:gd name="T18" fmla="*/ 597 w 96"/>
                <a:gd name="T19" fmla="*/ 56 h 104"/>
                <a:gd name="T20" fmla="*/ 0 w 96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" h="104">
                  <a:moveTo>
                    <a:pt x="4" y="21"/>
                  </a:moveTo>
                  <a:cubicBezTo>
                    <a:pt x="14" y="23"/>
                    <a:pt x="23" y="33"/>
                    <a:pt x="32" y="37"/>
                  </a:cubicBezTo>
                  <a:cubicBezTo>
                    <a:pt x="43" y="44"/>
                    <a:pt x="51" y="52"/>
                    <a:pt x="60" y="61"/>
                  </a:cubicBezTo>
                  <a:cubicBezTo>
                    <a:pt x="67" y="67"/>
                    <a:pt x="72" y="75"/>
                    <a:pt x="78" y="82"/>
                  </a:cubicBezTo>
                  <a:cubicBezTo>
                    <a:pt x="84" y="89"/>
                    <a:pt x="90" y="97"/>
                    <a:pt x="94" y="104"/>
                  </a:cubicBezTo>
                  <a:cubicBezTo>
                    <a:pt x="93" y="98"/>
                    <a:pt x="92" y="91"/>
                    <a:pt x="93" y="85"/>
                  </a:cubicBezTo>
                  <a:cubicBezTo>
                    <a:pt x="93" y="78"/>
                    <a:pt x="96" y="70"/>
                    <a:pt x="94" y="63"/>
                  </a:cubicBezTo>
                  <a:cubicBezTo>
                    <a:pt x="80" y="61"/>
                    <a:pt x="67" y="54"/>
                    <a:pt x="58" y="43"/>
                  </a:cubicBezTo>
                  <a:cubicBezTo>
                    <a:pt x="50" y="34"/>
                    <a:pt x="42" y="26"/>
                    <a:pt x="34" y="16"/>
                  </a:cubicBezTo>
                  <a:cubicBezTo>
                    <a:pt x="29" y="9"/>
                    <a:pt x="25" y="4"/>
                    <a:pt x="15" y="1"/>
                  </a:cubicBezTo>
                  <a:cubicBezTo>
                    <a:pt x="10" y="0"/>
                    <a:pt x="4" y="2"/>
                    <a:pt x="0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04" name="Freeform 219">
              <a:extLst>
                <a:ext uri="{FF2B5EF4-FFF2-40B4-BE49-F238E27FC236}">
                  <a16:creationId xmlns:a16="http://schemas.microsoft.com/office/drawing/2014/main" id="{53D39B01-8757-49FF-8091-81CB07997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" y="3312"/>
              <a:ext cx="240" cy="125"/>
            </a:xfrm>
            <a:custGeom>
              <a:avLst/>
              <a:gdLst>
                <a:gd name="T0" fmla="*/ 0 w 96"/>
                <a:gd name="T1" fmla="*/ 205 h 47"/>
                <a:gd name="T2" fmla="*/ 2970 w 96"/>
                <a:gd name="T3" fmla="*/ 1449 h 47"/>
                <a:gd name="T4" fmla="*/ 3283 w 96"/>
                <a:gd name="T5" fmla="*/ 1995 h 47"/>
                <a:gd name="T6" fmla="*/ 1720 w 96"/>
                <a:gd name="T7" fmla="*/ 2109 h 47"/>
                <a:gd name="T8" fmla="*/ 470 w 96"/>
                <a:gd name="T9" fmla="*/ 2199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47">
                  <a:moveTo>
                    <a:pt x="0" y="4"/>
                  </a:moveTo>
                  <a:cubicBezTo>
                    <a:pt x="13" y="0"/>
                    <a:pt x="56" y="12"/>
                    <a:pt x="76" y="29"/>
                  </a:cubicBezTo>
                  <a:cubicBezTo>
                    <a:pt x="96" y="47"/>
                    <a:pt x="84" y="40"/>
                    <a:pt x="84" y="40"/>
                  </a:cubicBezTo>
                  <a:cubicBezTo>
                    <a:pt x="84" y="40"/>
                    <a:pt x="63" y="45"/>
                    <a:pt x="44" y="42"/>
                  </a:cubicBezTo>
                  <a:cubicBezTo>
                    <a:pt x="25" y="39"/>
                    <a:pt x="12" y="44"/>
                    <a:pt x="12" y="44"/>
                  </a:cubicBezTo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05" name="Freeform 220">
              <a:extLst>
                <a:ext uri="{FF2B5EF4-FFF2-40B4-BE49-F238E27FC236}">
                  <a16:creationId xmlns:a16="http://schemas.microsoft.com/office/drawing/2014/main" id="{A535C2DD-FE23-4274-86FC-09CB7E219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3371"/>
              <a:ext cx="106" cy="226"/>
            </a:xfrm>
            <a:custGeom>
              <a:avLst/>
              <a:gdLst>
                <a:gd name="T0" fmla="*/ 0 w 42"/>
                <a:gd name="T1" fmla="*/ 962 h 85"/>
                <a:gd name="T2" fmla="*/ 288 w 42"/>
                <a:gd name="T3" fmla="*/ 1393 h 85"/>
                <a:gd name="T4" fmla="*/ 527 w 42"/>
                <a:gd name="T5" fmla="*/ 2446 h 85"/>
                <a:gd name="T6" fmla="*/ 401 w 42"/>
                <a:gd name="T7" fmla="*/ 4249 h 85"/>
                <a:gd name="T8" fmla="*/ 1706 w 42"/>
                <a:gd name="T9" fmla="*/ 1957 h 85"/>
                <a:gd name="T10" fmla="*/ 1012 w 42"/>
                <a:gd name="T11" fmla="*/ 1351 h 85"/>
                <a:gd name="T12" fmla="*/ 611 w 42"/>
                <a:gd name="T13" fmla="*/ 601 h 85"/>
                <a:gd name="T14" fmla="*/ 527 w 42"/>
                <a:gd name="T15" fmla="*/ 0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85">
                  <a:moveTo>
                    <a:pt x="0" y="19"/>
                  </a:moveTo>
                  <a:cubicBezTo>
                    <a:pt x="2" y="23"/>
                    <a:pt x="5" y="24"/>
                    <a:pt x="7" y="28"/>
                  </a:cubicBezTo>
                  <a:cubicBezTo>
                    <a:pt x="11" y="33"/>
                    <a:pt x="13" y="43"/>
                    <a:pt x="13" y="49"/>
                  </a:cubicBezTo>
                  <a:cubicBezTo>
                    <a:pt x="14" y="62"/>
                    <a:pt x="9" y="72"/>
                    <a:pt x="10" y="85"/>
                  </a:cubicBezTo>
                  <a:cubicBezTo>
                    <a:pt x="29" y="80"/>
                    <a:pt x="42" y="59"/>
                    <a:pt x="42" y="39"/>
                  </a:cubicBezTo>
                  <a:cubicBezTo>
                    <a:pt x="41" y="28"/>
                    <a:pt x="35" y="33"/>
                    <a:pt x="25" y="27"/>
                  </a:cubicBezTo>
                  <a:cubicBezTo>
                    <a:pt x="21" y="24"/>
                    <a:pt x="17" y="17"/>
                    <a:pt x="15" y="12"/>
                  </a:cubicBezTo>
                  <a:cubicBezTo>
                    <a:pt x="13" y="8"/>
                    <a:pt x="15" y="3"/>
                    <a:pt x="13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06" name="Freeform 221">
              <a:extLst>
                <a:ext uri="{FF2B5EF4-FFF2-40B4-BE49-F238E27FC236}">
                  <a16:creationId xmlns:a16="http://schemas.microsoft.com/office/drawing/2014/main" id="{B6A60D51-AD6C-47B0-A69C-383092C1A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3152"/>
              <a:ext cx="47" cy="264"/>
            </a:xfrm>
            <a:custGeom>
              <a:avLst/>
              <a:gdLst>
                <a:gd name="T0" fmla="*/ 104 w 19"/>
                <a:gd name="T1" fmla="*/ 0 h 99"/>
                <a:gd name="T2" fmla="*/ 411 w 19"/>
                <a:gd name="T3" fmla="*/ 2581 h 99"/>
                <a:gd name="T4" fmla="*/ 0 w 19"/>
                <a:gd name="T5" fmla="*/ 5005 h 99"/>
                <a:gd name="T6" fmla="*/ 606 w 19"/>
                <a:gd name="T7" fmla="*/ 2368 h 99"/>
                <a:gd name="T8" fmla="*/ 104 w 19"/>
                <a:gd name="T9" fmla="*/ 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99">
                  <a:moveTo>
                    <a:pt x="3" y="0"/>
                  </a:moveTo>
                  <a:cubicBezTo>
                    <a:pt x="12" y="12"/>
                    <a:pt x="14" y="32"/>
                    <a:pt x="11" y="51"/>
                  </a:cubicBezTo>
                  <a:cubicBezTo>
                    <a:pt x="7" y="71"/>
                    <a:pt x="0" y="86"/>
                    <a:pt x="0" y="99"/>
                  </a:cubicBezTo>
                  <a:cubicBezTo>
                    <a:pt x="2" y="88"/>
                    <a:pt x="13" y="66"/>
                    <a:pt x="16" y="47"/>
                  </a:cubicBezTo>
                  <a:cubicBezTo>
                    <a:pt x="19" y="28"/>
                    <a:pt x="8" y="5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07" name="Freeform 222">
              <a:extLst>
                <a:ext uri="{FF2B5EF4-FFF2-40B4-BE49-F238E27FC236}">
                  <a16:creationId xmlns:a16="http://schemas.microsoft.com/office/drawing/2014/main" id="{FBDE4ACD-220D-48A7-A620-AA9E46EB1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496"/>
              <a:ext cx="200" cy="109"/>
            </a:xfrm>
            <a:custGeom>
              <a:avLst/>
              <a:gdLst>
                <a:gd name="T0" fmla="*/ 0 w 80"/>
                <a:gd name="T1" fmla="*/ 1449 h 41"/>
                <a:gd name="T2" fmla="*/ 1688 w 80"/>
                <a:gd name="T3" fmla="*/ 657 h 41"/>
                <a:gd name="T4" fmla="*/ 1770 w 80"/>
                <a:gd name="T5" fmla="*/ 205 h 41"/>
                <a:gd name="T6" fmla="*/ 2000 w 80"/>
                <a:gd name="T7" fmla="*/ 93 h 41"/>
                <a:gd name="T8" fmla="*/ 2625 w 80"/>
                <a:gd name="T9" fmla="*/ 205 h 41"/>
                <a:gd name="T10" fmla="*/ 2895 w 80"/>
                <a:gd name="T11" fmla="*/ 1393 h 41"/>
                <a:gd name="T12" fmla="*/ 1770 w 80"/>
                <a:gd name="T13" fmla="*/ 1845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" h="41">
                  <a:moveTo>
                    <a:pt x="0" y="29"/>
                  </a:moveTo>
                  <a:cubicBezTo>
                    <a:pt x="24" y="34"/>
                    <a:pt x="40" y="21"/>
                    <a:pt x="43" y="13"/>
                  </a:cubicBezTo>
                  <a:cubicBezTo>
                    <a:pt x="44" y="11"/>
                    <a:pt x="43" y="6"/>
                    <a:pt x="45" y="4"/>
                  </a:cubicBezTo>
                  <a:cubicBezTo>
                    <a:pt x="46" y="2"/>
                    <a:pt x="49" y="2"/>
                    <a:pt x="51" y="2"/>
                  </a:cubicBezTo>
                  <a:cubicBezTo>
                    <a:pt x="57" y="2"/>
                    <a:pt x="63" y="0"/>
                    <a:pt x="67" y="4"/>
                  </a:cubicBezTo>
                  <a:cubicBezTo>
                    <a:pt x="74" y="9"/>
                    <a:pt x="80" y="20"/>
                    <a:pt x="74" y="28"/>
                  </a:cubicBezTo>
                  <a:cubicBezTo>
                    <a:pt x="68" y="36"/>
                    <a:pt x="54" y="41"/>
                    <a:pt x="45" y="37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08" name="Freeform 223">
              <a:extLst>
                <a:ext uri="{FF2B5EF4-FFF2-40B4-BE49-F238E27FC236}">
                  <a16:creationId xmlns:a16="http://schemas.microsoft.com/office/drawing/2014/main" id="{B1FDAA9E-B955-42E8-B282-609D7A759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2728"/>
              <a:ext cx="110" cy="149"/>
            </a:xfrm>
            <a:custGeom>
              <a:avLst/>
              <a:gdLst>
                <a:gd name="T0" fmla="*/ 1300 w 44"/>
                <a:gd name="T1" fmla="*/ 0 h 56"/>
                <a:gd name="T2" fmla="*/ 783 w 44"/>
                <a:gd name="T3" fmla="*/ 963 h 56"/>
                <a:gd name="T4" fmla="*/ 0 w 44"/>
                <a:gd name="T5" fmla="*/ 1416 h 56"/>
                <a:gd name="T6" fmla="*/ 238 w 44"/>
                <a:gd name="T7" fmla="*/ 1996 h 56"/>
                <a:gd name="T8" fmla="*/ 595 w 44"/>
                <a:gd name="T9" fmla="*/ 2259 h 56"/>
                <a:gd name="T10" fmla="*/ 1175 w 44"/>
                <a:gd name="T11" fmla="*/ 2804 h 56"/>
                <a:gd name="T12" fmla="*/ 1488 w 44"/>
                <a:gd name="T13" fmla="*/ 1692 h 56"/>
                <a:gd name="T14" fmla="*/ 1688 w 44"/>
                <a:gd name="T15" fmla="*/ 1416 h 56"/>
                <a:gd name="T16" fmla="*/ 1613 w 44"/>
                <a:gd name="T17" fmla="*/ 998 h 56"/>
                <a:gd name="T18" fmla="*/ 1613 w 44"/>
                <a:gd name="T19" fmla="*/ 396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" h="56">
                  <a:moveTo>
                    <a:pt x="33" y="0"/>
                  </a:moveTo>
                  <a:cubicBezTo>
                    <a:pt x="32" y="9"/>
                    <a:pt x="28" y="16"/>
                    <a:pt x="20" y="19"/>
                  </a:cubicBezTo>
                  <a:cubicBezTo>
                    <a:pt x="15" y="22"/>
                    <a:pt x="1" y="20"/>
                    <a:pt x="0" y="28"/>
                  </a:cubicBezTo>
                  <a:cubicBezTo>
                    <a:pt x="0" y="31"/>
                    <a:pt x="4" y="38"/>
                    <a:pt x="6" y="40"/>
                  </a:cubicBezTo>
                  <a:cubicBezTo>
                    <a:pt x="8" y="43"/>
                    <a:pt x="12" y="44"/>
                    <a:pt x="15" y="45"/>
                  </a:cubicBezTo>
                  <a:cubicBezTo>
                    <a:pt x="20" y="48"/>
                    <a:pt x="25" y="51"/>
                    <a:pt x="30" y="56"/>
                  </a:cubicBezTo>
                  <a:cubicBezTo>
                    <a:pt x="35" y="49"/>
                    <a:pt x="32" y="40"/>
                    <a:pt x="38" y="34"/>
                  </a:cubicBezTo>
                  <a:cubicBezTo>
                    <a:pt x="39" y="32"/>
                    <a:pt x="43" y="31"/>
                    <a:pt x="43" y="28"/>
                  </a:cubicBezTo>
                  <a:cubicBezTo>
                    <a:pt x="44" y="26"/>
                    <a:pt x="42" y="22"/>
                    <a:pt x="41" y="20"/>
                  </a:cubicBezTo>
                  <a:cubicBezTo>
                    <a:pt x="40" y="16"/>
                    <a:pt x="40" y="13"/>
                    <a:pt x="41" y="8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09" name="Freeform 224">
              <a:extLst>
                <a:ext uri="{FF2B5EF4-FFF2-40B4-BE49-F238E27FC236}">
                  <a16:creationId xmlns:a16="http://schemas.microsoft.com/office/drawing/2014/main" id="{BE49AF28-DB93-4984-8CC9-DE4E371C1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3136"/>
              <a:ext cx="142" cy="147"/>
            </a:xfrm>
            <a:custGeom>
              <a:avLst/>
              <a:gdLst>
                <a:gd name="T0" fmla="*/ 75 w 57"/>
                <a:gd name="T1" fmla="*/ 363 h 55"/>
                <a:gd name="T2" fmla="*/ 570 w 57"/>
                <a:gd name="T3" fmla="*/ 2593 h 55"/>
                <a:gd name="T4" fmla="*/ 1657 w 57"/>
                <a:gd name="T5" fmla="*/ 2715 h 55"/>
                <a:gd name="T6" fmla="*/ 2085 w 57"/>
                <a:gd name="T7" fmla="*/ 1529 h 55"/>
                <a:gd name="T8" fmla="*/ 466 w 57"/>
                <a:gd name="T9" fmla="*/ 1371 h 55"/>
                <a:gd name="T10" fmla="*/ 341 w 57"/>
                <a:gd name="T11" fmla="*/ 821 h 55"/>
                <a:gd name="T12" fmla="*/ 541 w 57"/>
                <a:gd name="T13" fmla="*/ 401 h 55"/>
                <a:gd name="T14" fmla="*/ 75 w 57"/>
                <a:gd name="T15" fmla="*/ 251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55">
                  <a:moveTo>
                    <a:pt x="2" y="7"/>
                  </a:moveTo>
                  <a:cubicBezTo>
                    <a:pt x="2" y="21"/>
                    <a:pt x="0" y="43"/>
                    <a:pt x="15" y="51"/>
                  </a:cubicBezTo>
                  <a:cubicBezTo>
                    <a:pt x="23" y="55"/>
                    <a:pt x="36" y="55"/>
                    <a:pt x="43" y="53"/>
                  </a:cubicBezTo>
                  <a:cubicBezTo>
                    <a:pt x="57" y="50"/>
                    <a:pt x="55" y="45"/>
                    <a:pt x="54" y="30"/>
                  </a:cubicBezTo>
                  <a:cubicBezTo>
                    <a:pt x="50" y="53"/>
                    <a:pt x="19" y="44"/>
                    <a:pt x="12" y="27"/>
                  </a:cubicBezTo>
                  <a:cubicBezTo>
                    <a:pt x="11" y="24"/>
                    <a:pt x="8" y="19"/>
                    <a:pt x="9" y="16"/>
                  </a:cubicBezTo>
                  <a:cubicBezTo>
                    <a:pt x="10" y="13"/>
                    <a:pt x="14" y="11"/>
                    <a:pt x="14" y="8"/>
                  </a:cubicBezTo>
                  <a:cubicBezTo>
                    <a:pt x="12" y="0"/>
                    <a:pt x="5" y="10"/>
                    <a:pt x="2" y="5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10" name="Freeform 225">
              <a:extLst>
                <a:ext uri="{FF2B5EF4-FFF2-40B4-BE49-F238E27FC236}">
                  <a16:creationId xmlns:a16="http://schemas.microsoft.com/office/drawing/2014/main" id="{A868EF6A-473B-4D7A-BD4D-2E3CC7E8E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" y="2987"/>
              <a:ext cx="122" cy="130"/>
            </a:xfrm>
            <a:custGeom>
              <a:avLst/>
              <a:gdLst>
                <a:gd name="T0" fmla="*/ 570 w 49"/>
                <a:gd name="T1" fmla="*/ 507 h 49"/>
                <a:gd name="T2" fmla="*/ 1544 w 49"/>
                <a:gd name="T3" fmla="*/ 2337 h 49"/>
                <a:gd name="T4" fmla="*/ 1160 w 49"/>
                <a:gd name="T5" fmla="*/ 1197 h 49"/>
                <a:gd name="T6" fmla="*/ 1469 w 49"/>
                <a:gd name="T7" fmla="*/ 541 h 49"/>
                <a:gd name="T8" fmla="*/ 1885 w 49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49">
                  <a:moveTo>
                    <a:pt x="15" y="10"/>
                  </a:moveTo>
                  <a:cubicBezTo>
                    <a:pt x="0" y="29"/>
                    <a:pt x="18" y="49"/>
                    <a:pt x="40" y="47"/>
                  </a:cubicBezTo>
                  <a:cubicBezTo>
                    <a:pt x="31" y="45"/>
                    <a:pt x="26" y="32"/>
                    <a:pt x="30" y="24"/>
                  </a:cubicBezTo>
                  <a:cubicBezTo>
                    <a:pt x="33" y="20"/>
                    <a:pt x="36" y="17"/>
                    <a:pt x="38" y="11"/>
                  </a:cubicBezTo>
                  <a:cubicBezTo>
                    <a:pt x="40" y="4"/>
                    <a:pt x="43" y="3"/>
                    <a:pt x="49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11" name="Freeform 226">
              <a:extLst>
                <a:ext uri="{FF2B5EF4-FFF2-40B4-BE49-F238E27FC236}">
                  <a16:creationId xmlns:a16="http://schemas.microsoft.com/office/drawing/2014/main" id="{A9FF52FE-1CCF-41C1-BFE5-F126F45B9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" y="2973"/>
              <a:ext cx="125" cy="168"/>
            </a:xfrm>
            <a:custGeom>
              <a:avLst/>
              <a:gdLst>
                <a:gd name="T0" fmla="*/ 625 w 50"/>
                <a:gd name="T1" fmla="*/ 760 h 63"/>
                <a:gd name="T2" fmla="*/ 520 w 50"/>
                <a:gd name="T3" fmla="*/ 2731 h 63"/>
                <a:gd name="T4" fmla="*/ 1875 w 50"/>
                <a:gd name="T5" fmla="*/ 1728 h 63"/>
                <a:gd name="T6" fmla="*/ 1220 w 50"/>
                <a:gd name="T7" fmla="*/ 307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63">
                  <a:moveTo>
                    <a:pt x="16" y="15"/>
                  </a:moveTo>
                  <a:cubicBezTo>
                    <a:pt x="7" y="24"/>
                    <a:pt x="0" y="44"/>
                    <a:pt x="13" y="54"/>
                  </a:cubicBezTo>
                  <a:cubicBezTo>
                    <a:pt x="26" y="63"/>
                    <a:pt x="45" y="47"/>
                    <a:pt x="48" y="34"/>
                  </a:cubicBezTo>
                  <a:cubicBezTo>
                    <a:pt x="50" y="26"/>
                    <a:pt x="45" y="0"/>
                    <a:pt x="31" y="6"/>
                  </a:cubicBezTo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12" name="Freeform 227">
              <a:extLst>
                <a:ext uri="{FF2B5EF4-FFF2-40B4-BE49-F238E27FC236}">
                  <a16:creationId xmlns:a16="http://schemas.microsoft.com/office/drawing/2014/main" id="{5AA1A084-FA5F-4312-B6A8-380A2553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2517"/>
              <a:ext cx="195" cy="272"/>
            </a:xfrm>
            <a:custGeom>
              <a:avLst/>
              <a:gdLst>
                <a:gd name="T0" fmla="*/ 2708 w 78"/>
                <a:gd name="T1" fmla="*/ 968 h 102"/>
                <a:gd name="T2" fmla="*/ 313 w 78"/>
                <a:gd name="T3" fmla="*/ 968 h 102"/>
                <a:gd name="T4" fmla="*/ 0 w 78"/>
                <a:gd name="T5" fmla="*/ 2787 h 102"/>
                <a:gd name="T6" fmla="*/ 313 w 78"/>
                <a:gd name="T7" fmla="*/ 5155 h 102"/>
                <a:gd name="T8" fmla="*/ 283 w 78"/>
                <a:gd name="T9" fmla="*/ 2525 h 102"/>
                <a:gd name="T10" fmla="*/ 1175 w 78"/>
                <a:gd name="T11" fmla="*/ 1763 h 102"/>
                <a:gd name="T12" fmla="*/ 1613 w 78"/>
                <a:gd name="T13" fmla="*/ 2824 h 102"/>
                <a:gd name="T14" fmla="*/ 2113 w 78"/>
                <a:gd name="T15" fmla="*/ 3243 h 102"/>
                <a:gd name="T16" fmla="*/ 3050 w 78"/>
                <a:gd name="T17" fmla="*/ 2675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102">
                  <a:moveTo>
                    <a:pt x="69" y="19"/>
                  </a:moveTo>
                  <a:cubicBezTo>
                    <a:pt x="52" y="9"/>
                    <a:pt x="23" y="0"/>
                    <a:pt x="8" y="19"/>
                  </a:cubicBezTo>
                  <a:cubicBezTo>
                    <a:pt x="1" y="28"/>
                    <a:pt x="0" y="43"/>
                    <a:pt x="0" y="55"/>
                  </a:cubicBezTo>
                  <a:cubicBezTo>
                    <a:pt x="0" y="71"/>
                    <a:pt x="2" y="87"/>
                    <a:pt x="8" y="102"/>
                  </a:cubicBezTo>
                  <a:cubicBezTo>
                    <a:pt x="4" y="85"/>
                    <a:pt x="3" y="67"/>
                    <a:pt x="7" y="50"/>
                  </a:cubicBezTo>
                  <a:cubicBezTo>
                    <a:pt x="9" y="40"/>
                    <a:pt x="18" y="25"/>
                    <a:pt x="30" y="35"/>
                  </a:cubicBezTo>
                  <a:cubicBezTo>
                    <a:pt x="35" y="39"/>
                    <a:pt x="36" y="49"/>
                    <a:pt x="41" y="56"/>
                  </a:cubicBezTo>
                  <a:cubicBezTo>
                    <a:pt x="44" y="62"/>
                    <a:pt x="46" y="65"/>
                    <a:pt x="54" y="64"/>
                  </a:cubicBezTo>
                  <a:cubicBezTo>
                    <a:pt x="62" y="63"/>
                    <a:pt x="72" y="58"/>
                    <a:pt x="78" y="53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13" name="Freeform 228">
              <a:extLst>
                <a:ext uri="{FF2B5EF4-FFF2-40B4-BE49-F238E27FC236}">
                  <a16:creationId xmlns:a16="http://schemas.microsoft.com/office/drawing/2014/main" id="{6FE7CB8A-CF56-407A-8F70-BEE60B8E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2749"/>
              <a:ext cx="145" cy="328"/>
            </a:xfrm>
            <a:custGeom>
              <a:avLst/>
              <a:gdLst>
                <a:gd name="T0" fmla="*/ 1375 w 58"/>
                <a:gd name="T1" fmla="*/ 0 h 123"/>
                <a:gd name="T2" fmla="*/ 83 w 58"/>
                <a:gd name="T3" fmla="*/ 4096 h 123"/>
                <a:gd name="T4" fmla="*/ 0 w 58"/>
                <a:gd name="T5" fmla="*/ 4856 h 123"/>
                <a:gd name="T6" fmla="*/ 750 w 58"/>
                <a:gd name="T7" fmla="*/ 5859 h 123"/>
                <a:gd name="T8" fmla="*/ 1925 w 58"/>
                <a:gd name="T9" fmla="*/ 5768 h 123"/>
                <a:gd name="T10" fmla="*/ 2270 w 58"/>
                <a:gd name="T11" fmla="*/ 5155 h 123"/>
                <a:gd name="T12" fmla="*/ 1095 w 58"/>
                <a:gd name="T13" fmla="*/ 3947 h 123"/>
                <a:gd name="T14" fmla="*/ 1458 w 58"/>
                <a:gd name="T15" fmla="*/ 2525 h 123"/>
                <a:gd name="T16" fmla="*/ 1408 w 58"/>
                <a:gd name="T17" fmla="*/ 93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123">
                  <a:moveTo>
                    <a:pt x="35" y="0"/>
                  </a:moveTo>
                  <a:cubicBezTo>
                    <a:pt x="34" y="15"/>
                    <a:pt x="1" y="65"/>
                    <a:pt x="2" y="81"/>
                  </a:cubicBezTo>
                  <a:cubicBezTo>
                    <a:pt x="3" y="86"/>
                    <a:pt x="0" y="92"/>
                    <a:pt x="0" y="96"/>
                  </a:cubicBezTo>
                  <a:cubicBezTo>
                    <a:pt x="1" y="105"/>
                    <a:pt x="6" y="111"/>
                    <a:pt x="19" y="116"/>
                  </a:cubicBezTo>
                  <a:cubicBezTo>
                    <a:pt x="38" y="123"/>
                    <a:pt x="49" y="114"/>
                    <a:pt x="49" y="114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42" y="105"/>
                    <a:pt x="29" y="100"/>
                    <a:pt x="28" y="78"/>
                  </a:cubicBezTo>
                  <a:cubicBezTo>
                    <a:pt x="28" y="72"/>
                    <a:pt x="37" y="59"/>
                    <a:pt x="37" y="50"/>
                  </a:cubicBezTo>
                  <a:cubicBezTo>
                    <a:pt x="37" y="13"/>
                    <a:pt x="36" y="2"/>
                    <a:pt x="36" y="2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14" name="Freeform 229">
              <a:extLst>
                <a:ext uri="{FF2B5EF4-FFF2-40B4-BE49-F238E27FC236}">
                  <a16:creationId xmlns:a16="http://schemas.microsoft.com/office/drawing/2014/main" id="{052B6957-1F13-425E-8F9F-3C4D1D177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2533"/>
              <a:ext cx="215" cy="299"/>
            </a:xfrm>
            <a:custGeom>
              <a:avLst/>
              <a:gdLst>
                <a:gd name="T0" fmla="*/ 2500 w 86"/>
                <a:gd name="T1" fmla="*/ 0 h 112"/>
                <a:gd name="T2" fmla="*/ 1720 w 86"/>
                <a:gd name="T3" fmla="*/ 1127 h 112"/>
                <a:gd name="T4" fmla="*/ 1095 w 86"/>
                <a:gd name="T5" fmla="*/ 1468 h 112"/>
                <a:gd name="T6" fmla="*/ 438 w 86"/>
                <a:gd name="T7" fmla="*/ 2189 h 112"/>
                <a:gd name="T8" fmla="*/ 363 w 86"/>
                <a:gd name="T9" fmla="*/ 4170 h 112"/>
                <a:gd name="T10" fmla="*/ 833 w 86"/>
                <a:gd name="T11" fmla="*/ 4525 h 112"/>
                <a:gd name="T12" fmla="*/ 1175 w 86"/>
                <a:gd name="T13" fmla="*/ 4982 h 112"/>
                <a:gd name="T14" fmla="*/ 1720 w 86"/>
                <a:gd name="T15" fmla="*/ 4683 h 112"/>
                <a:gd name="T16" fmla="*/ 2083 w 86"/>
                <a:gd name="T17" fmla="*/ 2736 h 112"/>
                <a:gd name="T18" fmla="*/ 2783 w 86"/>
                <a:gd name="T19" fmla="*/ 1925 h 112"/>
                <a:gd name="T20" fmla="*/ 3363 w 86"/>
                <a:gd name="T21" fmla="*/ 150 h 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6" h="112">
                  <a:moveTo>
                    <a:pt x="64" y="0"/>
                  </a:moveTo>
                  <a:cubicBezTo>
                    <a:pt x="56" y="7"/>
                    <a:pt x="54" y="18"/>
                    <a:pt x="44" y="22"/>
                  </a:cubicBezTo>
                  <a:cubicBezTo>
                    <a:pt x="39" y="25"/>
                    <a:pt x="33" y="25"/>
                    <a:pt x="28" y="29"/>
                  </a:cubicBezTo>
                  <a:cubicBezTo>
                    <a:pt x="22" y="33"/>
                    <a:pt x="16" y="38"/>
                    <a:pt x="11" y="43"/>
                  </a:cubicBezTo>
                  <a:cubicBezTo>
                    <a:pt x="1" y="53"/>
                    <a:pt x="0" y="71"/>
                    <a:pt x="9" y="82"/>
                  </a:cubicBezTo>
                  <a:cubicBezTo>
                    <a:pt x="13" y="87"/>
                    <a:pt x="15" y="88"/>
                    <a:pt x="21" y="89"/>
                  </a:cubicBezTo>
                  <a:cubicBezTo>
                    <a:pt x="27" y="90"/>
                    <a:pt x="28" y="92"/>
                    <a:pt x="30" y="98"/>
                  </a:cubicBezTo>
                  <a:cubicBezTo>
                    <a:pt x="35" y="112"/>
                    <a:pt x="41" y="101"/>
                    <a:pt x="44" y="92"/>
                  </a:cubicBezTo>
                  <a:cubicBezTo>
                    <a:pt x="47" y="80"/>
                    <a:pt x="46" y="65"/>
                    <a:pt x="53" y="54"/>
                  </a:cubicBezTo>
                  <a:cubicBezTo>
                    <a:pt x="57" y="46"/>
                    <a:pt x="64" y="43"/>
                    <a:pt x="71" y="38"/>
                  </a:cubicBezTo>
                  <a:cubicBezTo>
                    <a:pt x="81" y="30"/>
                    <a:pt x="83" y="15"/>
                    <a:pt x="86" y="3"/>
                  </a:cubicBezTo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15" name="Freeform 230">
              <a:extLst>
                <a:ext uri="{FF2B5EF4-FFF2-40B4-BE49-F238E27FC236}">
                  <a16:creationId xmlns:a16="http://schemas.microsoft.com/office/drawing/2014/main" id="{A08C35C3-4084-4B01-8492-E508F64DF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2525"/>
              <a:ext cx="85" cy="291"/>
            </a:xfrm>
            <a:custGeom>
              <a:avLst/>
              <a:gdLst>
                <a:gd name="T0" fmla="*/ 550 w 34"/>
                <a:gd name="T1" fmla="*/ 1004 h 109"/>
                <a:gd name="T2" fmla="*/ 50 w 34"/>
                <a:gd name="T3" fmla="*/ 4226 h 109"/>
                <a:gd name="T4" fmla="*/ 470 w 34"/>
                <a:gd name="T5" fmla="*/ 5481 h 109"/>
                <a:gd name="T6" fmla="*/ 1250 w 34"/>
                <a:gd name="T7" fmla="*/ 4867 h 109"/>
                <a:gd name="T8" fmla="*/ 833 w 34"/>
                <a:gd name="T9" fmla="*/ 3407 h 109"/>
                <a:gd name="T10" fmla="*/ 708 w 34"/>
                <a:gd name="T11" fmla="*/ 1674 h 109"/>
                <a:gd name="T12" fmla="*/ 863 w 34"/>
                <a:gd name="T13" fmla="*/ 662 h 109"/>
                <a:gd name="T14" fmla="*/ 1095 w 34"/>
                <a:gd name="T15" fmla="*/ 0 h 109"/>
                <a:gd name="T16" fmla="*/ 595 w 34"/>
                <a:gd name="T17" fmla="*/ 913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09">
                  <a:moveTo>
                    <a:pt x="14" y="20"/>
                  </a:moveTo>
                  <a:cubicBezTo>
                    <a:pt x="5" y="40"/>
                    <a:pt x="1" y="61"/>
                    <a:pt x="1" y="83"/>
                  </a:cubicBezTo>
                  <a:cubicBezTo>
                    <a:pt x="0" y="92"/>
                    <a:pt x="1" y="107"/>
                    <a:pt x="12" y="108"/>
                  </a:cubicBezTo>
                  <a:cubicBezTo>
                    <a:pt x="19" y="109"/>
                    <a:pt x="30" y="104"/>
                    <a:pt x="32" y="96"/>
                  </a:cubicBezTo>
                  <a:cubicBezTo>
                    <a:pt x="34" y="85"/>
                    <a:pt x="23" y="77"/>
                    <a:pt x="21" y="67"/>
                  </a:cubicBezTo>
                  <a:cubicBezTo>
                    <a:pt x="20" y="56"/>
                    <a:pt x="18" y="44"/>
                    <a:pt x="18" y="33"/>
                  </a:cubicBezTo>
                  <a:cubicBezTo>
                    <a:pt x="19" y="27"/>
                    <a:pt x="20" y="19"/>
                    <a:pt x="22" y="13"/>
                  </a:cubicBezTo>
                  <a:cubicBezTo>
                    <a:pt x="23" y="8"/>
                    <a:pt x="27" y="4"/>
                    <a:pt x="28" y="0"/>
                  </a:cubicBezTo>
                  <a:cubicBezTo>
                    <a:pt x="23" y="1"/>
                    <a:pt x="17" y="13"/>
                    <a:pt x="15" y="18"/>
                  </a:cubicBezTo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16" name="Freeform 231">
              <a:extLst>
                <a:ext uri="{FF2B5EF4-FFF2-40B4-BE49-F238E27FC236}">
                  <a16:creationId xmlns:a16="http://schemas.microsoft.com/office/drawing/2014/main" id="{0B8C945A-4C09-46DE-8AAB-AF7AD0CB2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2523"/>
              <a:ext cx="50" cy="125"/>
            </a:xfrm>
            <a:custGeom>
              <a:avLst/>
              <a:gdLst>
                <a:gd name="T0" fmla="*/ 595 w 20"/>
                <a:gd name="T1" fmla="*/ 0 h 47"/>
                <a:gd name="T2" fmla="*/ 0 w 20"/>
                <a:gd name="T3" fmla="*/ 2348 h 47"/>
                <a:gd name="T4" fmla="*/ 783 w 20"/>
                <a:gd name="T5" fmla="*/ 396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47">
                  <a:moveTo>
                    <a:pt x="15" y="0"/>
                  </a:moveTo>
                  <a:cubicBezTo>
                    <a:pt x="4" y="10"/>
                    <a:pt x="0" y="33"/>
                    <a:pt x="0" y="47"/>
                  </a:cubicBezTo>
                  <a:cubicBezTo>
                    <a:pt x="6" y="34"/>
                    <a:pt x="8" y="18"/>
                    <a:pt x="2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17" name="Freeform 232">
              <a:extLst>
                <a:ext uri="{FF2B5EF4-FFF2-40B4-BE49-F238E27FC236}">
                  <a16:creationId xmlns:a16="http://schemas.microsoft.com/office/drawing/2014/main" id="{9818BCFE-BEF8-4C6E-A21C-6CE7C6159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" y="2520"/>
              <a:ext cx="68" cy="107"/>
            </a:xfrm>
            <a:custGeom>
              <a:avLst/>
              <a:gdLst>
                <a:gd name="T0" fmla="*/ 1040 w 27"/>
                <a:gd name="T1" fmla="*/ 0 h 40"/>
                <a:gd name="T2" fmla="*/ 0 w 27"/>
                <a:gd name="T3" fmla="*/ 2046 h 40"/>
                <a:gd name="T4" fmla="*/ 1085 w 27"/>
                <a:gd name="T5" fmla="*/ 56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40">
                  <a:moveTo>
                    <a:pt x="26" y="0"/>
                  </a:moveTo>
                  <a:cubicBezTo>
                    <a:pt x="19" y="15"/>
                    <a:pt x="12" y="28"/>
                    <a:pt x="0" y="40"/>
                  </a:cubicBezTo>
                  <a:cubicBezTo>
                    <a:pt x="15" y="33"/>
                    <a:pt x="27" y="18"/>
                    <a:pt x="2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18" name="Freeform 233">
              <a:extLst>
                <a:ext uri="{FF2B5EF4-FFF2-40B4-BE49-F238E27FC236}">
                  <a16:creationId xmlns:a16="http://schemas.microsoft.com/office/drawing/2014/main" id="{11E29636-7C04-415C-A9EF-1C43B5718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3437"/>
              <a:ext cx="90" cy="91"/>
            </a:xfrm>
            <a:custGeom>
              <a:avLst/>
              <a:gdLst>
                <a:gd name="T0" fmla="*/ 1408 w 36"/>
                <a:gd name="T1" fmla="*/ 209 h 34"/>
                <a:gd name="T2" fmla="*/ 125 w 36"/>
                <a:gd name="T3" fmla="*/ 209 h 34"/>
                <a:gd name="T4" fmla="*/ 438 w 36"/>
                <a:gd name="T5" fmla="*/ 1748 h 34"/>
                <a:gd name="T6" fmla="*/ 863 w 36"/>
                <a:gd name="T7" fmla="*/ 15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34">
                  <a:moveTo>
                    <a:pt x="36" y="4"/>
                  </a:moveTo>
                  <a:cubicBezTo>
                    <a:pt x="30" y="4"/>
                    <a:pt x="6" y="0"/>
                    <a:pt x="3" y="4"/>
                  </a:cubicBezTo>
                  <a:cubicBezTo>
                    <a:pt x="0" y="7"/>
                    <a:pt x="8" y="30"/>
                    <a:pt x="11" y="34"/>
                  </a:cubicBezTo>
                  <a:cubicBezTo>
                    <a:pt x="7" y="18"/>
                    <a:pt x="8" y="11"/>
                    <a:pt x="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19" name="Freeform 234">
              <a:extLst>
                <a:ext uri="{FF2B5EF4-FFF2-40B4-BE49-F238E27FC236}">
                  <a16:creationId xmlns:a16="http://schemas.microsoft.com/office/drawing/2014/main" id="{510DB4FC-F959-4144-8047-462A2DF9C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2845"/>
              <a:ext cx="100" cy="232"/>
            </a:xfrm>
            <a:custGeom>
              <a:avLst/>
              <a:gdLst>
                <a:gd name="T0" fmla="*/ 0 w 40"/>
                <a:gd name="T1" fmla="*/ 3789 h 87"/>
                <a:gd name="T2" fmla="*/ 1020 w 40"/>
                <a:gd name="T3" fmla="*/ 4301 h 87"/>
                <a:gd name="T4" fmla="*/ 675 w 40"/>
                <a:gd name="T5" fmla="*/ 3128 h 87"/>
                <a:gd name="T6" fmla="*/ 1300 w 40"/>
                <a:gd name="T7" fmla="*/ 2368 h 87"/>
                <a:gd name="T8" fmla="*/ 1175 w 40"/>
                <a:gd name="T9" fmla="*/ 1117 h 87"/>
                <a:gd name="T10" fmla="*/ 1533 w 40"/>
                <a:gd name="T11" fmla="*/ 0 h 87"/>
                <a:gd name="T12" fmla="*/ 908 w 40"/>
                <a:gd name="T13" fmla="*/ 1571 h 87"/>
                <a:gd name="T14" fmla="*/ 83 w 40"/>
                <a:gd name="T15" fmla="*/ 3037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" h="87">
                  <a:moveTo>
                    <a:pt x="0" y="75"/>
                  </a:moveTo>
                  <a:cubicBezTo>
                    <a:pt x="10" y="73"/>
                    <a:pt x="15" y="87"/>
                    <a:pt x="26" y="85"/>
                  </a:cubicBezTo>
                  <a:cubicBezTo>
                    <a:pt x="23" y="78"/>
                    <a:pt x="14" y="71"/>
                    <a:pt x="17" y="62"/>
                  </a:cubicBezTo>
                  <a:cubicBezTo>
                    <a:pt x="20" y="55"/>
                    <a:pt x="30" y="54"/>
                    <a:pt x="33" y="47"/>
                  </a:cubicBezTo>
                  <a:cubicBezTo>
                    <a:pt x="38" y="39"/>
                    <a:pt x="30" y="31"/>
                    <a:pt x="30" y="22"/>
                  </a:cubicBezTo>
                  <a:cubicBezTo>
                    <a:pt x="30" y="14"/>
                    <a:pt x="40" y="6"/>
                    <a:pt x="39" y="0"/>
                  </a:cubicBezTo>
                  <a:cubicBezTo>
                    <a:pt x="31" y="5"/>
                    <a:pt x="27" y="22"/>
                    <a:pt x="23" y="31"/>
                  </a:cubicBezTo>
                  <a:cubicBezTo>
                    <a:pt x="18" y="43"/>
                    <a:pt x="13" y="52"/>
                    <a:pt x="2" y="6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20" name="Freeform 235">
              <a:extLst>
                <a:ext uri="{FF2B5EF4-FFF2-40B4-BE49-F238E27FC236}">
                  <a16:creationId xmlns:a16="http://schemas.microsoft.com/office/drawing/2014/main" id="{B5E6FB84-7316-42AD-8E2A-BCCA691C6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3163"/>
              <a:ext cx="117" cy="82"/>
            </a:xfrm>
            <a:custGeom>
              <a:avLst/>
              <a:gdLst>
                <a:gd name="T0" fmla="*/ 416 w 47"/>
                <a:gd name="T1" fmla="*/ 0 h 31"/>
                <a:gd name="T2" fmla="*/ 1802 w 47"/>
                <a:gd name="T3" fmla="*/ 923 h 31"/>
                <a:gd name="T4" fmla="*/ 0 w 47"/>
                <a:gd name="T5" fmla="*/ 484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31">
                  <a:moveTo>
                    <a:pt x="11" y="0"/>
                  </a:moveTo>
                  <a:cubicBezTo>
                    <a:pt x="19" y="15"/>
                    <a:pt x="32" y="18"/>
                    <a:pt x="47" y="19"/>
                  </a:cubicBezTo>
                  <a:cubicBezTo>
                    <a:pt x="33" y="31"/>
                    <a:pt x="12" y="22"/>
                    <a:pt x="0" y="1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21" name="Freeform 236">
              <a:extLst>
                <a:ext uri="{FF2B5EF4-FFF2-40B4-BE49-F238E27FC236}">
                  <a16:creationId xmlns:a16="http://schemas.microsoft.com/office/drawing/2014/main" id="{F1B12A72-E5D7-4711-8DD5-7041392EB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357"/>
              <a:ext cx="78" cy="78"/>
            </a:xfrm>
            <a:custGeom>
              <a:avLst/>
              <a:gdLst>
                <a:gd name="T0" fmla="*/ 0 w 31"/>
                <a:gd name="T1" fmla="*/ 1302 h 29"/>
                <a:gd name="T2" fmla="*/ 159 w 31"/>
                <a:gd name="T3" fmla="*/ 0 h 29"/>
                <a:gd name="T4" fmla="*/ 1240 w 31"/>
                <a:gd name="T5" fmla="*/ 1361 h 29"/>
                <a:gd name="T6" fmla="*/ 284 w 31"/>
                <a:gd name="T7" fmla="*/ 1417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9">
                  <a:moveTo>
                    <a:pt x="0" y="25"/>
                  </a:moveTo>
                  <a:cubicBezTo>
                    <a:pt x="16" y="27"/>
                    <a:pt x="3" y="7"/>
                    <a:pt x="4" y="0"/>
                  </a:cubicBezTo>
                  <a:cubicBezTo>
                    <a:pt x="13" y="9"/>
                    <a:pt x="26" y="13"/>
                    <a:pt x="31" y="26"/>
                  </a:cubicBezTo>
                  <a:cubicBezTo>
                    <a:pt x="23" y="25"/>
                    <a:pt x="15" y="29"/>
                    <a:pt x="7" y="27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22" name="Freeform 237">
              <a:extLst>
                <a:ext uri="{FF2B5EF4-FFF2-40B4-BE49-F238E27FC236}">
                  <a16:creationId xmlns:a16="http://schemas.microsoft.com/office/drawing/2014/main" id="{168CE1FF-2B91-4265-A9A2-27C8ADF4C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2792"/>
              <a:ext cx="45" cy="277"/>
            </a:xfrm>
            <a:custGeom>
              <a:avLst/>
              <a:gdLst>
                <a:gd name="T0" fmla="*/ 708 w 18"/>
                <a:gd name="T1" fmla="*/ 5236 h 104"/>
                <a:gd name="T2" fmla="*/ 395 w 18"/>
                <a:gd name="T3" fmla="*/ 2213 h 104"/>
                <a:gd name="T4" fmla="*/ 125 w 18"/>
                <a:gd name="T5" fmla="*/ 1603 h 104"/>
                <a:gd name="T6" fmla="*/ 238 w 18"/>
                <a:gd name="T7" fmla="*/ 1057 h 104"/>
                <a:gd name="T8" fmla="*/ 708 w 18"/>
                <a:gd name="T9" fmla="*/ 546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04">
                  <a:moveTo>
                    <a:pt x="18" y="104"/>
                  </a:moveTo>
                  <a:cubicBezTo>
                    <a:pt x="17" y="74"/>
                    <a:pt x="14" y="57"/>
                    <a:pt x="10" y="44"/>
                  </a:cubicBezTo>
                  <a:cubicBezTo>
                    <a:pt x="8" y="41"/>
                    <a:pt x="6" y="36"/>
                    <a:pt x="3" y="32"/>
                  </a:cubicBezTo>
                  <a:cubicBezTo>
                    <a:pt x="0" y="29"/>
                    <a:pt x="4" y="29"/>
                    <a:pt x="6" y="21"/>
                  </a:cubicBezTo>
                  <a:cubicBezTo>
                    <a:pt x="7" y="12"/>
                    <a:pt x="12" y="0"/>
                    <a:pt x="18" y="1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23" name="Freeform 238">
              <a:extLst>
                <a:ext uri="{FF2B5EF4-FFF2-40B4-BE49-F238E27FC236}">
                  <a16:creationId xmlns:a16="http://schemas.microsoft.com/office/drawing/2014/main" id="{C7C49660-825B-4195-9003-838102761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2651"/>
              <a:ext cx="513" cy="144"/>
            </a:xfrm>
            <a:custGeom>
              <a:avLst/>
              <a:gdLst>
                <a:gd name="T0" fmla="*/ 0 w 205"/>
                <a:gd name="T1" fmla="*/ 2675 h 54"/>
                <a:gd name="T2" fmla="*/ 3101 w 205"/>
                <a:gd name="T3" fmla="*/ 760 h 54"/>
                <a:gd name="T4" fmla="*/ 5090 w 205"/>
                <a:gd name="T5" fmla="*/ 1515 h 54"/>
                <a:gd name="T6" fmla="*/ 6269 w 205"/>
                <a:gd name="T7" fmla="*/ 2675 h 54"/>
                <a:gd name="T8" fmla="*/ 6551 w 205"/>
                <a:gd name="T9" fmla="*/ 2581 h 54"/>
                <a:gd name="T10" fmla="*/ 7415 w 205"/>
                <a:gd name="T11" fmla="*/ 2125 h 54"/>
                <a:gd name="T12" fmla="*/ 7490 w 205"/>
                <a:gd name="T13" fmla="*/ 1365 h 54"/>
                <a:gd name="T14" fmla="*/ 8040 w 205"/>
                <a:gd name="T15" fmla="*/ 149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5" h="54">
                  <a:moveTo>
                    <a:pt x="0" y="53"/>
                  </a:moveTo>
                  <a:cubicBezTo>
                    <a:pt x="20" y="9"/>
                    <a:pt x="35" y="0"/>
                    <a:pt x="79" y="15"/>
                  </a:cubicBezTo>
                  <a:cubicBezTo>
                    <a:pt x="96" y="21"/>
                    <a:pt x="115" y="22"/>
                    <a:pt x="130" y="30"/>
                  </a:cubicBezTo>
                  <a:cubicBezTo>
                    <a:pt x="136" y="33"/>
                    <a:pt x="148" y="42"/>
                    <a:pt x="160" y="53"/>
                  </a:cubicBezTo>
                  <a:cubicBezTo>
                    <a:pt x="163" y="54"/>
                    <a:pt x="160" y="52"/>
                    <a:pt x="167" y="51"/>
                  </a:cubicBezTo>
                  <a:cubicBezTo>
                    <a:pt x="175" y="51"/>
                    <a:pt x="185" y="47"/>
                    <a:pt x="189" y="42"/>
                  </a:cubicBezTo>
                  <a:cubicBezTo>
                    <a:pt x="193" y="36"/>
                    <a:pt x="190" y="34"/>
                    <a:pt x="191" y="27"/>
                  </a:cubicBezTo>
                  <a:cubicBezTo>
                    <a:pt x="193" y="20"/>
                    <a:pt x="198" y="8"/>
                    <a:pt x="205" y="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24" name="Freeform 239">
              <a:extLst>
                <a:ext uri="{FF2B5EF4-FFF2-40B4-BE49-F238E27FC236}">
                  <a16:creationId xmlns:a16="http://schemas.microsoft.com/office/drawing/2014/main" id="{C45550BE-56FD-4424-AB7F-25703814E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2501"/>
              <a:ext cx="528" cy="235"/>
            </a:xfrm>
            <a:custGeom>
              <a:avLst/>
              <a:gdLst>
                <a:gd name="T0" fmla="*/ 8273 w 211"/>
                <a:gd name="T1" fmla="*/ 1827 h 88"/>
                <a:gd name="T2" fmla="*/ 3451 w 211"/>
                <a:gd name="T3" fmla="*/ 2553 h 88"/>
                <a:gd name="T4" fmla="*/ 208 w 211"/>
                <a:gd name="T5" fmla="*/ 0 h 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1" h="88">
                  <a:moveTo>
                    <a:pt x="211" y="36"/>
                  </a:moveTo>
                  <a:cubicBezTo>
                    <a:pt x="199" y="88"/>
                    <a:pt x="126" y="56"/>
                    <a:pt x="88" y="50"/>
                  </a:cubicBezTo>
                  <a:cubicBezTo>
                    <a:pt x="57" y="44"/>
                    <a:pt x="0" y="32"/>
                    <a:pt x="5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25" name="Freeform 240">
              <a:extLst>
                <a:ext uri="{FF2B5EF4-FFF2-40B4-BE49-F238E27FC236}">
                  <a16:creationId xmlns:a16="http://schemas.microsoft.com/office/drawing/2014/main" id="{7F3D8084-DBC1-47F7-A0F9-7F234F806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3085"/>
              <a:ext cx="306" cy="206"/>
            </a:xfrm>
            <a:custGeom>
              <a:avLst/>
              <a:gdLst>
                <a:gd name="T0" fmla="*/ 4831 w 122"/>
                <a:gd name="T1" fmla="*/ 3692 h 77"/>
                <a:gd name="T2" fmla="*/ 4038 w 122"/>
                <a:gd name="T3" fmla="*/ 1589 h 77"/>
                <a:gd name="T4" fmla="*/ 3567 w 122"/>
                <a:gd name="T5" fmla="*/ 209 h 77"/>
                <a:gd name="T6" fmla="*/ 3012 w 122"/>
                <a:gd name="T7" fmla="*/ 859 h 77"/>
                <a:gd name="T8" fmla="*/ 1781 w 122"/>
                <a:gd name="T9" fmla="*/ 915 h 77"/>
                <a:gd name="T10" fmla="*/ 1623 w 122"/>
                <a:gd name="T11" fmla="*/ 1897 h 77"/>
                <a:gd name="T12" fmla="*/ 2365 w 122"/>
                <a:gd name="T13" fmla="*/ 2970 h 77"/>
                <a:gd name="T14" fmla="*/ 554 w 122"/>
                <a:gd name="T15" fmla="*/ 3542 h 77"/>
                <a:gd name="T16" fmla="*/ 0 w 122"/>
                <a:gd name="T17" fmla="*/ 1281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77">
                  <a:moveTo>
                    <a:pt x="122" y="72"/>
                  </a:moveTo>
                  <a:cubicBezTo>
                    <a:pt x="119" y="64"/>
                    <a:pt x="112" y="45"/>
                    <a:pt x="102" y="31"/>
                  </a:cubicBezTo>
                  <a:cubicBezTo>
                    <a:pt x="93" y="17"/>
                    <a:pt x="91" y="0"/>
                    <a:pt x="90" y="4"/>
                  </a:cubicBezTo>
                  <a:cubicBezTo>
                    <a:pt x="88" y="11"/>
                    <a:pt x="83" y="15"/>
                    <a:pt x="76" y="17"/>
                  </a:cubicBezTo>
                  <a:cubicBezTo>
                    <a:pt x="67" y="20"/>
                    <a:pt x="56" y="20"/>
                    <a:pt x="45" y="18"/>
                  </a:cubicBezTo>
                  <a:cubicBezTo>
                    <a:pt x="40" y="19"/>
                    <a:pt x="37" y="35"/>
                    <a:pt x="41" y="37"/>
                  </a:cubicBezTo>
                  <a:cubicBezTo>
                    <a:pt x="55" y="42"/>
                    <a:pt x="64" y="47"/>
                    <a:pt x="60" y="58"/>
                  </a:cubicBezTo>
                  <a:cubicBezTo>
                    <a:pt x="54" y="76"/>
                    <a:pt x="25" y="77"/>
                    <a:pt x="14" y="69"/>
                  </a:cubicBezTo>
                  <a:cubicBezTo>
                    <a:pt x="0" y="58"/>
                    <a:pt x="0" y="41"/>
                    <a:pt x="0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26" name="Freeform 241">
              <a:extLst>
                <a:ext uri="{FF2B5EF4-FFF2-40B4-BE49-F238E27FC236}">
                  <a16:creationId xmlns:a16="http://schemas.microsoft.com/office/drawing/2014/main" id="{1CEFA85F-DF31-4F24-BF5E-AC47ABE30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2736"/>
              <a:ext cx="103" cy="235"/>
            </a:xfrm>
            <a:custGeom>
              <a:avLst/>
              <a:gdLst>
                <a:gd name="T0" fmla="*/ 1635 w 41"/>
                <a:gd name="T1" fmla="*/ 0 h 88"/>
                <a:gd name="T2" fmla="*/ 397 w 41"/>
                <a:gd name="T3" fmla="*/ 2497 h 88"/>
                <a:gd name="T4" fmla="*/ 126 w 41"/>
                <a:gd name="T5" fmla="*/ 3560 h 88"/>
                <a:gd name="T6" fmla="*/ 126 w 41"/>
                <a:gd name="T7" fmla="*/ 4478 h 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88">
                  <a:moveTo>
                    <a:pt x="41" y="0"/>
                  </a:moveTo>
                  <a:cubicBezTo>
                    <a:pt x="40" y="22"/>
                    <a:pt x="28" y="42"/>
                    <a:pt x="10" y="49"/>
                  </a:cubicBezTo>
                  <a:cubicBezTo>
                    <a:pt x="0" y="56"/>
                    <a:pt x="1" y="59"/>
                    <a:pt x="3" y="70"/>
                  </a:cubicBezTo>
                  <a:cubicBezTo>
                    <a:pt x="6" y="80"/>
                    <a:pt x="3" y="88"/>
                    <a:pt x="3" y="8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27" name="Freeform 242">
              <a:extLst>
                <a:ext uri="{FF2B5EF4-FFF2-40B4-BE49-F238E27FC236}">
                  <a16:creationId xmlns:a16="http://schemas.microsoft.com/office/drawing/2014/main" id="{C015E7AF-5605-462C-9D75-164BC8E0E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2675"/>
              <a:ext cx="110" cy="245"/>
            </a:xfrm>
            <a:custGeom>
              <a:avLst/>
              <a:gdLst>
                <a:gd name="T0" fmla="*/ 1720 w 44"/>
                <a:gd name="T1" fmla="*/ 306 h 92"/>
                <a:gd name="T2" fmla="*/ 1063 w 44"/>
                <a:gd name="T3" fmla="*/ 3475 h 92"/>
                <a:gd name="T4" fmla="*/ 938 w 44"/>
                <a:gd name="T5" fmla="*/ 4623 h 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92">
                  <a:moveTo>
                    <a:pt x="44" y="6"/>
                  </a:moveTo>
                  <a:cubicBezTo>
                    <a:pt x="12" y="0"/>
                    <a:pt x="0" y="51"/>
                    <a:pt x="27" y="69"/>
                  </a:cubicBezTo>
                  <a:cubicBezTo>
                    <a:pt x="33" y="73"/>
                    <a:pt x="33" y="82"/>
                    <a:pt x="24" y="9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28" name="Freeform 243">
              <a:extLst>
                <a:ext uri="{FF2B5EF4-FFF2-40B4-BE49-F238E27FC236}">
                  <a16:creationId xmlns:a16="http://schemas.microsoft.com/office/drawing/2014/main" id="{F4CE5334-99E8-43A3-A233-CC940BF37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3" y="3381"/>
              <a:ext cx="270" cy="328"/>
            </a:xfrm>
            <a:custGeom>
              <a:avLst/>
              <a:gdLst>
                <a:gd name="T0" fmla="*/ 3875 w 108"/>
                <a:gd name="T1" fmla="*/ 1272 h 123"/>
                <a:gd name="T2" fmla="*/ 675 w 108"/>
                <a:gd name="T3" fmla="*/ 3243 h 123"/>
                <a:gd name="T4" fmla="*/ 2738 w 108"/>
                <a:gd name="T5" fmla="*/ 5005 h 123"/>
                <a:gd name="T6" fmla="*/ 3908 w 108"/>
                <a:gd name="T7" fmla="*/ 4245 h 123"/>
                <a:gd name="T8" fmla="*/ 4145 w 108"/>
                <a:gd name="T9" fmla="*/ 5917 h 123"/>
                <a:gd name="T10" fmla="*/ 4033 w 108"/>
                <a:gd name="T11" fmla="*/ 622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" h="123">
                  <a:moveTo>
                    <a:pt x="99" y="25"/>
                  </a:moveTo>
                  <a:cubicBezTo>
                    <a:pt x="59" y="10"/>
                    <a:pt x="0" y="0"/>
                    <a:pt x="17" y="64"/>
                  </a:cubicBezTo>
                  <a:cubicBezTo>
                    <a:pt x="24" y="89"/>
                    <a:pt x="46" y="104"/>
                    <a:pt x="70" y="99"/>
                  </a:cubicBezTo>
                  <a:cubicBezTo>
                    <a:pt x="80" y="97"/>
                    <a:pt x="90" y="92"/>
                    <a:pt x="100" y="84"/>
                  </a:cubicBezTo>
                  <a:cubicBezTo>
                    <a:pt x="102" y="83"/>
                    <a:pt x="108" y="112"/>
                    <a:pt x="106" y="117"/>
                  </a:cubicBezTo>
                  <a:cubicBezTo>
                    <a:pt x="104" y="122"/>
                    <a:pt x="103" y="123"/>
                    <a:pt x="103" y="12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29" name="Freeform 244">
              <a:extLst>
                <a:ext uri="{FF2B5EF4-FFF2-40B4-BE49-F238E27FC236}">
                  <a16:creationId xmlns:a16="http://schemas.microsoft.com/office/drawing/2014/main" id="{72435D2D-DCC2-498C-A0B0-DC6193842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3360"/>
              <a:ext cx="128" cy="123"/>
            </a:xfrm>
            <a:custGeom>
              <a:avLst/>
              <a:gdLst>
                <a:gd name="T0" fmla="*/ 0 w 51"/>
                <a:gd name="T1" fmla="*/ 0 h 46"/>
                <a:gd name="T2" fmla="*/ 597 w 51"/>
                <a:gd name="T3" fmla="*/ 1644 h 46"/>
                <a:gd name="T4" fmla="*/ 1820 w 51"/>
                <a:gd name="T5" fmla="*/ 1987 h 46"/>
                <a:gd name="T6" fmla="*/ 1631 w 51"/>
                <a:gd name="T7" fmla="*/ 401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6">
                  <a:moveTo>
                    <a:pt x="0" y="0"/>
                  </a:moveTo>
                  <a:cubicBezTo>
                    <a:pt x="20" y="5"/>
                    <a:pt x="20" y="18"/>
                    <a:pt x="15" y="32"/>
                  </a:cubicBezTo>
                  <a:cubicBezTo>
                    <a:pt x="14" y="35"/>
                    <a:pt x="28" y="46"/>
                    <a:pt x="46" y="39"/>
                  </a:cubicBezTo>
                  <a:cubicBezTo>
                    <a:pt x="51" y="28"/>
                    <a:pt x="51" y="18"/>
                    <a:pt x="41" y="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30" name="Freeform 245">
              <a:extLst>
                <a:ext uri="{FF2B5EF4-FFF2-40B4-BE49-F238E27FC236}">
                  <a16:creationId xmlns:a16="http://schemas.microsoft.com/office/drawing/2014/main" id="{EF1ACDFA-26C4-4590-9534-160212E27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" y="2512"/>
              <a:ext cx="363" cy="483"/>
            </a:xfrm>
            <a:custGeom>
              <a:avLst/>
              <a:gdLst>
                <a:gd name="T0" fmla="*/ 1567 w 145"/>
                <a:gd name="T1" fmla="*/ 7298 h 181"/>
                <a:gd name="T2" fmla="*/ 1379 w 145"/>
                <a:gd name="T3" fmla="*/ 7144 h 181"/>
                <a:gd name="T4" fmla="*/ 396 w 145"/>
                <a:gd name="T5" fmla="*/ 1574 h 181"/>
                <a:gd name="T6" fmla="*/ 3372 w 145"/>
                <a:gd name="T7" fmla="*/ 1425 h 181"/>
                <a:gd name="T8" fmla="*/ 3372 w 145"/>
                <a:gd name="T9" fmla="*/ 4499 h 181"/>
                <a:gd name="T10" fmla="*/ 2431 w 145"/>
                <a:gd name="T11" fmla="*/ 7106 h 181"/>
                <a:gd name="T12" fmla="*/ 2589 w 145"/>
                <a:gd name="T13" fmla="*/ 7507 h 181"/>
                <a:gd name="T14" fmla="*/ 5698 w 145"/>
                <a:gd name="T15" fmla="*/ 9180 h 1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5" h="181">
                  <a:moveTo>
                    <a:pt x="40" y="144"/>
                  </a:moveTo>
                  <a:cubicBezTo>
                    <a:pt x="38" y="143"/>
                    <a:pt x="36" y="142"/>
                    <a:pt x="35" y="141"/>
                  </a:cubicBezTo>
                  <a:cubicBezTo>
                    <a:pt x="19" y="132"/>
                    <a:pt x="0" y="63"/>
                    <a:pt x="10" y="31"/>
                  </a:cubicBezTo>
                  <a:cubicBezTo>
                    <a:pt x="20" y="0"/>
                    <a:pt x="60" y="6"/>
                    <a:pt x="86" y="28"/>
                  </a:cubicBezTo>
                  <a:cubicBezTo>
                    <a:pt x="114" y="47"/>
                    <a:pt x="95" y="69"/>
                    <a:pt x="86" y="89"/>
                  </a:cubicBezTo>
                  <a:cubicBezTo>
                    <a:pt x="81" y="101"/>
                    <a:pt x="75" y="129"/>
                    <a:pt x="62" y="140"/>
                  </a:cubicBezTo>
                  <a:cubicBezTo>
                    <a:pt x="59" y="141"/>
                    <a:pt x="62" y="148"/>
                    <a:pt x="66" y="148"/>
                  </a:cubicBezTo>
                  <a:cubicBezTo>
                    <a:pt x="95" y="145"/>
                    <a:pt x="130" y="158"/>
                    <a:pt x="145" y="18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31" name="Freeform 246">
              <a:extLst>
                <a:ext uri="{FF2B5EF4-FFF2-40B4-BE49-F238E27FC236}">
                  <a16:creationId xmlns:a16="http://schemas.microsoft.com/office/drawing/2014/main" id="{0EA6E040-5F9E-4B54-9FC7-6A9ABC162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" y="2501"/>
              <a:ext cx="38" cy="27"/>
            </a:xfrm>
            <a:custGeom>
              <a:avLst/>
              <a:gdLst>
                <a:gd name="T0" fmla="*/ 0 w 15"/>
                <a:gd name="T1" fmla="*/ 0 h 10"/>
                <a:gd name="T2" fmla="*/ 616 w 15"/>
                <a:gd name="T3" fmla="*/ 532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0">
                  <a:moveTo>
                    <a:pt x="0" y="0"/>
                  </a:moveTo>
                  <a:cubicBezTo>
                    <a:pt x="5" y="2"/>
                    <a:pt x="10" y="5"/>
                    <a:pt x="15" y="1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32" name="Freeform 247">
              <a:extLst>
                <a:ext uri="{FF2B5EF4-FFF2-40B4-BE49-F238E27FC236}">
                  <a16:creationId xmlns:a16="http://schemas.microsoft.com/office/drawing/2014/main" id="{42F137D8-3E69-4C31-A9B5-3C6F42CB3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3205"/>
              <a:ext cx="408" cy="344"/>
            </a:xfrm>
            <a:custGeom>
              <a:avLst/>
              <a:gdLst>
                <a:gd name="T0" fmla="*/ 6165 w 163"/>
                <a:gd name="T1" fmla="*/ 6520 h 129"/>
                <a:gd name="T2" fmla="*/ 6198 w 163"/>
                <a:gd name="T3" fmla="*/ 4800 h 129"/>
                <a:gd name="T4" fmla="*/ 3527 w 163"/>
                <a:gd name="T5" fmla="*/ 1571 h 129"/>
                <a:gd name="T6" fmla="*/ 1409 w 163"/>
                <a:gd name="T7" fmla="*/ 456 h 129"/>
                <a:gd name="T8" fmla="*/ 0 w 163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" h="129">
                  <a:moveTo>
                    <a:pt x="157" y="129"/>
                  </a:moveTo>
                  <a:cubicBezTo>
                    <a:pt x="162" y="127"/>
                    <a:pt x="163" y="101"/>
                    <a:pt x="158" y="95"/>
                  </a:cubicBezTo>
                  <a:cubicBezTo>
                    <a:pt x="140" y="71"/>
                    <a:pt x="115" y="46"/>
                    <a:pt x="90" y="31"/>
                  </a:cubicBezTo>
                  <a:cubicBezTo>
                    <a:pt x="74" y="22"/>
                    <a:pt x="51" y="18"/>
                    <a:pt x="36" y="9"/>
                  </a:cubicBezTo>
                  <a:cubicBezTo>
                    <a:pt x="29" y="7"/>
                    <a:pt x="4" y="7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33" name="Freeform 248">
              <a:extLst>
                <a:ext uri="{FF2B5EF4-FFF2-40B4-BE49-F238E27FC236}">
                  <a16:creationId xmlns:a16="http://schemas.microsoft.com/office/drawing/2014/main" id="{C90BA18F-2C61-49AE-82BD-6C33283B7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3184"/>
              <a:ext cx="280" cy="184"/>
            </a:xfrm>
            <a:custGeom>
              <a:avLst/>
              <a:gdLst>
                <a:gd name="T0" fmla="*/ 4375 w 112"/>
                <a:gd name="T1" fmla="*/ 3491 h 69"/>
                <a:gd name="T2" fmla="*/ 3208 w 112"/>
                <a:gd name="T3" fmla="*/ 1160 h 69"/>
                <a:gd name="T4" fmla="*/ 2550 w 112"/>
                <a:gd name="T5" fmla="*/ 2333 h 69"/>
                <a:gd name="T6" fmla="*/ 1250 w 112"/>
                <a:gd name="T7" fmla="*/ 1877 h 69"/>
                <a:gd name="T8" fmla="*/ 0 w 112"/>
                <a:gd name="T9" fmla="*/ 5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69">
                  <a:moveTo>
                    <a:pt x="112" y="69"/>
                  </a:moveTo>
                  <a:cubicBezTo>
                    <a:pt x="105" y="47"/>
                    <a:pt x="95" y="25"/>
                    <a:pt x="82" y="23"/>
                  </a:cubicBezTo>
                  <a:cubicBezTo>
                    <a:pt x="71" y="22"/>
                    <a:pt x="67" y="32"/>
                    <a:pt x="65" y="46"/>
                  </a:cubicBezTo>
                  <a:cubicBezTo>
                    <a:pt x="64" y="51"/>
                    <a:pt x="39" y="60"/>
                    <a:pt x="32" y="37"/>
                  </a:cubicBezTo>
                  <a:cubicBezTo>
                    <a:pt x="24" y="15"/>
                    <a:pt x="7" y="0"/>
                    <a:pt x="0" y="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34" name="Freeform 249">
              <a:extLst>
                <a:ext uri="{FF2B5EF4-FFF2-40B4-BE49-F238E27FC236}">
                  <a16:creationId xmlns:a16="http://schemas.microsoft.com/office/drawing/2014/main" id="{4155C4DF-29E0-4377-8537-83B0D2CBE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3480"/>
              <a:ext cx="163" cy="195"/>
            </a:xfrm>
            <a:custGeom>
              <a:avLst/>
              <a:gdLst>
                <a:gd name="T0" fmla="*/ 2573 w 65"/>
                <a:gd name="T1" fmla="*/ 3718 h 73"/>
                <a:gd name="T2" fmla="*/ 0 w 65"/>
                <a:gd name="T3" fmla="*/ 0 h 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5" h="73">
                  <a:moveTo>
                    <a:pt x="65" y="73"/>
                  </a:moveTo>
                  <a:cubicBezTo>
                    <a:pt x="32" y="57"/>
                    <a:pt x="15" y="27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35" name="Freeform 250">
              <a:extLst>
                <a:ext uri="{FF2B5EF4-FFF2-40B4-BE49-F238E27FC236}">
                  <a16:creationId xmlns:a16="http://schemas.microsoft.com/office/drawing/2014/main" id="{75237846-F43C-4240-83F5-2EDEF6F4D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3427"/>
              <a:ext cx="135" cy="282"/>
            </a:xfrm>
            <a:custGeom>
              <a:avLst/>
              <a:gdLst>
                <a:gd name="T0" fmla="*/ 0 w 54"/>
                <a:gd name="T1" fmla="*/ 5307 h 106"/>
                <a:gd name="T2" fmla="*/ 2113 w 54"/>
                <a:gd name="T3" fmla="*/ 1905 h 106"/>
                <a:gd name="T4" fmla="*/ 2000 w 54"/>
                <a:gd name="T5" fmla="*/ 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106">
                  <a:moveTo>
                    <a:pt x="0" y="106"/>
                  </a:moveTo>
                  <a:cubicBezTo>
                    <a:pt x="31" y="101"/>
                    <a:pt x="50" y="66"/>
                    <a:pt x="54" y="38"/>
                  </a:cubicBezTo>
                  <a:cubicBezTo>
                    <a:pt x="54" y="31"/>
                    <a:pt x="52" y="16"/>
                    <a:pt x="51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36" name="Freeform 251">
              <a:extLst>
                <a:ext uri="{FF2B5EF4-FFF2-40B4-BE49-F238E27FC236}">
                  <a16:creationId xmlns:a16="http://schemas.microsoft.com/office/drawing/2014/main" id="{7AACFF80-5549-40D2-943E-986FD5582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3475"/>
              <a:ext cx="100" cy="232"/>
            </a:xfrm>
            <a:custGeom>
              <a:avLst/>
              <a:gdLst>
                <a:gd name="T0" fmla="*/ 1563 w 40"/>
                <a:gd name="T1" fmla="*/ 4403 h 87"/>
                <a:gd name="T2" fmla="*/ 313 w 40"/>
                <a:gd name="T3" fmla="*/ 2581 h 87"/>
                <a:gd name="T4" fmla="*/ 208 w 40"/>
                <a:gd name="T5" fmla="*/ 93 h 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87">
                  <a:moveTo>
                    <a:pt x="40" y="87"/>
                  </a:moveTo>
                  <a:cubicBezTo>
                    <a:pt x="33" y="80"/>
                    <a:pt x="19" y="63"/>
                    <a:pt x="8" y="51"/>
                  </a:cubicBezTo>
                  <a:cubicBezTo>
                    <a:pt x="1" y="40"/>
                    <a:pt x="0" y="0"/>
                    <a:pt x="5" y="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37" name="Freeform 252">
              <a:extLst>
                <a:ext uri="{FF2B5EF4-FFF2-40B4-BE49-F238E27FC236}">
                  <a16:creationId xmlns:a16="http://schemas.microsoft.com/office/drawing/2014/main" id="{3E64FECB-3647-418F-BB22-A1FFA0028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3595"/>
              <a:ext cx="88" cy="114"/>
            </a:xfrm>
            <a:custGeom>
              <a:avLst/>
              <a:gdLst>
                <a:gd name="T0" fmla="*/ 0 w 35"/>
                <a:gd name="T1" fmla="*/ 2124 h 43"/>
                <a:gd name="T2" fmla="*/ 1270 w 35"/>
                <a:gd name="T3" fmla="*/ 634 h 43"/>
                <a:gd name="T4" fmla="*/ 367 w 35"/>
                <a:gd name="T5" fmla="*/ 148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43">
                  <a:moveTo>
                    <a:pt x="0" y="43"/>
                  </a:moveTo>
                  <a:cubicBezTo>
                    <a:pt x="13" y="43"/>
                    <a:pt x="21" y="27"/>
                    <a:pt x="32" y="13"/>
                  </a:cubicBezTo>
                  <a:cubicBezTo>
                    <a:pt x="35" y="9"/>
                    <a:pt x="12" y="0"/>
                    <a:pt x="9" y="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38" name="Freeform 253">
              <a:extLst>
                <a:ext uri="{FF2B5EF4-FFF2-40B4-BE49-F238E27FC236}">
                  <a16:creationId xmlns:a16="http://schemas.microsoft.com/office/drawing/2014/main" id="{DBAEBE47-65F6-4E4B-97D4-A2C8214FD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3411"/>
              <a:ext cx="260" cy="280"/>
            </a:xfrm>
            <a:custGeom>
              <a:avLst/>
              <a:gdLst>
                <a:gd name="T0" fmla="*/ 0 w 104"/>
                <a:gd name="T1" fmla="*/ 4152 h 105"/>
                <a:gd name="T2" fmla="*/ 863 w 104"/>
                <a:gd name="T3" fmla="*/ 3947 h 105"/>
                <a:gd name="T4" fmla="*/ 1720 w 104"/>
                <a:gd name="T5" fmla="*/ 853 h 105"/>
                <a:gd name="T6" fmla="*/ 2270 w 104"/>
                <a:gd name="T7" fmla="*/ 205 h 105"/>
                <a:gd name="T8" fmla="*/ 4063 w 104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105">
                  <a:moveTo>
                    <a:pt x="0" y="82"/>
                  </a:moveTo>
                  <a:cubicBezTo>
                    <a:pt x="10" y="67"/>
                    <a:pt x="15" y="72"/>
                    <a:pt x="22" y="78"/>
                  </a:cubicBezTo>
                  <a:cubicBezTo>
                    <a:pt x="60" y="105"/>
                    <a:pt x="56" y="50"/>
                    <a:pt x="44" y="17"/>
                  </a:cubicBezTo>
                  <a:cubicBezTo>
                    <a:pt x="41" y="11"/>
                    <a:pt x="44" y="3"/>
                    <a:pt x="58" y="4"/>
                  </a:cubicBezTo>
                  <a:cubicBezTo>
                    <a:pt x="75" y="7"/>
                    <a:pt x="94" y="7"/>
                    <a:pt x="104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39" name="Freeform 254">
              <a:extLst>
                <a:ext uri="{FF2B5EF4-FFF2-40B4-BE49-F238E27FC236}">
                  <a16:creationId xmlns:a16="http://schemas.microsoft.com/office/drawing/2014/main" id="{F2D2E665-63F7-4972-A651-B99CF66FC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2499"/>
              <a:ext cx="225" cy="181"/>
            </a:xfrm>
            <a:custGeom>
              <a:avLst/>
              <a:gdLst>
                <a:gd name="T0" fmla="*/ 750 w 90"/>
                <a:gd name="T1" fmla="*/ 149 h 68"/>
                <a:gd name="T2" fmla="*/ 0 w 90"/>
                <a:gd name="T3" fmla="*/ 3112 h 68"/>
                <a:gd name="T4" fmla="*/ 395 w 90"/>
                <a:gd name="T5" fmla="*/ 3359 h 68"/>
                <a:gd name="T6" fmla="*/ 783 w 90"/>
                <a:gd name="T7" fmla="*/ 3018 h 68"/>
                <a:gd name="T8" fmla="*/ 1563 w 90"/>
                <a:gd name="T9" fmla="*/ 1453 h 68"/>
                <a:gd name="T10" fmla="*/ 2708 w 90"/>
                <a:gd name="T11" fmla="*/ 546 h 68"/>
                <a:gd name="T12" fmla="*/ 3520 w 90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68">
                  <a:moveTo>
                    <a:pt x="19" y="3"/>
                  </a:moveTo>
                  <a:cubicBezTo>
                    <a:pt x="8" y="22"/>
                    <a:pt x="4" y="42"/>
                    <a:pt x="0" y="62"/>
                  </a:cubicBezTo>
                  <a:cubicBezTo>
                    <a:pt x="0" y="67"/>
                    <a:pt x="4" y="67"/>
                    <a:pt x="10" y="67"/>
                  </a:cubicBezTo>
                  <a:cubicBezTo>
                    <a:pt x="16" y="68"/>
                    <a:pt x="17" y="68"/>
                    <a:pt x="20" y="60"/>
                  </a:cubicBezTo>
                  <a:cubicBezTo>
                    <a:pt x="22" y="52"/>
                    <a:pt x="27" y="35"/>
                    <a:pt x="40" y="29"/>
                  </a:cubicBezTo>
                  <a:cubicBezTo>
                    <a:pt x="53" y="22"/>
                    <a:pt x="62" y="14"/>
                    <a:pt x="69" y="11"/>
                  </a:cubicBezTo>
                  <a:cubicBezTo>
                    <a:pt x="77" y="8"/>
                    <a:pt x="90" y="0"/>
                    <a:pt x="9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40" name="Freeform 255">
              <a:extLst>
                <a:ext uri="{FF2B5EF4-FFF2-40B4-BE49-F238E27FC236}">
                  <a16:creationId xmlns:a16="http://schemas.microsoft.com/office/drawing/2014/main" id="{EF19A567-D0A6-4FC5-96D5-9B0516E23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3075"/>
              <a:ext cx="123" cy="114"/>
            </a:xfrm>
            <a:custGeom>
              <a:avLst/>
              <a:gdLst>
                <a:gd name="T0" fmla="*/ 1948 w 49"/>
                <a:gd name="T1" fmla="*/ 2124 h 43"/>
                <a:gd name="T2" fmla="*/ 284 w 49"/>
                <a:gd name="T3" fmla="*/ 936 h 43"/>
                <a:gd name="T4" fmla="*/ 0 w 49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43">
                  <a:moveTo>
                    <a:pt x="49" y="43"/>
                  </a:moveTo>
                  <a:cubicBezTo>
                    <a:pt x="33" y="39"/>
                    <a:pt x="12" y="29"/>
                    <a:pt x="7" y="19"/>
                  </a:cubicBezTo>
                  <a:cubicBezTo>
                    <a:pt x="2" y="12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41" name="Freeform 256">
              <a:extLst>
                <a:ext uri="{FF2B5EF4-FFF2-40B4-BE49-F238E27FC236}">
                  <a16:creationId xmlns:a16="http://schemas.microsoft.com/office/drawing/2014/main" id="{6C898F69-50D3-4C2B-9C16-B8C3BD004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3008"/>
              <a:ext cx="68" cy="163"/>
            </a:xfrm>
            <a:custGeom>
              <a:avLst/>
              <a:gdLst>
                <a:gd name="T0" fmla="*/ 609 w 27"/>
                <a:gd name="T1" fmla="*/ 0 h 61"/>
                <a:gd name="T2" fmla="*/ 0 w 27"/>
                <a:gd name="T3" fmla="*/ 3113 h 6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61">
                  <a:moveTo>
                    <a:pt x="15" y="0"/>
                  </a:moveTo>
                  <a:cubicBezTo>
                    <a:pt x="27" y="18"/>
                    <a:pt x="17" y="48"/>
                    <a:pt x="0" y="6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42" name="Freeform 257">
              <a:extLst>
                <a:ext uri="{FF2B5EF4-FFF2-40B4-BE49-F238E27FC236}">
                  <a16:creationId xmlns:a16="http://schemas.microsoft.com/office/drawing/2014/main" id="{D741CE0B-8D21-4F87-9CB4-BD62F154C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2832"/>
              <a:ext cx="188" cy="456"/>
            </a:xfrm>
            <a:custGeom>
              <a:avLst/>
              <a:gdLst>
                <a:gd name="T0" fmla="*/ 755 w 75"/>
                <a:gd name="T1" fmla="*/ 0 h 171"/>
                <a:gd name="T2" fmla="*/ 2489 w 75"/>
                <a:gd name="T3" fmla="*/ 3733 h 171"/>
                <a:gd name="T4" fmla="*/ 2677 w 75"/>
                <a:gd name="T5" fmla="*/ 6464 h 171"/>
                <a:gd name="T6" fmla="*/ 0 w 75"/>
                <a:gd name="T7" fmla="*/ 8648 h 1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171">
                  <a:moveTo>
                    <a:pt x="19" y="0"/>
                  </a:moveTo>
                  <a:cubicBezTo>
                    <a:pt x="48" y="32"/>
                    <a:pt x="58" y="60"/>
                    <a:pt x="63" y="74"/>
                  </a:cubicBezTo>
                  <a:cubicBezTo>
                    <a:pt x="68" y="88"/>
                    <a:pt x="75" y="113"/>
                    <a:pt x="68" y="128"/>
                  </a:cubicBezTo>
                  <a:cubicBezTo>
                    <a:pt x="56" y="152"/>
                    <a:pt x="27" y="171"/>
                    <a:pt x="0" y="17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43" name="Freeform 258">
              <a:extLst>
                <a:ext uri="{FF2B5EF4-FFF2-40B4-BE49-F238E27FC236}">
                  <a16:creationId xmlns:a16="http://schemas.microsoft.com/office/drawing/2014/main" id="{54E2922E-C38C-463C-B4A4-DBDC6E20D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" y="3267"/>
              <a:ext cx="503" cy="440"/>
            </a:xfrm>
            <a:custGeom>
              <a:avLst/>
              <a:gdLst>
                <a:gd name="T0" fmla="*/ 0 w 201"/>
                <a:gd name="T1" fmla="*/ 1160 h 165"/>
                <a:gd name="T2" fmla="*/ 2117 w 201"/>
                <a:gd name="T3" fmla="*/ 1672 h 165"/>
                <a:gd name="T4" fmla="*/ 3809 w 201"/>
                <a:gd name="T5" fmla="*/ 819 h 165"/>
                <a:gd name="T6" fmla="*/ 5561 w 201"/>
                <a:gd name="T7" fmla="*/ 853 h 165"/>
                <a:gd name="T8" fmla="*/ 7207 w 201"/>
                <a:gd name="T9" fmla="*/ 4245 h 165"/>
                <a:gd name="T10" fmla="*/ 7678 w 201"/>
                <a:gd name="T11" fmla="*/ 7885 h 165"/>
                <a:gd name="T12" fmla="*/ 7490 w 201"/>
                <a:gd name="T13" fmla="*/ 8341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1" h="165">
                  <a:moveTo>
                    <a:pt x="0" y="23"/>
                  </a:moveTo>
                  <a:cubicBezTo>
                    <a:pt x="11" y="31"/>
                    <a:pt x="43" y="35"/>
                    <a:pt x="54" y="33"/>
                  </a:cubicBezTo>
                  <a:cubicBezTo>
                    <a:pt x="71" y="29"/>
                    <a:pt x="86" y="27"/>
                    <a:pt x="97" y="16"/>
                  </a:cubicBezTo>
                  <a:cubicBezTo>
                    <a:pt x="113" y="0"/>
                    <a:pt x="132" y="6"/>
                    <a:pt x="142" y="17"/>
                  </a:cubicBezTo>
                  <a:cubicBezTo>
                    <a:pt x="144" y="19"/>
                    <a:pt x="174" y="58"/>
                    <a:pt x="184" y="84"/>
                  </a:cubicBezTo>
                  <a:cubicBezTo>
                    <a:pt x="195" y="110"/>
                    <a:pt x="201" y="143"/>
                    <a:pt x="196" y="156"/>
                  </a:cubicBezTo>
                  <a:cubicBezTo>
                    <a:pt x="193" y="161"/>
                    <a:pt x="191" y="165"/>
                    <a:pt x="191" y="16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44" name="Freeform 259">
              <a:extLst>
                <a:ext uri="{FF2B5EF4-FFF2-40B4-BE49-F238E27FC236}">
                  <a16:creationId xmlns:a16="http://schemas.microsoft.com/office/drawing/2014/main" id="{9EF388CE-949E-4A3C-99F2-D699CBA6C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2499"/>
              <a:ext cx="182" cy="589"/>
            </a:xfrm>
            <a:custGeom>
              <a:avLst/>
              <a:gdLst>
                <a:gd name="T0" fmla="*/ 2822 w 73"/>
                <a:gd name="T1" fmla="*/ 0 h 221"/>
                <a:gd name="T2" fmla="*/ 2251 w 73"/>
                <a:gd name="T3" fmla="*/ 816 h 221"/>
                <a:gd name="T4" fmla="*/ 1628 w 73"/>
                <a:gd name="T5" fmla="*/ 3579 h 221"/>
                <a:gd name="T6" fmla="*/ 1628 w 73"/>
                <a:gd name="T7" fmla="*/ 7060 h 221"/>
                <a:gd name="T8" fmla="*/ 2274 w 73"/>
                <a:gd name="T9" fmla="*/ 9277 h 221"/>
                <a:gd name="T10" fmla="*/ 1162 w 73"/>
                <a:gd name="T11" fmla="*/ 11095 h 221"/>
                <a:gd name="T12" fmla="*/ 0 w 73"/>
                <a:gd name="T13" fmla="*/ 10335 h 2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221">
                  <a:moveTo>
                    <a:pt x="73" y="0"/>
                  </a:moveTo>
                  <a:cubicBezTo>
                    <a:pt x="68" y="6"/>
                    <a:pt x="63" y="10"/>
                    <a:pt x="58" y="16"/>
                  </a:cubicBezTo>
                  <a:cubicBezTo>
                    <a:pt x="44" y="33"/>
                    <a:pt x="42" y="50"/>
                    <a:pt x="42" y="71"/>
                  </a:cubicBezTo>
                  <a:cubicBezTo>
                    <a:pt x="42" y="94"/>
                    <a:pt x="41" y="117"/>
                    <a:pt x="42" y="140"/>
                  </a:cubicBezTo>
                  <a:cubicBezTo>
                    <a:pt x="43" y="157"/>
                    <a:pt x="52" y="168"/>
                    <a:pt x="59" y="184"/>
                  </a:cubicBezTo>
                  <a:cubicBezTo>
                    <a:pt x="65" y="199"/>
                    <a:pt x="52" y="218"/>
                    <a:pt x="30" y="220"/>
                  </a:cubicBezTo>
                  <a:cubicBezTo>
                    <a:pt x="19" y="221"/>
                    <a:pt x="9" y="212"/>
                    <a:pt x="0" y="20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45" name="Freeform 260">
              <a:extLst>
                <a:ext uri="{FF2B5EF4-FFF2-40B4-BE49-F238E27FC236}">
                  <a16:creationId xmlns:a16="http://schemas.microsoft.com/office/drawing/2014/main" id="{474BDFFA-4B11-4D24-AF25-4DC2350F1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2504"/>
              <a:ext cx="498" cy="501"/>
            </a:xfrm>
            <a:custGeom>
              <a:avLst/>
              <a:gdLst>
                <a:gd name="T0" fmla="*/ 1254 w 199"/>
                <a:gd name="T1" fmla="*/ 0 h 188"/>
                <a:gd name="T2" fmla="*/ 158 w 199"/>
                <a:gd name="T3" fmla="*/ 3126 h 188"/>
                <a:gd name="T4" fmla="*/ 83 w 199"/>
                <a:gd name="T5" fmla="*/ 5788 h 188"/>
                <a:gd name="T6" fmla="*/ 676 w 199"/>
                <a:gd name="T7" fmla="*/ 7363 h 188"/>
                <a:gd name="T8" fmla="*/ 1176 w 199"/>
                <a:gd name="T9" fmla="*/ 7003 h 188"/>
                <a:gd name="T10" fmla="*/ 2713 w 199"/>
                <a:gd name="T11" fmla="*/ 7153 h 188"/>
                <a:gd name="T12" fmla="*/ 5455 w 199"/>
                <a:gd name="T13" fmla="*/ 8821 h 188"/>
                <a:gd name="T14" fmla="*/ 7803 w 199"/>
                <a:gd name="T15" fmla="*/ 5242 h 1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9" h="188">
                  <a:moveTo>
                    <a:pt x="32" y="0"/>
                  </a:moveTo>
                  <a:cubicBezTo>
                    <a:pt x="22" y="20"/>
                    <a:pt x="9" y="39"/>
                    <a:pt x="4" y="62"/>
                  </a:cubicBezTo>
                  <a:cubicBezTo>
                    <a:pt x="0" y="78"/>
                    <a:pt x="2" y="98"/>
                    <a:pt x="2" y="115"/>
                  </a:cubicBezTo>
                  <a:cubicBezTo>
                    <a:pt x="2" y="125"/>
                    <a:pt x="2" y="147"/>
                    <a:pt x="17" y="146"/>
                  </a:cubicBezTo>
                  <a:cubicBezTo>
                    <a:pt x="21" y="145"/>
                    <a:pt x="26" y="140"/>
                    <a:pt x="30" y="139"/>
                  </a:cubicBezTo>
                  <a:cubicBezTo>
                    <a:pt x="42" y="135"/>
                    <a:pt x="57" y="138"/>
                    <a:pt x="69" y="142"/>
                  </a:cubicBezTo>
                  <a:cubicBezTo>
                    <a:pt x="94" y="149"/>
                    <a:pt x="115" y="168"/>
                    <a:pt x="139" y="175"/>
                  </a:cubicBezTo>
                  <a:cubicBezTo>
                    <a:pt x="184" y="188"/>
                    <a:pt x="186" y="142"/>
                    <a:pt x="199" y="10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46" name="Freeform 261">
              <a:extLst>
                <a:ext uri="{FF2B5EF4-FFF2-40B4-BE49-F238E27FC236}">
                  <a16:creationId xmlns:a16="http://schemas.microsoft.com/office/drawing/2014/main" id="{8505E1AA-0DA5-4496-8583-79A1FE6CD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2931"/>
              <a:ext cx="428" cy="242"/>
            </a:xfrm>
            <a:custGeom>
              <a:avLst/>
              <a:gdLst>
                <a:gd name="T0" fmla="*/ 0 w 171"/>
                <a:gd name="T1" fmla="*/ 4555 h 91"/>
                <a:gd name="T2" fmla="*/ 1304 w 171"/>
                <a:gd name="T3" fmla="*/ 3593 h 91"/>
                <a:gd name="T4" fmla="*/ 1722 w 171"/>
                <a:gd name="T5" fmla="*/ 1393 h 91"/>
                <a:gd name="T6" fmla="*/ 2951 w 171"/>
                <a:gd name="T7" fmla="*/ 149 h 91"/>
                <a:gd name="T8" fmla="*/ 5061 w 171"/>
                <a:gd name="T9" fmla="*/ 997 h 91"/>
                <a:gd name="T10" fmla="*/ 5882 w 171"/>
                <a:gd name="T11" fmla="*/ 1505 h 91"/>
                <a:gd name="T12" fmla="*/ 6710 w 171"/>
                <a:gd name="T13" fmla="*/ 848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" h="91">
                  <a:moveTo>
                    <a:pt x="0" y="91"/>
                  </a:moveTo>
                  <a:cubicBezTo>
                    <a:pt x="11" y="90"/>
                    <a:pt x="28" y="80"/>
                    <a:pt x="33" y="72"/>
                  </a:cubicBezTo>
                  <a:cubicBezTo>
                    <a:pt x="41" y="59"/>
                    <a:pt x="37" y="41"/>
                    <a:pt x="44" y="28"/>
                  </a:cubicBezTo>
                  <a:cubicBezTo>
                    <a:pt x="54" y="12"/>
                    <a:pt x="60" y="0"/>
                    <a:pt x="75" y="3"/>
                  </a:cubicBezTo>
                  <a:cubicBezTo>
                    <a:pt x="96" y="7"/>
                    <a:pt x="109" y="13"/>
                    <a:pt x="129" y="20"/>
                  </a:cubicBezTo>
                  <a:cubicBezTo>
                    <a:pt x="135" y="22"/>
                    <a:pt x="143" y="26"/>
                    <a:pt x="150" y="30"/>
                  </a:cubicBezTo>
                  <a:cubicBezTo>
                    <a:pt x="155" y="33"/>
                    <a:pt x="163" y="21"/>
                    <a:pt x="171" y="1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47" name="Freeform 262">
              <a:extLst>
                <a:ext uri="{FF2B5EF4-FFF2-40B4-BE49-F238E27FC236}">
                  <a16:creationId xmlns:a16="http://schemas.microsoft.com/office/drawing/2014/main" id="{B28209CC-F0A3-4088-B3F4-CADF2EE44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3077"/>
              <a:ext cx="37" cy="192"/>
            </a:xfrm>
            <a:custGeom>
              <a:avLst/>
              <a:gdLst>
                <a:gd name="T0" fmla="*/ 407 w 15"/>
                <a:gd name="T1" fmla="*/ 0 h 72"/>
                <a:gd name="T2" fmla="*/ 553 w 15"/>
                <a:gd name="T3" fmla="*/ 3640 h 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72">
                  <a:moveTo>
                    <a:pt x="11" y="0"/>
                  </a:moveTo>
                  <a:cubicBezTo>
                    <a:pt x="10" y="23"/>
                    <a:pt x="0" y="50"/>
                    <a:pt x="15" y="7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48" name="Freeform 263">
              <a:extLst>
                <a:ext uri="{FF2B5EF4-FFF2-40B4-BE49-F238E27FC236}">
                  <a16:creationId xmlns:a16="http://schemas.microsoft.com/office/drawing/2014/main" id="{AF2B8958-C57F-4C05-BCD2-214999738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3243"/>
              <a:ext cx="252" cy="274"/>
            </a:xfrm>
            <a:custGeom>
              <a:avLst/>
              <a:gdLst>
                <a:gd name="T0" fmla="*/ 624 w 101"/>
                <a:gd name="T1" fmla="*/ 0 h 103"/>
                <a:gd name="T2" fmla="*/ 342 w 101"/>
                <a:gd name="T3" fmla="*/ 511 h 103"/>
                <a:gd name="T4" fmla="*/ 933 w 101"/>
                <a:gd name="T5" fmla="*/ 2860 h 103"/>
                <a:gd name="T6" fmla="*/ 3915 w 101"/>
                <a:gd name="T7" fmla="*/ 3503 h 1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1" h="103">
                  <a:moveTo>
                    <a:pt x="16" y="0"/>
                  </a:moveTo>
                  <a:cubicBezTo>
                    <a:pt x="13" y="3"/>
                    <a:pt x="10" y="6"/>
                    <a:pt x="9" y="10"/>
                  </a:cubicBezTo>
                  <a:cubicBezTo>
                    <a:pt x="0" y="24"/>
                    <a:pt x="13" y="47"/>
                    <a:pt x="24" y="57"/>
                  </a:cubicBezTo>
                  <a:cubicBezTo>
                    <a:pt x="42" y="73"/>
                    <a:pt x="83" y="103"/>
                    <a:pt x="101" y="7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49" name="Freeform 264">
              <a:extLst>
                <a:ext uri="{FF2B5EF4-FFF2-40B4-BE49-F238E27FC236}">
                  <a16:creationId xmlns:a16="http://schemas.microsoft.com/office/drawing/2014/main" id="{1CAF76D0-EB37-4A25-8787-4B21A0867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3" y="3136"/>
              <a:ext cx="63" cy="53"/>
            </a:xfrm>
            <a:custGeom>
              <a:avLst/>
              <a:gdLst>
                <a:gd name="T0" fmla="*/ 1011 w 25"/>
                <a:gd name="T1" fmla="*/ 0 h 20"/>
                <a:gd name="T2" fmla="*/ 0 w 25"/>
                <a:gd name="T3" fmla="*/ 983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20">
                  <a:moveTo>
                    <a:pt x="25" y="0"/>
                  </a:moveTo>
                  <a:cubicBezTo>
                    <a:pt x="20" y="8"/>
                    <a:pt x="11" y="14"/>
                    <a:pt x="0" y="2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50" name="Freeform 265">
              <a:extLst>
                <a:ext uri="{FF2B5EF4-FFF2-40B4-BE49-F238E27FC236}">
                  <a16:creationId xmlns:a16="http://schemas.microsoft.com/office/drawing/2014/main" id="{FDF1627A-04D8-4CC2-8BE9-660856081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3552"/>
              <a:ext cx="287" cy="157"/>
            </a:xfrm>
            <a:custGeom>
              <a:avLst/>
              <a:gdLst>
                <a:gd name="T0" fmla="*/ 4460 w 115"/>
                <a:gd name="T1" fmla="*/ 0 h 59"/>
                <a:gd name="T2" fmla="*/ 3264 w 115"/>
                <a:gd name="T3" fmla="*/ 247 h 59"/>
                <a:gd name="T4" fmla="*/ 2328 w 115"/>
                <a:gd name="T5" fmla="*/ 1543 h 59"/>
                <a:gd name="T6" fmla="*/ 1008 w 115"/>
                <a:gd name="T7" fmla="*/ 1996 h 59"/>
                <a:gd name="T8" fmla="*/ 624 w 115"/>
                <a:gd name="T9" fmla="*/ 1905 h 59"/>
                <a:gd name="T10" fmla="*/ 75 w 115"/>
                <a:gd name="T11" fmla="*/ 29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59">
                  <a:moveTo>
                    <a:pt x="115" y="0"/>
                  </a:moveTo>
                  <a:cubicBezTo>
                    <a:pt x="103" y="12"/>
                    <a:pt x="90" y="5"/>
                    <a:pt x="84" y="5"/>
                  </a:cubicBezTo>
                  <a:cubicBezTo>
                    <a:pt x="78" y="5"/>
                    <a:pt x="66" y="24"/>
                    <a:pt x="60" y="31"/>
                  </a:cubicBezTo>
                  <a:cubicBezTo>
                    <a:pt x="51" y="41"/>
                    <a:pt x="36" y="41"/>
                    <a:pt x="26" y="40"/>
                  </a:cubicBezTo>
                  <a:cubicBezTo>
                    <a:pt x="22" y="40"/>
                    <a:pt x="19" y="39"/>
                    <a:pt x="16" y="38"/>
                  </a:cubicBezTo>
                  <a:cubicBezTo>
                    <a:pt x="8" y="37"/>
                    <a:pt x="0" y="44"/>
                    <a:pt x="2" y="5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51" name="Freeform 266">
              <a:extLst>
                <a:ext uri="{FF2B5EF4-FFF2-40B4-BE49-F238E27FC236}">
                  <a16:creationId xmlns:a16="http://schemas.microsoft.com/office/drawing/2014/main" id="{6508F275-C2E5-4BAF-A7D2-83924C3D0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3373"/>
              <a:ext cx="180" cy="70"/>
            </a:xfrm>
            <a:custGeom>
              <a:avLst/>
              <a:gdLst>
                <a:gd name="T0" fmla="*/ 0 w 72"/>
                <a:gd name="T1" fmla="*/ 1362 h 26"/>
                <a:gd name="T2" fmla="*/ 1220 w 72"/>
                <a:gd name="T3" fmla="*/ 1152 h 26"/>
                <a:gd name="T4" fmla="*/ 2188 w 72"/>
                <a:gd name="T5" fmla="*/ 625 h 26"/>
                <a:gd name="T6" fmla="*/ 2813 w 72"/>
                <a:gd name="T7" fmla="*/ 253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" h="26">
                  <a:moveTo>
                    <a:pt x="0" y="26"/>
                  </a:moveTo>
                  <a:cubicBezTo>
                    <a:pt x="9" y="23"/>
                    <a:pt x="21" y="19"/>
                    <a:pt x="31" y="22"/>
                  </a:cubicBezTo>
                  <a:cubicBezTo>
                    <a:pt x="42" y="21"/>
                    <a:pt x="49" y="19"/>
                    <a:pt x="56" y="12"/>
                  </a:cubicBezTo>
                  <a:cubicBezTo>
                    <a:pt x="63" y="4"/>
                    <a:pt x="64" y="0"/>
                    <a:pt x="72" y="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52" name="Freeform 267">
              <a:extLst>
                <a:ext uri="{FF2B5EF4-FFF2-40B4-BE49-F238E27FC236}">
                  <a16:creationId xmlns:a16="http://schemas.microsoft.com/office/drawing/2014/main" id="{ADBE22BF-88A5-4C31-94B5-E387A1B68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" y="2504"/>
              <a:ext cx="75" cy="379"/>
            </a:xfrm>
            <a:custGeom>
              <a:avLst/>
              <a:gdLst>
                <a:gd name="T0" fmla="*/ 1020 w 30"/>
                <a:gd name="T1" fmla="*/ 0 h 142"/>
                <a:gd name="T2" fmla="*/ 708 w 30"/>
                <a:gd name="T3" fmla="*/ 1161 h 142"/>
                <a:gd name="T4" fmla="*/ 283 w 30"/>
                <a:gd name="T5" fmla="*/ 5741 h 142"/>
                <a:gd name="T6" fmla="*/ 1175 w 30"/>
                <a:gd name="T7" fmla="*/ 7110 h 1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142">
                  <a:moveTo>
                    <a:pt x="26" y="0"/>
                  </a:moveTo>
                  <a:cubicBezTo>
                    <a:pt x="22" y="9"/>
                    <a:pt x="19" y="19"/>
                    <a:pt x="18" y="23"/>
                  </a:cubicBezTo>
                  <a:cubicBezTo>
                    <a:pt x="15" y="33"/>
                    <a:pt x="0" y="93"/>
                    <a:pt x="7" y="113"/>
                  </a:cubicBezTo>
                  <a:cubicBezTo>
                    <a:pt x="11" y="123"/>
                    <a:pt x="12" y="142"/>
                    <a:pt x="30" y="14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53" name="Rectangle 268">
              <a:extLst>
                <a:ext uri="{FF2B5EF4-FFF2-40B4-BE49-F238E27FC236}">
                  <a16:creationId xmlns:a16="http://schemas.microsoft.com/office/drawing/2014/main" id="{47EF2F82-B5CF-4B26-A4CF-910E660FC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2501"/>
              <a:ext cx="1701" cy="1208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32154" name="Freeform 269">
              <a:extLst>
                <a:ext uri="{FF2B5EF4-FFF2-40B4-BE49-F238E27FC236}">
                  <a16:creationId xmlns:a16="http://schemas.microsoft.com/office/drawing/2014/main" id="{11EE0E52-8D51-4533-908F-4D7204B9A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2963"/>
              <a:ext cx="155" cy="136"/>
            </a:xfrm>
            <a:custGeom>
              <a:avLst/>
              <a:gdLst>
                <a:gd name="T0" fmla="*/ 2238 w 62"/>
                <a:gd name="T1" fmla="*/ 0 h 51"/>
                <a:gd name="T2" fmla="*/ 2395 w 62"/>
                <a:gd name="T3" fmla="*/ 1515 h 51"/>
                <a:gd name="T4" fmla="*/ 1533 w 62"/>
                <a:gd name="T5" fmla="*/ 2424 h 51"/>
                <a:gd name="T6" fmla="*/ 675 w 62"/>
                <a:gd name="T7" fmla="*/ 2525 h 51"/>
                <a:gd name="T8" fmla="*/ 363 w 62"/>
                <a:gd name="T9" fmla="*/ 1728 h 51"/>
                <a:gd name="T10" fmla="*/ 0 w 62"/>
                <a:gd name="T11" fmla="*/ 819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51">
                  <a:moveTo>
                    <a:pt x="57" y="0"/>
                  </a:moveTo>
                  <a:cubicBezTo>
                    <a:pt x="55" y="3"/>
                    <a:pt x="58" y="15"/>
                    <a:pt x="61" y="30"/>
                  </a:cubicBezTo>
                  <a:cubicBezTo>
                    <a:pt x="62" y="32"/>
                    <a:pt x="52" y="42"/>
                    <a:pt x="39" y="48"/>
                  </a:cubicBezTo>
                  <a:cubicBezTo>
                    <a:pt x="31" y="51"/>
                    <a:pt x="21" y="51"/>
                    <a:pt x="17" y="50"/>
                  </a:cubicBezTo>
                  <a:cubicBezTo>
                    <a:pt x="13" y="48"/>
                    <a:pt x="12" y="41"/>
                    <a:pt x="9" y="34"/>
                  </a:cubicBezTo>
                  <a:cubicBezTo>
                    <a:pt x="5" y="25"/>
                    <a:pt x="0" y="16"/>
                    <a:pt x="0" y="1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55" name="Freeform 270">
              <a:extLst>
                <a:ext uri="{FF2B5EF4-FFF2-40B4-BE49-F238E27FC236}">
                  <a16:creationId xmlns:a16="http://schemas.microsoft.com/office/drawing/2014/main" id="{F7AF5D6A-AC95-4446-BA5A-61D630A63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3549"/>
              <a:ext cx="138" cy="160"/>
            </a:xfrm>
            <a:custGeom>
              <a:avLst/>
              <a:gdLst>
                <a:gd name="T0" fmla="*/ 2178 w 55"/>
                <a:gd name="T1" fmla="*/ 0 h 60"/>
                <a:gd name="T2" fmla="*/ 1656 w 55"/>
                <a:gd name="T3" fmla="*/ 248 h 60"/>
                <a:gd name="T4" fmla="*/ 1184 w 55"/>
                <a:gd name="T5" fmla="*/ 760 h 60"/>
                <a:gd name="T6" fmla="*/ 125 w 55"/>
                <a:gd name="T7" fmla="*/ 3037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60">
                  <a:moveTo>
                    <a:pt x="55" y="0"/>
                  </a:moveTo>
                  <a:cubicBezTo>
                    <a:pt x="51" y="3"/>
                    <a:pt x="46" y="5"/>
                    <a:pt x="42" y="5"/>
                  </a:cubicBezTo>
                  <a:cubicBezTo>
                    <a:pt x="38" y="6"/>
                    <a:pt x="34" y="9"/>
                    <a:pt x="30" y="15"/>
                  </a:cubicBezTo>
                  <a:cubicBezTo>
                    <a:pt x="15" y="34"/>
                    <a:pt x="0" y="42"/>
                    <a:pt x="3" y="6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56" name="Freeform 271">
              <a:extLst>
                <a:ext uri="{FF2B5EF4-FFF2-40B4-BE49-F238E27FC236}">
                  <a16:creationId xmlns:a16="http://schemas.microsoft.com/office/drawing/2014/main" id="{DBC2256D-C8C8-4506-83EE-138CCDF1A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504"/>
              <a:ext cx="97" cy="136"/>
            </a:xfrm>
            <a:custGeom>
              <a:avLst/>
              <a:gdLst>
                <a:gd name="T0" fmla="*/ 0 w 39"/>
                <a:gd name="T1" fmla="*/ 2581 h 51"/>
                <a:gd name="T2" fmla="*/ 1490 w 39"/>
                <a:gd name="T3" fmla="*/ 0 h 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51">
                  <a:moveTo>
                    <a:pt x="0" y="51"/>
                  </a:moveTo>
                  <a:cubicBezTo>
                    <a:pt x="18" y="44"/>
                    <a:pt x="37" y="9"/>
                    <a:pt x="39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57" name="Freeform 272">
              <a:extLst>
                <a:ext uri="{FF2B5EF4-FFF2-40B4-BE49-F238E27FC236}">
                  <a16:creationId xmlns:a16="http://schemas.microsoft.com/office/drawing/2014/main" id="{D4D59E32-E82F-4D76-A529-56585850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3048"/>
              <a:ext cx="198" cy="416"/>
            </a:xfrm>
            <a:custGeom>
              <a:avLst/>
              <a:gdLst>
                <a:gd name="T0" fmla="*/ 1306 w 79"/>
                <a:gd name="T1" fmla="*/ 819 h 156"/>
                <a:gd name="T2" fmla="*/ 50 w 79"/>
                <a:gd name="T3" fmla="*/ 0 h 156"/>
                <a:gd name="T4" fmla="*/ 208 w 79"/>
                <a:gd name="T5" fmla="*/ 1059 h 156"/>
                <a:gd name="T6" fmla="*/ 1025 w 79"/>
                <a:gd name="T7" fmla="*/ 4403 h 156"/>
                <a:gd name="T8" fmla="*/ 597 w 79"/>
                <a:gd name="T9" fmla="*/ 6976 h 156"/>
                <a:gd name="T10" fmla="*/ 1389 w 79"/>
                <a:gd name="T11" fmla="*/ 7488 h 156"/>
                <a:gd name="T12" fmla="*/ 1546 w 79"/>
                <a:gd name="T13" fmla="*/ 6827 h 156"/>
                <a:gd name="T14" fmla="*/ 2406 w 79"/>
                <a:gd name="T15" fmla="*/ 4493 h 156"/>
                <a:gd name="T16" fmla="*/ 3115 w 79"/>
                <a:gd name="T17" fmla="*/ 2936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9" h="156">
                  <a:moveTo>
                    <a:pt x="33" y="16"/>
                  </a:moveTo>
                  <a:cubicBezTo>
                    <a:pt x="19" y="13"/>
                    <a:pt x="8" y="7"/>
                    <a:pt x="1" y="0"/>
                  </a:cubicBezTo>
                  <a:cubicBezTo>
                    <a:pt x="0" y="5"/>
                    <a:pt x="3" y="18"/>
                    <a:pt x="5" y="21"/>
                  </a:cubicBezTo>
                  <a:cubicBezTo>
                    <a:pt x="21" y="41"/>
                    <a:pt x="31" y="65"/>
                    <a:pt x="26" y="87"/>
                  </a:cubicBezTo>
                  <a:cubicBezTo>
                    <a:pt x="21" y="108"/>
                    <a:pt x="17" y="124"/>
                    <a:pt x="15" y="138"/>
                  </a:cubicBezTo>
                  <a:cubicBezTo>
                    <a:pt x="13" y="146"/>
                    <a:pt x="33" y="156"/>
                    <a:pt x="35" y="148"/>
                  </a:cubicBezTo>
                  <a:cubicBezTo>
                    <a:pt x="36" y="144"/>
                    <a:pt x="38" y="140"/>
                    <a:pt x="39" y="135"/>
                  </a:cubicBezTo>
                  <a:cubicBezTo>
                    <a:pt x="46" y="112"/>
                    <a:pt x="61" y="100"/>
                    <a:pt x="61" y="89"/>
                  </a:cubicBezTo>
                  <a:cubicBezTo>
                    <a:pt x="60" y="75"/>
                    <a:pt x="69" y="61"/>
                    <a:pt x="79" y="5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58" name="Freeform 273">
              <a:extLst>
                <a:ext uri="{FF2B5EF4-FFF2-40B4-BE49-F238E27FC236}">
                  <a16:creationId xmlns:a16="http://schemas.microsoft.com/office/drawing/2014/main" id="{B2D26FDB-B2A7-4625-ADDC-ED4A38231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" y="3579"/>
              <a:ext cx="140" cy="128"/>
            </a:xfrm>
            <a:custGeom>
              <a:avLst/>
              <a:gdLst>
                <a:gd name="T0" fmla="*/ 750 w 56"/>
                <a:gd name="T1" fmla="*/ 2424 h 48"/>
                <a:gd name="T2" fmla="*/ 158 w 56"/>
                <a:gd name="T3" fmla="*/ 1003 h 48"/>
                <a:gd name="T4" fmla="*/ 1095 w 56"/>
                <a:gd name="T5" fmla="*/ 205 h 48"/>
                <a:gd name="T6" fmla="*/ 2188 w 56"/>
                <a:gd name="T7" fmla="*/ 2333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48">
                  <a:moveTo>
                    <a:pt x="19" y="48"/>
                  </a:moveTo>
                  <a:cubicBezTo>
                    <a:pt x="19" y="48"/>
                    <a:pt x="13" y="33"/>
                    <a:pt x="4" y="20"/>
                  </a:cubicBezTo>
                  <a:cubicBezTo>
                    <a:pt x="0" y="16"/>
                    <a:pt x="23" y="0"/>
                    <a:pt x="28" y="4"/>
                  </a:cubicBezTo>
                  <a:cubicBezTo>
                    <a:pt x="38" y="24"/>
                    <a:pt x="52" y="42"/>
                    <a:pt x="56" y="4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59" name="Freeform 274">
              <a:extLst>
                <a:ext uri="{FF2B5EF4-FFF2-40B4-BE49-F238E27FC236}">
                  <a16:creationId xmlns:a16="http://schemas.microsoft.com/office/drawing/2014/main" id="{D011FD5A-E11A-46FB-AA4B-19222ACD8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" y="3608"/>
              <a:ext cx="153" cy="101"/>
            </a:xfrm>
            <a:custGeom>
              <a:avLst/>
              <a:gdLst>
                <a:gd name="T0" fmla="*/ 0 w 61"/>
                <a:gd name="T1" fmla="*/ 0 h 38"/>
                <a:gd name="T2" fmla="*/ 2415 w 61"/>
                <a:gd name="T3" fmla="*/ 1201 h 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cubicBezTo>
                    <a:pt x="17" y="34"/>
                    <a:pt x="55" y="38"/>
                    <a:pt x="61" y="2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60" name="Freeform 275">
              <a:extLst>
                <a:ext uri="{FF2B5EF4-FFF2-40B4-BE49-F238E27FC236}">
                  <a16:creationId xmlns:a16="http://schemas.microsoft.com/office/drawing/2014/main" id="{733A731F-9DEB-4294-9705-D2B644B5B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3291"/>
              <a:ext cx="362" cy="136"/>
            </a:xfrm>
            <a:custGeom>
              <a:avLst/>
              <a:gdLst>
                <a:gd name="T0" fmla="*/ 0 w 145"/>
                <a:gd name="T1" fmla="*/ 1459 h 51"/>
                <a:gd name="T2" fmla="*/ 3423 w 145"/>
                <a:gd name="T3" fmla="*/ 760 h 51"/>
                <a:gd name="T4" fmla="*/ 5635 w 145"/>
                <a:gd name="T5" fmla="*/ 2581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5" h="51">
                  <a:moveTo>
                    <a:pt x="0" y="29"/>
                  </a:moveTo>
                  <a:cubicBezTo>
                    <a:pt x="14" y="36"/>
                    <a:pt x="37" y="0"/>
                    <a:pt x="88" y="15"/>
                  </a:cubicBezTo>
                  <a:cubicBezTo>
                    <a:pt x="111" y="22"/>
                    <a:pt x="141" y="36"/>
                    <a:pt x="145" y="5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61" name="Freeform 276">
              <a:extLst>
                <a:ext uri="{FF2B5EF4-FFF2-40B4-BE49-F238E27FC236}">
                  <a16:creationId xmlns:a16="http://schemas.microsoft.com/office/drawing/2014/main" id="{8FC5F152-8985-4A4D-90A6-3A4E48107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2960"/>
              <a:ext cx="130" cy="219"/>
            </a:xfrm>
            <a:custGeom>
              <a:avLst/>
              <a:gdLst>
                <a:gd name="T0" fmla="*/ 2033 w 52"/>
                <a:gd name="T1" fmla="*/ 0 h 82"/>
                <a:gd name="T2" fmla="*/ 1458 w 52"/>
                <a:gd name="T3" fmla="*/ 4172 h 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" h="82">
                  <a:moveTo>
                    <a:pt x="52" y="0"/>
                  </a:moveTo>
                  <a:cubicBezTo>
                    <a:pt x="0" y="8"/>
                    <a:pt x="7" y="65"/>
                    <a:pt x="37" y="8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62" name="Freeform 277">
              <a:extLst>
                <a:ext uri="{FF2B5EF4-FFF2-40B4-BE49-F238E27FC236}">
                  <a16:creationId xmlns:a16="http://schemas.microsoft.com/office/drawing/2014/main" id="{68B65B36-949B-4032-B732-D87121A5D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2712"/>
              <a:ext cx="108" cy="331"/>
            </a:xfrm>
            <a:custGeom>
              <a:avLst/>
              <a:gdLst>
                <a:gd name="T0" fmla="*/ 1427 w 43"/>
                <a:gd name="T1" fmla="*/ 0 h 124"/>
                <a:gd name="T2" fmla="*/ 555 w 43"/>
                <a:gd name="T3" fmla="*/ 3713 h 124"/>
                <a:gd name="T4" fmla="*/ 442 w 43"/>
                <a:gd name="T5" fmla="*/ 6300 h 1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124">
                  <a:moveTo>
                    <a:pt x="36" y="0"/>
                  </a:moveTo>
                  <a:cubicBezTo>
                    <a:pt x="43" y="23"/>
                    <a:pt x="25" y="50"/>
                    <a:pt x="14" y="73"/>
                  </a:cubicBezTo>
                  <a:cubicBezTo>
                    <a:pt x="2" y="96"/>
                    <a:pt x="0" y="112"/>
                    <a:pt x="11" y="12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63" name="Freeform 278">
              <a:extLst>
                <a:ext uri="{FF2B5EF4-FFF2-40B4-BE49-F238E27FC236}">
                  <a16:creationId xmlns:a16="http://schemas.microsoft.com/office/drawing/2014/main" id="{B04A935D-6C02-4478-8D49-D653502CF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2501"/>
              <a:ext cx="268" cy="291"/>
            </a:xfrm>
            <a:custGeom>
              <a:avLst/>
              <a:gdLst>
                <a:gd name="T0" fmla="*/ 4210 w 107"/>
                <a:gd name="T1" fmla="*/ 0 h 109"/>
                <a:gd name="T2" fmla="*/ 3582 w 107"/>
                <a:gd name="T3" fmla="*/ 1733 h 109"/>
                <a:gd name="T4" fmla="*/ 3111 w 107"/>
                <a:gd name="T5" fmla="*/ 854 h 109"/>
                <a:gd name="T6" fmla="*/ 2590 w 107"/>
                <a:gd name="T7" fmla="*/ 2224 h 109"/>
                <a:gd name="T8" fmla="*/ 2485 w 107"/>
                <a:gd name="T9" fmla="*/ 4982 h 109"/>
                <a:gd name="T10" fmla="*/ 1147 w 107"/>
                <a:gd name="T11" fmla="*/ 4376 h 109"/>
                <a:gd name="T12" fmla="*/ 158 w 107"/>
                <a:gd name="T13" fmla="*/ 3009 h 109"/>
                <a:gd name="T14" fmla="*/ 1222 w 107"/>
                <a:gd name="T15" fmla="*/ 15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7" h="109">
                  <a:moveTo>
                    <a:pt x="107" y="0"/>
                  </a:moveTo>
                  <a:cubicBezTo>
                    <a:pt x="97" y="2"/>
                    <a:pt x="98" y="37"/>
                    <a:pt x="91" y="34"/>
                  </a:cubicBezTo>
                  <a:cubicBezTo>
                    <a:pt x="87" y="33"/>
                    <a:pt x="83" y="25"/>
                    <a:pt x="79" y="17"/>
                  </a:cubicBezTo>
                  <a:cubicBezTo>
                    <a:pt x="74" y="13"/>
                    <a:pt x="59" y="24"/>
                    <a:pt x="66" y="44"/>
                  </a:cubicBezTo>
                  <a:cubicBezTo>
                    <a:pt x="74" y="62"/>
                    <a:pt x="79" y="88"/>
                    <a:pt x="63" y="98"/>
                  </a:cubicBezTo>
                  <a:cubicBezTo>
                    <a:pt x="44" y="109"/>
                    <a:pt x="41" y="96"/>
                    <a:pt x="29" y="86"/>
                  </a:cubicBezTo>
                  <a:cubicBezTo>
                    <a:pt x="19" y="77"/>
                    <a:pt x="6" y="73"/>
                    <a:pt x="4" y="59"/>
                  </a:cubicBezTo>
                  <a:cubicBezTo>
                    <a:pt x="0" y="31"/>
                    <a:pt x="0" y="6"/>
                    <a:pt x="31" y="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64" name="Freeform 279">
              <a:extLst>
                <a:ext uri="{FF2B5EF4-FFF2-40B4-BE49-F238E27FC236}">
                  <a16:creationId xmlns:a16="http://schemas.microsoft.com/office/drawing/2014/main" id="{45D69396-70BB-497B-85F2-245E473ED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" y="2680"/>
              <a:ext cx="130" cy="477"/>
            </a:xfrm>
            <a:custGeom>
              <a:avLst/>
              <a:gdLst>
                <a:gd name="T0" fmla="*/ 83 w 52"/>
                <a:gd name="T1" fmla="*/ 0 h 179"/>
                <a:gd name="T2" fmla="*/ 1925 w 52"/>
                <a:gd name="T3" fmla="*/ 4090 h 179"/>
                <a:gd name="T4" fmla="*/ 1875 w 52"/>
                <a:gd name="T5" fmla="*/ 4693 h 179"/>
                <a:gd name="T6" fmla="*/ 520 w 52"/>
                <a:gd name="T7" fmla="*/ 7571 h 179"/>
                <a:gd name="T8" fmla="*/ 1333 w 52"/>
                <a:gd name="T9" fmla="*/ 8173 h 179"/>
                <a:gd name="T10" fmla="*/ 1250 w 52"/>
                <a:gd name="T11" fmla="*/ 8932 h 179"/>
                <a:gd name="T12" fmla="*/ 83 w 52"/>
                <a:gd name="T13" fmla="*/ 7874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79">
                  <a:moveTo>
                    <a:pt x="2" y="0"/>
                  </a:moveTo>
                  <a:cubicBezTo>
                    <a:pt x="2" y="13"/>
                    <a:pt x="13" y="73"/>
                    <a:pt x="49" y="81"/>
                  </a:cubicBezTo>
                  <a:cubicBezTo>
                    <a:pt x="51" y="81"/>
                    <a:pt x="52" y="92"/>
                    <a:pt x="48" y="93"/>
                  </a:cubicBezTo>
                  <a:cubicBezTo>
                    <a:pt x="27" y="105"/>
                    <a:pt x="0" y="131"/>
                    <a:pt x="13" y="150"/>
                  </a:cubicBezTo>
                  <a:cubicBezTo>
                    <a:pt x="15" y="154"/>
                    <a:pt x="23" y="158"/>
                    <a:pt x="34" y="162"/>
                  </a:cubicBezTo>
                  <a:cubicBezTo>
                    <a:pt x="39" y="163"/>
                    <a:pt x="36" y="179"/>
                    <a:pt x="32" y="177"/>
                  </a:cubicBezTo>
                  <a:cubicBezTo>
                    <a:pt x="20" y="172"/>
                    <a:pt x="10" y="166"/>
                    <a:pt x="2" y="15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65" name="Freeform 280">
              <a:extLst>
                <a:ext uri="{FF2B5EF4-FFF2-40B4-BE49-F238E27FC236}">
                  <a16:creationId xmlns:a16="http://schemas.microsoft.com/office/drawing/2014/main" id="{DC93C32D-7612-46C3-A1B8-E02E07CCE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" y="2971"/>
              <a:ext cx="25" cy="29"/>
            </a:xfrm>
            <a:custGeom>
              <a:avLst/>
              <a:gdLst>
                <a:gd name="T0" fmla="*/ 0 w 10"/>
                <a:gd name="T1" fmla="*/ 237 h 11"/>
                <a:gd name="T2" fmla="*/ 125 w 10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3" y="11"/>
                    <a:pt x="10" y="3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66" name="Freeform 281">
              <a:extLst>
                <a:ext uri="{FF2B5EF4-FFF2-40B4-BE49-F238E27FC236}">
                  <a16:creationId xmlns:a16="http://schemas.microsoft.com/office/drawing/2014/main" id="{DA3BE3A1-3C26-4FBF-8DD4-1D193EF27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" y="2829"/>
              <a:ext cx="45" cy="38"/>
            </a:xfrm>
            <a:custGeom>
              <a:avLst/>
              <a:gdLst>
                <a:gd name="T0" fmla="*/ 0 w 18"/>
                <a:gd name="T1" fmla="*/ 280 h 14"/>
                <a:gd name="T2" fmla="*/ 395 w 18"/>
                <a:gd name="T3" fmla="*/ 0 h 14"/>
                <a:gd name="T4" fmla="*/ 208 w 18"/>
                <a:gd name="T5" fmla="*/ 597 h 14"/>
                <a:gd name="T6" fmla="*/ 708 w 18"/>
                <a:gd name="T7" fmla="*/ 442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4">
                  <a:moveTo>
                    <a:pt x="0" y="5"/>
                  </a:moveTo>
                  <a:cubicBezTo>
                    <a:pt x="3" y="3"/>
                    <a:pt x="6" y="0"/>
                    <a:pt x="10" y="0"/>
                  </a:cubicBezTo>
                  <a:cubicBezTo>
                    <a:pt x="10" y="5"/>
                    <a:pt x="6" y="7"/>
                    <a:pt x="5" y="11"/>
                  </a:cubicBezTo>
                  <a:cubicBezTo>
                    <a:pt x="9" y="14"/>
                    <a:pt x="14" y="10"/>
                    <a:pt x="18" y="8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67" name="Freeform 282">
              <a:extLst>
                <a:ext uri="{FF2B5EF4-FFF2-40B4-BE49-F238E27FC236}">
                  <a16:creationId xmlns:a16="http://schemas.microsoft.com/office/drawing/2014/main" id="{72838777-0C72-4B60-8D65-E544ABD06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3341"/>
              <a:ext cx="45" cy="70"/>
            </a:xfrm>
            <a:custGeom>
              <a:avLst/>
              <a:gdLst>
                <a:gd name="T0" fmla="*/ 708 w 18"/>
                <a:gd name="T1" fmla="*/ 1268 h 26"/>
                <a:gd name="T2" fmla="*/ 238 w 18"/>
                <a:gd name="T3" fmla="*/ 1050 h 26"/>
                <a:gd name="T4" fmla="*/ 595 w 18"/>
                <a:gd name="T5" fmla="*/ 471 h 26"/>
                <a:gd name="T6" fmla="*/ 0 w 18"/>
                <a:gd name="T7" fmla="*/ 369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26">
                  <a:moveTo>
                    <a:pt x="18" y="24"/>
                  </a:moveTo>
                  <a:cubicBezTo>
                    <a:pt x="14" y="26"/>
                    <a:pt x="8" y="23"/>
                    <a:pt x="6" y="20"/>
                  </a:cubicBezTo>
                  <a:cubicBezTo>
                    <a:pt x="9" y="16"/>
                    <a:pt x="16" y="14"/>
                    <a:pt x="15" y="9"/>
                  </a:cubicBezTo>
                  <a:cubicBezTo>
                    <a:pt x="14" y="0"/>
                    <a:pt x="5" y="4"/>
                    <a:pt x="0" y="7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68" name="Freeform 283">
              <a:extLst>
                <a:ext uri="{FF2B5EF4-FFF2-40B4-BE49-F238E27FC236}">
                  <a16:creationId xmlns:a16="http://schemas.microsoft.com/office/drawing/2014/main" id="{B19FEC3B-82DE-40A6-BF32-13D3336E3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3283"/>
              <a:ext cx="2" cy="13"/>
            </a:xfrm>
            <a:custGeom>
              <a:avLst/>
              <a:gdLst>
                <a:gd name="T0" fmla="*/ 16 w 1"/>
                <a:gd name="T1" fmla="*/ 0 h 5"/>
                <a:gd name="T2" fmla="*/ 16 w 1"/>
                <a:gd name="T3" fmla="*/ 2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cubicBezTo>
                    <a:pt x="0" y="1"/>
                    <a:pt x="0" y="3"/>
                    <a:pt x="1" y="5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69" name="Freeform 284">
              <a:extLst>
                <a:ext uri="{FF2B5EF4-FFF2-40B4-BE49-F238E27FC236}">
                  <a16:creationId xmlns:a16="http://schemas.microsoft.com/office/drawing/2014/main" id="{82220EAA-74B2-417C-90C0-DD2593789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" y="3251"/>
              <a:ext cx="25" cy="21"/>
            </a:xfrm>
            <a:custGeom>
              <a:avLst/>
              <a:gdLst>
                <a:gd name="T0" fmla="*/ 0 w 10"/>
                <a:gd name="T1" fmla="*/ 378 h 8"/>
                <a:gd name="T2" fmla="*/ 395 w 1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8">
                  <a:moveTo>
                    <a:pt x="0" y="8"/>
                  </a:moveTo>
                  <a:cubicBezTo>
                    <a:pt x="4" y="5"/>
                    <a:pt x="6" y="3"/>
                    <a:pt x="10" y="0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70" name="Freeform 285">
              <a:extLst>
                <a:ext uri="{FF2B5EF4-FFF2-40B4-BE49-F238E27FC236}">
                  <a16:creationId xmlns:a16="http://schemas.microsoft.com/office/drawing/2014/main" id="{39790B9A-2526-454D-9A54-B6A17D85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3397"/>
              <a:ext cx="10" cy="32"/>
            </a:xfrm>
            <a:custGeom>
              <a:avLst/>
              <a:gdLst>
                <a:gd name="T0" fmla="*/ 158 w 4"/>
                <a:gd name="T1" fmla="*/ 605 h 12"/>
                <a:gd name="T2" fmla="*/ 0 w 4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2">
                  <a:moveTo>
                    <a:pt x="4" y="12"/>
                  </a:moveTo>
                  <a:cubicBezTo>
                    <a:pt x="3" y="8"/>
                    <a:pt x="2" y="4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71" name="Freeform 286">
              <a:extLst>
                <a:ext uri="{FF2B5EF4-FFF2-40B4-BE49-F238E27FC236}">
                  <a16:creationId xmlns:a16="http://schemas.microsoft.com/office/drawing/2014/main" id="{64532FC5-A624-403F-ADD7-E2E9C0155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" y="3077"/>
              <a:ext cx="15" cy="24"/>
            </a:xfrm>
            <a:custGeom>
              <a:avLst/>
              <a:gdLst>
                <a:gd name="T0" fmla="*/ 238 w 6"/>
                <a:gd name="T1" fmla="*/ 0 h 9"/>
                <a:gd name="T2" fmla="*/ 0 w 6"/>
                <a:gd name="T3" fmla="*/ 456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9">
                  <a:moveTo>
                    <a:pt x="6" y="0"/>
                  </a:moveTo>
                  <a:cubicBezTo>
                    <a:pt x="5" y="4"/>
                    <a:pt x="3" y="8"/>
                    <a:pt x="0" y="9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72" name="Freeform 287">
              <a:extLst>
                <a:ext uri="{FF2B5EF4-FFF2-40B4-BE49-F238E27FC236}">
                  <a16:creationId xmlns:a16="http://schemas.microsoft.com/office/drawing/2014/main" id="{EB081B07-38DF-4053-91EF-49F6840A9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" y="2771"/>
              <a:ext cx="17" cy="18"/>
            </a:xfrm>
            <a:custGeom>
              <a:avLst/>
              <a:gdLst>
                <a:gd name="T0" fmla="*/ 243 w 7"/>
                <a:gd name="T1" fmla="*/ 303 h 7"/>
                <a:gd name="T2" fmla="*/ 0 w 7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4" y="6"/>
                    <a:pt x="2" y="3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73" name="Freeform 288">
              <a:extLst>
                <a:ext uri="{FF2B5EF4-FFF2-40B4-BE49-F238E27FC236}">
                  <a16:creationId xmlns:a16="http://schemas.microsoft.com/office/drawing/2014/main" id="{E4EC5C1A-ABE4-45E6-99F8-CAA9EBDA9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3659"/>
              <a:ext cx="25" cy="21"/>
            </a:xfrm>
            <a:custGeom>
              <a:avLst/>
              <a:gdLst>
                <a:gd name="T0" fmla="*/ 283 w 10"/>
                <a:gd name="T1" fmla="*/ 378 h 8"/>
                <a:gd name="T2" fmla="*/ 363 w 10"/>
                <a:gd name="T3" fmla="*/ 0 h 8"/>
                <a:gd name="T4" fmla="*/ 0 w 10"/>
                <a:gd name="T5" fmla="*/ 323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8">
                  <a:moveTo>
                    <a:pt x="7" y="8"/>
                  </a:moveTo>
                  <a:cubicBezTo>
                    <a:pt x="8" y="6"/>
                    <a:pt x="10" y="3"/>
                    <a:pt x="9" y="0"/>
                  </a:cubicBezTo>
                  <a:cubicBezTo>
                    <a:pt x="5" y="1"/>
                    <a:pt x="2" y="4"/>
                    <a:pt x="0" y="7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74" name="Freeform 289">
              <a:extLst>
                <a:ext uri="{FF2B5EF4-FFF2-40B4-BE49-F238E27FC236}">
                  <a16:creationId xmlns:a16="http://schemas.microsoft.com/office/drawing/2014/main" id="{0D081622-E3B7-4697-8B35-6A4A11F9A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3427"/>
              <a:ext cx="15" cy="26"/>
            </a:xfrm>
            <a:custGeom>
              <a:avLst/>
              <a:gdLst>
                <a:gd name="T0" fmla="*/ 0 w 6"/>
                <a:gd name="T1" fmla="*/ 0 h 10"/>
                <a:gd name="T2" fmla="*/ 238 w 6"/>
                <a:gd name="T3" fmla="*/ 46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cubicBezTo>
                    <a:pt x="2" y="3"/>
                    <a:pt x="4" y="6"/>
                    <a:pt x="6" y="10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75" name="Freeform 290">
              <a:extLst>
                <a:ext uri="{FF2B5EF4-FFF2-40B4-BE49-F238E27FC236}">
                  <a16:creationId xmlns:a16="http://schemas.microsoft.com/office/drawing/2014/main" id="{2327936D-6FEE-4AD5-B7B0-112A8F621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3149"/>
              <a:ext cx="23" cy="30"/>
            </a:xfrm>
            <a:custGeom>
              <a:avLst/>
              <a:gdLst>
                <a:gd name="T0" fmla="*/ 84 w 9"/>
                <a:gd name="T1" fmla="*/ 611 h 11"/>
                <a:gd name="T2" fmla="*/ 215 w 9"/>
                <a:gd name="T3" fmla="*/ 0 h 11"/>
                <a:gd name="T4" fmla="*/ 386 w 9"/>
                <a:gd name="T5" fmla="*/ 38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1">
                  <a:moveTo>
                    <a:pt x="2" y="11"/>
                  </a:moveTo>
                  <a:cubicBezTo>
                    <a:pt x="0" y="7"/>
                    <a:pt x="2" y="1"/>
                    <a:pt x="5" y="0"/>
                  </a:cubicBezTo>
                  <a:cubicBezTo>
                    <a:pt x="6" y="3"/>
                    <a:pt x="7" y="5"/>
                    <a:pt x="9" y="7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76" name="Freeform 291">
              <a:extLst>
                <a:ext uri="{FF2B5EF4-FFF2-40B4-BE49-F238E27FC236}">
                  <a16:creationId xmlns:a16="http://schemas.microsoft.com/office/drawing/2014/main" id="{8AB36A73-4E66-47C2-B501-B314F7A47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" y="3387"/>
              <a:ext cx="15" cy="8"/>
            </a:xfrm>
            <a:custGeom>
              <a:avLst/>
              <a:gdLst>
                <a:gd name="T0" fmla="*/ 0 w 6"/>
                <a:gd name="T1" fmla="*/ 149 h 3"/>
                <a:gd name="T2" fmla="*/ 238 w 6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2" y="2"/>
                    <a:pt x="4" y="0"/>
                    <a:pt x="6" y="0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77" name="Freeform 292">
              <a:extLst>
                <a:ext uri="{FF2B5EF4-FFF2-40B4-BE49-F238E27FC236}">
                  <a16:creationId xmlns:a16="http://schemas.microsoft.com/office/drawing/2014/main" id="{83CE8D40-FAFD-4844-8A66-520078583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912"/>
              <a:ext cx="183" cy="131"/>
            </a:xfrm>
            <a:custGeom>
              <a:avLst/>
              <a:gdLst>
                <a:gd name="T0" fmla="*/ 2885 w 73"/>
                <a:gd name="T1" fmla="*/ 973 h 49"/>
                <a:gd name="T2" fmla="*/ 2123 w 73"/>
                <a:gd name="T3" fmla="*/ 2195 h 49"/>
                <a:gd name="T4" fmla="*/ 1068 w 73"/>
                <a:gd name="T5" fmla="*/ 1644 h 49"/>
                <a:gd name="T6" fmla="*/ 471 w 73"/>
                <a:gd name="T7" fmla="*/ 1016 h 49"/>
                <a:gd name="T8" fmla="*/ 0 w 73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49">
                  <a:moveTo>
                    <a:pt x="73" y="19"/>
                  </a:moveTo>
                  <a:cubicBezTo>
                    <a:pt x="68" y="22"/>
                    <a:pt x="61" y="31"/>
                    <a:pt x="54" y="43"/>
                  </a:cubicBezTo>
                  <a:cubicBezTo>
                    <a:pt x="51" y="48"/>
                    <a:pt x="43" y="49"/>
                    <a:pt x="27" y="32"/>
                  </a:cubicBezTo>
                  <a:cubicBezTo>
                    <a:pt x="22" y="26"/>
                    <a:pt x="16" y="24"/>
                    <a:pt x="12" y="20"/>
                  </a:cubicBezTo>
                  <a:cubicBezTo>
                    <a:pt x="4" y="12"/>
                    <a:pt x="2" y="4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78" name="Freeform 293">
              <a:extLst>
                <a:ext uri="{FF2B5EF4-FFF2-40B4-BE49-F238E27FC236}">
                  <a16:creationId xmlns:a16="http://schemas.microsoft.com/office/drawing/2014/main" id="{E92E0E06-D87A-4AC1-B052-B5DAF4C57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" y="315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79" name="Freeform 294">
              <a:extLst>
                <a:ext uri="{FF2B5EF4-FFF2-40B4-BE49-F238E27FC236}">
                  <a16:creationId xmlns:a16="http://schemas.microsoft.com/office/drawing/2014/main" id="{5145D49B-2FC8-4849-AF96-D147C4FD0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" y="2571"/>
              <a:ext cx="37" cy="114"/>
            </a:xfrm>
            <a:custGeom>
              <a:avLst/>
              <a:gdLst>
                <a:gd name="T0" fmla="*/ 0 w 15"/>
                <a:gd name="T1" fmla="*/ 0 h 43"/>
                <a:gd name="T2" fmla="*/ 553 w 15"/>
                <a:gd name="T3" fmla="*/ 2124 h 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43">
                  <a:moveTo>
                    <a:pt x="0" y="0"/>
                  </a:moveTo>
                  <a:cubicBezTo>
                    <a:pt x="7" y="7"/>
                    <a:pt x="4" y="32"/>
                    <a:pt x="15" y="4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80" name="Freeform 295">
              <a:extLst>
                <a:ext uri="{FF2B5EF4-FFF2-40B4-BE49-F238E27FC236}">
                  <a16:creationId xmlns:a16="http://schemas.microsoft.com/office/drawing/2014/main" id="{2FAD7B0E-CACD-474E-9E17-AA9CDA6E7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2560"/>
              <a:ext cx="43" cy="29"/>
            </a:xfrm>
            <a:custGeom>
              <a:avLst/>
              <a:gdLst>
                <a:gd name="T0" fmla="*/ 455 w 17"/>
                <a:gd name="T1" fmla="*/ 0 h 11"/>
                <a:gd name="T2" fmla="*/ 83 w 17"/>
                <a:gd name="T3" fmla="*/ 527 h 11"/>
                <a:gd name="T4" fmla="*/ 698 w 17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1">
                  <a:moveTo>
                    <a:pt x="11" y="0"/>
                  </a:moveTo>
                  <a:cubicBezTo>
                    <a:pt x="6" y="1"/>
                    <a:pt x="0" y="5"/>
                    <a:pt x="2" y="11"/>
                  </a:cubicBezTo>
                  <a:cubicBezTo>
                    <a:pt x="9" y="10"/>
                    <a:pt x="13" y="5"/>
                    <a:pt x="17" y="0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81" name="Freeform 296">
              <a:extLst>
                <a:ext uri="{FF2B5EF4-FFF2-40B4-BE49-F238E27FC236}">
                  <a16:creationId xmlns:a16="http://schemas.microsoft.com/office/drawing/2014/main" id="{BFE59FFB-C44C-4DFD-811B-4364DDB8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2501"/>
              <a:ext cx="542" cy="496"/>
            </a:xfrm>
            <a:custGeom>
              <a:avLst/>
              <a:gdLst>
                <a:gd name="T0" fmla="*/ 8447 w 217"/>
                <a:gd name="T1" fmla="*/ 0 h 186"/>
                <a:gd name="T2" fmla="*/ 7011 w 217"/>
                <a:gd name="T3" fmla="*/ 3128 h 186"/>
                <a:gd name="T4" fmla="*/ 6189 w 217"/>
                <a:gd name="T5" fmla="*/ 6976 h 186"/>
                <a:gd name="T6" fmla="*/ 3924 w 217"/>
                <a:gd name="T7" fmla="*/ 6920 h 186"/>
                <a:gd name="T8" fmla="*/ 2133 w 217"/>
                <a:gd name="T9" fmla="*/ 6621 h 186"/>
                <a:gd name="T10" fmla="*/ 1666 w 217"/>
                <a:gd name="T11" fmla="*/ 7488 h 186"/>
                <a:gd name="T12" fmla="*/ 0 w 217"/>
                <a:gd name="T13" fmla="*/ 9408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" h="186">
                  <a:moveTo>
                    <a:pt x="217" y="0"/>
                  </a:moveTo>
                  <a:cubicBezTo>
                    <a:pt x="217" y="7"/>
                    <a:pt x="190" y="47"/>
                    <a:pt x="180" y="62"/>
                  </a:cubicBezTo>
                  <a:cubicBezTo>
                    <a:pt x="174" y="72"/>
                    <a:pt x="179" y="119"/>
                    <a:pt x="159" y="138"/>
                  </a:cubicBezTo>
                  <a:cubicBezTo>
                    <a:pt x="147" y="149"/>
                    <a:pt x="112" y="137"/>
                    <a:pt x="101" y="137"/>
                  </a:cubicBezTo>
                  <a:cubicBezTo>
                    <a:pt x="71" y="139"/>
                    <a:pt x="70" y="125"/>
                    <a:pt x="55" y="131"/>
                  </a:cubicBezTo>
                  <a:cubicBezTo>
                    <a:pt x="52" y="136"/>
                    <a:pt x="47" y="144"/>
                    <a:pt x="43" y="148"/>
                  </a:cubicBezTo>
                  <a:cubicBezTo>
                    <a:pt x="29" y="162"/>
                    <a:pt x="12" y="170"/>
                    <a:pt x="0" y="18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3065" name="Group 297">
            <a:extLst>
              <a:ext uri="{FF2B5EF4-FFF2-40B4-BE49-F238E27FC236}">
                <a16:creationId xmlns:a16="http://schemas.microsoft.com/office/drawing/2014/main" id="{76213A86-7A23-456B-8F71-AD34C7BD4EC6}"/>
              </a:ext>
            </a:extLst>
          </p:cNvPr>
          <p:cNvGrpSpPr>
            <a:grpSpLocks/>
          </p:cNvGrpSpPr>
          <p:nvPr/>
        </p:nvGrpSpPr>
        <p:grpSpPr bwMode="auto">
          <a:xfrm>
            <a:off x="6785725" y="175577"/>
            <a:ext cx="2466975" cy="1793875"/>
            <a:chOff x="3827" y="2469"/>
            <a:chExt cx="1724" cy="1254"/>
          </a:xfrm>
        </p:grpSpPr>
        <p:grpSp>
          <p:nvGrpSpPr>
            <p:cNvPr id="31749" name="Group 298">
              <a:extLst>
                <a:ext uri="{FF2B5EF4-FFF2-40B4-BE49-F238E27FC236}">
                  <a16:creationId xmlns:a16="http://schemas.microsoft.com/office/drawing/2014/main" id="{B3E6DA7B-30C3-40C0-B3CC-23BAC63A27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7" y="2469"/>
              <a:ext cx="1724" cy="1254"/>
              <a:chOff x="3827" y="2469"/>
              <a:chExt cx="1724" cy="1254"/>
            </a:xfrm>
          </p:grpSpPr>
          <p:sp>
            <p:nvSpPr>
              <p:cNvPr id="31890" name="Rectangle 299">
                <a:extLst>
                  <a:ext uri="{FF2B5EF4-FFF2-40B4-BE49-F238E27FC236}">
                    <a16:creationId xmlns:a16="http://schemas.microsoft.com/office/drawing/2014/main" id="{C978C8C0-AD4A-4C26-908E-971539BB0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2501"/>
                <a:ext cx="1701" cy="1208"/>
              </a:xfrm>
              <a:prstGeom prst="rect">
                <a:avLst/>
              </a:prstGeom>
              <a:solidFill>
                <a:srgbClr val="FEE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1891" name="Freeform 300">
                <a:extLst>
                  <a:ext uri="{FF2B5EF4-FFF2-40B4-BE49-F238E27FC236}">
                    <a16:creationId xmlns:a16="http://schemas.microsoft.com/office/drawing/2014/main" id="{1063C3AA-7255-4309-AFE0-22829097F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" y="3253"/>
                <a:ext cx="115" cy="403"/>
              </a:xfrm>
              <a:custGeom>
                <a:avLst/>
                <a:gdLst>
                  <a:gd name="T0" fmla="*/ 625 w 46"/>
                  <a:gd name="T1" fmla="*/ 5172 h 151"/>
                  <a:gd name="T2" fmla="*/ 550 w 46"/>
                  <a:gd name="T3" fmla="*/ 3747 h 151"/>
                  <a:gd name="T4" fmla="*/ 395 w 46"/>
                  <a:gd name="T5" fmla="*/ 2677 h 151"/>
                  <a:gd name="T6" fmla="*/ 1220 w 46"/>
                  <a:gd name="T7" fmla="*/ 0 h 151"/>
                  <a:gd name="T8" fmla="*/ 1770 w 46"/>
                  <a:gd name="T9" fmla="*/ 1161 h 151"/>
                  <a:gd name="T10" fmla="*/ 1408 w 46"/>
                  <a:gd name="T11" fmla="*/ 3555 h 151"/>
                  <a:gd name="T12" fmla="*/ 0 w 46"/>
                  <a:gd name="T13" fmla="*/ 7665 h 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151">
                    <a:moveTo>
                      <a:pt x="16" y="102"/>
                    </a:moveTo>
                    <a:cubicBezTo>
                      <a:pt x="14" y="93"/>
                      <a:pt x="15" y="83"/>
                      <a:pt x="14" y="74"/>
                    </a:cubicBezTo>
                    <a:cubicBezTo>
                      <a:pt x="12" y="67"/>
                      <a:pt x="11" y="60"/>
                      <a:pt x="10" y="53"/>
                    </a:cubicBezTo>
                    <a:cubicBezTo>
                      <a:pt x="29" y="43"/>
                      <a:pt x="32" y="17"/>
                      <a:pt x="31" y="0"/>
                    </a:cubicBezTo>
                    <a:cubicBezTo>
                      <a:pt x="38" y="4"/>
                      <a:pt x="44" y="13"/>
                      <a:pt x="45" y="23"/>
                    </a:cubicBezTo>
                    <a:cubicBezTo>
                      <a:pt x="46" y="37"/>
                      <a:pt x="37" y="57"/>
                      <a:pt x="36" y="70"/>
                    </a:cubicBezTo>
                    <a:cubicBezTo>
                      <a:pt x="32" y="101"/>
                      <a:pt x="25" y="130"/>
                      <a:pt x="0" y="151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892" name="Freeform 301">
                <a:extLst>
                  <a:ext uri="{FF2B5EF4-FFF2-40B4-BE49-F238E27FC236}">
                    <a16:creationId xmlns:a16="http://schemas.microsoft.com/office/drawing/2014/main" id="{99737FE5-88BB-4708-A3F7-D77CD45FB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" y="2981"/>
                <a:ext cx="413" cy="382"/>
              </a:xfrm>
              <a:custGeom>
                <a:avLst/>
                <a:gdLst>
                  <a:gd name="T0" fmla="*/ 125 w 165"/>
                  <a:gd name="T1" fmla="*/ 3660 h 143"/>
                  <a:gd name="T2" fmla="*/ 939 w 165"/>
                  <a:gd name="T3" fmla="*/ 5030 h 143"/>
                  <a:gd name="T4" fmla="*/ 471 w 165"/>
                  <a:gd name="T5" fmla="*/ 3924 h 143"/>
                  <a:gd name="T6" fmla="*/ 939 w 165"/>
                  <a:gd name="T7" fmla="*/ 2247 h 143"/>
                  <a:gd name="T8" fmla="*/ 2556 w 165"/>
                  <a:gd name="T9" fmla="*/ 1619 h 143"/>
                  <a:gd name="T10" fmla="*/ 3652 w 165"/>
                  <a:gd name="T11" fmla="*/ 3262 h 143"/>
                  <a:gd name="T12" fmla="*/ 3997 w 165"/>
                  <a:gd name="T13" fmla="*/ 4787 h 143"/>
                  <a:gd name="T14" fmla="*/ 4235 w 165"/>
                  <a:gd name="T15" fmla="*/ 6115 h 143"/>
                  <a:gd name="T16" fmla="*/ 5019 w 165"/>
                  <a:gd name="T17" fmla="*/ 6980 h 143"/>
                  <a:gd name="T18" fmla="*/ 6040 w 165"/>
                  <a:gd name="T19" fmla="*/ 6764 h 143"/>
                  <a:gd name="T20" fmla="*/ 6273 w 165"/>
                  <a:gd name="T21" fmla="*/ 5815 h 143"/>
                  <a:gd name="T22" fmla="*/ 6353 w 165"/>
                  <a:gd name="T23" fmla="*/ 4846 h 143"/>
                  <a:gd name="T24" fmla="*/ 4831 w 165"/>
                  <a:gd name="T25" fmla="*/ 3775 h 143"/>
                  <a:gd name="T26" fmla="*/ 4593 w 165"/>
                  <a:gd name="T27" fmla="*/ 2954 h 143"/>
                  <a:gd name="T28" fmla="*/ 4393 w 165"/>
                  <a:gd name="T29" fmla="*/ 2442 h 143"/>
                  <a:gd name="T30" fmla="*/ 4393 w 165"/>
                  <a:gd name="T31" fmla="*/ 1528 h 143"/>
                  <a:gd name="T32" fmla="*/ 4047 w 165"/>
                  <a:gd name="T33" fmla="*/ 1012 h 143"/>
                  <a:gd name="T34" fmla="*/ 2005 w 165"/>
                  <a:gd name="T35" fmla="*/ 150 h 143"/>
                  <a:gd name="T36" fmla="*/ 864 w 165"/>
                  <a:gd name="T37" fmla="*/ 150 h 143"/>
                  <a:gd name="T38" fmla="*/ 283 w 165"/>
                  <a:gd name="T39" fmla="*/ 1734 h 1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65" h="143">
                    <a:moveTo>
                      <a:pt x="3" y="72"/>
                    </a:moveTo>
                    <a:cubicBezTo>
                      <a:pt x="0" y="81"/>
                      <a:pt x="12" y="95"/>
                      <a:pt x="24" y="99"/>
                    </a:cubicBezTo>
                    <a:cubicBezTo>
                      <a:pt x="19" y="89"/>
                      <a:pt x="10" y="87"/>
                      <a:pt x="12" y="77"/>
                    </a:cubicBezTo>
                    <a:cubicBezTo>
                      <a:pt x="14" y="67"/>
                      <a:pt x="18" y="53"/>
                      <a:pt x="24" y="44"/>
                    </a:cubicBezTo>
                    <a:cubicBezTo>
                      <a:pt x="33" y="30"/>
                      <a:pt x="50" y="29"/>
                      <a:pt x="65" y="32"/>
                    </a:cubicBezTo>
                    <a:cubicBezTo>
                      <a:pt x="80" y="34"/>
                      <a:pt x="89" y="50"/>
                      <a:pt x="93" y="64"/>
                    </a:cubicBezTo>
                    <a:cubicBezTo>
                      <a:pt x="97" y="74"/>
                      <a:pt x="98" y="84"/>
                      <a:pt x="102" y="94"/>
                    </a:cubicBezTo>
                    <a:cubicBezTo>
                      <a:pt x="104" y="101"/>
                      <a:pt x="120" y="118"/>
                      <a:pt x="108" y="120"/>
                    </a:cubicBezTo>
                    <a:cubicBezTo>
                      <a:pt x="115" y="126"/>
                      <a:pt x="120" y="133"/>
                      <a:pt x="128" y="137"/>
                    </a:cubicBezTo>
                    <a:cubicBezTo>
                      <a:pt x="138" y="141"/>
                      <a:pt x="147" y="143"/>
                      <a:pt x="154" y="133"/>
                    </a:cubicBezTo>
                    <a:cubicBezTo>
                      <a:pt x="157" y="128"/>
                      <a:pt x="159" y="120"/>
                      <a:pt x="160" y="114"/>
                    </a:cubicBezTo>
                    <a:cubicBezTo>
                      <a:pt x="161" y="108"/>
                      <a:pt x="165" y="100"/>
                      <a:pt x="162" y="95"/>
                    </a:cubicBezTo>
                    <a:cubicBezTo>
                      <a:pt x="152" y="98"/>
                      <a:pt x="128" y="83"/>
                      <a:pt x="123" y="74"/>
                    </a:cubicBezTo>
                    <a:cubicBezTo>
                      <a:pt x="120" y="69"/>
                      <a:pt x="118" y="63"/>
                      <a:pt x="117" y="58"/>
                    </a:cubicBezTo>
                    <a:cubicBezTo>
                      <a:pt x="116" y="54"/>
                      <a:pt x="113" y="51"/>
                      <a:pt x="112" y="48"/>
                    </a:cubicBezTo>
                    <a:cubicBezTo>
                      <a:pt x="110" y="42"/>
                      <a:pt x="112" y="36"/>
                      <a:pt x="112" y="30"/>
                    </a:cubicBezTo>
                    <a:cubicBezTo>
                      <a:pt x="111" y="24"/>
                      <a:pt x="109" y="23"/>
                      <a:pt x="103" y="20"/>
                    </a:cubicBezTo>
                    <a:cubicBezTo>
                      <a:pt x="87" y="12"/>
                      <a:pt x="68" y="9"/>
                      <a:pt x="51" y="3"/>
                    </a:cubicBezTo>
                    <a:cubicBezTo>
                      <a:pt x="43" y="1"/>
                      <a:pt x="29" y="0"/>
                      <a:pt x="22" y="3"/>
                    </a:cubicBezTo>
                    <a:cubicBezTo>
                      <a:pt x="10" y="8"/>
                      <a:pt x="10" y="23"/>
                      <a:pt x="7" y="34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893" name="Freeform 302">
                <a:extLst>
                  <a:ext uri="{FF2B5EF4-FFF2-40B4-BE49-F238E27FC236}">
                    <a16:creationId xmlns:a16="http://schemas.microsoft.com/office/drawing/2014/main" id="{F9B717E3-9319-4AAC-9AF6-8E118F4D8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3" y="2741"/>
                <a:ext cx="125" cy="286"/>
              </a:xfrm>
              <a:custGeom>
                <a:avLst/>
                <a:gdLst>
                  <a:gd name="T0" fmla="*/ 1300 w 50"/>
                  <a:gd name="T1" fmla="*/ 0 h 107"/>
                  <a:gd name="T2" fmla="*/ 1375 w 50"/>
                  <a:gd name="T3" fmla="*/ 2865 h 107"/>
                  <a:gd name="T4" fmla="*/ 1958 w 50"/>
                  <a:gd name="T5" fmla="*/ 5458 h 107"/>
                  <a:gd name="T6" fmla="*/ 1145 w 50"/>
                  <a:gd name="T7" fmla="*/ 4143 h 107"/>
                  <a:gd name="T8" fmla="*/ 0 w 50"/>
                  <a:gd name="T9" fmla="*/ 3822 h 107"/>
                  <a:gd name="T10" fmla="*/ 1175 w 50"/>
                  <a:gd name="T11" fmla="*/ 2601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07">
                    <a:moveTo>
                      <a:pt x="33" y="0"/>
                    </a:moveTo>
                    <a:cubicBezTo>
                      <a:pt x="28" y="18"/>
                      <a:pt x="28" y="39"/>
                      <a:pt x="35" y="56"/>
                    </a:cubicBezTo>
                    <a:cubicBezTo>
                      <a:pt x="41" y="73"/>
                      <a:pt x="47" y="90"/>
                      <a:pt x="50" y="107"/>
                    </a:cubicBezTo>
                    <a:cubicBezTo>
                      <a:pt x="47" y="98"/>
                      <a:pt x="40" y="86"/>
                      <a:pt x="29" y="81"/>
                    </a:cubicBezTo>
                    <a:cubicBezTo>
                      <a:pt x="20" y="77"/>
                      <a:pt x="11" y="76"/>
                      <a:pt x="0" y="75"/>
                    </a:cubicBezTo>
                    <a:cubicBezTo>
                      <a:pt x="11" y="66"/>
                      <a:pt x="17" y="57"/>
                      <a:pt x="30" y="51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894" name="Freeform 303">
                <a:extLst>
                  <a:ext uri="{FF2B5EF4-FFF2-40B4-BE49-F238E27FC236}">
                    <a16:creationId xmlns:a16="http://schemas.microsoft.com/office/drawing/2014/main" id="{382848F3-0CBD-4432-A7B4-CB39D04E0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2501"/>
                <a:ext cx="117" cy="152"/>
              </a:xfrm>
              <a:custGeom>
                <a:avLst/>
                <a:gdLst>
                  <a:gd name="T0" fmla="*/ 849 w 47"/>
                  <a:gd name="T1" fmla="*/ 0 h 57"/>
                  <a:gd name="T2" fmla="*/ 309 w 47"/>
                  <a:gd name="T3" fmla="*/ 0 h 57"/>
                  <a:gd name="T4" fmla="*/ 0 w 47"/>
                  <a:gd name="T5" fmla="*/ 2525 h 57"/>
                  <a:gd name="T6" fmla="*/ 1190 w 47"/>
                  <a:gd name="T7" fmla="*/ 1571 h 57"/>
                  <a:gd name="T8" fmla="*/ 1802 w 47"/>
                  <a:gd name="T9" fmla="*/ 0 h 57"/>
                  <a:gd name="T10" fmla="*/ 849 w 47"/>
                  <a:gd name="T11" fmla="*/ 0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22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17" y="7"/>
                      <a:pt x="7" y="43"/>
                      <a:pt x="0" y="50"/>
                    </a:cubicBezTo>
                    <a:cubicBezTo>
                      <a:pt x="15" y="57"/>
                      <a:pt x="22" y="43"/>
                      <a:pt x="31" y="31"/>
                    </a:cubicBezTo>
                    <a:cubicBezTo>
                      <a:pt x="38" y="22"/>
                      <a:pt x="45" y="11"/>
                      <a:pt x="47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895" name="Freeform 304">
                <a:extLst>
                  <a:ext uri="{FF2B5EF4-FFF2-40B4-BE49-F238E27FC236}">
                    <a16:creationId xmlns:a16="http://schemas.microsoft.com/office/drawing/2014/main" id="{20E995DE-BDAC-46B4-A8F2-30F492DD3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2" y="2845"/>
                <a:ext cx="228" cy="456"/>
              </a:xfrm>
              <a:custGeom>
                <a:avLst/>
                <a:gdLst>
                  <a:gd name="T0" fmla="*/ 471 w 91"/>
                  <a:gd name="T1" fmla="*/ 8341 h 171"/>
                  <a:gd name="T2" fmla="*/ 2405 w 91"/>
                  <a:gd name="T3" fmla="*/ 8192 h 171"/>
                  <a:gd name="T4" fmla="*/ 3114 w 91"/>
                  <a:gd name="T5" fmla="*/ 7587 h 171"/>
                  <a:gd name="T6" fmla="*/ 2989 w 91"/>
                  <a:gd name="T7" fmla="*/ 6315 h 171"/>
                  <a:gd name="T8" fmla="*/ 2914 w 91"/>
                  <a:gd name="T9" fmla="*/ 5709 h 171"/>
                  <a:gd name="T10" fmla="*/ 2956 w 91"/>
                  <a:gd name="T11" fmla="*/ 4344 h 171"/>
                  <a:gd name="T12" fmla="*/ 3510 w 91"/>
                  <a:gd name="T13" fmla="*/ 2525 h 171"/>
                  <a:gd name="T14" fmla="*/ 3195 w 91"/>
                  <a:gd name="T15" fmla="*/ 1421 h 171"/>
                  <a:gd name="T16" fmla="*/ 2405 w 91"/>
                  <a:gd name="T17" fmla="*/ 0 h 171"/>
                  <a:gd name="T18" fmla="*/ 2643 w 91"/>
                  <a:gd name="T19" fmla="*/ 2275 h 171"/>
                  <a:gd name="T20" fmla="*/ 2277 w 91"/>
                  <a:gd name="T21" fmla="*/ 4459 h 171"/>
                  <a:gd name="T22" fmla="*/ 1734 w 91"/>
                  <a:gd name="T23" fmla="*/ 5709 h 171"/>
                  <a:gd name="T24" fmla="*/ 1180 w 91"/>
                  <a:gd name="T25" fmla="*/ 6520 h 171"/>
                  <a:gd name="T26" fmla="*/ 909 w 91"/>
                  <a:gd name="T27" fmla="*/ 6733 h 171"/>
                  <a:gd name="T28" fmla="*/ 596 w 91"/>
                  <a:gd name="T29" fmla="*/ 6677 h 171"/>
                  <a:gd name="T30" fmla="*/ 521 w 91"/>
                  <a:gd name="T31" fmla="*/ 7645 h 171"/>
                  <a:gd name="T32" fmla="*/ 0 w 91"/>
                  <a:gd name="T33" fmla="*/ 8499 h 1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171">
                    <a:moveTo>
                      <a:pt x="12" y="165"/>
                    </a:moveTo>
                    <a:cubicBezTo>
                      <a:pt x="29" y="166"/>
                      <a:pt x="47" y="171"/>
                      <a:pt x="61" y="162"/>
                    </a:cubicBezTo>
                    <a:cubicBezTo>
                      <a:pt x="64" y="160"/>
                      <a:pt x="79" y="153"/>
                      <a:pt x="79" y="150"/>
                    </a:cubicBezTo>
                    <a:cubicBezTo>
                      <a:pt x="80" y="147"/>
                      <a:pt x="77" y="127"/>
                      <a:pt x="76" y="125"/>
                    </a:cubicBezTo>
                    <a:cubicBezTo>
                      <a:pt x="75" y="121"/>
                      <a:pt x="74" y="117"/>
                      <a:pt x="74" y="113"/>
                    </a:cubicBezTo>
                    <a:cubicBezTo>
                      <a:pt x="73" y="104"/>
                      <a:pt x="72" y="95"/>
                      <a:pt x="75" y="86"/>
                    </a:cubicBezTo>
                    <a:cubicBezTo>
                      <a:pt x="78" y="79"/>
                      <a:pt x="91" y="56"/>
                      <a:pt x="89" y="50"/>
                    </a:cubicBezTo>
                    <a:cubicBezTo>
                      <a:pt x="88" y="42"/>
                      <a:pt x="85" y="35"/>
                      <a:pt x="81" y="28"/>
                    </a:cubicBezTo>
                    <a:cubicBezTo>
                      <a:pt x="78" y="21"/>
                      <a:pt x="66" y="6"/>
                      <a:pt x="61" y="0"/>
                    </a:cubicBezTo>
                    <a:cubicBezTo>
                      <a:pt x="59" y="7"/>
                      <a:pt x="68" y="37"/>
                      <a:pt x="67" y="45"/>
                    </a:cubicBezTo>
                    <a:cubicBezTo>
                      <a:pt x="64" y="68"/>
                      <a:pt x="59" y="79"/>
                      <a:pt x="58" y="88"/>
                    </a:cubicBezTo>
                    <a:cubicBezTo>
                      <a:pt x="57" y="100"/>
                      <a:pt x="50" y="102"/>
                      <a:pt x="44" y="113"/>
                    </a:cubicBezTo>
                    <a:cubicBezTo>
                      <a:pt x="41" y="120"/>
                      <a:pt x="36" y="125"/>
                      <a:pt x="30" y="129"/>
                    </a:cubicBezTo>
                    <a:cubicBezTo>
                      <a:pt x="28" y="131"/>
                      <a:pt x="26" y="132"/>
                      <a:pt x="23" y="133"/>
                    </a:cubicBezTo>
                    <a:cubicBezTo>
                      <a:pt x="21" y="133"/>
                      <a:pt x="17" y="131"/>
                      <a:pt x="15" y="132"/>
                    </a:cubicBezTo>
                    <a:cubicBezTo>
                      <a:pt x="12" y="135"/>
                      <a:pt x="14" y="147"/>
                      <a:pt x="13" y="151"/>
                    </a:cubicBezTo>
                    <a:cubicBezTo>
                      <a:pt x="11" y="157"/>
                      <a:pt x="7" y="165"/>
                      <a:pt x="0" y="168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896" name="Freeform 305">
                <a:extLst>
                  <a:ext uri="{FF2B5EF4-FFF2-40B4-BE49-F238E27FC236}">
                    <a16:creationId xmlns:a16="http://schemas.microsoft.com/office/drawing/2014/main" id="{BC1AA30A-4DD3-41AE-BE16-7238A90D9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501"/>
                <a:ext cx="343" cy="139"/>
              </a:xfrm>
              <a:custGeom>
                <a:avLst/>
                <a:gdLst>
                  <a:gd name="T0" fmla="*/ 0 w 137"/>
                  <a:gd name="T1" fmla="*/ 94 h 52"/>
                  <a:gd name="T2" fmla="*/ 2276 w 137"/>
                  <a:gd name="T3" fmla="*/ 401 h 52"/>
                  <a:gd name="T4" fmla="*/ 3610 w 137"/>
                  <a:gd name="T5" fmla="*/ 1951 h 52"/>
                  <a:gd name="T6" fmla="*/ 5385 w 137"/>
                  <a:gd name="T7" fmla="*/ 2657 h 52"/>
                  <a:gd name="T8" fmla="*/ 3811 w 137"/>
                  <a:gd name="T9" fmla="*/ 0 h 52"/>
                  <a:gd name="T10" fmla="*/ 238 w 137"/>
                  <a:gd name="T11" fmla="*/ 0 h 52"/>
                  <a:gd name="T12" fmla="*/ 0 w 137"/>
                  <a:gd name="T13" fmla="*/ 94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7" h="52">
                    <a:moveTo>
                      <a:pt x="0" y="2"/>
                    </a:moveTo>
                    <a:cubicBezTo>
                      <a:pt x="20" y="2"/>
                      <a:pt x="38" y="3"/>
                      <a:pt x="58" y="8"/>
                    </a:cubicBezTo>
                    <a:cubicBezTo>
                      <a:pt x="76" y="12"/>
                      <a:pt x="87" y="20"/>
                      <a:pt x="92" y="38"/>
                    </a:cubicBezTo>
                    <a:cubicBezTo>
                      <a:pt x="106" y="32"/>
                      <a:pt x="125" y="44"/>
                      <a:pt x="137" y="52"/>
                    </a:cubicBezTo>
                    <a:cubicBezTo>
                      <a:pt x="126" y="33"/>
                      <a:pt x="114" y="14"/>
                      <a:pt x="97" y="0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897" name="Freeform 306">
                <a:extLst>
                  <a:ext uri="{FF2B5EF4-FFF2-40B4-BE49-F238E27FC236}">
                    <a16:creationId xmlns:a16="http://schemas.microsoft.com/office/drawing/2014/main" id="{EB75F373-26A8-4612-92D1-44DE7B031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2501"/>
                <a:ext cx="103" cy="339"/>
              </a:xfrm>
              <a:custGeom>
                <a:avLst/>
                <a:gdLst>
                  <a:gd name="T0" fmla="*/ 1635 w 41"/>
                  <a:gd name="T1" fmla="*/ 0 h 127"/>
                  <a:gd name="T2" fmla="*/ 796 w 41"/>
                  <a:gd name="T3" fmla="*/ 0 h 127"/>
                  <a:gd name="T4" fmla="*/ 442 w 41"/>
                  <a:gd name="T5" fmla="*/ 1583 h 127"/>
                  <a:gd name="T6" fmla="*/ 126 w 41"/>
                  <a:gd name="T7" fmla="*/ 3654 h 127"/>
                  <a:gd name="T8" fmla="*/ 126 w 41"/>
                  <a:gd name="T9" fmla="*/ 5379 h 127"/>
                  <a:gd name="T10" fmla="*/ 1427 w 41"/>
                  <a:gd name="T11" fmla="*/ 4717 h 127"/>
                  <a:gd name="T12" fmla="*/ 952 w 41"/>
                  <a:gd name="T13" fmla="*/ 2792 h 127"/>
                  <a:gd name="T14" fmla="*/ 1635 w 41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" h="127">
                    <a:moveTo>
                      <a:pt x="41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7" y="10"/>
                      <a:pt x="13" y="23"/>
                      <a:pt x="11" y="31"/>
                    </a:cubicBezTo>
                    <a:cubicBezTo>
                      <a:pt x="8" y="45"/>
                      <a:pt x="5" y="58"/>
                      <a:pt x="3" y="72"/>
                    </a:cubicBezTo>
                    <a:cubicBezTo>
                      <a:pt x="2" y="83"/>
                      <a:pt x="0" y="95"/>
                      <a:pt x="3" y="106"/>
                    </a:cubicBezTo>
                    <a:cubicBezTo>
                      <a:pt x="9" y="127"/>
                      <a:pt x="28" y="101"/>
                      <a:pt x="36" y="93"/>
                    </a:cubicBezTo>
                    <a:cubicBezTo>
                      <a:pt x="17" y="100"/>
                      <a:pt x="23" y="66"/>
                      <a:pt x="24" y="55"/>
                    </a:cubicBezTo>
                    <a:cubicBezTo>
                      <a:pt x="26" y="36"/>
                      <a:pt x="33" y="17"/>
                      <a:pt x="41" y="0"/>
                    </a:cubicBez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898" name="Freeform 307">
                <a:extLst>
                  <a:ext uri="{FF2B5EF4-FFF2-40B4-BE49-F238E27FC236}">
                    <a16:creationId xmlns:a16="http://schemas.microsoft.com/office/drawing/2014/main" id="{1FCD9EA5-D42D-43C3-B054-CA9E009DE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099"/>
                <a:ext cx="295" cy="552"/>
              </a:xfrm>
              <a:custGeom>
                <a:avLst/>
                <a:gdLst>
                  <a:gd name="T0" fmla="*/ 3520 w 118"/>
                  <a:gd name="T1" fmla="*/ 5555 h 207"/>
                  <a:gd name="T2" fmla="*/ 2345 w 118"/>
                  <a:gd name="T3" fmla="*/ 5256 h 207"/>
                  <a:gd name="T4" fmla="*/ 1145 w 118"/>
                  <a:gd name="T5" fmla="*/ 4245 h 207"/>
                  <a:gd name="T6" fmla="*/ 675 w 118"/>
                  <a:gd name="T7" fmla="*/ 1877 h 207"/>
                  <a:gd name="T8" fmla="*/ 783 w 118"/>
                  <a:gd name="T9" fmla="*/ 853 h 207"/>
                  <a:gd name="T10" fmla="*/ 0 w 118"/>
                  <a:gd name="T11" fmla="*/ 0 h 207"/>
                  <a:gd name="T12" fmla="*/ 0 w 118"/>
                  <a:gd name="T13" fmla="*/ 10467 h 207"/>
                  <a:gd name="T14" fmla="*/ 470 w 118"/>
                  <a:gd name="T15" fmla="*/ 8499 h 207"/>
                  <a:gd name="T16" fmla="*/ 908 w 118"/>
                  <a:gd name="T17" fmla="*/ 7075 h 207"/>
                  <a:gd name="T18" fmla="*/ 1688 w 118"/>
                  <a:gd name="T19" fmla="*/ 6221 h 207"/>
                  <a:gd name="T20" fmla="*/ 2970 w 118"/>
                  <a:gd name="T21" fmla="*/ 6520 h 207"/>
                  <a:gd name="T22" fmla="*/ 4145 w 118"/>
                  <a:gd name="T23" fmla="*/ 7189 h 207"/>
                  <a:gd name="T24" fmla="*/ 4458 w 118"/>
                  <a:gd name="T25" fmla="*/ 6067 h 207"/>
                  <a:gd name="T26" fmla="*/ 3520 w 118"/>
                  <a:gd name="T27" fmla="*/ 5555 h 2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07">
                    <a:moveTo>
                      <a:pt x="90" y="110"/>
                    </a:moveTo>
                    <a:cubicBezTo>
                      <a:pt x="81" y="110"/>
                      <a:pt x="69" y="108"/>
                      <a:pt x="60" y="104"/>
                    </a:cubicBezTo>
                    <a:cubicBezTo>
                      <a:pt x="48" y="100"/>
                      <a:pt x="37" y="94"/>
                      <a:pt x="29" y="84"/>
                    </a:cubicBezTo>
                    <a:cubicBezTo>
                      <a:pt x="19" y="72"/>
                      <a:pt x="13" y="53"/>
                      <a:pt x="17" y="37"/>
                    </a:cubicBezTo>
                    <a:cubicBezTo>
                      <a:pt x="19" y="28"/>
                      <a:pt x="28" y="24"/>
                      <a:pt x="20" y="17"/>
                    </a:cubicBezTo>
                    <a:cubicBezTo>
                      <a:pt x="14" y="11"/>
                      <a:pt x="7" y="5"/>
                      <a:pt x="0" y="0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6" y="196"/>
                      <a:pt x="10" y="178"/>
                      <a:pt x="12" y="168"/>
                    </a:cubicBezTo>
                    <a:cubicBezTo>
                      <a:pt x="15" y="158"/>
                      <a:pt x="17" y="149"/>
                      <a:pt x="23" y="140"/>
                    </a:cubicBezTo>
                    <a:cubicBezTo>
                      <a:pt x="28" y="133"/>
                      <a:pt x="34" y="125"/>
                      <a:pt x="43" y="123"/>
                    </a:cubicBezTo>
                    <a:cubicBezTo>
                      <a:pt x="53" y="121"/>
                      <a:pt x="66" y="127"/>
                      <a:pt x="76" y="129"/>
                    </a:cubicBezTo>
                    <a:cubicBezTo>
                      <a:pt x="85" y="131"/>
                      <a:pt x="100" y="135"/>
                      <a:pt x="106" y="142"/>
                    </a:cubicBezTo>
                    <a:cubicBezTo>
                      <a:pt x="110" y="135"/>
                      <a:pt x="118" y="129"/>
                      <a:pt x="114" y="120"/>
                    </a:cubicBezTo>
                    <a:cubicBezTo>
                      <a:pt x="110" y="111"/>
                      <a:pt x="98" y="110"/>
                      <a:pt x="90" y="110"/>
                    </a:cubicBez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899" name="Freeform 308">
                <a:extLst>
                  <a:ext uri="{FF2B5EF4-FFF2-40B4-BE49-F238E27FC236}">
                    <a16:creationId xmlns:a16="http://schemas.microsoft.com/office/drawing/2014/main" id="{E5FC4B06-39B6-42D4-AB62-6321478C1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467"/>
                <a:ext cx="132" cy="242"/>
              </a:xfrm>
              <a:custGeom>
                <a:avLst/>
                <a:gdLst>
                  <a:gd name="T0" fmla="*/ 1731 w 53"/>
                  <a:gd name="T1" fmla="*/ 4250 h 91"/>
                  <a:gd name="T2" fmla="*/ 807 w 53"/>
                  <a:gd name="T3" fmla="*/ 3197 h 91"/>
                  <a:gd name="T4" fmla="*/ 570 w 53"/>
                  <a:gd name="T5" fmla="*/ 1146 h 91"/>
                  <a:gd name="T6" fmla="*/ 882 w 53"/>
                  <a:gd name="T7" fmla="*/ 0 h 91"/>
                  <a:gd name="T8" fmla="*/ 0 w 53"/>
                  <a:gd name="T9" fmla="*/ 396 h 91"/>
                  <a:gd name="T10" fmla="*/ 0 w 53"/>
                  <a:gd name="T11" fmla="*/ 4555 h 91"/>
                  <a:gd name="T12" fmla="*/ 2040 w 53"/>
                  <a:gd name="T13" fmla="*/ 4555 h 91"/>
                  <a:gd name="T14" fmla="*/ 1731 w 53"/>
                  <a:gd name="T15" fmla="*/ 4250 h 9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" h="91">
                    <a:moveTo>
                      <a:pt x="45" y="85"/>
                    </a:moveTo>
                    <a:cubicBezTo>
                      <a:pt x="38" y="78"/>
                      <a:pt x="27" y="72"/>
                      <a:pt x="21" y="64"/>
                    </a:cubicBezTo>
                    <a:cubicBezTo>
                      <a:pt x="13" y="54"/>
                      <a:pt x="15" y="35"/>
                      <a:pt x="15" y="23"/>
                    </a:cubicBezTo>
                    <a:cubicBezTo>
                      <a:pt x="16" y="14"/>
                      <a:pt x="17" y="7"/>
                      <a:pt x="23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0" y="89"/>
                      <a:pt x="48" y="87"/>
                      <a:pt x="45" y="85"/>
                    </a:cubicBez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00" name="Freeform 309">
                <a:extLst>
                  <a:ext uri="{FF2B5EF4-FFF2-40B4-BE49-F238E27FC236}">
                    <a16:creationId xmlns:a16="http://schemas.microsoft.com/office/drawing/2014/main" id="{DCDF9BC6-ABCE-403C-BD1B-72DD25E94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3424"/>
                <a:ext cx="383" cy="285"/>
              </a:xfrm>
              <a:custGeom>
                <a:avLst/>
                <a:gdLst>
                  <a:gd name="T0" fmla="*/ 4989 w 153"/>
                  <a:gd name="T1" fmla="*/ 1420 h 107"/>
                  <a:gd name="T2" fmla="*/ 4548 w 153"/>
                  <a:gd name="T3" fmla="*/ 511 h 107"/>
                  <a:gd name="T4" fmla="*/ 4048 w 153"/>
                  <a:gd name="T5" fmla="*/ 0 h 107"/>
                  <a:gd name="T6" fmla="*/ 4781 w 153"/>
                  <a:gd name="T7" fmla="*/ 3172 h 107"/>
                  <a:gd name="T8" fmla="*/ 3735 w 153"/>
                  <a:gd name="T9" fmla="*/ 4874 h 107"/>
                  <a:gd name="T10" fmla="*/ 2275 w 153"/>
                  <a:gd name="T11" fmla="*/ 4328 h 107"/>
                  <a:gd name="T12" fmla="*/ 2243 w 153"/>
                  <a:gd name="T13" fmla="*/ 2363 h 107"/>
                  <a:gd name="T14" fmla="*/ 1880 w 153"/>
                  <a:gd name="T15" fmla="*/ 1872 h 107"/>
                  <a:gd name="T16" fmla="*/ 1096 w 153"/>
                  <a:gd name="T17" fmla="*/ 2874 h 107"/>
                  <a:gd name="T18" fmla="*/ 0 w 153"/>
                  <a:gd name="T19" fmla="*/ 4533 h 107"/>
                  <a:gd name="T20" fmla="*/ 238 w 153"/>
                  <a:gd name="T21" fmla="*/ 5386 h 107"/>
                  <a:gd name="T22" fmla="*/ 5885 w 153"/>
                  <a:gd name="T23" fmla="*/ 5386 h 107"/>
                  <a:gd name="T24" fmla="*/ 5928 w 153"/>
                  <a:gd name="T25" fmla="*/ 5135 h 107"/>
                  <a:gd name="T26" fmla="*/ 5615 w 153"/>
                  <a:gd name="T27" fmla="*/ 3114 h 107"/>
                  <a:gd name="T28" fmla="*/ 4989 w 153"/>
                  <a:gd name="T29" fmla="*/ 1420 h 10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53" h="107">
                    <a:moveTo>
                      <a:pt x="127" y="28"/>
                    </a:moveTo>
                    <a:cubicBezTo>
                      <a:pt x="123" y="22"/>
                      <a:pt x="120" y="16"/>
                      <a:pt x="116" y="10"/>
                    </a:cubicBezTo>
                    <a:cubicBezTo>
                      <a:pt x="112" y="6"/>
                      <a:pt x="108" y="4"/>
                      <a:pt x="103" y="0"/>
                    </a:cubicBezTo>
                    <a:cubicBezTo>
                      <a:pt x="114" y="17"/>
                      <a:pt x="125" y="42"/>
                      <a:pt x="122" y="63"/>
                    </a:cubicBezTo>
                    <a:cubicBezTo>
                      <a:pt x="119" y="79"/>
                      <a:pt x="111" y="93"/>
                      <a:pt x="95" y="97"/>
                    </a:cubicBezTo>
                    <a:cubicBezTo>
                      <a:pt x="83" y="100"/>
                      <a:pt x="65" y="98"/>
                      <a:pt x="58" y="86"/>
                    </a:cubicBezTo>
                    <a:cubicBezTo>
                      <a:pt x="50" y="75"/>
                      <a:pt x="55" y="59"/>
                      <a:pt x="57" y="47"/>
                    </a:cubicBezTo>
                    <a:cubicBezTo>
                      <a:pt x="59" y="40"/>
                      <a:pt x="56" y="32"/>
                      <a:pt x="48" y="37"/>
                    </a:cubicBezTo>
                    <a:cubicBezTo>
                      <a:pt x="41" y="42"/>
                      <a:pt x="34" y="51"/>
                      <a:pt x="28" y="57"/>
                    </a:cubicBezTo>
                    <a:cubicBezTo>
                      <a:pt x="18" y="67"/>
                      <a:pt x="7" y="76"/>
                      <a:pt x="0" y="90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150" y="107"/>
                      <a:pt x="150" y="107"/>
                      <a:pt x="150" y="107"/>
                    </a:cubicBezTo>
                    <a:cubicBezTo>
                      <a:pt x="150" y="106"/>
                      <a:pt x="151" y="104"/>
                      <a:pt x="151" y="102"/>
                    </a:cubicBezTo>
                    <a:cubicBezTo>
                      <a:pt x="153" y="90"/>
                      <a:pt x="147" y="73"/>
                      <a:pt x="143" y="62"/>
                    </a:cubicBezTo>
                    <a:cubicBezTo>
                      <a:pt x="138" y="50"/>
                      <a:pt x="133" y="39"/>
                      <a:pt x="127" y="28"/>
                    </a:cubicBez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01" name="Freeform 310">
                <a:extLst>
                  <a:ext uri="{FF2B5EF4-FFF2-40B4-BE49-F238E27FC236}">
                    <a16:creationId xmlns:a16="http://schemas.microsoft.com/office/drawing/2014/main" id="{2C5FF0B2-A837-40EE-AB00-F95647F91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" y="3499"/>
                <a:ext cx="350" cy="213"/>
              </a:xfrm>
              <a:custGeom>
                <a:avLst/>
                <a:gdLst>
                  <a:gd name="T0" fmla="*/ 4458 w 140"/>
                  <a:gd name="T1" fmla="*/ 56 h 80"/>
                  <a:gd name="T2" fmla="*/ 3563 w 140"/>
                  <a:gd name="T3" fmla="*/ 908 h 80"/>
                  <a:gd name="T4" fmla="*/ 2313 w 140"/>
                  <a:gd name="T5" fmla="*/ 2870 h 80"/>
                  <a:gd name="T6" fmla="*/ 1220 w 140"/>
                  <a:gd name="T7" fmla="*/ 3509 h 80"/>
                  <a:gd name="T8" fmla="*/ 0 w 140"/>
                  <a:gd name="T9" fmla="*/ 4020 h 80"/>
                  <a:gd name="T10" fmla="*/ 1645 w 140"/>
                  <a:gd name="T11" fmla="*/ 4020 h 80"/>
                  <a:gd name="T12" fmla="*/ 1645 w 140"/>
                  <a:gd name="T13" fmla="*/ 4020 h 80"/>
                  <a:gd name="T14" fmla="*/ 2550 w 140"/>
                  <a:gd name="T15" fmla="*/ 4020 h 80"/>
                  <a:gd name="T16" fmla="*/ 3050 w 140"/>
                  <a:gd name="T17" fmla="*/ 4020 h 80"/>
                  <a:gd name="T18" fmla="*/ 3283 w 140"/>
                  <a:gd name="T19" fmla="*/ 3666 h 80"/>
                  <a:gd name="T20" fmla="*/ 5470 w 140"/>
                  <a:gd name="T21" fmla="*/ 1113 h 80"/>
                  <a:gd name="T22" fmla="*/ 4458 w 140"/>
                  <a:gd name="T23" fmla="*/ 56 h 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0" h="80">
                    <a:moveTo>
                      <a:pt x="114" y="1"/>
                    </a:moveTo>
                    <a:cubicBezTo>
                      <a:pt x="103" y="2"/>
                      <a:pt x="98" y="11"/>
                      <a:pt x="91" y="18"/>
                    </a:cubicBezTo>
                    <a:cubicBezTo>
                      <a:pt x="81" y="27"/>
                      <a:pt x="71" y="54"/>
                      <a:pt x="59" y="57"/>
                    </a:cubicBezTo>
                    <a:cubicBezTo>
                      <a:pt x="43" y="62"/>
                      <a:pt x="46" y="64"/>
                      <a:pt x="31" y="70"/>
                    </a:cubicBezTo>
                    <a:cubicBezTo>
                      <a:pt x="19" y="76"/>
                      <a:pt x="8" y="70"/>
                      <a:pt x="0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9" y="78"/>
                      <a:pt x="58" y="79"/>
                      <a:pt x="65" y="80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79" y="78"/>
                      <a:pt x="80" y="76"/>
                      <a:pt x="84" y="73"/>
                    </a:cubicBezTo>
                    <a:cubicBezTo>
                      <a:pt x="76" y="56"/>
                      <a:pt x="125" y="7"/>
                      <a:pt x="140" y="22"/>
                    </a:cubicBezTo>
                    <a:cubicBezTo>
                      <a:pt x="134" y="11"/>
                      <a:pt x="126" y="0"/>
                      <a:pt x="114" y="1"/>
                    </a:cubicBez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02" name="Freeform 311">
                <a:extLst>
                  <a:ext uri="{FF2B5EF4-FFF2-40B4-BE49-F238E27FC236}">
                    <a16:creationId xmlns:a16="http://schemas.microsoft.com/office/drawing/2014/main" id="{EBC9A5AC-E492-4C7F-8226-323A0BEDA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3323"/>
                <a:ext cx="73" cy="376"/>
              </a:xfrm>
              <a:custGeom>
                <a:avLst/>
                <a:gdLst>
                  <a:gd name="T0" fmla="*/ 1165 w 29"/>
                  <a:gd name="T1" fmla="*/ 56 h 141"/>
                  <a:gd name="T2" fmla="*/ 1165 w 29"/>
                  <a:gd name="T3" fmla="*/ 0 h 141"/>
                  <a:gd name="T4" fmla="*/ 368 w 29"/>
                  <a:gd name="T5" fmla="*/ 149 h 141"/>
                  <a:gd name="T6" fmla="*/ 83 w 29"/>
                  <a:gd name="T7" fmla="*/ 3848 h 141"/>
                  <a:gd name="T8" fmla="*/ 957 w 29"/>
                  <a:gd name="T9" fmla="*/ 6976 h 141"/>
                  <a:gd name="T10" fmla="*/ 1165 w 29"/>
                  <a:gd name="T11" fmla="*/ 5555 h 141"/>
                  <a:gd name="T12" fmla="*/ 1165 w 29"/>
                  <a:gd name="T13" fmla="*/ 56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141">
                    <a:moveTo>
                      <a:pt x="29" y="1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2" y="1"/>
                      <a:pt x="16" y="2"/>
                      <a:pt x="9" y="3"/>
                    </a:cubicBezTo>
                    <a:cubicBezTo>
                      <a:pt x="13" y="23"/>
                      <a:pt x="0" y="55"/>
                      <a:pt x="2" y="76"/>
                    </a:cubicBezTo>
                    <a:cubicBezTo>
                      <a:pt x="4" y="89"/>
                      <a:pt x="18" y="128"/>
                      <a:pt x="24" y="138"/>
                    </a:cubicBezTo>
                    <a:cubicBezTo>
                      <a:pt x="25" y="141"/>
                      <a:pt x="27" y="108"/>
                      <a:pt x="29" y="110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03" name="Freeform 312">
                <a:extLst>
                  <a:ext uri="{FF2B5EF4-FFF2-40B4-BE49-F238E27FC236}">
                    <a16:creationId xmlns:a16="http://schemas.microsoft.com/office/drawing/2014/main" id="{EC105A2B-E32D-40BD-8F2C-9E095C4A4D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78" y="2888"/>
                <a:ext cx="163" cy="320"/>
              </a:xfrm>
              <a:custGeom>
                <a:avLst/>
                <a:gdLst>
                  <a:gd name="T0" fmla="*/ 1893 w 65"/>
                  <a:gd name="T1" fmla="*/ 512 h 120"/>
                  <a:gd name="T2" fmla="*/ 1339 w 65"/>
                  <a:gd name="T3" fmla="*/ 1160 h 120"/>
                  <a:gd name="T4" fmla="*/ 1893 w 65"/>
                  <a:gd name="T5" fmla="*/ 512 h 120"/>
                  <a:gd name="T6" fmla="*/ 1969 w 65"/>
                  <a:gd name="T7" fmla="*/ 6067 h 120"/>
                  <a:gd name="T8" fmla="*/ 2365 w 65"/>
                  <a:gd name="T9" fmla="*/ 5859 h 120"/>
                  <a:gd name="T10" fmla="*/ 2573 w 65"/>
                  <a:gd name="T11" fmla="*/ 5859 h 120"/>
                  <a:gd name="T12" fmla="*/ 2573 w 65"/>
                  <a:gd name="T13" fmla="*/ 4152 h 120"/>
                  <a:gd name="T14" fmla="*/ 2365 w 65"/>
                  <a:gd name="T15" fmla="*/ 2069 h 120"/>
                  <a:gd name="T16" fmla="*/ 2415 w 65"/>
                  <a:gd name="T17" fmla="*/ 1160 h 120"/>
                  <a:gd name="T18" fmla="*/ 2051 w 65"/>
                  <a:gd name="T19" fmla="*/ 0 h 120"/>
                  <a:gd name="T20" fmla="*/ 1893 w 65"/>
                  <a:gd name="T21" fmla="*/ 512 h 120"/>
                  <a:gd name="T22" fmla="*/ 1893 w 65"/>
                  <a:gd name="T23" fmla="*/ 456 h 120"/>
                  <a:gd name="T24" fmla="*/ 993 w 65"/>
                  <a:gd name="T25" fmla="*/ 1763 h 120"/>
                  <a:gd name="T26" fmla="*/ 208 w 65"/>
                  <a:gd name="T27" fmla="*/ 2333 h 120"/>
                  <a:gd name="T28" fmla="*/ 158 w 65"/>
                  <a:gd name="T29" fmla="*/ 3037 h 120"/>
                  <a:gd name="T30" fmla="*/ 1497 w 65"/>
                  <a:gd name="T31" fmla="*/ 2787 h 120"/>
                  <a:gd name="T32" fmla="*/ 2019 w 65"/>
                  <a:gd name="T33" fmla="*/ 4800 h 1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120">
                    <a:moveTo>
                      <a:pt x="48" y="10"/>
                    </a:moveTo>
                    <a:cubicBezTo>
                      <a:pt x="34" y="23"/>
                      <a:pt x="34" y="23"/>
                      <a:pt x="34" y="23"/>
                    </a:cubicBezTo>
                    <a:cubicBezTo>
                      <a:pt x="39" y="21"/>
                      <a:pt x="44" y="16"/>
                      <a:pt x="48" y="10"/>
                    </a:cubicBezTo>
                    <a:close/>
                    <a:moveTo>
                      <a:pt x="50" y="120"/>
                    </a:moveTo>
                    <a:cubicBezTo>
                      <a:pt x="53" y="119"/>
                      <a:pt x="57" y="117"/>
                      <a:pt x="60" y="116"/>
                    </a:cubicBezTo>
                    <a:cubicBezTo>
                      <a:pt x="61" y="116"/>
                      <a:pt x="63" y="116"/>
                      <a:pt x="65" y="116"/>
                    </a:cubicBezTo>
                    <a:cubicBezTo>
                      <a:pt x="65" y="82"/>
                      <a:pt x="65" y="82"/>
                      <a:pt x="65" y="82"/>
                    </a:cubicBezTo>
                    <a:cubicBezTo>
                      <a:pt x="63" y="68"/>
                      <a:pt x="63" y="54"/>
                      <a:pt x="60" y="41"/>
                    </a:cubicBezTo>
                    <a:cubicBezTo>
                      <a:pt x="59" y="34"/>
                      <a:pt x="62" y="30"/>
                      <a:pt x="61" y="23"/>
                    </a:cubicBezTo>
                    <a:cubicBezTo>
                      <a:pt x="60" y="16"/>
                      <a:pt x="54" y="7"/>
                      <a:pt x="52" y="0"/>
                    </a:cubicBezTo>
                    <a:cubicBezTo>
                      <a:pt x="51" y="3"/>
                      <a:pt x="50" y="7"/>
                      <a:pt x="48" y="10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4" y="20"/>
                      <a:pt x="35" y="29"/>
                      <a:pt x="25" y="35"/>
                    </a:cubicBezTo>
                    <a:cubicBezTo>
                      <a:pt x="20" y="39"/>
                      <a:pt x="10" y="41"/>
                      <a:pt x="5" y="46"/>
                    </a:cubicBezTo>
                    <a:cubicBezTo>
                      <a:pt x="0" y="50"/>
                      <a:pt x="1" y="54"/>
                      <a:pt x="4" y="60"/>
                    </a:cubicBezTo>
                    <a:cubicBezTo>
                      <a:pt x="15" y="59"/>
                      <a:pt x="27" y="49"/>
                      <a:pt x="38" y="55"/>
                    </a:cubicBezTo>
                    <a:cubicBezTo>
                      <a:pt x="52" y="62"/>
                      <a:pt x="53" y="82"/>
                      <a:pt x="51" y="95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04" name="Freeform 313">
                <a:extLst>
                  <a:ext uri="{FF2B5EF4-FFF2-40B4-BE49-F238E27FC236}">
                    <a16:creationId xmlns:a16="http://schemas.microsoft.com/office/drawing/2014/main" id="{0F1E9286-4A82-4778-81FB-E467128B5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8" y="3013"/>
                <a:ext cx="50" cy="123"/>
              </a:xfrm>
              <a:custGeom>
                <a:avLst/>
                <a:gdLst>
                  <a:gd name="T0" fmla="*/ 0 w 20"/>
                  <a:gd name="T1" fmla="*/ 1222 h 46"/>
                  <a:gd name="T2" fmla="*/ 750 w 20"/>
                  <a:gd name="T3" fmla="*/ 94 h 46"/>
                  <a:gd name="T4" fmla="*/ 625 w 20"/>
                  <a:gd name="T5" fmla="*/ 1128 h 46"/>
                  <a:gd name="T6" fmla="*/ 313 w 20"/>
                  <a:gd name="T7" fmla="*/ 1337 h 46"/>
                  <a:gd name="T8" fmla="*/ 0 w 20"/>
                  <a:gd name="T9" fmla="*/ 2353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46">
                    <a:moveTo>
                      <a:pt x="0" y="24"/>
                    </a:moveTo>
                    <a:cubicBezTo>
                      <a:pt x="4" y="18"/>
                      <a:pt x="8" y="0"/>
                      <a:pt x="19" y="2"/>
                    </a:cubicBezTo>
                    <a:cubicBezTo>
                      <a:pt x="13" y="7"/>
                      <a:pt x="20" y="16"/>
                      <a:pt x="16" y="22"/>
                    </a:cubicBezTo>
                    <a:cubicBezTo>
                      <a:pt x="15" y="25"/>
                      <a:pt x="11" y="24"/>
                      <a:pt x="8" y="26"/>
                    </a:cubicBezTo>
                    <a:cubicBezTo>
                      <a:pt x="2" y="30"/>
                      <a:pt x="1" y="39"/>
                      <a:pt x="0" y="46"/>
                    </a:cubicBezTo>
                  </a:path>
                </a:pathLst>
              </a:custGeom>
              <a:solidFill>
                <a:srgbClr val="FEE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05" name="Freeform 314">
                <a:extLst>
                  <a:ext uri="{FF2B5EF4-FFF2-40B4-BE49-F238E27FC236}">
                    <a16:creationId xmlns:a16="http://schemas.microsoft.com/office/drawing/2014/main" id="{B901C345-46DD-484B-94FC-E51C58833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2763"/>
                <a:ext cx="258" cy="226"/>
              </a:xfrm>
              <a:custGeom>
                <a:avLst/>
                <a:gdLst>
                  <a:gd name="T0" fmla="*/ 2046 w 103"/>
                  <a:gd name="T1" fmla="*/ 0 h 85"/>
                  <a:gd name="T2" fmla="*/ 0 w 103"/>
                  <a:gd name="T3" fmla="*/ 3704 h 85"/>
                  <a:gd name="T4" fmla="*/ 2360 w 103"/>
                  <a:gd name="T5" fmla="*/ 3887 h 85"/>
                  <a:gd name="T6" fmla="*/ 3427 w 103"/>
                  <a:gd name="T7" fmla="*/ 3443 h 85"/>
                  <a:gd name="T8" fmla="*/ 3144 w 103"/>
                  <a:gd name="T9" fmla="*/ 1295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85">
                    <a:moveTo>
                      <a:pt x="52" y="0"/>
                    </a:moveTo>
                    <a:cubicBezTo>
                      <a:pt x="80" y="36"/>
                      <a:pt x="39" y="81"/>
                      <a:pt x="0" y="74"/>
                    </a:cubicBezTo>
                    <a:cubicBezTo>
                      <a:pt x="16" y="85"/>
                      <a:pt x="43" y="80"/>
                      <a:pt x="60" y="78"/>
                    </a:cubicBezTo>
                    <a:cubicBezTo>
                      <a:pt x="69" y="77"/>
                      <a:pt x="80" y="75"/>
                      <a:pt x="87" y="69"/>
                    </a:cubicBezTo>
                    <a:cubicBezTo>
                      <a:pt x="103" y="56"/>
                      <a:pt x="91" y="37"/>
                      <a:pt x="80" y="26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06" name="Freeform 315">
                <a:extLst>
                  <a:ext uri="{FF2B5EF4-FFF2-40B4-BE49-F238E27FC236}">
                    <a16:creationId xmlns:a16="http://schemas.microsoft.com/office/drawing/2014/main" id="{2C7A6A8D-DB74-4338-9E8D-02F7F9FDF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" y="2976"/>
                <a:ext cx="103" cy="245"/>
              </a:xfrm>
              <a:custGeom>
                <a:avLst/>
                <a:gdLst>
                  <a:gd name="T0" fmla="*/ 158 w 41"/>
                  <a:gd name="T1" fmla="*/ 93 h 92"/>
                  <a:gd name="T2" fmla="*/ 158 w 41"/>
                  <a:gd name="T3" fmla="*/ 1659 h 92"/>
                  <a:gd name="T4" fmla="*/ 631 w 41"/>
                  <a:gd name="T5" fmla="*/ 3113 h 92"/>
                  <a:gd name="T6" fmla="*/ 0 w 41"/>
                  <a:gd name="T7" fmla="*/ 4325 h 92"/>
                  <a:gd name="T8" fmla="*/ 764 w 41"/>
                  <a:gd name="T9" fmla="*/ 4533 h 92"/>
                  <a:gd name="T10" fmla="*/ 1427 w 41"/>
                  <a:gd name="T11" fmla="*/ 3361 h 92"/>
                  <a:gd name="T12" fmla="*/ 1507 w 41"/>
                  <a:gd name="T13" fmla="*/ 1758 h 92"/>
                  <a:gd name="T14" fmla="*/ 442 w 41"/>
                  <a:gd name="T15" fmla="*/ 0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" h="92">
                    <a:moveTo>
                      <a:pt x="4" y="2"/>
                    </a:moveTo>
                    <a:cubicBezTo>
                      <a:pt x="4" y="8"/>
                      <a:pt x="11" y="30"/>
                      <a:pt x="4" y="33"/>
                    </a:cubicBezTo>
                    <a:cubicBezTo>
                      <a:pt x="15" y="29"/>
                      <a:pt x="17" y="56"/>
                      <a:pt x="16" y="62"/>
                    </a:cubicBezTo>
                    <a:cubicBezTo>
                      <a:pt x="15" y="74"/>
                      <a:pt x="8" y="79"/>
                      <a:pt x="0" y="86"/>
                    </a:cubicBezTo>
                    <a:cubicBezTo>
                      <a:pt x="6" y="87"/>
                      <a:pt x="12" y="92"/>
                      <a:pt x="19" y="90"/>
                    </a:cubicBezTo>
                    <a:cubicBezTo>
                      <a:pt x="27" y="87"/>
                      <a:pt x="33" y="74"/>
                      <a:pt x="36" y="67"/>
                    </a:cubicBezTo>
                    <a:cubicBezTo>
                      <a:pt x="41" y="57"/>
                      <a:pt x="41" y="45"/>
                      <a:pt x="38" y="35"/>
                    </a:cubicBezTo>
                    <a:cubicBezTo>
                      <a:pt x="35" y="21"/>
                      <a:pt x="23" y="6"/>
                      <a:pt x="11" y="0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07" name="Freeform 316">
                <a:extLst>
                  <a:ext uri="{FF2B5EF4-FFF2-40B4-BE49-F238E27FC236}">
                    <a16:creationId xmlns:a16="http://schemas.microsoft.com/office/drawing/2014/main" id="{98BE2A23-83A4-49AB-BC88-608380120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3296"/>
                <a:ext cx="82" cy="205"/>
              </a:xfrm>
              <a:custGeom>
                <a:avLst/>
                <a:gdLst>
                  <a:gd name="T0" fmla="*/ 0 w 33"/>
                  <a:gd name="T1" fmla="*/ 3871 h 77"/>
                  <a:gd name="T2" fmla="*/ 611 w 33"/>
                  <a:gd name="T3" fmla="*/ 2657 h 77"/>
                  <a:gd name="T4" fmla="*/ 1260 w 33"/>
                  <a:gd name="T5" fmla="*/ 2963 h 77"/>
                  <a:gd name="T6" fmla="*/ 877 w 33"/>
                  <a:gd name="T7" fmla="*/ 1305 h 77"/>
                  <a:gd name="T8" fmla="*/ 611 w 33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77">
                    <a:moveTo>
                      <a:pt x="0" y="77"/>
                    </a:moveTo>
                    <a:cubicBezTo>
                      <a:pt x="3" y="67"/>
                      <a:pt x="2" y="52"/>
                      <a:pt x="16" y="53"/>
                    </a:cubicBezTo>
                    <a:cubicBezTo>
                      <a:pt x="22" y="53"/>
                      <a:pt x="28" y="57"/>
                      <a:pt x="33" y="59"/>
                    </a:cubicBezTo>
                    <a:cubicBezTo>
                      <a:pt x="31" y="48"/>
                      <a:pt x="26" y="38"/>
                      <a:pt x="23" y="26"/>
                    </a:cubicBezTo>
                    <a:cubicBezTo>
                      <a:pt x="20" y="17"/>
                      <a:pt x="20" y="8"/>
                      <a:pt x="16" y="0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08" name="Freeform 317">
                <a:extLst>
                  <a:ext uri="{FF2B5EF4-FFF2-40B4-BE49-F238E27FC236}">
                    <a16:creationId xmlns:a16="http://schemas.microsoft.com/office/drawing/2014/main" id="{D9AD1FAA-6F9A-47A9-AE08-2CD5F1590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" y="3480"/>
                <a:ext cx="233" cy="229"/>
              </a:xfrm>
              <a:custGeom>
                <a:avLst/>
                <a:gdLst>
                  <a:gd name="T0" fmla="*/ 3227 w 93"/>
                  <a:gd name="T1" fmla="*/ 703 h 86"/>
                  <a:gd name="T2" fmla="*/ 2748 w 93"/>
                  <a:gd name="T3" fmla="*/ 1907 h 86"/>
                  <a:gd name="T4" fmla="*/ 1934 w 93"/>
                  <a:gd name="T5" fmla="*/ 2660 h 86"/>
                  <a:gd name="T6" fmla="*/ 1097 w 93"/>
                  <a:gd name="T7" fmla="*/ 2870 h 86"/>
                  <a:gd name="T8" fmla="*/ 208 w 93"/>
                  <a:gd name="T9" fmla="*/ 4077 h 86"/>
                  <a:gd name="T10" fmla="*/ 0 w 93"/>
                  <a:gd name="T11" fmla="*/ 4324 h 86"/>
                  <a:gd name="T12" fmla="*/ 784 w 93"/>
                  <a:gd name="T13" fmla="*/ 4324 h 86"/>
                  <a:gd name="T14" fmla="*/ 1255 w 93"/>
                  <a:gd name="T15" fmla="*/ 4226 h 86"/>
                  <a:gd name="T16" fmla="*/ 1859 w 93"/>
                  <a:gd name="T17" fmla="*/ 3928 h 86"/>
                  <a:gd name="T18" fmla="*/ 2799 w 93"/>
                  <a:gd name="T19" fmla="*/ 3020 h 86"/>
                  <a:gd name="T20" fmla="*/ 3382 w 93"/>
                  <a:gd name="T21" fmla="*/ 0 h 86"/>
                  <a:gd name="T22" fmla="*/ 3227 w 93"/>
                  <a:gd name="T23" fmla="*/ 703 h 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3" h="86">
                    <a:moveTo>
                      <a:pt x="82" y="14"/>
                    </a:moveTo>
                    <a:cubicBezTo>
                      <a:pt x="81" y="23"/>
                      <a:pt x="77" y="32"/>
                      <a:pt x="70" y="38"/>
                    </a:cubicBezTo>
                    <a:cubicBezTo>
                      <a:pt x="64" y="43"/>
                      <a:pt x="56" y="49"/>
                      <a:pt x="49" y="53"/>
                    </a:cubicBezTo>
                    <a:cubicBezTo>
                      <a:pt x="42" y="56"/>
                      <a:pt x="36" y="56"/>
                      <a:pt x="28" y="57"/>
                    </a:cubicBezTo>
                    <a:cubicBezTo>
                      <a:pt x="15" y="59"/>
                      <a:pt x="12" y="71"/>
                      <a:pt x="5" y="81"/>
                    </a:cubicBezTo>
                    <a:cubicBezTo>
                      <a:pt x="3" y="83"/>
                      <a:pt x="2" y="85"/>
                      <a:pt x="0" y="86"/>
                    </a:cubicBezTo>
                    <a:cubicBezTo>
                      <a:pt x="20" y="86"/>
                      <a:pt x="20" y="86"/>
                      <a:pt x="20" y="86"/>
                    </a:cubicBezTo>
                    <a:cubicBezTo>
                      <a:pt x="24" y="85"/>
                      <a:pt x="28" y="85"/>
                      <a:pt x="32" y="84"/>
                    </a:cubicBezTo>
                    <a:cubicBezTo>
                      <a:pt x="38" y="83"/>
                      <a:pt x="42" y="80"/>
                      <a:pt x="47" y="78"/>
                    </a:cubicBezTo>
                    <a:cubicBezTo>
                      <a:pt x="56" y="73"/>
                      <a:pt x="65" y="68"/>
                      <a:pt x="71" y="60"/>
                    </a:cubicBezTo>
                    <a:cubicBezTo>
                      <a:pt x="81" y="48"/>
                      <a:pt x="93" y="15"/>
                      <a:pt x="86" y="0"/>
                    </a:cubicBezTo>
                    <a:cubicBezTo>
                      <a:pt x="82" y="3"/>
                      <a:pt x="83" y="9"/>
                      <a:pt x="82" y="14"/>
                    </a:cubicBez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09" name="Freeform 318">
                <a:extLst>
                  <a:ext uri="{FF2B5EF4-FFF2-40B4-BE49-F238E27FC236}">
                    <a16:creationId xmlns:a16="http://schemas.microsoft.com/office/drawing/2014/main" id="{96907C78-3EAB-4FF9-852B-9E23782A3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0" y="3149"/>
                <a:ext cx="83" cy="80"/>
              </a:xfrm>
              <a:custGeom>
                <a:avLst/>
                <a:gdLst>
                  <a:gd name="T0" fmla="*/ 0 w 33"/>
                  <a:gd name="T1" fmla="*/ 661 h 30"/>
                  <a:gd name="T2" fmla="*/ 1240 w 33"/>
                  <a:gd name="T3" fmla="*/ 0 h 30"/>
                  <a:gd name="T4" fmla="*/ 1323 w 33"/>
                  <a:gd name="T5" fmla="*/ 1515 h 30"/>
                  <a:gd name="T6" fmla="*/ 999 w 33"/>
                  <a:gd name="T7" fmla="*/ 1003 h 30"/>
                  <a:gd name="T8" fmla="*/ 443 w 33"/>
                  <a:gd name="T9" fmla="*/ 85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30">
                    <a:moveTo>
                      <a:pt x="0" y="13"/>
                    </a:moveTo>
                    <a:cubicBezTo>
                      <a:pt x="11" y="17"/>
                      <a:pt x="24" y="8"/>
                      <a:pt x="31" y="0"/>
                    </a:cubicBezTo>
                    <a:cubicBezTo>
                      <a:pt x="31" y="10"/>
                      <a:pt x="32" y="20"/>
                      <a:pt x="33" y="30"/>
                    </a:cubicBezTo>
                    <a:cubicBezTo>
                      <a:pt x="30" y="26"/>
                      <a:pt x="30" y="22"/>
                      <a:pt x="25" y="20"/>
                    </a:cubicBezTo>
                    <a:cubicBezTo>
                      <a:pt x="20" y="18"/>
                      <a:pt x="17" y="21"/>
                      <a:pt x="11" y="17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10" name="Freeform 319">
                <a:extLst>
                  <a:ext uri="{FF2B5EF4-FFF2-40B4-BE49-F238E27FC236}">
                    <a16:creationId xmlns:a16="http://schemas.microsoft.com/office/drawing/2014/main" id="{4EF176B6-3F23-4597-B74F-FB889EDE8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0" y="2611"/>
                <a:ext cx="140" cy="402"/>
              </a:xfrm>
              <a:custGeom>
                <a:avLst/>
                <a:gdLst>
                  <a:gd name="T0" fmla="*/ 1408 w 56"/>
                  <a:gd name="T1" fmla="*/ 1999 h 151"/>
                  <a:gd name="T2" fmla="*/ 708 w 56"/>
                  <a:gd name="T3" fmla="*/ 4925 h 151"/>
                  <a:gd name="T4" fmla="*/ 83 w 56"/>
                  <a:gd name="T5" fmla="*/ 7585 h 151"/>
                  <a:gd name="T6" fmla="*/ 1145 w 56"/>
                  <a:gd name="T7" fmla="*/ 5620 h 151"/>
                  <a:gd name="T8" fmla="*/ 1958 w 56"/>
                  <a:gd name="T9" fmla="*/ 4268 h 151"/>
                  <a:gd name="T10" fmla="*/ 1845 w 56"/>
                  <a:gd name="T11" fmla="*/ 1872 h 151"/>
                  <a:gd name="T12" fmla="*/ 2188 w 56"/>
                  <a:gd name="T13" fmla="*/ 0 h 151"/>
                  <a:gd name="T14" fmla="*/ 1533 w 56"/>
                  <a:gd name="T15" fmla="*/ 751 h 151"/>
                  <a:gd name="T16" fmla="*/ 1063 w 56"/>
                  <a:gd name="T17" fmla="*/ 1714 h 1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151">
                    <a:moveTo>
                      <a:pt x="36" y="40"/>
                    </a:moveTo>
                    <a:cubicBezTo>
                      <a:pt x="42" y="56"/>
                      <a:pt x="21" y="82"/>
                      <a:pt x="18" y="98"/>
                    </a:cubicBezTo>
                    <a:cubicBezTo>
                      <a:pt x="14" y="115"/>
                      <a:pt x="0" y="133"/>
                      <a:pt x="2" y="151"/>
                    </a:cubicBezTo>
                    <a:cubicBezTo>
                      <a:pt x="9" y="133"/>
                      <a:pt x="6" y="120"/>
                      <a:pt x="29" y="112"/>
                    </a:cubicBezTo>
                    <a:cubicBezTo>
                      <a:pt x="44" y="106"/>
                      <a:pt x="50" y="98"/>
                      <a:pt x="50" y="85"/>
                    </a:cubicBezTo>
                    <a:cubicBezTo>
                      <a:pt x="49" y="69"/>
                      <a:pt x="47" y="53"/>
                      <a:pt x="47" y="37"/>
                    </a:cubicBezTo>
                    <a:cubicBezTo>
                      <a:pt x="48" y="28"/>
                      <a:pt x="45" y="6"/>
                      <a:pt x="56" y="0"/>
                    </a:cubicBezTo>
                    <a:cubicBezTo>
                      <a:pt x="48" y="3"/>
                      <a:pt x="42" y="9"/>
                      <a:pt x="39" y="15"/>
                    </a:cubicBezTo>
                    <a:cubicBezTo>
                      <a:pt x="36" y="21"/>
                      <a:pt x="38" y="32"/>
                      <a:pt x="27" y="34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11" name="Freeform 320">
                <a:extLst>
                  <a:ext uri="{FF2B5EF4-FFF2-40B4-BE49-F238E27FC236}">
                    <a16:creationId xmlns:a16="http://schemas.microsoft.com/office/drawing/2014/main" id="{9E9E093C-9E61-4E1E-B3E6-B2242BC7F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501"/>
                <a:ext cx="283" cy="323"/>
              </a:xfrm>
              <a:custGeom>
                <a:avLst/>
                <a:gdLst>
                  <a:gd name="T0" fmla="*/ 50 w 113"/>
                  <a:gd name="T1" fmla="*/ 307 h 121"/>
                  <a:gd name="T2" fmla="*/ 50 w 113"/>
                  <a:gd name="T3" fmla="*/ 363 h 121"/>
                  <a:gd name="T4" fmla="*/ 50 w 113"/>
                  <a:gd name="T5" fmla="*/ 2130 h 121"/>
                  <a:gd name="T6" fmla="*/ 125 w 113"/>
                  <a:gd name="T7" fmla="*/ 3612 h 121"/>
                  <a:gd name="T8" fmla="*/ 471 w 113"/>
                  <a:gd name="T9" fmla="*/ 5024 h 121"/>
                  <a:gd name="T10" fmla="*/ 1097 w 113"/>
                  <a:gd name="T11" fmla="*/ 6142 h 121"/>
                  <a:gd name="T12" fmla="*/ 834 w 113"/>
                  <a:gd name="T13" fmla="*/ 4260 h 121"/>
                  <a:gd name="T14" fmla="*/ 1222 w 113"/>
                  <a:gd name="T15" fmla="*/ 2338 h 121"/>
                  <a:gd name="T16" fmla="*/ 4398 w 113"/>
                  <a:gd name="T17" fmla="*/ 248 h 121"/>
                  <a:gd name="T18" fmla="*/ 4448 w 113"/>
                  <a:gd name="T19" fmla="*/ 0 h 121"/>
                  <a:gd name="T20" fmla="*/ 50 w 113"/>
                  <a:gd name="T21" fmla="*/ 0 h 121"/>
                  <a:gd name="T22" fmla="*/ 50 w 113"/>
                  <a:gd name="T23" fmla="*/ 307 h 1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3" h="121">
                    <a:moveTo>
                      <a:pt x="1" y="6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3" y="18"/>
                      <a:pt x="0" y="31"/>
                      <a:pt x="1" y="42"/>
                    </a:cubicBezTo>
                    <a:cubicBezTo>
                      <a:pt x="1" y="52"/>
                      <a:pt x="2" y="62"/>
                      <a:pt x="3" y="71"/>
                    </a:cubicBezTo>
                    <a:cubicBezTo>
                      <a:pt x="4" y="81"/>
                      <a:pt x="8" y="90"/>
                      <a:pt x="12" y="99"/>
                    </a:cubicBezTo>
                    <a:cubicBezTo>
                      <a:pt x="16" y="108"/>
                      <a:pt x="19" y="114"/>
                      <a:pt x="28" y="121"/>
                    </a:cubicBezTo>
                    <a:cubicBezTo>
                      <a:pt x="25" y="108"/>
                      <a:pt x="21" y="97"/>
                      <a:pt x="21" y="84"/>
                    </a:cubicBezTo>
                    <a:cubicBezTo>
                      <a:pt x="21" y="70"/>
                      <a:pt x="27" y="59"/>
                      <a:pt x="31" y="46"/>
                    </a:cubicBezTo>
                    <a:cubicBezTo>
                      <a:pt x="41" y="10"/>
                      <a:pt x="82" y="8"/>
                      <a:pt x="112" y="5"/>
                    </a:cubicBezTo>
                    <a:cubicBezTo>
                      <a:pt x="113" y="3"/>
                      <a:pt x="113" y="1"/>
                      <a:pt x="113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12" name="Freeform 321">
                <a:extLst>
                  <a:ext uri="{FF2B5EF4-FFF2-40B4-BE49-F238E27FC236}">
                    <a16:creationId xmlns:a16="http://schemas.microsoft.com/office/drawing/2014/main" id="{C3A7AFA4-68F0-4CDE-9EAA-6D3782DB5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3101"/>
                <a:ext cx="60" cy="224"/>
              </a:xfrm>
              <a:custGeom>
                <a:avLst/>
                <a:gdLst>
                  <a:gd name="T0" fmla="*/ 625 w 24"/>
                  <a:gd name="T1" fmla="*/ 0 h 84"/>
                  <a:gd name="T2" fmla="*/ 125 w 24"/>
                  <a:gd name="T3" fmla="*/ 2069 h 84"/>
                  <a:gd name="T4" fmla="*/ 158 w 24"/>
                  <a:gd name="T5" fmla="*/ 3277 h 84"/>
                  <a:gd name="T6" fmla="*/ 50 w 24"/>
                  <a:gd name="T7" fmla="*/ 4245 h 84"/>
                  <a:gd name="T8" fmla="*/ 313 w 24"/>
                  <a:gd name="T9" fmla="*/ 2581 h 84"/>
                  <a:gd name="T10" fmla="*/ 938 w 24"/>
                  <a:gd name="T11" fmla="*/ 1571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84">
                    <a:moveTo>
                      <a:pt x="16" y="0"/>
                    </a:moveTo>
                    <a:cubicBezTo>
                      <a:pt x="17" y="15"/>
                      <a:pt x="4" y="27"/>
                      <a:pt x="3" y="41"/>
                    </a:cubicBezTo>
                    <a:cubicBezTo>
                      <a:pt x="3" y="49"/>
                      <a:pt x="5" y="57"/>
                      <a:pt x="4" y="65"/>
                    </a:cubicBezTo>
                    <a:cubicBezTo>
                      <a:pt x="3" y="71"/>
                      <a:pt x="0" y="77"/>
                      <a:pt x="1" y="84"/>
                    </a:cubicBezTo>
                    <a:cubicBezTo>
                      <a:pt x="8" y="75"/>
                      <a:pt x="4" y="61"/>
                      <a:pt x="8" y="51"/>
                    </a:cubicBezTo>
                    <a:cubicBezTo>
                      <a:pt x="11" y="44"/>
                      <a:pt x="18" y="35"/>
                      <a:pt x="24" y="31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13" name="Freeform 322">
                <a:extLst>
                  <a:ext uri="{FF2B5EF4-FFF2-40B4-BE49-F238E27FC236}">
                    <a16:creationId xmlns:a16="http://schemas.microsoft.com/office/drawing/2014/main" id="{A78AB015-F433-419D-958B-DBF1DA241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5" y="2499"/>
                <a:ext cx="183" cy="184"/>
              </a:xfrm>
              <a:custGeom>
                <a:avLst/>
                <a:gdLst>
                  <a:gd name="T0" fmla="*/ 993 w 73"/>
                  <a:gd name="T1" fmla="*/ 93 h 69"/>
                  <a:gd name="T2" fmla="*/ 0 w 73"/>
                  <a:gd name="T3" fmla="*/ 3128 h 69"/>
                  <a:gd name="T4" fmla="*/ 2281 w 73"/>
                  <a:gd name="T5" fmla="*/ 2936 h 69"/>
                  <a:gd name="T6" fmla="*/ 2570 w 73"/>
                  <a:gd name="T7" fmla="*/ 93 h 69"/>
                  <a:gd name="T8" fmla="*/ 1389 w 73"/>
                  <a:gd name="T9" fmla="*/ 56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69">
                    <a:moveTo>
                      <a:pt x="25" y="2"/>
                    </a:moveTo>
                    <a:cubicBezTo>
                      <a:pt x="34" y="25"/>
                      <a:pt x="21" y="52"/>
                      <a:pt x="0" y="62"/>
                    </a:cubicBezTo>
                    <a:cubicBezTo>
                      <a:pt x="19" y="61"/>
                      <a:pt x="41" y="69"/>
                      <a:pt x="58" y="58"/>
                    </a:cubicBezTo>
                    <a:cubicBezTo>
                      <a:pt x="73" y="48"/>
                      <a:pt x="70" y="18"/>
                      <a:pt x="65" y="2"/>
                    </a:cubicBezTo>
                    <a:cubicBezTo>
                      <a:pt x="55" y="5"/>
                      <a:pt x="45" y="0"/>
                      <a:pt x="35" y="1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14" name="Freeform 323">
                <a:extLst>
                  <a:ext uri="{FF2B5EF4-FFF2-40B4-BE49-F238E27FC236}">
                    <a16:creationId xmlns:a16="http://schemas.microsoft.com/office/drawing/2014/main" id="{6534BDC8-837A-4D46-81CD-0C2C6524E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3115"/>
                <a:ext cx="135" cy="194"/>
              </a:xfrm>
              <a:custGeom>
                <a:avLst/>
                <a:gdLst>
                  <a:gd name="T0" fmla="*/ 520 w 54"/>
                  <a:gd name="T1" fmla="*/ 0 h 73"/>
                  <a:gd name="T2" fmla="*/ 0 w 54"/>
                  <a:gd name="T3" fmla="*/ 1292 h 73"/>
                  <a:gd name="T4" fmla="*/ 988 w 54"/>
                  <a:gd name="T5" fmla="*/ 2987 h 73"/>
                  <a:gd name="T6" fmla="*/ 1613 w 54"/>
                  <a:gd name="T7" fmla="*/ 3093 h 73"/>
                  <a:gd name="T8" fmla="*/ 1645 w 54"/>
                  <a:gd name="T9" fmla="*/ 2402 h 73"/>
                  <a:gd name="T10" fmla="*/ 2113 w 54"/>
                  <a:gd name="T11" fmla="*/ 1892 h 73"/>
                  <a:gd name="T12" fmla="*/ 1408 w 54"/>
                  <a:gd name="T13" fmla="*/ 2344 h 73"/>
                  <a:gd name="T14" fmla="*/ 625 w 54"/>
                  <a:gd name="T15" fmla="*/ 247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4" h="73">
                    <a:moveTo>
                      <a:pt x="13" y="0"/>
                    </a:moveTo>
                    <a:cubicBezTo>
                      <a:pt x="14" y="10"/>
                      <a:pt x="5" y="18"/>
                      <a:pt x="0" y="26"/>
                    </a:cubicBezTo>
                    <a:cubicBezTo>
                      <a:pt x="18" y="35"/>
                      <a:pt x="16" y="45"/>
                      <a:pt x="25" y="60"/>
                    </a:cubicBezTo>
                    <a:cubicBezTo>
                      <a:pt x="29" y="66"/>
                      <a:pt x="36" y="73"/>
                      <a:pt x="41" y="62"/>
                    </a:cubicBezTo>
                    <a:cubicBezTo>
                      <a:pt x="43" y="59"/>
                      <a:pt x="40" y="53"/>
                      <a:pt x="42" y="48"/>
                    </a:cubicBezTo>
                    <a:cubicBezTo>
                      <a:pt x="44" y="44"/>
                      <a:pt x="50" y="40"/>
                      <a:pt x="54" y="38"/>
                    </a:cubicBezTo>
                    <a:cubicBezTo>
                      <a:pt x="46" y="39"/>
                      <a:pt x="41" y="41"/>
                      <a:pt x="36" y="47"/>
                    </a:cubicBezTo>
                    <a:cubicBezTo>
                      <a:pt x="23" y="40"/>
                      <a:pt x="20" y="17"/>
                      <a:pt x="16" y="5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15" name="Freeform 324">
                <a:extLst>
                  <a:ext uri="{FF2B5EF4-FFF2-40B4-BE49-F238E27FC236}">
                    <a16:creationId xmlns:a16="http://schemas.microsoft.com/office/drawing/2014/main" id="{244B759F-4AF9-42EA-8B79-DE8B70798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3" y="2741"/>
                <a:ext cx="45" cy="134"/>
              </a:xfrm>
              <a:custGeom>
                <a:avLst/>
                <a:gdLst>
                  <a:gd name="T0" fmla="*/ 83 w 18"/>
                  <a:gd name="T1" fmla="*/ 252 h 50"/>
                  <a:gd name="T2" fmla="*/ 208 w 18"/>
                  <a:gd name="T3" fmla="*/ 1235 h 50"/>
                  <a:gd name="T4" fmla="*/ 395 w 18"/>
                  <a:gd name="T5" fmla="*/ 1903 h 50"/>
                  <a:gd name="T6" fmla="*/ 313 w 18"/>
                  <a:gd name="T7" fmla="*/ 2578 h 50"/>
                  <a:gd name="T8" fmla="*/ 550 w 18"/>
                  <a:gd name="T9" fmla="*/ 1386 h 50"/>
                  <a:gd name="T10" fmla="*/ 708 w 18"/>
                  <a:gd name="T11" fmla="*/ 769 h 50"/>
                  <a:gd name="T12" fmla="*/ 0 w 1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50">
                    <a:moveTo>
                      <a:pt x="2" y="5"/>
                    </a:moveTo>
                    <a:cubicBezTo>
                      <a:pt x="7" y="10"/>
                      <a:pt x="3" y="17"/>
                      <a:pt x="5" y="24"/>
                    </a:cubicBezTo>
                    <a:cubicBezTo>
                      <a:pt x="7" y="28"/>
                      <a:pt x="10" y="31"/>
                      <a:pt x="10" y="37"/>
                    </a:cubicBezTo>
                    <a:cubicBezTo>
                      <a:pt x="9" y="41"/>
                      <a:pt x="6" y="47"/>
                      <a:pt x="8" y="50"/>
                    </a:cubicBezTo>
                    <a:cubicBezTo>
                      <a:pt x="12" y="45"/>
                      <a:pt x="12" y="34"/>
                      <a:pt x="14" y="27"/>
                    </a:cubicBezTo>
                    <a:cubicBezTo>
                      <a:pt x="15" y="24"/>
                      <a:pt x="18" y="18"/>
                      <a:pt x="18" y="15"/>
                    </a:cubicBezTo>
                    <a:cubicBezTo>
                      <a:pt x="18" y="8"/>
                      <a:pt x="7" y="2"/>
                      <a:pt x="0" y="0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16" name="Freeform 325">
                <a:extLst>
                  <a:ext uri="{FF2B5EF4-FFF2-40B4-BE49-F238E27FC236}">
                    <a16:creationId xmlns:a16="http://schemas.microsoft.com/office/drawing/2014/main" id="{61C6A2D8-1F17-492B-B9A9-4A6A9AEFC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3125"/>
                <a:ext cx="73" cy="94"/>
              </a:xfrm>
              <a:custGeom>
                <a:avLst/>
                <a:gdLst>
                  <a:gd name="T0" fmla="*/ 1007 w 29"/>
                  <a:gd name="T1" fmla="*/ 0 h 35"/>
                  <a:gd name="T2" fmla="*/ 481 w 29"/>
                  <a:gd name="T3" fmla="*/ 620 h 35"/>
                  <a:gd name="T4" fmla="*/ 0 w 29"/>
                  <a:gd name="T5" fmla="*/ 1206 h 35"/>
                  <a:gd name="T6" fmla="*/ 843 w 29"/>
                  <a:gd name="T7" fmla="*/ 1818 h 35"/>
                  <a:gd name="T8" fmla="*/ 639 w 29"/>
                  <a:gd name="T9" fmla="*/ 894 h 35"/>
                  <a:gd name="T10" fmla="*/ 1165 w 29"/>
                  <a:gd name="T11" fmla="*/ 94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" h="35">
                    <a:moveTo>
                      <a:pt x="25" y="0"/>
                    </a:moveTo>
                    <a:cubicBezTo>
                      <a:pt x="20" y="2"/>
                      <a:pt x="16" y="8"/>
                      <a:pt x="12" y="12"/>
                    </a:cubicBezTo>
                    <a:cubicBezTo>
                      <a:pt x="7" y="15"/>
                      <a:pt x="3" y="19"/>
                      <a:pt x="0" y="23"/>
                    </a:cubicBezTo>
                    <a:cubicBezTo>
                      <a:pt x="10" y="24"/>
                      <a:pt x="15" y="27"/>
                      <a:pt x="21" y="35"/>
                    </a:cubicBezTo>
                    <a:cubicBezTo>
                      <a:pt x="17" y="31"/>
                      <a:pt x="14" y="23"/>
                      <a:pt x="16" y="17"/>
                    </a:cubicBezTo>
                    <a:cubicBezTo>
                      <a:pt x="18" y="11"/>
                      <a:pt x="27" y="8"/>
                      <a:pt x="29" y="2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17" name="Freeform 326">
                <a:extLst>
                  <a:ext uri="{FF2B5EF4-FFF2-40B4-BE49-F238E27FC236}">
                    <a16:creationId xmlns:a16="http://schemas.microsoft.com/office/drawing/2014/main" id="{86C8C03D-5E68-487E-8C38-E2F6DC6E3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0" y="3016"/>
                <a:ext cx="40" cy="117"/>
              </a:xfrm>
              <a:custGeom>
                <a:avLst/>
                <a:gdLst>
                  <a:gd name="T0" fmla="*/ 0 w 16"/>
                  <a:gd name="T1" fmla="*/ 1244 h 44"/>
                  <a:gd name="T2" fmla="*/ 625 w 16"/>
                  <a:gd name="T3" fmla="*/ 2106 h 44"/>
                  <a:gd name="T4" fmla="*/ 208 w 16"/>
                  <a:gd name="T5" fmla="*/ 0 h 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44">
                    <a:moveTo>
                      <a:pt x="0" y="25"/>
                    </a:moveTo>
                    <a:cubicBezTo>
                      <a:pt x="3" y="31"/>
                      <a:pt x="7" y="44"/>
                      <a:pt x="16" y="42"/>
                    </a:cubicBezTo>
                    <a:cubicBezTo>
                      <a:pt x="6" y="35"/>
                      <a:pt x="2" y="12"/>
                      <a:pt x="5" y="0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18" name="Freeform 327">
                <a:extLst>
                  <a:ext uri="{FF2B5EF4-FFF2-40B4-BE49-F238E27FC236}">
                    <a16:creationId xmlns:a16="http://schemas.microsoft.com/office/drawing/2014/main" id="{B9D5E8D3-7C4E-432D-9486-9D639EE66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5" y="2784"/>
                <a:ext cx="93" cy="93"/>
              </a:xfrm>
              <a:custGeom>
                <a:avLst/>
                <a:gdLst>
                  <a:gd name="T0" fmla="*/ 0 w 37"/>
                  <a:gd name="T1" fmla="*/ 396 h 35"/>
                  <a:gd name="T2" fmla="*/ 475 w 37"/>
                  <a:gd name="T3" fmla="*/ 93 h 35"/>
                  <a:gd name="T4" fmla="*/ 525 w 37"/>
                  <a:gd name="T5" fmla="*/ 396 h 35"/>
                  <a:gd name="T6" fmla="*/ 1478 w 37"/>
                  <a:gd name="T7" fmla="*/ 1653 h 35"/>
                  <a:gd name="T8" fmla="*/ 764 w 37"/>
                  <a:gd name="T9" fmla="*/ 1201 h 35"/>
                  <a:gd name="T10" fmla="*/ 126 w 37"/>
                  <a:gd name="T11" fmla="*/ 353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35">
                    <a:moveTo>
                      <a:pt x="0" y="8"/>
                    </a:moveTo>
                    <a:cubicBezTo>
                      <a:pt x="3" y="7"/>
                      <a:pt x="9" y="0"/>
                      <a:pt x="12" y="2"/>
                    </a:cubicBezTo>
                    <a:cubicBezTo>
                      <a:pt x="14" y="3"/>
                      <a:pt x="12" y="6"/>
                      <a:pt x="13" y="8"/>
                    </a:cubicBezTo>
                    <a:cubicBezTo>
                      <a:pt x="18" y="17"/>
                      <a:pt x="34" y="23"/>
                      <a:pt x="37" y="33"/>
                    </a:cubicBezTo>
                    <a:cubicBezTo>
                      <a:pt x="31" y="35"/>
                      <a:pt x="23" y="27"/>
                      <a:pt x="19" y="24"/>
                    </a:cubicBezTo>
                    <a:cubicBezTo>
                      <a:pt x="14" y="18"/>
                      <a:pt x="9" y="13"/>
                      <a:pt x="3" y="7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19" name="Freeform 328">
                <a:extLst>
                  <a:ext uri="{FF2B5EF4-FFF2-40B4-BE49-F238E27FC236}">
                    <a16:creationId xmlns:a16="http://schemas.microsoft.com/office/drawing/2014/main" id="{C63ACC08-7934-42C0-AC23-DB4B69346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0" y="2560"/>
                <a:ext cx="38" cy="53"/>
              </a:xfrm>
              <a:custGeom>
                <a:avLst/>
                <a:gdLst>
                  <a:gd name="T0" fmla="*/ 129 w 15"/>
                  <a:gd name="T1" fmla="*/ 983 h 20"/>
                  <a:gd name="T2" fmla="*/ 0 w 15"/>
                  <a:gd name="T3" fmla="*/ 0 h 20"/>
                  <a:gd name="T4" fmla="*/ 616 w 15"/>
                  <a:gd name="T5" fmla="*/ 745 h 20"/>
                  <a:gd name="T6" fmla="*/ 296 w 15"/>
                  <a:gd name="T7" fmla="*/ 983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20">
                    <a:moveTo>
                      <a:pt x="3" y="20"/>
                    </a:moveTo>
                    <a:cubicBezTo>
                      <a:pt x="3" y="14"/>
                      <a:pt x="2" y="6"/>
                      <a:pt x="0" y="0"/>
                    </a:cubicBezTo>
                    <a:cubicBezTo>
                      <a:pt x="4" y="7"/>
                      <a:pt x="11" y="10"/>
                      <a:pt x="15" y="15"/>
                    </a:cubicBezTo>
                    <a:cubicBezTo>
                      <a:pt x="13" y="17"/>
                      <a:pt x="10" y="19"/>
                      <a:pt x="7" y="20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20" name="Freeform 329">
                <a:extLst>
                  <a:ext uri="{FF2B5EF4-FFF2-40B4-BE49-F238E27FC236}">
                    <a16:creationId xmlns:a16="http://schemas.microsoft.com/office/drawing/2014/main" id="{E6134A17-922D-4B81-9A43-FD888F57F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3325"/>
                <a:ext cx="58" cy="67"/>
              </a:xfrm>
              <a:custGeom>
                <a:avLst/>
                <a:gdLst>
                  <a:gd name="T0" fmla="*/ 0 w 23"/>
                  <a:gd name="T1" fmla="*/ 308 h 25"/>
                  <a:gd name="T2" fmla="*/ 126 w 23"/>
                  <a:gd name="T3" fmla="*/ 1292 h 25"/>
                  <a:gd name="T4" fmla="*/ 928 w 23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25">
                    <a:moveTo>
                      <a:pt x="0" y="6"/>
                    </a:moveTo>
                    <a:cubicBezTo>
                      <a:pt x="13" y="4"/>
                      <a:pt x="6" y="19"/>
                      <a:pt x="3" y="25"/>
                    </a:cubicBezTo>
                    <a:cubicBezTo>
                      <a:pt x="12" y="25"/>
                      <a:pt x="23" y="8"/>
                      <a:pt x="23" y="0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21" name="Freeform 330">
                <a:extLst>
                  <a:ext uri="{FF2B5EF4-FFF2-40B4-BE49-F238E27FC236}">
                    <a16:creationId xmlns:a16="http://schemas.microsoft.com/office/drawing/2014/main" id="{46928CD0-1EAD-4AF1-BF56-0F2DC47A4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3451"/>
                <a:ext cx="37" cy="45"/>
              </a:xfrm>
              <a:custGeom>
                <a:avLst/>
                <a:gdLst>
                  <a:gd name="T0" fmla="*/ 0 w 15"/>
                  <a:gd name="T1" fmla="*/ 540 h 17"/>
                  <a:gd name="T2" fmla="*/ 407 w 15"/>
                  <a:gd name="T3" fmla="*/ 0 h 17"/>
                  <a:gd name="T4" fmla="*/ 481 w 15"/>
                  <a:gd name="T5" fmla="*/ 834 h 17"/>
                  <a:gd name="T6" fmla="*/ 30 w 15"/>
                  <a:gd name="T7" fmla="*/ 596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7">
                    <a:moveTo>
                      <a:pt x="0" y="11"/>
                    </a:moveTo>
                    <a:cubicBezTo>
                      <a:pt x="6" y="9"/>
                      <a:pt x="8" y="4"/>
                      <a:pt x="11" y="0"/>
                    </a:cubicBezTo>
                    <a:cubicBezTo>
                      <a:pt x="13" y="5"/>
                      <a:pt x="15" y="11"/>
                      <a:pt x="13" y="17"/>
                    </a:cubicBezTo>
                    <a:cubicBezTo>
                      <a:pt x="10" y="13"/>
                      <a:pt x="6" y="12"/>
                      <a:pt x="1" y="12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22" name="Freeform 331">
                <a:extLst>
                  <a:ext uri="{FF2B5EF4-FFF2-40B4-BE49-F238E27FC236}">
                    <a16:creationId xmlns:a16="http://schemas.microsoft.com/office/drawing/2014/main" id="{BB0359D0-6A4F-42FA-AC93-7FE52E99E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8" y="3363"/>
                <a:ext cx="57" cy="53"/>
              </a:xfrm>
              <a:custGeom>
                <a:avLst/>
                <a:gdLst>
                  <a:gd name="T0" fmla="*/ 0 w 23"/>
                  <a:gd name="T1" fmla="*/ 0 h 20"/>
                  <a:gd name="T2" fmla="*/ 382 w 23"/>
                  <a:gd name="T3" fmla="*/ 451 h 20"/>
                  <a:gd name="T4" fmla="*/ 565 w 23"/>
                  <a:gd name="T5" fmla="*/ 983 h 20"/>
                  <a:gd name="T6" fmla="*/ 865 w 23"/>
                  <a:gd name="T7" fmla="*/ 596 h 20"/>
                  <a:gd name="T8" fmla="*/ 0 w 23"/>
                  <a:gd name="T9" fmla="*/ 9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0" y="0"/>
                    </a:moveTo>
                    <a:cubicBezTo>
                      <a:pt x="3" y="4"/>
                      <a:pt x="7" y="6"/>
                      <a:pt x="10" y="9"/>
                    </a:cubicBezTo>
                    <a:cubicBezTo>
                      <a:pt x="12" y="12"/>
                      <a:pt x="14" y="17"/>
                      <a:pt x="15" y="20"/>
                    </a:cubicBezTo>
                    <a:cubicBezTo>
                      <a:pt x="16" y="16"/>
                      <a:pt x="19" y="13"/>
                      <a:pt x="23" y="12"/>
                    </a:cubicBezTo>
                    <a:cubicBezTo>
                      <a:pt x="16" y="8"/>
                      <a:pt x="8" y="6"/>
                      <a:pt x="0" y="2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23" name="Freeform 332">
                <a:extLst>
                  <a:ext uri="{FF2B5EF4-FFF2-40B4-BE49-F238E27FC236}">
                    <a16:creationId xmlns:a16="http://schemas.microsoft.com/office/drawing/2014/main" id="{10B60FD6-8073-404C-8F8A-7D3337F5B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6" y="3117"/>
                <a:ext cx="27" cy="75"/>
              </a:xfrm>
              <a:custGeom>
                <a:avLst/>
                <a:gdLst>
                  <a:gd name="T0" fmla="*/ 0 w 11"/>
                  <a:gd name="T1" fmla="*/ 0 h 28"/>
                  <a:gd name="T2" fmla="*/ 103 w 11"/>
                  <a:gd name="T3" fmla="*/ 1441 h 28"/>
                  <a:gd name="T4" fmla="*/ 398 w 11"/>
                  <a:gd name="T5" fmla="*/ 1350 h 28"/>
                  <a:gd name="T6" fmla="*/ 150 w 11"/>
                  <a:gd name="T7" fmla="*/ 94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28">
                    <a:moveTo>
                      <a:pt x="0" y="0"/>
                    </a:moveTo>
                    <a:cubicBezTo>
                      <a:pt x="5" y="10"/>
                      <a:pt x="3" y="18"/>
                      <a:pt x="3" y="28"/>
                    </a:cubicBezTo>
                    <a:cubicBezTo>
                      <a:pt x="6" y="27"/>
                      <a:pt x="9" y="27"/>
                      <a:pt x="11" y="26"/>
                    </a:cubicBezTo>
                    <a:cubicBezTo>
                      <a:pt x="11" y="17"/>
                      <a:pt x="7" y="10"/>
                      <a:pt x="4" y="2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24" name="Freeform 333">
                <a:extLst>
                  <a:ext uri="{FF2B5EF4-FFF2-40B4-BE49-F238E27FC236}">
                    <a16:creationId xmlns:a16="http://schemas.microsoft.com/office/drawing/2014/main" id="{CB29BF9D-0811-4B09-8115-2FBA2057A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" y="3179"/>
                <a:ext cx="245" cy="285"/>
              </a:xfrm>
              <a:custGeom>
                <a:avLst/>
                <a:gdLst>
                  <a:gd name="T0" fmla="*/ 2033 w 98"/>
                  <a:gd name="T1" fmla="*/ 149 h 107"/>
                  <a:gd name="T2" fmla="*/ 520 w 98"/>
                  <a:gd name="T3" fmla="*/ 2815 h 107"/>
                  <a:gd name="T4" fmla="*/ 3050 w 98"/>
                  <a:gd name="T5" fmla="*/ 5386 h 107"/>
                  <a:gd name="T6" fmla="*/ 3333 w 98"/>
                  <a:gd name="T7" fmla="*/ 1966 h 107"/>
                  <a:gd name="T8" fmla="*/ 2033 w 98"/>
                  <a:gd name="T9" fmla="*/ 149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8" h="107">
                    <a:moveTo>
                      <a:pt x="52" y="3"/>
                    </a:moveTo>
                    <a:cubicBezTo>
                      <a:pt x="41" y="11"/>
                      <a:pt x="0" y="27"/>
                      <a:pt x="13" y="56"/>
                    </a:cubicBezTo>
                    <a:cubicBezTo>
                      <a:pt x="25" y="85"/>
                      <a:pt x="63" y="107"/>
                      <a:pt x="78" y="107"/>
                    </a:cubicBezTo>
                    <a:cubicBezTo>
                      <a:pt x="86" y="89"/>
                      <a:pt x="98" y="68"/>
                      <a:pt x="85" y="39"/>
                    </a:cubicBezTo>
                    <a:cubicBezTo>
                      <a:pt x="73" y="10"/>
                      <a:pt x="56" y="0"/>
                      <a:pt x="52" y="3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25" name="Freeform 334">
                <a:extLst>
                  <a:ext uri="{FF2B5EF4-FFF2-40B4-BE49-F238E27FC236}">
                    <a16:creationId xmlns:a16="http://schemas.microsoft.com/office/drawing/2014/main" id="{F71E87E9-B877-416E-A147-6E7AD1F0F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096"/>
                <a:ext cx="235" cy="195"/>
              </a:xfrm>
              <a:custGeom>
                <a:avLst/>
                <a:gdLst>
                  <a:gd name="T0" fmla="*/ 0 w 94"/>
                  <a:gd name="T1" fmla="*/ 0 h 73"/>
                  <a:gd name="T2" fmla="*/ 3333 w 94"/>
                  <a:gd name="T3" fmla="*/ 2746 h 73"/>
                  <a:gd name="T4" fmla="*/ 1533 w 94"/>
                  <a:gd name="T5" fmla="*/ 3318 h 73"/>
                  <a:gd name="T6" fmla="*/ 988 w 94"/>
                  <a:gd name="T7" fmla="*/ 1071 h 7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4" h="73">
                    <a:moveTo>
                      <a:pt x="0" y="0"/>
                    </a:moveTo>
                    <a:cubicBezTo>
                      <a:pt x="27" y="34"/>
                      <a:pt x="94" y="27"/>
                      <a:pt x="85" y="54"/>
                    </a:cubicBezTo>
                    <a:cubicBezTo>
                      <a:pt x="79" y="72"/>
                      <a:pt x="50" y="73"/>
                      <a:pt x="39" y="65"/>
                    </a:cubicBezTo>
                    <a:cubicBezTo>
                      <a:pt x="25" y="54"/>
                      <a:pt x="25" y="37"/>
                      <a:pt x="25" y="21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26" name="Freeform 335">
                <a:extLst>
                  <a:ext uri="{FF2B5EF4-FFF2-40B4-BE49-F238E27FC236}">
                    <a16:creationId xmlns:a16="http://schemas.microsoft.com/office/drawing/2014/main" id="{34E8832D-7B89-48DB-88B4-A1F485CF1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" y="2904"/>
                <a:ext cx="341" cy="248"/>
              </a:xfrm>
              <a:custGeom>
                <a:avLst/>
                <a:gdLst>
                  <a:gd name="T0" fmla="*/ 4268 w 136"/>
                  <a:gd name="T1" fmla="*/ 205 h 93"/>
                  <a:gd name="T2" fmla="*/ 2728 w 136"/>
                  <a:gd name="T3" fmla="*/ 93 h 93"/>
                  <a:gd name="T4" fmla="*/ 629 w 136"/>
                  <a:gd name="T5" fmla="*/ 3336 h 93"/>
                  <a:gd name="T6" fmla="*/ 4192 w 136"/>
                  <a:gd name="T7" fmla="*/ 4301 h 93"/>
                  <a:gd name="T8" fmla="*/ 4142 w 136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93">
                    <a:moveTo>
                      <a:pt x="108" y="4"/>
                    </a:moveTo>
                    <a:cubicBezTo>
                      <a:pt x="97" y="1"/>
                      <a:pt x="79" y="0"/>
                      <a:pt x="69" y="2"/>
                    </a:cubicBezTo>
                    <a:cubicBezTo>
                      <a:pt x="50" y="7"/>
                      <a:pt x="0" y="43"/>
                      <a:pt x="16" y="66"/>
                    </a:cubicBezTo>
                    <a:cubicBezTo>
                      <a:pt x="22" y="76"/>
                      <a:pt x="77" y="93"/>
                      <a:pt x="106" y="85"/>
                    </a:cubicBezTo>
                    <a:cubicBezTo>
                      <a:pt x="136" y="77"/>
                      <a:pt x="119" y="8"/>
                      <a:pt x="105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27" name="Freeform 336">
                <a:extLst>
                  <a:ext uri="{FF2B5EF4-FFF2-40B4-BE49-F238E27FC236}">
                    <a16:creationId xmlns:a16="http://schemas.microsoft.com/office/drawing/2014/main" id="{6662C09A-B7FE-4AF9-8D1C-1D7C36D7D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" y="2891"/>
                <a:ext cx="236" cy="133"/>
              </a:xfrm>
              <a:custGeom>
                <a:avLst/>
                <a:gdLst>
                  <a:gd name="T0" fmla="*/ 0 w 94"/>
                  <a:gd name="T1" fmla="*/ 1543 h 50"/>
                  <a:gd name="T2" fmla="*/ 2420 w 94"/>
                  <a:gd name="T3" fmla="*/ 1655 h 50"/>
                  <a:gd name="T4" fmla="*/ 3738 w 94"/>
                  <a:gd name="T5" fmla="*/ 2506 h 50"/>
                  <a:gd name="T6" fmla="*/ 3183 w 94"/>
                  <a:gd name="T7" fmla="*/ 545 h 50"/>
                  <a:gd name="T8" fmla="*/ 1110 w 94"/>
                  <a:gd name="T9" fmla="*/ 51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4" h="50">
                    <a:moveTo>
                      <a:pt x="0" y="31"/>
                    </a:moveTo>
                    <a:cubicBezTo>
                      <a:pt x="12" y="45"/>
                      <a:pt x="43" y="33"/>
                      <a:pt x="61" y="33"/>
                    </a:cubicBezTo>
                    <a:cubicBezTo>
                      <a:pt x="71" y="34"/>
                      <a:pt x="88" y="40"/>
                      <a:pt x="94" y="50"/>
                    </a:cubicBezTo>
                    <a:cubicBezTo>
                      <a:pt x="90" y="38"/>
                      <a:pt x="90" y="18"/>
                      <a:pt x="80" y="11"/>
                    </a:cubicBezTo>
                    <a:cubicBezTo>
                      <a:pt x="66" y="0"/>
                      <a:pt x="42" y="6"/>
                      <a:pt x="28" y="1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28" name="Freeform 337">
                <a:extLst>
                  <a:ext uri="{FF2B5EF4-FFF2-40B4-BE49-F238E27FC236}">
                    <a16:creationId xmlns:a16="http://schemas.microsoft.com/office/drawing/2014/main" id="{64358A95-B32B-434E-8B4B-9E4093FE4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" y="3339"/>
                <a:ext cx="318" cy="336"/>
              </a:xfrm>
              <a:custGeom>
                <a:avLst/>
                <a:gdLst>
                  <a:gd name="T0" fmla="*/ 4790 w 127"/>
                  <a:gd name="T1" fmla="*/ 3093 h 126"/>
                  <a:gd name="T2" fmla="*/ 866 w 127"/>
                  <a:gd name="T3" fmla="*/ 4003 h 126"/>
                  <a:gd name="T4" fmla="*/ 4990 w 127"/>
                  <a:gd name="T5" fmla="*/ 2675 h 1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7" h="126">
                    <a:moveTo>
                      <a:pt x="122" y="61"/>
                    </a:moveTo>
                    <a:cubicBezTo>
                      <a:pt x="96" y="101"/>
                      <a:pt x="35" y="126"/>
                      <a:pt x="22" y="79"/>
                    </a:cubicBezTo>
                    <a:cubicBezTo>
                      <a:pt x="0" y="0"/>
                      <a:pt x="101" y="39"/>
                      <a:pt x="127" y="53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29" name="Freeform 338">
                <a:extLst>
                  <a:ext uri="{FF2B5EF4-FFF2-40B4-BE49-F238E27FC236}">
                    <a16:creationId xmlns:a16="http://schemas.microsoft.com/office/drawing/2014/main" id="{DE06F450-87D3-43A8-8FC7-5377F8B3A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469"/>
                <a:ext cx="275" cy="475"/>
              </a:xfrm>
              <a:custGeom>
                <a:avLst/>
                <a:gdLst>
                  <a:gd name="T0" fmla="*/ 3208 w 110"/>
                  <a:gd name="T1" fmla="*/ 2223 h 178"/>
                  <a:gd name="T2" fmla="*/ 1220 w 110"/>
                  <a:gd name="T3" fmla="*/ 7960 h 178"/>
                  <a:gd name="T4" fmla="*/ 3208 w 110"/>
                  <a:gd name="T5" fmla="*/ 5318 h 178"/>
                  <a:gd name="T6" fmla="*/ 3208 w 110"/>
                  <a:gd name="T7" fmla="*/ 2223 h 1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0" h="178">
                    <a:moveTo>
                      <a:pt x="82" y="44"/>
                    </a:moveTo>
                    <a:cubicBezTo>
                      <a:pt x="29" y="0"/>
                      <a:pt x="0" y="139"/>
                      <a:pt x="31" y="157"/>
                    </a:cubicBezTo>
                    <a:cubicBezTo>
                      <a:pt x="65" y="178"/>
                      <a:pt x="75" y="123"/>
                      <a:pt x="82" y="105"/>
                    </a:cubicBezTo>
                    <a:cubicBezTo>
                      <a:pt x="91" y="85"/>
                      <a:pt x="110" y="63"/>
                      <a:pt x="82" y="44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30" name="Freeform 339">
                <a:extLst>
                  <a:ext uri="{FF2B5EF4-FFF2-40B4-BE49-F238E27FC236}">
                    <a16:creationId xmlns:a16="http://schemas.microsoft.com/office/drawing/2014/main" id="{4CAE99DA-99C7-4A56-856D-82E3D17E9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8" y="2501"/>
                <a:ext cx="180" cy="291"/>
              </a:xfrm>
              <a:custGeom>
                <a:avLst/>
                <a:gdLst>
                  <a:gd name="T0" fmla="*/ 2625 w 72"/>
                  <a:gd name="T1" fmla="*/ 3009 h 109"/>
                  <a:gd name="T2" fmla="*/ 50 w 72"/>
                  <a:gd name="T3" fmla="*/ 3009 h 109"/>
                  <a:gd name="T4" fmla="*/ 1020 w 72"/>
                  <a:gd name="T5" fmla="*/ 4376 h 109"/>
                  <a:gd name="T6" fmla="*/ 2345 w 72"/>
                  <a:gd name="T7" fmla="*/ 4982 h 109"/>
                  <a:gd name="T8" fmla="*/ 2708 w 72"/>
                  <a:gd name="T9" fmla="*/ 310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109">
                    <a:moveTo>
                      <a:pt x="67" y="59"/>
                    </a:moveTo>
                    <a:cubicBezTo>
                      <a:pt x="32" y="0"/>
                      <a:pt x="0" y="40"/>
                      <a:pt x="1" y="59"/>
                    </a:cubicBezTo>
                    <a:cubicBezTo>
                      <a:pt x="2" y="73"/>
                      <a:pt x="16" y="77"/>
                      <a:pt x="26" y="86"/>
                    </a:cubicBezTo>
                    <a:cubicBezTo>
                      <a:pt x="38" y="96"/>
                      <a:pt x="41" y="109"/>
                      <a:pt x="60" y="98"/>
                    </a:cubicBezTo>
                    <a:cubicBezTo>
                      <a:pt x="71" y="90"/>
                      <a:pt x="72" y="75"/>
                      <a:pt x="69" y="61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31" name="Freeform 340">
                <a:extLst>
                  <a:ext uri="{FF2B5EF4-FFF2-40B4-BE49-F238E27FC236}">
                    <a16:creationId xmlns:a16="http://schemas.microsoft.com/office/drawing/2014/main" id="{11F2070B-43C4-4592-B9DF-2AFFA9F3F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8" y="3387"/>
                <a:ext cx="205" cy="320"/>
              </a:xfrm>
              <a:custGeom>
                <a:avLst/>
                <a:gdLst>
                  <a:gd name="T0" fmla="*/ 1845 w 82"/>
                  <a:gd name="T1" fmla="*/ 456 h 120"/>
                  <a:gd name="T2" fmla="*/ 238 w 82"/>
                  <a:gd name="T3" fmla="*/ 853 h 120"/>
                  <a:gd name="T4" fmla="*/ 1375 w 82"/>
                  <a:gd name="T5" fmla="*/ 4403 h 120"/>
                  <a:gd name="T6" fmla="*/ 1845 w 82"/>
                  <a:gd name="T7" fmla="*/ 456 h 1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2" h="120">
                    <a:moveTo>
                      <a:pt x="47" y="9"/>
                    </a:moveTo>
                    <a:cubicBezTo>
                      <a:pt x="31" y="4"/>
                      <a:pt x="13" y="0"/>
                      <a:pt x="6" y="17"/>
                    </a:cubicBezTo>
                    <a:cubicBezTo>
                      <a:pt x="0" y="30"/>
                      <a:pt x="24" y="80"/>
                      <a:pt x="35" y="87"/>
                    </a:cubicBezTo>
                    <a:cubicBezTo>
                      <a:pt x="82" y="120"/>
                      <a:pt x="65" y="30"/>
                      <a:pt x="47" y="9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32" name="Freeform 341">
                <a:extLst>
                  <a:ext uri="{FF2B5EF4-FFF2-40B4-BE49-F238E27FC236}">
                    <a16:creationId xmlns:a16="http://schemas.microsoft.com/office/drawing/2014/main" id="{9C8937BF-37CB-4013-8267-3B0E41C77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3421"/>
                <a:ext cx="187" cy="243"/>
              </a:xfrm>
              <a:custGeom>
                <a:avLst/>
                <a:gdLst>
                  <a:gd name="T0" fmla="*/ 778 w 75"/>
                  <a:gd name="T1" fmla="*/ 401 h 91"/>
                  <a:gd name="T2" fmla="*/ 2127 w 75"/>
                  <a:gd name="T3" fmla="*/ 307 h 91"/>
                  <a:gd name="T4" fmla="*/ 2865 w 75"/>
                  <a:gd name="T5" fmla="*/ 3009 h 91"/>
                  <a:gd name="T6" fmla="*/ 1237 w 75"/>
                  <a:gd name="T7" fmla="*/ 4534 h 91"/>
                  <a:gd name="T8" fmla="*/ 0 w 75"/>
                  <a:gd name="T9" fmla="*/ 3957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" h="91">
                    <a:moveTo>
                      <a:pt x="20" y="8"/>
                    </a:moveTo>
                    <a:cubicBezTo>
                      <a:pt x="30" y="4"/>
                      <a:pt x="46" y="0"/>
                      <a:pt x="55" y="6"/>
                    </a:cubicBezTo>
                    <a:cubicBezTo>
                      <a:pt x="65" y="13"/>
                      <a:pt x="75" y="30"/>
                      <a:pt x="74" y="59"/>
                    </a:cubicBezTo>
                    <a:cubicBezTo>
                      <a:pt x="73" y="89"/>
                      <a:pt x="47" y="91"/>
                      <a:pt x="32" y="89"/>
                    </a:cubicBezTo>
                    <a:cubicBezTo>
                      <a:pt x="18" y="88"/>
                      <a:pt x="8" y="83"/>
                      <a:pt x="0" y="78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33" name="Freeform 342">
                <a:extLst>
                  <a:ext uri="{FF2B5EF4-FFF2-40B4-BE49-F238E27FC236}">
                    <a16:creationId xmlns:a16="http://schemas.microsoft.com/office/drawing/2014/main" id="{B8B0F4F7-9CC6-4629-ACFF-062E43450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0" y="3243"/>
                <a:ext cx="73" cy="149"/>
              </a:xfrm>
              <a:custGeom>
                <a:avLst/>
                <a:gdLst>
                  <a:gd name="T0" fmla="*/ 126 w 29"/>
                  <a:gd name="T1" fmla="*/ 2804 h 56"/>
                  <a:gd name="T2" fmla="*/ 768 w 29"/>
                  <a:gd name="T3" fmla="*/ 56 h 56"/>
                  <a:gd name="T4" fmla="*/ 83 w 29"/>
                  <a:gd name="T5" fmla="*/ 1147 h 56"/>
                  <a:gd name="T6" fmla="*/ 126 w 29"/>
                  <a:gd name="T7" fmla="*/ 2804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56">
                    <a:moveTo>
                      <a:pt x="3" y="56"/>
                    </a:moveTo>
                    <a:cubicBezTo>
                      <a:pt x="21" y="50"/>
                      <a:pt x="29" y="7"/>
                      <a:pt x="19" y="1"/>
                    </a:cubicBezTo>
                    <a:cubicBezTo>
                      <a:pt x="12" y="0"/>
                      <a:pt x="4" y="8"/>
                      <a:pt x="2" y="23"/>
                    </a:cubicBezTo>
                    <a:cubicBezTo>
                      <a:pt x="0" y="38"/>
                      <a:pt x="3" y="56"/>
                      <a:pt x="3" y="56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34" name="Freeform 343">
                <a:extLst>
                  <a:ext uri="{FF2B5EF4-FFF2-40B4-BE49-F238E27FC236}">
                    <a16:creationId xmlns:a16="http://schemas.microsoft.com/office/drawing/2014/main" id="{8E0997A1-B3E0-43ED-8C99-498EA4E6B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" y="2741"/>
                <a:ext cx="107" cy="136"/>
              </a:xfrm>
              <a:custGeom>
                <a:avLst/>
                <a:gdLst>
                  <a:gd name="T0" fmla="*/ 1615 w 43"/>
                  <a:gd name="T1" fmla="*/ 307 h 51"/>
                  <a:gd name="T2" fmla="*/ 1035 w 43"/>
                  <a:gd name="T3" fmla="*/ 1877 h 51"/>
                  <a:gd name="T4" fmla="*/ 0 w 43"/>
                  <a:gd name="T5" fmla="*/ 2581 h 51"/>
                  <a:gd name="T6" fmla="*/ 1615 w 43"/>
                  <a:gd name="T7" fmla="*/ 248 h 51"/>
                  <a:gd name="T8" fmla="*/ 1573 w 43"/>
                  <a:gd name="T9" fmla="*/ 248 h 51"/>
                  <a:gd name="T10" fmla="*/ 1615 w 43"/>
                  <a:gd name="T11" fmla="*/ 307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51">
                    <a:moveTo>
                      <a:pt x="42" y="6"/>
                    </a:moveTo>
                    <a:cubicBezTo>
                      <a:pt x="37" y="15"/>
                      <a:pt x="37" y="25"/>
                      <a:pt x="27" y="37"/>
                    </a:cubicBezTo>
                    <a:cubicBezTo>
                      <a:pt x="20" y="44"/>
                      <a:pt x="8" y="49"/>
                      <a:pt x="0" y="51"/>
                    </a:cubicBezTo>
                    <a:cubicBezTo>
                      <a:pt x="2" y="29"/>
                      <a:pt x="16" y="0"/>
                      <a:pt x="42" y="5"/>
                    </a:cubicBezTo>
                    <a:cubicBezTo>
                      <a:pt x="43" y="5"/>
                      <a:pt x="40" y="5"/>
                      <a:pt x="41" y="5"/>
                    </a:cubicBez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35" name="Freeform 344">
                <a:extLst>
                  <a:ext uri="{FF2B5EF4-FFF2-40B4-BE49-F238E27FC236}">
                    <a16:creationId xmlns:a16="http://schemas.microsoft.com/office/drawing/2014/main" id="{87AD1ACF-C73C-4956-A111-53C273714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" y="2773"/>
                <a:ext cx="72" cy="94"/>
              </a:xfrm>
              <a:custGeom>
                <a:avLst/>
                <a:gdLst>
                  <a:gd name="T0" fmla="*/ 1102 w 29"/>
                  <a:gd name="T1" fmla="*/ 218 h 35"/>
                  <a:gd name="T2" fmla="*/ 74 w 29"/>
                  <a:gd name="T3" fmla="*/ 1818 h 35"/>
                  <a:gd name="T4" fmla="*/ 1102 w 29"/>
                  <a:gd name="T5" fmla="*/ 218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35">
                    <a:moveTo>
                      <a:pt x="29" y="4"/>
                    </a:moveTo>
                    <a:cubicBezTo>
                      <a:pt x="18" y="0"/>
                      <a:pt x="0" y="16"/>
                      <a:pt x="2" y="35"/>
                    </a:cubicBezTo>
                    <a:cubicBezTo>
                      <a:pt x="10" y="32"/>
                      <a:pt x="26" y="15"/>
                      <a:pt x="29" y="4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36" name="Freeform 345">
                <a:extLst>
                  <a:ext uri="{FF2B5EF4-FFF2-40B4-BE49-F238E27FC236}">
                    <a16:creationId xmlns:a16="http://schemas.microsoft.com/office/drawing/2014/main" id="{E1DBDC57-F4A5-4F19-A848-93D6EFE88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3539"/>
                <a:ext cx="228" cy="170"/>
              </a:xfrm>
              <a:custGeom>
                <a:avLst/>
                <a:gdLst>
                  <a:gd name="T0" fmla="*/ 125 w 91"/>
                  <a:gd name="T1" fmla="*/ 3190 h 64"/>
                  <a:gd name="T2" fmla="*/ 1180 w 91"/>
                  <a:gd name="T3" fmla="*/ 938 h 64"/>
                  <a:gd name="T4" fmla="*/ 2718 w 91"/>
                  <a:gd name="T5" fmla="*/ 1201 h 64"/>
                  <a:gd name="T6" fmla="*/ 3585 w 91"/>
                  <a:gd name="T7" fmla="*/ 3132 h 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" h="64">
                    <a:moveTo>
                      <a:pt x="3" y="64"/>
                    </a:moveTo>
                    <a:cubicBezTo>
                      <a:pt x="0" y="46"/>
                      <a:pt x="15" y="38"/>
                      <a:pt x="30" y="19"/>
                    </a:cubicBezTo>
                    <a:cubicBezTo>
                      <a:pt x="44" y="0"/>
                      <a:pt x="58" y="11"/>
                      <a:pt x="69" y="24"/>
                    </a:cubicBezTo>
                    <a:cubicBezTo>
                      <a:pt x="80" y="38"/>
                      <a:pt x="91" y="63"/>
                      <a:pt x="91" y="63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37" name="Freeform 346">
                <a:extLst>
                  <a:ext uri="{FF2B5EF4-FFF2-40B4-BE49-F238E27FC236}">
                    <a16:creationId xmlns:a16="http://schemas.microsoft.com/office/drawing/2014/main" id="{8B6F551C-92D2-4164-AE0B-6192C386D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8" y="2933"/>
                <a:ext cx="190" cy="158"/>
              </a:xfrm>
              <a:custGeom>
                <a:avLst/>
                <a:gdLst>
                  <a:gd name="T0" fmla="*/ 438 w 76"/>
                  <a:gd name="T1" fmla="*/ 560 h 59"/>
                  <a:gd name="T2" fmla="*/ 363 w 76"/>
                  <a:gd name="T3" fmla="*/ 2116 h 59"/>
                  <a:gd name="T4" fmla="*/ 1875 w 76"/>
                  <a:gd name="T5" fmla="*/ 2884 h 59"/>
                  <a:gd name="T6" fmla="*/ 2238 w 76"/>
                  <a:gd name="T7" fmla="*/ 983 h 59"/>
                  <a:gd name="T8" fmla="*/ 438 w 76"/>
                  <a:gd name="T9" fmla="*/ 56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59">
                    <a:moveTo>
                      <a:pt x="11" y="11"/>
                    </a:moveTo>
                    <a:cubicBezTo>
                      <a:pt x="2" y="17"/>
                      <a:pt x="0" y="33"/>
                      <a:pt x="9" y="41"/>
                    </a:cubicBezTo>
                    <a:cubicBezTo>
                      <a:pt x="17" y="49"/>
                      <a:pt x="34" y="59"/>
                      <a:pt x="48" y="56"/>
                    </a:cubicBezTo>
                    <a:cubicBezTo>
                      <a:pt x="61" y="53"/>
                      <a:pt x="76" y="38"/>
                      <a:pt x="57" y="19"/>
                    </a:cubicBezTo>
                    <a:cubicBezTo>
                      <a:pt x="38" y="0"/>
                      <a:pt x="22" y="7"/>
                      <a:pt x="11" y="11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38" name="Freeform 347">
                <a:extLst>
                  <a:ext uri="{FF2B5EF4-FFF2-40B4-BE49-F238E27FC236}">
                    <a16:creationId xmlns:a16="http://schemas.microsoft.com/office/drawing/2014/main" id="{D6670849-A0F0-4B67-B33F-C177EAF69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3" y="2501"/>
                <a:ext cx="77" cy="323"/>
              </a:xfrm>
              <a:custGeom>
                <a:avLst/>
                <a:gdLst>
                  <a:gd name="T0" fmla="*/ 1177 w 31"/>
                  <a:gd name="T1" fmla="*/ 0 h 121"/>
                  <a:gd name="T2" fmla="*/ 1148 w 31"/>
                  <a:gd name="T3" fmla="*/ 56 h 121"/>
                  <a:gd name="T4" fmla="*/ 462 w 31"/>
                  <a:gd name="T5" fmla="*/ 5937 h 121"/>
                  <a:gd name="T6" fmla="*/ 951 w 31"/>
                  <a:gd name="T7" fmla="*/ 6086 h 121"/>
                  <a:gd name="T8" fmla="*/ 611 w 31"/>
                  <a:gd name="T9" fmla="*/ 4567 h 121"/>
                  <a:gd name="T10" fmla="*/ 994 w 31"/>
                  <a:gd name="T11" fmla="*/ 820 h 1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121">
                    <a:moveTo>
                      <a:pt x="31" y="0"/>
                    </a:moveTo>
                    <a:cubicBezTo>
                      <a:pt x="31" y="0"/>
                      <a:pt x="30" y="1"/>
                      <a:pt x="30" y="1"/>
                    </a:cubicBezTo>
                    <a:cubicBezTo>
                      <a:pt x="22" y="17"/>
                      <a:pt x="0" y="97"/>
                      <a:pt x="12" y="117"/>
                    </a:cubicBezTo>
                    <a:cubicBezTo>
                      <a:pt x="15" y="121"/>
                      <a:pt x="20" y="121"/>
                      <a:pt x="25" y="120"/>
                    </a:cubicBezTo>
                    <a:cubicBezTo>
                      <a:pt x="17" y="119"/>
                      <a:pt x="15" y="103"/>
                      <a:pt x="16" y="90"/>
                    </a:cubicBezTo>
                    <a:cubicBezTo>
                      <a:pt x="17" y="79"/>
                      <a:pt x="23" y="28"/>
                      <a:pt x="26" y="16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39" name="Freeform 348">
                <a:extLst>
                  <a:ext uri="{FF2B5EF4-FFF2-40B4-BE49-F238E27FC236}">
                    <a16:creationId xmlns:a16="http://schemas.microsoft.com/office/drawing/2014/main" id="{28AD276C-B7CB-49D6-AC6A-D6C45A0C9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" y="2501"/>
                <a:ext cx="105" cy="94"/>
              </a:xfrm>
              <a:custGeom>
                <a:avLst/>
                <a:gdLst>
                  <a:gd name="T0" fmla="*/ 50 w 42"/>
                  <a:gd name="T1" fmla="*/ 0 h 35"/>
                  <a:gd name="T2" fmla="*/ 0 w 42"/>
                  <a:gd name="T3" fmla="*/ 0 h 35"/>
                  <a:gd name="T4" fmla="*/ 1095 w 42"/>
                  <a:gd name="T5" fmla="*/ 1759 h 35"/>
                  <a:gd name="T6" fmla="*/ 1645 w 42"/>
                  <a:gd name="T7" fmla="*/ 0 h 35"/>
                  <a:gd name="T8" fmla="*/ 50 w 42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3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9"/>
                      <a:pt x="24" y="35"/>
                      <a:pt x="28" y="34"/>
                    </a:cubicBezTo>
                    <a:cubicBezTo>
                      <a:pt x="30" y="33"/>
                      <a:pt x="31" y="8"/>
                      <a:pt x="4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40" name="Freeform 349">
                <a:extLst>
                  <a:ext uri="{FF2B5EF4-FFF2-40B4-BE49-F238E27FC236}">
                    <a16:creationId xmlns:a16="http://schemas.microsoft.com/office/drawing/2014/main" id="{DF7EB619-5C19-41AF-92EC-5E270DBA4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0" y="2501"/>
                <a:ext cx="238" cy="283"/>
              </a:xfrm>
              <a:custGeom>
                <a:avLst/>
                <a:gdLst>
                  <a:gd name="T0" fmla="*/ 1493 w 95"/>
                  <a:gd name="T1" fmla="*/ 56 h 106"/>
                  <a:gd name="T2" fmla="*/ 521 w 95"/>
                  <a:gd name="T3" fmla="*/ 3807 h 106"/>
                  <a:gd name="T4" fmla="*/ 3740 w 95"/>
                  <a:gd name="T5" fmla="*/ 0 h 1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5" h="106">
                    <a:moveTo>
                      <a:pt x="38" y="1"/>
                    </a:moveTo>
                    <a:cubicBezTo>
                      <a:pt x="31" y="23"/>
                      <a:pt x="0" y="61"/>
                      <a:pt x="13" y="75"/>
                    </a:cubicBezTo>
                    <a:cubicBezTo>
                      <a:pt x="40" y="106"/>
                      <a:pt x="92" y="11"/>
                      <a:pt x="95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41" name="Freeform 350">
                <a:extLst>
                  <a:ext uri="{FF2B5EF4-FFF2-40B4-BE49-F238E27FC236}">
                    <a16:creationId xmlns:a16="http://schemas.microsoft.com/office/drawing/2014/main" id="{1499E986-1C5F-423A-8589-52C07A514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0" y="2501"/>
                <a:ext cx="148" cy="70"/>
              </a:xfrm>
              <a:custGeom>
                <a:avLst/>
                <a:gdLst>
                  <a:gd name="T0" fmla="*/ 83 w 59"/>
                  <a:gd name="T1" fmla="*/ 0 h 26"/>
                  <a:gd name="T2" fmla="*/ 0 w 59"/>
                  <a:gd name="T3" fmla="*/ 471 h 26"/>
                  <a:gd name="T4" fmla="*/ 1548 w 59"/>
                  <a:gd name="T5" fmla="*/ 1268 h 26"/>
                  <a:gd name="T6" fmla="*/ 2335 w 59"/>
                  <a:gd name="T7" fmla="*/ 0 h 26"/>
                  <a:gd name="T8" fmla="*/ 83 w 5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26">
                    <a:moveTo>
                      <a:pt x="2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6" y="16"/>
                      <a:pt x="33" y="26"/>
                      <a:pt x="39" y="24"/>
                    </a:cubicBezTo>
                    <a:cubicBezTo>
                      <a:pt x="43" y="23"/>
                      <a:pt x="53" y="9"/>
                      <a:pt x="59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42" name="Freeform 351">
                <a:extLst>
                  <a:ext uri="{FF2B5EF4-FFF2-40B4-BE49-F238E27FC236}">
                    <a16:creationId xmlns:a16="http://schemas.microsoft.com/office/drawing/2014/main" id="{AE538910-DD89-4621-8B32-1F21F2D20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7" y="3672"/>
                <a:ext cx="48" cy="37"/>
              </a:xfrm>
              <a:custGeom>
                <a:avLst/>
                <a:gdLst>
                  <a:gd name="T0" fmla="*/ 0 w 19"/>
                  <a:gd name="T1" fmla="*/ 685 h 14"/>
                  <a:gd name="T2" fmla="*/ 773 w 19"/>
                  <a:gd name="T3" fmla="*/ 685 h 14"/>
                  <a:gd name="T4" fmla="*/ 452 w 19"/>
                  <a:gd name="T5" fmla="*/ 0 h 14"/>
                  <a:gd name="T6" fmla="*/ 0 w 19"/>
                  <a:gd name="T7" fmla="*/ 685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0" y="14"/>
                    </a:moveTo>
                    <a:cubicBezTo>
                      <a:pt x="19" y="14"/>
                      <a:pt x="19" y="14"/>
                      <a:pt x="19" y="14"/>
                    </a:cubicBezTo>
                    <a:cubicBezTo>
                      <a:pt x="17" y="8"/>
                      <a:pt x="13" y="2"/>
                      <a:pt x="11" y="0"/>
                    </a:cubicBezTo>
                    <a:cubicBezTo>
                      <a:pt x="9" y="2"/>
                      <a:pt x="4" y="8"/>
                      <a:pt x="0" y="14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43" name="Freeform 352">
                <a:extLst>
                  <a:ext uri="{FF2B5EF4-FFF2-40B4-BE49-F238E27FC236}">
                    <a16:creationId xmlns:a16="http://schemas.microsoft.com/office/drawing/2014/main" id="{4819D501-C561-4413-9E01-5C4664706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0" y="3573"/>
                <a:ext cx="170" cy="136"/>
              </a:xfrm>
              <a:custGeom>
                <a:avLst/>
                <a:gdLst>
                  <a:gd name="T0" fmla="*/ 438 w 68"/>
                  <a:gd name="T1" fmla="*/ 1763 h 51"/>
                  <a:gd name="T2" fmla="*/ 0 w 68"/>
                  <a:gd name="T3" fmla="*/ 2581 h 51"/>
                  <a:gd name="T4" fmla="*/ 2658 w 68"/>
                  <a:gd name="T5" fmla="*/ 2581 h 51"/>
                  <a:gd name="T6" fmla="*/ 1175 w 68"/>
                  <a:gd name="T7" fmla="*/ 56 h 51"/>
                  <a:gd name="T8" fmla="*/ 438 w 68"/>
                  <a:gd name="T9" fmla="*/ 1763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51">
                    <a:moveTo>
                      <a:pt x="11" y="35"/>
                    </a:moveTo>
                    <a:cubicBezTo>
                      <a:pt x="10" y="42"/>
                      <a:pt x="6" y="48"/>
                      <a:pt x="0" y="51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61" y="39"/>
                      <a:pt x="40" y="3"/>
                      <a:pt x="30" y="1"/>
                    </a:cubicBezTo>
                    <a:cubicBezTo>
                      <a:pt x="20" y="0"/>
                      <a:pt x="12" y="26"/>
                      <a:pt x="11" y="35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44" name="Freeform 353">
                <a:extLst>
                  <a:ext uri="{FF2B5EF4-FFF2-40B4-BE49-F238E27FC236}">
                    <a16:creationId xmlns:a16="http://schemas.microsoft.com/office/drawing/2014/main" id="{601C1CF5-6E8D-427D-A133-24A7BE89C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3045"/>
                <a:ext cx="158" cy="187"/>
              </a:xfrm>
              <a:custGeom>
                <a:avLst/>
                <a:gdLst>
                  <a:gd name="T0" fmla="*/ 313 w 63"/>
                  <a:gd name="T1" fmla="*/ 0 h 70"/>
                  <a:gd name="T2" fmla="*/ 2332 w 63"/>
                  <a:gd name="T3" fmla="*/ 3569 h 70"/>
                  <a:gd name="T4" fmla="*/ 1577 w 63"/>
                  <a:gd name="T5" fmla="*/ 1162 h 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3" h="70">
                    <a:moveTo>
                      <a:pt x="8" y="0"/>
                    </a:moveTo>
                    <a:cubicBezTo>
                      <a:pt x="0" y="14"/>
                      <a:pt x="7" y="64"/>
                      <a:pt x="59" y="70"/>
                    </a:cubicBezTo>
                    <a:cubicBezTo>
                      <a:pt x="63" y="67"/>
                      <a:pt x="53" y="35"/>
                      <a:pt x="40" y="23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45" name="Freeform 354">
                <a:extLst>
                  <a:ext uri="{FF2B5EF4-FFF2-40B4-BE49-F238E27FC236}">
                    <a16:creationId xmlns:a16="http://schemas.microsoft.com/office/drawing/2014/main" id="{8BFBDEE9-42E6-4F28-A4E5-376E1BA87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1" y="3203"/>
                <a:ext cx="40" cy="58"/>
              </a:xfrm>
              <a:custGeom>
                <a:avLst/>
                <a:gdLst>
                  <a:gd name="T0" fmla="*/ 625 w 16"/>
                  <a:gd name="T1" fmla="*/ 0 h 22"/>
                  <a:gd name="T2" fmla="*/ 0 w 16"/>
                  <a:gd name="T3" fmla="*/ 1062 h 22"/>
                  <a:gd name="T4" fmla="*/ 625 w 16"/>
                  <a:gd name="T5" fmla="*/ 973 h 22"/>
                  <a:gd name="T6" fmla="*/ 625 w 16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22">
                    <a:moveTo>
                      <a:pt x="16" y="0"/>
                    </a:moveTo>
                    <a:cubicBezTo>
                      <a:pt x="8" y="4"/>
                      <a:pt x="2" y="14"/>
                      <a:pt x="0" y="22"/>
                    </a:cubicBezTo>
                    <a:cubicBezTo>
                      <a:pt x="4" y="22"/>
                      <a:pt x="11" y="21"/>
                      <a:pt x="16" y="20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46" name="Freeform 355">
                <a:extLst>
                  <a:ext uri="{FF2B5EF4-FFF2-40B4-BE49-F238E27FC236}">
                    <a16:creationId xmlns:a16="http://schemas.microsoft.com/office/drawing/2014/main" id="{128A6654-E285-4AE4-8AAD-DF8B5682F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3" y="2656"/>
                <a:ext cx="38" cy="168"/>
              </a:xfrm>
              <a:custGeom>
                <a:avLst/>
                <a:gdLst>
                  <a:gd name="T0" fmla="*/ 616 w 15"/>
                  <a:gd name="T1" fmla="*/ 0 h 63"/>
                  <a:gd name="T2" fmla="*/ 51 w 15"/>
                  <a:gd name="T3" fmla="*/ 1613 h 63"/>
                  <a:gd name="T4" fmla="*/ 616 w 15"/>
                  <a:gd name="T5" fmla="*/ 3187 h 63"/>
                  <a:gd name="T6" fmla="*/ 616 w 15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63">
                    <a:moveTo>
                      <a:pt x="15" y="0"/>
                    </a:moveTo>
                    <a:cubicBezTo>
                      <a:pt x="9" y="8"/>
                      <a:pt x="0" y="18"/>
                      <a:pt x="1" y="32"/>
                    </a:cubicBezTo>
                    <a:cubicBezTo>
                      <a:pt x="1" y="42"/>
                      <a:pt x="9" y="53"/>
                      <a:pt x="15" y="63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47" name="Freeform 356">
                <a:extLst>
                  <a:ext uri="{FF2B5EF4-FFF2-40B4-BE49-F238E27FC236}">
                    <a16:creationId xmlns:a16="http://schemas.microsoft.com/office/drawing/2014/main" id="{D8B1D416-5146-4C50-B9BB-2B1F9B60E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0" y="2680"/>
                <a:ext cx="128" cy="115"/>
              </a:xfrm>
              <a:custGeom>
                <a:avLst/>
                <a:gdLst>
                  <a:gd name="T0" fmla="*/ 50 w 51"/>
                  <a:gd name="T1" fmla="*/ 2204 h 43"/>
                  <a:gd name="T2" fmla="*/ 2023 w 51"/>
                  <a:gd name="T3" fmla="*/ 457 h 43"/>
                  <a:gd name="T4" fmla="*/ 1265 w 51"/>
                  <a:gd name="T5" fmla="*/ 209 h 43"/>
                  <a:gd name="T6" fmla="*/ 50 w 51"/>
                  <a:gd name="T7" fmla="*/ 2204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43">
                    <a:moveTo>
                      <a:pt x="1" y="43"/>
                    </a:moveTo>
                    <a:cubicBezTo>
                      <a:pt x="13" y="41"/>
                      <a:pt x="47" y="16"/>
                      <a:pt x="51" y="9"/>
                    </a:cubicBezTo>
                    <a:cubicBezTo>
                      <a:pt x="46" y="8"/>
                      <a:pt x="36" y="4"/>
                      <a:pt x="32" y="4"/>
                    </a:cubicBezTo>
                    <a:cubicBezTo>
                      <a:pt x="29" y="3"/>
                      <a:pt x="0" y="0"/>
                      <a:pt x="1" y="43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48" name="Freeform 357">
                <a:extLst>
                  <a:ext uri="{FF2B5EF4-FFF2-40B4-BE49-F238E27FC236}">
                    <a16:creationId xmlns:a16="http://schemas.microsoft.com/office/drawing/2014/main" id="{0AC9CCC6-9F39-4624-9772-C7B6A76BF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5" y="2501"/>
                <a:ext cx="250" cy="128"/>
              </a:xfrm>
              <a:custGeom>
                <a:avLst/>
                <a:gdLst>
                  <a:gd name="T0" fmla="*/ 83 w 100"/>
                  <a:gd name="T1" fmla="*/ 704 h 48"/>
                  <a:gd name="T2" fmla="*/ 3250 w 100"/>
                  <a:gd name="T3" fmla="*/ 2424 h 48"/>
                  <a:gd name="T4" fmla="*/ 2813 w 100"/>
                  <a:gd name="T5" fmla="*/ 0 h 48"/>
                  <a:gd name="T6" fmla="*/ 0 w 100"/>
                  <a:gd name="T7" fmla="*/ 0 h 48"/>
                  <a:gd name="T8" fmla="*/ 83 w 100"/>
                  <a:gd name="T9" fmla="*/ 704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48">
                    <a:moveTo>
                      <a:pt x="2" y="14"/>
                    </a:moveTo>
                    <a:cubicBezTo>
                      <a:pt x="8" y="30"/>
                      <a:pt x="25" y="39"/>
                      <a:pt x="83" y="48"/>
                    </a:cubicBezTo>
                    <a:cubicBezTo>
                      <a:pt x="92" y="44"/>
                      <a:pt x="100" y="14"/>
                      <a:pt x="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0" y="10"/>
                      <a:pt x="2" y="14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49" name="Freeform 358">
                <a:extLst>
                  <a:ext uri="{FF2B5EF4-FFF2-40B4-BE49-F238E27FC236}">
                    <a16:creationId xmlns:a16="http://schemas.microsoft.com/office/drawing/2014/main" id="{F0FF032C-5B09-4228-A7A4-7853A83FF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" y="2501"/>
                <a:ext cx="113" cy="139"/>
              </a:xfrm>
              <a:custGeom>
                <a:avLst/>
                <a:gdLst>
                  <a:gd name="T0" fmla="*/ 1552 w 45"/>
                  <a:gd name="T1" fmla="*/ 0 h 52"/>
                  <a:gd name="T2" fmla="*/ 794 w 45"/>
                  <a:gd name="T3" fmla="*/ 56 h 52"/>
                  <a:gd name="T4" fmla="*/ 0 w 45"/>
                  <a:gd name="T5" fmla="*/ 150 h 52"/>
                  <a:gd name="T6" fmla="*/ 316 w 45"/>
                  <a:gd name="T7" fmla="*/ 973 h 52"/>
                  <a:gd name="T8" fmla="*/ 555 w 45"/>
                  <a:gd name="T9" fmla="*/ 1836 h 52"/>
                  <a:gd name="T10" fmla="*/ 681 w 45"/>
                  <a:gd name="T11" fmla="*/ 2136 h 52"/>
                  <a:gd name="T12" fmla="*/ 630 w 45"/>
                  <a:gd name="T13" fmla="*/ 2502 h 52"/>
                  <a:gd name="T14" fmla="*/ 1155 w 45"/>
                  <a:gd name="T15" fmla="*/ 2601 h 52"/>
                  <a:gd name="T16" fmla="*/ 1343 w 45"/>
                  <a:gd name="T17" fmla="*/ 2045 h 52"/>
                  <a:gd name="T18" fmla="*/ 1790 w 45"/>
                  <a:gd name="T19" fmla="*/ 708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5" h="52">
                    <a:moveTo>
                      <a:pt x="39" y="0"/>
                    </a:moveTo>
                    <a:cubicBezTo>
                      <a:pt x="33" y="0"/>
                      <a:pt x="26" y="0"/>
                      <a:pt x="20" y="1"/>
                    </a:cubicBezTo>
                    <a:cubicBezTo>
                      <a:pt x="14" y="1"/>
                      <a:pt x="6" y="1"/>
                      <a:pt x="0" y="3"/>
                    </a:cubicBezTo>
                    <a:cubicBezTo>
                      <a:pt x="2" y="12"/>
                      <a:pt x="4" y="10"/>
                      <a:pt x="8" y="19"/>
                    </a:cubicBezTo>
                    <a:cubicBezTo>
                      <a:pt x="11" y="25"/>
                      <a:pt x="12" y="31"/>
                      <a:pt x="14" y="36"/>
                    </a:cubicBezTo>
                    <a:cubicBezTo>
                      <a:pt x="15" y="38"/>
                      <a:pt x="17" y="40"/>
                      <a:pt x="17" y="42"/>
                    </a:cubicBezTo>
                    <a:cubicBezTo>
                      <a:pt x="17" y="44"/>
                      <a:pt x="15" y="47"/>
                      <a:pt x="16" y="49"/>
                    </a:cubicBezTo>
                    <a:cubicBezTo>
                      <a:pt x="17" y="51"/>
                      <a:pt x="27" y="52"/>
                      <a:pt x="29" y="51"/>
                    </a:cubicBezTo>
                    <a:cubicBezTo>
                      <a:pt x="32" y="49"/>
                      <a:pt x="32" y="42"/>
                      <a:pt x="34" y="40"/>
                    </a:cubicBezTo>
                    <a:cubicBezTo>
                      <a:pt x="39" y="32"/>
                      <a:pt x="44" y="23"/>
                      <a:pt x="45" y="14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50" name="Freeform 359">
                <a:extLst>
                  <a:ext uri="{FF2B5EF4-FFF2-40B4-BE49-F238E27FC236}">
                    <a16:creationId xmlns:a16="http://schemas.microsoft.com/office/drawing/2014/main" id="{93882B52-2E8E-46A0-90B7-1F8831146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5" y="2669"/>
                <a:ext cx="175" cy="139"/>
              </a:xfrm>
              <a:custGeom>
                <a:avLst/>
                <a:gdLst>
                  <a:gd name="T0" fmla="*/ 0 w 70"/>
                  <a:gd name="T1" fmla="*/ 2294 h 52"/>
                  <a:gd name="T2" fmla="*/ 1175 w 70"/>
                  <a:gd name="T3" fmla="*/ 251 h 52"/>
                  <a:gd name="T4" fmla="*/ 2000 w 70"/>
                  <a:gd name="T5" fmla="*/ 56 h 52"/>
                  <a:gd name="T6" fmla="*/ 2738 w 70"/>
                  <a:gd name="T7" fmla="*/ 307 h 52"/>
                  <a:gd name="T8" fmla="*/ 1645 w 70"/>
                  <a:gd name="T9" fmla="*/ 2657 h 52"/>
                  <a:gd name="T10" fmla="*/ 1563 w 70"/>
                  <a:gd name="T11" fmla="*/ 1836 h 52"/>
                  <a:gd name="T12" fmla="*/ 1458 w 70"/>
                  <a:gd name="T13" fmla="*/ 1128 h 52"/>
                  <a:gd name="T14" fmla="*/ 1063 w 70"/>
                  <a:gd name="T15" fmla="*/ 1222 h 52"/>
                  <a:gd name="T16" fmla="*/ 363 w 70"/>
                  <a:gd name="T17" fmla="*/ 179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52">
                    <a:moveTo>
                      <a:pt x="0" y="45"/>
                    </a:moveTo>
                    <a:cubicBezTo>
                      <a:pt x="6" y="30"/>
                      <a:pt x="15" y="13"/>
                      <a:pt x="30" y="5"/>
                    </a:cubicBezTo>
                    <a:cubicBezTo>
                      <a:pt x="36" y="1"/>
                      <a:pt x="44" y="0"/>
                      <a:pt x="51" y="1"/>
                    </a:cubicBezTo>
                    <a:cubicBezTo>
                      <a:pt x="56" y="2"/>
                      <a:pt x="66" y="2"/>
                      <a:pt x="70" y="6"/>
                    </a:cubicBezTo>
                    <a:cubicBezTo>
                      <a:pt x="49" y="6"/>
                      <a:pt x="41" y="35"/>
                      <a:pt x="42" y="52"/>
                    </a:cubicBezTo>
                    <a:cubicBezTo>
                      <a:pt x="41" y="46"/>
                      <a:pt x="40" y="41"/>
                      <a:pt x="40" y="36"/>
                    </a:cubicBezTo>
                    <a:cubicBezTo>
                      <a:pt x="40" y="32"/>
                      <a:pt x="41" y="26"/>
                      <a:pt x="37" y="22"/>
                    </a:cubicBezTo>
                    <a:cubicBezTo>
                      <a:pt x="34" y="20"/>
                      <a:pt x="31" y="22"/>
                      <a:pt x="27" y="24"/>
                    </a:cubicBezTo>
                    <a:cubicBezTo>
                      <a:pt x="21" y="28"/>
                      <a:pt x="15" y="32"/>
                      <a:pt x="9" y="35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51" name="Freeform 360">
                <a:extLst>
                  <a:ext uri="{FF2B5EF4-FFF2-40B4-BE49-F238E27FC236}">
                    <a16:creationId xmlns:a16="http://schemas.microsoft.com/office/drawing/2014/main" id="{763FD0CF-E377-42C7-AD11-A7B570597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2917"/>
                <a:ext cx="173" cy="171"/>
              </a:xfrm>
              <a:custGeom>
                <a:avLst/>
                <a:gdLst>
                  <a:gd name="T0" fmla="*/ 0 w 69"/>
                  <a:gd name="T1" fmla="*/ 1371 h 64"/>
                  <a:gd name="T2" fmla="*/ 471 w 69"/>
                  <a:gd name="T3" fmla="*/ 2557 h 64"/>
                  <a:gd name="T4" fmla="*/ 1622 w 69"/>
                  <a:gd name="T5" fmla="*/ 3262 h 64"/>
                  <a:gd name="T6" fmla="*/ 1231 w 69"/>
                  <a:gd name="T7" fmla="*/ 2349 h 64"/>
                  <a:gd name="T8" fmla="*/ 1860 w 69"/>
                  <a:gd name="T9" fmla="*/ 1793 h 64"/>
                  <a:gd name="T10" fmla="*/ 2728 w 69"/>
                  <a:gd name="T11" fmla="*/ 94 h 64"/>
                  <a:gd name="T12" fmla="*/ 1652 w 69"/>
                  <a:gd name="T13" fmla="*/ 150 h 64"/>
                  <a:gd name="T14" fmla="*/ 50 w 69"/>
                  <a:gd name="T15" fmla="*/ 1165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64">
                    <a:moveTo>
                      <a:pt x="0" y="27"/>
                    </a:moveTo>
                    <a:cubicBezTo>
                      <a:pt x="0" y="35"/>
                      <a:pt x="6" y="45"/>
                      <a:pt x="12" y="50"/>
                    </a:cubicBezTo>
                    <a:cubicBezTo>
                      <a:pt x="20" y="57"/>
                      <a:pt x="31" y="60"/>
                      <a:pt x="41" y="64"/>
                    </a:cubicBezTo>
                    <a:cubicBezTo>
                      <a:pt x="34" y="60"/>
                      <a:pt x="27" y="55"/>
                      <a:pt x="31" y="46"/>
                    </a:cubicBezTo>
                    <a:cubicBezTo>
                      <a:pt x="34" y="39"/>
                      <a:pt x="41" y="38"/>
                      <a:pt x="47" y="35"/>
                    </a:cubicBezTo>
                    <a:cubicBezTo>
                      <a:pt x="59" y="28"/>
                      <a:pt x="66" y="16"/>
                      <a:pt x="69" y="2"/>
                    </a:cubicBezTo>
                    <a:cubicBezTo>
                      <a:pt x="64" y="5"/>
                      <a:pt x="46" y="0"/>
                      <a:pt x="42" y="3"/>
                    </a:cubicBezTo>
                    <a:cubicBezTo>
                      <a:pt x="37" y="6"/>
                      <a:pt x="14" y="27"/>
                      <a:pt x="1" y="23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52" name="Freeform 361">
                <a:extLst>
                  <a:ext uri="{FF2B5EF4-FFF2-40B4-BE49-F238E27FC236}">
                    <a16:creationId xmlns:a16="http://schemas.microsoft.com/office/drawing/2014/main" id="{AA2B8098-D4E8-49C0-AACE-DBF7ED7AA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" y="2904"/>
                <a:ext cx="90" cy="51"/>
              </a:xfrm>
              <a:custGeom>
                <a:avLst/>
                <a:gdLst>
                  <a:gd name="T0" fmla="*/ 0 w 36"/>
                  <a:gd name="T1" fmla="*/ 988 h 19"/>
                  <a:gd name="T2" fmla="*/ 1408 w 36"/>
                  <a:gd name="T3" fmla="*/ 150 h 19"/>
                  <a:gd name="T4" fmla="*/ 1063 w 36"/>
                  <a:gd name="T5" fmla="*/ 403 h 19"/>
                  <a:gd name="T6" fmla="*/ 1300 w 36"/>
                  <a:gd name="T7" fmla="*/ 829 h 19"/>
                  <a:gd name="T8" fmla="*/ 83 w 36"/>
                  <a:gd name="T9" fmla="*/ 92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19">
                    <a:moveTo>
                      <a:pt x="0" y="19"/>
                    </a:moveTo>
                    <a:cubicBezTo>
                      <a:pt x="11" y="12"/>
                      <a:pt x="20" y="0"/>
                      <a:pt x="36" y="3"/>
                    </a:cubicBezTo>
                    <a:cubicBezTo>
                      <a:pt x="33" y="4"/>
                      <a:pt x="28" y="5"/>
                      <a:pt x="27" y="8"/>
                    </a:cubicBezTo>
                    <a:cubicBezTo>
                      <a:pt x="27" y="11"/>
                      <a:pt x="32" y="14"/>
                      <a:pt x="33" y="16"/>
                    </a:cubicBezTo>
                    <a:cubicBezTo>
                      <a:pt x="26" y="14"/>
                      <a:pt x="8" y="15"/>
                      <a:pt x="2" y="18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53" name="Freeform 362">
                <a:extLst>
                  <a:ext uri="{FF2B5EF4-FFF2-40B4-BE49-F238E27FC236}">
                    <a16:creationId xmlns:a16="http://schemas.microsoft.com/office/drawing/2014/main" id="{84C13B82-6D54-4376-91CA-250F21930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8" y="2499"/>
                <a:ext cx="90" cy="528"/>
              </a:xfrm>
              <a:custGeom>
                <a:avLst/>
                <a:gdLst>
                  <a:gd name="T0" fmla="*/ 1408 w 36"/>
                  <a:gd name="T1" fmla="*/ 0 h 198"/>
                  <a:gd name="T2" fmla="*/ 238 w 36"/>
                  <a:gd name="T3" fmla="*/ 2069 h 198"/>
                  <a:gd name="T4" fmla="*/ 158 w 36"/>
                  <a:gd name="T5" fmla="*/ 5256 h 198"/>
                  <a:gd name="T6" fmla="*/ 208 w 36"/>
                  <a:gd name="T7" fmla="*/ 7645 h 198"/>
                  <a:gd name="T8" fmla="*/ 863 w 36"/>
                  <a:gd name="T9" fmla="*/ 10013 h 198"/>
                  <a:gd name="T10" fmla="*/ 395 w 36"/>
                  <a:gd name="T11" fmla="*/ 7373 h 198"/>
                  <a:gd name="T12" fmla="*/ 363 w 36"/>
                  <a:gd name="T13" fmla="*/ 3187 h 198"/>
                  <a:gd name="T14" fmla="*/ 1408 w 36"/>
                  <a:gd name="T15" fmla="*/ 0 h 1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" h="198">
                    <a:moveTo>
                      <a:pt x="36" y="0"/>
                    </a:moveTo>
                    <a:cubicBezTo>
                      <a:pt x="23" y="10"/>
                      <a:pt x="10" y="25"/>
                      <a:pt x="6" y="41"/>
                    </a:cubicBezTo>
                    <a:cubicBezTo>
                      <a:pt x="3" y="57"/>
                      <a:pt x="4" y="91"/>
                      <a:pt x="4" y="104"/>
                    </a:cubicBezTo>
                    <a:cubicBezTo>
                      <a:pt x="4" y="117"/>
                      <a:pt x="0" y="137"/>
                      <a:pt x="5" y="151"/>
                    </a:cubicBezTo>
                    <a:cubicBezTo>
                      <a:pt x="10" y="164"/>
                      <a:pt x="26" y="188"/>
                      <a:pt x="22" y="198"/>
                    </a:cubicBezTo>
                    <a:cubicBezTo>
                      <a:pt x="29" y="178"/>
                      <a:pt x="15" y="158"/>
                      <a:pt x="10" y="146"/>
                    </a:cubicBezTo>
                    <a:cubicBezTo>
                      <a:pt x="6" y="133"/>
                      <a:pt x="7" y="85"/>
                      <a:pt x="9" y="63"/>
                    </a:cubicBezTo>
                    <a:cubicBezTo>
                      <a:pt x="11" y="41"/>
                      <a:pt x="12" y="16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54" name="Freeform 363">
                <a:extLst>
                  <a:ext uri="{FF2B5EF4-FFF2-40B4-BE49-F238E27FC236}">
                    <a16:creationId xmlns:a16="http://schemas.microsoft.com/office/drawing/2014/main" id="{80E55B28-A5C9-42AF-8628-794A8A5F2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3" y="2501"/>
                <a:ext cx="80" cy="398"/>
              </a:xfrm>
              <a:custGeom>
                <a:avLst/>
                <a:gdLst>
                  <a:gd name="T0" fmla="*/ 438 w 32"/>
                  <a:gd name="T1" fmla="*/ 3203 h 149"/>
                  <a:gd name="T2" fmla="*/ 313 w 32"/>
                  <a:gd name="T3" fmla="*/ 6216 h 149"/>
                  <a:gd name="T4" fmla="*/ 1063 w 32"/>
                  <a:gd name="T5" fmla="*/ 7185 h 149"/>
                  <a:gd name="T6" fmla="*/ 438 w 32"/>
                  <a:gd name="T7" fmla="*/ 7434 h 149"/>
                  <a:gd name="T8" fmla="*/ 83 w 32"/>
                  <a:gd name="T9" fmla="*/ 5815 h 149"/>
                  <a:gd name="T10" fmla="*/ 83 w 32"/>
                  <a:gd name="T11" fmla="*/ 3411 h 149"/>
                  <a:gd name="T12" fmla="*/ 1250 w 32"/>
                  <a:gd name="T13" fmla="*/ 0 h 149"/>
                  <a:gd name="T14" fmla="*/ 438 w 32"/>
                  <a:gd name="T15" fmla="*/ 3203 h 1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149">
                    <a:moveTo>
                      <a:pt x="11" y="63"/>
                    </a:moveTo>
                    <a:cubicBezTo>
                      <a:pt x="6" y="81"/>
                      <a:pt x="9" y="106"/>
                      <a:pt x="8" y="122"/>
                    </a:cubicBezTo>
                    <a:cubicBezTo>
                      <a:pt x="8" y="138"/>
                      <a:pt x="13" y="144"/>
                      <a:pt x="27" y="141"/>
                    </a:cubicBezTo>
                    <a:cubicBezTo>
                      <a:pt x="23" y="144"/>
                      <a:pt x="21" y="149"/>
                      <a:pt x="11" y="146"/>
                    </a:cubicBezTo>
                    <a:cubicBezTo>
                      <a:pt x="0" y="143"/>
                      <a:pt x="0" y="126"/>
                      <a:pt x="2" y="114"/>
                    </a:cubicBezTo>
                    <a:cubicBezTo>
                      <a:pt x="3" y="102"/>
                      <a:pt x="0" y="79"/>
                      <a:pt x="2" y="67"/>
                    </a:cubicBezTo>
                    <a:cubicBezTo>
                      <a:pt x="4" y="55"/>
                      <a:pt x="26" y="10"/>
                      <a:pt x="32" y="0"/>
                    </a:cubicBezTo>
                    <a:cubicBezTo>
                      <a:pt x="26" y="10"/>
                      <a:pt x="13" y="54"/>
                      <a:pt x="11" y="63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55" name="Freeform 364">
                <a:extLst>
                  <a:ext uri="{FF2B5EF4-FFF2-40B4-BE49-F238E27FC236}">
                    <a16:creationId xmlns:a16="http://schemas.microsoft.com/office/drawing/2014/main" id="{2D8B86CB-D56D-42C0-80F8-AE1F6B7E4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8" y="2936"/>
                <a:ext cx="262" cy="269"/>
              </a:xfrm>
              <a:custGeom>
                <a:avLst/>
                <a:gdLst>
                  <a:gd name="T0" fmla="*/ 0 w 105"/>
                  <a:gd name="T1" fmla="*/ 5079 h 101"/>
                  <a:gd name="T2" fmla="*/ 187 w 105"/>
                  <a:gd name="T3" fmla="*/ 2477 h 101"/>
                  <a:gd name="T4" fmla="*/ 1245 w 105"/>
                  <a:gd name="T5" fmla="*/ 56 h 101"/>
                  <a:gd name="T6" fmla="*/ 2485 w 105"/>
                  <a:gd name="T7" fmla="*/ 453 h 101"/>
                  <a:gd name="T8" fmla="*/ 3294 w 105"/>
                  <a:gd name="T9" fmla="*/ 1420 h 101"/>
                  <a:gd name="T10" fmla="*/ 4072 w 105"/>
                  <a:gd name="T11" fmla="*/ 1966 h 101"/>
                  <a:gd name="T12" fmla="*/ 1861 w 105"/>
                  <a:gd name="T13" fmla="*/ 1420 h 101"/>
                  <a:gd name="T14" fmla="*/ 541 w 105"/>
                  <a:gd name="T15" fmla="*/ 2759 h 101"/>
                  <a:gd name="T16" fmla="*/ 0 w 105"/>
                  <a:gd name="T17" fmla="*/ 5079 h 1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101">
                    <a:moveTo>
                      <a:pt x="0" y="101"/>
                    </a:moveTo>
                    <a:cubicBezTo>
                      <a:pt x="0" y="85"/>
                      <a:pt x="3" y="60"/>
                      <a:pt x="5" y="49"/>
                    </a:cubicBezTo>
                    <a:cubicBezTo>
                      <a:pt x="7" y="38"/>
                      <a:pt x="14" y="4"/>
                      <a:pt x="32" y="1"/>
                    </a:cubicBezTo>
                    <a:cubicBezTo>
                      <a:pt x="40" y="0"/>
                      <a:pt x="56" y="3"/>
                      <a:pt x="64" y="9"/>
                    </a:cubicBezTo>
                    <a:cubicBezTo>
                      <a:pt x="74" y="15"/>
                      <a:pt x="77" y="25"/>
                      <a:pt x="85" y="28"/>
                    </a:cubicBezTo>
                    <a:cubicBezTo>
                      <a:pt x="99" y="35"/>
                      <a:pt x="105" y="39"/>
                      <a:pt x="105" y="39"/>
                    </a:cubicBezTo>
                    <a:cubicBezTo>
                      <a:pt x="87" y="35"/>
                      <a:pt x="69" y="27"/>
                      <a:pt x="48" y="28"/>
                    </a:cubicBezTo>
                    <a:cubicBezTo>
                      <a:pt x="27" y="28"/>
                      <a:pt x="19" y="31"/>
                      <a:pt x="14" y="55"/>
                    </a:cubicBezTo>
                    <a:cubicBezTo>
                      <a:pt x="9" y="78"/>
                      <a:pt x="1" y="87"/>
                      <a:pt x="0" y="101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56" name="Freeform 365">
                <a:extLst>
                  <a:ext uri="{FF2B5EF4-FFF2-40B4-BE49-F238E27FC236}">
                    <a16:creationId xmlns:a16="http://schemas.microsoft.com/office/drawing/2014/main" id="{C37C77F3-3147-4A23-8560-C43A9AD2F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8" y="2864"/>
                <a:ext cx="257" cy="115"/>
              </a:xfrm>
              <a:custGeom>
                <a:avLst/>
                <a:gdLst>
                  <a:gd name="T0" fmla="*/ 1707 w 103"/>
                  <a:gd name="T1" fmla="*/ 1187 h 43"/>
                  <a:gd name="T2" fmla="*/ 3990 w 103"/>
                  <a:gd name="T3" fmla="*/ 2204 h 43"/>
                  <a:gd name="T4" fmla="*/ 2440 w 103"/>
                  <a:gd name="T5" fmla="*/ 1380 h 43"/>
                  <a:gd name="T6" fmla="*/ 0 w 103"/>
                  <a:gd name="T7" fmla="*/ 94 h 43"/>
                  <a:gd name="T8" fmla="*/ 1707 w 103"/>
                  <a:gd name="T9" fmla="*/ 118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43">
                    <a:moveTo>
                      <a:pt x="44" y="23"/>
                    </a:moveTo>
                    <a:cubicBezTo>
                      <a:pt x="57" y="31"/>
                      <a:pt x="84" y="43"/>
                      <a:pt x="103" y="43"/>
                    </a:cubicBezTo>
                    <a:cubicBezTo>
                      <a:pt x="95" y="43"/>
                      <a:pt x="77" y="36"/>
                      <a:pt x="63" y="27"/>
                    </a:cubicBezTo>
                    <a:cubicBezTo>
                      <a:pt x="49" y="17"/>
                      <a:pt x="15" y="0"/>
                      <a:pt x="0" y="2"/>
                    </a:cubicBezTo>
                    <a:cubicBezTo>
                      <a:pt x="10" y="3"/>
                      <a:pt x="28" y="15"/>
                      <a:pt x="44" y="23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57" name="Freeform 366">
                <a:extLst>
                  <a:ext uri="{FF2B5EF4-FFF2-40B4-BE49-F238E27FC236}">
                    <a16:creationId xmlns:a16="http://schemas.microsoft.com/office/drawing/2014/main" id="{EA36D3E3-F0B0-4959-A34B-DA80B3316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8" y="3299"/>
                <a:ext cx="240" cy="77"/>
              </a:xfrm>
              <a:custGeom>
                <a:avLst/>
                <a:gdLst>
                  <a:gd name="T0" fmla="*/ 0 w 96"/>
                  <a:gd name="T1" fmla="*/ 0 h 29"/>
                  <a:gd name="T2" fmla="*/ 438 w 96"/>
                  <a:gd name="T3" fmla="*/ 1235 h 29"/>
                  <a:gd name="T4" fmla="*/ 1063 w 96"/>
                  <a:gd name="T5" fmla="*/ 1197 h 29"/>
                  <a:gd name="T6" fmla="*/ 3750 w 96"/>
                  <a:gd name="T7" fmla="*/ 542 h 29"/>
                  <a:gd name="T8" fmla="*/ 1488 w 96"/>
                  <a:gd name="T9" fmla="*/ 451 h 29"/>
                  <a:gd name="T10" fmla="*/ 0 w 96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29">
                    <a:moveTo>
                      <a:pt x="0" y="0"/>
                    </a:moveTo>
                    <a:cubicBezTo>
                      <a:pt x="6" y="9"/>
                      <a:pt x="9" y="21"/>
                      <a:pt x="11" y="25"/>
                    </a:cubicBezTo>
                    <a:cubicBezTo>
                      <a:pt x="13" y="29"/>
                      <a:pt x="20" y="27"/>
                      <a:pt x="27" y="24"/>
                    </a:cubicBezTo>
                    <a:cubicBezTo>
                      <a:pt x="35" y="22"/>
                      <a:pt x="51" y="4"/>
                      <a:pt x="96" y="11"/>
                    </a:cubicBezTo>
                    <a:cubicBezTo>
                      <a:pt x="71" y="7"/>
                      <a:pt x="55" y="4"/>
                      <a:pt x="38" y="9"/>
                    </a:cubicBezTo>
                    <a:cubicBezTo>
                      <a:pt x="21" y="14"/>
                      <a:pt x="11" y="21"/>
                      <a:pt x="0" y="0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58" name="Freeform 367">
                <a:extLst>
                  <a:ext uri="{FF2B5EF4-FFF2-40B4-BE49-F238E27FC236}">
                    <a16:creationId xmlns:a16="http://schemas.microsoft.com/office/drawing/2014/main" id="{16BAF4EF-E0E2-43A8-996A-8A6A8D9C5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8" y="3440"/>
                <a:ext cx="147" cy="269"/>
              </a:xfrm>
              <a:custGeom>
                <a:avLst/>
                <a:gdLst>
                  <a:gd name="T0" fmla="*/ 1732 w 59"/>
                  <a:gd name="T1" fmla="*/ 0 h 101"/>
                  <a:gd name="T2" fmla="*/ 0 w 59"/>
                  <a:gd name="T3" fmla="*/ 5079 h 101"/>
                  <a:gd name="T4" fmla="*/ 2011 w 59"/>
                  <a:gd name="T5" fmla="*/ 2908 h 101"/>
                  <a:gd name="T6" fmla="*/ 1732 w 59"/>
                  <a:gd name="T7" fmla="*/ 0 h 1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" h="101">
                    <a:moveTo>
                      <a:pt x="45" y="0"/>
                    </a:moveTo>
                    <a:cubicBezTo>
                      <a:pt x="50" y="21"/>
                      <a:pt x="56" y="74"/>
                      <a:pt x="0" y="101"/>
                    </a:cubicBezTo>
                    <a:cubicBezTo>
                      <a:pt x="28" y="98"/>
                      <a:pt x="46" y="83"/>
                      <a:pt x="52" y="58"/>
                    </a:cubicBezTo>
                    <a:cubicBezTo>
                      <a:pt x="59" y="32"/>
                      <a:pt x="50" y="9"/>
                      <a:pt x="45" y="0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59" name="Freeform 368">
                <a:extLst>
                  <a:ext uri="{FF2B5EF4-FFF2-40B4-BE49-F238E27FC236}">
                    <a16:creationId xmlns:a16="http://schemas.microsoft.com/office/drawing/2014/main" id="{35FACFF1-5195-485E-86F3-7C2F6C4AD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" y="3293"/>
                <a:ext cx="137" cy="286"/>
              </a:xfrm>
              <a:custGeom>
                <a:avLst/>
                <a:gdLst>
                  <a:gd name="T0" fmla="*/ 30 w 55"/>
                  <a:gd name="T1" fmla="*/ 3416 h 107"/>
                  <a:gd name="T2" fmla="*/ 0 w 55"/>
                  <a:gd name="T3" fmla="*/ 5458 h 107"/>
                  <a:gd name="T4" fmla="*/ 1960 w 55"/>
                  <a:gd name="T5" fmla="*/ 3114 h 107"/>
                  <a:gd name="T6" fmla="*/ 1701 w 55"/>
                  <a:gd name="T7" fmla="*/ 1222 h 107"/>
                  <a:gd name="T8" fmla="*/ 1420 w 55"/>
                  <a:gd name="T9" fmla="*/ 513 h 107"/>
                  <a:gd name="T10" fmla="*/ 570 w 55"/>
                  <a:gd name="T11" fmla="*/ 401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" h="107">
                    <a:moveTo>
                      <a:pt x="1" y="67"/>
                    </a:moveTo>
                    <a:cubicBezTo>
                      <a:pt x="9" y="79"/>
                      <a:pt x="3" y="95"/>
                      <a:pt x="0" y="107"/>
                    </a:cubicBezTo>
                    <a:cubicBezTo>
                      <a:pt x="26" y="101"/>
                      <a:pt x="45" y="87"/>
                      <a:pt x="51" y="61"/>
                    </a:cubicBezTo>
                    <a:cubicBezTo>
                      <a:pt x="55" y="47"/>
                      <a:pt x="47" y="37"/>
                      <a:pt x="44" y="24"/>
                    </a:cubicBezTo>
                    <a:cubicBezTo>
                      <a:pt x="42" y="18"/>
                      <a:pt x="40" y="16"/>
                      <a:pt x="37" y="10"/>
                    </a:cubicBezTo>
                    <a:cubicBezTo>
                      <a:pt x="30" y="0"/>
                      <a:pt x="24" y="0"/>
                      <a:pt x="15" y="8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60" name="Freeform 369">
                <a:extLst>
                  <a:ext uri="{FF2B5EF4-FFF2-40B4-BE49-F238E27FC236}">
                    <a16:creationId xmlns:a16="http://schemas.microsoft.com/office/drawing/2014/main" id="{818F5BE5-4227-4373-956A-6B5CD4DDD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3" y="3392"/>
                <a:ext cx="185" cy="277"/>
              </a:xfrm>
              <a:custGeom>
                <a:avLst/>
                <a:gdLst>
                  <a:gd name="T0" fmla="*/ 0 w 74"/>
                  <a:gd name="T1" fmla="*/ 0 h 104"/>
                  <a:gd name="T2" fmla="*/ 2895 w 74"/>
                  <a:gd name="T3" fmla="*/ 5236 h 104"/>
                  <a:gd name="T4" fmla="*/ 0 w 74"/>
                  <a:gd name="T5" fmla="*/ 0 h 10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4" h="104">
                    <a:moveTo>
                      <a:pt x="0" y="0"/>
                    </a:moveTo>
                    <a:cubicBezTo>
                      <a:pt x="6" y="21"/>
                      <a:pt x="34" y="90"/>
                      <a:pt x="74" y="104"/>
                    </a:cubicBezTo>
                    <a:cubicBezTo>
                      <a:pt x="54" y="92"/>
                      <a:pt x="8" y="23"/>
                      <a:pt x="0" y="0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61" name="Freeform 370">
                <a:extLst>
                  <a:ext uri="{FF2B5EF4-FFF2-40B4-BE49-F238E27FC236}">
                    <a16:creationId xmlns:a16="http://schemas.microsoft.com/office/drawing/2014/main" id="{660120AA-6692-4B93-9AB5-68C2D40AB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3509"/>
                <a:ext cx="136" cy="208"/>
              </a:xfrm>
              <a:custGeom>
                <a:avLst/>
                <a:gdLst>
                  <a:gd name="T0" fmla="*/ 0 w 54"/>
                  <a:gd name="T1" fmla="*/ 2936 h 78"/>
                  <a:gd name="T2" fmla="*/ 2176 w 54"/>
                  <a:gd name="T3" fmla="*/ 0 h 78"/>
                  <a:gd name="T4" fmla="*/ 285 w 54"/>
                  <a:gd name="T5" fmla="*/ 3549 h 78"/>
                  <a:gd name="T6" fmla="*/ 50 w 54"/>
                  <a:gd name="T7" fmla="*/ 3093 h 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78">
                    <a:moveTo>
                      <a:pt x="0" y="58"/>
                    </a:moveTo>
                    <a:cubicBezTo>
                      <a:pt x="12" y="42"/>
                      <a:pt x="46" y="5"/>
                      <a:pt x="54" y="0"/>
                    </a:cubicBezTo>
                    <a:cubicBezTo>
                      <a:pt x="44" y="14"/>
                      <a:pt x="6" y="62"/>
                      <a:pt x="7" y="70"/>
                    </a:cubicBezTo>
                    <a:cubicBezTo>
                      <a:pt x="8" y="78"/>
                      <a:pt x="1" y="61"/>
                      <a:pt x="1" y="61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62" name="Freeform 371">
                <a:extLst>
                  <a:ext uri="{FF2B5EF4-FFF2-40B4-BE49-F238E27FC236}">
                    <a16:creationId xmlns:a16="http://schemas.microsoft.com/office/drawing/2014/main" id="{841EB760-6AAF-455C-A952-3C52BEDDB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3392"/>
                <a:ext cx="136" cy="83"/>
              </a:xfrm>
              <a:custGeom>
                <a:avLst/>
                <a:gdLst>
                  <a:gd name="T0" fmla="*/ 0 w 54"/>
                  <a:gd name="T1" fmla="*/ 881 h 31"/>
                  <a:gd name="T2" fmla="*/ 1851 w 54"/>
                  <a:gd name="T3" fmla="*/ 1590 h 31"/>
                  <a:gd name="T4" fmla="*/ 2043 w 54"/>
                  <a:gd name="T5" fmla="*/ 0 h 31"/>
                  <a:gd name="T6" fmla="*/ 718 w 54"/>
                  <a:gd name="T7" fmla="*/ 56 h 31"/>
                  <a:gd name="T8" fmla="*/ 0 w 54"/>
                  <a:gd name="T9" fmla="*/ 88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31">
                    <a:moveTo>
                      <a:pt x="0" y="17"/>
                    </a:moveTo>
                    <a:cubicBezTo>
                      <a:pt x="14" y="19"/>
                      <a:pt x="44" y="26"/>
                      <a:pt x="46" y="31"/>
                    </a:cubicBezTo>
                    <a:cubicBezTo>
                      <a:pt x="52" y="20"/>
                      <a:pt x="54" y="4"/>
                      <a:pt x="51" y="0"/>
                    </a:cubicBezTo>
                    <a:cubicBezTo>
                      <a:pt x="44" y="3"/>
                      <a:pt x="22" y="5"/>
                      <a:pt x="18" y="1"/>
                    </a:cubicBezTo>
                    <a:cubicBezTo>
                      <a:pt x="30" y="9"/>
                      <a:pt x="25" y="21"/>
                      <a:pt x="0" y="17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63" name="Freeform 372">
                <a:extLst>
                  <a:ext uri="{FF2B5EF4-FFF2-40B4-BE49-F238E27FC236}">
                    <a16:creationId xmlns:a16="http://schemas.microsoft.com/office/drawing/2014/main" id="{75CA50CD-3204-4D1D-8046-334E6A52C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907"/>
                <a:ext cx="88" cy="160"/>
              </a:xfrm>
              <a:custGeom>
                <a:avLst/>
                <a:gdLst>
                  <a:gd name="T0" fmla="*/ 1398 w 35"/>
                  <a:gd name="T1" fmla="*/ 1117 h 60"/>
                  <a:gd name="T2" fmla="*/ 1164 w 35"/>
                  <a:gd name="T3" fmla="*/ 819 h 60"/>
                  <a:gd name="T4" fmla="*/ 209 w 35"/>
                  <a:gd name="T5" fmla="*/ 397 h 60"/>
                  <a:gd name="T6" fmla="*/ 606 w 35"/>
                  <a:gd name="T7" fmla="*/ 3037 h 60"/>
                  <a:gd name="T8" fmla="*/ 840 w 35"/>
                  <a:gd name="T9" fmla="*/ 1571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60">
                    <a:moveTo>
                      <a:pt x="35" y="22"/>
                    </a:moveTo>
                    <a:cubicBezTo>
                      <a:pt x="34" y="20"/>
                      <a:pt x="32" y="18"/>
                      <a:pt x="29" y="16"/>
                    </a:cubicBezTo>
                    <a:cubicBezTo>
                      <a:pt x="18" y="6"/>
                      <a:pt x="0" y="0"/>
                      <a:pt x="5" y="8"/>
                    </a:cubicBezTo>
                    <a:cubicBezTo>
                      <a:pt x="12" y="18"/>
                      <a:pt x="19" y="43"/>
                      <a:pt x="15" y="60"/>
                    </a:cubicBezTo>
                    <a:cubicBezTo>
                      <a:pt x="24" y="49"/>
                      <a:pt x="17" y="34"/>
                      <a:pt x="21" y="31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64" name="Freeform 373">
                <a:extLst>
                  <a:ext uri="{FF2B5EF4-FFF2-40B4-BE49-F238E27FC236}">
                    <a16:creationId xmlns:a16="http://schemas.microsoft.com/office/drawing/2014/main" id="{4241CE44-E8AA-4A94-B97B-BC35EE4C7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2501"/>
                <a:ext cx="165" cy="147"/>
              </a:xfrm>
              <a:custGeom>
                <a:avLst/>
                <a:gdLst>
                  <a:gd name="T0" fmla="*/ 833 w 66"/>
                  <a:gd name="T1" fmla="*/ 94 h 55"/>
                  <a:gd name="T2" fmla="*/ 2583 w 66"/>
                  <a:gd name="T3" fmla="*/ 2806 h 55"/>
                  <a:gd name="T4" fmla="*/ 0 w 66"/>
                  <a:gd name="T5" fmla="*/ 0 h 5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" h="55">
                    <a:moveTo>
                      <a:pt x="21" y="2"/>
                    </a:moveTo>
                    <a:cubicBezTo>
                      <a:pt x="39" y="7"/>
                      <a:pt x="59" y="28"/>
                      <a:pt x="66" y="55"/>
                    </a:cubicBezTo>
                    <a:cubicBezTo>
                      <a:pt x="59" y="42"/>
                      <a:pt x="27" y="0"/>
                      <a:pt x="0" y="0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65" name="Freeform 374">
                <a:extLst>
                  <a:ext uri="{FF2B5EF4-FFF2-40B4-BE49-F238E27FC236}">
                    <a16:creationId xmlns:a16="http://schemas.microsoft.com/office/drawing/2014/main" id="{043A3F35-8BC3-45B4-9B5B-BBC0F5C9F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" y="2507"/>
                <a:ext cx="152" cy="320"/>
              </a:xfrm>
              <a:custGeom>
                <a:avLst/>
                <a:gdLst>
                  <a:gd name="T0" fmla="*/ 229 w 61"/>
                  <a:gd name="T1" fmla="*/ 6008 h 120"/>
                  <a:gd name="T2" fmla="*/ 1702 w 61"/>
                  <a:gd name="T3" fmla="*/ 3640 h 120"/>
                  <a:gd name="T4" fmla="*/ 2352 w 61"/>
                  <a:gd name="T5" fmla="*/ 0 h 120"/>
                  <a:gd name="T6" fmla="*/ 932 w 61"/>
                  <a:gd name="T7" fmla="*/ 4552 h 120"/>
                  <a:gd name="T8" fmla="*/ 75 w 61"/>
                  <a:gd name="T9" fmla="*/ 4189 h 120"/>
                  <a:gd name="T10" fmla="*/ 0 w 61"/>
                  <a:gd name="T11" fmla="*/ 5005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1" h="120">
                    <a:moveTo>
                      <a:pt x="6" y="119"/>
                    </a:moveTo>
                    <a:cubicBezTo>
                      <a:pt x="18" y="120"/>
                      <a:pt x="41" y="94"/>
                      <a:pt x="44" y="72"/>
                    </a:cubicBezTo>
                    <a:cubicBezTo>
                      <a:pt x="46" y="50"/>
                      <a:pt x="49" y="18"/>
                      <a:pt x="61" y="0"/>
                    </a:cubicBezTo>
                    <a:cubicBezTo>
                      <a:pt x="50" y="8"/>
                      <a:pt x="34" y="75"/>
                      <a:pt x="24" y="90"/>
                    </a:cubicBezTo>
                    <a:cubicBezTo>
                      <a:pt x="13" y="104"/>
                      <a:pt x="2" y="98"/>
                      <a:pt x="2" y="83"/>
                    </a:cubicBezTo>
                    <a:cubicBezTo>
                      <a:pt x="0" y="99"/>
                      <a:pt x="0" y="99"/>
                      <a:pt x="0" y="99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66" name="Freeform 375">
                <a:extLst>
                  <a:ext uri="{FF2B5EF4-FFF2-40B4-BE49-F238E27FC236}">
                    <a16:creationId xmlns:a16="http://schemas.microsoft.com/office/drawing/2014/main" id="{AAFA120A-AD90-439E-A011-252629A49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0" y="2936"/>
                <a:ext cx="120" cy="123"/>
              </a:xfrm>
              <a:custGeom>
                <a:avLst/>
                <a:gdLst>
                  <a:gd name="T0" fmla="*/ 1845 w 48"/>
                  <a:gd name="T1" fmla="*/ 615 h 46"/>
                  <a:gd name="T2" fmla="*/ 363 w 48"/>
                  <a:gd name="T3" fmla="*/ 671 h 46"/>
                  <a:gd name="T4" fmla="*/ 750 w 48"/>
                  <a:gd name="T5" fmla="*/ 2353 h 46"/>
                  <a:gd name="T6" fmla="*/ 833 w 48"/>
                  <a:gd name="T7" fmla="*/ 1281 h 46"/>
                  <a:gd name="T8" fmla="*/ 1613 w 48"/>
                  <a:gd name="T9" fmla="*/ 1128 h 46"/>
                  <a:gd name="T10" fmla="*/ 1875 w 48"/>
                  <a:gd name="T11" fmla="*/ 615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46">
                    <a:moveTo>
                      <a:pt x="47" y="12"/>
                    </a:moveTo>
                    <a:cubicBezTo>
                      <a:pt x="36" y="4"/>
                      <a:pt x="18" y="0"/>
                      <a:pt x="9" y="13"/>
                    </a:cubicBezTo>
                    <a:cubicBezTo>
                      <a:pt x="0" y="26"/>
                      <a:pt x="11" y="36"/>
                      <a:pt x="19" y="46"/>
                    </a:cubicBezTo>
                    <a:cubicBezTo>
                      <a:pt x="20" y="39"/>
                      <a:pt x="14" y="31"/>
                      <a:pt x="21" y="25"/>
                    </a:cubicBezTo>
                    <a:cubicBezTo>
                      <a:pt x="26" y="20"/>
                      <a:pt x="35" y="18"/>
                      <a:pt x="41" y="22"/>
                    </a:cubicBezTo>
                    <a:cubicBezTo>
                      <a:pt x="45" y="20"/>
                      <a:pt x="47" y="16"/>
                      <a:pt x="48" y="12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67" name="Freeform 376">
                <a:extLst>
                  <a:ext uri="{FF2B5EF4-FFF2-40B4-BE49-F238E27FC236}">
                    <a16:creationId xmlns:a16="http://schemas.microsoft.com/office/drawing/2014/main" id="{22113FEF-BBD1-45F1-BE58-CD3DA9D50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0" y="2992"/>
                <a:ext cx="75" cy="96"/>
              </a:xfrm>
              <a:custGeom>
                <a:avLst/>
                <a:gdLst>
                  <a:gd name="T0" fmla="*/ 625 w 30"/>
                  <a:gd name="T1" fmla="*/ 0 h 36"/>
                  <a:gd name="T2" fmla="*/ 0 w 30"/>
                  <a:gd name="T3" fmla="*/ 1672 h 36"/>
                  <a:gd name="T4" fmla="*/ 625 w 30"/>
                  <a:gd name="T5" fmla="*/ 149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7" y="7"/>
                      <a:pt x="3" y="24"/>
                      <a:pt x="0" y="33"/>
                    </a:cubicBezTo>
                    <a:cubicBezTo>
                      <a:pt x="17" y="36"/>
                      <a:pt x="30" y="12"/>
                      <a:pt x="16" y="3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68" name="Freeform 377">
                <a:extLst>
                  <a:ext uri="{FF2B5EF4-FFF2-40B4-BE49-F238E27FC236}">
                    <a16:creationId xmlns:a16="http://schemas.microsoft.com/office/drawing/2014/main" id="{E0E3509B-46C6-452A-A82B-8E2DDEB64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" y="2680"/>
                <a:ext cx="122" cy="109"/>
              </a:xfrm>
              <a:custGeom>
                <a:avLst/>
                <a:gdLst>
                  <a:gd name="T0" fmla="*/ 0 w 49"/>
                  <a:gd name="T1" fmla="*/ 2050 h 41"/>
                  <a:gd name="T2" fmla="*/ 620 w 49"/>
                  <a:gd name="T3" fmla="*/ 396 h 41"/>
                  <a:gd name="T4" fmla="*/ 1885 w 49"/>
                  <a:gd name="T5" fmla="*/ 452 h 41"/>
                  <a:gd name="T6" fmla="*/ 1419 w 49"/>
                  <a:gd name="T7" fmla="*/ 1053 h 41"/>
                  <a:gd name="T8" fmla="*/ 154 w 49"/>
                  <a:gd name="T9" fmla="*/ 195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cubicBezTo>
                      <a:pt x="0" y="27"/>
                      <a:pt x="3" y="16"/>
                      <a:pt x="16" y="8"/>
                    </a:cubicBezTo>
                    <a:cubicBezTo>
                      <a:pt x="27" y="0"/>
                      <a:pt x="36" y="7"/>
                      <a:pt x="49" y="9"/>
                    </a:cubicBezTo>
                    <a:cubicBezTo>
                      <a:pt x="43" y="12"/>
                      <a:pt x="42" y="17"/>
                      <a:pt x="37" y="21"/>
                    </a:cubicBezTo>
                    <a:cubicBezTo>
                      <a:pt x="28" y="28"/>
                      <a:pt x="16" y="35"/>
                      <a:pt x="4" y="39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69" name="Freeform 378">
                <a:extLst>
                  <a:ext uri="{FF2B5EF4-FFF2-40B4-BE49-F238E27FC236}">
                    <a16:creationId xmlns:a16="http://schemas.microsoft.com/office/drawing/2014/main" id="{65853F6D-32BD-4318-B50C-D08375C8D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8" y="2549"/>
                <a:ext cx="210" cy="86"/>
              </a:xfrm>
              <a:custGeom>
                <a:avLst/>
                <a:gdLst>
                  <a:gd name="T0" fmla="*/ 50 w 84"/>
                  <a:gd name="T1" fmla="*/ 0 h 32"/>
                  <a:gd name="T2" fmla="*/ 1958 w 84"/>
                  <a:gd name="T3" fmla="*/ 1357 h 32"/>
                  <a:gd name="T4" fmla="*/ 2938 w 84"/>
                  <a:gd name="T5" fmla="*/ 1610 h 32"/>
                  <a:gd name="T6" fmla="*/ 3283 w 84"/>
                  <a:gd name="T7" fmla="*/ 368 h 32"/>
                  <a:gd name="T8" fmla="*/ 2158 w 84"/>
                  <a:gd name="T9" fmla="*/ 839 h 32"/>
                  <a:gd name="T10" fmla="*/ 0 w 84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32">
                    <a:moveTo>
                      <a:pt x="1" y="0"/>
                    </a:moveTo>
                    <a:cubicBezTo>
                      <a:pt x="15" y="15"/>
                      <a:pt x="31" y="21"/>
                      <a:pt x="50" y="26"/>
                    </a:cubicBezTo>
                    <a:cubicBezTo>
                      <a:pt x="56" y="27"/>
                      <a:pt x="70" y="32"/>
                      <a:pt x="75" y="31"/>
                    </a:cubicBezTo>
                    <a:cubicBezTo>
                      <a:pt x="84" y="29"/>
                      <a:pt x="84" y="15"/>
                      <a:pt x="84" y="7"/>
                    </a:cubicBezTo>
                    <a:cubicBezTo>
                      <a:pt x="80" y="26"/>
                      <a:pt x="69" y="22"/>
                      <a:pt x="55" y="16"/>
                    </a:cubicBezTo>
                    <a:cubicBezTo>
                      <a:pt x="43" y="11"/>
                      <a:pt x="4" y="16"/>
                      <a:pt x="0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0" name="Freeform 379">
                <a:extLst>
                  <a:ext uri="{FF2B5EF4-FFF2-40B4-BE49-F238E27FC236}">
                    <a16:creationId xmlns:a16="http://schemas.microsoft.com/office/drawing/2014/main" id="{C0DBF6E2-33FD-4266-8BCB-DBA2DE97D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3" y="2515"/>
                <a:ext cx="70" cy="74"/>
              </a:xfrm>
              <a:custGeom>
                <a:avLst/>
                <a:gdLst>
                  <a:gd name="T0" fmla="*/ 0 w 28"/>
                  <a:gd name="T1" fmla="*/ 148 h 28"/>
                  <a:gd name="T2" fmla="*/ 783 w 28"/>
                  <a:gd name="T3" fmla="*/ 1369 h 28"/>
                  <a:gd name="T4" fmla="*/ 1095 w 28"/>
                  <a:gd name="T5" fmla="*/ 0 h 28"/>
                  <a:gd name="T6" fmla="*/ 0 w 28"/>
                  <a:gd name="T7" fmla="*/ 9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0" y="3"/>
                    </a:moveTo>
                    <a:cubicBezTo>
                      <a:pt x="5" y="7"/>
                      <a:pt x="13" y="26"/>
                      <a:pt x="20" y="28"/>
                    </a:cubicBezTo>
                    <a:cubicBezTo>
                      <a:pt x="25" y="23"/>
                      <a:pt x="26" y="6"/>
                      <a:pt x="28" y="0"/>
                    </a:cubicBezTo>
                    <a:cubicBezTo>
                      <a:pt x="16" y="5"/>
                      <a:pt x="16" y="19"/>
                      <a:pt x="0" y="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1" name="Freeform 380">
                <a:extLst>
                  <a:ext uri="{FF2B5EF4-FFF2-40B4-BE49-F238E27FC236}">
                    <a16:creationId xmlns:a16="http://schemas.microsoft.com/office/drawing/2014/main" id="{016C06FC-8232-414A-8DFB-576257E25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" y="2704"/>
                <a:ext cx="40" cy="133"/>
              </a:xfrm>
              <a:custGeom>
                <a:avLst/>
                <a:gdLst>
                  <a:gd name="T0" fmla="*/ 83 w 16"/>
                  <a:gd name="T1" fmla="*/ 205 h 50"/>
                  <a:gd name="T2" fmla="*/ 0 w 16"/>
                  <a:gd name="T3" fmla="*/ 904 h 50"/>
                  <a:gd name="T4" fmla="*/ 0 w 16"/>
                  <a:gd name="T5" fmla="*/ 1655 h 50"/>
                  <a:gd name="T6" fmla="*/ 625 w 16"/>
                  <a:gd name="T7" fmla="*/ 1846 h 50"/>
                  <a:gd name="T8" fmla="*/ 83 w 1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0">
                    <a:moveTo>
                      <a:pt x="2" y="4"/>
                    </a:moveTo>
                    <a:cubicBezTo>
                      <a:pt x="2" y="9"/>
                      <a:pt x="1" y="14"/>
                      <a:pt x="0" y="18"/>
                    </a:cubicBezTo>
                    <a:cubicBezTo>
                      <a:pt x="0" y="23"/>
                      <a:pt x="0" y="28"/>
                      <a:pt x="0" y="33"/>
                    </a:cubicBezTo>
                    <a:cubicBezTo>
                      <a:pt x="1" y="42"/>
                      <a:pt x="12" y="50"/>
                      <a:pt x="16" y="37"/>
                    </a:cubicBezTo>
                    <a:cubicBezTo>
                      <a:pt x="4" y="50"/>
                      <a:pt x="3" y="6"/>
                      <a:pt x="2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2" name="Freeform 381">
                <a:extLst>
                  <a:ext uri="{FF2B5EF4-FFF2-40B4-BE49-F238E27FC236}">
                    <a16:creationId xmlns:a16="http://schemas.microsoft.com/office/drawing/2014/main" id="{AE6A9858-A2A1-42C4-B9F1-434CFFAE8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563"/>
                <a:ext cx="185" cy="186"/>
              </a:xfrm>
              <a:custGeom>
                <a:avLst/>
                <a:gdLst>
                  <a:gd name="T0" fmla="*/ 0 w 74"/>
                  <a:gd name="T1" fmla="*/ 3489 h 70"/>
                  <a:gd name="T2" fmla="*/ 1220 w 74"/>
                  <a:gd name="T3" fmla="*/ 1802 h 70"/>
                  <a:gd name="T4" fmla="*/ 2895 w 74"/>
                  <a:gd name="T5" fmla="*/ 938 h 70"/>
                  <a:gd name="T6" fmla="*/ 1875 w 74"/>
                  <a:gd name="T7" fmla="*/ 56 h 70"/>
                  <a:gd name="T8" fmla="*/ 1095 w 74"/>
                  <a:gd name="T9" fmla="*/ 353 h 70"/>
                  <a:gd name="T10" fmla="*/ 470 w 74"/>
                  <a:gd name="T11" fmla="*/ 1236 h 70"/>
                  <a:gd name="T12" fmla="*/ 50 w 74"/>
                  <a:gd name="T13" fmla="*/ 2647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" h="70">
                    <a:moveTo>
                      <a:pt x="0" y="70"/>
                    </a:moveTo>
                    <a:cubicBezTo>
                      <a:pt x="12" y="58"/>
                      <a:pt x="16" y="45"/>
                      <a:pt x="31" y="36"/>
                    </a:cubicBezTo>
                    <a:cubicBezTo>
                      <a:pt x="43" y="30"/>
                      <a:pt x="63" y="27"/>
                      <a:pt x="74" y="19"/>
                    </a:cubicBezTo>
                    <a:cubicBezTo>
                      <a:pt x="66" y="12"/>
                      <a:pt x="57" y="3"/>
                      <a:pt x="48" y="1"/>
                    </a:cubicBezTo>
                    <a:cubicBezTo>
                      <a:pt x="41" y="0"/>
                      <a:pt x="35" y="3"/>
                      <a:pt x="28" y="7"/>
                    </a:cubicBezTo>
                    <a:cubicBezTo>
                      <a:pt x="21" y="12"/>
                      <a:pt x="16" y="18"/>
                      <a:pt x="12" y="25"/>
                    </a:cubicBezTo>
                    <a:cubicBezTo>
                      <a:pt x="8" y="33"/>
                      <a:pt x="6" y="46"/>
                      <a:pt x="1" y="53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3" name="Freeform 382">
                <a:extLst>
                  <a:ext uri="{FF2B5EF4-FFF2-40B4-BE49-F238E27FC236}">
                    <a16:creationId xmlns:a16="http://schemas.microsoft.com/office/drawing/2014/main" id="{3A506EC9-3073-4ED6-BE5F-B1D351D2F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3" y="3040"/>
                <a:ext cx="97" cy="131"/>
              </a:xfrm>
              <a:custGeom>
                <a:avLst/>
                <a:gdLst>
                  <a:gd name="T0" fmla="*/ 1385 w 39"/>
                  <a:gd name="T1" fmla="*/ 56 h 49"/>
                  <a:gd name="T2" fmla="*/ 383 w 39"/>
                  <a:gd name="T3" fmla="*/ 1128 h 49"/>
                  <a:gd name="T4" fmla="*/ 187 w 39"/>
                  <a:gd name="T5" fmla="*/ 1893 h 49"/>
                  <a:gd name="T6" fmla="*/ 308 w 39"/>
                  <a:gd name="T7" fmla="*/ 2409 h 49"/>
                  <a:gd name="T8" fmla="*/ 1385 w 39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49">
                    <a:moveTo>
                      <a:pt x="36" y="1"/>
                    </a:moveTo>
                    <a:cubicBezTo>
                      <a:pt x="23" y="0"/>
                      <a:pt x="15" y="12"/>
                      <a:pt x="10" y="22"/>
                    </a:cubicBezTo>
                    <a:cubicBezTo>
                      <a:pt x="8" y="27"/>
                      <a:pt x="6" y="32"/>
                      <a:pt x="5" y="37"/>
                    </a:cubicBezTo>
                    <a:cubicBezTo>
                      <a:pt x="3" y="43"/>
                      <a:pt x="0" y="47"/>
                      <a:pt x="8" y="47"/>
                    </a:cubicBezTo>
                    <a:cubicBezTo>
                      <a:pt x="30" y="49"/>
                      <a:pt x="39" y="16"/>
                      <a:pt x="36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4" name="Freeform 383">
                <a:extLst>
                  <a:ext uri="{FF2B5EF4-FFF2-40B4-BE49-F238E27FC236}">
                    <a16:creationId xmlns:a16="http://schemas.microsoft.com/office/drawing/2014/main" id="{EA02AA01-B1F0-44D1-A706-D27BAAB0F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2" y="3421"/>
                <a:ext cx="190" cy="203"/>
              </a:xfrm>
              <a:custGeom>
                <a:avLst/>
                <a:gdLst>
                  <a:gd name="T0" fmla="*/ 1095 w 76"/>
                  <a:gd name="T1" fmla="*/ 0 h 76"/>
                  <a:gd name="T2" fmla="*/ 1688 w 76"/>
                  <a:gd name="T3" fmla="*/ 3809 h 76"/>
                  <a:gd name="T4" fmla="*/ 2895 w 76"/>
                  <a:gd name="T5" fmla="*/ 3561 h 76"/>
                  <a:gd name="T6" fmla="*/ 2895 w 76"/>
                  <a:gd name="T7" fmla="*/ 3352 h 76"/>
                  <a:gd name="T8" fmla="*/ 2625 w 76"/>
                  <a:gd name="T9" fmla="*/ 2441 h 76"/>
                  <a:gd name="T10" fmla="*/ 2113 w 76"/>
                  <a:gd name="T11" fmla="*/ 1162 h 76"/>
                  <a:gd name="T12" fmla="*/ 1488 w 76"/>
                  <a:gd name="T13" fmla="*/ 206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" h="76">
                    <a:moveTo>
                      <a:pt x="28" y="0"/>
                    </a:moveTo>
                    <a:cubicBezTo>
                      <a:pt x="0" y="17"/>
                      <a:pt x="12" y="72"/>
                      <a:pt x="43" y="75"/>
                    </a:cubicBezTo>
                    <a:cubicBezTo>
                      <a:pt x="49" y="76"/>
                      <a:pt x="70" y="74"/>
                      <a:pt x="74" y="70"/>
                    </a:cubicBezTo>
                    <a:cubicBezTo>
                      <a:pt x="76" y="68"/>
                      <a:pt x="74" y="68"/>
                      <a:pt x="74" y="66"/>
                    </a:cubicBezTo>
                    <a:cubicBezTo>
                      <a:pt x="73" y="61"/>
                      <a:pt x="69" y="53"/>
                      <a:pt x="67" y="48"/>
                    </a:cubicBezTo>
                    <a:cubicBezTo>
                      <a:pt x="63" y="38"/>
                      <a:pt x="59" y="32"/>
                      <a:pt x="54" y="23"/>
                    </a:cubicBezTo>
                    <a:cubicBezTo>
                      <a:pt x="49" y="15"/>
                      <a:pt x="42" y="10"/>
                      <a:pt x="38" y="4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5" name="Freeform 384">
                <a:extLst>
                  <a:ext uri="{FF2B5EF4-FFF2-40B4-BE49-F238E27FC236}">
                    <a16:creationId xmlns:a16="http://schemas.microsoft.com/office/drawing/2014/main" id="{89B8FCED-2EB0-4097-9867-BDF8662D1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5" y="3677"/>
                <a:ext cx="35" cy="27"/>
              </a:xfrm>
              <a:custGeom>
                <a:avLst/>
                <a:gdLst>
                  <a:gd name="T0" fmla="*/ 363 w 14"/>
                  <a:gd name="T1" fmla="*/ 0 h 10"/>
                  <a:gd name="T2" fmla="*/ 550 w 14"/>
                  <a:gd name="T3" fmla="*/ 532 h 10"/>
                  <a:gd name="T4" fmla="*/ 0 w 14"/>
                  <a:gd name="T5" fmla="*/ 475 h 10"/>
                  <a:gd name="T6" fmla="*/ 208 w 14"/>
                  <a:gd name="T7" fmla="*/ 59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10">
                    <a:moveTo>
                      <a:pt x="9" y="0"/>
                    </a:moveTo>
                    <a:cubicBezTo>
                      <a:pt x="11" y="3"/>
                      <a:pt x="12" y="7"/>
                      <a:pt x="14" y="10"/>
                    </a:cubicBezTo>
                    <a:cubicBezTo>
                      <a:pt x="9" y="7"/>
                      <a:pt x="5" y="9"/>
                      <a:pt x="0" y="9"/>
                    </a:cubicBezTo>
                    <a:cubicBezTo>
                      <a:pt x="2" y="6"/>
                      <a:pt x="4" y="4"/>
                      <a:pt x="5" y="1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6" name="Freeform 385">
                <a:extLst>
                  <a:ext uri="{FF2B5EF4-FFF2-40B4-BE49-F238E27FC236}">
                    <a16:creationId xmlns:a16="http://schemas.microsoft.com/office/drawing/2014/main" id="{EBD28F41-A513-4FF5-B6DA-B14148E07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5" y="3429"/>
                <a:ext cx="143" cy="163"/>
              </a:xfrm>
              <a:custGeom>
                <a:avLst/>
                <a:gdLst>
                  <a:gd name="T0" fmla="*/ 1152 w 57"/>
                  <a:gd name="T1" fmla="*/ 3113 h 61"/>
                  <a:gd name="T2" fmla="*/ 788 w 57"/>
                  <a:gd name="T3" fmla="*/ 1793 h 61"/>
                  <a:gd name="T4" fmla="*/ 1656 w 57"/>
                  <a:gd name="T5" fmla="*/ 1734 h 61"/>
                  <a:gd name="T6" fmla="*/ 2178 w 57"/>
                  <a:gd name="T7" fmla="*/ 550 h 61"/>
                  <a:gd name="T8" fmla="*/ 1781 w 57"/>
                  <a:gd name="T9" fmla="*/ 206 h 61"/>
                  <a:gd name="T10" fmla="*/ 868 w 57"/>
                  <a:gd name="T11" fmla="*/ 94 h 61"/>
                  <a:gd name="T12" fmla="*/ 396 w 57"/>
                  <a:gd name="T13" fmla="*/ 858 h 61"/>
                  <a:gd name="T14" fmla="*/ 0 w 57"/>
                  <a:gd name="T15" fmla="*/ 2100 h 61"/>
                  <a:gd name="T16" fmla="*/ 710 w 57"/>
                  <a:gd name="T17" fmla="*/ 275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" h="61">
                    <a:moveTo>
                      <a:pt x="29" y="61"/>
                    </a:moveTo>
                    <a:cubicBezTo>
                      <a:pt x="20" y="56"/>
                      <a:pt x="15" y="45"/>
                      <a:pt x="20" y="35"/>
                    </a:cubicBezTo>
                    <a:cubicBezTo>
                      <a:pt x="28" y="21"/>
                      <a:pt x="34" y="31"/>
                      <a:pt x="42" y="34"/>
                    </a:cubicBezTo>
                    <a:cubicBezTo>
                      <a:pt x="52" y="37"/>
                      <a:pt x="57" y="21"/>
                      <a:pt x="55" y="11"/>
                    </a:cubicBezTo>
                    <a:cubicBezTo>
                      <a:pt x="53" y="7"/>
                      <a:pt x="48" y="5"/>
                      <a:pt x="45" y="4"/>
                    </a:cubicBezTo>
                    <a:cubicBezTo>
                      <a:pt x="39" y="0"/>
                      <a:pt x="29" y="0"/>
                      <a:pt x="22" y="2"/>
                    </a:cubicBezTo>
                    <a:cubicBezTo>
                      <a:pt x="13" y="5"/>
                      <a:pt x="14" y="9"/>
                      <a:pt x="10" y="17"/>
                    </a:cubicBezTo>
                    <a:cubicBezTo>
                      <a:pt x="7" y="23"/>
                      <a:pt x="0" y="34"/>
                      <a:pt x="0" y="41"/>
                    </a:cubicBezTo>
                    <a:cubicBezTo>
                      <a:pt x="0" y="47"/>
                      <a:pt x="12" y="51"/>
                      <a:pt x="18" y="54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7" name="Freeform 386">
                <a:extLst>
                  <a:ext uri="{FF2B5EF4-FFF2-40B4-BE49-F238E27FC236}">
                    <a16:creationId xmlns:a16="http://schemas.microsoft.com/office/drawing/2014/main" id="{46EB4425-976A-47F4-842F-D54748920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7" y="3149"/>
                <a:ext cx="145" cy="131"/>
              </a:xfrm>
              <a:custGeom>
                <a:avLst/>
                <a:gdLst>
                  <a:gd name="T0" fmla="*/ 238 w 58"/>
                  <a:gd name="T1" fmla="*/ 150 h 49"/>
                  <a:gd name="T2" fmla="*/ 1875 w 58"/>
                  <a:gd name="T3" fmla="*/ 914 h 49"/>
                  <a:gd name="T4" fmla="*/ 2113 w 58"/>
                  <a:gd name="T5" fmla="*/ 1893 h 49"/>
                  <a:gd name="T6" fmla="*/ 1300 w 58"/>
                  <a:gd name="T7" fmla="*/ 2444 h 49"/>
                  <a:gd name="T8" fmla="*/ 1333 w 58"/>
                  <a:gd name="T9" fmla="*/ 1371 h 49"/>
                  <a:gd name="T10" fmla="*/ 675 w 58"/>
                  <a:gd name="T11" fmla="*/ 765 h 49"/>
                  <a:gd name="T12" fmla="*/ 0 w 58"/>
                  <a:gd name="T13" fmla="*/ 209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49">
                    <a:moveTo>
                      <a:pt x="6" y="3"/>
                    </a:moveTo>
                    <a:cubicBezTo>
                      <a:pt x="20" y="7"/>
                      <a:pt x="35" y="11"/>
                      <a:pt x="48" y="18"/>
                    </a:cubicBezTo>
                    <a:cubicBezTo>
                      <a:pt x="56" y="22"/>
                      <a:pt x="58" y="29"/>
                      <a:pt x="54" y="37"/>
                    </a:cubicBezTo>
                    <a:cubicBezTo>
                      <a:pt x="50" y="44"/>
                      <a:pt x="46" y="49"/>
                      <a:pt x="33" y="48"/>
                    </a:cubicBezTo>
                    <a:cubicBezTo>
                      <a:pt x="45" y="41"/>
                      <a:pt x="47" y="33"/>
                      <a:pt x="34" y="27"/>
                    </a:cubicBezTo>
                    <a:cubicBezTo>
                      <a:pt x="27" y="23"/>
                      <a:pt x="22" y="20"/>
                      <a:pt x="17" y="15"/>
                    </a:cubicBezTo>
                    <a:cubicBezTo>
                      <a:pt x="13" y="10"/>
                      <a:pt x="7" y="0"/>
                      <a:pt x="0" y="4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8" name="Freeform 387">
                <a:extLst>
                  <a:ext uri="{FF2B5EF4-FFF2-40B4-BE49-F238E27FC236}">
                    <a16:creationId xmlns:a16="http://schemas.microsoft.com/office/drawing/2014/main" id="{7C0164AB-F276-4528-8577-77DA04E6F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5" y="3227"/>
                <a:ext cx="63" cy="168"/>
              </a:xfrm>
              <a:custGeom>
                <a:avLst/>
                <a:gdLst>
                  <a:gd name="T0" fmla="*/ 852 w 25"/>
                  <a:gd name="T1" fmla="*/ 456 h 63"/>
                  <a:gd name="T2" fmla="*/ 159 w 25"/>
                  <a:gd name="T3" fmla="*/ 3187 h 63"/>
                  <a:gd name="T4" fmla="*/ 882 w 25"/>
                  <a:gd name="T5" fmla="*/ 512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" h="63">
                    <a:moveTo>
                      <a:pt x="21" y="9"/>
                    </a:moveTo>
                    <a:cubicBezTo>
                      <a:pt x="0" y="0"/>
                      <a:pt x="1" y="52"/>
                      <a:pt x="4" y="63"/>
                    </a:cubicBezTo>
                    <a:cubicBezTo>
                      <a:pt x="19" y="52"/>
                      <a:pt x="25" y="28"/>
                      <a:pt x="22" y="1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9" name="Freeform 388">
                <a:extLst>
                  <a:ext uri="{FF2B5EF4-FFF2-40B4-BE49-F238E27FC236}">
                    <a16:creationId xmlns:a16="http://schemas.microsoft.com/office/drawing/2014/main" id="{A2068DA3-FABD-4985-9181-1313777AF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" y="3552"/>
                <a:ext cx="85" cy="125"/>
              </a:xfrm>
              <a:custGeom>
                <a:avLst/>
                <a:gdLst>
                  <a:gd name="T0" fmla="*/ 1145 w 34"/>
                  <a:gd name="T1" fmla="*/ 0 h 47"/>
                  <a:gd name="T2" fmla="*/ 238 w 34"/>
                  <a:gd name="T3" fmla="*/ 1351 h 47"/>
                  <a:gd name="T4" fmla="*/ 1145 w 34"/>
                  <a:gd name="T5" fmla="*/ 205 h 4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47">
                    <a:moveTo>
                      <a:pt x="29" y="0"/>
                    </a:moveTo>
                    <a:cubicBezTo>
                      <a:pt x="18" y="1"/>
                      <a:pt x="0" y="18"/>
                      <a:pt x="6" y="27"/>
                    </a:cubicBezTo>
                    <a:cubicBezTo>
                      <a:pt x="22" y="47"/>
                      <a:pt x="34" y="18"/>
                      <a:pt x="29" y="4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80" name="Freeform 389">
                <a:extLst>
                  <a:ext uri="{FF2B5EF4-FFF2-40B4-BE49-F238E27FC236}">
                    <a16:creationId xmlns:a16="http://schemas.microsoft.com/office/drawing/2014/main" id="{A856B072-4363-4DF0-A5F5-6C8088A77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0" y="3555"/>
                <a:ext cx="121" cy="96"/>
              </a:xfrm>
              <a:custGeom>
                <a:avLst/>
                <a:gdLst>
                  <a:gd name="T0" fmla="*/ 0 w 48"/>
                  <a:gd name="T1" fmla="*/ 1059 h 36"/>
                  <a:gd name="T2" fmla="*/ 1939 w 48"/>
                  <a:gd name="T3" fmla="*/ 1365 h 36"/>
                  <a:gd name="T4" fmla="*/ 1253 w 48"/>
                  <a:gd name="T5" fmla="*/ 307 h 36"/>
                  <a:gd name="T6" fmla="*/ 126 w 48"/>
                  <a:gd name="T7" fmla="*/ 968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36">
                    <a:moveTo>
                      <a:pt x="0" y="21"/>
                    </a:moveTo>
                    <a:cubicBezTo>
                      <a:pt x="8" y="31"/>
                      <a:pt x="39" y="36"/>
                      <a:pt x="48" y="27"/>
                    </a:cubicBezTo>
                    <a:cubicBezTo>
                      <a:pt x="45" y="20"/>
                      <a:pt x="38" y="9"/>
                      <a:pt x="31" y="6"/>
                    </a:cubicBezTo>
                    <a:cubicBezTo>
                      <a:pt x="19" y="0"/>
                      <a:pt x="10" y="9"/>
                      <a:pt x="3" y="19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81" name="Freeform 390">
                <a:extLst>
                  <a:ext uri="{FF2B5EF4-FFF2-40B4-BE49-F238E27FC236}">
                    <a16:creationId xmlns:a16="http://schemas.microsoft.com/office/drawing/2014/main" id="{C508E001-B3BF-4CCB-99BB-D86B1FCA6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" y="3051"/>
                <a:ext cx="125" cy="178"/>
              </a:xfrm>
              <a:custGeom>
                <a:avLst/>
                <a:gdLst>
                  <a:gd name="T0" fmla="*/ 0 w 50"/>
                  <a:gd name="T1" fmla="*/ 0 h 67"/>
                  <a:gd name="T2" fmla="*/ 1408 w 50"/>
                  <a:gd name="T3" fmla="*/ 1389 h 67"/>
                  <a:gd name="T4" fmla="*/ 1875 w 50"/>
                  <a:gd name="T5" fmla="*/ 2194 h 67"/>
                  <a:gd name="T6" fmla="*/ 1958 w 50"/>
                  <a:gd name="T7" fmla="*/ 3281 h 67"/>
                  <a:gd name="T8" fmla="*/ 1020 w 50"/>
                  <a:gd name="T9" fmla="*/ 2888 h 67"/>
                  <a:gd name="T10" fmla="*/ 1250 w 50"/>
                  <a:gd name="T11" fmla="*/ 1892 h 67"/>
                  <a:gd name="T12" fmla="*/ 283 w 50"/>
                  <a:gd name="T13" fmla="*/ 303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67">
                    <a:moveTo>
                      <a:pt x="0" y="0"/>
                    </a:moveTo>
                    <a:cubicBezTo>
                      <a:pt x="13" y="6"/>
                      <a:pt x="27" y="16"/>
                      <a:pt x="36" y="28"/>
                    </a:cubicBezTo>
                    <a:cubicBezTo>
                      <a:pt x="40" y="33"/>
                      <a:pt x="46" y="38"/>
                      <a:pt x="48" y="44"/>
                    </a:cubicBezTo>
                    <a:cubicBezTo>
                      <a:pt x="50" y="50"/>
                      <a:pt x="49" y="59"/>
                      <a:pt x="50" y="66"/>
                    </a:cubicBezTo>
                    <a:cubicBezTo>
                      <a:pt x="43" y="66"/>
                      <a:pt x="31" y="64"/>
                      <a:pt x="26" y="58"/>
                    </a:cubicBezTo>
                    <a:cubicBezTo>
                      <a:pt x="40" y="67"/>
                      <a:pt x="34" y="43"/>
                      <a:pt x="32" y="38"/>
                    </a:cubicBezTo>
                    <a:cubicBezTo>
                      <a:pt x="26" y="26"/>
                      <a:pt x="20" y="13"/>
                      <a:pt x="7" y="6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82" name="Freeform 391">
                <a:extLst>
                  <a:ext uri="{FF2B5EF4-FFF2-40B4-BE49-F238E27FC236}">
                    <a16:creationId xmlns:a16="http://schemas.microsoft.com/office/drawing/2014/main" id="{DC0EE943-82DD-469C-AF79-98A0891C2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" y="3112"/>
                <a:ext cx="53" cy="85"/>
              </a:xfrm>
              <a:custGeom>
                <a:avLst/>
                <a:gdLst>
                  <a:gd name="T0" fmla="*/ 0 w 21"/>
                  <a:gd name="T1" fmla="*/ 0 h 32"/>
                  <a:gd name="T2" fmla="*/ 853 w 21"/>
                  <a:gd name="T3" fmla="*/ 1594 h 32"/>
                  <a:gd name="T4" fmla="*/ 0 w 21"/>
                  <a:gd name="T5" fmla="*/ 0 h 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32">
                    <a:moveTo>
                      <a:pt x="0" y="0"/>
                    </a:moveTo>
                    <a:cubicBezTo>
                      <a:pt x="16" y="10"/>
                      <a:pt x="21" y="29"/>
                      <a:pt x="21" y="32"/>
                    </a:cubicBezTo>
                    <a:cubicBezTo>
                      <a:pt x="14" y="19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83" name="Freeform 392">
                <a:extLst>
                  <a:ext uri="{FF2B5EF4-FFF2-40B4-BE49-F238E27FC236}">
                    <a16:creationId xmlns:a16="http://schemas.microsoft.com/office/drawing/2014/main" id="{2A51E2EB-AFFE-4D72-BD6B-67A4AB45A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3" y="2581"/>
                <a:ext cx="155" cy="224"/>
              </a:xfrm>
              <a:custGeom>
                <a:avLst/>
                <a:gdLst>
                  <a:gd name="T0" fmla="*/ 1488 w 62"/>
                  <a:gd name="T1" fmla="*/ 4040 h 84"/>
                  <a:gd name="T2" fmla="*/ 0 w 62"/>
                  <a:gd name="T3" fmla="*/ 2979 h 84"/>
                  <a:gd name="T4" fmla="*/ 938 w 62"/>
                  <a:gd name="T5" fmla="*/ 3848 h 84"/>
                  <a:gd name="T6" fmla="*/ 2083 w 62"/>
                  <a:gd name="T7" fmla="*/ 2731 h 84"/>
                  <a:gd name="T8" fmla="*/ 1925 w 62"/>
                  <a:gd name="T9" fmla="*/ 661 h 84"/>
                  <a:gd name="T10" fmla="*/ 2083 w 62"/>
                  <a:gd name="T11" fmla="*/ 661 h 84"/>
                  <a:gd name="T12" fmla="*/ 2270 w 62"/>
                  <a:gd name="T13" fmla="*/ 2936 h 84"/>
                  <a:gd name="T14" fmla="*/ 1488 w 62"/>
                  <a:gd name="T15" fmla="*/ 404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2" h="84">
                    <a:moveTo>
                      <a:pt x="38" y="80"/>
                    </a:moveTo>
                    <a:cubicBezTo>
                      <a:pt x="24" y="84"/>
                      <a:pt x="8" y="79"/>
                      <a:pt x="0" y="59"/>
                    </a:cubicBezTo>
                    <a:cubicBezTo>
                      <a:pt x="10" y="67"/>
                      <a:pt x="13" y="76"/>
                      <a:pt x="24" y="76"/>
                    </a:cubicBezTo>
                    <a:cubicBezTo>
                      <a:pt x="34" y="76"/>
                      <a:pt x="51" y="69"/>
                      <a:pt x="53" y="54"/>
                    </a:cubicBezTo>
                    <a:cubicBezTo>
                      <a:pt x="54" y="44"/>
                      <a:pt x="56" y="31"/>
                      <a:pt x="49" y="13"/>
                    </a:cubicBezTo>
                    <a:cubicBezTo>
                      <a:pt x="45" y="5"/>
                      <a:pt x="46" y="0"/>
                      <a:pt x="53" y="13"/>
                    </a:cubicBezTo>
                    <a:cubicBezTo>
                      <a:pt x="59" y="25"/>
                      <a:pt x="62" y="41"/>
                      <a:pt x="58" y="58"/>
                    </a:cubicBezTo>
                    <a:cubicBezTo>
                      <a:pt x="55" y="72"/>
                      <a:pt x="47" y="77"/>
                      <a:pt x="38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84" name="Freeform 393">
                <a:extLst>
                  <a:ext uri="{FF2B5EF4-FFF2-40B4-BE49-F238E27FC236}">
                    <a16:creationId xmlns:a16="http://schemas.microsoft.com/office/drawing/2014/main" id="{6B208CFC-9B2A-4789-92D4-FE2277777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" y="2520"/>
                <a:ext cx="77" cy="384"/>
              </a:xfrm>
              <a:custGeom>
                <a:avLst/>
                <a:gdLst>
                  <a:gd name="T0" fmla="*/ 1177 w 31"/>
                  <a:gd name="T1" fmla="*/ 0 h 144"/>
                  <a:gd name="T2" fmla="*/ 340 w 31"/>
                  <a:gd name="T3" fmla="*/ 2936 h 144"/>
                  <a:gd name="T4" fmla="*/ 229 w 31"/>
                  <a:gd name="T5" fmla="*/ 5768 h 144"/>
                  <a:gd name="T6" fmla="*/ 691 w 31"/>
                  <a:gd name="T7" fmla="*/ 7224 h 144"/>
                  <a:gd name="T8" fmla="*/ 0 w 31"/>
                  <a:gd name="T9" fmla="*/ 5461 h 144"/>
                  <a:gd name="T10" fmla="*/ 1177 w 31"/>
                  <a:gd name="T11" fmla="*/ 0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144">
                    <a:moveTo>
                      <a:pt x="31" y="0"/>
                    </a:moveTo>
                    <a:cubicBezTo>
                      <a:pt x="23" y="14"/>
                      <a:pt x="9" y="45"/>
                      <a:pt x="9" y="58"/>
                    </a:cubicBezTo>
                    <a:cubicBezTo>
                      <a:pt x="8" y="71"/>
                      <a:pt x="6" y="101"/>
                      <a:pt x="6" y="114"/>
                    </a:cubicBezTo>
                    <a:cubicBezTo>
                      <a:pt x="6" y="127"/>
                      <a:pt x="7" y="140"/>
                      <a:pt x="18" y="143"/>
                    </a:cubicBezTo>
                    <a:cubicBezTo>
                      <a:pt x="6" y="144"/>
                      <a:pt x="1" y="135"/>
                      <a:pt x="0" y="108"/>
                    </a:cubicBezTo>
                    <a:cubicBezTo>
                      <a:pt x="0" y="53"/>
                      <a:pt x="11" y="2"/>
                      <a:pt x="31" y="0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85" name="Freeform 394">
                <a:extLst>
                  <a:ext uri="{FF2B5EF4-FFF2-40B4-BE49-F238E27FC236}">
                    <a16:creationId xmlns:a16="http://schemas.microsoft.com/office/drawing/2014/main" id="{44BAEB14-69F5-4B2A-BA57-75D7835DB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3" y="3061"/>
                <a:ext cx="155" cy="56"/>
              </a:xfrm>
              <a:custGeom>
                <a:avLst/>
                <a:gdLst>
                  <a:gd name="T0" fmla="*/ 0 w 62"/>
                  <a:gd name="T1" fmla="*/ 149 h 21"/>
                  <a:gd name="T2" fmla="*/ 1563 w 62"/>
                  <a:gd name="T3" fmla="*/ 661 h 21"/>
                  <a:gd name="T4" fmla="*/ 2425 w 62"/>
                  <a:gd name="T5" fmla="*/ 0 h 21"/>
                  <a:gd name="T6" fmla="*/ 1250 w 62"/>
                  <a:gd name="T7" fmla="*/ 1003 h 21"/>
                  <a:gd name="T8" fmla="*/ 0 w 62"/>
                  <a:gd name="T9" fmla="*/ 14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21">
                    <a:moveTo>
                      <a:pt x="0" y="3"/>
                    </a:moveTo>
                    <a:cubicBezTo>
                      <a:pt x="12" y="13"/>
                      <a:pt x="31" y="17"/>
                      <a:pt x="40" y="13"/>
                    </a:cubicBezTo>
                    <a:cubicBezTo>
                      <a:pt x="49" y="10"/>
                      <a:pt x="62" y="0"/>
                      <a:pt x="62" y="0"/>
                    </a:cubicBezTo>
                    <a:cubicBezTo>
                      <a:pt x="52" y="14"/>
                      <a:pt x="40" y="21"/>
                      <a:pt x="32" y="20"/>
                    </a:cubicBezTo>
                    <a:cubicBezTo>
                      <a:pt x="23" y="19"/>
                      <a:pt x="6" y="19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86" name="Freeform 395">
                <a:extLst>
                  <a:ext uri="{FF2B5EF4-FFF2-40B4-BE49-F238E27FC236}">
                    <a16:creationId xmlns:a16="http://schemas.microsoft.com/office/drawing/2014/main" id="{F32BACFA-EDDE-40EE-A642-0B94882B6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3229"/>
                <a:ext cx="162" cy="115"/>
              </a:xfrm>
              <a:custGeom>
                <a:avLst/>
                <a:gdLst>
                  <a:gd name="T0" fmla="*/ 0 w 65"/>
                  <a:gd name="T1" fmla="*/ 0 h 43"/>
                  <a:gd name="T2" fmla="*/ 2510 w 65"/>
                  <a:gd name="T3" fmla="*/ 457 h 43"/>
                  <a:gd name="T4" fmla="*/ 0 w 65"/>
                  <a:gd name="T5" fmla="*/ 0 h 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43">
                    <a:moveTo>
                      <a:pt x="0" y="0"/>
                    </a:moveTo>
                    <a:cubicBezTo>
                      <a:pt x="11" y="21"/>
                      <a:pt x="49" y="35"/>
                      <a:pt x="65" y="9"/>
                    </a:cubicBezTo>
                    <a:cubicBezTo>
                      <a:pt x="59" y="28"/>
                      <a:pt x="19" y="4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87" name="Freeform 396">
                <a:extLst>
                  <a:ext uri="{FF2B5EF4-FFF2-40B4-BE49-F238E27FC236}">
                    <a16:creationId xmlns:a16="http://schemas.microsoft.com/office/drawing/2014/main" id="{862C4D50-5414-486F-AC3F-6FEB676E4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181"/>
                <a:ext cx="73" cy="96"/>
              </a:xfrm>
              <a:custGeom>
                <a:avLst/>
                <a:gdLst>
                  <a:gd name="T0" fmla="*/ 0 w 29"/>
                  <a:gd name="T1" fmla="*/ 0 h 36"/>
                  <a:gd name="T2" fmla="*/ 1040 w 29"/>
                  <a:gd name="T3" fmla="*/ 760 h 36"/>
                  <a:gd name="T4" fmla="*/ 284 w 29"/>
                  <a:gd name="T5" fmla="*/ 1821 h 36"/>
                  <a:gd name="T6" fmla="*/ 639 w 29"/>
                  <a:gd name="T7" fmla="*/ 853 h 36"/>
                  <a:gd name="T8" fmla="*/ 159 w 29"/>
                  <a:gd name="T9" fmla="*/ 93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36">
                    <a:moveTo>
                      <a:pt x="0" y="0"/>
                    </a:moveTo>
                    <a:cubicBezTo>
                      <a:pt x="8" y="2"/>
                      <a:pt x="23" y="6"/>
                      <a:pt x="26" y="15"/>
                    </a:cubicBezTo>
                    <a:cubicBezTo>
                      <a:pt x="29" y="27"/>
                      <a:pt x="18" y="34"/>
                      <a:pt x="7" y="36"/>
                    </a:cubicBezTo>
                    <a:cubicBezTo>
                      <a:pt x="14" y="34"/>
                      <a:pt x="17" y="24"/>
                      <a:pt x="16" y="17"/>
                    </a:cubicBezTo>
                    <a:cubicBezTo>
                      <a:pt x="14" y="9"/>
                      <a:pt x="8" y="8"/>
                      <a:pt x="4" y="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88" name="Freeform 397">
                <a:extLst>
                  <a:ext uri="{FF2B5EF4-FFF2-40B4-BE49-F238E27FC236}">
                    <a16:creationId xmlns:a16="http://schemas.microsoft.com/office/drawing/2014/main" id="{BD08BD06-5D6B-45B8-8ED1-187449886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3037"/>
                <a:ext cx="58" cy="118"/>
              </a:xfrm>
              <a:custGeom>
                <a:avLst/>
                <a:gdLst>
                  <a:gd name="T0" fmla="*/ 719 w 23"/>
                  <a:gd name="T1" fmla="*/ 56 h 44"/>
                  <a:gd name="T2" fmla="*/ 159 w 23"/>
                  <a:gd name="T3" fmla="*/ 620 h 44"/>
                  <a:gd name="T4" fmla="*/ 285 w 23"/>
                  <a:gd name="T5" fmla="*/ 1663 h 44"/>
                  <a:gd name="T6" fmla="*/ 802 w 23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44">
                    <a:moveTo>
                      <a:pt x="18" y="1"/>
                    </a:moveTo>
                    <a:cubicBezTo>
                      <a:pt x="12" y="4"/>
                      <a:pt x="8" y="7"/>
                      <a:pt x="4" y="12"/>
                    </a:cubicBezTo>
                    <a:cubicBezTo>
                      <a:pt x="0" y="18"/>
                      <a:pt x="0" y="27"/>
                      <a:pt x="7" y="32"/>
                    </a:cubicBezTo>
                    <a:cubicBezTo>
                      <a:pt x="23" y="44"/>
                      <a:pt x="23" y="8"/>
                      <a:pt x="20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89" name="Freeform 398">
                <a:extLst>
                  <a:ext uri="{FF2B5EF4-FFF2-40B4-BE49-F238E27FC236}">
                    <a16:creationId xmlns:a16="http://schemas.microsoft.com/office/drawing/2014/main" id="{FD402F86-51FC-4B81-8393-482591833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3" y="3240"/>
                <a:ext cx="57" cy="101"/>
              </a:xfrm>
              <a:custGeom>
                <a:avLst/>
                <a:gdLst>
                  <a:gd name="T0" fmla="*/ 154 w 23"/>
                  <a:gd name="T1" fmla="*/ 805 h 38"/>
                  <a:gd name="T2" fmla="*/ 104 w 23"/>
                  <a:gd name="T3" fmla="*/ 1688 h 38"/>
                  <a:gd name="T4" fmla="*/ 639 w 23"/>
                  <a:gd name="T5" fmla="*/ 1053 h 38"/>
                  <a:gd name="T6" fmla="*/ 711 w 23"/>
                  <a:gd name="T7" fmla="*/ 205 h 38"/>
                  <a:gd name="T8" fmla="*/ 183 w 23"/>
                  <a:gd name="T9" fmla="*/ 60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38">
                    <a:moveTo>
                      <a:pt x="4" y="16"/>
                    </a:moveTo>
                    <a:cubicBezTo>
                      <a:pt x="3" y="19"/>
                      <a:pt x="0" y="32"/>
                      <a:pt x="3" y="34"/>
                    </a:cubicBezTo>
                    <a:cubicBezTo>
                      <a:pt x="8" y="38"/>
                      <a:pt x="16" y="24"/>
                      <a:pt x="17" y="21"/>
                    </a:cubicBezTo>
                    <a:cubicBezTo>
                      <a:pt x="19" y="18"/>
                      <a:pt x="23" y="7"/>
                      <a:pt x="19" y="4"/>
                    </a:cubicBezTo>
                    <a:cubicBezTo>
                      <a:pt x="13" y="0"/>
                      <a:pt x="5" y="7"/>
                      <a:pt x="5" y="1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90" name="Freeform 399">
                <a:extLst>
                  <a:ext uri="{FF2B5EF4-FFF2-40B4-BE49-F238E27FC236}">
                    <a16:creationId xmlns:a16="http://schemas.microsoft.com/office/drawing/2014/main" id="{0A4AFFEA-54A6-4C0B-A721-3C3501548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3435"/>
                <a:ext cx="85" cy="152"/>
              </a:xfrm>
              <a:custGeom>
                <a:avLst/>
                <a:gdLst>
                  <a:gd name="T0" fmla="*/ 0 w 34"/>
                  <a:gd name="T1" fmla="*/ 1728 h 57"/>
                  <a:gd name="T2" fmla="*/ 1220 w 34"/>
                  <a:gd name="T3" fmla="*/ 2880 h 57"/>
                  <a:gd name="T4" fmla="*/ 783 w 34"/>
                  <a:gd name="T5" fmla="*/ 1421 h 57"/>
                  <a:gd name="T6" fmla="*/ 1300 w 34"/>
                  <a:gd name="T7" fmla="*/ 512 h 57"/>
                  <a:gd name="T8" fmla="*/ 750 w 34"/>
                  <a:gd name="T9" fmla="*/ 248 h 57"/>
                  <a:gd name="T10" fmla="*/ 550 w 34"/>
                  <a:gd name="T11" fmla="*/ 819 h 57"/>
                  <a:gd name="T12" fmla="*/ 158 w 34"/>
                  <a:gd name="T13" fmla="*/ 1515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57">
                    <a:moveTo>
                      <a:pt x="0" y="34"/>
                    </a:moveTo>
                    <a:cubicBezTo>
                      <a:pt x="3" y="41"/>
                      <a:pt x="22" y="57"/>
                      <a:pt x="31" y="57"/>
                    </a:cubicBezTo>
                    <a:cubicBezTo>
                      <a:pt x="27" y="53"/>
                      <a:pt x="19" y="34"/>
                      <a:pt x="20" y="28"/>
                    </a:cubicBezTo>
                    <a:cubicBezTo>
                      <a:pt x="22" y="20"/>
                      <a:pt x="32" y="17"/>
                      <a:pt x="33" y="10"/>
                    </a:cubicBezTo>
                    <a:cubicBezTo>
                      <a:pt x="34" y="2"/>
                      <a:pt x="23" y="0"/>
                      <a:pt x="19" y="5"/>
                    </a:cubicBezTo>
                    <a:cubicBezTo>
                      <a:pt x="17" y="7"/>
                      <a:pt x="15" y="13"/>
                      <a:pt x="14" y="16"/>
                    </a:cubicBezTo>
                    <a:cubicBezTo>
                      <a:pt x="13" y="20"/>
                      <a:pt x="6" y="27"/>
                      <a:pt x="4" y="3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91" name="Freeform 400">
                <a:extLst>
                  <a:ext uri="{FF2B5EF4-FFF2-40B4-BE49-F238E27FC236}">
                    <a16:creationId xmlns:a16="http://schemas.microsoft.com/office/drawing/2014/main" id="{B1F4B9A1-2E32-4412-AF3B-757BED269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" y="2691"/>
                <a:ext cx="100" cy="101"/>
              </a:xfrm>
              <a:custGeom>
                <a:avLst/>
                <a:gdLst>
                  <a:gd name="T0" fmla="*/ 908 w 40"/>
                  <a:gd name="T1" fmla="*/ 0 h 38"/>
                  <a:gd name="T2" fmla="*/ 238 w 40"/>
                  <a:gd name="T3" fmla="*/ 601 h 38"/>
                  <a:gd name="T4" fmla="*/ 83 w 40"/>
                  <a:gd name="T5" fmla="*/ 1837 h 38"/>
                  <a:gd name="T6" fmla="*/ 1563 w 40"/>
                  <a:gd name="T7" fmla="*/ 750 h 38"/>
                  <a:gd name="T8" fmla="*/ 708 w 40"/>
                  <a:gd name="T9" fmla="*/ 1087 h 38"/>
                  <a:gd name="T10" fmla="*/ 1020 w 40"/>
                  <a:gd name="T11" fmla="*/ 56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38">
                    <a:moveTo>
                      <a:pt x="23" y="0"/>
                    </a:moveTo>
                    <a:cubicBezTo>
                      <a:pt x="17" y="2"/>
                      <a:pt x="10" y="6"/>
                      <a:pt x="6" y="12"/>
                    </a:cubicBezTo>
                    <a:cubicBezTo>
                      <a:pt x="4" y="16"/>
                      <a:pt x="0" y="32"/>
                      <a:pt x="2" y="37"/>
                    </a:cubicBezTo>
                    <a:cubicBezTo>
                      <a:pt x="8" y="38"/>
                      <a:pt x="37" y="21"/>
                      <a:pt x="40" y="15"/>
                    </a:cubicBezTo>
                    <a:cubicBezTo>
                      <a:pt x="36" y="18"/>
                      <a:pt x="22" y="29"/>
                      <a:pt x="18" y="22"/>
                    </a:cubicBezTo>
                    <a:cubicBezTo>
                      <a:pt x="15" y="16"/>
                      <a:pt x="21" y="3"/>
                      <a:pt x="26" y="1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92" name="Freeform 401">
                <a:extLst>
                  <a:ext uri="{FF2B5EF4-FFF2-40B4-BE49-F238E27FC236}">
                    <a16:creationId xmlns:a16="http://schemas.microsoft.com/office/drawing/2014/main" id="{22C5E419-82C7-40D8-BC69-C24F68B62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2757"/>
                <a:ext cx="95" cy="88"/>
              </a:xfrm>
              <a:custGeom>
                <a:avLst/>
                <a:gdLst>
                  <a:gd name="T0" fmla="*/ 0 w 38"/>
                  <a:gd name="T1" fmla="*/ 1365 h 33"/>
                  <a:gd name="T2" fmla="*/ 750 w 38"/>
                  <a:gd name="T3" fmla="*/ 1672 h 33"/>
                  <a:gd name="T4" fmla="*/ 1458 w 38"/>
                  <a:gd name="T5" fmla="*/ 0 h 33"/>
                  <a:gd name="T6" fmla="*/ 470 w 38"/>
                  <a:gd name="T7" fmla="*/ 397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33">
                    <a:moveTo>
                      <a:pt x="0" y="27"/>
                    </a:moveTo>
                    <a:cubicBezTo>
                      <a:pt x="3" y="12"/>
                      <a:pt x="26" y="17"/>
                      <a:pt x="19" y="33"/>
                    </a:cubicBezTo>
                    <a:cubicBezTo>
                      <a:pt x="28" y="27"/>
                      <a:pt x="38" y="10"/>
                      <a:pt x="37" y="0"/>
                    </a:cubicBezTo>
                    <a:cubicBezTo>
                      <a:pt x="29" y="1"/>
                      <a:pt x="18" y="3"/>
                      <a:pt x="12" y="8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93" name="Freeform 402">
                <a:extLst>
                  <a:ext uri="{FF2B5EF4-FFF2-40B4-BE49-F238E27FC236}">
                    <a16:creationId xmlns:a16="http://schemas.microsoft.com/office/drawing/2014/main" id="{06D4AE43-F4C8-4F4B-B967-F2D7A377C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" y="2981"/>
                <a:ext cx="30" cy="40"/>
              </a:xfrm>
              <a:custGeom>
                <a:avLst/>
                <a:gdLst>
                  <a:gd name="T0" fmla="*/ 0 w 12"/>
                  <a:gd name="T1" fmla="*/ 93 h 15"/>
                  <a:gd name="T2" fmla="*/ 238 w 12"/>
                  <a:gd name="T3" fmla="*/ 760 h 15"/>
                  <a:gd name="T4" fmla="*/ 470 w 12"/>
                  <a:gd name="T5" fmla="*/ 149 h 15"/>
                  <a:gd name="T6" fmla="*/ 83 w 12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5">
                    <a:moveTo>
                      <a:pt x="0" y="2"/>
                    </a:moveTo>
                    <a:cubicBezTo>
                      <a:pt x="0" y="8"/>
                      <a:pt x="3" y="11"/>
                      <a:pt x="6" y="15"/>
                    </a:cubicBezTo>
                    <a:cubicBezTo>
                      <a:pt x="5" y="9"/>
                      <a:pt x="6" y="6"/>
                      <a:pt x="12" y="3"/>
                    </a:cubicBezTo>
                    <a:cubicBezTo>
                      <a:pt x="9" y="2"/>
                      <a:pt x="6" y="1"/>
                      <a:pt x="2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94" name="Freeform 403">
                <a:extLst>
                  <a:ext uri="{FF2B5EF4-FFF2-40B4-BE49-F238E27FC236}">
                    <a16:creationId xmlns:a16="http://schemas.microsoft.com/office/drawing/2014/main" id="{9190E0F7-AB62-49D4-8005-53959A1AC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3027"/>
                <a:ext cx="160" cy="221"/>
              </a:xfrm>
              <a:custGeom>
                <a:avLst/>
                <a:gdLst>
                  <a:gd name="T0" fmla="*/ 283 w 64"/>
                  <a:gd name="T1" fmla="*/ 0 h 83"/>
                  <a:gd name="T2" fmla="*/ 938 w 64"/>
                  <a:gd name="T3" fmla="*/ 3722 h 83"/>
                  <a:gd name="T4" fmla="*/ 2113 w 64"/>
                  <a:gd name="T5" fmla="*/ 3962 h 83"/>
                  <a:gd name="T6" fmla="*/ 2000 w 64"/>
                  <a:gd name="T7" fmla="*/ 2814 h 83"/>
                  <a:gd name="T8" fmla="*/ 1563 w 64"/>
                  <a:gd name="T9" fmla="*/ 1419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83">
                    <a:moveTo>
                      <a:pt x="7" y="0"/>
                    </a:moveTo>
                    <a:cubicBezTo>
                      <a:pt x="0" y="23"/>
                      <a:pt x="12" y="56"/>
                      <a:pt x="24" y="74"/>
                    </a:cubicBezTo>
                    <a:cubicBezTo>
                      <a:pt x="29" y="81"/>
                      <a:pt x="44" y="83"/>
                      <a:pt x="54" y="79"/>
                    </a:cubicBezTo>
                    <a:cubicBezTo>
                      <a:pt x="64" y="74"/>
                      <a:pt x="53" y="63"/>
                      <a:pt x="51" y="56"/>
                    </a:cubicBezTo>
                    <a:cubicBezTo>
                      <a:pt x="47" y="47"/>
                      <a:pt x="47" y="36"/>
                      <a:pt x="40" y="28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95" name="Freeform 404">
                <a:extLst>
                  <a:ext uri="{FF2B5EF4-FFF2-40B4-BE49-F238E27FC236}">
                    <a16:creationId xmlns:a16="http://schemas.microsoft.com/office/drawing/2014/main" id="{8DD829DC-58EB-41E1-A2B5-865DFBBA5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" y="3549"/>
                <a:ext cx="50" cy="94"/>
              </a:xfrm>
              <a:custGeom>
                <a:avLst/>
                <a:gdLst>
                  <a:gd name="T0" fmla="*/ 675 w 20"/>
                  <a:gd name="T1" fmla="*/ 0 h 35"/>
                  <a:gd name="T2" fmla="*/ 83 w 20"/>
                  <a:gd name="T3" fmla="*/ 462 h 35"/>
                  <a:gd name="T4" fmla="*/ 313 w 20"/>
                  <a:gd name="T5" fmla="*/ 1413 h 35"/>
                  <a:gd name="T6" fmla="*/ 675 w 20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35">
                    <a:moveTo>
                      <a:pt x="17" y="0"/>
                    </a:moveTo>
                    <a:cubicBezTo>
                      <a:pt x="14" y="3"/>
                      <a:pt x="4" y="5"/>
                      <a:pt x="2" y="9"/>
                    </a:cubicBezTo>
                    <a:cubicBezTo>
                      <a:pt x="0" y="12"/>
                      <a:pt x="4" y="25"/>
                      <a:pt x="8" y="27"/>
                    </a:cubicBezTo>
                    <a:cubicBezTo>
                      <a:pt x="20" y="35"/>
                      <a:pt x="19" y="7"/>
                      <a:pt x="17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96" name="Freeform 405">
                <a:extLst>
                  <a:ext uri="{FF2B5EF4-FFF2-40B4-BE49-F238E27FC236}">
                    <a16:creationId xmlns:a16="http://schemas.microsoft.com/office/drawing/2014/main" id="{C2C4941C-638A-4355-980B-D35F195CF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" y="3568"/>
                <a:ext cx="77" cy="67"/>
              </a:xfrm>
              <a:custGeom>
                <a:avLst/>
                <a:gdLst>
                  <a:gd name="T0" fmla="*/ 1177 w 31"/>
                  <a:gd name="T1" fmla="*/ 94 h 25"/>
                  <a:gd name="T2" fmla="*/ 951 w 31"/>
                  <a:gd name="T3" fmla="*/ 1292 h 25"/>
                  <a:gd name="T4" fmla="*/ 104 w 31"/>
                  <a:gd name="T5" fmla="*/ 769 h 25"/>
                  <a:gd name="T6" fmla="*/ 951 w 31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25">
                    <a:moveTo>
                      <a:pt x="31" y="2"/>
                    </a:moveTo>
                    <a:cubicBezTo>
                      <a:pt x="20" y="0"/>
                      <a:pt x="19" y="18"/>
                      <a:pt x="25" y="25"/>
                    </a:cubicBezTo>
                    <a:cubicBezTo>
                      <a:pt x="22" y="25"/>
                      <a:pt x="4" y="19"/>
                      <a:pt x="3" y="15"/>
                    </a:cubicBezTo>
                    <a:cubicBezTo>
                      <a:pt x="0" y="3"/>
                      <a:pt x="19" y="0"/>
                      <a:pt x="25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97" name="Freeform 406">
                <a:extLst>
                  <a:ext uri="{FF2B5EF4-FFF2-40B4-BE49-F238E27FC236}">
                    <a16:creationId xmlns:a16="http://schemas.microsoft.com/office/drawing/2014/main" id="{F2F70C6B-7E1D-4200-81DE-5EA62A5C4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5" y="2651"/>
                <a:ext cx="100" cy="133"/>
              </a:xfrm>
              <a:custGeom>
                <a:avLst/>
                <a:gdLst>
                  <a:gd name="T0" fmla="*/ 0 w 40"/>
                  <a:gd name="T1" fmla="*/ 1508 h 50"/>
                  <a:gd name="T2" fmla="*/ 1220 w 40"/>
                  <a:gd name="T3" fmla="*/ 1846 h 50"/>
                  <a:gd name="T4" fmla="*/ 1063 w 40"/>
                  <a:gd name="T5" fmla="*/ 0 h 50"/>
                  <a:gd name="T6" fmla="*/ 520 w 40"/>
                  <a:gd name="T7" fmla="*/ 1508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" h="50">
                    <a:moveTo>
                      <a:pt x="0" y="30"/>
                    </a:moveTo>
                    <a:cubicBezTo>
                      <a:pt x="8" y="42"/>
                      <a:pt x="20" y="50"/>
                      <a:pt x="31" y="37"/>
                    </a:cubicBezTo>
                    <a:cubicBezTo>
                      <a:pt x="40" y="27"/>
                      <a:pt x="40" y="6"/>
                      <a:pt x="27" y="0"/>
                    </a:cubicBezTo>
                    <a:cubicBezTo>
                      <a:pt x="30" y="13"/>
                      <a:pt x="32" y="31"/>
                      <a:pt x="13" y="30"/>
                    </a:cubicBezTo>
                  </a:path>
                </a:pathLst>
              </a:custGeom>
              <a:solidFill>
                <a:srgbClr val="D4A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98" name="Freeform 407">
                <a:extLst>
                  <a:ext uri="{FF2B5EF4-FFF2-40B4-BE49-F238E27FC236}">
                    <a16:creationId xmlns:a16="http://schemas.microsoft.com/office/drawing/2014/main" id="{B3317581-D461-40C9-8A08-4C2B7A0D1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7" y="3459"/>
                <a:ext cx="98" cy="130"/>
              </a:xfrm>
              <a:custGeom>
                <a:avLst/>
                <a:gdLst>
                  <a:gd name="T0" fmla="*/ 0 w 39"/>
                  <a:gd name="T1" fmla="*/ 56 h 49"/>
                  <a:gd name="T2" fmla="*/ 239 w 39"/>
                  <a:gd name="T3" fmla="*/ 2428 h 49"/>
                  <a:gd name="T4" fmla="*/ 1553 w 39"/>
                  <a:gd name="T5" fmla="*/ 1141 h 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" h="49">
                    <a:moveTo>
                      <a:pt x="0" y="1"/>
                    </a:moveTo>
                    <a:cubicBezTo>
                      <a:pt x="16" y="0"/>
                      <a:pt x="18" y="40"/>
                      <a:pt x="6" y="49"/>
                    </a:cubicBezTo>
                    <a:cubicBezTo>
                      <a:pt x="18" y="42"/>
                      <a:pt x="28" y="30"/>
                      <a:pt x="39" y="23"/>
                    </a:cubicBezTo>
                  </a:path>
                </a:pathLst>
              </a:custGeom>
              <a:solidFill>
                <a:srgbClr val="D4A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99" name="Freeform 408">
                <a:extLst>
                  <a:ext uri="{FF2B5EF4-FFF2-40B4-BE49-F238E27FC236}">
                    <a16:creationId xmlns:a16="http://schemas.microsoft.com/office/drawing/2014/main" id="{0F0A4A46-AF8B-43D6-8D0B-3DD12BA0E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0" y="3613"/>
                <a:ext cx="90" cy="78"/>
              </a:xfrm>
              <a:custGeom>
                <a:avLst/>
                <a:gdLst>
                  <a:gd name="T0" fmla="*/ 595 w 36"/>
                  <a:gd name="T1" fmla="*/ 312 h 29"/>
                  <a:gd name="T2" fmla="*/ 0 w 36"/>
                  <a:gd name="T3" fmla="*/ 1520 h 29"/>
                  <a:gd name="T4" fmla="*/ 1175 w 36"/>
                  <a:gd name="T5" fmla="*/ 1302 h 29"/>
                  <a:gd name="T6" fmla="*/ 1408 w 36"/>
                  <a:gd name="T7" fmla="*/ 527 h 29"/>
                  <a:gd name="T8" fmla="*/ 595 w 3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29">
                    <a:moveTo>
                      <a:pt x="15" y="6"/>
                    </a:moveTo>
                    <a:cubicBezTo>
                      <a:pt x="7" y="10"/>
                      <a:pt x="2" y="19"/>
                      <a:pt x="0" y="29"/>
                    </a:cubicBezTo>
                    <a:cubicBezTo>
                      <a:pt x="7" y="24"/>
                      <a:pt x="22" y="25"/>
                      <a:pt x="30" y="25"/>
                    </a:cubicBezTo>
                    <a:cubicBezTo>
                      <a:pt x="16" y="23"/>
                      <a:pt x="29" y="12"/>
                      <a:pt x="36" y="10"/>
                    </a:cubicBezTo>
                    <a:cubicBezTo>
                      <a:pt x="30" y="6"/>
                      <a:pt x="22" y="2"/>
                      <a:pt x="15" y="0"/>
                    </a:cubicBezTo>
                  </a:path>
                </a:pathLst>
              </a:custGeom>
              <a:solidFill>
                <a:srgbClr val="D4A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00" name="Freeform 409">
                <a:extLst>
                  <a:ext uri="{FF2B5EF4-FFF2-40B4-BE49-F238E27FC236}">
                    <a16:creationId xmlns:a16="http://schemas.microsoft.com/office/drawing/2014/main" id="{E2A4037F-D6B2-445D-974C-7F466DF6B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3" y="2893"/>
                <a:ext cx="122" cy="110"/>
              </a:xfrm>
              <a:custGeom>
                <a:avLst/>
                <a:gdLst>
                  <a:gd name="T0" fmla="*/ 0 w 49"/>
                  <a:gd name="T1" fmla="*/ 987 h 41"/>
                  <a:gd name="T2" fmla="*/ 1190 w 49"/>
                  <a:gd name="T3" fmla="*/ 56 h 41"/>
                  <a:gd name="T4" fmla="*/ 1885 w 49"/>
                  <a:gd name="T5" fmla="*/ 2122 h 41"/>
                  <a:gd name="T6" fmla="*/ 1078 w 49"/>
                  <a:gd name="T7" fmla="*/ 1296 h 41"/>
                  <a:gd name="T8" fmla="*/ 30 w 49"/>
                  <a:gd name="T9" fmla="*/ 987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1">
                    <a:moveTo>
                      <a:pt x="0" y="19"/>
                    </a:moveTo>
                    <a:cubicBezTo>
                      <a:pt x="1" y="12"/>
                      <a:pt x="22" y="0"/>
                      <a:pt x="31" y="1"/>
                    </a:cubicBezTo>
                    <a:cubicBezTo>
                      <a:pt x="34" y="14"/>
                      <a:pt x="43" y="29"/>
                      <a:pt x="49" y="41"/>
                    </a:cubicBezTo>
                    <a:cubicBezTo>
                      <a:pt x="41" y="37"/>
                      <a:pt x="37" y="29"/>
                      <a:pt x="28" y="25"/>
                    </a:cubicBezTo>
                    <a:cubicBezTo>
                      <a:pt x="22" y="22"/>
                      <a:pt x="9" y="17"/>
                      <a:pt x="1" y="19"/>
                    </a:cubicBezTo>
                  </a:path>
                </a:pathLst>
              </a:custGeom>
              <a:solidFill>
                <a:srgbClr val="D4A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01" name="Freeform 410">
                <a:extLst>
                  <a:ext uri="{FF2B5EF4-FFF2-40B4-BE49-F238E27FC236}">
                    <a16:creationId xmlns:a16="http://schemas.microsoft.com/office/drawing/2014/main" id="{B7CE9D5E-3F64-4497-88BD-9C3FF4248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3" y="2877"/>
                <a:ext cx="135" cy="48"/>
              </a:xfrm>
              <a:custGeom>
                <a:avLst/>
                <a:gdLst>
                  <a:gd name="T0" fmla="*/ 2113 w 54"/>
                  <a:gd name="T1" fmla="*/ 704 h 18"/>
                  <a:gd name="T2" fmla="*/ 0 w 54"/>
                  <a:gd name="T3" fmla="*/ 909 h 18"/>
                  <a:gd name="T4" fmla="*/ 2113 w 54"/>
                  <a:gd name="T5" fmla="*/ 704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18">
                    <a:moveTo>
                      <a:pt x="54" y="14"/>
                    </a:moveTo>
                    <a:cubicBezTo>
                      <a:pt x="32" y="0"/>
                      <a:pt x="10" y="3"/>
                      <a:pt x="0" y="18"/>
                    </a:cubicBezTo>
                    <a:cubicBezTo>
                      <a:pt x="12" y="12"/>
                      <a:pt x="40" y="7"/>
                      <a:pt x="54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02" name="Freeform 411">
                <a:extLst>
                  <a:ext uri="{FF2B5EF4-FFF2-40B4-BE49-F238E27FC236}">
                    <a16:creationId xmlns:a16="http://schemas.microsoft.com/office/drawing/2014/main" id="{90A4D9CB-3982-4D98-B503-025FF63C6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5" y="3099"/>
                <a:ext cx="150" cy="170"/>
              </a:xfrm>
              <a:custGeom>
                <a:avLst/>
                <a:gdLst>
                  <a:gd name="T0" fmla="*/ 363 w 60"/>
                  <a:gd name="T1" fmla="*/ 93 h 64"/>
                  <a:gd name="T2" fmla="*/ 50 w 60"/>
                  <a:gd name="T3" fmla="*/ 1201 h 64"/>
                  <a:gd name="T4" fmla="*/ 438 w 60"/>
                  <a:gd name="T5" fmla="*/ 2194 h 64"/>
                  <a:gd name="T6" fmla="*/ 1375 w 60"/>
                  <a:gd name="T7" fmla="*/ 2739 h 64"/>
                  <a:gd name="T8" fmla="*/ 2345 w 60"/>
                  <a:gd name="T9" fmla="*/ 3190 h 64"/>
                  <a:gd name="T10" fmla="*/ 1613 w 60"/>
                  <a:gd name="T11" fmla="*/ 1142 h 64"/>
                  <a:gd name="T12" fmla="*/ 363 w 60"/>
                  <a:gd name="T13" fmla="*/ 56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64">
                    <a:moveTo>
                      <a:pt x="9" y="2"/>
                    </a:moveTo>
                    <a:cubicBezTo>
                      <a:pt x="3" y="6"/>
                      <a:pt x="1" y="18"/>
                      <a:pt x="1" y="24"/>
                    </a:cubicBezTo>
                    <a:cubicBezTo>
                      <a:pt x="0" y="33"/>
                      <a:pt x="4" y="39"/>
                      <a:pt x="11" y="44"/>
                    </a:cubicBezTo>
                    <a:cubicBezTo>
                      <a:pt x="19" y="50"/>
                      <a:pt x="26" y="52"/>
                      <a:pt x="35" y="55"/>
                    </a:cubicBezTo>
                    <a:cubicBezTo>
                      <a:pt x="42" y="57"/>
                      <a:pt x="52" y="63"/>
                      <a:pt x="60" y="64"/>
                    </a:cubicBezTo>
                    <a:cubicBezTo>
                      <a:pt x="51" y="51"/>
                      <a:pt x="49" y="35"/>
                      <a:pt x="41" y="23"/>
                    </a:cubicBezTo>
                    <a:cubicBezTo>
                      <a:pt x="35" y="13"/>
                      <a:pt x="18" y="0"/>
                      <a:pt x="9" y="1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03" name="Freeform 412">
                <a:extLst>
                  <a:ext uri="{FF2B5EF4-FFF2-40B4-BE49-F238E27FC236}">
                    <a16:creationId xmlns:a16="http://schemas.microsoft.com/office/drawing/2014/main" id="{DDA295EB-3B75-4B64-AE9E-AE2E40319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" y="3091"/>
                <a:ext cx="115" cy="152"/>
              </a:xfrm>
              <a:custGeom>
                <a:avLst/>
                <a:gdLst>
                  <a:gd name="T0" fmla="*/ 1800 w 46"/>
                  <a:gd name="T1" fmla="*/ 1763 h 57"/>
                  <a:gd name="T2" fmla="*/ 625 w 46"/>
                  <a:gd name="T3" fmla="*/ 1160 h 57"/>
                  <a:gd name="T4" fmla="*/ 625 w 46"/>
                  <a:gd name="T5" fmla="*/ 2219 h 57"/>
                  <a:gd name="T6" fmla="*/ 1250 w 46"/>
                  <a:gd name="T7" fmla="*/ 2880 h 57"/>
                  <a:gd name="T8" fmla="*/ 125 w 46"/>
                  <a:gd name="T9" fmla="*/ 1216 h 57"/>
                  <a:gd name="T10" fmla="*/ 395 w 46"/>
                  <a:gd name="T11" fmla="*/ 149 h 57"/>
                  <a:gd name="T12" fmla="*/ 1333 w 46"/>
                  <a:gd name="T13" fmla="*/ 968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57">
                    <a:moveTo>
                      <a:pt x="46" y="35"/>
                    </a:moveTo>
                    <a:cubicBezTo>
                      <a:pt x="42" y="25"/>
                      <a:pt x="26" y="12"/>
                      <a:pt x="16" y="23"/>
                    </a:cubicBezTo>
                    <a:cubicBezTo>
                      <a:pt x="11" y="29"/>
                      <a:pt x="13" y="38"/>
                      <a:pt x="16" y="44"/>
                    </a:cubicBezTo>
                    <a:cubicBezTo>
                      <a:pt x="20" y="51"/>
                      <a:pt x="26" y="53"/>
                      <a:pt x="32" y="57"/>
                    </a:cubicBezTo>
                    <a:cubicBezTo>
                      <a:pt x="14" y="55"/>
                      <a:pt x="0" y="42"/>
                      <a:pt x="3" y="24"/>
                    </a:cubicBezTo>
                    <a:cubicBezTo>
                      <a:pt x="3" y="20"/>
                      <a:pt x="5" y="4"/>
                      <a:pt x="10" y="3"/>
                    </a:cubicBezTo>
                    <a:cubicBezTo>
                      <a:pt x="18" y="0"/>
                      <a:pt x="29" y="14"/>
                      <a:pt x="34" y="1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04" name="Freeform 413">
                <a:extLst>
                  <a:ext uri="{FF2B5EF4-FFF2-40B4-BE49-F238E27FC236}">
                    <a16:creationId xmlns:a16="http://schemas.microsoft.com/office/drawing/2014/main" id="{371E5BD5-8373-4215-9BA6-F1548FF8B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3" y="3005"/>
                <a:ext cx="152" cy="192"/>
              </a:xfrm>
              <a:custGeom>
                <a:avLst/>
                <a:gdLst>
                  <a:gd name="T0" fmla="*/ 1111 w 61"/>
                  <a:gd name="T1" fmla="*/ 3584 h 72"/>
                  <a:gd name="T2" fmla="*/ 416 w 61"/>
                  <a:gd name="T3" fmla="*/ 3392 h 72"/>
                  <a:gd name="T4" fmla="*/ 0 w 61"/>
                  <a:gd name="T5" fmla="*/ 3093 h 72"/>
                  <a:gd name="T6" fmla="*/ 571 w 61"/>
                  <a:gd name="T7" fmla="*/ 968 h 72"/>
                  <a:gd name="T8" fmla="*/ 1931 w 61"/>
                  <a:gd name="T9" fmla="*/ 56 h 72"/>
                  <a:gd name="T10" fmla="*/ 2243 w 61"/>
                  <a:gd name="T11" fmla="*/ 704 h 72"/>
                  <a:gd name="T12" fmla="*/ 1814 w 61"/>
                  <a:gd name="T13" fmla="*/ 2525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72">
                    <a:moveTo>
                      <a:pt x="29" y="71"/>
                    </a:moveTo>
                    <a:cubicBezTo>
                      <a:pt x="22" y="72"/>
                      <a:pt x="17" y="69"/>
                      <a:pt x="11" y="67"/>
                    </a:cubicBezTo>
                    <a:cubicBezTo>
                      <a:pt x="7" y="66"/>
                      <a:pt x="0" y="68"/>
                      <a:pt x="0" y="61"/>
                    </a:cubicBezTo>
                    <a:cubicBezTo>
                      <a:pt x="1" y="48"/>
                      <a:pt x="7" y="30"/>
                      <a:pt x="15" y="19"/>
                    </a:cubicBezTo>
                    <a:cubicBezTo>
                      <a:pt x="22" y="10"/>
                      <a:pt x="39" y="2"/>
                      <a:pt x="50" y="1"/>
                    </a:cubicBezTo>
                    <a:cubicBezTo>
                      <a:pt x="57" y="0"/>
                      <a:pt x="57" y="7"/>
                      <a:pt x="58" y="14"/>
                    </a:cubicBezTo>
                    <a:cubicBezTo>
                      <a:pt x="61" y="27"/>
                      <a:pt x="57" y="41"/>
                      <a:pt x="47" y="5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05" name="Freeform 414">
                <a:extLst>
                  <a:ext uri="{FF2B5EF4-FFF2-40B4-BE49-F238E27FC236}">
                    <a16:creationId xmlns:a16="http://schemas.microsoft.com/office/drawing/2014/main" id="{93AA566C-DA21-4AD2-9FE5-2B0F643C8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3" y="2955"/>
                <a:ext cx="217" cy="224"/>
              </a:xfrm>
              <a:custGeom>
                <a:avLst/>
                <a:gdLst>
                  <a:gd name="T0" fmla="*/ 1040 w 87"/>
                  <a:gd name="T1" fmla="*/ 4245 h 84"/>
                  <a:gd name="T2" fmla="*/ 155 w 87"/>
                  <a:gd name="T3" fmla="*/ 2824 h 84"/>
                  <a:gd name="T4" fmla="*/ 541 w 87"/>
                  <a:gd name="T5" fmla="*/ 819 h 84"/>
                  <a:gd name="T6" fmla="*/ 2098 w 87"/>
                  <a:gd name="T7" fmla="*/ 56 h 84"/>
                  <a:gd name="T8" fmla="*/ 3135 w 87"/>
                  <a:gd name="T9" fmla="*/ 909 h 84"/>
                  <a:gd name="T10" fmla="*/ 3290 w 87"/>
                  <a:gd name="T11" fmla="*/ 2219 h 84"/>
                  <a:gd name="T12" fmla="*/ 2357 w 87"/>
                  <a:gd name="T13" fmla="*/ 404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84">
                    <a:moveTo>
                      <a:pt x="27" y="84"/>
                    </a:moveTo>
                    <a:cubicBezTo>
                      <a:pt x="14" y="83"/>
                      <a:pt x="7" y="67"/>
                      <a:pt x="4" y="56"/>
                    </a:cubicBezTo>
                    <a:cubicBezTo>
                      <a:pt x="0" y="42"/>
                      <a:pt x="3" y="26"/>
                      <a:pt x="14" y="16"/>
                    </a:cubicBezTo>
                    <a:cubicBezTo>
                      <a:pt x="25" y="4"/>
                      <a:pt x="38" y="0"/>
                      <a:pt x="54" y="1"/>
                    </a:cubicBezTo>
                    <a:cubicBezTo>
                      <a:pt x="66" y="2"/>
                      <a:pt x="75" y="8"/>
                      <a:pt x="81" y="18"/>
                    </a:cubicBezTo>
                    <a:cubicBezTo>
                      <a:pt x="85" y="27"/>
                      <a:pt x="87" y="34"/>
                      <a:pt x="85" y="44"/>
                    </a:cubicBezTo>
                    <a:cubicBezTo>
                      <a:pt x="82" y="61"/>
                      <a:pt x="74" y="70"/>
                      <a:pt x="61" y="8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06" name="Freeform 415">
                <a:extLst>
                  <a:ext uri="{FF2B5EF4-FFF2-40B4-BE49-F238E27FC236}">
                    <a16:creationId xmlns:a16="http://schemas.microsoft.com/office/drawing/2014/main" id="{7516602E-B849-4991-93EE-9A8A9667E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" y="2939"/>
                <a:ext cx="197" cy="253"/>
              </a:xfrm>
              <a:custGeom>
                <a:avLst/>
                <a:gdLst>
                  <a:gd name="T0" fmla="*/ 2439 w 79"/>
                  <a:gd name="T1" fmla="*/ 660 h 95"/>
                  <a:gd name="T2" fmla="*/ 0 w 79"/>
                  <a:gd name="T3" fmla="*/ 1454 h 95"/>
                  <a:gd name="T4" fmla="*/ 1785 w 79"/>
                  <a:gd name="T5" fmla="*/ 1965 h 95"/>
                  <a:gd name="T6" fmla="*/ 1736 w 79"/>
                  <a:gd name="T7" fmla="*/ 4780 h 95"/>
                  <a:gd name="T8" fmla="*/ 2948 w 79"/>
                  <a:gd name="T9" fmla="*/ 3113 h 95"/>
                  <a:gd name="T10" fmla="*/ 2511 w 79"/>
                  <a:gd name="T11" fmla="*/ 703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95">
                    <a:moveTo>
                      <a:pt x="63" y="13"/>
                    </a:moveTo>
                    <a:cubicBezTo>
                      <a:pt x="40" y="0"/>
                      <a:pt x="6" y="14"/>
                      <a:pt x="0" y="29"/>
                    </a:cubicBezTo>
                    <a:cubicBezTo>
                      <a:pt x="13" y="21"/>
                      <a:pt x="36" y="23"/>
                      <a:pt x="46" y="39"/>
                    </a:cubicBezTo>
                    <a:cubicBezTo>
                      <a:pt x="57" y="56"/>
                      <a:pt x="54" y="87"/>
                      <a:pt x="45" y="95"/>
                    </a:cubicBezTo>
                    <a:cubicBezTo>
                      <a:pt x="60" y="89"/>
                      <a:pt x="71" y="79"/>
                      <a:pt x="76" y="62"/>
                    </a:cubicBezTo>
                    <a:cubicBezTo>
                      <a:pt x="79" y="50"/>
                      <a:pt x="76" y="20"/>
                      <a:pt x="65" y="14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07" name="Freeform 416">
                <a:extLst>
                  <a:ext uri="{FF2B5EF4-FFF2-40B4-BE49-F238E27FC236}">
                    <a16:creationId xmlns:a16="http://schemas.microsoft.com/office/drawing/2014/main" id="{7847FE1D-027A-43C1-A5EC-E89A660CC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5" y="3251"/>
                <a:ext cx="113" cy="221"/>
              </a:xfrm>
              <a:custGeom>
                <a:avLst/>
                <a:gdLst>
                  <a:gd name="T0" fmla="*/ 126 w 45"/>
                  <a:gd name="T1" fmla="*/ 4170 h 83"/>
                  <a:gd name="T2" fmla="*/ 1477 w 45"/>
                  <a:gd name="T3" fmla="*/ 2759 h 83"/>
                  <a:gd name="T4" fmla="*/ 1155 w 45"/>
                  <a:gd name="T5" fmla="*/ 362 h 83"/>
                  <a:gd name="T6" fmla="*/ 871 w 45"/>
                  <a:gd name="T7" fmla="*/ 93 h 83"/>
                  <a:gd name="T8" fmla="*/ 681 w 45"/>
                  <a:gd name="T9" fmla="*/ 362 h 83"/>
                  <a:gd name="T10" fmla="*/ 284 w 45"/>
                  <a:gd name="T11" fmla="*/ 1872 h 83"/>
                  <a:gd name="T12" fmla="*/ 50 w 45"/>
                  <a:gd name="T13" fmla="*/ 2759 h 83"/>
                  <a:gd name="T14" fmla="*/ 126 w 45"/>
                  <a:gd name="T15" fmla="*/ 4111 h 8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5" h="83">
                    <a:moveTo>
                      <a:pt x="3" y="83"/>
                    </a:moveTo>
                    <a:cubicBezTo>
                      <a:pt x="19" y="78"/>
                      <a:pt x="29" y="69"/>
                      <a:pt x="37" y="55"/>
                    </a:cubicBezTo>
                    <a:cubicBezTo>
                      <a:pt x="45" y="41"/>
                      <a:pt x="39" y="18"/>
                      <a:pt x="29" y="7"/>
                    </a:cubicBezTo>
                    <a:cubicBezTo>
                      <a:pt x="27" y="5"/>
                      <a:pt x="25" y="2"/>
                      <a:pt x="22" y="2"/>
                    </a:cubicBezTo>
                    <a:cubicBezTo>
                      <a:pt x="15" y="0"/>
                      <a:pt x="18" y="2"/>
                      <a:pt x="17" y="7"/>
                    </a:cubicBezTo>
                    <a:cubicBezTo>
                      <a:pt x="14" y="18"/>
                      <a:pt x="14" y="28"/>
                      <a:pt x="7" y="37"/>
                    </a:cubicBezTo>
                    <a:cubicBezTo>
                      <a:pt x="0" y="44"/>
                      <a:pt x="0" y="45"/>
                      <a:pt x="1" y="55"/>
                    </a:cubicBezTo>
                    <a:cubicBezTo>
                      <a:pt x="1" y="64"/>
                      <a:pt x="4" y="74"/>
                      <a:pt x="3" y="8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08" name="Freeform 417">
                <a:extLst>
                  <a:ext uri="{FF2B5EF4-FFF2-40B4-BE49-F238E27FC236}">
                    <a16:creationId xmlns:a16="http://schemas.microsoft.com/office/drawing/2014/main" id="{F3F9A59B-0B25-410D-B6CC-A7773A233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8" y="3243"/>
                <a:ext cx="77" cy="154"/>
              </a:xfrm>
              <a:custGeom>
                <a:avLst/>
                <a:gdLst>
                  <a:gd name="T0" fmla="*/ 229 w 31"/>
                  <a:gd name="T1" fmla="*/ 839 h 58"/>
                  <a:gd name="T2" fmla="*/ 154 w 31"/>
                  <a:gd name="T3" fmla="*/ 2884 h 58"/>
                  <a:gd name="T4" fmla="*/ 641 w 31"/>
                  <a:gd name="T5" fmla="*/ 2193 h 58"/>
                  <a:gd name="T6" fmla="*/ 1073 w 31"/>
                  <a:gd name="T7" fmla="*/ 1142 h 58"/>
                  <a:gd name="T8" fmla="*/ 641 w 31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58">
                    <a:moveTo>
                      <a:pt x="6" y="17"/>
                    </a:moveTo>
                    <a:cubicBezTo>
                      <a:pt x="1" y="26"/>
                      <a:pt x="0" y="48"/>
                      <a:pt x="4" y="58"/>
                    </a:cubicBezTo>
                    <a:cubicBezTo>
                      <a:pt x="7" y="52"/>
                      <a:pt x="12" y="49"/>
                      <a:pt x="17" y="44"/>
                    </a:cubicBezTo>
                    <a:cubicBezTo>
                      <a:pt x="22" y="39"/>
                      <a:pt x="26" y="31"/>
                      <a:pt x="28" y="23"/>
                    </a:cubicBezTo>
                    <a:cubicBezTo>
                      <a:pt x="31" y="14"/>
                      <a:pt x="30" y="0"/>
                      <a:pt x="17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09" name="Freeform 418">
                <a:extLst>
                  <a:ext uri="{FF2B5EF4-FFF2-40B4-BE49-F238E27FC236}">
                    <a16:creationId xmlns:a16="http://schemas.microsoft.com/office/drawing/2014/main" id="{64CE13D1-2FF4-4685-B12F-81CB4D354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0" y="3469"/>
                <a:ext cx="133" cy="174"/>
              </a:xfrm>
              <a:custGeom>
                <a:avLst/>
                <a:gdLst>
                  <a:gd name="T0" fmla="*/ 1865 w 53"/>
                  <a:gd name="T1" fmla="*/ 252 h 65"/>
                  <a:gd name="T2" fmla="*/ 366 w 53"/>
                  <a:gd name="T3" fmla="*/ 766 h 65"/>
                  <a:gd name="T4" fmla="*/ 630 w 53"/>
                  <a:gd name="T5" fmla="*/ 2722 h 65"/>
                  <a:gd name="T6" fmla="*/ 1977 w 53"/>
                  <a:gd name="T7" fmla="*/ 2457 h 65"/>
                  <a:gd name="T8" fmla="*/ 1739 w 53"/>
                  <a:gd name="T9" fmla="*/ 252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65">
                    <a:moveTo>
                      <a:pt x="47" y="5"/>
                    </a:moveTo>
                    <a:cubicBezTo>
                      <a:pt x="35" y="0"/>
                      <a:pt x="17" y="5"/>
                      <a:pt x="9" y="15"/>
                    </a:cubicBezTo>
                    <a:cubicBezTo>
                      <a:pt x="0" y="25"/>
                      <a:pt x="8" y="44"/>
                      <a:pt x="16" y="53"/>
                    </a:cubicBezTo>
                    <a:cubicBezTo>
                      <a:pt x="27" y="65"/>
                      <a:pt x="47" y="65"/>
                      <a:pt x="50" y="48"/>
                    </a:cubicBezTo>
                    <a:cubicBezTo>
                      <a:pt x="53" y="36"/>
                      <a:pt x="51" y="15"/>
                      <a:pt x="44" y="5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10" name="Freeform 419">
                <a:extLst>
                  <a:ext uri="{FF2B5EF4-FFF2-40B4-BE49-F238E27FC236}">
                    <a16:creationId xmlns:a16="http://schemas.microsoft.com/office/drawing/2014/main" id="{EB1C5D7C-9220-4F51-B0E2-070747EC2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0" y="3525"/>
                <a:ext cx="103" cy="144"/>
              </a:xfrm>
              <a:custGeom>
                <a:avLst/>
                <a:gdLst>
                  <a:gd name="T0" fmla="*/ 0 w 41"/>
                  <a:gd name="T1" fmla="*/ 1059 h 54"/>
                  <a:gd name="T2" fmla="*/ 1553 w 41"/>
                  <a:gd name="T3" fmla="*/ 1309 h 54"/>
                  <a:gd name="T4" fmla="*/ 1585 w 41"/>
                  <a:gd name="T5" fmla="*/ 397 h 54"/>
                  <a:gd name="T6" fmla="*/ 1156 w 41"/>
                  <a:gd name="T7" fmla="*/ 205 h 54"/>
                  <a:gd name="T8" fmla="*/ 83 w 41"/>
                  <a:gd name="T9" fmla="*/ 130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0" y="21"/>
                    </a:moveTo>
                    <a:cubicBezTo>
                      <a:pt x="3" y="40"/>
                      <a:pt x="41" y="54"/>
                      <a:pt x="39" y="26"/>
                    </a:cubicBezTo>
                    <a:cubicBezTo>
                      <a:pt x="38" y="20"/>
                      <a:pt x="40" y="13"/>
                      <a:pt x="40" y="8"/>
                    </a:cubicBezTo>
                    <a:cubicBezTo>
                      <a:pt x="40" y="0"/>
                      <a:pt x="36" y="2"/>
                      <a:pt x="29" y="4"/>
                    </a:cubicBezTo>
                    <a:cubicBezTo>
                      <a:pt x="18" y="6"/>
                      <a:pt x="4" y="13"/>
                      <a:pt x="2" y="26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11" name="Freeform 420">
                <a:extLst>
                  <a:ext uri="{FF2B5EF4-FFF2-40B4-BE49-F238E27FC236}">
                    <a16:creationId xmlns:a16="http://schemas.microsoft.com/office/drawing/2014/main" id="{CFEA553D-0042-453C-85C1-0582199D9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8" y="3581"/>
                <a:ext cx="158" cy="126"/>
              </a:xfrm>
              <a:custGeom>
                <a:avLst/>
                <a:gdLst>
                  <a:gd name="T0" fmla="*/ 0 w 63"/>
                  <a:gd name="T1" fmla="*/ 461 h 47"/>
                  <a:gd name="T2" fmla="*/ 2132 w 63"/>
                  <a:gd name="T3" fmla="*/ 2019 h 47"/>
                  <a:gd name="T4" fmla="*/ 2490 w 63"/>
                  <a:gd name="T5" fmla="*/ 1697 h 47"/>
                  <a:gd name="T6" fmla="*/ 1264 w 63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47">
                    <a:moveTo>
                      <a:pt x="0" y="9"/>
                    </a:moveTo>
                    <a:cubicBezTo>
                      <a:pt x="7" y="25"/>
                      <a:pt x="35" y="47"/>
                      <a:pt x="54" y="39"/>
                    </a:cubicBezTo>
                    <a:cubicBezTo>
                      <a:pt x="59" y="37"/>
                      <a:pt x="63" y="39"/>
                      <a:pt x="63" y="33"/>
                    </a:cubicBezTo>
                    <a:cubicBezTo>
                      <a:pt x="62" y="29"/>
                      <a:pt x="36" y="1"/>
                      <a:pt x="32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12" name="Freeform 421">
                <a:extLst>
                  <a:ext uri="{FF2B5EF4-FFF2-40B4-BE49-F238E27FC236}">
                    <a16:creationId xmlns:a16="http://schemas.microsoft.com/office/drawing/2014/main" id="{3AEE05FB-EB96-436C-BB35-B13D20726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" y="3549"/>
                <a:ext cx="125" cy="104"/>
              </a:xfrm>
              <a:custGeom>
                <a:avLst/>
                <a:gdLst>
                  <a:gd name="T0" fmla="*/ 675 w 50"/>
                  <a:gd name="T1" fmla="*/ 248 h 39"/>
                  <a:gd name="T2" fmla="*/ 1458 w 50"/>
                  <a:gd name="T3" fmla="*/ 760 h 39"/>
                  <a:gd name="T4" fmla="*/ 1875 w 50"/>
                  <a:gd name="T5" fmla="*/ 1571 h 39"/>
                  <a:gd name="T6" fmla="*/ 1063 w 50"/>
                  <a:gd name="T7" fmla="*/ 1216 h 39"/>
                  <a:gd name="T8" fmla="*/ 520 w 50"/>
                  <a:gd name="T9" fmla="*/ 1971 h 39"/>
                  <a:gd name="T10" fmla="*/ 83 w 50"/>
                  <a:gd name="T11" fmla="*/ 1365 h 39"/>
                  <a:gd name="T12" fmla="*/ 208 w 50"/>
                  <a:gd name="T13" fmla="*/ 760 h 39"/>
                  <a:gd name="T14" fmla="*/ 1250 w 50"/>
                  <a:gd name="T15" fmla="*/ 512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0" h="39">
                    <a:moveTo>
                      <a:pt x="17" y="5"/>
                    </a:moveTo>
                    <a:cubicBezTo>
                      <a:pt x="26" y="4"/>
                      <a:pt x="32" y="10"/>
                      <a:pt x="37" y="15"/>
                    </a:cubicBezTo>
                    <a:cubicBezTo>
                      <a:pt x="39" y="18"/>
                      <a:pt x="50" y="27"/>
                      <a:pt x="48" y="31"/>
                    </a:cubicBezTo>
                    <a:cubicBezTo>
                      <a:pt x="46" y="34"/>
                      <a:pt x="31" y="24"/>
                      <a:pt x="27" y="24"/>
                    </a:cubicBezTo>
                    <a:cubicBezTo>
                      <a:pt x="20" y="24"/>
                      <a:pt x="12" y="32"/>
                      <a:pt x="13" y="39"/>
                    </a:cubicBezTo>
                    <a:cubicBezTo>
                      <a:pt x="7" y="39"/>
                      <a:pt x="4" y="31"/>
                      <a:pt x="2" y="27"/>
                    </a:cubicBezTo>
                    <a:cubicBezTo>
                      <a:pt x="0" y="21"/>
                      <a:pt x="1" y="21"/>
                      <a:pt x="5" y="15"/>
                    </a:cubicBezTo>
                    <a:cubicBezTo>
                      <a:pt x="11" y="6"/>
                      <a:pt x="24" y="0"/>
                      <a:pt x="32" y="1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13" name="Freeform 422">
                <a:extLst>
                  <a:ext uri="{FF2B5EF4-FFF2-40B4-BE49-F238E27FC236}">
                    <a16:creationId xmlns:a16="http://schemas.microsoft.com/office/drawing/2014/main" id="{D37B03E2-911A-4E50-970B-1B020E159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3048"/>
                <a:ext cx="175" cy="272"/>
              </a:xfrm>
              <a:custGeom>
                <a:avLst/>
                <a:gdLst>
                  <a:gd name="T0" fmla="*/ 0 w 70"/>
                  <a:gd name="T1" fmla="*/ 2275 h 102"/>
                  <a:gd name="T2" fmla="*/ 2345 w 70"/>
                  <a:gd name="T3" fmla="*/ 5155 h 102"/>
                  <a:gd name="T4" fmla="*/ 2238 w 70"/>
                  <a:gd name="T5" fmla="*/ 2184 h 102"/>
                  <a:gd name="T6" fmla="*/ 1533 w 70"/>
                  <a:gd name="T7" fmla="*/ 1003 h 102"/>
                  <a:gd name="T8" fmla="*/ 550 w 70"/>
                  <a:gd name="T9" fmla="*/ 5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102">
                    <a:moveTo>
                      <a:pt x="0" y="45"/>
                    </a:moveTo>
                    <a:cubicBezTo>
                      <a:pt x="8" y="71"/>
                      <a:pt x="32" y="96"/>
                      <a:pt x="60" y="102"/>
                    </a:cubicBezTo>
                    <a:cubicBezTo>
                      <a:pt x="70" y="88"/>
                      <a:pt x="66" y="57"/>
                      <a:pt x="57" y="43"/>
                    </a:cubicBezTo>
                    <a:cubicBezTo>
                      <a:pt x="52" y="35"/>
                      <a:pt x="46" y="27"/>
                      <a:pt x="39" y="20"/>
                    </a:cubicBezTo>
                    <a:cubicBezTo>
                      <a:pt x="32" y="14"/>
                      <a:pt x="25" y="0"/>
                      <a:pt x="14" y="1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14" name="Freeform 423">
                <a:extLst>
                  <a:ext uri="{FF2B5EF4-FFF2-40B4-BE49-F238E27FC236}">
                    <a16:creationId xmlns:a16="http://schemas.microsoft.com/office/drawing/2014/main" id="{35C9E834-D601-4570-96B8-EEB3D9B3B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8" y="3232"/>
                <a:ext cx="55" cy="91"/>
              </a:xfrm>
              <a:custGeom>
                <a:avLst/>
                <a:gdLst>
                  <a:gd name="T0" fmla="*/ 158 w 22"/>
                  <a:gd name="T1" fmla="*/ 458 h 34"/>
                  <a:gd name="T2" fmla="*/ 125 w 22"/>
                  <a:gd name="T3" fmla="*/ 1440 h 34"/>
                  <a:gd name="T4" fmla="*/ 238 w 22"/>
                  <a:gd name="T5" fmla="*/ 1748 h 34"/>
                  <a:gd name="T6" fmla="*/ 550 w 22"/>
                  <a:gd name="T7" fmla="*/ 1748 h 34"/>
                  <a:gd name="T8" fmla="*/ 783 w 22"/>
                  <a:gd name="T9" fmla="*/ 1073 h 34"/>
                  <a:gd name="T10" fmla="*/ 750 w 22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34">
                    <a:moveTo>
                      <a:pt x="4" y="9"/>
                    </a:moveTo>
                    <a:cubicBezTo>
                      <a:pt x="0" y="14"/>
                      <a:pt x="4" y="22"/>
                      <a:pt x="3" y="28"/>
                    </a:cubicBezTo>
                    <a:cubicBezTo>
                      <a:pt x="3" y="31"/>
                      <a:pt x="3" y="32"/>
                      <a:pt x="6" y="34"/>
                    </a:cubicBezTo>
                    <a:cubicBezTo>
                      <a:pt x="7" y="34"/>
                      <a:pt x="13" y="34"/>
                      <a:pt x="14" y="34"/>
                    </a:cubicBezTo>
                    <a:cubicBezTo>
                      <a:pt x="22" y="32"/>
                      <a:pt x="20" y="29"/>
                      <a:pt x="20" y="21"/>
                    </a:cubicBezTo>
                    <a:cubicBezTo>
                      <a:pt x="20" y="15"/>
                      <a:pt x="22" y="6"/>
                      <a:pt x="19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15" name="Freeform 424">
                <a:extLst>
                  <a:ext uri="{FF2B5EF4-FFF2-40B4-BE49-F238E27FC236}">
                    <a16:creationId xmlns:a16="http://schemas.microsoft.com/office/drawing/2014/main" id="{CB68E32A-DC1B-4D87-8873-FF87D906F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3" y="3200"/>
                <a:ext cx="50" cy="112"/>
              </a:xfrm>
              <a:custGeom>
                <a:avLst/>
                <a:gdLst>
                  <a:gd name="T0" fmla="*/ 708 w 20"/>
                  <a:gd name="T1" fmla="*/ 1272 h 42"/>
                  <a:gd name="T2" fmla="*/ 750 w 20"/>
                  <a:gd name="T3" fmla="*/ 0 h 42"/>
                  <a:gd name="T4" fmla="*/ 125 w 20"/>
                  <a:gd name="T5" fmla="*/ 909 h 42"/>
                  <a:gd name="T6" fmla="*/ 50 w 20"/>
                  <a:gd name="T7" fmla="*/ 2125 h 42"/>
                  <a:gd name="T8" fmla="*/ 625 w 20"/>
                  <a:gd name="T9" fmla="*/ 1309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18" y="25"/>
                    </a:moveTo>
                    <a:cubicBezTo>
                      <a:pt x="18" y="17"/>
                      <a:pt x="20" y="8"/>
                      <a:pt x="19" y="0"/>
                    </a:cubicBezTo>
                    <a:cubicBezTo>
                      <a:pt x="14" y="3"/>
                      <a:pt x="5" y="12"/>
                      <a:pt x="3" y="18"/>
                    </a:cubicBezTo>
                    <a:cubicBezTo>
                      <a:pt x="0" y="26"/>
                      <a:pt x="4" y="34"/>
                      <a:pt x="1" y="42"/>
                    </a:cubicBezTo>
                    <a:cubicBezTo>
                      <a:pt x="3" y="40"/>
                      <a:pt x="9" y="14"/>
                      <a:pt x="16" y="26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16" name="Freeform 425">
                <a:extLst>
                  <a:ext uri="{FF2B5EF4-FFF2-40B4-BE49-F238E27FC236}">
                    <a16:creationId xmlns:a16="http://schemas.microsoft.com/office/drawing/2014/main" id="{79533F4A-28AC-4DC0-A9AB-40E84E504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" y="2501"/>
                <a:ext cx="163" cy="227"/>
              </a:xfrm>
              <a:custGeom>
                <a:avLst/>
                <a:gdLst>
                  <a:gd name="T0" fmla="*/ 364 w 65"/>
                  <a:gd name="T1" fmla="*/ 705 h 85"/>
                  <a:gd name="T2" fmla="*/ 208 w 65"/>
                  <a:gd name="T3" fmla="*/ 3159 h 85"/>
                  <a:gd name="T4" fmla="*/ 522 w 65"/>
                  <a:gd name="T5" fmla="*/ 3774 h 85"/>
                  <a:gd name="T6" fmla="*/ 1655 w 65"/>
                  <a:gd name="T7" fmla="*/ 4171 h 85"/>
                  <a:gd name="T8" fmla="*/ 2523 w 65"/>
                  <a:gd name="T9" fmla="*/ 2895 h 85"/>
                  <a:gd name="T10" fmla="*/ 2257 w 65"/>
                  <a:gd name="T11" fmla="*/ 2040 h 85"/>
                  <a:gd name="T12" fmla="*/ 2132 w 65"/>
                  <a:gd name="T13" fmla="*/ 1311 h 85"/>
                  <a:gd name="T14" fmla="*/ 1264 w 65"/>
                  <a:gd name="T15" fmla="*/ 150 h 85"/>
                  <a:gd name="T16" fmla="*/ 396 w 65"/>
                  <a:gd name="T17" fmla="*/ 550 h 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85">
                    <a:moveTo>
                      <a:pt x="9" y="14"/>
                    </a:moveTo>
                    <a:cubicBezTo>
                      <a:pt x="0" y="17"/>
                      <a:pt x="1" y="45"/>
                      <a:pt x="5" y="62"/>
                    </a:cubicBezTo>
                    <a:cubicBezTo>
                      <a:pt x="6" y="67"/>
                      <a:pt x="12" y="72"/>
                      <a:pt x="13" y="74"/>
                    </a:cubicBezTo>
                    <a:cubicBezTo>
                      <a:pt x="22" y="83"/>
                      <a:pt x="30" y="85"/>
                      <a:pt x="42" y="82"/>
                    </a:cubicBezTo>
                    <a:cubicBezTo>
                      <a:pt x="55" y="79"/>
                      <a:pt x="63" y="70"/>
                      <a:pt x="64" y="57"/>
                    </a:cubicBezTo>
                    <a:cubicBezTo>
                      <a:pt x="65" y="49"/>
                      <a:pt x="63" y="44"/>
                      <a:pt x="57" y="40"/>
                    </a:cubicBezTo>
                    <a:cubicBezTo>
                      <a:pt x="55" y="39"/>
                      <a:pt x="57" y="33"/>
                      <a:pt x="54" y="26"/>
                    </a:cubicBezTo>
                    <a:cubicBezTo>
                      <a:pt x="50" y="17"/>
                      <a:pt x="39" y="5"/>
                      <a:pt x="32" y="3"/>
                    </a:cubicBezTo>
                    <a:cubicBezTo>
                      <a:pt x="19" y="0"/>
                      <a:pt x="13" y="9"/>
                      <a:pt x="10" y="11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17" name="Freeform 426">
                <a:extLst>
                  <a:ext uri="{FF2B5EF4-FFF2-40B4-BE49-F238E27FC236}">
                    <a16:creationId xmlns:a16="http://schemas.microsoft.com/office/drawing/2014/main" id="{D5EED6E9-1114-48D1-BFFB-10F1F5C8B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3" y="2872"/>
                <a:ext cx="67" cy="211"/>
              </a:xfrm>
              <a:custGeom>
                <a:avLst/>
                <a:gdLst>
                  <a:gd name="T0" fmla="*/ 154 w 27"/>
                  <a:gd name="T1" fmla="*/ 56 h 79"/>
                  <a:gd name="T2" fmla="*/ 640 w 27"/>
                  <a:gd name="T3" fmla="*/ 913 h 79"/>
                  <a:gd name="T4" fmla="*/ 993 w 27"/>
                  <a:gd name="T5" fmla="*/ 1768 h 79"/>
                  <a:gd name="T6" fmla="*/ 690 w 27"/>
                  <a:gd name="T7" fmla="*/ 2591 h 79"/>
                  <a:gd name="T8" fmla="*/ 308 w 27"/>
                  <a:gd name="T9" fmla="*/ 4022 h 79"/>
                  <a:gd name="T10" fmla="*/ 228 w 27"/>
                  <a:gd name="T11" fmla="*/ 2954 h 79"/>
                  <a:gd name="T12" fmla="*/ 412 w 27"/>
                  <a:gd name="T13" fmla="*/ 1370 h 79"/>
                  <a:gd name="T14" fmla="*/ 0 w 27"/>
                  <a:gd name="T15" fmla="*/ 0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79">
                    <a:moveTo>
                      <a:pt x="4" y="1"/>
                    </a:moveTo>
                    <a:cubicBezTo>
                      <a:pt x="9" y="6"/>
                      <a:pt x="13" y="12"/>
                      <a:pt x="17" y="18"/>
                    </a:cubicBezTo>
                    <a:cubicBezTo>
                      <a:pt x="20" y="22"/>
                      <a:pt x="26" y="29"/>
                      <a:pt x="26" y="35"/>
                    </a:cubicBezTo>
                    <a:cubicBezTo>
                      <a:pt x="27" y="42"/>
                      <a:pt x="21" y="45"/>
                      <a:pt x="18" y="51"/>
                    </a:cubicBezTo>
                    <a:cubicBezTo>
                      <a:pt x="12" y="59"/>
                      <a:pt x="12" y="70"/>
                      <a:pt x="8" y="79"/>
                    </a:cubicBezTo>
                    <a:cubicBezTo>
                      <a:pt x="8" y="73"/>
                      <a:pt x="5" y="64"/>
                      <a:pt x="6" y="58"/>
                    </a:cubicBezTo>
                    <a:cubicBezTo>
                      <a:pt x="9" y="45"/>
                      <a:pt x="10" y="35"/>
                      <a:pt x="11" y="27"/>
                    </a:cubicBezTo>
                    <a:cubicBezTo>
                      <a:pt x="12" y="17"/>
                      <a:pt x="6" y="9"/>
                      <a:pt x="0" y="0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18" name="Freeform 427">
                <a:extLst>
                  <a:ext uri="{FF2B5EF4-FFF2-40B4-BE49-F238E27FC236}">
                    <a16:creationId xmlns:a16="http://schemas.microsoft.com/office/drawing/2014/main" id="{E516009A-371D-4AE1-B606-491FE9B5F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" y="3421"/>
                <a:ext cx="70" cy="48"/>
              </a:xfrm>
              <a:custGeom>
                <a:avLst/>
                <a:gdLst>
                  <a:gd name="T0" fmla="*/ 363 w 28"/>
                  <a:gd name="T1" fmla="*/ 909 h 18"/>
                  <a:gd name="T2" fmla="*/ 675 w 28"/>
                  <a:gd name="T3" fmla="*/ 547 h 18"/>
                  <a:gd name="T4" fmla="*/ 1095 w 28"/>
                  <a:gd name="T5" fmla="*/ 205 h 18"/>
                  <a:gd name="T6" fmla="*/ 0 w 28"/>
                  <a:gd name="T7" fmla="*/ 45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18">
                    <a:moveTo>
                      <a:pt x="9" y="18"/>
                    </a:moveTo>
                    <a:cubicBezTo>
                      <a:pt x="11" y="15"/>
                      <a:pt x="14" y="14"/>
                      <a:pt x="17" y="11"/>
                    </a:cubicBezTo>
                    <a:cubicBezTo>
                      <a:pt x="20" y="9"/>
                      <a:pt x="26" y="6"/>
                      <a:pt x="28" y="4"/>
                    </a:cubicBezTo>
                    <a:cubicBezTo>
                      <a:pt x="24" y="0"/>
                      <a:pt x="4" y="7"/>
                      <a:pt x="0" y="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19" name="Freeform 428">
                <a:extLst>
                  <a:ext uri="{FF2B5EF4-FFF2-40B4-BE49-F238E27FC236}">
                    <a16:creationId xmlns:a16="http://schemas.microsoft.com/office/drawing/2014/main" id="{C32DADD3-C197-43B8-B668-6B3C6436B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0" y="3573"/>
                <a:ext cx="155" cy="128"/>
              </a:xfrm>
              <a:custGeom>
                <a:avLst/>
                <a:gdLst>
                  <a:gd name="T0" fmla="*/ 0 w 62"/>
                  <a:gd name="T1" fmla="*/ 2424 h 48"/>
                  <a:gd name="T2" fmla="*/ 625 w 62"/>
                  <a:gd name="T3" fmla="*/ 1613 h 48"/>
                  <a:gd name="T4" fmla="*/ 1250 w 62"/>
                  <a:gd name="T5" fmla="*/ 968 h 48"/>
                  <a:gd name="T6" fmla="*/ 2425 w 62"/>
                  <a:gd name="T7" fmla="*/ 2275 h 48"/>
                  <a:gd name="T8" fmla="*/ 1720 w 62"/>
                  <a:gd name="T9" fmla="*/ 853 h 48"/>
                  <a:gd name="T10" fmla="*/ 1063 w 62"/>
                  <a:gd name="T11" fmla="*/ 149 h 48"/>
                  <a:gd name="T12" fmla="*/ 470 w 62"/>
                  <a:gd name="T13" fmla="*/ 819 h 48"/>
                  <a:gd name="T14" fmla="*/ 158 w 62"/>
                  <a:gd name="T15" fmla="*/ 2125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2" h="48">
                    <a:moveTo>
                      <a:pt x="0" y="48"/>
                    </a:moveTo>
                    <a:cubicBezTo>
                      <a:pt x="6" y="43"/>
                      <a:pt x="12" y="40"/>
                      <a:pt x="16" y="32"/>
                    </a:cubicBezTo>
                    <a:cubicBezTo>
                      <a:pt x="19" y="26"/>
                      <a:pt x="23" y="17"/>
                      <a:pt x="32" y="19"/>
                    </a:cubicBezTo>
                    <a:cubicBezTo>
                      <a:pt x="43" y="21"/>
                      <a:pt x="54" y="39"/>
                      <a:pt x="62" y="45"/>
                    </a:cubicBezTo>
                    <a:cubicBezTo>
                      <a:pt x="56" y="38"/>
                      <a:pt x="50" y="24"/>
                      <a:pt x="44" y="17"/>
                    </a:cubicBezTo>
                    <a:cubicBezTo>
                      <a:pt x="39" y="13"/>
                      <a:pt x="33" y="4"/>
                      <a:pt x="27" y="3"/>
                    </a:cubicBezTo>
                    <a:cubicBezTo>
                      <a:pt x="16" y="0"/>
                      <a:pt x="13" y="7"/>
                      <a:pt x="12" y="16"/>
                    </a:cubicBezTo>
                    <a:cubicBezTo>
                      <a:pt x="10" y="25"/>
                      <a:pt x="7" y="33"/>
                      <a:pt x="4" y="42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20" name="Freeform 429">
                <a:extLst>
                  <a:ext uri="{FF2B5EF4-FFF2-40B4-BE49-F238E27FC236}">
                    <a16:creationId xmlns:a16="http://schemas.microsoft.com/office/drawing/2014/main" id="{208A3116-3AEC-41AD-A8CD-782137EEE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0" y="3563"/>
                <a:ext cx="83" cy="93"/>
              </a:xfrm>
              <a:custGeom>
                <a:avLst/>
                <a:gdLst>
                  <a:gd name="T0" fmla="*/ 0 w 33"/>
                  <a:gd name="T1" fmla="*/ 1743 h 35"/>
                  <a:gd name="T2" fmla="*/ 443 w 33"/>
                  <a:gd name="T3" fmla="*/ 691 h 35"/>
                  <a:gd name="T4" fmla="*/ 1323 w 33"/>
                  <a:gd name="T5" fmla="*/ 938 h 35"/>
                  <a:gd name="T6" fmla="*/ 209 w 33"/>
                  <a:gd name="T7" fmla="*/ 601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0" y="35"/>
                    </a:moveTo>
                    <a:cubicBezTo>
                      <a:pt x="3" y="28"/>
                      <a:pt x="6" y="19"/>
                      <a:pt x="11" y="14"/>
                    </a:cubicBezTo>
                    <a:cubicBezTo>
                      <a:pt x="19" y="7"/>
                      <a:pt x="27" y="14"/>
                      <a:pt x="33" y="19"/>
                    </a:cubicBezTo>
                    <a:cubicBezTo>
                      <a:pt x="29" y="8"/>
                      <a:pt x="13" y="0"/>
                      <a:pt x="5" y="1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21" name="Freeform 430">
                <a:extLst>
                  <a:ext uri="{FF2B5EF4-FFF2-40B4-BE49-F238E27FC236}">
                    <a16:creationId xmlns:a16="http://schemas.microsoft.com/office/drawing/2014/main" id="{5897C2E0-C816-49D6-AEAD-C952994B4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0" y="2576"/>
                <a:ext cx="123" cy="56"/>
              </a:xfrm>
              <a:custGeom>
                <a:avLst/>
                <a:gdLst>
                  <a:gd name="T0" fmla="*/ 713 w 49"/>
                  <a:gd name="T1" fmla="*/ 853 h 21"/>
                  <a:gd name="T2" fmla="*/ 1152 w 49"/>
                  <a:gd name="T3" fmla="*/ 968 h 21"/>
                  <a:gd name="T4" fmla="*/ 1632 w 49"/>
                  <a:gd name="T5" fmla="*/ 1003 h 21"/>
                  <a:gd name="T6" fmla="*/ 1898 w 49"/>
                  <a:gd name="T7" fmla="*/ 0 h 21"/>
                  <a:gd name="T8" fmla="*/ 1185 w 49"/>
                  <a:gd name="T9" fmla="*/ 819 h 21"/>
                  <a:gd name="T10" fmla="*/ 597 w 49"/>
                  <a:gd name="T11" fmla="*/ 704 h 21"/>
                  <a:gd name="T12" fmla="*/ 0 w 49"/>
                  <a:gd name="T13" fmla="*/ 605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" h="21">
                    <a:moveTo>
                      <a:pt x="18" y="17"/>
                    </a:moveTo>
                    <a:cubicBezTo>
                      <a:pt x="21" y="18"/>
                      <a:pt x="25" y="18"/>
                      <a:pt x="29" y="19"/>
                    </a:cubicBezTo>
                    <a:cubicBezTo>
                      <a:pt x="32" y="19"/>
                      <a:pt x="38" y="21"/>
                      <a:pt x="41" y="20"/>
                    </a:cubicBezTo>
                    <a:cubicBezTo>
                      <a:pt x="47" y="18"/>
                      <a:pt x="49" y="5"/>
                      <a:pt x="48" y="0"/>
                    </a:cubicBezTo>
                    <a:cubicBezTo>
                      <a:pt x="47" y="8"/>
                      <a:pt x="39" y="16"/>
                      <a:pt x="30" y="16"/>
                    </a:cubicBezTo>
                    <a:cubicBezTo>
                      <a:pt x="25" y="16"/>
                      <a:pt x="20" y="14"/>
                      <a:pt x="15" y="14"/>
                    </a:cubicBezTo>
                    <a:cubicBezTo>
                      <a:pt x="10" y="14"/>
                      <a:pt x="2" y="16"/>
                      <a:pt x="0" y="1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22" name="Freeform 431">
                <a:extLst>
                  <a:ext uri="{FF2B5EF4-FFF2-40B4-BE49-F238E27FC236}">
                    <a16:creationId xmlns:a16="http://schemas.microsoft.com/office/drawing/2014/main" id="{0B04A249-AB4F-415A-B4A8-C18339E1E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080"/>
                <a:ext cx="50" cy="88"/>
              </a:xfrm>
              <a:custGeom>
                <a:avLst/>
                <a:gdLst>
                  <a:gd name="T0" fmla="*/ 625 w 20"/>
                  <a:gd name="T1" fmla="*/ 0 h 33"/>
                  <a:gd name="T2" fmla="*/ 0 w 20"/>
                  <a:gd name="T3" fmla="*/ 1672 h 33"/>
                  <a:gd name="T4" fmla="*/ 625 w 20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33">
                    <a:moveTo>
                      <a:pt x="16" y="0"/>
                    </a:moveTo>
                    <a:cubicBezTo>
                      <a:pt x="17" y="6"/>
                      <a:pt x="11" y="24"/>
                      <a:pt x="0" y="33"/>
                    </a:cubicBezTo>
                    <a:cubicBezTo>
                      <a:pt x="9" y="26"/>
                      <a:pt x="20" y="15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23" name="Freeform 432">
                <a:extLst>
                  <a:ext uri="{FF2B5EF4-FFF2-40B4-BE49-F238E27FC236}">
                    <a16:creationId xmlns:a16="http://schemas.microsoft.com/office/drawing/2014/main" id="{CEAFA77E-D95C-4D73-8416-2E0D22520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" y="3176"/>
                <a:ext cx="220" cy="259"/>
              </a:xfrm>
              <a:custGeom>
                <a:avLst/>
                <a:gdLst>
                  <a:gd name="T0" fmla="*/ 3438 w 88"/>
                  <a:gd name="T1" fmla="*/ 2189 h 97"/>
                  <a:gd name="T2" fmla="*/ 2113 w 88"/>
                  <a:gd name="T3" fmla="*/ 248 h 97"/>
                  <a:gd name="T4" fmla="*/ 675 w 88"/>
                  <a:gd name="T5" fmla="*/ 3159 h 97"/>
                  <a:gd name="T6" fmla="*/ 2033 w 88"/>
                  <a:gd name="T7" fmla="*/ 4934 h 97"/>
                  <a:gd name="T8" fmla="*/ 1645 w 88"/>
                  <a:gd name="T9" fmla="*/ 2040 h 97"/>
                  <a:gd name="T10" fmla="*/ 3438 w 88"/>
                  <a:gd name="T11" fmla="*/ 2189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8" h="97">
                    <a:moveTo>
                      <a:pt x="88" y="43"/>
                    </a:moveTo>
                    <a:cubicBezTo>
                      <a:pt x="82" y="27"/>
                      <a:pt x="65" y="0"/>
                      <a:pt x="54" y="5"/>
                    </a:cubicBezTo>
                    <a:cubicBezTo>
                      <a:pt x="42" y="10"/>
                      <a:pt x="0" y="30"/>
                      <a:pt x="17" y="62"/>
                    </a:cubicBezTo>
                    <a:cubicBezTo>
                      <a:pt x="35" y="93"/>
                      <a:pt x="52" y="97"/>
                      <a:pt x="52" y="97"/>
                    </a:cubicBezTo>
                    <a:cubicBezTo>
                      <a:pt x="42" y="89"/>
                      <a:pt x="28" y="56"/>
                      <a:pt x="42" y="40"/>
                    </a:cubicBezTo>
                    <a:cubicBezTo>
                      <a:pt x="54" y="26"/>
                      <a:pt x="76" y="22"/>
                      <a:pt x="88" y="43"/>
                    </a:cubicBez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24" name="Line 433">
                <a:extLst>
                  <a:ext uri="{FF2B5EF4-FFF2-40B4-BE49-F238E27FC236}">
                    <a16:creationId xmlns:a16="http://schemas.microsoft.com/office/drawing/2014/main" id="{2C3FE7F2-B446-45BD-89B0-488770B13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5" y="3552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25" name="Line 434">
                <a:extLst>
                  <a:ext uri="{FF2B5EF4-FFF2-40B4-BE49-F238E27FC236}">
                    <a16:creationId xmlns:a16="http://schemas.microsoft.com/office/drawing/2014/main" id="{8D319F8F-FCCF-4628-B615-FADA96BF3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5" y="3552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26" name="Freeform 435">
                <a:extLst>
                  <a:ext uri="{FF2B5EF4-FFF2-40B4-BE49-F238E27FC236}">
                    <a16:creationId xmlns:a16="http://schemas.microsoft.com/office/drawing/2014/main" id="{9F3D557E-EADA-4C1F-BE0A-33E60417E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3" y="3432"/>
                <a:ext cx="242" cy="291"/>
              </a:xfrm>
              <a:custGeom>
                <a:avLst/>
                <a:gdLst>
                  <a:gd name="T0" fmla="*/ 3293 w 97"/>
                  <a:gd name="T1" fmla="*/ 3770 h 109"/>
                  <a:gd name="T2" fmla="*/ 2640 w 97"/>
                  <a:gd name="T3" fmla="*/ 0 h 109"/>
                  <a:gd name="T4" fmla="*/ 1662 w 97"/>
                  <a:gd name="T5" fmla="*/ 457 h 109"/>
                  <a:gd name="T6" fmla="*/ 541 w 97"/>
                  <a:gd name="T7" fmla="*/ 1925 h 109"/>
                  <a:gd name="T8" fmla="*/ 0 w 97"/>
                  <a:gd name="T9" fmla="*/ 2680 h 109"/>
                  <a:gd name="T10" fmla="*/ 3293 w 97"/>
                  <a:gd name="T11" fmla="*/ 3770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7" h="109">
                    <a:moveTo>
                      <a:pt x="85" y="74"/>
                    </a:moveTo>
                    <a:cubicBezTo>
                      <a:pt x="93" y="63"/>
                      <a:pt x="97" y="14"/>
                      <a:pt x="68" y="0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17" y="33"/>
                      <a:pt x="14" y="38"/>
                    </a:cubicBezTo>
                    <a:cubicBezTo>
                      <a:pt x="11" y="42"/>
                      <a:pt x="0" y="53"/>
                      <a:pt x="0" y="53"/>
                    </a:cubicBezTo>
                    <a:cubicBezTo>
                      <a:pt x="0" y="53"/>
                      <a:pt x="34" y="109"/>
                      <a:pt x="85" y="74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27" name="Freeform 436">
                <a:extLst>
                  <a:ext uri="{FF2B5EF4-FFF2-40B4-BE49-F238E27FC236}">
                    <a16:creationId xmlns:a16="http://schemas.microsoft.com/office/drawing/2014/main" id="{223E3BCB-8C6C-4090-99BE-11163FE44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3" y="3424"/>
                <a:ext cx="232" cy="235"/>
              </a:xfrm>
              <a:custGeom>
                <a:avLst/>
                <a:gdLst>
                  <a:gd name="T0" fmla="*/ 0 w 93"/>
                  <a:gd name="T1" fmla="*/ 2895 h 88"/>
                  <a:gd name="T2" fmla="*/ 1861 w 93"/>
                  <a:gd name="T3" fmla="*/ 4422 h 88"/>
                  <a:gd name="T4" fmla="*/ 1195 w 93"/>
                  <a:gd name="T5" fmla="*/ 2497 h 88"/>
                  <a:gd name="T6" fmla="*/ 3522 w 93"/>
                  <a:gd name="T7" fmla="*/ 3351 h 88"/>
                  <a:gd name="T8" fmla="*/ 2876 w 93"/>
                  <a:gd name="T9" fmla="*/ 363 h 88"/>
                  <a:gd name="T10" fmla="*/ 1432 w 93"/>
                  <a:gd name="T11" fmla="*/ 457 h 88"/>
                  <a:gd name="T12" fmla="*/ 417 w 93"/>
                  <a:gd name="T13" fmla="*/ 2246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88">
                    <a:moveTo>
                      <a:pt x="0" y="57"/>
                    </a:moveTo>
                    <a:cubicBezTo>
                      <a:pt x="4" y="64"/>
                      <a:pt x="24" y="88"/>
                      <a:pt x="48" y="87"/>
                    </a:cubicBezTo>
                    <a:cubicBezTo>
                      <a:pt x="43" y="85"/>
                      <a:pt x="27" y="65"/>
                      <a:pt x="31" y="49"/>
                    </a:cubicBezTo>
                    <a:cubicBezTo>
                      <a:pt x="35" y="32"/>
                      <a:pt x="93" y="20"/>
                      <a:pt x="91" y="66"/>
                    </a:cubicBezTo>
                    <a:cubicBezTo>
                      <a:pt x="92" y="46"/>
                      <a:pt x="90" y="18"/>
                      <a:pt x="74" y="7"/>
                    </a:cubicBezTo>
                    <a:cubicBezTo>
                      <a:pt x="64" y="0"/>
                      <a:pt x="40" y="2"/>
                      <a:pt x="37" y="9"/>
                    </a:cubicBezTo>
                    <a:cubicBezTo>
                      <a:pt x="34" y="16"/>
                      <a:pt x="26" y="30"/>
                      <a:pt x="11" y="44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28" name="Freeform 437">
                <a:extLst>
                  <a:ext uri="{FF2B5EF4-FFF2-40B4-BE49-F238E27FC236}">
                    <a16:creationId xmlns:a16="http://schemas.microsoft.com/office/drawing/2014/main" id="{0B75C2BC-B3B7-43D9-B9CD-DA9EF5220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3" y="2528"/>
                <a:ext cx="137" cy="251"/>
              </a:xfrm>
              <a:custGeom>
                <a:avLst/>
                <a:gdLst>
                  <a:gd name="T0" fmla="*/ 30 w 55"/>
                  <a:gd name="T1" fmla="*/ 3557 h 94"/>
                  <a:gd name="T2" fmla="*/ 807 w 55"/>
                  <a:gd name="T3" fmla="*/ 4534 h 94"/>
                  <a:gd name="T4" fmla="*/ 1806 w 55"/>
                  <a:gd name="T5" fmla="*/ 4171 h 94"/>
                  <a:gd name="T6" fmla="*/ 1470 w 55"/>
                  <a:gd name="T7" fmla="*/ 1012 h 94"/>
                  <a:gd name="T8" fmla="*/ 882 w 55"/>
                  <a:gd name="T9" fmla="*/ 56 h 94"/>
                  <a:gd name="T10" fmla="*/ 882 w 55"/>
                  <a:gd name="T11" fmla="*/ 56 h 94"/>
                  <a:gd name="T12" fmla="*/ 1265 w 55"/>
                  <a:gd name="T13" fmla="*/ 3202 h 94"/>
                  <a:gd name="T14" fmla="*/ 0 w 55"/>
                  <a:gd name="T15" fmla="*/ 3501 h 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94">
                    <a:moveTo>
                      <a:pt x="1" y="70"/>
                    </a:moveTo>
                    <a:cubicBezTo>
                      <a:pt x="11" y="77"/>
                      <a:pt x="14" y="85"/>
                      <a:pt x="21" y="89"/>
                    </a:cubicBezTo>
                    <a:cubicBezTo>
                      <a:pt x="28" y="94"/>
                      <a:pt x="40" y="93"/>
                      <a:pt x="47" y="82"/>
                    </a:cubicBezTo>
                    <a:cubicBezTo>
                      <a:pt x="55" y="71"/>
                      <a:pt x="52" y="40"/>
                      <a:pt x="38" y="20"/>
                    </a:cubicBezTo>
                    <a:cubicBezTo>
                      <a:pt x="23" y="0"/>
                      <a:pt x="23" y="1"/>
                      <a:pt x="23" y="1"/>
                    </a:cubicBezTo>
                    <a:cubicBezTo>
                      <a:pt x="23" y="1"/>
                      <a:pt x="22" y="2"/>
                      <a:pt x="23" y="1"/>
                    </a:cubicBezTo>
                    <a:cubicBezTo>
                      <a:pt x="34" y="16"/>
                      <a:pt x="43" y="50"/>
                      <a:pt x="33" y="63"/>
                    </a:cubicBezTo>
                    <a:cubicBezTo>
                      <a:pt x="22" y="75"/>
                      <a:pt x="6" y="72"/>
                      <a:pt x="0" y="6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29" name="Freeform 438">
                <a:extLst>
                  <a:ext uri="{FF2B5EF4-FFF2-40B4-BE49-F238E27FC236}">
                    <a16:creationId xmlns:a16="http://schemas.microsoft.com/office/drawing/2014/main" id="{DBD43347-C01B-4D03-ADA1-D0B999544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0" y="2952"/>
                <a:ext cx="160" cy="125"/>
              </a:xfrm>
              <a:custGeom>
                <a:avLst/>
                <a:gdLst>
                  <a:gd name="T0" fmla="*/ 313 w 64"/>
                  <a:gd name="T1" fmla="*/ 205 h 47"/>
                  <a:gd name="T2" fmla="*/ 50 w 64"/>
                  <a:gd name="T3" fmla="*/ 1245 h 47"/>
                  <a:gd name="T4" fmla="*/ 675 w 64"/>
                  <a:gd name="T5" fmla="*/ 2051 h 47"/>
                  <a:gd name="T6" fmla="*/ 1458 w 64"/>
                  <a:gd name="T7" fmla="*/ 2348 h 47"/>
                  <a:gd name="T8" fmla="*/ 2345 w 64"/>
                  <a:gd name="T9" fmla="*/ 1301 h 47"/>
                  <a:gd name="T10" fmla="*/ 1220 w 64"/>
                  <a:gd name="T11" fmla="*/ 1654 h 47"/>
                  <a:gd name="T12" fmla="*/ 595 w 64"/>
                  <a:gd name="T13" fmla="*/ 694 h 47"/>
                  <a:gd name="T14" fmla="*/ 783 w 64"/>
                  <a:gd name="T15" fmla="*/ 149 h 47"/>
                  <a:gd name="T16" fmla="*/ 238 w 64"/>
                  <a:gd name="T17" fmla="*/ 303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47">
                    <a:moveTo>
                      <a:pt x="8" y="4"/>
                    </a:moveTo>
                    <a:cubicBezTo>
                      <a:pt x="2" y="9"/>
                      <a:pt x="0" y="18"/>
                      <a:pt x="1" y="25"/>
                    </a:cubicBezTo>
                    <a:cubicBezTo>
                      <a:pt x="3" y="33"/>
                      <a:pt x="11" y="37"/>
                      <a:pt x="17" y="41"/>
                    </a:cubicBezTo>
                    <a:cubicBezTo>
                      <a:pt x="23" y="44"/>
                      <a:pt x="31" y="47"/>
                      <a:pt x="37" y="47"/>
                    </a:cubicBezTo>
                    <a:cubicBezTo>
                      <a:pt x="46" y="47"/>
                      <a:pt x="64" y="36"/>
                      <a:pt x="60" y="26"/>
                    </a:cubicBezTo>
                    <a:cubicBezTo>
                      <a:pt x="54" y="37"/>
                      <a:pt x="41" y="35"/>
                      <a:pt x="31" y="33"/>
                    </a:cubicBezTo>
                    <a:cubicBezTo>
                      <a:pt x="20" y="31"/>
                      <a:pt x="10" y="27"/>
                      <a:pt x="15" y="14"/>
                    </a:cubicBezTo>
                    <a:cubicBezTo>
                      <a:pt x="17" y="10"/>
                      <a:pt x="24" y="5"/>
                      <a:pt x="20" y="3"/>
                    </a:cubicBezTo>
                    <a:cubicBezTo>
                      <a:pt x="17" y="0"/>
                      <a:pt x="9" y="4"/>
                      <a:pt x="6" y="6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30" name="Freeform 439">
                <a:extLst>
                  <a:ext uri="{FF2B5EF4-FFF2-40B4-BE49-F238E27FC236}">
                    <a16:creationId xmlns:a16="http://schemas.microsoft.com/office/drawing/2014/main" id="{61215D9C-EB31-4987-B2FA-205E7A325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7" y="2560"/>
                <a:ext cx="183" cy="365"/>
              </a:xfrm>
              <a:custGeom>
                <a:avLst/>
                <a:gdLst>
                  <a:gd name="T0" fmla="*/ 1777 w 73"/>
                  <a:gd name="T1" fmla="*/ 3578 h 137"/>
                  <a:gd name="T2" fmla="*/ 1777 w 73"/>
                  <a:gd name="T3" fmla="*/ 512 h 137"/>
                  <a:gd name="T4" fmla="*/ 679 w 73"/>
                  <a:gd name="T5" fmla="*/ 149 h 137"/>
                  <a:gd name="T6" fmla="*/ 1181 w 73"/>
                  <a:gd name="T7" fmla="*/ 149 h 137"/>
                  <a:gd name="T8" fmla="*/ 283 w 73"/>
                  <a:gd name="T9" fmla="*/ 1114 h 137"/>
                  <a:gd name="T10" fmla="*/ 554 w 73"/>
                  <a:gd name="T11" fmla="*/ 2363 h 137"/>
                  <a:gd name="T12" fmla="*/ 835 w 73"/>
                  <a:gd name="T13" fmla="*/ 2931 h 137"/>
                  <a:gd name="T14" fmla="*/ 943 w 73"/>
                  <a:gd name="T15" fmla="*/ 3578 h 137"/>
                  <a:gd name="T16" fmla="*/ 709 w 73"/>
                  <a:gd name="T17" fmla="*/ 5033 h 137"/>
                  <a:gd name="T18" fmla="*/ 439 w 73"/>
                  <a:gd name="T19" fmla="*/ 5843 h 137"/>
                  <a:gd name="T20" fmla="*/ 158 w 73"/>
                  <a:gd name="T21" fmla="*/ 6240 h 137"/>
                  <a:gd name="T22" fmla="*/ 0 w 73"/>
                  <a:gd name="T23" fmla="*/ 6352 h 137"/>
                  <a:gd name="T24" fmla="*/ 1777 w 73"/>
                  <a:gd name="T25" fmla="*/ 3578 h 1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3" h="137">
                    <a:moveTo>
                      <a:pt x="45" y="71"/>
                    </a:moveTo>
                    <a:cubicBezTo>
                      <a:pt x="54" y="51"/>
                      <a:pt x="73" y="29"/>
                      <a:pt x="45" y="10"/>
                    </a:cubicBezTo>
                    <a:cubicBezTo>
                      <a:pt x="35" y="1"/>
                      <a:pt x="25" y="0"/>
                      <a:pt x="17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0" y="3"/>
                      <a:pt x="10" y="12"/>
                      <a:pt x="7" y="22"/>
                    </a:cubicBezTo>
                    <a:cubicBezTo>
                      <a:pt x="6" y="31"/>
                      <a:pt x="9" y="40"/>
                      <a:pt x="14" y="47"/>
                    </a:cubicBezTo>
                    <a:cubicBezTo>
                      <a:pt x="16" y="51"/>
                      <a:pt x="19" y="54"/>
                      <a:pt x="21" y="58"/>
                    </a:cubicBezTo>
                    <a:cubicBezTo>
                      <a:pt x="24" y="62"/>
                      <a:pt x="24" y="67"/>
                      <a:pt x="24" y="71"/>
                    </a:cubicBezTo>
                    <a:cubicBezTo>
                      <a:pt x="24" y="81"/>
                      <a:pt x="21" y="91"/>
                      <a:pt x="18" y="100"/>
                    </a:cubicBezTo>
                    <a:cubicBezTo>
                      <a:pt x="16" y="106"/>
                      <a:pt x="15" y="111"/>
                      <a:pt x="11" y="116"/>
                    </a:cubicBezTo>
                    <a:cubicBezTo>
                      <a:pt x="9" y="119"/>
                      <a:pt x="7" y="122"/>
                      <a:pt x="4" y="124"/>
                    </a:cubicBezTo>
                    <a:cubicBezTo>
                      <a:pt x="3" y="125"/>
                      <a:pt x="1" y="126"/>
                      <a:pt x="0" y="126"/>
                    </a:cubicBezTo>
                    <a:cubicBezTo>
                      <a:pt x="29" y="137"/>
                      <a:pt x="38" y="88"/>
                      <a:pt x="45" y="71"/>
                    </a:cubicBez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31" name="Freeform 440">
                <a:extLst>
                  <a:ext uri="{FF2B5EF4-FFF2-40B4-BE49-F238E27FC236}">
                    <a16:creationId xmlns:a16="http://schemas.microsoft.com/office/drawing/2014/main" id="{7CC9CAD3-4FB7-41E7-A70F-782247CE4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2965"/>
                <a:ext cx="273" cy="150"/>
              </a:xfrm>
              <a:custGeom>
                <a:avLst/>
                <a:gdLst>
                  <a:gd name="T0" fmla="*/ 754 w 109"/>
                  <a:gd name="T1" fmla="*/ 0 h 56"/>
                  <a:gd name="T2" fmla="*/ 521 w 109"/>
                  <a:gd name="T3" fmla="*/ 367 h 56"/>
                  <a:gd name="T4" fmla="*/ 158 w 109"/>
                  <a:gd name="T5" fmla="*/ 881 h 56"/>
                  <a:gd name="T6" fmla="*/ 396 w 109"/>
                  <a:gd name="T7" fmla="*/ 1594 h 56"/>
                  <a:gd name="T8" fmla="*/ 1335 w 109"/>
                  <a:gd name="T9" fmla="*/ 2001 h 56"/>
                  <a:gd name="T10" fmla="*/ 2327 w 109"/>
                  <a:gd name="T11" fmla="*/ 1902 h 56"/>
                  <a:gd name="T12" fmla="*/ 3031 w 109"/>
                  <a:gd name="T13" fmla="*/ 2116 h 56"/>
                  <a:gd name="T14" fmla="*/ 3426 w 109"/>
                  <a:gd name="T15" fmla="*/ 2424 h 56"/>
                  <a:gd name="T16" fmla="*/ 3769 w 109"/>
                  <a:gd name="T17" fmla="*/ 2727 h 56"/>
                  <a:gd name="T18" fmla="*/ 4082 w 109"/>
                  <a:gd name="T19" fmla="*/ 2826 h 56"/>
                  <a:gd name="T20" fmla="*/ 4210 w 109"/>
                  <a:gd name="T21" fmla="*/ 2424 h 56"/>
                  <a:gd name="T22" fmla="*/ 4290 w 109"/>
                  <a:gd name="T23" fmla="*/ 1385 h 56"/>
                  <a:gd name="T24" fmla="*/ 3927 w 109"/>
                  <a:gd name="T25" fmla="*/ 308 h 56"/>
                  <a:gd name="T26" fmla="*/ 3426 w 109"/>
                  <a:gd name="T27" fmla="*/ 308 h 56"/>
                  <a:gd name="T28" fmla="*/ 2515 w 109"/>
                  <a:gd name="T29" fmla="*/ 252 h 56"/>
                  <a:gd name="T30" fmla="*/ 1618 w 109"/>
                  <a:gd name="T31" fmla="*/ 458 h 56"/>
                  <a:gd name="T32" fmla="*/ 1222 w 109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9" h="56">
                    <a:moveTo>
                      <a:pt x="19" y="0"/>
                    </a:moveTo>
                    <a:cubicBezTo>
                      <a:pt x="18" y="3"/>
                      <a:pt x="15" y="5"/>
                      <a:pt x="13" y="7"/>
                    </a:cubicBezTo>
                    <a:cubicBezTo>
                      <a:pt x="11" y="10"/>
                      <a:pt x="6" y="14"/>
                      <a:pt x="4" y="17"/>
                    </a:cubicBezTo>
                    <a:cubicBezTo>
                      <a:pt x="0" y="24"/>
                      <a:pt x="3" y="26"/>
                      <a:pt x="10" y="31"/>
                    </a:cubicBezTo>
                    <a:cubicBezTo>
                      <a:pt x="17" y="35"/>
                      <a:pt x="26" y="39"/>
                      <a:pt x="34" y="39"/>
                    </a:cubicBezTo>
                    <a:cubicBezTo>
                      <a:pt x="42" y="40"/>
                      <a:pt x="51" y="36"/>
                      <a:pt x="59" y="37"/>
                    </a:cubicBezTo>
                    <a:cubicBezTo>
                      <a:pt x="65" y="38"/>
                      <a:pt x="72" y="39"/>
                      <a:pt x="77" y="41"/>
                    </a:cubicBezTo>
                    <a:cubicBezTo>
                      <a:pt x="81" y="42"/>
                      <a:pt x="84" y="45"/>
                      <a:pt x="87" y="47"/>
                    </a:cubicBezTo>
                    <a:cubicBezTo>
                      <a:pt x="90" y="48"/>
                      <a:pt x="93" y="51"/>
                      <a:pt x="96" y="53"/>
                    </a:cubicBezTo>
                    <a:cubicBezTo>
                      <a:pt x="98" y="54"/>
                      <a:pt x="101" y="56"/>
                      <a:pt x="104" y="55"/>
                    </a:cubicBezTo>
                    <a:cubicBezTo>
                      <a:pt x="106" y="54"/>
                      <a:pt x="107" y="49"/>
                      <a:pt x="107" y="47"/>
                    </a:cubicBezTo>
                    <a:cubicBezTo>
                      <a:pt x="108" y="41"/>
                      <a:pt x="109" y="33"/>
                      <a:pt x="109" y="27"/>
                    </a:cubicBezTo>
                    <a:cubicBezTo>
                      <a:pt x="109" y="21"/>
                      <a:pt x="106" y="7"/>
                      <a:pt x="100" y="6"/>
                    </a:cubicBezTo>
                    <a:cubicBezTo>
                      <a:pt x="96" y="5"/>
                      <a:pt x="91" y="6"/>
                      <a:pt x="87" y="6"/>
                    </a:cubicBezTo>
                    <a:cubicBezTo>
                      <a:pt x="79" y="5"/>
                      <a:pt x="72" y="5"/>
                      <a:pt x="64" y="5"/>
                    </a:cubicBezTo>
                    <a:cubicBezTo>
                      <a:pt x="56" y="6"/>
                      <a:pt x="48" y="7"/>
                      <a:pt x="41" y="9"/>
                    </a:cubicBezTo>
                    <a:cubicBezTo>
                      <a:pt x="38" y="10"/>
                      <a:pt x="33" y="1"/>
                      <a:pt x="31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32" name="Freeform 441">
                <a:extLst>
                  <a:ext uri="{FF2B5EF4-FFF2-40B4-BE49-F238E27FC236}">
                    <a16:creationId xmlns:a16="http://schemas.microsoft.com/office/drawing/2014/main" id="{757D6569-3F99-4CF1-B56B-36AEF08F3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" y="2901"/>
                <a:ext cx="276" cy="187"/>
              </a:xfrm>
              <a:custGeom>
                <a:avLst/>
                <a:gdLst>
                  <a:gd name="T0" fmla="*/ 0 w 110"/>
                  <a:gd name="T1" fmla="*/ 2292 h 70"/>
                  <a:gd name="T2" fmla="*/ 555 w 110"/>
                  <a:gd name="T3" fmla="*/ 3011 h 70"/>
                  <a:gd name="T4" fmla="*/ 1548 w 110"/>
                  <a:gd name="T5" fmla="*/ 3203 h 70"/>
                  <a:gd name="T6" fmla="*/ 918 w 110"/>
                  <a:gd name="T7" fmla="*/ 2498 h 70"/>
                  <a:gd name="T8" fmla="*/ 1340 w 110"/>
                  <a:gd name="T9" fmla="*/ 1619 h 70"/>
                  <a:gd name="T10" fmla="*/ 2815 w 110"/>
                  <a:gd name="T11" fmla="*/ 1071 h 70"/>
                  <a:gd name="T12" fmla="*/ 3809 w 110"/>
                  <a:gd name="T13" fmla="*/ 2134 h 70"/>
                  <a:gd name="T14" fmla="*/ 4155 w 110"/>
                  <a:gd name="T15" fmla="*/ 3569 h 70"/>
                  <a:gd name="T16" fmla="*/ 4155 w 110"/>
                  <a:gd name="T17" fmla="*/ 1528 h 70"/>
                  <a:gd name="T18" fmla="*/ 3809 w 110"/>
                  <a:gd name="T19" fmla="*/ 457 h 70"/>
                  <a:gd name="T20" fmla="*/ 3129 w 110"/>
                  <a:gd name="T21" fmla="*/ 94 h 70"/>
                  <a:gd name="T22" fmla="*/ 1819 w 110"/>
                  <a:gd name="T23" fmla="*/ 251 h 70"/>
                  <a:gd name="T24" fmla="*/ 1076 w 110"/>
                  <a:gd name="T25" fmla="*/ 764 h 70"/>
                  <a:gd name="T26" fmla="*/ 555 w 110"/>
                  <a:gd name="T27" fmla="*/ 1277 h 70"/>
                  <a:gd name="T28" fmla="*/ 238 w 110"/>
                  <a:gd name="T29" fmla="*/ 1793 h 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0" h="70">
                    <a:moveTo>
                      <a:pt x="0" y="45"/>
                    </a:moveTo>
                    <a:cubicBezTo>
                      <a:pt x="4" y="50"/>
                      <a:pt x="7" y="57"/>
                      <a:pt x="14" y="59"/>
                    </a:cubicBezTo>
                    <a:cubicBezTo>
                      <a:pt x="21" y="61"/>
                      <a:pt x="32" y="62"/>
                      <a:pt x="39" y="63"/>
                    </a:cubicBezTo>
                    <a:cubicBezTo>
                      <a:pt x="32" y="64"/>
                      <a:pt x="23" y="54"/>
                      <a:pt x="23" y="49"/>
                    </a:cubicBezTo>
                    <a:cubicBezTo>
                      <a:pt x="23" y="42"/>
                      <a:pt x="29" y="37"/>
                      <a:pt x="34" y="32"/>
                    </a:cubicBezTo>
                    <a:cubicBezTo>
                      <a:pt x="42" y="25"/>
                      <a:pt x="59" y="17"/>
                      <a:pt x="71" y="21"/>
                    </a:cubicBezTo>
                    <a:cubicBezTo>
                      <a:pt x="81" y="24"/>
                      <a:pt x="90" y="33"/>
                      <a:pt x="96" y="42"/>
                    </a:cubicBezTo>
                    <a:cubicBezTo>
                      <a:pt x="101" y="50"/>
                      <a:pt x="105" y="60"/>
                      <a:pt x="105" y="70"/>
                    </a:cubicBezTo>
                    <a:cubicBezTo>
                      <a:pt x="110" y="59"/>
                      <a:pt x="108" y="41"/>
                      <a:pt x="105" y="30"/>
                    </a:cubicBezTo>
                    <a:cubicBezTo>
                      <a:pt x="103" y="23"/>
                      <a:pt x="101" y="15"/>
                      <a:pt x="96" y="9"/>
                    </a:cubicBezTo>
                    <a:cubicBezTo>
                      <a:pt x="92" y="4"/>
                      <a:pt x="86" y="2"/>
                      <a:pt x="79" y="2"/>
                    </a:cubicBezTo>
                    <a:cubicBezTo>
                      <a:pt x="67" y="2"/>
                      <a:pt x="58" y="0"/>
                      <a:pt x="46" y="5"/>
                    </a:cubicBezTo>
                    <a:cubicBezTo>
                      <a:pt x="40" y="8"/>
                      <a:pt x="32" y="11"/>
                      <a:pt x="27" y="15"/>
                    </a:cubicBezTo>
                    <a:cubicBezTo>
                      <a:pt x="23" y="18"/>
                      <a:pt x="18" y="22"/>
                      <a:pt x="14" y="25"/>
                    </a:cubicBezTo>
                    <a:cubicBezTo>
                      <a:pt x="12" y="28"/>
                      <a:pt x="8" y="33"/>
                      <a:pt x="6" y="35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33" name="Freeform 442">
                <a:extLst>
                  <a:ext uri="{FF2B5EF4-FFF2-40B4-BE49-F238E27FC236}">
                    <a16:creationId xmlns:a16="http://schemas.microsoft.com/office/drawing/2014/main" id="{F81E7921-2D2A-4DBA-A9CB-FCD7E6122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" y="3579"/>
                <a:ext cx="148" cy="69"/>
              </a:xfrm>
              <a:custGeom>
                <a:avLst/>
                <a:gdLst>
                  <a:gd name="T0" fmla="*/ 0 w 59"/>
                  <a:gd name="T1" fmla="*/ 204 h 26"/>
                  <a:gd name="T2" fmla="*/ 755 w 59"/>
                  <a:gd name="T3" fmla="*/ 993 h 26"/>
                  <a:gd name="T4" fmla="*/ 1498 w 59"/>
                  <a:gd name="T5" fmla="*/ 1290 h 26"/>
                  <a:gd name="T6" fmla="*/ 2207 w 59"/>
                  <a:gd name="T7" fmla="*/ 993 h 26"/>
                  <a:gd name="T8" fmla="*/ 1864 w 5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26">
                    <a:moveTo>
                      <a:pt x="0" y="4"/>
                    </a:moveTo>
                    <a:cubicBezTo>
                      <a:pt x="4" y="11"/>
                      <a:pt x="13" y="16"/>
                      <a:pt x="19" y="20"/>
                    </a:cubicBezTo>
                    <a:cubicBezTo>
                      <a:pt x="25" y="25"/>
                      <a:pt x="30" y="26"/>
                      <a:pt x="38" y="26"/>
                    </a:cubicBezTo>
                    <a:cubicBezTo>
                      <a:pt x="43" y="26"/>
                      <a:pt x="53" y="25"/>
                      <a:pt x="56" y="20"/>
                    </a:cubicBezTo>
                    <a:cubicBezTo>
                      <a:pt x="59" y="14"/>
                      <a:pt x="50" y="4"/>
                      <a:pt x="47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34" name="Freeform 443">
                <a:extLst>
                  <a:ext uri="{FF2B5EF4-FFF2-40B4-BE49-F238E27FC236}">
                    <a16:creationId xmlns:a16="http://schemas.microsoft.com/office/drawing/2014/main" id="{04B8C7FB-1EF9-4E07-AF48-79F2BC514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3397"/>
                <a:ext cx="190" cy="251"/>
              </a:xfrm>
              <a:custGeom>
                <a:avLst/>
                <a:gdLst>
                  <a:gd name="T0" fmla="*/ 0 w 76"/>
                  <a:gd name="T1" fmla="*/ 513 h 94"/>
                  <a:gd name="T2" fmla="*/ 2625 w 76"/>
                  <a:gd name="T3" fmla="*/ 2382 h 94"/>
                  <a:gd name="T4" fmla="*/ 2970 w 76"/>
                  <a:gd name="T5" fmla="*/ 3351 h 94"/>
                  <a:gd name="T6" fmla="*/ 2625 w 76"/>
                  <a:gd name="T7" fmla="*/ 4013 h 94"/>
                  <a:gd name="T8" fmla="*/ 1958 w 76"/>
                  <a:gd name="T9" fmla="*/ 4627 h 94"/>
                  <a:gd name="T10" fmla="*/ 1333 w 76"/>
                  <a:gd name="T11" fmla="*/ 4684 h 94"/>
                  <a:gd name="T12" fmla="*/ 675 w 76"/>
                  <a:gd name="T13" fmla="*/ 4171 h 94"/>
                  <a:gd name="T14" fmla="*/ 125 w 76"/>
                  <a:gd name="T15" fmla="*/ 3615 h 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6" h="94">
                    <a:moveTo>
                      <a:pt x="0" y="10"/>
                    </a:moveTo>
                    <a:cubicBezTo>
                      <a:pt x="27" y="0"/>
                      <a:pt x="54" y="27"/>
                      <a:pt x="67" y="47"/>
                    </a:cubicBezTo>
                    <a:cubicBezTo>
                      <a:pt x="72" y="53"/>
                      <a:pt x="76" y="59"/>
                      <a:pt x="76" y="66"/>
                    </a:cubicBezTo>
                    <a:cubicBezTo>
                      <a:pt x="76" y="74"/>
                      <a:pt x="73" y="75"/>
                      <a:pt x="67" y="79"/>
                    </a:cubicBezTo>
                    <a:cubicBezTo>
                      <a:pt x="62" y="83"/>
                      <a:pt x="56" y="88"/>
                      <a:pt x="50" y="91"/>
                    </a:cubicBezTo>
                    <a:cubicBezTo>
                      <a:pt x="45" y="93"/>
                      <a:pt x="40" y="94"/>
                      <a:pt x="34" y="92"/>
                    </a:cubicBezTo>
                    <a:cubicBezTo>
                      <a:pt x="28" y="90"/>
                      <a:pt x="22" y="86"/>
                      <a:pt x="17" y="82"/>
                    </a:cubicBezTo>
                    <a:cubicBezTo>
                      <a:pt x="13" y="79"/>
                      <a:pt x="8" y="72"/>
                      <a:pt x="3" y="71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35" name="Freeform 444">
                <a:extLst>
                  <a:ext uri="{FF2B5EF4-FFF2-40B4-BE49-F238E27FC236}">
                    <a16:creationId xmlns:a16="http://schemas.microsoft.com/office/drawing/2014/main" id="{A181309B-31A0-42B1-B53D-31E3A465C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3413"/>
                <a:ext cx="135" cy="216"/>
              </a:xfrm>
              <a:custGeom>
                <a:avLst/>
                <a:gdLst>
                  <a:gd name="T0" fmla="*/ 1175 w 54"/>
                  <a:gd name="T1" fmla="*/ 3947 h 81"/>
                  <a:gd name="T2" fmla="*/ 1020 w 54"/>
                  <a:gd name="T3" fmla="*/ 2069 h 81"/>
                  <a:gd name="T4" fmla="*/ 2113 w 54"/>
                  <a:gd name="T5" fmla="*/ 1912 h 81"/>
                  <a:gd name="T6" fmla="*/ 750 w 54"/>
                  <a:gd name="T7" fmla="*/ 248 h 81"/>
                  <a:gd name="T8" fmla="*/ 363 w 54"/>
                  <a:gd name="T9" fmla="*/ 3037 h 81"/>
                  <a:gd name="T10" fmla="*/ 1175 w 54"/>
                  <a:gd name="T11" fmla="*/ 3947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81">
                    <a:moveTo>
                      <a:pt x="30" y="78"/>
                    </a:moveTo>
                    <a:cubicBezTo>
                      <a:pt x="20" y="81"/>
                      <a:pt x="22" y="48"/>
                      <a:pt x="26" y="41"/>
                    </a:cubicBezTo>
                    <a:cubicBezTo>
                      <a:pt x="33" y="26"/>
                      <a:pt x="44" y="32"/>
                      <a:pt x="54" y="38"/>
                    </a:cubicBezTo>
                    <a:cubicBezTo>
                      <a:pt x="43" y="29"/>
                      <a:pt x="36" y="0"/>
                      <a:pt x="19" y="5"/>
                    </a:cubicBezTo>
                    <a:cubicBezTo>
                      <a:pt x="0" y="12"/>
                      <a:pt x="1" y="45"/>
                      <a:pt x="9" y="60"/>
                    </a:cubicBezTo>
                    <a:cubicBezTo>
                      <a:pt x="13" y="69"/>
                      <a:pt x="25" y="77"/>
                      <a:pt x="30" y="78"/>
                    </a:cubicBez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36" name="Freeform 445">
                <a:extLst>
                  <a:ext uri="{FF2B5EF4-FFF2-40B4-BE49-F238E27FC236}">
                    <a16:creationId xmlns:a16="http://schemas.microsoft.com/office/drawing/2014/main" id="{37F027C4-CCF1-48C0-923B-F9EB4B161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3379"/>
                <a:ext cx="237" cy="288"/>
              </a:xfrm>
              <a:custGeom>
                <a:avLst/>
                <a:gdLst>
                  <a:gd name="T0" fmla="*/ 2515 w 95"/>
                  <a:gd name="T1" fmla="*/ 5099 h 108"/>
                  <a:gd name="T2" fmla="*/ 2253 w 95"/>
                  <a:gd name="T3" fmla="*/ 3093 h 108"/>
                  <a:gd name="T4" fmla="*/ 3677 w 95"/>
                  <a:gd name="T5" fmla="*/ 2483 h 108"/>
                  <a:gd name="T6" fmla="*/ 933 w 95"/>
                  <a:gd name="T7" fmla="*/ 1117 h 108"/>
                  <a:gd name="T8" fmla="*/ 2515 w 95"/>
                  <a:gd name="T9" fmla="*/ 5099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" h="108">
                    <a:moveTo>
                      <a:pt x="65" y="101"/>
                    </a:moveTo>
                    <a:cubicBezTo>
                      <a:pt x="52" y="101"/>
                      <a:pt x="48" y="75"/>
                      <a:pt x="58" y="61"/>
                    </a:cubicBezTo>
                    <a:cubicBezTo>
                      <a:pt x="67" y="47"/>
                      <a:pt x="89" y="42"/>
                      <a:pt x="95" y="49"/>
                    </a:cubicBezTo>
                    <a:cubicBezTo>
                      <a:pt x="76" y="30"/>
                      <a:pt x="47" y="0"/>
                      <a:pt x="24" y="22"/>
                    </a:cubicBezTo>
                    <a:cubicBezTo>
                      <a:pt x="0" y="44"/>
                      <a:pt x="16" y="108"/>
                      <a:pt x="65" y="101"/>
                    </a:cubicBez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37" name="Freeform 446">
                <a:extLst>
                  <a:ext uri="{FF2B5EF4-FFF2-40B4-BE49-F238E27FC236}">
                    <a16:creationId xmlns:a16="http://schemas.microsoft.com/office/drawing/2014/main" id="{6908FEC8-08DC-41FD-BCE0-55B381AEA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3" y="2963"/>
                <a:ext cx="187" cy="317"/>
              </a:xfrm>
              <a:custGeom>
                <a:avLst/>
                <a:gdLst>
                  <a:gd name="T0" fmla="*/ 853 w 75"/>
                  <a:gd name="T1" fmla="*/ 5988 h 119"/>
                  <a:gd name="T2" fmla="*/ 2045 w 75"/>
                  <a:gd name="T3" fmla="*/ 0 h 119"/>
                  <a:gd name="T4" fmla="*/ 2793 w 75"/>
                  <a:gd name="T5" fmla="*/ 3626 h 119"/>
                  <a:gd name="T6" fmla="*/ 853 w 75"/>
                  <a:gd name="T7" fmla="*/ 5988 h 1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5" h="119">
                    <a:moveTo>
                      <a:pt x="22" y="119"/>
                    </a:moveTo>
                    <a:cubicBezTo>
                      <a:pt x="0" y="71"/>
                      <a:pt x="38" y="9"/>
                      <a:pt x="53" y="0"/>
                    </a:cubicBezTo>
                    <a:cubicBezTo>
                      <a:pt x="61" y="12"/>
                      <a:pt x="75" y="56"/>
                      <a:pt x="72" y="72"/>
                    </a:cubicBezTo>
                    <a:cubicBezTo>
                      <a:pt x="68" y="89"/>
                      <a:pt x="43" y="109"/>
                      <a:pt x="22" y="119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38" name="Freeform 447">
                <a:extLst>
                  <a:ext uri="{FF2B5EF4-FFF2-40B4-BE49-F238E27FC236}">
                    <a16:creationId xmlns:a16="http://schemas.microsoft.com/office/drawing/2014/main" id="{2143ACEE-D00E-42DD-AE15-8D515BC57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5" y="2963"/>
                <a:ext cx="125" cy="277"/>
              </a:xfrm>
              <a:custGeom>
                <a:avLst/>
                <a:gdLst>
                  <a:gd name="T0" fmla="*/ 1095 w 50"/>
                  <a:gd name="T1" fmla="*/ 0 h 104"/>
                  <a:gd name="T2" fmla="*/ 0 w 50"/>
                  <a:gd name="T3" fmla="*/ 2171 h 104"/>
                  <a:gd name="T4" fmla="*/ 0 w 50"/>
                  <a:gd name="T5" fmla="*/ 2213 h 104"/>
                  <a:gd name="T6" fmla="*/ 1220 w 50"/>
                  <a:gd name="T7" fmla="*/ 2269 h 104"/>
                  <a:gd name="T8" fmla="*/ 833 w 50"/>
                  <a:gd name="T9" fmla="*/ 5236 h 104"/>
                  <a:gd name="T10" fmla="*/ 1845 w 50"/>
                  <a:gd name="T11" fmla="*/ 3625 h 104"/>
                  <a:gd name="T12" fmla="*/ 1095 w 50"/>
                  <a:gd name="T13" fmla="*/ 0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104">
                    <a:moveTo>
                      <a:pt x="28" y="0"/>
                    </a:moveTo>
                    <a:cubicBezTo>
                      <a:pt x="21" y="5"/>
                      <a:pt x="8" y="22"/>
                      <a:pt x="0" y="4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" y="30"/>
                      <a:pt x="26" y="27"/>
                      <a:pt x="31" y="45"/>
                    </a:cubicBezTo>
                    <a:cubicBezTo>
                      <a:pt x="33" y="54"/>
                      <a:pt x="40" y="82"/>
                      <a:pt x="21" y="104"/>
                    </a:cubicBezTo>
                    <a:cubicBezTo>
                      <a:pt x="34" y="95"/>
                      <a:pt x="44" y="83"/>
                      <a:pt x="47" y="72"/>
                    </a:cubicBezTo>
                    <a:cubicBezTo>
                      <a:pt x="50" y="56"/>
                      <a:pt x="36" y="12"/>
                      <a:pt x="28" y="0"/>
                    </a:cubicBez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39" name="Freeform 448">
                <a:extLst>
                  <a:ext uri="{FF2B5EF4-FFF2-40B4-BE49-F238E27FC236}">
                    <a16:creationId xmlns:a16="http://schemas.microsoft.com/office/drawing/2014/main" id="{CF576B91-E6C0-4D88-BC11-C3F512404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" y="2957"/>
                <a:ext cx="286" cy="446"/>
              </a:xfrm>
              <a:custGeom>
                <a:avLst/>
                <a:gdLst>
                  <a:gd name="T0" fmla="*/ 158 w 114"/>
                  <a:gd name="T1" fmla="*/ 0 h 167"/>
                  <a:gd name="T2" fmla="*/ 1498 w 114"/>
                  <a:gd name="T3" fmla="*/ 5448 h 167"/>
                  <a:gd name="T4" fmla="*/ 4155 w 114"/>
                  <a:gd name="T5" fmla="*/ 8495 h 167"/>
                  <a:gd name="T6" fmla="*/ 4438 w 114"/>
                  <a:gd name="T7" fmla="*/ 6511 h 167"/>
                  <a:gd name="T8" fmla="*/ 3838 w 114"/>
                  <a:gd name="T9" fmla="*/ 4423 h 167"/>
                  <a:gd name="T10" fmla="*/ 1781 w 114"/>
                  <a:gd name="T11" fmla="*/ 705 h 1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4" h="167">
                    <a:moveTo>
                      <a:pt x="4" y="0"/>
                    </a:moveTo>
                    <a:cubicBezTo>
                      <a:pt x="0" y="17"/>
                      <a:pt x="14" y="68"/>
                      <a:pt x="38" y="107"/>
                    </a:cubicBezTo>
                    <a:cubicBezTo>
                      <a:pt x="62" y="145"/>
                      <a:pt x="92" y="165"/>
                      <a:pt x="105" y="167"/>
                    </a:cubicBezTo>
                    <a:cubicBezTo>
                      <a:pt x="104" y="155"/>
                      <a:pt x="109" y="139"/>
                      <a:pt x="112" y="128"/>
                    </a:cubicBezTo>
                    <a:cubicBezTo>
                      <a:pt x="114" y="117"/>
                      <a:pt x="97" y="87"/>
                      <a:pt x="97" y="87"/>
                    </a:cubicBezTo>
                    <a:cubicBezTo>
                      <a:pt x="45" y="14"/>
                      <a:pt x="45" y="14"/>
                      <a:pt x="45" y="14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40" name="Freeform 449">
                <a:extLst>
                  <a:ext uri="{FF2B5EF4-FFF2-40B4-BE49-F238E27FC236}">
                    <a16:creationId xmlns:a16="http://schemas.microsoft.com/office/drawing/2014/main" id="{2C2359F5-2AD6-4156-B9F2-64AD2FBAC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0" y="2997"/>
                <a:ext cx="211" cy="328"/>
              </a:xfrm>
              <a:custGeom>
                <a:avLst/>
                <a:gdLst>
                  <a:gd name="T0" fmla="*/ 208 w 84"/>
                  <a:gd name="T1" fmla="*/ 0 h 123"/>
                  <a:gd name="T2" fmla="*/ 158 w 84"/>
                  <a:gd name="T3" fmla="*/ 2027 h 123"/>
                  <a:gd name="T4" fmla="*/ 2713 w 84"/>
                  <a:gd name="T5" fmla="*/ 4245 h 123"/>
                  <a:gd name="T6" fmla="*/ 2713 w 84"/>
                  <a:gd name="T7" fmla="*/ 5005 h 123"/>
                  <a:gd name="T8" fmla="*/ 2474 w 84"/>
                  <a:gd name="T9" fmla="*/ 5709 h 123"/>
                  <a:gd name="T10" fmla="*/ 2788 w 84"/>
                  <a:gd name="T11" fmla="*/ 6123 h 123"/>
                  <a:gd name="T12" fmla="*/ 3060 w 84"/>
                  <a:gd name="T13" fmla="*/ 5461 h 123"/>
                  <a:gd name="T14" fmla="*/ 2424 w 84"/>
                  <a:gd name="T15" fmla="*/ 2219 h 123"/>
                  <a:gd name="T16" fmla="*/ 1477 w 84"/>
                  <a:gd name="T17" fmla="*/ 968 h 123"/>
                  <a:gd name="T18" fmla="*/ 397 w 84"/>
                  <a:gd name="T19" fmla="*/ 93 h 1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4" h="123">
                    <a:moveTo>
                      <a:pt x="5" y="0"/>
                    </a:moveTo>
                    <a:cubicBezTo>
                      <a:pt x="0" y="12"/>
                      <a:pt x="2" y="25"/>
                      <a:pt x="4" y="40"/>
                    </a:cubicBezTo>
                    <a:cubicBezTo>
                      <a:pt x="29" y="35"/>
                      <a:pt x="64" y="57"/>
                      <a:pt x="68" y="84"/>
                    </a:cubicBezTo>
                    <a:cubicBezTo>
                      <a:pt x="68" y="88"/>
                      <a:pt x="69" y="94"/>
                      <a:pt x="68" y="99"/>
                    </a:cubicBezTo>
                    <a:cubicBezTo>
                      <a:pt x="68" y="105"/>
                      <a:pt x="62" y="109"/>
                      <a:pt x="62" y="113"/>
                    </a:cubicBezTo>
                    <a:cubicBezTo>
                      <a:pt x="61" y="117"/>
                      <a:pt x="64" y="123"/>
                      <a:pt x="70" y="121"/>
                    </a:cubicBezTo>
                    <a:cubicBezTo>
                      <a:pt x="74" y="120"/>
                      <a:pt x="76" y="113"/>
                      <a:pt x="77" y="108"/>
                    </a:cubicBezTo>
                    <a:cubicBezTo>
                      <a:pt x="84" y="85"/>
                      <a:pt x="74" y="63"/>
                      <a:pt x="61" y="44"/>
                    </a:cubicBezTo>
                    <a:cubicBezTo>
                      <a:pt x="54" y="34"/>
                      <a:pt x="46" y="26"/>
                      <a:pt x="37" y="19"/>
                    </a:cubicBezTo>
                    <a:cubicBezTo>
                      <a:pt x="29" y="12"/>
                      <a:pt x="20" y="7"/>
                      <a:pt x="10" y="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41" name="Line 450">
                <a:extLst>
                  <a:ext uri="{FF2B5EF4-FFF2-40B4-BE49-F238E27FC236}">
                    <a16:creationId xmlns:a16="http://schemas.microsoft.com/office/drawing/2014/main" id="{409522EC-1DA7-4D7D-94DB-0AF76A4375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5" y="3003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42" name="Line 451">
                <a:extLst>
                  <a:ext uri="{FF2B5EF4-FFF2-40B4-BE49-F238E27FC236}">
                    <a16:creationId xmlns:a16="http://schemas.microsoft.com/office/drawing/2014/main" id="{4175D3A5-F8BF-4D08-9E51-CE14E29BB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5" y="3003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43" name="Freeform 452">
                <a:extLst>
                  <a:ext uri="{FF2B5EF4-FFF2-40B4-BE49-F238E27FC236}">
                    <a16:creationId xmlns:a16="http://schemas.microsoft.com/office/drawing/2014/main" id="{B22A3D79-BE82-4C16-B347-C22452E94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2955"/>
                <a:ext cx="256" cy="282"/>
              </a:xfrm>
              <a:custGeom>
                <a:avLst/>
                <a:gdLst>
                  <a:gd name="T0" fmla="*/ 2023 w 102"/>
                  <a:gd name="T1" fmla="*/ 1054 h 106"/>
                  <a:gd name="T2" fmla="*/ 838 w 102"/>
                  <a:gd name="T3" fmla="*/ 362 h 106"/>
                  <a:gd name="T4" fmla="*/ 125 w 102"/>
                  <a:gd name="T5" fmla="*/ 93 h 106"/>
                  <a:gd name="T6" fmla="*/ 158 w 102"/>
                  <a:gd name="T7" fmla="*/ 998 h 106"/>
                  <a:gd name="T8" fmla="*/ 1343 w 102"/>
                  <a:gd name="T9" fmla="*/ 5307 h 106"/>
                  <a:gd name="T10" fmla="*/ 1498 w 102"/>
                  <a:gd name="T11" fmla="*/ 3802 h 106"/>
                  <a:gd name="T12" fmla="*/ 2387 w 102"/>
                  <a:gd name="T13" fmla="*/ 3312 h 106"/>
                  <a:gd name="T14" fmla="*/ 3413 w 102"/>
                  <a:gd name="T15" fmla="*/ 3956 h 106"/>
                  <a:gd name="T16" fmla="*/ 4051 w 102"/>
                  <a:gd name="T17" fmla="*/ 4501 h 106"/>
                  <a:gd name="T18" fmla="*/ 3604 w 102"/>
                  <a:gd name="T19" fmla="*/ 3355 h 106"/>
                  <a:gd name="T20" fmla="*/ 2229 w 102"/>
                  <a:gd name="T21" fmla="*/ 2110 h 1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2" h="106">
                    <a:moveTo>
                      <a:pt x="51" y="21"/>
                    </a:moveTo>
                    <a:cubicBezTo>
                      <a:pt x="40" y="12"/>
                      <a:pt x="31" y="11"/>
                      <a:pt x="21" y="7"/>
                    </a:cubicBezTo>
                    <a:cubicBezTo>
                      <a:pt x="18" y="6"/>
                      <a:pt x="5" y="0"/>
                      <a:pt x="3" y="2"/>
                    </a:cubicBezTo>
                    <a:cubicBezTo>
                      <a:pt x="0" y="4"/>
                      <a:pt x="4" y="17"/>
                      <a:pt x="4" y="20"/>
                    </a:cubicBezTo>
                    <a:cubicBezTo>
                      <a:pt x="11" y="51"/>
                      <a:pt x="19" y="79"/>
                      <a:pt x="34" y="106"/>
                    </a:cubicBezTo>
                    <a:cubicBezTo>
                      <a:pt x="33" y="97"/>
                      <a:pt x="32" y="85"/>
                      <a:pt x="38" y="76"/>
                    </a:cubicBezTo>
                    <a:cubicBezTo>
                      <a:pt x="43" y="68"/>
                      <a:pt x="51" y="64"/>
                      <a:pt x="60" y="66"/>
                    </a:cubicBezTo>
                    <a:cubicBezTo>
                      <a:pt x="69" y="68"/>
                      <a:pt x="77" y="74"/>
                      <a:pt x="86" y="79"/>
                    </a:cubicBezTo>
                    <a:cubicBezTo>
                      <a:pt x="92" y="82"/>
                      <a:pt x="97" y="85"/>
                      <a:pt x="102" y="90"/>
                    </a:cubicBezTo>
                    <a:cubicBezTo>
                      <a:pt x="97" y="84"/>
                      <a:pt x="97" y="74"/>
                      <a:pt x="91" y="67"/>
                    </a:cubicBezTo>
                    <a:cubicBezTo>
                      <a:pt x="82" y="56"/>
                      <a:pt x="66" y="52"/>
                      <a:pt x="56" y="4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44" name="Freeform 453">
                <a:extLst>
                  <a:ext uri="{FF2B5EF4-FFF2-40B4-BE49-F238E27FC236}">
                    <a16:creationId xmlns:a16="http://schemas.microsoft.com/office/drawing/2014/main" id="{C728D5BE-D161-4722-B229-C7E2C7A56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3136"/>
                <a:ext cx="116" cy="267"/>
              </a:xfrm>
              <a:custGeom>
                <a:avLst/>
                <a:gdLst>
                  <a:gd name="T0" fmla="*/ 83 w 46"/>
                  <a:gd name="T1" fmla="*/ 0 h 100"/>
                  <a:gd name="T2" fmla="*/ 0 w 46"/>
                  <a:gd name="T3" fmla="*/ 4114 h 100"/>
                  <a:gd name="T4" fmla="*/ 852 w 46"/>
                  <a:gd name="T5" fmla="*/ 4683 h 100"/>
                  <a:gd name="T6" fmla="*/ 1379 w 46"/>
                  <a:gd name="T7" fmla="*/ 5084 h 100"/>
                  <a:gd name="T8" fmla="*/ 1538 w 46"/>
                  <a:gd name="T9" fmla="*/ 4227 h 100"/>
                  <a:gd name="T10" fmla="*/ 1813 w 46"/>
                  <a:gd name="T11" fmla="*/ 2737 h 100"/>
                  <a:gd name="T12" fmla="*/ 1455 w 46"/>
                  <a:gd name="T13" fmla="*/ 1311 h 100"/>
                  <a:gd name="T14" fmla="*/ 1087 w 46"/>
                  <a:gd name="T15" fmla="*/ 457 h 100"/>
                  <a:gd name="T16" fmla="*/ 643 w 46"/>
                  <a:gd name="T17" fmla="*/ 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100">
                    <a:moveTo>
                      <a:pt x="2" y="0"/>
                    </a:moveTo>
                    <a:cubicBezTo>
                      <a:pt x="23" y="15"/>
                      <a:pt x="44" y="81"/>
                      <a:pt x="0" y="81"/>
                    </a:cubicBezTo>
                    <a:cubicBezTo>
                      <a:pt x="5" y="83"/>
                      <a:pt x="16" y="90"/>
                      <a:pt x="21" y="92"/>
                    </a:cubicBezTo>
                    <a:cubicBezTo>
                      <a:pt x="25" y="94"/>
                      <a:pt x="30" y="100"/>
                      <a:pt x="34" y="100"/>
                    </a:cubicBezTo>
                    <a:cubicBezTo>
                      <a:pt x="36" y="95"/>
                      <a:pt x="37" y="89"/>
                      <a:pt x="38" y="83"/>
                    </a:cubicBezTo>
                    <a:cubicBezTo>
                      <a:pt x="40" y="75"/>
                      <a:pt x="44" y="62"/>
                      <a:pt x="45" y="54"/>
                    </a:cubicBezTo>
                    <a:cubicBezTo>
                      <a:pt x="46" y="43"/>
                      <a:pt x="41" y="36"/>
                      <a:pt x="36" y="26"/>
                    </a:cubicBezTo>
                    <a:cubicBezTo>
                      <a:pt x="34" y="20"/>
                      <a:pt x="31" y="14"/>
                      <a:pt x="27" y="9"/>
                    </a:cubicBezTo>
                    <a:cubicBezTo>
                      <a:pt x="24" y="5"/>
                      <a:pt x="18" y="4"/>
                      <a:pt x="16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45" name="Freeform 454">
                <a:extLst>
                  <a:ext uri="{FF2B5EF4-FFF2-40B4-BE49-F238E27FC236}">
                    <a16:creationId xmlns:a16="http://schemas.microsoft.com/office/drawing/2014/main" id="{74DF3DF1-E1C3-4871-9177-68A28C153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" y="3149"/>
                <a:ext cx="108" cy="123"/>
              </a:xfrm>
              <a:custGeom>
                <a:avLst/>
                <a:gdLst>
                  <a:gd name="T0" fmla="*/ 0 w 43"/>
                  <a:gd name="T1" fmla="*/ 1380 h 46"/>
                  <a:gd name="T2" fmla="*/ 839 w 43"/>
                  <a:gd name="T3" fmla="*/ 1072 h 46"/>
                  <a:gd name="T4" fmla="*/ 630 w 43"/>
                  <a:gd name="T5" fmla="*/ 0 h 46"/>
                  <a:gd name="T6" fmla="*/ 1268 w 43"/>
                  <a:gd name="T7" fmla="*/ 1072 h 46"/>
                  <a:gd name="T8" fmla="*/ 1665 w 43"/>
                  <a:gd name="T9" fmla="*/ 2353 h 46"/>
                  <a:gd name="T10" fmla="*/ 1027 w 43"/>
                  <a:gd name="T11" fmla="*/ 2102 h 46"/>
                  <a:gd name="T12" fmla="*/ 284 w 43"/>
                  <a:gd name="T13" fmla="*/ 1738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46">
                    <a:moveTo>
                      <a:pt x="0" y="27"/>
                    </a:moveTo>
                    <a:cubicBezTo>
                      <a:pt x="8" y="28"/>
                      <a:pt x="16" y="30"/>
                      <a:pt x="21" y="21"/>
                    </a:cubicBezTo>
                    <a:cubicBezTo>
                      <a:pt x="26" y="12"/>
                      <a:pt x="19" y="6"/>
                      <a:pt x="16" y="0"/>
                    </a:cubicBezTo>
                    <a:cubicBezTo>
                      <a:pt x="25" y="1"/>
                      <a:pt x="29" y="14"/>
                      <a:pt x="32" y="21"/>
                    </a:cubicBezTo>
                    <a:cubicBezTo>
                      <a:pt x="35" y="27"/>
                      <a:pt x="43" y="39"/>
                      <a:pt x="42" y="46"/>
                    </a:cubicBezTo>
                    <a:cubicBezTo>
                      <a:pt x="36" y="43"/>
                      <a:pt x="31" y="43"/>
                      <a:pt x="26" y="41"/>
                    </a:cubicBezTo>
                    <a:cubicBezTo>
                      <a:pt x="19" y="39"/>
                      <a:pt x="14" y="35"/>
                      <a:pt x="7" y="34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46" name="Freeform 455">
                <a:extLst>
                  <a:ext uri="{FF2B5EF4-FFF2-40B4-BE49-F238E27FC236}">
                    <a16:creationId xmlns:a16="http://schemas.microsoft.com/office/drawing/2014/main" id="{644416E8-A8EF-477F-B5CA-88919418B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3" y="3283"/>
                <a:ext cx="105" cy="413"/>
              </a:xfrm>
              <a:custGeom>
                <a:avLst/>
                <a:gdLst>
                  <a:gd name="T0" fmla="*/ 988 w 42"/>
                  <a:gd name="T1" fmla="*/ 56 h 155"/>
                  <a:gd name="T2" fmla="*/ 395 w 42"/>
                  <a:gd name="T3" fmla="*/ 1604 h 155"/>
                  <a:gd name="T4" fmla="*/ 83 w 42"/>
                  <a:gd name="T5" fmla="*/ 3877 h 155"/>
                  <a:gd name="T6" fmla="*/ 675 w 42"/>
                  <a:gd name="T7" fmla="*/ 5843 h 155"/>
                  <a:gd name="T8" fmla="*/ 1613 w 42"/>
                  <a:gd name="T9" fmla="*/ 7810 h 155"/>
                  <a:gd name="T10" fmla="*/ 1300 w 42"/>
                  <a:gd name="T11" fmla="*/ 1910 h 155"/>
                  <a:gd name="T12" fmla="*/ 1613 w 42"/>
                  <a:gd name="T13" fmla="*/ 1271 h 155"/>
                  <a:gd name="T14" fmla="*/ 1458 w 42"/>
                  <a:gd name="T15" fmla="*/ 0 h 1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" h="155">
                    <a:moveTo>
                      <a:pt x="25" y="1"/>
                    </a:moveTo>
                    <a:cubicBezTo>
                      <a:pt x="25" y="12"/>
                      <a:pt x="15" y="23"/>
                      <a:pt x="10" y="32"/>
                    </a:cubicBezTo>
                    <a:cubicBezTo>
                      <a:pt x="5" y="43"/>
                      <a:pt x="0" y="65"/>
                      <a:pt x="2" y="77"/>
                    </a:cubicBezTo>
                    <a:cubicBezTo>
                      <a:pt x="5" y="89"/>
                      <a:pt x="12" y="104"/>
                      <a:pt x="17" y="116"/>
                    </a:cubicBezTo>
                    <a:cubicBezTo>
                      <a:pt x="23" y="130"/>
                      <a:pt x="34" y="142"/>
                      <a:pt x="41" y="155"/>
                    </a:cubicBezTo>
                    <a:cubicBezTo>
                      <a:pt x="24" y="125"/>
                      <a:pt x="9" y="68"/>
                      <a:pt x="33" y="38"/>
                    </a:cubicBezTo>
                    <a:cubicBezTo>
                      <a:pt x="37" y="33"/>
                      <a:pt x="41" y="31"/>
                      <a:pt x="41" y="25"/>
                    </a:cubicBezTo>
                    <a:cubicBezTo>
                      <a:pt x="42" y="18"/>
                      <a:pt x="42" y="5"/>
                      <a:pt x="37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47" name="Freeform 456">
                <a:extLst>
                  <a:ext uri="{FF2B5EF4-FFF2-40B4-BE49-F238E27FC236}">
                    <a16:creationId xmlns:a16="http://schemas.microsoft.com/office/drawing/2014/main" id="{486C4D6A-C5D7-4847-B897-DB11BB8F5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" y="3261"/>
                <a:ext cx="107" cy="264"/>
              </a:xfrm>
              <a:custGeom>
                <a:avLst/>
                <a:gdLst>
                  <a:gd name="T0" fmla="*/ 1647 w 43"/>
                  <a:gd name="T1" fmla="*/ 56 h 99"/>
                  <a:gd name="T2" fmla="*/ 1189 w 43"/>
                  <a:gd name="T3" fmla="*/ 1160 h 99"/>
                  <a:gd name="T4" fmla="*/ 769 w 43"/>
                  <a:gd name="T5" fmla="*/ 2368 h 99"/>
                  <a:gd name="T6" fmla="*/ 309 w 43"/>
                  <a:gd name="T7" fmla="*/ 3640 h 99"/>
                  <a:gd name="T8" fmla="*/ 261 w 43"/>
                  <a:gd name="T9" fmla="*/ 5005 h 99"/>
                  <a:gd name="T10" fmla="*/ 383 w 43"/>
                  <a:gd name="T11" fmla="*/ 2125 h 99"/>
                  <a:gd name="T12" fmla="*/ 849 w 43"/>
                  <a:gd name="T13" fmla="*/ 1117 h 99"/>
                  <a:gd name="T14" fmla="*/ 1157 w 43"/>
                  <a:gd name="T15" fmla="*/ 0 h 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3" h="99">
                    <a:moveTo>
                      <a:pt x="43" y="1"/>
                    </a:moveTo>
                    <a:cubicBezTo>
                      <a:pt x="37" y="4"/>
                      <a:pt x="33" y="17"/>
                      <a:pt x="31" y="23"/>
                    </a:cubicBezTo>
                    <a:cubicBezTo>
                      <a:pt x="28" y="32"/>
                      <a:pt x="24" y="39"/>
                      <a:pt x="20" y="47"/>
                    </a:cubicBezTo>
                    <a:cubicBezTo>
                      <a:pt x="15" y="56"/>
                      <a:pt x="10" y="63"/>
                      <a:pt x="8" y="72"/>
                    </a:cubicBezTo>
                    <a:cubicBezTo>
                      <a:pt x="6" y="81"/>
                      <a:pt x="7" y="90"/>
                      <a:pt x="7" y="99"/>
                    </a:cubicBezTo>
                    <a:cubicBezTo>
                      <a:pt x="0" y="80"/>
                      <a:pt x="0" y="61"/>
                      <a:pt x="10" y="42"/>
                    </a:cubicBezTo>
                    <a:cubicBezTo>
                      <a:pt x="13" y="35"/>
                      <a:pt x="18" y="28"/>
                      <a:pt x="22" y="22"/>
                    </a:cubicBezTo>
                    <a:cubicBezTo>
                      <a:pt x="28" y="14"/>
                      <a:pt x="26" y="8"/>
                      <a:pt x="30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48" name="Freeform 457">
                <a:extLst>
                  <a:ext uri="{FF2B5EF4-FFF2-40B4-BE49-F238E27FC236}">
                    <a16:creationId xmlns:a16="http://schemas.microsoft.com/office/drawing/2014/main" id="{8C9E67E5-7856-465A-8440-A62E67380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2789"/>
                <a:ext cx="228" cy="235"/>
              </a:xfrm>
              <a:custGeom>
                <a:avLst/>
                <a:gdLst>
                  <a:gd name="T0" fmla="*/ 0 w 91"/>
                  <a:gd name="T1" fmla="*/ 3659 h 88"/>
                  <a:gd name="T2" fmla="*/ 754 w 91"/>
                  <a:gd name="T3" fmla="*/ 2954 h 88"/>
                  <a:gd name="T4" fmla="*/ 1150 w 91"/>
                  <a:gd name="T5" fmla="*/ 1981 h 88"/>
                  <a:gd name="T6" fmla="*/ 1619 w 91"/>
                  <a:gd name="T7" fmla="*/ 0 h 88"/>
                  <a:gd name="T8" fmla="*/ 2989 w 91"/>
                  <a:gd name="T9" fmla="*/ 1618 h 88"/>
                  <a:gd name="T10" fmla="*/ 3510 w 91"/>
                  <a:gd name="T11" fmla="*/ 4478 h 88"/>
                  <a:gd name="T12" fmla="*/ 2047 w 91"/>
                  <a:gd name="T13" fmla="*/ 2588 h 88"/>
                  <a:gd name="T14" fmla="*/ 363 w 91"/>
                  <a:gd name="T15" fmla="*/ 3923 h 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1" h="88">
                    <a:moveTo>
                      <a:pt x="0" y="72"/>
                    </a:moveTo>
                    <a:cubicBezTo>
                      <a:pt x="6" y="66"/>
                      <a:pt x="14" y="65"/>
                      <a:pt x="19" y="58"/>
                    </a:cubicBezTo>
                    <a:cubicBezTo>
                      <a:pt x="24" y="52"/>
                      <a:pt x="27" y="46"/>
                      <a:pt x="29" y="39"/>
                    </a:cubicBezTo>
                    <a:cubicBezTo>
                      <a:pt x="32" y="26"/>
                      <a:pt x="36" y="12"/>
                      <a:pt x="41" y="0"/>
                    </a:cubicBezTo>
                    <a:cubicBezTo>
                      <a:pt x="54" y="9"/>
                      <a:pt x="65" y="21"/>
                      <a:pt x="76" y="32"/>
                    </a:cubicBezTo>
                    <a:cubicBezTo>
                      <a:pt x="87" y="44"/>
                      <a:pt x="91" y="73"/>
                      <a:pt x="89" y="88"/>
                    </a:cubicBezTo>
                    <a:cubicBezTo>
                      <a:pt x="82" y="74"/>
                      <a:pt x="70" y="34"/>
                      <a:pt x="52" y="51"/>
                    </a:cubicBezTo>
                    <a:cubicBezTo>
                      <a:pt x="47" y="56"/>
                      <a:pt x="15" y="72"/>
                      <a:pt x="9" y="77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49" name="Freeform 458">
                <a:extLst>
                  <a:ext uri="{FF2B5EF4-FFF2-40B4-BE49-F238E27FC236}">
                    <a16:creationId xmlns:a16="http://schemas.microsoft.com/office/drawing/2014/main" id="{C7B9FBC0-5938-4E74-8B83-544D2D971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3" y="2781"/>
                <a:ext cx="175" cy="264"/>
              </a:xfrm>
              <a:custGeom>
                <a:avLst/>
                <a:gdLst>
                  <a:gd name="T0" fmla="*/ 363 w 70"/>
                  <a:gd name="T1" fmla="*/ 5005 h 99"/>
                  <a:gd name="T2" fmla="*/ 1250 w 70"/>
                  <a:gd name="T3" fmla="*/ 2483 h 99"/>
                  <a:gd name="T4" fmla="*/ 1845 w 70"/>
                  <a:gd name="T5" fmla="*/ 1365 h 99"/>
                  <a:gd name="T6" fmla="*/ 2738 w 70"/>
                  <a:gd name="T7" fmla="*/ 1821 h 99"/>
                  <a:gd name="T8" fmla="*/ 2158 w 70"/>
                  <a:gd name="T9" fmla="*/ 968 h 99"/>
                  <a:gd name="T10" fmla="*/ 1458 w 70"/>
                  <a:gd name="T11" fmla="*/ 0 h 99"/>
                  <a:gd name="T12" fmla="*/ 1250 w 70"/>
                  <a:gd name="T13" fmla="*/ 968 h 99"/>
                  <a:gd name="T14" fmla="*/ 1020 w 70"/>
                  <a:gd name="T15" fmla="*/ 2184 h 99"/>
                  <a:gd name="T16" fmla="*/ 0 w 70"/>
                  <a:gd name="T17" fmla="*/ 3733 h 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99">
                    <a:moveTo>
                      <a:pt x="9" y="99"/>
                    </a:moveTo>
                    <a:cubicBezTo>
                      <a:pt x="4" y="78"/>
                      <a:pt x="27" y="67"/>
                      <a:pt x="32" y="49"/>
                    </a:cubicBezTo>
                    <a:cubicBezTo>
                      <a:pt x="34" y="40"/>
                      <a:pt x="36" y="29"/>
                      <a:pt x="47" y="27"/>
                    </a:cubicBezTo>
                    <a:cubicBezTo>
                      <a:pt x="57" y="26"/>
                      <a:pt x="63" y="29"/>
                      <a:pt x="70" y="36"/>
                    </a:cubicBezTo>
                    <a:cubicBezTo>
                      <a:pt x="68" y="29"/>
                      <a:pt x="59" y="24"/>
                      <a:pt x="55" y="19"/>
                    </a:cubicBezTo>
                    <a:cubicBezTo>
                      <a:pt x="50" y="15"/>
                      <a:pt x="43" y="2"/>
                      <a:pt x="37" y="0"/>
                    </a:cubicBezTo>
                    <a:cubicBezTo>
                      <a:pt x="37" y="6"/>
                      <a:pt x="34" y="12"/>
                      <a:pt x="32" y="19"/>
                    </a:cubicBezTo>
                    <a:cubicBezTo>
                      <a:pt x="30" y="28"/>
                      <a:pt x="28" y="37"/>
                      <a:pt x="26" y="43"/>
                    </a:cubicBezTo>
                    <a:cubicBezTo>
                      <a:pt x="22" y="52"/>
                      <a:pt x="12" y="78"/>
                      <a:pt x="0" y="74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50" name="Freeform 459">
                <a:extLst>
                  <a:ext uri="{FF2B5EF4-FFF2-40B4-BE49-F238E27FC236}">
                    <a16:creationId xmlns:a16="http://schemas.microsoft.com/office/drawing/2014/main" id="{2B3AD90E-0939-498E-8146-70A6AD62C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" y="2933"/>
                <a:ext cx="65" cy="110"/>
              </a:xfrm>
              <a:custGeom>
                <a:avLst/>
                <a:gdLst>
                  <a:gd name="T0" fmla="*/ 1020 w 26"/>
                  <a:gd name="T1" fmla="*/ 0 h 41"/>
                  <a:gd name="T2" fmla="*/ 625 w 26"/>
                  <a:gd name="T3" fmla="*/ 518 h 41"/>
                  <a:gd name="T4" fmla="*/ 158 w 26"/>
                  <a:gd name="T5" fmla="*/ 885 h 41"/>
                  <a:gd name="T6" fmla="*/ 675 w 26"/>
                  <a:gd name="T7" fmla="*/ 2122 h 41"/>
                  <a:gd name="T8" fmla="*/ 708 w 26"/>
                  <a:gd name="T9" fmla="*/ 987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41">
                    <a:moveTo>
                      <a:pt x="26" y="0"/>
                    </a:moveTo>
                    <a:cubicBezTo>
                      <a:pt x="24" y="5"/>
                      <a:pt x="20" y="7"/>
                      <a:pt x="16" y="10"/>
                    </a:cubicBezTo>
                    <a:cubicBezTo>
                      <a:pt x="14" y="12"/>
                      <a:pt x="6" y="15"/>
                      <a:pt x="4" y="17"/>
                    </a:cubicBezTo>
                    <a:cubicBezTo>
                      <a:pt x="0" y="24"/>
                      <a:pt x="11" y="39"/>
                      <a:pt x="17" y="41"/>
                    </a:cubicBezTo>
                    <a:cubicBezTo>
                      <a:pt x="14" y="33"/>
                      <a:pt x="12" y="26"/>
                      <a:pt x="18" y="1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51" name="Freeform 460">
                <a:extLst>
                  <a:ext uri="{FF2B5EF4-FFF2-40B4-BE49-F238E27FC236}">
                    <a16:creationId xmlns:a16="http://schemas.microsoft.com/office/drawing/2014/main" id="{9E165C6D-E45C-4979-8DAB-07C49F058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" y="2920"/>
                <a:ext cx="148" cy="125"/>
              </a:xfrm>
              <a:custGeom>
                <a:avLst/>
                <a:gdLst>
                  <a:gd name="T0" fmla="*/ 2132 w 59"/>
                  <a:gd name="T1" fmla="*/ 2348 h 47"/>
                  <a:gd name="T2" fmla="*/ 2290 w 59"/>
                  <a:gd name="T3" fmla="*/ 1902 h 47"/>
                  <a:gd name="T4" fmla="*/ 2290 w 59"/>
                  <a:gd name="T5" fmla="*/ 1449 h 47"/>
                  <a:gd name="T6" fmla="*/ 2132 w 59"/>
                  <a:gd name="T7" fmla="*/ 1053 h 47"/>
                  <a:gd name="T8" fmla="*/ 1977 w 59"/>
                  <a:gd name="T9" fmla="*/ 545 h 47"/>
                  <a:gd name="T10" fmla="*/ 951 w 59"/>
                  <a:gd name="T11" fmla="*/ 0 h 47"/>
                  <a:gd name="T12" fmla="*/ 364 w 59"/>
                  <a:gd name="T13" fmla="*/ 247 h 47"/>
                  <a:gd name="T14" fmla="*/ 83 w 59"/>
                  <a:gd name="T15" fmla="*/ 545 h 47"/>
                  <a:gd name="T16" fmla="*/ 0 w 59"/>
                  <a:gd name="T17" fmla="*/ 963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47">
                    <a:moveTo>
                      <a:pt x="54" y="47"/>
                    </a:moveTo>
                    <a:cubicBezTo>
                      <a:pt x="56" y="45"/>
                      <a:pt x="57" y="41"/>
                      <a:pt x="58" y="38"/>
                    </a:cubicBezTo>
                    <a:cubicBezTo>
                      <a:pt x="59" y="35"/>
                      <a:pt x="58" y="32"/>
                      <a:pt x="58" y="29"/>
                    </a:cubicBezTo>
                    <a:cubicBezTo>
                      <a:pt x="57" y="26"/>
                      <a:pt x="56" y="23"/>
                      <a:pt x="54" y="21"/>
                    </a:cubicBezTo>
                    <a:cubicBezTo>
                      <a:pt x="53" y="18"/>
                      <a:pt x="52" y="14"/>
                      <a:pt x="50" y="11"/>
                    </a:cubicBezTo>
                    <a:cubicBezTo>
                      <a:pt x="44" y="2"/>
                      <a:pt x="34" y="0"/>
                      <a:pt x="24" y="0"/>
                    </a:cubicBezTo>
                    <a:cubicBezTo>
                      <a:pt x="19" y="1"/>
                      <a:pt x="13" y="2"/>
                      <a:pt x="9" y="5"/>
                    </a:cubicBezTo>
                    <a:cubicBezTo>
                      <a:pt x="7" y="7"/>
                      <a:pt x="4" y="9"/>
                      <a:pt x="2" y="11"/>
                    </a:cubicBezTo>
                    <a:cubicBezTo>
                      <a:pt x="0" y="12"/>
                      <a:pt x="0" y="16"/>
                      <a:pt x="0" y="19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52" name="Freeform 461">
                <a:extLst>
                  <a:ext uri="{FF2B5EF4-FFF2-40B4-BE49-F238E27FC236}">
                    <a16:creationId xmlns:a16="http://schemas.microsoft.com/office/drawing/2014/main" id="{1E186601-037D-40C4-859E-EC81C6377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0" y="2773"/>
                <a:ext cx="98" cy="214"/>
              </a:xfrm>
              <a:custGeom>
                <a:avLst/>
                <a:gdLst>
                  <a:gd name="T0" fmla="*/ 442 w 39"/>
                  <a:gd name="T1" fmla="*/ 0 h 80"/>
                  <a:gd name="T2" fmla="*/ 1239 w 39"/>
                  <a:gd name="T3" fmla="*/ 2913 h 80"/>
                  <a:gd name="T4" fmla="*/ 1510 w 39"/>
                  <a:gd name="T5" fmla="*/ 4093 h 80"/>
                  <a:gd name="T6" fmla="*/ 714 w 39"/>
                  <a:gd name="T7" fmla="*/ 3999 h 80"/>
                  <a:gd name="T8" fmla="*/ 0 w 39"/>
                  <a:gd name="T9" fmla="*/ 3579 h 80"/>
                  <a:gd name="T10" fmla="*/ 50 w 39"/>
                  <a:gd name="T11" fmla="*/ 2204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80">
                    <a:moveTo>
                      <a:pt x="11" y="0"/>
                    </a:moveTo>
                    <a:cubicBezTo>
                      <a:pt x="15" y="26"/>
                      <a:pt x="22" y="42"/>
                      <a:pt x="31" y="57"/>
                    </a:cubicBezTo>
                    <a:cubicBezTo>
                      <a:pt x="39" y="72"/>
                      <a:pt x="38" y="80"/>
                      <a:pt x="38" y="80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" y="43"/>
                      <a:pt x="1" y="43"/>
                      <a:pt x="1" y="43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53" name="Freeform 462">
                <a:extLst>
                  <a:ext uri="{FF2B5EF4-FFF2-40B4-BE49-F238E27FC236}">
                    <a16:creationId xmlns:a16="http://schemas.microsoft.com/office/drawing/2014/main" id="{ECBFF3EF-8989-4413-B53C-0D5F6F4B8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" y="2915"/>
                <a:ext cx="152" cy="168"/>
              </a:xfrm>
              <a:custGeom>
                <a:avLst/>
                <a:gdLst>
                  <a:gd name="T0" fmla="*/ 30 w 61"/>
                  <a:gd name="T1" fmla="*/ 1160 h 63"/>
                  <a:gd name="T2" fmla="*/ 154 w 61"/>
                  <a:gd name="T3" fmla="*/ 819 h 63"/>
                  <a:gd name="T4" fmla="*/ 496 w 61"/>
                  <a:gd name="T5" fmla="*/ 397 h 63"/>
                  <a:gd name="T6" fmla="*/ 466 w 61"/>
                  <a:gd name="T7" fmla="*/ 93 h 63"/>
                  <a:gd name="T8" fmla="*/ 775 w 61"/>
                  <a:gd name="T9" fmla="*/ 819 h 63"/>
                  <a:gd name="T10" fmla="*/ 728 w 61"/>
                  <a:gd name="T11" fmla="*/ 1365 h 63"/>
                  <a:gd name="T12" fmla="*/ 1081 w 61"/>
                  <a:gd name="T13" fmla="*/ 1877 h 63"/>
                  <a:gd name="T14" fmla="*/ 1814 w 61"/>
                  <a:gd name="T15" fmla="*/ 2069 h 63"/>
                  <a:gd name="T16" fmla="*/ 2086 w 61"/>
                  <a:gd name="T17" fmla="*/ 1763 h 63"/>
                  <a:gd name="T18" fmla="*/ 2198 w 61"/>
                  <a:gd name="T19" fmla="*/ 1309 h 63"/>
                  <a:gd name="T20" fmla="*/ 2322 w 61"/>
                  <a:gd name="T21" fmla="*/ 1971 h 63"/>
                  <a:gd name="T22" fmla="*/ 1889 w 61"/>
                  <a:gd name="T23" fmla="*/ 2936 h 63"/>
                  <a:gd name="T24" fmla="*/ 416 w 61"/>
                  <a:gd name="T25" fmla="*/ 2731 h 63"/>
                  <a:gd name="T26" fmla="*/ 75 w 61"/>
                  <a:gd name="T27" fmla="*/ 2219 h 63"/>
                  <a:gd name="T28" fmla="*/ 0 w 61"/>
                  <a:gd name="T29" fmla="*/ 1763 h 63"/>
                  <a:gd name="T30" fmla="*/ 75 w 61"/>
                  <a:gd name="T31" fmla="*/ 1515 h 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1" h="63">
                    <a:moveTo>
                      <a:pt x="1" y="23"/>
                    </a:moveTo>
                    <a:cubicBezTo>
                      <a:pt x="1" y="21"/>
                      <a:pt x="3" y="18"/>
                      <a:pt x="4" y="16"/>
                    </a:cubicBezTo>
                    <a:cubicBezTo>
                      <a:pt x="7" y="13"/>
                      <a:pt x="9" y="10"/>
                      <a:pt x="13" y="8"/>
                    </a:cubicBezTo>
                    <a:cubicBezTo>
                      <a:pt x="21" y="3"/>
                      <a:pt x="3" y="0"/>
                      <a:pt x="12" y="2"/>
                    </a:cubicBezTo>
                    <a:cubicBezTo>
                      <a:pt x="5" y="3"/>
                      <a:pt x="24" y="9"/>
                      <a:pt x="20" y="16"/>
                    </a:cubicBezTo>
                    <a:cubicBezTo>
                      <a:pt x="19" y="19"/>
                      <a:pt x="18" y="24"/>
                      <a:pt x="19" y="27"/>
                    </a:cubicBezTo>
                    <a:cubicBezTo>
                      <a:pt x="21" y="31"/>
                      <a:pt x="25" y="34"/>
                      <a:pt x="28" y="37"/>
                    </a:cubicBezTo>
                    <a:cubicBezTo>
                      <a:pt x="33" y="43"/>
                      <a:pt x="40" y="44"/>
                      <a:pt x="47" y="41"/>
                    </a:cubicBezTo>
                    <a:cubicBezTo>
                      <a:pt x="50" y="39"/>
                      <a:pt x="52" y="37"/>
                      <a:pt x="54" y="35"/>
                    </a:cubicBezTo>
                    <a:cubicBezTo>
                      <a:pt x="56" y="32"/>
                      <a:pt x="56" y="29"/>
                      <a:pt x="57" y="26"/>
                    </a:cubicBezTo>
                    <a:cubicBezTo>
                      <a:pt x="61" y="29"/>
                      <a:pt x="60" y="35"/>
                      <a:pt x="60" y="39"/>
                    </a:cubicBezTo>
                    <a:cubicBezTo>
                      <a:pt x="59" y="45"/>
                      <a:pt x="55" y="56"/>
                      <a:pt x="49" y="58"/>
                    </a:cubicBezTo>
                    <a:cubicBezTo>
                      <a:pt x="36" y="63"/>
                      <a:pt x="23" y="62"/>
                      <a:pt x="11" y="54"/>
                    </a:cubicBezTo>
                    <a:cubicBezTo>
                      <a:pt x="7" y="52"/>
                      <a:pt x="4" y="48"/>
                      <a:pt x="2" y="44"/>
                    </a:cubicBezTo>
                    <a:cubicBezTo>
                      <a:pt x="1" y="42"/>
                      <a:pt x="0" y="38"/>
                      <a:pt x="0" y="35"/>
                    </a:cubicBezTo>
                    <a:cubicBezTo>
                      <a:pt x="0" y="34"/>
                      <a:pt x="1" y="32"/>
                      <a:pt x="2" y="3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54" name="Freeform 463">
                <a:extLst>
                  <a:ext uri="{FF2B5EF4-FFF2-40B4-BE49-F238E27FC236}">
                    <a16:creationId xmlns:a16="http://schemas.microsoft.com/office/drawing/2014/main" id="{FE0C974D-EBD8-4800-A928-D9F026D9E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" y="2584"/>
                <a:ext cx="251" cy="123"/>
              </a:xfrm>
              <a:custGeom>
                <a:avLst/>
                <a:gdLst>
                  <a:gd name="T0" fmla="*/ 50 w 100"/>
                  <a:gd name="T1" fmla="*/ 1281 h 46"/>
                  <a:gd name="T2" fmla="*/ 3655 w 100"/>
                  <a:gd name="T3" fmla="*/ 0 h 46"/>
                  <a:gd name="T4" fmla="*/ 1664 w 100"/>
                  <a:gd name="T5" fmla="*/ 1281 h 46"/>
                  <a:gd name="T6" fmla="*/ 788 w 100"/>
                  <a:gd name="T7" fmla="*/ 1436 h 46"/>
                  <a:gd name="T8" fmla="*/ 0 w 100"/>
                  <a:gd name="T9" fmla="*/ 128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46">
                    <a:moveTo>
                      <a:pt x="1" y="25"/>
                    </a:moveTo>
                    <a:cubicBezTo>
                      <a:pt x="24" y="27"/>
                      <a:pt x="100" y="46"/>
                      <a:pt x="92" y="0"/>
                    </a:cubicBezTo>
                    <a:cubicBezTo>
                      <a:pt x="79" y="15"/>
                      <a:pt x="61" y="22"/>
                      <a:pt x="42" y="25"/>
                    </a:cubicBezTo>
                    <a:cubicBezTo>
                      <a:pt x="35" y="26"/>
                      <a:pt x="27" y="28"/>
                      <a:pt x="20" y="28"/>
                    </a:cubicBezTo>
                    <a:cubicBezTo>
                      <a:pt x="13" y="28"/>
                      <a:pt x="7" y="24"/>
                      <a:pt x="0" y="25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55" name="Freeform 464">
                <a:extLst>
                  <a:ext uri="{FF2B5EF4-FFF2-40B4-BE49-F238E27FC236}">
                    <a16:creationId xmlns:a16="http://schemas.microsoft.com/office/drawing/2014/main" id="{A02103CF-6A0B-4A8A-A3AC-C67CAFEE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501"/>
                <a:ext cx="175" cy="230"/>
              </a:xfrm>
              <a:custGeom>
                <a:avLst/>
                <a:gdLst>
                  <a:gd name="T0" fmla="*/ 1300 w 70"/>
                  <a:gd name="T1" fmla="*/ 209 h 86"/>
                  <a:gd name="T2" fmla="*/ 595 w 70"/>
                  <a:gd name="T3" fmla="*/ 2046 h 86"/>
                  <a:gd name="T4" fmla="*/ 395 w 70"/>
                  <a:gd name="T5" fmla="*/ 3942 h 86"/>
                  <a:gd name="T6" fmla="*/ 1800 w 70"/>
                  <a:gd name="T7" fmla="*/ 3383 h 86"/>
                  <a:gd name="T8" fmla="*/ 2738 w 70"/>
                  <a:gd name="T9" fmla="*/ 1680 h 86"/>
                  <a:gd name="T10" fmla="*/ 1613 w 70"/>
                  <a:gd name="T11" fmla="*/ 2260 h 86"/>
                  <a:gd name="T12" fmla="*/ 2033 w 70"/>
                  <a:gd name="T13" fmla="*/ 56 h 86"/>
                  <a:gd name="T14" fmla="*/ 1408 w 70"/>
                  <a:gd name="T15" fmla="*/ 0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" h="86">
                    <a:moveTo>
                      <a:pt x="33" y="4"/>
                    </a:moveTo>
                    <a:cubicBezTo>
                      <a:pt x="29" y="17"/>
                      <a:pt x="21" y="28"/>
                      <a:pt x="15" y="40"/>
                    </a:cubicBezTo>
                    <a:cubicBezTo>
                      <a:pt x="11" y="49"/>
                      <a:pt x="0" y="69"/>
                      <a:pt x="10" y="77"/>
                    </a:cubicBezTo>
                    <a:cubicBezTo>
                      <a:pt x="21" y="86"/>
                      <a:pt x="39" y="73"/>
                      <a:pt x="46" y="66"/>
                    </a:cubicBezTo>
                    <a:cubicBezTo>
                      <a:pt x="55" y="56"/>
                      <a:pt x="63" y="44"/>
                      <a:pt x="70" y="33"/>
                    </a:cubicBezTo>
                    <a:cubicBezTo>
                      <a:pt x="66" y="40"/>
                      <a:pt x="45" y="63"/>
                      <a:pt x="41" y="44"/>
                    </a:cubicBezTo>
                    <a:cubicBezTo>
                      <a:pt x="38" y="29"/>
                      <a:pt x="43" y="12"/>
                      <a:pt x="52" y="1"/>
                    </a:cubicBezTo>
                    <a:cubicBezTo>
                      <a:pt x="49" y="0"/>
                      <a:pt x="39" y="0"/>
                      <a:pt x="36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56" name="Freeform 465">
                <a:extLst>
                  <a:ext uri="{FF2B5EF4-FFF2-40B4-BE49-F238E27FC236}">
                    <a16:creationId xmlns:a16="http://schemas.microsoft.com/office/drawing/2014/main" id="{9C5B4657-8B11-4683-9466-96DFE377A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0" y="2509"/>
                <a:ext cx="225" cy="123"/>
              </a:xfrm>
              <a:custGeom>
                <a:avLst/>
                <a:gdLst>
                  <a:gd name="T0" fmla="*/ 0 w 90"/>
                  <a:gd name="T1" fmla="*/ 1072 h 46"/>
                  <a:gd name="T2" fmla="*/ 2738 w 90"/>
                  <a:gd name="T3" fmla="*/ 0 h 46"/>
                  <a:gd name="T4" fmla="*/ 2938 w 90"/>
                  <a:gd name="T5" fmla="*/ 2294 h 46"/>
                  <a:gd name="T6" fmla="*/ 2658 w 90"/>
                  <a:gd name="T7" fmla="*/ 2294 h 46"/>
                  <a:gd name="T8" fmla="*/ 50 w 90"/>
                  <a:gd name="T9" fmla="*/ 1072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46">
                    <a:moveTo>
                      <a:pt x="0" y="21"/>
                    </a:moveTo>
                    <a:cubicBezTo>
                      <a:pt x="6" y="25"/>
                      <a:pt x="89" y="38"/>
                      <a:pt x="70" y="0"/>
                    </a:cubicBezTo>
                    <a:cubicBezTo>
                      <a:pt x="80" y="7"/>
                      <a:pt x="90" y="27"/>
                      <a:pt x="75" y="45"/>
                    </a:cubicBezTo>
                    <a:cubicBezTo>
                      <a:pt x="75" y="45"/>
                      <a:pt x="72" y="46"/>
                      <a:pt x="68" y="45"/>
                    </a:cubicBezTo>
                    <a:cubicBezTo>
                      <a:pt x="64" y="43"/>
                      <a:pt x="11" y="37"/>
                      <a:pt x="1" y="21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57" name="Freeform 466">
                <a:extLst>
                  <a:ext uri="{FF2B5EF4-FFF2-40B4-BE49-F238E27FC236}">
                    <a16:creationId xmlns:a16="http://schemas.microsoft.com/office/drawing/2014/main" id="{2CBFACAC-12FB-4096-889D-CDD756513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" y="2701"/>
                <a:ext cx="160" cy="134"/>
              </a:xfrm>
              <a:custGeom>
                <a:avLst/>
                <a:gdLst>
                  <a:gd name="T0" fmla="*/ 0 w 64"/>
                  <a:gd name="T1" fmla="*/ 1595 h 50"/>
                  <a:gd name="T2" fmla="*/ 50 w 64"/>
                  <a:gd name="T3" fmla="*/ 1809 h 50"/>
                  <a:gd name="T4" fmla="*/ 83 w 64"/>
                  <a:gd name="T5" fmla="*/ 2061 h 50"/>
                  <a:gd name="T6" fmla="*/ 83 w 64"/>
                  <a:gd name="T7" fmla="*/ 2326 h 50"/>
                  <a:gd name="T8" fmla="*/ 158 w 64"/>
                  <a:gd name="T9" fmla="*/ 2522 h 50"/>
                  <a:gd name="T10" fmla="*/ 283 w 64"/>
                  <a:gd name="T11" fmla="*/ 2522 h 50"/>
                  <a:gd name="T12" fmla="*/ 595 w 64"/>
                  <a:gd name="T13" fmla="*/ 2369 h 50"/>
                  <a:gd name="T14" fmla="*/ 1020 w 64"/>
                  <a:gd name="T15" fmla="*/ 1962 h 50"/>
                  <a:gd name="T16" fmla="*/ 1458 w 64"/>
                  <a:gd name="T17" fmla="*/ 1501 h 50"/>
                  <a:gd name="T18" fmla="*/ 1875 w 64"/>
                  <a:gd name="T19" fmla="*/ 1077 h 50"/>
                  <a:gd name="T20" fmla="*/ 2270 w 64"/>
                  <a:gd name="T21" fmla="*/ 616 h 50"/>
                  <a:gd name="T22" fmla="*/ 2500 w 64"/>
                  <a:gd name="T23" fmla="*/ 252 h 50"/>
                  <a:gd name="T24" fmla="*/ 2345 w 64"/>
                  <a:gd name="T25" fmla="*/ 209 h 50"/>
                  <a:gd name="T26" fmla="*/ 1688 w 64"/>
                  <a:gd name="T27" fmla="*/ 0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4" h="50">
                    <a:moveTo>
                      <a:pt x="0" y="31"/>
                    </a:moveTo>
                    <a:cubicBezTo>
                      <a:pt x="0" y="32"/>
                      <a:pt x="1" y="34"/>
                      <a:pt x="1" y="35"/>
                    </a:cubicBezTo>
                    <a:cubicBezTo>
                      <a:pt x="1" y="37"/>
                      <a:pt x="2" y="38"/>
                      <a:pt x="2" y="40"/>
                    </a:cubicBezTo>
                    <a:cubicBezTo>
                      <a:pt x="2" y="41"/>
                      <a:pt x="1" y="43"/>
                      <a:pt x="2" y="45"/>
                    </a:cubicBezTo>
                    <a:cubicBezTo>
                      <a:pt x="2" y="46"/>
                      <a:pt x="4" y="49"/>
                      <a:pt x="4" y="49"/>
                    </a:cubicBezTo>
                    <a:cubicBezTo>
                      <a:pt x="5" y="50"/>
                      <a:pt x="6" y="50"/>
                      <a:pt x="7" y="49"/>
                    </a:cubicBezTo>
                    <a:cubicBezTo>
                      <a:pt x="9" y="48"/>
                      <a:pt x="13" y="47"/>
                      <a:pt x="15" y="46"/>
                    </a:cubicBezTo>
                    <a:cubicBezTo>
                      <a:pt x="19" y="43"/>
                      <a:pt x="22" y="40"/>
                      <a:pt x="26" y="38"/>
                    </a:cubicBezTo>
                    <a:cubicBezTo>
                      <a:pt x="30" y="36"/>
                      <a:pt x="34" y="32"/>
                      <a:pt x="37" y="29"/>
                    </a:cubicBezTo>
                    <a:cubicBezTo>
                      <a:pt x="40" y="26"/>
                      <a:pt x="44" y="24"/>
                      <a:pt x="48" y="21"/>
                    </a:cubicBezTo>
                    <a:cubicBezTo>
                      <a:pt x="51" y="18"/>
                      <a:pt x="54" y="15"/>
                      <a:pt x="58" y="12"/>
                    </a:cubicBezTo>
                    <a:cubicBezTo>
                      <a:pt x="60" y="10"/>
                      <a:pt x="62" y="7"/>
                      <a:pt x="64" y="5"/>
                    </a:cubicBezTo>
                    <a:cubicBezTo>
                      <a:pt x="63" y="4"/>
                      <a:pt x="61" y="4"/>
                      <a:pt x="60" y="4"/>
                    </a:cubicBezTo>
                    <a:cubicBezTo>
                      <a:pt x="57" y="3"/>
                      <a:pt x="46" y="1"/>
                      <a:pt x="43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58" name="Freeform 467">
                <a:extLst>
                  <a:ext uri="{FF2B5EF4-FFF2-40B4-BE49-F238E27FC236}">
                    <a16:creationId xmlns:a16="http://schemas.microsoft.com/office/drawing/2014/main" id="{10BD86DF-3236-4303-A834-9E20D099E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" y="2683"/>
                <a:ext cx="165" cy="146"/>
              </a:xfrm>
              <a:custGeom>
                <a:avLst/>
                <a:gdLst>
                  <a:gd name="T0" fmla="*/ 50 w 66"/>
                  <a:gd name="T1" fmla="*/ 1648 h 55"/>
                  <a:gd name="T2" fmla="*/ 50 w 66"/>
                  <a:gd name="T3" fmla="*/ 2036 h 55"/>
                  <a:gd name="T4" fmla="*/ 125 w 66"/>
                  <a:gd name="T5" fmla="*/ 2376 h 55"/>
                  <a:gd name="T6" fmla="*/ 208 w 66"/>
                  <a:gd name="T7" fmla="*/ 2636 h 55"/>
                  <a:gd name="T8" fmla="*/ 313 w 66"/>
                  <a:gd name="T9" fmla="*/ 2734 h 55"/>
                  <a:gd name="T10" fmla="*/ 520 w 66"/>
                  <a:gd name="T11" fmla="*/ 2636 h 55"/>
                  <a:gd name="T12" fmla="*/ 708 w 66"/>
                  <a:gd name="T13" fmla="*/ 2487 h 55"/>
                  <a:gd name="T14" fmla="*/ 863 w 66"/>
                  <a:gd name="T15" fmla="*/ 2339 h 55"/>
                  <a:gd name="T16" fmla="*/ 1095 w 66"/>
                  <a:gd name="T17" fmla="*/ 2134 h 55"/>
                  <a:gd name="T18" fmla="*/ 863 w 66"/>
                  <a:gd name="T19" fmla="*/ 1797 h 55"/>
                  <a:gd name="T20" fmla="*/ 1175 w 66"/>
                  <a:gd name="T21" fmla="*/ 1197 h 55"/>
                  <a:gd name="T22" fmla="*/ 1458 w 66"/>
                  <a:gd name="T23" fmla="*/ 600 h 55"/>
                  <a:gd name="T24" fmla="*/ 1875 w 66"/>
                  <a:gd name="T25" fmla="*/ 600 h 55"/>
                  <a:gd name="T26" fmla="*/ 2470 w 66"/>
                  <a:gd name="T27" fmla="*/ 656 h 55"/>
                  <a:gd name="T28" fmla="*/ 2583 w 66"/>
                  <a:gd name="T29" fmla="*/ 542 h 55"/>
                  <a:gd name="T30" fmla="*/ 1720 w 66"/>
                  <a:gd name="T31" fmla="*/ 353 h 55"/>
                  <a:gd name="T32" fmla="*/ 1250 w 66"/>
                  <a:gd name="T33" fmla="*/ 204 h 55"/>
                  <a:gd name="T34" fmla="*/ 1020 w 66"/>
                  <a:gd name="T35" fmla="*/ 0 h 55"/>
                  <a:gd name="T36" fmla="*/ 675 w 66"/>
                  <a:gd name="T37" fmla="*/ 295 h 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6" h="55">
                    <a:moveTo>
                      <a:pt x="1" y="33"/>
                    </a:moveTo>
                    <a:cubicBezTo>
                      <a:pt x="0" y="35"/>
                      <a:pt x="0" y="39"/>
                      <a:pt x="1" y="41"/>
                    </a:cubicBezTo>
                    <a:cubicBezTo>
                      <a:pt x="1" y="43"/>
                      <a:pt x="2" y="46"/>
                      <a:pt x="3" y="48"/>
                    </a:cubicBezTo>
                    <a:cubicBezTo>
                      <a:pt x="3" y="50"/>
                      <a:pt x="4" y="51"/>
                      <a:pt x="5" y="53"/>
                    </a:cubicBezTo>
                    <a:cubicBezTo>
                      <a:pt x="6" y="55"/>
                      <a:pt x="6" y="55"/>
                      <a:pt x="8" y="55"/>
                    </a:cubicBezTo>
                    <a:cubicBezTo>
                      <a:pt x="10" y="55"/>
                      <a:pt x="11" y="54"/>
                      <a:pt x="13" y="53"/>
                    </a:cubicBezTo>
                    <a:cubicBezTo>
                      <a:pt x="14" y="52"/>
                      <a:pt x="16" y="51"/>
                      <a:pt x="18" y="50"/>
                    </a:cubicBezTo>
                    <a:cubicBezTo>
                      <a:pt x="19" y="49"/>
                      <a:pt x="21" y="48"/>
                      <a:pt x="22" y="47"/>
                    </a:cubicBezTo>
                    <a:cubicBezTo>
                      <a:pt x="24" y="46"/>
                      <a:pt x="27" y="45"/>
                      <a:pt x="28" y="43"/>
                    </a:cubicBezTo>
                    <a:cubicBezTo>
                      <a:pt x="24" y="45"/>
                      <a:pt x="22" y="39"/>
                      <a:pt x="22" y="36"/>
                    </a:cubicBezTo>
                    <a:cubicBezTo>
                      <a:pt x="21" y="31"/>
                      <a:pt x="28" y="29"/>
                      <a:pt x="30" y="24"/>
                    </a:cubicBezTo>
                    <a:cubicBezTo>
                      <a:pt x="32" y="20"/>
                      <a:pt x="32" y="14"/>
                      <a:pt x="37" y="12"/>
                    </a:cubicBezTo>
                    <a:cubicBezTo>
                      <a:pt x="40" y="11"/>
                      <a:pt x="45" y="11"/>
                      <a:pt x="48" y="12"/>
                    </a:cubicBezTo>
                    <a:cubicBezTo>
                      <a:pt x="50" y="13"/>
                      <a:pt x="61" y="14"/>
                      <a:pt x="63" y="13"/>
                    </a:cubicBezTo>
                    <a:cubicBezTo>
                      <a:pt x="64" y="13"/>
                      <a:pt x="66" y="13"/>
                      <a:pt x="66" y="11"/>
                    </a:cubicBezTo>
                    <a:cubicBezTo>
                      <a:pt x="59" y="10"/>
                      <a:pt x="51" y="10"/>
                      <a:pt x="44" y="7"/>
                    </a:cubicBezTo>
                    <a:cubicBezTo>
                      <a:pt x="40" y="6"/>
                      <a:pt x="36" y="4"/>
                      <a:pt x="32" y="4"/>
                    </a:cubicBezTo>
                    <a:cubicBezTo>
                      <a:pt x="31" y="4"/>
                      <a:pt x="28" y="1"/>
                      <a:pt x="26" y="0"/>
                    </a:cubicBezTo>
                    <a:cubicBezTo>
                      <a:pt x="22" y="0"/>
                      <a:pt x="20" y="4"/>
                      <a:pt x="17" y="6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59" name="Freeform 468">
                <a:extLst>
                  <a:ext uri="{FF2B5EF4-FFF2-40B4-BE49-F238E27FC236}">
                    <a16:creationId xmlns:a16="http://schemas.microsoft.com/office/drawing/2014/main" id="{31EB428D-9F1C-4A36-A046-0EE50949E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5" y="2725"/>
                <a:ext cx="88" cy="83"/>
              </a:xfrm>
              <a:custGeom>
                <a:avLst/>
                <a:gdLst>
                  <a:gd name="T0" fmla="*/ 0 w 35"/>
                  <a:gd name="T1" fmla="*/ 1590 h 31"/>
                  <a:gd name="T2" fmla="*/ 475 w 35"/>
                  <a:gd name="T3" fmla="*/ 560 h 31"/>
                  <a:gd name="T4" fmla="*/ 1114 w 35"/>
                  <a:gd name="T5" fmla="*/ 56 h 31"/>
                  <a:gd name="T6" fmla="*/ 1320 w 35"/>
                  <a:gd name="T7" fmla="*/ 710 h 31"/>
                  <a:gd name="T8" fmla="*/ 998 w 35"/>
                  <a:gd name="T9" fmla="*/ 1282 h 31"/>
                  <a:gd name="T10" fmla="*/ 872 w 35"/>
                  <a:gd name="T11" fmla="*/ 1189 h 31"/>
                  <a:gd name="T12" fmla="*/ 606 w 35"/>
                  <a:gd name="T13" fmla="*/ 1133 h 31"/>
                  <a:gd name="T14" fmla="*/ 317 w 35"/>
                  <a:gd name="T15" fmla="*/ 1440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" h="31">
                    <a:moveTo>
                      <a:pt x="0" y="31"/>
                    </a:moveTo>
                    <a:cubicBezTo>
                      <a:pt x="1" y="23"/>
                      <a:pt x="7" y="17"/>
                      <a:pt x="12" y="11"/>
                    </a:cubicBezTo>
                    <a:cubicBezTo>
                      <a:pt x="15" y="7"/>
                      <a:pt x="22" y="2"/>
                      <a:pt x="28" y="1"/>
                    </a:cubicBezTo>
                    <a:cubicBezTo>
                      <a:pt x="35" y="0"/>
                      <a:pt x="34" y="8"/>
                      <a:pt x="33" y="14"/>
                    </a:cubicBezTo>
                    <a:cubicBezTo>
                      <a:pt x="33" y="17"/>
                      <a:pt x="29" y="25"/>
                      <a:pt x="25" y="25"/>
                    </a:cubicBezTo>
                    <a:cubicBezTo>
                      <a:pt x="24" y="25"/>
                      <a:pt x="23" y="23"/>
                      <a:pt x="22" y="23"/>
                    </a:cubicBezTo>
                    <a:cubicBezTo>
                      <a:pt x="20" y="22"/>
                      <a:pt x="17" y="22"/>
                      <a:pt x="15" y="22"/>
                    </a:cubicBezTo>
                    <a:cubicBezTo>
                      <a:pt x="12" y="23"/>
                      <a:pt x="10" y="26"/>
                      <a:pt x="8" y="28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60" name="Freeform 469">
                <a:extLst>
                  <a:ext uri="{FF2B5EF4-FFF2-40B4-BE49-F238E27FC236}">
                    <a16:creationId xmlns:a16="http://schemas.microsoft.com/office/drawing/2014/main" id="{860687B6-275D-4F26-8B9F-B60A758DE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2776"/>
                <a:ext cx="77" cy="101"/>
              </a:xfrm>
              <a:custGeom>
                <a:avLst/>
                <a:gdLst>
                  <a:gd name="T0" fmla="*/ 412 w 31"/>
                  <a:gd name="T1" fmla="*/ 361 h 38"/>
                  <a:gd name="T2" fmla="*/ 154 w 31"/>
                  <a:gd name="T3" fmla="*/ 1146 h 38"/>
                  <a:gd name="T4" fmla="*/ 75 w 31"/>
                  <a:gd name="T5" fmla="*/ 1837 h 38"/>
                  <a:gd name="T6" fmla="*/ 154 w 31"/>
                  <a:gd name="T7" fmla="*/ 1837 h 38"/>
                  <a:gd name="T8" fmla="*/ 229 w 31"/>
                  <a:gd name="T9" fmla="*/ 1539 h 38"/>
                  <a:gd name="T10" fmla="*/ 383 w 31"/>
                  <a:gd name="T11" fmla="*/ 1201 h 38"/>
                  <a:gd name="T12" fmla="*/ 795 w 31"/>
                  <a:gd name="T13" fmla="*/ 960 h 38"/>
                  <a:gd name="T14" fmla="*/ 994 w 31"/>
                  <a:gd name="T15" fmla="*/ 1201 h 38"/>
                  <a:gd name="T16" fmla="*/ 1148 w 31"/>
                  <a:gd name="T17" fmla="*/ 601 h 38"/>
                  <a:gd name="T18" fmla="*/ 1105 w 31"/>
                  <a:gd name="T19" fmla="*/ 205 h 38"/>
                  <a:gd name="T20" fmla="*/ 994 w 31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" h="38">
                    <a:moveTo>
                      <a:pt x="11" y="7"/>
                    </a:moveTo>
                    <a:cubicBezTo>
                      <a:pt x="8" y="13"/>
                      <a:pt x="5" y="17"/>
                      <a:pt x="4" y="23"/>
                    </a:cubicBezTo>
                    <a:cubicBezTo>
                      <a:pt x="4" y="27"/>
                      <a:pt x="0" y="34"/>
                      <a:pt x="2" y="37"/>
                    </a:cubicBezTo>
                    <a:cubicBezTo>
                      <a:pt x="3" y="37"/>
                      <a:pt x="4" y="38"/>
                      <a:pt x="4" y="37"/>
                    </a:cubicBezTo>
                    <a:cubicBezTo>
                      <a:pt x="5" y="36"/>
                      <a:pt x="5" y="32"/>
                      <a:pt x="6" y="31"/>
                    </a:cubicBezTo>
                    <a:cubicBezTo>
                      <a:pt x="6" y="28"/>
                      <a:pt x="9" y="26"/>
                      <a:pt x="10" y="24"/>
                    </a:cubicBezTo>
                    <a:cubicBezTo>
                      <a:pt x="13" y="22"/>
                      <a:pt x="17" y="18"/>
                      <a:pt x="21" y="19"/>
                    </a:cubicBezTo>
                    <a:cubicBezTo>
                      <a:pt x="23" y="20"/>
                      <a:pt x="26" y="22"/>
                      <a:pt x="26" y="24"/>
                    </a:cubicBezTo>
                    <a:cubicBezTo>
                      <a:pt x="28" y="21"/>
                      <a:pt x="30" y="16"/>
                      <a:pt x="30" y="12"/>
                    </a:cubicBezTo>
                    <a:cubicBezTo>
                      <a:pt x="31" y="9"/>
                      <a:pt x="31" y="6"/>
                      <a:pt x="29" y="4"/>
                    </a:cubicBezTo>
                    <a:cubicBezTo>
                      <a:pt x="28" y="2"/>
                      <a:pt x="27" y="2"/>
                      <a:pt x="26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61" name="Freeform 470">
                <a:extLst>
                  <a:ext uri="{FF2B5EF4-FFF2-40B4-BE49-F238E27FC236}">
                    <a16:creationId xmlns:a16="http://schemas.microsoft.com/office/drawing/2014/main" id="{02575CFA-8BD6-4E97-A03A-0E6DC8C67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2715"/>
                <a:ext cx="42" cy="42"/>
              </a:xfrm>
              <a:custGeom>
                <a:avLst/>
                <a:gdLst>
                  <a:gd name="T0" fmla="*/ 0 w 17"/>
                  <a:gd name="T1" fmla="*/ 0 h 16"/>
                  <a:gd name="T2" fmla="*/ 104 w 17"/>
                  <a:gd name="T3" fmla="*/ 323 h 16"/>
                  <a:gd name="T4" fmla="*/ 104 w 17"/>
                  <a:gd name="T5" fmla="*/ 614 h 16"/>
                  <a:gd name="T6" fmla="*/ 30 w 17"/>
                  <a:gd name="T7" fmla="*/ 759 h 16"/>
                  <a:gd name="T8" fmla="*/ 410 w 17"/>
                  <a:gd name="T9" fmla="*/ 378 h 16"/>
                  <a:gd name="T10" fmla="*/ 524 w 17"/>
                  <a:gd name="T11" fmla="*/ 200 h 16"/>
                  <a:gd name="T12" fmla="*/ 635 w 17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16">
                    <a:moveTo>
                      <a:pt x="0" y="0"/>
                    </a:moveTo>
                    <a:cubicBezTo>
                      <a:pt x="3" y="0"/>
                      <a:pt x="3" y="5"/>
                      <a:pt x="3" y="7"/>
                    </a:cubicBezTo>
                    <a:cubicBezTo>
                      <a:pt x="3" y="9"/>
                      <a:pt x="3" y="11"/>
                      <a:pt x="3" y="13"/>
                    </a:cubicBezTo>
                    <a:cubicBezTo>
                      <a:pt x="2" y="14"/>
                      <a:pt x="1" y="15"/>
                      <a:pt x="1" y="16"/>
                    </a:cubicBezTo>
                    <a:cubicBezTo>
                      <a:pt x="4" y="13"/>
                      <a:pt x="8" y="11"/>
                      <a:pt x="11" y="8"/>
                    </a:cubicBezTo>
                    <a:cubicBezTo>
                      <a:pt x="12" y="7"/>
                      <a:pt x="13" y="5"/>
                      <a:pt x="14" y="4"/>
                    </a:cubicBezTo>
                    <a:cubicBezTo>
                      <a:pt x="15" y="3"/>
                      <a:pt x="16" y="1"/>
                      <a:pt x="17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62" name="Freeform 471">
                <a:extLst>
                  <a:ext uri="{FF2B5EF4-FFF2-40B4-BE49-F238E27FC236}">
                    <a16:creationId xmlns:a16="http://schemas.microsoft.com/office/drawing/2014/main" id="{BF7697D3-C3AC-4CB1-BEBF-30258DB59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5" y="3587"/>
                <a:ext cx="255" cy="133"/>
              </a:xfrm>
              <a:custGeom>
                <a:avLst/>
                <a:gdLst>
                  <a:gd name="T0" fmla="*/ 1613 w 102"/>
                  <a:gd name="T1" fmla="*/ 0 h 50"/>
                  <a:gd name="T2" fmla="*/ 1175 w 102"/>
                  <a:gd name="T3" fmla="*/ 511 h 50"/>
                  <a:gd name="T4" fmla="*/ 833 w 102"/>
                  <a:gd name="T5" fmla="*/ 1112 h 50"/>
                  <a:gd name="T6" fmla="*/ 0 w 102"/>
                  <a:gd name="T7" fmla="*/ 2258 h 50"/>
                  <a:gd name="T8" fmla="*/ 1063 w 102"/>
                  <a:gd name="T9" fmla="*/ 2258 h 50"/>
                  <a:gd name="T10" fmla="*/ 1458 w 102"/>
                  <a:gd name="T11" fmla="*/ 2109 h 50"/>
                  <a:gd name="T12" fmla="*/ 1925 w 102"/>
                  <a:gd name="T13" fmla="*/ 1359 h 50"/>
                  <a:gd name="T14" fmla="*/ 3175 w 102"/>
                  <a:gd name="T15" fmla="*/ 2109 h 50"/>
                  <a:gd name="T16" fmla="*/ 3988 w 102"/>
                  <a:gd name="T17" fmla="*/ 2258 h 50"/>
                  <a:gd name="T18" fmla="*/ 3488 w 102"/>
                  <a:gd name="T19" fmla="*/ 1655 h 50"/>
                  <a:gd name="T20" fmla="*/ 3095 w 102"/>
                  <a:gd name="T21" fmla="*/ 1053 h 50"/>
                  <a:gd name="T22" fmla="*/ 2313 w 102"/>
                  <a:gd name="T23" fmla="*/ 56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" h="50">
                    <a:moveTo>
                      <a:pt x="41" y="0"/>
                    </a:moveTo>
                    <a:cubicBezTo>
                      <a:pt x="37" y="0"/>
                      <a:pt x="32" y="6"/>
                      <a:pt x="30" y="10"/>
                    </a:cubicBezTo>
                    <a:cubicBezTo>
                      <a:pt x="27" y="14"/>
                      <a:pt x="24" y="18"/>
                      <a:pt x="21" y="22"/>
                    </a:cubicBezTo>
                    <a:cubicBezTo>
                      <a:pt x="15" y="31"/>
                      <a:pt x="9" y="41"/>
                      <a:pt x="0" y="45"/>
                    </a:cubicBezTo>
                    <a:cubicBezTo>
                      <a:pt x="6" y="45"/>
                      <a:pt x="19" y="45"/>
                      <a:pt x="27" y="45"/>
                    </a:cubicBezTo>
                    <a:cubicBezTo>
                      <a:pt x="31" y="45"/>
                      <a:pt x="33" y="45"/>
                      <a:pt x="37" y="42"/>
                    </a:cubicBezTo>
                    <a:cubicBezTo>
                      <a:pt x="42" y="38"/>
                      <a:pt x="43" y="31"/>
                      <a:pt x="49" y="27"/>
                    </a:cubicBezTo>
                    <a:cubicBezTo>
                      <a:pt x="63" y="18"/>
                      <a:pt x="75" y="30"/>
                      <a:pt x="81" y="42"/>
                    </a:cubicBezTo>
                    <a:cubicBezTo>
                      <a:pt x="86" y="50"/>
                      <a:pt x="94" y="44"/>
                      <a:pt x="102" y="45"/>
                    </a:cubicBezTo>
                    <a:cubicBezTo>
                      <a:pt x="101" y="42"/>
                      <a:pt x="92" y="36"/>
                      <a:pt x="89" y="33"/>
                    </a:cubicBezTo>
                    <a:cubicBezTo>
                      <a:pt x="86" y="29"/>
                      <a:pt x="82" y="26"/>
                      <a:pt x="79" y="21"/>
                    </a:cubicBezTo>
                    <a:cubicBezTo>
                      <a:pt x="74" y="15"/>
                      <a:pt x="67" y="6"/>
                      <a:pt x="59" y="1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63" name="Freeform 472">
                <a:extLst>
                  <a:ext uri="{FF2B5EF4-FFF2-40B4-BE49-F238E27FC236}">
                    <a16:creationId xmlns:a16="http://schemas.microsoft.com/office/drawing/2014/main" id="{1DA35FD3-CB4F-4845-B2DF-58789A1EA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5" y="3549"/>
                <a:ext cx="208" cy="160"/>
              </a:xfrm>
              <a:custGeom>
                <a:avLst/>
                <a:gdLst>
                  <a:gd name="T0" fmla="*/ 158 w 83"/>
                  <a:gd name="T1" fmla="*/ 2936 h 60"/>
                  <a:gd name="T2" fmla="*/ 910 w 83"/>
                  <a:gd name="T3" fmla="*/ 1877 h 60"/>
                  <a:gd name="T4" fmla="*/ 1621 w 83"/>
                  <a:gd name="T5" fmla="*/ 760 h 60"/>
                  <a:gd name="T6" fmla="*/ 3273 w 83"/>
                  <a:gd name="T7" fmla="*/ 1728 h 60"/>
                  <a:gd name="T8" fmla="*/ 2123 w 83"/>
                  <a:gd name="T9" fmla="*/ 1117 h 60"/>
                  <a:gd name="T10" fmla="*/ 1388 w 83"/>
                  <a:gd name="T11" fmla="*/ 2637 h 60"/>
                  <a:gd name="T12" fmla="*/ 1306 w 83"/>
                  <a:gd name="T13" fmla="*/ 2936 h 60"/>
                  <a:gd name="T14" fmla="*/ 942 w 83"/>
                  <a:gd name="T15" fmla="*/ 2936 h 60"/>
                  <a:gd name="T16" fmla="*/ 0 w 83"/>
                  <a:gd name="T17" fmla="*/ 2979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3" h="60">
                    <a:moveTo>
                      <a:pt x="4" y="58"/>
                    </a:moveTo>
                    <a:cubicBezTo>
                      <a:pt x="10" y="51"/>
                      <a:pt x="17" y="45"/>
                      <a:pt x="23" y="37"/>
                    </a:cubicBezTo>
                    <a:cubicBezTo>
                      <a:pt x="29" y="29"/>
                      <a:pt x="33" y="21"/>
                      <a:pt x="41" y="15"/>
                    </a:cubicBezTo>
                    <a:cubicBezTo>
                      <a:pt x="58" y="0"/>
                      <a:pt x="74" y="19"/>
                      <a:pt x="83" y="34"/>
                    </a:cubicBezTo>
                    <a:cubicBezTo>
                      <a:pt x="77" y="28"/>
                      <a:pt x="62" y="19"/>
                      <a:pt x="54" y="22"/>
                    </a:cubicBezTo>
                    <a:cubicBezTo>
                      <a:pt x="44" y="26"/>
                      <a:pt x="37" y="41"/>
                      <a:pt x="35" y="52"/>
                    </a:cubicBezTo>
                    <a:cubicBezTo>
                      <a:pt x="35" y="55"/>
                      <a:pt x="35" y="56"/>
                      <a:pt x="33" y="58"/>
                    </a:cubicBezTo>
                    <a:cubicBezTo>
                      <a:pt x="30" y="60"/>
                      <a:pt x="28" y="58"/>
                      <a:pt x="24" y="58"/>
                    </a:cubicBezTo>
                    <a:cubicBezTo>
                      <a:pt x="16" y="60"/>
                      <a:pt x="9" y="56"/>
                      <a:pt x="0" y="5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64" name="Freeform 473">
                <a:extLst>
                  <a:ext uri="{FF2B5EF4-FFF2-40B4-BE49-F238E27FC236}">
                    <a16:creationId xmlns:a16="http://schemas.microsoft.com/office/drawing/2014/main" id="{8C83AEDD-B5B1-4B01-B50C-B8E4D1AAF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0" y="3451"/>
                <a:ext cx="130" cy="165"/>
              </a:xfrm>
              <a:custGeom>
                <a:avLst/>
                <a:gdLst>
                  <a:gd name="T0" fmla="*/ 438 w 52"/>
                  <a:gd name="T1" fmla="*/ 2754 h 62"/>
                  <a:gd name="T2" fmla="*/ 158 w 52"/>
                  <a:gd name="T3" fmla="*/ 2259 h 62"/>
                  <a:gd name="T4" fmla="*/ 0 w 52"/>
                  <a:gd name="T5" fmla="*/ 1565 h 62"/>
                  <a:gd name="T6" fmla="*/ 595 w 52"/>
                  <a:gd name="T7" fmla="*/ 205 h 62"/>
                  <a:gd name="T8" fmla="*/ 1488 w 52"/>
                  <a:gd name="T9" fmla="*/ 511 h 62"/>
                  <a:gd name="T10" fmla="*/ 1845 w 52"/>
                  <a:gd name="T11" fmla="*/ 1701 h 62"/>
                  <a:gd name="T12" fmla="*/ 1645 w 52"/>
                  <a:gd name="T13" fmla="*/ 3108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62">
                    <a:moveTo>
                      <a:pt x="11" y="55"/>
                    </a:moveTo>
                    <a:cubicBezTo>
                      <a:pt x="8" y="53"/>
                      <a:pt x="6" y="49"/>
                      <a:pt x="4" y="45"/>
                    </a:cubicBezTo>
                    <a:cubicBezTo>
                      <a:pt x="1" y="41"/>
                      <a:pt x="0" y="37"/>
                      <a:pt x="0" y="31"/>
                    </a:cubicBezTo>
                    <a:cubicBezTo>
                      <a:pt x="0" y="20"/>
                      <a:pt x="3" y="8"/>
                      <a:pt x="15" y="4"/>
                    </a:cubicBezTo>
                    <a:cubicBezTo>
                      <a:pt x="24" y="0"/>
                      <a:pt x="33" y="3"/>
                      <a:pt x="38" y="10"/>
                    </a:cubicBezTo>
                    <a:cubicBezTo>
                      <a:pt x="44" y="17"/>
                      <a:pt x="47" y="25"/>
                      <a:pt x="47" y="34"/>
                    </a:cubicBezTo>
                    <a:cubicBezTo>
                      <a:pt x="48" y="42"/>
                      <a:pt x="52" y="58"/>
                      <a:pt x="42" y="6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65" name="Freeform 474">
                <a:extLst>
                  <a:ext uri="{FF2B5EF4-FFF2-40B4-BE49-F238E27FC236}">
                    <a16:creationId xmlns:a16="http://schemas.microsoft.com/office/drawing/2014/main" id="{E7511080-CDAC-4223-814F-AB65C9364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" y="3272"/>
                <a:ext cx="388" cy="435"/>
              </a:xfrm>
              <a:custGeom>
                <a:avLst/>
                <a:gdLst>
                  <a:gd name="T0" fmla="*/ 5332 w 155"/>
                  <a:gd name="T1" fmla="*/ 3555 h 163"/>
                  <a:gd name="T2" fmla="*/ 3893 w 155"/>
                  <a:gd name="T3" fmla="*/ 819 h 163"/>
                  <a:gd name="T4" fmla="*/ 2431 w 155"/>
                  <a:gd name="T5" fmla="*/ 456 h 163"/>
                  <a:gd name="T6" fmla="*/ 2401 w 155"/>
                  <a:gd name="T7" fmla="*/ 398 h 163"/>
                  <a:gd name="T8" fmla="*/ 2318 w 155"/>
                  <a:gd name="T9" fmla="*/ 547 h 163"/>
                  <a:gd name="T10" fmla="*/ 2163 w 155"/>
                  <a:gd name="T11" fmla="*/ 662 h 163"/>
                  <a:gd name="T12" fmla="*/ 2163 w 155"/>
                  <a:gd name="T13" fmla="*/ 705 h 163"/>
                  <a:gd name="T14" fmla="*/ 1534 w 155"/>
                  <a:gd name="T15" fmla="*/ 1217 h 163"/>
                  <a:gd name="T16" fmla="*/ 0 w 155"/>
                  <a:gd name="T17" fmla="*/ 1580 h 163"/>
                  <a:gd name="T18" fmla="*/ 1096 w 155"/>
                  <a:gd name="T19" fmla="*/ 1673 h 163"/>
                  <a:gd name="T20" fmla="*/ 3059 w 155"/>
                  <a:gd name="T21" fmla="*/ 1366 h 163"/>
                  <a:gd name="T22" fmla="*/ 3923 w 155"/>
                  <a:gd name="T23" fmla="*/ 2279 h 163"/>
                  <a:gd name="T24" fmla="*/ 3685 w 155"/>
                  <a:gd name="T25" fmla="*/ 7414 h 163"/>
                  <a:gd name="T26" fmla="*/ 4944 w 155"/>
                  <a:gd name="T27" fmla="*/ 8268 h 163"/>
                  <a:gd name="T28" fmla="*/ 5727 w 155"/>
                  <a:gd name="T29" fmla="*/ 8268 h 163"/>
                  <a:gd name="T30" fmla="*/ 6010 w 155"/>
                  <a:gd name="T31" fmla="*/ 7657 h 163"/>
                  <a:gd name="T32" fmla="*/ 5332 w 155"/>
                  <a:gd name="T33" fmla="*/ 3555 h 1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5" h="163">
                    <a:moveTo>
                      <a:pt x="136" y="70"/>
                    </a:moveTo>
                    <a:cubicBezTo>
                      <a:pt x="127" y="57"/>
                      <a:pt x="116" y="35"/>
                      <a:pt x="99" y="16"/>
                    </a:cubicBezTo>
                    <a:cubicBezTo>
                      <a:pt x="85" y="0"/>
                      <a:pt x="75" y="2"/>
                      <a:pt x="62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8"/>
                      <a:pt x="60" y="9"/>
                      <a:pt x="59" y="11"/>
                    </a:cubicBezTo>
                    <a:cubicBezTo>
                      <a:pt x="57" y="11"/>
                      <a:pt x="56" y="12"/>
                      <a:pt x="55" y="13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0" y="18"/>
                      <a:pt x="43" y="23"/>
                      <a:pt x="39" y="2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2" y="36"/>
                      <a:pt x="21" y="35"/>
                      <a:pt x="28" y="33"/>
                    </a:cubicBezTo>
                    <a:cubicBezTo>
                      <a:pt x="35" y="31"/>
                      <a:pt x="54" y="21"/>
                      <a:pt x="78" y="27"/>
                    </a:cubicBezTo>
                    <a:cubicBezTo>
                      <a:pt x="86" y="31"/>
                      <a:pt x="95" y="37"/>
                      <a:pt x="100" y="45"/>
                    </a:cubicBezTo>
                    <a:cubicBezTo>
                      <a:pt x="110" y="64"/>
                      <a:pt x="120" y="124"/>
                      <a:pt x="94" y="146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46" y="163"/>
                      <a:pt x="146" y="163"/>
                      <a:pt x="146" y="163"/>
                    </a:cubicBezTo>
                    <a:cubicBezTo>
                      <a:pt x="146" y="163"/>
                      <a:pt x="150" y="160"/>
                      <a:pt x="153" y="151"/>
                    </a:cubicBezTo>
                    <a:cubicBezTo>
                      <a:pt x="155" y="141"/>
                      <a:pt x="145" y="83"/>
                      <a:pt x="136" y="70"/>
                    </a:cubicBez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66" name="Freeform 475">
                <a:extLst>
                  <a:ext uri="{FF2B5EF4-FFF2-40B4-BE49-F238E27FC236}">
                    <a16:creationId xmlns:a16="http://schemas.microsoft.com/office/drawing/2014/main" id="{756B63EA-6F0C-4706-B736-E41791A4D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3269"/>
                <a:ext cx="353" cy="438"/>
              </a:xfrm>
              <a:custGeom>
                <a:avLst/>
                <a:gdLst>
                  <a:gd name="T0" fmla="*/ 4757 w 141"/>
                  <a:gd name="T1" fmla="*/ 3616 h 164"/>
                  <a:gd name="T2" fmla="*/ 3340 w 141"/>
                  <a:gd name="T3" fmla="*/ 820 h 164"/>
                  <a:gd name="T4" fmla="*/ 1850 w 141"/>
                  <a:gd name="T5" fmla="*/ 457 h 164"/>
                  <a:gd name="T6" fmla="*/ 1850 w 141"/>
                  <a:gd name="T7" fmla="*/ 457 h 164"/>
                  <a:gd name="T8" fmla="*/ 1722 w 141"/>
                  <a:gd name="T9" fmla="*/ 550 h 164"/>
                  <a:gd name="T10" fmla="*/ 1567 w 141"/>
                  <a:gd name="T11" fmla="*/ 662 h 164"/>
                  <a:gd name="T12" fmla="*/ 1617 w 141"/>
                  <a:gd name="T13" fmla="*/ 705 h 164"/>
                  <a:gd name="T14" fmla="*/ 941 w 141"/>
                  <a:gd name="T15" fmla="*/ 1277 h 164"/>
                  <a:gd name="T16" fmla="*/ 238 w 141"/>
                  <a:gd name="T17" fmla="*/ 1426 h 164"/>
                  <a:gd name="T18" fmla="*/ 0 w 141"/>
                  <a:gd name="T19" fmla="*/ 1618 h 164"/>
                  <a:gd name="T20" fmla="*/ 1692 w 141"/>
                  <a:gd name="T21" fmla="*/ 1071 h 164"/>
                  <a:gd name="T22" fmla="*/ 3372 w 141"/>
                  <a:gd name="T23" fmla="*/ 1618 h 164"/>
                  <a:gd name="T24" fmla="*/ 4914 w 141"/>
                  <a:gd name="T25" fmla="*/ 4879 h 164"/>
                  <a:gd name="T26" fmla="*/ 5335 w 141"/>
                  <a:gd name="T27" fmla="*/ 8132 h 164"/>
                  <a:gd name="T28" fmla="*/ 5540 w 141"/>
                  <a:gd name="T29" fmla="*/ 7489 h 164"/>
                  <a:gd name="T30" fmla="*/ 4757 w 141"/>
                  <a:gd name="T31" fmla="*/ 3616 h 1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1" h="164">
                    <a:moveTo>
                      <a:pt x="121" y="71"/>
                    </a:moveTo>
                    <a:cubicBezTo>
                      <a:pt x="112" y="58"/>
                      <a:pt x="101" y="35"/>
                      <a:pt x="85" y="16"/>
                    </a:cubicBezTo>
                    <a:cubicBezTo>
                      <a:pt x="71" y="0"/>
                      <a:pt x="61" y="3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6" y="10"/>
                      <a:pt x="44" y="11"/>
                    </a:cubicBezTo>
                    <a:cubicBezTo>
                      <a:pt x="43" y="12"/>
                      <a:pt x="42" y="13"/>
                      <a:pt x="40" y="13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36" y="18"/>
                      <a:pt x="29" y="24"/>
                      <a:pt x="24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2" y="32"/>
                      <a:pt x="33" y="26"/>
                      <a:pt x="43" y="21"/>
                    </a:cubicBezTo>
                    <a:cubicBezTo>
                      <a:pt x="53" y="17"/>
                      <a:pt x="72" y="18"/>
                      <a:pt x="86" y="32"/>
                    </a:cubicBezTo>
                    <a:cubicBezTo>
                      <a:pt x="99" y="46"/>
                      <a:pt x="116" y="74"/>
                      <a:pt x="125" y="96"/>
                    </a:cubicBezTo>
                    <a:cubicBezTo>
                      <a:pt x="132" y="114"/>
                      <a:pt x="137" y="151"/>
                      <a:pt x="136" y="160"/>
                    </a:cubicBezTo>
                    <a:cubicBezTo>
                      <a:pt x="135" y="164"/>
                      <a:pt x="139" y="156"/>
                      <a:pt x="141" y="147"/>
                    </a:cubicBezTo>
                    <a:cubicBezTo>
                      <a:pt x="141" y="130"/>
                      <a:pt x="129" y="82"/>
                      <a:pt x="121" y="71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67" name="Freeform 476">
                <a:extLst>
                  <a:ext uri="{FF2B5EF4-FFF2-40B4-BE49-F238E27FC236}">
                    <a16:creationId xmlns:a16="http://schemas.microsoft.com/office/drawing/2014/main" id="{A5AB121A-A930-40FE-A467-4A343735F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3" y="2608"/>
                <a:ext cx="57" cy="232"/>
              </a:xfrm>
              <a:custGeom>
                <a:avLst/>
                <a:gdLst>
                  <a:gd name="T0" fmla="*/ 565 w 23"/>
                  <a:gd name="T1" fmla="*/ 3336 h 87"/>
                  <a:gd name="T2" fmla="*/ 639 w 23"/>
                  <a:gd name="T3" fmla="*/ 0 h 87"/>
                  <a:gd name="T4" fmla="*/ 865 w 23"/>
                  <a:gd name="T5" fmla="*/ 4040 h 87"/>
                  <a:gd name="T6" fmla="*/ 565 w 23"/>
                  <a:gd name="T7" fmla="*/ 3336 h 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87">
                    <a:moveTo>
                      <a:pt x="15" y="66"/>
                    </a:moveTo>
                    <a:cubicBezTo>
                      <a:pt x="12" y="52"/>
                      <a:pt x="13" y="29"/>
                      <a:pt x="17" y="0"/>
                    </a:cubicBezTo>
                    <a:cubicBezTo>
                      <a:pt x="13" y="15"/>
                      <a:pt x="0" y="87"/>
                      <a:pt x="23" y="80"/>
                    </a:cubicBezTo>
                    <a:cubicBezTo>
                      <a:pt x="20" y="79"/>
                      <a:pt x="16" y="74"/>
                      <a:pt x="15" y="66"/>
                    </a:cubicBez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68" name="Freeform 477">
                <a:extLst>
                  <a:ext uri="{FF2B5EF4-FFF2-40B4-BE49-F238E27FC236}">
                    <a16:creationId xmlns:a16="http://schemas.microsoft.com/office/drawing/2014/main" id="{519F29C3-BAE6-4C61-91A0-51FC57614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5" y="2507"/>
                <a:ext cx="393" cy="397"/>
              </a:xfrm>
              <a:custGeom>
                <a:avLst/>
                <a:gdLst>
                  <a:gd name="T0" fmla="*/ 5177 w 157"/>
                  <a:gd name="T1" fmla="*/ 0 h 149"/>
                  <a:gd name="T2" fmla="*/ 3577 w 157"/>
                  <a:gd name="T3" fmla="*/ 1156 h 149"/>
                  <a:gd name="T4" fmla="*/ 2556 w 157"/>
                  <a:gd name="T5" fmla="*/ 2726 h 149"/>
                  <a:gd name="T6" fmla="*/ 2005 w 157"/>
                  <a:gd name="T7" fmla="*/ 3237 h 149"/>
                  <a:gd name="T8" fmla="*/ 1459 w 157"/>
                  <a:gd name="T9" fmla="*/ 3331 h 149"/>
                  <a:gd name="T10" fmla="*/ 521 w 157"/>
                  <a:gd name="T11" fmla="*/ 5089 h 149"/>
                  <a:gd name="T12" fmla="*/ 0 w 157"/>
                  <a:gd name="T13" fmla="*/ 5787 h 149"/>
                  <a:gd name="T14" fmla="*/ 596 w 157"/>
                  <a:gd name="T15" fmla="*/ 6397 h 149"/>
                  <a:gd name="T16" fmla="*/ 1379 w 157"/>
                  <a:gd name="T17" fmla="*/ 6397 h 149"/>
                  <a:gd name="T18" fmla="*/ 2713 w 157"/>
                  <a:gd name="T19" fmla="*/ 6850 h 149"/>
                  <a:gd name="T20" fmla="*/ 5144 w 157"/>
                  <a:gd name="T21" fmla="*/ 6752 h 149"/>
                  <a:gd name="T22" fmla="*/ 5852 w 157"/>
                  <a:gd name="T23" fmla="*/ 3783 h 149"/>
                  <a:gd name="T24" fmla="*/ 6165 w 157"/>
                  <a:gd name="T25" fmla="*/ 2363 h 149"/>
                  <a:gd name="T26" fmla="*/ 5302 w 157"/>
                  <a:gd name="T27" fmla="*/ 3080 h 149"/>
                  <a:gd name="T28" fmla="*/ 5227 w 157"/>
                  <a:gd name="T29" fmla="*/ 1817 h 1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57" h="149">
                    <a:moveTo>
                      <a:pt x="132" y="0"/>
                    </a:moveTo>
                    <a:cubicBezTo>
                      <a:pt x="122" y="0"/>
                      <a:pt x="101" y="17"/>
                      <a:pt x="91" y="23"/>
                    </a:cubicBezTo>
                    <a:cubicBezTo>
                      <a:pt x="76" y="31"/>
                      <a:pt x="71" y="39"/>
                      <a:pt x="65" y="54"/>
                    </a:cubicBezTo>
                    <a:cubicBezTo>
                      <a:pt x="59" y="68"/>
                      <a:pt x="64" y="64"/>
                      <a:pt x="51" y="64"/>
                    </a:cubicBezTo>
                    <a:cubicBezTo>
                      <a:pt x="41" y="64"/>
                      <a:pt x="45" y="59"/>
                      <a:pt x="37" y="66"/>
                    </a:cubicBezTo>
                    <a:cubicBezTo>
                      <a:pt x="26" y="76"/>
                      <a:pt x="25" y="92"/>
                      <a:pt x="13" y="101"/>
                    </a:cubicBezTo>
                    <a:cubicBezTo>
                      <a:pt x="7" y="106"/>
                      <a:pt x="0" y="105"/>
                      <a:pt x="0" y="115"/>
                    </a:cubicBezTo>
                    <a:cubicBezTo>
                      <a:pt x="0" y="123"/>
                      <a:pt x="8" y="126"/>
                      <a:pt x="15" y="127"/>
                    </a:cubicBezTo>
                    <a:cubicBezTo>
                      <a:pt x="22" y="129"/>
                      <a:pt x="27" y="125"/>
                      <a:pt x="35" y="127"/>
                    </a:cubicBezTo>
                    <a:cubicBezTo>
                      <a:pt x="46" y="129"/>
                      <a:pt x="58" y="136"/>
                      <a:pt x="69" y="136"/>
                    </a:cubicBezTo>
                    <a:cubicBezTo>
                      <a:pt x="84" y="135"/>
                      <a:pt x="116" y="149"/>
                      <a:pt x="131" y="134"/>
                    </a:cubicBezTo>
                    <a:cubicBezTo>
                      <a:pt x="144" y="122"/>
                      <a:pt x="146" y="97"/>
                      <a:pt x="149" y="75"/>
                    </a:cubicBezTo>
                    <a:cubicBezTo>
                      <a:pt x="151" y="64"/>
                      <a:pt x="155" y="53"/>
                      <a:pt x="157" y="47"/>
                    </a:cubicBezTo>
                    <a:cubicBezTo>
                      <a:pt x="151" y="53"/>
                      <a:pt x="143" y="59"/>
                      <a:pt x="135" y="61"/>
                    </a:cubicBezTo>
                    <a:cubicBezTo>
                      <a:pt x="130" y="54"/>
                      <a:pt x="130" y="44"/>
                      <a:pt x="133" y="36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69" name="Freeform 478">
                <a:extLst>
                  <a:ext uri="{FF2B5EF4-FFF2-40B4-BE49-F238E27FC236}">
                    <a16:creationId xmlns:a16="http://schemas.microsoft.com/office/drawing/2014/main" id="{428BF788-8661-43C7-9FFC-5BE31F164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0" y="3315"/>
                <a:ext cx="213" cy="240"/>
              </a:xfrm>
              <a:custGeom>
                <a:avLst/>
                <a:gdLst>
                  <a:gd name="T0" fmla="*/ 3195 w 85"/>
                  <a:gd name="T1" fmla="*/ 1912 h 90"/>
                  <a:gd name="T2" fmla="*/ 3195 w 85"/>
                  <a:gd name="T3" fmla="*/ 1971 h 90"/>
                  <a:gd name="T4" fmla="*/ 2436 w 85"/>
                  <a:gd name="T5" fmla="*/ 1272 h 90"/>
                  <a:gd name="T6" fmla="*/ 2047 w 85"/>
                  <a:gd name="T7" fmla="*/ 248 h 90"/>
                  <a:gd name="T8" fmla="*/ 521 w 85"/>
                  <a:gd name="T9" fmla="*/ 704 h 90"/>
                  <a:gd name="T10" fmla="*/ 942 w 85"/>
                  <a:gd name="T11" fmla="*/ 2637 h 90"/>
                  <a:gd name="T12" fmla="*/ 1388 w 85"/>
                  <a:gd name="T13" fmla="*/ 3699 h 90"/>
                  <a:gd name="T14" fmla="*/ 1621 w 85"/>
                  <a:gd name="T15" fmla="*/ 4245 h 90"/>
                  <a:gd name="T16" fmla="*/ 1965 w 85"/>
                  <a:gd name="T17" fmla="*/ 4552 h 90"/>
                  <a:gd name="T18" fmla="*/ 2205 w 85"/>
                  <a:gd name="T19" fmla="*/ 2675 h 90"/>
                  <a:gd name="T20" fmla="*/ 3353 w 85"/>
                  <a:gd name="T21" fmla="*/ 2731 h 90"/>
                  <a:gd name="T22" fmla="*/ 3115 w 85"/>
                  <a:gd name="T23" fmla="*/ 2027 h 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5" h="90">
                    <a:moveTo>
                      <a:pt x="81" y="38"/>
                    </a:moveTo>
                    <a:cubicBezTo>
                      <a:pt x="82" y="39"/>
                      <a:pt x="82" y="39"/>
                      <a:pt x="81" y="39"/>
                    </a:cubicBezTo>
                    <a:cubicBezTo>
                      <a:pt x="74" y="37"/>
                      <a:pt x="66" y="30"/>
                      <a:pt x="62" y="25"/>
                    </a:cubicBezTo>
                    <a:cubicBezTo>
                      <a:pt x="57" y="19"/>
                      <a:pt x="59" y="8"/>
                      <a:pt x="52" y="5"/>
                    </a:cubicBezTo>
                    <a:cubicBezTo>
                      <a:pt x="43" y="0"/>
                      <a:pt x="20" y="8"/>
                      <a:pt x="13" y="14"/>
                    </a:cubicBezTo>
                    <a:cubicBezTo>
                      <a:pt x="0" y="28"/>
                      <a:pt x="17" y="41"/>
                      <a:pt x="24" y="52"/>
                    </a:cubicBezTo>
                    <a:cubicBezTo>
                      <a:pt x="29" y="59"/>
                      <a:pt x="31" y="66"/>
                      <a:pt x="35" y="73"/>
                    </a:cubicBezTo>
                    <a:cubicBezTo>
                      <a:pt x="36" y="77"/>
                      <a:pt x="39" y="81"/>
                      <a:pt x="41" y="84"/>
                    </a:cubicBezTo>
                    <a:cubicBezTo>
                      <a:pt x="44" y="86"/>
                      <a:pt x="48" y="87"/>
                      <a:pt x="50" y="90"/>
                    </a:cubicBezTo>
                    <a:cubicBezTo>
                      <a:pt x="53" y="79"/>
                      <a:pt x="45" y="62"/>
                      <a:pt x="56" y="53"/>
                    </a:cubicBezTo>
                    <a:cubicBezTo>
                      <a:pt x="66" y="44"/>
                      <a:pt x="75" y="51"/>
                      <a:pt x="85" y="54"/>
                    </a:cubicBezTo>
                    <a:cubicBezTo>
                      <a:pt x="85" y="49"/>
                      <a:pt x="81" y="45"/>
                      <a:pt x="79" y="4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70" name="Freeform 479">
                <a:extLst>
                  <a:ext uri="{FF2B5EF4-FFF2-40B4-BE49-F238E27FC236}">
                    <a16:creationId xmlns:a16="http://schemas.microsoft.com/office/drawing/2014/main" id="{9EC98B65-E854-47EA-ACFF-B053BC857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0" y="3397"/>
                <a:ext cx="180" cy="294"/>
              </a:xfrm>
              <a:custGeom>
                <a:avLst/>
                <a:gdLst>
                  <a:gd name="T0" fmla="*/ 283 w 72"/>
                  <a:gd name="T1" fmla="*/ 2408 h 110"/>
                  <a:gd name="T2" fmla="*/ 0 w 72"/>
                  <a:gd name="T3" fmla="*/ 3878 h 110"/>
                  <a:gd name="T4" fmla="*/ 908 w 72"/>
                  <a:gd name="T5" fmla="*/ 4335 h 110"/>
                  <a:gd name="T6" fmla="*/ 1300 w 72"/>
                  <a:gd name="T7" fmla="*/ 5249 h 110"/>
                  <a:gd name="T8" fmla="*/ 2000 w 72"/>
                  <a:gd name="T9" fmla="*/ 4600 h 110"/>
                  <a:gd name="T10" fmla="*/ 2500 w 72"/>
                  <a:gd name="T11" fmla="*/ 4335 h 110"/>
                  <a:gd name="T12" fmla="*/ 2813 w 72"/>
                  <a:gd name="T13" fmla="*/ 4335 h 110"/>
                  <a:gd name="T14" fmla="*/ 2470 w 72"/>
                  <a:gd name="T15" fmla="*/ 1951 h 110"/>
                  <a:gd name="T16" fmla="*/ 1925 w 72"/>
                  <a:gd name="T17" fmla="*/ 0 h 110"/>
                  <a:gd name="T18" fmla="*/ 1720 w 72"/>
                  <a:gd name="T19" fmla="*/ 821 h 110"/>
                  <a:gd name="T20" fmla="*/ 1145 w 72"/>
                  <a:gd name="T21" fmla="*/ 1793 h 1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" h="110">
                    <a:moveTo>
                      <a:pt x="7" y="47"/>
                    </a:moveTo>
                    <a:cubicBezTo>
                      <a:pt x="4" y="57"/>
                      <a:pt x="2" y="65"/>
                      <a:pt x="0" y="76"/>
                    </a:cubicBezTo>
                    <a:cubicBezTo>
                      <a:pt x="7" y="78"/>
                      <a:pt x="16" y="80"/>
                      <a:pt x="23" y="85"/>
                    </a:cubicBezTo>
                    <a:cubicBezTo>
                      <a:pt x="30" y="90"/>
                      <a:pt x="28" y="97"/>
                      <a:pt x="33" y="103"/>
                    </a:cubicBezTo>
                    <a:cubicBezTo>
                      <a:pt x="38" y="110"/>
                      <a:pt x="45" y="95"/>
                      <a:pt x="51" y="90"/>
                    </a:cubicBezTo>
                    <a:cubicBezTo>
                      <a:pt x="55" y="87"/>
                      <a:pt x="59" y="85"/>
                      <a:pt x="64" y="85"/>
                    </a:cubicBezTo>
                    <a:cubicBezTo>
                      <a:pt x="67" y="85"/>
                      <a:pt x="70" y="89"/>
                      <a:pt x="72" y="85"/>
                    </a:cubicBezTo>
                    <a:cubicBezTo>
                      <a:pt x="58" y="73"/>
                      <a:pt x="63" y="55"/>
                      <a:pt x="63" y="38"/>
                    </a:cubicBezTo>
                    <a:cubicBezTo>
                      <a:pt x="62" y="26"/>
                      <a:pt x="57" y="8"/>
                      <a:pt x="49" y="0"/>
                    </a:cubicBezTo>
                    <a:cubicBezTo>
                      <a:pt x="44" y="3"/>
                      <a:pt x="46" y="11"/>
                      <a:pt x="44" y="16"/>
                    </a:cubicBezTo>
                    <a:cubicBezTo>
                      <a:pt x="42" y="24"/>
                      <a:pt x="36" y="30"/>
                      <a:pt x="29" y="35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71" name="Freeform 480">
                <a:extLst>
                  <a:ext uri="{FF2B5EF4-FFF2-40B4-BE49-F238E27FC236}">
                    <a16:creationId xmlns:a16="http://schemas.microsoft.com/office/drawing/2014/main" id="{D941F756-32DF-441F-8E8F-DFA9ED0B9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8" y="3221"/>
                <a:ext cx="260" cy="230"/>
              </a:xfrm>
              <a:custGeom>
                <a:avLst/>
                <a:gdLst>
                  <a:gd name="T0" fmla="*/ 2188 w 104"/>
                  <a:gd name="T1" fmla="*/ 973 h 86"/>
                  <a:gd name="T2" fmla="*/ 2625 w 104"/>
                  <a:gd name="T3" fmla="*/ 1680 h 86"/>
                  <a:gd name="T4" fmla="*/ 3363 w 104"/>
                  <a:gd name="T5" fmla="*/ 1896 h 86"/>
                  <a:gd name="T6" fmla="*/ 4063 w 104"/>
                  <a:gd name="T7" fmla="*/ 3383 h 86"/>
                  <a:gd name="T8" fmla="*/ 3750 w 104"/>
                  <a:gd name="T9" fmla="*/ 4033 h 86"/>
                  <a:gd name="T10" fmla="*/ 3333 w 104"/>
                  <a:gd name="T11" fmla="*/ 3482 h 86"/>
                  <a:gd name="T12" fmla="*/ 2083 w 104"/>
                  <a:gd name="T13" fmla="*/ 4399 h 86"/>
                  <a:gd name="T14" fmla="*/ 1563 w 104"/>
                  <a:gd name="T15" fmla="*/ 1896 h 86"/>
                  <a:gd name="T16" fmla="*/ 908 w 104"/>
                  <a:gd name="T17" fmla="*/ 1380 h 86"/>
                  <a:gd name="T18" fmla="*/ 313 w 104"/>
                  <a:gd name="T19" fmla="*/ 2602 h 86"/>
                  <a:gd name="T20" fmla="*/ 833 w 104"/>
                  <a:gd name="T21" fmla="*/ 150 h 86"/>
                  <a:gd name="T22" fmla="*/ 1800 w 104"/>
                  <a:gd name="T23" fmla="*/ 457 h 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86">
                    <a:moveTo>
                      <a:pt x="56" y="19"/>
                    </a:moveTo>
                    <a:cubicBezTo>
                      <a:pt x="60" y="23"/>
                      <a:pt x="62" y="31"/>
                      <a:pt x="67" y="33"/>
                    </a:cubicBezTo>
                    <a:cubicBezTo>
                      <a:pt x="75" y="38"/>
                      <a:pt x="79" y="39"/>
                      <a:pt x="86" y="37"/>
                    </a:cubicBezTo>
                    <a:cubicBezTo>
                      <a:pt x="104" y="31"/>
                      <a:pt x="104" y="56"/>
                      <a:pt x="104" y="66"/>
                    </a:cubicBezTo>
                    <a:cubicBezTo>
                      <a:pt x="104" y="70"/>
                      <a:pt x="103" y="80"/>
                      <a:pt x="96" y="79"/>
                    </a:cubicBezTo>
                    <a:cubicBezTo>
                      <a:pt x="91" y="78"/>
                      <a:pt x="92" y="69"/>
                      <a:pt x="85" y="68"/>
                    </a:cubicBezTo>
                    <a:cubicBezTo>
                      <a:pt x="69" y="64"/>
                      <a:pt x="64" y="80"/>
                      <a:pt x="53" y="86"/>
                    </a:cubicBezTo>
                    <a:cubicBezTo>
                      <a:pt x="51" y="69"/>
                      <a:pt x="49" y="53"/>
                      <a:pt x="40" y="37"/>
                    </a:cubicBezTo>
                    <a:cubicBezTo>
                      <a:pt x="36" y="29"/>
                      <a:pt x="33" y="25"/>
                      <a:pt x="23" y="27"/>
                    </a:cubicBezTo>
                    <a:cubicBezTo>
                      <a:pt x="13" y="30"/>
                      <a:pt x="8" y="39"/>
                      <a:pt x="8" y="51"/>
                    </a:cubicBezTo>
                    <a:cubicBezTo>
                      <a:pt x="0" y="35"/>
                      <a:pt x="3" y="8"/>
                      <a:pt x="21" y="3"/>
                    </a:cubicBezTo>
                    <a:cubicBezTo>
                      <a:pt x="31" y="0"/>
                      <a:pt x="38" y="5"/>
                      <a:pt x="46" y="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72" name="Freeform 481">
                <a:extLst>
                  <a:ext uri="{FF2B5EF4-FFF2-40B4-BE49-F238E27FC236}">
                    <a16:creationId xmlns:a16="http://schemas.microsoft.com/office/drawing/2014/main" id="{51C3C2BB-6C1B-43C4-A083-0589708D4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5" y="2701"/>
                <a:ext cx="100" cy="174"/>
              </a:xfrm>
              <a:custGeom>
                <a:avLst/>
                <a:gdLst>
                  <a:gd name="T0" fmla="*/ 0 w 40"/>
                  <a:gd name="T1" fmla="*/ 709 h 65"/>
                  <a:gd name="T2" fmla="*/ 595 w 40"/>
                  <a:gd name="T3" fmla="*/ 766 h 65"/>
                  <a:gd name="T4" fmla="*/ 550 w 40"/>
                  <a:gd name="T5" fmla="*/ 1649 h 65"/>
                  <a:gd name="T6" fmla="*/ 908 w 40"/>
                  <a:gd name="T7" fmla="*/ 3338 h 65"/>
                  <a:gd name="T8" fmla="*/ 1458 w 40"/>
                  <a:gd name="T9" fmla="*/ 2299 h 65"/>
                  <a:gd name="T10" fmla="*/ 1488 w 40"/>
                  <a:gd name="T11" fmla="*/ 616 h 65"/>
                  <a:gd name="T12" fmla="*/ 438 w 40"/>
                  <a:gd name="T13" fmla="*/ 0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65">
                    <a:moveTo>
                      <a:pt x="0" y="14"/>
                    </a:moveTo>
                    <a:cubicBezTo>
                      <a:pt x="4" y="8"/>
                      <a:pt x="12" y="9"/>
                      <a:pt x="15" y="15"/>
                    </a:cubicBezTo>
                    <a:cubicBezTo>
                      <a:pt x="18" y="20"/>
                      <a:pt x="15" y="27"/>
                      <a:pt x="14" y="32"/>
                    </a:cubicBezTo>
                    <a:cubicBezTo>
                      <a:pt x="13" y="40"/>
                      <a:pt x="12" y="62"/>
                      <a:pt x="23" y="65"/>
                    </a:cubicBezTo>
                    <a:cubicBezTo>
                      <a:pt x="26" y="57"/>
                      <a:pt x="30" y="49"/>
                      <a:pt x="37" y="45"/>
                    </a:cubicBezTo>
                    <a:cubicBezTo>
                      <a:pt x="29" y="35"/>
                      <a:pt x="40" y="23"/>
                      <a:pt x="38" y="12"/>
                    </a:cubicBezTo>
                    <a:cubicBezTo>
                      <a:pt x="36" y="4"/>
                      <a:pt x="18" y="1"/>
                      <a:pt x="11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73" name="Freeform 482">
                <a:extLst>
                  <a:ext uri="{FF2B5EF4-FFF2-40B4-BE49-F238E27FC236}">
                    <a16:creationId xmlns:a16="http://schemas.microsoft.com/office/drawing/2014/main" id="{6FAFC57D-3641-40E5-B58F-9C1F78BE4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2707"/>
                <a:ext cx="125" cy="90"/>
              </a:xfrm>
              <a:custGeom>
                <a:avLst/>
                <a:gdLst>
                  <a:gd name="T0" fmla="*/ 238 w 50"/>
                  <a:gd name="T1" fmla="*/ 0 h 34"/>
                  <a:gd name="T2" fmla="*/ 1375 w 50"/>
                  <a:gd name="T3" fmla="*/ 349 h 34"/>
                  <a:gd name="T4" fmla="*/ 208 w 50"/>
                  <a:gd name="T5" fmla="*/ 1668 h 34"/>
                  <a:gd name="T6" fmla="*/ 0 w 50"/>
                  <a:gd name="T7" fmla="*/ 294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34">
                    <a:moveTo>
                      <a:pt x="6" y="0"/>
                    </a:moveTo>
                    <a:cubicBezTo>
                      <a:pt x="13" y="4"/>
                      <a:pt x="27" y="2"/>
                      <a:pt x="35" y="7"/>
                    </a:cubicBezTo>
                    <a:cubicBezTo>
                      <a:pt x="50" y="20"/>
                      <a:pt x="13" y="33"/>
                      <a:pt x="5" y="34"/>
                    </a:cubicBezTo>
                    <a:cubicBezTo>
                      <a:pt x="3" y="25"/>
                      <a:pt x="7" y="12"/>
                      <a:pt x="0" y="6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74" name="Freeform 483">
                <a:extLst>
                  <a:ext uri="{FF2B5EF4-FFF2-40B4-BE49-F238E27FC236}">
                    <a16:creationId xmlns:a16="http://schemas.microsoft.com/office/drawing/2014/main" id="{B7C10788-18F4-4D05-9978-93ED835ED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0" y="3021"/>
                <a:ext cx="205" cy="270"/>
              </a:xfrm>
              <a:custGeom>
                <a:avLst/>
                <a:gdLst>
                  <a:gd name="T0" fmla="*/ 0 w 82"/>
                  <a:gd name="T1" fmla="*/ 1430 h 101"/>
                  <a:gd name="T2" fmla="*/ 1458 w 82"/>
                  <a:gd name="T3" fmla="*/ 615 h 101"/>
                  <a:gd name="T4" fmla="*/ 2033 w 82"/>
                  <a:gd name="T5" fmla="*/ 401 h 101"/>
                  <a:gd name="T6" fmla="*/ 2345 w 82"/>
                  <a:gd name="T7" fmla="*/ 1430 h 101"/>
                  <a:gd name="T8" fmla="*/ 2583 w 82"/>
                  <a:gd name="T9" fmla="*/ 3323 h 101"/>
                  <a:gd name="T10" fmla="*/ 2863 w 82"/>
                  <a:gd name="T11" fmla="*/ 4087 h 101"/>
                  <a:gd name="T12" fmla="*/ 3208 w 82"/>
                  <a:gd name="T13" fmla="*/ 5159 h 101"/>
                  <a:gd name="T14" fmla="*/ 2033 w 82"/>
                  <a:gd name="T15" fmla="*/ 4144 h 101"/>
                  <a:gd name="T16" fmla="*/ 1533 w 82"/>
                  <a:gd name="T17" fmla="*/ 4181 h 101"/>
                  <a:gd name="T18" fmla="*/ 1300 w 82"/>
                  <a:gd name="T19" fmla="*/ 3780 h 101"/>
                  <a:gd name="T20" fmla="*/ 1145 w 82"/>
                  <a:gd name="T21" fmla="*/ 2959 h 101"/>
                  <a:gd name="T22" fmla="*/ 863 w 82"/>
                  <a:gd name="T23" fmla="*/ 2558 h 101"/>
                  <a:gd name="T24" fmla="*/ 208 w 82"/>
                  <a:gd name="T25" fmla="*/ 2045 h 1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01">
                    <a:moveTo>
                      <a:pt x="0" y="28"/>
                    </a:moveTo>
                    <a:cubicBezTo>
                      <a:pt x="16" y="29"/>
                      <a:pt x="24" y="23"/>
                      <a:pt x="37" y="12"/>
                    </a:cubicBezTo>
                    <a:cubicBezTo>
                      <a:pt x="43" y="7"/>
                      <a:pt x="46" y="0"/>
                      <a:pt x="52" y="8"/>
                    </a:cubicBezTo>
                    <a:cubicBezTo>
                      <a:pt x="56" y="14"/>
                      <a:pt x="57" y="22"/>
                      <a:pt x="60" y="28"/>
                    </a:cubicBezTo>
                    <a:cubicBezTo>
                      <a:pt x="66" y="40"/>
                      <a:pt x="63" y="53"/>
                      <a:pt x="66" y="65"/>
                    </a:cubicBezTo>
                    <a:cubicBezTo>
                      <a:pt x="67" y="70"/>
                      <a:pt x="71" y="75"/>
                      <a:pt x="73" y="80"/>
                    </a:cubicBezTo>
                    <a:cubicBezTo>
                      <a:pt x="75" y="86"/>
                      <a:pt x="81" y="95"/>
                      <a:pt x="82" y="101"/>
                    </a:cubicBezTo>
                    <a:cubicBezTo>
                      <a:pt x="76" y="92"/>
                      <a:pt x="63" y="84"/>
                      <a:pt x="52" y="81"/>
                    </a:cubicBezTo>
                    <a:cubicBezTo>
                      <a:pt x="46" y="80"/>
                      <a:pt x="43" y="82"/>
                      <a:pt x="39" y="82"/>
                    </a:cubicBezTo>
                    <a:cubicBezTo>
                      <a:pt x="33" y="82"/>
                      <a:pt x="34" y="81"/>
                      <a:pt x="33" y="74"/>
                    </a:cubicBezTo>
                    <a:cubicBezTo>
                      <a:pt x="32" y="69"/>
                      <a:pt x="31" y="63"/>
                      <a:pt x="29" y="58"/>
                    </a:cubicBezTo>
                    <a:cubicBezTo>
                      <a:pt x="27" y="53"/>
                      <a:pt x="26" y="53"/>
                      <a:pt x="22" y="50"/>
                    </a:cubicBezTo>
                    <a:cubicBezTo>
                      <a:pt x="16" y="45"/>
                      <a:pt x="14" y="41"/>
                      <a:pt x="5" y="4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75" name="Freeform 484">
                <a:extLst>
                  <a:ext uri="{FF2B5EF4-FFF2-40B4-BE49-F238E27FC236}">
                    <a16:creationId xmlns:a16="http://schemas.microsoft.com/office/drawing/2014/main" id="{995F93B2-F8E4-4CED-A37D-EF53F5139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3" y="3008"/>
                <a:ext cx="122" cy="229"/>
              </a:xfrm>
              <a:custGeom>
                <a:avLst/>
                <a:gdLst>
                  <a:gd name="T0" fmla="*/ 1315 w 49"/>
                  <a:gd name="T1" fmla="*/ 1816 h 86"/>
                  <a:gd name="T2" fmla="*/ 799 w 49"/>
                  <a:gd name="T3" fmla="*/ 908 h 86"/>
                  <a:gd name="T4" fmla="*/ 383 w 49"/>
                  <a:gd name="T5" fmla="*/ 0 h 86"/>
                  <a:gd name="T6" fmla="*/ 154 w 49"/>
                  <a:gd name="T7" fmla="*/ 1305 h 86"/>
                  <a:gd name="T8" fmla="*/ 105 w 49"/>
                  <a:gd name="T9" fmla="*/ 2759 h 86"/>
                  <a:gd name="T10" fmla="*/ 75 w 49"/>
                  <a:gd name="T11" fmla="*/ 3565 h 86"/>
                  <a:gd name="T12" fmla="*/ 695 w 49"/>
                  <a:gd name="T13" fmla="*/ 4021 h 86"/>
                  <a:gd name="T14" fmla="*/ 1344 w 49"/>
                  <a:gd name="T15" fmla="*/ 4170 h 86"/>
                  <a:gd name="T16" fmla="*/ 1885 w 49"/>
                  <a:gd name="T17" fmla="*/ 4268 h 86"/>
                  <a:gd name="T18" fmla="*/ 1078 w 49"/>
                  <a:gd name="T19" fmla="*/ 2452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86">
                    <a:moveTo>
                      <a:pt x="34" y="36"/>
                    </a:moveTo>
                    <a:cubicBezTo>
                      <a:pt x="27" y="35"/>
                      <a:pt x="24" y="24"/>
                      <a:pt x="21" y="18"/>
                    </a:cubicBezTo>
                    <a:cubicBezTo>
                      <a:pt x="18" y="14"/>
                      <a:pt x="15" y="1"/>
                      <a:pt x="10" y="0"/>
                    </a:cubicBezTo>
                    <a:cubicBezTo>
                      <a:pt x="6" y="5"/>
                      <a:pt x="3" y="19"/>
                      <a:pt x="4" y="26"/>
                    </a:cubicBezTo>
                    <a:cubicBezTo>
                      <a:pt x="4" y="37"/>
                      <a:pt x="4" y="45"/>
                      <a:pt x="3" y="55"/>
                    </a:cubicBezTo>
                    <a:cubicBezTo>
                      <a:pt x="2" y="60"/>
                      <a:pt x="0" y="66"/>
                      <a:pt x="2" y="71"/>
                    </a:cubicBezTo>
                    <a:cubicBezTo>
                      <a:pt x="4" y="79"/>
                      <a:pt x="11" y="79"/>
                      <a:pt x="18" y="80"/>
                    </a:cubicBezTo>
                    <a:cubicBezTo>
                      <a:pt x="24" y="81"/>
                      <a:pt x="29" y="82"/>
                      <a:pt x="35" y="83"/>
                    </a:cubicBezTo>
                    <a:cubicBezTo>
                      <a:pt x="39" y="84"/>
                      <a:pt x="46" y="83"/>
                      <a:pt x="49" y="85"/>
                    </a:cubicBezTo>
                    <a:cubicBezTo>
                      <a:pt x="31" y="86"/>
                      <a:pt x="27" y="62"/>
                      <a:pt x="28" y="4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76" name="Freeform 485">
                <a:extLst>
                  <a:ext uri="{FF2B5EF4-FFF2-40B4-BE49-F238E27FC236}">
                    <a16:creationId xmlns:a16="http://schemas.microsoft.com/office/drawing/2014/main" id="{EDF5CA48-5ECD-432B-BD28-337E2EF76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2907"/>
                <a:ext cx="251" cy="341"/>
              </a:xfrm>
              <a:custGeom>
                <a:avLst/>
                <a:gdLst>
                  <a:gd name="T0" fmla="*/ 788 w 100"/>
                  <a:gd name="T1" fmla="*/ 2363 h 128"/>
                  <a:gd name="T2" fmla="*/ 996 w 100"/>
                  <a:gd name="T3" fmla="*/ 3519 h 128"/>
                  <a:gd name="T4" fmla="*/ 1109 w 100"/>
                  <a:gd name="T5" fmla="*/ 3818 h 128"/>
                  <a:gd name="T6" fmla="*/ 1310 w 100"/>
                  <a:gd name="T7" fmla="*/ 4577 h 128"/>
                  <a:gd name="T8" fmla="*/ 1739 w 100"/>
                  <a:gd name="T9" fmla="*/ 5544 h 128"/>
                  <a:gd name="T10" fmla="*/ 2149 w 100"/>
                  <a:gd name="T11" fmla="*/ 6444 h 128"/>
                  <a:gd name="T12" fmla="*/ 2103 w 100"/>
                  <a:gd name="T13" fmla="*/ 5088 h 128"/>
                  <a:gd name="T14" fmla="*/ 2500 w 100"/>
                  <a:gd name="T15" fmla="*/ 3783 h 128"/>
                  <a:gd name="T16" fmla="*/ 3338 w 100"/>
                  <a:gd name="T17" fmla="*/ 3818 h 128"/>
                  <a:gd name="T18" fmla="*/ 3655 w 100"/>
                  <a:gd name="T19" fmla="*/ 4329 h 128"/>
                  <a:gd name="T20" fmla="*/ 3760 w 100"/>
                  <a:gd name="T21" fmla="*/ 4875 h 128"/>
                  <a:gd name="T22" fmla="*/ 3655 w 100"/>
                  <a:gd name="T23" fmla="*/ 3271 h 128"/>
                  <a:gd name="T24" fmla="*/ 3258 w 100"/>
                  <a:gd name="T25" fmla="*/ 2171 h 128"/>
                  <a:gd name="T26" fmla="*/ 2816 w 100"/>
                  <a:gd name="T27" fmla="*/ 2115 h 128"/>
                  <a:gd name="T28" fmla="*/ 2231 w 100"/>
                  <a:gd name="T29" fmla="*/ 2363 h 128"/>
                  <a:gd name="T30" fmla="*/ 1549 w 100"/>
                  <a:gd name="T31" fmla="*/ 1660 h 128"/>
                  <a:gd name="T32" fmla="*/ 951 w 100"/>
                  <a:gd name="T33" fmla="*/ 908 h 128"/>
                  <a:gd name="T34" fmla="*/ 555 w 100"/>
                  <a:gd name="T35" fmla="*/ 248 h 128"/>
                  <a:gd name="T36" fmla="*/ 0 w 100"/>
                  <a:gd name="T37" fmla="*/ 362 h 1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0" h="128">
                    <a:moveTo>
                      <a:pt x="20" y="47"/>
                    </a:moveTo>
                    <a:cubicBezTo>
                      <a:pt x="23" y="51"/>
                      <a:pt x="25" y="65"/>
                      <a:pt x="25" y="70"/>
                    </a:cubicBezTo>
                    <a:cubicBezTo>
                      <a:pt x="25" y="74"/>
                      <a:pt x="27" y="73"/>
                      <a:pt x="28" y="76"/>
                    </a:cubicBezTo>
                    <a:cubicBezTo>
                      <a:pt x="28" y="80"/>
                      <a:pt x="31" y="88"/>
                      <a:pt x="33" y="91"/>
                    </a:cubicBezTo>
                    <a:cubicBezTo>
                      <a:pt x="37" y="98"/>
                      <a:pt x="39" y="104"/>
                      <a:pt x="44" y="110"/>
                    </a:cubicBezTo>
                    <a:cubicBezTo>
                      <a:pt x="46" y="114"/>
                      <a:pt x="51" y="127"/>
                      <a:pt x="54" y="128"/>
                    </a:cubicBezTo>
                    <a:cubicBezTo>
                      <a:pt x="55" y="119"/>
                      <a:pt x="51" y="111"/>
                      <a:pt x="53" y="101"/>
                    </a:cubicBezTo>
                    <a:cubicBezTo>
                      <a:pt x="55" y="93"/>
                      <a:pt x="58" y="81"/>
                      <a:pt x="63" y="75"/>
                    </a:cubicBezTo>
                    <a:cubicBezTo>
                      <a:pt x="69" y="69"/>
                      <a:pt x="79" y="72"/>
                      <a:pt x="84" y="76"/>
                    </a:cubicBezTo>
                    <a:cubicBezTo>
                      <a:pt x="87" y="79"/>
                      <a:pt x="90" y="82"/>
                      <a:pt x="92" y="86"/>
                    </a:cubicBezTo>
                    <a:cubicBezTo>
                      <a:pt x="93" y="89"/>
                      <a:pt x="92" y="94"/>
                      <a:pt x="95" y="97"/>
                    </a:cubicBezTo>
                    <a:cubicBezTo>
                      <a:pt x="100" y="88"/>
                      <a:pt x="94" y="74"/>
                      <a:pt x="92" y="65"/>
                    </a:cubicBezTo>
                    <a:cubicBezTo>
                      <a:pt x="90" y="56"/>
                      <a:pt x="87" y="49"/>
                      <a:pt x="82" y="43"/>
                    </a:cubicBezTo>
                    <a:cubicBezTo>
                      <a:pt x="76" y="36"/>
                      <a:pt x="76" y="37"/>
                      <a:pt x="71" y="42"/>
                    </a:cubicBezTo>
                    <a:cubicBezTo>
                      <a:pt x="66" y="47"/>
                      <a:pt x="62" y="48"/>
                      <a:pt x="56" y="47"/>
                    </a:cubicBezTo>
                    <a:cubicBezTo>
                      <a:pt x="48" y="44"/>
                      <a:pt x="45" y="38"/>
                      <a:pt x="39" y="33"/>
                    </a:cubicBezTo>
                    <a:cubicBezTo>
                      <a:pt x="34" y="27"/>
                      <a:pt x="28" y="24"/>
                      <a:pt x="24" y="18"/>
                    </a:cubicBezTo>
                    <a:cubicBezTo>
                      <a:pt x="21" y="13"/>
                      <a:pt x="19" y="8"/>
                      <a:pt x="14" y="5"/>
                    </a:cubicBezTo>
                    <a:cubicBezTo>
                      <a:pt x="7" y="0"/>
                      <a:pt x="7" y="4"/>
                      <a:pt x="0" y="7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77" name="Freeform 486">
                <a:extLst>
                  <a:ext uri="{FF2B5EF4-FFF2-40B4-BE49-F238E27FC236}">
                    <a16:creationId xmlns:a16="http://schemas.microsoft.com/office/drawing/2014/main" id="{701E8017-75C6-4EC9-99B2-486784CBC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0" y="3437"/>
                <a:ext cx="248" cy="224"/>
              </a:xfrm>
              <a:custGeom>
                <a:avLst/>
                <a:gdLst>
                  <a:gd name="T0" fmla="*/ 3898 w 99"/>
                  <a:gd name="T1" fmla="*/ 1912 h 84"/>
                  <a:gd name="T2" fmla="*/ 2718 w 99"/>
                  <a:gd name="T3" fmla="*/ 2424 h 84"/>
                  <a:gd name="T4" fmla="*/ 2906 w 99"/>
                  <a:gd name="T5" fmla="*/ 4245 h 84"/>
                  <a:gd name="T6" fmla="*/ 1618 w 99"/>
                  <a:gd name="T7" fmla="*/ 3947 h 84"/>
                  <a:gd name="T8" fmla="*/ 992 w 99"/>
                  <a:gd name="T9" fmla="*/ 2368 h 84"/>
                  <a:gd name="T10" fmla="*/ 596 w 99"/>
                  <a:gd name="T11" fmla="*/ 2424 h 84"/>
                  <a:gd name="T12" fmla="*/ 0 w 99"/>
                  <a:gd name="T13" fmla="*/ 1571 h 84"/>
                  <a:gd name="T14" fmla="*/ 679 w 99"/>
                  <a:gd name="T15" fmla="*/ 0 h 84"/>
                  <a:gd name="T16" fmla="*/ 1067 w 99"/>
                  <a:gd name="T17" fmla="*/ 547 h 84"/>
                  <a:gd name="T18" fmla="*/ 1731 w 99"/>
                  <a:gd name="T19" fmla="*/ 512 h 84"/>
                  <a:gd name="T20" fmla="*/ 2485 w 99"/>
                  <a:gd name="T21" fmla="*/ 512 h 84"/>
                  <a:gd name="T22" fmla="*/ 3507 w 99"/>
                  <a:gd name="T23" fmla="*/ 1003 h 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9" h="84">
                    <a:moveTo>
                      <a:pt x="99" y="38"/>
                    </a:moveTo>
                    <a:cubicBezTo>
                      <a:pt x="92" y="30"/>
                      <a:pt x="74" y="40"/>
                      <a:pt x="69" y="48"/>
                    </a:cubicBezTo>
                    <a:cubicBezTo>
                      <a:pt x="62" y="57"/>
                      <a:pt x="66" y="76"/>
                      <a:pt x="74" y="84"/>
                    </a:cubicBezTo>
                    <a:cubicBezTo>
                      <a:pt x="63" y="83"/>
                      <a:pt x="53" y="83"/>
                      <a:pt x="41" y="78"/>
                    </a:cubicBezTo>
                    <a:cubicBezTo>
                      <a:pt x="27" y="73"/>
                      <a:pt x="27" y="60"/>
                      <a:pt x="25" y="47"/>
                    </a:cubicBezTo>
                    <a:cubicBezTo>
                      <a:pt x="22" y="48"/>
                      <a:pt x="18" y="49"/>
                      <a:pt x="15" y="48"/>
                    </a:cubicBezTo>
                    <a:cubicBezTo>
                      <a:pt x="20" y="37"/>
                      <a:pt x="11" y="30"/>
                      <a:pt x="0" y="31"/>
                    </a:cubicBezTo>
                    <a:cubicBezTo>
                      <a:pt x="9" y="26"/>
                      <a:pt x="15" y="8"/>
                      <a:pt x="17" y="0"/>
                    </a:cubicBezTo>
                    <a:cubicBezTo>
                      <a:pt x="19" y="7"/>
                      <a:pt x="20" y="8"/>
                      <a:pt x="27" y="11"/>
                    </a:cubicBezTo>
                    <a:cubicBezTo>
                      <a:pt x="35" y="14"/>
                      <a:pt x="37" y="12"/>
                      <a:pt x="44" y="10"/>
                    </a:cubicBezTo>
                    <a:cubicBezTo>
                      <a:pt x="50" y="8"/>
                      <a:pt x="57" y="10"/>
                      <a:pt x="63" y="10"/>
                    </a:cubicBezTo>
                    <a:cubicBezTo>
                      <a:pt x="75" y="10"/>
                      <a:pt x="80" y="11"/>
                      <a:pt x="89" y="2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78" name="Freeform 487">
                <a:extLst>
                  <a:ext uri="{FF2B5EF4-FFF2-40B4-BE49-F238E27FC236}">
                    <a16:creationId xmlns:a16="http://schemas.microsoft.com/office/drawing/2014/main" id="{3B01272D-0333-49CC-94CA-E2C5DC344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3027"/>
                <a:ext cx="97" cy="242"/>
              </a:xfrm>
              <a:custGeom>
                <a:avLst/>
                <a:gdLst>
                  <a:gd name="T0" fmla="*/ 1490 w 39"/>
                  <a:gd name="T1" fmla="*/ 545 h 91"/>
                  <a:gd name="T2" fmla="*/ 923 w 39"/>
                  <a:gd name="T3" fmla="*/ 2502 h 91"/>
                  <a:gd name="T4" fmla="*/ 1189 w 39"/>
                  <a:gd name="T5" fmla="*/ 3252 h 91"/>
                  <a:gd name="T6" fmla="*/ 0 w 39"/>
                  <a:gd name="T7" fmla="*/ 4555 h 91"/>
                  <a:gd name="T8" fmla="*/ 75 w 39"/>
                  <a:gd name="T9" fmla="*/ 3048 h 91"/>
                  <a:gd name="T10" fmla="*/ 495 w 39"/>
                  <a:gd name="T11" fmla="*/ 0 h 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91">
                    <a:moveTo>
                      <a:pt x="39" y="11"/>
                    </a:moveTo>
                    <a:cubicBezTo>
                      <a:pt x="37" y="17"/>
                      <a:pt x="23" y="44"/>
                      <a:pt x="24" y="50"/>
                    </a:cubicBezTo>
                    <a:cubicBezTo>
                      <a:pt x="26" y="54"/>
                      <a:pt x="31" y="60"/>
                      <a:pt x="31" y="65"/>
                    </a:cubicBezTo>
                    <a:cubicBezTo>
                      <a:pt x="32" y="79"/>
                      <a:pt x="5" y="80"/>
                      <a:pt x="0" y="91"/>
                    </a:cubicBezTo>
                    <a:cubicBezTo>
                      <a:pt x="4" y="80"/>
                      <a:pt x="8" y="73"/>
                      <a:pt x="2" y="61"/>
                    </a:cubicBezTo>
                    <a:cubicBezTo>
                      <a:pt x="17" y="53"/>
                      <a:pt x="25" y="15"/>
                      <a:pt x="13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79" name="Freeform 488">
                <a:extLst>
                  <a:ext uri="{FF2B5EF4-FFF2-40B4-BE49-F238E27FC236}">
                    <a16:creationId xmlns:a16="http://schemas.microsoft.com/office/drawing/2014/main" id="{D6D85F7D-C560-45EA-8AC1-B3EF03BED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8" y="3309"/>
                <a:ext cx="202" cy="179"/>
              </a:xfrm>
              <a:custGeom>
                <a:avLst/>
                <a:gdLst>
                  <a:gd name="T0" fmla="*/ 1319 w 81"/>
                  <a:gd name="T1" fmla="*/ 0 h 67"/>
                  <a:gd name="T2" fmla="*/ 1736 w 81"/>
                  <a:gd name="T3" fmla="*/ 1162 h 67"/>
                  <a:gd name="T4" fmla="*/ 3102 w 81"/>
                  <a:gd name="T5" fmla="*/ 671 h 67"/>
                  <a:gd name="T6" fmla="*/ 3135 w 81"/>
                  <a:gd name="T7" fmla="*/ 2648 h 67"/>
                  <a:gd name="T8" fmla="*/ 2481 w 81"/>
                  <a:gd name="T9" fmla="*/ 2706 h 67"/>
                  <a:gd name="T10" fmla="*/ 1940 w 81"/>
                  <a:gd name="T11" fmla="*/ 3412 h 67"/>
                  <a:gd name="T12" fmla="*/ 1319 w 81"/>
                  <a:gd name="T13" fmla="*/ 2135 h 67"/>
                  <a:gd name="T14" fmla="*/ 0 w 81"/>
                  <a:gd name="T15" fmla="*/ 2348 h 67"/>
                  <a:gd name="T16" fmla="*/ 696 w 81"/>
                  <a:gd name="T17" fmla="*/ 56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1" h="67">
                    <a:moveTo>
                      <a:pt x="34" y="0"/>
                    </a:moveTo>
                    <a:cubicBezTo>
                      <a:pt x="35" y="8"/>
                      <a:pt x="41" y="23"/>
                      <a:pt x="45" y="23"/>
                    </a:cubicBezTo>
                    <a:cubicBezTo>
                      <a:pt x="55" y="24"/>
                      <a:pt x="70" y="10"/>
                      <a:pt x="80" y="13"/>
                    </a:cubicBezTo>
                    <a:cubicBezTo>
                      <a:pt x="73" y="27"/>
                      <a:pt x="73" y="38"/>
                      <a:pt x="81" y="52"/>
                    </a:cubicBezTo>
                    <a:cubicBezTo>
                      <a:pt x="76" y="50"/>
                      <a:pt x="69" y="50"/>
                      <a:pt x="64" y="53"/>
                    </a:cubicBezTo>
                    <a:cubicBezTo>
                      <a:pt x="57" y="56"/>
                      <a:pt x="57" y="65"/>
                      <a:pt x="50" y="67"/>
                    </a:cubicBezTo>
                    <a:cubicBezTo>
                      <a:pt x="45" y="58"/>
                      <a:pt x="50" y="43"/>
                      <a:pt x="34" y="42"/>
                    </a:cubicBezTo>
                    <a:cubicBezTo>
                      <a:pt x="21" y="42"/>
                      <a:pt x="12" y="54"/>
                      <a:pt x="0" y="46"/>
                    </a:cubicBezTo>
                    <a:cubicBezTo>
                      <a:pt x="12" y="34"/>
                      <a:pt x="23" y="20"/>
                      <a:pt x="18" y="1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80" name="Freeform 489">
                <a:extLst>
                  <a:ext uri="{FF2B5EF4-FFF2-40B4-BE49-F238E27FC236}">
                    <a16:creationId xmlns:a16="http://schemas.microsoft.com/office/drawing/2014/main" id="{0474388B-7CE4-4741-8918-F90ABE2E8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5" y="2499"/>
                <a:ext cx="103" cy="157"/>
              </a:xfrm>
              <a:custGeom>
                <a:avLst/>
                <a:gdLst>
                  <a:gd name="T0" fmla="*/ 1110 w 41"/>
                  <a:gd name="T1" fmla="*/ 2712 h 59"/>
                  <a:gd name="T2" fmla="*/ 952 w 41"/>
                  <a:gd name="T3" fmla="*/ 1304 h 59"/>
                  <a:gd name="T4" fmla="*/ 1635 w 41"/>
                  <a:gd name="T5" fmla="*/ 907 h 59"/>
                  <a:gd name="T6" fmla="*/ 1080 w 41"/>
                  <a:gd name="T7" fmla="*/ 56 h 59"/>
                  <a:gd name="T8" fmla="*/ 126 w 41"/>
                  <a:gd name="T9" fmla="*/ 511 h 59"/>
                  <a:gd name="T10" fmla="*/ 442 w 41"/>
                  <a:gd name="T11" fmla="*/ 1509 h 59"/>
                  <a:gd name="T12" fmla="*/ 796 w 41"/>
                  <a:gd name="T13" fmla="*/ 2959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59">
                    <a:moveTo>
                      <a:pt x="28" y="54"/>
                    </a:moveTo>
                    <a:cubicBezTo>
                      <a:pt x="24" y="48"/>
                      <a:pt x="21" y="33"/>
                      <a:pt x="24" y="26"/>
                    </a:cubicBezTo>
                    <a:cubicBezTo>
                      <a:pt x="28" y="19"/>
                      <a:pt x="35" y="19"/>
                      <a:pt x="41" y="18"/>
                    </a:cubicBezTo>
                    <a:cubicBezTo>
                      <a:pt x="38" y="12"/>
                      <a:pt x="33" y="2"/>
                      <a:pt x="27" y="1"/>
                    </a:cubicBezTo>
                    <a:cubicBezTo>
                      <a:pt x="21" y="0"/>
                      <a:pt x="5" y="4"/>
                      <a:pt x="3" y="10"/>
                    </a:cubicBezTo>
                    <a:cubicBezTo>
                      <a:pt x="0" y="17"/>
                      <a:pt x="9" y="24"/>
                      <a:pt x="11" y="30"/>
                    </a:cubicBezTo>
                    <a:cubicBezTo>
                      <a:pt x="15" y="40"/>
                      <a:pt x="21" y="48"/>
                      <a:pt x="20" y="5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81" name="Freeform 490">
                <a:extLst>
                  <a:ext uri="{FF2B5EF4-FFF2-40B4-BE49-F238E27FC236}">
                    <a16:creationId xmlns:a16="http://schemas.microsoft.com/office/drawing/2014/main" id="{A8BB054D-2EF5-484E-B528-13CAEBDA7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3400"/>
                <a:ext cx="311" cy="315"/>
              </a:xfrm>
              <a:custGeom>
                <a:avLst/>
                <a:gdLst>
                  <a:gd name="T0" fmla="*/ 4906 w 124"/>
                  <a:gd name="T1" fmla="*/ 4568 h 118"/>
                  <a:gd name="T2" fmla="*/ 3642 w 124"/>
                  <a:gd name="T3" fmla="*/ 4981 h 118"/>
                  <a:gd name="T4" fmla="*/ 2460 w 124"/>
                  <a:gd name="T5" fmla="*/ 5745 h 118"/>
                  <a:gd name="T6" fmla="*/ 2290 w 124"/>
                  <a:gd name="T7" fmla="*/ 4776 h 118"/>
                  <a:gd name="T8" fmla="*/ 2052 w 124"/>
                  <a:gd name="T9" fmla="*/ 3500 h 118"/>
                  <a:gd name="T10" fmla="*/ 710 w 124"/>
                  <a:gd name="T11" fmla="*/ 2224 h 118"/>
                  <a:gd name="T12" fmla="*/ 441 w 124"/>
                  <a:gd name="T13" fmla="*/ 854 h 118"/>
                  <a:gd name="T14" fmla="*/ 0 w 124"/>
                  <a:gd name="T15" fmla="*/ 456 h 118"/>
                  <a:gd name="T16" fmla="*/ 1106 w 124"/>
                  <a:gd name="T17" fmla="*/ 513 h 118"/>
                  <a:gd name="T18" fmla="*/ 2052 w 124"/>
                  <a:gd name="T19" fmla="*/ 854 h 118"/>
                  <a:gd name="T20" fmla="*/ 4196 w 124"/>
                  <a:gd name="T21" fmla="*/ 1583 h 1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118">
                    <a:moveTo>
                      <a:pt x="124" y="90"/>
                    </a:moveTo>
                    <a:cubicBezTo>
                      <a:pt x="113" y="81"/>
                      <a:pt x="102" y="91"/>
                      <a:pt x="92" y="98"/>
                    </a:cubicBezTo>
                    <a:cubicBezTo>
                      <a:pt x="86" y="102"/>
                      <a:pt x="69" y="118"/>
                      <a:pt x="62" y="113"/>
                    </a:cubicBezTo>
                    <a:cubicBezTo>
                      <a:pt x="57" y="110"/>
                      <a:pt x="59" y="99"/>
                      <a:pt x="58" y="94"/>
                    </a:cubicBezTo>
                    <a:cubicBezTo>
                      <a:pt x="57" y="85"/>
                      <a:pt x="55" y="77"/>
                      <a:pt x="52" y="69"/>
                    </a:cubicBezTo>
                    <a:cubicBezTo>
                      <a:pt x="43" y="50"/>
                      <a:pt x="39" y="46"/>
                      <a:pt x="18" y="44"/>
                    </a:cubicBezTo>
                    <a:cubicBezTo>
                      <a:pt x="20" y="40"/>
                      <a:pt x="13" y="23"/>
                      <a:pt x="11" y="17"/>
                    </a:cubicBezTo>
                    <a:cubicBezTo>
                      <a:pt x="9" y="14"/>
                      <a:pt x="2" y="11"/>
                      <a:pt x="0" y="9"/>
                    </a:cubicBezTo>
                    <a:cubicBezTo>
                      <a:pt x="1" y="8"/>
                      <a:pt x="20" y="6"/>
                      <a:pt x="28" y="10"/>
                    </a:cubicBezTo>
                    <a:cubicBezTo>
                      <a:pt x="38" y="15"/>
                      <a:pt x="41" y="14"/>
                      <a:pt x="52" y="17"/>
                    </a:cubicBezTo>
                    <a:cubicBezTo>
                      <a:pt x="78" y="24"/>
                      <a:pt x="102" y="0"/>
                      <a:pt x="106" y="31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82" name="Freeform 491">
                <a:extLst>
                  <a:ext uri="{FF2B5EF4-FFF2-40B4-BE49-F238E27FC236}">
                    <a16:creationId xmlns:a16="http://schemas.microsoft.com/office/drawing/2014/main" id="{3A1A9CDF-16A1-4A31-8AD0-FF0A408A2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080"/>
                <a:ext cx="110" cy="141"/>
              </a:xfrm>
              <a:custGeom>
                <a:avLst/>
                <a:gdLst>
                  <a:gd name="T0" fmla="*/ 1613 w 44"/>
                  <a:gd name="T1" fmla="*/ 2259 h 53"/>
                  <a:gd name="T2" fmla="*/ 1563 w 44"/>
                  <a:gd name="T3" fmla="*/ 1054 h 53"/>
                  <a:gd name="T4" fmla="*/ 1720 w 44"/>
                  <a:gd name="T5" fmla="*/ 907 h 53"/>
                  <a:gd name="T6" fmla="*/ 1408 w 44"/>
                  <a:gd name="T7" fmla="*/ 694 h 53"/>
                  <a:gd name="T8" fmla="*/ 833 w 44"/>
                  <a:gd name="T9" fmla="*/ 694 h 53"/>
                  <a:gd name="T10" fmla="*/ 470 w 44"/>
                  <a:gd name="T11" fmla="*/ 452 h 53"/>
                  <a:gd name="T12" fmla="*/ 125 w 44"/>
                  <a:gd name="T13" fmla="*/ 1202 h 53"/>
                  <a:gd name="T14" fmla="*/ 50 w 44"/>
                  <a:gd name="T15" fmla="*/ 1450 h 53"/>
                  <a:gd name="T16" fmla="*/ 125 w 44"/>
                  <a:gd name="T17" fmla="*/ 2110 h 53"/>
                  <a:gd name="T18" fmla="*/ 1145 w 44"/>
                  <a:gd name="T19" fmla="*/ 2597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53">
                    <a:moveTo>
                      <a:pt x="41" y="45"/>
                    </a:moveTo>
                    <a:cubicBezTo>
                      <a:pt x="34" y="41"/>
                      <a:pt x="37" y="26"/>
                      <a:pt x="40" y="21"/>
                    </a:cubicBezTo>
                    <a:cubicBezTo>
                      <a:pt x="41" y="19"/>
                      <a:pt x="43" y="20"/>
                      <a:pt x="44" y="18"/>
                    </a:cubicBezTo>
                    <a:cubicBezTo>
                      <a:pt x="44" y="14"/>
                      <a:pt x="38" y="14"/>
                      <a:pt x="36" y="14"/>
                    </a:cubicBezTo>
                    <a:cubicBezTo>
                      <a:pt x="31" y="14"/>
                      <a:pt x="26" y="14"/>
                      <a:pt x="21" y="14"/>
                    </a:cubicBezTo>
                    <a:cubicBezTo>
                      <a:pt x="16" y="13"/>
                      <a:pt x="15" y="12"/>
                      <a:pt x="12" y="9"/>
                    </a:cubicBezTo>
                    <a:cubicBezTo>
                      <a:pt x="1" y="0"/>
                      <a:pt x="5" y="17"/>
                      <a:pt x="3" y="24"/>
                    </a:cubicBezTo>
                    <a:cubicBezTo>
                      <a:pt x="3" y="26"/>
                      <a:pt x="1" y="29"/>
                      <a:pt x="1" y="29"/>
                    </a:cubicBezTo>
                    <a:cubicBezTo>
                      <a:pt x="0" y="33"/>
                      <a:pt x="2" y="38"/>
                      <a:pt x="3" y="42"/>
                    </a:cubicBezTo>
                    <a:cubicBezTo>
                      <a:pt x="8" y="53"/>
                      <a:pt x="18" y="52"/>
                      <a:pt x="29" y="52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83" name="Freeform 492">
                <a:extLst>
                  <a:ext uri="{FF2B5EF4-FFF2-40B4-BE49-F238E27FC236}">
                    <a16:creationId xmlns:a16="http://schemas.microsoft.com/office/drawing/2014/main" id="{C3AF5004-BE02-48B0-8825-054B86D64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2501"/>
                <a:ext cx="163" cy="326"/>
              </a:xfrm>
              <a:custGeom>
                <a:avLst/>
                <a:gdLst>
                  <a:gd name="T0" fmla="*/ 755 w 65"/>
                  <a:gd name="T1" fmla="*/ 0 h 122"/>
                  <a:gd name="T2" fmla="*/ 755 w 65"/>
                  <a:gd name="T3" fmla="*/ 56 h 122"/>
                  <a:gd name="T4" fmla="*/ 238 w 65"/>
                  <a:gd name="T5" fmla="*/ 2191 h 122"/>
                  <a:gd name="T6" fmla="*/ 50 w 65"/>
                  <a:gd name="T7" fmla="*/ 4390 h 122"/>
                  <a:gd name="T8" fmla="*/ 83 w 65"/>
                  <a:gd name="T9" fmla="*/ 5456 h 122"/>
                  <a:gd name="T10" fmla="*/ 629 w 65"/>
                  <a:gd name="T11" fmla="*/ 6218 h 122"/>
                  <a:gd name="T12" fmla="*/ 1497 w 65"/>
                  <a:gd name="T13" fmla="*/ 5456 h 122"/>
                  <a:gd name="T14" fmla="*/ 2051 w 65"/>
                  <a:gd name="T15" fmla="*/ 4027 h 122"/>
                  <a:gd name="T16" fmla="*/ 2101 w 65"/>
                  <a:gd name="T17" fmla="*/ 1585 h 122"/>
                  <a:gd name="T18" fmla="*/ 2332 w 65"/>
                  <a:gd name="T19" fmla="*/ 615 h 122"/>
                  <a:gd name="T20" fmla="*/ 2573 w 65"/>
                  <a:gd name="T21" fmla="*/ 0 h 122"/>
                  <a:gd name="T22" fmla="*/ 755 w 65"/>
                  <a:gd name="T23" fmla="*/ 0 h 1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22">
                    <a:moveTo>
                      <a:pt x="19" y="0"/>
                    </a:moveTo>
                    <a:cubicBezTo>
                      <a:pt x="19" y="0"/>
                      <a:pt x="19" y="1"/>
                      <a:pt x="19" y="1"/>
                    </a:cubicBezTo>
                    <a:cubicBezTo>
                      <a:pt x="14" y="14"/>
                      <a:pt x="9" y="29"/>
                      <a:pt x="6" y="43"/>
                    </a:cubicBezTo>
                    <a:cubicBezTo>
                      <a:pt x="3" y="57"/>
                      <a:pt x="1" y="71"/>
                      <a:pt x="1" y="86"/>
                    </a:cubicBezTo>
                    <a:cubicBezTo>
                      <a:pt x="1" y="93"/>
                      <a:pt x="0" y="100"/>
                      <a:pt x="2" y="107"/>
                    </a:cubicBezTo>
                    <a:cubicBezTo>
                      <a:pt x="4" y="115"/>
                      <a:pt x="8" y="121"/>
                      <a:pt x="16" y="122"/>
                    </a:cubicBezTo>
                    <a:cubicBezTo>
                      <a:pt x="25" y="122"/>
                      <a:pt x="32" y="113"/>
                      <a:pt x="38" y="107"/>
                    </a:cubicBezTo>
                    <a:cubicBezTo>
                      <a:pt x="52" y="79"/>
                      <a:pt x="52" y="79"/>
                      <a:pt x="52" y="79"/>
                    </a:cubicBezTo>
                    <a:cubicBezTo>
                      <a:pt x="45" y="64"/>
                      <a:pt x="49" y="44"/>
                      <a:pt x="53" y="31"/>
                    </a:cubicBezTo>
                    <a:cubicBezTo>
                      <a:pt x="55" y="24"/>
                      <a:pt x="57" y="18"/>
                      <a:pt x="59" y="12"/>
                    </a:cubicBezTo>
                    <a:cubicBezTo>
                      <a:pt x="61" y="8"/>
                      <a:pt x="63" y="4"/>
                      <a:pt x="65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84" name="Freeform 493">
                <a:extLst>
                  <a:ext uri="{FF2B5EF4-FFF2-40B4-BE49-F238E27FC236}">
                    <a16:creationId xmlns:a16="http://schemas.microsoft.com/office/drawing/2014/main" id="{16CFBC68-F5F6-4007-9632-F99E40761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" y="2813"/>
                <a:ext cx="92" cy="75"/>
              </a:xfrm>
              <a:custGeom>
                <a:avLst/>
                <a:gdLst>
                  <a:gd name="T0" fmla="*/ 0 w 37"/>
                  <a:gd name="T1" fmla="*/ 0 h 28"/>
                  <a:gd name="T2" fmla="*/ 644 w 37"/>
                  <a:gd name="T3" fmla="*/ 1227 h 28"/>
                  <a:gd name="T4" fmla="*/ 1106 w 37"/>
                  <a:gd name="T5" fmla="*/ 560 h 28"/>
                  <a:gd name="T6" fmla="*/ 1335 w 37"/>
                  <a:gd name="T7" fmla="*/ 15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" h="28">
                    <a:moveTo>
                      <a:pt x="0" y="0"/>
                    </a:moveTo>
                    <a:cubicBezTo>
                      <a:pt x="2" y="6"/>
                      <a:pt x="5" y="28"/>
                      <a:pt x="17" y="24"/>
                    </a:cubicBezTo>
                    <a:cubicBezTo>
                      <a:pt x="21" y="23"/>
                      <a:pt x="25" y="14"/>
                      <a:pt x="29" y="11"/>
                    </a:cubicBezTo>
                    <a:cubicBezTo>
                      <a:pt x="33" y="7"/>
                      <a:pt x="37" y="11"/>
                      <a:pt x="35" y="3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85" name="Freeform 494">
                <a:extLst>
                  <a:ext uri="{FF2B5EF4-FFF2-40B4-BE49-F238E27FC236}">
                    <a16:creationId xmlns:a16="http://schemas.microsoft.com/office/drawing/2014/main" id="{26A01DB6-0444-4E24-BE57-27A21FB4E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2848"/>
                <a:ext cx="135" cy="139"/>
              </a:xfrm>
              <a:custGeom>
                <a:avLst/>
                <a:gdLst>
                  <a:gd name="T0" fmla="*/ 0 w 54"/>
                  <a:gd name="T1" fmla="*/ 2657 h 52"/>
                  <a:gd name="T2" fmla="*/ 625 w 54"/>
                  <a:gd name="T3" fmla="*/ 1165 h 52"/>
                  <a:gd name="T4" fmla="*/ 908 w 54"/>
                  <a:gd name="T5" fmla="*/ 671 h 52"/>
                  <a:gd name="T6" fmla="*/ 1375 w 54"/>
                  <a:gd name="T7" fmla="*/ 0 h 52"/>
                  <a:gd name="T8" fmla="*/ 1533 w 54"/>
                  <a:gd name="T9" fmla="*/ 973 h 52"/>
                  <a:gd name="T10" fmla="*/ 2113 w 54"/>
                  <a:gd name="T11" fmla="*/ 1679 h 52"/>
                  <a:gd name="T12" fmla="*/ 1250 w 54"/>
                  <a:gd name="T13" fmla="*/ 2101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52">
                    <a:moveTo>
                      <a:pt x="0" y="52"/>
                    </a:moveTo>
                    <a:cubicBezTo>
                      <a:pt x="8" y="45"/>
                      <a:pt x="18" y="33"/>
                      <a:pt x="16" y="23"/>
                    </a:cubicBezTo>
                    <a:cubicBezTo>
                      <a:pt x="15" y="15"/>
                      <a:pt x="16" y="18"/>
                      <a:pt x="23" y="13"/>
                    </a:cubicBezTo>
                    <a:cubicBezTo>
                      <a:pt x="28" y="10"/>
                      <a:pt x="29" y="4"/>
                      <a:pt x="35" y="0"/>
                    </a:cubicBezTo>
                    <a:cubicBezTo>
                      <a:pt x="40" y="5"/>
                      <a:pt x="36" y="13"/>
                      <a:pt x="39" y="19"/>
                    </a:cubicBezTo>
                    <a:cubicBezTo>
                      <a:pt x="43" y="25"/>
                      <a:pt x="54" y="27"/>
                      <a:pt x="54" y="33"/>
                    </a:cubicBezTo>
                    <a:cubicBezTo>
                      <a:pt x="48" y="37"/>
                      <a:pt x="39" y="38"/>
                      <a:pt x="32" y="41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86" name="Freeform 495">
                <a:extLst>
                  <a:ext uri="{FF2B5EF4-FFF2-40B4-BE49-F238E27FC236}">
                    <a16:creationId xmlns:a16="http://schemas.microsoft.com/office/drawing/2014/main" id="{9F7D1108-89CB-4F34-B56C-54D32C9E9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" y="3368"/>
                <a:ext cx="235" cy="275"/>
              </a:xfrm>
              <a:custGeom>
                <a:avLst/>
                <a:gdLst>
                  <a:gd name="T0" fmla="*/ 470 w 94"/>
                  <a:gd name="T1" fmla="*/ 1220 h 103"/>
                  <a:gd name="T2" fmla="*/ 1645 w 94"/>
                  <a:gd name="T3" fmla="*/ 913 h 103"/>
                  <a:gd name="T4" fmla="*/ 2395 w 94"/>
                  <a:gd name="T5" fmla="*/ 307 h 103"/>
                  <a:gd name="T6" fmla="*/ 2970 w 94"/>
                  <a:gd name="T7" fmla="*/ 1426 h 103"/>
                  <a:gd name="T8" fmla="*/ 3408 w 94"/>
                  <a:gd name="T9" fmla="*/ 2531 h 103"/>
                  <a:gd name="T10" fmla="*/ 3408 w 94"/>
                  <a:gd name="T11" fmla="*/ 3714 h 103"/>
                  <a:gd name="T12" fmla="*/ 2708 w 94"/>
                  <a:gd name="T13" fmla="*/ 3770 h 103"/>
                  <a:gd name="T14" fmla="*/ 2000 w 94"/>
                  <a:gd name="T15" fmla="*/ 4170 h 103"/>
                  <a:gd name="T16" fmla="*/ 1533 w 94"/>
                  <a:gd name="T17" fmla="*/ 4934 h 103"/>
                  <a:gd name="T18" fmla="*/ 1613 w 94"/>
                  <a:gd name="T19" fmla="*/ 4226 h 103"/>
                  <a:gd name="T20" fmla="*/ 708 w 94"/>
                  <a:gd name="T21" fmla="*/ 2851 h 103"/>
                  <a:gd name="T22" fmla="*/ 0 w 94"/>
                  <a:gd name="T23" fmla="*/ 2587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4" h="103">
                    <a:moveTo>
                      <a:pt x="12" y="24"/>
                    </a:moveTo>
                    <a:cubicBezTo>
                      <a:pt x="21" y="24"/>
                      <a:pt x="34" y="22"/>
                      <a:pt x="42" y="18"/>
                    </a:cubicBezTo>
                    <a:cubicBezTo>
                      <a:pt x="49" y="13"/>
                      <a:pt x="52" y="0"/>
                      <a:pt x="61" y="6"/>
                    </a:cubicBezTo>
                    <a:cubicBezTo>
                      <a:pt x="67" y="11"/>
                      <a:pt x="71" y="21"/>
                      <a:pt x="76" y="28"/>
                    </a:cubicBezTo>
                    <a:cubicBezTo>
                      <a:pt x="82" y="35"/>
                      <a:pt x="85" y="41"/>
                      <a:pt x="87" y="50"/>
                    </a:cubicBezTo>
                    <a:cubicBezTo>
                      <a:pt x="89" y="57"/>
                      <a:pt x="94" y="69"/>
                      <a:pt x="87" y="73"/>
                    </a:cubicBezTo>
                    <a:cubicBezTo>
                      <a:pt x="82" y="77"/>
                      <a:pt x="74" y="75"/>
                      <a:pt x="69" y="74"/>
                    </a:cubicBezTo>
                    <a:cubicBezTo>
                      <a:pt x="59" y="73"/>
                      <a:pt x="58" y="76"/>
                      <a:pt x="51" y="82"/>
                    </a:cubicBezTo>
                    <a:cubicBezTo>
                      <a:pt x="47" y="86"/>
                      <a:pt x="43" y="93"/>
                      <a:pt x="39" y="97"/>
                    </a:cubicBezTo>
                    <a:cubicBezTo>
                      <a:pt x="30" y="103"/>
                      <a:pt x="42" y="90"/>
                      <a:pt x="41" y="83"/>
                    </a:cubicBezTo>
                    <a:cubicBezTo>
                      <a:pt x="40" y="75"/>
                      <a:pt x="26" y="60"/>
                      <a:pt x="18" y="56"/>
                    </a:cubicBezTo>
                    <a:cubicBezTo>
                      <a:pt x="12" y="53"/>
                      <a:pt x="5" y="58"/>
                      <a:pt x="0" y="51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87" name="Freeform 496">
                <a:extLst>
                  <a:ext uri="{FF2B5EF4-FFF2-40B4-BE49-F238E27FC236}">
                    <a16:creationId xmlns:a16="http://schemas.microsoft.com/office/drawing/2014/main" id="{20F5AC8E-ABE9-4E79-A2A8-95DFB4E3D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3595"/>
                <a:ext cx="211" cy="114"/>
              </a:xfrm>
              <a:custGeom>
                <a:avLst/>
                <a:gdLst>
                  <a:gd name="T0" fmla="*/ 0 w 84"/>
                  <a:gd name="T1" fmla="*/ 2124 h 43"/>
                  <a:gd name="T2" fmla="*/ 2630 w 84"/>
                  <a:gd name="T3" fmla="*/ 2124 h 43"/>
                  <a:gd name="T4" fmla="*/ 2580 w 84"/>
                  <a:gd name="T5" fmla="*/ 1885 h 43"/>
                  <a:gd name="T6" fmla="*/ 3343 w 84"/>
                  <a:gd name="T7" fmla="*/ 893 h 43"/>
                  <a:gd name="T8" fmla="*/ 997 w 84"/>
                  <a:gd name="T9" fmla="*/ 0 h 43"/>
                  <a:gd name="T10" fmla="*/ 0 w 84"/>
                  <a:gd name="T11" fmla="*/ 2124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43">
                    <a:moveTo>
                      <a:pt x="0" y="43"/>
                    </a:moveTo>
                    <a:cubicBezTo>
                      <a:pt x="66" y="43"/>
                      <a:pt x="66" y="43"/>
                      <a:pt x="66" y="43"/>
                    </a:cubicBezTo>
                    <a:cubicBezTo>
                      <a:pt x="66" y="41"/>
                      <a:pt x="65" y="39"/>
                      <a:pt x="65" y="38"/>
                    </a:cubicBezTo>
                    <a:cubicBezTo>
                      <a:pt x="67" y="23"/>
                      <a:pt x="73" y="24"/>
                      <a:pt x="84" y="18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6" y="11"/>
                      <a:pt x="4" y="28"/>
                      <a:pt x="0" y="43"/>
                    </a:cubicBez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88" name="Freeform 497">
                <a:extLst>
                  <a:ext uri="{FF2B5EF4-FFF2-40B4-BE49-F238E27FC236}">
                    <a16:creationId xmlns:a16="http://schemas.microsoft.com/office/drawing/2014/main" id="{B07A06E8-F381-4FE5-A25B-AC7B3A34F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2" y="2533"/>
                <a:ext cx="170" cy="331"/>
              </a:xfrm>
              <a:custGeom>
                <a:avLst/>
                <a:gdLst>
                  <a:gd name="T0" fmla="*/ 2658 w 68"/>
                  <a:gd name="T1" fmla="*/ 662 h 124"/>
                  <a:gd name="T2" fmla="*/ 708 w 68"/>
                  <a:gd name="T3" fmla="*/ 307 h 124"/>
                  <a:gd name="T4" fmla="*/ 50 w 68"/>
                  <a:gd name="T5" fmla="*/ 2130 h 124"/>
                  <a:gd name="T6" fmla="*/ 208 w 68"/>
                  <a:gd name="T7" fmla="*/ 4469 h 124"/>
                  <a:gd name="T8" fmla="*/ 1220 w 68"/>
                  <a:gd name="T9" fmla="*/ 6300 h 124"/>
                  <a:gd name="T10" fmla="*/ 1145 w 68"/>
                  <a:gd name="T11" fmla="*/ 3249 h 124"/>
                  <a:gd name="T12" fmla="*/ 1458 w 68"/>
                  <a:gd name="T13" fmla="*/ 1981 h 124"/>
                  <a:gd name="T14" fmla="*/ 2345 w 68"/>
                  <a:gd name="T15" fmla="*/ 606 h 1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8" h="124">
                    <a:moveTo>
                      <a:pt x="68" y="13"/>
                    </a:moveTo>
                    <a:cubicBezTo>
                      <a:pt x="56" y="1"/>
                      <a:pt x="32" y="0"/>
                      <a:pt x="18" y="6"/>
                    </a:cubicBezTo>
                    <a:cubicBezTo>
                      <a:pt x="1" y="14"/>
                      <a:pt x="0" y="25"/>
                      <a:pt x="1" y="42"/>
                    </a:cubicBezTo>
                    <a:cubicBezTo>
                      <a:pt x="2" y="58"/>
                      <a:pt x="1" y="74"/>
                      <a:pt x="5" y="88"/>
                    </a:cubicBezTo>
                    <a:cubicBezTo>
                      <a:pt x="8" y="101"/>
                      <a:pt x="16" y="124"/>
                      <a:pt x="31" y="124"/>
                    </a:cubicBezTo>
                    <a:cubicBezTo>
                      <a:pt x="30" y="105"/>
                      <a:pt x="24" y="84"/>
                      <a:pt x="29" y="64"/>
                    </a:cubicBezTo>
                    <a:cubicBezTo>
                      <a:pt x="31" y="56"/>
                      <a:pt x="35" y="48"/>
                      <a:pt x="37" y="39"/>
                    </a:cubicBezTo>
                    <a:cubicBezTo>
                      <a:pt x="40" y="29"/>
                      <a:pt x="47" y="14"/>
                      <a:pt x="60" y="12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89" name="Freeform 498">
                <a:extLst>
                  <a:ext uri="{FF2B5EF4-FFF2-40B4-BE49-F238E27FC236}">
                    <a16:creationId xmlns:a16="http://schemas.microsoft.com/office/drawing/2014/main" id="{3946F573-A2D5-420D-AED7-FD453F2CA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5" y="2731"/>
                <a:ext cx="193" cy="245"/>
              </a:xfrm>
              <a:custGeom>
                <a:avLst/>
                <a:gdLst>
                  <a:gd name="T0" fmla="*/ 0 w 77"/>
                  <a:gd name="T1" fmla="*/ 1816 h 92"/>
                  <a:gd name="T2" fmla="*/ 521 w 77"/>
                  <a:gd name="T3" fmla="*/ 2610 h 92"/>
                  <a:gd name="T4" fmla="*/ 283 w 77"/>
                  <a:gd name="T5" fmla="*/ 3568 h 92"/>
                  <a:gd name="T6" fmla="*/ 942 w 77"/>
                  <a:gd name="T7" fmla="*/ 4120 h 92"/>
                  <a:gd name="T8" fmla="*/ 1464 w 77"/>
                  <a:gd name="T9" fmla="*/ 4383 h 92"/>
                  <a:gd name="T10" fmla="*/ 1777 w 77"/>
                  <a:gd name="T11" fmla="*/ 3270 h 92"/>
                  <a:gd name="T12" fmla="*/ 2727 w 77"/>
                  <a:gd name="T13" fmla="*/ 1872 h 92"/>
                  <a:gd name="T14" fmla="*/ 2882 w 77"/>
                  <a:gd name="T15" fmla="*/ 546 h 92"/>
                  <a:gd name="T16" fmla="*/ 2281 w 77"/>
                  <a:gd name="T17" fmla="*/ 248 h 92"/>
                  <a:gd name="T18" fmla="*/ 1622 w 77"/>
                  <a:gd name="T19" fmla="*/ 0 h 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92">
                    <a:moveTo>
                      <a:pt x="0" y="36"/>
                    </a:moveTo>
                    <a:cubicBezTo>
                      <a:pt x="2" y="45"/>
                      <a:pt x="10" y="45"/>
                      <a:pt x="13" y="52"/>
                    </a:cubicBezTo>
                    <a:cubicBezTo>
                      <a:pt x="16" y="58"/>
                      <a:pt x="10" y="66"/>
                      <a:pt x="7" y="71"/>
                    </a:cubicBezTo>
                    <a:cubicBezTo>
                      <a:pt x="11" y="77"/>
                      <a:pt x="18" y="78"/>
                      <a:pt x="24" y="82"/>
                    </a:cubicBezTo>
                    <a:cubicBezTo>
                      <a:pt x="28" y="84"/>
                      <a:pt x="33" y="87"/>
                      <a:pt x="37" y="87"/>
                    </a:cubicBezTo>
                    <a:cubicBezTo>
                      <a:pt x="57" y="92"/>
                      <a:pt x="45" y="77"/>
                      <a:pt x="45" y="65"/>
                    </a:cubicBezTo>
                    <a:cubicBezTo>
                      <a:pt x="46" y="53"/>
                      <a:pt x="63" y="48"/>
                      <a:pt x="69" y="37"/>
                    </a:cubicBezTo>
                    <a:cubicBezTo>
                      <a:pt x="73" y="31"/>
                      <a:pt x="77" y="18"/>
                      <a:pt x="73" y="11"/>
                    </a:cubicBezTo>
                    <a:cubicBezTo>
                      <a:pt x="70" y="5"/>
                      <a:pt x="65" y="6"/>
                      <a:pt x="58" y="5"/>
                    </a:cubicBezTo>
                    <a:cubicBezTo>
                      <a:pt x="52" y="4"/>
                      <a:pt x="47" y="1"/>
                      <a:pt x="41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1750" name="Freeform 499">
              <a:extLst>
                <a:ext uri="{FF2B5EF4-FFF2-40B4-BE49-F238E27FC236}">
                  <a16:creationId xmlns:a16="http://schemas.microsoft.com/office/drawing/2014/main" id="{7FF9ECE3-B84A-4353-A141-A9744D45F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" y="2973"/>
              <a:ext cx="141" cy="187"/>
            </a:xfrm>
            <a:custGeom>
              <a:avLst/>
              <a:gdLst>
                <a:gd name="T0" fmla="*/ 1375 w 56"/>
                <a:gd name="T1" fmla="*/ 56 h 70"/>
                <a:gd name="T2" fmla="*/ 451 w 56"/>
                <a:gd name="T3" fmla="*/ 550 h 70"/>
                <a:gd name="T4" fmla="*/ 50 w 56"/>
                <a:gd name="T5" fmla="*/ 1071 h 70"/>
                <a:gd name="T6" fmla="*/ 451 w 56"/>
                <a:gd name="T7" fmla="*/ 1734 h 70"/>
                <a:gd name="T8" fmla="*/ 957 w 56"/>
                <a:gd name="T9" fmla="*/ 2191 h 70"/>
                <a:gd name="T10" fmla="*/ 1244 w 56"/>
                <a:gd name="T11" fmla="*/ 2861 h 70"/>
                <a:gd name="T12" fmla="*/ 1808 w 56"/>
                <a:gd name="T13" fmla="*/ 3160 h 70"/>
                <a:gd name="T14" fmla="*/ 2251 w 56"/>
                <a:gd name="T15" fmla="*/ 3510 h 70"/>
                <a:gd name="T16" fmla="*/ 1851 w 56"/>
                <a:gd name="T17" fmla="*/ 2703 h 70"/>
                <a:gd name="T18" fmla="*/ 1642 w 56"/>
                <a:gd name="T19" fmla="*/ 1827 h 70"/>
                <a:gd name="T20" fmla="*/ 1642 w 56"/>
                <a:gd name="T21" fmla="*/ 206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70">
                  <a:moveTo>
                    <a:pt x="34" y="1"/>
                  </a:moveTo>
                  <a:cubicBezTo>
                    <a:pt x="24" y="0"/>
                    <a:pt x="18" y="5"/>
                    <a:pt x="11" y="11"/>
                  </a:cubicBezTo>
                  <a:cubicBezTo>
                    <a:pt x="7" y="14"/>
                    <a:pt x="1" y="16"/>
                    <a:pt x="1" y="21"/>
                  </a:cubicBezTo>
                  <a:cubicBezTo>
                    <a:pt x="0" y="27"/>
                    <a:pt x="7" y="31"/>
                    <a:pt x="11" y="34"/>
                  </a:cubicBezTo>
                  <a:cubicBezTo>
                    <a:pt x="15" y="37"/>
                    <a:pt x="20" y="39"/>
                    <a:pt x="24" y="43"/>
                  </a:cubicBezTo>
                  <a:cubicBezTo>
                    <a:pt x="28" y="47"/>
                    <a:pt x="28" y="52"/>
                    <a:pt x="31" y="56"/>
                  </a:cubicBezTo>
                  <a:cubicBezTo>
                    <a:pt x="35" y="61"/>
                    <a:pt x="40" y="60"/>
                    <a:pt x="45" y="62"/>
                  </a:cubicBezTo>
                  <a:cubicBezTo>
                    <a:pt x="49" y="64"/>
                    <a:pt x="52" y="70"/>
                    <a:pt x="56" y="69"/>
                  </a:cubicBezTo>
                  <a:cubicBezTo>
                    <a:pt x="55" y="64"/>
                    <a:pt x="49" y="59"/>
                    <a:pt x="46" y="53"/>
                  </a:cubicBezTo>
                  <a:cubicBezTo>
                    <a:pt x="43" y="48"/>
                    <a:pt x="42" y="42"/>
                    <a:pt x="41" y="36"/>
                  </a:cubicBezTo>
                  <a:cubicBezTo>
                    <a:pt x="40" y="28"/>
                    <a:pt x="38" y="11"/>
                    <a:pt x="41" y="4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51" name="Freeform 500">
              <a:extLst>
                <a:ext uri="{FF2B5EF4-FFF2-40B4-BE49-F238E27FC236}">
                  <a16:creationId xmlns:a16="http://schemas.microsoft.com/office/drawing/2014/main" id="{A23EAB83-2D4E-44C8-B01C-395B79F60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3411"/>
              <a:ext cx="95" cy="192"/>
            </a:xfrm>
            <a:custGeom>
              <a:avLst/>
              <a:gdLst>
                <a:gd name="T0" fmla="*/ 1488 w 38"/>
                <a:gd name="T1" fmla="*/ 93 h 72"/>
                <a:gd name="T2" fmla="*/ 625 w 38"/>
                <a:gd name="T3" fmla="*/ 2581 h 72"/>
                <a:gd name="T4" fmla="*/ 470 w 38"/>
                <a:gd name="T5" fmla="*/ 3435 h 72"/>
                <a:gd name="T6" fmla="*/ 0 w 38"/>
                <a:gd name="T7" fmla="*/ 3584 h 72"/>
                <a:gd name="T8" fmla="*/ 283 w 38"/>
                <a:gd name="T9" fmla="*/ 1877 h 72"/>
                <a:gd name="T10" fmla="*/ 158 w 38"/>
                <a:gd name="T11" fmla="*/ 605 h 72"/>
                <a:gd name="T12" fmla="*/ 438 w 38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72">
                  <a:moveTo>
                    <a:pt x="38" y="2"/>
                  </a:moveTo>
                  <a:cubicBezTo>
                    <a:pt x="22" y="13"/>
                    <a:pt x="19" y="32"/>
                    <a:pt x="16" y="51"/>
                  </a:cubicBezTo>
                  <a:cubicBezTo>
                    <a:pt x="15" y="56"/>
                    <a:pt x="16" y="64"/>
                    <a:pt x="12" y="68"/>
                  </a:cubicBezTo>
                  <a:cubicBezTo>
                    <a:pt x="9" y="70"/>
                    <a:pt x="3" y="72"/>
                    <a:pt x="0" y="71"/>
                  </a:cubicBezTo>
                  <a:cubicBezTo>
                    <a:pt x="7" y="62"/>
                    <a:pt x="6" y="49"/>
                    <a:pt x="7" y="37"/>
                  </a:cubicBezTo>
                  <a:cubicBezTo>
                    <a:pt x="8" y="30"/>
                    <a:pt x="4" y="19"/>
                    <a:pt x="4" y="12"/>
                  </a:cubicBezTo>
                  <a:cubicBezTo>
                    <a:pt x="4" y="6"/>
                    <a:pt x="9" y="6"/>
                    <a:pt x="11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52" name="Freeform 501">
              <a:extLst>
                <a:ext uri="{FF2B5EF4-FFF2-40B4-BE49-F238E27FC236}">
                  <a16:creationId xmlns:a16="http://schemas.microsoft.com/office/drawing/2014/main" id="{5CBDA814-004E-4FD6-8A38-C3774F557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3389"/>
              <a:ext cx="182" cy="302"/>
            </a:xfrm>
            <a:custGeom>
              <a:avLst/>
              <a:gdLst>
                <a:gd name="T0" fmla="*/ 0 w 73"/>
                <a:gd name="T1" fmla="*/ 1585 h 113"/>
                <a:gd name="T2" fmla="*/ 342 w 73"/>
                <a:gd name="T3" fmla="*/ 1277 h 113"/>
                <a:gd name="T4" fmla="*/ 808 w 73"/>
                <a:gd name="T5" fmla="*/ 1951 h 113"/>
                <a:gd name="T6" fmla="*/ 932 w 73"/>
                <a:gd name="T7" fmla="*/ 3015 h 113"/>
                <a:gd name="T8" fmla="*/ 1237 w 73"/>
                <a:gd name="T9" fmla="*/ 3878 h 113"/>
                <a:gd name="T10" fmla="*/ 1735 w 73"/>
                <a:gd name="T11" fmla="*/ 5000 h 113"/>
                <a:gd name="T12" fmla="*/ 2324 w 73"/>
                <a:gd name="T13" fmla="*/ 5514 h 113"/>
                <a:gd name="T14" fmla="*/ 2822 w 73"/>
                <a:gd name="T15" fmla="*/ 5765 h 113"/>
                <a:gd name="T16" fmla="*/ 1628 w 73"/>
                <a:gd name="T17" fmla="*/ 3514 h 113"/>
                <a:gd name="T18" fmla="*/ 1815 w 73"/>
                <a:gd name="T19" fmla="*/ 1165 h 113"/>
                <a:gd name="T20" fmla="*/ 1237 w 73"/>
                <a:gd name="T21" fmla="*/ 307 h 113"/>
                <a:gd name="T22" fmla="*/ 75 w 73"/>
                <a:gd name="T23" fmla="*/ 363 h 1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3" h="113">
                  <a:moveTo>
                    <a:pt x="0" y="31"/>
                  </a:moveTo>
                  <a:cubicBezTo>
                    <a:pt x="2" y="28"/>
                    <a:pt x="5" y="25"/>
                    <a:pt x="9" y="25"/>
                  </a:cubicBezTo>
                  <a:cubicBezTo>
                    <a:pt x="17" y="24"/>
                    <a:pt x="19" y="31"/>
                    <a:pt x="21" y="38"/>
                  </a:cubicBezTo>
                  <a:cubicBezTo>
                    <a:pt x="22" y="45"/>
                    <a:pt x="22" y="52"/>
                    <a:pt x="24" y="59"/>
                  </a:cubicBezTo>
                  <a:cubicBezTo>
                    <a:pt x="26" y="65"/>
                    <a:pt x="30" y="70"/>
                    <a:pt x="32" y="76"/>
                  </a:cubicBezTo>
                  <a:cubicBezTo>
                    <a:pt x="35" y="85"/>
                    <a:pt x="37" y="92"/>
                    <a:pt x="45" y="98"/>
                  </a:cubicBezTo>
                  <a:cubicBezTo>
                    <a:pt x="49" y="102"/>
                    <a:pt x="55" y="106"/>
                    <a:pt x="60" y="108"/>
                  </a:cubicBezTo>
                  <a:cubicBezTo>
                    <a:pt x="64" y="110"/>
                    <a:pt x="70" y="109"/>
                    <a:pt x="73" y="113"/>
                  </a:cubicBezTo>
                  <a:cubicBezTo>
                    <a:pt x="59" y="106"/>
                    <a:pt x="45" y="85"/>
                    <a:pt x="42" y="69"/>
                  </a:cubicBezTo>
                  <a:cubicBezTo>
                    <a:pt x="39" y="53"/>
                    <a:pt x="37" y="36"/>
                    <a:pt x="47" y="23"/>
                  </a:cubicBezTo>
                  <a:cubicBezTo>
                    <a:pt x="38" y="20"/>
                    <a:pt x="39" y="11"/>
                    <a:pt x="32" y="6"/>
                  </a:cubicBezTo>
                  <a:cubicBezTo>
                    <a:pt x="25" y="0"/>
                    <a:pt x="8" y="2"/>
                    <a:pt x="2" y="7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53" name="Freeform 502">
              <a:extLst>
                <a:ext uri="{FF2B5EF4-FFF2-40B4-BE49-F238E27FC236}">
                  <a16:creationId xmlns:a16="http://schemas.microsoft.com/office/drawing/2014/main" id="{81DDC8DF-219E-4973-B3C7-9FF5AACD9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3317"/>
              <a:ext cx="210" cy="248"/>
            </a:xfrm>
            <a:custGeom>
              <a:avLst/>
              <a:gdLst>
                <a:gd name="T0" fmla="*/ 708 w 84"/>
                <a:gd name="T1" fmla="*/ 661 h 93"/>
                <a:gd name="T2" fmla="*/ 1533 w 84"/>
                <a:gd name="T3" fmla="*/ 205 h 93"/>
                <a:gd name="T4" fmla="*/ 2083 w 84"/>
                <a:gd name="T5" fmla="*/ 205 h 93"/>
                <a:gd name="T6" fmla="*/ 1533 w 84"/>
                <a:gd name="T7" fmla="*/ 704 h 93"/>
                <a:gd name="T8" fmla="*/ 1458 w 84"/>
                <a:gd name="T9" fmla="*/ 1613 h 93"/>
                <a:gd name="T10" fmla="*/ 2550 w 84"/>
                <a:gd name="T11" fmla="*/ 2125 h 93"/>
                <a:gd name="T12" fmla="*/ 2938 w 84"/>
                <a:gd name="T13" fmla="*/ 2675 h 93"/>
                <a:gd name="T14" fmla="*/ 3250 w 84"/>
                <a:gd name="T15" fmla="*/ 3640 h 93"/>
                <a:gd name="T16" fmla="*/ 2470 w 84"/>
                <a:gd name="T17" fmla="*/ 4096 h 93"/>
                <a:gd name="T18" fmla="*/ 2113 w 84"/>
                <a:gd name="T19" fmla="*/ 4701 h 93"/>
                <a:gd name="T20" fmla="*/ 1488 w 84"/>
                <a:gd name="T21" fmla="*/ 3037 h 93"/>
                <a:gd name="T22" fmla="*/ 0 w 84"/>
                <a:gd name="T23" fmla="*/ 2525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93">
                  <a:moveTo>
                    <a:pt x="18" y="13"/>
                  </a:moveTo>
                  <a:cubicBezTo>
                    <a:pt x="25" y="10"/>
                    <a:pt x="31" y="6"/>
                    <a:pt x="39" y="4"/>
                  </a:cubicBezTo>
                  <a:cubicBezTo>
                    <a:pt x="43" y="3"/>
                    <a:pt x="49" y="0"/>
                    <a:pt x="53" y="4"/>
                  </a:cubicBezTo>
                  <a:cubicBezTo>
                    <a:pt x="46" y="7"/>
                    <a:pt x="43" y="7"/>
                    <a:pt x="39" y="14"/>
                  </a:cubicBezTo>
                  <a:cubicBezTo>
                    <a:pt x="35" y="20"/>
                    <a:pt x="31" y="25"/>
                    <a:pt x="37" y="32"/>
                  </a:cubicBezTo>
                  <a:cubicBezTo>
                    <a:pt x="44" y="39"/>
                    <a:pt x="56" y="38"/>
                    <a:pt x="65" y="42"/>
                  </a:cubicBezTo>
                  <a:cubicBezTo>
                    <a:pt x="69" y="45"/>
                    <a:pt x="72" y="48"/>
                    <a:pt x="75" y="53"/>
                  </a:cubicBezTo>
                  <a:cubicBezTo>
                    <a:pt x="78" y="57"/>
                    <a:pt x="84" y="67"/>
                    <a:pt x="83" y="72"/>
                  </a:cubicBezTo>
                  <a:cubicBezTo>
                    <a:pt x="75" y="73"/>
                    <a:pt x="68" y="73"/>
                    <a:pt x="63" y="81"/>
                  </a:cubicBezTo>
                  <a:cubicBezTo>
                    <a:pt x="60" y="85"/>
                    <a:pt x="61" y="93"/>
                    <a:pt x="54" y="93"/>
                  </a:cubicBezTo>
                  <a:cubicBezTo>
                    <a:pt x="49" y="82"/>
                    <a:pt x="43" y="71"/>
                    <a:pt x="38" y="60"/>
                  </a:cubicBezTo>
                  <a:cubicBezTo>
                    <a:pt x="31" y="48"/>
                    <a:pt x="12" y="40"/>
                    <a:pt x="0" y="5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54" name="Freeform 503">
              <a:extLst>
                <a:ext uri="{FF2B5EF4-FFF2-40B4-BE49-F238E27FC236}">
                  <a16:creationId xmlns:a16="http://schemas.microsoft.com/office/drawing/2014/main" id="{5A657B61-142F-45B1-857D-2DBB030B4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" y="3397"/>
              <a:ext cx="162" cy="230"/>
            </a:xfrm>
            <a:custGeom>
              <a:avLst/>
              <a:gdLst>
                <a:gd name="T0" fmla="*/ 0 w 65"/>
                <a:gd name="T1" fmla="*/ 1495 h 86"/>
                <a:gd name="T2" fmla="*/ 728 w 65"/>
                <a:gd name="T3" fmla="*/ 3062 h 86"/>
                <a:gd name="T4" fmla="*/ 1702 w 65"/>
                <a:gd name="T5" fmla="*/ 4399 h 86"/>
                <a:gd name="T6" fmla="*/ 2044 w 65"/>
                <a:gd name="T7" fmla="*/ 3942 h 86"/>
                <a:gd name="T8" fmla="*/ 2510 w 65"/>
                <a:gd name="T9" fmla="*/ 3790 h 86"/>
                <a:gd name="T10" fmla="*/ 2323 w 65"/>
                <a:gd name="T11" fmla="*/ 3268 h 86"/>
                <a:gd name="T12" fmla="*/ 1939 w 65"/>
                <a:gd name="T13" fmla="*/ 2145 h 86"/>
                <a:gd name="T14" fmla="*/ 1548 w 65"/>
                <a:gd name="T15" fmla="*/ 973 h 86"/>
                <a:gd name="T16" fmla="*/ 155 w 65"/>
                <a:gd name="T17" fmla="*/ 457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86">
                  <a:moveTo>
                    <a:pt x="0" y="29"/>
                  </a:moveTo>
                  <a:cubicBezTo>
                    <a:pt x="10" y="35"/>
                    <a:pt x="13" y="51"/>
                    <a:pt x="19" y="60"/>
                  </a:cubicBezTo>
                  <a:cubicBezTo>
                    <a:pt x="26" y="70"/>
                    <a:pt x="35" y="77"/>
                    <a:pt x="44" y="86"/>
                  </a:cubicBezTo>
                  <a:cubicBezTo>
                    <a:pt x="47" y="83"/>
                    <a:pt x="48" y="79"/>
                    <a:pt x="53" y="77"/>
                  </a:cubicBezTo>
                  <a:cubicBezTo>
                    <a:pt x="58" y="76"/>
                    <a:pt x="65" y="80"/>
                    <a:pt x="65" y="74"/>
                  </a:cubicBezTo>
                  <a:cubicBezTo>
                    <a:pt x="64" y="71"/>
                    <a:pt x="61" y="66"/>
                    <a:pt x="60" y="64"/>
                  </a:cubicBezTo>
                  <a:cubicBezTo>
                    <a:pt x="56" y="56"/>
                    <a:pt x="53" y="49"/>
                    <a:pt x="50" y="42"/>
                  </a:cubicBezTo>
                  <a:cubicBezTo>
                    <a:pt x="47" y="35"/>
                    <a:pt x="45" y="25"/>
                    <a:pt x="40" y="19"/>
                  </a:cubicBezTo>
                  <a:cubicBezTo>
                    <a:pt x="32" y="10"/>
                    <a:pt x="16" y="0"/>
                    <a:pt x="4" y="9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55" name="Freeform 504">
              <a:extLst>
                <a:ext uri="{FF2B5EF4-FFF2-40B4-BE49-F238E27FC236}">
                  <a16:creationId xmlns:a16="http://schemas.microsoft.com/office/drawing/2014/main" id="{79904EBD-BDEE-4803-93BA-E47EAA3C5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" y="3627"/>
              <a:ext cx="90" cy="88"/>
            </a:xfrm>
            <a:custGeom>
              <a:avLst/>
              <a:gdLst>
                <a:gd name="T0" fmla="*/ 50 w 36"/>
                <a:gd name="T1" fmla="*/ 93 h 33"/>
                <a:gd name="T2" fmla="*/ 0 w 36"/>
                <a:gd name="T3" fmla="*/ 1571 h 33"/>
                <a:gd name="T4" fmla="*/ 1408 w 36"/>
                <a:gd name="T5" fmla="*/ 1571 h 33"/>
                <a:gd name="T6" fmla="*/ 863 w 36"/>
                <a:gd name="T7" fmla="*/ 760 h 33"/>
                <a:gd name="T8" fmla="*/ 313 w 36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3">
                  <a:moveTo>
                    <a:pt x="1" y="2"/>
                  </a:moveTo>
                  <a:cubicBezTo>
                    <a:pt x="5" y="12"/>
                    <a:pt x="11" y="23"/>
                    <a:pt x="0" y="31"/>
                  </a:cubicBezTo>
                  <a:cubicBezTo>
                    <a:pt x="12" y="28"/>
                    <a:pt x="25" y="33"/>
                    <a:pt x="36" y="31"/>
                  </a:cubicBezTo>
                  <a:cubicBezTo>
                    <a:pt x="31" y="26"/>
                    <a:pt x="26" y="20"/>
                    <a:pt x="22" y="15"/>
                  </a:cubicBezTo>
                  <a:cubicBezTo>
                    <a:pt x="17" y="9"/>
                    <a:pt x="12" y="5"/>
                    <a:pt x="8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56" name="Freeform 505">
              <a:extLst>
                <a:ext uri="{FF2B5EF4-FFF2-40B4-BE49-F238E27FC236}">
                  <a16:creationId xmlns:a16="http://schemas.microsoft.com/office/drawing/2014/main" id="{48DC7D6E-CEEF-4056-9AEA-B5FC505A2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408"/>
              <a:ext cx="53" cy="51"/>
            </a:xfrm>
            <a:custGeom>
              <a:avLst/>
              <a:gdLst>
                <a:gd name="T0" fmla="*/ 0 w 21"/>
                <a:gd name="T1" fmla="*/ 56 h 19"/>
                <a:gd name="T2" fmla="*/ 853 w 21"/>
                <a:gd name="T3" fmla="*/ 252 h 19"/>
                <a:gd name="T4" fmla="*/ 401 w 21"/>
                <a:gd name="T5" fmla="*/ 988 h 19"/>
                <a:gd name="T6" fmla="*/ 0 w 21"/>
                <a:gd name="T7" fmla="*/ 518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9">
                  <a:moveTo>
                    <a:pt x="0" y="1"/>
                  </a:moveTo>
                  <a:cubicBezTo>
                    <a:pt x="8" y="1"/>
                    <a:pt x="12" y="0"/>
                    <a:pt x="21" y="5"/>
                  </a:cubicBezTo>
                  <a:cubicBezTo>
                    <a:pt x="15" y="9"/>
                    <a:pt x="8" y="10"/>
                    <a:pt x="10" y="19"/>
                  </a:cubicBezTo>
                  <a:cubicBezTo>
                    <a:pt x="7" y="16"/>
                    <a:pt x="5" y="10"/>
                    <a:pt x="0" y="10"/>
                  </a:cubicBezTo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57" name="Freeform 506">
              <a:extLst>
                <a:ext uri="{FF2B5EF4-FFF2-40B4-BE49-F238E27FC236}">
                  <a16:creationId xmlns:a16="http://schemas.microsoft.com/office/drawing/2014/main" id="{4DF337B9-C701-44C3-AC11-3BEBFCB68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" y="3421"/>
              <a:ext cx="141" cy="216"/>
            </a:xfrm>
            <a:custGeom>
              <a:avLst/>
              <a:gdLst>
                <a:gd name="T0" fmla="*/ 0 w 56"/>
                <a:gd name="T1" fmla="*/ 2637 h 81"/>
                <a:gd name="T2" fmla="*/ 285 w 56"/>
                <a:gd name="T3" fmla="*/ 2483 h 81"/>
                <a:gd name="T4" fmla="*/ 640 w 56"/>
                <a:gd name="T5" fmla="*/ 2368 h 81"/>
                <a:gd name="T6" fmla="*/ 1244 w 56"/>
                <a:gd name="T7" fmla="*/ 1763 h 81"/>
                <a:gd name="T8" fmla="*/ 1483 w 56"/>
                <a:gd name="T9" fmla="*/ 909 h 81"/>
                <a:gd name="T10" fmla="*/ 1692 w 56"/>
                <a:gd name="T11" fmla="*/ 0 h 81"/>
                <a:gd name="T12" fmla="*/ 1768 w 56"/>
                <a:gd name="T13" fmla="*/ 1421 h 81"/>
                <a:gd name="T14" fmla="*/ 2168 w 56"/>
                <a:gd name="T15" fmla="*/ 2525 h 81"/>
                <a:gd name="T16" fmla="*/ 2201 w 56"/>
                <a:gd name="T17" fmla="*/ 3093 h 81"/>
                <a:gd name="T18" fmla="*/ 1768 w 56"/>
                <a:gd name="T19" fmla="*/ 3392 h 81"/>
                <a:gd name="T20" fmla="*/ 1375 w 56"/>
                <a:gd name="T21" fmla="*/ 3699 h 81"/>
                <a:gd name="T22" fmla="*/ 1166 w 56"/>
                <a:gd name="T23" fmla="*/ 4096 h 81"/>
                <a:gd name="T24" fmla="*/ 368 w 56"/>
                <a:gd name="T25" fmla="*/ 3336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81">
                  <a:moveTo>
                    <a:pt x="0" y="52"/>
                  </a:moveTo>
                  <a:cubicBezTo>
                    <a:pt x="2" y="52"/>
                    <a:pt x="4" y="50"/>
                    <a:pt x="7" y="49"/>
                  </a:cubicBezTo>
                  <a:cubicBezTo>
                    <a:pt x="10" y="47"/>
                    <a:pt x="12" y="48"/>
                    <a:pt x="16" y="47"/>
                  </a:cubicBezTo>
                  <a:cubicBezTo>
                    <a:pt x="21" y="46"/>
                    <a:pt x="29" y="40"/>
                    <a:pt x="31" y="35"/>
                  </a:cubicBezTo>
                  <a:cubicBezTo>
                    <a:pt x="34" y="31"/>
                    <a:pt x="36" y="24"/>
                    <a:pt x="37" y="18"/>
                  </a:cubicBezTo>
                  <a:cubicBezTo>
                    <a:pt x="38" y="12"/>
                    <a:pt x="40" y="6"/>
                    <a:pt x="42" y="0"/>
                  </a:cubicBezTo>
                  <a:cubicBezTo>
                    <a:pt x="41" y="9"/>
                    <a:pt x="41" y="19"/>
                    <a:pt x="44" y="28"/>
                  </a:cubicBezTo>
                  <a:cubicBezTo>
                    <a:pt x="47" y="36"/>
                    <a:pt x="52" y="43"/>
                    <a:pt x="54" y="50"/>
                  </a:cubicBezTo>
                  <a:cubicBezTo>
                    <a:pt x="55" y="52"/>
                    <a:pt x="56" y="59"/>
                    <a:pt x="55" y="61"/>
                  </a:cubicBezTo>
                  <a:cubicBezTo>
                    <a:pt x="54" y="64"/>
                    <a:pt x="47" y="65"/>
                    <a:pt x="44" y="67"/>
                  </a:cubicBezTo>
                  <a:cubicBezTo>
                    <a:pt x="41" y="68"/>
                    <a:pt x="37" y="70"/>
                    <a:pt x="34" y="73"/>
                  </a:cubicBezTo>
                  <a:cubicBezTo>
                    <a:pt x="32" y="76"/>
                    <a:pt x="32" y="79"/>
                    <a:pt x="29" y="81"/>
                  </a:cubicBezTo>
                  <a:cubicBezTo>
                    <a:pt x="26" y="74"/>
                    <a:pt x="16" y="67"/>
                    <a:pt x="9" y="66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58" name="Freeform 507">
              <a:extLst>
                <a:ext uri="{FF2B5EF4-FFF2-40B4-BE49-F238E27FC236}">
                  <a16:creationId xmlns:a16="http://schemas.microsoft.com/office/drawing/2014/main" id="{43677CC6-FCE6-4935-A2EC-C4B0BD126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" y="3328"/>
              <a:ext cx="60" cy="275"/>
            </a:xfrm>
            <a:custGeom>
              <a:avLst/>
              <a:gdLst>
                <a:gd name="T0" fmla="*/ 938 w 24"/>
                <a:gd name="T1" fmla="*/ 0 h 103"/>
                <a:gd name="T2" fmla="*/ 750 w 24"/>
                <a:gd name="T3" fmla="*/ 550 h 103"/>
                <a:gd name="T4" fmla="*/ 550 w 24"/>
                <a:gd name="T5" fmla="*/ 1525 h 103"/>
                <a:gd name="T6" fmla="*/ 438 w 24"/>
                <a:gd name="T7" fmla="*/ 3158 h 103"/>
                <a:gd name="T8" fmla="*/ 470 w 24"/>
                <a:gd name="T9" fmla="*/ 4320 h 103"/>
                <a:gd name="T10" fmla="*/ 595 w 24"/>
                <a:gd name="T11" fmla="*/ 5233 h 103"/>
                <a:gd name="T12" fmla="*/ 83 w 24"/>
                <a:gd name="T13" fmla="*/ 3466 h 103"/>
                <a:gd name="T14" fmla="*/ 50 w 24"/>
                <a:gd name="T15" fmla="*/ 2280 h 103"/>
                <a:gd name="T16" fmla="*/ 363 w 24"/>
                <a:gd name="T17" fmla="*/ 1068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03">
                  <a:moveTo>
                    <a:pt x="24" y="0"/>
                  </a:moveTo>
                  <a:cubicBezTo>
                    <a:pt x="23" y="4"/>
                    <a:pt x="21" y="8"/>
                    <a:pt x="19" y="11"/>
                  </a:cubicBezTo>
                  <a:cubicBezTo>
                    <a:pt x="16" y="17"/>
                    <a:pt x="15" y="23"/>
                    <a:pt x="14" y="30"/>
                  </a:cubicBezTo>
                  <a:cubicBezTo>
                    <a:pt x="12" y="40"/>
                    <a:pt x="10" y="51"/>
                    <a:pt x="11" y="62"/>
                  </a:cubicBezTo>
                  <a:cubicBezTo>
                    <a:pt x="12" y="70"/>
                    <a:pt x="11" y="77"/>
                    <a:pt x="12" y="85"/>
                  </a:cubicBezTo>
                  <a:cubicBezTo>
                    <a:pt x="13" y="91"/>
                    <a:pt x="16" y="97"/>
                    <a:pt x="15" y="103"/>
                  </a:cubicBezTo>
                  <a:cubicBezTo>
                    <a:pt x="10" y="91"/>
                    <a:pt x="4" y="81"/>
                    <a:pt x="2" y="68"/>
                  </a:cubicBezTo>
                  <a:cubicBezTo>
                    <a:pt x="0" y="61"/>
                    <a:pt x="0" y="53"/>
                    <a:pt x="1" y="45"/>
                  </a:cubicBezTo>
                  <a:cubicBezTo>
                    <a:pt x="2" y="37"/>
                    <a:pt x="8" y="30"/>
                    <a:pt x="9" y="21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59" name="Freeform 508">
              <a:extLst>
                <a:ext uri="{FF2B5EF4-FFF2-40B4-BE49-F238E27FC236}">
                  <a16:creationId xmlns:a16="http://schemas.microsoft.com/office/drawing/2014/main" id="{F13C8133-8E70-4A77-B0DE-AFFB64D90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" y="3587"/>
              <a:ext cx="141" cy="106"/>
            </a:xfrm>
            <a:custGeom>
              <a:avLst/>
              <a:gdLst>
                <a:gd name="T0" fmla="*/ 242 w 56"/>
                <a:gd name="T1" fmla="*/ 893 h 40"/>
                <a:gd name="T2" fmla="*/ 768 w 56"/>
                <a:gd name="T3" fmla="*/ 779 h 40"/>
                <a:gd name="T4" fmla="*/ 1324 w 56"/>
                <a:gd name="T5" fmla="*/ 1195 h 40"/>
                <a:gd name="T6" fmla="*/ 1244 w 56"/>
                <a:gd name="T7" fmla="*/ 1916 h 40"/>
                <a:gd name="T8" fmla="*/ 2042 w 56"/>
                <a:gd name="T9" fmla="*/ 1728 h 40"/>
                <a:gd name="T10" fmla="*/ 1851 w 56"/>
                <a:gd name="T11" fmla="*/ 835 h 40"/>
                <a:gd name="T12" fmla="*/ 874 w 56"/>
                <a:gd name="T13" fmla="*/ 56 h 40"/>
                <a:gd name="T14" fmla="*/ 0 w 56"/>
                <a:gd name="T15" fmla="*/ 54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" h="40">
                  <a:moveTo>
                    <a:pt x="6" y="18"/>
                  </a:moveTo>
                  <a:cubicBezTo>
                    <a:pt x="11" y="17"/>
                    <a:pt x="14" y="14"/>
                    <a:pt x="19" y="16"/>
                  </a:cubicBezTo>
                  <a:cubicBezTo>
                    <a:pt x="23" y="17"/>
                    <a:pt x="30" y="21"/>
                    <a:pt x="33" y="24"/>
                  </a:cubicBezTo>
                  <a:cubicBezTo>
                    <a:pt x="37" y="29"/>
                    <a:pt x="37" y="36"/>
                    <a:pt x="31" y="39"/>
                  </a:cubicBezTo>
                  <a:cubicBezTo>
                    <a:pt x="37" y="39"/>
                    <a:pt x="46" y="40"/>
                    <a:pt x="51" y="35"/>
                  </a:cubicBezTo>
                  <a:cubicBezTo>
                    <a:pt x="56" y="30"/>
                    <a:pt x="49" y="22"/>
                    <a:pt x="46" y="17"/>
                  </a:cubicBezTo>
                  <a:cubicBezTo>
                    <a:pt x="40" y="8"/>
                    <a:pt x="33" y="2"/>
                    <a:pt x="22" y="1"/>
                  </a:cubicBezTo>
                  <a:cubicBezTo>
                    <a:pt x="15" y="0"/>
                    <a:pt x="2" y="3"/>
                    <a:pt x="0" y="11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60" name="Freeform 509">
              <a:extLst>
                <a:ext uri="{FF2B5EF4-FFF2-40B4-BE49-F238E27FC236}">
                  <a16:creationId xmlns:a16="http://schemas.microsoft.com/office/drawing/2014/main" id="{91FF85C5-46CD-45DF-AC83-881582002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" y="3213"/>
              <a:ext cx="241" cy="278"/>
            </a:xfrm>
            <a:custGeom>
              <a:avLst/>
              <a:gdLst>
                <a:gd name="T0" fmla="*/ 158 w 96"/>
                <a:gd name="T1" fmla="*/ 1072 h 104"/>
                <a:gd name="T2" fmla="*/ 1268 w 96"/>
                <a:gd name="T3" fmla="*/ 1893 h 104"/>
                <a:gd name="T4" fmla="*/ 2387 w 96"/>
                <a:gd name="T5" fmla="*/ 3114 h 104"/>
                <a:gd name="T6" fmla="*/ 3100 w 96"/>
                <a:gd name="T7" fmla="*/ 4181 h 104"/>
                <a:gd name="T8" fmla="*/ 3730 w 96"/>
                <a:gd name="T9" fmla="*/ 5309 h 104"/>
                <a:gd name="T10" fmla="*/ 3688 w 96"/>
                <a:gd name="T11" fmla="*/ 4338 h 104"/>
                <a:gd name="T12" fmla="*/ 3730 w 96"/>
                <a:gd name="T13" fmla="*/ 3208 h 104"/>
                <a:gd name="T14" fmla="*/ 2312 w 96"/>
                <a:gd name="T15" fmla="*/ 2195 h 104"/>
                <a:gd name="T16" fmla="*/ 1343 w 96"/>
                <a:gd name="T17" fmla="*/ 821 h 104"/>
                <a:gd name="T18" fmla="*/ 597 w 96"/>
                <a:gd name="T19" fmla="*/ 56 h 104"/>
                <a:gd name="T20" fmla="*/ 0 w 96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" h="104">
                  <a:moveTo>
                    <a:pt x="4" y="21"/>
                  </a:moveTo>
                  <a:cubicBezTo>
                    <a:pt x="14" y="23"/>
                    <a:pt x="23" y="33"/>
                    <a:pt x="32" y="37"/>
                  </a:cubicBezTo>
                  <a:cubicBezTo>
                    <a:pt x="43" y="44"/>
                    <a:pt x="51" y="52"/>
                    <a:pt x="60" y="61"/>
                  </a:cubicBezTo>
                  <a:cubicBezTo>
                    <a:pt x="67" y="67"/>
                    <a:pt x="72" y="75"/>
                    <a:pt x="78" y="82"/>
                  </a:cubicBezTo>
                  <a:cubicBezTo>
                    <a:pt x="84" y="89"/>
                    <a:pt x="90" y="97"/>
                    <a:pt x="94" y="104"/>
                  </a:cubicBezTo>
                  <a:cubicBezTo>
                    <a:pt x="93" y="98"/>
                    <a:pt x="92" y="91"/>
                    <a:pt x="93" y="85"/>
                  </a:cubicBezTo>
                  <a:cubicBezTo>
                    <a:pt x="93" y="78"/>
                    <a:pt x="96" y="70"/>
                    <a:pt x="94" y="63"/>
                  </a:cubicBezTo>
                  <a:cubicBezTo>
                    <a:pt x="80" y="61"/>
                    <a:pt x="67" y="54"/>
                    <a:pt x="58" y="43"/>
                  </a:cubicBezTo>
                  <a:cubicBezTo>
                    <a:pt x="50" y="34"/>
                    <a:pt x="42" y="26"/>
                    <a:pt x="34" y="16"/>
                  </a:cubicBezTo>
                  <a:cubicBezTo>
                    <a:pt x="29" y="9"/>
                    <a:pt x="25" y="4"/>
                    <a:pt x="15" y="1"/>
                  </a:cubicBezTo>
                  <a:cubicBezTo>
                    <a:pt x="10" y="0"/>
                    <a:pt x="4" y="2"/>
                    <a:pt x="0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61" name="Freeform 510">
              <a:extLst>
                <a:ext uri="{FF2B5EF4-FFF2-40B4-BE49-F238E27FC236}">
                  <a16:creationId xmlns:a16="http://schemas.microsoft.com/office/drawing/2014/main" id="{27B03E91-18EE-4CE4-9254-833D606B4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3312"/>
              <a:ext cx="240" cy="125"/>
            </a:xfrm>
            <a:custGeom>
              <a:avLst/>
              <a:gdLst>
                <a:gd name="T0" fmla="*/ 0 w 96"/>
                <a:gd name="T1" fmla="*/ 205 h 47"/>
                <a:gd name="T2" fmla="*/ 2970 w 96"/>
                <a:gd name="T3" fmla="*/ 1449 h 47"/>
                <a:gd name="T4" fmla="*/ 3283 w 96"/>
                <a:gd name="T5" fmla="*/ 1995 h 47"/>
                <a:gd name="T6" fmla="*/ 1720 w 96"/>
                <a:gd name="T7" fmla="*/ 2109 h 47"/>
                <a:gd name="T8" fmla="*/ 470 w 96"/>
                <a:gd name="T9" fmla="*/ 2199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47">
                  <a:moveTo>
                    <a:pt x="0" y="4"/>
                  </a:moveTo>
                  <a:cubicBezTo>
                    <a:pt x="13" y="0"/>
                    <a:pt x="56" y="12"/>
                    <a:pt x="76" y="29"/>
                  </a:cubicBezTo>
                  <a:cubicBezTo>
                    <a:pt x="96" y="47"/>
                    <a:pt x="84" y="40"/>
                    <a:pt x="84" y="40"/>
                  </a:cubicBezTo>
                  <a:cubicBezTo>
                    <a:pt x="84" y="40"/>
                    <a:pt x="63" y="45"/>
                    <a:pt x="44" y="42"/>
                  </a:cubicBezTo>
                  <a:cubicBezTo>
                    <a:pt x="25" y="39"/>
                    <a:pt x="12" y="44"/>
                    <a:pt x="12" y="44"/>
                  </a:cubicBezTo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62" name="Freeform 511">
              <a:extLst>
                <a:ext uri="{FF2B5EF4-FFF2-40B4-BE49-F238E27FC236}">
                  <a16:creationId xmlns:a16="http://schemas.microsoft.com/office/drawing/2014/main" id="{D42935B9-766A-4995-ADDF-BB0DF788E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" y="3371"/>
              <a:ext cx="106" cy="226"/>
            </a:xfrm>
            <a:custGeom>
              <a:avLst/>
              <a:gdLst>
                <a:gd name="T0" fmla="*/ 0 w 42"/>
                <a:gd name="T1" fmla="*/ 962 h 85"/>
                <a:gd name="T2" fmla="*/ 288 w 42"/>
                <a:gd name="T3" fmla="*/ 1393 h 85"/>
                <a:gd name="T4" fmla="*/ 527 w 42"/>
                <a:gd name="T5" fmla="*/ 2446 h 85"/>
                <a:gd name="T6" fmla="*/ 401 w 42"/>
                <a:gd name="T7" fmla="*/ 4249 h 85"/>
                <a:gd name="T8" fmla="*/ 1706 w 42"/>
                <a:gd name="T9" fmla="*/ 1957 h 85"/>
                <a:gd name="T10" fmla="*/ 1012 w 42"/>
                <a:gd name="T11" fmla="*/ 1351 h 85"/>
                <a:gd name="T12" fmla="*/ 611 w 42"/>
                <a:gd name="T13" fmla="*/ 601 h 85"/>
                <a:gd name="T14" fmla="*/ 527 w 42"/>
                <a:gd name="T15" fmla="*/ 0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85">
                  <a:moveTo>
                    <a:pt x="0" y="19"/>
                  </a:moveTo>
                  <a:cubicBezTo>
                    <a:pt x="2" y="23"/>
                    <a:pt x="5" y="24"/>
                    <a:pt x="7" y="28"/>
                  </a:cubicBezTo>
                  <a:cubicBezTo>
                    <a:pt x="11" y="33"/>
                    <a:pt x="13" y="43"/>
                    <a:pt x="13" y="49"/>
                  </a:cubicBezTo>
                  <a:cubicBezTo>
                    <a:pt x="14" y="62"/>
                    <a:pt x="9" y="72"/>
                    <a:pt x="10" y="85"/>
                  </a:cubicBezTo>
                  <a:cubicBezTo>
                    <a:pt x="29" y="80"/>
                    <a:pt x="42" y="59"/>
                    <a:pt x="42" y="39"/>
                  </a:cubicBezTo>
                  <a:cubicBezTo>
                    <a:pt x="41" y="28"/>
                    <a:pt x="35" y="33"/>
                    <a:pt x="25" y="27"/>
                  </a:cubicBezTo>
                  <a:cubicBezTo>
                    <a:pt x="21" y="24"/>
                    <a:pt x="17" y="17"/>
                    <a:pt x="15" y="12"/>
                  </a:cubicBezTo>
                  <a:cubicBezTo>
                    <a:pt x="13" y="8"/>
                    <a:pt x="15" y="3"/>
                    <a:pt x="13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63" name="Freeform 512">
              <a:extLst>
                <a:ext uri="{FF2B5EF4-FFF2-40B4-BE49-F238E27FC236}">
                  <a16:creationId xmlns:a16="http://schemas.microsoft.com/office/drawing/2014/main" id="{248A7C64-7BF8-48C2-BA41-3E82D490E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1" y="3152"/>
              <a:ext cx="47" cy="264"/>
            </a:xfrm>
            <a:custGeom>
              <a:avLst/>
              <a:gdLst>
                <a:gd name="T0" fmla="*/ 104 w 19"/>
                <a:gd name="T1" fmla="*/ 0 h 99"/>
                <a:gd name="T2" fmla="*/ 411 w 19"/>
                <a:gd name="T3" fmla="*/ 2581 h 99"/>
                <a:gd name="T4" fmla="*/ 0 w 19"/>
                <a:gd name="T5" fmla="*/ 5005 h 99"/>
                <a:gd name="T6" fmla="*/ 606 w 19"/>
                <a:gd name="T7" fmla="*/ 2368 h 99"/>
                <a:gd name="T8" fmla="*/ 104 w 19"/>
                <a:gd name="T9" fmla="*/ 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99">
                  <a:moveTo>
                    <a:pt x="3" y="0"/>
                  </a:moveTo>
                  <a:cubicBezTo>
                    <a:pt x="12" y="12"/>
                    <a:pt x="14" y="32"/>
                    <a:pt x="11" y="51"/>
                  </a:cubicBezTo>
                  <a:cubicBezTo>
                    <a:pt x="7" y="71"/>
                    <a:pt x="0" y="86"/>
                    <a:pt x="0" y="99"/>
                  </a:cubicBezTo>
                  <a:cubicBezTo>
                    <a:pt x="2" y="88"/>
                    <a:pt x="13" y="66"/>
                    <a:pt x="16" y="47"/>
                  </a:cubicBezTo>
                  <a:cubicBezTo>
                    <a:pt x="19" y="28"/>
                    <a:pt x="8" y="5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64" name="Freeform 513">
              <a:extLst>
                <a:ext uri="{FF2B5EF4-FFF2-40B4-BE49-F238E27FC236}">
                  <a16:creationId xmlns:a16="http://schemas.microsoft.com/office/drawing/2014/main" id="{6C199426-907C-4839-8FE1-699932EC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" y="2501"/>
              <a:ext cx="200" cy="104"/>
            </a:xfrm>
            <a:custGeom>
              <a:avLst/>
              <a:gdLst>
                <a:gd name="T0" fmla="*/ 2000 w 80"/>
                <a:gd name="T1" fmla="*/ 0 h 39"/>
                <a:gd name="T2" fmla="*/ 1770 w 80"/>
                <a:gd name="T3" fmla="*/ 93 h 39"/>
                <a:gd name="T4" fmla="*/ 1688 w 80"/>
                <a:gd name="T5" fmla="*/ 547 h 39"/>
                <a:gd name="T6" fmla="*/ 0 w 80"/>
                <a:gd name="T7" fmla="*/ 1365 h 39"/>
                <a:gd name="T8" fmla="*/ 1770 w 80"/>
                <a:gd name="T9" fmla="*/ 1763 h 39"/>
                <a:gd name="T10" fmla="*/ 2895 w 80"/>
                <a:gd name="T11" fmla="*/ 1309 h 39"/>
                <a:gd name="T12" fmla="*/ 2625 w 80"/>
                <a:gd name="T13" fmla="*/ 93 h 39"/>
                <a:gd name="T14" fmla="*/ 2425 w 80"/>
                <a:gd name="T15" fmla="*/ 0 h 39"/>
                <a:gd name="T16" fmla="*/ 2158 w 80"/>
                <a:gd name="T17" fmla="*/ 0 h 39"/>
                <a:gd name="T18" fmla="*/ 2000 w 80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" h="39">
                  <a:moveTo>
                    <a:pt x="51" y="0"/>
                  </a:moveTo>
                  <a:cubicBezTo>
                    <a:pt x="49" y="0"/>
                    <a:pt x="46" y="0"/>
                    <a:pt x="45" y="2"/>
                  </a:cubicBezTo>
                  <a:cubicBezTo>
                    <a:pt x="43" y="4"/>
                    <a:pt x="44" y="9"/>
                    <a:pt x="43" y="11"/>
                  </a:cubicBezTo>
                  <a:cubicBezTo>
                    <a:pt x="40" y="19"/>
                    <a:pt x="24" y="32"/>
                    <a:pt x="0" y="27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54" y="39"/>
                    <a:pt x="68" y="34"/>
                    <a:pt x="74" y="26"/>
                  </a:cubicBezTo>
                  <a:cubicBezTo>
                    <a:pt x="80" y="18"/>
                    <a:pt x="74" y="7"/>
                    <a:pt x="67" y="2"/>
                  </a:cubicBezTo>
                  <a:cubicBezTo>
                    <a:pt x="66" y="1"/>
                    <a:pt x="64" y="0"/>
                    <a:pt x="62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0"/>
                    <a:pt x="53" y="0"/>
                    <a:pt x="51" y="0"/>
                  </a:cubicBezTo>
                  <a:close/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65" name="Freeform 514">
              <a:extLst>
                <a:ext uri="{FF2B5EF4-FFF2-40B4-BE49-F238E27FC236}">
                  <a16:creationId xmlns:a16="http://schemas.microsoft.com/office/drawing/2014/main" id="{7BD0AB43-271F-4D91-882D-0D69411F3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" y="2728"/>
              <a:ext cx="110" cy="149"/>
            </a:xfrm>
            <a:custGeom>
              <a:avLst/>
              <a:gdLst>
                <a:gd name="T0" fmla="*/ 1300 w 44"/>
                <a:gd name="T1" fmla="*/ 0 h 56"/>
                <a:gd name="T2" fmla="*/ 783 w 44"/>
                <a:gd name="T3" fmla="*/ 963 h 56"/>
                <a:gd name="T4" fmla="*/ 0 w 44"/>
                <a:gd name="T5" fmla="*/ 1416 h 56"/>
                <a:gd name="T6" fmla="*/ 238 w 44"/>
                <a:gd name="T7" fmla="*/ 1996 h 56"/>
                <a:gd name="T8" fmla="*/ 595 w 44"/>
                <a:gd name="T9" fmla="*/ 2259 h 56"/>
                <a:gd name="T10" fmla="*/ 1175 w 44"/>
                <a:gd name="T11" fmla="*/ 2804 h 56"/>
                <a:gd name="T12" fmla="*/ 1488 w 44"/>
                <a:gd name="T13" fmla="*/ 1692 h 56"/>
                <a:gd name="T14" fmla="*/ 1688 w 44"/>
                <a:gd name="T15" fmla="*/ 1416 h 56"/>
                <a:gd name="T16" fmla="*/ 1613 w 44"/>
                <a:gd name="T17" fmla="*/ 998 h 56"/>
                <a:gd name="T18" fmla="*/ 1613 w 44"/>
                <a:gd name="T19" fmla="*/ 396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" h="56">
                  <a:moveTo>
                    <a:pt x="33" y="0"/>
                  </a:moveTo>
                  <a:cubicBezTo>
                    <a:pt x="32" y="9"/>
                    <a:pt x="28" y="16"/>
                    <a:pt x="20" y="19"/>
                  </a:cubicBezTo>
                  <a:cubicBezTo>
                    <a:pt x="15" y="22"/>
                    <a:pt x="1" y="20"/>
                    <a:pt x="0" y="28"/>
                  </a:cubicBezTo>
                  <a:cubicBezTo>
                    <a:pt x="0" y="31"/>
                    <a:pt x="4" y="38"/>
                    <a:pt x="6" y="40"/>
                  </a:cubicBezTo>
                  <a:cubicBezTo>
                    <a:pt x="8" y="43"/>
                    <a:pt x="12" y="44"/>
                    <a:pt x="15" y="45"/>
                  </a:cubicBezTo>
                  <a:cubicBezTo>
                    <a:pt x="20" y="48"/>
                    <a:pt x="25" y="51"/>
                    <a:pt x="30" y="56"/>
                  </a:cubicBezTo>
                  <a:cubicBezTo>
                    <a:pt x="35" y="49"/>
                    <a:pt x="32" y="40"/>
                    <a:pt x="38" y="34"/>
                  </a:cubicBezTo>
                  <a:cubicBezTo>
                    <a:pt x="39" y="32"/>
                    <a:pt x="43" y="31"/>
                    <a:pt x="43" y="28"/>
                  </a:cubicBezTo>
                  <a:cubicBezTo>
                    <a:pt x="44" y="26"/>
                    <a:pt x="42" y="22"/>
                    <a:pt x="41" y="20"/>
                  </a:cubicBezTo>
                  <a:cubicBezTo>
                    <a:pt x="40" y="16"/>
                    <a:pt x="40" y="13"/>
                    <a:pt x="41" y="8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66" name="Freeform 515">
              <a:extLst>
                <a:ext uri="{FF2B5EF4-FFF2-40B4-BE49-F238E27FC236}">
                  <a16:creationId xmlns:a16="http://schemas.microsoft.com/office/drawing/2014/main" id="{54A0ACAF-B93D-40A5-AB64-54A5D062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3136"/>
              <a:ext cx="142" cy="147"/>
            </a:xfrm>
            <a:custGeom>
              <a:avLst/>
              <a:gdLst>
                <a:gd name="T0" fmla="*/ 75 w 57"/>
                <a:gd name="T1" fmla="*/ 363 h 55"/>
                <a:gd name="T2" fmla="*/ 570 w 57"/>
                <a:gd name="T3" fmla="*/ 2593 h 55"/>
                <a:gd name="T4" fmla="*/ 1657 w 57"/>
                <a:gd name="T5" fmla="*/ 2715 h 55"/>
                <a:gd name="T6" fmla="*/ 2085 w 57"/>
                <a:gd name="T7" fmla="*/ 1529 h 55"/>
                <a:gd name="T8" fmla="*/ 466 w 57"/>
                <a:gd name="T9" fmla="*/ 1371 h 55"/>
                <a:gd name="T10" fmla="*/ 341 w 57"/>
                <a:gd name="T11" fmla="*/ 821 h 55"/>
                <a:gd name="T12" fmla="*/ 541 w 57"/>
                <a:gd name="T13" fmla="*/ 401 h 55"/>
                <a:gd name="T14" fmla="*/ 75 w 57"/>
                <a:gd name="T15" fmla="*/ 251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55">
                  <a:moveTo>
                    <a:pt x="2" y="7"/>
                  </a:moveTo>
                  <a:cubicBezTo>
                    <a:pt x="2" y="21"/>
                    <a:pt x="0" y="43"/>
                    <a:pt x="15" y="51"/>
                  </a:cubicBezTo>
                  <a:cubicBezTo>
                    <a:pt x="23" y="55"/>
                    <a:pt x="36" y="55"/>
                    <a:pt x="43" y="53"/>
                  </a:cubicBezTo>
                  <a:cubicBezTo>
                    <a:pt x="57" y="50"/>
                    <a:pt x="55" y="45"/>
                    <a:pt x="54" y="30"/>
                  </a:cubicBezTo>
                  <a:cubicBezTo>
                    <a:pt x="50" y="53"/>
                    <a:pt x="19" y="44"/>
                    <a:pt x="12" y="27"/>
                  </a:cubicBezTo>
                  <a:cubicBezTo>
                    <a:pt x="11" y="24"/>
                    <a:pt x="8" y="19"/>
                    <a:pt x="9" y="16"/>
                  </a:cubicBezTo>
                  <a:cubicBezTo>
                    <a:pt x="10" y="13"/>
                    <a:pt x="14" y="11"/>
                    <a:pt x="14" y="8"/>
                  </a:cubicBezTo>
                  <a:cubicBezTo>
                    <a:pt x="12" y="0"/>
                    <a:pt x="5" y="10"/>
                    <a:pt x="2" y="5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67" name="Freeform 516">
              <a:extLst>
                <a:ext uri="{FF2B5EF4-FFF2-40B4-BE49-F238E27FC236}">
                  <a16:creationId xmlns:a16="http://schemas.microsoft.com/office/drawing/2014/main" id="{D9F00AC5-9AD8-44C0-9F0C-B4889297B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" y="2987"/>
              <a:ext cx="122" cy="130"/>
            </a:xfrm>
            <a:custGeom>
              <a:avLst/>
              <a:gdLst>
                <a:gd name="T0" fmla="*/ 570 w 49"/>
                <a:gd name="T1" fmla="*/ 507 h 49"/>
                <a:gd name="T2" fmla="*/ 1544 w 49"/>
                <a:gd name="T3" fmla="*/ 2337 h 49"/>
                <a:gd name="T4" fmla="*/ 1160 w 49"/>
                <a:gd name="T5" fmla="*/ 1197 h 49"/>
                <a:gd name="T6" fmla="*/ 1469 w 49"/>
                <a:gd name="T7" fmla="*/ 541 h 49"/>
                <a:gd name="T8" fmla="*/ 1885 w 49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49">
                  <a:moveTo>
                    <a:pt x="15" y="10"/>
                  </a:moveTo>
                  <a:cubicBezTo>
                    <a:pt x="0" y="29"/>
                    <a:pt x="18" y="49"/>
                    <a:pt x="40" y="47"/>
                  </a:cubicBezTo>
                  <a:cubicBezTo>
                    <a:pt x="31" y="45"/>
                    <a:pt x="26" y="32"/>
                    <a:pt x="30" y="24"/>
                  </a:cubicBezTo>
                  <a:cubicBezTo>
                    <a:pt x="33" y="20"/>
                    <a:pt x="36" y="17"/>
                    <a:pt x="38" y="11"/>
                  </a:cubicBezTo>
                  <a:cubicBezTo>
                    <a:pt x="40" y="4"/>
                    <a:pt x="43" y="3"/>
                    <a:pt x="49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68" name="Freeform 517">
              <a:extLst>
                <a:ext uri="{FF2B5EF4-FFF2-40B4-BE49-F238E27FC236}">
                  <a16:creationId xmlns:a16="http://schemas.microsoft.com/office/drawing/2014/main" id="{F417F63D-240F-42C5-981B-A3C95D8DA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" y="2973"/>
              <a:ext cx="125" cy="168"/>
            </a:xfrm>
            <a:custGeom>
              <a:avLst/>
              <a:gdLst>
                <a:gd name="T0" fmla="*/ 625 w 50"/>
                <a:gd name="T1" fmla="*/ 760 h 63"/>
                <a:gd name="T2" fmla="*/ 520 w 50"/>
                <a:gd name="T3" fmla="*/ 2731 h 63"/>
                <a:gd name="T4" fmla="*/ 1875 w 50"/>
                <a:gd name="T5" fmla="*/ 1728 h 63"/>
                <a:gd name="T6" fmla="*/ 1220 w 50"/>
                <a:gd name="T7" fmla="*/ 307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63">
                  <a:moveTo>
                    <a:pt x="16" y="15"/>
                  </a:moveTo>
                  <a:cubicBezTo>
                    <a:pt x="7" y="24"/>
                    <a:pt x="0" y="44"/>
                    <a:pt x="13" y="54"/>
                  </a:cubicBezTo>
                  <a:cubicBezTo>
                    <a:pt x="26" y="63"/>
                    <a:pt x="45" y="47"/>
                    <a:pt x="48" y="34"/>
                  </a:cubicBezTo>
                  <a:cubicBezTo>
                    <a:pt x="50" y="26"/>
                    <a:pt x="45" y="0"/>
                    <a:pt x="31" y="6"/>
                  </a:cubicBezTo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69" name="Freeform 518">
              <a:extLst>
                <a:ext uri="{FF2B5EF4-FFF2-40B4-BE49-F238E27FC236}">
                  <a16:creationId xmlns:a16="http://schemas.microsoft.com/office/drawing/2014/main" id="{921A2524-89D5-4CBC-99F7-950D571E2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2517"/>
              <a:ext cx="195" cy="272"/>
            </a:xfrm>
            <a:custGeom>
              <a:avLst/>
              <a:gdLst>
                <a:gd name="T0" fmla="*/ 2708 w 78"/>
                <a:gd name="T1" fmla="*/ 968 h 102"/>
                <a:gd name="T2" fmla="*/ 313 w 78"/>
                <a:gd name="T3" fmla="*/ 968 h 102"/>
                <a:gd name="T4" fmla="*/ 0 w 78"/>
                <a:gd name="T5" fmla="*/ 2787 h 102"/>
                <a:gd name="T6" fmla="*/ 313 w 78"/>
                <a:gd name="T7" fmla="*/ 5155 h 102"/>
                <a:gd name="T8" fmla="*/ 283 w 78"/>
                <a:gd name="T9" fmla="*/ 2525 h 102"/>
                <a:gd name="T10" fmla="*/ 1175 w 78"/>
                <a:gd name="T11" fmla="*/ 1763 h 102"/>
                <a:gd name="T12" fmla="*/ 1613 w 78"/>
                <a:gd name="T13" fmla="*/ 2824 h 102"/>
                <a:gd name="T14" fmla="*/ 2113 w 78"/>
                <a:gd name="T15" fmla="*/ 3243 h 102"/>
                <a:gd name="T16" fmla="*/ 3050 w 78"/>
                <a:gd name="T17" fmla="*/ 2675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102">
                  <a:moveTo>
                    <a:pt x="69" y="19"/>
                  </a:moveTo>
                  <a:cubicBezTo>
                    <a:pt x="52" y="9"/>
                    <a:pt x="23" y="0"/>
                    <a:pt x="8" y="19"/>
                  </a:cubicBezTo>
                  <a:cubicBezTo>
                    <a:pt x="1" y="28"/>
                    <a:pt x="0" y="43"/>
                    <a:pt x="0" y="55"/>
                  </a:cubicBezTo>
                  <a:cubicBezTo>
                    <a:pt x="0" y="71"/>
                    <a:pt x="2" y="87"/>
                    <a:pt x="8" y="102"/>
                  </a:cubicBezTo>
                  <a:cubicBezTo>
                    <a:pt x="4" y="85"/>
                    <a:pt x="3" y="67"/>
                    <a:pt x="7" y="50"/>
                  </a:cubicBezTo>
                  <a:cubicBezTo>
                    <a:pt x="9" y="40"/>
                    <a:pt x="18" y="25"/>
                    <a:pt x="30" y="35"/>
                  </a:cubicBezTo>
                  <a:cubicBezTo>
                    <a:pt x="35" y="39"/>
                    <a:pt x="36" y="49"/>
                    <a:pt x="41" y="56"/>
                  </a:cubicBezTo>
                  <a:cubicBezTo>
                    <a:pt x="44" y="62"/>
                    <a:pt x="46" y="65"/>
                    <a:pt x="54" y="64"/>
                  </a:cubicBezTo>
                  <a:cubicBezTo>
                    <a:pt x="62" y="63"/>
                    <a:pt x="72" y="58"/>
                    <a:pt x="78" y="53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70" name="Freeform 519">
              <a:extLst>
                <a:ext uri="{FF2B5EF4-FFF2-40B4-BE49-F238E27FC236}">
                  <a16:creationId xmlns:a16="http://schemas.microsoft.com/office/drawing/2014/main" id="{6F7F622C-ACE6-44DD-AF15-7C84F95F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2749"/>
              <a:ext cx="145" cy="328"/>
            </a:xfrm>
            <a:custGeom>
              <a:avLst/>
              <a:gdLst>
                <a:gd name="T0" fmla="*/ 1375 w 58"/>
                <a:gd name="T1" fmla="*/ 0 h 123"/>
                <a:gd name="T2" fmla="*/ 83 w 58"/>
                <a:gd name="T3" fmla="*/ 4096 h 123"/>
                <a:gd name="T4" fmla="*/ 0 w 58"/>
                <a:gd name="T5" fmla="*/ 4856 h 123"/>
                <a:gd name="T6" fmla="*/ 750 w 58"/>
                <a:gd name="T7" fmla="*/ 5859 h 123"/>
                <a:gd name="T8" fmla="*/ 1925 w 58"/>
                <a:gd name="T9" fmla="*/ 5768 h 123"/>
                <a:gd name="T10" fmla="*/ 2270 w 58"/>
                <a:gd name="T11" fmla="*/ 5155 h 123"/>
                <a:gd name="T12" fmla="*/ 1095 w 58"/>
                <a:gd name="T13" fmla="*/ 3947 h 123"/>
                <a:gd name="T14" fmla="*/ 1458 w 58"/>
                <a:gd name="T15" fmla="*/ 2525 h 123"/>
                <a:gd name="T16" fmla="*/ 1408 w 58"/>
                <a:gd name="T17" fmla="*/ 93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123">
                  <a:moveTo>
                    <a:pt x="35" y="0"/>
                  </a:moveTo>
                  <a:cubicBezTo>
                    <a:pt x="34" y="15"/>
                    <a:pt x="1" y="65"/>
                    <a:pt x="2" y="81"/>
                  </a:cubicBezTo>
                  <a:cubicBezTo>
                    <a:pt x="3" y="86"/>
                    <a:pt x="0" y="92"/>
                    <a:pt x="0" y="96"/>
                  </a:cubicBezTo>
                  <a:cubicBezTo>
                    <a:pt x="1" y="105"/>
                    <a:pt x="6" y="111"/>
                    <a:pt x="19" y="116"/>
                  </a:cubicBezTo>
                  <a:cubicBezTo>
                    <a:pt x="38" y="123"/>
                    <a:pt x="49" y="114"/>
                    <a:pt x="49" y="114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42" y="105"/>
                    <a:pt x="29" y="100"/>
                    <a:pt x="28" y="78"/>
                  </a:cubicBezTo>
                  <a:cubicBezTo>
                    <a:pt x="28" y="72"/>
                    <a:pt x="37" y="59"/>
                    <a:pt x="37" y="50"/>
                  </a:cubicBezTo>
                  <a:cubicBezTo>
                    <a:pt x="37" y="13"/>
                    <a:pt x="36" y="2"/>
                    <a:pt x="36" y="2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71" name="Freeform 520">
              <a:extLst>
                <a:ext uri="{FF2B5EF4-FFF2-40B4-BE49-F238E27FC236}">
                  <a16:creationId xmlns:a16="http://schemas.microsoft.com/office/drawing/2014/main" id="{3E6E13B0-DB23-44E1-8298-90E10F1EB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533"/>
              <a:ext cx="215" cy="299"/>
            </a:xfrm>
            <a:custGeom>
              <a:avLst/>
              <a:gdLst>
                <a:gd name="T0" fmla="*/ 2500 w 86"/>
                <a:gd name="T1" fmla="*/ 0 h 112"/>
                <a:gd name="T2" fmla="*/ 1720 w 86"/>
                <a:gd name="T3" fmla="*/ 1127 h 112"/>
                <a:gd name="T4" fmla="*/ 1095 w 86"/>
                <a:gd name="T5" fmla="*/ 1468 h 112"/>
                <a:gd name="T6" fmla="*/ 438 w 86"/>
                <a:gd name="T7" fmla="*/ 2189 h 112"/>
                <a:gd name="T8" fmla="*/ 363 w 86"/>
                <a:gd name="T9" fmla="*/ 4170 h 112"/>
                <a:gd name="T10" fmla="*/ 833 w 86"/>
                <a:gd name="T11" fmla="*/ 4525 h 112"/>
                <a:gd name="T12" fmla="*/ 1175 w 86"/>
                <a:gd name="T13" fmla="*/ 4982 h 112"/>
                <a:gd name="T14" fmla="*/ 1720 w 86"/>
                <a:gd name="T15" fmla="*/ 4683 h 112"/>
                <a:gd name="T16" fmla="*/ 2083 w 86"/>
                <a:gd name="T17" fmla="*/ 2736 h 112"/>
                <a:gd name="T18" fmla="*/ 2783 w 86"/>
                <a:gd name="T19" fmla="*/ 1925 h 112"/>
                <a:gd name="T20" fmla="*/ 3363 w 86"/>
                <a:gd name="T21" fmla="*/ 150 h 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6" h="112">
                  <a:moveTo>
                    <a:pt x="64" y="0"/>
                  </a:moveTo>
                  <a:cubicBezTo>
                    <a:pt x="56" y="7"/>
                    <a:pt x="54" y="18"/>
                    <a:pt x="44" y="22"/>
                  </a:cubicBezTo>
                  <a:cubicBezTo>
                    <a:pt x="39" y="25"/>
                    <a:pt x="33" y="25"/>
                    <a:pt x="28" y="29"/>
                  </a:cubicBezTo>
                  <a:cubicBezTo>
                    <a:pt x="22" y="33"/>
                    <a:pt x="16" y="38"/>
                    <a:pt x="11" y="43"/>
                  </a:cubicBezTo>
                  <a:cubicBezTo>
                    <a:pt x="1" y="53"/>
                    <a:pt x="0" y="71"/>
                    <a:pt x="9" y="82"/>
                  </a:cubicBezTo>
                  <a:cubicBezTo>
                    <a:pt x="13" y="87"/>
                    <a:pt x="15" y="88"/>
                    <a:pt x="21" y="89"/>
                  </a:cubicBezTo>
                  <a:cubicBezTo>
                    <a:pt x="27" y="90"/>
                    <a:pt x="28" y="92"/>
                    <a:pt x="30" y="98"/>
                  </a:cubicBezTo>
                  <a:cubicBezTo>
                    <a:pt x="35" y="112"/>
                    <a:pt x="41" y="101"/>
                    <a:pt x="44" y="92"/>
                  </a:cubicBezTo>
                  <a:cubicBezTo>
                    <a:pt x="47" y="80"/>
                    <a:pt x="46" y="65"/>
                    <a:pt x="53" y="54"/>
                  </a:cubicBezTo>
                  <a:cubicBezTo>
                    <a:pt x="57" y="46"/>
                    <a:pt x="64" y="43"/>
                    <a:pt x="71" y="38"/>
                  </a:cubicBezTo>
                  <a:cubicBezTo>
                    <a:pt x="81" y="30"/>
                    <a:pt x="83" y="15"/>
                    <a:pt x="86" y="3"/>
                  </a:cubicBezTo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72" name="Freeform 521">
              <a:extLst>
                <a:ext uri="{FF2B5EF4-FFF2-40B4-BE49-F238E27FC236}">
                  <a16:creationId xmlns:a16="http://schemas.microsoft.com/office/drawing/2014/main" id="{2A4E99F3-9631-40BD-A3E4-20E92F210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2525"/>
              <a:ext cx="85" cy="291"/>
            </a:xfrm>
            <a:custGeom>
              <a:avLst/>
              <a:gdLst>
                <a:gd name="T0" fmla="*/ 550 w 34"/>
                <a:gd name="T1" fmla="*/ 1004 h 109"/>
                <a:gd name="T2" fmla="*/ 50 w 34"/>
                <a:gd name="T3" fmla="*/ 4226 h 109"/>
                <a:gd name="T4" fmla="*/ 470 w 34"/>
                <a:gd name="T5" fmla="*/ 5481 h 109"/>
                <a:gd name="T6" fmla="*/ 1250 w 34"/>
                <a:gd name="T7" fmla="*/ 4867 h 109"/>
                <a:gd name="T8" fmla="*/ 833 w 34"/>
                <a:gd name="T9" fmla="*/ 3407 h 109"/>
                <a:gd name="T10" fmla="*/ 708 w 34"/>
                <a:gd name="T11" fmla="*/ 1674 h 109"/>
                <a:gd name="T12" fmla="*/ 863 w 34"/>
                <a:gd name="T13" fmla="*/ 662 h 109"/>
                <a:gd name="T14" fmla="*/ 1095 w 34"/>
                <a:gd name="T15" fmla="*/ 0 h 109"/>
                <a:gd name="T16" fmla="*/ 595 w 34"/>
                <a:gd name="T17" fmla="*/ 913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09">
                  <a:moveTo>
                    <a:pt x="14" y="20"/>
                  </a:moveTo>
                  <a:cubicBezTo>
                    <a:pt x="5" y="40"/>
                    <a:pt x="1" y="61"/>
                    <a:pt x="1" y="83"/>
                  </a:cubicBezTo>
                  <a:cubicBezTo>
                    <a:pt x="0" y="92"/>
                    <a:pt x="1" y="107"/>
                    <a:pt x="12" y="108"/>
                  </a:cubicBezTo>
                  <a:cubicBezTo>
                    <a:pt x="19" y="109"/>
                    <a:pt x="30" y="104"/>
                    <a:pt x="32" y="96"/>
                  </a:cubicBezTo>
                  <a:cubicBezTo>
                    <a:pt x="34" y="85"/>
                    <a:pt x="23" y="77"/>
                    <a:pt x="21" y="67"/>
                  </a:cubicBezTo>
                  <a:cubicBezTo>
                    <a:pt x="20" y="56"/>
                    <a:pt x="18" y="44"/>
                    <a:pt x="18" y="33"/>
                  </a:cubicBezTo>
                  <a:cubicBezTo>
                    <a:pt x="19" y="27"/>
                    <a:pt x="20" y="19"/>
                    <a:pt x="22" y="13"/>
                  </a:cubicBezTo>
                  <a:cubicBezTo>
                    <a:pt x="23" y="8"/>
                    <a:pt x="27" y="4"/>
                    <a:pt x="28" y="0"/>
                  </a:cubicBezTo>
                  <a:cubicBezTo>
                    <a:pt x="23" y="1"/>
                    <a:pt x="17" y="13"/>
                    <a:pt x="15" y="18"/>
                  </a:cubicBezTo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73" name="Freeform 522">
              <a:extLst>
                <a:ext uri="{FF2B5EF4-FFF2-40B4-BE49-F238E27FC236}">
                  <a16:creationId xmlns:a16="http://schemas.microsoft.com/office/drawing/2014/main" id="{75D359E3-D1C0-45E1-990A-AD8DFB284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" y="2520"/>
              <a:ext cx="53" cy="128"/>
            </a:xfrm>
            <a:custGeom>
              <a:avLst/>
              <a:gdLst>
                <a:gd name="T0" fmla="*/ 611 w 21"/>
                <a:gd name="T1" fmla="*/ 56 h 48"/>
                <a:gd name="T2" fmla="*/ 0 w 21"/>
                <a:gd name="T3" fmla="*/ 2424 h 48"/>
                <a:gd name="T4" fmla="*/ 853 w 21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48">
                  <a:moveTo>
                    <a:pt x="15" y="1"/>
                  </a:moveTo>
                  <a:cubicBezTo>
                    <a:pt x="5" y="11"/>
                    <a:pt x="0" y="34"/>
                    <a:pt x="0" y="48"/>
                  </a:cubicBezTo>
                  <a:cubicBezTo>
                    <a:pt x="6" y="35"/>
                    <a:pt x="9" y="11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74" name="Freeform 523">
              <a:extLst>
                <a:ext uri="{FF2B5EF4-FFF2-40B4-BE49-F238E27FC236}">
                  <a16:creationId xmlns:a16="http://schemas.microsoft.com/office/drawing/2014/main" id="{4BBD512E-80E8-4542-A4BC-9716678C4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5" y="2520"/>
              <a:ext cx="68" cy="107"/>
            </a:xfrm>
            <a:custGeom>
              <a:avLst/>
              <a:gdLst>
                <a:gd name="T0" fmla="*/ 1040 w 27"/>
                <a:gd name="T1" fmla="*/ 0 h 40"/>
                <a:gd name="T2" fmla="*/ 0 w 27"/>
                <a:gd name="T3" fmla="*/ 2046 h 40"/>
                <a:gd name="T4" fmla="*/ 1085 w 27"/>
                <a:gd name="T5" fmla="*/ 56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40">
                  <a:moveTo>
                    <a:pt x="26" y="0"/>
                  </a:moveTo>
                  <a:cubicBezTo>
                    <a:pt x="19" y="15"/>
                    <a:pt x="12" y="28"/>
                    <a:pt x="0" y="40"/>
                  </a:cubicBezTo>
                  <a:cubicBezTo>
                    <a:pt x="15" y="33"/>
                    <a:pt x="27" y="18"/>
                    <a:pt x="2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75" name="Freeform 524">
              <a:extLst>
                <a:ext uri="{FF2B5EF4-FFF2-40B4-BE49-F238E27FC236}">
                  <a16:creationId xmlns:a16="http://schemas.microsoft.com/office/drawing/2014/main" id="{9D43FAA4-A763-463D-83E8-1573A1D34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" y="2845"/>
              <a:ext cx="100" cy="232"/>
            </a:xfrm>
            <a:custGeom>
              <a:avLst/>
              <a:gdLst>
                <a:gd name="T0" fmla="*/ 0 w 40"/>
                <a:gd name="T1" fmla="*/ 3789 h 87"/>
                <a:gd name="T2" fmla="*/ 1020 w 40"/>
                <a:gd name="T3" fmla="*/ 4301 h 87"/>
                <a:gd name="T4" fmla="*/ 675 w 40"/>
                <a:gd name="T5" fmla="*/ 3128 h 87"/>
                <a:gd name="T6" fmla="*/ 1300 w 40"/>
                <a:gd name="T7" fmla="*/ 2368 h 87"/>
                <a:gd name="T8" fmla="*/ 1175 w 40"/>
                <a:gd name="T9" fmla="*/ 1117 h 87"/>
                <a:gd name="T10" fmla="*/ 1533 w 40"/>
                <a:gd name="T11" fmla="*/ 0 h 87"/>
                <a:gd name="T12" fmla="*/ 908 w 40"/>
                <a:gd name="T13" fmla="*/ 1571 h 87"/>
                <a:gd name="T14" fmla="*/ 83 w 40"/>
                <a:gd name="T15" fmla="*/ 3037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" h="87">
                  <a:moveTo>
                    <a:pt x="0" y="75"/>
                  </a:moveTo>
                  <a:cubicBezTo>
                    <a:pt x="10" y="73"/>
                    <a:pt x="15" y="87"/>
                    <a:pt x="26" y="85"/>
                  </a:cubicBezTo>
                  <a:cubicBezTo>
                    <a:pt x="23" y="78"/>
                    <a:pt x="14" y="71"/>
                    <a:pt x="17" y="62"/>
                  </a:cubicBezTo>
                  <a:cubicBezTo>
                    <a:pt x="20" y="55"/>
                    <a:pt x="30" y="54"/>
                    <a:pt x="33" y="47"/>
                  </a:cubicBezTo>
                  <a:cubicBezTo>
                    <a:pt x="38" y="39"/>
                    <a:pt x="30" y="31"/>
                    <a:pt x="30" y="22"/>
                  </a:cubicBezTo>
                  <a:cubicBezTo>
                    <a:pt x="30" y="14"/>
                    <a:pt x="40" y="6"/>
                    <a:pt x="39" y="0"/>
                  </a:cubicBezTo>
                  <a:cubicBezTo>
                    <a:pt x="31" y="5"/>
                    <a:pt x="27" y="22"/>
                    <a:pt x="23" y="31"/>
                  </a:cubicBezTo>
                  <a:cubicBezTo>
                    <a:pt x="18" y="43"/>
                    <a:pt x="13" y="52"/>
                    <a:pt x="2" y="6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76" name="Freeform 525">
              <a:extLst>
                <a:ext uri="{FF2B5EF4-FFF2-40B4-BE49-F238E27FC236}">
                  <a16:creationId xmlns:a16="http://schemas.microsoft.com/office/drawing/2014/main" id="{8C88E0D7-2FFC-4530-9445-00824E027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163"/>
              <a:ext cx="117" cy="82"/>
            </a:xfrm>
            <a:custGeom>
              <a:avLst/>
              <a:gdLst>
                <a:gd name="T0" fmla="*/ 416 w 47"/>
                <a:gd name="T1" fmla="*/ 0 h 31"/>
                <a:gd name="T2" fmla="*/ 1802 w 47"/>
                <a:gd name="T3" fmla="*/ 923 h 31"/>
                <a:gd name="T4" fmla="*/ 0 w 47"/>
                <a:gd name="T5" fmla="*/ 484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31">
                  <a:moveTo>
                    <a:pt x="11" y="0"/>
                  </a:moveTo>
                  <a:cubicBezTo>
                    <a:pt x="19" y="15"/>
                    <a:pt x="32" y="18"/>
                    <a:pt x="47" y="19"/>
                  </a:cubicBezTo>
                  <a:cubicBezTo>
                    <a:pt x="33" y="31"/>
                    <a:pt x="12" y="22"/>
                    <a:pt x="0" y="1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77" name="Freeform 526">
              <a:extLst>
                <a:ext uri="{FF2B5EF4-FFF2-40B4-BE49-F238E27FC236}">
                  <a16:creationId xmlns:a16="http://schemas.microsoft.com/office/drawing/2014/main" id="{8031E2F1-308F-414F-99FD-1D75B0CEF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" y="3357"/>
              <a:ext cx="78" cy="78"/>
            </a:xfrm>
            <a:custGeom>
              <a:avLst/>
              <a:gdLst>
                <a:gd name="T0" fmla="*/ 0 w 31"/>
                <a:gd name="T1" fmla="*/ 1302 h 29"/>
                <a:gd name="T2" fmla="*/ 159 w 31"/>
                <a:gd name="T3" fmla="*/ 0 h 29"/>
                <a:gd name="T4" fmla="*/ 1240 w 31"/>
                <a:gd name="T5" fmla="*/ 1361 h 29"/>
                <a:gd name="T6" fmla="*/ 284 w 31"/>
                <a:gd name="T7" fmla="*/ 1417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9">
                  <a:moveTo>
                    <a:pt x="0" y="25"/>
                  </a:moveTo>
                  <a:cubicBezTo>
                    <a:pt x="16" y="27"/>
                    <a:pt x="3" y="7"/>
                    <a:pt x="4" y="0"/>
                  </a:cubicBezTo>
                  <a:cubicBezTo>
                    <a:pt x="13" y="9"/>
                    <a:pt x="26" y="13"/>
                    <a:pt x="31" y="26"/>
                  </a:cubicBezTo>
                  <a:cubicBezTo>
                    <a:pt x="23" y="25"/>
                    <a:pt x="15" y="29"/>
                    <a:pt x="7" y="27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78" name="Freeform 527">
              <a:extLst>
                <a:ext uri="{FF2B5EF4-FFF2-40B4-BE49-F238E27FC236}">
                  <a16:creationId xmlns:a16="http://schemas.microsoft.com/office/drawing/2014/main" id="{99565E27-9EBD-49C7-8B36-C1CC2D616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" y="2501"/>
              <a:ext cx="255" cy="222"/>
            </a:xfrm>
            <a:custGeom>
              <a:avLst/>
              <a:gdLst>
                <a:gd name="T0" fmla="*/ 3408 w 102"/>
                <a:gd name="T1" fmla="*/ 0 h 83"/>
                <a:gd name="T2" fmla="*/ 3363 w 102"/>
                <a:gd name="T3" fmla="*/ 0 h 83"/>
                <a:gd name="T4" fmla="*/ 2425 w 102"/>
                <a:gd name="T5" fmla="*/ 364 h 83"/>
                <a:gd name="T6" fmla="*/ 1688 w 102"/>
                <a:gd name="T7" fmla="*/ 974 h 83"/>
                <a:gd name="T8" fmla="*/ 1063 w 102"/>
                <a:gd name="T9" fmla="*/ 1953 h 83"/>
                <a:gd name="T10" fmla="*/ 595 w 102"/>
                <a:gd name="T11" fmla="*/ 3119 h 83"/>
                <a:gd name="T12" fmla="*/ 158 w 102"/>
                <a:gd name="T13" fmla="*/ 2969 h 83"/>
                <a:gd name="T14" fmla="*/ 238 w 102"/>
                <a:gd name="T15" fmla="*/ 3793 h 83"/>
                <a:gd name="T16" fmla="*/ 1220 w 102"/>
                <a:gd name="T17" fmla="*/ 3849 h 83"/>
                <a:gd name="T18" fmla="*/ 1958 w 102"/>
                <a:gd name="T19" fmla="*/ 2354 h 83"/>
                <a:gd name="T20" fmla="*/ 2970 w 102"/>
                <a:gd name="T21" fmla="*/ 1281 h 83"/>
                <a:gd name="T22" fmla="*/ 3750 w 102"/>
                <a:gd name="T23" fmla="*/ 364 h 83"/>
                <a:gd name="T24" fmla="*/ 3988 w 102"/>
                <a:gd name="T25" fmla="*/ 0 h 83"/>
                <a:gd name="T26" fmla="*/ 3408 w 102"/>
                <a:gd name="T27" fmla="*/ 0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2" h="83">
                  <a:moveTo>
                    <a:pt x="87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77" y="2"/>
                    <a:pt x="70" y="2"/>
                    <a:pt x="62" y="7"/>
                  </a:cubicBezTo>
                  <a:cubicBezTo>
                    <a:pt x="56" y="11"/>
                    <a:pt x="50" y="15"/>
                    <a:pt x="43" y="19"/>
                  </a:cubicBezTo>
                  <a:cubicBezTo>
                    <a:pt x="35" y="23"/>
                    <a:pt x="32" y="30"/>
                    <a:pt x="27" y="38"/>
                  </a:cubicBezTo>
                  <a:cubicBezTo>
                    <a:pt x="24" y="43"/>
                    <a:pt x="20" y="60"/>
                    <a:pt x="15" y="61"/>
                  </a:cubicBezTo>
                  <a:cubicBezTo>
                    <a:pt x="12" y="62"/>
                    <a:pt x="8" y="56"/>
                    <a:pt x="4" y="58"/>
                  </a:cubicBezTo>
                  <a:cubicBezTo>
                    <a:pt x="0" y="61"/>
                    <a:pt x="4" y="71"/>
                    <a:pt x="6" y="74"/>
                  </a:cubicBezTo>
                  <a:cubicBezTo>
                    <a:pt x="12" y="83"/>
                    <a:pt x="23" y="80"/>
                    <a:pt x="31" y="75"/>
                  </a:cubicBezTo>
                  <a:cubicBezTo>
                    <a:pt x="43" y="69"/>
                    <a:pt x="43" y="57"/>
                    <a:pt x="50" y="46"/>
                  </a:cubicBezTo>
                  <a:cubicBezTo>
                    <a:pt x="56" y="36"/>
                    <a:pt x="65" y="29"/>
                    <a:pt x="76" y="25"/>
                  </a:cubicBezTo>
                  <a:cubicBezTo>
                    <a:pt x="87" y="20"/>
                    <a:pt x="89" y="18"/>
                    <a:pt x="96" y="7"/>
                  </a:cubicBezTo>
                  <a:cubicBezTo>
                    <a:pt x="97" y="5"/>
                    <a:pt x="99" y="2"/>
                    <a:pt x="102" y="0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79" name="Freeform 528">
              <a:extLst>
                <a:ext uri="{FF2B5EF4-FFF2-40B4-BE49-F238E27FC236}">
                  <a16:creationId xmlns:a16="http://schemas.microsoft.com/office/drawing/2014/main" id="{3B53425A-3905-42D9-BC43-59B87D14F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2501"/>
              <a:ext cx="480" cy="390"/>
            </a:xfrm>
            <a:custGeom>
              <a:avLst/>
              <a:gdLst>
                <a:gd name="T0" fmla="*/ 0 w 192"/>
                <a:gd name="T1" fmla="*/ 0 h 146"/>
                <a:gd name="T2" fmla="*/ 0 w 192"/>
                <a:gd name="T3" fmla="*/ 3318 h 146"/>
                <a:gd name="T4" fmla="*/ 83 w 192"/>
                <a:gd name="T5" fmla="*/ 4026 h 146"/>
                <a:gd name="T6" fmla="*/ 833 w 192"/>
                <a:gd name="T7" fmla="*/ 6614 h 146"/>
                <a:gd name="T8" fmla="*/ 1563 w 192"/>
                <a:gd name="T9" fmla="*/ 7378 h 146"/>
                <a:gd name="T10" fmla="*/ 1645 w 192"/>
                <a:gd name="T11" fmla="*/ 7071 h 146"/>
                <a:gd name="T12" fmla="*/ 1250 w 192"/>
                <a:gd name="T13" fmla="*/ 6002 h 146"/>
                <a:gd name="T14" fmla="*/ 833 w 192"/>
                <a:gd name="T15" fmla="*/ 4082 h 146"/>
                <a:gd name="T16" fmla="*/ 908 w 192"/>
                <a:gd name="T17" fmla="*/ 1985 h 146"/>
                <a:gd name="T18" fmla="*/ 1770 w 192"/>
                <a:gd name="T19" fmla="*/ 1071 h 146"/>
                <a:gd name="T20" fmla="*/ 2345 w 192"/>
                <a:gd name="T21" fmla="*/ 1162 h 146"/>
                <a:gd name="T22" fmla="*/ 2970 w 192"/>
                <a:gd name="T23" fmla="*/ 1528 h 146"/>
                <a:gd name="T24" fmla="*/ 3363 w 192"/>
                <a:gd name="T25" fmla="*/ 1942 h 146"/>
                <a:gd name="T26" fmla="*/ 3800 w 192"/>
                <a:gd name="T27" fmla="*/ 1768 h 146"/>
                <a:gd name="T28" fmla="*/ 4688 w 192"/>
                <a:gd name="T29" fmla="*/ 1528 h 146"/>
                <a:gd name="T30" fmla="*/ 4970 w 192"/>
                <a:gd name="T31" fmla="*/ 1827 h 146"/>
                <a:gd name="T32" fmla="*/ 5125 w 192"/>
                <a:gd name="T33" fmla="*/ 1221 h 146"/>
                <a:gd name="T34" fmla="*/ 5938 w 192"/>
                <a:gd name="T35" fmla="*/ 857 h 146"/>
                <a:gd name="T36" fmla="*/ 6408 w 192"/>
                <a:gd name="T37" fmla="*/ 970 h 146"/>
                <a:gd name="T38" fmla="*/ 6720 w 192"/>
                <a:gd name="T39" fmla="*/ 1221 h 146"/>
                <a:gd name="T40" fmla="*/ 7033 w 192"/>
                <a:gd name="T41" fmla="*/ 1071 h 146"/>
                <a:gd name="T42" fmla="*/ 6958 w 192"/>
                <a:gd name="T43" fmla="*/ 1221 h 146"/>
                <a:gd name="T44" fmla="*/ 7500 w 192"/>
                <a:gd name="T45" fmla="*/ 0 h 146"/>
                <a:gd name="T46" fmla="*/ 0 w 192"/>
                <a:gd name="T47" fmla="*/ 0 h 1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92" h="146">
                  <a:moveTo>
                    <a:pt x="0" y="0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0"/>
                    <a:pt x="1" y="74"/>
                    <a:pt x="2" y="79"/>
                  </a:cubicBezTo>
                  <a:cubicBezTo>
                    <a:pt x="6" y="97"/>
                    <a:pt x="11" y="115"/>
                    <a:pt x="21" y="130"/>
                  </a:cubicBezTo>
                  <a:cubicBezTo>
                    <a:pt x="25" y="138"/>
                    <a:pt x="31" y="145"/>
                    <a:pt x="40" y="145"/>
                  </a:cubicBezTo>
                  <a:cubicBezTo>
                    <a:pt x="48" y="146"/>
                    <a:pt x="45" y="143"/>
                    <a:pt x="42" y="139"/>
                  </a:cubicBezTo>
                  <a:cubicBezTo>
                    <a:pt x="37" y="133"/>
                    <a:pt x="35" y="126"/>
                    <a:pt x="32" y="118"/>
                  </a:cubicBezTo>
                  <a:cubicBezTo>
                    <a:pt x="27" y="106"/>
                    <a:pt x="22" y="94"/>
                    <a:pt x="21" y="80"/>
                  </a:cubicBezTo>
                  <a:cubicBezTo>
                    <a:pt x="20" y="68"/>
                    <a:pt x="18" y="50"/>
                    <a:pt x="23" y="39"/>
                  </a:cubicBezTo>
                  <a:cubicBezTo>
                    <a:pt x="26" y="30"/>
                    <a:pt x="36" y="23"/>
                    <a:pt x="45" y="21"/>
                  </a:cubicBezTo>
                  <a:cubicBezTo>
                    <a:pt x="52" y="19"/>
                    <a:pt x="55" y="20"/>
                    <a:pt x="60" y="23"/>
                  </a:cubicBezTo>
                  <a:cubicBezTo>
                    <a:pt x="65" y="26"/>
                    <a:pt x="71" y="27"/>
                    <a:pt x="76" y="30"/>
                  </a:cubicBezTo>
                  <a:cubicBezTo>
                    <a:pt x="80" y="33"/>
                    <a:pt x="81" y="37"/>
                    <a:pt x="86" y="38"/>
                  </a:cubicBezTo>
                  <a:cubicBezTo>
                    <a:pt x="91" y="40"/>
                    <a:pt x="92" y="38"/>
                    <a:pt x="97" y="35"/>
                  </a:cubicBezTo>
                  <a:cubicBezTo>
                    <a:pt x="103" y="30"/>
                    <a:pt x="113" y="27"/>
                    <a:pt x="120" y="30"/>
                  </a:cubicBezTo>
                  <a:cubicBezTo>
                    <a:pt x="123" y="32"/>
                    <a:pt x="126" y="33"/>
                    <a:pt x="127" y="36"/>
                  </a:cubicBezTo>
                  <a:cubicBezTo>
                    <a:pt x="126" y="33"/>
                    <a:pt x="129" y="26"/>
                    <a:pt x="131" y="24"/>
                  </a:cubicBezTo>
                  <a:cubicBezTo>
                    <a:pt x="136" y="17"/>
                    <a:pt x="145" y="17"/>
                    <a:pt x="152" y="17"/>
                  </a:cubicBezTo>
                  <a:cubicBezTo>
                    <a:pt x="156" y="17"/>
                    <a:pt x="160" y="18"/>
                    <a:pt x="164" y="19"/>
                  </a:cubicBezTo>
                  <a:cubicBezTo>
                    <a:pt x="167" y="20"/>
                    <a:pt x="169" y="22"/>
                    <a:pt x="172" y="24"/>
                  </a:cubicBezTo>
                  <a:cubicBezTo>
                    <a:pt x="175" y="25"/>
                    <a:pt x="181" y="26"/>
                    <a:pt x="180" y="21"/>
                  </a:cubicBezTo>
                  <a:cubicBezTo>
                    <a:pt x="178" y="24"/>
                    <a:pt x="178" y="24"/>
                    <a:pt x="178" y="24"/>
                  </a:cubicBezTo>
                  <a:cubicBezTo>
                    <a:pt x="172" y="14"/>
                    <a:pt x="184" y="7"/>
                    <a:pt x="19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80" name="Freeform 529">
              <a:extLst>
                <a:ext uri="{FF2B5EF4-FFF2-40B4-BE49-F238E27FC236}">
                  <a16:creationId xmlns:a16="http://schemas.microsoft.com/office/drawing/2014/main" id="{A5A1ACCD-4C41-47BF-8FB5-636065242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541"/>
              <a:ext cx="125" cy="200"/>
            </a:xfrm>
            <a:custGeom>
              <a:avLst/>
              <a:gdLst>
                <a:gd name="T0" fmla="*/ 550 w 50"/>
                <a:gd name="T1" fmla="*/ 205 h 75"/>
                <a:gd name="T2" fmla="*/ 50 w 50"/>
                <a:gd name="T3" fmla="*/ 1117 h 75"/>
                <a:gd name="T4" fmla="*/ 208 w 50"/>
                <a:gd name="T5" fmla="*/ 2368 h 75"/>
                <a:gd name="T6" fmla="*/ 863 w 50"/>
                <a:gd name="T7" fmla="*/ 3243 h 75"/>
                <a:gd name="T8" fmla="*/ 1958 w 50"/>
                <a:gd name="T9" fmla="*/ 3640 h 75"/>
                <a:gd name="T10" fmla="*/ 1458 w 50"/>
                <a:gd name="T11" fmla="*/ 3336 h 75"/>
                <a:gd name="T12" fmla="*/ 863 w 50"/>
                <a:gd name="T13" fmla="*/ 2424 h 75"/>
                <a:gd name="T14" fmla="*/ 750 w 50"/>
                <a:gd name="T15" fmla="*/ 1613 h 75"/>
                <a:gd name="T16" fmla="*/ 675 w 50"/>
                <a:gd name="T17" fmla="*/ 909 h 75"/>
                <a:gd name="T18" fmla="*/ 988 w 50"/>
                <a:gd name="T19" fmla="*/ 0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0" h="75">
                  <a:moveTo>
                    <a:pt x="14" y="4"/>
                  </a:moveTo>
                  <a:cubicBezTo>
                    <a:pt x="8" y="11"/>
                    <a:pt x="3" y="13"/>
                    <a:pt x="1" y="22"/>
                  </a:cubicBezTo>
                  <a:cubicBezTo>
                    <a:pt x="0" y="30"/>
                    <a:pt x="3" y="40"/>
                    <a:pt x="5" y="47"/>
                  </a:cubicBezTo>
                  <a:cubicBezTo>
                    <a:pt x="7" y="57"/>
                    <a:pt x="13" y="61"/>
                    <a:pt x="22" y="64"/>
                  </a:cubicBezTo>
                  <a:cubicBezTo>
                    <a:pt x="31" y="68"/>
                    <a:pt x="41" y="75"/>
                    <a:pt x="50" y="72"/>
                  </a:cubicBezTo>
                  <a:cubicBezTo>
                    <a:pt x="45" y="72"/>
                    <a:pt x="41" y="70"/>
                    <a:pt x="37" y="66"/>
                  </a:cubicBezTo>
                  <a:cubicBezTo>
                    <a:pt x="33" y="60"/>
                    <a:pt x="26" y="54"/>
                    <a:pt x="22" y="48"/>
                  </a:cubicBezTo>
                  <a:cubicBezTo>
                    <a:pt x="19" y="43"/>
                    <a:pt x="20" y="37"/>
                    <a:pt x="19" y="32"/>
                  </a:cubicBezTo>
                  <a:cubicBezTo>
                    <a:pt x="18" y="27"/>
                    <a:pt x="16" y="23"/>
                    <a:pt x="17" y="18"/>
                  </a:cubicBezTo>
                  <a:cubicBezTo>
                    <a:pt x="18" y="15"/>
                    <a:pt x="23" y="2"/>
                    <a:pt x="25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81" name="Freeform 530">
              <a:extLst>
                <a:ext uri="{FF2B5EF4-FFF2-40B4-BE49-F238E27FC236}">
                  <a16:creationId xmlns:a16="http://schemas.microsoft.com/office/drawing/2014/main" id="{189C0FE4-5A79-40EA-A67A-A8DB9A804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2560"/>
              <a:ext cx="26" cy="45"/>
            </a:xfrm>
            <a:custGeom>
              <a:avLst/>
              <a:gdLst>
                <a:gd name="T0" fmla="*/ 0 w 10"/>
                <a:gd name="T1" fmla="*/ 148 h 17"/>
                <a:gd name="T2" fmla="*/ 283 w 10"/>
                <a:gd name="T3" fmla="*/ 834 h 17"/>
                <a:gd name="T4" fmla="*/ 460 w 10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7">
                  <a:moveTo>
                    <a:pt x="0" y="3"/>
                  </a:moveTo>
                  <a:cubicBezTo>
                    <a:pt x="3" y="8"/>
                    <a:pt x="1" y="13"/>
                    <a:pt x="6" y="17"/>
                  </a:cubicBezTo>
                  <a:cubicBezTo>
                    <a:pt x="10" y="12"/>
                    <a:pt x="9" y="6"/>
                    <a:pt x="10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82" name="Freeform 531">
              <a:extLst>
                <a:ext uri="{FF2B5EF4-FFF2-40B4-BE49-F238E27FC236}">
                  <a16:creationId xmlns:a16="http://schemas.microsoft.com/office/drawing/2014/main" id="{E4D05902-BCC1-4795-A566-0C1D02575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2704"/>
              <a:ext cx="140" cy="205"/>
            </a:xfrm>
            <a:custGeom>
              <a:avLst/>
              <a:gdLst>
                <a:gd name="T0" fmla="*/ 50 w 56"/>
                <a:gd name="T1" fmla="*/ 0 h 77"/>
                <a:gd name="T2" fmla="*/ 208 w 56"/>
                <a:gd name="T3" fmla="*/ 703 h 77"/>
                <a:gd name="T4" fmla="*/ 313 w 56"/>
                <a:gd name="T5" fmla="*/ 1603 h 77"/>
                <a:gd name="T6" fmla="*/ 783 w 56"/>
                <a:gd name="T7" fmla="*/ 3621 h 77"/>
                <a:gd name="T8" fmla="*/ 1333 w 56"/>
                <a:gd name="T9" fmla="*/ 3812 h 77"/>
                <a:gd name="T10" fmla="*/ 1925 w 56"/>
                <a:gd name="T11" fmla="*/ 3565 h 77"/>
                <a:gd name="T12" fmla="*/ 1720 w 56"/>
                <a:gd name="T13" fmla="*/ 3211 h 77"/>
                <a:gd name="T14" fmla="*/ 1175 w 56"/>
                <a:gd name="T15" fmla="*/ 2154 h 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" h="77">
                  <a:moveTo>
                    <a:pt x="1" y="0"/>
                  </a:moveTo>
                  <a:cubicBezTo>
                    <a:pt x="0" y="6"/>
                    <a:pt x="3" y="9"/>
                    <a:pt x="5" y="14"/>
                  </a:cubicBezTo>
                  <a:cubicBezTo>
                    <a:pt x="7" y="20"/>
                    <a:pt x="7" y="26"/>
                    <a:pt x="8" y="32"/>
                  </a:cubicBezTo>
                  <a:cubicBezTo>
                    <a:pt x="9" y="45"/>
                    <a:pt x="8" y="64"/>
                    <a:pt x="20" y="72"/>
                  </a:cubicBezTo>
                  <a:cubicBezTo>
                    <a:pt x="24" y="76"/>
                    <a:pt x="28" y="77"/>
                    <a:pt x="34" y="76"/>
                  </a:cubicBezTo>
                  <a:cubicBezTo>
                    <a:pt x="38" y="75"/>
                    <a:pt x="46" y="74"/>
                    <a:pt x="49" y="71"/>
                  </a:cubicBezTo>
                  <a:cubicBezTo>
                    <a:pt x="56" y="66"/>
                    <a:pt x="47" y="66"/>
                    <a:pt x="44" y="64"/>
                  </a:cubicBezTo>
                  <a:cubicBezTo>
                    <a:pt x="37" y="61"/>
                    <a:pt x="34" y="50"/>
                    <a:pt x="30" y="43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83" name="Freeform 532">
              <a:extLst>
                <a:ext uri="{FF2B5EF4-FFF2-40B4-BE49-F238E27FC236}">
                  <a16:creationId xmlns:a16="http://schemas.microsoft.com/office/drawing/2014/main" id="{857DEC0A-B7EE-47B2-8A9E-BD202B798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2896"/>
              <a:ext cx="162" cy="173"/>
            </a:xfrm>
            <a:custGeom>
              <a:avLst/>
              <a:gdLst>
                <a:gd name="T0" fmla="*/ 262 w 65"/>
                <a:gd name="T1" fmla="*/ 3258 h 65"/>
                <a:gd name="T2" fmla="*/ 262 w 65"/>
                <a:gd name="T3" fmla="*/ 1757 h 65"/>
                <a:gd name="T4" fmla="*/ 653 w 65"/>
                <a:gd name="T5" fmla="*/ 1203 h 65"/>
                <a:gd name="T6" fmla="*/ 1037 w 65"/>
                <a:gd name="T7" fmla="*/ 660 h 65"/>
                <a:gd name="T8" fmla="*/ 2198 w 65"/>
                <a:gd name="T9" fmla="*/ 149 h 65"/>
                <a:gd name="T10" fmla="*/ 2118 w 65"/>
                <a:gd name="T11" fmla="*/ 849 h 65"/>
                <a:gd name="T12" fmla="*/ 962 w 65"/>
                <a:gd name="T13" fmla="*/ 214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65">
                  <a:moveTo>
                    <a:pt x="7" y="65"/>
                  </a:moveTo>
                  <a:cubicBezTo>
                    <a:pt x="0" y="58"/>
                    <a:pt x="3" y="42"/>
                    <a:pt x="7" y="35"/>
                  </a:cubicBezTo>
                  <a:cubicBezTo>
                    <a:pt x="9" y="30"/>
                    <a:pt x="13" y="28"/>
                    <a:pt x="17" y="24"/>
                  </a:cubicBezTo>
                  <a:cubicBezTo>
                    <a:pt x="20" y="21"/>
                    <a:pt x="23" y="16"/>
                    <a:pt x="27" y="13"/>
                  </a:cubicBezTo>
                  <a:cubicBezTo>
                    <a:pt x="33" y="9"/>
                    <a:pt x="50" y="0"/>
                    <a:pt x="57" y="3"/>
                  </a:cubicBezTo>
                  <a:cubicBezTo>
                    <a:pt x="65" y="7"/>
                    <a:pt x="58" y="14"/>
                    <a:pt x="55" y="17"/>
                  </a:cubicBezTo>
                  <a:cubicBezTo>
                    <a:pt x="45" y="28"/>
                    <a:pt x="31" y="31"/>
                    <a:pt x="25" y="43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84" name="Freeform 533">
              <a:extLst>
                <a:ext uri="{FF2B5EF4-FFF2-40B4-BE49-F238E27FC236}">
                  <a16:creationId xmlns:a16="http://schemas.microsoft.com/office/drawing/2014/main" id="{41C64203-92BC-46C5-8A66-D2013D80D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2800"/>
              <a:ext cx="295" cy="288"/>
            </a:xfrm>
            <a:custGeom>
              <a:avLst/>
              <a:gdLst>
                <a:gd name="T0" fmla="*/ 4613 w 118"/>
                <a:gd name="T1" fmla="*/ 3128 h 108"/>
                <a:gd name="T2" fmla="*/ 3720 w 118"/>
                <a:gd name="T3" fmla="*/ 1272 h 108"/>
                <a:gd name="T4" fmla="*/ 3283 w 118"/>
                <a:gd name="T5" fmla="*/ 605 h 108"/>
                <a:gd name="T6" fmla="*/ 3050 w 118"/>
                <a:gd name="T7" fmla="*/ 307 h 108"/>
                <a:gd name="T8" fmla="*/ 2158 w 118"/>
                <a:gd name="T9" fmla="*/ 853 h 108"/>
                <a:gd name="T10" fmla="*/ 1300 w 118"/>
                <a:gd name="T11" fmla="*/ 1421 h 108"/>
                <a:gd name="T12" fmla="*/ 470 w 118"/>
                <a:gd name="T13" fmla="*/ 2027 h 108"/>
                <a:gd name="T14" fmla="*/ 158 w 118"/>
                <a:gd name="T15" fmla="*/ 2483 h 108"/>
                <a:gd name="T16" fmla="*/ 1063 w 118"/>
                <a:gd name="T17" fmla="*/ 3128 h 108"/>
                <a:gd name="T18" fmla="*/ 2033 w 118"/>
                <a:gd name="T19" fmla="*/ 3699 h 108"/>
                <a:gd name="T20" fmla="*/ 2625 w 118"/>
                <a:gd name="T21" fmla="*/ 4608 h 108"/>
                <a:gd name="T22" fmla="*/ 3175 w 118"/>
                <a:gd name="T23" fmla="*/ 5368 h 108"/>
                <a:gd name="T24" fmla="*/ 4220 w 118"/>
                <a:gd name="T25" fmla="*/ 4800 h 108"/>
                <a:gd name="T26" fmla="*/ 4583 w 118"/>
                <a:gd name="T27" fmla="*/ 4403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8" h="108">
                  <a:moveTo>
                    <a:pt x="118" y="62"/>
                  </a:moveTo>
                  <a:cubicBezTo>
                    <a:pt x="111" y="49"/>
                    <a:pt x="106" y="36"/>
                    <a:pt x="95" y="25"/>
                  </a:cubicBezTo>
                  <a:cubicBezTo>
                    <a:pt x="93" y="23"/>
                    <a:pt x="87" y="14"/>
                    <a:pt x="84" y="12"/>
                  </a:cubicBezTo>
                  <a:cubicBezTo>
                    <a:pt x="80" y="10"/>
                    <a:pt x="81" y="9"/>
                    <a:pt x="78" y="6"/>
                  </a:cubicBezTo>
                  <a:cubicBezTo>
                    <a:pt x="69" y="0"/>
                    <a:pt x="61" y="10"/>
                    <a:pt x="55" y="17"/>
                  </a:cubicBezTo>
                  <a:cubicBezTo>
                    <a:pt x="49" y="23"/>
                    <a:pt x="42" y="27"/>
                    <a:pt x="33" y="28"/>
                  </a:cubicBezTo>
                  <a:cubicBezTo>
                    <a:pt x="23" y="30"/>
                    <a:pt x="20" y="35"/>
                    <a:pt x="12" y="40"/>
                  </a:cubicBezTo>
                  <a:cubicBezTo>
                    <a:pt x="7" y="43"/>
                    <a:pt x="0" y="42"/>
                    <a:pt x="4" y="49"/>
                  </a:cubicBezTo>
                  <a:cubicBezTo>
                    <a:pt x="7" y="55"/>
                    <a:pt x="21" y="60"/>
                    <a:pt x="27" y="62"/>
                  </a:cubicBezTo>
                  <a:cubicBezTo>
                    <a:pt x="35" y="66"/>
                    <a:pt x="44" y="67"/>
                    <a:pt x="52" y="73"/>
                  </a:cubicBezTo>
                  <a:cubicBezTo>
                    <a:pt x="58" y="78"/>
                    <a:pt x="63" y="85"/>
                    <a:pt x="67" y="91"/>
                  </a:cubicBezTo>
                  <a:cubicBezTo>
                    <a:pt x="71" y="96"/>
                    <a:pt x="75" y="105"/>
                    <a:pt x="81" y="106"/>
                  </a:cubicBezTo>
                  <a:cubicBezTo>
                    <a:pt x="89" y="108"/>
                    <a:pt x="101" y="98"/>
                    <a:pt x="108" y="95"/>
                  </a:cubicBezTo>
                  <a:cubicBezTo>
                    <a:pt x="110" y="93"/>
                    <a:pt x="117" y="91"/>
                    <a:pt x="117" y="87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85" name="Freeform 534">
              <a:extLst>
                <a:ext uri="{FF2B5EF4-FFF2-40B4-BE49-F238E27FC236}">
                  <a16:creationId xmlns:a16="http://schemas.microsoft.com/office/drawing/2014/main" id="{6E60C3ED-1E71-494D-80FB-68316AF6E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2501"/>
              <a:ext cx="245" cy="475"/>
            </a:xfrm>
            <a:custGeom>
              <a:avLst/>
              <a:gdLst>
                <a:gd name="T0" fmla="*/ 2708 w 98"/>
                <a:gd name="T1" fmla="*/ 2890 h 178"/>
                <a:gd name="T2" fmla="*/ 2938 w 98"/>
                <a:gd name="T3" fmla="*/ 1574 h 178"/>
                <a:gd name="T4" fmla="*/ 3750 w 98"/>
                <a:gd name="T5" fmla="*/ 93 h 178"/>
                <a:gd name="T6" fmla="*/ 3833 w 98"/>
                <a:gd name="T7" fmla="*/ 0 h 178"/>
                <a:gd name="T8" fmla="*/ 1925 w 98"/>
                <a:gd name="T9" fmla="*/ 0 h 178"/>
                <a:gd name="T10" fmla="*/ 1845 w 98"/>
                <a:gd name="T11" fmla="*/ 456 h 178"/>
                <a:gd name="T12" fmla="*/ 1458 w 98"/>
                <a:gd name="T13" fmla="*/ 1574 h 178"/>
                <a:gd name="T14" fmla="*/ 908 w 98"/>
                <a:gd name="T15" fmla="*/ 3803 h 178"/>
                <a:gd name="T16" fmla="*/ 675 w 98"/>
                <a:gd name="T17" fmla="*/ 5476 h 178"/>
                <a:gd name="T18" fmla="*/ 0 w 98"/>
                <a:gd name="T19" fmla="*/ 7200 h 178"/>
                <a:gd name="T20" fmla="*/ 988 w 98"/>
                <a:gd name="T21" fmla="*/ 7448 h 178"/>
                <a:gd name="T22" fmla="*/ 1533 w 98"/>
                <a:gd name="T23" fmla="*/ 8361 h 178"/>
                <a:gd name="T24" fmla="*/ 1770 w 98"/>
                <a:gd name="T25" fmla="*/ 8929 h 178"/>
                <a:gd name="T26" fmla="*/ 2970 w 98"/>
                <a:gd name="T27" fmla="*/ 8211 h 178"/>
                <a:gd name="T28" fmla="*/ 2738 w 98"/>
                <a:gd name="T29" fmla="*/ 7357 h 178"/>
                <a:gd name="T30" fmla="*/ 2708 w 98"/>
                <a:gd name="T31" fmla="*/ 6445 h 178"/>
                <a:gd name="T32" fmla="*/ 2708 w 98"/>
                <a:gd name="T33" fmla="*/ 4771 h 178"/>
                <a:gd name="T34" fmla="*/ 2708 w 98"/>
                <a:gd name="T35" fmla="*/ 2890 h 1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8" h="178">
                  <a:moveTo>
                    <a:pt x="69" y="57"/>
                  </a:moveTo>
                  <a:cubicBezTo>
                    <a:pt x="69" y="46"/>
                    <a:pt x="71" y="41"/>
                    <a:pt x="75" y="31"/>
                  </a:cubicBezTo>
                  <a:cubicBezTo>
                    <a:pt x="78" y="21"/>
                    <a:pt x="89" y="10"/>
                    <a:pt x="96" y="2"/>
                  </a:cubicBezTo>
                  <a:cubicBezTo>
                    <a:pt x="97" y="1"/>
                    <a:pt x="97" y="1"/>
                    <a:pt x="98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3"/>
                    <a:pt x="47" y="6"/>
                    <a:pt x="47" y="9"/>
                  </a:cubicBezTo>
                  <a:cubicBezTo>
                    <a:pt x="44" y="17"/>
                    <a:pt x="41" y="23"/>
                    <a:pt x="37" y="31"/>
                  </a:cubicBezTo>
                  <a:cubicBezTo>
                    <a:pt x="29" y="43"/>
                    <a:pt x="27" y="61"/>
                    <a:pt x="23" y="75"/>
                  </a:cubicBezTo>
                  <a:cubicBezTo>
                    <a:pt x="21" y="86"/>
                    <a:pt x="18" y="97"/>
                    <a:pt x="17" y="108"/>
                  </a:cubicBezTo>
                  <a:cubicBezTo>
                    <a:pt x="14" y="123"/>
                    <a:pt x="6" y="130"/>
                    <a:pt x="0" y="142"/>
                  </a:cubicBezTo>
                  <a:cubicBezTo>
                    <a:pt x="9" y="138"/>
                    <a:pt x="20" y="136"/>
                    <a:pt x="25" y="147"/>
                  </a:cubicBezTo>
                  <a:cubicBezTo>
                    <a:pt x="27" y="150"/>
                    <a:pt x="29" y="178"/>
                    <a:pt x="39" y="165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5" y="162"/>
                    <a:pt x="70" y="155"/>
                    <a:pt x="76" y="162"/>
                  </a:cubicBezTo>
                  <a:cubicBezTo>
                    <a:pt x="73" y="158"/>
                    <a:pt x="71" y="149"/>
                    <a:pt x="70" y="145"/>
                  </a:cubicBezTo>
                  <a:cubicBezTo>
                    <a:pt x="69" y="139"/>
                    <a:pt x="69" y="133"/>
                    <a:pt x="69" y="127"/>
                  </a:cubicBezTo>
                  <a:cubicBezTo>
                    <a:pt x="68" y="116"/>
                    <a:pt x="69" y="105"/>
                    <a:pt x="69" y="94"/>
                  </a:cubicBezTo>
                  <a:cubicBezTo>
                    <a:pt x="69" y="82"/>
                    <a:pt x="69" y="68"/>
                    <a:pt x="69" y="57"/>
                  </a:cubicBezTo>
                  <a:close/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86" name="Freeform 535">
              <a:extLst>
                <a:ext uri="{FF2B5EF4-FFF2-40B4-BE49-F238E27FC236}">
                  <a16:creationId xmlns:a16="http://schemas.microsoft.com/office/drawing/2014/main" id="{AEE020DB-F8B8-407A-9C9C-F276C7F75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2571"/>
              <a:ext cx="65" cy="120"/>
            </a:xfrm>
            <a:custGeom>
              <a:avLst/>
              <a:gdLst>
                <a:gd name="T0" fmla="*/ 0 w 26"/>
                <a:gd name="T1" fmla="*/ 2125 h 45"/>
                <a:gd name="T2" fmla="*/ 363 w 26"/>
                <a:gd name="T3" fmla="*/ 1309 h 45"/>
                <a:gd name="T4" fmla="*/ 675 w 26"/>
                <a:gd name="T5" fmla="*/ 661 h 45"/>
                <a:gd name="T6" fmla="*/ 1020 w 26"/>
                <a:gd name="T7" fmla="*/ 0 h 45"/>
                <a:gd name="T8" fmla="*/ 988 w 26"/>
                <a:gd name="T9" fmla="*/ 853 h 45"/>
                <a:gd name="T10" fmla="*/ 238 w 26"/>
                <a:gd name="T11" fmla="*/ 2275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45">
                  <a:moveTo>
                    <a:pt x="0" y="42"/>
                  </a:moveTo>
                  <a:cubicBezTo>
                    <a:pt x="2" y="36"/>
                    <a:pt x="7" y="31"/>
                    <a:pt x="9" y="26"/>
                  </a:cubicBezTo>
                  <a:cubicBezTo>
                    <a:pt x="12" y="21"/>
                    <a:pt x="14" y="18"/>
                    <a:pt x="17" y="13"/>
                  </a:cubicBezTo>
                  <a:cubicBezTo>
                    <a:pt x="20" y="9"/>
                    <a:pt x="22" y="3"/>
                    <a:pt x="26" y="0"/>
                  </a:cubicBezTo>
                  <a:cubicBezTo>
                    <a:pt x="26" y="5"/>
                    <a:pt x="26" y="11"/>
                    <a:pt x="25" y="17"/>
                  </a:cubicBezTo>
                  <a:cubicBezTo>
                    <a:pt x="23" y="27"/>
                    <a:pt x="11" y="36"/>
                    <a:pt x="6" y="45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87" name="Freeform 536">
              <a:extLst>
                <a:ext uri="{FF2B5EF4-FFF2-40B4-BE49-F238E27FC236}">
                  <a16:creationId xmlns:a16="http://schemas.microsoft.com/office/drawing/2014/main" id="{D40D59F7-B9BE-4059-B524-38D5F20F3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" y="2813"/>
              <a:ext cx="183" cy="136"/>
            </a:xfrm>
            <a:custGeom>
              <a:avLst/>
              <a:gdLst>
                <a:gd name="T0" fmla="*/ 0 w 73"/>
                <a:gd name="T1" fmla="*/ 968 h 51"/>
                <a:gd name="T2" fmla="*/ 943 w 73"/>
                <a:gd name="T3" fmla="*/ 1763 h 51"/>
                <a:gd name="T4" fmla="*/ 2093 w 73"/>
                <a:gd name="T5" fmla="*/ 2525 h 51"/>
                <a:gd name="T6" fmla="*/ 2519 w 73"/>
                <a:gd name="T7" fmla="*/ 1421 h 51"/>
                <a:gd name="T8" fmla="*/ 2760 w 73"/>
                <a:gd name="T9" fmla="*/ 56 h 51"/>
                <a:gd name="T10" fmla="*/ 1893 w 73"/>
                <a:gd name="T11" fmla="*/ 456 h 51"/>
                <a:gd name="T12" fmla="*/ 709 w 73"/>
                <a:gd name="T13" fmla="*/ 76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51">
                  <a:moveTo>
                    <a:pt x="0" y="19"/>
                  </a:moveTo>
                  <a:cubicBezTo>
                    <a:pt x="11" y="20"/>
                    <a:pt x="17" y="28"/>
                    <a:pt x="24" y="35"/>
                  </a:cubicBezTo>
                  <a:cubicBezTo>
                    <a:pt x="31" y="41"/>
                    <a:pt x="43" y="51"/>
                    <a:pt x="53" y="50"/>
                  </a:cubicBezTo>
                  <a:cubicBezTo>
                    <a:pt x="63" y="49"/>
                    <a:pt x="61" y="35"/>
                    <a:pt x="64" y="28"/>
                  </a:cubicBezTo>
                  <a:cubicBezTo>
                    <a:pt x="66" y="22"/>
                    <a:pt x="73" y="7"/>
                    <a:pt x="70" y="1"/>
                  </a:cubicBezTo>
                  <a:cubicBezTo>
                    <a:pt x="64" y="0"/>
                    <a:pt x="54" y="7"/>
                    <a:pt x="48" y="9"/>
                  </a:cubicBezTo>
                  <a:cubicBezTo>
                    <a:pt x="38" y="13"/>
                    <a:pt x="29" y="15"/>
                    <a:pt x="18" y="15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88" name="Freeform 537">
              <a:extLst>
                <a:ext uri="{FF2B5EF4-FFF2-40B4-BE49-F238E27FC236}">
                  <a16:creationId xmlns:a16="http://schemas.microsoft.com/office/drawing/2014/main" id="{B0614D7E-EF84-4A85-805A-3315AFAB4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2584"/>
              <a:ext cx="125" cy="376"/>
            </a:xfrm>
            <a:custGeom>
              <a:avLst/>
              <a:gdLst>
                <a:gd name="T0" fmla="*/ 1300 w 50"/>
                <a:gd name="T1" fmla="*/ 0 h 141"/>
                <a:gd name="T2" fmla="*/ 125 w 50"/>
                <a:gd name="T3" fmla="*/ 4643 h 141"/>
                <a:gd name="T4" fmla="*/ 363 w 50"/>
                <a:gd name="T5" fmla="*/ 6883 h 141"/>
                <a:gd name="T6" fmla="*/ 1533 w 50"/>
                <a:gd name="T7" fmla="*/ 5917 h 141"/>
                <a:gd name="T8" fmla="*/ 1875 w 50"/>
                <a:gd name="T9" fmla="*/ 5256 h 141"/>
                <a:gd name="T10" fmla="*/ 1875 w 50"/>
                <a:gd name="T11" fmla="*/ 4949 h 141"/>
                <a:gd name="T12" fmla="*/ 1563 w 50"/>
                <a:gd name="T13" fmla="*/ 4189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41">
                  <a:moveTo>
                    <a:pt x="33" y="0"/>
                  </a:moveTo>
                  <a:cubicBezTo>
                    <a:pt x="24" y="14"/>
                    <a:pt x="4" y="75"/>
                    <a:pt x="3" y="92"/>
                  </a:cubicBezTo>
                  <a:cubicBezTo>
                    <a:pt x="1" y="114"/>
                    <a:pt x="0" y="130"/>
                    <a:pt x="9" y="136"/>
                  </a:cubicBezTo>
                  <a:cubicBezTo>
                    <a:pt x="16" y="141"/>
                    <a:pt x="33" y="122"/>
                    <a:pt x="39" y="117"/>
                  </a:cubicBezTo>
                  <a:cubicBezTo>
                    <a:pt x="43" y="113"/>
                    <a:pt x="46" y="110"/>
                    <a:pt x="48" y="104"/>
                  </a:cubicBezTo>
                  <a:cubicBezTo>
                    <a:pt x="50" y="99"/>
                    <a:pt x="50" y="102"/>
                    <a:pt x="48" y="98"/>
                  </a:cubicBezTo>
                  <a:cubicBezTo>
                    <a:pt x="45" y="93"/>
                    <a:pt x="39" y="91"/>
                    <a:pt x="40" y="83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89" name="Freeform 538">
              <a:extLst>
                <a:ext uri="{FF2B5EF4-FFF2-40B4-BE49-F238E27FC236}">
                  <a16:creationId xmlns:a16="http://schemas.microsoft.com/office/drawing/2014/main" id="{31ACC8CA-0F55-43EC-8ABB-41DE11255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2827"/>
              <a:ext cx="160" cy="296"/>
            </a:xfrm>
            <a:custGeom>
              <a:avLst/>
              <a:gdLst>
                <a:gd name="T0" fmla="*/ 0 w 64"/>
                <a:gd name="T1" fmla="*/ 2581 h 111"/>
                <a:gd name="T2" fmla="*/ 988 w 64"/>
                <a:gd name="T3" fmla="*/ 1877 h 111"/>
                <a:gd name="T4" fmla="*/ 988 w 64"/>
                <a:gd name="T5" fmla="*/ 512 h 111"/>
                <a:gd name="T6" fmla="*/ 2000 w 64"/>
                <a:gd name="T7" fmla="*/ 909 h 111"/>
                <a:gd name="T8" fmla="*/ 2500 w 64"/>
                <a:gd name="T9" fmla="*/ 2125 h 111"/>
                <a:gd name="T10" fmla="*/ 1875 w 64"/>
                <a:gd name="T11" fmla="*/ 3491 h 111"/>
                <a:gd name="T12" fmla="*/ 1375 w 64"/>
                <a:gd name="T13" fmla="*/ 5611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111">
                  <a:moveTo>
                    <a:pt x="0" y="51"/>
                  </a:moveTo>
                  <a:cubicBezTo>
                    <a:pt x="9" y="52"/>
                    <a:pt x="21" y="45"/>
                    <a:pt x="25" y="37"/>
                  </a:cubicBezTo>
                  <a:cubicBezTo>
                    <a:pt x="29" y="29"/>
                    <a:pt x="20" y="17"/>
                    <a:pt x="25" y="10"/>
                  </a:cubicBezTo>
                  <a:cubicBezTo>
                    <a:pt x="31" y="0"/>
                    <a:pt x="47" y="12"/>
                    <a:pt x="51" y="18"/>
                  </a:cubicBezTo>
                  <a:cubicBezTo>
                    <a:pt x="57" y="26"/>
                    <a:pt x="62" y="33"/>
                    <a:pt x="64" y="42"/>
                  </a:cubicBezTo>
                  <a:cubicBezTo>
                    <a:pt x="51" y="31"/>
                    <a:pt x="48" y="62"/>
                    <a:pt x="48" y="69"/>
                  </a:cubicBezTo>
                  <a:cubicBezTo>
                    <a:pt x="49" y="87"/>
                    <a:pt x="49" y="98"/>
                    <a:pt x="35" y="111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90" name="Freeform 539">
              <a:extLst>
                <a:ext uri="{FF2B5EF4-FFF2-40B4-BE49-F238E27FC236}">
                  <a16:creationId xmlns:a16="http://schemas.microsoft.com/office/drawing/2014/main" id="{AC9A9BF9-6758-45EF-A7B8-FEED6370D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" y="2707"/>
              <a:ext cx="115" cy="141"/>
            </a:xfrm>
            <a:custGeom>
              <a:avLst/>
              <a:gdLst>
                <a:gd name="T0" fmla="*/ 283 w 46"/>
                <a:gd name="T1" fmla="*/ 1112 h 53"/>
                <a:gd name="T2" fmla="*/ 938 w 46"/>
                <a:gd name="T3" fmla="*/ 1202 h 53"/>
                <a:gd name="T4" fmla="*/ 1175 w 46"/>
                <a:gd name="T5" fmla="*/ 452 h 53"/>
                <a:gd name="T6" fmla="*/ 1145 w 46"/>
                <a:gd name="T7" fmla="*/ 0 h 53"/>
                <a:gd name="T8" fmla="*/ 1770 w 46"/>
                <a:gd name="T9" fmla="*/ 1657 h 53"/>
                <a:gd name="T10" fmla="*/ 1563 w 46"/>
                <a:gd name="T11" fmla="*/ 2259 h 53"/>
                <a:gd name="T12" fmla="*/ 783 w 46"/>
                <a:gd name="T13" fmla="*/ 2448 h 53"/>
                <a:gd name="T14" fmla="*/ 0 w 46"/>
                <a:gd name="T15" fmla="*/ 2655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53">
                  <a:moveTo>
                    <a:pt x="7" y="22"/>
                  </a:moveTo>
                  <a:cubicBezTo>
                    <a:pt x="9" y="30"/>
                    <a:pt x="20" y="28"/>
                    <a:pt x="24" y="24"/>
                  </a:cubicBezTo>
                  <a:cubicBezTo>
                    <a:pt x="28" y="20"/>
                    <a:pt x="30" y="15"/>
                    <a:pt x="30" y="9"/>
                  </a:cubicBezTo>
                  <a:cubicBezTo>
                    <a:pt x="30" y="6"/>
                    <a:pt x="28" y="3"/>
                    <a:pt x="29" y="0"/>
                  </a:cubicBezTo>
                  <a:cubicBezTo>
                    <a:pt x="37" y="6"/>
                    <a:pt x="43" y="23"/>
                    <a:pt x="45" y="33"/>
                  </a:cubicBezTo>
                  <a:cubicBezTo>
                    <a:pt x="46" y="38"/>
                    <a:pt x="45" y="42"/>
                    <a:pt x="40" y="45"/>
                  </a:cubicBezTo>
                  <a:cubicBezTo>
                    <a:pt x="34" y="48"/>
                    <a:pt x="26" y="48"/>
                    <a:pt x="20" y="49"/>
                  </a:cubicBezTo>
                  <a:cubicBezTo>
                    <a:pt x="13" y="50"/>
                    <a:pt x="7" y="52"/>
                    <a:pt x="0" y="53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91" name="Freeform 540">
              <a:extLst>
                <a:ext uri="{FF2B5EF4-FFF2-40B4-BE49-F238E27FC236}">
                  <a16:creationId xmlns:a16="http://schemas.microsoft.com/office/drawing/2014/main" id="{9D59C440-8FE4-4A5A-BE61-6420C3B32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2957"/>
              <a:ext cx="193" cy="240"/>
            </a:xfrm>
            <a:custGeom>
              <a:avLst/>
              <a:gdLst>
                <a:gd name="T0" fmla="*/ 2444 w 77"/>
                <a:gd name="T1" fmla="*/ 0 h 90"/>
                <a:gd name="T2" fmla="*/ 1389 w 77"/>
                <a:gd name="T3" fmla="*/ 56 h 90"/>
                <a:gd name="T4" fmla="*/ 554 w 77"/>
                <a:gd name="T5" fmla="*/ 456 h 90"/>
                <a:gd name="T6" fmla="*/ 363 w 77"/>
                <a:gd name="T7" fmla="*/ 2731 h 90"/>
                <a:gd name="T8" fmla="*/ 910 w 77"/>
                <a:gd name="T9" fmla="*/ 3789 h 90"/>
                <a:gd name="T10" fmla="*/ 1777 w 77"/>
                <a:gd name="T11" fmla="*/ 4245 h 90"/>
                <a:gd name="T12" fmla="*/ 2644 w 77"/>
                <a:gd name="T13" fmla="*/ 4245 h 90"/>
                <a:gd name="T14" fmla="*/ 3040 w 77"/>
                <a:gd name="T15" fmla="*/ 2368 h 90"/>
                <a:gd name="T16" fmla="*/ 2489 w 77"/>
                <a:gd name="T17" fmla="*/ 3549 h 90"/>
                <a:gd name="T18" fmla="*/ 1306 w 77"/>
                <a:gd name="T19" fmla="*/ 2731 h 90"/>
                <a:gd name="T20" fmla="*/ 2048 w 77"/>
                <a:gd name="T21" fmla="*/ 968 h 90"/>
                <a:gd name="T22" fmla="*/ 2882 w 77"/>
                <a:gd name="T23" fmla="*/ 547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" h="90">
                  <a:moveTo>
                    <a:pt x="62" y="0"/>
                  </a:moveTo>
                  <a:cubicBezTo>
                    <a:pt x="54" y="3"/>
                    <a:pt x="44" y="0"/>
                    <a:pt x="35" y="1"/>
                  </a:cubicBezTo>
                  <a:cubicBezTo>
                    <a:pt x="26" y="2"/>
                    <a:pt x="21" y="2"/>
                    <a:pt x="14" y="9"/>
                  </a:cubicBezTo>
                  <a:cubicBezTo>
                    <a:pt x="0" y="22"/>
                    <a:pt x="6" y="39"/>
                    <a:pt x="9" y="54"/>
                  </a:cubicBezTo>
                  <a:cubicBezTo>
                    <a:pt x="12" y="63"/>
                    <a:pt x="14" y="71"/>
                    <a:pt x="23" y="75"/>
                  </a:cubicBezTo>
                  <a:cubicBezTo>
                    <a:pt x="30" y="79"/>
                    <a:pt x="37" y="82"/>
                    <a:pt x="45" y="84"/>
                  </a:cubicBezTo>
                  <a:cubicBezTo>
                    <a:pt x="52" y="85"/>
                    <a:pt x="61" y="90"/>
                    <a:pt x="67" y="84"/>
                  </a:cubicBezTo>
                  <a:cubicBezTo>
                    <a:pt x="75" y="75"/>
                    <a:pt x="74" y="58"/>
                    <a:pt x="77" y="47"/>
                  </a:cubicBezTo>
                  <a:cubicBezTo>
                    <a:pt x="70" y="52"/>
                    <a:pt x="71" y="64"/>
                    <a:pt x="63" y="70"/>
                  </a:cubicBezTo>
                  <a:cubicBezTo>
                    <a:pt x="51" y="77"/>
                    <a:pt x="36" y="66"/>
                    <a:pt x="33" y="54"/>
                  </a:cubicBezTo>
                  <a:cubicBezTo>
                    <a:pt x="29" y="41"/>
                    <a:pt x="35" y="19"/>
                    <a:pt x="52" y="19"/>
                  </a:cubicBezTo>
                  <a:cubicBezTo>
                    <a:pt x="62" y="19"/>
                    <a:pt x="72" y="26"/>
                    <a:pt x="73" y="11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92" name="Freeform 541">
              <a:extLst>
                <a:ext uri="{FF2B5EF4-FFF2-40B4-BE49-F238E27FC236}">
                  <a16:creationId xmlns:a16="http://schemas.microsoft.com/office/drawing/2014/main" id="{3C030171-30A7-46A3-81E0-52F2B5895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2635"/>
              <a:ext cx="138" cy="253"/>
            </a:xfrm>
            <a:custGeom>
              <a:avLst/>
              <a:gdLst>
                <a:gd name="T0" fmla="*/ 1623 w 55"/>
                <a:gd name="T1" fmla="*/ 0 h 95"/>
                <a:gd name="T2" fmla="*/ 1623 w 55"/>
                <a:gd name="T3" fmla="*/ 3475 h 95"/>
                <a:gd name="T4" fmla="*/ 0 w 55"/>
                <a:gd name="T5" fmla="*/ 4780 h 95"/>
                <a:gd name="T6" fmla="*/ 472 w 55"/>
                <a:gd name="T7" fmla="*/ 511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95">
                  <a:moveTo>
                    <a:pt x="41" y="0"/>
                  </a:moveTo>
                  <a:cubicBezTo>
                    <a:pt x="50" y="20"/>
                    <a:pt x="55" y="51"/>
                    <a:pt x="41" y="69"/>
                  </a:cubicBezTo>
                  <a:cubicBezTo>
                    <a:pt x="26" y="87"/>
                    <a:pt x="0" y="95"/>
                    <a:pt x="0" y="95"/>
                  </a:cubicBezTo>
                  <a:cubicBezTo>
                    <a:pt x="12" y="10"/>
                    <a:pt x="12" y="10"/>
                    <a:pt x="12" y="1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93" name="Freeform 542">
              <a:extLst>
                <a:ext uri="{FF2B5EF4-FFF2-40B4-BE49-F238E27FC236}">
                  <a16:creationId xmlns:a16="http://schemas.microsoft.com/office/drawing/2014/main" id="{D34B843A-D34C-4675-BFB7-CB1168CA0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2707"/>
              <a:ext cx="132" cy="194"/>
            </a:xfrm>
            <a:custGeom>
              <a:avLst/>
              <a:gdLst>
                <a:gd name="T0" fmla="*/ 0 w 53"/>
                <a:gd name="T1" fmla="*/ 1539 h 73"/>
                <a:gd name="T2" fmla="*/ 1078 w 53"/>
                <a:gd name="T3" fmla="*/ 2049 h 73"/>
                <a:gd name="T4" fmla="*/ 1626 w 53"/>
                <a:gd name="T5" fmla="*/ 1292 h 73"/>
                <a:gd name="T6" fmla="*/ 1731 w 53"/>
                <a:gd name="T7" fmla="*/ 0 h 73"/>
                <a:gd name="T8" fmla="*/ 1930 w 53"/>
                <a:gd name="T9" fmla="*/ 1836 h 73"/>
                <a:gd name="T10" fmla="*/ 1577 w 53"/>
                <a:gd name="T11" fmla="*/ 3136 h 73"/>
                <a:gd name="T12" fmla="*/ 1036 w 53"/>
                <a:gd name="T13" fmla="*/ 3588 h 73"/>
                <a:gd name="T14" fmla="*/ 620 w 53"/>
                <a:gd name="T15" fmla="*/ 3093 h 73"/>
                <a:gd name="T16" fmla="*/ 0 w 53"/>
                <a:gd name="T17" fmla="*/ 2139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73">
                  <a:moveTo>
                    <a:pt x="0" y="31"/>
                  </a:moveTo>
                  <a:cubicBezTo>
                    <a:pt x="5" y="41"/>
                    <a:pt x="19" y="47"/>
                    <a:pt x="28" y="41"/>
                  </a:cubicBezTo>
                  <a:cubicBezTo>
                    <a:pt x="34" y="37"/>
                    <a:pt x="40" y="34"/>
                    <a:pt x="42" y="26"/>
                  </a:cubicBezTo>
                  <a:cubicBezTo>
                    <a:pt x="44" y="18"/>
                    <a:pt x="44" y="9"/>
                    <a:pt x="45" y="0"/>
                  </a:cubicBezTo>
                  <a:cubicBezTo>
                    <a:pt x="53" y="8"/>
                    <a:pt x="52" y="26"/>
                    <a:pt x="50" y="37"/>
                  </a:cubicBezTo>
                  <a:cubicBezTo>
                    <a:pt x="48" y="46"/>
                    <a:pt x="45" y="55"/>
                    <a:pt x="41" y="63"/>
                  </a:cubicBezTo>
                  <a:cubicBezTo>
                    <a:pt x="38" y="67"/>
                    <a:pt x="32" y="73"/>
                    <a:pt x="27" y="72"/>
                  </a:cubicBezTo>
                  <a:cubicBezTo>
                    <a:pt x="24" y="71"/>
                    <a:pt x="18" y="64"/>
                    <a:pt x="16" y="62"/>
                  </a:cubicBezTo>
                  <a:cubicBezTo>
                    <a:pt x="10" y="56"/>
                    <a:pt x="6" y="48"/>
                    <a:pt x="0" y="43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94" name="Freeform 543">
              <a:extLst>
                <a:ext uri="{FF2B5EF4-FFF2-40B4-BE49-F238E27FC236}">
                  <a16:creationId xmlns:a16="http://schemas.microsoft.com/office/drawing/2014/main" id="{9E24769B-4B73-4F9C-97E3-3B91695A3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3072"/>
              <a:ext cx="240" cy="229"/>
            </a:xfrm>
            <a:custGeom>
              <a:avLst/>
              <a:gdLst>
                <a:gd name="T0" fmla="*/ 595 w 96"/>
                <a:gd name="T1" fmla="*/ 205 h 86"/>
                <a:gd name="T2" fmla="*/ 520 w 96"/>
                <a:gd name="T3" fmla="*/ 908 h 86"/>
                <a:gd name="T4" fmla="*/ 158 w 96"/>
                <a:gd name="T5" fmla="*/ 1419 h 86"/>
                <a:gd name="T6" fmla="*/ 50 w 96"/>
                <a:gd name="T7" fmla="*/ 2056 h 86"/>
                <a:gd name="T8" fmla="*/ 50 w 96"/>
                <a:gd name="T9" fmla="*/ 2815 h 86"/>
                <a:gd name="T10" fmla="*/ 595 w 96"/>
                <a:gd name="T11" fmla="*/ 3816 h 86"/>
                <a:gd name="T12" fmla="*/ 833 w 96"/>
                <a:gd name="T13" fmla="*/ 3816 h 86"/>
                <a:gd name="T14" fmla="*/ 988 w 96"/>
                <a:gd name="T15" fmla="*/ 3965 h 86"/>
                <a:gd name="T16" fmla="*/ 1488 w 96"/>
                <a:gd name="T17" fmla="*/ 4021 h 86"/>
                <a:gd name="T18" fmla="*/ 2470 w 96"/>
                <a:gd name="T19" fmla="*/ 4111 h 86"/>
                <a:gd name="T20" fmla="*/ 3250 w 96"/>
                <a:gd name="T21" fmla="*/ 3211 h 86"/>
                <a:gd name="T22" fmla="*/ 3675 w 96"/>
                <a:gd name="T23" fmla="*/ 1454 h 86"/>
                <a:gd name="T24" fmla="*/ 3675 w 96"/>
                <a:gd name="T25" fmla="*/ 815 h 86"/>
                <a:gd name="T26" fmla="*/ 3095 w 96"/>
                <a:gd name="T27" fmla="*/ 511 h 86"/>
                <a:gd name="T28" fmla="*/ 2500 w 96"/>
                <a:gd name="T29" fmla="*/ 453 h 86"/>
                <a:gd name="T30" fmla="*/ 2863 w 96"/>
                <a:gd name="T31" fmla="*/ 2021 h 86"/>
                <a:gd name="T32" fmla="*/ 2113 w 96"/>
                <a:gd name="T33" fmla="*/ 3169 h 86"/>
                <a:gd name="T34" fmla="*/ 1800 w 96"/>
                <a:gd name="T35" fmla="*/ 2716 h 86"/>
                <a:gd name="T36" fmla="*/ 1688 w 96"/>
                <a:gd name="T37" fmla="*/ 1566 h 86"/>
                <a:gd name="T38" fmla="*/ 1613 w 96"/>
                <a:gd name="T39" fmla="*/ 0 h 8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" h="86">
                  <a:moveTo>
                    <a:pt x="15" y="4"/>
                  </a:moveTo>
                  <a:cubicBezTo>
                    <a:pt x="15" y="9"/>
                    <a:pt x="15" y="13"/>
                    <a:pt x="13" y="18"/>
                  </a:cubicBezTo>
                  <a:cubicBezTo>
                    <a:pt x="11" y="22"/>
                    <a:pt x="7" y="24"/>
                    <a:pt x="4" y="28"/>
                  </a:cubicBezTo>
                  <a:cubicBezTo>
                    <a:pt x="2" y="33"/>
                    <a:pt x="1" y="36"/>
                    <a:pt x="1" y="41"/>
                  </a:cubicBezTo>
                  <a:cubicBezTo>
                    <a:pt x="2" y="47"/>
                    <a:pt x="1" y="50"/>
                    <a:pt x="1" y="56"/>
                  </a:cubicBezTo>
                  <a:cubicBezTo>
                    <a:pt x="0" y="65"/>
                    <a:pt x="6" y="73"/>
                    <a:pt x="15" y="76"/>
                  </a:cubicBezTo>
                  <a:cubicBezTo>
                    <a:pt x="17" y="76"/>
                    <a:pt x="18" y="76"/>
                    <a:pt x="21" y="76"/>
                  </a:cubicBezTo>
                  <a:cubicBezTo>
                    <a:pt x="22" y="77"/>
                    <a:pt x="23" y="79"/>
                    <a:pt x="25" y="79"/>
                  </a:cubicBezTo>
                  <a:cubicBezTo>
                    <a:pt x="29" y="81"/>
                    <a:pt x="34" y="80"/>
                    <a:pt x="38" y="80"/>
                  </a:cubicBezTo>
                  <a:cubicBezTo>
                    <a:pt x="46" y="81"/>
                    <a:pt x="54" y="86"/>
                    <a:pt x="63" y="82"/>
                  </a:cubicBezTo>
                  <a:cubicBezTo>
                    <a:pt x="71" y="79"/>
                    <a:pt x="80" y="72"/>
                    <a:pt x="83" y="64"/>
                  </a:cubicBezTo>
                  <a:cubicBezTo>
                    <a:pt x="88" y="53"/>
                    <a:pt x="92" y="41"/>
                    <a:pt x="94" y="29"/>
                  </a:cubicBezTo>
                  <a:cubicBezTo>
                    <a:pt x="95" y="25"/>
                    <a:pt x="96" y="20"/>
                    <a:pt x="94" y="16"/>
                  </a:cubicBezTo>
                  <a:cubicBezTo>
                    <a:pt x="92" y="10"/>
                    <a:pt x="85" y="13"/>
                    <a:pt x="79" y="10"/>
                  </a:cubicBezTo>
                  <a:cubicBezTo>
                    <a:pt x="75" y="8"/>
                    <a:pt x="67" y="1"/>
                    <a:pt x="64" y="9"/>
                  </a:cubicBezTo>
                  <a:cubicBezTo>
                    <a:pt x="74" y="10"/>
                    <a:pt x="76" y="32"/>
                    <a:pt x="73" y="40"/>
                  </a:cubicBezTo>
                  <a:cubicBezTo>
                    <a:pt x="71" y="47"/>
                    <a:pt x="64" y="63"/>
                    <a:pt x="54" y="63"/>
                  </a:cubicBezTo>
                  <a:cubicBezTo>
                    <a:pt x="48" y="64"/>
                    <a:pt x="47" y="60"/>
                    <a:pt x="46" y="54"/>
                  </a:cubicBezTo>
                  <a:cubicBezTo>
                    <a:pt x="45" y="47"/>
                    <a:pt x="42" y="38"/>
                    <a:pt x="43" y="31"/>
                  </a:cubicBezTo>
                  <a:cubicBezTo>
                    <a:pt x="45" y="24"/>
                    <a:pt x="53" y="2"/>
                    <a:pt x="41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95" name="Freeform 544">
              <a:extLst>
                <a:ext uri="{FF2B5EF4-FFF2-40B4-BE49-F238E27FC236}">
                  <a16:creationId xmlns:a16="http://schemas.microsoft.com/office/drawing/2014/main" id="{576AEB27-89A1-4A95-BE6C-3BAB3451A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2723"/>
              <a:ext cx="190" cy="434"/>
            </a:xfrm>
            <a:custGeom>
              <a:avLst/>
              <a:gdLst>
                <a:gd name="T0" fmla="*/ 395 w 76"/>
                <a:gd name="T1" fmla="*/ 3019 h 163"/>
                <a:gd name="T2" fmla="*/ 1175 w 76"/>
                <a:gd name="T3" fmla="*/ 3509 h 163"/>
                <a:gd name="T4" fmla="*/ 1800 w 76"/>
                <a:gd name="T5" fmla="*/ 2601 h 163"/>
                <a:gd name="T6" fmla="*/ 2083 w 76"/>
                <a:gd name="T7" fmla="*/ 1206 h 163"/>
                <a:gd name="T8" fmla="*/ 2738 w 76"/>
                <a:gd name="T9" fmla="*/ 0 h 163"/>
                <a:gd name="T10" fmla="*/ 2345 w 76"/>
                <a:gd name="T11" fmla="*/ 3057 h 163"/>
                <a:gd name="T12" fmla="*/ 2895 w 76"/>
                <a:gd name="T13" fmla="*/ 3722 h 163"/>
                <a:gd name="T14" fmla="*/ 2345 w 76"/>
                <a:gd name="T15" fmla="*/ 4678 h 163"/>
                <a:gd name="T16" fmla="*/ 1958 w 76"/>
                <a:gd name="T17" fmla="*/ 6529 h 163"/>
                <a:gd name="T18" fmla="*/ 1720 w 76"/>
                <a:gd name="T19" fmla="*/ 8195 h 163"/>
                <a:gd name="T20" fmla="*/ 1095 w 76"/>
                <a:gd name="T21" fmla="*/ 6529 h 163"/>
                <a:gd name="T22" fmla="*/ 470 w 76"/>
                <a:gd name="T23" fmla="*/ 4870 h 163"/>
                <a:gd name="T24" fmla="*/ 0 w 76"/>
                <a:gd name="T25" fmla="*/ 3927 h 1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63">
                  <a:moveTo>
                    <a:pt x="10" y="60"/>
                  </a:moveTo>
                  <a:cubicBezTo>
                    <a:pt x="18" y="62"/>
                    <a:pt x="23" y="67"/>
                    <a:pt x="30" y="70"/>
                  </a:cubicBezTo>
                  <a:cubicBezTo>
                    <a:pt x="44" y="75"/>
                    <a:pt x="44" y="61"/>
                    <a:pt x="46" y="52"/>
                  </a:cubicBezTo>
                  <a:cubicBezTo>
                    <a:pt x="49" y="43"/>
                    <a:pt x="50" y="33"/>
                    <a:pt x="53" y="24"/>
                  </a:cubicBezTo>
                  <a:cubicBezTo>
                    <a:pt x="56" y="13"/>
                    <a:pt x="62" y="8"/>
                    <a:pt x="70" y="0"/>
                  </a:cubicBezTo>
                  <a:cubicBezTo>
                    <a:pt x="59" y="19"/>
                    <a:pt x="57" y="39"/>
                    <a:pt x="60" y="61"/>
                  </a:cubicBezTo>
                  <a:cubicBezTo>
                    <a:pt x="61" y="67"/>
                    <a:pt x="73" y="68"/>
                    <a:pt x="74" y="74"/>
                  </a:cubicBezTo>
                  <a:cubicBezTo>
                    <a:pt x="76" y="83"/>
                    <a:pt x="63" y="87"/>
                    <a:pt x="60" y="93"/>
                  </a:cubicBezTo>
                  <a:cubicBezTo>
                    <a:pt x="54" y="103"/>
                    <a:pt x="52" y="119"/>
                    <a:pt x="50" y="130"/>
                  </a:cubicBezTo>
                  <a:cubicBezTo>
                    <a:pt x="49" y="137"/>
                    <a:pt x="51" y="159"/>
                    <a:pt x="44" y="163"/>
                  </a:cubicBezTo>
                  <a:cubicBezTo>
                    <a:pt x="36" y="157"/>
                    <a:pt x="32" y="138"/>
                    <a:pt x="28" y="130"/>
                  </a:cubicBezTo>
                  <a:cubicBezTo>
                    <a:pt x="24" y="119"/>
                    <a:pt x="19" y="107"/>
                    <a:pt x="12" y="97"/>
                  </a:cubicBezTo>
                  <a:cubicBezTo>
                    <a:pt x="8" y="91"/>
                    <a:pt x="3" y="85"/>
                    <a:pt x="0" y="78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96" name="Freeform 545">
              <a:extLst>
                <a:ext uri="{FF2B5EF4-FFF2-40B4-BE49-F238E27FC236}">
                  <a16:creationId xmlns:a16="http://schemas.microsoft.com/office/drawing/2014/main" id="{40CAE737-31CE-48DC-8B0C-7C9157D00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3184"/>
              <a:ext cx="330" cy="280"/>
            </a:xfrm>
            <a:custGeom>
              <a:avLst/>
              <a:gdLst>
                <a:gd name="T0" fmla="*/ 125 w 132"/>
                <a:gd name="T1" fmla="*/ 56 h 105"/>
                <a:gd name="T2" fmla="*/ 783 w 132"/>
                <a:gd name="T3" fmla="*/ 1672 h 105"/>
                <a:gd name="T4" fmla="*/ 1645 w 132"/>
                <a:gd name="T5" fmla="*/ 1912 h 105"/>
                <a:gd name="T6" fmla="*/ 2395 w 132"/>
                <a:gd name="T7" fmla="*/ 2525 h 105"/>
                <a:gd name="T8" fmla="*/ 1688 w 132"/>
                <a:gd name="T9" fmla="*/ 2581 h 105"/>
                <a:gd name="T10" fmla="*/ 833 w 132"/>
                <a:gd name="T11" fmla="*/ 2675 h 105"/>
                <a:gd name="T12" fmla="*/ 125 w 132"/>
                <a:gd name="T13" fmla="*/ 3640 h 105"/>
                <a:gd name="T14" fmla="*/ 1095 w 132"/>
                <a:gd name="T15" fmla="*/ 4757 h 105"/>
                <a:gd name="T16" fmla="*/ 2000 w 132"/>
                <a:gd name="T17" fmla="*/ 5256 h 105"/>
                <a:gd name="T18" fmla="*/ 1375 w 132"/>
                <a:gd name="T19" fmla="*/ 4245 h 105"/>
                <a:gd name="T20" fmla="*/ 2033 w 132"/>
                <a:gd name="T21" fmla="*/ 3392 h 105"/>
                <a:gd name="T22" fmla="*/ 2550 w 132"/>
                <a:gd name="T23" fmla="*/ 3491 h 105"/>
                <a:gd name="T24" fmla="*/ 3095 w 132"/>
                <a:gd name="T25" fmla="*/ 3584 h 105"/>
                <a:gd name="T26" fmla="*/ 2938 w 132"/>
                <a:gd name="T27" fmla="*/ 4552 h 105"/>
                <a:gd name="T28" fmla="*/ 3250 w 132"/>
                <a:gd name="T29" fmla="*/ 4552 h 105"/>
                <a:gd name="T30" fmla="*/ 3645 w 132"/>
                <a:gd name="T31" fmla="*/ 4608 h 105"/>
                <a:gd name="T32" fmla="*/ 3875 w 132"/>
                <a:gd name="T33" fmla="*/ 4493 h 105"/>
                <a:gd name="T34" fmla="*/ 3833 w 132"/>
                <a:gd name="T35" fmla="*/ 4189 h 105"/>
                <a:gd name="T36" fmla="*/ 3750 w 132"/>
                <a:gd name="T37" fmla="*/ 4003 h 105"/>
                <a:gd name="T38" fmla="*/ 3720 w 132"/>
                <a:gd name="T39" fmla="*/ 3584 h 105"/>
                <a:gd name="T40" fmla="*/ 3438 w 132"/>
                <a:gd name="T41" fmla="*/ 3093 h 105"/>
                <a:gd name="T42" fmla="*/ 3958 w 132"/>
                <a:gd name="T43" fmla="*/ 2675 h 105"/>
                <a:gd name="T44" fmla="*/ 4583 w 132"/>
                <a:gd name="T45" fmla="*/ 3037 h 105"/>
                <a:gd name="T46" fmla="*/ 5158 w 132"/>
                <a:gd name="T47" fmla="*/ 3243 h 105"/>
                <a:gd name="T48" fmla="*/ 4113 w 132"/>
                <a:gd name="T49" fmla="*/ 1672 h 105"/>
                <a:gd name="T50" fmla="*/ 2895 w 132"/>
                <a:gd name="T51" fmla="*/ 760 h 105"/>
                <a:gd name="T52" fmla="*/ 1925 w 132"/>
                <a:gd name="T53" fmla="*/ 547 h 105"/>
                <a:gd name="T54" fmla="*/ 550 w 132"/>
                <a:gd name="T55" fmla="*/ 0 h 10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2" h="105">
                  <a:moveTo>
                    <a:pt x="3" y="1"/>
                  </a:moveTo>
                  <a:cubicBezTo>
                    <a:pt x="0" y="15"/>
                    <a:pt x="4" y="30"/>
                    <a:pt x="20" y="33"/>
                  </a:cubicBezTo>
                  <a:cubicBezTo>
                    <a:pt x="27" y="35"/>
                    <a:pt x="35" y="35"/>
                    <a:pt x="42" y="38"/>
                  </a:cubicBezTo>
                  <a:cubicBezTo>
                    <a:pt x="45" y="40"/>
                    <a:pt x="60" y="46"/>
                    <a:pt x="61" y="50"/>
                  </a:cubicBezTo>
                  <a:cubicBezTo>
                    <a:pt x="63" y="57"/>
                    <a:pt x="48" y="51"/>
                    <a:pt x="43" y="51"/>
                  </a:cubicBezTo>
                  <a:cubicBezTo>
                    <a:pt x="36" y="50"/>
                    <a:pt x="28" y="52"/>
                    <a:pt x="21" y="53"/>
                  </a:cubicBezTo>
                  <a:cubicBezTo>
                    <a:pt x="13" y="56"/>
                    <a:pt x="1" y="63"/>
                    <a:pt x="3" y="72"/>
                  </a:cubicBezTo>
                  <a:cubicBezTo>
                    <a:pt x="4" y="80"/>
                    <a:pt x="19" y="100"/>
                    <a:pt x="28" y="94"/>
                  </a:cubicBezTo>
                  <a:cubicBezTo>
                    <a:pt x="33" y="97"/>
                    <a:pt x="44" y="105"/>
                    <a:pt x="51" y="104"/>
                  </a:cubicBezTo>
                  <a:cubicBezTo>
                    <a:pt x="42" y="98"/>
                    <a:pt x="35" y="97"/>
                    <a:pt x="35" y="84"/>
                  </a:cubicBezTo>
                  <a:cubicBezTo>
                    <a:pt x="36" y="73"/>
                    <a:pt x="41" y="67"/>
                    <a:pt x="52" y="67"/>
                  </a:cubicBezTo>
                  <a:cubicBezTo>
                    <a:pt x="57" y="67"/>
                    <a:pt x="60" y="69"/>
                    <a:pt x="65" y="69"/>
                  </a:cubicBezTo>
                  <a:cubicBezTo>
                    <a:pt x="70" y="70"/>
                    <a:pt x="74" y="69"/>
                    <a:pt x="79" y="71"/>
                  </a:cubicBezTo>
                  <a:cubicBezTo>
                    <a:pt x="90" y="78"/>
                    <a:pt x="81" y="84"/>
                    <a:pt x="75" y="90"/>
                  </a:cubicBezTo>
                  <a:cubicBezTo>
                    <a:pt x="78" y="91"/>
                    <a:pt x="80" y="90"/>
                    <a:pt x="83" y="90"/>
                  </a:cubicBezTo>
                  <a:cubicBezTo>
                    <a:pt x="86" y="90"/>
                    <a:pt x="89" y="92"/>
                    <a:pt x="93" y="91"/>
                  </a:cubicBezTo>
                  <a:cubicBezTo>
                    <a:pt x="95" y="90"/>
                    <a:pt x="97" y="91"/>
                    <a:pt x="99" y="89"/>
                  </a:cubicBezTo>
                  <a:cubicBezTo>
                    <a:pt x="101" y="85"/>
                    <a:pt x="99" y="86"/>
                    <a:pt x="98" y="83"/>
                  </a:cubicBezTo>
                  <a:cubicBezTo>
                    <a:pt x="98" y="82"/>
                    <a:pt x="96" y="80"/>
                    <a:pt x="96" y="79"/>
                  </a:cubicBezTo>
                  <a:cubicBezTo>
                    <a:pt x="95" y="77"/>
                    <a:pt x="96" y="73"/>
                    <a:pt x="95" y="71"/>
                  </a:cubicBezTo>
                  <a:cubicBezTo>
                    <a:pt x="93" y="67"/>
                    <a:pt x="90" y="65"/>
                    <a:pt x="88" y="61"/>
                  </a:cubicBezTo>
                  <a:cubicBezTo>
                    <a:pt x="84" y="49"/>
                    <a:pt x="93" y="48"/>
                    <a:pt x="101" y="53"/>
                  </a:cubicBezTo>
                  <a:cubicBezTo>
                    <a:pt x="106" y="56"/>
                    <a:pt x="111" y="58"/>
                    <a:pt x="117" y="60"/>
                  </a:cubicBezTo>
                  <a:cubicBezTo>
                    <a:pt x="122" y="61"/>
                    <a:pt x="127" y="62"/>
                    <a:pt x="132" y="64"/>
                  </a:cubicBezTo>
                  <a:cubicBezTo>
                    <a:pt x="121" y="61"/>
                    <a:pt x="112" y="41"/>
                    <a:pt x="105" y="33"/>
                  </a:cubicBezTo>
                  <a:cubicBezTo>
                    <a:pt x="96" y="24"/>
                    <a:pt x="87" y="18"/>
                    <a:pt x="74" y="15"/>
                  </a:cubicBezTo>
                  <a:cubicBezTo>
                    <a:pt x="65" y="13"/>
                    <a:pt x="57" y="13"/>
                    <a:pt x="49" y="11"/>
                  </a:cubicBezTo>
                  <a:cubicBezTo>
                    <a:pt x="37" y="8"/>
                    <a:pt x="25" y="5"/>
                    <a:pt x="14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97" name="Freeform 546">
              <a:extLst>
                <a:ext uri="{FF2B5EF4-FFF2-40B4-BE49-F238E27FC236}">
                  <a16:creationId xmlns:a16="http://schemas.microsoft.com/office/drawing/2014/main" id="{5C588402-23F1-4981-9021-A6C3BD578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2931"/>
              <a:ext cx="180" cy="210"/>
            </a:xfrm>
            <a:custGeom>
              <a:avLst/>
              <a:gdLst>
                <a:gd name="T0" fmla="*/ 50 w 72"/>
                <a:gd name="T1" fmla="*/ 1802 h 79"/>
                <a:gd name="T2" fmla="*/ 750 w 72"/>
                <a:gd name="T3" fmla="*/ 205 h 79"/>
                <a:gd name="T4" fmla="*/ 1220 w 72"/>
                <a:gd name="T5" fmla="*/ 452 h 79"/>
                <a:gd name="T6" fmla="*/ 1458 w 72"/>
                <a:gd name="T7" fmla="*/ 1449 h 79"/>
                <a:gd name="T8" fmla="*/ 1613 w 72"/>
                <a:gd name="T9" fmla="*/ 1845 h 79"/>
                <a:gd name="T10" fmla="*/ 2033 w 72"/>
                <a:gd name="T11" fmla="*/ 1802 h 79"/>
                <a:gd name="T12" fmla="*/ 2550 w 72"/>
                <a:gd name="T13" fmla="*/ 1653 h 79"/>
                <a:gd name="T14" fmla="*/ 2583 w 72"/>
                <a:gd name="T15" fmla="*/ 2650 h 79"/>
                <a:gd name="T16" fmla="*/ 1845 w 72"/>
                <a:gd name="T17" fmla="*/ 3434 h 79"/>
                <a:gd name="T18" fmla="*/ 750 w 72"/>
                <a:gd name="T19" fmla="*/ 3703 h 79"/>
                <a:gd name="T20" fmla="*/ 395 w 72"/>
                <a:gd name="T21" fmla="*/ 3102 h 79"/>
                <a:gd name="T22" fmla="*/ 238 w 72"/>
                <a:gd name="T23" fmla="*/ 2198 h 79"/>
                <a:gd name="T24" fmla="*/ 208 w 72"/>
                <a:gd name="T25" fmla="*/ 1688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2" h="79">
                  <a:moveTo>
                    <a:pt x="1" y="36"/>
                  </a:moveTo>
                  <a:cubicBezTo>
                    <a:pt x="0" y="27"/>
                    <a:pt x="12" y="10"/>
                    <a:pt x="19" y="4"/>
                  </a:cubicBezTo>
                  <a:cubicBezTo>
                    <a:pt x="25" y="0"/>
                    <a:pt x="31" y="1"/>
                    <a:pt x="31" y="9"/>
                  </a:cubicBezTo>
                  <a:cubicBezTo>
                    <a:pt x="32" y="17"/>
                    <a:pt x="33" y="23"/>
                    <a:pt x="37" y="29"/>
                  </a:cubicBezTo>
                  <a:cubicBezTo>
                    <a:pt x="38" y="32"/>
                    <a:pt x="39" y="36"/>
                    <a:pt x="41" y="37"/>
                  </a:cubicBezTo>
                  <a:cubicBezTo>
                    <a:pt x="45" y="40"/>
                    <a:pt x="48" y="38"/>
                    <a:pt x="52" y="36"/>
                  </a:cubicBezTo>
                  <a:cubicBezTo>
                    <a:pt x="56" y="35"/>
                    <a:pt x="60" y="31"/>
                    <a:pt x="65" y="33"/>
                  </a:cubicBezTo>
                  <a:cubicBezTo>
                    <a:pt x="72" y="36"/>
                    <a:pt x="69" y="48"/>
                    <a:pt x="66" y="53"/>
                  </a:cubicBezTo>
                  <a:cubicBezTo>
                    <a:pt x="62" y="61"/>
                    <a:pt x="54" y="66"/>
                    <a:pt x="47" y="69"/>
                  </a:cubicBezTo>
                  <a:cubicBezTo>
                    <a:pt x="38" y="72"/>
                    <a:pt x="27" y="79"/>
                    <a:pt x="19" y="74"/>
                  </a:cubicBezTo>
                  <a:cubicBezTo>
                    <a:pt x="15" y="70"/>
                    <a:pt x="13" y="66"/>
                    <a:pt x="10" y="62"/>
                  </a:cubicBezTo>
                  <a:cubicBezTo>
                    <a:pt x="7" y="55"/>
                    <a:pt x="6" y="51"/>
                    <a:pt x="6" y="44"/>
                  </a:cubicBezTo>
                  <a:cubicBezTo>
                    <a:pt x="6" y="40"/>
                    <a:pt x="5" y="38"/>
                    <a:pt x="5" y="34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98" name="Freeform 547">
              <a:extLst>
                <a:ext uri="{FF2B5EF4-FFF2-40B4-BE49-F238E27FC236}">
                  <a16:creationId xmlns:a16="http://schemas.microsoft.com/office/drawing/2014/main" id="{267A9A88-F44F-448F-AC39-EC1DCC1B9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2672"/>
              <a:ext cx="235" cy="256"/>
            </a:xfrm>
            <a:custGeom>
              <a:avLst/>
              <a:gdLst>
                <a:gd name="T0" fmla="*/ 3333 w 94"/>
                <a:gd name="T1" fmla="*/ 307 h 96"/>
                <a:gd name="T2" fmla="*/ 2345 w 94"/>
                <a:gd name="T3" fmla="*/ 0 h 96"/>
                <a:gd name="T4" fmla="*/ 1375 w 94"/>
                <a:gd name="T5" fmla="*/ 363 h 96"/>
                <a:gd name="T6" fmla="*/ 750 w 94"/>
                <a:gd name="T7" fmla="*/ 1421 h 96"/>
                <a:gd name="T8" fmla="*/ 238 w 94"/>
                <a:gd name="T9" fmla="*/ 2483 h 96"/>
                <a:gd name="T10" fmla="*/ 238 w 94"/>
                <a:gd name="T11" fmla="*/ 3640 h 96"/>
                <a:gd name="T12" fmla="*/ 750 w 94"/>
                <a:gd name="T13" fmla="*/ 3733 h 96"/>
                <a:gd name="T14" fmla="*/ 1220 w 94"/>
                <a:gd name="T15" fmla="*/ 3891 h 96"/>
                <a:gd name="T16" fmla="*/ 2158 w 94"/>
                <a:gd name="T17" fmla="*/ 4301 h 96"/>
                <a:gd name="T18" fmla="*/ 2813 w 94"/>
                <a:gd name="T19" fmla="*/ 4757 h 96"/>
                <a:gd name="T20" fmla="*/ 3438 w 94"/>
                <a:gd name="T21" fmla="*/ 4493 h 96"/>
                <a:gd name="T22" fmla="*/ 3520 w 94"/>
                <a:gd name="T23" fmla="*/ 3336 h 96"/>
                <a:gd name="T24" fmla="*/ 3175 w 94"/>
                <a:gd name="T25" fmla="*/ 2069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" h="96">
                  <a:moveTo>
                    <a:pt x="85" y="6"/>
                  </a:moveTo>
                  <a:cubicBezTo>
                    <a:pt x="76" y="4"/>
                    <a:pt x="69" y="0"/>
                    <a:pt x="60" y="0"/>
                  </a:cubicBezTo>
                  <a:cubicBezTo>
                    <a:pt x="52" y="1"/>
                    <a:pt x="42" y="2"/>
                    <a:pt x="35" y="7"/>
                  </a:cubicBezTo>
                  <a:cubicBezTo>
                    <a:pt x="29" y="13"/>
                    <a:pt x="23" y="20"/>
                    <a:pt x="19" y="28"/>
                  </a:cubicBezTo>
                  <a:cubicBezTo>
                    <a:pt x="15" y="36"/>
                    <a:pt x="10" y="41"/>
                    <a:pt x="6" y="49"/>
                  </a:cubicBezTo>
                  <a:cubicBezTo>
                    <a:pt x="3" y="54"/>
                    <a:pt x="0" y="68"/>
                    <a:pt x="6" y="72"/>
                  </a:cubicBezTo>
                  <a:cubicBezTo>
                    <a:pt x="9" y="73"/>
                    <a:pt x="15" y="73"/>
                    <a:pt x="19" y="74"/>
                  </a:cubicBezTo>
                  <a:cubicBezTo>
                    <a:pt x="23" y="75"/>
                    <a:pt x="27" y="76"/>
                    <a:pt x="31" y="77"/>
                  </a:cubicBezTo>
                  <a:cubicBezTo>
                    <a:pt x="39" y="79"/>
                    <a:pt x="47" y="81"/>
                    <a:pt x="55" y="85"/>
                  </a:cubicBezTo>
                  <a:cubicBezTo>
                    <a:pt x="60" y="87"/>
                    <a:pt x="66" y="93"/>
                    <a:pt x="72" y="94"/>
                  </a:cubicBezTo>
                  <a:cubicBezTo>
                    <a:pt x="78" y="96"/>
                    <a:pt x="83" y="95"/>
                    <a:pt x="88" y="89"/>
                  </a:cubicBezTo>
                  <a:cubicBezTo>
                    <a:pt x="94" y="84"/>
                    <a:pt x="93" y="73"/>
                    <a:pt x="90" y="66"/>
                  </a:cubicBezTo>
                  <a:cubicBezTo>
                    <a:pt x="88" y="58"/>
                    <a:pt x="78" y="49"/>
                    <a:pt x="81" y="41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99" name="Freeform 548">
              <a:extLst>
                <a:ext uri="{FF2B5EF4-FFF2-40B4-BE49-F238E27FC236}">
                  <a16:creationId xmlns:a16="http://schemas.microsoft.com/office/drawing/2014/main" id="{4CF07F43-394D-4FDE-9863-2138C34F4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2501"/>
              <a:ext cx="230" cy="408"/>
            </a:xfrm>
            <a:custGeom>
              <a:avLst/>
              <a:gdLst>
                <a:gd name="T0" fmla="*/ 2113 w 92"/>
                <a:gd name="T1" fmla="*/ 0 h 153"/>
                <a:gd name="T2" fmla="*/ 1333 w 92"/>
                <a:gd name="T3" fmla="*/ 0 h 153"/>
                <a:gd name="T4" fmla="*/ 550 w 92"/>
                <a:gd name="T5" fmla="*/ 2069 h 153"/>
                <a:gd name="T6" fmla="*/ 208 w 92"/>
                <a:gd name="T7" fmla="*/ 4493 h 153"/>
                <a:gd name="T8" fmla="*/ 283 w 92"/>
                <a:gd name="T9" fmla="*/ 7133 h 153"/>
                <a:gd name="T10" fmla="*/ 1145 w 92"/>
                <a:gd name="T11" fmla="*/ 7133 h 153"/>
                <a:gd name="T12" fmla="*/ 1875 w 92"/>
                <a:gd name="T13" fmla="*/ 6976 h 153"/>
                <a:gd name="T14" fmla="*/ 2238 w 92"/>
                <a:gd name="T15" fmla="*/ 5973 h 153"/>
                <a:gd name="T16" fmla="*/ 3095 w 92"/>
                <a:gd name="T17" fmla="*/ 3848 h 153"/>
                <a:gd name="T18" fmla="*/ 3520 w 92"/>
                <a:gd name="T19" fmla="*/ 3392 h 153"/>
                <a:gd name="T20" fmla="*/ 3283 w 92"/>
                <a:gd name="T21" fmla="*/ 2637 h 153"/>
                <a:gd name="T22" fmla="*/ 3595 w 92"/>
                <a:gd name="T23" fmla="*/ 1613 h 153"/>
                <a:gd name="T24" fmla="*/ 2970 w 92"/>
                <a:gd name="T25" fmla="*/ 1459 h 153"/>
                <a:gd name="T26" fmla="*/ 2188 w 92"/>
                <a:gd name="T27" fmla="*/ 760 h 153"/>
                <a:gd name="T28" fmla="*/ 2113 w 92"/>
                <a:gd name="T29" fmla="*/ 0 h 153"/>
                <a:gd name="T30" fmla="*/ 2113 w 92"/>
                <a:gd name="T31" fmla="*/ 0 h 1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2" h="153">
                  <a:moveTo>
                    <a:pt x="5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8" y="14"/>
                    <a:pt x="19" y="27"/>
                    <a:pt x="14" y="41"/>
                  </a:cubicBezTo>
                  <a:cubicBezTo>
                    <a:pt x="7" y="57"/>
                    <a:pt x="4" y="72"/>
                    <a:pt x="5" y="89"/>
                  </a:cubicBezTo>
                  <a:cubicBezTo>
                    <a:pt x="5" y="105"/>
                    <a:pt x="0" y="126"/>
                    <a:pt x="7" y="141"/>
                  </a:cubicBezTo>
                  <a:cubicBezTo>
                    <a:pt x="13" y="153"/>
                    <a:pt x="22" y="144"/>
                    <a:pt x="29" y="141"/>
                  </a:cubicBezTo>
                  <a:cubicBezTo>
                    <a:pt x="33" y="139"/>
                    <a:pt x="44" y="139"/>
                    <a:pt x="48" y="138"/>
                  </a:cubicBezTo>
                  <a:cubicBezTo>
                    <a:pt x="57" y="136"/>
                    <a:pt x="53" y="125"/>
                    <a:pt x="57" y="118"/>
                  </a:cubicBezTo>
                  <a:cubicBezTo>
                    <a:pt x="62" y="105"/>
                    <a:pt x="68" y="86"/>
                    <a:pt x="79" y="76"/>
                  </a:cubicBezTo>
                  <a:cubicBezTo>
                    <a:pt x="83" y="73"/>
                    <a:pt x="90" y="73"/>
                    <a:pt x="90" y="67"/>
                  </a:cubicBezTo>
                  <a:cubicBezTo>
                    <a:pt x="90" y="61"/>
                    <a:pt x="83" y="60"/>
                    <a:pt x="84" y="52"/>
                  </a:cubicBezTo>
                  <a:cubicBezTo>
                    <a:pt x="85" y="44"/>
                    <a:pt x="92" y="40"/>
                    <a:pt x="92" y="32"/>
                  </a:cubicBezTo>
                  <a:cubicBezTo>
                    <a:pt x="87" y="35"/>
                    <a:pt x="80" y="32"/>
                    <a:pt x="76" y="29"/>
                  </a:cubicBezTo>
                  <a:cubicBezTo>
                    <a:pt x="69" y="25"/>
                    <a:pt x="60" y="24"/>
                    <a:pt x="56" y="15"/>
                  </a:cubicBezTo>
                  <a:cubicBezTo>
                    <a:pt x="54" y="9"/>
                    <a:pt x="53" y="5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lose/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00" name="Freeform 549">
              <a:extLst>
                <a:ext uri="{FF2B5EF4-FFF2-40B4-BE49-F238E27FC236}">
                  <a16:creationId xmlns:a16="http://schemas.microsoft.com/office/drawing/2014/main" id="{60AE2DAD-C985-44F9-A63B-E9993F22E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" y="2501"/>
              <a:ext cx="298" cy="176"/>
            </a:xfrm>
            <a:custGeom>
              <a:avLst/>
              <a:gdLst>
                <a:gd name="T0" fmla="*/ 396 w 119"/>
                <a:gd name="T1" fmla="*/ 2581 h 66"/>
                <a:gd name="T2" fmla="*/ 942 w 119"/>
                <a:gd name="T3" fmla="*/ 2824 h 66"/>
                <a:gd name="T4" fmla="*/ 1618 w 119"/>
                <a:gd name="T5" fmla="*/ 3093 h 66"/>
                <a:gd name="T6" fmla="*/ 3456 w 119"/>
                <a:gd name="T7" fmla="*/ 3243 h 66"/>
                <a:gd name="T8" fmla="*/ 4320 w 119"/>
                <a:gd name="T9" fmla="*/ 2731 h 66"/>
                <a:gd name="T10" fmla="*/ 4478 w 119"/>
                <a:gd name="T11" fmla="*/ 2368 h 66"/>
                <a:gd name="T12" fmla="*/ 4678 w 119"/>
                <a:gd name="T13" fmla="*/ 1912 h 66"/>
                <a:gd name="T14" fmla="*/ 4678 w 119"/>
                <a:gd name="T15" fmla="*/ 0 h 66"/>
                <a:gd name="T16" fmla="*/ 0 w 119"/>
                <a:gd name="T17" fmla="*/ 0 h 66"/>
                <a:gd name="T18" fmla="*/ 396 w 119"/>
                <a:gd name="T19" fmla="*/ 2581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9" h="66">
                  <a:moveTo>
                    <a:pt x="10" y="51"/>
                  </a:moveTo>
                  <a:cubicBezTo>
                    <a:pt x="14" y="54"/>
                    <a:pt x="19" y="55"/>
                    <a:pt x="24" y="56"/>
                  </a:cubicBezTo>
                  <a:cubicBezTo>
                    <a:pt x="29" y="58"/>
                    <a:pt x="35" y="60"/>
                    <a:pt x="41" y="61"/>
                  </a:cubicBezTo>
                  <a:cubicBezTo>
                    <a:pt x="53" y="63"/>
                    <a:pt x="75" y="66"/>
                    <a:pt x="88" y="64"/>
                  </a:cubicBezTo>
                  <a:cubicBezTo>
                    <a:pt x="97" y="63"/>
                    <a:pt x="105" y="60"/>
                    <a:pt x="110" y="54"/>
                  </a:cubicBezTo>
                  <a:cubicBezTo>
                    <a:pt x="112" y="52"/>
                    <a:pt x="111" y="49"/>
                    <a:pt x="114" y="47"/>
                  </a:cubicBezTo>
                  <a:cubicBezTo>
                    <a:pt x="116" y="44"/>
                    <a:pt x="118" y="41"/>
                    <a:pt x="119" y="38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51"/>
                  </a:lnTo>
                  <a:close/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01" name="Freeform 550">
              <a:extLst>
                <a:ext uri="{FF2B5EF4-FFF2-40B4-BE49-F238E27FC236}">
                  <a16:creationId xmlns:a16="http://schemas.microsoft.com/office/drawing/2014/main" id="{269B4C38-6801-418E-8ECF-73C85F81B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5" y="3088"/>
              <a:ext cx="235" cy="339"/>
            </a:xfrm>
            <a:custGeom>
              <a:avLst/>
              <a:gdLst>
                <a:gd name="T0" fmla="*/ 1720 w 94"/>
                <a:gd name="T1" fmla="*/ 4410 h 127"/>
                <a:gd name="T2" fmla="*/ 863 w 94"/>
                <a:gd name="T3" fmla="*/ 0 h 127"/>
                <a:gd name="T4" fmla="*/ 2863 w 94"/>
                <a:gd name="T5" fmla="*/ 1981 h 127"/>
                <a:gd name="T6" fmla="*/ 3438 w 94"/>
                <a:gd name="T7" fmla="*/ 6449 h 1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27">
                  <a:moveTo>
                    <a:pt x="44" y="87"/>
                  </a:moveTo>
                  <a:cubicBezTo>
                    <a:pt x="57" y="55"/>
                    <a:pt x="0" y="24"/>
                    <a:pt x="22" y="0"/>
                  </a:cubicBezTo>
                  <a:cubicBezTo>
                    <a:pt x="43" y="9"/>
                    <a:pt x="66" y="20"/>
                    <a:pt x="73" y="39"/>
                  </a:cubicBezTo>
                  <a:cubicBezTo>
                    <a:pt x="82" y="66"/>
                    <a:pt x="94" y="99"/>
                    <a:pt x="88" y="127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02" name="Freeform 551">
              <a:extLst>
                <a:ext uri="{FF2B5EF4-FFF2-40B4-BE49-F238E27FC236}">
                  <a16:creationId xmlns:a16="http://schemas.microsoft.com/office/drawing/2014/main" id="{6D8D99E3-042B-4535-A36B-2FDE64694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3083"/>
              <a:ext cx="92" cy="149"/>
            </a:xfrm>
            <a:custGeom>
              <a:avLst/>
              <a:gdLst>
                <a:gd name="T0" fmla="*/ 1149 w 37"/>
                <a:gd name="T1" fmla="*/ 0 h 56"/>
                <a:gd name="T2" fmla="*/ 0 w 37"/>
                <a:gd name="T3" fmla="*/ 1599 h 56"/>
                <a:gd name="T4" fmla="*/ 1305 w 37"/>
                <a:gd name="T5" fmla="*/ 2804 h 56"/>
                <a:gd name="T6" fmla="*/ 1415 w 37"/>
                <a:gd name="T7" fmla="*/ 2562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56">
                  <a:moveTo>
                    <a:pt x="30" y="0"/>
                  </a:moveTo>
                  <a:cubicBezTo>
                    <a:pt x="24" y="19"/>
                    <a:pt x="17" y="25"/>
                    <a:pt x="0" y="32"/>
                  </a:cubicBezTo>
                  <a:cubicBezTo>
                    <a:pt x="15" y="30"/>
                    <a:pt x="27" y="43"/>
                    <a:pt x="34" y="56"/>
                  </a:cubicBezTo>
                  <a:cubicBezTo>
                    <a:pt x="36" y="55"/>
                    <a:pt x="36" y="54"/>
                    <a:pt x="37" y="51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03" name="Freeform 552">
              <a:extLst>
                <a:ext uri="{FF2B5EF4-FFF2-40B4-BE49-F238E27FC236}">
                  <a16:creationId xmlns:a16="http://schemas.microsoft.com/office/drawing/2014/main" id="{3C18D473-AC73-4341-BDAF-08435E180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" y="3128"/>
              <a:ext cx="130" cy="125"/>
            </a:xfrm>
            <a:custGeom>
              <a:avLst/>
              <a:gdLst>
                <a:gd name="T0" fmla="*/ 0 w 52"/>
                <a:gd name="T1" fmla="*/ 750 h 47"/>
                <a:gd name="T2" fmla="*/ 1300 w 52"/>
                <a:gd name="T3" fmla="*/ 2293 h 47"/>
                <a:gd name="T4" fmla="*/ 1845 w 52"/>
                <a:gd name="T5" fmla="*/ 0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47">
                  <a:moveTo>
                    <a:pt x="0" y="15"/>
                  </a:moveTo>
                  <a:cubicBezTo>
                    <a:pt x="8" y="21"/>
                    <a:pt x="24" y="47"/>
                    <a:pt x="33" y="46"/>
                  </a:cubicBezTo>
                  <a:cubicBezTo>
                    <a:pt x="52" y="45"/>
                    <a:pt x="47" y="11"/>
                    <a:pt x="47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04" name="Freeform 553">
              <a:extLst>
                <a:ext uri="{FF2B5EF4-FFF2-40B4-BE49-F238E27FC236}">
                  <a16:creationId xmlns:a16="http://schemas.microsoft.com/office/drawing/2014/main" id="{CDBEA8E6-0035-4B68-809A-E1D3A2B8D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" y="2925"/>
              <a:ext cx="173" cy="267"/>
            </a:xfrm>
            <a:custGeom>
              <a:avLst/>
              <a:gdLst>
                <a:gd name="T0" fmla="*/ 0 w 69"/>
                <a:gd name="T1" fmla="*/ 2224 h 100"/>
                <a:gd name="T2" fmla="*/ 1893 w 69"/>
                <a:gd name="T3" fmla="*/ 5084 h 100"/>
                <a:gd name="T4" fmla="*/ 2206 w 69"/>
                <a:gd name="T5" fmla="*/ 3466 h 100"/>
                <a:gd name="T6" fmla="*/ 2603 w 69"/>
                <a:gd name="T7" fmla="*/ 2189 h 100"/>
                <a:gd name="T8" fmla="*/ 1106 w 69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100">
                  <a:moveTo>
                    <a:pt x="0" y="44"/>
                  </a:moveTo>
                  <a:cubicBezTo>
                    <a:pt x="24" y="52"/>
                    <a:pt x="52" y="71"/>
                    <a:pt x="48" y="100"/>
                  </a:cubicBezTo>
                  <a:cubicBezTo>
                    <a:pt x="57" y="89"/>
                    <a:pt x="53" y="80"/>
                    <a:pt x="56" y="68"/>
                  </a:cubicBezTo>
                  <a:cubicBezTo>
                    <a:pt x="58" y="59"/>
                    <a:pt x="65" y="52"/>
                    <a:pt x="66" y="43"/>
                  </a:cubicBezTo>
                  <a:cubicBezTo>
                    <a:pt x="69" y="13"/>
                    <a:pt x="43" y="12"/>
                    <a:pt x="28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05" name="Freeform 554">
              <a:extLst>
                <a:ext uri="{FF2B5EF4-FFF2-40B4-BE49-F238E27FC236}">
                  <a16:creationId xmlns:a16="http://schemas.microsoft.com/office/drawing/2014/main" id="{F1C3C8F8-D12F-48D1-87E1-222820954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3283"/>
              <a:ext cx="205" cy="218"/>
            </a:xfrm>
            <a:custGeom>
              <a:avLst/>
              <a:gdLst>
                <a:gd name="T0" fmla="*/ 0 w 82"/>
                <a:gd name="T1" fmla="*/ 3549 h 82"/>
                <a:gd name="T2" fmla="*/ 125 w 82"/>
                <a:gd name="T3" fmla="*/ 2403 h 82"/>
                <a:gd name="T4" fmla="*/ 1300 w 82"/>
                <a:gd name="T5" fmla="*/ 0 h 82"/>
                <a:gd name="T6" fmla="*/ 1845 w 82"/>
                <a:gd name="T7" fmla="*/ 205 h 82"/>
                <a:gd name="T8" fmla="*/ 2970 w 82"/>
                <a:gd name="T9" fmla="*/ 2106 h 82"/>
                <a:gd name="T10" fmla="*/ 1250 w 82"/>
                <a:gd name="T11" fmla="*/ 3887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82">
                  <a:moveTo>
                    <a:pt x="0" y="71"/>
                  </a:moveTo>
                  <a:cubicBezTo>
                    <a:pt x="1" y="64"/>
                    <a:pt x="5" y="55"/>
                    <a:pt x="3" y="48"/>
                  </a:cubicBezTo>
                  <a:cubicBezTo>
                    <a:pt x="26" y="40"/>
                    <a:pt x="46" y="27"/>
                    <a:pt x="33" y="0"/>
                  </a:cubicBezTo>
                  <a:cubicBezTo>
                    <a:pt x="37" y="1"/>
                    <a:pt x="42" y="1"/>
                    <a:pt x="47" y="4"/>
                  </a:cubicBezTo>
                  <a:cubicBezTo>
                    <a:pt x="60" y="12"/>
                    <a:pt x="72" y="30"/>
                    <a:pt x="76" y="42"/>
                  </a:cubicBezTo>
                  <a:cubicBezTo>
                    <a:pt x="82" y="65"/>
                    <a:pt x="63" y="82"/>
                    <a:pt x="32" y="78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06" name="Freeform 555">
              <a:extLst>
                <a:ext uri="{FF2B5EF4-FFF2-40B4-BE49-F238E27FC236}">
                  <a16:creationId xmlns:a16="http://schemas.microsoft.com/office/drawing/2014/main" id="{AB10BDE3-9875-4274-83F5-AF203BFE3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" y="3293"/>
              <a:ext cx="195" cy="312"/>
            </a:xfrm>
            <a:custGeom>
              <a:avLst/>
              <a:gdLst>
                <a:gd name="T0" fmla="*/ 0 w 78"/>
                <a:gd name="T1" fmla="*/ 1003 h 117"/>
                <a:gd name="T2" fmla="*/ 708 w 78"/>
                <a:gd name="T3" fmla="*/ 3037 h 117"/>
                <a:gd name="T4" fmla="*/ 1250 w 78"/>
                <a:gd name="T5" fmla="*/ 5312 h 117"/>
                <a:gd name="T6" fmla="*/ 2425 w 78"/>
                <a:gd name="T7" fmla="*/ 4757 h 117"/>
                <a:gd name="T8" fmla="*/ 2583 w 78"/>
                <a:gd name="T9" fmla="*/ 3733 h 117"/>
                <a:gd name="T10" fmla="*/ 3050 w 78"/>
                <a:gd name="T11" fmla="*/ 2936 h 117"/>
                <a:gd name="T12" fmla="*/ 1563 w 78"/>
                <a:gd name="T13" fmla="*/ 2275 h 117"/>
                <a:gd name="T14" fmla="*/ 550 w 78"/>
                <a:gd name="T15" fmla="*/ 1421 h 117"/>
                <a:gd name="T16" fmla="*/ 550 w 78"/>
                <a:gd name="T17" fmla="*/ 0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117">
                  <a:moveTo>
                    <a:pt x="0" y="20"/>
                  </a:moveTo>
                  <a:cubicBezTo>
                    <a:pt x="7" y="33"/>
                    <a:pt x="13" y="47"/>
                    <a:pt x="18" y="60"/>
                  </a:cubicBezTo>
                  <a:cubicBezTo>
                    <a:pt x="22" y="71"/>
                    <a:pt x="24" y="97"/>
                    <a:pt x="32" y="105"/>
                  </a:cubicBezTo>
                  <a:cubicBezTo>
                    <a:pt x="45" y="117"/>
                    <a:pt x="57" y="106"/>
                    <a:pt x="62" y="94"/>
                  </a:cubicBezTo>
                  <a:cubicBezTo>
                    <a:pt x="64" y="90"/>
                    <a:pt x="64" y="80"/>
                    <a:pt x="66" y="74"/>
                  </a:cubicBezTo>
                  <a:cubicBezTo>
                    <a:pt x="69" y="68"/>
                    <a:pt x="76" y="65"/>
                    <a:pt x="78" y="58"/>
                  </a:cubicBezTo>
                  <a:cubicBezTo>
                    <a:pt x="59" y="82"/>
                    <a:pt x="52" y="56"/>
                    <a:pt x="40" y="45"/>
                  </a:cubicBezTo>
                  <a:cubicBezTo>
                    <a:pt x="32" y="38"/>
                    <a:pt x="20" y="40"/>
                    <a:pt x="14" y="28"/>
                  </a:cubicBezTo>
                  <a:cubicBezTo>
                    <a:pt x="11" y="22"/>
                    <a:pt x="12" y="5"/>
                    <a:pt x="14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07" name="Freeform 556">
              <a:extLst>
                <a:ext uri="{FF2B5EF4-FFF2-40B4-BE49-F238E27FC236}">
                  <a16:creationId xmlns:a16="http://schemas.microsoft.com/office/drawing/2014/main" id="{5E60D722-C7C7-4CC3-8CC6-1B923DB30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" y="3341"/>
              <a:ext cx="356" cy="182"/>
            </a:xfrm>
            <a:custGeom>
              <a:avLst/>
              <a:gdLst>
                <a:gd name="T0" fmla="*/ 283 w 142"/>
                <a:gd name="T1" fmla="*/ 2778 h 68"/>
                <a:gd name="T2" fmla="*/ 1860 w 142"/>
                <a:gd name="T3" fmla="*/ 94 h 68"/>
                <a:gd name="T4" fmla="*/ 3041 w 142"/>
                <a:gd name="T5" fmla="*/ 824 h 68"/>
                <a:gd name="T6" fmla="*/ 4455 w 142"/>
                <a:gd name="T7" fmla="*/ 918 h 68"/>
                <a:gd name="T8" fmla="*/ 5375 w 142"/>
                <a:gd name="T9" fmla="*/ 709 h 68"/>
                <a:gd name="T10" fmla="*/ 5563 w 142"/>
                <a:gd name="T11" fmla="*/ 1226 h 68"/>
                <a:gd name="T12" fmla="*/ 5322 w 142"/>
                <a:gd name="T13" fmla="*/ 2414 h 68"/>
                <a:gd name="T14" fmla="*/ 3670 w 142"/>
                <a:gd name="T15" fmla="*/ 2936 h 68"/>
                <a:gd name="T16" fmla="*/ 2289 w 142"/>
                <a:gd name="T17" fmla="*/ 2628 h 68"/>
                <a:gd name="T18" fmla="*/ 1181 w 142"/>
                <a:gd name="T19" fmla="*/ 2457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" h="68">
                  <a:moveTo>
                    <a:pt x="7" y="54"/>
                  </a:moveTo>
                  <a:cubicBezTo>
                    <a:pt x="0" y="32"/>
                    <a:pt x="23" y="0"/>
                    <a:pt x="47" y="2"/>
                  </a:cubicBezTo>
                  <a:cubicBezTo>
                    <a:pt x="57" y="3"/>
                    <a:pt x="67" y="13"/>
                    <a:pt x="77" y="16"/>
                  </a:cubicBezTo>
                  <a:cubicBezTo>
                    <a:pt x="88" y="20"/>
                    <a:pt x="101" y="22"/>
                    <a:pt x="113" y="18"/>
                  </a:cubicBezTo>
                  <a:cubicBezTo>
                    <a:pt x="121" y="15"/>
                    <a:pt x="128" y="5"/>
                    <a:pt x="136" y="14"/>
                  </a:cubicBezTo>
                  <a:cubicBezTo>
                    <a:pt x="138" y="17"/>
                    <a:pt x="141" y="20"/>
                    <a:pt x="141" y="24"/>
                  </a:cubicBezTo>
                  <a:cubicBezTo>
                    <a:pt x="142" y="32"/>
                    <a:pt x="137" y="42"/>
                    <a:pt x="135" y="47"/>
                  </a:cubicBezTo>
                  <a:cubicBezTo>
                    <a:pt x="127" y="68"/>
                    <a:pt x="111" y="58"/>
                    <a:pt x="93" y="57"/>
                  </a:cubicBezTo>
                  <a:cubicBezTo>
                    <a:pt x="80" y="57"/>
                    <a:pt x="71" y="56"/>
                    <a:pt x="58" y="51"/>
                  </a:cubicBezTo>
                  <a:cubicBezTo>
                    <a:pt x="49" y="48"/>
                    <a:pt x="39" y="43"/>
                    <a:pt x="30" y="48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08" name="Freeform 557">
              <a:extLst>
                <a:ext uri="{FF2B5EF4-FFF2-40B4-BE49-F238E27FC236}">
                  <a16:creationId xmlns:a16="http://schemas.microsoft.com/office/drawing/2014/main" id="{97B96E58-C3F8-45D8-B0D3-B3AD1E750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464"/>
              <a:ext cx="272" cy="195"/>
            </a:xfrm>
            <a:custGeom>
              <a:avLst/>
              <a:gdLst>
                <a:gd name="T0" fmla="*/ 1475 w 109"/>
                <a:gd name="T1" fmla="*/ 56 h 73"/>
                <a:gd name="T2" fmla="*/ 3294 w 109"/>
                <a:gd name="T3" fmla="*/ 363 h 73"/>
                <a:gd name="T4" fmla="*/ 2982 w 109"/>
                <a:gd name="T5" fmla="*/ 2247 h 73"/>
                <a:gd name="T6" fmla="*/ 1507 w 109"/>
                <a:gd name="T7" fmla="*/ 3467 h 73"/>
                <a:gd name="T8" fmla="*/ 0 w 109"/>
                <a:gd name="T9" fmla="*/ 1012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73">
                  <a:moveTo>
                    <a:pt x="38" y="1"/>
                  </a:moveTo>
                  <a:cubicBezTo>
                    <a:pt x="52" y="9"/>
                    <a:pt x="71" y="0"/>
                    <a:pt x="85" y="7"/>
                  </a:cubicBezTo>
                  <a:cubicBezTo>
                    <a:pt x="109" y="20"/>
                    <a:pt x="89" y="32"/>
                    <a:pt x="77" y="44"/>
                  </a:cubicBezTo>
                  <a:cubicBezTo>
                    <a:pt x="65" y="56"/>
                    <a:pt x="59" y="73"/>
                    <a:pt x="39" y="68"/>
                  </a:cubicBezTo>
                  <a:cubicBezTo>
                    <a:pt x="13" y="61"/>
                    <a:pt x="17" y="35"/>
                    <a:pt x="0" y="2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09" name="Freeform 558">
              <a:extLst>
                <a:ext uri="{FF2B5EF4-FFF2-40B4-BE49-F238E27FC236}">
                  <a16:creationId xmlns:a16="http://schemas.microsoft.com/office/drawing/2014/main" id="{48A499BB-050D-4BE6-8D60-CC7B4DB4A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3632"/>
              <a:ext cx="115" cy="53"/>
            </a:xfrm>
            <a:custGeom>
              <a:avLst/>
              <a:gdLst>
                <a:gd name="T0" fmla="*/ 0 w 46"/>
                <a:gd name="T1" fmla="*/ 506 h 20"/>
                <a:gd name="T2" fmla="*/ 1800 w 46"/>
                <a:gd name="T3" fmla="*/ 0 h 20"/>
                <a:gd name="T4" fmla="*/ 125 w 46"/>
                <a:gd name="T5" fmla="*/ 633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20">
                  <a:moveTo>
                    <a:pt x="0" y="10"/>
                  </a:moveTo>
                  <a:cubicBezTo>
                    <a:pt x="12" y="20"/>
                    <a:pt x="39" y="13"/>
                    <a:pt x="46" y="0"/>
                  </a:cubicBezTo>
                  <a:cubicBezTo>
                    <a:pt x="37" y="5"/>
                    <a:pt x="12" y="19"/>
                    <a:pt x="3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10" name="Freeform 559">
              <a:extLst>
                <a:ext uri="{FF2B5EF4-FFF2-40B4-BE49-F238E27FC236}">
                  <a16:creationId xmlns:a16="http://schemas.microsoft.com/office/drawing/2014/main" id="{57476F5F-FCC9-4105-A526-0799A6A7B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392"/>
              <a:ext cx="57" cy="80"/>
            </a:xfrm>
            <a:custGeom>
              <a:avLst/>
              <a:gdLst>
                <a:gd name="T0" fmla="*/ 0 w 23"/>
                <a:gd name="T1" fmla="*/ 1365 h 30"/>
                <a:gd name="T2" fmla="*/ 307 w 23"/>
                <a:gd name="T3" fmla="*/ 0 h 30"/>
                <a:gd name="T4" fmla="*/ 183 w 23"/>
                <a:gd name="T5" fmla="*/ 1309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30">
                  <a:moveTo>
                    <a:pt x="0" y="27"/>
                  </a:moveTo>
                  <a:cubicBezTo>
                    <a:pt x="10" y="30"/>
                    <a:pt x="10" y="6"/>
                    <a:pt x="8" y="0"/>
                  </a:cubicBezTo>
                  <a:cubicBezTo>
                    <a:pt x="15" y="10"/>
                    <a:pt x="23" y="27"/>
                    <a:pt x="5" y="26"/>
                  </a:cubicBezTo>
                </a:path>
              </a:pathLst>
            </a:custGeom>
            <a:solidFill>
              <a:srgbClr val="DDB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11" name="Freeform 560">
              <a:extLst>
                <a:ext uri="{FF2B5EF4-FFF2-40B4-BE49-F238E27FC236}">
                  <a16:creationId xmlns:a16="http://schemas.microsoft.com/office/drawing/2014/main" id="{4EB35369-0A72-4C2D-A29F-1D5DFF94C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3557"/>
              <a:ext cx="140" cy="110"/>
            </a:xfrm>
            <a:custGeom>
              <a:avLst/>
              <a:gdLst>
                <a:gd name="T0" fmla="*/ 595 w 56"/>
                <a:gd name="T1" fmla="*/ 1916 h 41"/>
                <a:gd name="T2" fmla="*/ 1408 w 56"/>
                <a:gd name="T3" fmla="*/ 1814 h 41"/>
                <a:gd name="T4" fmla="*/ 1925 w 56"/>
                <a:gd name="T5" fmla="*/ 0 h 41"/>
                <a:gd name="T6" fmla="*/ 1488 w 56"/>
                <a:gd name="T7" fmla="*/ 1138 h 41"/>
                <a:gd name="T8" fmla="*/ 833 w 56"/>
                <a:gd name="T9" fmla="*/ 1548 h 41"/>
                <a:gd name="T10" fmla="*/ 0 w 56"/>
                <a:gd name="T11" fmla="*/ 987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" h="41">
                  <a:moveTo>
                    <a:pt x="15" y="37"/>
                  </a:moveTo>
                  <a:cubicBezTo>
                    <a:pt x="19" y="41"/>
                    <a:pt x="32" y="37"/>
                    <a:pt x="36" y="35"/>
                  </a:cubicBezTo>
                  <a:cubicBezTo>
                    <a:pt x="47" y="29"/>
                    <a:pt x="56" y="10"/>
                    <a:pt x="49" y="0"/>
                  </a:cubicBezTo>
                  <a:cubicBezTo>
                    <a:pt x="45" y="8"/>
                    <a:pt x="45" y="15"/>
                    <a:pt x="38" y="22"/>
                  </a:cubicBezTo>
                  <a:cubicBezTo>
                    <a:pt x="34" y="26"/>
                    <a:pt x="28" y="30"/>
                    <a:pt x="21" y="30"/>
                  </a:cubicBezTo>
                  <a:cubicBezTo>
                    <a:pt x="13" y="31"/>
                    <a:pt x="8" y="22"/>
                    <a:pt x="0" y="19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12" name="Freeform 561">
              <a:extLst>
                <a:ext uri="{FF2B5EF4-FFF2-40B4-BE49-F238E27FC236}">
                  <a16:creationId xmlns:a16="http://schemas.microsoft.com/office/drawing/2014/main" id="{8A64BE5E-523C-41D0-9C82-1DB148131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3507"/>
              <a:ext cx="67" cy="48"/>
            </a:xfrm>
            <a:custGeom>
              <a:avLst/>
              <a:gdLst>
                <a:gd name="T0" fmla="*/ 104 w 27"/>
                <a:gd name="T1" fmla="*/ 760 h 18"/>
                <a:gd name="T2" fmla="*/ 1022 w 27"/>
                <a:gd name="T3" fmla="*/ 909 h 18"/>
                <a:gd name="T4" fmla="*/ 0 w 27"/>
                <a:gd name="T5" fmla="*/ 248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18">
                  <a:moveTo>
                    <a:pt x="3" y="15"/>
                  </a:moveTo>
                  <a:cubicBezTo>
                    <a:pt x="12" y="12"/>
                    <a:pt x="21" y="11"/>
                    <a:pt x="27" y="18"/>
                  </a:cubicBezTo>
                  <a:cubicBezTo>
                    <a:pt x="27" y="5"/>
                    <a:pt x="10" y="0"/>
                    <a:pt x="0" y="5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13" name="Freeform 562">
              <a:extLst>
                <a:ext uri="{FF2B5EF4-FFF2-40B4-BE49-F238E27FC236}">
                  <a16:creationId xmlns:a16="http://schemas.microsoft.com/office/drawing/2014/main" id="{5F877CD9-CAB8-415F-8EE0-146041E3B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3549"/>
              <a:ext cx="140" cy="104"/>
            </a:xfrm>
            <a:custGeom>
              <a:avLst/>
              <a:gdLst>
                <a:gd name="T0" fmla="*/ 283 w 56"/>
                <a:gd name="T1" fmla="*/ 909 h 39"/>
                <a:gd name="T2" fmla="*/ 1145 w 56"/>
                <a:gd name="T3" fmla="*/ 1421 h 39"/>
                <a:gd name="T4" fmla="*/ 1770 w 56"/>
                <a:gd name="T5" fmla="*/ 1117 h 39"/>
                <a:gd name="T6" fmla="*/ 1958 w 56"/>
                <a:gd name="T7" fmla="*/ 0 h 39"/>
                <a:gd name="T8" fmla="*/ 2158 w 56"/>
                <a:gd name="T9" fmla="*/ 1003 h 39"/>
                <a:gd name="T10" fmla="*/ 1720 w 56"/>
                <a:gd name="T11" fmla="*/ 1309 h 39"/>
                <a:gd name="T12" fmla="*/ 1250 w 56"/>
                <a:gd name="T13" fmla="*/ 1672 h 39"/>
                <a:gd name="T14" fmla="*/ 750 w 56"/>
                <a:gd name="T15" fmla="*/ 1912 h 39"/>
                <a:gd name="T16" fmla="*/ 0 w 56"/>
                <a:gd name="T17" fmla="*/ 968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39">
                  <a:moveTo>
                    <a:pt x="7" y="18"/>
                  </a:moveTo>
                  <a:cubicBezTo>
                    <a:pt x="8" y="28"/>
                    <a:pt x="22" y="29"/>
                    <a:pt x="29" y="28"/>
                  </a:cubicBezTo>
                  <a:cubicBezTo>
                    <a:pt x="35" y="27"/>
                    <a:pt x="41" y="25"/>
                    <a:pt x="45" y="22"/>
                  </a:cubicBezTo>
                  <a:cubicBezTo>
                    <a:pt x="51" y="16"/>
                    <a:pt x="50" y="7"/>
                    <a:pt x="50" y="0"/>
                  </a:cubicBezTo>
                  <a:cubicBezTo>
                    <a:pt x="51" y="6"/>
                    <a:pt x="56" y="13"/>
                    <a:pt x="55" y="20"/>
                  </a:cubicBezTo>
                  <a:cubicBezTo>
                    <a:pt x="52" y="20"/>
                    <a:pt x="47" y="24"/>
                    <a:pt x="44" y="26"/>
                  </a:cubicBezTo>
                  <a:cubicBezTo>
                    <a:pt x="40" y="29"/>
                    <a:pt x="36" y="31"/>
                    <a:pt x="32" y="33"/>
                  </a:cubicBezTo>
                  <a:cubicBezTo>
                    <a:pt x="28" y="35"/>
                    <a:pt x="24" y="37"/>
                    <a:pt x="19" y="38"/>
                  </a:cubicBezTo>
                  <a:cubicBezTo>
                    <a:pt x="7" y="39"/>
                    <a:pt x="5" y="27"/>
                    <a:pt x="0" y="19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14" name="Freeform 563">
              <a:extLst>
                <a:ext uri="{FF2B5EF4-FFF2-40B4-BE49-F238E27FC236}">
                  <a16:creationId xmlns:a16="http://schemas.microsoft.com/office/drawing/2014/main" id="{C8E3BC01-1846-414B-83A9-532F0BF03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3021"/>
              <a:ext cx="60" cy="168"/>
            </a:xfrm>
            <a:custGeom>
              <a:avLst/>
              <a:gdLst>
                <a:gd name="T0" fmla="*/ 438 w 24"/>
                <a:gd name="T1" fmla="*/ 0 h 63"/>
                <a:gd name="T2" fmla="*/ 313 w 24"/>
                <a:gd name="T3" fmla="*/ 760 h 63"/>
                <a:gd name="T4" fmla="*/ 783 w 24"/>
                <a:gd name="T5" fmla="*/ 1515 h 63"/>
                <a:gd name="T6" fmla="*/ 863 w 24"/>
                <a:gd name="T7" fmla="*/ 2936 h 63"/>
                <a:gd name="T8" fmla="*/ 520 w 24"/>
                <a:gd name="T9" fmla="*/ 3187 h 63"/>
                <a:gd name="T10" fmla="*/ 550 w 24"/>
                <a:gd name="T11" fmla="*/ 2125 h 63"/>
                <a:gd name="T12" fmla="*/ 520 w 24"/>
                <a:gd name="T13" fmla="*/ 1821 h 63"/>
                <a:gd name="T14" fmla="*/ 208 w 24"/>
                <a:gd name="T15" fmla="*/ 1571 h 63"/>
                <a:gd name="T16" fmla="*/ 158 w 24"/>
                <a:gd name="T17" fmla="*/ 661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63">
                  <a:moveTo>
                    <a:pt x="11" y="0"/>
                  </a:moveTo>
                  <a:cubicBezTo>
                    <a:pt x="8" y="3"/>
                    <a:pt x="7" y="11"/>
                    <a:pt x="8" y="15"/>
                  </a:cubicBezTo>
                  <a:cubicBezTo>
                    <a:pt x="8" y="23"/>
                    <a:pt x="16" y="25"/>
                    <a:pt x="20" y="30"/>
                  </a:cubicBezTo>
                  <a:cubicBezTo>
                    <a:pt x="24" y="36"/>
                    <a:pt x="23" y="51"/>
                    <a:pt x="22" y="58"/>
                  </a:cubicBezTo>
                  <a:cubicBezTo>
                    <a:pt x="18" y="55"/>
                    <a:pt x="13" y="59"/>
                    <a:pt x="13" y="63"/>
                  </a:cubicBezTo>
                  <a:cubicBezTo>
                    <a:pt x="12" y="55"/>
                    <a:pt x="13" y="49"/>
                    <a:pt x="14" y="42"/>
                  </a:cubicBezTo>
                  <a:cubicBezTo>
                    <a:pt x="15" y="39"/>
                    <a:pt x="15" y="38"/>
                    <a:pt x="13" y="36"/>
                  </a:cubicBezTo>
                  <a:cubicBezTo>
                    <a:pt x="12" y="34"/>
                    <a:pt x="6" y="33"/>
                    <a:pt x="5" y="31"/>
                  </a:cubicBezTo>
                  <a:cubicBezTo>
                    <a:pt x="0" y="27"/>
                    <a:pt x="5" y="20"/>
                    <a:pt x="4" y="13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15" name="Freeform 564">
              <a:extLst>
                <a:ext uri="{FF2B5EF4-FFF2-40B4-BE49-F238E27FC236}">
                  <a16:creationId xmlns:a16="http://schemas.microsoft.com/office/drawing/2014/main" id="{B74F83A9-16C2-4B18-8A32-0786FDB98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" y="3189"/>
              <a:ext cx="227" cy="131"/>
            </a:xfrm>
            <a:custGeom>
              <a:avLst/>
              <a:gdLst>
                <a:gd name="T0" fmla="*/ 75 w 91"/>
                <a:gd name="T1" fmla="*/ 0 h 49"/>
                <a:gd name="T2" fmla="*/ 654 w 91"/>
                <a:gd name="T3" fmla="*/ 1893 h 49"/>
                <a:gd name="T4" fmla="*/ 2949 w 91"/>
                <a:gd name="T5" fmla="*/ 2101 h 49"/>
                <a:gd name="T6" fmla="*/ 2514 w 91"/>
                <a:gd name="T7" fmla="*/ 1222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" h="49">
                  <a:moveTo>
                    <a:pt x="2" y="0"/>
                  </a:moveTo>
                  <a:cubicBezTo>
                    <a:pt x="10" y="21"/>
                    <a:pt x="0" y="34"/>
                    <a:pt x="17" y="37"/>
                  </a:cubicBezTo>
                  <a:cubicBezTo>
                    <a:pt x="34" y="40"/>
                    <a:pt x="60" y="34"/>
                    <a:pt x="76" y="41"/>
                  </a:cubicBezTo>
                  <a:cubicBezTo>
                    <a:pt x="91" y="49"/>
                    <a:pt x="67" y="25"/>
                    <a:pt x="65" y="24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16" name="Freeform 565">
              <a:extLst>
                <a:ext uri="{FF2B5EF4-FFF2-40B4-BE49-F238E27FC236}">
                  <a16:creationId xmlns:a16="http://schemas.microsoft.com/office/drawing/2014/main" id="{82BBE389-E791-498C-8B33-C48DEA18B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2853"/>
              <a:ext cx="143" cy="131"/>
            </a:xfrm>
            <a:custGeom>
              <a:avLst/>
              <a:gdLst>
                <a:gd name="T0" fmla="*/ 0 w 57"/>
                <a:gd name="T1" fmla="*/ 2502 h 49"/>
                <a:gd name="T2" fmla="*/ 1184 w 57"/>
                <a:gd name="T3" fmla="*/ 1072 h 49"/>
                <a:gd name="T4" fmla="*/ 1623 w 57"/>
                <a:gd name="T5" fmla="*/ 307 h 49"/>
                <a:gd name="T6" fmla="*/ 2260 w 57"/>
                <a:gd name="T7" fmla="*/ 457 h 49"/>
                <a:gd name="T8" fmla="*/ 1623 w 57"/>
                <a:gd name="T9" fmla="*/ 821 h 49"/>
                <a:gd name="T10" fmla="*/ 755 w 57"/>
                <a:gd name="T11" fmla="*/ 1588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49">
                  <a:moveTo>
                    <a:pt x="0" y="49"/>
                  </a:moveTo>
                  <a:cubicBezTo>
                    <a:pt x="0" y="35"/>
                    <a:pt x="22" y="29"/>
                    <a:pt x="30" y="21"/>
                  </a:cubicBezTo>
                  <a:cubicBezTo>
                    <a:pt x="34" y="17"/>
                    <a:pt x="36" y="10"/>
                    <a:pt x="41" y="6"/>
                  </a:cubicBezTo>
                  <a:cubicBezTo>
                    <a:pt x="47" y="0"/>
                    <a:pt x="52" y="6"/>
                    <a:pt x="57" y="9"/>
                  </a:cubicBezTo>
                  <a:cubicBezTo>
                    <a:pt x="48" y="2"/>
                    <a:pt x="44" y="10"/>
                    <a:pt x="41" y="16"/>
                  </a:cubicBezTo>
                  <a:cubicBezTo>
                    <a:pt x="38" y="23"/>
                    <a:pt x="27" y="31"/>
                    <a:pt x="19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17" name="Freeform 566">
              <a:extLst>
                <a:ext uri="{FF2B5EF4-FFF2-40B4-BE49-F238E27FC236}">
                  <a16:creationId xmlns:a16="http://schemas.microsoft.com/office/drawing/2014/main" id="{EAFBB7E4-198B-41E7-8B73-8D34A7649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2952"/>
              <a:ext cx="25" cy="91"/>
            </a:xfrm>
            <a:custGeom>
              <a:avLst/>
              <a:gdLst>
                <a:gd name="T0" fmla="*/ 395 w 10"/>
                <a:gd name="T1" fmla="*/ 0 h 34"/>
                <a:gd name="T2" fmla="*/ 0 w 10"/>
                <a:gd name="T3" fmla="*/ 559 h 34"/>
                <a:gd name="T4" fmla="*/ 208 w 10"/>
                <a:gd name="T5" fmla="*/ 1748 h 34"/>
                <a:gd name="T6" fmla="*/ 208 w 10"/>
                <a:gd name="T7" fmla="*/ 824 h 34"/>
                <a:gd name="T8" fmla="*/ 395 w 1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34">
                  <a:moveTo>
                    <a:pt x="10" y="0"/>
                  </a:moveTo>
                  <a:cubicBezTo>
                    <a:pt x="4" y="3"/>
                    <a:pt x="0" y="5"/>
                    <a:pt x="0" y="11"/>
                  </a:cubicBezTo>
                  <a:cubicBezTo>
                    <a:pt x="0" y="17"/>
                    <a:pt x="2" y="29"/>
                    <a:pt x="5" y="34"/>
                  </a:cubicBezTo>
                  <a:cubicBezTo>
                    <a:pt x="1" y="30"/>
                    <a:pt x="4" y="21"/>
                    <a:pt x="5" y="16"/>
                  </a:cubicBezTo>
                  <a:cubicBezTo>
                    <a:pt x="6" y="12"/>
                    <a:pt x="7" y="3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18" name="Freeform 567">
              <a:extLst>
                <a:ext uri="{FF2B5EF4-FFF2-40B4-BE49-F238E27FC236}">
                  <a16:creationId xmlns:a16="http://schemas.microsoft.com/office/drawing/2014/main" id="{229AD927-3977-407E-9847-83DBA042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5" y="3517"/>
              <a:ext cx="13" cy="86"/>
            </a:xfrm>
            <a:custGeom>
              <a:avLst/>
              <a:gdLst>
                <a:gd name="T0" fmla="*/ 55 w 5"/>
                <a:gd name="T1" fmla="*/ 0 h 32"/>
                <a:gd name="T2" fmla="*/ 229 w 5"/>
                <a:gd name="T3" fmla="*/ 1669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2">
                  <a:moveTo>
                    <a:pt x="1" y="0"/>
                  </a:moveTo>
                  <a:cubicBezTo>
                    <a:pt x="0" y="10"/>
                    <a:pt x="0" y="27"/>
                    <a:pt x="5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19" name="Freeform 568">
              <a:extLst>
                <a:ext uri="{FF2B5EF4-FFF2-40B4-BE49-F238E27FC236}">
                  <a16:creationId xmlns:a16="http://schemas.microsoft.com/office/drawing/2014/main" id="{032758D6-5D18-4CDC-8A49-B003125E1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" y="3605"/>
              <a:ext cx="35" cy="75"/>
            </a:xfrm>
            <a:custGeom>
              <a:avLst/>
              <a:gdLst>
                <a:gd name="T0" fmla="*/ 438 w 14"/>
                <a:gd name="T1" fmla="*/ 0 h 28"/>
                <a:gd name="T2" fmla="*/ 83 w 14"/>
                <a:gd name="T3" fmla="*/ 517 h 28"/>
                <a:gd name="T4" fmla="*/ 313 w 14"/>
                <a:gd name="T5" fmla="*/ 983 h 28"/>
                <a:gd name="T6" fmla="*/ 550 w 14"/>
                <a:gd name="T7" fmla="*/ 1441 h 28"/>
                <a:gd name="T8" fmla="*/ 238 w 14"/>
                <a:gd name="T9" fmla="*/ 517 h 28"/>
                <a:gd name="T10" fmla="*/ 395 w 14"/>
                <a:gd name="T11" fmla="*/ 94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28">
                  <a:moveTo>
                    <a:pt x="11" y="0"/>
                  </a:moveTo>
                  <a:cubicBezTo>
                    <a:pt x="7" y="2"/>
                    <a:pt x="0" y="6"/>
                    <a:pt x="2" y="10"/>
                  </a:cubicBezTo>
                  <a:cubicBezTo>
                    <a:pt x="3" y="13"/>
                    <a:pt x="6" y="16"/>
                    <a:pt x="8" y="19"/>
                  </a:cubicBezTo>
                  <a:cubicBezTo>
                    <a:pt x="10" y="22"/>
                    <a:pt x="11" y="26"/>
                    <a:pt x="14" y="28"/>
                  </a:cubicBezTo>
                  <a:cubicBezTo>
                    <a:pt x="10" y="22"/>
                    <a:pt x="5" y="18"/>
                    <a:pt x="6" y="10"/>
                  </a:cubicBezTo>
                  <a:cubicBezTo>
                    <a:pt x="6" y="8"/>
                    <a:pt x="7" y="3"/>
                    <a:pt x="1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20" name="Freeform 569">
              <a:extLst>
                <a:ext uri="{FF2B5EF4-FFF2-40B4-BE49-F238E27FC236}">
                  <a16:creationId xmlns:a16="http://schemas.microsoft.com/office/drawing/2014/main" id="{3F2D77ED-FA63-4269-9705-C03C82836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827"/>
              <a:ext cx="142" cy="242"/>
            </a:xfrm>
            <a:custGeom>
              <a:avLst/>
              <a:gdLst>
                <a:gd name="T0" fmla="*/ 1315 w 57"/>
                <a:gd name="T1" fmla="*/ 4555 h 91"/>
                <a:gd name="T2" fmla="*/ 1702 w 57"/>
                <a:gd name="T3" fmla="*/ 3891 h 91"/>
                <a:gd name="T4" fmla="*/ 1856 w 57"/>
                <a:gd name="T5" fmla="*/ 3649 h 91"/>
                <a:gd name="T6" fmla="*/ 2085 w 57"/>
                <a:gd name="T7" fmla="*/ 3444 h 91"/>
                <a:gd name="T8" fmla="*/ 2043 w 57"/>
                <a:gd name="T9" fmla="*/ 2596 h 91"/>
                <a:gd name="T10" fmla="*/ 1931 w 57"/>
                <a:gd name="T11" fmla="*/ 1691 h 91"/>
                <a:gd name="T12" fmla="*/ 1036 w 57"/>
                <a:gd name="T13" fmla="*/ 93 h 91"/>
                <a:gd name="T14" fmla="*/ 229 w 57"/>
                <a:gd name="T15" fmla="*/ 545 h 91"/>
                <a:gd name="T16" fmla="*/ 0 w 57"/>
                <a:gd name="T17" fmla="*/ 1654 h 91"/>
                <a:gd name="T18" fmla="*/ 105 w 57"/>
                <a:gd name="T19" fmla="*/ 2404 h 91"/>
                <a:gd name="T20" fmla="*/ 653 w 57"/>
                <a:gd name="T21" fmla="*/ 2957 h 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91">
                  <a:moveTo>
                    <a:pt x="34" y="91"/>
                  </a:moveTo>
                  <a:cubicBezTo>
                    <a:pt x="37" y="86"/>
                    <a:pt x="39" y="82"/>
                    <a:pt x="44" y="78"/>
                  </a:cubicBezTo>
                  <a:cubicBezTo>
                    <a:pt x="45" y="76"/>
                    <a:pt x="46" y="74"/>
                    <a:pt x="48" y="73"/>
                  </a:cubicBezTo>
                  <a:cubicBezTo>
                    <a:pt x="51" y="71"/>
                    <a:pt x="53" y="72"/>
                    <a:pt x="54" y="69"/>
                  </a:cubicBezTo>
                  <a:cubicBezTo>
                    <a:pt x="57" y="64"/>
                    <a:pt x="54" y="57"/>
                    <a:pt x="53" y="52"/>
                  </a:cubicBezTo>
                  <a:cubicBezTo>
                    <a:pt x="52" y="46"/>
                    <a:pt x="52" y="40"/>
                    <a:pt x="50" y="34"/>
                  </a:cubicBezTo>
                  <a:cubicBezTo>
                    <a:pt x="47" y="22"/>
                    <a:pt x="40" y="5"/>
                    <a:pt x="27" y="2"/>
                  </a:cubicBezTo>
                  <a:cubicBezTo>
                    <a:pt x="18" y="0"/>
                    <a:pt x="9" y="3"/>
                    <a:pt x="6" y="11"/>
                  </a:cubicBezTo>
                  <a:cubicBezTo>
                    <a:pt x="3" y="17"/>
                    <a:pt x="1" y="26"/>
                    <a:pt x="0" y="33"/>
                  </a:cubicBezTo>
                  <a:cubicBezTo>
                    <a:pt x="0" y="38"/>
                    <a:pt x="1" y="44"/>
                    <a:pt x="3" y="48"/>
                  </a:cubicBezTo>
                  <a:cubicBezTo>
                    <a:pt x="6" y="54"/>
                    <a:pt x="12" y="55"/>
                    <a:pt x="17" y="59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21" name="Freeform 570">
              <a:extLst>
                <a:ext uri="{FF2B5EF4-FFF2-40B4-BE49-F238E27FC236}">
                  <a16:creationId xmlns:a16="http://schemas.microsoft.com/office/drawing/2014/main" id="{5AB3DAA3-D6F9-49C1-834E-7532B97C1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" y="2637"/>
              <a:ext cx="296" cy="62"/>
            </a:xfrm>
            <a:custGeom>
              <a:avLst/>
              <a:gdLst>
                <a:gd name="T0" fmla="*/ 0 w 118"/>
                <a:gd name="T1" fmla="*/ 0 h 23"/>
                <a:gd name="T2" fmla="*/ 2260 w 118"/>
                <a:gd name="T3" fmla="*/ 682 h 23"/>
                <a:gd name="T4" fmla="*/ 4676 w 118"/>
                <a:gd name="T5" fmla="*/ 844 h 23"/>
                <a:gd name="T6" fmla="*/ 2541 w 118"/>
                <a:gd name="T7" fmla="*/ 1062 h 23"/>
                <a:gd name="T8" fmla="*/ 0 w 11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23">
                  <a:moveTo>
                    <a:pt x="0" y="0"/>
                  </a:moveTo>
                  <a:cubicBezTo>
                    <a:pt x="14" y="2"/>
                    <a:pt x="40" y="8"/>
                    <a:pt x="57" y="13"/>
                  </a:cubicBezTo>
                  <a:cubicBezTo>
                    <a:pt x="74" y="19"/>
                    <a:pt x="110" y="20"/>
                    <a:pt x="118" y="16"/>
                  </a:cubicBezTo>
                  <a:cubicBezTo>
                    <a:pt x="112" y="23"/>
                    <a:pt x="75" y="22"/>
                    <a:pt x="64" y="20"/>
                  </a:cubicBezTo>
                  <a:cubicBezTo>
                    <a:pt x="53" y="17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22" name="Freeform 571">
              <a:extLst>
                <a:ext uri="{FF2B5EF4-FFF2-40B4-BE49-F238E27FC236}">
                  <a16:creationId xmlns:a16="http://schemas.microsoft.com/office/drawing/2014/main" id="{3076B263-0542-4FE6-9F88-70E776F6C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" y="2733"/>
              <a:ext cx="200" cy="150"/>
            </a:xfrm>
            <a:custGeom>
              <a:avLst/>
              <a:gdLst>
                <a:gd name="T0" fmla="*/ 2238 w 80"/>
                <a:gd name="T1" fmla="*/ 367 h 56"/>
                <a:gd name="T2" fmla="*/ 1250 w 80"/>
                <a:gd name="T3" fmla="*/ 0 h 56"/>
                <a:gd name="T4" fmla="*/ 83 w 80"/>
                <a:gd name="T5" fmla="*/ 1039 h 56"/>
                <a:gd name="T6" fmla="*/ 313 w 80"/>
                <a:gd name="T7" fmla="*/ 1693 h 56"/>
                <a:gd name="T8" fmla="*/ 938 w 80"/>
                <a:gd name="T9" fmla="*/ 1958 h 56"/>
                <a:gd name="T10" fmla="*/ 1488 w 80"/>
                <a:gd name="T11" fmla="*/ 2116 h 56"/>
                <a:gd name="T12" fmla="*/ 1800 w 80"/>
                <a:gd name="T13" fmla="*/ 2633 h 56"/>
                <a:gd name="T14" fmla="*/ 2270 w 80"/>
                <a:gd name="T15" fmla="*/ 2116 h 56"/>
                <a:gd name="T16" fmla="*/ 2470 w 80"/>
                <a:gd name="T17" fmla="*/ 1594 h 56"/>
                <a:gd name="T18" fmla="*/ 3020 w 80"/>
                <a:gd name="T19" fmla="*/ 1077 h 56"/>
                <a:gd name="T20" fmla="*/ 2813 w 80"/>
                <a:gd name="T21" fmla="*/ 402 h 56"/>
                <a:gd name="T22" fmla="*/ 2345 w 80"/>
                <a:gd name="T23" fmla="*/ 367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0" h="56">
                  <a:moveTo>
                    <a:pt x="57" y="7"/>
                  </a:moveTo>
                  <a:cubicBezTo>
                    <a:pt x="49" y="4"/>
                    <a:pt x="41" y="1"/>
                    <a:pt x="32" y="0"/>
                  </a:cubicBezTo>
                  <a:cubicBezTo>
                    <a:pt x="19" y="0"/>
                    <a:pt x="0" y="4"/>
                    <a:pt x="2" y="20"/>
                  </a:cubicBezTo>
                  <a:cubicBezTo>
                    <a:pt x="3" y="25"/>
                    <a:pt x="4" y="30"/>
                    <a:pt x="8" y="33"/>
                  </a:cubicBezTo>
                  <a:cubicBezTo>
                    <a:pt x="13" y="38"/>
                    <a:pt x="18" y="37"/>
                    <a:pt x="24" y="38"/>
                  </a:cubicBezTo>
                  <a:cubicBezTo>
                    <a:pt x="29" y="38"/>
                    <a:pt x="34" y="39"/>
                    <a:pt x="38" y="41"/>
                  </a:cubicBezTo>
                  <a:cubicBezTo>
                    <a:pt x="43" y="43"/>
                    <a:pt x="43" y="48"/>
                    <a:pt x="46" y="51"/>
                  </a:cubicBezTo>
                  <a:cubicBezTo>
                    <a:pt x="52" y="56"/>
                    <a:pt x="56" y="46"/>
                    <a:pt x="58" y="41"/>
                  </a:cubicBezTo>
                  <a:cubicBezTo>
                    <a:pt x="59" y="37"/>
                    <a:pt x="60" y="34"/>
                    <a:pt x="63" y="31"/>
                  </a:cubicBezTo>
                  <a:cubicBezTo>
                    <a:pt x="67" y="27"/>
                    <a:pt x="74" y="25"/>
                    <a:pt x="77" y="21"/>
                  </a:cubicBezTo>
                  <a:cubicBezTo>
                    <a:pt x="80" y="15"/>
                    <a:pt x="78" y="9"/>
                    <a:pt x="72" y="8"/>
                  </a:cubicBezTo>
                  <a:cubicBezTo>
                    <a:pt x="68" y="7"/>
                    <a:pt x="64" y="8"/>
                    <a:pt x="60" y="7"/>
                  </a:cubicBezTo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23" name="Freeform 572">
              <a:extLst>
                <a:ext uri="{FF2B5EF4-FFF2-40B4-BE49-F238E27FC236}">
                  <a16:creationId xmlns:a16="http://schemas.microsoft.com/office/drawing/2014/main" id="{9BCA98AB-2DC4-4EDB-BB90-96EE982A7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" y="2800"/>
              <a:ext cx="93" cy="120"/>
            </a:xfrm>
            <a:custGeom>
              <a:avLst/>
              <a:gdLst>
                <a:gd name="T0" fmla="*/ 284 w 37"/>
                <a:gd name="T1" fmla="*/ 2275 h 45"/>
                <a:gd name="T2" fmla="*/ 1478 w 37"/>
                <a:gd name="T3" fmla="*/ 0 h 45"/>
                <a:gd name="T4" fmla="*/ 1081 w 37"/>
                <a:gd name="T5" fmla="*/ 1003 h 45"/>
                <a:gd name="T6" fmla="*/ 442 w 37"/>
                <a:gd name="T7" fmla="*/ 1877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45">
                  <a:moveTo>
                    <a:pt x="7" y="45"/>
                  </a:moveTo>
                  <a:cubicBezTo>
                    <a:pt x="0" y="26"/>
                    <a:pt x="34" y="18"/>
                    <a:pt x="37" y="0"/>
                  </a:cubicBezTo>
                  <a:cubicBezTo>
                    <a:pt x="33" y="8"/>
                    <a:pt x="34" y="13"/>
                    <a:pt x="27" y="20"/>
                  </a:cubicBezTo>
                  <a:cubicBezTo>
                    <a:pt x="21" y="24"/>
                    <a:pt x="14" y="30"/>
                    <a:pt x="11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24" name="Freeform 573">
              <a:extLst>
                <a:ext uri="{FF2B5EF4-FFF2-40B4-BE49-F238E27FC236}">
                  <a16:creationId xmlns:a16="http://schemas.microsoft.com/office/drawing/2014/main" id="{5793BC34-2A36-4E8C-982A-1192EC770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3168"/>
              <a:ext cx="85" cy="96"/>
            </a:xfrm>
            <a:custGeom>
              <a:avLst/>
              <a:gdLst>
                <a:gd name="T0" fmla="*/ 50 w 34"/>
                <a:gd name="T1" fmla="*/ 93 h 36"/>
                <a:gd name="T2" fmla="*/ 988 w 34"/>
                <a:gd name="T3" fmla="*/ 205 h 36"/>
                <a:gd name="T4" fmla="*/ 1250 w 34"/>
                <a:gd name="T5" fmla="*/ 1821 h 36"/>
                <a:gd name="T6" fmla="*/ 675 w 34"/>
                <a:gd name="T7" fmla="*/ 605 h 36"/>
                <a:gd name="T8" fmla="*/ 363 w 34"/>
                <a:gd name="T9" fmla="*/ 704 h 36"/>
                <a:gd name="T10" fmla="*/ 0 w 34"/>
                <a:gd name="T11" fmla="*/ 248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36">
                  <a:moveTo>
                    <a:pt x="1" y="2"/>
                  </a:moveTo>
                  <a:cubicBezTo>
                    <a:pt x="8" y="6"/>
                    <a:pt x="19" y="0"/>
                    <a:pt x="25" y="4"/>
                  </a:cubicBezTo>
                  <a:cubicBezTo>
                    <a:pt x="34" y="8"/>
                    <a:pt x="32" y="29"/>
                    <a:pt x="32" y="36"/>
                  </a:cubicBezTo>
                  <a:cubicBezTo>
                    <a:pt x="30" y="30"/>
                    <a:pt x="24" y="13"/>
                    <a:pt x="17" y="12"/>
                  </a:cubicBezTo>
                  <a:cubicBezTo>
                    <a:pt x="13" y="12"/>
                    <a:pt x="14" y="15"/>
                    <a:pt x="9" y="14"/>
                  </a:cubicBezTo>
                  <a:cubicBezTo>
                    <a:pt x="6" y="12"/>
                    <a:pt x="3" y="7"/>
                    <a:pt x="0" y="5"/>
                  </a:cubicBezTo>
                </a:path>
              </a:pathLst>
            </a:custGeom>
            <a:solidFill>
              <a:srgbClr val="EAD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25" name="Freeform 574">
              <a:extLst>
                <a:ext uri="{FF2B5EF4-FFF2-40B4-BE49-F238E27FC236}">
                  <a16:creationId xmlns:a16="http://schemas.microsoft.com/office/drawing/2014/main" id="{ADE0F191-5D7A-4243-AE5B-EF97A95E7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3109"/>
              <a:ext cx="65" cy="83"/>
            </a:xfrm>
            <a:custGeom>
              <a:avLst/>
              <a:gdLst>
                <a:gd name="T0" fmla="*/ 83 w 26"/>
                <a:gd name="T1" fmla="*/ 0 h 31"/>
                <a:gd name="T2" fmla="*/ 83 w 26"/>
                <a:gd name="T3" fmla="*/ 1590 h 31"/>
                <a:gd name="T4" fmla="*/ 395 w 26"/>
                <a:gd name="T5" fmla="*/ 766 h 31"/>
                <a:gd name="T6" fmla="*/ 1020 w 26"/>
                <a:gd name="T7" fmla="*/ 825 h 31"/>
                <a:gd name="T8" fmla="*/ 238 w 26"/>
                <a:gd name="T9" fmla="*/ 56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31">
                  <a:moveTo>
                    <a:pt x="2" y="0"/>
                  </a:moveTo>
                  <a:cubicBezTo>
                    <a:pt x="0" y="9"/>
                    <a:pt x="1" y="22"/>
                    <a:pt x="2" y="31"/>
                  </a:cubicBezTo>
                  <a:cubicBezTo>
                    <a:pt x="3" y="26"/>
                    <a:pt x="4" y="17"/>
                    <a:pt x="10" y="15"/>
                  </a:cubicBezTo>
                  <a:cubicBezTo>
                    <a:pt x="15" y="13"/>
                    <a:pt x="21" y="16"/>
                    <a:pt x="26" y="16"/>
                  </a:cubicBezTo>
                  <a:cubicBezTo>
                    <a:pt x="18" y="13"/>
                    <a:pt x="13" y="5"/>
                    <a:pt x="6" y="1"/>
                  </a:cubicBezTo>
                </a:path>
              </a:pathLst>
            </a:custGeom>
            <a:solidFill>
              <a:srgbClr val="DDB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26" name="Freeform 575">
              <a:extLst>
                <a:ext uri="{FF2B5EF4-FFF2-40B4-BE49-F238E27FC236}">
                  <a16:creationId xmlns:a16="http://schemas.microsoft.com/office/drawing/2014/main" id="{31F9DD99-80C1-4FB4-9AA1-5453DF2A4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3456"/>
              <a:ext cx="175" cy="243"/>
            </a:xfrm>
            <a:custGeom>
              <a:avLst/>
              <a:gdLst>
                <a:gd name="T0" fmla="*/ 1875 w 70"/>
                <a:gd name="T1" fmla="*/ 1220 h 91"/>
                <a:gd name="T2" fmla="*/ 2083 w 70"/>
                <a:gd name="T3" fmla="*/ 1677 h 91"/>
                <a:gd name="T4" fmla="*/ 833 w 70"/>
                <a:gd name="T5" fmla="*/ 2646 h 91"/>
                <a:gd name="T6" fmla="*/ 50 w 70"/>
                <a:gd name="T7" fmla="*/ 4628 h 91"/>
                <a:gd name="T8" fmla="*/ 363 w 70"/>
                <a:gd name="T9" fmla="*/ 3103 h 91"/>
                <a:gd name="T10" fmla="*/ 1375 w 70"/>
                <a:gd name="T11" fmla="*/ 1883 h 91"/>
                <a:gd name="T12" fmla="*/ 1613 w 70"/>
                <a:gd name="T13" fmla="*/ 1370 h 91"/>
                <a:gd name="T14" fmla="*/ 1875 w 70"/>
                <a:gd name="T15" fmla="*/ 969 h 91"/>
                <a:gd name="T16" fmla="*/ 2033 w 70"/>
                <a:gd name="T17" fmla="*/ 0 h 91"/>
                <a:gd name="T18" fmla="*/ 2188 w 70"/>
                <a:gd name="T19" fmla="*/ 1677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0" h="91">
                  <a:moveTo>
                    <a:pt x="48" y="24"/>
                  </a:moveTo>
                  <a:cubicBezTo>
                    <a:pt x="50" y="26"/>
                    <a:pt x="54" y="29"/>
                    <a:pt x="53" y="33"/>
                  </a:cubicBezTo>
                  <a:cubicBezTo>
                    <a:pt x="41" y="34"/>
                    <a:pt x="29" y="44"/>
                    <a:pt x="21" y="52"/>
                  </a:cubicBezTo>
                  <a:cubicBezTo>
                    <a:pt x="11" y="63"/>
                    <a:pt x="10" y="79"/>
                    <a:pt x="1" y="91"/>
                  </a:cubicBezTo>
                  <a:cubicBezTo>
                    <a:pt x="0" y="80"/>
                    <a:pt x="0" y="68"/>
                    <a:pt x="9" y="61"/>
                  </a:cubicBezTo>
                  <a:cubicBezTo>
                    <a:pt x="19" y="54"/>
                    <a:pt x="26" y="45"/>
                    <a:pt x="35" y="37"/>
                  </a:cubicBezTo>
                  <a:cubicBezTo>
                    <a:pt x="38" y="33"/>
                    <a:pt x="39" y="31"/>
                    <a:pt x="41" y="27"/>
                  </a:cubicBezTo>
                  <a:cubicBezTo>
                    <a:pt x="43" y="23"/>
                    <a:pt x="45" y="22"/>
                    <a:pt x="48" y="19"/>
                  </a:cubicBezTo>
                  <a:cubicBezTo>
                    <a:pt x="53" y="14"/>
                    <a:pt x="54" y="8"/>
                    <a:pt x="52" y="0"/>
                  </a:cubicBezTo>
                  <a:cubicBezTo>
                    <a:pt x="56" y="9"/>
                    <a:pt x="70" y="26"/>
                    <a:pt x="56" y="33"/>
                  </a:cubicBezTo>
                </a:path>
              </a:pathLst>
            </a:custGeom>
            <a:solidFill>
              <a:srgbClr val="DDB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27" name="Freeform 576">
              <a:extLst>
                <a:ext uri="{FF2B5EF4-FFF2-40B4-BE49-F238E27FC236}">
                  <a16:creationId xmlns:a16="http://schemas.microsoft.com/office/drawing/2014/main" id="{C68547C7-7145-4423-A9FD-8A3154AA6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" y="3429"/>
              <a:ext cx="47" cy="30"/>
            </a:xfrm>
            <a:custGeom>
              <a:avLst/>
              <a:gdLst>
                <a:gd name="T0" fmla="*/ 0 w 19"/>
                <a:gd name="T1" fmla="*/ 611 h 11"/>
                <a:gd name="T2" fmla="*/ 153 w 19"/>
                <a:gd name="T3" fmla="*/ 104 h 11"/>
                <a:gd name="T4" fmla="*/ 710 w 19"/>
                <a:gd name="T5" fmla="*/ 104 h 11"/>
                <a:gd name="T6" fmla="*/ 74 w 19"/>
                <a:gd name="T7" fmla="*/ 44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1">
                  <a:moveTo>
                    <a:pt x="0" y="11"/>
                  </a:moveTo>
                  <a:cubicBezTo>
                    <a:pt x="1" y="6"/>
                    <a:pt x="0" y="4"/>
                    <a:pt x="4" y="2"/>
                  </a:cubicBezTo>
                  <a:cubicBezTo>
                    <a:pt x="8" y="0"/>
                    <a:pt x="15" y="2"/>
                    <a:pt x="19" y="2"/>
                  </a:cubicBezTo>
                  <a:cubicBezTo>
                    <a:pt x="14" y="3"/>
                    <a:pt x="5" y="4"/>
                    <a:pt x="2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28" name="Freeform 577">
              <a:extLst>
                <a:ext uri="{FF2B5EF4-FFF2-40B4-BE49-F238E27FC236}">
                  <a16:creationId xmlns:a16="http://schemas.microsoft.com/office/drawing/2014/main" id="{07CBE96A-EB2D-4E66-B500-269F97D3B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" y="2611"/>
              <a:ext cx="82" cy="88"/>
            </a:xfrm>
            <a:custGeom>
              <a:avLst/>
              <a:gdLst>
                <a:gd name="T0" fmla="*/ 154 w 33"/>
                <a:gd name="T1" fmla="*/ 0 h 33"/>
                <a:gd name="T2" fmla="*/ 691 w 33"/>
                <a:gd name="T3" fmla="*/ 853 h 33"/>
                <a:gd name="T4" fmla="*/ 1073 w 33"/>
                <a:gd name="T5" fmla="*/ 1459 h 33"/>
                <a:gd name="T6" fmla="*/ 462 w 33"/>
                <a:gd name="T7" fmla="*/ 1160 h 33"/>
                <a:gd name="T8" fmla="*/ 0 w 33"/>
                <a:gd name="T9" fmla="*/ 66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33">
                  <a:moveTo>
                    <a:pt x="4" y="0"/>
                  </a:moveTo>
                  <a:cubicBezTo>
                    <a:pt x="6" y="7"/>
                    <a:pt x="13" y="12"/>
                    <a:pt x="18" y="17"/>
                  </a:cubicBezTo>
                  <a:cubicBezTo>
                    <a:pt x="22" y="20"/>
                    <a:pt x="33" y="23"/>
                    <a:pt x="28" y="29"/>
                  </a:cubicBezTo>
                  <a:cubicBezTo>
                    <a:pt x="25" y="33"/>
                    <a:pt x="17" y="25"/>
                    <a:pt x="12" y="23"/>
                  </a:cubicBezTo>
                  <a:cubicBezTo>
                    <a:pt x="8" y="20"/>
                    <a:pt x="2" y="18"/>
                    <a:pt x="0" y="13"/>
                  </a:cubicBezTo>
                </a:path>
              </a:pathLst>
            </a:custGeom>
            <a:solidFill>
              <a:srgbClr val="B9A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29" name="Freeform 578">
              <a:extLst>
                <a:ext uri="{FF2B5EF4-FFF2-40B4-BE49-F238E27FC236}">
                  <a16:creationId xmlns:a16="http://schemas.microsoft.com/office/drawing/2014/main" id="{4FF8D736-EF20-4DE4-93B0-C6A380D5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2733"/>
              <a:ext cx="70" cy="134"/>
            </a:xfrm>
            <a:custGeom>
              <a:avLst/>
              <a:gdLst>
                <a:gd name="T0" fmla="*/ 313 w 28"/>
                <a:gd name="T1" fmla="*/ 0 h 50"/>
                <a:gd name="T2" fmla="*/ 595 w 28"/>
                <a:gd name="T3" fmla="*/ 1292 h 50"/>
                <a:gd name="T4" fmla="*/ 988 w 28"/>
                <a:gd name="T5" fmla="*/ 2270 h 50"/>
                <a:gd name="T6" fmla="*/ 0 w 28"/>
                <a:gd name="T7" fmla="*/ 984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0">
                  <a:moveTo>
                    <a:pt x="8" y="0"/>
                  </a:moveTo>
                  <a:cubicBezTo>
                    <a:pt x="11" y="8"/>
                    <a:pt x="11" y="16"/>
                    <a:pt x="15" y="25"/>
                  </a:cubicBezTo>
                  <a:cubicBezTo>
                    <a:pt x="17" y="28"/>
                    <a:pt x="28" y="40"/>
                    <a:pt x="25" y="44"/>
                  </a:cubicBezTo>
                  <a:cubicBezTo>
                    <a:pt x="21" y="50"/>
                    <a:pt x="7" y="21"/>
                    <a:pt x="0" y="19"/>
                  </a:cubicBezTo>
                </a:path>
              </a:pathLst>
            </a:custGeom>
            <a:solidFill>
              <a:srgbClr val="B9A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30" name="Freeform 579">
              <a:extLst>
                <a:ext uri="{FF2B5EF4-FFF2-40B4-BE49-F238E27FC236}">
                  <a16:creationId xmlns:a16="http://schemas.microsoft.com/office/drawing/2014/main" id="{92C3D0C4-F513-4627-92BD-D3D58D3DD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6" y="2792"/>
              <a:ext cx="45" cy="277"/>
            </a:xfrm>
            <a:custGeom>
              <a:avLst/>
              <a:gdLst>
                <a:gd name="T0" fmla="*/ 708 w 18"/>
                <a:gd name="T1" fmla="*/ 5236 h 104"/>
                <a:gd name="T2" fmla="*/ 395 w 18"/>
                <a:gd name="T3" fmla="*/ 2213 h 104"/>
                <a:gd name="T4" fmla="*/ 125 w 18"/>
                <a:gd name="T5" fmla="*/ 1603 h 104"/>
                <a:gd name="T6" fmla="*/ 238 w 18"/>
                <a:gd name="T7" fmla="*/ 1057 h 104"/>
                <a:gd name="T8" fmla="*/ 708 w 18"/>
                <a:gd name="T9" fmla="*/ 546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04">
                  <a:moveTo>
                    <a:pt x="18" y="104"/>
                  </a:moveTo>
                  <a:cubicBezTo>
                    <a:pt x="17" y="74"/>
                    <a:pt x="14" y="57"/>
                    <a:pt x="10" y="44"/>
                  </a:cubicBezTo>
                  <a:cubicBezTo>
                    <a:pt x="8" y="41"/>
                    <a:pt x="6" y="36"/>
                    <a:pt x="3" y="32"/>
                  </a:cubicBezTo>
                  <a:cubicBezTo>
                    <a:pt x="0" y="29"/>
                    <a:pt x="4" y="29"/>
                    <a:pt x="6" y="21"/>
                  </a:cubicBezTo>
                  <a:cubicBezTo>
                    <a:pt x="7" y="12"/>
                    <a:pt x="12" y="0"/>
                    <a:pt x="18" y="1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31" name="Freeform 580">
              <a:extLst>
                <a:ext uri="{FF2B5EF4-FFF2-40B4-BE49-F238E27FC236}">
                  <a16:creationId xmlns:a16="http://schemas.microsoft.com/office/drawing/2014/main" id="{D2601350-55FB-4206-9C81-27A16AC01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" y="2597"/>
              <a:ext cx="431" cy="198"/>
            </a:xfrm>
            <a:custGeom>
              <a:avLst/>
              <a:gdLst>
                <a:gd name="T0" fmla="*/ 6781 w 172"/>
                <a:gd name="T1" fmla="*/ 0 h 74"/>
                <a:gd name="T2" fmla="*/ 1934 w 172"/>
                <a:gd name="T3" fmla="*/ 709 h 74"/>
                <a:gd name="T4" fmla="*/ 471 w 172"/>
                <a:gd name="T5" fmla="*/ 252 h 74"/>
                <a:gd name="T6" fmla="*/ 471 w 172"/>
                <a:gd name="T7" fmla="*/ 1440 h 74"/>
                <a:gd name="T8" fmla="*/ 1809 w 172"/>
                <a:gd name="T9" fmla="*/ 1803 h 74"/>
                <a:gd name="T10" fmla="*/ 3824 w 172"/>
                <a:gd name="T11" fmla="*/ 2571 h 74"/>
                <a:gd name="T12" fmla="*/ 5004 w 172"/>
                <a:gd name="T13" fmla="*/ 3738 h 74"/>
                <a:gd name="T14" fmla="*/ 5287 w 172"/>
                <a:gd name="T15" fmla="*/ 3636 h 74"/>
                <a:gd name="T16" fmla="*/ 6154 w 172"/>
                <a:gd name="T17" fmla="*/ 3179 h 74"/>
                <a:gd name="T18" fmla="*/ 6229 w 172"/>
                <a:gd name="T19" fmla="*/ 2413 h 74"/>
                <a:gd name="T20" fmla="*/ 6781 w 172"/>
                <a:gd name="T21" fmla="*/ 1188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74">
                  <a:moveTo>
                    <a:pt x="172" y="0"/>
                  </a:moveTo>
                  <a:cubicBezTo>
                    <a:pt x="160" y="52"/>
                    <a:pt x="87" y="20"/>
                    <a:pt x="49" y="14"/>
                  </a:cubicBezTo>
                  <a:cubicBezTo>
                    <a:pt x="38" y="12"/>
                    <a:pt x="25" y="9"/>
                    <a:pt x="12" y="5"/>
                  </a:cubicBezTo>
                  <a:cubicBezTo>
                    <a:pt x="7" y="5"/>
                    <a:pt x="0" y="24"/>
                    <a:pt x="12" y="28"/>
                  </a:cubicBezTo>
                  <a:cubicBezTo>
                    <a:pt x="21" y="28"/>
                    <a:pt x="32" y="30"/>
                    <a:pt x="46" y="35"/>
                  </a:cubicBezTo>
                  <a:cubicBezTo>
                    <a:pt x="63" y="41"/>
                    <a:pt x="82" y="42"/>
                    <a:pt x="97" y="50"/>
                  </a:cubicBezTo>
                  <a:cubicBezTo>
                    <a:pt x="103" y="53"/>
                    <a:pt x="115" y="62"/>
                    <a:pt x="127" y="73"/>
                  </a:cubicBezTo>
                  <a:cubicBezTo>
                    <a:pt x="130" y="74"/>
                    <a:pt x="127" y="72"/>
                    <a:pt x="134" y="71"/>
                  </a:cubicBezTo>
                  <a:cubicBezTo>
                    <a:pt x="142" y="71"/>
                    <a:pt x="152" y="67"/>
                    <a:pt x="156" y="62"/>
                  </a:cubicBezTo>
                  <a:cubicBezTo>
                    <a:pt x="160" y="56"/>
                    <a:pt x="157" y="54"/>
                    <a:pt x="158" y="47"/>
                  </a:cubicBezTo>
                  <a:cubicBezTo>
                    <a:pt x="160" y="40"/>
                    <a:pt x="165" y="28"/>
                    <a:pt x="172" y="2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32" name="Freeform 581">
              <a:extLst>
                <a:ext uri="{FF2B5EF4-FFF2-40B4-BE49-F238E27FC236}">
                  <a16:creationId xmlns:a16="http://schemas.microsoft.com/office/drawing/2014/main" id="{2520347D-304C-4BE0-8D81-FA4CBC0E7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3093"/>
              <a:ext cx="228" cy="198"/>
            </a:xfrm>
            <a:custGeom>
              <a:avLst/>
              <a:gdLst>
                <a:gd name="T0" fmla="*/ 3585 w 91"/>
                <a:gd name="T1" fmla="*/ 150 h 74"/>
                <a:gd name="T2" fmla="*/ 3540 w 91"/>
                <a:gd name="T3" fmla="*/ 56 h 74"/>
                <a:gd name="T4" fmla="*/ 2989 w 91"/>
                <a:gd name="T5" fmla="*/ 709 h 74"/>
                <a:gd name="T6" fmla="*/ 1776 w 91"/>
                <a:gd name="T7" fmla="*/ 765 h 74"/>
                <a:gd name="T8" fmla="*/ 1619 w 91"/>
                <a:gd name="T9" fmla="*/ 1739 h 74"/>
                <a:gd name="T10" fmla="*/ 2360 w 91"/>
                <a:gd name="T11" fmla="*/ 2815 h 74"/>
                <a:gd name="T12" fmla="*/ 551 w 91"/>
                <a:gd name="T13" fmla="*/ 3393 h 74"/>
                <a:gd name="T14" fmla="*/ 0 w 91"/>
                <a:gd name="T15" fmla="*/ 1132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" h="74">
                  <a:moveTo>
                    <a:pt x="91" y="3"/>
                  </a:moveTo>
                  <a:cubicBezTo>
                    <a:pt x="91" y="1"/>
                    <a:pt x="90" y="0"/>
                    <a:pt x="90" y="1"/>
                  </a:cubicBezTo>
                  <a:cubicBezTo>
                    <a:pt x="88" y="8"/>
                    <a:pt x="83" y="12"/>
                    <a:pt x="76" y="14"/>
                  </a:cubicBezTo>
                  <a:cubicBezTo>
                    <a:pt x="67" y="17"/>
                    <a:pt x="56" y="17"/>
                    <a:pt x="45" y="15"/>
                  </a:cubicBezTo>
                  <a:cubicBezTo>
                    <a:pt x="40" y="16"/>
                    <a:pt x="37" y="32"/>
                    <a:pt x="41" y="34"/>
                  </a:cubicBezTo>
                  <a:cubicBezTo>
                    <a:pt x="55" y="39"/>
                    <a:pt x="64" y="44"/>
                    <a:pt x="60" y="55"/>
                  </a:cubicBezTo>
                  <a:cubicBezTo>
                    <a:pt x="54" y="73"/>
                    <a:pt x="25" y="74"/>
                    <a:pt x="14" y="66"/>
                  </a:cubicBezTo>
                  <a:cubicBezTo>
                    <a:pt x="0" y="55"/>
                    <a:pt x="0" y="38"/>
                    <a:pt x="0" y="2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33" name="Freeform 582">
              <a:extLst>
                <a:ext uri="{FF2B5EF4-FFF2-40B4-BE49-F238E27FC236}">
                  <a16:creationId xmlns:a16="http://schemas.microsoft.com/office/drawing/2014/main" id="{E419B321-E23B-4282-AA1B-E78C7ED25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0" y="2736"/>
              <a:ext cx="103" cy="235"/>
            </a:xfrm>
            <a:custGeom>
              <a:avLst/>
              <a:gdLst>
                <a:gd name="T0" fmla="*/ 1635 w 41"/>
                <a:gd name="T1" fmla="*/ 0 h 88"/>
                <a:gd name="T2" fmla="*/ 397 w 41"/>
                <a:gd name="T3" fmla="*/ 2497 h 88"/>
                <a:gd name="T4" fmla="*/ 126 w 41"/>
                <a:gd name="T5" fmla="*/ 3560 h 88"/>
                <a:gd name="T6" fmla="*/ 126 w 41"/>
                <a:gd name="T7" fmla="*/ 4478 h 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88">
                  <a:moveTo>
                    <a:pt x="41" y="0"/>
                  </a:moveTo>
                  <a:cubicBezTo>
                    <a:pt x="40" y="22"/>
                    <a:pt x="28" y="42"/>
                    <a:pt x="10" y="49"/>
                  </a:cubicBezTo>
                  <a:cubicBezTo>
                    <a:pt x="0" y="56"/>
                    <a:pt x="1" y="59"/>
                    <a:pt x="3" y="70"/>
                  </a:cubicBezTo>
                  <a:cubicBezTo>
                    <a:pt x="6" y="80"/>
                    <a:pt x="3" y="88"/>
                    <a:pt x="3" y="8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34" name="Freeform 583">
              <a:extLst>
                <a:ext uri="{FF2B5EF4-FFF2-40B4-BE49-F238E27FC236}">
                  <a16:creationId xmlns:a16="http://schemas.microsoft.com/office/drawing/2014/main" id="{4190460F-65E8-401C-9C47-D33E37135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3347"/>
              <a:ext cx="325" cy="362"/>
            </a:xfrm>
            <a:custGeom>
              <a:avLst/>
              <a:gdLst>
                <a:gd name="T0" fmla="*/ 3563 w 130"/>
                <a:gd name="T1" fmla="*/ 6830 h 136"/>
                <a:gd name="T2" fmla="*/ 3675 w 130"/>
                <a:gd name="T3" fmla="*/ 6524 h 136"/>
                <a:gd name="T4" fmla="*/ 3438 w 130"/>
                <a:gd name="T5" fmla="*/ 4868 h 136"/>
                <a:gd name="T6" fmla="*/ 2270 w 130"/>
                <a:gd name="T7" fmla="*/ 5619 h 136"/>
                <a:gd name="T8" fmla="*/ 208 w 130"/>
                <a:gd name="T9" fmla="*/ 3868 h 136"/>
                <a:gd name="T10" fmla="*/ 1488 w 130"/>
                <a:gd name="T11" fmla="*/ 0 h 136"/>
                <a:gd name="T12" fmla="*/ 2425 w 130"/>
                <a:gd name="T13" fmla="*/ 397 h 136"/>
                <a:gd name="T14" fmla="*/ 3645 w 130"/>
                <a:gd name="T15" fmla="*/ 908 h 136"/>
                <a:gd name="T16" fmla="*/ 5083 w 130"/>
                <a:gd name="T17" fmla="*/ 45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" h="136">
                  <a:moveTo>
                    <a:pt x="91" y="136"/>
                  </a:moveTo>
                  <a:cubicBezTo>
                    <a:pt x="91" y="136"/>
                    <a:pt x="92" y="135"/>
                    <a:pt x="94" y="130"/>
                  </a:cubicBezTo>
                  <a:cubicBezTo>
                    <a:pt x="96" y="125"/>
                    <a:pt x="90" y="96"/>
                    <a:pt x="88" y="97"/>
                  </a:cubicBezTo>
                  <a:cubicBezTo>
                    <a:pt x="78" y="105"/>
                    <a:pt x="68" y="110"/>
                    <a:pt x="58" y="112"/>
                  </a:cubicBezTo>
                  <a:cubicBezTo>
                    <a:pt x="34" y="117"/>
                    <a:pt x="12" y="102"/>
                    <a:pt x="5" y="77"/>
                  </a:cubicBezTo>
                  <a:cubicBezTo>
                    <a:pt x="0" y="58"/>
                    <a:pt x="2" y="5"/>
                    <a:pt x="38" y="0"/>
                  </a:cubicBezTo>
                  <a:cubicBezTo>
                    <a:pt x="50" y="0"/>
                    <a:pt x="55" y="4"/>
                    <a:pt x="62" y="8"/>
                  </a:cubicBezTo>
                  <a:cubicBezTo>
                    <a:pt x="70" y="12"/>
                    <a:pt x="79" y="17"/>
                    <a:pt x="93" y="18"/>
                  </a:cubicBezTo>
                  <a:cubicBezTo>
                    <a:pt x="111" y="20"/>
                    <a:pt x="123" y="6"/>
                    <a:pt x="130" y="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35" name="Freeform 584">
              <a:extLst>
                <a:ext uri="{FF2B5EF4-FFF2-40B4-BE49-F238E27FC236}">
                  <a16:creationId xmlns:a16="http://schemas.microsoft.com/office/drawing/2014/main" id="{7B6DAA04-4761-4177-9EEB-23767B313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" y="3360"/>
              <a:ext cx="128" cy="123"/>
            </a:xfrm>
            <a:custGeom>
              <a:avLst/>
              <a:gdLst>
                <a:gd name="T0" fmla="*/ 0 w 51"/>
                <a:gd name="T1" fmla="*/ 0 h 46"/>
                <a:gd name="T2" fmla="*/ 597 w 51"/>
                <a:gd name="T3" fmla="*/ 1644 h 46"/>
                <a:gd name="T4" fmla="*/ 1820 w 51"/>
                <a:gd name="T5" fmla="*/ 1987 h 46"/>
                <a:gd name="T6" fmla="*/ 1631 w 51"/>
                <a:gd name="T7" fmla="*/ 401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6">
                  <a:moveTo>
                    <a:pt x="0" y="0"/>
                  </a:moveTo>
                  <a:cubicBezTo>
                    <a:pt x="20" y="5"/>
                    <a:pt x="20" y="18"/>
                    <a:pt x="15" y="32"/>
                  </a:cubicBezTo>
                  <a:cubicBezTo>
                    <a:pt x="14" y="35"/>
                    <a:pt x="28" y="46"/>
                    <a:pt x="46" y="39"/>
                  </a:cubicBezTo>
                  <a:cubicBezTo>
                    <a:pt x="51" y="28"/>
                    <a:pt x="51" y="18"/>
                    <a:pt x="41" y="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36" name="Freeform 585">
              <a:extLst>
                <a:ext uri="{FF2B5EF4-FFF2-40B4-BE49-F238E27FC236}">
                  <a16:creationId xmlns:a16="http://schemas.microsoft.com/office/drawing/2014/main" id="{80701A72-0400-4E45-A290-416BED0D4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" y="3349"/>
              <a:ext cx="106" cy="200"/>
            </a:xfrm>
            <a:custGeom>
              <a:avLst/>
              <a:gdLst>
                <a:gd name="T0" fmla="*/ 1464 w 42"/>
                <a:gd name="T1" fmla="*/ 3789 h 75"/>
                <a:gd name="T2" fmla="*/ 1497 w 42"/>
                <a:gd name="T3" fmla="*/ 2069 h 75"/>
                <a:gd name="T4" fmla="*/ 0 w 42"/>
                <a:gd name="T5" fmla="*/ 0 h 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75">
                  <a:moveTo>
                    <a:pt x="36" y="75"/>
                  </a:moveTo>
                  <a:cubicBezTo>
                    <a:pt x="41" y="73"/>
                    <a:pt x="42" y="47"/>
                    <a:pt x="37" y="41"/>
                  </a:cubicBezTo>
                  <a:cubicBezTo>
                    <a:pt x="27" y="27"/>
                    <a:pt x="14" y="12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37" name="Freeform 586">
              <a:extLst>
                <a:ext uri="{FF2B5EF4-FFF2-40B4-BE49-F238E27FC236}">
                  <a16:creationId xmlns:a16="http://schemas.microsoft.com/office/drawing/2014/main" id="{C8253218-90F8-432C-A17B-123BFBBBB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3480"/>
              <a:ext cx="163" cy="195"/>
            </a:xfrm>
            <a:custGeom>
              <a:avLst/>
              <a:gdLst>
                <a:gd name="T0" fmla="*/ 2573 w 65"/>
                <a:gd name="T1" fmla="*/ 3718 h 73"/>
                <a:gd name="T2" fmla="*/ 0 w 65"/>
                <a:gd name="T3" fmla="*/ 0 h 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5" h="73">
                  <a:moveTo>
                    <a:pt x="65" y="73"/>
                  </a:moveTo>
                  <a:cubicBezTo>
                    <a:pt x="32" y="57"/>
                    <a:pt x="15" y="27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38" name="Freeform 587">
              <a:extLst>
                <a:ext uri="{FF2B5EF4-FFF2-40B4-BE49-F238E27FC236}">
                  <a16:creationId xmlns:a16="http://schemas.microsoft.com/office/drawing/2014/main" id="{8451AC07-1729-401B-B212-D2932B287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3427"/>
              <a:ext cx="135" cy="282"/>
            </a:xfrm>
            <a:custGeom>
              <a:avLst/>
              <a:gdLst>
                <a:gd name="T0" fmla="*/ 0 w 54"/>
                <a:gd name="T1" fmla="*/ 5307 h 106"/>
                <a:gd name="T2" fmla="*/ 2113 w 54"/>
                <a:gd name="T3" fmla="*/ 1905 h 106"/>
                <a:gd name="T4" fmla="*/ 2000 w 54"/>
                <a:gd name="T5" fmla="*/ 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106">
                  <a:moveTo>
                    <a:pt x="0" y="106"/>
                  </a:moveTo>
                  <a:cubicBezTo>
                    <a:pt x="31" y="101"/>
                    <a:pt x="50" y="66"/>
                    <a:pt x="54" y="38"/>
                  </a:cubicBezTo>
                  <a:cubicBezTo>
                    <a:pt x="54" y="31"/>
                    <a:pt x="52" y="16"/>
                    <a:pt x="51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39" name="Freeform 588">
              <a:extLst>
                <a:ext uri="{FF2B5EF4-FFF2-40B4-BE49-F238E27FC236}">
                  <a16:creationId xmlns:a16="http://schemas.microsoft.com/office/drawing/2014/main" id="{132E5315-1F2E-4C79-AEBA-DEA0EF127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3475"/>
              <a:ext cx="100" cy="232"/>
            </a:xfrm>
            <a:custGeom>
              <a:avLst/>
              <a:gdLst>
                <a:gd name="T0" fmla="*/ 1563 w 40"/>
                <a:gd name="T1" fmla="*/ 4403 h 87"/>
                <a:gd name="T2" fmla="*/ 313 w 40"/>
                <a:gd name="T3" fmla="*/ 2581 h 87"/>
                <a:gd name="T4" fmla="*/ 208 w 40"/>
                <a:gd name="T5" fmla="*/ 93 h 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87">
                  <a:moveTo>
                    <a:pt x="40" y="87"/>
                  </a:moveTo>
                  <a:cubicBezTo>
                    <a:pt x="33" y="80"/>
                    <a:pt x="19" y="63"/>
                    <a:pt x="8" y="51"/>
                  </a:cubicBezTo>
                  <a:cubicBezTo>
                    <a:pt x="1" y="40"/>
                    <a:pt x="0" y="0"/>
                    <a:pt x="5" y="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40" name="Freeform 589">
              <a:extLst>
                <a:ext uri="{FF2B5EF4-FFF2-40B4-BE49-F238E27FC236}">
                  <a16:creationId xmlns:a16="http://schemas.microsoft.com/office/drawing/2014/main" id="{845E7C94-FEC5-4EA8-9C12-3E25C25CF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3595"/>
              <a:ext cx="88" cy="114"/>
            </a:xfrm>
            <a:custGeom>
              <a:avLst/>
              <a:gdLst>
                <a:gd name="T0" fmla="*/ 0 w 35"/>
                <a:gd name="T1" fmla="*/ 2124 h 43"/>
                <a:gd name="T2" fmla="*/ 1270 w 35"/>
                <a:gd name="T3" fmla="*/ 634 h 43"/>
                <a:gd name="T4" fmla="*/ 367 w 35"/>
                <a:gd name="T5" fmla="*/ 148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43">
                  <a:moveTo>
                    <a:pt x="0" y="43"/>
                  </a:moveTo>
                  <a:cubicBezTo>
                    <a:pt x="13" y="43"/>
                    <a:pt x="21" y="27"/>
                    <a:pt x="32" y="13"/>
                  </a:cubicBezTo>
                  <a:cubicBezTo>
                    <a:pt x="35" y="9"/>
                    <a:pt x="12" y="0"/>
                    <a:pt x="9" y="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41" name="Freeform 590">
              <a:extLst>
                <a:ext uri="{FF2B5EF4-FFF2-40B4-BE49-F238E27FC236}">
                  <a16:creationId xmlns:a16="http://schemas.microsoft.com/office/drawing/2014/main" id="{0DBEB94D-C234-4B10-9133-B039237E8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" y="3411"/>
              <a:ext cx="207" cy="248"/>
            </a:xfrm>
            <a:custGeom>
              <a:avLst/>
              <a:gdLst>
                <a:gd name="T0" fmla="*/ 3210 w 83"/>
                <a:gd name="T1" fmla="*/ 0 h 93"/>
                <a:gd name="T2" fmla="*/ 1424 w 83"/>
                <a:gd name="T3" fmla="*/ 205 h 93"/>
                <a:gd name="T4" fmla="*/ 883 w 83"/>
                <a:gd name="T5" fmla="*/ 853 h 93"/>
                <a:gd name="T6" fmla="*/ 965 w 83"/>
                <a:gd name="T7" fmla="*/ 1160 h 93"/>
                <a:gd name="T8" fmla="*/ 1274 w 83"/>
                <a:gd name="T9" fmla="*/ 1272 h 93"/>
                <a:gd name="T10" fmla="*/ 2170 w 83"/>
                <a:gd name="T11" fmla="*/ 1309 h 93"/>
                <a:gd name="T12" fmla="*/ 2669 w 83"/>
                <a:gd name="T13" fmla="*/ 2333 h 93"/>
                <a:gd name="T14" fmla="*/ 1861 w 83"/>
                <a:gd name="T15" fmla="*/ 3549 h 93"/>
                <a:gd name="T16" fmla="*/ 466 w 83"/>
                <a:gd name="T17" fmla="*/ 4403 h 93"/>
                <a:gd name="T18" fmla="*/ 0 w 83"/>
                <a:gd name="T19" fmla="*/ 4003 h 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3" h="93">
                  <a:moveTo>
                    <a:pt x="83" y="0"/>
                  </a:moveTo>
                  <a:cubicBezTo>
                    <a:pt x="73" y="7"/>
                    <a:pt x="54" y="7"/>
                    <a:pt x="37" y="4"/>
                  </a:cubicBezTo>
                  <a:cubicBezTo>
                    <a:pt x="23" y="3"/>
                    <a:pt x="20" y="11"/>
                    <a:pt x="23" y="17"/>
                  </a:cubicBezTo>
                  <a:cubicBezTo>
                    <a:pt x="23" y="19"/>
                    <a:pt x="24" y="21"/>
                    <a:pt x="25" y="23"/>
                  </a:cubicBezTo>
                  <a:cubicBezTo>
                    <a:pt x="26" y="26"/>
                    <a:pt x="28" y="24"/>
                    <a:pt x="33" y="25"/>
                  </a:cubicBezTo>
                  <a:cubicBezTo>
                    <a:pt x="39" y="25"/>
                    <a:pt x="46" y="24"/>
                    <a:pt x="56" y="26"/>
                  </a:cubicBezTo>
                  <a:cubicBezTo>
                    <a:pt x="66" y="29"/>
                    <a:pt x="78" y="35"/>
                    <a:pt x="69" y="46"/>
                  </a:cubicBezTo>
                  <a:cubicBezTo>
                    <a:pt x="61" y="57"/>
                    <a:pt x="53" y="63"/>
                    <a:pt x="48" y="70"/>
                  </a:cubicBezTo>
                  <a:cubicBezTo>
                    <a:pt x="43" y="77"/>
                    <a:pt x="26" y="93"/>
                    <a:pt x="12" y="87"/>
                  </a:cubicBezTo>
                  <a:cubicBezTo>
                    <a:pt x="4" y="84"/>
                    <a:pt x="0" y="79"/>
                    <a:pt x="0" y="7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42" name="Freeform 591">
              <a:extLst>
                <a:ext uri="{FF2B5EF4-FFF2-40B4-BE49-F238E27FC236}">
                  <a16:creationId xmlns:a16="http://schemas.microsoft.com/office/drawing/2014/main" id="{117047E2-7E5C-48B7-94C9-61F3ABDA8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0" y="3589"/>
              <a:ext cx="55" cy="40"/>
            </a:xfrm>
            <a:custGeom>
              <a:avLst/>
              <a:gdLst>
                <a:gd name="T0" fmla="*/ 0 w 22"/>
                <a:gd name="T1" fmla="*/ 760 h 15"/>
                <a:gd name="T2" fmla="*/ 863 w 22"/>
                <a:gd name="T3" fmla="*/ 547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10" y="0"/>
                    <a:pt x="15" y="5"/>
                    <a:pt x="22" y="1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43" name="Freeform 592">
              <a:extLst>
                <a:ext uri="{FF2B5EF4-FFF2-40B4-BE49-F238E27FC236}">
                  <a16:creationId xmlns:a16="http://schemas.microsoft.com/office/drawing/2014/main" id="{249E19A1-48E5-4545-AEAC-5DEB9E8F7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2499"/>
              <a:ext cx="198" cy="168"/>
            </a:xfrm>
            <a:custGeom>
              <a:avLst/>
              <a:gdLst>
                <a:gd name="T0" fmla="*/ 679 w 79"/>
                <a:gd name="T1" fmla="*/ 0 h 63"/>
                <a:gd name="T2" fmla="*/ 0 w 79"/>
                <a:gd name="T3" fmla="*/ 2936 h 63"/>
                <a:gd name="T4" fmla="*/ 313 w 79"/>
                <a:gd name="T5" fmla="*/ 3128 h 63"/>
                <a:gd name="T6" fmla="*/ 709 w 79"/>
                <a:gd name="T7" fmla="*/ 2027 h 63"/>
                <a:gd name="T8" fmla="*/ 1306 w 79"/>
                <a:gd name="T9" fmla="*/ 1003 h 63"/>
                <a:gd name="T10" fmla="*/ 2048 w 79"/>
                <a:gd name="T11" fmla="*/ 397 h 63"/>
                <a:gd name="T12" fmla="*/ 3115 w 79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63">
                  <a:moveTo>
                    <a:pt x="17" y="0"/>
                  </a:moveTo>
                  <a:cubicBezTo>
                    <a:pt x="7" y="18"/>
                    <a:pt x="3" y="39"/>
                    <a:pt x="0" y="58"/>
                  </a:cubicBezTo>
                  <a:cubicBezTo>
                    <a:pt x="0" y="62"/>
                    <a:pt x="5" y="63"/>
                    <a:pt x="8" y="62"/>
                  </a:cubicBezTo>
                  <a:cubicBezTo>
                    <a:pt x="11" y="61"/>
                    <a:pt x="15" y="48"/>
                    <a:pt x="18" y="40"/>
                  </a:cubicBezTo>
                  <a:cubicBezTo>
                    <a:pt x="21" y="33"/>
                    <a:pt x="25" y="25"/>
                    <a:pt x="33" y="20"/>
                  </a:cubicBezTo>
                  <a:cubicBezTo>
                    <a:pt x="41" y="15"/>
                    <a:pt x="46" y="14"/>
                    <a:pt x="52" y="8"/>
                  </a:cubicBezTo>
                  <a:cubicBezTo>
                    <a:pt x="58" y="3"/>
                    <a:pt x="75" y="0"/>
                    <a:pt x="79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44" name="Freeform 593">
              <a:extLst>
                <a:ext uri="{FF2B5EF4-FFF2-40B4-BE49-F238E27FC236}">
                  <a16:creationId xmlns:a16="http://schemas.microsoft.com/office/drawing/2014/main" id="{E575A9D7-6B8E-47D9-A221-A478EF8AE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3008"/>
              <a:ext cx="68" cy="163"/>
            </a:xfrm>
            <a:custGeom>
              <a:avLst/>
              <a:gdLst>
                <a:gd name="T0" fmla="*/ 609 w 27"/>
                <a:gd name="T1" fmla="*/ 0 h 61"/>
                <a:gd name="T2" fmla="*/ 0 w 27"/>
                <a:gd name="T3" fmla="*/ 3113 h 6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61">
                  <a:moveTo>
                    <a:pt x="15" y="0"/>
                  </a:moveTo>
                  <a:cubicBezTo>
                    <a:pt x="27" y="18"/>
                    <a:pt x="17" y="48"/>
                    <a:pt x="0" y="6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45" name="Freeform 594">
              <a:extLst>
                <a:ext uri="{FF2B5EF4-FFF2-40B4-BE49-F238E27FC236}">
                  <a16:creationId xmlns:a16="http://schemas.microsoft.com/office/drawing/2014/main" id="{D0CD7ABA-62E4-46BC-93C7-70F36A374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" y="2939"/>
              <a:ext cx="298" cy="357"/>
            </a:xfrm>
            <a:custGeom>
              <a:avLst/>
              <a:gdLst>
                <a:gd name="T0" fmla="*/ 596 w 119"/>
                <a:gd name="T1" fmla="*/ 3181 h 134"/>
                <a:gd name="T2" fmla="*/ 208 w 119"/>
                <a:gd name="T3" fmla="*/ 4026 h 134"/>
                <a:gd name="T4" fmla="*/ 83 w 119"/>
                <a:gd name="T5" fmla="*/ 4692 h 134"/>
                <a:gd name="T6" fmla="*/ 238 w 119"/>
                <a:gd name="T7" fmla="*/ 5997 h 134"/>
                <a:gd name="T8" fmla="*/ 784 w 119"/>
                <a:gd name="T9" fmla="*/ 6295 h 134"/>
                <a:gd name="T10" fmla="*/ 1380 w 119"/>
                <a:gd name="T11" fmla="*/ 6543 h 134"/>
                <a:gd name="T12" fmla="*/ 2276 w 119"/>
                <a:gd name="T13" fmla="*/ 6692 h 134"/>
                <a:gd name="T14" fmla="*/ 3268 w 119"/>
                <a:gd name="T15" fmla="*/ 5898 h 134"/>
                <a:gd name="T16" fmla="*/ 3656 w 119"/>
                <a:gd name="T17" fmla="*/ 4423 h 134"/>
                <a:gd name="T18" fmla="*/ 3894 w 119"/>
                <a:gd name="T19" fmla="*/ 2363 h 134"/>
                <a:gd name="T20" fmla="*/ 4290 w 119"/>
                <a:gd name="T21" fmla="*/ 456 h 134"/>
                <a:gd name="T22" fmla="*/ 4678 w 119"/>
                <a:gd name="T23" fmla="*/ 0 h 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9" h="134">
                  <a:moveTo>
                    <a:pt x="15" y="63"/>
                  </a:moveTo>
                  <a:cubicBezTo>
                    <a:pt x="15" y="70"/>
                    <a:pt x="8" y="75"/>
                    <a:pt x="5" y="80"/>
                  </a:cubicBezTo>
                  <a:cubicBezTo>
                    <a:pt x="1" y="85"/>
                    <a:pt x="1" y="84"/>
                    <a:pt x="2" y="93"/>
                  </a:cubicBezTo>
                  <a:cubicBezTo>
                    <a:pt x="2" y="102"/>
                    <a:pt x="0" y="110"/>
                    <a:pt x="6" y="119"/>
                  </a:cubicBezTo>
                  <a:cubicBezTo>
                    <a:pt x="12" y="127"/>
                    <a:pt x="15" y="125"/>
                    <a:pt x="20" y="125"/>
                  </a:cubicBezTo>
                  <a:cubicBezTo>
                    <a:pt x="25" y="125"/>
                    <a:pt x="27" y="131"/>
                    <a:pt x="35" y="130"/>
                  </a:cubicBezTo>
                  <a:cubicBezTo>
                    <a:pt x="43" y="129"/>
                    <a:pt x="45" y="133"/>
                    <a:pt x="58" y="133"/>
                  </a:cubicBezTo>
                  <a:cubicBezTo>
                    <a:pt x="71" y="134"/>
                    <a:pt x="79" y="124"/>
                    <a:pt x="83" y="117"/>
                  </a:cubicBezTo>
                  <a:cubicBezTo>
                    <a:pt x="88" y="109"/>
                    <a:pt x="89" y="95"/>
                    <a:pt x="93" y="88"/>
                  </a:cubicBezTo>
                  <a:cubicBezTo>
                    <a:pt x="97" y="80"/>
                    <a:pt x="99" y="63"/>
                    <a:pt x="99" y="47"/>
                  </a:cubicBezTo>
                  <a:cubicBezTo>
                    <a:pt x="100" y="31"/>
                    <a:pt x="105" y="14"/>
                    <a:pt x="109" y="9"/>
                  </a:cubicBezTo>
                  <a:cubicBezTo>
                    <a:pt x="114" y="5"/>
                    <a:pt x="119" y="0"/>
                    <a:pt x="119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46" name="Freeform 595">
              <a:extLst>
                <a:ext uri="{FF2B5EF4-FFF2-40B4-BE49-F238E27FC236}">
                  <a16:creationId xmlns:a16="http://schemas.microsoft.com/office/drawing/2014/main" id="{4447E795-1825-474F-8F91-914120588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739"/>
              <a:ext cx="355" cy="178"/>
            </a:xfrm>
            <a:custGeom>
              <a:avLst/>
              <a:gdLst>
                <a:gd name="T0" fmla="*/ 0 w 142"/>
                <a:gd name="T1" fmla="*/ 2888 h 67"/>
                <a:gd name="T2" fmla="*/ 438 w 142"/>
                <a:gd name="T3" fmla="*/ 2944 h 67"/>
                <a:gd name="T4" fmla="*/ 1220 w 142"/>
                <a:gd name="T5" fmla="*/ 2535 h 67"/>
                <a:gd name="T6" fmla="*/ 2188 w 142"/>
                <a:gd name="T7" fmla="*/ 1594 h 67"/>
                <a:gd name="T8" fmla="*/ 3020 w 142"/>
                <a:gd name="T9" fmla="*/ 1743 h 67"/>
                <a:gd name="T10" fmla="*/ 3833 w 142"/>
                <a:gd name="T11" fmla="*/ 2795 h 67"/>
                <a:gd name="T12" fmla="*/ 4738 w 142"/>
                <a:gd name="T13" fmla="*/ 3191 h 67"/>
                <a:gd name="T14" fmla="*/ 5050 w 142"/>
                <a:gd name="T15" fmla="*/ 1836 h 67"/>
                <a:gd name="T16" fmla="*/ 5395 w 142"/>
                <a:gd name="T17" fmla="*/ 545 h 67"/>
                <a:gd name="T18" fmla="*/ 5550 w 142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" h="67">
                  <a:moveTo>
                    <a:pt x="0" y="58"/>
                  </a:moveTo>
                  <a:cubicBezTo>
                    <a:pt x="0" y="62"/>
                    <a:pt x="6" y="64"/>
                    <a:pt x="11" y="59"/>
                  </a:cubicBezTo>
                  <a:cubicBezTo>
                    <a:pt x="15" y="54"/>
                    <a:pt x="23" y="53"/>
                    <a:pt x="31" y="51"/>
                  </a:cubicBezTo>
                  <a:cubicBezTo>
                    <a:pt x="40" y="49"/>
                    <a:pt x="47" y="42"/>
                    <a:pt x="56" y="32"/>
                  </a:cubicBezTo>
                  <a:cubicBezTo>
                    <a:pt x="65" y="23"/>
                    <a:pt x="68" y="27"/>
                    <a:pt x="77" y="35"/>
                  </a:cubicBezTo>
                  <a:cubicBezTo>
                    <a:pt x="85" y="43"/>
                    <a:pt x="92" y="50"/>
                    <a:pt x="98" y="56"/>
                  </a:cubicBezTo>
                  <a:cubicBezTo>
                    <a:pt x="106" y="62"/>
                    <a:pt x="116" y="67"/>
                    <a:pt x="121" y="64"/>
                  </a:cubicBezTo>
                  <a:cubicBezTo>
                    <a:pt x="126" y="60"/>
                    <a:pt x="126" y="47"/>
                    <a:pt x="129" y="37"/>
                  </a:cubicBezTo>
                  <a:cubicBezTo>
                    <a:pt x="132" y="26"/>
                    <a:pt x="135" y="16"/>
                    <a:pt x="138" y="11"/>
                  </a:cubicBezTo>
                  <a:cubicBezTo>
                    <a:pt x="141" y="5"/>
                    <a:pt x="142" y="0"/>
                    <a:pt x="1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47" name="Freeform 596">
              <a:extLst>
                <a:ext uri="{FF2B5EF4-FFF2-40B4-BE49-F238E27FC236}">
                  <a16:creationId xmlns:a16="http://schemas.microsoft.com/office/drawing/2014/main" id="{65357569-CFD3-442A-AB06-DA4312C30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3267"/>
              <a:ext cx="503" cy="440"/>
            </a:xfrm>
            <a:custGeom>
              <a:avLst/>
              <a:gdLst>
                <a:gd name="T0" fmla="*/ 0 w 201"/>
                <a:gd name="T1" fmla="*/ 1160 h 165"/>
                <a:gd name="T2" fmla="*/ 2117 w 201"/>
                <a:gd name="T3" fmla="*/ 1672 h 165"/>
                <a:gd name="T4" fmla="*/ 3809 w 201"/>
                <a:gd name="T5" fmla="*/ 819 h 165"/>
                <a:gd name="T6" fmla="*/ 5561 w 201"/>
                <a:gd name="T7" fmla="*/ 853 h 165"/>
                <a:gd name="T8" fmla="*/ 7207 w 201"/>
                <a:gd name="T9" fmla="*/ 4245 h 165"/>
                <a:gd name="T10" fmla="*/ 7678 w 201"/>
                <a:gd name="T11" fmla="*/ 7885 h 165"/>
                <a:gd name="T12" fmla="*/ 7490 w 201"/>
                <a:gd name="T13" fmla="*/ 8341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1" h="165">
                  <a:moveTo>
                    <a:pt x="0" y="23"/>
                  </a:moveTo>
                  <a:cubicBezTo>
                    <a:pt x="11" y="31"/>
                    <a:pt x="43" y="35"/>
                    <a:pt x="54" y="33"/>
                  </a:cubicBezTo>
                  <a:cubicBezTo>
                    <a:pt x="71" y="29"/>
                    <a:pt x="86" y="27"/>
                    <a:pt x="97" y="16"/>
                  </a:cubicBezTo>
                  <a:cubicBezTo>
                    <a:pt x="113" y="0"/>
                    <a:pt x="132" y="6"/>
                    <a:pt x="142" y="17"/>
                  </a:cubicBezTo>
                  <a:cubicBezTo>
                    <a:pt x="144" y="19"/>
                    <a:pt x="174" y="58"/>
                    <a:pt x="184" y="84"/>
                  </a:cubicBezTo>
                  <a:cubicBezTo>
                    <a:pt x="195" y="110"/>
                    <a:pt x="201" y="143"/>
                    <a:pt x="196" y="156"/>
                  </a:cubicBezTo>
                  <a:cubicBezTo>
                    <a:pt x="193" y="161"/>
                    <a:pt x="191" y="165"/>
                    <a:pt x="191" y="16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48" name="Freeform 597">
              <a:extLst>
                <a:ext uri="{FF2B5EF4-FFF2-40B4-BE49-F238E27FC236}">
                  <a16:creationId xmlns:a16="http://schemas.microsoft.com/office/drawing/2014/main" id="{889B7BBC-6C64-4C17-B1C2-750BF76C9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" y="2499"/>
              <a:ext cx="182" cy="589"/>
            </a:xfrm>
            <a:custGeom>
              <a:avLst/>
              <a:gdLst>
                <a:gd name="T0" fmla="*/ 2822 w 73"/>
                <a:gd name="T1" fmla="*/ 0 h 221"/>
                <a:gd name="T2" fmla="*/ 2251 w 73"/>
                <a:gd name="T3" fmla="*/ 816 h 221"/>
                <a:gd name="T4" fmla="*/ 1628 w 73"/>
                <a:gd name="T5" fmla="*/ 3579 h 221"/>
                <a:gd name="T6" fmla="*/ 1628 w 73"/>
                <a:gd name="T7" fmla="*/ 7060 h 221"/>
                <a:gd name="T8" fmla="*/ 2274 w 73"/>
                <a:gd name="T9" fmla="*/ 9277 h 221"/>
                <a:gd name="T10" fmla="*/ 1162 w 73"/>
                <a:gd name="T11" fmla="*/ 11095 h 221"/>
                <a:gd name="T12" fmla="*/ 0 w 73"/>
                <a:gd name="T13" fmla="*/ 10335 h 2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221">
                  <a:moveTo>
                    <a:pt x="73" y="0"/>
                  </a:moveTo>
                  <a:cubicBezTo>
                    <a:pt x="68" y="6"/>
                    <a:pt x="63" y="10"/>
                    <a:pt x="58" y="16"/>
                  </a:cubicBezTo>
                  <a:cubicBezTo>
                    <a:pt x="44" y="33"/>
                    <a:pt x="42" y="50"/>
                    <a:pt x="42" y="71"/>
                  </a:cubicBezTo>
                  <a:cubicBezTo>
                    <a:pt x="42" y="94"/>
                    <a:pt x="41" y="117"/>
                    <a:pt x="42" y="140"/>
                  </a:cubicBezTo>
                  <a:cubicBezTo>
                    <a:pt x="43" y="157"/>
                    <a:pt x="52" y="168"/>
                    <a:pt x="59" y="184"/>
                  </a:cubicBezTo>
                  <a:cubicBezTo>
                    <a:pt x="65" y="199"/>
                    <a:pt x="52" y="218"/>
                    <a:pt x="30" y="220"/>
                  </a:cubicBezTo>
                  <a:cubicBezTo>
                    <a:pt x="19" y="221"/>
                    <a:pt x="9" y="212"/>
                    <a:pt x="0" y="20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49" name="Freeform 598">
              <a:extLst>
                <a:ext uri="{FF2B5EF4-FFF2-40B4-BE49-F238E27FC236}">
                  <a16:creationId xmlns:a16="http://schemas.microsoft.com/office/drawing/2014/main" id="{DA1DFBFD-23A2-47F5-B79F-8569607B2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2504"/>
              <a:ext cx="498" cy="501"/>
            </a:xfrm>
            <a:custGeom>
              <a:avLst/>
              <a:gdLst>
                <a:gd name="T0" fmla="*/ 1254 w 199"/>
                <a:gd name="T1" fmla="*/ 0 h 188"/>
                <a:gd name="T2" fmla="*/ 158 w 199"/>
                <a:gd name="T3" fmla="*/ 3126 h 188"/>
                <a:gd name="T4" fmla="*/ 83 w 199"/>
                <a:gd name="T5" fmla="*/ 5788 h 188"/>
                <a:gd name="T6" fmla="*/ 676 w 199"/>
                <a:gd name="T7" fmla="*/ 7363 h 188"/>
                <a:gd name="T8" fmla="*/ 1176 w 199"/>
                <a:gd name="T9" fmla="*/ 7003 h 188"/>
                <a:gd name="T10" fmla="*/ 2713 w 199"/>
                <a:gd name="T11" fmla="*/ 7153 h 188"/>
                <a:gd name="T12" fmla="*/ 5455 w 199"/>
                <a:gd name="T13" fmla="*/ 8821 h 188"/>
                <a:gd name="T14" fmla="*/ 7803 w 199"/>
                <a:gd name="T15" fmla="*/ 5242 h 1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9" h="188">
                  <a:moveTo>
                    <a:pt x="32" y="0"/>
                  </a:moveTo>
                  <a:cubicBezTo>
                    <a:pt x="22" y="20"/>
                    <a:pt x="9" y="39"/>
                    <a:pt x="4" y="62"/>
                  </a:cubicBezTo>
                  <a:cubicBezTo>
                    <a:pt x="0" y="78"/>
                    <a:pt x="2" y="98"/>
                    <a:pt x="2" y="115"/>
                  </a:cubicBezTo>
                  <a:cubicBezTo>
                    <a:pt x="2" y="125"/>
                    <a:pt x="2" y="147"/>
                    <a:pt x="17" y="146"/>
                  </a:cubicBezTo>
                  <a:cubicBezTo>
                    <a:pt x="21" y="145"/>
                    <a:pt x="26" y="140"/>
                    <a:pt x="30" y="139"/>
                  </a:cubicBezTo>
                  <a:cubicBezTo>
                    <a:pt x="42" y="135"/>
                    <a:pt x="57" y="138"/>
                    <a:pt x="69" y="142"/>
                  </a:cubicBezTo>
                  <a:cubicBezTo>
                    <a:pt x="94" y="149"/>
                    <a:pt x="115" y="168"/>
                    <a:pt x="139" y="175"/>
                  </a:cubicBezTo>
                  <a:cubicBezTo>
                    <a:pt x="184" y="188"/>
                    <a:pt x="186" y="142"/>
                    <a:pt x="199" y="10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50" name="Freeform 599">
              <a:extLst>
                <a:ext uri="{FF2B5EF4-FFF2-40B4-BE49-F238E27FC236}">
                  <a16:creationId xmlns:a16="http://schemas.microsoft.com/office/drawing/2014/main" id="{CCAE68A7-9E89-491F-9FC0-939213224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2931"/>
              <a:ext cx="428" cy="242"/>
            </a:xfrm>
            <a:custGeom>
              <a:avLst/>
              <a:gdLst>
                <a:gd name="T0" fmla="*/ 0 w 171"/>
                <a:gd name="T1" fmla="*/ 4555 h 91"/>
                <a:gd name="T2" fmla="*/ 1304 w 171"/>
                <a:gd name="T3" fmla="*/ 3593 h 91"/>
                <a:gd name="T4" fmla="*/ 1722 w 171"/>
                <a:gd name="T5" fmla="*/ 1393 h 91"/>
                <a:gd name="T6" fmla="*/ 2951 w 171"/>
                <a:gd name="T7" fmla="*/ 149 h 91"/>
                <a:gd name="T8" fmla="*/ 5061 w 171"/>
                <a:gd name="T9" fmla="*/ 997 h 91"/>
                <a:gd name="T10" fmla="*/ 5882 w 171"/>
                <a:gd name="T11" fmla="*/ 1505 h 91"/>
                <a:gd name="T12" fmla="*/ 6710 w 171"/>
                <a:gd name="T13" fmla="*/ 848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" h="91">
                  <a:moveTo>
                    <a:pt x="0" y="91"/>
                  </a:moveTo>
                  <a:cubicBezTo>
                    <a:pt x="11" y="90"/>
                    <a:pt x="28" y="80"/>
                    <a:pt x="33" y="72"/>
                  </a:cubicBezTo>
                  <a:cubicBezTo>
                    <a:pt x="41" y="59"/>
                    <a:pt x="37" y="41"/>
                    <a:pt x="44" y="28"/>
                  </a:cubicBezTo>
                  <a:cubicBezTo>
                    <a:pt x="54" y="12"/>
                    <a:pt x="60" y="0"/>
                    <a:pt x="75" y="3"/>
                  </a:cubicBezTo>
                  <a:cubicBezTo>
                    <a:pt x="96" y="7"/>
                    <a:pt x="109" y="13"/>
                    <a:pt x="129" y="20"/>
                  </a:cubicBezTo>
                  <a:cubicBezTo>
                    <a:pt x="135" y="22"/>
                    <a:pt x="143" y="26"/>
                    <a:pt x="150" y="30"/>
                  </a:cubicBezTo>
                  <a:cubicBezTo>
                    <a:pt x="155" y="33"/>
                    <a:pt x="163" y="21"/>
                    <a:pt x="171" y="1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51" name="Freeform 600">
              <a:extLst>
                <a:ext uri="{FF2B5EF4-FFF2-40B4-BE49-F238E27FC236}">
                  <a16:creationId xmlns:a16="http://schemas.microsoft.com/office/drawing/2014/main" id="{8102DFC1-20A1-48F9-99E9-BFBA03580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" y="3243"/>
              <a:ext cx="55" cy="149"/>
            </a:xfrm>
            <a:custGeom>
              <a:avLst/>
              <a:gdLst>
                <a:gd name="T0" fmla="*/ 595 w 22"/>
                <a:gd name="T1" fmla="*/ 0 h 56"/>
                <a:gd name="T2" fmla="*/ 313 w 22"/>
                <a:gd name="T3" fmla="*/ 511 h 56"/>
                <a:gd name="T4" fmla="*/ 863 w 22"/>
                <a:gd name="T5" fmla="*/ 2804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56">
                  <a:moveTo>
                    <a:pt x="15" y="0"/>
                  </a:moveTo>
                  <a:cubicBezTo>
                    <a:pt x="12" y="3"/>
                    <a:pt x="9" y="6"/>
                    <a:pt x="8" y="10"/>
                  </a:cubicBezTo>
                  <a:cubicBezTo>
                    <a:pt x="0" y="24"/>
                    <a:pt x="11" y="45"/>
                    <a:pt x="22" y="5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52" name="Freeform 601">
              <a:extLst>
                <a:ext uri="{FF2B5EF4-FFF2-40B4-BE49-F238E27FC236}">
                  <a16:creationId xmlns:a16="http://schemas.microsoft.com/office/drawing/2014/main" id="{BCDE1D6E-C161-452F-9A94-1ECF9C23E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3136"/>
              <a:ext cx="63" cy="53"/>
            </a:xfrm>
            <a:custGeom>
              <a:avLst/>
              <a:gdLst>
                <a:gd name="T0" fmla="*/ 1011 w 25"/>
                <a:gd name="T1" fmla="*/ 0 h 20"/>
                <a:gd name="T2" fmla="*/ 0 w 25"/>
                <a:gd name="T3" fmla="*/ 983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20">
                  <a:moveTo>
                    <a:pt x="25" y="0"/>
                  </a:moveTo>
                  <a:cubicBezTo>
                    <a:pt x="20" y="8"/>
                    <a:pt x="11" y="14"/>
                    <a:pt x="0" y="2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53" name="Freeform 602">
              <a:extLst>
                <a:ext uri="{FF2B5EF4-FFF2-40B4-BE49-F238E27FC236}">
                  <a16:creationId xmlns:a16="http://schemas.microsoft.com/office/drawing/2014/main" id="{84E2A34F-2077-48AE-8156-290815657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3552"/>
              <a:ext cx="287" cy="157"/>
            </a:xfrm>
            <a:custGeom>
              <a:avLst/>
              <a:gdLst>
                <a:gd name="T0" fmla="*/ 4460 w 115"/>
                <a:gd name="T1" fmla="*/ 0 h 59"/>
                <a:gd name="T2" fmla="*/ 3264 w 115"/>
                <a:gd name="T3" fmla="*/ 247 h 59"/>
                <a:gd name="T4" fmla="*/ 2328 w 115"/>
                <a:gd name="T5" fmla="*/ 1543 h 59"/>
                <a:gd name="T6" fmla="*/ 1008 w 115"/>
                <a:gd name="T7" fmla="*/ 1996 h 59"/>
                <a:gd name="T8" fmla="*/ 624 w 115"/>
                <a:gd name="T9" fmla="*/ 1905 h 59"/>
                <a:gd name="T10" fmla="*/ 75 w 115"/>
                <a:gd name="T11" fmla="*/ 29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59">
                  <a:moveTo>
                    <a:pt x="115" y="0"/>
                  </a:moveTo>
                  <a:cubicBezTo>
                    <a:pt x="103" y="12"/>
                    <a:pt x="90" y="5"/>
                    <a:pt x="84" y="5"/>
                  </a:cubicBezTo>
                  <a:cubicBezTo>
                    <a:pt x="78" y="5"/>
                    <a:pt x="66" y="24"/>
                    <a:pt x="60" y="31"/>
                  </a:cubicBezTo>
                  <a:cubicBezTo>
                    <a:pt x="51" y="41"/>
                    <a:pt x="36" y="41"/>
                    <a:pt x="26" y="40"/>
                  </a:cubicBezTo>
                  <a:cubicBezTo>
                    <a:pt x="22" y="40"/>
                    <a:pt x="19" y="39"/>
                    <a:pt x="16" y="38"/>
                  </a:cubicBezTo>
                  <a:cubicBezTo>
                    <a:pt x="8" y="37"/>
                    <a:pt x="0" y="44"/>
                    <a:pt x="2" y="5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54" name="Rectangle 603">
              <a:extLst>
                <a:ext uri="{FF2B5EF4-FFF2-40B4-BE49-F238E27FC236}">
                  <a16:creationId xmlns:a16="http://schemas.microsoft.com/office/drawing/2014/main" id="{C3219041-B963-4E62-90DA-3839F38B6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01"/>
              <a:ext cx="1701" cy="1208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31855" name="Freeform 604">
              <a:extLst>
                <a:ext uri="{FF2B5EF4-FFF2-40B4-BE49-F238E27FC236}">
                  <a16:creationId xmlns:a16="http://schemas.microsoft.com/office/drawing/2014/main" id="{01B2EAA2-FFE3-4683-9FAB-FBE914ACC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" y="3549"/>
              <a:ext cx="138" cy="160"/>
            </a:xfrm>
            <a:custGeom>
              <a:avLst/>
              <a:gdLst>
                <a:gd name="T0" fmla="*/ 2178 w 55"/>
                <a:gd name="T1" fmla="*/ 0 h 60"/>
                <a:gd name="T2" fmla="*/ 1656 w 55"/>
                <a:gd name="T3" fmla="*/ 248 h 60"/>
                <a:gd name="T4" fmla="*/ 1184 w 55"/>
                <a:gd name="T5" fmla="*/ 760 h 60"/>
                <a:gd name="T6" fmla="*/ 125 w 55"/>
                <a:gd name="T7" fmla="*/ 3037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60">
                  <a:moveTo>
                    <a:pt x="55" y="0"/>
                  </a:moveTo>
                  <a:cubicBezTo>
                    <a:pt x="51" y="3"/>
                    <a:pt x="46" y="5"/>
                    <a:pt x="42" y="5"/>
                  </a:cubicBezTo>
                  <a:cubicBezTo>
                    <a:pt x="38" y="6"/>
                    <a:pt x="34" y="9"/>
                    <a:pt x="30" y="15"/>
                  </a:cubicBezTo>
                  <a:cubicBezTo>
                    <a:pt x="15" y="34"/>
                    <a:pt x="0" y="42"/>
                    <a:pt x="3" y="6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56" name="Freeform 605">
              <a:extLst>
                <a:ext uri="{FF2B5EF4-FFF2-40B4-BE49-F238E27FC236}">
                  <a16:creationId xmlns:a16="http://schemas.microsoft.com/office/drawing/2014/main" id="{3044E633-CB91-42D6-9B00-E2FE90892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" y="3013"/>
              <a:ext cx="198" cy="451"/>
            </a:xfrm>
            <a:custGeom>
              <a:avLst/>
              <a:gdLst>
                <a:gd name="T0" fmla="*/ 3115 w 79"/>
                <a:gd name="T1" fmla="*/ 3589 h 169"/>
                <a:gd name="T2" fmla="*/ 2406 w 79"/>
                <a:gd name="T3" fmla="*/ 5169 h 169"/>
                <a:gd name="T4" fmla="*/ 1546 w 79"/>
                <a:gd name="T5" fmla="*/ 7507 h 169"/>
                <a:gd name="T6" fmla="*/ 1389 w 79"/>
                <a:gd name="T7" fmla="*/ 8177 h 169"/>
                <a:gd name="T8" fmla="*/ 597 w 79"/>
                <a:gd name="T9" fmla="*/ 7656 h 169"/>
                <a:gd name="T10" fmla="*/ 1025 w 79"/>
                <a:gd name="T11" fmla="*/ 5078 h 169"/>
                <a:gd name="T12" fmla="*/ 208 w 79"/>
                <a:gd name="T13" fmla="*/ 1729 h 169"/>
                <a:gd name="T14" fmla="*/ 50 w 79"/>
                <a:gd name="T15" fmla="*/ 662 h 169"/>
                <a:gd name="T16" fmla="*/ 521 w 79"/>
                <a:gd name="T17" fmla="*/ 1118 h 169"/>
                <a:gd name="T18" fmla="*/ 867 w 79"/>
                <a:gd name="T19" fmla="*/ 1217 h 169"/>
                <a:gd name="T20" fmla="*/ 1546 w 79"/>
                <a:gd name="T21" fmla="*/ 2279 h 169"/>
                <a:gd name="T22" fmla="*/ 1734 w 79"/>
                <a:gd name="T23" fmla="*/ 3290 h 169"/>
                <a:gd name="T24" fmla="*/ 1935 w 79"/>
                <a:gd name="T25" fmla="*/ 2378 h 169"/>
                <a:gd name="T26" fmla="*/ 2173 w 79"/>
                <a:gd name="T27" fmla="*/ 1276 h 169"/>
                <a:gd name="T28" fmla="*/ 2990 w 79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9" h="169">
                  <a:moveTo>
                    <a:pt x="79" y="71"/>
                  </a:moveTo>
                  <a:cubicBezTo>
                    <a:pt x="69" y="74"/>
                    <a:pt x="60" y="88"/>
                    <a:pt x="61" y="102"/>
                  </a:cubicBezTo>
                  <a:cubicBezTo>
                    <a:pt x="61" y="113"/>
                    <a:pt x="46" y="125"/>
                    <a:pt x="39" y="148"/>
                  </a:cubicBezTo>
                  <a:cubicBezTo>
                    <a:pt x="38" y="153"/>
                    <a:pt x="36" y="157"/>
                    <a:pt x="35" y="161"/>
                  </a:cubicBezTo>
                  <a:cubicBezTo>
                    <a:pt x="33" y="169"/>
                    <a:pt x="13" y="159"/>
                    <a:pt x="15" y="151"/>
                  </a:cubicBezTo>
                  <a:cubicBezTo>
                    <a:pt x="17" y="137"/>
                    <a:pt x="21" y="121"/>
                    <a:pt x="26" y="100"/>
                  </a:cubicBezTo>
                  <a:cubicBezTo>
                    <a:pt x="31" y="78"/>
                    <a:pt x="21" y="54"/>
                    <a:pt x="5" y="34"/>
                  </a:cubicBezTo>
                  <a:cubicBezTo>
                    <a:pt x="3" y="31"/>
                    <a:pt x="0" y="18"/>
                    <a:pt x="1" y="13"/>
                  </a:cubicBezTo>
                  <a:cubicBezTo>
                    <a:pt x="4" y="16"/>
                    <a:pt x="8" y="19"/>
                    <a:pt x="13" y="22"/>
                  </a:cubicBezTo>
                  <a:cubicBezTo>
                    <a:pt x="18" y="23"/>
                    <a:pt x="17" y="22"/>
                    <a:pt x="22" y="24"/>
                  </a:cubicBezTo>
                  <a:cubicBezTo>
                    <a:pt x="26" y="26"/>
                    <a:pt x="34" y="34"/>
                    <a:pt x="39" y="45"/>
                  </a:cubicBezTo>
                  <a:cubicBezTo>
                    <a:pt x="44" y="56"/>
                    <a:pt x="44" y="65"/>
                    <a:pt x="44" y="65"/>
                  </a:cubicBezTo>
                  <a:cubicBezTo>
                    <a:pt x="47" y="61"/>
                    <a:pt x="49" y="57"/>
                    <a:pt x="49" y="47"/>
                  </a:cubicBezTo>
                  <a:cubicBezTo>
                    <a:pt x="49" y="36"/>
                    <a:pt x="51" y="35"/>
                    <a:pt x="55" y="25"/>
                  </a:cubicBezTo>
                  <a:cubicBezTo>
                    <a:pt x="59" y="17"/>
                    <a:pt x="65" y="3"/>
                    <a:pt x="76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57" name="Freeform 606">
              <a:extLst>
                <a:ext uri="{FF2B5EF4-FFF2-40B4-BE49-F238E27FC236}">
                  <a16:creationId xmlns:a16="http://schemas.microsoft.com/office/drawing/2014/main" id="{EDC6E126-A07A-4379-8093-03E065A30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" y="3579"/>
              <a:ext cx="140" cy="128"/>
            </a:xfrm>
            <a:custGeom>
              <a:avLst/>
              <a:gdLst>
                <a:gd name="T0" fmla="*/ 750 w 56"/>
                <a:gd name="T1" fmla="*/ 2424 h 48"/>
                <a:gd name="T2" fmla="*/ 158 w 56"/>
                <a:gd name="T3" fmla="*/ 1003 h 48"/>
                <a:gd name="T4" fmla="*/ 1095 w 56"/>
                <a:gd name="T5" fmla="*/ 205 h 48"/>
                <a:gd name="T6" fmla="*/ 2188 w 56"/>
                <a:gd name="T7" fmla="*/ 2333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48">
                  <a:moveTo>
                    <a:pt x="19" y="48"/>
                  </a:moveTo>
                  <a:cubicBezTo>
                    <a:pt x="19" y="48"/>
                    <a:pt x="13" y="33"/>
                    <a:pt x="4" y="20"/>
                  </a:cubicBezTo>
                  <a:cubicBezTo>
                    <a:pt x="0" y="16"/>
                    <a:pt x="23" y="0"/>
                    <a:pt x="28" y="4"/>
                  </a:cubicBezTo>
                  <a:cubicBezTo>
                    <a:pt x="38" y="24"/>
                    <a:pt x="52" y="42"/>
                    <a:pt x="56" y="4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58" name="Freeform 607">
              <a:extLst>
                <a:ext uri="{FF2B5EF4-FFF2-40B4-BE49-F238E27FC236}">
                  <a16:creationId xmlns:a16="http://schemas.microsoft.com/office/drawing/2014/main" id="{FA913E6C-9CC7-4FBB-9478-7791517AB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" y="3608"/>
              <a:ext cx="153" cy="101"/>
            </a:xfrm>
            <a:custGeom>
              <a:avLst/>
              <a:gdLst>
                <a:gd name="T0" fmla="*/ 0 w 61"/>
                <a:gd name="T1" fmla="*/ 0 h 38"/>
                <a:gd name="T2" fmla="*/ 2415 w 61"/>
                <a:gd name="T3" fmla="*/ 1201 h 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cubicBezTo>
                    <a:pt x="17" y="34"/>
                    <a:pt x="55" y="38"/>
                    <a:pt x="61" y="2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59" name="Freeform 608">
              <a:extLst>
                <a:ext uri="{FF2B5EF4-FFF2-40B4-BE49-F238E27FC236}">
                  <a16:creationId xmlns:a16="http://schemas.microsoft.com/office/drawing/2014/main" id="{7F37A8B1-E2E3-42E4-9EFF-77FD1F473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" y="3312"/>
              <a:ext cx="97" cy="109"/>
            </a:xfrm>
            <a:custGeom>
              <a:avLst/>
              <a:gdLst>
                <a:gd name="T0" fmla="*/ 1231 w 39"/>
                <a:gd name="T1" fmla="*/ 2050 h 41"/>
                <a:gd name="T2" fmla="*/ 570 w 39"/>
                <a:gd name="T3" fmla="*/ 1295 h 41"/>
                <a:gd name="T4" fmla="*/ 75 w 39"/>
                <a:gd name="T5" fmla="*/ 396 h 41"/>
                <a:gd name="T6" fmla="*/ 465 w 39"/>
                <a:gd name="T7" fmla="*/ 93 h 41"/>
                <a:gd name="T8" fmla="*/ 1231 w 39"/>
                <a:gd name="T9" fmla="*/ 601 h 41"/>
                <a:gd name="T10" fmla="*/ 1490 w 39"/>
                <a:gd name="T11" fmla="*/ 75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1">
                  <a:moveTo>
                    <a:pt x="32" y="41"/>
                  </a:moveTo>
                  <a:cubicBezTo>
                    <a:pt x="30" y="35"/>
                    <a:pt x="23" y="31"/>
                    <a:pt x="15" y="26"/>
                  </a:cubicBezTo>
                  <a:cubicBezTo>
                    <a:pt x="8" y="22"/>
                    <a:pt x="0" y="15"/>
                    <a:pt x="2" y="8"/>
                  </a:cubicBezTo>
                  <a:cubicBezTo>
                    <a:pt x="4" y="2"/>
                    <a:pt x="7" y="0"/>
                    <a:pt x="12" y="2"/>
                  </a:cubicBezTo>
                  <a:cubicBezTo>
                    <a:pt x="17" y="4"/>
                    <a:pt x="28" y="10"/>
                    <a:pt x="32" y="12"/>
                  </a:cubicBezTo>
                  <a:cubicBezTo>
                    <a:pt x="37" y="13"/>
                    <a:pt x="36" y="13"/>
                    <a:pt x="39" y="1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60" name="Freeform 609">
              <a:extLst>
                <a:ext uri="{FF2B5EF4-FFF2-40B4-BE49-F238E27FC236}">
                  <a16:creationId xmlns:a16="http://schemas.microsoft.com/office/drawing/2014/main" id="{BB0D54FB-7273-4534-BDC9-01C1651FD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2867"/>
              <a:ext cx="212" cy="373"/>
            </a:xfrm>
            <a:custGeom>
              <a:avLst/>
              <a:gdLst>
                <a:gd name="T0" fmla="*/ 3105 w 85"/>
                <a:gd name="T1" fmla="*/ 0 h 140"/>
                <a:gd name="T2" fmla="*/ 2357 w 85"/>
                <a:gd name="T3" fmla="*/ 1761 h 140"/>
                <a:gd name="T4" fmla="*/ 342 w 85"/>
                <a:gd name="T5" fmla="*/ 3932 h 140"/>
                <a:gd name="T6" fmla="*/ 621 w 85"/>
                <a:gd name="T7" fmla="*/ 4876 h 140"/>
                <a:gd name="T8" fmla="*/ 2252 w 85"/>
                <a:gd name="T9" fmla="*/ 6091 h 140"/>
                <a:gd name="T10" fmla="*/ 2327 w 85"/>
                <a:gd name="T11" fmla="*/ 7055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" h="140">
                  <a:moveTo>
                    <a:pt x="80" y="0"/>
                  </a:moveTo>
                  <a:cubicBezTo>
                    <a:pt x="85" y="30"/>
                    <a:pt x="70" y="32"/>
                    <a:pt x="61" y="35"/>
                  </a:cubicBezTo>
                  <a:cubicBezTo>
                    <a:pt x="54" y="37"/>
                    <a:pt x="0" y="21"/>
                    <a:pt x="9" y="78"/>
                  </a:cubicBezTo>
                  <a:cubicBezTo>
                    <a:pt x="9" y="78"/>
                    <a:pt x="11" y="90"/>
                    <a:pt x="16" y="97"/>
                  </a:cubicBezTo>
                  <a:cubicBezTo>
                    <a:pt x="21" y="107"/>
                    <a:pt x="42" y="117"/>
                    <a:pt x="58" y="121"/>
                  </a:cubicBezTo>
                  <a:cubicBezTo>
                    <a:pt x="61" y="121"/>
                    <a:pt x="66" y="137"/>
                    <a:pt x="60" y="14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61" name="Freeform 610">
              <a:extLst>
                <a:ext uri="{FF2B5EF4-FFF2-40B4-BE49-F238E27FC236}">
                  <a16:creationId xmlns:a16="http://schemas.microsoft.com/office/drawing/2014/main" id="{AFE9BB60-66E5-4322-808E-0ED138BD3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2907"/>
              <a:ext cx="35" cy="136"/>
            </a:xfrm>
            <a:custGeom>
              <a:avLst/>
              <a:gdLst>
                <a:gd name="T0" fmla="*/ 550 w 14"/>
                <a:gd name="T1" fmla="*/ 0 h 51"/>
                <a:gd name="T2" fmla="*/ 438 w 14"/>
                <a:gd name="T3" fmla="*/ 2581 h 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51">
                  <a:moveTo>
                    <a:pt x="14" y="0"/>
                  </a:moveTo>
                  <a:cubicBezTo>
                    <a:pt x="2" y="23"/>
                    <a:pt x="0" y="39"/>
                    <a:pt x="11" y="5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62" name="Freeform 611">
              <a:extLst>
                <a:ext uri="{FF2B5EF4-FFF2-40B4-BE49-F238E27FC236}">
                  <a16:creationId xmlns:a16="http://schemas.microsoft.com/office/drawing/2014/main" id="{D89850C2-33D1-45E2-9C80-470C7D1C5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2501"/>
              <a:ext cx="326" cy="291"/>
            </a:xfrm>
            <a:custGeom>
              <a:avLst/>
              <a:gdLst>
                <a:gd name="T0" fmla="*/ 5143 w 130"/>
                <a:gd name="T1" fmla="*/ 0 h 109"/>
                <a:gd name="T2" fmla="*/ 4509 w 130"/>
                <a:gd name="T3" fmla="*/ 1733 h 109"/>
                <a:gd name="T4" fmla="*/ 4037 w 130"/>
                <a:gd name="T5" fmla="*/ 854 h 109"/>
                <a:gd name="T6" fmla="*/ 3516 w 130"/>
                <a:gd name="T7" fmla="*/ 2224 h 109"/>
                <a:gd name="T8" fmla="*/ 3408 w 130"/>
                <a:gd name="T9" fmla="*/ 4982 h 109"/>
                <a:gd name="T10" fmla="*/ 2101 w 130"/>
                <a:gd name="T11" fmla="*/ 4413 h 109"/>
                <a:gd name="T12" fmla="*/ 1026 w 130"/>
                <a:gd name="T13" fmla="*/ 3714 h 109"/>
                <a:gd name="T14" fmla="*/ 629 w 130"/>
                <a:gd name="T15" fmla="*/ 2339 h 109"/>
                <a:gd name="T16" fmla="*/ 441 w 130"/>
                <a:gd name="T17" fmla="*/ 1426 h 109"/>
                <a:gd name="T18" fmla="*/ 0 w 130"/>
                <a:gd name="T19" fmla="*/ 1674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0" h="109">
                  <a:moveTo>
                    <a:pt x="130" y="0"/>
                  </a:moveTo>
                  <a:cubicBezTo>
                    <a:pt x="120" y="2"/>
                    <a:pt x="121" y="37"/>
                    <a:pt x="114" y="34"/>
                  </a:cubicBezTo>
                  <a:cubicBezTo>
                    <a:pt x="110" y="33"/>
                    <a:pt x="106" y="25"/>
                    <a:pt x="102" y="17"/>
                  </a:cubicBezTo>
                  <a:cubicBezTo>
                    <a:pt x="97" y="13"/>
                    <a:pt x="82" y="24"/>
                    <a:pt x="89" y="44"/>
                  </a:cubicBezTo>
                  <a:cubicBezTo>
                    <a:pt x="97" y="62"/>
                    <a:pt x="102" y="88"/>
                    <a:pt x="86" y="98"/>
                  </a:cubicBezTo>
                  <a:cubicBezTo>
                    <a:pt x="68" y="109"/>
                    <a:pt x="64" y="96"/>
                    <a:pt x="53" y="87"/>
                  </a:cubicBezTo>
                  <a:cubicBezTo>
                    <a:pt x="49" y="82"/>
                    <a:pt x="32" y="82"/>
                    <a:pt x="26" y="73"/>
                  </a:cubicBezTo>
                  <a:cubicBezTo>
                    <a:pt x="19" y="63"/>
                    <a:pt x="16" y="55"/>
                    <a:pt x="16" y="46"/>
                  </a:cubicBezTo>
                  <a:cubicBezTo>
                    <a:pt x="16" y="38"/>
                    <a:pt x="17" y="26"/>
                    <a:pt x="11" y="28"/>
                  </a:cubicBezTo>
                  <a:cubicBezTo>
                    <a:pt x="5" y="31"/>
                    <a:pt x="0" y="33"/>
                    <a:pt x="0" y="3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63" name="Freeform 612">
              <a:extLst>
                <a:ext uri="{FF2B5EF4-FFF2-40B4-BE49-F238E27FC236}">
                  <a16:creationId xmlns:a16="http://schemas.microsoft.com/office/drawing/2014/main" id="{B08566FC-869A-477F-8B35-0D240FF0E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" y="3341"/>
              <a:ext cx="45" cy="70"/>
            </a:xfrm>
            <a:custGeom>
              <a:avLst/>
              <a:gdLst>
                <a:gd name="T0" fmla="*/ 708 w 18"/>
                <a:gd name="T1" fmla="*/ 1268 h 26"/>
                <a:gd name="T2" fmla="*/ 238 w 18"/>
                <a:gd name="T3" fmla="*/ 1050 h 26"/>
                <a:gd name="T4" fmla="*/ 595 w 18"/>
                <a:gd name="T5" fmla="*/ 471 h 26"/>
                <a:gd name="T6" fmla="*/ 0 w 18"/>
                <a:gd name="T7" fmla="*/ 369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26">
                  <a:moveTo>
                    <a:pt x="18" y="24"/>
                  </a:moveTo>
                  <a:cubicBezTo>
                    <a:pt x="14" y="26"/>
                    <a:pt x="8" y="23"/>
                    <a:pt x="6" y="20"/>
                  </a:cubicBezTo>
                  <a:cubicBezTo>
                    <a:pt x="9" y="16"/>
                    <a:pt x="16" y="14"/>
                    <a:pt x="15" y="9"/>
                  </a:cubicBezTo>
                  <a:cubicBezTo>
                    <a:pt x="14" y="0"/>
                    <a:pt x="5" y="4"/>
                    <a:pt x="0" y="7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64" name="Freeform 613">
              <a:extLst>
                <a:ext uri="{FF2B5EF4-FFF2-40B4-BE49-F238E27FC236}">
                  <a16:creationId xmlns:a16="http://schemas.microsoft.com/office/drawing/2014/main" id="{ADAD8C3A-7DEF-49E7-B231-3545C7ADA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8" y="3397"/>
              <a:ext cx="10" cy="32"/>
            </a:xfrm>
            <a:custGeom>
              <a:avLst/>
              <a:gdLst>
                <a:gd name="T0" fmla="*/ 158 w 4"/>
                <a:gd name="T1" fmla="*/ 605 h 12"/>
                <a:gd name="T2" fmla="*/ 0 w 4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2">
                  <a:moveTo>
                    <a:pt x="4" y="12"/>
                  </a:moveTo>
                  <a:cubicBezTo>
                    <a:pt x="3" y="8"/>
                    <a:pt x="2" y="4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65" name="Freeform 614">
              <a:extLst>
                <a:ext uri="{FF2B5EF4-FFF2-40B4-BE49-F238E27FC236}">
                  <a16:creationId xmlns:a16="http://schemas.microsoft.com/office/drawing/2014/main" id="{5544262E-23DE-4C2F-8112-108700357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" y="3659"/>
              <a:ext cx="25" cy="21"/>
            </a:xfrm>
            <a:custGeom>
              <a:avLst/>
              <a:gdLst>
                <a:gd name="T0" fmla="*/ 283 w 10"/>
                <a:gd name="T1" fmla="*/ 378 h 8"/>
                <a:gd name="T2" fmla="*/ 363 w 10"/>
                <a:gd name="T3" fmla="*/ 0 h 8"/>
                <a:gd name="T4" fmla="*/ 0 w 10"/>
                <a:gd name="T5" fmla="*/ 323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8">
                  <a:moveTo>
                    <a:pt x="7" y="8"/>
                  </a:moveTo>
                  <a:cubicBezTo>
                    <a:pt x="8" y="6"/>
                    <a:pt x="10" y="3"/>
                    <a:pt x="9" y="0"/>
                  </a:cubicBezTo>
                  <a:cubicBezTo>
                    <a:pt x="5" y="1"/>
                    <a:pt x="2" y="4"/>
                    <a:pt x="0" y="7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66" name="Freeform 615">
              <a:extLst>
                <a:ext uri="{FF2B5EF4-FFF2-40B4-BE49-F238E27FC236}">
                  <a16:creationId xmlns:a16="http://schemas.microsoft.com/office/drawing/2014/main" id="{D924CCC9-6F6C-4186-9186-40E971EF7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3427"/>
              <a:ext cx="15" cy="26"/>
            </a:xfrm>
            <a:custGeom>
              <a:avLst/>
              <a:gdLst>
                <a:gd name="T0" fmla="*/ 0 w 6"/>
                <a:gd name="T1" fmla="*/ 0 h 10"/>
                <a:gd name="T2" fmla="*/ 238 w 6"/>
                <a:gd name="T3" fmla="*/ 46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cubicBezTo>
                    <a:pt x="2" y="3"/>
                    <a:pt x="4" y="6"/>
                    <a:pt x="6" y="10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67" name="Freeform 616">
              <a:extLst>
                <a:ext uri="{FF2B5EF4-FFF2-40B4-BE49-F238E27FC236}">
                  <a16:creationId xmlns:a16="http://schemas.microsoft.com/office/drawing/2014/main" id="{A503A94E-85B1-4132-8D8E-CD5324A28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" y="3387"/>
              <a:ext cx="15" cy="8"/>
            </a:xfrm>
            <a:custGeom>
              <a:avLst/>
              <a:gdLst>
                <a:gd name="T0" fmla="*/ 0 w 6"/>
                <a:gd name="T1" fmla="*/ 149 h 3"/>
                <a:gd name="T2" fmla="*/ 238 w 6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2" y="2"/>
                    <a:pt x="4" y="0"/>
                    <a:pt x="6" y="0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68" name="Freeform 617">
              <a:extLst>
                <a:ext uri="{FF2B5EF4-FFF2-40B4-BE49-F238E27FC236}">
                  <a16:creationId xmlns:a16="http://schemas.microsoft.com/office/drawing/2014/main" id="{E33D4F16-3139-439F-A9CA-7065DAC7B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315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69" name="Freeform 618">
              <a:extLst>
                <a:ext uri="{FF2B5EF4-FFF2-40B4-BE49-F238E27FC236}">
                  <a16:creationId xmlns:a16="http://schemas.microsoft.com/office/drawing/2014/main" id="{12CC5E21-0254-4C45-8457-6036CA042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867"/>
              <a:ext cx="157" cy="144"/>
            </a:xfrm>
            <a:custGeom>
              <a:avLst/>
              <a:gdLst>
                <a:gd name="T0" fmla="*/ 2427 w 63"/>
                <a:gd name="T1" fmla="*/ 760 h 54"/>
                <a:gd name="T2" fmla="*/ 2011 w 63"/>
                <a:gd name="T3" fmla="*/ 56 h 54"/>
                <a:gd name="T4" fmla="*/ 1732 w 63"/>
                <a:gd name="T5" fmla="*/ 853 h 54"/>
                <a:gd name="T6" fmla="*/ 1266 w 63"/>
                <a:gd name="T7" fmla="*/ 1459 h 54"/>
                <a:gd name="T8" fmla="*/ 807 w 63"/>
                <a:gd name="T9" fmla="*/ 1309 h 54"/>
                <a:gd name="T10" fmla="*/ 155 w 63"/>
                <a:gd name="T11" fmla="*/ 2731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54">
                  <a:moveTo>
                    <a:pt x="63" y="15"/>
                  </a:moveTo>
                  <a:cubicBezTo>
                    <a:pt x="62" y="7"/>
                    <a:pt x="54" y="0"/>
                    <a:pt x="52" y="1"/>
                  </a:cubicBezTo>
                  <a:cubicBezTo>
                    <a:pt x="49" y="2"/>
                    <a:pt x="48" y="6"/>
                    <a:pt x="45" y="17"/>
                  </a:cubicBezTo>
                  <a:cubicBezTo>
                    <a:pt x="43" y="28"/>
                    <a:pt x="43" y="29"/>
                    <a:pt x="33" y="29"/>
                  </a:cubicBezTo>
                  <a:cubicBezTo>
                    <a:pt x="29" y="29"/>
                    <a:pt x="25" y="28"/>
                    <a:pt x="21" y="26"/>
                  </a:cubicBezTo>
                  <a:cubicBezTo>
                    <a:pt x="13" y="22"/>
                    <a:pt x="0" y="33"/>
                    <a:pt x="4" y="5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70" name="Freeform 619">
              <a:extLst>
                <a:ext uri="{FF2B5EF4-FFF2-40B4-BE49-F238E27FC236}">
                  <a16:creationId xmlns:a16="http://schemas.microsoft.com/office/drawing/2014/main" id="{31BD144E-1C68-4E30-845B-F1E17A936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2837"/>
              <a:ext cx="188" cy="110"/>
            </a:xfrm>
            <a:custGeom>
              <a:avLst/>
              <a:gdLst>
                <a:gd name="T0" fmla="*/ 0 w 75"/>
                <a:gd name="T1" fmla="*/ 2122 h 41"/>
                <a:gd name="T2" fmla="*/ 943 w 75"/>
                <a:gd name="T3" fmla="*/ 1138 h 41"/>
                <a:gd name="T4" fmla="*/ 1421 w 75"/>
                <a:gd name="T5" fmla="*/ 252 h 41"/>
                <a:gd name="T6" fmla="*/ 1577 w 75"/>
                <a:gd name="T7" fmla="*/ 94 h 41"/>
                <a:gd name="T8" fmla="*/ 2960 w 75"/>
                <a:gd name="T9" fmla="*/ 57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41">
                  <a:moveTo>
                    <a:pt x="0" y="41"/>
                  </a:moveTo>
                  <a:cubicBezTo>
                    <a:pt x="8" y="35"/>
                    <a:pt x="17" y="29"/>
                    <a:pt x="24" y="22"/>
                  </a:cubicBezTo>
                  <a:cubicBezTo>
                    <a:pt x="28" y="18"/>
                    <a:pt x="33" y="10"/>
                    <a:pt x="36" y="5"/>
                  </a:cubicBezTo>
                  <a:cubicBezTo>
                    <a:pt x="38" y="4"/>
                    <a:pt x="38" y="2"/>
                    <a:pt x="40" y="2"/>
                  </a:cubicBezTo>
                  <a:cubicBezTo>
                    <a:pt x="50" y="0"/>
                    <a:pt x="55" y="11"/>
                    <a:pt x="75" y="1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71" name="Freeform 620">
              <a:extLst>
                <a:ext uri="{FF2B5EF4-FFF2-40B4-BE49-F238E27FC236}">
                  <a16:creationId xmlns:a16="http://schemas.microsoft.com/office/drawing/2014/main" id="{C0FD9AD7-A3CC-4A01-98CD-9DAB5CA5B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" y="2499"/>
              <a:ext cx="83" cy="245"/>
            </a:xfrm>
            <a:custGeom>
              <a:avLst/>
              <a:gdLst>
                <a:gd name="T0" fmla="*/ 0 w 33"/>
                <a:gd name="T1" fmla="*/ 4623 h 92"/>
                <a:gd name="T2" fmla="*/ 923 w 33"/>
                <a:gd name="T3" fmla="*/ 1603 h 92"/>
                <a:gd name="T4" fmla="*/ 1323 w 33"/>
                <a:gd name="T5" fmla="*/ 0 h 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92">
                  <a:moveTo>
                    <a:pt x="0" y="92"/>
                  </a:moveTo>
                  <a:cubicBezTo>
                    <a:pt x="7" y="68"/>
                    <a:pt x="17" y="41"/>
                    <a:pt x="23" y="32"/>
                  </a:cubicBezTo>
                  <a:cubicBezTo>
                    <a:pt x="26" y="26"/>
                    <a:pt x="33" y="0"/>
                    <a:pt x="3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72" name="Freeform 621">
              <a:extLst>
                <a:ext uri="{FF2B5EF4-FFF2-40B4-BE49-F238E27FC236}">
                  <a16:creationId xmlns:a16="http://schemas.microsoft.com/office/drawing/2014/main" id="{E036B8E4-4CA5-4C51-930F-C35E3E1AD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" y="2595"/>
              <a:ext cx="141" cy="293"/>
            </a:xfrm>
            <a:custGeom>
              <a:avLst/>
              <a:gdLst>
                <a:gd name="T0" fmla="*/ 0 w 56"/>
                <a:gd name="T1" fmla="*/ 5535 h 110"/>
                <a:gd name="T2" fmla="*/ 1692 w 56"/>
                <a:gd name="T3" fmla="*/ 4235 h 110"/>
                <a:gd name="T4" fmla="*/ 1692 w 56"/>
                <a:gd name="T5" fmla="*/ 759 h 110"/>
                <a:gd name="T6" fmla="*/ 1294 w 56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110">
                  <a:moveTo>
                    <a:pt x="0" y="110"/>
                  </a:moveTo>
                  <a:cubicBezTo>
                    <a:pt x="0" y="110"/>
                    <a:pt x="27" y="102"/>
                    <a:pt x="42" y="84"/>
                  </a:cubicBezTo>
                  <a:cubicBezTo>
                    <a:pt x="56" y="66"/>
                    <a:pt x="51" y="35"/>
                    <a:pt x="42" y="15"/>
                  </a:cubicBezTo>
                  <a:cubicBezTo>
                    <a:pt x="39" y="11"/>
                    <a:pt x="31" y="3"/>
                    <a:pt x="3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73" name="Freeform 622">
              <a:extLst>
                <a:ext uri="{FF2B5EF4-FFF2-40B4-BE49-F238E27FC236}">
                  <a16:creationId xmlns:a16="http://schemas.microsoft.com/office/drawing/2014/main" id="{D983DE23-1771-45E2-A19E-9AC9DB626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2712"/>
              <a:ext cx="120" cy="440"/>
            </a:xfrm>
            <a:custGeom>
              <a:avLst/>
              <a:gdLst>
                <a:gd name="T0" fmla="*/ 50 w 48"/>
                <a:gd name="T1" fmla="*/ 0 h 165"/>
                <a:gd name="T2" fmla="*/ 363 w 48"/>
                <a:gd name="T3" fmla="*/ 1763 h 165"/>
                <a:gd name="T4" fmla="*/ 1688 w 48"/>
                <a:gd name="T5" fmla="*/ 3549 h 165"/>
                <a:gd name="T6" fmla="*/ 1845 w 48"/>
                <a:gd name="T7" fmla="*/ 3640 h 165"/>
                <a:gd name="T8" fmla="*/ 1613 w 48"/>
                <a:gd name="T9" fmla="*/ 3848 h 165"/>
                <a:gd name="T10" fmla="*/ 988 w 48"/>
                <a:gd name="T11" fmla="*/ 4344 h 165"/>
                <a:gd name="T12" fmla="*/ 363 w 48"/>
                <a:gd name="T13" fmla="*/ 5312 h 165"/>
                <a:gd name="T14" fmla="*/ 625 w 48"/>
                <a:gd name="T15" fmla="*/ 7283 h 165"/>
                <a:gd name="T16" fmla="*/ 1145 w 48"/>
                <a:gd name="T17" fmla="*/ 7587 h 165"/>
                <a:gd name="T18" fmla="*/ 1300 w 48"/>
                <a:gd name="T19" fmla="*/ 7885 h 165"/>
                <a:gd name="T20" fmla="*/ 1175 w 48"/>
                <a:gd name="T21" fmla="*/ 8341 h 165"/>
                <a:gd name="T22" fmla="*/ 625 w 48"/>
                <a:gd name="T23" fmla="*/ 7944 h 165"/>
                <a:gd name="T24" fmla="*/ 0 w 48"/>
                <a:gd name="T25" fmla="*/ 7283 h 1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" h="165">
                  <a:moveTo>
                    <a:pt x="1" y="0"/>
                  </a:moveTo>
                  <a:cubicBezTo>
                    <a:pt x="7" y="10"/>
                    <a:pt x="7" y="20"/>
                    <a:pt x="9" y="35"/>
                  </a:cubicBezTo>
                  <a:cubicBezTo>
                    <a:pt x="10" y="50"/>
                    <a:pt x="8" y="82"/>
                    <a:pt x="43" y="70"/>
                  </a:cubicBezTo>
                  <a:cubicBezTo>
                    <a:pt x="45" y="69"/>
                    <a:pt x="46" y="69"/>
                    <a:pt x="47" y="72"/>
                  </a:cubicBezTo>
                  <a:cubicBezTo>
                    <a:pt x="48" y="74"/>
                    <a:pt x="45" y="74"/>
                    <a:pt x="41" y="76"/>
                  </a:cubicBezTo>
                  <a:cubicBezTo>
                    <a:pt x="37" y="78"/>
                    <a:pt x="30" y="79"/>
                    <a:pt x="25" y="86"/>
                  </a:cubicBezTo>
                  <a:cubicBezTo>
                    <a:pt x="20" y="92"/>
                    <a:pt x="12" y="99"/>
                    <a:pt x="9" y="105"/>
                  </a:cubicBezTo>
                  <a:cubicBezTo>
                    <a:pt x="5" y="111"/>
                    <a:pt x="0" y="133"/>
                    <a:pt x="16" y="144"/>
                  </a:cubicBezTo>
                  <a:cubicBezTo>
                    <a:pt x="22" y="147"/>
                    <a:pt x="24" y="149"/>
                    <a:pt x="29" y="150"/>
                  </a:cubicBezTo>
                  <a:cubicBezTo>
                    <a:pt x="34" y="152"/>
                    <a:pt x="33" y="152"/>
                    <a:pt x="33" y="156"/>
                  </a:cubicBezTo>
                  <a:cubicBezTo>
                    <a:pt x="33" y="159"/>
                    <a:pt x="33" y="165"/>
                    <a:pt x="30" y="165"/>
                  </a:cubicBezTo>
                  <a:cubicBezTo>
                    <a:pt x="27" y="165"/>
                    <a:pt x="20" y="160"/>
                    <a:pt x="16" y="157"/>
                  </a:cubicBezTo>
                  <a:cubicBezTo>
                    <a:pt x="11" y="154"/>
                    <a:pt x="1" y="147"/>
                    <a:pt x="0" y="14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74" name="Freeform 623">
              <a:extLst>
                <a:ext uri="{FF2B5EF4-FFF2-40B4-BE49-F238E27FC236}">
                  <a16:creationId xmlns:a16="http://schemas.microsoft.com/office/drawing/2014/main" id="{B4EE9496-69B9-420B-8757-AE1FB751A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3392"/>
              <a:ext cx="200" cy="205"/>
            </a:xfrm>
            <a:custGeom>
              <a:avLst/>
              <a:gdLst>
                <a:gd name="T0" fmla="*/ 3125 w 80"/>
                <a:gd name="T1" fmla="*/ 2452 h 77"/>
                <a:gd name="T2" fmla="*/ 2813 w 80"/>
                <a:gd name="T3" fmla="*/ 1206 h 77"/>
                <a:gd name="T4" fmla="*/ 2395 w 80"/>
                <a:gd name="T5" fmla="*/ 1872 h 77"/>
                <a:gd name="T6" fmla="*/ 1925 w 80"/>
                <a:gd name="T7" fmla="*/ 3416 h 77"/>
                <a:gd name="T8" fmla="*/ 783 w 80"/>
                <a:gd name="T9" fmla="*/ 2758 h 77"/>
                <a:gd name="T10" fmla="*/ 0 w 80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0" h="77">
                  <a:moveTo>
                    <a:pt x="80" y="49"/>
                  </a:moveTo>
                  <a:cubicBezTo>
                    <a:pt x="75" y="51"/>
                    <a:pt x="76" y="19"/>
                    <a:pt x="72" y="24"/>
                  </a:cubicBezTo>
                  <a:cubicBezTo>
                    <a:pt x="67" y="28"/>
                    <a:pt x="62" y="28"/>
                    <a:pt x="61" y="37"/>
                  </a:cubicBezTo>
                  <a:cubicBezTo>
                    <a:pt x="60" y="47"/>
                    <a:pt x="60" y="59"/>
                    <a:pt x="49" y="68"/>
                  </a:cubicBezTo>
                  <a:cubicBezTo>
                    <a:pt x="38" y="77"/>
                    <a:pt x="24" y="70"/>
                    <a:pt x="20" y="55"/>
                  </a:cubicBezTo>
                  <a:cubicBezTo>
                    <a:pt x="16" y="39"/>
                    <a:pt x="14" y="13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75" name="Freeform 624">
              <a:extLst>
                <a:ext uri="{FF2B5EF4-FFF2-40B4-BE49-F238E27FC236}">
                  <a16:creationId xmlns:a16="http://schemas.microsoft.com/office/drawing/2014/main" id="{4F6F0F89-D98F-43CF-968B-CE34E1235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3283"/>
              <a:ext cx="92" cy="128"/>
            </a:xfrm>
            <a:custGeom>
              <a:avLst/>
              <a:gdLst>
                <a:gd name="T0" fmla="*/ 0 w 37"/>
                <a:gd name="T1" fmla="*/ 2424 h 48"/>
                <a:gd name="T2" fmla="*/ 1181 w 37"/>
                <a:gd name="T3" fmla="*/ 1459 h 48"/>
                <a:gd name="T4" fmla="*/ 1077 w 37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48">
                  <a:moveTo>
                    <a:pt x="0" y="48"/>
                  </a:moveTo>
                  <a:cubicBezTo>
                    <a:pt x="9" y="44"/>
                    <a:pt x="26" y="40"/>
                    <a:pt x="31" y="29"/>
                  </a:cubicBezTo>
                  <a:cubicBezTo>
                    <a:pt x="37" y="18"/>
                    <a:pt x="35" y="4"/>
                    <a:pt x="28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76" name="Freeform 625">
              <a:extLst>
                <a:ext uri="{FF2B5EF4-FFF2-40B4-BE49-F238E27FC236}">
                  <a16:creationId xmlns:a16="http://schemas.microsoft.com/office/drawing/2014/main" id="{E7579E21-5D66-4C50-8BF5-44AD57343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" y="3069"/>
              <a:ext cx="177" cy="270"/>
            </a:xfrm>
            <a:custGeom>
              <a:avLst/>
              <a:gdLst>
                <a:gd name="T0" fmla="*/ 0 w 71"/>
                <a:gd name="T1" fmla="*/ 2251 h 101"/>
                <a:gd name="T2" fmla="*/ 1237 w 71"/>
                <a:gd name="T3" fmla="*/ 4087 h 101"/>
                <a:gd name="T4" fmla="*/ 2510 w 71"/>
                <a:gd name="T5" fmla="*/ 4603 h 101"/>
                <a:gd name="T6" fmla="*/ 1940 w 71"/>
                <a:gd name="T7" fmla="*/ 2352 h 101"/>
                <a:gd name="T8" fmla="*/ 1660 w 71"/>
                <a:gd name="T9" fmla="*/ 364 h 101"/>
                <a:gd name="T10" fmla="*/ 2014 w 71"/>
                <a:gd name="T11" fmla="*/ 0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01">
                  <a:moveTo>
                    <a:pt x="0" y="44"/>
                  </a:moveTo>
                  <a:cubicBezTo>
                    <a:pt x="7" y="43"/>
                    <a:pt x="24" y="58"/>
                    <a:pt x="32" y="80"/>
                  </a:cubicBezTo>
                  <a:cubicBezTo>
                    <a:pt x="39" y="101"/>
                    <a:pt x="61" y="95"/>
                    <a:pt x="65" y="90"/>
                  </a:cubicBezTo>
                  <a:cubicBezTo>
                    <a:pt x="71" y="86"/>
                    <a:pt x="64" y="67"/>
                    <a:pt x="50" y="46"/>
                  </a:cubicBezTo>
                  <a:cubicBezTo>
                    <a:pt x="35" y="25"/>
                    <a:pt x="36" y="14"/>
                    <a:pt x="43" y="7"/>
                  </a:cubicBezTo>
                  <a:cubicBezTo>
                    <a:pt x="48" y="2"/>
                    <a:pt x="52" y="0"/>
                    <a:pt x="5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77" name="Freeform 626">
              <a:extLst>
                <a:ext uri="{FF2B5EF4-FFF2-40B4-BE49-F238E27FC236}">
                  <a16:creationId xmlns:a16="http://schemas.microsoft.com/office/drawing/2014/main" id="{EAFFDE49-6616-476E-A621-B111FDC24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3088"/>
              <a:ext cx="178" cy="277"/>
            </a:xfrm>
            <a:custGeom>
              <a:avLst/>
              <a:gdLst>
                <a:gd name="T0" fmla="*/ 0 w 71"/>
                <a:gd name="T1" fmla="*/ 0 h 104"/>
                <a:gd name="T2" fmla="*/ 1893 w 71"/>
                <a:gd name="T3" fmla="*/ 1761 h 104"/>
                <a:gd name="T4" fmla="*/ 2570 w 71"/>
                <a:gd name="T5" fmla="*/ 4419 h 104"/>
                <a:gd name="T6" fmla="*/ 2803 w 71"/>
                <a:gd name="T7" fmla="*/ 5236 h 1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" h="104">
                  <a:moveTo>
                    <a:pt x="0" y="0"/>
                  </a:moveTo>
                  <a:cubicBezTo>
                    <a:pt x="7" y="1"/>
                    <a:pt x="42" y="18"/>
                    <a:pt x="48" y="35"/>
                  </a:cubicBezTo>
                  <a:cubicBezTo>
                    <a:pt x="55" y="52"/>
                    <a:pt x="64" y="78"/>
                    <a:pt x="65" y="88"/>
                  </a:cubicBezTo>
                  <a:cubicBezTo>
                    <a:pt x="67" y="98"/>
                    <a:pt x="63" y="101"/>
                    <a:pt x="71" y="10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78" name="Freeform 627">
              <a:extLst>
                <a:ext uri="{FF2B5EF4-FFF2-40B4-BE49-F238E27FC236}">
                  <a16:creationId xmlns:a16="http://schemas.microsoft.com/office/drawing/2014/main" id="{2A430C20-A505-466D-8522-6D104CF23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" y="2936"/>
              <a:ext cx="88" cy="101"/>
            </a:xfrm>
            <a:custGeom>
              <a:avLst/>
              <a:gdLst>
                <a:gd name="T0" fmla="*/ 0 w 35"/>
                <a:gd name="T1" fmla="*/ 0 h 38"/>
                <a:gd name="T2" fmla="*/ 209 w 35"/>
                <a:gd name="T3" fmla="*/ 904 h 38"/>
                <a:gd name="T4" fmla="*/ 639 w 35"/>
                <a:gd name="T5" fmla="*/ 1837 h 38"/>
                <a:gd name="T6" fmla="*/ 1270 w 35"/>
                <a:gd name="T7" fmla="*/ 1597 h 38"/>
                <a:gd name="T8" fmla="*/ 1240 w 35"/>
                <a:gd name="T9" fmla="*/ 1053 h 38"/>
                <a:gd name="T10" fmla="*/ 1240 w 35"/>
                <a:gd name="T11" fmla="*/ 396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38">
                  <a:moveTo>
                    <a:pt x="0" y="0"/>
                  </a:moveTo>
                  <a:cubicBezTo>
                    <a:pt x="5" y="5"/>
                    <a:pt x="3" y="11"/>
                    <a:pt x="5" y="18"/>
                  </a:cubicBezTo>
                  <a:cubicBezTo>
                    <a:pt x="7" y="25"/>
                    <a:pt x="13" y="36"/>
                    <a:pt x="16" y="37"/>
                  </a:cubicBezTo>
                  <a:cubicBezTo>
                    <a:pt x="20" y="38"/>
                    <a:pt x="29" y="33"/>
                    <a:pt x="32" y="32"/>
                  </a:cubicBezTo>
                  <a:cubicBezTo>
                    <a:pt x="35" y="31"/>
                    <a:pt x="31" y="25"/>
                    <a:pt x="31" y="21"/>
                  </a:cubicBezTo>
                  <a:cubicBezTo>
                    <a:pt x="31" y="17"/>
                    <a:pt x="31" y="8"/>
                    <a:pt x="31" y="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79" name="Freeform 628">
              <a:extLst>
                <a:ext uri="{FF2B5EF4-FFF2-40B4-BE49-F238E27FC236}">
                  <a16:creationId xmlns:a16="http://schemas.microsoft.com/office/drawing/2014/main" id="{5F38F898-FD8D-4B09-A4CD-1443D8E49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" y="3168"/>
              <a:ext cx="82" cy="136"/>
            </a:xfrm>
            <a:custGeom>
              <a:avLst/>
              <a:gdLst>
                <a:gd name="T0" fmla="*/ 0 w 33"/>
                <a:gd name="T1" fmla="*/ 0 h 51"/>
                <a:gd name="T2" fmla="*/ 340 w 33"/>
                <a:gd name="T3" fmla="*/ 605 h 51"/>
                <a:gd name="T4" fmla="*/ 569 w 33"/>
                <a:gd name="T5" fmla="*/ 2069 h 51"/>
                <a:gd name="T6" fmla="*/ 1260 w 33"/>
                <a:gd name="T7" fmla="*/ 2581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51">
                  <a:moveTo>
                    <a:pt x="0" y="0"/>
                  </a:moveTo>
                  <a:cubicBezTo>
                    <a:pt x="6" y="4"/>
                    <a:pt x="7" y="6"/>
                    <a:pt x="9" y="12"/>
                  </a:cubicBezTo>
                  <a:cubicBezTo>
                    <a:pt x="11" y="18"/>
                    <a:pt x="10" y="37"/>
                    <a:pt x="15" y="41"/>
                  </a:cubicBezTo>
                  <a:cubicBezTo>
                    <a:pt x="20" y="46"/>
                    <a:pt x="20" y="51"/>
                    <a:pt x="33" y="5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80" name="Freeform 629">
              <a:extLst>
                <a:ext uri="{FF2B5EF4-FFF2-40B4-BE49-F238E27FC236}">
                  <a16:creationId xmlns:a16="http://schemas.microsoft.com/office/drawing/2014/main" id="{9DF6D4A4-9FDF-4C26-908E-98609E8E3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" y="3280"/>
              <a:ext cx="230" cy="107"/>
            </a:xfrm>
            <a:custGeom>
              <a:avLst/>
              <a:gdLst>
                <a:gd name="T0" fmla="*/ 783 w 92"/>
                <a:gd name="T1" fmla="*/ 0 h 40"/>
                <a:gd name="T2" fmla="*/ 1645 w 92"/>
                <a:gd name="T3" fmla="*/ 209 h 40"/>
                <a:gd name="T4" fmla="*/ 2970 w 92"/>
                <a:gd name="T5" fmla="*/ 209 h 40"/>
                <a:gd name="T6" fmla="*/ 3520 w 92"/>
                <a:gd name="T7" fmla="*/ 709 h 40"/>
                <a:gd name="T8" fmla="*/ 3283 w 92"/>
                <a:gd name="T9" fmla="*/ 915 h 40"/>
                <a:gd name="T10" fmla="*/ 0 w 92"/>
                <a:gd name="T11" fmla="*/ 1683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" h="40">
                  <a:moveTo>
                    <a:pt x="20" y="0"/>
                  </a:moveTo>
                  <a:cubicBezTo>
                    <a:pt x="29" y="3"/>
                    <a:pt x="31" y="5"/>
                    <a:pt x="42" y="4"/>
                  </a:cubicBezTo>
                  <a:cubicBezTo>
                    <a:pt x="53" y="4"/>
                    <a:pt x="69" y="3"/>
                    <a:pt x="76" y="4"/>
                  </a:cubicBezTo>
                  <a:cubicBezTo>
                    <a:pt x="83" y="5"/>
                    <a:pt x="88" y="10"/>
                    <a:pt x="90" y="14"/>
                  </a:cubicBezTo>
                  <a:cubicBezTo>
                    <a:pt x="92" y="17"/>
                    <a:pt x="86" y="19"/>
                    <a:pt x="84" y="18"/>
                  </a:cubicBezTo>
                  <a:cubicBezTo>
                    <a:pt x="36" y="6"/>
                    <a:pt x="13" y="40"/>
                    <a:pt x="0" y="3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81" name="Freeform 630">
              <a:extLst>
                <a:ext uri="{FF2B5EF4-FFF2-40B4-BE49-F238E27FC236}">
                  <a16:creationId xmlns:a16="http://schemas.microsoft.com/office/drawing/2014/main" id="{5D13B7D9-6792-4193-B0A4-DEFC219DF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" y="2915"/>
              <a:ext cx="30" cy="29"/>
            </a:xfrm>
            <a:custGeom>
              <a:avLst/>
              <a:gdLst>
                <a:gd name="T0" fmla="*/ 0 w 12"/>
                <a:gd name="T1" fmla="*/ 527 h 11"/>
                <a:gd name="T2" fmla="*/ 470 w 12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8" y="8"/>
                    <a:pt x="10" y="6"/>
                    <a:pt x="1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82" name="Freeform 631">
              <a:extLst>
                <a:ext uri="{FF2B5EF4-FFF2-40B4-BE49-F238E27FC236}">
                  <a16:creationId xmlns:a16="http://schemas.microsoft.com/office/drawing/2014/main" id="{6EE9A717-CD7F-43A8-9D80-B69F4B856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3093"/>
              <a:ext cx="65" cy="56"/>
            </a:xfrm>
            <a:custGeom>
              <a:avLst/>
              <a:gdLst>
                <a:gd name="T0" fmla="*/ 0 w 26"/>
                <a:gd name="T1" fmla="*/ 0 h 21"/>
                <a:gd name="T2" fmla="*/ 1020 w 26"/>
                <a:gd name="T3" fmla="*/ 1059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3" y="9"/>
                    <a:pt x="16" y="15"/>
                    <a:pt x="26" y="2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83" name="Freeform 632">
              <a:extLst>
                <a:ext uri="{FF2B5EF4-FFF2-40B4-BE49-F238E27FC236}">
                  <a16:creationId xmlns:a16="http://schemas.microsoft.com/office/drawing/2014/main" id="{50C91F83-DE05-4466-B9AB-D204497FB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2781"/>
              <a:ext cx="45" cy="35"/>
            </a:xfrm>
            <a:custGeom>
              <a:avLst/>
              <a:gdLst>
                <a:gd name="T0" fmla="*/ 0 w 18"/>
                <a:gd name="T1" fmla="*/ 681 h 13"/>
                <a:gd name="T2" fmla="*/ 708 w 18"/>
                <a:gd name="T3" fmla="*/ 59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3">
                  <a:moveTo>
                    <a:pt x="0" y="13"/>
                  </a:moveTo>
                  <a:cubicBezTo>
                    <a:pt x="8" y="6"/>
                    <a:pt x="13" y="0"/>
                    <a:pt x="18" y="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84" name="Freeform 633">
              <a:extLst>
                <a:ext uri="{FF2B5EF4-FFF2-40B4-BE49-F238E27FC236}">
                  <a16:creationId xmlns:a16="http://schemas.microsoft.com/office/drawing/2014/main" id="{4592A2CD-ECC4-4AFD-8616-36E6D1AB3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2589"/>
              <a:ext cx="30" cy="30"/>
            </a:xfrm>
            <a:custGeom>
              <a:avLst/>
              <a:gdLst>
                <a:gd name="T0" fmla="*/ 0 w 12"/>
                <a:gd name="T1" fmla="*/ 611 h 11"/>
                <a:gd name="T2" fmla="*/ 470 w 12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5" y="11"/>
                    <a:pt x="10" y="5"/>
                    <a:pt x="1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85" name="Freeform 634">
              <a:extLst>
                <a:ext uri="{FF2B5EF4-FFF2-40B4-BE49-F238E27FC236}">
                  <a16:creationId xmlns:a16="http://schemas.microsoft.com/office/drawing/2014/main" id="{1903EB6D-5E96-41FC-9496-F46989E5D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3395"/>
              <a:ext cx="107" cy="85"/>
            </a:xfrm>
            <a:custGeom>
              <a:avLst/>
              <a:gdLst>
                <a:gd name="T0" fmla="*/ 495 w 43"/>
                <a:gd name="T1" fmla="*/ 1503 h 32"/>
                <a:gd name="T2" fmla="*/ 30 w 43"/>
                <a:gd name="T3" fmla="*/ 1291 h 32"/>
                <a:gd name="T4" fmla="*/ 229 w 43"/>
                <a:gd name="T5" fmla="*/ 938 h 32"/>
                <a:gd name="T6" fmla="*/ 769 w 43"/>
                <a:gd name="T7" fmla="*/ 303 h 32"/>
                <a:gd name="T8" fmla="*/ 1493 w 43"/>
                <a:gd name="T9" fmla="*/ 247 h 32"/>
                <a:gd name="T10" fmla="*/ 1615 w 43"/>
                <a:gd name="T11" fmla="*/ 54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32">
                  <a:moveTo>
                    <a:pt x="13" y="30"/>
                  </a:moveTo>
                  <a:cubicBezTo>
                    <a:pt x="8" y="32"/>
                    <a:pt x="1" y="29"/>
                    <a:pt x="1" y="26"/>
                  </a:cubicBezTo>
                  <a:cubicBezTo>
                    <a:pt x="0" y="23"/>
                    <a:pt x="2" y="22"/>
                    <a:pt x="6" y="19"/>
                  </a:cubicBezTo>
                  <a:cubicBezTo>
                    <a:pt x="10" y="16"/>
                    <a:pt x="12" y="12"/>
                    <a:pt x="20" y="6"/>
                  </a:cubicBezTo>
                  <a:cubicBezTo>
                    <a:pt x="28" y="0"/>
                    <a:pt x="35" y="0"/>
                    <a:pt x="39" y="5"/>
                  </a:cubicBezTo>
                  <a:cubicBezTo>
                    <a:pt x="43" y="10"/>
                    <a:pt x="42" y="11"/>
                    <a:pt x="42" y="1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86" name="Freeform 635">
              <a:extLst>
                <a:ext uri="{FF2B5EF4-FFF2-40B4-BE49-F238E27FC236}">
                  <a16:creationId xmlns:a16="http://schemas.microsoft.com/office/drawing/2014/main" id="{C17864D5-7550-48ED-9383-3648A081B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" y="3461"/>
              <a:ext cx="25" cy="62"/>
            </a:xfrm>
            <a:custGeom>
              <a:avLst/>
              <a:gdLst>
                <a:gd name="T0" fmla="*/ 238 w 10"/>
                <a:gd name="T1" fmla="*/ 0 h 23"/>
                <a:gd name="T2" fmla="*/ 0 w 10"/>
                <a:gd name="T3" fmla="*/ 1213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3">
                  <a:moveTo>
                    <a:pt x="6" y="0"/>
                  </a:moveTo>
                  <a:cubicBezTo>
                    <a:pt x="10" y="6"/>
                    <a:pt x="6" y="14"/>
                    <a:pt x="0" y="2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87" name="Freeform 636">
              <a:extLst>
                <a:ext uri="{FF2B5EF4-FFF2-40B4-BE49-F238E27FC236}">
                  <a16:creationId xmlns:a16="http://schemas.microsoft.com/office/drawing/2014/main" id="{1A48BED5-2653-466D-827F-B86B16C7C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" y="3187"/>
              <a:ext cx="27" cy="10"/>
            </a:xfrm>
            <a:custGeom>
              <a:avLst/>
              <a:gdLst>
                <a:gd name="T0" fmla="*/ 0 w 11"/>
                <a:gd name="T1" fmla="*/ 83 h 4"/>
                <a:gd name="T2" fmla="*/ 398 w 11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4">
                  <a:moveTo>
                    <a:pt x="0" y="2"/>
                  </a:moveTo>
                  <a:cubicBezTo>
                    <a:pt x="5" y="4"/>
                    <a:pt x="7" y="2"/>
                    <a:pt x="11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88" name="Freeform 637">
              <a:extLst>
                <a:ext uri="{FF2B5EF4-FFF2-40B4-BE49-F238E27FC236}">
                  <a16:creationId xmlns:a16="http://schemas.microsoft.com/office/drawing/2014/main" id="{7809F3A2-DAC0-4E18-96D4-B03D48868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" y="2611"/>
              <a:ext cx="82" cy="88"/>
            </a:xfrm>
            <a:custGeom>
              <a:avLst/>
              <a:gdLst>
                <a:gd name="T0" fmla="*/ 154 w 33"/>
                <a:gd name="T1" fmla="*/ 0 h 33"/>
                <a:gd name="T2" fmla="*/ 691 w 33"/>
                <a:gd name="T3" fmla="*/ 853 h 33"/>
                <a:gd name="T4" fmla="*/ 1073 w 33"/>
                <a:gd name="T5" fmla="*/ 1459 h 33"/>
                <a:gd name="T6" fmla="*/ 462 w 33"/>
                <a:gd name="T7" fmla="*/ 1160 h 33"/>
                <a:gd name="T8" fmla="*/ 0 w 33"/>
                <a:gd name="T9" fmla="*/ 66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33">
                  <a:moveTo>
                    <a:pt x="4" y="0"/>
                  </a:moveTo>
                  <a:cubicBezTo>
                    <a:pt x="6" y="7"/>
                    <a:pt x="13" y="12"/>
                    <a:pt x="18" y="17"/>
                  </a:cubicBezTo>
                  <a:cubicBezTo>
                    <a:pt x="22" y="20"/>
                    <a:pt x="33" y="23"/>
                    <a:pt x="28" y="29"/>
                  </a:cubicBezTo>
                  <a:cubicBezTo>
                    <a:pt x="25" y="33"/>
                    <a:pt x="17" y="25"/>
                    <a:pt x="12" y="23"/>
                  </a:cubicBezTo>
                  <a:cubicBezTo>
                    <a:pt x="8" y="20"/>
                    <a:pt x="2" y="18"/>
                    <a:pt x="0" y="1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89" name="Freeform 638">
              <a:extLst>
                <a:ext uri="{FF2B5EF4-FFF2-40B4-BE49-F238E27FC236}">
                  <a16:creationId xmlns:a16="http://schemas.microsoft.com/office/drawing/2014/main" id="{146DCC59-BD77-468B-AE30-C5F642F57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2733"/>
              <a:ext cx="70" cy="134"/>
            </a:xfrm>
            <a:custGeom>
              <a:avLst/>
              <a:gdLst>
                <a:gd name="T0" fmla="*/ 313 w 28"/>
                <a:gd name="T1" fmla="*/ 0 h 50"/>
                <a:gd name="T2" fmla="*/ 595 w 28"/>
                <a:gd name="T3" fmla="*/ 1292 h 50"/>
                <a:gd name="T4" fmla="*/ 988 w 28"/>
                <a:gd name="T5" fmla="*/ 2270 h 50"/>
                <a:gd name="T6" fmla="*/ 0 w 28"/>
                <a:gd name="T7" fmla="*/ 984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0">
                  <a:moveTo>
                    <a:pt x="8" y="0"/>
                  </a:moveTo>
                  <a:cubicBezTo>
                    <a:pt x="11" y="8"/>
                    <a:pt x="11" y="16"/>
                    <a:pt x="15" y="25"/>
                  </a:cubicBezTo>
                  <a:cubicBezTo>
                    <a:pt x="17" y="28"/>
                    <a:pt x="28" y="40"/>
                    <a:pt x="25" y="44"/>
                  </a:cubicBezTo>
                  <a:cubicBezTo>
                    <a:pt x="21" y="50"/>
                    <a:pt x="7" y="21"/>
                    <a:pt x="0" y="1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31748" name="Picture 639">
            <a:extLst>
              <a:ext uri="{FF2B5EF4-FFF2-40B4-BE49-F238E27FC236}">
                <a16:creationId xmlns:a16="http://schemas.microsoft.com/office/drawing/2014/main" id="{C48DF98C-FBCD-4EBA-B0B3-856C4BA04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758" y="1965632"/>
            <a:ext cx="6192838" cy="420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AE86F8F-6311-4C5B-90F6-BED8B35586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BBF867-B292-4882-9E4D-C3CD8E3DC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03874B-AD2B-42CB-89C7-0AB738B575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1CD129-CF5A-46BC-AB6C-5931441CB0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7170" name="Nadpis 1">
            <a:extLst>
              <a:ext uri="{FF2B5EF4-FFF2-40B4-BE49-F238E27FC236}">
                <a16:creationId xmlns:a16="http://schemas.microsoft.com/office/drawing/2014/main" id="{1FEEAE79-9228-4E6B-90B0-EC20E1228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Zásady optimální redukce hmotnosti</a:t>
            </a:r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D352D0F2-DE19-4685-AF95-9063BB7CB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optimum – úbytek hmotnosti 0.5 – 1kg/týden,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dostatek neslazených tekutin s minerály a vitaminy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strava s nízkým glykemickým indexem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příjem porcí pravidelně po 2,5 – 3 hodinách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v dopoledních hodinách možno více glycidů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navečer více bílkoviny a zelenina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1F5B496-E1FC-452F-A9AF-10ECA2E2E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Důsledky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8E81A64-5EF6-4E19-98D1-6973567494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bolesti dolních zad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bolesti dlouhých kostí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patologické fraktury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snížení kvality života, deprese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ztráta soběstačnosti</a:t>
            </a: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7E5022-1E22-42AA-A34E-F4C2D23061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476D08-F589-447C-879C-C0C75D6B94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464B1A2-B8E0-4D6C-8A7E-0D1F3D70F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 Možnosti léčby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BF9A40A-3981-4194-A1A8-578F27A02D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 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A – anabolika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B – bílkoviny, body </a:t>
            </a:r>
            <a:r>
              <a:rPr lang="cs-CZ" altLang="cs-CZ" sz="2200" dirty="0" err="1"/>
              <a:t>movement</a:t>
            </a: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C – Ca – ionizovaný!!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D – D vitamin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E – estrogeny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F – fluorid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bisfosfonáty</a:t>
            </a:r>
            <a:r>
              <a:rPr lang="cs-CZ" altLang="cs-CZ" sz="2200" dirty="0"/>
              <a:t> (</a:t>
            </a:r>
            <a:r>
              <a:rPr lang="cs-CZ" altLang="cs-CZ" sz="2200" dirty="0" err="1"/>
              <a:t>Aredia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Clodronat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Fosamax</a:t>
            </a:r>
            <a:r>
              <a:rPr lang="cs-CZ" altLang="cs-CZ" sz="2200" dirty="0"/>
              <a:t>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stroncium </a:t>
            </a:r>
            <a:r>
              <a:rPr lang="cs-CZ" altLang="cs-CZ" sz="2200" dirty="0" err="1"/>
              <a:t>ranelát</a:t>
            </a:r>
            <a:r>
              <a:rPr lang="cs-CZ" altLang="cs-CZ" sz="2200" dirty="0"/>
              <a:t> (</a:t>
            </a:r>
            <a:r>
              <a:rPr lang="cs-CZ" altLang="cs-CZ" sz="2200" dirty="0" err="1"/>
              <a:t>Protelos</a:t>
            </a:r>
            <a:r>
              <a:rPr lang="cs-CZ" altLang="cs-CZ" sz="2200" dirty="0"/>
              <a:t>), </a:t>
            </a:r>
            <a:r>
              <a:rPr lang="cs-CZ" altLang="cs-CZ" sz="2200" dirty="0" err="1"/>
              <a:t>raloxifen</a:t>
            </a:r>
            <a:r>
              <a:rPr lang="cs-CZ" altLang="cs-CZ" sz="2200" dirty="0"/>
              <a:t> (</a:t>
            </a:r>
            <a:r>
              <a:rPr lang="cs-CZ" altLang="cs-CZ" sz="2200" dirty="0" err="1"/>
              <a:t>Evista</a:t>
            </a:r>
            <a:r>
              <a:rPr lang="cs-CZ" altLang="cs-CZ" sz="2200" dirty="0"/>
              <a:t>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teriparatid</a:t>
            </a:r>
            <a:r>
              <a:rPr lang="cs-CZ" altLang="cs-CZ" sz="2200" dirty="0"/>
              <a:t> (</a:t>
            </a:r>
            <a:r>
              <a:rPr lang="cs-CZ" altLang="cs-CZ" sz="2200" dirty="0" err="1"/>
              <a:t>Forsteo</a:t>
            </a:r>
            <a:r>
              <a:rPr lang="cs-CZ" altLang="cs-CZ" sz="2200" dirty="0"/>
              <a:t>)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9E5C3D-99BE-45A0-9954-99FAE1D4DF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A7CF30-A934-4325-B532-9DEBA5DDD4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BAF8A96C-8555-4A15-A8FA-C11B60230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Které jsou nejdůležitější složky dlouhodobé prevence a léčby osteoporózy?</a:t>
            </a:r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4F913DA3-918D-44B3-9CDF-1FDE1DB93B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sz="2500" dirty="0"/>
              <a:t>A) </a:t>
            </a:r>
            <a:r>
              <a:rPr lang="cs-CZ" altLang="cs-CZ" sz="2500" dirty="0" err="1"/>
              <a:t>bisfosfonáty</a:t>
            </a:r>
            <a:r>
              <a:rPr lang="cs-CZ" altLang="cs-CZ" sz="2500" dirty="0"/>
              <a:t> a estrogeny</a:t>
            </a:r>
          </a:p>
          <a:p>
            <a:pPr eaLnBrk="1" hangingPunct="1"/>
            <a:r>
              <a:rPr lang="cs-CZ" altLang="cs-CZ" sz="2500" dirty="0"/>
              <a:t>B) vápník a vitamin D</a:t>
            </a:r>
          </a:p>
          <a:p>
            <a:pPr eaLnBrk="1" hangingPunct="1"/>
            <a:r>
              <a:rPr lang="cs-CZ" altLang="cs-CZ" sz="2500" dirty="0"/>
              <a:t>C) hořčík a vitamin A</a:t>
            </a:r>
          </a:p>
          <a:p>
            <a:pPr eaLnBrk="1" hangingPunct="1"/>
            <a:r>
              <a:rPr lang="cs-CZ" altLang="cs-CZ" sz="2500" dirty="0"/>
              <a:t>D) bílkoviny a fluor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5D52E4-8687-4045-AF0D-FC2BA373AD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371D08-4F15-439F-8197-168879B78E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80EACA12-2CC4-4391-B8B0-C1058092E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Které jsou nejdůležitější složky dlouhodobé prevence a léčby osteoporózy?</a:t>
            </a:r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3F770EE0-440C-43E9-8C7D-C06E930000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sz="2500" dirty="0"/>
              <a:t>A) </a:t>
            </a:r>
            <a:r>
              <a:rPr lang="cs-CZ" altLang="cs-CZ" sz="2500" dirty="0" err="1"/>
              <a:t>bisfosfonáty</a:t>
            </a:r>
            <a:r>
              <a:rPr lang="cs-CZ" altLang="cs-CZ" sz="2500" dirty="0"/>
              <a:t> a estrogeny</a:t>
            </a:r>
          </a:p>
          <a:p>
            <a:pPr eaLnBrk="1" hangingPunct="1"/>
            <a:r>
              <a:rPr lang="cs-CZ" altLang="cs-CZ" sz="2500" b="1" dirty="0">
                <a:solidFill>
                  <a:schemeClr val="tx2"/>
                </a:solidFill>
              </a:rPr>
              <a:t>B) vápník a vitamin D</a:t>
            </a:r>
          </a:p>
          <a:p>
            <a:pPr eaLnBrk="1" hangingPunct="1"/>
            <a:r>
              <a:rPr lang="cs-CZ" altLang="cs-CZ" sz="2500" dirty="0"/>
              <a:t>C) hořčík a vitamin A</a:t>
            </a:r>
          </a:p>
          <a:p>
            <a:pPr eaLnBrk="1" hangingPunct="1"/>
            <a:r>
              <a:rPr lang="cs-CZ" altLang="cs-CZ" sz="2500" dirty="0"/>
              <a:t>D) bílkoviny a fluor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E77103-163E-4BC5-AB25-D64D4380E0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08F4F4-6DDD-4E88-BFCA-BBA4EFBA5A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67C97C1-9C09-4899-A298-267DE460C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Osteomalácie</a:t>
            </a:r>
            <a:endParaRPr lang="cs-CZ" altLang="cs-CZ" dirty="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2E5F16F-8B56-4B91-8129-F2CC9EB68F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hromadění velkého množství </a:t>
            </a:r>
            <a:r>
              <a:rPr lang="cs-CZ" altLang="cs-CZ" sz="2200" dirty="0" err="1"/>
              <a:t>osteoidu</a:t>
            </a:r>
            <a:r>
              <a:rPr lang="cs-CZ" altLang="cs-CZ" sz="2200" dirty="0"/>
              <a:t>, který vůbec nebo jen velmi pomalu osifikuje, vzniká z chronického nedostatku Ca nebo P nebo neschopnosti vázat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příčiny</a:t>
            </a:r>
            <a:r>
              <a:rPr lang="cs-CZ" altLang="cs-CZ" sz="2200" dirty="0"/>
              <a:t> – nedostatek vitaminu D, nedostatek P, acidóza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příznaky</a:t>
            </a:r>
            <a:r>
              <a:rPr lang="cs-CZ" altLang="cs-CZ" sz="2200" dirty="0"/>
              <a:t> – svalová bolest, slabost, kachní chůze, obtížné vstávání z lůžka, deformace hrudníku, </a:t>
            </a:r>
            <a:r>
              <a:rPr lang="cs-CZ" altLang="cs-CZ" sz="2200" dirty="0" err="1"/>
              <a:t>tibií</a:t>
            </a:r>
            <a:r>
              <a:rPr lang="cs-CZ" altLang="cs-CZ" sz="2200" dirty="0"/>
              <a:t>, únavové zlomeniny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diagnóza</a:t>
            </a:r>
            <a:r>
              <a:rPr lang="cs-CZ" altLang="cs-CZ" sz="2200" dirty="0"/>
              <a:t> – zvýšení aktivity ALP, RTG změny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vit D, cvičení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832EB1-2DF5-4272-AD57-B57228F316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E44166-8CF0-4C9B-8E2A-4C20DD06B9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64</a:t>
            </a:fld>
            <a:endParaRPr lang="cs-CZ" altLang="cs-CZ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F36C27D-B5A8-4160-AD97-C20A9AE5C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Únavové zlomeniny</a:t>
            </a:r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9FAAAC84-521C-4FF0-9EB3-EEBAF4ED6C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02" y="720000"/>
            <a:ext cx="3285080" cy="5317006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790AE51-A915-4BB5-8777-EB6D6A47EE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579565-2D47-4B15-9864-6FF21720B6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65</a:t>
            </a:fld>
            <a:endParaRPr lang="cs-CZ" altLang="cs-CZ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4C956FD-6AB5-467E-9A8B-F9BE0E134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Místa nejčastějších </a:t>
            </a:r>
            <a:br>
              <a:rPr lang="cs-CZ" altLang="cs-CZ" dirty="0"/>
            </a:br>
            <a:r>
              <a:rPr lang="cs-CZ" altLang="cs-CZ" dirty="0"/>
              <a:t>únavových zlomenin</a:t>
            </a:r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07AE810C-4B80-4FFC-B8F9-CE521E24B8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16" y="720000"/>
            <a:ext cx="3526052" cy="5508000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CC5C11-689D-4EC3-A504-2A712B0987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69C2B8-D5E0-4C8B-B729-333BA2A683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66</a:t>
            </a:fld>
            <a:endParaRPr lang="cs-CZ" altLang="cs-CZ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A9C035C2-2AA2-4E0B-9A0F-096FC5872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Kasuistika</a:t>
            </a:r>
          </a:p>
        </p:txBody>
      </p:sp>
      <p:sp>
        <p:nvSpPr>
          <p:cNvPr id="40963" name="Zástupný symbol pro obsah 2">
            <a:extLst>
              <a:ext uri="{FF2B5EF4-FFF2-40B4-BE49-F238E27FC236}">
                <a16:creationId xmlns:a16="http://schemas.microsoft.com/office/drawing/2014/main" id="{CA483894-E9F7-43A5-A15A-D1006E2BC1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žena 72 let, 25 let po operaci pro Tu rekta, vytvořen </a:t>
            </a:r>
            <a:r>
              <a:rPr lang="cs-CZ" altLang="cs-CZ" sz="2200" dirty="0" err="1"/>
              <a:t>anus</a:t>
            </a:r>
            <a:r>
              <a:rPr lang="cs-CZ" altLang="cs-CZ" sz="2200" dirty="0"/>
              <a:t> </a:t>
            </a:r>
            <a:r>
              <a:rPr lang="cs-CZ" altLang="cs-CZ" sz="2200" dirty="0" err="1"/>
              <a:t>preterminalis</a:t>
            </a:r>
            <a:r>
              <a:rPr lang="cs-CZ" altLang="cs-CZ" sz="2200" dirty="0"/>
              <a:t>, dosud v dobrém stavu, pouze musí v dietě vynechávat tučnější jídla, protože po nich má průjem a obtíže se </a:t>
            </a:r>
            <a:r>
              <a:rPr lang="cs-CZ" altLang="cs-CZ" sz="2200" dirty="0" err="1"/>
              <a:t>stomií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posledních několik týdnů si stěžuje na bolesti v obou tříslech při chůzi, jiné potíže nemá, nehubne, chuť k jídlu dobrá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proveden RTG, zjištěna oboustranná fraktura kostí stydkých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E7155C-0E14-4F89-B58F-DDACF99033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9C2B51-E581-48C8-98E3-235EFA4B45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67</a:t>
            </a:fld>
            <a:endParaRPr lang="cs-CZ" altLang="cs-CZ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408753F1-F7F1-4FA1-994B-C9D7C765E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Kasuistika 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124794A1-CAE2-41CE-A0C1-14EB675546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vzhledem k anamnéze označeno za progresi Tu rekta s meta do kostí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doporučena terapie </a:t>
            </a:r>
            <a:r>
              <a:rPr lang="cs-CZ" altLang="cs-CZ" sz="2200" dirty="0" err="1"/>
              <a:t>opoidy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ALE! Pacientka nebyla anemická, nehubla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další vyšetření?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diagnóza?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57092-CD47-4BCA-9585-C8B4CD5D1E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BD3A20-ECD8-4682-90FE-8F2DB5C0FA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68</a:t>
            </a:fld>
            <a:endParaRPr lang="cs-CZ" altLang="cs-CZ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DEDBA873-FF62-4F65-BBAB-D83D07B3A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Řešení</a:t>
            </a:r>
          </a:p>
        </p:txBody>
      </p:sp>
      <p:sp>
        <p:nvSpPr>
          <p:cNvPr id="43011" name="Zástupný symbol pro obsah 2">
            <a:extLst>
              <a:ext uri="{FF2B5EF4-FFF2-40B4-BE49-F238E27FC236}">
                <a16:creationId xmlns:a16="http://schemas.microsoft.com/office/drawing/2014/main" id="{4F1C36D5-214E-4C04-89EC-6734407F50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provedeno CT, zjištěna patologická fraktura při </a:t>
            </a:r>
            <a:r>
              <a:rPr lang="cs-CZ" altLang="cs-CZ" sz="2200" dirty="0" err="1"/>
              <a:t>osteomalácii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vs</a:t>
            </a:r>
            <a:r>
              <a:rPr lang="cs-CZ" altLang="cs-CZ" sz="2200" dirty="0"/>
              <a:t> při dlouhodobém deficitu vitaminu D při omezování tuků ve stravě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 </a:t>
            </a:r>
            <a:r>
              <a:rPr lang="cs-CZ" altLang="cs-CZ" sz="2200" dirty="0" err="1"/>
              <a:t>suplementaci</a:t>
            </a:r>
            <a:r>
              <a:rPr lang="cs-CZ" altLang="cs-CZ" sz="2200" dirty="0"/>
              <a:t> se zhojilo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8F53A7-1AAF-4C4A-86DE-8E71BADD17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51B87A-0E55-4B90-97F3-80C33F9231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69</a:t>
            </a:fld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93D218-C9BB-4317-9B85-BC89F963CC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12C945-62D9-491D-8FFD-DBF940DAEE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8194" name="Nadpis 1">
            <a:extLst>
              <a:ext uri="{FF2B5EF4-FFF2-40B4-BE49-F238E27FC236}">
                <a16:creationId xmlns:a16="http://schemas.microsoft.com/office/drawing/2014/main" id="{49922B01-0C2E-4C4F-9B7D-77DDC2C72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Nové metody léčby obezity</a:t>
            </a:r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708633A5-C378-4418-9578-8ADBD2684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975935" cy="413999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bg1"/>
                </a:solidFill>
                <a:hlinkClick r:id="rId2" tooltip="laparoskopická bandáž žaludku"/>
              </a:rPr>
              <a:t>bandáž žaludku</a:t>
            </a:r>
            <a:r>
              <a:rPr lang="cs-CZ" altLang="cs-CZ" sz="2200" b="1" dirty="0"/>
              <a:t> </a:t>
            </a:r>
            <a:r>
              <a:rPr lang="cs-CZ" altLang="cs-CZ" sz="2200" dirty="0"/>
              <a:t>– laparoskopická implantace regulovatelného škrtícího kroužku na horní část žaludku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  <a:hlinkClick r:id="rId3" tooltip="žaludeční bypas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žaludeční </a:t>
            </a:r>
            <a:r>
              <a:rPr lang="cs-CZ" altLang="cs-CZ" sz="2200" b="1" dirty="0" err="1">
                <a:solidFill>
                  <a:schemeClr val="tx2"/>
                </a:solidFill>
                <a:hlinkClick r:id="rId3" tooltip="žaludeční bypas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bypas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náročný laparoskopický operační výkon, který zmenší žaludek a napojí na něj přímo kličku tenkého střeva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operace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žaludeční balón - </a:t>
            </a:r>
            <a:r>
              <a:rPr lang="cs-CZ" altLang="cs-CZ" sz="2200" dirty="0" err="1"/>
              <a:t>banding</a:t>
            </a:r>
            <a:r>
              <a:rPr lang="cs-CZ" altLang="cs-CZ" sz="2200" dirty="0"/>
              <a:t> club</a:t>
            </a:r>
          </a:p>
          <a:p>
            <a:pPr eaLnBrk="1" hangingPunct="1"/>
            <a:endParaRPr lang="cs-CZ" altLang="cs-CZ" sz="2200" dirty="0">
              <a:solidFill>
                <a:schemeClr val="bg1"/>
              </a:solidFill>
            </a:endParaRPr>
          </a:p>
        </p:txBody>
      </p:sp>
      <p:pic>
        <p:nvPicPr>
          <p:cNvPr id="8196" name="Zástupný symbol pro obsah 5">
            <a:extLst>
              <a:ext uri="{FF2B5EF4-FFF2-40B4-BE49-F238E27FC236}">
                <a16:creationId xmlns:a16="http://schemas.microsoft.com/office/drawing/2014/main" id="{06D3E3D8-0453-48F4-965D-BDAD0CB430B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7030" y="263699"/>
            <a:ext cx="2125191" cy="2700000"/>
          </a:xfrm>
        </p:spPr>
      </p:pic>
      <p:pic>
        <p:nvPicPr>
          <p:cNvPr id="8197" name="Obrázek 6">
            <a:extLst>
              <a:ext uri="{FF2B5EF4-FFF2-40B4-BE49-F238E27FC236}">
                <a16:creationId xmlns:a16="http://schemas.microsoft.com/office/drawing/2014/main" id="{08275CA2-D342-4769-8BD1-0F3ABF924E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661" y="3762001"/>
            <a:ext cx="1995093" cy="242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Obrázek 7">
            <a:extLst>
              <a:ext uri="{FF2B5EF4-FFF2-40B4-BE49-F238E27FC236}">
                <a16:creationId xmlns:a16="http://schemas.microsoft.com/office/drawing/2014/main" id="{2F4404D9-94EC-4AD5-8C55-0A904C925C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787" y="3086304"/>
            <a:ext cx="2618129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BF46DE0F-60D5-4EA2-95F6-4AF649C48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altLang="cs-CZ" sz="5000" dirty="0"/>
            </a:br>
            <a:br>
              <a:rPr lang="cs-CZ" altLang="cs-CZ" sz="5000" dirty="0"/>
            </a:br>
            <a:br>
              <a:rPr lang="cs-CZ" altLang="cs-CZ" sz="5000" dirty="0"/>
            </a:br>
            <a:br>
              <a:rPr lang="cs-CZ" altLang="cs-CZ" sz="5000" dirty="0"/>
            </a:br>
            <a:r>
              <a:rPr lang="cs-CZ" altLang="cs-CZ" sz="5000" dirty="0"/>
              <a:t>Děkuji za pozornost!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DAD5B6-51BA-4EA8-AD08-F30A8BBBA0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F7A1A7-9DE5-4BAC-BEE9-731BE7FB0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70</a:t>
            </a:fld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518AA5-4F55-4F7D-84F1-227FF6F778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34D74C-05A7-4A3A-BD0F-D0910B0168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9218" name="Nadpis 3">
            <a:extLst>
              <a:ext uri="{FF2B5EF4-FFF2-40B4-BE49-F238E27FC236}">
                <a16:creationId xmlns:a16="http://schemas.microsoft.com/office/drawing/2014/main" id="{EF65F1DD-4014-4592-947E-741BF3D9C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Nové metody léčby obezity</a:t>
            </a:r>
          </a:p>
        </p:txBody>
      </p:sp>
      <p:sp>
        <p:nvSpPr>
          <p:cNvPr id="9219" name="Zástupný symbol pro obsah 4">
            <a:extLst>
              <a:ext uri="{FF2B5EF4-FFF2-40B4-BE49-F238E27FC236}">
                <a16:creationId xmlns:a16="http://schemas.microsoft.com/office/drawing/2014/main" id="{4276BF2F-5F00-491B-BC02-DEC4B3781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900000" cy="413999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endobarrier</a:t>
            </a:r>
            <a:r>
              <a:rPr lang="cs-CZ" altLang="cs-CZ" sz="2200" dirty="0"/>
              <a:t> - přechodná vložka do tenkého střeva – brání resorpci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tubulizace</a:t>
            </a:r>
            <a:r>
              <a:rPr lang="cs-CZ" altLang="cs-CZ" sz="2200" b="1" dirty="0">
                <a:solidFill>
                  <a:schemeClr val="tx2"/>
                </a:solidFill>
              </a:rPr>
              <a:t> žaludku </a:t>
            </a:r>
            <a:r>
              <a:rPr lang="cs-CZ" altLang="cs-CZ" sz="2200" dirty="0"/>
              <a:t>– </a:t>
            </a:r>
            <a:r>
              <a:rPr lang="cs-CZ" altLang="cs-CZ" sz="2200" dirty="0" err="1"/>
              <a:t>sleeve</a:t>
            </a:r>
            <a:r>
              <a:rPr lang="cs-CZ" altLang="cs-CZ" sz="2200" dirty="0"/>
              <a:t> resekce laparoskopicky</a:t>
            </a:r>
          </a:p>
        </p:txBody>
      </p:sp>
      <p:pic>
        <p:nvPicPr>
          <p:cNvPr id="9220" name="Zástupný symbol pro obsah 6">
            <a:extLst>
              <a:ext uri="{FF2B5EF4-FFF2-40B4-BE49-F238E27FC236}">
                <a16:creationId xmlns:a16="http://schemas.microsoft.com/office/drawing/2014/main" id="{F34A83D7-09B6-4ACF-93B1-35786F429EE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6156" y="762000"/>
            <a:ext cx="3762375" cy="2667000"/>
          </a:xfrm>
        </p:spPr>
      </p:pic>
      <p:pic>
        <p:nvPicPr>
          <p:cNvPr id="9221" name="Obrázek 7">
            <a:extLst>
              <a:ext uri="{FF2B5EF4-FFF2-40B4-BE49-F238E27FC236}">
                <a16:creationId xmlns:a16="http://schemas.microsoft.com/office/drawing/2014/main" id="{DE46DA3B-5FD4-440C-9110-F4A555D07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391" y="3552928"/>
            <a:ext cx="37465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3C2F50-341B-481C-8C55-409D474967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1F84D8-387D-4C07-B7EE-8F02EBEE23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01248B6B-A4AF-42AA-9B7C-B39B9EFB2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Podvýživa – nedostatek živin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E5D2878-22C2-4F72-BB3A-3EAAFF9DC5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nechutenství (pokročilá onemocnění, poruchy CNS, deprese, medikace, abusus)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poruchy trávicího ústrojí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choroby zvyšující nároky na metabolizmus – diabetes </a:t>
            </a:r>
            <a:r>
              <a:rPr lang="cs-CZ" altLang="cs-CZ" sz="2200" dirty="0" err="1"/>
              <a:t>mellitus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thyreopatie</a:t>
            </a:r>
            <a:r>
              <a:rPr lang="cs-CZ" altLang="cs-CZ" sz="2200" dirty="0"/>
              <a:t>, horečnaté stavy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2391</TotalTime>
  <Words>4164</Words>
  <Application>Microsoft Office PowerPoint</Application>
  <PresentationFormat>Širokoúhlá obrazovka</PresentationFormat>
  <Paragraphs>498</Paragraphs>
  <Slides>70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5" baseType="lpstr">
      <vt:lpstr>Arial</vt:lpstr>
      <vt:lpstr>Calibri</vt:lpstr>
      <vt:lpstr>Tahoma</vt:lpstr>
      <vt:lpstr>Wingdings</vt:lpstr>
      <vt:lpstr>Prezentace_MU_CZ</vt:lpstr>
      <vt:lpstr>Onemocnění z poruch metabolizmu I      </vt:lpstr>
      <vt:lpstr>Hospodaření energií a živinami</vt:lpstr>
      <vt:lpstr>Obezita</vt:lpstr>
      <vt:lpstr>Obezita</vt:lpstr>
      <vt:lpstr>Klinický obraz</vt:lpstr>
      <vt:lpstr>Zásady optimální redukce hmotnosti</vt:lpstr>
      <vt:lpstr>Nové metody léčby obezity</vt:lpstr>
      <vt:lpstr>Nové metody léčby obezity</vt:lpstr>
      <vt:lpstr>Podvýživa – nedostatek živin</vt:lpstr>
      <vt:lpstr>Klinický obraz</vt:lpstr>
      <vt:lpstr>Poruchy vitaminového hospodářství </vt:lpstr>
      <vt:lpstr>Vitamin A</vt:lpstr>
      <vt:lpstr>Vitamin D </vt:lpstr>
      <vt:lpstr>Vitamin D</vt:lpstr>
      <vt:lpstr>Další funkce vitaminu D</vt:lpstr>
      <vt:lpstr>Vitamin E </vt:lpstr>
      <vt:lpstr>Vitamin K  </vt:lpstr>
      <vt:lpstr>Které jsou projevy hypovitaminózy A?</vt:lpstr>
      <vt:lpstr>Které jsou projevy hypovitaminózy A?</vt:lpstr>
      <vt:lpstr>Vitamin B1 – thiamin</vt:lpstr>
      <vt:lpstr>Vitamin B2 – riboflavin</vt:lpstr>
      <vt:lpstr>Vitamin B6 – pyridoxin</vt:lpstr>
      <vt:lpstr>Vitaminy skupiny B</vt:lpstr>
      <vt:lpstr>Vitaminy skupiny B</vt:lpstr>
      <vt:lpstr>Vitamin C - kyselina askorbová </vt:lpstr>
      <vt:lpstr>Vitamin C</vt:lpstr>
      <vt:lpstr>Poruchy metabolizmu vody I </vt:lpstr>
      <vt:lpstr>Poruchy metabolizmu vody II</vt:lpstr>
      <vt:lpstr>Poruchy metabolizmu vody III</vt:lpstr>
      <vt:lpstr>Poruchy metabolizmu minerálů I</vt:lpstr>
      <vt:lpstr>Poruchy metabolizmu minerálů II</vt:lpstr>
      <vt:lpstr>Poruchy metabolizmu minerálů III</vt:lpstr>
      <vt:lpstr>Do příznaků hypokalémie nepatří</vt:lpstr>
      <vt:lpstr>Do příznaků hypokalémie nepatří</vt:lpstr>
      <vt:lpstr>Acidobazická rovnováha a její poruchy I</vt:lpstr>
      <vt:lpstr>Acidobazická rovnováha a její poruchy II</vt:lpstr>
      <vt:lpstr>Acidobazická rovnováha a její poruchy III</vt:lpstr>
      <vt:lpstr>Kasuistika</vt:lpstr>
      <vt:lpstr>Lipidy a lipoproteiny</vt:lpstr>
      <vt:lpstr>Lipidy a lipoproteiny</vt:lpstr>
      <vt:lpstr>Prezentace aplikace PowerPoint</vt:lpstr>
      <vt:lpstr>Poruchy metabolizmu lipidů </vt:lpstr>
      <vt:lpstr>Cílové hodnoty sérových tuků</vt:lpstr>
      <vt:lpstr>Tabulka SCORE pro regiony s vysokým KV-rizikem</vt:lpstr>
      <vt:lpstr>Cíle léčby</vt:lpstr>
      <vt:lpstr>Hypolipidemika</vt:lpstr>
      <vt:lpstr>Postup v léčbě</vt:lpstr>
      <vt:lpstr>Jaké jsou cílové hodnoty při léčbě dyslipidémií?</vt:lpstr>
      <vt:lpstr>Jaké jsou cílové hodnoty při léčbě dyslipidémií?</vt:lpstr>
      <vt:lpstr>Metabolické poruchy kostí</vt:lpstr>
      <vt:lpstr>Kostní remodelace</vt:lpstr>
      <vt:lpstr>Vlivy regulující kostní remodelaci a kvalitu novotvořené kosti</vt:lpstr>
      <vt:lpstr>Příznaky osteoporózy</vt:lpstr>
      <vt:lpstr>Diagnostika osteoporózy</vt:lpstr>
      <vt:lpstr>Změny obratlů při osteoporóze</vt:lpstr>
      <vt:lpstr>Hrudní hyperkyfóza jako důsledek osteoporózy</vt:lpstr>
      <vt:lpstr>Vývoj držení těla</vt:lpstr>
      <vt:lpstr>Výskyt</vt:lpstr>
      <vt:lpstr>Prezentace aplikace PowerPoint</vt:lpstr>
      <vt:lpstr>Důsledky</vt:lpstr>
      <vt:lpstr> Možnosti léčby</vt:lpstr>
      <vt:lpstr>Které jsou nejdůležitější složky dlouhodobé prevence a léčby osteoporózy?</vt:lpstr>
      <vt:lpstr>Které jsou nejdůležitější složky dlouhodobé prevence a léčby osteoporózy?</vt:lpstr>
      <vt:lpstr>Osteomalácie</vt:lpstr>
      <vt:lpstr>Únavové zlomeniny</vt:lpstr>
      <vt:lpstr>Místa nejčastějších  únavových zlomenin</vt:lpstr>
      <vt:lpstr>Kasuistika</vt:lpstr>
      <vt:lpstr>Kasuistika </vt:lpstr>
      <vt:lpstr>Řešení</vt:lpstr>
      <vt:lpstr>    Děkuji za pozornost!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191</cp:revision>
  <cp:lastPrinted>1601-01-01T00:00:00Z</cp:lastPrinted>
  <dcterms:created xsi:type="dcterms:W3CDTF">2021-04-27T07:29:37Z</dcterms:created>
  <dcterms:modified xsi:type="dcterms:W3CDTF">2021-09-01T07:42:21Z</dcterms:modified>
</cp:coreProperties>
</file>