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101"/>
  </p:notesMasterIdLst>
  <p:handoutMasterIdLst>
    <p:handoutMasterId r:id="rId102"/>
  </p:handoutMasterIdLst>
  <p:sldIdLst>
    <p:sldId id="256" r:id="rId5"/>
    <p:sldId id="265" r:id="rId6"/>
    <p:sldId id="266" r:id="rId7"/>
    <p:sldId id="316" r:id="rId8"/>
    <p:sldId id="267" r:id="rId9"/>
    <p:sldId id="269" r:id="rId10"/>
    <p:sldId id="270" r:id="rId11"/>
    <p:sldId id="271" r:id="rId12"/>
    <p:sldId id="272" r:id="rId13"/>
    <p:sldId id="367" r:id="rId14"/>
    <p:sldId id="273" r:id="rId15"/>
    <p:sldId id="368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369" r:id="rId24"/>
    <p:sldId id="282" r:id="rId25"/>
    <p:sldId id="275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7" r:id="rId52"/>
    <p:sldId id="311" r:id="rId53"/>
    <p:sldId id="318" r:id="rId54"/>
    <p:sldId id="313" r:id="rId55"/>
    <p:sldId id="314" r:id="rId56"/>
    <p:sldId id="315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8" r:id="rId75"/>
    <p:sldId id="339" r:id="rId76"/>
    <p:sldId id="340" r:id="rId77"/>
    <p:sldId id="344" r:id="rId78"/>
    <p:sldId id="345" r:id="rId79"/>
    <p:sldId id="346" r:id="rId80"/>
    <p:sldId id="347" r:id="rId81"/>
    <p:sldId id="370" r:id="rId82"/>
    <p:sldId id="348" r:id="rId83"/>
    <p:sldId id="349" r:id="rId84"/>
    <p:sldId id="371" r:id="rId85"/>
    <p:sldId id="350" r:id="rId86"/>
    <p:sldId id="351" r:id="rId87"/>
    <p:sldId id="353" r:id="rId88"/>
    <p:sldId id="354" r:id="rId89"/>
    <p:sldId id="355" r:id="rId90"/>
    <p:sldId id="356" r:id="rId91"/>
    <p:sldId id="357" r:id="rId92"/>
    <p:sldId id="358" r:id="rId93"/>
    <p:sldId id="359" r:id="rId94"/>
    <p:sldId id="360" r:id="rId95"/>
    <p:sldId id="361" r:id="rId96"/>
    <p:sldId id="362" r:id="rId97"/>
    <p:sldId id="365" r:id="rId98"/>
    <p:sldId id="366" r:id="rId99"/>
    <p:sldId id="312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86410"/>
  </p:normalViewPr>
  <p:slideViewPr>
    <p:cSldViewPr>
      <p:cViewPr varScale="1">
        <p:scale>
          <a:sx n="105" d="100"/>
          <a:sy n="105" d="100"/>
        </p:scale>
        <p:origin x="418" y="67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9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8C2B-0E51-49F1-BE58-7B6C0DF73D99}" type="datetime1">
              <a:rPr lang="en-US" smtClean="0"/>
              <a:t>12/12/2021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598-394A-4D98-911E-2623520C210C}" type="datetime1">
              <a:rPr lang="en-US" smtClean="0"/>
              <a:t>12/12/2021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C0B4-45D3-43AD-A5C7-9E902DDF157C}" type="datetime1">
              <a:rPr lang="en-US" smtClean="0"/>
              <a:t>12/12/2021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7CA4-B7A6-4EB9-A2E4-54B6B0AD0C51}" type="datetime1">
              <a:rPr lang="en-US" smtClean="0"/>
              <a:t>12/12/2021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2 sloupce tex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96F61-0E71-43FB-A2D8-C279506EA6F6}" type="datetime1">
              <a:rPr lang="en-US" smtClean="0"/>
              <a:t>12/12/2021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06E43-9F87-41EF-BB47-778B8CE08FDB}" type="datetime1">
              <a:rPr lang="en-US" smtClean="0"/>
              <a:t>12/12/2021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5F36-704D-4B25-BBB4-5E5F1D6FC7AD}" type="datetime1">
              <a:rPr lang="en-US" smtClean="0"/>
              <a:t>12/12/2021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FF2D-DA3C-4DD0-B6B4-BAE0F7EF2B6E}" type="datetimeFigureOut">
              <a:rPr lang="cs-CZ" smtClean="0"/>
              <a:t>12.12.2021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CD-B326-41CA-9D6C-E3C9601A17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559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FF2D-DA3C-4DD0-B6B4-BAE0F7EF2B6E}" type="datetimeFigureOut">
              <a:rPr lang="cs-CZ" smtClean="0"/>
              <a:t>12.12.2021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4D2CD-B326-41CA-9D6C-E3C9601A17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1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cs-CZ"/>
              <a:t>Kliknutím lze upravit styl.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C06FBB8-9762-4B18-AF73-6C563F451229}" type="datetime1">
              <a:rPr lang="en-US" smtClean="0"/>
              <a:t>12/12/2021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6-567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Vznik, změny a ukončení pracovněprávního vztahu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právo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5919BF-C4CC-46CA-80BA-DD023ECB602F}"/>
              </a:ext>
            </a:extLst>
          </p:cNvPr>
          <p:cNvSpPr txBox="1"/>
          <p:nvPr/>
        </p:nvSpPr>
        <p:spPr>
          <a:xfrm>
            <a:off x="5867455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Mgr. Petra Lančová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lékař posoudí, zda je zaměstnanec způsobilý konat tu práci, na kterou byl přijat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zaměstnavatel neobdrží konkrétní informace o zdravotním stavu zaměstnance, pouze vyjádření, zda je zaměstnanec způsobilý nebo nezpůsobilý práci konat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co když se zaměstnanec odmítne podrobit?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kategorizace prací (4 kategorie) - krajská hygienická stanice</a:t>
            </a:r>
          </a:p>
          <a:p>
            <a:pPr algn="just"/>
            <a:endParaRPr lang="cs-CZ" sz="2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Vstupní lékařská prohlídka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000" dirty="0"/>
              <a:t>nemusí být v pracovní smlouvě</a:t>
            </a:r>
          </a:p>
          <a:p>
            <a:pPr algn="just"/>
            <a:r>
              <a:rPr lang="pl-PL" sz="2000" dirty="0"/>
              <a:t>nejpozději do 1 měsíce od vzniku pracovního poměru</a:t>
            </a:r>
          </a:p>
          <a:p>
            <a:pPr algn="just"/>
            <a:r>
              <a:rPr lang="cs-CZ" sz="2000" dirty="0"/>
              <a:t>platí i o změnách těchto údajů</a:t>
            </a:r>
          </a:p>
          <a:p>
            <a:pPr algn="just"/>
            <a:r>
              <a:rPr lang="cs-CZ" sz="2000" b="1" dirty="0"/>
              <a:t>Informace musí obsahovat: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Jméno a příjmení zaměstnance a název a sídlo zaměstnavatele, je-li právnickou osobou, nebo jméno, popřípadě jména a příjmení a adresu zaměstnavatele, je-li fyzickou osobou,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bližší označení druhu a místa výkonu práce,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délce dovolené, popřípadě uvedení způsobu určování dovolené,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výpovědních dobách,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týdenní pracovní době a jejím rozvržení,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mzdě nebo platu a způsobu odměňování, splatnosti mzdy nebo platu, termínu výplaty mzdy nebo platu, místu a způsobu vyplácení mzdy nebo platu,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údaj o kolektivních smlouvách, které upravují pracovní podmínky zaměstnance, a označení smluvních stran těchto kolektivních smluv.</a:t>
            </a:r>
          </a:p>
          <a:p>
            <a:pPr algn="just"/>
            <a:r>
              <a:rPr lang="cs-CZ" sz="2000" dirty="0"/>
              <a:t>Seznámit s </a:t>
            </a:r>
            <a:r>
              <a:rPr lang="cs-CZ" sz="2000" b="1" dirty="0"/>
              <a:t>pracovním řádem, BOZP, kolektivní smlouva a vnitřní předpisy – </a:t>
            </a:r>
            <a:r>
              <a:rPr lang="cs-CZ" sz="2000" dirty="0"/>
              <a:t>adaptační proces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Informování o obsahu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DCD5E9-6F01-42CC-8C53-D19BC3D2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dohoda o odpovědnosti za svěřené hodnoty a dohoda a odpovědnosti za svěřené věci zpravidla uzavírány na počátku pracovního poměru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„hmotná odpovědnost“ – písemná forma, osobní dispozice s hodnotami, škoda se pak nahrazuje v plné výši, objektivní odpovědnost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ztráta svěřené věci – písemné potvrzení, od 50.000,- Kč písemná dohoda, objektivní odpovědnost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Odpovědnost za svěřené hodnoty a odpovědnost za svěřené věci</a:t>
            </a:r>
            <a:endParaRPr lang="cs-CZ" sz="2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1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zaměstnavatel:</a:t>
            </a:r>
          </a:p>
          <a:p>
            <a:pPr algn="just"/>
            <a:r>
              <a:rPr lang="cs-CZ" sz="2000" dirty="0"/>
              <a:t>povinen přidělovat zaměstnanci práci podle pracovní smlouvy</a:t>
            </a:r>
          </a:p>
          <a:p>
            <a:pPr algn="just"/>
            <a:r>
              <a:rPr lang="cs-CZ" sz="2000" dirty="0"/>
              <a:t>platit mu za vykonanou práci mzdu nebo plat</a:t>
            </a:r>
          </a:p>
          <a:p>
            <a:pPr algn="just"/>
            <a:r>
              <a:rPr lang="cs-CZ" sz="2000" dirty="0"/>
              <a:t>vytvářet podmínky pro plnění jeho pracovních úkolů</a:t>
            </a:r>
          </a:p>
          <a:p>
            <a:pPr algn="just"/>
            <a:r>
              <a:rPr lang="cs-CZ" sz="2000" dirty="0"/>
              <a:t>dodržovat ostatní pracovní podmínky stanovené právními předpisy, smlouvou nebo stanovené vnitřním předpisem.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Od </a:t>
            </a:r>
            <a:r>
              <a:rPr lang="cs-CZ" sz="2000" b="1" dirty="0"/>
              <a:t>vzniku</a:t>
            </a:r>
            <a:r>
              <a:rPr lang="cs-CZ" sz="2000" dirty="0"/>
              <a:t> pracovního poměru je zaměstnanec:</a:t>
            </a:r>
          </a:p>
          <a:p>
            <a:pPr algn="just"/>
            <a:r>
              <a:rPr lang="cs-CZ" sz="2000" dirty="0"/>
              <a:t>podle pokynů zaměstnavatele konat osobně práce </a:t>
            </a:r>
          </a:p>
          <a:p>
            <a:pPr algn="just"/>
            <a:r>
              <a:rPr lang="cs-CZ" sz="2000" dirty="0"/>
              <a:t>podle pracovní smlouvy</a:t>
            </a:r>
          </a:p>
          <a:p>
            <a:pPr algn="just"/>
            <a:r>
              <a:rPr lang="cs-CZ" sz="2000" dirty="0"/>
              <a:t>v rozvržené týdenní pracovní době</a:t>
            </a:r>
          </a:p>
          <a:p>
            <a:pPr algn="just"/>
            <a:r>
              <a:rPr lang="cs-CZ" sz="2000" dirty="0"/>
              <a:t>dodržovat povinnosti, které mu vyplývají z pracovního poměru.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vyplývající z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59DD7F-62CD-4F18-A09C-ACB3FB7B4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Obsah pracovního poměru je možné změnit jen tehdy, </a:t>
            </a:r>
            <a:r>
              <a:rPr lang="cs-CZ" sz="2000" b="1" dirty="0"/>
              <a:t>dohodnou-li se </a:t>
            </a:r>
            <a:r>
              <a:rPr lang="cs-CZ" sz="2000" dirty="0"/>
              <a:t>zaměstnavatel a zaměstnanec na jeho změně.</a:t>
            </a:r>
          </a:p>
          <a:p>
            <a:pPr lvl="2" algn="just"/>
            <a:r>
              <a:rPr lang="cs-CZ" sz="1600" dirty="0"/>
              <a:t>Změnou je také jmenování na vedoucí místo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dirty="0"/>
              <a:t>Konat práce </a:t>
            </a:r>
            <a:r>
              <a:rPr lang="cs-CZ" sz="2000" b="1" dirty="0"/>
              <a:t>jiného druhu </a:t>
            </a:r>
            <a:r>
              <a:rPr lang="cs-CZ" sz="2000" dirty="0"/>
              <a:t>nebo v </a:t>
            </a:r>
            <a:r>
              <a:rPr lang="cs-CZ" sz="2000" b="1" dirty="0"/>
              <a:t>jiném místě</a:t>
            </a:r>
            <a:r>
              <a:rPr lang="cs-CZ" sz="2000" dirty="0"/>
              <a:t>, než byly sjednány v pracovní smlouvě – pouze kde to zákon ukládá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81013B-4460-4414-8CD7-6237CE17F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50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000" b="1" dirty="0"/>
              <a:t>Povinnost</a:t>
            </a:r>
            <a:r>
              <a:rPr lang="cs-CZ" sz="2000" dirty="0"/>
              <a:t> zaměstnavatele:</a:t>
            </a:r>
          </a:p>
          <a:p>
            <a:pPr lvl="2" algn="just"/>
            <a:r>
              <a:rPr lang="cs-CZ" sz="1600" dirty="0"/>
              <a:t>zdravotní stav + lékařský posudek (dlouhodobá ztráta způsobilosti)</a:t>
            </a:r>
          </a:p>
          <a:p>
            <a:pPr lvl="2" algn="just"/>
            <a:r>
              <a:rPr lang="cs-CZ" sz="1600" dirty="0"/>
              <a:t>pracovní úraz + lékařský posudek</a:t>
            </a:r>
          </a:p>
          <a:p>
            <a:pPr lvl="2" algn="just"/>
            <a:r>
              <a:rPr lang="cs-CZ" sz="1600" dirty="0"/>
              <a:t>těhotná/kojící/9m po porodu + práce pro ně nevhodně/posudek</a:t>
            </a:r>
          </a:p>
          <a:p>
            <a:pPr lvl="2" algn="just"/>
            <a:r>
              <a:rPr lang="cs-CZ" sz="1600" dirty="0"/>
              <a:t>infekce + posudek/KHS</a:t>
            </a:r>
          </a:p>
          <a:p>
            <a:pPr lvl="2" algn="just"/>
            <a:r>
              <a:rPr lang="cs-CZ" sz="1600" dirty="0"/>
              <a:t>rozhodnutí soudu/správního orgánu</a:t>
            </a:r>
          </a:p>
          <a:p>
            <a:pPr lvl="2" algn="just"/>
            <a:r>
              <a:rPr lang="cs-CZ" sz="1600" dirty="0"/>
              <a:t>nezpůsobilý pro noční práce + posudek</a:t>
            </a:r>
          </a:p>
          <a:p>
            <a:pPr lvl="2" algn="just"/>
            <a:r>
              <a:rPr lang="cs-CZ" sz="1600" dirty="0"/>
              <a:t>těhotná/kojící/9m po porodu – </a:t>
            </a:r>
            <a:r>
              <a:rPr lang="cs-CZ" sz="1600" b="1" dirty="0"/>
              <a:t>pokud o to požádá</a:t>
            </a:r>
          </a:p>
          <a:p>
            <a:pPr marL="914400" lvl="2" indent="0" algn="just">
              <a:buNone/>
            </a:pPr>
            <a:endParaRPr lang="cs-CZ" sz="1600" b="1" dirty="0"/>
          </a:p>
          <a:p>
            <a:pPr algn="just"/>
            <a:r>
              <a:rPr lang="cs-CZ" sz="2000" b="1" dirty="0"/>
              <a:t>Možnost </a:t>
            </a:r>
            <a:r>
              <a:rPr lang="cs-CZ" sz="2000" dirty="0"/>
              <a:t>zaměstnavatele:</a:t>
            </a:r>
          </a:p>
          <a:p>
            <a:pPr lvl="2" algn="just"/>
            <a:endParaRPr lang="cs-CZ" sz="1600" dirty="0"/>
          </a:p>
          <a:p>
            <a:pPr lvl="2" algn="just"/>
            <a:r>
              <a:rPr lang="cs-CZ" sz="1600" dirty="0"/>
              <a:t>dal-li zaměstnanci výpověď z důvodů uvedených v § 52 písm. f) a g) (porušování)</a:t>
            </a:r>
          </a:p>
          <a:p>
            <a:pPr lvl="2" algn="just"/>
            <a:r>
              <a:rPr lang="cs-CZ" sz="1600" dirty="0"/>
              <a:t>bylo-li proti zaměstnanci zahájeno trestní řízení pro podezření z úmyslné trestné činnosti spáchané při plnění pracovních úkolů nebo v přímé souvislosti s ním ke škodě na majetku zaměstnavatele, a to na dobu do pravomocného skončení trestního řízení,</a:t>
            </a:r>
          </a:p>
          <a:p>
            <a:pPr lvl="2" algn="just"/>
            <a:r>
              <a:rPr lang="cs-CZ" sz="1600" dirty="0"/>
              <a:t>pozbyl-li zaměstnanec dočasně předpoklady stanovené zvláštními právními předpisy pro výkon sjednané práce, avšak v tomto případě nejdéle celkem na 30 pracovních dnů v kalendářním roce.</a:t>
            </a:r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E9D044-F5DD-49F4-901C-E69DF9D52A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4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Pokud nelze v rámci smlouvy, může i na jiný druh práce – </a:t>
            </a:r>
            <a:r>
              <a:rPr lang="cs-CZ" sz="2000" b="1" dirty="0"/>
              <a:t>i kdyby zaměstnanec nesouhlasil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I bez souhlasu – na nezbytnou dobu při </a:t>
            </a:r>
            <a:r>
              <a:rPr lang="cs-CZ" sz="2000" b="1" dirty="0"/>
              <a:t>mimořádných událostech </a:t>
            </a:r>
            <a:r>
              <a:rPr lang="cs-CZ" sz="2000" dirty="0"/>
              <a:t>(např. živelné katastrofy)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Povinnost přihlížet k tomu, aby byla práce pro zaměstnance vhodná (zdravotní stav, schopnosti, pokud možno i kvalifikace)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Povinnost </a:t>
            </a:r>
            <a:r>
              <a:rPr lang="cs-CZ" sz="2000" b="1" dirty="0"/>
              <a:t>předem </a:t>
            </a:r>
            <a:r>
              <a:rPr lang="cs-CZ" sz="2000" b="1" u="sng" dirty="0"/>
              <a:t>projednat</a:t>
            </a:r>
            <a:r>
              <a:rPr lang="cs-CZ" sz="2000" b="1" dirty="0"/>
              <a:t> </a:t>
            </a:r>
            <a:r>
              <a:rPr lang="cs-CZ" sz="2000" dirty="0"/>
              <a:t>se zaměstnancem důvod převedení na jinou práci a dobu, po kterou má převedení trvat</a:t>
            </a:r>
            <a:endParaRPr lang="cs-CZ" sz="1600" dirty="0"/>
          </a:p>
          <a:p>
            <a:pPr lvl="2"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Převedení na jinou práci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FCF3C2-EB6A-4756-954D-3C52B302B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cestou se rozumí časově omezené vyslání zaměstnance zaměstnavatelem k výkonu práce </a:t>
            </a:r>
            <a:r>
              <a:rPr lang="cs-CZ" sz="2000" b="1" dirty="0"/>
              <a:t>mimo sjednané místo výkonu práce</a:t>
            </a:r>
            <a:r>
              <a:rPr lang="cs-CZ" sz="2000" dirty="0"/>
              <a:t>. 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nutná </a:t>
            </a:r>
            <a:r>
              <a:rPr lang="cs-CZ" sz="2000" b="1" u="sng" dirty="0"/>
              <a:t>dohoda</a:t>
            </a:r>
            <a:r>
              <a:rPr lang="cs-CZ" sz="2000" dirty="0"/>
              <a:t> se zaměstnancem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koná práci podle pokynů vedoucího zaměstnance, který ho na pracovní cestu vyslal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Náhrady:</a:t>
            </a:r>
            <a:endParaRPr lang="cs-CZ" sz="2000" b="1" dirty="0"/>
          </a:p>
          <a:p>
            <a:pPr lvl="2"/>
            <a:r>
              <a:rPr lang="cs-CZ" sz="1600" dirty="0"/>
              <a:t>jízdní výdaje</a:t>
            </a:r>
          </a:p>
          <a:p>
            <a:pPr lvl="2"/>
            <a:r>
              <a:rPr lang="cs-CZ" sz="1600" dirty="0"/>
              <a:t>stravné</a:t>
            </a:r>
          </a:p>
          <a:p>
            <a:pPr lvl="2"/>
            <a:r>
              <a:rPr lang="cs-CZ" sz="1600" dirty="0"/>
              <a:t>výdaje za ubytování</a:t>
            </a:r>
          </a:p>
          <a:p>
            <a:pPr lvl="2"/>
            <a:r>
              <a:rPr lang="cs-CZ" sz="1600" dirty="0"/>
              <a:t>nutné vedlejší výdaje</a:t>
            </a:r>
          </a:p>
          <a:p>
            <a:pPr algn="just"/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Pracovní cesta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53818A-CCE8-4075-B565-EC2DEBE765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Přeložit zaměstnance k výkonu práce </a:t>
            </a:r>
            <a:r>
              <a:rPr lang="cs-CZ" sz="2000" b="1" dirty="0"/>
              <a:t>do jiného místa</a:t>
            </a:r>
            <a:r>
              <a:rPr lang="cs-CZ" sz="2000" dirty="0"/>
              <a:t>, než bylo sjednáno v pracovní smlouvě, je možné pouze:</a:t>
            </a:r>
          </a:p>
          <a:p>
            <a:pPr lvl="2" algn="just"/>
            <a:r>
              <a:rPr lang="cs-CZ" sz="2000" dirty="0"/>
              <a:t>s jeho souhlasem</a:t>
            </a:r>
          </a:p>
          <a:p>
            <a:pPr lvl="2" algn="just"/>
            <a:r>
              <a:rPr lang="cs-CZ" sz="2000" dirty="0"/>
              <a:t>v rámci zaměstnavatele</a:t>
            </a:r>
          </a:p>
          <a:p>
            <a:pPr lvl="2" algn="just"/>
            <a:r>
              <a:rPr lang="cs-CZ" sz="2000" dirty="0"/>
              <a:t>pokud to nezbytně vyžaduje jeho provozní potřeba.</a:t>
            </a:r>
          </a:p>
          <a:p>
            <a:pPr marL="914400" lvl="2" indent="0" algn="just">
              <a:buNone/>
            </a:pP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Přeložení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91AA17-A242-4F73-B3CB-8ABEBDE5E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0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dočasném přidělení zaměstnance k jinému zaměstnavateli </a:t>
            </a:r>
          </a:p>
          <a:p>
            <a:pPr algn="just"/>
            <a:r>
              <a:rPr lang="cs-CZ" sz="2000" dirty="0"/>
              <a:t>nejdříve po uplynutí 6 měsíců ode dne vzniku pracovního poměru</a:t>
            </a:r>
          </a:p>
          <a:p>
            <a:pPr algn="just"/>
            <a:r>
              <a:rPr lang="cs-CZ" sz="2000" dirty="0"/>
              <a:t>za dočasné přidělení zaměstnance k jinému zaměstnavateli nesmí být poskytována úplata</a:t>
            </a:r>
          </a:p>
          <a:p>
            <a:pPr algn="just"/>
            <a:r>
              <a:rPr lang="cs-CZ" sz="2000" dirty="0"/>
              <a:t>Po dobu dočasného přidělení poskytuje zaměstnanci </a:t>
            </a:r>
            <a:r>
              <a:rPr lang="cs-CZ" sz="2000" b="1" dirty="0"/>
              <a:t>mzdu nebo plat</a:t>
            </a:r>
            <a:r>
              <a:rPr lang="cs-CZ" sz="2000" dirty="0"/>
              <a:t>, popřípadě též cestovní náhrady zaměstnavatel, </a:t>
            </a:r>
            <a:r>
              <a:rPr lang="cs-CZ" sz="2000" b="1" dirty="0"/>
              <a:t>který zaměstnance dočasně přidělil</a:t>
            </a:r>
            <a:r>
              <a:rPr lang="cs-CZ" sz="2000" dirty="0"/>
              <a:t>.</a:t>
            </a:r>
          </a:p>
          <a:p>
            <a:pPr algn="just"/>
            <a:r>
              <a:rPr lang="cs-CZ" sz="2000" dirty="0"/>
              <a:t>Pracovní a mzdové nebo platové podmínky zaměstnance dočasně přiděleného k jinému zaměstnavateli </a:t>
            </a:r>
            <a:r>
              <a:rPr lang="cs-CZ" sz="2000" b="1" dirty="0"/>
              <a:t>nesmějí být horší</a:t>
            </a:r>
            <a:r>
              <a:rPr lang="cs-CZ" sz="2000" dirty="0"/>
              <a:t>, než jsou nebo by byly podmínky srovnatelného zaměstnance zaměstnavatele, k němuž je zaměstnanec dočasně přidělen.</a:t>
            </a:r>
          </a:p>
          <a:p>
            <a:pPr algn="just"/>
            <a:r>
              <a:rPr lang="cs-CZ" sz="2000" b="1" dirty="0"/>
              <a:t>nepoužije se v případech prohlubování nebo zvyšování kvalifikace – </a:t>
            </a:r>
            <a:r>
              <a:rPr lang="cs-CZ" sz="2000" dirty="0"/>
              <a:t>speciální úprava o dočasného přidělení při odborné praxi v zákonech 95/2004 a 96/2004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Dočasné přidělení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9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b="1" dirty="0"/>
              <a:t>Zákon č. 262/2006 Sb., zákoník práce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2/1991 Sb., o kolektivním vyjednávání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95/2004 Sb., o podmínkách získávání a uznávání odborné způsobilosti a specializované způsobilosti k výkonu zdravotnického povolání lékaře, zubního lékaře a farmaceuta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96/2004 Sb., zákon o nelékařských zdravotnických povoláních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435/2004 Sb., o zaměstnanosti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251/2005 Sb., o inspekci práce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179/2006 Sb., o ověřování a uznávání výsledků dalšího vzdělávání 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187/2006 Sb., o nemocenském pojištění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309/2006 Sb., o zajištění dalších podmínek bezpečnosti a ochrany zdraví při práci 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zák. č. 198/2009 Sb., o rovném zacházení a o právních prostředcích ochrany před diskriminací a o změně některých zákonů (antidiskriminační zákon)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GDPR+ zákon č. 110/2019 Sb., o zpracování osobních údajů</a:t>
            </a:r>
          </a:p>
          <a:p>
            <a:pPr marL="334399" indent="-334399" algn="just" defTabSz="891737">
              <a:spcAft>
                <a:spcPts val="513"/>
              </a:spcAft>
              <a:defRPr/>
            </a:pPr>
            <a:r>
              <a:rPr lang="cs-CZ" altLang="cs-CZ" sz="1800" dirty="0"/>
              <a:t>….a další zákony a prováděcí předpisy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 pracovního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C8513C-1497-42DD-AA5A-53CC55E4A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§91a zákona č. 96/2004 Sb.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dočasném přidělení zaměstnance k jiné osobě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nejdéle na dobu potřebnou pro získání odborné nebo specializované způsobilosti, vědomostí a dovedností v rámci celoživotního vzdělávání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povinnou náležitostí smlouvy mezi zaměstnancem a zaměstnavatelem je určení školitele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jiná osoba nesmí vůči zaměstnanci činit právní úkony jménem zaměstnavatele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Dočasné přidělení podle zákona 96/2004 Sb.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62D88-F125-4D96-A09E-E54FCF791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55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sz="2100" dirty="0"/>
              <a:t>Odpadnou-li důvody, pro které byl zaměstnanec převeden na jinou práci nebo byl přeložen do jiného místa, než bylo sjednáno, nebo uplynula-li doba, na kterou byla tato změna sjednána, zaměstnavatel je povinen </a:t>
            </a:r>
            <a:r>
              <a:rPr lang="cs-CZ" sz="2100" b="1" dirty="0"/>
              <a:t>zařadit zaměstnance podle pracovní smlouvy</a:t>
            </a:r>
            <a:r>
              <a:rPr lang="cs-CZ" sz="2100" dirty="0"/>
              <a:t>, nedohodne-li se s ním na změně pracovní smlouvy.</a:t>
            </a:r>
          </a:p>
          <a:p>
            <a:pPr marL="0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Jestliže zaměstnavatel zaměstnance převádí na jinou práci, než odpovídá pracovní smlouvě, a zaměstnanec s takovým opatřením nesouhlasí, může jej zaměstnavatel převést </a:t>
            </a:r>
            <a:r>
              <a:rPr lang="cs-CZ" sz="2100" b="1" dirty="0"/>
              <a:t>jen po </a:t>
            </a:r>
            <a:r>
              <a:rPr lang="cs-CZ" sz="2100" b="1" u="sng" dirty="0"/>
              <a:t>projednání</a:t>
            </a:r>
            <a:r>
              <a:rPr lang="cs-CZ" sz="2100" b="1" dirty="0"/>
              <a:t> s odborovou organizací</a:t>
            </a:r>
            <a:r>
              <a:rPr lang="cs-CZ" sz="2100" dirty="0"/>
              <a:t>. </a:t>
            </a:r>
          </a:p>
          <a:p>
            <a:pPr lvl="2" algn="just"/>
            <a:r>
              <a:rPr lang="cs-CZ" sz="2100" dirty="0"/>
              <a:t>Není třeba, pokud na méně než 21 dní</a:t>
            </a:r>
          </a:p>
          <a:p>
            <a:pPr marL="914400" lvl="2" indent="0" algn="just">
              <a:buNone/>
            </a:pPr>
            <a:endParaRPr lang="cs-CZ" sz="2100" dirty="0"/>
          </a:p>
          <a:p>
            <a:pPr algn="just"/>
            <a:r>
              <a:rPr lang="cs-CZ" sz="2100" dirty="0"/>
              <a:t>Nastoupí-li zaměstnanec </a:t>
            </a:r>
            <a:r>
              <a:rPr lang="cs-CZ" sz="2100" b="1" dirty="0"/>
              <a:t>po skončení výkonu veřejné funkce </a:t>
            </a:r>
            <a:r>
              <a:rPr lang="cs-CZ" sz="2100" dirty="0"/>
              <a:t>nebo </a:t>
            </a:r>
            <a:r>
              <a:rPr lang="cs-CZ" sz="2100" b="1" dirty="0"/>
              <a:t>činnosti pro odborovou organizac</a:t>
            </a:r>
            <a:r>
              <a:rPr lang="cs-CZ" sz="2100" dirty="0"/>
              <a:t>i, pro kterou byl uvolněn v rozsahu pracovní doby, nebo po skončení vojenského cvičení nebo služby v operačním nasazení nebo zaměstnankyně </a:t>
            </a:r>
            <a:r>
              <a:rPr lang="cs-CZ" sz="2100" b="1" dirty="0"/>
              <a:t>po skončení mateřské dovolené nebo zaměstnanec po skončení rodičovské dovolené</a:t>
            </a:r>
            <a:r>
              <a:rPr lang="cs-CZ" sz="2100" dirty="0"/>
              <a:t> v rozsahu doby, po kterou je zaměstnankyně oprávněna čerpat mateřskou dovolenou, nebo </a:t>
            </a:r>
            <a:r>
              <a:rPr lang="cs-CZ" sz="2100" b="1" dirty="0"/>
              <a:t>po skončení doby poskytování dlouhodobé péče </a:t>
            </a:r>
            <a:r>
              <a:rPr lang="cs-CZ" sz="2100" dirty="0"/>
              <a:t>v případech podle zákona o nemocenském pojištění se souhlasem zaměstnavatele podle § 191a, nebo </a:t>
            </a:r>
            <a:r>
              <a:rPr lang="cs-CZ" sz="2100" b="1" dirty="0"/>
              <a:t>po skončení doby ošetřování dítěte </a:t>
            </a:r>
            <a:r>
              <a:rPr lang="cs-CZ" sz="2100" dirty="0"/>
              <a:t>mladšího než 10 let nebo jiného člena domácnosti v případech podle zákona o nemocenském pojištění a doby péče o dítě mladší než 10 let z důvodů stanovených zákonem o nemocenském pojištění, do práce, anebo nastoupí-li do práce zaměstnanec </a:t>
            </a:r>
            <a:r>
              <a:rPr lang="cs-CZ" sz="2100" b="1" dirty="0"/>
              <a:t>po skončení dočasné pracovní neschopnosti nebo karantény</a:t>
            </a:r>
            <a:r>
              <a:rPr lang="cs-CZ" sz="2100" dirty="0"/>
              <a:t>, </a:t>
            </a:r>
            <a:r>
              <a:rPr lang="cs-CZ" sz="2100" b="1" u="sng" dirty="0"/>
              <a:t>je zaměstnavatel povinen zařadit je na jejich původní práci a pracoviště.</a:t>
            </a:r>
            <a:r>
              <a:rPr lang="cs-CZ" sz="2100" dirty="0"/>
              <a:t> </a:t>
            </a:r>
            <a:r>
              <a:rPr lang="cs-CZ" sz="2100" b="1" dirty="0"/>
              <a:t>Není-li to možné proto, že původní práce odpadla nebo pracoviště bylo zrušeno, je zaměstnavatel </a:t>
            </a:r>
            <a:r>
              <a:rPr lang="cs-CZ" sz="2000" b="1" dirty="0"/>
              <a:t>povinen zařadit je podle pracovní smlouvy.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Společné pro změny PP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C56410-2BF1-433E-B739-7BDF55FFB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7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000" dirty="0"/>
              <a:t>pracovní poměr trvá po dobu neurčitou, nebyla-li výslovně sjednána doba jeho trvání</a:t>
            </a:r>
          </a:p>
          <a:p>
            <a:pPr algn="just"/>
            <a:r>
              <a:rPr lang="cs-CZ" sz="2000" dirty="0"/>
              <a:t>na dobu určitou mezi týmiž smluvními stranami </a:t>
            </a:r>
            <a:r>
              <a:rPr lang="cs-CZ" sz="2000" b="1" dirty="0"/>
              <a:t>nesmí přesáhnout 3 roky </a:t>
            </a:r>
            <a:r>
              <a:rPr lang="cs-CZ" sz="2000" dirty="0"/>
              <a:t>a ode dne vzniku prvního pracovního poměru na dobu určitou</a:t>
            </a:r>
          </a:p>
          <a:p>
            <a:pPr algn="just"/>
            <a:r>
              <a:rPr lang="cs-CZ" sz="2000" dirty="0"/>
              <a:t>může být opakována </a:t>
            </a:r>
            <a:r>
              <a:rPr lang="cs-CZ" sz="2000" b="1" dirty="0"/>
              <a:t>nejvýše dvakrát</a:t>
            </a:r>
          </a:p>
          <a:p>
            <a:pPr algn="just"/>
            <a:r>
              <a:rPr lang="cs-CZ" sz="2000" dirty="0"/>
              <a:t>za opakování pracovního poměru na dobu určitou se považuje rovněž i jeho </a:t>
            </a:r>
            <a:r>
              <a:rPr lang="cs-CZ" sz="2000" b="1" dirty="0"/>
              <a:t>prodloužení</a:t>
            </a:r>
          </a:p>
          <a:p>
            <a:pPr algn="just"/>
            <a:r>
              <a:rPr lang="cs-CZ" sz="2000" dirty="0"/>
              <a:t>jestliže od skončení předchozího pracovního poměru na dobu určitou uplynula doba 3 let, k předchozímu pracovnímu poměru na dobu určitou mezi týmiž smluvními stranami </a:t>
            </a:r>
            <a:r>
              <a:rPr lang="cs-CZ" sz="2000" b="1" dirty="0"/>
              <a:t>se nepřihlíží</a:t>
            </a:r>
          </a:p>
          <a:p>
            <a:pPr algn="just"/>
            <a:r>
              <a:rPr lang="cs-CZ" sz="2000" dirty="0"/>
              <a:t>vážné provozní důvody nebo důvody spočívající ve zvláštní povaze práce – lze opakovaně na dobu určitou POKUD dohoda s OO stanoví bližší podmínky (vymezení důvodů, pravidla, okruh zaměstnanců, doba na kterou se dohoda uzavírá) – možné nahradit vnitřním předpisem, když není OO</a:t>
            </a:r>
          </a:p>
          <a:p>
            <a:pPr algn="just"/>
            <a:r>
              <a:rPr lang="cs-CZ" sz="2000" b="1" dirty="0"/>
              <a:t>Pokud sjedná v rozporu a zaměstnanec oznámí, že trvá na tom, aby ho dále zaměstnával, platí, že se jedná o pracovní poměr na dobu neurčitou. – </a:t>
            </a:r>
            <a:r>
              <a:rPr lang="cs-CZ" sz="2000" dirty="0"/>
              <a:t>k soudu možné jen do 2 měsíců ode dne, kdy měl PP skončit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Smlouva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8EBB6A-9D42-43D8-939F-A055E50BE2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být rozvázán </a:t>
            </a:r>
            <a:r>
              <a:rPr lang="cs-CZ" sz="2000" b="1" dirty="0"/>
              <a:t>jen</a:t>
            </a:r>
            <a:r>
              <a:rPr lang="cs-CZ" sz="2000" dirty="0"/>
              <a:t>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4360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DOHODOU</a:t>
            </a:r>
          </a:p>
        </p:txBody>
      </p:sp>
      <p:sp>
        <p:nvSpPr>
          <p:cNvPr id="5" name="Obdélník 4"/>
          <p:cNvSpPr/>
          <p:nvPr/>
        </p:nvSpPr>
        <p:spPr>
          <a:xfrm>
            <a:off x="438112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ZRUŠENÍM VE ZKUŠEBNÍ DOBĚ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OKAMŽITÝM ZRUŠENÍM</a:t>
            </a:r>
          </a:p>
        </p:txBody>
      </p:sp>
      <p:sp>
        <p:nvSpPr>
          <p:cNvPr id="7" name="Obdélník 6"/>
          <p:cNvSpPr/>
          <p:nvPr/>
        </p:nvSpPr>
        <p:spPr>
          <a:xfrm>
            <a:off x="4381128" y="2255416"/>
            <a:ext cx="288032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VÝPOVĚDÍ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4E176B6-558D-44AF-A03F-8D386FDA1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8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Pracovní poměr může dále skončit: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Skončení pracovního poměru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43608" y="371703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SMRTÍ ZAMĚSTNANCE</a:t>
            </a:r>
          </a:p>
        </p:txBody>
      </p:sp>
      <p:sp>
        <p:nvSpPr>
          <p:cNvPr id="8" name="Obdélník 7"/>
          <p:cNvSpPr/>
          <p:nvPr/>
        </p:nvSpPr>
        <p:spPr>
          <a:xfrm>
            <a:off x="104360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UPLYNUTÍM SJEDNANÉ DOBY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69668" y="2276872"/>
            <a:ext cx="2880320" cy="12961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</a:rPr>
              <a:t>CIZINICI – SKONČENÍM POBYTU V ČR, VYHOŠTĚNÍM, SKONČENÍM POVOLENÍ K ZAMĚSTNÁNÍ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10A8774-35EF-4CF9-87F0-EB9A6870E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poměr </a:t>
            </a:r>
            <a:r>
              <a:rPr lang="cs-CZ" sz="2000" b="1" dirty="0"/>
              <a:t>končí sjednaným dnem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mít </a:t>
            </a:r>
            <a:r>
              <a:rPr lang="cs-CZ" sz="2000" b="1" dirty="0"/>
              <a:t>písemnou formu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každá smluvní strana musí obdržet jedno vyhotovení dohody o rozvázání pracovního poměru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049F1F-B4BB-42C2-95A6-FA3525DFB6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9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musí být písemná, jinak se k ní nepřihlíží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zaměstnavatel jen z vyjmenovaných důvodů</a:t>
            </a:r>
          </a:p>
          <a:p>
            <a:pPr lvl="2" algn="just"/>
            <a:r>
              <a:rPr lang="cs-CZ" sz="1600" dirty="0"/>
              <a:t>důvod musí být ve výpovědi vymezen! </a:t>
            </a:r>
          </a:p>
          <a:p>
            <a:pPr lvl="2" algn="just"/>
            <a:r>
              <a:rPr lang="pl-PL" sz="1600" dirty="0"/>
              <a:t>tak, aby jej nebylo možno zaměnit s jiným důvodem</a:t>
            </a:r>
          </a:p>
          <a:p>
            <a:pPr lvl="2" algn="just"/>
            <a:r>
              <a:rPr lang="cs-CZ" sz="1600" dirty="0"/>
              <a:t>nesmí být dodatečně měněn</a:t>
            </a:r>
          </a:p>
          <a:p>
            <a:pPr marL="914400" lvl="2" indent="0" algn="just">
              <a:buNone/>
            </a:pPr>
            <a:endParaRPr lang="cs-CZ" sz="1600" dirty="0"/>
          </a:p>
          <a:p>
            <a:pPr algn="just"/>
            <a:r>
              <a:rPr lang="cs-CZ" sz="2000" b="1" dirty="0"/>
              <a:t>zaměstnanec kdykoliv i bez důvodu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může být odvolána pouze se souhlasem druhé smluvní strany</a:t>
            </a:r>
          </a:p>
          <a:p>
            <a:pPr algn="just"/>
            <a:r>
              <a:rPr lang="cs-CZ" sz="2000" dirty="0"/>
              <a:t>odvolání výpovědi i souhlas s jejím odvoláním musí být písemné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47DA70-ED89-43C3-822B-1E13B45D0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2000" dirty="0"/>
              <a:t>pracovní poměr končí uplynutím výpovědní doby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musí být stejná pro zaměstnavatele i zaměstnance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nejméně 2 měsíce (kromě přechodu práv a povinností – končí nejpozději dnem, který předchází dni nabytí účinnosti přechodu práv a povinností z pracovněprávních vztahů  dále)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může být prodloužena ALE výhradně písemnou smlouvou mezi zaměstnancem a zaměstnavatelem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 </a:t>
            </a:r>
            <a:r>
              <a:rPr lang="cs-CZ" sz="2000" b="1" dirty="0"/>
              <a:t>začíná prvním dnem kalendářního měsíce následujícího po doručení </a:t>
            </a:r>
            <a:r>
              <a:rPr lang="cs-CZ" sz="2000" dirty="0"/>
              <a:t>výpovědi a končí uplynutím posledního dne příslušného kalendářního měsíce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Výpovědní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E95FFC-39ED-448F-9C1B-A94220AD7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91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400" dirty="0"/>
              <a:t>Zaměstnavatel může dát zaměstnanci výpověď </a:t>
            </a:r>
            <a:r>
              <a:rPr lang="cs-CZ" sz="1400" b="1" u="sng" dirty="0"/>
              <a:t>jen</a:t>
            </a:r>
            <a:r>
              <a:rPr lang="cs-CZ" sz="1400" dirty="0"/>
              <a:t> z těchto důvodů: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ruší-li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přemísťuje-li se zaměstnavatel nebo jeho část,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>
                <a:solidFill>
                  <a:srgbClr val="CC0000"/>
                </a:solidFill>
              </a:rPr>
              <a:t>stane-li se zaměstnanec nadbytečným vzhledem k rozhodnutí zaměstnavatele nebo příslušného orgánu o změně jeho úkolů, technického vybavení, o snížení stavu zaměstnanců za účelem zvýšení efektivnosti práce nebo o jiných organizačních změnách,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nesmí-li zaměstnanec podle lékařského posudku dále konat dosavadní práci pro pracovní úraz, onemocnění nemocí z povolání nebo pro ohrožení touto nemocí, anebo dosáhl-li na pracovišti určeném rozhodnutím příslušného orgánu ochrany veřejného zdraví nejvyšší přípustné expozice,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pozbyl-li zaměstnanec vzhledem ke svému zdravotnímu stavu podle lékařského posudku dlouhodobě zdravotní způsobilost,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nesplňuje-li zaměstnanec předpoklady stanovené právními předpisy pro výkon sjednané práce nebo nesplňuje-li bez zavinění zaměstnavatele požadavky pro řádný výkon této práce; spočívá-li nesplňování těchto požadavků v neuspokojivých pracovních výsledcích, je možné zaměstnanci z tohoto důvodu dát výpověď, jen jestliže byl zaměstnavatelem v době posledních 12 měsíců písemně vyzván k jejich odstranění a zaměstnanec je v přiměřené době neodstranil,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jsou-li u zaměstnance dány důvody, pro které by s ním zaměstnavatel mohl okamžitě zrušit pracovní poměr, nebo pro závažné porušení povinnosti vyplývající z právních předpisů vztahujících se k zaměstnancem vykonávané práci; pro soustavné méně závažné porušování povinnosti vyplývající z právních předpisů vztahujících se k vykonávané práci je možné dát zaměstnanci výpověď, jestliže byl v době posledních 6 měsíců v souvislosti s porušením povinnosti vyplývající z právních předpisů vztahujících se k vykonávané práci písemně upozorněn na možnost výpovědi,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1400" dirty="0"/>
              <a:t>poruší-li zaměstnanec zvlášť hrubým způsobem jinou povinnost zaměstnance stanovenou v § 301a.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daná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EA405B-C189-4667-81CB-A4D384A110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45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mají-li za následek, že zaměstnavatel nemá nadále (objektivně vzato) možnost přidělovat zaměstnancům nebo některým z nich práci podle pracovní smlouvy:</a:t>
            </a:r>
          </a:p>
          <a:p>
            <a:pPr lvl="1" algn="just"/>
            <a:r>
              <a:rPr lang="cs-CZ" sz="1600" dirty="0"/>
              <a:t>buď vůbec, nebo v místě, sjednaném jako místo výkonu práce</a:t>
            </a:r>
          </a:p>
          <a:p>
            <a:pPr lvl="1" algn="just"/>
            <a:r>
              <a:rPr lang="cs-CZ" sz="1600" dirty="0"/>
              <a:t>jeden nebo více zaměstnanců se pro něho stalo nadbytečnými, neboť zaměstnavatel má sice možnost přidělovat všem svým zaměstnancům nadále práci podle pracovní smlouvy, avšak práce některého (některých) z nich pro něho nadále není potřebná</a:t>
            </a:r>
          </a:p>
          <a:p>
            <a:pPr algn="just"/>
            <a:r>
              <a:rPr lang="cs-CZ" sz="2000" dirty="0"/>
              <a:t>Fyzická nebo právnická osoba „se ruší“ jako zaměstnavatel vždy, jestliže přestane podnikat – důvod je nepodstatný</a:t>
            </a:r>
          </a:p>
          <a:p>
            <a:pPr algn="just"/>
            <a:r>
              <a:rPr lang="cs-CZ" sz="2000" dirty="0"/>
              <a:t>Přemístění - zcela nebo jen zčásti na jiném místě než dosud</a:t>
            </a:r>
          </a:p>
          <a:p>
            <a:pPr algn="just"/>
            <a:r>
              <a:rPr lang="cs-CZ" sz="2000" dirty="0"/>
              <a:t>Nadbytečnost - zaměstnavateli umožňuje, aby reguloval počet svých zaměstnanců a jejich profesní nebo kvalifikační složení tak, aby zaměstnával jen takový počet zaměstnanců a v takovém profesním nebo kvalifikačním složení, jak to odpovídá jeho potřebám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z organizačních důvodů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1DAE53-DFBC-4AFE-88BB-E81741614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Čl.28 - Zaměstnanci mají právo na </a:t>
            </a:r>
            <a:r>
              <a:rPr lang="cs-CZ" altLang="cs-CZ" sz="2000" b="1" dirty="0"/>
              <a:t>spravedlivou odměnu </a:t>
            </a:r>
            <a:r>
              <a:rPr lang="cs-CZ" altLang="cs-CZ" sz="2000" dirty="0"/>
              <a:t>za práci a na </a:t>
            </a:r>
            <a:r>
              <a:rPr lang="cs-CZ" altLang="cs-CZ" sz="2000" b="1" dirty="0"/>
              <a:t>uspokojivé pracovní podmínky</a:t>
            </a:r>
            <a:r>
              <a:rPr lang="cs-CZ" altLang="cs-CZ" sz="2000" dirty="0"/>
              <a:t>. Podrobnosti stanoví zákon.</a:t>
            </a:r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endParaRPr lang="cs-CZ" altLang="cs-CZ" sz="2000" dirty="0"/>
          </a:p>
          <a:p>
            <a:pPr marL="0" indent="0" algn="just" defTabSz="891737">
              <a:spcBef>
                <a:spcPts val="0"/>
              </a:spcBef>
              <a:buNone/>
              <a:defRPr/>
            </a:pPr>
            <a:r>
              <a:rPr lang="cs-CZ" altLang="cs-CZ" sz="2000" dirty="0"/>
              <a:t>Čl.29 - (1) </a:t>
            </a:r>
            <a:r>
              <a:rPr lang="cs-CZ" altLang="cs-CZ" sz="2000" b="1" dirty="0"/>
              <a:t>Ženy, mladiství a osoby zdravotně postižené </a:t>
            </a:r>
            <a:r>
              <a:rPr lang="cs-CZ" altLang="cs-CZ" sz="2000" dirty="0"/>
              <a:t>mají právo na zvýšenou ochranu zdraví při práci a na zvláštní pracovní podmínky.  (2) Mladiství a osoby zdravotně postižené mají právo na zvláštní ochranu v pracovních vztazích a na pomoc při přípravě k povolání. </a:t>
            </a:r>
            <a:endParaRPr lang="cs-CZ" sz="2000" dirty="0"/>
          </a:p>
          <a:p>
            <a:pPr marL="0" indent="0" algn="just" defTabSz="891737">
              <a:spcAft>
                <a:spcPts val="513"/>
              </a:spcAft>
              <a:buNone/>
              <a:defRPr/>
            </a:pPr>
            <a:endParaRPr lang="cs-CZ" alt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Listina základních práv a svobod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1E4949-4FF4-4D1F-8012-8D4C450F9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3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000" dirty="0"/>
              <a:t>Za splnění </a:t>
            </a:r>
            <a:r>
              <a:rPr lang="cs-CZ" sz="2000" b="1" dirty="0"/>
              <a:t>VŠECH</a:t>
            </a:r>
            <a:r>
              <a:rPr lang="cs-CZ" sz="2000" dirty="0"/>
              <a:t> následujících předpokladů:</a:t>
            </a:r>
          </a:p>
          <a:p>
            <a:pPr algn="just"/>
            <a:r>
              <a:rPr lang="cs-CZ" sz="2000" dirty="0"/>
              <a:t>rozhodnutí o změně úkolů zaměstnavatele, technického vybavení, snížení počtu zaměstnanců za účelem zvýšení efektivnosti práce nebo o jiných organizačních změnách (dále též jen „rozhodnutí o organizačních změnách“),</a:t>
            </a:r>
          </a:p>
          <a:p>
            <a:pPr algn="just"/>
            <a:r>
              <a:rPr lang="cs-CZ" sz="2000" dirty="0"/>
              <a:t>nadbytečnosti zaměstnance, a</a:t>
            </a:r>
          </a:p>
          <a:p>
            <a:pPr algn="just"/>
            <a:r>
              <a:rPr lang="cs-CZ" sz="2000" dirty="0"/>
              <a:t>příčinné souvislosti mezi rozhodnutím o organizačních změnách a nadbytečností zaměstnance.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Výpověď z pracovního poměru pro nadbytečnost podle § 52 písm. c) je třeba </a:t>
            </a:r>
            <a:r>
              <a:rPr lang="cs-CZ" sz="2000" b="1" dirty="0"/>
              <a:t>odlišovat od fikce tohoto výpovědního důvodu</a:t>
            </a:r>
            <a:r>
              <a:rPr lang="cs-CZ" sz="2000" dirty="0"/>
              <a:t>, která je dána, byl-li zaměstnanec odvolán z vedoucího pracovního místa nebo se ho vzdal, neskončil-li pracovní poměr jinak a nemá-li zaměstnavatel pro zaměstnance jinou práci odpovídající jeho zdravotnímu stavu a kvalifikaci nebo odmítl-li zaměstnanec nabídku takové práce.</a:t>
            </a:r>
          </a:p>
          <a:p>
            <a:pPr algn="just"/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Výpověď pro nadbytečnost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00C8C6-68A2-417C-9C5B-C2592F840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dirty="0"/>
              <a:t>Předpoklady pro výkon sjednaného druhu práce stanoví zákon nebo jiné obecně závazné právní předpisy</a:t>
            </a:r>
          </a:p>
          <a:p>
            <a:pPr algn="just"/>
            <a:r>
              <a:rPr lang="cs-CZ" sz="2000" dirty="0"/>
              <a:t>Požadavky na řádný výkon práce vymezuje zaměstnavatel – např. uspokojivé pracovní výsledky zaměstnance</a:t>
            </a:r>
          </a:p>
          <a:p>
            <a:pPr algn="just"/>
            <a:r>
              <a:rPr lang="cs-CZ" sz="2000" dirty="0"/>
              <a:t>Právní význam současně mají jen tehdy, jestliže zaměstnavatel nezavinil, že by byly zaměstnancem nesplnitelné</a:t>
            </a:r>
          </a:p>
          <a:p>
            <a:pPr algn="just"/>
            <a:r>
              <a:rPr lang="cs-CZ" sz="2000" dirty="0"/>
              <a:t>V případě neuspokojivých výsledků NAVÍC - Vyžaduje se, aby zaměstnavatel podal výpověď nejpozději do 12 měsíců ode dne, kdy zaměstnance </a:t>
            </a:r>
            <a:r>
              <a:rPr lang="cs-CZ" sz="2000" b="1" dirty="0"/>
              <a:t>písemně vyzval k odstranění neuspokojivých pracovních </a:t>
            </a:r>
            <a:r>
              <a:rPr lang="cs-CZ" sz="2000" dirty="0"/>
              <a:t>výsledků, jestliže zaměstnanec neuspokojivé pracovní výsledky neodstranil, ačkoli mu k tomu byla poskytnuta přiměřená lhůta. – BEZ VÝZVY NEPLATNÉ – nutné doručit do vlastních rukou</a:t>
            </a:r>
          </a:p>
          <a:p>
            <a:pPr algn="just"/>
            <a:r>
              <a:rPr lang="cs-CZ" sz="2000" dirty="0"/>
              <a:t>Výzva musí výslovně stanovit lhůtu k nápravě, musí být přiměřená – jinak neplatná výpověď</a:t>
            </a:r>
          </a:p>
          <a:p>
            <a:pPr marL="0" indent="0" algn="just">
              <a:buNone/>
            </a:pPr>
            <a:endParaRPr lang="cs-CZ" sz="1500" dirty="0"/>
          </a:p>
          <a:p>
            <a:pPr marL="0" indent="0" algn="just">
              <a:buNone/>
            </a:pPr>
            <a:r>
              <a:rPr lang="cs-CZ" sz="1500" dirty="0"/>
              <a:t>(Jsou-li neuspokojivé pracovní výsledky způsobeny tím, že zaměstnanec svým zaviněním (aspoň nedbalostním) porušuje povinnosti vyplývající z právních předpisů vztahujících se k jím vykonávané práci, nejde o výpovědní důvod podle § 52 písm. f); zaměstnanec může v tomto případě dostat výpověď podle § 52 písm. g).)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Výpověď z důvodu nesplňování předpokladů nebo požadavků pro výkon práce [§ 52 písm. f)]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0AA2CD-CE91-42DD-A742-E8C0D553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7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byl-li zaměstnanec pravomocně odsouzen pro </a:t>
            </a:r>
            <a:r>
              <a:rPr lang="cs-CZ" sz="2000" b="1" dirty="0"/>
              <a:t>úmyslný trestný čin </a:t>
            </a:r>
            <a:r>
              <a:rPr lang="cs-CZ" sz="2000" dirty="0"/>
              <a:t>k nepodmíněnému trestu odnětí svobody na dobu delší než 1 rok, nebo byl-li pravomocně odsouzen pro úmyslný trestný čin spáchaný při plnění pracovních úkolů nebo v přímé souvislosti s ním k nepodmíněnému trestu odnětí svobody na dobu nejméně 6 měsíců [srov. § 55 odst. 1 písm. a) komentář k § 55];</a:t>
            </a:r>
          </a:p>
          <a:p>
            <a:pPr algn="just"/>
            <a:r>
              <a:rPr lang="cs-CZ" sz="2000" dirty="0"/>
              <a:t>porušil-li zaměstnanec </a:t>
            </a:r>
            <a:r>
              <a:rPr lang="cs-CZ" sz="2000" b="1" dirty="0"/>
              <a:t>povinnost vyplývající z právních předpisů </a:t>
            </a:r>
            <a:r>
              <a:rPr lang="cs-CZ" sz="2000" dirty="0"/>
              <a:t>vztahujících se k jím vykonávané práci závažně nebo </a:t>
            </a:r>
            <a:r>
              <a:rPr lang="cs-CZ" sz="2000" b="1" dirty="0"/>
              <a:t>zvlášť hrubým způsobem</a:t>
            </a:r>
            <a:r>
              <a:rPr lang="cs-CZ" sz="2000" dirty="0"/>
              <a:t>;</a:t>
            </a:r>
          </a:p>
          <a:p>
            <a:pPr algn="just"/>
            <a:r>
              <a:rPr lang="cs-CZ" sz="2000" dirty="0"/>
              <a:t>porušoval-li zaměstnanec </a:t>
            </a:r>
            <a:r>
              <a:rPr lang="cs-CZ" sz="2000" b="1" dirty="0"/>
              <a:t>soustavně</a:t>
            </a:r>
            <a:r>
              <a:rPr lang="cs-CZ" sz="2000" dirty="0"/>
              <a:t> povinnosti </a:t>
            </a:r>
            <a:r>
              <a:rPr lang="cs-CZ" sz="2000" b="1" dirty="0"/>
              <a:t>vyplývající z právních předpisů</a:t>
            </a:r>
            <a:r>
              <a:rPr lang="cs-CZ" sz="2000" dirty="0"/>
              <a:t> vztahujících se k jím vykonávané práci méně závažným způsobem, a to za předpokladu, že byl v </a:t>
            </a:r>
            <a:r>
              <a:rPr lang="cs-CZ" sz="2000" b="1" dirty="0"/>
              <a:t>době posledních 6 měsíců </a:t>
            </a:r>
            <a:r>
              <a:rPr lang="cs-CZ" sz="2000" dirty="0"/>
              <a:t>v souvislosti s porušením této povinnosti </a:t>
            </a:r>
            <a:r>
              <a:rPr lang="cs-CZ" sz="2000" b="1" dirty="0"/>
              <a:t>písemně upozorněn na možnost výpovědi.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dirty="0"/>
              <a:t>do 2 měsíců ode dne, kdy se o důvodu k výpovědi nebo k okamžitému zrušení pracovního poměru dověděl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Výpověď z důvodu porušování povinnosti vyplývající z právních předpisů vztahujících se k zaměstnancem vykonávané práci a z důvodů pro okamžité zrušení pracovního poměru [§ 52 písm. g)]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0B52EF-67D8-4833-80DE-C2DD7076C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6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500" dirty="0"/>
              <a:t>Zákoník práce rozlišuje zvlášť hrubé, závažné a méně závažné porušení této povinnosti z pracovního poměru, aniž by tyto pojmy definoval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Není významné, jak určité jednání (chování) zaměstnance hodnotí zaměstnavatel ve svém pracovním řádu nebo jiném vnitřním předpisu – soud tímto není vázán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vždy posuzuje v každém jednotlivém případě, jak budou definovány pojmy „zvlášť hrubé“, „závažné“ a „méně závažné porušení“ povinnosti zaměstnance z pracovního poměru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soud může přihlédnout při zkoumání intenzity porušení povinnosti zaměstnance z pracovního poměru k osobě zaměstnance, k pracovnímu místu, které zastává, k jeho dosavadnímu postoji k plnění pracovních úkolů, k době a situaci, v níž došlo k porušení těchto povinností, k míře zavinění zaměstnance, ke způsobu a intenzitě porušení konkrétních povinností zaměstnance atd.</a:t>
            </a:r>
          </a:p>
          <a:p>
            <a:pPr marL="0" indent="0" algn="just">
              <a:buNone/>
            </a:pPr>
            <a:endParaRPr lang="cs-CZ" sz="1500" dirty="0"/>
          </a:p>
          <a:p>
            <a:pPr algn="just"/>
            <a:r>
              <a:rPr lang="cs-CZ" sz="1500" dirty="0"/>
              <a:t>O soustavné méně závažné porušování povinností se jedná tehdy, dopustil-li se zaměstnanec </a:t>
            </a:r>
            <a:r>
              <a:rPr lang="cs-CZ" sz="1500" b="1" dirty="0"/>
              <a:t>nejméně tří porušení</a:t>
            </a:r>
            <a:r>
              <a:rPr lang="cs-CZ" sz="1500" dirty="0"/>
              <a:t> svých povinností při plnění pracovního závazku, </a:t>
            </a:r>
            <a:r>
              <a:rPr lang="cs-CZ" sz="1500" b="1" dirty="0"/>
              <a:t>které nedosahují intenzity zvlášť hrubého </a:t>
            </a:r>
            <a:r>
              <a:rPr lang="cs-CZ" sz="1500" dirty="0"/>
              <a:t>nebo závažného porušení </a:t>
            </a:r>
            <a:r>
              <a:rPr lang="cs-CZ" sz="1500" b="1" dirty="0"/>
              <a:t>a mezi nimiž je přiměřená časová souvislost</a:t>
            </a:r>
            <a:r>
              <a:rPr lang="cs-CZ" sz="1500" dirty="0"/>
              <a:t>. I když zaměstnanec porušil své povinnosti ve třech případech, není tedy výpovědní důvod podle § 52 písm. g) dán, uplynula-li mezi nimi taková (tak dlouhá) doba, která nasvědčuje tomu, že šlo jen o ojedinělá (sice opakovaná, ale zásadně jednorázová) vybočení z řádného plnění pracovních povinností.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Stupeň intenzity porušení povinností zaměstnanců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9D1013-579D-4291-B0F8-6F93D120FF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9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800" dirty="0"/>
              <a:t>V § 301a se konkretizuje, jaké mají zaměstnanci povinnosti; v době prvních 14 kalendářních dnů jsou zaměstnanci povinni „dodržovat stanovený režim práce neschopného pojištěnce, pokud jde o povinnost zdržovat se v době dočasné pracovní neschopnosti v místě pobytu a dodržovat dobu a rozsah povolených vycházek podle zákona o nemocenském pojištění“</a:t>
            </a:r>
          </a:p>
          <a:p>
            <a:pPr algn="just"/>
            <a:r>
              <a:rPr lang="cs-CZ" sz="1800" dirty="0"/>
              <a:t>Zaměstnanec poruší režim dočasně práce neschopného pojištěnce ve smyslu § 301a tehdy:</a:t>
            </a:r>
          </a:p>
          <a:p>
            <a:pPr lvl="2" algn="just"/>
            <a:r>
              <a:rPr lang="cs-CZ" sz="1800" dirty="0"/>
              <a:t>nezdržuje-li se v místě, které sdělil ošetřujícímu lékaři při vzniku dočasné pracovní neschopnosti, nebo v místě, do něhož změnil svůj pobyt v době dočasné pracovní neschopnosti s předchozím souhlasem ošetřujícího lékaře</a:t>
            </a:r>
          </a:p>
          <a:p>
            <a:pPr lvl="2" algn="just"/>
            <a:r>
              <a:rPr lang="cs-CZ" sz="1800" dirty="0"/>
              <a:t>nedodržuje-li rozsah a dobu vycházek stanovených ošetřujícím lékařem</a:t>
            </a:r>
          </a:p>
          <a:p>
            <a:pPr algn="just"/>
            <a:r>
              <a:rPr lang="cs-CZ" sz="1800" dirty="0"/>
              <a:t>Jen jestliže bylo ze strany zaměstnance </a:t>
            </a:r>
            <a:r>
              <a:rPr lang="cs-CZ" sz="1800" b="1" dirty="0"/>
              <a:t>zaviněno</a:t>
            </a:r>
            <a:r>
              <a:rPr lang="cs-CZ" sz="1800" dirty="0"/>
              <a:t> a jen jedná-li se o porušení </a:t>
            </a:r>
            <a:r>
              <a:rPr lang="cs-CZ" sz="1800" b="1" dirty="0"/>
              <a:t>„zvlášť hrubým způsobem“</a:t>
            </a:r>
          </a:p>
          <a:p>
            <a:pPr marL="0" indent="0" algn="just">
              <a:buNone/>
            </a:pPr>
            <a:endParaRPr lang="cs-CZ" sz="1800" b="1" dirty="0"/>
          </a:p>
          <a:p>
            <a:pPr algn="just"/>
            <a:r>
              <a:rPr lang="cs-CZ" sz="1800" dirty="0"/>
              <a:t>do 1 měsíce ode dne, kdy se o tomto důvodu k výpovědi dověděl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Výpověď z důvodu porušení stanoveného režimu dočasně práce neschopného pojištěnce podle zákona o nemocenském pojištění [§ 52 písm. h)]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96CB40-0519-4B92-978E-3729C48FCE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20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Zákaz výpovědi v ochranné době</a:t>
            </a:r>
            <a:r>
              <a:rPr lang="cs-CZ" sz="1600" i="1" dirty="0"/>
              <a:t>:</a:t>
            </a:r>
          </a:p>
          <a:p>
            <a:r>
              <a:rPr lang="cs-CZ" sz="1600" dirty="0"/>
              <a:t>v době, kdy je zaměstnanec uznán </a:t>
            </a:r>
            <a:r>
              <a:rPr lang="cs-CZ" sz="1600" b="1" dirty="0"/>
              <a:t>dočasně práce neschopným</a:t>
            </a:r>
            <a:r>
              <a:rPr lang="cs-CZ" sz="1600" dirty="0"/>
              <a:t>, pokud si tuto neschopnost úmyslně nepřivodil nebo nevznikla-li tato neschopnost jako bezprostřední následek opilosti</a:t>
            </a:r>
          </a:p>
          <a:p>
            <a:r>
              <a:rPr lang="cs-CZ" sz="1600" dirty="0"/>
              <a:t>při výkonu </a:t>
            </a:r>
            <a:r>
              <a:rPr lang="cs-CZ" sz="1600" b="1" dirty="0"/>
              <a:t>vojenského cvičení </a:t>
            </a:r>
            <a:r>
              <a:rPr lang="cs-CZ" sz="1600" dirty="0"/>
              <a:t>nebo služby v operačním nasazení ode dne, kdy byl zaměstnanci doručen povolávací rozkaz</a:t>
            </a:r>
          </a:p>
          <a:p>
            <a:r>
              <a:rPr lang="cs-CZ" sz="1600" dirty="0"/>
              <a:t>v době, kdy je zaměstnanec dlouhodobě plně uvolněn pro </a:t>
            </a:r>
            <a:r>
              <a:rPr lang="cs-CZ" sz="1600" b="1" dirty="0"/>
              <a:t>výkon veřejné funkce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zaměstnankyně </a:t>
            </a:r>
            <a:r>
              <a:rPr lang="cs-CZ" sz="1600" b="1" dirty="0"/>
              <a:t>těhotná</a:t>
            </a:r>
            <a:r>
              <a:rPr lang="cs-CZ" sz="1600" dirty="0"/>
              <a:t> nebo kdy zaměstnankyně čerpá </a:t>
            </a:r>
            <a:r>
              <a:rPr lang="cs-CZ" sz="1600" b="1" dirty="0"/>
              <a:t>mateřskou dovolenou</a:t>
            </a:r>
            <a:r>
              <a:rPr lang="cs-CZ" sz="1600" dirty="0"/>
              <a:t> nebo kdy zaměstnankyně nebo zaměstnanec čerpají </a:t>
            </a:r>
            <a:r>
              <a:rPr lang="cs-CZ" sz="1600" b="1" dirty="0"/>
              <a:t>rodičovskou dovolenou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je zaměstnanec, který pracuje v noci, uznán na základě lékařského posudku vydaného poskytovatelem pracovnělékařských služeb dočasně </a:t>
            </a:r>
            <a:r>
              <a:rPr lang="cs-CZ" sz="1600" b="1" dirty="0"/>
              <a:t>nezpůsobilým pro noční práci</a:t>
            </a:r>
            <a:r>
              <a:rPr lang="cs-CZ" sz="1600" dirty="0"/>
              <a:t>,</a:t>
            </a:r>
          </a:p>
          <a:p>
            <a:r>
              <a:rPr lang="cs-CZ" sz="1600" dirty="0"/>
              <a:t>v době, kdy zaměstnanec </a:t>
            </a:r>
            <a:r>
              <a:rPr lang="cs-CZ" sz="1600" b="1" dirty="0"/>
              <a:t>poskytuje dlouhodobou péči </a:t>
            </a:r>
            <a:r>
              <a:rPr lang="cs-CZ" sz="1600" dirty="0"/>
              <a:t>v případech podle § 41a a 41c zákona o nemocenském pojištění se souhlasem zaměstnavatele podle § 191a, v době, kdy ošetřuje dítě mladší než 10 let nebo jiného člena domácnosti v případech podle zákona o nemocenském </a:t>
            </a:r>
          </a:p>
          <a:p>
            <a:pPr algn="just"/>
            <a:endParaRPr lang="cs-CZ" sz="1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59CF43-C7B6-4E4C-9FC8-5F4B9D0313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31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000" dirty="0"/>
              <a:t>Byla-li dána zaměstnanci výpověď před počátkem ochranné doby tak, že by výpovědní doba měla uplynout v ochranné době, </a:t>
            </a:r>
            <a:r>
              <a:rPr lang="cs-CZ" sz="2000" b="1" dirty="0"/>
              <a:t>ochranná doba se do výpovědní doby nezapočítává</a:t>
            </a:r>
            <a:r>
              <a:rPr lang="cs-CZ" sz="2000" dirty="0"/>
              <a:t>.</a:t>
            </a:r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sz="2000" dirty="0"/>
              <a:t>Pracovní poměr skončí teprve uplynutím zbývající části výpovědní doby po skončení ochranné doby, ledaže zaměstnanec sdělí zaměstnavateli, že na prodloužení pracovního poměru netrvá.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výpovědi dané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CF9AF0-FEA5-41C9-BC11-E219B44A5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Zákaz výpovědi se nevztahuje na výpověď danou zaměstnanci</a:t>
            </a:r>
          </a:p>
          <a:p>
            <a:r>
              <a:rPr lang="cs-CZ" sz="2000" dirty="0"/>
              <a:t>pro organizační změny uvedené v § 52 písm. a) a b) – zrušení  a přemístění</a:t>
            </a:r>
          </a:p>
          <a:p>
            <a:r>
              <a:rPr lang="cs-CZ" sz="2000" dirty="0"/>
              <a:t>pro organizační změny uvedené v § 52 písm. b) - ALE to neplatí v případě těhotné/mateřské/rodičovské,</a:t>
            </a:r>
          </a:p>
          <a:p>
            <a:r>
              <a:rPr lang="cs-CZ" sz="2000" dirty="0"/>
              <a:t>z důvodu, pro který může zaměstnavatel okamžitě zrušit pracovní poměr, - ALE to neplatí v případě těhotné/mateřské/rodičovské</a:t>
            </a:r>
          </a:p>
          <a:p>
            <a:pPr lvl="2"/>
            <a:r>
              <a:rPr lang="cs-CZ" sz="1600" dirty="0"/>
              <a:t> byla-li dána zaměstnankyni nebo zaměstnanci z tohoto důvodu výpověď před nástupem mateřské dovolené (rodičovské dovolené) tak, že by výpovědní doba uplynula v době této mateřské dovolené (rodičovské dovolené), skončí výpovědní doba současně s mateřskou dovolenou (rodičovskou dovolenou),</a:t>
            </a:r>
          </a:p>
          <a:p>
            <a:r>
              <a:rPr lang="cs-CZ" sz="2000" dirty="0"/>
              <a:t>pro jiné porušení povinnosti vyplývající z právních předpisů vztahujících se k vykonávané práci [§ 52 písm. g)] nebo porušení jiné povinnosti zaměstnance stanovené v § 301a zvlášť hrubým způsobem [§ 52 písm. h)]; - ALE to neplatí v případě těhotné/mateřské/rodičovské.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Zákaz výpovědi dané zaměstnavatelem - výjimky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20D66A-AF0E-4418-8455-04D2EC67D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byl-li zaměstnanec </a:t>
            </a:r>
            <a:r>
              <a:rPr lang="cs-CZ" sz="2000" b="1" dirty="0"/>
              <a:t>pravomocně odsouzen pro úmyslný trestný čin </a:t>
            </a:r>
            <a:r>
              <a:rPr lang="cs-CZ" sz="2000" dirty="0"/>
              <a:t>k nepodmíněnému trestu odnětí svobody na dobu delší než </a:t>
            </a:r>
            <a:r>
              <a:rPr lang="cs-CZ" sz="2000" b="1" dirty="0"/>
              <a:t>1 rok</a:t>
            </a:r>
            <a:r>
              <a:rPr lang="cs-CZ" sz="2000" dirty="0"/>
              <a:t>, nebo byl-li pravomocně odsouzen pro úmyslný trestný čin spáchaný při plnění pracovních úkolů nebo </a:t>
            </a:r>
            <a:r>
              <a:rPr lang="cs-CZ" sz="2000" b="1" dirty="0"/>
              <a:t>v přímé souvislosti s ním k nepodmíněnému trestu odnětí svobody na dobu nejméně 6 měsíců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porušil-li zaměstnanec povinnost vyplývající z právních předpisů vztahujících se k jím vykonávané práci zvlášť hrubým způsobem.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Zaměstnavatel </a:t>
            </a:r>
            <a:r>
              <a:rPr lang="cs-CZ" sz="2000" b="1" dirty="0"/>
              <a:t>nesmí okamžitě zrušit pracovní poměr </a:t>
            </a:r>
            <a:r>
              <a:rPr lang="cs-CZ" sz="2000" dirty="0"/>
              <a:t>s těhotnou zaměstnankyní, zaměstnankyní na mateřské dovolené, zaměstnancem nebo zaměstnankyní, kteří čerpají rodičovskou dovolenou.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zaměstnavatelem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ED2C31-ADAD-4F32-97F5-5E29A0FD3E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0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1600" dirty="0"/>
              <a:t>podle lékařského posudku vydaného poskytovatelem pracovnělékařských nemůže dále konat práci bez vážného ohrožení svého zdraví a zaměstnavatel mu neumožnil v době 15 dnů ode dne předložení tohoto posudku výkon jiné pro něho vhodné práce, nebo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zaměstnavatel mu </a:t>
            </a:r>
            <a:r>
              <a:rPr lang="cs-CZ" sz="1600" b="1" dirty="0"/>
              <a:t>nevyplatil mzdu nebo plat </a:t>
            </a:r>
            <a:r>
              <a:rPr lang="cs-CZ" sz="1600" dirty="0"/>
              <a:t>nebo náhradu mzdy nebo platu anebo jakoukoli jejich část </a:t>
            </a:r>
            <a:r>
              <a:rPr lang="cs-CZ" sz="1600" b="1" dirty="0"/>
              <a:t>do 15 dnů po uplynutí období splatnosti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Zaměstnanci, který okamžitě zrušil pracovní poměr, přísluší od zaměstnavatele </a:t>
            </a:r>
            <a:r>
              <a:rPr lang="cs-CZ" sz="1600" b="1" dirty="0"/>
              <a:t>náhrada mzdy nebo platu </a:t>
            </a:r>
            <a:r>
              <a:rPr lang="cs-CZ" sz="1600" dirty="0"/>
              <a:t>ve výši průměrného výdělku za dobu, </a:t>
            </a:r>
            <a:r>
              <a:rPr lang="cs-CZ" sz="1600" b="1" dirty="0"/>
              <a:t>která odpovídá délce výpovědní doby. </a:t>
            </a:r>
          </a:p>
          <a:p>
            <a:endParaRPr lang="cs-CZ" sz="1600" b="1" dirty="0"/>
          </a:p>
          <a:p>
            <a:r>
              <a:rPr lang="cs-CZ" sz="1600" dirty="0"/>
              <a:t>do 2 měsíců ode dne, kdy se o důvodu k okamžitému zrušení dověděl, nejpozději do 1 roku ode dne, kdy tento důvod vznikl.</a:t>
            </a:r>
          </a:p>
          <a:p>
            <a:endParaRPr lang="cs-CZ" sz="1600" b="1" dirty="0"/>
          </a:p>
          <a:p>
            <a:r>
              <a:rPr lang="cs-CZ" sz="1600" dirty="0"/>
              <a:t>V okamžitém zrušení pracovního poměru musí zaměstnavatel i zaměstnanec skutkově </a:t>
            </a:r>
            <a:r>
              <a:rPr lang="cs-CZ" sz="1600" b="1" dirty="0"/>
              <a:t>vymezit jeho důvod </a:t>
            </a:r>
            <a:r>
              <a:rPr lang="cs-CZ" sz="1600" dirty="0"/>
              <a:t>tak, aby jej nebylo možno zaměnit s jiným. Uvedený důvod nesmí být dodatečně měněn. Okamžité zrušení pracovního poměru </a:t>
            </a:r>
            <a:r>
              <a:rPr lang="cs-CZ" sz="1600" b="1" dirty="0"/>
              <a:t>musí být písemné</a:t>
            </a:r>
            <a:r>
              <a:rPr lang="cs-CZ" sz="1600" dirty="0"/>
              <a:t>, jinak se k němu nepřihlíží.</a:t>
            </a:r>
            <a:endParaRPr lang="cs-CZ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Okamžité zrušení PP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B8D0B4-38A0-4D40-BDC6-8DAA7E4216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5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Personální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 zaměstnanců</a:t>
            </a:r>
          </a:p>
          <a:p>
            <a:r>
              <a:rPr lang="cs-CZ" dirty="0"/>
              <a:t>Uzavírání pracovních poměrů</a:t>
            </a:r>
          </a:p>
          <a:p>
            <a:r>
              <a:rPr lang="cs-CZ" dirty="0"/>
              <a:t>Práva a povinnosti zaměstnance a zaměstnavatele</a:t>
            </a:r>
          </a:p>
          <a:p>
            <a:r>
              <a:rPr lang="cs-CZ" dirty="0"/>
              <a:t>Přidělování práce, časový management</a:t>
            </a:r>
          </a:p>
          <a:p>
            <a:r>
              <a:rPr lang="cs-CZ" dirty="0"/>
              <a:t>Systém vnitřních norem</a:t>
            </a:r>
          </a:p>
          <a:p>
            <a:r>
              <a:rPr lang="cs-CZ" dirty="0"/>
              <a:t>Vzdělávání zdravotnických pracovníků</a:t>
            </a:r>
          </a:p>
          <a:p>
            <a:r>
              <a:rPr lang="cs-CZ" dirty="0"/>
              <a:t>BOZP</a:t>
            </a:r>
          </a:p>
          <a:p>
            <a:r>
              <a:rPr lang="cs-CZ" dirty="0"/>
              <a:t>Ukončování pracovního poměru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543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000" dirty="0"/>
              <a:t>Pokračuje-li zaměstnanec po uplynutí sjednané doby (§ 48 odst. 2) s vědomím zaměstnavatele dále v konání prací, platí, že se jedná o pracovní poměr na dobu neurčitou.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Skončení pracovního poměru na dobu určitou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E7FAC4-8651-4FEC-9E68-8352938E3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4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Zaměstnavatel i zaměstnanec</a:t>
            </a:r>
          </a:p>
          <a:p>
            <a:endParaRPr lang="cs-CZ" sz="2000" dirty="0"/>
          </a:p>
          <a:p>
            <a:r>
              <a:rPr lang="cs-CZ" sz="2000" dirty="0"/>
              <a:t>Z jakéhokoli důvodu nebo i bez uvedení důvodu</a:t>
            </a:r>
          </a:p>
          <a:p>
            <a:endParaRPr lang="cs-CZ" sz="2000" dirty="0"/>
          </a:p>
          <a:p>
            <a:r>
              <a:rPr lang="cs-CZ" sz="2000" dirty="0"/>
              <a:t>Zaměstnavatel nesmí ve zkušební době zrušit pracovní poměr v době prvních 14 kalendářních dnů trvání dočasné pracovní neschopnosti (karantény) zaměstnance</a:t>
            </a:r>
          </a:p>
          <a:p>
            <a:endParaRPr lang="cs-CZ" sz="2000" dirty="0"/>
          </a:p>
          <a:p>
            <a:r>
              <a:rPr lang="cs-CZ" sz="2000" dirty="0"/>
              <a:t>Nutná písemná forma</a:t>
            </a:r>
          </a:p>
          <a:p>
            <a:endParaRPr lang="cs-CZ" sz="2000" dirty="0"/>
          </a:p>
          <a:p>
            <a:r>
              <a:rPr lang="cs-CZ" sz="2000" dirty="0"/>
              <a:t>PP končí doručením zrušení, není-li v něm uveden den pozdější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Zrušení pracovního poměru ve zkušební době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3DD606-709E-4069-88B5-11D805077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405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U výpovědi z organizačních důvodů (písm. a) až c)) nebo dohoda ze stejných důvodů ve výši nejméně:</a:t>
            </a:r>
          </a:p>
          <a:p>
            <a:pPr lvl="1"/>
            <a:r>
              <a:rPr lang="cs-CZ" sz="1600" dirty="0"/>
              <a:t>jednonásobku jeho průměrného výdělku, jestliže jeho pracovní poměr u zaměstnavatele trval méně než 1 rok,</a:t>
            </a:r>
          </a:p>
          <a:p>
            <a:pPr lvl="1"/>
            <a:r>
              <a:rPr lang="cs-CZ" sz="1600" dirty="0"/>
              <a:t>dvojnásobku jeho průměrného výdělku, jestliže jeho pracovní poměr u zaměstnavatele trval alespoň 1 rok a méně než 2 roky,</a:t>
            </a:r>
          </a:p>
          <a:p>
            <a:pPr lvl="1"/>
            <a:r>
              <a:rPr lang="cs-CZ" sz="1600" dirty="0"/>
              <a:t>trojnásobku jeho průměrného výdělku, jestliže jeho pracovní poměr u zaměstnavatele trval alespoň 2 roky.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U výpovědi pro pracovní úraz (písm. d)) nebo dohody z téhož důvodu ve výši nejméně dvanáctinásobku průměrného výdělku.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2000" dirty="0"/>
              <a:t>Odstupné je zaměstnavatel povinen zaměstnanci vyplatit po skončení pracovního poměru </a:t>
            </a:r>
            <a:r>
              <a:rPr lang="cs-CZ" sz="2000" b="1" dirty="0"/>
              <a:t>v nejbližším výplatním termínu </a:t>
            </a:r>
            <a:r>
              <a:rPr lang="cs-CZ" sz="2000" dirty="0"/>
              <a:t>určeném u zaměstnavatele pro výplatu mzdy nebo platu, pokud se písemně nedohodne se zaměstnancem na výplatě odstupného v den skončení pracovního poměru nebo na pozdějším termínu výplaty.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Odstupné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469376-B77A-4758-9915-B219917EBF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5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Nutné aby zaměstnanec oznámil, že s výpovědí NESOUHLASÍ, tj. že trvá na tom, aby jej zaměstnavatel dále zaměstnával</a:t>
            </a:r>
          </a:p>
          <a:p>
            <a:r>
              <a:rPr lang="cs-CZ" sz="2000" dirty="0"/>
              <a:t>A to bez zbytečného odklad</a:t>
            </a:r>
          </a:p>
          <a:p>
            <a:r>
              <a:rPr lang="cs-CZ" sz="2000" dirty="0"/>
              <a:t>Písemně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Povinnost poskytnout náhradu mzdy/platu</a:t>
            </a:r>
          </a:p>
          <a:p>
            <a:r>
              <a:rPr lang="cs-CZ" sz="2000" dirty="0"/>
              <a:t>ve výši průměrného výdělku</a:t>
            </a:r>
          </a:p>
          <a:p>
            <a:r>
              <a:rPr lang="cs-CZ" sz="2000" dirty="0"/>
              <a:t>ode dne, kdy oznámil zaměstnavateli, že trvá na dalším zaměstnávání</a:t>
            </a:r>
          </a:p>
          <a:p>
            <a:r>
              <a:rPr lang="cs-CZ" sz="2000" dirty="0"/>
              <a:t>až do doby, kdy mu zaměstnavatel umožní pokračovat v práci nebo kdy dojde k platnému skončení pracovního poměru</a:t>
            </a:r>
          </a:p>
          <a:p>
            <a:r>
              <a:rPr lang="cs-CZ" sz="2000" dirty="0"/>
              <a:t>pokud za dobu delší než 6 měsíců – možná moderace soudu (zohlední zda byl mezitím zaměstnán jinde, jakou práci nebo proč ne…)</a:t>
            </a:r>
          </a:p>
          <a:p>
            <a:endParaRPr lang="cs-CZ" sz="2000" dirty="0"/>
          </a:p>
          <a:p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35EA48-8EB0-4694-A5E8-D06C7CB164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27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Pokud zaměstnanec neoznámí – pokud se nedohodnou jinak – </a:t>
            </a:r>
            <a:r>
              <a:rPr lang="cs-CZ" sz="2000" b="1" dirty="0"/>
              <a:t>platí že PP skončil dohodou</a:t>
            </a:r>
          </a:p>
          <a:p>
            <a:r>
              <a:rPr lang="cs-CZ" sz="2000" dirty="0"/>
              <a:t>Při neplatné výpovědi ke dni uplynutí výpovědní doby</a:t>
            </a:r>
          </a:p>
          <a:p>
            <a:r>
              <a:rPr lang="cs-CZ" sz="2000" dirty="0"/>
              <a:t>Při neplatném okamžitém zrušení dnem kdy měl skončit zrušením</a:t>
            </a:r>
          </a:p>
          <a:p>
            <a:endParaRPr lang="cs-CZ" sz="2000" dirty="0"/>
          </a:p>
          <a:p>
            <a:r>
              <a:rPr lang="cs-CZ" sz="2000" dirty="0"/>
              <a:t>Právo na náhradu mzdy za dobu výpovědní doby</a:t>
            </a:r>
          </a:p>
          <a:p>
            <a:endParaRPr lang="cs-CZ" sz="2000" dirty="0"/>
          </a:p>
          <a:p>
            <a:r>
              <a:rPr lang="cs-CZ" sz="2000" dirty="0"/>
              <a:t>U neplatné dohody obdobně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Neplatné rozvázání pracovního poměru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3510E1E-5565-474D-BD09-08A0AB0D3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7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Zaměstnavatel písemně oznámí, že trvá na tom, aby dále konal svou práci</a:t>
            </a:r>
          </a:p>
          <a:p>
            <a:r>
              <a:rPr lang="cs-CZ" sz="2000" dirty="0"/>
              <a:t>Platí že PP trvá</a:t>
            </a:r>
          </a:p>
          <a:p>
            <a:r>
              <a:rPr lang="cs-CZ" sz="2000" dirty="0"/>
              <a:t>Pokud zaměstnanec nevyhoví – právo zaměstnavatele na náhradu škody ode dne kdy oznámil</a:t>
            </a:r>
          </a:p>
          <a:p>
            <a:endParaRPr lang="cs-CZ" sz="2000" dirty="0"/>
          </a:p>
          <a:p>
            <a:r>
              <a:rPr lang="cs-CZ" sz="2000" dirty="0"/>
              <a:t>Pokud zaměstnavatel neoznámí a nedohodnou se jinak – platí že PP skončil</a:t>
            </a:r>
          </a:p>
          <a:p>
            <a:pPr lvl="1"/>
            <a:r>
              <a:rPr lang="cs-CZ" sz="1600" dirty="0"/>
              <a:t>Při neplatné výpovědi ke dni uplynutí výpovědní doby</a:t>
            </a:r>
          </a:p>
          <a:p>
            <a:pPr lvl="1"/>
            <a:r>
              <a:rPr lang="cs-CZ" sz="1600" dirty="0"/>
              <a:t>Při neplatném okamžitém zrušení dnem kdy měl skončit zrušením</a:t>
            </a:r>
          </a:p>
          <a:p>
            <a:r>
              <a:rPr lang="cs-CZ" sz="2000" dirty="0"/>
              <a:t>V takovém případě nelze uplatňovat náhradu škody</a:t>
            </a:r>
          </a:p>
          <a:p>
            <a:endParaRPr lang="cs-CZ" sz="2000" dirty="0"/>
          </a:p>
          <a:p>
            <a:r>
              <a:rPr lang="cs-CZ" sz="2000" dirty="0"/>
              <a:t>U neplatné dohody zaměstnavatel náhradu škody uplatňovat nesmí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Neplatné rozvázání pracovního poměru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5736DE-E97E-4D03-8B38-E39CB6049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58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Vše výše uvedené je nutné uplatnit u soudu </a:t>
            </a:r>
            <a:r>
              <a:rPr lang="cs-CZ" sz="2400" b="1" u="sng" dirty="0"/>
              <a:t>nejpozději ve lhůtě 2 měsíců </a:t>
            </a:r>
            <a:r>
              <a:rPr lang="cs-CZ" sz="2400" dirty="0"/>
              <a:t>ode dne, kdy měl PP skončit tímto neplatným rozvázáním!!!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Neplatné rozvázání pracovního poměru zaměstnancem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5264E8-E260-4075-8AEF-29552A24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5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Vedoucí zaměstnanec může být odvolán nebo se může místa vzdát</a:t>
            </a:r>
          </a:p>
          <a:p>
            <a:r>
              <a:rPr lang="cs-CZ" sz="2000" dirty="0"/>
              <a:t>Musí být písemné</a:t>
            </a:r>
          </a:p>
          <a:p>
            <a:r>
              <a:rPr lang="cs-CZ" sz="2000" dirty="0"/>
              <a:t>Končí dnem následujícím po doručení odvolání/vzdání se, pokud nebylo uvedeno jinak</a:t>
            </a:r>
          </a:p>
          <a:p>
            <a:r>
              <a:rPr lang="cs-CZ" sz="2000" dirty="0"/>
              <a:t>Pracovní poměr tím NEKONČÍ</a:t>
            </a:r>
          </a:p>
          <a:p>
            <a:r>
              <a:rPr lang="cs-CZ" sz="2000" dirty="0"/>
              <a:t>Zaměstnavatel povinen navrhnout změnu dalšího pracovního zařazení na jinou odpovídající práci (zdravotní stav a kvalifikace)</a:t>
            </a:r>
          </a:p>
          <a:p>
            <a:r>
              <a:rPr lang="cs-CZ" sz="2000" dirty="0"/>
              <a:t>Pokud taková práce není nebo odmítne – platí že je dán výpovědní důvod podle ů 52 písm. c) – odstupné jen při zrušení místa v důsledku organizační změny</a:t>
            </a:r>
          </a:p>
          <a:p>
            <a:r>
              <a:rPr lang="cs-CZ" sz="2000" dirty="0"/>
              <a:t>Může být i na dobu určitou – končí uplynutím doby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Místo vedoucího zaměstnance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7A0D9C-B649-42E3-AB42-ADDBD195C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22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Alternativy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Dohoda o pracovní činnosti</a:t>
            </a:r>
          </a:p>
          <a:p>
            <a:r>
              <a:rPr lang="cs-CZ" dirty="0"/>
              <a:t>Dohoda o provedení práce</a:t>
            </a:r>
          </a:p>
          <a:p>
            <a:r>
              <a:rPr lang="cs-CZ" dirty="0"/>
              <a:t>Agenturní zaměstnávání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3634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Dohoda o provedení práce</a:t>
            </a:r>
          </a:p>
          <a:p>
            <a:r>
              <a:rPr lang="cs-CZ" sz="2000" dirty="0"/>
              <a:t>Max 300 hodin/rok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Dohoda o pracovní činnosti</a:t>
            </a:r>
          </a:p>
          <a:p>
            <a:r>
              <a:rPr lang="cs-CZ" sz="2000" dirty="0"/>
              <a:t>Max polovina stanovené týdenní pracovní doby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Možnosti ukončení: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000" dirty="0"/>
              <a:t>dohodou smluvních stran ke sjednanému dni,</a:t>
            </a:r>
          </a:p>
          <a:p>
            <a:pPr marL="0" indent="0">
              <a:buNone/>
            </a:pPr>
            <a:r>
              <a:rPr lang="cs-CZ" sz="2000" dirty="0"/>
              <a:t>b) výpovědí danou z jakéhokoli důvodu nebo bez uvedení důvodu s patnáctidenní výpovědní dobou, která začíná dnem, v němž byla výpověď doručena druhé smluvní straně, nebo</a:t>
            </a:r>
          </a:p>
          <a:p>
            <a:pPr marL="0" indent="0">
              <a:buNone/>
            </a:pPr>
            <a:r>
              <a:rPr lang="cs-CZ" sz="2000" dirty="0"/>
              <a:t>c) okamžitým zrušením; 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Nutná písemná forma pro uzavření i pro ukončení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Dohody o pracích konaných mimo pracovní poměr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39A874-FE8C-4FB8-B14C-C9633E0A8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3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volné místo není potřeba nikde ohlašovat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snaha motivovat v oborech, kde je trvalý nedostatek – stipendia, náborové příspěvky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obsazování volného místa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Soukromé společnosti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cs-CZ" sz="2000" dirty="0"/>
              <a:t>Veřejné instituce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„zakázané otázky“ – sexuální orientace, původ, členství v OO, politické straně, církvi/těhotenství, rodinné a majetkové poměry, trestní bezúhonnost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000" dirty="0"/>
              <a:t>rozdíl praxe X zákon</a:t>
            </a:r>
          </a:p>
          <a:p>
            <a:pPr marL="914400" lvl="2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 uzavřením smlouvy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1F0AD5-5F03-4A76-BFDD-135F28731E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4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Dohody mimo pracovní poměr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/>
              <a:t>Nevztahují se na ně pravidla stanovení zákoníkem práce pro: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převedení na jinou práci a přeložení,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dočasné přidělení,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odstupné,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pracovní dobu a dobu odpočinku; výkon práce však nesmí přesáhnout 12 hodin během 24 hodin po sobě jdoucích,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překážky v práci na straně zaměstnance,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dovolenou,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skončení pracovního poměru,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odměňování (dále jen „odměna z dohody“), s výjimkou minimální mzdy, a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/>
              <a:t>cestovní náhrady.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735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CA0F60-55CA-4300-B85A-C45ADC8D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1719262"/>
            <a:ext cx="6772275" cy="34194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72CBCB-59B7-4EC3-A673-BD482E195C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6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BDE3EC4-056D-4917-B156-7718D263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1404937"/>
            <a:ext cx="5324475" cy="404812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D237AE-2583-409F-AC5C-70B8913A56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1BC585B-865F-46CD-AA4E-2A8B92619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2462212"/>
            <a:ext cx="6238875" cy="1933575"/>
          </a:xfrm>
          <a:prstGeom prst="rect">
            <a:avLst/>
          </a:prstGeom>
        </p:spPr>
      </p:pic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OPAKOVÁNÍ NA ZÁVĚR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2B3B46-17E1-4459-BEB0-0C42B07562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9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Řízení zaměstnanců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Pracovní právo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5919BF-C4CC-46CA-80BA-DD023ECB602F}"/>
              </a:ext>
            </a:extLst>
          </p:cNvPr>
          <p:cNvSpPr txBox="1"/>
          <p:nvPr/>
        </p:nvSpPr>
        <p:spPr>
          <a:xfrm>
            <a:off x="5867455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Mgr. Petra Lančová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16131C-3E0B-4EFB-89D2-84BBC52E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54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Pokyny Zaměstnavatele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reprezentuje zaměstnavatele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organizační řád, další interní postupy atd.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965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předpis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Práva v pracovněprávních vztazích výhodněji než zákon</a:t>
            </a:r>
          </a:p>
          <a:p>
            <a:endParaRPr lang="cs-CZ" dirty="0"/>
          </a:p>
          <a:p>
            <a:r>
              <a:rPr lang="cs-CZ" dirty="0"/>
              <a:t>Zakazuje se, aby vnitřní předpis ukládal zaměstnanci povinnosti nebo zkracoval jeho práva stanovená zákonem.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Musí být vydán písemně, nesmí být v rozporu s právními předpisy ani být vydán se zpětnou účinností, jinak je zcela nebo v dotčené části neplatný.</a:t>
            </a:r>
          </a:p>
          <a:p>
            <a:endParaRPr lang="cs-CZ" dirty="0"/>
          </a:p>
          <a:p>
            <a:r>
              <a:rPr lang="cs-CZ" dirty="0"/>
              <a:t>Zpravidla na dobu určitou, nejméně však na dobu 1 roku.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Vnitřní předpis je závazný pro zaměstnavatele a pro všechny jeho zaměstnance.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Povinen zaměstnance seznámit s vydáním, změnou nebo zrušením vnitřního předpisu nejpozději do 15 dnů. Vnitřní předpis musí být všem zaměstnancům zaměstnavatele přístupný. – např. intranet</a:t>
            </a:r>
          </a:p>
          <a:p>
            <a:endParaRPr lang="cs-CZ" dirty="0"/>
          </a:p>
          <a:p>
            <a:r>
              <a:rPr lang="cs-CZ" dirty="0"/>
              <a:t>Zaměstnavatel je povinen uschovat vnitřní předpis po dobu 10 let ode dne ukončení doby jeho platnosti.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7949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zvláštním druhem vnitřního předpisu; neobsahuje práva zaměstnanců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rozvádí povinnosti zaměstnavatele a zaměstnance vyplývající z pracovněprávních vztahů</a:t>
            </a:r>
          </a:p>
          <a:p>
            <a:endParaRPr lang="cs-CZ" dirty="0"/>
          </a:p>
          <a:p>
            <a:r>
              <a:rPr lang="cs-CZ" dirty="0"/>
              <a:t>někteří zaměstnavatelé mají povinnost jej zpracovat (státní sféra)</a:t>
            </a:r>
          </a:p>
          <a:p>
            <a:endParaRPr lang="cs-CZ" dirty="0"/>
          </a:p>
          <a:p>
            <a:r>
              <a:rPr lang="cs-CZ" dirty="0"/>
              <a:t>s písemným souhlasem 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2921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spis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zaměstnavatel je oprávněn vést osobní spis zaměstnance.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zaměstnanec má právo nahlížet do svého osobního spisu, činit si z něho výpisky a pořizovat si stejnopisy dokladů v něm obsažených, a to na náklady zaměstnavatele</a:t>
            </a:r>
          </a:p>
          <a:p>
            <a:endParaRPr lang="cs-CZ" dirty="0"/>
          </a:p>
          <a:p>
            <a:r>
              <a:rPr lang="cs-CZ" dirty="0"/>
              <a:t>co bude součástí osobního spisu?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864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Kolektivní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za zaměstnance smí uzavřít pouze odborová organizace – </a:t>
            </a:r>
            <a:r>
              <a:rPr lang="cs-CZ" b="1" dirty="0"/>
              <a:t>také za zaměstnance, kteří nejsou odborově organizováni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kolektivní smlouvě je možné upravit práva zaměstnanců v pracovněprávních vztazích, jakož i práva nebo povinnosti smluvních stran (např. mzdové podmínky, dovolená, možnost </a:t>
            </a:r>
            <a:r>
              <a:rPr lang="cs-CZ" dirty="0" err="1"/>
              <a:t>sickdays</a:t>
            </a:r>
            <a:r>
              <a:rPr lang="cs-CZ" dirty="0"/>
              <a:t> atd.)</a:t>
            </a:r>
          </a:p>
          <a:p>
            <a:endParaRPr lang="cs-CZ" dirty="0"/>
          </a:p>
          <a:p>
            <a:r>
              <a:rPr lang="cs-CZ" dirty="0"/>
              <a:t>jeden nebo více zaměstnavatelů</a:t>
            </a:r>
          </a:p>
          <a:p>
            <a:endParaRPr lang="cs-CZ" dirty="0"/>
          </a:p>
          <a:p>
            <a:r>
              <a:rPr lang="cs-CZ" dirty="0"/>
              <a:t>zákon o kolektivním vyjednávání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zaměstnanec má právo:</a:t>
            </a:r>
          </a:p>
          <a:p>
            <a:pPr lvl="2"/>
            <a:r>
              <a:rPr lang="cs-CZ" dirty="0"/>
              <a:t>předkládat smluvním stranám kolektivní smlouvy podněty ke kolektivnímu vyjednávání </a:t>
            </a:r>
          </a:p>
          <a:p>
            <a:pPr lvl="2"/>
            <a:r>
              <a:rPr lang="cs-CZ" dirty="0"/>
              <a:t>být informován o průběhu tohoto vyjednávání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379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sz="2000" dirty="0"/>
              <a:t>zakládá se </a:t>
            </a:r>
            <a:r>
              <a:rPr lang="cs-CZ" sz="2000" b="1" dirty="0"/>
              <a:t>pracovní smlouvou </a:t>
            </a:r>
            <a:r>
              <a:rPr lang="cs-CZ" sz="2000" dirty="0"/>
              <a:t>mezi zaměstnavatelem a zaměstnancem, není-li stanoveno jinak</a:t>
            </a:r>
          </a:p>
          <a:p>
            <a:pPr marL="0" indent="0" algn="just">
              <a:buNone/>
            </a:pPr>
            <a:endParaRPr lang="cs-CZ" sz="2000" dirty="0"/>
          </a:p>
          <a:p>
            <a:r>
              <a:rPr lang="cs-CZ" sz="2000" b="1" dirty="0"/>
              <a:t>Jmenováním na vedoucí pracovní místo </a:t>
            </a:r>
            <a:r>
              <a:rPr lang="cs-CZ" sz="2000" dirty="0"/>
              <a:t>se zakládá pracovní poměr v případech stanovených zvláštním právním předpisem; nestanoví-li to zvláštní právní předpis, zakládá se pracovní poměr jmenováním pouze u vedoucího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 složky státu,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organizační složky státu,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státního podniku,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státního fondu,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příspěvkové organizace,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příspěvkové organizace,</a:t>
            </a:r>
          </a:p>
          <a:p>
            <a:pPr marL="857250" lvl="1" indent="-457200">
              <a:buFont typeface="+mj-lt"/>
              <a:buAutoNum type="alphaLcParenR"/>
            </a:pPr>
            <a:r>
              <a:rPr lang="cs-CZ" sz="1600" dirty="0"/>
              <a:t>organizačního útvaru v Policii České republiky.</a:t>
            </a:r>
          </a:p>
          <a:p>
            <a:pPr marL="400050" lvl="1" indent="0">
              <a:buNone/>
            </a:pPr>
            <a:endParaRPr lang="cs-CZ" sz="1600" dirty="0"/>
          </a:p>
          <a:p>
            <a:pPr algn="just"/>
            <a:r>
              <a:rPr lang="cs-CZ" sz="2000" b="1" dirty="0"/>
              <a:t>vzniká dnem, který byl sjednán v pracovní smlouvě jako den nástupu do práce </a:t>
            </a:r>
            <a:r>
              <a:rPr lang="cs-CZ" sz="2000" dirty="0"/>
              <a:t>nebo dnem, který byl uveden jako den jmenování na pracovní místo vedoucího zaměstnance.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poměr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86324-03F3-4A81-91E3-FA53625FC0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28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Odborová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sdružení zaměstnanců, založené s cílem prosazovat jejich pracovní, hospodářské, politické, sociální a jiné zájmy</a:t>
            </a:r>
          </a:p>
          <a:p>
            <a:endParaRPr lang="cs-CZ" dirty="0"/>
          </a:p>
          <a:p>
            <a:r>
              <a:rPr lang="cs-CZ" dirty="0"/>
              <a:t>jednají jménem pracovníků, které zastupují, pokud jednají se zaměstnavatelem nebo státem, například ohledně výše mezd nebo pracovních podmínek</a:t>
            </a:r>
          </a:p>
          <a:p>
            <a:endParaRPr lang="cs-CZ" dirty="0"/>
          </a:p>
          <a:p>
            <a:r>
              <a:rPr lang="cs-CZ" dirty="0"/>
              <a:t>odborová organizace působí u zaměstnavatele a má </a:t>
            </a:r>
            <a:r>
              <a:rPr lang="cs-CZ" b="1" dirty="0"/>
              <a:t>právo jednat</a:t>
            </a:r>
            <a:r>
              <a:rPr lang="cs-CZ" dirty="0"/>
              <a:t>, jen jestliže je k tomu oprávněna podle stanov a </a:t>
            </a:r>
            <a:r>
              <a:rPr lang="cs-CZ" b="1" dirty="0"/>
              <a:t>alespoň 3 její členové jsou u zaměstnavatele v pracovním poměru</a:t>
            </a:r>
          </a:p>
          <a:p>
            <a:endParaRPr lang="cs-CZ" b="1" dirty="0"/>
          </a:p>
          <a:p>
            <a:r>
              <a:rPr lang="cs-CZ" dirty="0"/>
              <a:t>informovat/projednávat/nutný souhlas OO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4945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Time</a:t>
            </a:r>
            <a:r>
              <a:rPr lang="cs-CZ" dirty="0"/>
              <a:t>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505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  <a:p>
            <a:r>
              <a:rPr lang="cs-CZ" dirty="0"/>
              <a:t>Doba odpočinku</a:t>
            </a:r>
          </a:p>
          <a:p>
            <a:r>
              <a:rPr lang="cs-CZ" dirty="0"/>
              <a:t>Práce přesčas</a:t>
            </a:r>
          </a:p>
          <a:p>
            <a:r>
              <a:rPr lang="cs-CZ" dirty="0"/>
              <a:t>Směna </a:t>
            </a:r>
          </a:p>
          <a:p>
            <a:r>
              <a:rPr lang="cs-CZ" dirty="0"/>
              <a:t> Pracovní pohotovostí doba</a:t>
            </a:r>
          </a:p>
          <a:p>
            <a:r>
              <a:rPr lang="cs-CZ" dirty="0"/>
              <a:t> Noční práce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6410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běžně 40 hodin týdně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vícesměnným a nepřetržitým pracovním režimem 37,5 hodiny týdně</a:t>
            </a:r>
          </a:p>
          <a:p>
            <a:endParaRPr lang="cs-CZ" dirty="0"/>
          </a:p>
          <a:p>
            <a:r>
              <a:rPr lang="cs-CZ" dirty="0"/>
              <a:t>s dvousměnným pracovním režimem 38,75 hodiny týdně</a:t>
            </a:r>
          </a:p>
          <a:p>
            <a:endParaRPr lang="cs-CZ" dirty="0"/>
          </a:p>
          <a:p>
            <a:r>
              <a:rPr lang="cs-CZ" dirty="0"/>
              <a:t>Kratší musí být sjednána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220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rozvrhuje zaměstnavatel – určí začátek a konec směn</a:t>
            </a:r>
          </a:p>
          <a:p>
            <a:endParaRPr lang="cs-CZ" dirty="0"/>
          </a:p>
          <a:p>
            <a:r>
              <a:rPr lang="cs-CZ" dirty="0"/>
              <a:t>obvykle pětidenní pracovní týden</a:t>
            </a:r>
          </a:p>
          <a:p>
            <a:endParaRPr lang="cs-CZ" dirty="0"/>
          </a:p>
          <a:p>
            <a:r>
              <a:rPr lang="cs-CZ" dirty="0"/>
              <a:t>dodržovat bezpečnost a neohrožovat zdraví</a:t>
            </a:r>
          </a:p>
          <a:p>
            <a:endParaRPr lang="cs-CZ" dirty="0"/>
          </a:p>
          <a:p>
            <a:r>
              <a:rPr lang="cs-CZ" dirty="0"/>
              <a:t>povinnost zaměstnance </a:t>
            </a:r>
            <a:r>
              <a:rPr lang="cs-CZ" b="1" dirty="0"/>
              <a:t>být na začátku směny na svém pracovišti a odcházet z něho až po skončení směny</a:t>
            </a:r>
          </a:p>
          <a:p>
            <a:endParaRPr lang="cs-CZ" b="1" dirty="0"/>
          </a:p>
          <a:p>
            <a:r>
              <a:rPr lang="cs-CZ" dirty="0"/>
              <a:t>délka směny nesmí přesáhnout 12 hodin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245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Pružné rozvržení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+ volitelná pracovní doba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začátek a konec určuje zaměstnavatel</a:t>
            </a:r>
          </a:p>
          <a:p>
            <a:endParaRPr lang="cs-CZ" dirty="0"/>
          </a:p>
          <a:p>
            <a:r>
              <a:rPr lang="cs-CZ" dirty="0"/>
              <a:t>v základní době povinnost být na pracovišti</a:t>
            </a:r>
          </a:p>
          <a:p>
            <a:endParaRPr lang="cs-CZ" dirty="0"/>
          </a:p>
          <a:p>
            <a:r>
              <a:rPr lang="cs-CZ" dirty="0"/>
              <a:t>v rámci volitelné pracovní doby si zaměstnanec sám volí začátek a konec pracovní doby</a:t>
            </a:r>
          </a:p>
          <a:p>
            <a:endParaRPr lang="cs-CZ" dirty="0"/>
          </a:p>
          <a:p>
            <a:r>
              <a:rPr lang="cs-CZ" dirty="0"/>
              <a:t>průměrná týdenní pracovní doba musí být naplněna ve vyrovnávacím období určeném zaměstnavatelem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2476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Konto pracovní doby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smí zavést jen kolektivní smlouva nebo vnitřní předpis u zaměstnavatele kde nepůsobí OO</a:t>
            </a:r>
          </a:p>
          <a:p>
            <a:endParaRPr lang="cs-CZ" dirty="0"/>
          </a:p>
          <a:p>
            <a:r>
              <a:rPr lang="cs-CZ" dirty="0"/>
              <a:t>účet pracovní doby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účet mezd zaměstnance</a:t>
            </a:r>
          </a:p>
          <a:p>
            <a:endParaRPr lang="cs-CZ" dirty="0"/>
          </a:p>
          <a:p>
            <a:r>
              <a:rPr lang="cs-CZ" dirty="0"/>
              <a:t>umožňuje vyplácet zaměstnanci stálou mzdu a zároveň mu přidělovat práci flexibilně dle potřeb zaměstnavatele oznámenou pouze s týdenním upozorněním</a:t>
            </a:r>
          </a:p>
          <a:p>
            <a:endParaRPr lang="cs-CZ" dirty="0"/>
          </a:p>
          <a:p>
            <a:r>
              <a:rPr lang="cs-CZ" dirty="0"/>
              <a:t>charakteristické je nerovnoměrné rozvržení pracovní doby ve vyrovnávacím období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22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Přestávka v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43664" cy="4724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rámci směny </a:t>
            </a:r>
          </a:p>
          <a:p>
            <a:endParaRPr lang="cs-CZ" dirty="0"/>
          </a:p>
          <a:p>
            <a:r>
              <a:rPr lang="cs-CZ" dirty="0"/>
              <a:t>nejdéle po 6 hodinách nepřetržité práce </a:t>
            </a:r>
          </a:p>
          <a:p>
            <a:endParaRPr lang="cs-CZ" dirty="0"/>
          </a:p>
          <a:p>
            <a:r>
              <a:rPr lang="cs-CZ" dirty="0"/>
              <a:t>nejméně 30 minut, pokud je rozdělena tak alespoň jednou 15 minut</a:t>
            </a:r>
          </a:p>
          <a:p>
            <a:endParaRPr lang="cs-CZ" dirty="0"/>
          </a:p>
          <a:p>
            <a:r>
              <a:rPr lang="cs-CZ" dirty="0"/>
              <a:t>nelze na začátku a konci pracovní doby</a:t>
            </a:r>
          </a:p>
          <a:p>
            <a:endParaRPr lang="cs-CZ" dirty="0"/>
          </a:p>
          <a:p>
            <a:r>
              <a:rPr lang="cs-CZ" dirty="0"/>
              <a:t>přestávka na jídlo a oddech se nezapočítává se do pracovní doby, bezpečnostní se započítává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3611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odpočinku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596064" cy="4724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Mezi 2 směnami</a:t>
            </a:r>
          </a:p>
          <a:p>
            <a:endParaRPr lang="cs-CZ" dirty="0"/>
          </a:p>
          <a:p>
            <a:r>
              <a:rPr lang="cs-CZ" dirty="0"/>
              <a:t>alespoň 11 hodin</a:t>
            </a:r>
          </a:p>
          <a:p>
            <a:endParaRPr lang="cs-CZ" dirty="0"/>
          </a:p>
          <a:p>
            <a:r>
              <a:rPr lang="cs-CZ" dirty="0"/>
              <a:t>může být zkrácen až na 8 hodin během 24 hodin , následující odpočinek pak musí být prodloužen; pouze za splnění podmínek (např. ve zdravotnických zařízeních)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nepřetržitý odpočinek v týdnu v trvání alespoň 35 hodin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757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Dny pracovního klidu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nepřetržitý odpočinek zaměstnance + svátky</a:t>
            </a:r>
          </a:p>
          <a:p>
            <a:endParaRPr lang="cs-CZ" dirty="0"/>
          </a:p>
          <a:p>
            <a:r>
              <a:rPr lang="cs-CZ" dirty="0"/>
              <a:t>práci ve dnech pracovního klidu může zaměstnavatel nařídit jen výjimečně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to neplatí u práce nutné se zřetelem na uspokojování životních, zdravotních, vzdělávacích, kulturních, tělovýchovných a sportovních potřeb obyvatelstva.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95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náležitosti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2824944" y="177281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Druh práce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803488" y="3259956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Místo výkonu práce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2803488" y="4725144"/>
            <a:ext cx="309634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Den nástupu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7C4A23-9417-416D-BB86-C23403EED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34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přesčas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práci přesčas je možné konat </a:t>
            </a:r>
            <a:r>
              <a:rPr lang="cs-CZ" b="1" dirty="0"/>
              <a:t>jen výjimečně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práci přesčas může zaměstnavatel zaměstnanci nařídit jen </a:t>
            </a:r>
            <a:r>
              <a:rPr lang="cs-CZ" b="1" dirty="0"/>
              <a:t>z vážných provozních důvodů</a:t>
            </a:r>
            <a:r>
              <a:rPr lang="cs-CZ" dirty="0"/>
              <a:t>, a to i na dobu nepřetržitého odpočinku mezi dvěma směnami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nařízená práce přesčas nesmí u zaměstnance činit více než 8 hodin v jednotlivých týdnech a 150 hodin v kalendářním roce.</a:t>
            </a:r>
          </a:p>
          <a:p>
            <a:endParaRPr lang="cs-CZ" dirty="0"/>
          </a:p>
          <a:p>
            <a:r>
              <a:rPr lang="cs-CZ" dirty="0"/>
              <a:t>zaměstnavatel může požadovat práci přesčas nad rozsah uvedený v odstavci 2 pouze </a:t>
            </a:r>
            <a:r>
              <a:rPr lang="cs-CZ" b="1" dirty="0"/>
              <a:t>na základě dohody se zaměstnancem</a:t>
            </a:r>
          </a:p>
          <a:p>
            <a:endParaRPr lang="cs-CZ" b="1" dirty="0"/>
          </a:p>
          <a:p>
            <a:r>
              <a:rPr lang="cs-CZ" dirty="0"/>
              <a:t>do počtu hodin nejvýše přípustné práce přesčas ve vyrovnávacím období se nezahrnuje práce přesčas, za kterou bylo zaměstnanci poskytnuto náhradní volno.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450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délka směny zaměstnance pracujícího v noci nesmí překročit 8 hodin v rámci 24 hodin po sobě jdoucích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není-li to z provozních důvodů možné, je zaměstnavatel povinen rozvrhnout stanovenou týdenní pracovní dobu tak, aby průměrná délka směny nepřekročila 8 hodin v období nejdéle 26 týdnů po sobě jdoucích, přičemž při výpočtu průměrné délky směny zaměstnance pracujícího v noci se vychází z pětidenního pracovního týdne.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7810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Noční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Zaměstnavatel je povinen zajistit, aby zaměstnanec pracující v noci byl vyšetřen poskytovatelem pracovně-lékařských služeb: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před zařazením na noční práci,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pravidelně podle potřeby, nejméně však jednou ročně,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kdykoliv během zařazení na noční práci, pokud o to zaměstnanec požádá.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08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pohotovost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pracovní pohotovost může zaměstnavatel na zaměstnanci požadovat, jen jestliže se o tom se zaměstnancem dohodne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 dobu pracovní pohotovosti přísluší zaměstnanci odměna</a:t>
            </a:r>
          </a:p>
          <a:p>
            <a:endParaRPr lang="cs-CZ" dirty="0"/>
          </a:p>
          <a:p>
            <a:r>
              <a:rPr lang="cs-CZ" dirty="0"/>
              <a:t>za výkon práce v době pracovní pohotovosti přísluší zaměstnanci mzda nebo plat; odměna podle § 140 za tuto dobu nepřísluší</a:t>
            </a:r>
          </a:p>
          <a:p>
            <a:endParaRPr lang="cs-CZ" dirty="0"/>
          </a:p>
          <a:p>
            <a:r>
              <a:rPr lang="cs-CZ" dirty="0"/>
              <a:t>pracovní pohotovost, při které k výkonu práce nedojde, se do pracovní doby nezapočítává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9894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Odměňování za práci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153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pravidla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 za vykonanou práci přísluší zaměstnanci mzda, plat nebo odměna z dohody</a:t>
            </a:r>
          </a:p>
          <a:p>
            <a:endParaRPr lang="cs-CZ" dirty="0"/>
          </a:p>
          <a:p>
            <a:r>
              <a:rPr lang="cs-CZ" dirty="0"/>
              <a:t>mzda a plat se poskytují podle složitosti, odpovědnosti a namáhavosti práce, podle obtížnosti pracovních podmínek, podle pracovní výkonnosti a dosahovaných pracovních výsledků</a:t>
            </a:r>
          </a:p>
          <a:p>
            <a:endParaRPr lang="cs-CZ" dirty="0"/>
          </a:p>
          <a:p>
            <a:r>
              <a:rPr lang="cs-CZ" dirty="0"/>
              <a:t>za stejnou práci nebo za práci stejné hodnoty přísluší všem zaměstnancům u zaměstnavatele stejná mzda, plat nebo odměna z dohody</a:t>
            </a:r>
          </a:p>
          <a:p>
            <a:pPr lvl="2"/>
            <a:r>
              <a:rPr lang="cs-CZ" dirty="0"/>
              <a:t>práce stejné nebo srovnatelné složitosti, odpovědnosti a namáhavosti, která se koná ve stejných nebo srovnatelných pracovních podmínkách, při stejné nebo srovnatelné pracovní výkonnosti a výsledcích práce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7881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Minimální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minimální mzda je nejnižší přípustná výše odměny za práci v základním pracovněprávním vztahu</a:t>
            </a:r>
          </a:p>
          <a:p>
            <a:endParaRPr lang="cs-CZ" dirty="0"/>
          </a:p>
          <a:p>
            <a:r>
              <a:rPr lang="cs-CZ" dirty="0"/>
              <a:t>mzda, plat nebo odměna z dohody nesmí být nižší než minimální mzda</a:t>
            </a:r>
          </a:p>
          <a:p>
            <a:endParaRPr lang="cs-CZ" dirty="0"/>
          </a:p>
          <a:p>
            <a:r>
              <a:rPr lang="cs-CZ" dirty="0"/>
              <a:t>nedosáhne-li mzda, plat nebo odměna z dohody minimální mzdy, je zaměstnavatel povinen zaměstnanci poskytnout doplatek</a:t>
            </a:r>
          </a:p>
          <a:p>
            <a:endParaRPr lang="cs-CZ" dirty="0"/>
          </a:p>
          <a:p>
            <a:r>
              <a:rPr lang="cs-CZ" dirty="0"/>
              <a:t>Od 1. 1. 2020:</a:t>
            </a:r>
          </a:p>
          <a:p>
            <a:pPr lvl="2"/>
            <a:r>
              <a:rPr lang="cs-CZ" b="1" dirty="0"/>
              <a:t>87,30 Kč/hod </a:t>
            </a:r>
            <a:r>
              <a:rPr lang="cs-CZ" dirty="0"/>
              <a:t>odpracovanou zaměstnancem nebo</a:t>
            </a:r>
          </a:p>
          <a:p>
            <a:pPr lvl="2"/>
            <a:r>
              <a:rPr lang="cs-CZ" b="1" dirty="0"/>
              <a:t>14 600 Kč/měsíc </a:t>
            </a:r>
            <a:r>
              <a:rPr lang="cs-CZ" dirty="0"/>
              <a:t>pro zaměstnance odměňovaného měsíční mzdou při týdenní pracovní době 40 hodin</a:t>
            </a:r>
          </a:p>
          <a:p>
            <a:pPr lvl="1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5884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zaručenou mzdou je mzda nebo plat, na kterou zaměstnanci vzniklo právo podle tohoto zákona, smlouvy, vnitřního předpisu, mzdového výměru nebo platového výměru</a:t>
            </a:r>
          </a:p>
          <a:p>
            <a:endParaRPr lang="cs-CZ" dirty="0"/>
          </a:p>
          <a:p>
            <a:r>
              <a:rPr lang="cs-CZ" dirty="0"/>
              <a:t>nejnižší úroveň zaručené mzdy a podmínky pro její poskytování zaměstnancům, jejichž mzda není sjednána v kolektivní smlouvě, a pro zaměstnance, kterým se za práci poskytuje plat, stanoví vláda nařízením</a:t>
            </a:r>
          </a:p>
          <a:p>
            <a:endParaRPr lang="cs-CZ" dirty="0"/>
          </a:p>
          <a:p>
            <a:r>
              <a:rPr lang="cs-CZ" dirty="0"/>
              <a:t>Nejnižší úroveň zaručené mzdy je minimální mzdou pro zaměstnance </a:t>
            </a:r>
            <a:r>
              <a:rPr lang="cs-CZ" b="1" dirty="0"/>
              <a:t>podle druhu jím vykonávané práce</a:t>
            </a:r>
          </a:p>
          <a:p>
            <a:endParaRPr lang="cs-CZ" b="1" dirty="0"/>
          </a:p>
          <a:p>
            <a:r>
              <a:rPr lang="cs-CZ" b="1" dirty="0"/>
              <a:t>Nařízení č. 567/2006 Sb. </a:t>
            </a:r>
            <a:r>
              <a:rPr lang="cs-CZ" dirty="0"/>
              <a:t>(</a:t>
            </a:r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https://www.zakonyprolidi.cz/cs/2006-567</a:t>
            </a:r>
            <a:r>
              <a:rPr lang="cs-CZ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7897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Zaručená mzda -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zaměstnanec, kterému je podle zákoníku práce poskytována mzda (tedy soukromý zaměstnavatel)</a:t>
            </a:r>
          </a:p>
          <a:p>
            <a:endParaRPr lang="cs-CZ" sz="1800" dirty="0"/>
          </a:p>
          <a:p>
            <a:r>
              <a:rPr lang="cs-CZ" sz="1800" dirty="0"/>
              <a:t>skupiny prací jsou uvedeny v příloze 1 vyhlášky – zde si najdu zdravotnictví, v něm své zařazení</a:t>
            </a:r>
          </a:p>
          <a:p>
            <a:endParaRPr lang="cs-CZ" sz="1800" dirty="0"/>
          </a:p>
          <a:p>
            <a:r>
              <a:rPr lang="cs-CZ" sz="1800" dirty="0"/>
              <a:t>například 4. skupina zahrnuje vykonávání povolání zdravotnického laboratorního nebo nutričního asistenta nebo asistenta zubního technika, …. všeobecné sestra, porodní asistentky, nutričního terapeuta, zdravotnického záchranáře, </a:t>
            </a:r>
            <a:r>
              <a:rPr lang="cs-CZ" sz="1800" dirty="0" err="1"/>
              <a:t>optometristy</a:t>
            </a:r>
            <a:r>
              <a:rPr lang="cs-CZ" sz="1800" dirty="0"/>
              <a:t>, </a:t>
            </a:r>
            <a:r>
              <a:rPr lang="cs-CZ" sz="1800" dirty="0" err="1"/>
              <a:t>ortoptisty</a:t>
            </a:r>
            <a:r>
              <a:rPr lang="cs-CZ" sz="1800" dirty="0"/>
              <a:t>, </a:t>
            </a:r>
            <a:r>
              <a:rPr lang="cs-CZ" sz="1800" dirty="0" err="1"/>
              <a:t>ortotika</a:t>
            </a:r>
            <a:r>
              <a:rPr lang="cs-CZ" sz="1800" dirty="0"/>
              <a:t>-protetika, ergoterapeuta, fyzioterapeuta,… zdravotního laboranta, </a:t>
            </a:r>
            <a:r>
              <a:rPr lang="cs-CZ" sz="1800" dirty="0" err="1"/>
              <a:t>biomedicínckého</a:t>
            </a:r>
            <a:r>
              <a:rPr lang="cs-CZ" sz="1800" dirty="0"/>
              <a:t> technika, radiologického asistenta, radiologického technika, …., </a:t>
            </a:r>
            <a:r>
              <a:rPr lang="cs-CZ" sz="1800" b="1" dirty="0"/>
              <a:t>pod odborným dohledem</a:t>
            </a:r>
            <a:r>
              <a:rPr lang="cs-CZ" sz="1800" dirty="0"/>
              <a:t>.</a:t>
            </a:r>
          </a:p>
          <a:p>
            <a:endParaRPr lang="cs-CZ" sz="1800" dirty="0"/>
          </a:p>
          <a:p>
            <a:r>
              <a:rPr lang="cs-CZ" sz="1800" dirty="0"/>
              <a:t>pro tuto skupinu bude nejnižší úroveň zaručené mzdy </a:t>
            </a:r>
            <a:r>
              <a:rPr lang="cs-CZ" sz="1800" b="1" dirty="0"/>
              <a:t>19 600 Kč</a:t>
            </a:r>
          </a:p>
          <a:p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88829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sjednává se ve smlouvě nebo ji zaměstnavatel stanoví vnitřním předpisem anebo určuje mzdovým výměrem</a:t>
            </a:r>
          </a:p>
          <a:p>
            <a:endParaRPr lang="cs-CZ" dirty="0"/>
          </a:p>
          <a:p>
            <a:r>
              <a:rPr lang="cs-CZ" dirty="0"/>
              <a:t>musí být sjednána, stanovena nebo určena před začátkem výkonu práce, za kterou má tato mzda příslušet</a:t>
            </a:r>
          </a:p>
          <a:p>
            <a:endParaRPr lang="cs-CZ" dirty="0"/>
          </a:p>
          <a:p>
            <a:r>
              <a:rPr lang="cs-CZ" dirty="0"/>
              <a:t>zaměstnavatel je povinen v den nástupu do práce vydat zaměstnanci písemný mzdový výměr, který obsahuje údaje o způsobu odměňování, o termínu a místě výplaty mzdy, jestliže tyto údaje neobsahuje smlouva nebo vnitřní předpis.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4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pracovní smlouva </a:t>
            </a:r>
            <a:r>
              <a:rPr lang="cs-CZ" sz="2000" b="1" dirty="0"/>
              <a:t>musí být uzavřena písemně</a:t>
            </a:r>
          </a:p>
          <a:p>
            <a:pPr lvl="2" algn="just"/>
            <a:r>
              <a:rPr lang="cs-CZ" sz="1600" dirty="0"/>
              <a:t>může být i elektronicky, ALE</a:t>
            </a:r>
          </a:p>
          <a:p>
            <a:pPr lvl="2" algn="just"/>
            <a:r>
              <a:rPr lang="cs-CZ" sz="1600" dirty="0"/>
              <a:t>nutný podpis obou stran</a:t>
            </a:r>
          </a:p>
          <a:p>
            <a:pPr lvl="2" algn="just"/>
            <a:r>
              <a:rPr lang="cs-CZ" sz="1600" dirty="0"/>
              <a:t>uzavřena okamžikem druhého podpisu</a:t>
            </a:r>
            <a:endParaRPr lang="cs-CZ" sz="2000" b="1" dirty="0"/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nedodržení požadavku písemnosti: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ještě nezačal práci vykonávat - </a:t>
            </a:r>
            <a:r>
              <a:rPr lang="cs-CZ" sz="1600" b="1" dirty="0"/>
              <a:t>strana, která nezavdala příčinu </a:t>
            </a:r>
            <a:r>
              <a:rPr lang="cs-CZ" sz="1600" dirty="0"/>
              <a:t>nedodržení písemné formy, se může dovolat neplatnosti ústně uzavřené pracovní smlouvy a pracovní poměr tak vůbec nevznikne.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zaměstnanec již začal vykonávat práci - </a:t>
            </a:r>
            <a:r>
              <a:rPr lang="cs-CZ" sz="1600" b="1" dirty="0"/>
              <a:t>možnost dovolat se neplatnosti smlouvy je vyloučena</a:t>
            </a:r>
            <a:r>
              <a:rPr lang="cs-CZ" sz="1600" dirty="0"/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důsledek nedodržení formy – pokuta až 10.000.000,- Kč</a:t>
            </a:r>
          </a:p>
          <a:p>
            <a:pPr algn="just"/>
            <a:r>
              <a:rPr lang="cs-CZ" sz="2000" dirty="0"/>
              <a:t>možno dodatečně vadu zhojit (ALE nelze dodatečně zkušební dobu)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- forma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840314-2FD7-49D8-8FC0-597497B36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7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plat </a:t>
            </a:r>
            <a:r>
              <a:rPr lang="cs-CZ" b="1" dirty="0"/>
              <a:t>není možné určit jiným způsobem </a:t>
            </a:r>
            <a:r>
              <a:rPr lang="cs-CZ" dirty="0"/>
              <a:t>v jiném složení a jiné výši, než stanoví tento zákon a právní předpisy vydané k jeho provedení</a:t>
            </a:r>
          </a:p>
          <a:p>
            <a:endParaRPr lang="cs-CZ" dirty="0"/>
          </a:p>
          <a:p>
            <a:r>
              <a:rPr lang="cs-CZ" dirty="0"/>
              <a:t>zaměstnanci přísluší </a:t>
            </a:r>
            <a:r>
              <a:rPr lang="cs-CZ" b="1" dirty="0"/>
              <a:t>platový tarif </a:t>
            </a:r>
            <a:r>
              <a:rPr lang="cs-CZ" dirty="0"/>
              <a:t>stanovený pro </a:t>
            </a:r>
            <a:r>
              <a:rPr lang="cs-CZ" b="1" dirty="0"/>
              <a:t>platovou třídu a platový stupeň</a:t>
            </a:r>
            <a:r>
              <a:rPr lang="cs-CZ" dirty="0"/>
              <a:t>, do kterých je zařazen</a:t>
            </a:r>
          </a:p>
          <a:p>
            <a:endParaRPr lang="cs-CZ" dirty="0"/>
          </a:p>
          <a:p>
            <a:r>
              <a:rPr lang="cs-CZ" dirty="0"/>
              <a:t>zaměstnavatel zařadí zaměstnance do platové třídy podle druhu práce sjednaného v pracovní smlouvě a v jeho mezích na něm požadovaných nejnáročnějších prací</a:t>
            </a:r>
          </a:p>
          <a:p>
            <a:endParaRPr lang="cs-CZ" dirty="0"/>
          </a:p>
          <a:p>
            <a:r>
              <a:rPr lang="cs-CZ" dirty="0"/>
              <a:t>zaměstnavatel je povinen vydat zaměstnanci v den nástupu do práce platový výměr, který musí být písemný</a:t>
            </a:r>
          </a:p>
          <a:p>
            <a:endParaRPr lang="cs-CZ" dirty="0"/>
          </a:p>
          <a:p>
            <a:r>
              <a:rPr lang="cs-CZ" b="1" dirty="0"/>
              <a:t>Nařízení vlády č. 341/2017 Sb.</a:t>
            </a:r>
          </a:p>
          <a:p>
            <a:pPr marL="0" indent="0">
              <a:buNone/>
            </a:pPr>
            <a:r>
              <a:rPr lang="cs-CZ" dirty="0"/>
              <a:t>	https://www.zakonyprolidi.cz/cs/2017-341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3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 - příklad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Nařízení vlády č. 341/2017 Sb.</a:t>
            </a:r>
          </a:p>
          <a:p>
            <a:r>
              <a:rPr lang="cs-CZ" sz="1800" dirty="0"/>
              <a:t>zaměstnanci, který je zdravotnickým pracovníkem poskytujícím zdravotní služby uvedené v § 2 odst. 2 a 3 zákona o zdravotních službách (neplatí pro lékaře) přísluší platový tarif stanovený podle stupnice platových tarifů uvedené v </a:t>
            </a:r>
            <a:r>
              <a:rPr lang="cs-CZ" sz="1800" b="1" dirty="0"/>
              <a:t>příloze č. </a:t>
            </a:r>
            <a:r>
              <a:rPr lang="cs-CZ" sz="1800" dirty="0"/>
              <a:t>2 k tomuto nařízení.</a:t>
            </a:r>
          </a:p>
          <a:p>
            <a:endParaRPr lang="cs-CZ" sz="1800" b="1" dirty="0"/>
          </a:p>
          <a:p>
            <a:endParaRPr lang="cs-CZ" sz="18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91556"/>
              </p:ext>
            </p:extLst>
          </p:nvPr>
        </p:nvGraphicFramePr>
        <p:xfrm>
          <a:off x="467544" y="3140967"/>
          <a:ext cx="8208915" cy="3240355"/>
        </p:xfrm>
        <a:graphic>
          <a:graphicData uri="http://schemas.openxmlformats.org/drawingml/2006/table">
            <a:tbl>
              <a:tblPr firstRow="1" firstCol="1" bandRow="1"/>
              <a:tblGrid>
                <a:gridCol w="92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02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792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Platový 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stupeň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Počet let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započitatelné</a:t>
                      </a:r>
                      <a:b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praxe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Platová třída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 roku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16710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26290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31720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37080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4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22400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28210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6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14840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29200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9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25900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19830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39490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42750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15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32450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19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18280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19670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22860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24650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26680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33640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36290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23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23690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27610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34840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37610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40630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43970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27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18190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28620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30870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33350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 32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18800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23590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34560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40390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43640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47260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51150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nad 32 let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20990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22570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24420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28360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30730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35820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38750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45250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48980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53010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5884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Mzda i plat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jsou splatné po vykonání práce, a to nejpozději v kalendářním měsíci následujícím po měsíci, ve kterém vzniklo zaměstnanci právo na mzdu nebo plat nebo některou jejich složku</a:t>
            </a:r>
          </a:p>
          <a:p>
            <a:endParaRPr lang="cs-CZ" dirty="0"/>
          </a:p>
          <a:p>
            <a:r>
              <a:rPr lang="cs-CZ" dirty="0"/>
              <a:t>pravidelný termín výplaty mzdy nebo platu musí být sjednán, stanoven nebo určen</a:t>
            </a:r>
          </a:p>
          <a:p>
            <a:endParaRPr lang="cs-CZ" dirty="0"/>
          </a:p>
          <a:p>
            <a:r>
              <a:rPr lang="cs-CZ" dirty="0"/>
              <a:t>vyplácí se v pracovní době a na pracovišti, nebyla-li dohodnuta jiná doba a jiné místo výplaty</a:t>
            </a:r>
          </a:p>
          <a:p>
            <a:endParaRPr lang="cs-CZ" dirty="0"/>
          </a:p>
          <a:p>
            <a:r>
              <a:rPr lang="cs-CZ" dirty="0"/>
              <a:t>při měsíčním vyúčtování mzdy nebo platu je zaměstnavatel povinen vydat zaměstnanci </a:t>
            </a:r>
            <a:r>
              <a:rPr lang="cs-CZ" b="1" dirty="0"/>
              <a:t>písemný doklad </a:t>
            </a:r>
            <a:r>
              <a:rPr lang="cs-CZ" dirty="0"/>
              <a:t>obsahující údaje o jednotlivých složkách mzdy nebo platu a o provedených srážkách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9909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Příplatky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přesčas </a:t>
            </a:r>
          </a:p>
          <a:p>
            <a:pPr lvl="1"/>
            <a:r>
              <a:rPr lang="cs-CZ" dirty="0"/>
              <a:t>mzda plus 25 procent</a:t>
            </a:r>
          </a:p>
          <a:p>
            <a:pPr lvl="1"/>
            <a:r>
              <a:rPr lang="cs-CZ" dirty="0"/>
              <a:t>alternativně náhradní volno</a:t>
            </a:r>
          </a:p>
          <a:p>
            <a:pPr lvl="1"/>
            <a:r>
              <a:rPr lang="cs-CZ" dirty="0"/>
              <a:t>lze mzdu sjednat s přihlédnutím k práci přesčas</a:t>
            </a:r>
          </a:p>
          <a:p>
            <a:r>
              <a:rPr lang="cs-CZ" dirty="0"/>
              <a:t>svátek</a:t>
            </a:r>
          </a:p>
          <a:p>
            <a:r>
              <a:rPr lang="cs-CZ" dirty="0"/>
              <a:t>noční práce</a:t>
            </a:r>
          </a:p>
          <a:p>
            <a:r>
              <a:rPr lang="pt-BR" dirty="0"/>
              <a:t>prác</a:t>
            </a:r>
            <a:r>
              <a:rPr lang="cs-CZ" dirty="0"/>
              <a:t>e</a:t>
            </a:r>
            <a:r>
              <a:rPr lang="pt-BR" dirty="0"/>
              <a:t> ve ztíženém pracovním prostředí</a:t>
            </a:r>
            <a:endParaRPr lang="cs-CZ" dirty="0"/>
          </a:p>
          <a:p>
            <a:r>
              <a:rPr lang="pl-PL" dirty="0"/>
              <a:t>práce v sobotu a v neděli</a:t>
            </a:r>
            <a:endParaRPr lang="cs-CZ" dirty="0"/>
          </a:p>
          <a:p>
            <a:r>
              <a:rPr lang="cs-CZ" dirty="0"/>
              <a:t>osobní příplatek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…</a:t>
            </a:r>
          </a:p>
          <a:p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4607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Dovolená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určuje zaměstnavatel</a:t>
            </a:r>
          </a:p>
          <a:p>
            <a:endParaRPr lang="cs-CZ" dirty="0"/>
          </a:p>
          <a:p>
            <a:r>
              <a:rPr lang="cs-CZ" dirty="0"/>
              <a:t>podle předem stanoveného rozvrhu</a:t>
            </a:r>
          </a:p>
          <a:p>
            <a:endParaRPr lang="cs-CZ" dirty="0"/>
          </a:p>
          <a:p>
            <a:r>
              <a:rPr lang="cs-CZ" dirty="0"/>
              <a:t>14 dnů předem</a:t>
            </a:r>
          </a:p>
          <a:p>
            <a:endParaRPr lang="cs-CZ" dirty="0"/>
          </a:p>
          <a:p>
            <a:r>
              <a:rPr lang="cs-CZ" dirty="0"/>
              <a:t>za dobu čerpání dovolené přísluší náhrada mzdy nebo platu ve výši průměrného výdělku</a:t>
            </a:r>
          </a:p>
          <a:p>
            <a:endParaRPr lang="cs-CZ" dirty="0"/>
          </a:p>
          <a:p>
            <a:r>
              <a:rPr lang="cs-CZ" dirty="0"/>
              <a:t>Nejméně 4 týdny/ rovných 5 týdnů/ rovných 8 týdnů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223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v práci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1523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v práci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97160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Na straně zaměstnance</a:t>
            </a:r>
          </a:p>
        </p:txBody>
      </p:sp>
      <p:sp>
        <p:nvSpPr>
          <p:cNvPr id="5" name="Ovál 4"/>
          <p:cNvSpPr/>
          <p:nvPr/>
        </p:nvSpPr>
        <p:spPr>
          <a:xfrm>
            <a:off x="4932040" y="2780928"/>
            <a:ext cx="3312368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Na straně zaměstnavatele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0535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straně zaměstnance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pracovní neschopnost</a:t>
            </a:r>
          </a:p>
          <a:p>
            <a:endParaRPr lang="cs-CZ" dirty="0"/>
          </a:p>
          <a:p>
            <a:r>
              <a:rPr lang="cs-CZ" dirty="0"/>
              <a:t>mateřská, rodičovská</a:t>
            </a:r>
          </a:p>
          <a:p>
            <a:endParaRPr lang="cs-CZ" dirty="0"/>
          </a:p>
          <a:p>
            <a:r>
              <a:rPr lang="cs-CZ" dirty="0"/>
              <a:t>ošetřování dítěte mladšího 10 let nebo člena domácnosti</a:t>
            </a:r>
          </a:p>
          <a:p>
            <a:endParaRPr lang="cs-CZ" dirty="0"/>
          </a:p>
          <a:p>
            <a:r>
              <a:rPr lang="cs-CZ" dirty="0"/>
              <a:t>jiné důležité překážky v práci</a:t>
            </a:r>
          </a:p>
          <a:p>
            <a:endParaRPr lang="cs-CZ" dirty="0"/>
          </a:p>
          <a:p>
            <a:r>
              <a:rPr lang="cs-CZ" dirty="0"/>
              <a:t>výkon veřejné funkce</a:t>
            </a:r>
          </a:p>
          <a:p>
            <a:endParaRPr lang="cs-CZ" dirty="0"/>
          </a:p>
          <a:p>
            <a:r>
              <a:rPr lang="cs-CZ" dirty="0"/>
              <a:t>výkon občanské povinnosti (svědci, živelné události apod.)</a:t>
            </a:r>
          </a:p>
          <a:p>
            <a:endParaRPr lang="cs-CZ" dirty="0"/>
          </a:p>
          <a:p>
            <a:r>
              <a:rPr lang="cs-CZ" dirty="0"/>
              <a:t>branná povinnost</a:t>
            </a:r>
          </a:p>
          <a:p>
            <a:endParaRPr lang="cs-CZ" dirty="0"/>
          </a:p>
          <a:p>
            <a:r>
              <a:rPr lang="cs-CZ" dirty="0"/>
              <a:t>z důvodu školení, jiné formy přípravy nebo studia</a:t>
            </a:r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69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důležité překážky v práci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1800" dirty="0"/>
              <a:t>Nařízení č. 590/2006 Sb.</a:t>
            </a:r>
          </a:p>
          <a:p>
            <a:endParaRPr lang="cs-CZ" sz="1800" dirty="0"/>
          </a:p>
          <a:p>
            <a:r>
              <a:rPr lang="cs-CZ" sz="1800" dirty="0"/>
              <a:t>Vyšetření nebo ošetření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Pracovnělékařská prohlídka, vyšetření nebo očkování související s výkonem práce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/>
              <a:t>Přerušení dopravního provozu nebo zpoždění hromadných dopravních prostředků</a:t>
            </a:r>
          </a:p>
          <a:p>
            <a:endParaRPr lang="cs-CZ" sz="1800" dirty="0"/>
          </a:p>
          <a:p>
            <a:r>
              <a:rPr lang="cs-CZ" sz="1800" dirty="0"/>
              <a:t>Svatba</a:t>
            </a:r>
          </a:p>
          <a:p>
            <a:endParaRPr lang="cs-CZ" sz="1800" dirty="0"/>
          </a:p>
          <a:p>
            <a:r>
              <a:rPr lang="cs-CZ" sz="1800" dirty="0"/>
              <a:t>Převoz manželky při narození dítěte, účast při porodu</a:t>
            </a:r>
          </a:p>
          <a:p>
            <a:endParaRPr lang="cs-CZ" sz="1800" dirty="0"/>
          </a:p>
          <a:p>
            <a:r>
              <a:rPr lang="cs-CZ" sz="1800" dirty="0"/>
              <a:t>Úmrtí manžela, dítěte</a:t>
            </a:r>
          </a:p>
          <a:p>
            <a:endParaRPr lang="cs-CZ" sz="1800" dirty="0"/>
          </a:p>
          <a:p>
            <a:r>
              <a:rPr lang="cs-CZ" sz="1800" dirty="0"/>
              <a:t>Pohřeb kolegy</a:t>
            </a:r>
          </a:p>
          <a:p>
            <a:endParaRPr lang="cs-CZ" sz="1800" dirty="0"/>
          </a:p>
          <a:p>
            <a:r>
              <a:rPr lang="cs-CZ" sz="1800" dirty="0"/>
              <a:t>Doprovod rodinného příslušníka do zdrav. zařízení (někdy s náhradou, někdy bez náhrady)</a:t>
            </a:r>
          </a:p>
          <a:p>
            <a:endParaRPr lang="cs-CZ" sz="1800" dirty="0"/>
          </a:p>
          <a:p>
            <a:r>
              <a:rPr lang="cs-CZ" sz="1800" dirty="0"/>
              <a:t>Přestěhování</a:t>
            </a:r>
          </a:p>
          <a:p>
            <a:endParaRPr lang="cs-CZ" sz="1800" dirty="0"/>
          </a:p>
          <a:p>
            <a:r>
              <a:rPr lang="cs-CZ" sz="1800" dirty="0"/>
              <a:t>Vyhledání nového zaměstnání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6285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straně zaměstnance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je-li překážka v práci zaměstnanci předem známa, musí včas požádat zaměstnavatele o poskytnutí pracovního volna</a:t>
            </a:r>
          </a:p>
          <a:p>
            <a:endParaRPr lang="cs-CZ" dirty="0"/>
          </a:p>
          <a:p>
            <a:r>
              <a:rPr lang="cs-CZ" dirty="0"/>
              <a:t>zaměstnanec povinen prokázat zaměstnavateli</a:t>
            </a:r>
          </a:p>
          <a:p>
            <a:endParaRPr lang="cs-CZ" dirty="0"/>
          </a:p>
          <a:p>
            <a:r>
              <a:rPr lang="cs-CZ" dirty="0"/>
              <a:t>právní předpisy určují náhradu mzdy/platu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dirty="0"/>
              <a:t>Zkušební doba </a:t>
            </a:r>
            <a:r>
              <a:rPr lang="cs-CZ" sz="2000" b="1" dirty="0"/>
              <a:t>může</a:t>
            </a:r>
            <a:r>
              <a:rPr lang="cs-CZ" sz="2000" dirty="0"/>
              <a:t> být sjednána</a:t>
            </a:r>
            <a:endParaRPr lang="cs-CZ" sz="2000" b="1" dirty="0"/>
          </a:p>
          <a:p>
            <a:pPr lvl="2" algn="just"/>
            <a:r>
              <a:rPr lang="cs-CZ" sz="1600" dirty="0"/>
              <a:t>3 měsíce po sobě jdoucí ode dne vzniku pracovního poměru,</a:t>
            </a:r>
          </a:p>
          <a:p>
            <a:pPr lvl="2" algn="just"/>
            <a:r>
              <a:rPr lang="cs-CZ" sz="1600" dirty="0"/>
              <a:t>6 měsíců po sobě jdoucích ode dne vzniku pracovního poměru u vedoucího zaměstnance.</a:t>
            </a:r>
          </a:p>
          <a:p>
            <a:pPr marL="0" indent="0" algn="just">
              <a:buNone/>
            </a:pPr>
            <a:r>
              <a:rPr lang="cs-CZ" sz="2000" b="1" dirty="0"/>
              <a:t>	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možné sjednat rovněž v souvislosti se jmenováním na vedoucí pracovní místo 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/>
              <a:t>sjednat </a:t>
            </a:r>
            <a:r>
              <a:rPr lang="cs-CZ" sz="2000" b="1" u="sng" dirty="0"/>
              <a:t>nejpozději</a:t>
            </a:r>
            <a:r>
              <a:rPr lang="cs-CZ" sz="2000" dirty="0"/>
              <a:t> v den, který byl sjednán jako den nástupu do práce</a:t>
            </a:r>
          </a:p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nesmí být dodatečně prodlužována</a:t>
            </a:r>
          </a:p>
          <a:p>
            <a:pPr algn="just"/>
            <a:r>
              <a:rPr lang="cs-CZ" sz="2000" dirty="0"/>
              <a:t>nesmí být sjednána delší, než je polovina sjednané doby trvání pracovního poměru</a:t>
            </a:r>
          </a:p>
          <a:p>
            <a:pPr algn="just"/>
            <a:r>
              <a:rPr lang="cs-CZ" sz="2000" dirty="0"/>
              <a:t>musí být sjednána </a:t>
            </a:r>
            <a:r>
              <a:rPr lang="cs-CZ" sz="2000" b="1" dirty="0"/>
              <a:t>písemně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smlouva – zkušební doba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19DE2D-0007-4A1C-AFF8-57E3E2187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73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straně zaměstnavatele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prostoj (náhrada 80 procent)</a:t>
            </a:r>
          </a:p>
          <a:p>
            <a:pPr lvl="2"/>
            <a:r>
              <a:rPr lang="cs-CZ" dirty="0"/>
              <a:t>přechodná závada způsobená poruchou na strojním zařízení, kterou nezavinil zaměstnanec, v dodávce surovin nebo pohonné síly, chybnými pracovními podklady nebo jinými provozními příčinami; a nebyl-li převeden na jinou práci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povětrnostní vlivy (náhrada 60 procent)</a:t>
            </a:r>
          </a:p>
          <a:p>
            <a:pPr lvl="2"/>
            <a:r>
              <a:rPr lang="cs-CZ" dirty="0"/>
              <a:t>nepříznivé povětrnostní vlivy nebo živelné události; a nebyl-li převeden na jinou práci</a:t>
            </a:r>
          </a:p>
          <a:p>
            <a:pPr marL="914400" lvl="2" indent="0">
              <a:buNone/>
            </a:pPr>
            <a:endParaRPr lang="cs-CZ" dirty="0"/>
          </a:p>
          <a:p>
            <a:r>
              <a:rPr lang="cs-CZ" dirty="0"/>
              <a:t>jiné překážky v práci na straně zaměstnavatele (ve výši průměrného výdělku)</a:t>
            </a:r>
          </a:p>
          <a:p>
            <a:pPr lvl="2"/>
            <a:r>
              <a:rPr lang="cs-CZ" dirty="0"/>
              <a:t>např. zaměstnavatel nemůže přidělovat zaměstnanci práci v rozsahu týdenní pracovní doby z důvodu dočasného omezení odbytu jeho výrobků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0026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na závěr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3073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2" y="1628775"/>
            <a:ext cx="44668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2660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7" y="2467769"/>
            <a:ext cx="60674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18087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2505869"/>
            <a:ext cx="58769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0478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2" y="2972594"/>
            <a:ext cx="57054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7693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KONEC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2EB0C9-C228-4168-B527-02D5D116B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70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30"/>
  <p:tag name="ARS_SLIDE_PARTICIPANTNUM" val="3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F5F04DBBFBBB4CB25CD168A9BB118E" ma:contentTypeVersion="2" ma:contentTypeDescription="Vytvoří nový dokument" ma:contentTypeScope="" ma:versionID="1af4da90f3adddca779843ca5b55a313">
  <xsd:schema xmlns:xsd="http://www.w3.org/2001/XMLSchema" xmlns:xs="http://www.w3.org/2001/XMLSchema" xmlns:p="http://schemas.microsoft.com/office/2006/metadata/properties" xmlns:ns2="99cd793c-f4fb-482a-b9a0-c60adb87adea" targetNamespace="http://schemas.microsoft.com/office/2006/metadata/properties" ma:root="true" ma:fieldsID="84498529ed87b677d0ac82c7e4d397b2" ns2:_="">
    <xsd:import namespace="99cd793c-f4fb-482a-b9a0-c60adb87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793c-f4fb-482a-b9a0-c60adb87a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851914-28AD-4BB7-B0A6-B333B3811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76190D-22DE-472B-8EC9-101A0157D5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d793c-f4fb-482a-b9a0-c60adb87a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CB7AC0-7AE6-47DB-A812-5B7C6D88000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7144</Words>
  <Application>Microsoft Office PowerPoint</Application>
  <PresentationFormat>Předvádění na obrazovce (4:3)</PresentationFormat>
  <Paragraphs>983</Paragraphs>
  <Slides>96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2" baseType="lpstr">
      <vt:lpstr>Arial</vt:lpstr>
      <vt:lpstr>Calibri</vt:lpstr>
      <vt:lpstr>Corbel</vt:lpstr>
      <vt:lpstr>Times New Roman</vt:lpstr>
      <vt:lpstr>Wingdings</vt:lpstr>
      <vt:lpstr>DesignTemplate</vt:lpstr>
      <vt:lpstr>Pracovní právo</vt:lpstr>
      <vt:lpstr>Prameny pracovního práva</vt:lpstr>
      <vt:lpstr>Listina základních práv a svobod</vt:lpstr>
      <vt:lpstr>Personální politika</vt:lpstr>
      <vt:lpstr>Před uzavřením smlouvy</vt:lpstr>
      <vt:lpstr>Pracovní poměr</vt:lpstr>
      <vt:lpstr>Pracovní smlouva - náležitosti</vt:lpstr>
      <vt:lpstr>Pracovní smlouva - forma</vt:lpstr>
      <vt:lpstr>Pracovní smlouva – zkušební doba</vt:lpstr>
      <vt:lpstr>Vstupní lékařská prohlídka</vt:lpstr>
      <vt:lpstr>Informování o obsahu pracovního poměru</vt:lpstr>
      <vt:lpstr>Odpovědnost za svěřené hodnoty a odpovědnost za svěřené věci</vt:lpstr>
      <vt:lpstr>Povinnosti vyplývající z PP</vt:lpstr>
      <vt:lpstr>Změny pracovního poměru</vt:lpstr>
      <vt:lpstr>Převedení na jinou práci</vt:lpstr>
      <vt:lpstr>Převedení na jinou práci</vt:lpstr>
      <vt:lpstr> Pracovní cesta</vt:lpstr>
      <vt:lpstr> Přeložení</vt:lpstr>
      <vt:lpstr> Dočasné přidělení</vt:lpstr>
      <vt:lpstr> Dočasné přidělení podle zákona 96/2004 Sb.</vt:lpstr>
      <vt:lpstr> Společné pro změny PP</vt:lpstr>
      <vt:lpstr>Smlouva na dobu určitou</vt:lpstr>
      <vt:lpstr>Skončení pracovního poměru</vt:lpstr>
      <vt:lpstr>Skončení pracovního poměru</vt:lpstr>
      <vt:lpstr>Dohoda</vt:lpstr>
      <vt:lpstr>VÝPOVĚĎ</vt:lpstr>
      <vt:lpstr>Výpovědní doba</vt:lpstr>
      <vt:lpstr>Výpověď daná zaměstnavatelem</vt:lpstr>
      <vt:lpstr>Výpověď z organizačních důvodů</vt:lpstr>
      <vt:lpstr>Výpověď pro nadbytečnost</vt:lpstr>
      <vt:lpstr>Výpověď z důvodu nesplňování předpokladů nebo požadavků pro výkon práce [§ 52 písm. f)]</vt:lpstr>
      <vt:lpstr>Výpověď z důvodu porušování povinnosti vyplývající z právních předpisů vztahujících se k zaměstnancem vykonávané práci a z důvodů pro okamžité zrušení pracovního poměru [§ 52 písm. g)]</vt:lpstr>
      <vt:lpstr>Stupeň intenzity porušení povinností zaměstnanců</vt:lpstr>
      <vt:lpstr>Výpověď z důvodu porušení stanoveného režimu dočasně práce neschopného pojištěnce podle zákona o nemocenském pojištění [§ 52 písm. h)]</vt:lpstr>
      <vt:lpstr>Zákaz výpovědi dané zaměstnavatelem</vt:lpstr>
      <vt:lpstr>Zákaz výpovědi dané zaměstnavatelem</vt:lpstr>
      <vt:lpstr>Zákaz výpovědi dané zaměstnavatelem - výjimky</vt:lpstr>
      <vt:lpstr>Okamžité zrušení PP zaměstnavatelem</vt:lpstr>
      <vt:lpstr>Okamžité zrušení PP zaměstnancem</vt:lpstr>
      <vt:lpstr> Skončení pracovního poměru na dobu určitou</vt:lpstr>
      <vt:lpstr>  Zrušení pracovního poměru ve zkušební době</vt:lpstr>
      <vt:lpstr>  Odstupné</vt:lpstr>
      <vt:lpstr>   Neplatné rozvázání pracovního poměru</vt:lpstr>
      <vt:lpstr>   Neplatné rozvázání pracovního poměru</vt:lpstr>
      <vt:lpstr>   Neplatné rozvázání pracovního poměru zaměstnancem</vt:lpstr>
      <vt:lpstr>   Neplatné rozvázání pracovního poměru zaměstnancem</vt:lpstr>
      <vt:lpstr>   Místo vedoucího zaměstnance</vt:lpstr>
      <vt:lpstr>Alternativy</vt:lpstr>
      <vt:lpstr>   Dohody o pracích konaných mimo pracovní poměr</vt:lpstr>
      <vt:lpstr>Dohody mimo pracovní poměr </vt:lpstr>
      <vt:lpstr>   OPAKOVÁNÍ NA ZÁVĚR</vt:lpstr>
      <vt:lpstr>   OPAKOVÁNÍ NA ZÁVĚR</vt:lpstr>
      <vt:lpstr>   OPAKOVÁNÍ NA ZÁVĚR</vt:lpstr>
      <vt:lpstr>Pracovní právo</vt:lpstr>
      <vt:lpstr>Pokyny Zaměstnavatele</vt:lpstr>
      <vt:lpstr>Vnitřní předpis</vt:lpstr>
      <vt:lpstr>Pracovní řád</vt:lpstr>
      <vt:lpstr>Osobní spis</vt:lpstr>
      <vt:lpstr>Kolektivní smlouva</vt:lpstr>
      <vt:lpstr>Odborová organizace</vt:lpstr>
      <vt:lpstr>Time management</vt:lpstr>
      <vt:lpstr>Pojmy</vt:lpstr>
      <vt:lpstr>Pracovní doba</vt:lpstr>
      <vt:lpstr>Pracovní doba</vt:lpstr>
      <vt:lpstr>Pružné rozvržení pracovní doby</vt:lpstr>
      <vt:lpstr>Konto pracovní doby</vt:lpstr>
      <vt:lpstr>Přestávka v práci</vt:lpstr>
      <vt:lpstr>Doba odpočinku</vt:lpstr>
      <vt:lpstr>Dny pracovního klidu</vt:lpstr>
      <vt:lpstr>Práce přesčas</vt:lpstr>
      <vt:lpstr>Noční práce</vt:lpstr>
      <vt:lpstr>Noční práce</vt:lpstr>
      <vt:lpstr>Pracovní pohotovost</vt:lpstr>
      <vt:lpstr>Odměňování za práci</vt:lpstr>
      <vt:lpstr>Obecná pravidla</vt:lpstr>
      <vt:lpstr>Minimální mzda</vt:lpstr>
      <vt:lpstr>Zaručená mzda</vt:lpstr>
      <vt:lpstr>Zaručená mzda - příklad</vt:lpstr>
      <vt:lpstr>Mzda</vt:lpstr>
      <vt:lpstr>Plat</vt:lpstr>
      <vt:lpstr>Plat - příklad</vt:lpstr>
      <vt:lpstr>Mzda i plat</vt:lpstr>
      <vt:lpstr>Příplatky</vt:lpstr>
      <vt:lpstr>Dovolená</vt:lpstr>
      <vt:lpstr>Překážky v práci</vt:lpstr>
      <vt:lpstr>Překážky v práci</vt:lpstr>
      <vt:lpstr>Na straně zaměstnance</vt:lpstr>
      <vt:lpstr>Jiné důležité překážky v práci</vt:lpstr>
      <vt:lpstr>Na straně zaměstnance</vt:lpstr>
      <vt:lpstr>Na straně zaměstnavatele</vt:lpstr>
      <vt:lpstr>Opakování na závěr</vt:lpstr>
      <vt:lpstr>OPAKOVÁNÍ</vt:lpstr>
      <vt:lpstr>OPAKOVÁNÍ</vt:lpstr>
      <vt:lpstr>OPAKOVÁNÍ</vt:lpstr>
      <vt:lpstr>OPAKOVÁNÍ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2019-09-10T06:48:14Z</dcterms:created>
  <dcterms:modified xsi:type="dcterms:W3CDTF">2021-12-12T12:54:26Z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  <property fmtid="{D5CDD505-2E9C-101B-9397-08002B2CF9AE}" pid="3" name="ContentTypeId">
    <vt:lpwstr>0x010100FBF5F04DBBFBBB4CB25CD168A9BB118E</vt:lpwstr>
  </property>
</Properties>
</file>