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309" r:id="rId4"/>
    <p:sldId id="340" r:id="rId5"/>
    <p:sldId id="341" r:id="rId6"/>
    <p:sldId id="320" r:id="rId7"/>
    <p:sldId id="310" r:id="rId8"/>
    <p:sldId id="311" r:id="rId9"/>
    <p:sldId id="342" r:id="rId10"/>
    <p:sldId id="343" r:id="rId11"/>
    <p:sldId id="312" r:id="rId12"/>
    <p:sldId id="344" r:id="rId13"/>
    <p:sldId id="314" r:id="rId14"/>
    <p:sldId id="331" r:id="rId15"/>
    <p:sldId id="332" r:id="rId16"/>
    <p:sldId id="313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15" r:id="rId26"/>
    <p:sldId id="329" r:id="rId27"/>
    <p:sldId id="330" r:id="rId28"/>
    <p:sldId id="316" r:id="rId29"/>
    <p:sldId id="333" r:id="rId30"/>
    <p:sldId id="317" r:id="rId31"/>
    <p:sldId id="334" r:id="rId32"/>
    <p:sldId id="335" r:id="rId33"/>
    <p:sldId id="336" r:id="rId34"/>
    <p:sldId id="337" r:id="rId35"/>
    <p:sldId id="338" r:id="rId36"/>
    <p:sldId id="339" r:id="rId37"/>
    <p:sldId id="345" r:id="rId38"/>
    <p:sldId id="346" r:id="rId39"/>
    <p:sldId id="347" r:id="rId40"/>
    <p:sldId id="307" r:id="rId41"/>
    <p:sldId id="348" r:id="rId42"/>
    <p:sldId id="349" r:id="rId43"/>
    <p:sldId id="350" r:id="rId44"/>
    <p:sldId id="351" r:id="rId45"/>
    <p:sldId id="352" r:id="rId46"/>
    <p:sldId id="353" r:id="rId47"/>
    <p:sldId id="318" r:id="rId48"/>
    <p:sldId id="319" r:id="rId49"/>
    <p:sldId id="354" r:id="rId50"/>
    <p:sldId id="355" r:id="rId51"/>
    <p:sldId id="356" r:id="rId52"/>
    <p:sldId id="357" r:id="rId53"/>
    <p:sldId id="358" r:id="rId54"/>
    <p:sldId id="359" r:id="rId55"/>
    <p:sldId id="360" r:id="rId56"/>
    <p:sldId id="361" r:id="rId57"/>
    <p:sldId id="362" r:id="rId58"/>
    <p:sldId id="363" r:id="rId59"/>
    <p:sldId id="364" r:id="rId60"/>
    <p:sldId id="365" r:id="rId61"/>
    <p:sldId id="366" r:id="rId62"/>
    <p:sldId id="367" r:id="rId63"/>
    <p:sldId id="374" r:id="rId64"/>
    <p:sldId id="375" r:id="rId65"/>
    <p:sldId id="376" r:id="rId66"/>
    <p:sldId id="377" r:id="rId67"/>
    <p:sldId id="378" r:id="rId68"/>
  </p:sldIdLst>
  <p:sldSz cx="12192000" cy="6858000"/>
  <p:notesSz cx="6858000" cy="9144000"/>
  <p:custDataLst>
    <p:tags r:id="rId69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96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4735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1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8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25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19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83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22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EA1C9-6DB5-4336-BC76-A349C8625767}" type="datetimeFigureOut">
              <a:rPr lang="cs-CZ" smtClean="0"/>
              <a:t>10.11.2021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A957-159D-4D66-888C-128E1F0195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0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SQB_cL1Fuo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8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Sociologie medicíny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r>
              <a:rPr lang="cs-CZ" sz="2000" dirty="0">
                <a:latin typeface="Segoe UI Semibold" pitchFamily="34" charset="0"/>
              </a:rPr>
              <a:t>(Všeobecné ošetřovatelky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925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hodnoty vznikly na základě statistické analýzy dat, často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špatných populacích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 zohlednění individuálních odlišností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Příklad: BMI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1830-1850 (nižší tělesná výška, jiný životní styl)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zejména muži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dospělí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Evropané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723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Statistika +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Rozvoj technologií po 2. světové válce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Zlevnění přístrojů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Možnost snadno, rychle a levně měřit různé technické charakteristiky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565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Statistika + technologie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Rozvoj technologií po 2. světové válce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Zlevnění přístrojů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Možnost snadno, rychle a levně měřit různé technické charakteristiky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Neléčí se akutní choroba, sleduje se rizikový faktor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Rizikový faktor sám o sobě není nemoc (?)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a nemusí vést k propuknutí nemoci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(efekt bílého pláště při měření krevního tlaku)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128732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60.-70. let lékař nezpochybnitelnou autoritou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5562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Co se stalo potom?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krize vědecké autority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rozvoj techniky, dostupnost diagnostiky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příklon k řešení rizik místo léčení nemocí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nárůst soudních sporů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dostupnost informací, alternativ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7168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Konec zlaté éry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převzal zodpovědnost za své zdraví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Sám se neustále pozoruje, sleduje příznaky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Přestává být pasivním konzumentem péče, chce možnost poučené volby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Zvažuje alternativy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824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58000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(Pacienti)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2498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Kdo jsou hlavní hráči v medicíně?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Lékaři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Zdravotníci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Pacienti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Nemocnice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Pojišťovny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Farmaceutické firmy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957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441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nám je dobrá medicína?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956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1897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Moc, bezmoc, autorita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Nerovnost na několika úrovních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různými institucemi (MZ, ZP,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stejnými institucemi (FN, okresní nemocnice)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instituce (chirurgie, interna, ARO…)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 lidmi (lékař, sestra, pacient)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Uvnitř profesí (věk, gender, vzdělání)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3475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11306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Musí mít zdravotník „navrch“?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Odstup od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Poslušnost pacienta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Zdroje moci: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povolání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Zdravotník má, co pacient potřebuje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Pacient si nedokáže pomoci sám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Důvěra ve schopnost pomoci</a:t>
            </a: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1"/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78271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23995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6826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Privilegia zdravotníka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pacienta zpovídat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provádět intimní doteky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Může se s pacientem dostávat do citlivých a zahanbujících situací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Přitom ale musí udržovat roli zdravotníka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5564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 Royal Highness The Duchess of Cambridge was safely delivered of a son at 4.24pm.</a:t>
            </a:r>
            <a:endParaRPr lang="cs-CZ" dirty="0"/>
          </a:p>
          <a:p>
            <a:r>
              <a:rPr lang="cs-CZ" dirty="0"/>
              <a:t>Její královská výsost, Vévodkyně z Cambridge, byla bezpečně odrozena o syna ve 4.24.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01244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Ukradený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vlastně rodí?</a:t>
            </a:r>
          </a:p>
          <a:p>
            <a:r>
              <a:rPr lang="cs-CZ" dirty="0"/>
              <a:t>Kdo má za porod zodpovědnost?</a:t>
            </a:r>
          </a:p>
          <a:p>
            <a:r>
              <a:rPr lang="cs-CZ" dirty="0"/>
              <a:t>Kdo je v centru pozornosti?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804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77319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rizika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Černobyl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Skleníkové plyny</a:t>
            </a:r>
          </a:p>
          <a:p>
            <a:pPr lvl="1"/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vod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13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99006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Ulrich Beck (1986)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Věda a technika produkuje rizik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A sama umí mnohá rizika zvládat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Rizika jsou ale všudypřítomná a nelze se z nich vykoupit jako dřív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Znečištění vzduchu se před vysokou zdí nezastaví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5467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86375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8559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Riziková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Klesá autorita vědeckého poznání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každý problém lze najít vědeckou studii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spíše více rozporujících si studií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vymýtilo choroby</a:t>
            </a:r>
          </a:p>
          <a:p>
            <a:pPr marL="725488" lvl="1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Očkování způsobuje autismus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Problematika mezních hodnot</a:t>
            </a:r>
          </a:p>
          <a:p>
            <a:pPr marL="725488" lvl="1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116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063117F2-2389-43F7-978F-EA0F49B16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006" y="277484"/>
            <a:ext cx="1277115" cy="982982"/>
          </a:xfrm>
          <a:prstGeom prst="rect">
            <a:avLst/>
          </a:prstGeom>
        </p:spPr>
      </p:pic>
      <p:cxnSp>
        <p:nvCxnSpPr>
          <p:cNvPr id="5" name="Přímá spojnice 4"/>
          <p:cNvCxnSpPr/>
          <p:nvPr/>
        </p:nvCxnSpPr>
        <p:spPr>
          <a:xfrm flipV="1">
            <a:off x="0" y="1330036"/>
            <a:ext cx="12192000" cy="11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597650"/>
            <a:ext cx="12192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9" name="TextovéPole 1"/>
          <p:cNvSpPr txBox="1">
            <a:spLocks noChangeArrowheads="1"/>
          </p:cNvSpPr>
          <p:nvPr/>
        </p:nvSpPr>
        <p:spPr bwMode="auto">
          <a:xfrm>
            <a:off x="421645" y="1753986"/>
            <a:ext cx="11399053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600" b="1" dirty="0">
                <a:latin typeface="Segoe UI Semibold" pitchFamily="34" charset="0"/>
              </a:rPr>
              <a:t>Sociologie rodiny</a:t>
            </a:r>
          </a:p>
          <a:p>
            <a:r>
              <a:rPr lang="cs-CZ" sz="2400" b="1" dirty="0">
                <a:latin typeface="Segoe UI Semibold" pitchFamily="34" charset="0"/>
              </a:rPr>
              <a:t>Sociologie</a:t>
            </a:r>
          </a:p>
          <a:p>
            <a:r>
              <a:rPr lang="cs-CZ" sz="2000" dirty="0">
                <a:latin typeface="Segoe UI Semibold" pitchFamily="34" charset="0"/>
              </a:rPr>
              <a:t>(Porodní asistentky – PS)</a:t>
            </a:r>
          </a:p>
          <a:p>
            <a:r>
              <a:rPr lang="cs-CZ" sz="2000" dirty="0">
                <a:latin typeface="Segoe UI Semibold" pitchFamily="34" charset="0"/>
              </a:rPr>
              <a:t>(Zdravotničtí záchranáři – PS)</a:t>
            </a:r>
          </a:p>
          <a:p>
            <a:r>
              <a:rPr lang="cs-CZ" sz="2000" dirty="0">
                <a:latin typeface="Segoe UI Semibold" pitchFamily="34" charset="0"/>
              </a:rPr>
              <a:t>(Všeobecné ošetřovatelky – PS)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61375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</p:spTree>
    <p:custDataLst>
      <p:tags r:id="rId1"/>
    </p:custData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111399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ekonomické zabezpečení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emocionální zázemí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erotické vlastnictví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 čemu slouží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členům rodiny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reprodukce společnosti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socializace nových členů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zvyšování sociální stability</a:t>
            </a:r>
          </a:p>
        </p:txBody>
      </p:sp>
    </p:spTree>
    <p:custDataLst>
      <p:tags r:id="rId1"/>
    </p:custData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https://www.youtube.com/watch?v=hSQB_cL1Fuo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Kdo patří do rodiny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neúplná nukleární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neúplný manželský pár + děti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rozšířená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manželský pár + děti + další členové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singles</a:t>
            </a: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7245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reprodukční (sexuální) pár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760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širší rodinné vazby, tabu incestu (proč?)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28174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vlastníkem rodiny, do které patří žena, děti, čeleď/otroci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7377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medicíny ve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Léčení pacientů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nemocný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Rozhodování, kdo je kvalifikovaný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Stanovování norem, kdo je zdravý, co je správné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I nemedicínské problémy jsou pojímány medicínsky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(Bio)</a:t>
            </a:r>
            <a:r>
              <a:rPr lang="cs-CZ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medicinalizace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 života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178389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Nepožádáš manželky bližního svého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Aniž požádáš statku jeho.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51100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Nebudeš dychtit po domě svého bližního. 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10. Nebudeš dychtit po ženě svého bližního ani po jeho otroku nebo po jeho otrokyni ani po jeho býku ani po jeho oslu, vůbec po ničem, co patří tvému bližnímu.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6578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otec, matka, (děti)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vlastní domácnost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094721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„Tradiční“ rodina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pravěk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kmenové uspořádání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starověk, středověk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buržoazní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Neexistuje jediná správná forma rodinného soužití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84692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pPr>
              <a:buNone/>
            </a:pP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Rodiči domlouvané sňatky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Sňatek slouží k rozšíření majetku, utvrzení vazeb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„Chov dcer na výměnu“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5ECCD000-814D-4970-AA1C-7FA8B80BB8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290337"/>
            <a:ext cx="7318730" cy="5811071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29323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Ideál romantické lásky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Silná míra homogamie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270317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Sňatkový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moderní rodina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postmoderní rodina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Homogamie oslabuje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svazek na celý život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Rodina není jediná forma párového uspořádání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067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Spíše si vezmeme někoho, koho známe, kdo bydlí blízko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Oslabuje s rozvojem dopravy a mobility obyvatelstva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56674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Muž potřebuje čas na rozjezd kariéry, žení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se kolem 30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Žena je v té době ze zenitem plodnosti,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má muž možnost, vybírá „o něco 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mladší“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7138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Má symbolickou moc říct, co je norma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Odchylka od normy = nemoc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normálních hodnot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Tabulky normálního vývoje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116307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Etnická, rasová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Náboženská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21641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Homogamie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Geografická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Věková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Etnická, rasová, náboženská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Vzdělanostní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10x vyšší šance, že se vezmou vysokoškoláci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 VŠ: muž snese o stupeň méně vzdělanou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U SŠ: žena snese o stupeň méně vzdělaného</a:t>
            </a: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0484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39DF957-1296-4489-B721-70FF92530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34" y="-1755576"/>
            <a:ext cx="10874321" cy="7965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926127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Reprodukce nerovností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Kapitály (</a:t>
            </a:r>
            <a:r>
              <a:rPr lang="cs-CZ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Bourdieu</a:t>
            </a:r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Aspirace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Výchova</a:t>
            </a:r>
          </a:p>
          <a:p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dirty="0"/>
              <a:t>chytří si berou chytré, mají pak spolu chytré děti a ty děti chytře vychovávají</a:t>
            </a: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991618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manželé spolu nemusí žít a plnit „manželské povinnosti“</a:t>
            </a:r>
          </a:p>
          <a:p>
            <a:pPr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	manželství ale trvá, nelze uzavřít nové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Nutný dispenz papeže později biskupa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Do roku 1950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94494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Rozvod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rozvod „od stolu a od lože“</a:t>
            </a: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rozluka</a:t>
            </a:r>
          </a:p>
          <a:p>
            <a:pPr marL="0" indent="0"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civilní rozvod</a:t>
            </a: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Soud zkoumá (?) důvody rozvodu</a:t>
            </a: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0336048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1D3275-6A0C-4FA8-9E3A-7CDB14053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a připomínky?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47A915-DAD5-41A0-B7DF-A6619E5C9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							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				dosedel@fss.muni.cz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7789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Hegemonie medicíny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Terminátor: BMI 31 – obezita 1. stupně</a:t>
            </a:r>
          </a:p>
          <a:p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‘Terminator 2’ starring Arnold Schwarzenegger, Linda Hamilton and Robert Patrick, has made around Rs3-5 crore in gross domestic box office collections over its opening weekend across the country.">
            <a:extLst>
              <a:ext uri="{FF2B5EF4-FFF2-40B4-BE49-F238E27FC236}">
                <a16:creationId xmlns:a16="http://schemas.microsoft.com/office/drawing/2014/main" id="{0449954D-F820-4E92-9FBF-231E86A4DA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7" y="2914650"/>
            <a:ext cx="591502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102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2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Role statistiky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všechny děti chodit ve 12 měsících?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Musí mít všichni teplotu 36,6°?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Jaký je normální krevní tlak?</a:t>
            </a:r>
          </a:p>
          <a:p>
            <a:pPr marL="0" indent="0">
              <a:buNone/>
            </a:pPr>
            <a:endParaRPr lang="cs-CZ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Všechny hodnoty vznikly na základě statistické analýzy dat, často 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špatných populacích</a:t>
            </a:r>
          </a:p>
          <a:p>
            <a:r>
              <a:rPr lang="cs-CZ" dirty="0">
                <a:latin typeface="Segoe UI" pitchFamily="34" charset="0"/>
                <a:ea typeface="Segoe UI" pitchFamily="34" charset="0"/>
                <a:cs typeface="Segoe UI" pitchFamily="34" charset="0"/>
              </a:rPr>
              <a:t>bez zohlednění individuálních odlišností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1857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05-sociologie_mediciny a rodiny[20211110080929349]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1523</Words>
  <Application>Microsoft Office PowerPoint</Application>
  <PresentationFormat>Širokoúhlá obrazovka</PresentationFormat>
  <Paragraphs>359</Paragraphs>
  <Slides>67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4" baseType="lpstr">
      <vt:lpstr>Arial</vt:lpstr>
      <vt:lpstr>Calibri</vt:lpstr>
      <vt:lpstr>Calibri Light</vt:lpstr>
      <vt:lpstr>Segoe UI</vt:lpstr>
      <vt:lpstr>Segoe UI Semibold</vt:lpstr>
      <vt:lpstr>Verdana</vt:lpstr>
      <vt:lpstr>Motiv Office</vt:lpstr>
      <vt:lpstr>Prezentace aplikace PowerPoint</vt:lpstr>
      <vt:lpstr>K čemu nám je dobrá medicína?</vt:lpstr>
      <vt:lpstr>Role medicíny ve společnosti</vt:lpstr>
      <vt:lpstr>Role medicíny ve společnosti</vt:lpstr>
      <vt:lpstr>Role medicíny ve společnosti</vt:lpstr>
      <vt:lpstr>Hegemonie medicíny</vt:lpstr>
      <vt:lpstr>Hegemonie medicíny</vt:lpstr>
      <vt:lpstr>Role statistiky</vt:lpstr>
      <vt:lpstr>Role statistiky</vt:lpstr>
      <vt:lpstr>Role statistiky</vt:lpstr>
      <vt:lpstr>Statistika + technologie</vt:lpstr>
      <vt:lpstr>Statistika + technologie</vt:lpstr>
      <vt:lpstr>Konec zlaté éry</vt:lpstr>
      <vt:lpstr>Konec zlaté éry</vt:lpstr>
      <vt:lpstr>Konec zlaté éry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Moc, bezmoc, autorita</vt:lpstr>
      <vt:lpstr>Musí mít zdravotník „navrch“?</vt:lpstr>
      <vt:lpstr>Musí mít zdravotník „navrch“?</vt:lpstr>
      <vt:lpstr>Privilegia zdravotníka</vt:lpstr>
      <vt:lpstr>Privilegia zdravotníka</vt:lpstr>
      <vt:lpstr>Privilegia zdravotníka</vt:lpstr>
      <vt:lpstr>Ukradený porod</vt:lpstr>
      <vt:lpstr>Ukradený porod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Riziková společnost</vt:lpstr>
      <vt:lpstr>Prezentace aplikace PowerPoint</vt:lpstr>
      <vt:lpstr>K čemu slouží rodina</vt:lpstr>
      <vt:lpstr>K čemu slouží rodina</vt:lpstr>
      <vt:lpstr>K čemu slouží rodina</vt:lpstr>
      <vt:lpstr>K čemu slouží rodina</vt:lpstr>
      <vt:lpstr>Kdo patří do rodiny</vt:lpstr>
      <vt:lpstr>Kdo patří do rodiny</vt:lpstr>
      <vt:lpstr>Kdo patří do rodiny</vt:lpstr>
      <vt:lpstr>Kdo patří do rodiny</vt:lpstr>
      <vt:lpstr>Kdo patří do rodiny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„Tradiční“ rodina</vt:lpstr>
      <vt:lpstr>Sňatkový trh</vt:lpstr>
      <vt:lpstr>Sňatkový trh</vt:lpstr>
      <vt:lpstr>Sňatkový trh</vt:lpstr>
      <vt:lpstr>Sňatkový trh</vt:lpstr>
      <vt:lpstr>Homogamie</vt:lpstr>
      <vt:lpstr>Homogamie</vt:lpstr>
      <vt:lpstr>Homogamie</vt:lpstr>
      <vt:lpstr>Homogamie</vt:lpstr>
      <vt:lpstr>Prezentace aplikace PowerPoint</vt:lpstr>
      <vt:lpstr>Reprodukce nerovností</vt:lpstr>
      <vt:lpstr>Rozvod</vt:lpstr>
      <vt:lpstr>Rozvod</vt:lpstr>
      <vt:lpstr>Rozvod</vt:lpstr>
      <vt:lpstr>Dotazy a připomínky?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Doseděl</dc:creator>
  <cp:lastModifiedBy>Jiří Šišma</cp:lastModifiedBy>
  <cp:revision>50</cp:revision>
  <dcterms:created xsi:type="dcterms:W3CDTF">2020-08-19T14:50:42Z</dcterms:created>
  <dcterms:modified xsi:type="dcterms:W3CDTF">2021-11-10T07:11:43Z</dcterms:modified>
</cp:coreProperties>
</file>