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316" r:id="rId2"/>
    <p:sldId id="410" r:id="rId3"/>
    <p:sldId id="314" r:id="rId4"/>
    <p:sldId id="318" r:id="rId5"/>
    <p:sldId id="303" r:id="rId6"/>
    <p:sldId id="411" r:id="rId7"/>
    <p:sldId id="412" r:id="rId8"/>
    <p:sldId id="308" r:id="rId9"/>
    <p:sldId id="413" r:id="rId10"/>
    <p:sldId id="324" r:id="rId11"/>
    <p:sldId id="414" r:id="rId12"/>
    <p:sldId id="323" r:id="rId13"/>
    <p:sldId id="325" r:id="rId14"/>
    <p:sldId id="400" r:id="rId15"/>
    <p:sldId id="401" r:id="rId16"/>
    <p:sldId id="317" r:id="rId17"/>
    <p:sldId id="320" r:id="rId18"/>
    <p:sldId id="416" r:id="rId19"/>
    <p:sldId id="326" r:id="rId20"/>
    <p:sldId id="328" r:id="rId21"/>
    <p:sldId id="327" r:id="rId22"/>
    <p:sldId id="329" r:id="rId23"/>
    <p:sldId id="331" r:id="rId24"/>
    <p:sldId id="330" r:id="rId25"/>
    <p:sldId id="333" r:id="rId26"/>
    <p:sldId id="334" r:id="rId27"/>
    <p:sldId id="336" r:id="rId28"/>
    <p:sldId id="338" r:id="rId29"/>
    <p:sldId id="337" r:id="rId30"/>
    <p:sldId id="335" r:id="rId31"/>
    <p:sldId id="319" r:id="rId32"/>
    <p:sldId id="339" r:id="rId33"/>
    <p:sldId id="398" r:id="rId34"/>
    <p:sldId id="399" r:id="rId35"/>
    <p:sldId id="417" r:id="rId36"/>
    <p:sldId id="388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B3CD-135E-4BA5-95BC-00EB85AD380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64FE7EE-D14F-469F-A874-7BFED93F944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Popisné pozorování</a:t>
          </a:r>
        </a:p>
      </dgm:t>
    </dgm:pt>
    <dgm:pt modelId="{030DF9DD-6E6B-4FCC-AF0D-B82D2C956CD9}" type="parTrans" cxnId="{FCB89D4F-F245-4A94-8F73-D00F3452F71F}">
      <dgm:prSet/>
      <dgm:spPr/>
      <dgm:t>
        <a:bodyPr/>
        <a:lstStyle/>
        <a:p>
          <a:endParaRPr lang="cs-CZ"/>
        </a:p>
      </dgm:t>
    </dgm:pt>
    <dgm:pt modelId="{CFEC0F21-F56C-4104-B68B-DD9F01FDE564}" type="sibTrans" cxnId="{FCB89D4F-F245-4A94-8F73-D00F3452F71F}">
      <dgm:prSet/>
      <dgm:spPr/>
      <dgm:t>
        <a:bodyPr/>
        <a:lstStyle/>
        <a:p>
          <a:endParaRPr lang="cs-CZ"/>
        </a:p>
      </dgm:t>
    </dgm:pt>
    <dgm:pt modelId="{CFA9ECEA-8651-4034-B684-8447FDB9D6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Fokusované pozorování</a:t>
          </a:r>
        </a:p>
      </dgm:t>
    </dgm:pt>
    <dgm:pt modelId="{8DF46CC9-A81E-4057-AF75-3CC6D1373D37}" type="parTrans" cxnId="{D5C8CCAD-1BAC-4F19-BBEB-4A71F719F065}">
      <dgm:prSet/>
      <dgm:spPr/>
      <dgm:t>
        <a:bodyPr/>
        <a:lstStyle/>
        <a:p>
          <a:endParaRPr lang="cs-CZ"/>
        </a:p>
      </dgm:t>
    </dgm:pt>
    <dgm:pt modelId="{DD74F373-6E1B-4932-84EB-925304541F6B}" type="sibTrans" cxnId="{D5C8CCAD-1BAC-4F19-BBEB-4A71F719F065}">
      <dgm:prSet/>
      <dgm:spPr/>
      <dgm:t>
        <a:bodyPr/>
        <a:lstStyle/>
        <a:p>
          <a:endParaRPr lang="cs-CZ"/>
        </a:p>
      </dgm:t>
    </dgm:pt>
    <dgm:pt modelId="{9FF26D59-E904-4E5C-A021-2BDC469291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200" dirty="0"/>
            <a:t>Selektivní pozorování</a:t>
          </a:r>
        </a:p>
      </dgm:t>
    </dgm:pt>
    <dgm:pt modelId="{1051B002-2FC2-47FC-BE43-6AFFCB8F731E}" type="parTrans" cxnId="{14F6CF50-3E8D-4147-BDF4-2B415A4DAF80}">
      <dgm:prSet/>
      <dgm:spPr/>
      <dgm:t>
        <a:bodyPr/>
        <a:lstStyle/>
        <a:p>
          <a:endParaRPr lang="cs-CZ"/>
        </a:p>
      </dgm:t>
    </dgm:pt>
    <dgm:pt modelId="{DA535D17-BC6E-4EF4-AE77-E7D978687DE4}" type="sibTrans" cxnId="{14F6CF50-3E8D-4147-BDF4-2B415A4DAF80}">
      <dgm:prSet/>
      <dgm:spPr/>
      <dgm:t>
        <a:bodyPr/>
        <a:lstStyle/>
        <a:p>
          <a:endParaRPr lang="cs-CZ"/>
        </a:p>
      </dgm:t>
    </dgm:pt>
    <dgm:pt modelId="{43DC0DE5-DA06-414D-AA33-2F12768ED29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gm:t>
    </dgm:pt>
    <dgm:pt modelId="{85BAC7E9-6C5F-4C82-B667-D63A8EAC8A25}" type="parTrans" cxnId="{6209E6D3-0F5E-447D-9047-93A3472E6335}">
      <dgm:prSet/>
      <dgm:spPr/>
      <dgm:t>
        <a:bodyPr/>
        <a:lstStyle/>
        <a:p>
          <a:endParaRPr lang="cs-CZ"/>
        </a:p>
      </dgm:t>
    </dgm:pt>
    <dgm:pt modelId="{DE6E943C-4BC4-4645-82E8-1DB7BD980D55}" type="sibTrans" cxnId="{6209E6D3-0F5E-447D-9047-93A3472E6335}">
      <dgm:prSet/>
      <dgm:spPr/>
      <dgm:t>
        <a:bodyPr/>
        <a:lstStyle/>
        <a:p>
          <a:endParaRPr lang="cs-CZ"/>
        </a:p>
      </dgm:t>
    </dgm:pt>
    <dgm:pt modelId="{34E09E47-01D2-4C0F-BF2D-1157D2BF3F49}" type="pres">
      <dgm:prSet presAssocID="{CE69B3CD-135E-4BA5-95BC-00EB85AD380A}" presName="Name0" presStyleCnt="0">
        <dgm:presLayoutVars>
          <dgm:chMax val="4"/>
          <dgm:resizeHandles val="exact"/>
        </dgm:presLayoutVars>
      </dgm:prSet>
      <dgm:spPr/>
    </dgm:pt>
    <dgm:pt modelId="{3D703477-B966-40DB-83A5-477CBD37AB34}" type="pres">
      <dgm:prSet presAssocID="{CE69B3CD-135E-4BA5-95BC-00EB85AD380A}" presName="ellipse" presStyleLbl="trBgShp" presStyleIdx="0" presStyleCnt="1" custLinFactNeighborX="-36275" custLinFactNeighborY="-3414"/>
      <dgm:spPr>
        <a:scene3d>
          <a:camera prst="orthographicFront"/>
          <a:lightRig rig="threePt" dir="t"/>
        </a:scene3d>
        <a:sp3d>
          <a:bevelT/>
        </a:sp3d>
      </dgm:spPr>
    </dgm:pt>
    <dgm:pt modelId="{CEB522AA-692B-4C73-9495-0A7CF61F9501}" type="pres">
      <dgm:prSet presAssocID="{CE69B3CD-135E-4BA5-95BC-00EB85AD380A}" presName="arrow1" presStyleLbl="fgShp" presStyleIdx="0" presStyleCnt="1" custLinFactX="-77505" custLinFactNeighborX="-100000" custLinFactNeighborY="70911"/>
      <dgm:spPr>
        <a:scene3d>
          <a:camera prst="orthographicFront"/>
          <a:lightRig rig="threePt" dir="t"/>
        </a:scene3d>
        <a:sp3d>
          <a:bevelT/>
        </a:sp3d>
      </dgm:spPr>
    </dgm:pt>
    <dgm:pt modelId="{459C1DD3-F656-42F6-A52A-716B545A9639}" type="pres">
      <dgm:prSet presAssocID="{CE69B3CD-135E-4BA5-95BC-00EB85AD380A}" presName="rectangle" presStyleLbl="revTx" presStyleIdx="0" presStyleCnt="1" custScaleY="59116" custLinFactNeighborX="-37397" custLinFactNeighborY="-1332">
        <dgm:presLayoutVars>
          <dgm:bulletEnabled val="1"/>
        </dgm:presLayoutVars>
      </dgm:prSet>
      <dgm:spPr/>
    </dgm:pt>
    <dgm:pt modelId="{F3C2A131-38F2-4ADF-A315-D509E1D15E49}" type="pres">
      <dgm:prSet presAssocID="{CFA9ECEA-8651-4034-B684-8447FDB9D6BC}" presName="item1" presStyleLbl="node1" presStyleIdx="0" presStyleCnt="3" custScaleX="114197" custScaleY="137800" custLinFactX="-19214" custLinFactNeighborX="-100000" custLinFactNeighborY="-28744">
        <dgm:presLayoutVars>
          <dgm:bulletEnabled val="1"/>
        </dgm:presLayoutVars>
      </dgm:prSet>
      <dgm:spPr/>
    </dgm:pt>
    <dgm:pt modelId="{0AC31C40-3341-4F9F-AAAC-93CFCD642CE6}" type="pres">
      <dgm:prSet presAssocID="{9FF26D59-E904-4E5C-A021-2BDC4692917C}" presName="item2" presStyleLbl="node1" presStyleIdx="1" presStyleCnt="3" custScaleX="151997" custScaleY="62201" custLinFactX="-24056" custLinFactNeighborX="-100000" custLinFactNeighborY="-28522">
        <dgm:presLayoutVars>
          <dgm:bulletEnabled val="1"/>
        </dgm:presLayoutVars>
      </dgm:prSet>
      <dgm:spPr/>
    </dgm:pt>
    <dgm:pt modelId="{068CE791-7691-4B60-99B2-41DDCC140FF0}" type="pres">
      <dgm:prSet presAssocID="{43DC0DE5-DA06-414D-AA33-2F12768ED299}" presName="item3" presStyleLbl="node1" presStyleIdx="2" presStyleCnt="3" custScaleX="164598" custScaleY="49601" custLinFactX="-44380" custLinFactNeighborX="-100000" custLinFactNeighborY="-42144">
        <dgm:presLayoutVars>
          <dgm:bulletEnabled val="1"/>
        </dgm:presLayoutVars>
      </dgm:prSet>
      <dgm:spPr/>
    </dgm:pt>
    <dgm:pt modelId="{E157330C-BA77-4CEE-9915-E326C269426B}" type="pres">
      <dgm:prSet presAssocID="{CE69B3CD-135E-4BA5-95BC-00EB85AD380A}" presName="funnel" presStyleLbl="trAlignAcc1" presStyleIdx="0" presStyleCnt="1" custScaleX="98448" custScaleY="112622" custLinFactNeighborX="-36490" custLinFactNeighborY="4794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FEBD23D-A443-493A-AD72-1429C6003BE2}" type="presOf" srcId="{A64FE7EE-D14F-469F-A874-7BFED93F944F}" destId="{068CE791-7691-4B60-99B2-41DDCC140FF0}" srcOrd="0" destOrd="0" presId="urn:microsoft.com/office/officeart/2005/8/layout/funnel1"/>
    <dgm:cxn modelId="{D4CF446E-423C-4716-8809-487DE00E90B9}" type="presOf" srcId="{CE69B3CD-135E-4BA5-95BC-00EB85AD380A}" destId="{34E09E47-01D2-4C0F-BF2D-1157D2BF3F49}" srcOrd="0" destOrd="0" presId="urn:microsoft.com/office/officeart/2005/8/layout/funnel1"/>
    <dgm:cxn modelId="{FCB89D4F-F245-4A94-8F73-D00F3452F71F}" srcId="{CE69B3CD-135E-4BA5-95BC-00EB85AD380A}" destId="{A64FE7EE-D14F-469F-A874-7BFED93F944F}" srcOrd="0" destOrd="0" parTransId="{030DF9DD-6E6B-4FCC-AF0D-B82D2C956CD9}" sibTransId="{CFEC0F21-F56C-4104-B68B-DD9F01FDE564}"/>
    <dgm:cxn modelId="{14F6CF50-3E8D-4147-BDF4-2B415A4DAF80}" srcId="{CE69B3CD-135E-4BA5-95BC-00EB85AD380A}" destId="{9FF26D59-E904-4E5C-A021-2BDC4692917C}" srcOrd="2" destOrd="0" parTransId="{1051B002-2FC2-47FC-BE43-6AFFCB8F731E}" sibTransId="{DA535D17-BC6E-4EF4-AE77-E7D978687DE4}"/>
    <dgm:cxn modelId="{374C4DA3-61AF-438E-8EFB-837DC3F15256}" type="presOf" srcId="{9FF26D59-E904-4E5C-A021-2BDC4692917C}" destId="{F3C2A131-38F2-4ADF-A315-D509E1D15E49}" srcOrd="0" destOrd="0" presId="urn:microsoft.com/office/officeart/2005/8/layout/funnel1"/>
    <dgm:cxn modelId="{D5C8CCAD-1BAC-4F19-BBEB-4A71F719F065}" srcId="{CE69B3CD-135E-4BA5-95BC-00EB85AD380A}" destId="{CFA9ECEA-8651-4034-B684-8447FDB9D6BC}" srcOrd="1" destOrd="0" parTransId="{8DF46CC9-A81E-4057-AF75-3CC6D1373D37}" sibTransId="{DD74F373-6E1B-4932-84EB-925304541F6B}"/>
    <dgm:cxn modelId="{565BDAC0-C91F-4979-8156-7C9A1EB7B419}" type="presOf" srcId="{43DC0DE5-DA06-414D-AA33-2F12768ED299}" destId="{459C1DD3-F656-42F6-A52A-716B545A9639}" srcOrd="0" destOrd="0" presId="urn:microsoft.com/office/officeart/2005/8/layout/funnel1"/>
    <dgm:cxn modelId="{CB922BD1-EE73-4876-8E18-C75F5D96B1C0}" type="presOf" srcId="{CFA9ECEA-8651-4034-B684-8447FDB9D6BC}" destId="{0AC31C40-3341-4F9F-AAAC-93CFCD642CE6}" srcOrd="0" destOrd="0" presId="urn:microsoft.com/office/officeart/2005/8/layout/funnel1"/>
    <dgm:cxn modelId="{6209E6D3-0F5E-447D-9047-93A3472E6335}" srcId="{CE69B3CD-135E-4BA5-95BC-00EB85AD380A}" destId="{43DC0DE5-DA06-414D-AA33-2F12768ED299}" srcOrd="3" destOrd="0" parTransId="{85BAC7E9-6C5F-4C82-B667-D63A8EAC8A25}" sibTransId="{DE6E943C-4BC4-4645-82E8-1DB7BD980D55}"/>
    <dgm:cxn modelId="{893CCD2D-6902-420A-8087-386CFAA64F4A}" type="presParOf" srcId="{34E09E47-01D2-4C0F-BF2D-1157D2BF3F49}" destId="{3D703477-B966-40DB-83A5-477CBD37AB34}" srcOrd="0" destOrd="0" presId="urn:microsoft.com/office/officeart/2005/8/layout/funnel1"/>
    <dgm:cxn modelId="{5018E4F4-2DF0-4EEC-9D12-49625152E8D6}" type="presParOf" srcId="{34E09E47-01D2-4C0F-BF2D-1157D2BF3F49}" destId="{CEB522AA-692B-4C73-9495-0A7CF61F9501}" srcOrd="1" destOrd="0" presId="urn:microsoft.com/office/officeart/2005/8/layout/funnel1"/>
    <dgm:cxn modelId="{607ED399-A2CD-463B-936D-03ADEDA8EFE7}" type="presParOf" srcId="{34E09E47-01D2-4C0F-BF2D-1157D2BF3F49}" destId="{459C1DD3-F656-42F6-A52A-716B545A9639}" srcOrd="2" destOrd="0" presId="urn:microsoft.com/office/officeart/2005/8/layout/funnel1"/>
    <dgm:cxn modelId="{06CA70C0-D1EC-42F1-BBAE-FE0493080967}" type="presParOf" srcId="{34E09E47-01D2-4C0F-BF2D-1157D2BF3F49}" destId="{F3C2A131-38F2-4ADF-A315-D509E1D15E49}" srcOrd="3" destOrd="0" presId="urn:microsoft.com/office/officeart/2005/8/layout/funnel1"/>
    <dgm:cxn modelId="{095D411F-CEEC-45CD-B632-AFF7AE5EACC5}" type="presParOf" srcId="{34E09E47-01D2-4C0F-BF2D-1157D2BF3F49}" destId="{0AC31C40-3341-4F9F-AAAC-93CFCD642CE6}" srcOrd="4" destOrd="0" presId="urn:microsoft.com/office/officeart/2005/8/layout/funnel1"/>
    <dgm:cxn modelId="{1BEBCEEA-C32F-4374-AFC6-78630EF85D2E}" type="presParOf" srcId="{34E09E47-01D2-4C0F-BF2D-1157D2BF3F49}" destId="{068CE791-7691-4B60-99B2-41DDCC140FF0}" srcOrd="5" destOrd="0" presId="urn:microsoft.com/office/officeart/2005/8/layout/funnel1"/>
    <dgm:cxn modelId="{2231BEAB-6180-4EB0-AF0E-AF555B9C02C4}" type="presParOf" srcId="{34E09E47-01D2-4C0F-BF2D-1157D2BF3F49}" destId="{E157330C-BA77-4CEE-9915-E326C26942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3477-B966-40DB-83A5-477CBD37AB34}">
      <dsp:nvSpPr>
        <dsp:cNvPr id="0" name=""/>
        <dsp:cNvSpPr/>
      </dsp:nvSpPr>
      <dsp:spPr>
        <a:xfrm>
          <a:off x="0" y="332921"/>
          <a:ext cx="3711599" cy="128898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2AA-692B-4C73-9495-0A7CF61F9501}">
      <dsp:nvSpPr>
        <dsp:cNvPr id="0" name=""/>
        <dsp:cNvSpPr/>
      </dsp:nvSpPr>
      <dsp:spPr>
        <a:xfrm>
          <a:off x="1411551" y="3859666"/>
          <a:ext cx="719302" cy="46035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C1DD3-F656-42F6-A52A-716B545A9639}">
      <dsp:nvSpPr>
        <dsp:cNvPr id="0" name=""/>
        <dsp:cNvSpPr/>
      </dsp:nvSpPr>
      <dsp:spPr>
        <a:xfrm>
          <a:off x="30487" y="4066458"/>
          <a:ext cx="3452650" cy="5102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sp:txBody>
      <dsp:txXfrm>
        <a:off x="30487" y="4066458"/>
        <a:ext cx="3452650" cy="510267"/>
      </dsp:txXfrm>
    </dsp:sp>
    <dsp:sp modelId="{F3C2A131-38F2-4ADF-A315-D509E1D15E49}">
      <dsp:nvSpPr>
        <dsp:cNvPr id="0" name=""/>
        <dsp:cNvSpPr/>
      </dsp:nvSpPr>
      <dsp:spPr>
        <a:xfrm>
          <a:off x="900433" y="1148600"/>
          <a:ext cx="1478558" cy="17841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Selektivní pozorování</a:t>
          </a:r>
        </a:p>
      </dsp:txBody>
      <dsp:txXfrm>
        <a:off x="1116963" y="1409884"/>
        <a:ext cx="1045498" cy="1261589"/>
      </dsp:txXfrm>
    </dsp:sp>
    <dsp:sp modelId="{0AC31C40-3341-4F9F-AAAC-93CFCD642CE6}">
      <dsp:nvSpPr>
        <dsp:cNvPr id="0" name=""/>
        <dsp:cNvSpPr/>
      </dsp:nvSpPr>
      <dsp:spPr>
        <a:xfrm>
          <a:off x="0" y="669536"/>
          <a:ext cx="1967971" cy="805343"/>
        </a:xfrm>
        <a:prstGeom prst="ellipse">
          <a:avLst/>
        </a:prstGeom>
        <a:solidFill>
          <a:schemeClr val="accent5">
            <a:hueOff val="8917956"/>
            <a:satOff val="0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Fokusované pozorování</a:t>
          </a:r>
        </a:p>
      </dsp:txBody>
      <dsp:txXfrm>
        <a:off x="288203" y="787476"/>
        <a:ext cx="1391565" cy="569463"/>
      </dsp:txXfrm>
    </dsp:sp>
    <dsp:sp modelId="{068CE791-7691-4B60-99B2-41DDCC140FF0}">
      <dsp:nvSpPr>
        <dsp:cNvPr id="0" name=""/>
        <dsp:cNvSpPr/>
      </dsp:nvSpPr>
      <dsp:spPr>
        <a:xfrm>
          <a:off x="645371" y="261694"/>
          <a:ext cx="2131122" cy="642205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Popisné pozorování</a:t>
          </a:r>
        </a:p>
      </dsp:txBody>
      <dsp:txXfrm>
        <a:off x="957467" y="355743"/>
        <a:ext cx="1506930" cy="454107"/>
      </dsp:txXfrm>
    </dsp:sp>
    <dsp:sp modelId="{E157330C-BA77-4CEE-9915-E326C269426B}">
      <dsp:nvSpPr>
        <dsp:cNvPr id="0" name=""/>
        <dsp:cNvSpPr/>
      </dsp:nvSpPr>
      <dsp:spPr>
        <a:xfrm>
          <a:off x="0" y="169796"/>
          <a:ext cx="3965576" cy="362921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7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4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eticka-komise/t1632" TargetMode="External"/><Relationship Id="rId2" Type="http://schemas.openxmlformats.org/officeDocument/2006/relationships/hyperlink" Target="https://www.fnbrno.cz/poskytnuti-informaci-pro-studijni-ucely/t361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io.com/cs/" TargetMode="External"/><Relationship Id="rId2" Type="http://schemas.openxmlformats.org/officeDocument/2006/relationships/hyperlink" Target="https://www.google.com/intl/cs/forms/about/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391" y="2534103"/>
            <a:ext cx="11438020" cy="121975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5999" y="3753853"/>
            <a:ext cx="6248147" cy="2366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POZOROVÁNÍ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ROZBOR PSANNÉHO SLOVA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979C76-3644-44E0-B6BD-2BD0CEE8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D0E4F-F54C-4849-B2CC-7B89C35F4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967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distribuce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2562" y="718464"/>
            <a:ext cx="9577138" cy="15350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DOTAZNÍK PŘEDKLÁDÁ VÝZKUMNÍK OSOBNĚ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Individuální x kolektivní vyplňování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Výzkumník může osobně instruovat respondenty a odpovídat ne jejich dotazy – zvýšení validity odpovědí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Vykazuje vyšší návratnost než distribuce v nepřímém kontaktu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76460" y="718464"/>
            <a:ext cx="2310063" cy="15507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PŘÍMÝ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76459" y="2296365"/>
            <a:ext cx="2310064" cy="31084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2486523" y="2373364"/>
            <a:ext cx="9577138" cy="3053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2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/>
              <a:t>DOTAZNÍK DISTRIBUOVÁN POŠTOU, ELEKTRONICKY, DALŠÍ POVĚŘENOU OSOBOU</a:t>
            </a:r>
          </a:p>
          <a:p>
            <a:r>
              <a:rPr lang="cs-CZ" sz="2000" dirty="0"/>
              <a:t>Individuální x kolektivní vyplňování</a:t>
            </a:r>
          </a:p>
          <a:p>
            <a:r>
              <a:rPr lang="cs-CZ" sz="2000" dirty="0"/>
              <a:t>Není možnost doplňujících informací od výzkumníka  - nepochopení způsobu kompletace</a:t>
            </a:r>
          </a:p>
          <a:p>
            <a:r>
              <a:rPr lang="cs-CZ" sz="2000" dirty="0"/>
              <a:t>Větší pravděpodobnost, že dotazník vyplní osoba nesplňující kritéria cílové populace</a:t>
            </a:r>
          </a:p>
          <a:p>
            <a:r>
              <a:rPr lang="cs-CZ" sz="2000" dirty="0"/>
              <a:t>Vykazuje nižší návratnost než distribuce v přímém kontaktu</a:t>
            </a:r>
          </a:p>
          <a:p>
            <a:r>
              <a:rPr lang="cs-CZ" sz="2000" dirty="0"/>
              <a:t>Pro zvýšení návratnosti dotazníků posílaných poštou je vhodné přiložit ofrankovanou obálku s adresou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76458" y="5442913"/>
            <a:ext cx="2310065" cy="6147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KOMBINACE</a:t>
            </a:r>
          </a:p>
        </p:txBody>
      </p:sp>
      <p:sp>
        <p:nvSpPr>
          <p:cNvPr id="13" name="Zástupný symbol pro obsah 7"/>
          <p:cNvSpPr txBox="1">
            <a:spLocks/>
          </p:cNvSpPr>
          <p:nvPr/>
        </p:nvSpPr>
        <p:spPr>
          <a:xfrm>
            <a:off x="2486523" y="5509036"/>
            <a:ext cx="9593177" cy="449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Dotazník distribuován v přímém i nepřímém kontaktu s respondentem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6651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2505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–návratnost , využitelnost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60421" y="1283930"/>
            <a:ext cx="11887199" cy="3785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Minimální návratnost dotazníku by měla činit 60 – 70 %.</a:t>
            </a:r>
          </a:p>
          <a:p>
            <a:pPr marL="72000" indent="0" algn="ctr">
              <a:buNone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Návratnost</a:t>
            </a:r>
            <a:r>
              <a:rPr lang="cs-CZ" dirty="0"/>
              <a:t> = kolik procent dotazníků z distribuovaných byly vráceny výzkumníkovi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Využitelnost</a:t>
            </a:r>
            <a:r>
              <a:rPr lang="cs-CZ" dirty="0"/>
              <a:t> = kolik procent dotazníků z distribuovaných bylo možno využít k analýze výsledků (počet dotazníků po vyřazení z důvodu špatného vyplnění)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19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41009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88840" y="3853700"/>
            <a:ext cx="10114383" cy="1938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Návratnost dotazníků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Chybí kontrola parametrů cílové skupiny – vyplnila dotazník opravdu cílová skupina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možnost interakce výzkumník – respondent – riziko nepochopení položek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Malá flexibilita (nelze dotazník upravit, když při analýze výsledků zjistím nové zjištění nebo chybu)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6760" y="1051311"/>
            <a:ext cx="1459859" cy="1925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88841" y="1065308"/>
            <a:ext cx="10114382" cy="2004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Efektivnost (získání dat v krátkém čase od velkého počtu osob)</a:t>
            </a:r>
          </a:p>
          <a:p>
            <a:r>
              <a:rPr lang="cs-CZ" dirty="0"/>
              <a:t>Výzkumník nemusí být při distribuci a kompletaci dotazníků přítomen</a:t>
            </a:r>
          </a:p>
          <a:p>
            <a:r>
              <a:rPr lang="cs-CZ" dirty="0"/>
              <a:t>Respondent má čas si odpověď promyslet</a:t>
            </a:r>
          </a:p>
          <a:p>
            <a:r>
              <a:rPr lang="cs-CZ" dirty="0"/>
              <a:t>Objektivnost – respondent chráněn před sugescí a subjektivním ovlivněním výzkumníkem</a:t>
            </a:r>
          </a:p>
          <a:p>
            <a:r>
              <a:rPr lang="cs-CZ" dirty="0"/>
              <a:t>Možnost kvantifikace odpovědi</a:t>
            </a:r>
          </a:p>
          <a:p>
            <a:r>
              <a:rPr lang="cs-CZ" dirty="0"/>
              <a:t>Možnost statistického zpracování dat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53346" y="4129203"/>
            <a:ext cx="1413273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16BE186-D6FB-407F-8FD9-D09CEE58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9D4A1C9-5BBC-4742-AD04-00F6EB04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1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1369"/>
            <a:ext cx="11441116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Elektronický 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2952" y="5068924"/>
            <a:ext cx="10752001" cy="14089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Složení výzkumného souboru ovlivněno dostupností internetu a počítačovou gramotností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Výzkumný soubor je tvořen na základě </a:t>
            </a:r>
            <a:r>
              <a:rPr lang="cs-CZ" sz="1800" kern="1200" dirty="0" err="1">
                <a:solidFill>
                  <a:schemeClr val="dk1"/>
                </a:solidFill>
              </a:rPr>
              <a:t>sebevýběru</a:t>
            </a:r>
            <a:endParaRPr lang="cs-CZ" sz="1800" kern="1200" dirty="0">
              <a:solidFill>
                <a:schemeClr val="dk1"/>
              </a:solidFill>
            </a:endParaRP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 zda respondent splňuje kritéria cílového souboru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kontrola, zda se jeden respondent nezúčastnil výzkumu opakovaně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Tvorba elektronického dotazníků je náročnější – znalost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7047" y="3597506"/>
            <a:ext cx="122590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2952" y="3388347"/>
            <a:ext cx="10752001" cy="1621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Respondent může  vyplnit dotazník kdykoliv a odkudkoliv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Vyšší anonymita respondentů 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 distribuci dotazníků jsou minimální finanční náklady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Automatická generace datových tabulek a grafů šetří čas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Redukce omylů a chyb, které mohou být způsobeny manuálním kódováním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Dotazník lze doplnit o další multimediální opory (obrázky, zvuk, video)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07047" y="5037667"/>
            <a:ext cx="1242051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00011"/>
              </p:ext>
            </p:extLst>
          </p:nvPr>
        </p:nvGraphicFramePr>
        <p:xfrm>
          <a:off x="414000" y="782548"/>
          <a:ext cx="116709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E-mailové dotazníky</a:t>
                      </a:r>
                      <a:endParaRPr lang="cs-CZ" sz="2400" dirty="0">
                        <a:effectLst/>
                      </a:endParaRPr>
                    </a:p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Webové dotazníky</a:t>
                      </a:r>
                      <a:endParaRPr lang="cs-CZ" sz="2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posílán emailem konkrétní skupině respondentů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Podoba textového dokumentu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</a:t>
                      </a:r>
                      <a:r>
                        <a:rPr lang="cs-CZ" sz="18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vyplní a posílá emailem spět výzkumníkovy</a:t>
                      </a:r>
                      <a:endParaRPr lang="cs-CZ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funguje jako webová stránka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může vyplnit každý, kdo má přístup na webovou stránku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lze následně automaticky převést do datových tabulek a grafů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Respondenty lze získávat prostřednictvím rozesílání internetového odkazu cílové skupině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B7FB72F-BACD-46AD-9C6B-E0D6402D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828" y="65059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872F8C-A894-460A-B7CE-F6A5E3A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477827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47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131" y="151482"/>
            <a:ext cx="11877869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9532" y="784542"/>
            <a:ext cx="5414419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1. Vaše pohlaví?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žena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muž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2. Kolik je Vám let? (doplňte prosím)………………..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3. Jaké je Vaše nejvyšší dosažené vzdělání?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(1H</a:t>
            </a:r>
            <a:r>
              <a:rPr lang="cs-CZ" sz="1400" b="1" baseline="-25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7H)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středoškolské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vyšší odborné (Dis.)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d) vysokoškolské – bakalářské (Bc.)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e) vysokoškolské – magisterské (Mgr.)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4. Máte specializaci ve zdravotnictví?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(2H, 7H)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ano, specializace v oboru intenzivní péče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ano, specializace v jiném oboru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c) 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5. Pokud jste v otázce č. 4 uvedli, že máte specializaci v jiném oboru (varianta b), doplňte prosím v jakém oboru……………………………………………………………………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00805" y="1180105"/>
            <a:ext cx="529714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7. Podstatou maligní hypertermie je: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a) porucha transportu sodíku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b) porucha transportu kalia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highlight>
                  <a:srgbClr val="D3D3D3"/>
                </a:highligh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c) porucha transportu kalcia ze sarkoplazmatického retikula svalových buněk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d) porucha transportu chloridů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e) Žádná z nabízených variant není správná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8. Ohodnoťte míru své informovanosti o maligní hypertermii</a:t>
            </a: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na škále 1 – 5 (1 excelentní znalosti – 5 nedostatečné znalosti)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84993"/>
              </p:ext>
            </p:extLst>
          </p:nvPr>
        </p:nvGraphicFramePr>
        <p:xfrm>
          <a:off x="6300804" y="4786296"/>
          <a:ext cx="5297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994">
                  <a:extLst>
                    <a:ext uri="{9D8B030D-6E8A-4147-A177-3AD203B41FA5}">
                      <a16:colId xmlns:a16="http://schemas.microsoft.com/office/drawing/2014/main" val="3158808336"/>
                    </a:ext>
                  </a:extLst>
                </a:gridCol>
                <a:gridCol w="964864">
                  <a:extLst>
                    <a:ext uri="{9D8B030D-6E8A-4147-A177-3AD203B41FA5}">
                      <a16:colId xmlns:a16="http://schemas.microsoft.com/office/drawing/2014/main" val="1793544663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1025272982"/>
                    </a:ext>
                  </a:extLst>
                </a:gridCol>
                <a:gridCol w="1018057">
                  <a:extLst>
                    <a:ext uri="{9D8B030D-6E8A-4147-A177-3AD203B41FA5}">
                      <a16:colId xmlns:a16="http://schemas.microsoft.com/office/drawing/2014/main" val="3941919943"/>
                    </a:ext>
                  </a:extLst>
                </a:gridCol>
                <a:gridCol w="1100801">
                  <a:extLst>
                    <a:ext uri="{9D8B030D-6E8A-4147-A177-3AD203B41FA5}">
                      <a16:colId xmlns:a16="http://schemas.microsoft.com/office/drawing/2014/main" val="416838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  <a:r>
                        <a:rPr lang="cs-CZ" sz="900" baseline="0" dirty="0"/>
                        <a:t> </a:t>
                      </a:r>
                      <a:r>
                        <a:rPr lang="cs-CZ" sz="900" dirty="0"/>
                        <a:t>Excelentní</a:t>
                      </a:r>
                      <a:r>
                        <a:rPr lang="cs-CZ" sz="900" baseline="0" dirty="0"/>
                        <a:t> znalosti</a:t>
                      </a:r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 </a:t>
                      </a:r>
                      <a:r>
                        <a:rPr lang="cs-CZ" sz="900" dirty="0" err="1"/>
                        <a:t>Nedosta</a:t>
                      </a:r>
                      <a:r>
                        <a:rPr lang="cs-CZ" sz="900" dirty="0"/>
                        <a:t>-tečné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1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579" y="332656"/>
            <a:ext cx="11691257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9852"/>
              </p:ext>
            </p:extLst>
          </p:nvPr>
        </p:nvGraphicFramePr>
        <p:xfrm>
          <a:off x="366752" y="2119472"/>
          <a:ext cx="5631849" cy="2352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2571">
                  <a:extLst>
                    <a:ext uri="{9D8B030D-6E8A-4147-A177-3AD203B41FA5}">
                      <a16:colId xmlns:a16="http://schemas.microsoft.com/office/drawing/2014/main" val="588276177"/>
                    </a:ext>
                  </a:extLst>
                </a:gridCol>
                <a:gridCol w="3259278">
                  <a:extLst>
                    <a:ext uri="{9D8B030D-6E8A-4147-A177-3AD203B41FA5}">
                      <a16:colId xmlns:a16="http://schemas.microsoft.com/office/drawing/2014/main" val="24703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Přidělená hodnota 1 - 5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2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5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6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Personální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16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Informovanost o TH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0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Doplňte další významné faktory a ohodnoťte je na škále 1 -5: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709415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298579" y="1052737"/>
            <a:ext cx="626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(každou číslici lze použít pouze jednou)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98578" y="4635712"/>
            <a:ext cx="5631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(každou číslici lze použít opakovaně 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294612" y="2629798"/>
            <a:ext cx="420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procentuálním vyjádřením jak moc Vás faktor omezuje v efektivním provádění  Vaší práce (součet všech procent uvedených u faktorů musí dávat 100 %)</a:t>
            </a:r>
            <a:endParaRPr lang="cs-CZ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498D81-7B39-4EB8-B041-0C2CC6D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51" y="6248400"/>
            <a:ext cx="8031682" cy="457200"/>
          </a:xfrm>
        </p:spPr>
        <p:txBody>
          <a:bodyPr/>
          <a:lstStyle/>
          <a:p>
            <a:r>
              <a:rPr lang="cs-CZ" alt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01C974-4FE5-456C-8990-589A1522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4895" y="6248400"/>
            <a:ext cx="303713" cy="447413"/>
          </a:xfrm>
        </p:spPr>
        <p:txBody>
          <a:bodyPr/>
          <a:lstStyle/>
          <a:p>
            <a:fld id="{12F91D70-4802-44E0-B964-804C8717BFCA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67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17" y="1992776"/>
            <a:ext cx="11999166" cy="1560647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65706" y="5534561"/>
            <a:ext cx="410906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(INTERVIEW)</a:t>
            </a:r>
          </a:p>
        </p:txBody>
      </p:sp>
      <p:pic>
        <p:nvPicPr>
          <p:cNvPr id="3074" name="Picture 2" descr="Výsledek obrázku pro obrázek sl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25250" r="28521" b="26983"/>
          <a:stretch/>
        </p:blipFill>
        <p:spPr bwMode="auto">
          <a:xfrm>
            <a:off x="8034131" y="3218746"/>
            <a:ext cx="355042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37ED6F-A0D2-44D1-B01B-0F550DEBD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80DC61-B74F-4A37-A68A-AB9781693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74494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42596" y="1991695"/>
            <a:ext cx="533711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Uskutečněný s jasným výzkumným zaměřením  (je stanoven cíl)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Obsahuje jasně formulované otázky s cílem získat potřebná data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10298" y="1986810"/>
            <a:ext cx="5838627" cy="3096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Zaměření rozhovoru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Zjišťovací</a:t>
            </a:r>
            <a:r>
              <a:rPr lang="cs-CZ" sz="1800" dirty="0">
                <a:latin typeface="+mn-lt"/>
              </a:rPr>
              <a:t> – otevřené otázky – zmapování problematiky za účelem tvorby hypotéz a výzkumných otázek = pilotáž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/>
              <a:t>Validace výzkumného nástroje</a:t>
            </a:r>
            <a:endParaRPr lang="cs-CZ" sz="1800" b="1" dirty="0">
              <a:latin typeface="+mn-lt"/>
            </a:endParaRP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Hlavní nástroj výzkumu </a:t>
            </a:r>
            <a:r>
              <a:rPr lang="cs-CZ" sz="1800" dirty="0">
                <a:latin typeface="+mn-lt"/>
              </a:rPr>
              <a:t>– získávání konkrétních dat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Doplnění výzkumu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98870"/>
            <a:ext cx="10002480" cy="811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/>
              <a:t>Metoda založená na přímém dotazování za účelem získání informací.</a:t>
            </a:r>
          </a:p>
          <a:p>
            <a:pPr marL="72000" indent="0">
              <a:buNone/>
            </a:pPr>
            <a:r>
              <a:rPr lang="cs-CZ" dirty="0"/>
              <a:t>Účastník bývá označován jako informátor.</a:t>
            </a:r>
          </a:p>
        </p:txBody>
      </p:sp>
      <p:sp>
        <p:nvSpPr>
          <p:cNvPr id="7" name="Rámeček 6"/>
          <p:cNvSpPr/>
          <p:nvPr/>
        </p:nvSpPr>
        <p:spPr>
          <a:xfrm>
            <a:off x="242596" y="636471"/>
            <a:ext cx="11535404" cy="1024377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349166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39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1160742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informovaný souhlas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14000" y="862128"/>
            <a:ext cx="11535403" cy="37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j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Informátor musí vyslovit souhlas se zařazením do výzkumného šetření nejlépe v písemné podobě, nebo jako součást nahrávky – musí být zmíněno v metodice práce.</a:t>
            </a:r>
          </a:p>
          <a:p>
            <a:r>
              <a:rPr lang="cs-CZ" dirty="0"/>
              <a:t>Vyplněné formuláře s identifikačními údaji informátoru se do závěrečné práce nevkládají – jsou uloženy v archivu autora = zachování anonymity.</a:t>
            </a:r>
          </a:p>
          <a:p>
            <a:r>
              <a:rPr lang="cs-CZ" dirty="0"/>
              <a:t>Součásti příloh práce je vzor formuláře (bez identifikačních údajů informátora).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592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251560" y="33248"/>
            <a:ext cx="500695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1559" y="1360202"/>
            <a:ext cx="258392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51559" y="663901"/>
            <a:ext cx="2583919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Přímí kontakt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835478" y="649036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Výzkumník hovoří s informátorem „tváří v tvář“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Může sledovat nonverbální komunikaci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835478" y="1336652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informátorem telefonicky nebo on-line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pocit anonymity pro respondenta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1557" y="2230279"/>
            <a:ext cx="2583919" cy="9809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Individuální rozhovor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1556" y="3300891"/>
            <a:ext cx="2583919" cy="1007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Skupinový rozhovor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835477" y="2203137"/>
            <a:ext cx="9104962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jedním informátorem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Výzkumník může lépe reflektovat na přijímané informace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Intimnější prostředí – menší stud informátora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časová náročnost, menší nároky na výzkumníka v rámci řízení rozhovoru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835475" y="3272381"/>
            <a:ext cx="9104962" cy="101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se skupinou informátorů (nelze uskutečnit strukturovaný rozhovor)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Menší časová náročnost, větší nároky na výzkumníka v rámci řízení rozhovoru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Všichni informátoři se dostatečně neprojeví – stud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Ovlivňování těch druhých = synergický efekt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251556" y="2060848"/>
            <a:ext cx="1168888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20712" y="4367739"/>
            <a:ext cx="11590987" cy="8999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220712" y="4523951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Nestrukturovaný  rozhovor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220712" y="5123947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Polostrukturovaný</a:t>
            </a: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rozhovor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20712" y="5723944"/>
            <a:ext cx="258391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Strukturovaný  rozhovor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804630" y="5699607"/>
            <a:ext cx="8017168" cy="55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Přesně formulované otázky a jejich pořadí</a:t>
            </a:r>
          </a:p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Dotazník v mluvené podobě – výhoda proti dotazníku možnost upřesnění otázek a odpovědí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804630" y="5118407"/>
            <a:ext cx="9104962" cy="487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Část otázek formulovaných dopředu, možnost je přeformulovat, měnit jejich pořadí a doplňovat nové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804630" y="4523950"/>
            <a:ext cx="910496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Nejsou formulovány otázky pouze okruh otázek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36E759-04E9-4D0D-B5AA-B0BDD454C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9DCD5-3DCA-4767-8E07-A04F4FA74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13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2926" y="2348880"/>
            <a:ext cx="1156635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pic>
        <p:nvPicPr>
          <p:cNvPr id="6" name="Picture 2" descr="Výsledek obrázku pro obrázek dot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82" y="3429000"/>
            <a:ext cx="352839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437060" y="5739353"/>
            <a:ext cx="300434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EB36B8-D396-43EC-A0D0-0B12FEF02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7BBD57-CEF0-4D7A-B7CF-B21D81540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9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413792"/>
            <a:ext cx="11778000" cy="8616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Rozhovor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14000" y="1190600"/>
            <a:ext cx="4879453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509857" y="1190600"/>
            <a:ext cx="499983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509857" y="1697454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Kvantifikace proměnných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rozhovor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Strukturovaný rozhovor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4000" y="1706127"/>
            <a:ext cx="4879452" cy="1615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Snaha o detailní popis proměnných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nebo skupinový rozhovor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Nestrukturovaný nebo </a:t>
            </a:r>
            <a:r>
              <a:rPr lang="cs-CZ" sz="2000" dirty="0" err="1">
                <a:solidFill>
                  <a:schemeClr val="tx2"/>
                </a:solidFill>
                <a:latin typeface="+mj-lt"/>
              </a:rPr>
              <a:t>polostrukturovaný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 rozhovor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3999" y="4732183"/>
            <a:ext cx="4879451" cy="1182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nahrávka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nahrávky,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509857" y="3701732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papírový formulář (obdoba dotazníku), nahrávka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do četnostních tabulek a grafů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4000" y="3333511"/>
            <a:ext cx="4879452" cy="1377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Druhy rozhovoru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Fenomenologické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 err="1">
                <a:solidFill>
                  <a:schemeClr val="tx1"/>
                </a:solidFill>
                <a:latin typeface="+mj-lt"/>
              </a:rPr>
              <a:t>Focus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group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(ohnisková skupina)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Etnografické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F4BF26-7E97-45AB-90C7-83D7311EC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9E26FD5-180C-46B2-B445-B3299AF94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216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540000" y="251573"/>
            <a:ext cx="777686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přípravná etapa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65995"/>
              </p:ext>
            </p:extLst>
          </p:nvPr>
        </p:nvGraphicFramePr>
        <p:xfrm>
          <a:off x="540000" y="812119"/>
          <a:ext cx="11288477" cy="523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41">
                <a:tc>
                  <a:txBody>
                    <a:bodyPr/>
                    <a:lstStyle/>
                    <a:p>
                      <a:r>
                        <a:rPr lang="cs-CZ" dirty="0"/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čem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Stanovení cílů a výzkumných otázek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– stanovení okruhů rozhovorů</a:t>
                      </a:r>
                    </a:p>
                    <a:p>
                      <a:r>
                        <a:rPr lang="cs-CZ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Polostrukturovaný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a strukturovaný rozhovor  - stanovení tazatelských otázek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 kým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Požadavk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 na cílovou skupinu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Metoda výběru výzkumného souboru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Přímí kontakt x nepřímí kontakt (telefon x on-line)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Individuální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x skupinový rozhovor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 zaznamenávaní informací (nejčastěji nahrávka a přepis, strukturovaný rozhovor- záznamový 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Dohoda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 informátorem na termínu rozhovoru 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Informátora informujte o tématu,  předpokládané délce rozhovoru a o formě (strukturovaný – nestrukturovaný; individuální - skupinový; přímí kontakt – nepřímí kontakt)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4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Kde bude rozhovor probíhat (doma, kancelář, kavárna)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D0F73B-0104-480E-AA9C-B250BBFAF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84A45B-5F4C-4DDD-A3DB-739105B02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787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88640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pořadí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892" y="724044"/>
            <a:ext cx="11870422" cy="5472608"/>
          </a:xfrm>
        </p:spPr>
        <p:txBody>
          <a:bodyPr vert="horz" lIns="91440" tIns="45720" rIns="91440" bIns="45720" rtlCol="0">
            <a:noAutofit/>
          </a:bodyPr>
          <a:lstStyle/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časové osy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68580" indent="0">
              <a:lnSpc>
                <a:spcPct val="100000"/>
              </a:lnSpc>
              <a:buNone/>
            </a:pP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Zkušenosti a chování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Názory a hodnoty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Znalosti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Vnímání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Demografické a kontextové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ožehavosti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Méně ožehavé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Ožehavé (intimní oblast, sexualita)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složitosti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Složité na odpověď – nejsložitější ve středu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Poslední moznost ověřit si informace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Podcenění závěru negativně ovlivňuje hodnocení výzkumu informátorem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43108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Přítomnost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59219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Minulost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4753308" y="1266604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Budoucnost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D175589-DEE2-4DB6-ABAC-1B905F01F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1AA2F36-75B8-415C-A012-57BDDD551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898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89" y="206980"/>
            <a:ext cx="820891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Rozhovor –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969" y="783044"/>
            <a:ext cx="11372117" cy="456386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Pořízení nahrávky</a:t>
            </a:r>
          </a:p>
          <a:p>
            <a:r>
              <a:rPr lang="cs-CZ" sz="2400" dirty="0"/>
              <a:t>Nahrávání může ovlivnit průběh rozhovoru</a:t>
            </a:r>
          </a:p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</a:t>
            </a:r>
          </a:p>
          <a:p>
            <a:r>
              <a:rPr lang="cs-CZ" sz="2400" dirty="0"/>
              <a:t>Mechanická činnost</a:t>
            </a:r>
          </a:p>
          <a:p>
            <a:r>
              <a:rPr lang="cs-CZ" sz="2400" dirty="0"/>
              <a:t>Existují diktafony s automatickým přepisem</a:t>
            </a:r>
          </a:p>
          <a:p>
            <a:r>
              <a:rPr lang="cs-CZ" sz="2400" dirty="0"/>
              <a:t>Přepisy mohou být uskutečněny i jinou osobou než výzkumníkem</a:t>
            </a:r>
          </a:p>
          <a:p>
            <a:r>
              <a:rPr lang="cs-CZ" sz="2400" dirty="0"/>
              <a:t>Do přepisu by měla být zaznamenána i nonverbální komunikace (tón hlasu, smích, pláč, pozice těla…)</a:t>
            </a:r>
          </a:p>
          <a:p>
            <a:r>
              <a:rPr lang="cs-CZ" sz="2400" dirty="0"/>
              <a:t>Vhodné používat sofistikované programy pro analýzu kvalitativního výzkumu (např. </a:t>
            </a:r>
            <a:r>
              <a:rPr lang="cs-CZ" sz="2400" dirty="0" err="1"/>
              <a:t>Scribe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Software 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45F60B-4135-434B-960A-228A55629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5D9DF2-FEB6-4F26-BBBE-6A4FE77FB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502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746" y="216838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Rozhovor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6396" y="2580230"/>
            <a:ext cx="10515694" cy="30221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Časová náročnost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Velký důraz na vytvoření vztahu mezi tazatelem a informátorem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Vysoké požadavky na výzkumníka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Komunikační – schopnost vyjádřit se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naslouchání a zpětné vazby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Organizační schopnosti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Osobnostní (netrpělivost, neporozumění, netaktnost, nadřazenost)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Oproštění se od sugesce a hodnocení 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objektivně posoudit informace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Malý počet informátorů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Cenzura – informátor poví jen to co chce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Šum: co chtěl říct – co řekl – co jsem pochopil – co jsem interpretoval….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06397" y="876404"/>
            <a:ext cx="10515693" cy="150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Možnost ověření pochopení položek</a:t>
            </a:r>
          </a:p>
          <a:p>
            <a:r>
              <a:rPr lang="cs-CZ" dirty="0"/>
              <a:t>Velká flexibilita při sběru dat</a:t>
            </a:r>
          </a:p>
          <a:p>
            <a:r>
              <a:rPr lang="cs-CZ" dirty="0"/>
              <a:t>Vyšší vyplněnost položek ve srovnání s dotazníkem</a:t>
            </a:r>
          </a:p>
          <a:p>
            <a:r>
              <a:rPr lang="cs-CZ" dirty="0"/>
              <a:t>Méně respondentů volí variantu „nevím, nechci se vyjádřit“</a:t>
            </a:r>
          </a:p>
          <a:p>
            <a:r>
              <a:rPr lang="cs-CZ" dirty="0"/>
              <a:t>Možnost oslovit všechny věkové kategorie – děti, seniory, mentálně retardované, analfabety…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232315" y="2685205"/>
            <a:ext cx="1374081" cy="279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32316" y="611884"/>
            <a:ext cx="1374081" cy="1929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F7A1DE7-FF5C-4849-91B8-26E5DD9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32CBB7-E9C6-4EEA-8043-540A795C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45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348880"/>
            <a:ext cx="1157386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2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43608" y="5833669"/>
            <a:ext cx="35283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</p:txBody>
      </p:sp>
      <p:pic>
        <p:nvPicPr>
          <p:cNvPr id="1026" name="Picture 2" descr="Výsledek obrázku pro LUPA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4950" b="9216"/>
          <a:stretch/>
        </p:blipFill>
        <p:spPr bwMode="auto">
          <a:xfrm>
            <a:off x="7943608" y="3410925"/>
            <a:ext cx="3528392" cy="2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D88A41-5B38-4618-B84A-215BFF02E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17BB9E-4255-406D-8D6F-53712D380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25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65032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69102" y="1960572"/>
            <a:ext cx="555219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Snaha o objektivní popis proměnné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Nejnáročnější metoda sběru dat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Nejstarší (spolu s rozhovorem) metoda výzkumu psychologických jevů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7636" y="3612103"/>
            <a:ext cx="6045262" cy="2369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Požadavky na výzkumníka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rychlé adaptace na prostředí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Zachování nezaujatého postoje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improvizace v nečekaných situacích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používat nástroj a pomůcky výzkumu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introspekce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8782" y="754219"/>
            <a:ext cx="11601974" cy="1153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Činnost, která vede k získání nových poznatků – v běžném životě si ho ani neuvědomujeme – je subjektivní.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Vědecké pozorování je připravené a organizované pozorování – objektivní.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Účastník bývá označován jako proband, sledovaná situace jako případ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43070" y="527501"/>
            <a:ext cx="12105860" cy="130291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90149" y="88090"/>
            <a:ext cx="5455641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30272" y="1956872"/>
            <a:ext cx="611865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Zaměření pozorování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Činnosti (fyzické, zručnost)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Sociální vztahy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Sociokulturní prostředí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2871" y="4991990"/>
            <a:ext cx="5926898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Rysy vědeckého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Plánovitost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Systematičnost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Objektivnost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94C60A-901E-48CF-9DAE-7DAE529DA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8851" y="648659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5CA46-505E-47AE-967C-33089DD76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8782" y="647135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1596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28240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17680" y="1053718"/>
            <a:ext cx="1944216" cy="4138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Nezúčastněné pozorování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352228" y="597135"/>
            <a:ext cx="1922512" cy="3790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Zúčastněné pozorování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74740" y="578776"/>
            <a:ext cx="9729906" cy="402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participuje na dění (úplný účastník, účastník jako pozorovatel)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261896" y="1037302"/>
            <a:ext cx="9729905" cy="413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neparticipuje na dění (úplný pozorovatel)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22523" y="1669452"/>
            <a:ext cx="1933364" cy="5057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Přímé pozorování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28531" y="2255623"/>
            <a:ext cx="1946208" cy="358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Nepřímé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255887" y="1656309"/>
            <a:ext cx="9729905" cy="50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je přímím účastníkem pozorované situace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Integrace pozorovatele do cílového souboru zvyšuje validitu výsledků 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274741" y="2255623"/>
            <a:ext cx="9729905" cy="358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není přímím účastníkem pozorované situace  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317680" y="1558195"/>
            <a:ext cx="1167412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51088" y="2715219"/>
            <a:ext cx="1175355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19556" y="2826404"/>
            <a:ext cx="1936793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Otevřené pozorování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305455" y="3857527"/>
            <a:ext cx="1936793" cy="3240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Skryté pozorování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05454" y="4524722"/>
            <a:ext cx="193679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přirozených podmínkách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238818" y="4521241"/>
            <a:ext cx="9760612" cy="4796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přirozeném prostředí = prostředí kde se proměnná běžně vyskytuje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242248" y="3855489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neví, že jsou sledováni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255886" y="2799366"/>
            <a:ext cx="9748760" cy="3870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informuje výzkumný soubor o tom co a kdy bude sledovat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se mohou chovat atypicky –získat informované souhlasy pozorovaných již před pozorováním</a:t>
            </a:r>
          </a:p>
        </p:txBody>
      </p:sp>
      <p:cxnSp>
        <p:nvCxnSpPr>
          <p:cNvPr id="26" name="Přímá spojnice 25"/>
          <p:cNvCxnSpPr>
            <a:cxnSpLocks/>
          </p:cNvCxnSpPr>
          <p:nvPr/>
        </p:nvCxnSpPr>
        <p:spPr>
          <a:xfrm>
            <a:off x="251088" y="4371272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305454" y="5100785"/>
            <a:ext cx="193336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nepřirozených podmínkách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238817" y="5115060"/>
            <a:ext cx="9760611" cy="447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uměle navozených (laboratorních podmínkách) nemůže být nikdy zcela skryté – pozorovaní vždy budou vědět, že jsou pozorováni</a:t>
            </a:r>
          </a:p>
        </p:txBody>
      </p:sp>
      <p:cxnSp>
        <p:nvCxnSpPr>
          <p:cNvPr id="29" name="Přímá spojnice 28"/>
          <p:cNvCxnSpPr>
            <a:cxnSpLocks/>
          </p:cNvCxnSpPr>
          <p:nvPr/>
        </p:nvCxnSpPr>
        <p:spPr>
          <a:xfrm>
            <a:off x="228648" y="5674533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51088" y="5828817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Strukturované pozorování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251087" y="6389712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Nestrukturované pozorování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187879" y="5805264"/>
            <a:ext cx="8675863" cy="432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dle předem stanovené normy (např. záznamový arch k monitoraci četnosti výskytu proměnné)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187878" y="6389712"/>
            <a:ext cx="8675863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bez předem stanoveného rámce (např. nahrávka na video a následné sledování proměnných z hlediska jejich kvality)</a:t>
            </a:r>
          </a:p>
        </p:txBody>
      </p:sp>
      <p:sp>
        <p:nvSpPr>
          <p:cNvPr id="34" name="Zaoblený obdélník 20">
            <a:extLst>
              <a:ext uri="{FF2B5EF4-FFF2-40B4-BE49-F238E27FC236}">
                <a16:creationId xmlns:a16="http://schemas.microsoft.com/office/drawing/2014/main" id="{165DF69C-32F8-4203-8B2C-ADD21787A620}"/>
              </a:ext>
            </a:extLst>
          </p:cNvPr>
          <p:cNvSpPr/>
          <p:nvPr/>
        </p:nvSpPr>
        <p:spPr>
          <a:xfrm>
            <a:off x="319555" y="3321712"/>
            <a:ext cx="1936793" cy="4005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Částečně skryté pozorování</a:t>
            </a:r>
          </a:p>
        </p:txBody>
      </p:sp>
      <p:sp>
        <p:nvSpPr>
          <p:cNvPr id="35" name="Zaoblený obdélník 23">
            <a:extLst>
              <a:ext uri="{FF2B5EF4-FFF2-40B4-BE49-F238E27FC236}">
                <a16:creationId xmlns:a16="http://schemas.microsoft.com/office/drawing/2014/main" id="{63F05DC9-F087-4A23-A632-3A3F3207884B}"/>
              </a:ext>
            </a:extLst>
          </p:cNvPr>
          <p:cNvSpPr/>
          <p:nvPr/>
        </p:nvSpPr>
        <p:spPr>
          <a:xfrm>
            <a:off x="2242248" y="3319853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ví, že jsou sledováni, ale neví co je sledováno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</a:t>
            </a:r>
          </a:p>
        </p:txBody>
      </p:sp>
    </p:spTree>
    <p:extLst>
      <p:ext uri="{BB962C8B-B14F-4D97-AF65-F5344CB8AC3E}">
        <p14:creationId xmlns:p14="http://schemas.microsoft.com/office/powerpoint/2010/main" val="381136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3078" y="260648"/>
            <a:ext cx="1167412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nestrukturované - 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083206"/>
              </p:ext>
            </p:extLst>
          </p:nvPr>
        </p:nvGraphicFramePr>
        <p:xfrm>
          <a:off x="2063552" y="1268760"/>
          <a:ext cx="6096000" cy="460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ový popisek 5"/>
          <p:cNvSpPr/>
          <p:nvPr/>
        </p:nvSpPr>
        <p:spPr>
          <a:xfrm>
            <a:off x="6240015" y="1556792"/>
            <a:ext cx="5756241" cy="708236"/>
          </a:xfrm>
          <a:prstGeom prst="wedgeRoundRectCallout">
            <a:avLst>
              <a:gd name="adj1" fmla="val -94194"/>
              <a:gd name="adj2" fmla="val -330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Prostý narativní popis sledované situace – na jeho základě jsou vytyčeny proměnné pro další pozorování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6218322" y="2548404"/>
            <a:ext cx="5777934" cy="792088"/>
          </a:xfrm>
          <a:prstGeom prst="wedgeRoundRectCallout">
            <a:avLst>
              <a:gd name="adj1" fmla="val -94251"/>
              <a:gd name="adj2" fmla="val -5772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Vytyčená proměnná se stává ohniskem (</a:t>
            </a:r>
            <a:r>
              <a:rPr lang="cs-CZ" sz="1600" dirty="0" err="1"/>
              <a:t>focus</a:t>
            </a:r>
            <a:r>
              <a:rPr lang="cs-CZ" sz="1600" dirty="0"/>
              <a:t>) dalšího pozorování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6274546" y="4077072"/>
            <a:ext cx="5721710" cy="792088"/>
          </a:xfrm>
          <a:prstGeom prst="wedgeRoundRectCallout">
            <a:avLst>
              <a:gd name="adj1" fmla="val -101172"/>
              <a:gd name="adj2" fmla="val -14897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Hledání důkazů podporujících závěry pozorování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4E08A-D8E3-4D21-B66F-0F401239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A5A40D-17EF-4EA3-9979-1E9D4786D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768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12" y="202405"/>
            <a:ext cx="8064896" cy="50405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– výhody a nevýhody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7849" t="38739" r="69916" b="41458"/>
          <a:stretch/>
        </p:blipFill>
        <p:spPr bwMode="auto">
          <a:xfrm>
            <a:off x="145967" y="771111"/>
            <a:ext cx="1357292" cy="245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68741" y="1128131"/>
            <a:ext cx="10121572" cy="1742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Pozorováním lze zachytit neuvědomované (rutinní) proměnné</a:t>
            </a:r>
          </a:p>
          <a:p>
            <a:r>
              <a:rPr lang="cs-CZ" dirty="0"/>
              <a:t>Pozorovat lze i proměnné a vztahy mezi nimi, které by v rozhovoru respondent chtěl skrýt</a:t>
            </a:r>
          </a:p>
          <a:p>
            <a:r>
              <a:rPr lang="cs-CZ" dirty="0"/>
              <a:t>Zúčastněné pozorování  = výzkumník členem cílové skupiny  - ideální možnost pro skryté pozorování = malá míra přetvářky pozorovaných</a:t>
            </a:r>
          </a:p>
          <a:p>
            <a:r>
              <a:rPr lang="cs-CZ" dirty="0"/>
              <a:t>Zúčastněné pozorování  = výzkumník má bezprostřední zkušenost se situací, kterou pozoruje „prožívá situaci na vlastní kůži“ může jí vnímat všemi smysly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407040" y="3871767"/>
            <a:ext cx="10283273" cy="19992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7092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4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cs-CZ" dirty="0"/>
              <a:t>Vysoká náročnost pro výzkumníka z hlediska komunikačních, sociálních schopností a schopnosti objektivního pohledu </a:t>
            </a:r>
          </a:p>
          <a:p>
            <a:r>
              <a:rPr lang="cs-CZ" dirty="0"/>
              <a:t>Zúčastněné pozorování  = velká míra participace výzkumníka může ovlivnit přirozený vývoj proměnných</a:t>
            </a:r>
          </a:p>
          <a:p>
            <a:r>
              <a:rPr lang="cs-CZ" dirty="0"/>
              <a:t>Nevhodné chování výzkumníka může navodit neochotu pozorovaných k dalšího výzkumu</a:t>
            </a:r>
          </a:p>
          <a:p>
            <a:r>
              <a:rPr lang="cs-CZ" dirty="0"/>
              <a:t>Vnímavost k pozorovaným jevům - výzkumník nemusí zachtít přesně všechny proměnné, nebo jim může přikládat malou váhu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32959" y="3411160"/>
            <a:ext cx="1374081" cy="270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D41A44-E9E0-4828-BBB9-A4191085A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BC6A13A-A1F6-4A8E-9D79-2FE344F12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00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2029" y="2309175"/>
            <a:ext cx="11683298" cy="1865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Anketa – </a:t>
            </a:r>
            <a:r>
              <a:rPr lang="cs-CZ" sz="2400" dirty="0">
                <a:solidFill>
                  <a:srgbClr val="FF0000"/>
                </a:solidFill>
              </a:rPr>
              <a:t>není doporučeno užití v DP</a:t>
            </a:r>
          </a:p>
          <a:p>
            <a:r>
              <a:rPr lang="cs-CZ" sz="2400" dirty="0"/>
              <a:t>Jednoduché dotazníkové šetření - jak formulace položek, tak distribuce</a:t>
            </a:r>
          </a:p>
          <a:p>
            <a:r>
              <a:rPr lang="cs-CZ" sz="2400" dirty="0"/>
              <a:t>5 – 10 otázek</a:t>
            </a:r>
          </a:p>
          <a:p>
            <a:r>
              <a:rPr lang="cs-CZ" sz="2400" dirty="0"/>
              <a:t>Výběr respondentu je zcela náhodný bez jakéhokoliv omezení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2045" y="747918"/>
            <a:ext cx="10837639" cy="1467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Metoda založená na nepřímém dotazování se respondentů za použití předem písemně formulovaných otázek.</a:t>
            </a:r>
          </a:p>
          <a:p>
            <a:pPr marL="72000" indent="0">
              <a:buNone/>
            </a:pPr>
            <a:r>
              <a:rPr lang="cs-CZ" sz="2400" dirty="0"/>
              <a:t>Účastník bývá označován jako respondent.</a:t>
            </a:r>
          </a:p>
        </p:txBody>
      </p:sp>
      <p:sp>
        <p:nvSpPr>
          <p:cNvPr id="7" name="Rámeček 6"/>
          <p:cNvSpPr/>
          <p:nvPr/>
        </p:nvSpPr>
        <p:spPr>
          <a:xfrm>
            <a:off x="0" y="584679"/>
            <a:ext cx="12192000" cy="1696365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4055" y="4243933"/>
            <a:ext cx="2864787" cy="7612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Vlastní konstrukce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04056" y="6148754"/>
            <a:ext cx="3023829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Standardizované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0" y="4174464"/>
            <a:ext cx="504056" cy="26835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3527885" y="4337108"/>
            <a:ext cx="8664113" cy="2346302"/>
          </a:xfrm>
          <a:prstGeom prst="wedgeRoundRectCallout">
            <a:avLst>
              <a:gd name="adj1" fmla="val -59828"/>
              <a:gd name="adj2" fmla="val 299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b="1" dirty="0">
                <a:solidFill>
                  <a:srgbClr val="0000DC"/>
                </a:solidFill>
              </a:rPr>
              <a:t>Výhody: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b="1" dirty="0">
                <a:solidFill>
                  <a:schemeClr val="tx1"/>
                </a:solidFill>
              </a:rPr>
              <a:t>Efektivnost</a:t>
            </a:r>
            <a:r>
              <a:rPr lang="cs-CZ" dirty="0">
                <a:solidFill>
                  <a:schemeClr val="tx1"/>
                </a:solidFill>
              </a:rPr>
              <a:t> – není nutné tvořit nový 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Definována </a:t>
            </a:r>
            <a:r>
              <a:rPr lang="cs-CZ" b="1" dirty="0">
                <a:solidFill>
                  <a:schemeClr val="tx1"/>
                </a:solidFill>
              </a:rPr>
              <a:t>validita a reliabilita </a:t>
            </a:r>
            <a:r>
              <a:rPr lang="cs-CZ" dirty="0">
                <a:solidFill>
                  <a:schemeClr val="tx1"/>
                </a:solidFill>
              </a:rPr>
              <a:t>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Možnost </a:t>
            </a:r>
            <a:r>
              <a:rPr lang="cs-CZ" b="1" dirty="0">
                <a:solidFill>
                  <a:schemeClr val="tx1"/>
                </a:solidFill>
              </a:rPr>
              <a:t>komparace výsledků </a:t>
            </a:r>
            <a:r>
              <a:rPr lang="cs-CZ" dirty="0">
                <a:solidFill>
                  <a:schemeClr val="tx1"/>
                </a:solidFill>
              </a:rPr>
              <a:t>se stanovenou normou nebo výstupů šetření uskutečněných totožným dotazníkem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2028" y="111446"/>
            <a:ext cx="8208912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AB1FF2-E2B9-4338-B265-913CC7EE7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18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892" y="413792"/>
            <a:ext cx="11820088" cy="56772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Pozorování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34892" y="1057897"/>
            <a:ext cx="481528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58382" y="1090397"/>
            <a:ext cx="5763236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758382" y="1594453"/>
            <a:ext cx="5763236" cy="2477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Zaznamenávání četnosti výskytu proměnné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Strukturované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nebo laboratorních podmínkách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9212" y="1536653"/>
            <a:ext cx="4986639" cy="2535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zjištění co se skutečně děje (pokud možno všemi smysly)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Nestrukturované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podmínkách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9213" y="4085022"/>
            <a:ext cx="4900959" cy="1177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videonahrávka, terénní poznámky (psát bezprostředně po pozorování)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758382" y="4145150"/>
            <a:ext cx="5763235" cy="8616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záznamový arch, 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 do četnostních tabulek a grafů</a:t>
            </a:r>
            <a:endParaRPr lang="cs-CZ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135EB5-20D1-4265-A932-271A6247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7D4E82-4C01-4ACA-9B1F-17C6B69AE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803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299" y="1851693"/>
            <a:ext cx="11668070" cy="2790309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6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58650" y="4796839"/>
            <a:ext cx="3600400" cy="14311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  <p:pic>
        <p:nvPicPr>
          <p:cNvPr id="2050" name="Picture 2" descr="Výsledek obrázku pro obrázek 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73" y="2519967"/>
            <a:ext cx="29523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F4F70F-8A29-43ED-8B80-A6EDA454F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5ADAC1-362D-4C0E-87DA-1A025DC70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790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02734" y="1201381"/>
            <a:ext cx="3855402" cy="1698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Posuzované texty</a:t>
            </a:r>
          </a:p>
          <a:p>
            <a:r>
              <a:rPr lang="cs-CZ" dirty="0"/>
              <a:t>Kroniky</a:t>
            </a:r>
          </a:p>
          <a:p>
            <a:r>
              <a:rPr lang="cs-CZ" dirty="0"/>
              <a:t>Deníky</a:t>
            </a:r>
          </a:p>
          <a:p>
            <a:r>
              <a:rPr lang="cs-CZ" dirty="0"/>
              <a:t>Životopisy</a:t>
            </a:r>
          </a:p>
          <a:p>
            <a:r>
              <a:rPr lang="cs-CZ" dirty="0"/>
              <a:t>Eseje na určité téma</a:t>
            </a:r>
          </a:p>
          <a:p>
            <a:r>
              <a:rPr lang="cs-CZ" dirty="0"/>
              <a:t>Zdravotnická dokumentace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11996" y="1162685"/>
            <a:ext cx="6259762" cy="313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Kvalitativní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Analýza dat obdobná s nestrukturovaným rozhovorem - psaný text lze posuzovat jako přepis rozhovorů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U historických dokumentů  většinou není možné doplnit informace dotazováním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U nově vzniklých dokumentů (esejí na určité téma) lze získané informace doplnit rozhovorem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Formou eseje je vhodné se ptát na ožehavé témata (sexualita, šikana)  - menší stud informátorů</a:t>
            </a:r>
          </a:p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13939"/>
            <a:ext cx="11364000" cy="458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Metoda založená na připraveném a organizovaném rozboru psaného textu.</a:t>
            </a:r>
          </a:p>
        </p:txBody>
      </p:sp>
      <p:sp>
        <p:nvSpPr>
          <p:cNvPr id="7" name="Rámeček 6"/>
          <p:cNvSpPr/>
          <p:nvPr/>
        </p:nvSpPr>
        <p:spPr>
          <a:xfrm>
            <a:off x="202734" y="495309"/>
            <a:ext cx="11786532" cy="59553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354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Rozbor psaného textu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1497397" y="1606598"/>
            <a:ext cx="504056" cy="1008112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545163" y="1600915"/>
            <a:ext cx="1434242" cy="720080"/>
          </a:xfrm>
          <a:prstGeom prst="wedgeRoundRectCallout">
            <a:avLst>
              <a:gd name="adj1" fmla="val -78079"/>
              <a:gd name="adj2" fmla="val 1889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Historické dokumenty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3262284" y="2991321"/>
            <a:ext cx="2304256" cy="484207"/>
          </a:xfrm>
          <a:prstGeom prst="wedgeRoundRectCallout">
            <a:avLst>
              <a:gd name="adj1" fmla="val -69207"/>
              <a:gd name="adj2" fmla="val -3300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Nově vzniklé dokumenty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3142" t="41226" r="50230" b="22398"/>
          <a:stretch/>
        </p:blipFill>
        <p:spPr bwMode="auto">
          <a:xfrm>
            <a:off x="202734" y="3807993"/>
            <a:ext cx="5065552" cy="242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4BD0412-14C7-4F69-BB19-ADFCC1D53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25ACAAE7-15FB-48AB-9857-184A7EC3D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64628AA-2952-4F9B-928C-805DB9739961}"/>
              </a:ext>
            </a:extLst>
          </p:cNvPr>
          <p:cNvSpPr/>
          <p:nvPr/>
        </p:nvSpPr>
        <p:spPr>
          <a:xfrm>
            <a:off x="5811996" y="4295163"/>
            <a:ext cx="6259762" cy="2184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Strukturované pozorování psaného textu 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Do předem vytvořeného záznamového archu zaznamenat výskyt nebo objektivní charakteristiky sledované proměnné</a:t>
            </a:r>
          </a:p>
        </p:txBody>
      </p:sp>
    </p:spTree>
    <p:extLst>
      <p:ext uri="{BB962C8B-B14F-4D97-AF65-F5344CB8AC3E}">
        <p14:creationId xmlns:p14="http://schemas.microsoft.com/office/powerpoint/2010/main" val="349184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226" y="258606"/>
            <a:ext cx="11744587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Žádosti o povolení sběru informací ve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225" y="1062828"/>
            <a:ext cx="11660697" cy="413999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dirty="0">
              <a:hlinkClick r:id="rId2"/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 o povolení šetření</a:t>
            </a:r>
            <a:endParaRPr lang="cs-CZ" dirty="0">
              <a:hlinkClick r:id="" action="ppaction://noaction"/>
            </a:endParaRPr>
          </a:p>
          <a:p>
            <a:r>
              <a:rPr lang="cs-CZ" dirty="0">
                <a:hlinkClick r:id="rId2"/>
              </a:rPr>
              <a:t>Poskytnutí informací pro studijní účely - Fakultní nemocnice Brno (fnbrno.cz)</a:t>
            </a:r>
            <a:endParaRPr lang="cs-CZ" dirty="0"/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komise</a:t>
            </a:r>
            <a:endParaRPr lang="cs-CZ" dirty="0"/>
          </a:p>
          <a:p>
            <a:r>
              <a:rPr lang="cs-CZ" dirty="0">
                <a:hlinkClick r:id="rId3"/>
              </a:rPr>
              <a:t>Etická komise - Fakultní nemocnice Brno (fnbrno.cz)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29FCE1-B215-4BA8-AC01-EE9B7D5D0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058B5-3C3D-43EC-AA13-1F65B44AF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4503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F652CC-F630-41B0-A9D3-3DAC8EDE4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7F973-08B3-43F2-906D-C4EC6FD9E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B964F3-1F91-41D6-845F-E47900AB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20" t="15168" r="13784" b="7645"/>
          <a:stretch/>
        </p:blipFill>
        <p:spPr>
          <a:xfrm>
            <a:off x="1468074" y="345"/>
            <a:ext cx="9043332" cy="62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F8FF7-7120-4158-B1A6-9909B45EA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2BC7D-CD85-496F-9E81-3ABEF9EF5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9725E4-4FBF-44CF-ABBD-093F5AC3F160}"/>
              </a:ext>
            </a:extLst>
          </p:cNvPr>
          <p:cNvSpPr txBox="1"/>
          <p:nvPr/>
        </p:nvSpPr>
        <p:spPr>
          <a:xfrm>
            <a:off x="414000" y="378000"/>
            <a:ext cx="2282997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Domácí úkol: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729AF8-0BA6-4B5E-B323-2315D00A9B6E}"/>
              </a:ext>
            </a:extLst>
          </p:cNvPr>
          <p:cNvSpPr txBox="1"/>
          <p:nvPr/>
        </p:nvSpPr>
        <p:spPr>
          <a:xfrm>
            <a:off x="251604" y="1318777"/>
            <a:ext cx="1168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Vytvořte </a:t>
            </a:r>
            <a:r>
              <a:rPr lang="cs-CZ" sz="2800" dirty="0">
                <a:solidFill>
                  <a:schemeClr val="tx2"/>
                </a:solidFill>
              </a:rPr>
              <a:t>krátký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 dotazník na jakékoliv téma.</a:t>
            </a:r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Dotazník bude obsahovat: 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Záhlaví dotazníku se všemi povinnými komponentami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Dichotomickou uzavřenou položku zjišťující demografické údaje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Otevřenou položku zjišťující demografické údaje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Polynomickou uzavřenou položku výběrovou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/>
              <a:t>Polynomickou uzavřenou položku výčtovou</a:t>
            </a:r>
            <a:endParaRPr lang="cs-CZ" sz="2800" dirty="0">
              <a:latin typeface="+mn-lt"/>
            </a:endParaRP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Trichotomickou polootevřenou položku výběrovou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Škálovou položku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endParaRPr lang="cs-CZ" sz="2800" dirty="0">
              <a:latin typeface="+mn-lt"/>
            </a:endParaRP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Odkazy na dotazníky mi prosím pošlete na adresu: </a:t>
            </a:r>
            <a:r>
              <a:rPr lang="cs-CZ" dirty="0">
                <a:solidFill>
                  <a:schemeClr val="tx2"/>
                </a:solidFill>
              </a:rPr>
              <a:t>59873@mail.muni.cz</a:t>
            </a:r>
            <a:endParaRPr lang="cs-CZ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DC7CB4C-EB58-465D-88B6-BBCF95E12972}"/>
              </a:ext>
            </a:extLst>
          </p:cNvPr>
          <p:cNvSpPr/>
          <p:nvPr/>
        </p:nvSpPr>
        <p:spPr bwMode="auto">
          <a:xfrm>
            <a:off x="3496895" y="42517"/>
            <a:ext cx="8443501" cy="1065314"/>
          </a:xfrm>
          <a:prstGeom prst="wedgeRoundRectCallout">
            <a:avLst>
              <a:gd name="adj1" fmla="val 2089"/>
              <a:gd name="adj2" fmla="val 1386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Každý student vytvoří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DVA dotazníky, ve dvou platformách: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Google formuláře: </a:t>
            </a:r>
            <a:r>
              <a:rPr lang="cs-CZ" sz="18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Formuláře Google – zdarma vytvářejte a analyzujte průzkumy.</a:t>
            </a:r>
            <a:endParaRPr lang="cs-CZ" sz="1800" dirty="0">
              <a:solidFill>
                <a:schemeClr val="bg1"/>
              </a:solidFill>
              <a:latin typeface="+mj-lt"/>
            </a:endParaRPr>
          </a:p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Platforma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Survio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cs-CZ" sz="18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Survio</a:t>
            </a:r>
            <a:r>
              <a:rPr lang="cs-CZ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 | Dotazník zdarma | Vytvořit online dotazník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68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6000" y="2708476"/>
            <a:ext cx="9030401" cy="170216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E6E466-4A78-46F9-971D-FB1895970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C722F4-4771-48B0-89DE-4407024A6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36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757" y="332656"/>
            <a:ext cx="11694695" cy="8640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- základní pravidla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8" y="953400"/>
            <a:ext cx="11903243" cy="5400600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Dostatečná znalost teorie</a:t>
            </a:r>
          </a:p>
          <a:p>
            <a:r>
              <a:rPr lang="cs-CZ" dirty="0"/>
              <a:t>Formulace položek v souladu s cíli a hypotézami šetření</a:t>
            </a:r>
          </a:p>
          <a:p>
            <a:r>
              <a:rPr lang="cs-CZ" dirty="0"/>
              <a:t>Počet položek (moc položek zvýší únavu, ale navýší reliabilitu a validitu) – vyplnění kratší jak 30 min</a:t>
            </a:r>
          </a:p>
          <a:p>
            <a:r>
              <a:rPr lang="cs-CZ" dirty="0"/>
              <a:t>Začátek identifikace – střed nejtěžší – konec nejlehčí položky a ožehavé témata (sex, intimita…)</a:t>
            </a:r>
          </a:p>
          <a:p>
            <a:r>
              <a:rPr lang="cs-CZ" dirty="0"/>
              <a:t>Respektovat požadavky na reliabilitu a validitu</a:t>
            </a:r>
          </a:p>
          <a:p>
            <a:r>
              <a:rPr lang="cs-CZ" dirty="0"/>
              <a:t>Položky</a:t>
            </a:r>
          </a:p>
          <a:p>
            <a:pPr lvl="1"/>
            <a:r>
              <a:rPr lang="cs-CZ" dirty="0"/>
              <a:t>Jasné</a:t>
            </a:r>
          </a:p>
          <a:p>
            <a:pPr lvl="1"/>
            <a:r>
              <a:rPr lang="cs-CZ" dirty="0"/>
              <a:t>Stručné</a:t>
            </a:r>
          </a:p>
          <a:p>
            <a:pPr lvl="1"/>
            <a:r>
              <a:rPr lang="cs-CZ" dirty="0"/>
              <a:t>Sledovat vždy jen jednu proměnnou</a:t>
            </a:r>
          </a:p>
          <a:p>
            <a:pPr lvl="1"/>
            <a:r>
              <a:rPr lang="cs-CZ" dirty="0"/>
              <a:t>Neobsahovat zápor</a:t>
            </a:r>
          </a:p>
          <a:p>
            <a:pPr lvl="1"/>
            <a:r>
              <a:rPr lang="cs-CZ" dirty="0"/>
              <a:t>Na ožehavé se ptát nepřímo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7320135" y="4581128"/>
            <a:ext cx="3524327" cy="1008112"/>
          </a:xfrm>
          <a:prstGeom prst="wedgeRoundRectCallout">
            <a:avLst>
              <a:gd name="adj1" fmla="val 48044"/>
              <a:gd name="adj2" fmla="val -118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Předvýzkum</a:t>
            </a:r>
            <a:r>
              <a:rPr lang="cs-CZ" dirty="0"/>
              <a:t> = ověření použitelnosti dotazníku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E4955-5E2B-4BF5-BADB-3E4097348D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702C3-17ED-4495-AEB5-78E51BCC9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198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122145" y="1413945"/>
            <a:ext cx="2123728" cy="366966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Kontaktně motivační úvod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22145" y="573619"/>
            <a:ext cx="1979712" cy="760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Název dotazníku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45873" y="1334238"/>
            <a:ext cx="9845852" cy="3749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Vážená sestro,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jmenuji se Jana Nováková a jsem studentkou 2. ročníku oboru Intenzivní péče na Lékařské fakultě Masarykovy univerzity. Ráda bych Vás poprosila o pečlivé vyplnění dotazníku, jehož výsledky budou sloužit ke zpracování diplomové práce na téma: „Metody monitorace bolesti u pacienta v bezvědomí“.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Vyplněním dotazníku dáváte souhlas se zpracování Vámi uvedených údajů. V průběhu šetření bude věnována maximální pozornost zachování Vaší anonymity. Získané informace budou využity pouze pro studijní účely a budou chráněny před zneužitím. Předem velice děkuji za Váš čas a spolupráci.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Bc. Jana Nováková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novakova@med.muni.cz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267744" y="5136820"/>
            <a:ext cx="9876130" cy="1055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Prosím označte pouze jednu odpověď (pokud není v zadání otázky uvedeno jinak).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Popřípadě na vytečkované řádky dopište vlastní slovní odpověď.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101856" y="573618"/>
            <a:ext cx="10112013" cy="680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</a:rPr>
              <a:t>Metody monitorace bolesti u pacienta v bezvědomí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</a:rPr>
              <a:t>Dotazník určený sestrám pracujícím v intenzivní péči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-1" y="92228"/>
            <a:ext cx="12091725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– záhlaví dotazníku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8" name="Zaoblený obdélník 9">
            <a:extLst>
              <a:ext uri="{FF2B5EF4-FFF2-40B4-BE49-F238E27FC236}">
                <a16:creationId xmlns:a16="http://schemas.microsoft.com/office/drawing/2014/main" id="{4C8AD3D9-0342-4DAF-8511-C8E9C17A37E7}"/>
              </a:ext>
            </a:extLst>
          </p:cNvPr>
          <p:cNvSpPr/>
          <p:nvPr/>
        </p:nvSpPr>
        <p:spPr>
          <a:xfrm>
            <a:off x="122145" y="5163318"/>
            <a:ext cx="2123727" cy="1028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Pokyny pro vyplnění</a:t>
            </a:r>
          </a:p>
        </p:txBody>
      </p:sp>
    </p:spTree>
    <p:extLst>
      <p:ext uri="{BB962C8B-B14F-4D97-AF65-F5344CB8AC3E}">
        <p14:creationId xmlns:p14="http://schemas.microsoft.com/office/powerpoint/2010/main" val="28869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0" y="3656959"/>
            <a:ext cx="2566737" cy="12358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demografické údaje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936221"/>
            <a:ext cx="2566737" cy="24927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Výzkumné položky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586156" y="3627388"/>
            <a:ext cx="9442043" cy="12358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Věk, pohlaví, sociální status...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66737" y="936220"/>
            <a:ext cx="9480883" cy="2492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Položky koncipované na základě stanovených hypotéz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Logické řazení – nejsložitější položky patří do středu dotazníku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Požadavky na položky: jasnost, stručnost, kladná forma, nesugestivnost 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00779" y="174650"/>
            <a:ext cx="9768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- položky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4168" y="637017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7958" y="6370179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8" name="Zaoblený obdélník 13">
            <a:extLst>
              <a:ext uri="{FF2B5EF4-FFF2-40B4-BE49-F238E27FC236}">
                <a16:creationId xmlns:a16="http://schemas.microsoft.com/office/drawing/2014/main" id="{EF1D45EA-C6C7-4616-BB3A-3585DEBA9EE1}"/>
              </a:ext>
            </a:extLst>
          </p:cNvPr>
          <p:cNvSpPr/>
          <p:nvPr/>
        </p:nvSpPr>
        <p:spPr>
          <a:xfrm>
            <a:off x="2586156" y="5148320"/>
            <a:ext cx="9442043" cy="1079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/>
              <a:t>Vzdělání, délka praxe, délka praxe v intenzivní péči, dosažené vzdělání, specializace v intenzivní péči…..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Zaoblený obdélník 6">
            <a:extLst>
              <a:ext uri="{FF2B5EF4-FFF2-40B4-BE49-F238E27FC236}">
                <a16:creationId xmlns:a16="http://schemas.microsoft.com/office/drawing/2014/main" id="{3122A92D-29E1-490A-8364-DAA83D53E029}"/>
              </a:ext>
            </a:extLst>
          </p:cNvPr>
          <p:cNvSpPr/>
          <p:nvPr/>
        </p:nvSpPr>
        <p:spPr>
          <a:xfrm>
            <a:off x="-7581" y="5053011"/>
            <a:ext cx="2566737" cy="12358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expertní  vlastnosti</a:t>
            </a:r>
          </a:p>
        </p:txBody>
      </p:sp>
    </p:spTree>
    <p:extLst>
      <p:ext uri="{BB962C8B-B14F-4D97-AF65-F5344CB8AC3E}">
        <p14:creationId xmlns:p14="http://schemas.microsoft.com/office/powerpoint/2010/main" val="33959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18" y="122473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dle obsahu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6354" y="781860"/>
            <a:ext cx="11706812" cy="1399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Demografické položky</a:t>
            </a:r>
          </a:p>
          <a:p>
            <a:r>
              <a:rPr lang="cs-CZ" dirty="0"/>
              <a:t>Položky zjišťující expertní charakteristiky </a:t>
            </a:r>
          </a:p>
          <a:p>
            <a:r>
              <a:rPr lang="cs-CZ" dirty="0"/>
              <a:t>Výzkumné otázky</a:t>
            </a:r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9C010E4-A7AC-4853-AFC0-EE119C9431C5}"/>
              </a:ext>
            </a:extLst>
          </p:cNvPr>
          <p:cNvSpPr txBox="1">
            <a:spLocks/>
          </p:cNvSpPr>
          <p:nvPr/>
        </p:nvSpPr>
        <p:spPr>
          <a:xfrm>
            <a:off x="6043520" y="1684638"/>
            <a:ext cx="5879646" cy="4218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Filtrační položky</a:t>
            </a:r>
          </a:p>
          <a:p>
            <a:r>
              <a:rPr lang="cs-CZ" dirty="0"/>
              <a:t>filtrace nevhodných respondentů – kteří nesplňují charakteristiku cílové populace (např. laik)</a:t>
            </a:r>
          </a:p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Kontrolní – L položky </a:t>
            </a:r>
          </a:p>
          <a:p>
            <a:r>
              <a:rPr lang="cs-CZ" dirty="0"/>
              <a:t>ověření pravdivosti  odpovědí v klíčových otázkách – ptám se dvakrát na to stejné ale jinak formulovanou otázkou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649AD45-5ED2-4976-BEBB-AFCA1B01166A}"/>
              </a:ext>
            </a:extLst>
          </p:cNvPr>
          <p:cNvSpPr/>
          <p:nvPr/>
        </p:nvSpPr>
        <p:spPr>
          <a:xfrm>
            <a:off x="204118" y="2325702"/>
            <a:ext cx="5542761" cy="292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informace o samotném respondentovi 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Nepřímé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jiný subjekt (osobu, věc, společnost…)</a:t>
            </a:r>
          </a:p>
        </p:txBody>
      </p:sp>
    </p:spTree>
    <p:extLst>
      <p:ext uri="{BB962C8B-B14F-4D97-AF65-F5344CB8AC3E}">
        <p14:creationId xmlns:p14="http://schemas.microsoft.com/office/powerpoint/2010/main" val="31739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diskrétní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059" y="633806"/>
            <a:ext cx="5991941" cy="6038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Uzavřené položky 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respondent vybírá s nabízených variant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náročné na přípravu, lehké na vyhodnocení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nevýhoda zjednodušení názoru respondenta - ztráta informaci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dichotomické – ano, ne 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trichotomické ano, ne, nevím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polynomické - víc než dvě nabízené varianty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Polootevřené položky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možnost výběru z variant a prostor pro vyjádření  vlastní odpovědi respondenta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Otevřené položky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snadná formulace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těžké vyhodnocování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respondent často neodpoví</a:t>
            </a:r>
          </a:p>
          <a:p>
            <a:pPr>
              <a:lnSpc>
                <a:spcPts val="2800"/>
              </a:lnSpc>
            </a:pP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D09DE80-7C89-4F20-8ADC-98C4D740CBDE}"/>
              </a:ext>
            </a:extLst>
          </p:cNvPr>
          <p:cNvSpPr/>
          <p:nvPr/>
        </p:nvSpPr>
        <p:spPr>
          <a:xfrm>
            <a:off x="6096000" y="2288971"/>
            <a:ext cx="6096000" cy="18867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Výběrové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Vybírá jednu z nabízených variant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Výčtové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Může vybrat více z nabízených variant</a:t>
            </a:r>
          </a:p>
        </p:txBody>
      </p:sp>
    </p:spTree>
    <p:extLst>
      <p:ext uri="{BB962C8B-B14F-4D97-AF65-F5344CB8AC3E}">
        <p14:creationId xmlns:p14="http://schemas.microsoft.com/office/powerpoint/2010/main" val="6260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spojitá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8756" y="866274"/>
            <a:ext cx="11943562" cy="4165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solidFill>
                <a:schemeClr val="tx1"/>
              </a:solidFill>
            </a:endParaRP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chemeClr val="tx2"/>
                </a:solidFill>
              </a:rPr>
              <a:t>Škálové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Numerické, grafické, symbolické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solidFill>
                  <a:schemeClr val="tx1"/>
                </a:solidFill>
              </a:rPr>
              <a:t>Likertova</a:t>
            </a:r>
            <a:r>
              <a:rPr lang="cs-CZ" sz="2800" dirty="0">
                <a:solidFill>
                  <a:schemeClr val="tx1"/>
                </a:solidFill>
              </a:rPr>
              <a:t> škála -  1 – 5 (1 = žádný vliv; 5 maximální vliv)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hierarchická – řazení  proměnných dle významnosti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bodová – max. bodů 100 – přidělují se body jednotlivým proměnným dle jejich významnosti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4246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etody sběru dat JVS[202110110909531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214</TotalTime>
  <Words>3362</Words>
  <Application>Microsoft Office PowerPoint</Application>
  <PresentationFormat>Širokoúhlá obrazovka</PresentationFormat>
  <Paragraphs>541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FÁZE EMPIRICKÁ – tvorba výzkumného nástroje</vt:lpstr>
      <vt:lpstr>FÁZE EMPIRICKÁ – tvorba výzkumného nástroje</vt:lpstr>
      <vt:lpstr>Prezentace aplikace PowerPoint</vt:lpstr>
      <vt:lpstr>Dotazník - základní pravidla tvorby</vt:lpstr>
      <vt:lpstr>Prezentace aplikace PowerPoint</vt:lpstr>
      <vt:lpstr>Prezentace aplikace PowerPoint</vt:lpstr>
      <vt:lpstr>Dotazník – typy položek dle obsahu</vt:lpstr>
      <vt:lpstr>Dotazník – typy položek – data diskrétní</vt:lpstr>
      <vt:lpstr>Dotazník – typy položek – data spojitá</vt:lpstr>
      <vt:lpstr>Dotazník – distribuce</vt:lpstr>
      <vt:lpstr>Dotazník –návratnost , využitelnost</vt:lpstr>
      <vt:lpstr>Dotazník – výhody a nevýhody</vt:lpstr>
      <vt:lpstr>Elektronický dotazník – výhody a nevýhody</vt:lpstr>
      <vt:lpstr>Určete o jaké dotazníkové položky se jedná</vt:lpstr>
      <vt:lpstr>Určete o jaké dotazníkové položky se jedná</vt:lpstr>
      <vt:lpstr>FÁZE EMPIRICKÁ – tvorba výzkumného nástroje</vt:lpstr>
      <vt:lpstr>Prezentace aplikace PowerPoint</vt:lpstr>
      <vt:lpstr>Prezentace aplikace PowerPoint</vt:lpstr>
      <vt:lpstr>Prezentace aplikace PowerPoint</vt:lpstr>
      <vt:lpstr>Rozhovor v kvalitativním a kvantitativním výzkumu</vt:lpstr>
      <vt:lpstr>Prezentace aplikace PowerPoint</vt:lpstr>
      <vt:lpstr>Rozhovor – pořadí otázek</vt:lpstr>
      <vt:lpstr>Rozhovor – kvalitativní</vt:lpstr>
      <vt:lpstr>Rozhovor – výhody a nevýhody</vt:lpstr>
      <vt:lpstr>FÁZE EMPIRICKÁ – tvorba výzkumného nástroje</vt:lpstr>
      <vt:lpstr>Prezentace aplikace PowerPoint</vt:lpstr>
      <vt:lpstr>Prezentace aplikace PowerPoint</vt:lpstr>
      <vt:lpstr>Pozorování nestrukturované - proces</vt:lpstr>
      <vt:lpstr>Pozorování – výhody a nevýhody</vt:lpstr>
      <vt:lpstr>Pozorování v kvalitativním a kvantitativním výzkumu</vt:lpstr>
      <vt:lpstr>FÁZE EMPIRICKÁ – tvorba výzkumného nástroje</vt:lpstr>
      <vt:lpstr>Prezentace aplikace PowerPoint</vt:lpstr>
      <vt:lpstr>Žádosti o povolení sběru informací ve FN Brno</vt:lpstr>
      <vt:lpstr>Prezentace aplikace PowerPoint</vt:lpstr>
      <vt:lpstr>Prezentace aplikace PowerPoint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29</cp:revision>
  <cp:lastPrinted>1601-01-01T00:00:00Z</cp:lastPrinted>
  <dcterms:created xsi:type="dcterms:W3CDTF">2021-09-08T10:42:39Z</dcterms:created>
  <dcterms:modified xsi:type="dcterms:W3CDTF">2021-10-11T11:02:48Z</dcterms:modified>
</cp:coreProperties>
</file>