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55"/>
  </p:notesMasterIdLst>
  <p:handoutMasterIdLst>
    <p:handoutMasterId r:id="rId56"/>
  </p:handoutMasterIdLst>
  <p:sldIdLst>
    <p:sldId id="469" r:id="rId2"/>
    <p:sldId id="350" r:id="rId3"/>
    <p:sldId id="387" r:id="rId4"/>
    <p:sldId id="352" r:id="rId5"/>
    <p:sldId id="353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65" r:id="rId16"/>
    <p:sldId id="366" r:id="rId17"/>
    <p:sldId id="464" r:id="rId18"/>
    <p:sldId id="367" r:id="rId19"/>
    <p:sldId id="436" r:id="rId20"/>
    <p:sldId id="368" r:id="rId21"/>
    <p:sldId id="437" r:id="rId22"/>
    <p:sldId id="369" r:id="rId23"/>
    <p:sldId id="442" r:id="rId24"/>
    <p:sldId id="439" r:id="rId25"/>
    <p:sldId id="370" r:id="rId26"/>
    <p:sldId id="372" r:id="rId27"/>
    <p:sldId id="373" r:id="rId28"/>
    <p:sldId id="374" r:id="rId29"/>
    <p:sldId id="375" r:id="rId30"/>
    <p:sldId id="376" r:id="rId31"/>
    <p:sldId id="377" r:id="rId32"/>
    <p:sldId id="379" r:id="rId33"/>
    <p:sldId id="380" r:id="rId34"/>
    <p:sldId id="381" r:id="rId35"/>
    <p:sldId id="383" r:id="rId36"/>
    <p:sldId id="385" r:id="rId37"/>
    <p:sldId id="389" r:id="rId38"/>
    <p:sldId id="390" r:id="rId39"/>
    <p:sldId id="391" r:id="rId40"/>
    <p:sldId id="443" r:id="rId41"/>
    <p:sldId id="398" r:id="rId42"/>
    <p:sldId id="470" r:id="rId43"/>
    <p:sldId id="402" r:id="rId44"/>
    <p:sldId id="399" r:id="rId45"/>
    <p:sldId id="403" r:id="rId46"/>
    <p:sldId id="409" r:id="rId47"/>
    <p:sldId id="451" r:id="rId48"/>
    <p:sldId id="448" r:id="rId49"/>
    <p:sldId id="416" r:id="rId50"/>
    <p:sldId id="457" r:id="rId51"/>
    <p:sldId id="430" r:id="rId52"/>
    <p:sldId id="431" r:id="rId53"/>
    <p:sldId id="471" r:id="rId5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ít Weinberger" initials="V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DC"/>
    <a:srgbClr val="F01928"/>
    <a:srgbClr val="333333"/>
    <a:srgbClr val="660033"/>
    <a:srgbClr val="000066"/>
    <a:srgbClr val="993300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E80BCA-25C7-CFB5-667D-E52145A94F8A}" v="11" dt="2021-11-18T12:58:55.1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Střední sty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Styl s motivem 2 – zvýraznění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831" autoAdjust="0"/>
    <p:restoredTop sz="94249" autoAdjust="0"/>
  </p:normalViewPr>
  <p:slideViewPr>
    <p:cSldViewPr snapToGrid="0">
      <p:cViewPr varScale="1">
        <p:scale>
          <a:sx n="111" d="100"/>
          <a:sy n="111" d="100"/>
        </p:scale>
        <p:origin x="546" y="10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35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ha Igor" userId="S::50416@fnbrno.cz::3e80c4be-180e-4e40-ba26-410c5125e6c1" providerId="AD" clId="Web-{8CE80BCA-25C7-CFB5-667D-E52145A94F8A}"/>
    <pc:docChg chg="delSld modSld sldOrd">
      <pc:chgData name="Crha Igor" userId="S::50416@fnbrno.cz::3e80c4be-180e-4e40-ba26-410c5125e6c1" providerId="AD" clId="Web-{8CE80BCA-25C7-CFB5-667D-E52145A94F8A}" dt="2021-11-18T12:58:55.109" v="10"/>
      <pc:docMkLst>
        <pc:docMk/>
      </pc:docMkLst>
      <pc:sldChg chg="del">
        <pc:chgData name="Crha Igor" userId="S::50416@fnbrno.cz::3e80c4be-180e-4e40-ba26-410c5125e6c1" providerId="AD" clId="Web-{8CE80BCA-25C7-CFB5-667D-E52145A94F8A}" dt="2021-11-18T12:53:58.430" v="2"/>
        <pc:sldMkLst>
          <pc:docMk/>
          <pc:sldMk cId="2440199300" sldId="371"/>
        </pc:sldMkLst>
      </pc:sldChg>
      <pc:sldChg chg="del">
        <pc:chgData name="Crha Igor" userId="S::50416@fnbrno.cz::3e80c4be-180e-4e40-ba26-410c5125e6c1" providerId="AD" clId="Web-{8CE80BCA-25C7-CFB5-667D-E52145A94F8A}" dt="2021-11-18T12:55:34.933" v="3"/>
        <pc:sldMkLst>
          <pc:docMk/>
          <pc:sldMk cId="164626674" sldId="388"/>
        </pc:sldMkLst>
      </pc:sldChg>
      <pc:sldChg chg="ord">
        <pc:chgData name="Crha Igor" userId="S::50416@fnbrno.cz::3e80c4be-180e-4e40-ba26-410c5125e6c1" providerId="AD" clId="Web-{8CE80BCA-25C7-CFB5-667D-E52145A94F8A}" dt="2021-11-18T12:56:19.793" v="4"/>
        <pc:sldMkLst>
          <pc:docMk/>
          <pc:sldMk cId="866510060" sldId="399"/>
        </pc:sldMkLst>
      </pc:sldChg>
      <pc:sldChg chg="del">
        <pc:chgData name="Crha Igor" userId="S::50416@fnbrno.cz::3e80c4be-180e-4e40-ba26-410c5125e6c1" providerId="AD" clId="Web-{8CE80BCA-25C7-CFB5-667D-E52145A94F8A}" dt="2021-11-18T12:57:35.357" v="5"/>
        <pc:sldMkLst>
          <pc:docMk/>
          <pc:sldMk cId="2953266908" sldId="405"/>
        </pc:sldMkLst>
      </pc:sldChg>
      <pc:sldChg chg="del">
        <pc:chgData name="Crha Igor" userId="S::50416@fnbrno.cz::3e80c4be-180e-4e40-ba26-410c5125e6c1" providerId="AD" clId="Web-{8CE80BCA-25C7-CFB5-667D-E52145A94F8A}" dt="2021-11-18T12:57:38.373" v="6"/>
        <pc:sldMkLst>
          <pc:docMk/>
          <pc:sldMk cId="1353383474" sldId="406"/>
        </pc:sldMkLst>
      </pc:sldChg>
      <pc:sldChg chg="del">
        <pc:chgData name="Crha Igor" userId="S::50416@fnbrno.cz::3e80c4be-180e-4e40-ba26-410c5125e6c1" providerId="AD" clId="Web-{8CE80BCA-25C7-CFB5-667D-E52145A94F8A}" dt="2021-11-18T12:57:40.951" v="7"/>
        <pc:sldMkLst>
          <pc:docMk/>
          <pc:sldMk cId="1626345505" sldId="408"/>
        </pc:sldMkLst>
      </pc:sldChg>
      <pc:sldChg chg="del">
        <pc:chgData name="Crha Igor" userId="S::50416@fnbrno.cz::3e80c4be-180e-4e40-ba26-410c5125e6c1" providerId="AD" clId="Web-{8CE80BCA-25C7-CFB5-667D-E52145A94F8A}" dt="2021-11-18T12:58:49.687" v="9"/>
        <pc:sldMkLst>
          <pc:docMk/>
          <pc:sldMk cId="1382178809" sldId="426"/>
        </pc:sldMkLst>
      </pc:sldChg>
      <pc:sldChg chg="del">
        <pc:chgData name="Crha Igor" userId="S::50416@fnbrno.cz::3e80c4be-180e-4e40-ba26-410c5125e6c1" providerId="AD" clId="Web-{8CE80BCA-25C7-CFB5-667D-E52145A94F8A}" dt="2021-11-18T12:58:55.109" v="10"/>
        <pc:sldMkLst>
          <pc:docMk/>
          <pc:sldMk cId="2376648768" sldId="427"/>
        </pc:sldMkLst>
      </pc:sldChg>
      <pc:sldChg chg="del">
        <pc:chgData name="Crha Igor" userId="S::50416@fnbrno.cz::3e80c4be-180e-4e40-ba26-410c5125e6c1" providerId="AD" clId="Web-{8CE80BCA-25C7-CFB5-667D-E52145A94F8A}" dt="2021-11-18T12:58:26.968" v="8"/>
        <pc:sldMkLst>
          <pc:docMk/>
          <pc:sldMk cId="3056521003" sldId="466"/>
        </pc:sldMkLst>
      </pc:sldChg>
      <pc:sldChg chg="addSp delSp">
        <pc:chgData name="Crha Igor" userId="S::50416@fnbrno.cz::3e80c4be-180e-4e40-ba26-410c5125e6c1" providerId="AD" clId="Web-{8CE80BCA-25C7-CFB5-667D-E52145A94F8A}" dt="2021-11-18T12:51:52.224" v="1"/>
        <pc:sldMkLst>
          <pc:docMk/>
          <pc:sldMk cId="1255285596" sldId="469"/>
        </pc:sldMkLst>
        <pc:spChg chg="del">
          <ac:chgData name="Crha Igor" userId="S::50416@fnbrno.cz::3e80c4be-180e-4e40-ba26-410c5125e6c1" providerId="AD" clId="Web-{8CE80BCA-25C7-CFB5-667D-E52145A94F8A}" dt="2021-11-18T12:51:50.364" v="0"/>
          <ac:spMkLst>
            <pc:docMk/>
            <pc:sldMk cId="1255285596" sldId="469"/>
            <ac:spMk id="7" creationId="{FDD10E48-A775-49F7-B44F-A38AD9438E44}"/>
          </ac:spMkLst>
        </pc:spChg>
        <pc:spChg chg="add">
          <ac:chgData name="Crha Igor" userId="S::50416@fnbrno.cz::3e80c4be-180e-4e40-ba26-410c5125e6c1" providerId="AD" clId="Web-{8CE80BCA-25C7-CFB5-667D-E52145A94F8A}" dt="2021-11-18T12:51:52.224" v="1"/>
          <ac:spMkLst>
            <pc:docMk/>
            <pc:sldMk cId="1255285596" sldId="469"/>
            <ac:spMk id="8" creationId="{338B616B-9006-46C1-8C4A-BBC6969B348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6726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2866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131621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nímek MUN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0000DC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819517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E:\Dokumenty\aktualni\Vechietti-Petrenko-Myslivna-Vesely\Vecchietti-Rokit.mpg" TargetMode="Externa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Logo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39" y="260351"/>
            <a:ext cx="13684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385764"/>
            <a:ext cx="1008063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2"/>
          <p:cNvSpPr txBox="1">
            <a:spLocks noChangeArrowheads="1"/>
          </p:cNvSpPr>
          <p:nvPr/>
        </p:nvSpPr>
        <p:spPr bwMode="auto">
          <a:xfrm>
            <a:off x="1808163" y="2287588"/>
            <a:ext cx="86423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 dirty="0">
                <a:solidFill>
                  <a:srgbClr val="002060"/>
                </a:solidFill>
                <a:latin typeface="Arial" panose="020B0604020202020204" pitchFamily="34" charset="0"/>
              </a:rPr>
              <a:t>Dětská gynekologie</a:t>
            </a:r>
          </a:p>
        </p:txBody>
      </p:sp>
      <p:sp>
        <p:nvSpPr>
          <p:cNvPr id="33798" name="Obdélník 7"/>
          <p:cNvSpPr>
            <a:spLocks noChangeArrowheads="1"/>
          </p:cNvSpPr>
          <p:nvPr/>
        </p:nvSpPr>
        <p:spPr bwMode="auto">
          <a:xfrm>
            <a:off x="1647825" y="5229226"/>
            <a:ext cx="8802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BPZG0121   Ošetřovatelská péče v gynekologii  - přednášky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338B616B-9006-46C1-8C4A-BBC6969B3487}"/>
              </a:ext>
            </a:extLst>
          </p:cNvPr>
          <p:cNvSpPr txBox="1">
            <a:spLocks noChangeArrowheads="1"/>
          </p:cNvSpPr>
          <p:nvPr/>
        </p:nvSpPr>
        <p:spPr>
          <a:xfrm>
            <a:off x="3491408" y="653988"/>
            <a:ext cx="4670425" cy="842962"/>
          </a:xfrm>
          <a:prstGeom prst="rect">
            <a:avLst/>
          </a:prstGeom>
          <a:noFill/>
        </p:spPr>
        <p:txBody>
          <a:bodyPr lIns="0" tIns="0" rIns="0" bIns="0" anchor="t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cs-CZ" altLang="en-US" sz="1800" kern="0" dirty="0">
                <a:solidFill>
                  <a:schemeClr val="tx2"/>
                </a:solidFill>
                <a:latin typeface="Calibri"/>
                <a:cs typeface="Calibri"/>
              </a:rPr>
              <a:t>Ústav zdravotních věd </a:t>
            </a:r>
          </a:p>
          <a:p>
            <a:pPr algn="ctr">
              <a:defRPr/>
            </a:pPr>
            <a:r>
              <a:rPr lang="cs-CZ" altLang="en-US" sz="1800" kern="0" dirty="0">
                <a:solidFill>
                  <a:schemeClr val="tx2"/>
                </a:solidFill>
                <a:latin typeface="Calibri"/>
                <a:cs typeface="Calibri"/>
              </a:rPr>
              <a:t>Lékařské fakulty MU a FN Brno </a:t>
            </a:r>
            <a:br>
              <a:rPr lang="cs-CZ" altLang="en-US" sz="1800" b="0" kern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en-US" sz="1800" b="0" kern="0" dirty="0">
                <a:solidFill>
                  <a:schemeClr val="tx2"/>
                </a:solidFill>
                <a:latin typeface="Calibri"/>
                <a:cs typeface="Calibri"/>
              </a:rPr>
              <a:t>přednosta: prof. PhDr. Andrea Pokorná, PhD.</a:t>
            </a:r>
            <a:r>
              <a:rPr lang="cs-CZ" altLang="en-US" sz="18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 </a:t>
            </a:r>
            <a:endParaRPr lang="cs-CZ" altLang="en-US" sz="1800" b="0" ker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285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Vyšetření v dětské gynekologii</a:t>
            </a:r>
          </a:p>
          <a:p>
            <a:pPr algn="ctr">
              <a:defRPr/>
            </a:pP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 err="1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Bimanuální</a:t>
            </a: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gynekologické vyšetření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vyšetřujeme per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rectum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břicho musí být uvolněné (při nádechu)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neklidné dítě vyšetřujeme jen v závažných důvodech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793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Vyšetření v dětské gynekologii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Laboratorní vyšetření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odběr funkční cytologie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odběr krve – hladiny hormonů, KO, CRP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kultivace pochvy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vyšetření na roupy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911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Vyšetření v dětské gynekologii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Pomocné vyšetřovací metody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ultrazvukové vyšetření, abdominální, rektální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počítačová tomografie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magnetická resonance</a:t>
            </a:r>
          </a:p>
          <a:p>
            <a:pPr>
              <a:defRPr/>
            </a:pP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233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Onemocnění dětského věku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Záněty zevních rodidel a pochvy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49" y="2529166"/>
            <a:ext cx="1131342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nejčastější gynekologické onemocnění dětského věku (60 - 68% pacientek)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Příznaky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fluor – žlutý, zelený, zakrvavělý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nutno odlišit od neonatálního a pubertálního fluoru (bílý, hlenovitý)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každý fluor v klidovém období je patologický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Zdroje infekce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porodní cesty matky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špatné hygienické návyky, masturbace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roupi, cizí tělesa, pohlavní zneužívaní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hematogenní cesta – infekční nemoci – herpes,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varicella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spála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infikovaná moč, bazény, sauny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127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Záněty zevních rodidel a pochvy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235551"/>
            <a:ext cx="112256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Původci infekce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střevní bakterie, stafylokoky, streptokoky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anaerobní nesporulující bakterie –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gardnerella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kvasinky až v období puberty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ureaplasmata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mykoplasmata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trichomonády, roupi</a:t>
            </a:r>
          </a:p>
          <a:p>
            <a:pPr>
              <a:defRPr/>
            </a:pPr>
            <a:r>
              <a:rPr lang="cs-CZ" altLang="cs-CZ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Diagnostika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kultivace, MOP, nutná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vaginoskopie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altLang="cs-CZ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Terapie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lokální, výplach pochvy desinfekčním roztokem –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Betadine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dětské vaginální čípky s ATB (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furantoin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fungicidin,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entizol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3865343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45287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Záněty vaječníku a vejcovodu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235551"/>
            <a:ext cx="1122567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u="sng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Adnexitis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častější v pubertě a po menarche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příznaky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bolest v podbřišku, prosáknutí adnex, dysmenorea, teplota, výtok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zdroje infekce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ze střevního traktu – apendicitis, peritonitis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hematogenně při celkových infekcích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ascendentně z pochvy a hrdla děložního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původci infekce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střevní flóra,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anaerobi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stafylokoky, streptokoky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terapie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antibiotoka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celkově, klid na lůžku – hospitalizace, 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- doléčení - balneoterapie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09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Synechia</a:t>
            </a: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vulvae</a:t>
            </a: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infantum</a:t>
            </a:r>
            <a:endParaRPr lang="cs-CZ" altLang="cs-CZ" sz="4000" b="1" dirty="0">
              <a:solidFill>
                <a:srgbClr val="F019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srůst okrajů poševního vchodu v klidovém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neestrogenizovaném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terénu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pevným srůstům předchází blanité slepení okrajů –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conglutinatio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vulvae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výskyt: 2 - 5 let, bolestivé a namáhavé močení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synechie přední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blanitý až kožovitý srůst malých stydkých pysků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synechie střední, zadní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slepení či srůst protilehlých sliznic poševního vchodu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terapie: blanitý srůst se rozruší oddálením pysků od sebe nebo sondou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prevence: hygiena, oddalování stydkých pysků od sebe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713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Synechia</a:t>
            </a: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vulvae</a:t>
            </a: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infantum</a:t>
            </a:r>
            <a:endParaRPr lang="cs-CZ" altLang="cs-CZ" sz="4000" b="1" dirty="0">
              <a:solidFill>
                <a:srgbClr val="F019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synechia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ventralis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přední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synechia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media - střední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synechia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dorsalis - zadní </a:t>
            </a:r>
          </a:p>
        </p:txBody>
      </p:sp>
      <p:pic>
        <p:nvPicPr>
          <p:cNvPr id="3" name="Obrázek 2" descr="Obsah obrázku čištění, tetování, místnost, zuby&#10;&#10;Popis byl vytvořen automaticky">
            <a:extLst>
              <a:ext uri="{FF2B5EF4-FFF2-40B4-BE49-F238E27FC236}">
                <a16:creationId xmlns:a16="http://schemas.microsoft.com/office/drawing/2014/main" id="{80B4B76F-1442-407A-B1FA-0887EBD7D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01" y="2069940"/>
            <a:ext cx="3081528" cy="1933956"/>
          </a:xfrm>
          <a:prstGeom prst="rect">
            <a:avLst/>
          </a:prstGeom>
          <a:ln w="12700" cmpd="sng">
            <a:noFill/>
          </a:ln>
        </p:spPr>
      </p:pic>
      <p:pic>
        <p:nvPicPr>
          <p:cNvPr id="11" name="Obrázek 10" descr="Obsah obrázku vsedě, jablko, jídlo&#10;&#10;Popis byl vytvořen automaticky">
            <a:extLst>
              <a:ext uri="{FF2B5EF4-FFF2-40B4-BE49-F238E27FC236}">
                <a16:creationId xmlns:a16="http://schemas.microsoft.com/office/drawing/2014/main" id="{89DF65C6-3DB0-4444-94A9-8D1EF54547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456" y="4562856"/>
            <a:ext cx="3072384" cy="2295144"/>
          </a:xfrm>
          <a:prstGeom prst="rect">
            <a:avLst/>
          </a:prstGeom>
          <a:ln cmpd="sng">
            <a:noFill/>
          </a:ln>
        </p:spPr>
      </p:pic>
      <p:pic>
        <p:nvPicPr>
          <p:cNvPr id="13" name="Obrázek 12" descr="Obsah obrázku zuby, ústa, čištění&#10;&#10;Popis byl vytvořen automaticky">
            <a:extLst>
              <a:ext uri="{FF2B5EF4-FFF2-40B4-BE49-F238E27FC236}">
                <a16:creationId xmlns:a16="http://schemas.microsoft.com/office/drawing/2014/main" id="{8AFE5E76-57FB-4768-8F39-5F22F0093E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029" y="3382773"/>
            <a:ext cx="2999232" cy="1947672"/>
          </a:xfrm>
          <a:prstGeom prst="rect">
            <a:avLst/>
          </a:prstGeom>
          <a:ln w="12700" cmpd="sng">
            <a:noFill/>
          </a:ln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038D5D4A-D343-4B17-AAF8-566F36AE6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1270" y="5847126"/>
            <a:ext cx="3741432" cy="41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cs-CZ" alt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Kosová H.,</a:t>
            </a:r>
            <a:r>
              <a:rPr lang="cs-CZ" altLang="en-US" sz="1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Synechia</a:t>
            </a:r>
            <a:r>
              <a:rPr lang="cs-CZ" alt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1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vulvae</a:t>
            </a:r>
            <a:r>
              <a:rPr lang="cs-CZ" alt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en-US" sz="1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infantum</a:t>
            </a:r>
            <a:r>
              <a:rPr lang="cs-CZ" alt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Pediatr.pro praxi 2017, 18 (91-93)</a:t>
            </a:r>
          </a:p>
        </p:txBody>
      </p:sp>
    </p:spTree>
    <p:extLst>
      <p:ext uri="{BB962C8B-B14F-4D97-AF65-F5344CB8AC3E}">
        <p14:creationId xmlns:p14="http://schemas.microsoft.com/office/powerpoint/2010/main" val="2572924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Krácení z rodidel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49" y="2411720"/>
            <a:ext cx="11481931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podle věku pacientky se dělí na fyziologické a patologické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novorozenecké období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fyziologické - krvácení z hormonálního spádu, kolem 5.dne, často 	    	 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subklinicky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patologické - trauma, nádor pochvy, zánět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klidové období</a:t>
            </a:r>
          </a:p>
          <a:p>
            <a:pPr>
              <a:defRPr/>
            </a:pPr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každé krvácení je patologické - trauma rodidel, zánět, nádor pochvy - 	  rabdomyosarkom, cizí těleso, menarche </a:t>
            </a: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praecox</a:t>
            </a:r>
            <a:endParaRPr lang="cs-CZ" altLang="cs-CZ" sz="2800" b="1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puberta a adolescence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/>
            </a:pP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fyziologické - menstruace</a:t>
            </a:r>
            <a:endParaRPr lang="cs-CZ" altLang="cs-CZ" sz="2800" b="1" dirty="0">
              <a:solidFill>
                <a:srgbClr val="F019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632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Krvácení z rodidel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Poruchy menstruačního cyklu</a:t>
            </a:r>
          </a:p>
          <a:p>
            <a:pPr>
              <a:defRPr/>
            </a:pP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menarche nastupuje kolem 12,5 roku ( 10 - 15 let )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první cykly jsou anovulační, nepravidelné</a:t>
            </a:r>
          </a:p>
          <a:p>
            <a:pPr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primární a sekundární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amenorrhoea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oligomenorrhoea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cyklus delší než 35 dní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polymenorrhoea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cyklus kratší než 21 dní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hypermenorrhoea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juvenilní metrorrhagie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602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41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Rozdělení dětského věku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100000"/>
              <a:buFont typeface="Arial" panose="020B0604020202020204" pitchFamily="34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/>
            </a:pPr>
            <a:r>
              <a:rPr lang="cs-CZ" sz="2800" b="1" dirty="0">
                <a:solidFill>
                  <a:srgbClr val="0000DC"/>
                </a:solidFill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Novorozenecké období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/>
            </a:pPr>
            <a:endParaRPr lang="cs-CZ" sz="2800" b="1" dirty="0">
              <a:solidFill>
                <a:srgbClr val="0000DC"/>
              </a:solidFill>
              <a:latin typeface="Calibri" panose="020F0502020204030204" pitchFamily="34" charset="0"/>
              <a:ea typeface="Microsoft YaHei" charset="-122"/>
              <a:cs typeface="Calibri" panose="020F0502020204030204" pitchFamily="34" charset="0"/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/>
            </a:pPr>
            <a:r>
              <a:rPr lang="cs-CZ" sz="2800" b="1" dirty="0">
                <a:solidFill>
                  <a:srgbClr val="0000DC"/>
                </a:solidFill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Klidové období 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/>
            </a:pPr>
            <a:endParaRPr lang="cs-CZ" sz="2800" b="1" dirty="0">
              <a:solidFill>
                <a:srgbClr val="0000DC"/>
              </a:solidFill>
              <a:latin typeface="Calibri" panose="020F0502020204030204" pitchFamily="34" charset="0"/>
              <a:ea typeface="Microsoft YaHei" charset="-122"/>
              <a:cs typeface="Calibri" panose="020F0502020204030204" pitchFamily="34" charset="0"/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/>
            </a:pPr>
            <a:r>
              <a:rPr lang="cs-CZ" sz="2800" b="1" dirty="0">
                <a:solidFill>
                  <a:srgbClr val="0000DC"/>
                </a:solidFill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Období pohlavního dospívání 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/>
            </a:pPr>
            <a:endParaRPr lang="cs-CZ" sz="2800" b="1" dirty="0">
              <a:solidFill>
                <a:srgbClr val="0000DC"/>
              </a:solidFill>
              <a:latin typeface="Calibri" panose="020F0502020204030204" pitchFamily="34" charset="0"/>
              <a:ea typeface="Microsoft YaHei" charset="-122"/>
              <a:cs typeface="Calibri" panose="020F0502020204030204" pitchFamily="34" charset="0"/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/>
            </a:pPr>
            <a:r>
              <a:rPr lang="cs-CZ" sz="2800" b="1" dirty="0">
                <a:solidFill>
                  <a:srgbClr val="0000DC"/>
                </a:solidFill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Menarche </a:t>
            </a:r>
          </a:p>
          <a:p>
            <a:pPr lvl="2">
              <a:buSzPct val="10000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/>
            </a:pPr>
            <a:endParaRPr lang="cs-CZ" sz="2800" b="1" dirty="0">
              <a:solidFill>
                <a:srgbClr val="0000DC"/>
              </a:solidFill>
              <a:latin typeface="Calibri" panose="020F0502020204030204" pitchFamily="34" charset="0"/>
              <a:ea typeface="Microsoft YaHei" charset="-122"/>
              <a:cs typeface="Calibri" panose="020F0502020204030204" pitchFamily="34" charset="0"/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/>
            </a:pPr>
            <a:r>
              <a:rPr lang="cs-CZ" sz="2800" b="1" dirty="0">
                <a:solidFill>
                  <a:srgbClr val="0000DC"/>
                </a:solidFill>
                <a:latin typeface="Calibri" panose="020F0502020204030204" pitchFamily="34" charset="0"/>
                <a:ea typeface="Microsoft YaHei" charset="-122"/>
                <a:cs typeface="Calibri" panose="020F0502020204030204" pitchFamily="34" charset="0"/>
              </a:rPr>
              <a:t>Období adolescence</a:t>
            </a:r>
          </a:p>
        </p:txBody>
      </p:sp>
    </p:spTree>
    <p:extLst>
      <p:ext uri="{BB962C8B-B14F-4D97-AF65-F5344CB8AC3E}">
        <p14:creationId xmlns:p14="http://schemas.microsoft.com/office/powerpoint/2010/main" val="1017374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Krvácení z rodidel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369775"/>
            <a:ext cx="1122567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Primární amenorea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absence menarche do 15 let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Příčiny: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porucha CNS - hypothalamus, hypofýza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porucha ovaria - dysgenetická ovaria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VVV rodidel - ageneze dělohy a pochvy (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Rokitanski-Küstner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	 	  Hauser),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gynatrézie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genetická porucha -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Turnerův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syndrom – 45 X0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   - syndrom testikulární feminizace – 46 XY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   -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Swyerův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syndrom – 46 XY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62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Krvácení z rodidel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Primární amenorea 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rozdělení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vyvinutými sekundárními pohlavními znaky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aplazie dělohy a pochvy,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areaktivní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endometrium,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gynatrézie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nevyvinutými sekundárními pohlavními znaky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retardace pohlavního dospívání, metabolické poruchy,  	 	 	 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hypogonadismy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centrální nebo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gonádové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55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Krvácení z rodidel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Sekundární amenorea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dívka již menstruovala, nyní nemenstruuje - 6 měsíců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příčiny - stres, onemocnění CNS, endokrinologické onemocnění, ztráta hmotnosti, mentální anorexie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terapie - hormonální E + P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- při mentální anorexii psycholog, psychiatr, realimentace, ionty, 	          kalcium	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374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Krvácení z rodidel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49" y="2029632"/>
            <a:ext cx="1159538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Juvenilní metrorrhagie 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dysfunkční krvácení při anovulačního cyklech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nadbytek estrogenů, chybí gestageny –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hyperproliferace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endometria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nepravidelné a dlouhé odlučování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výskyt po menarche nebo 2-3 roky poté</a:t>
            </a:r>
          </a:p>
          <a:p>
            <a:pPr>
              <a:defRPr/>
            </a:pPr>
            <a:r>
              <a:rPr lang="cs-CZ" altLang="cs-CZ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Terapie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zástava krvácení – malé dávky E + 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dávka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Estrofem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2mg +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Duphaston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20mg/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Provera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10mg/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Utrogestan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100mg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2.dávka po 12 hodinách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Estrofem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1mg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3.dávka po 12 hodinách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Estrofem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1mg +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Duphaston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20mg/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Provera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10mg/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Utrogestan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100mg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úprava krevního obrazu, prevence recidivy – gestageny do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II.fáze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cyklu 5-7dní</a:t>
            </a:r>
          </a:p>
        </p:txBody>
      </p:sp>
    </p:spTree>
    <p:extLst>
      <p:ext uri="{BB962C8B-B14F-4D97-AF65-F5344CB8AC3E}">
        <p14:creationId xmlns:p14="http://schemas.microsoft.com/office/powerpoint/2010/main" val="1098554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Dysmenorrhoea</a:t>
            </a:r>
            <a:endParaRPr lang="cs-CZ" altLang="cs-CZ" sz="4000" b="1" dirty="0">
              <a:solidFill>
                <a:srgbClr val="F019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bolest v podbřišku, v zádech 1. den menses, nauzea, zvracení</a:t>
            </a:r>
          </a:p>
          <a:p>
            <a:pPr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altLang="cs-CZ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Příčiny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hormonální, psychické, často nadměrná tvorba prostaglandinů</a:t>
            </a:r>
          </a:p>
          <a:p>
            <a:pPr>
              <a:defRPr/>
            </a:pPr>
            <a:r>
              <a:rPr lang="cs-CZ" altLang="cs-CZ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Terapie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analgetika, inhibitory prostaglandinů (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indometacin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kyselina acetylsalicylová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rehabilitace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HAK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447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Vývojové vady pohlavích cest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462054"/>
            <a:ext cx="112256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odvodné cesty pohlavní se vyvíjí z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paramezonefrických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Müllerových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vývodů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Wolfovy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mezonefrické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vývody jsou fylogeneticky a ontogeneticky starší, představují vodící strukturu pro sestup a splývání Müllerových vývodů a pro jejich napojení do Müllerova hrbolu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dolní části Wolfových vývodů pučí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ureterální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pupeny, vrostou do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metanefrogenních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blastémů a indukují vznik ledviny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toho plyne </a:t>
            </a:r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koincidence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vrozených vývojových vad rodidel s </a:t>
            </a:r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vadami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močové soustavy</a:t>
            </a:r>
          </a:p>
        </p:txBody>
      </p:sp>
    </p:spTree>
    <p:extLst>
      <p:ext uri="{BB962C8B-B14F-4D97-AF65-F5344CB8AC3E}">
        <p14:creationId xmlns:p14="http://schemas.microsoft.com/office/powerpoint/2010/main" val="1501929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Vrozené vady rodidel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gynatresie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duplicity vnitřních rodidel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kombinované vady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aplasie derivátů Müllerových vývodů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060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Gynatresie</a:t>
            </a: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kryptomenorrhoea</a:t>
            </a:r>
            <a:endParaRPr lang="cs-CZ" altLang="cs-CZ" sz="4000" b="1" dirty="0">
              <a:solidFill>
                <a:srgbClr val="F019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487221"/>
            <a:ext cx="1122567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normální děloha a menstruační krvácení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překážka odtoku krve - projeví se v období menarche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dobře vyvinuté sekundární pohlavní znaky, ale chybí menstruace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příčiny 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atresie hymenu,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retrohymenální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atresie</a:t>
            </a:r>
          </a:p>
          <a:p>
            <a:pPr lvl="1"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ageneze pochvy částečná nebo úplná</a:t>
            </a:r>
          </a:p>
          <a:p>
            <a:pPr lvl="1"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atresie hrdla děložního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příznaky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cyklická bolest břicha, hmatná resistence v břiše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per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rectum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vyklenutá pochva, UZ diagnostika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terapie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operační</a:t>
            </a:r>
          </a:p>
          <a:p>
            <a:pPr lvl="1"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980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Gynatrézie</a:t>
            </a:r>
            <a:endParaRPr lang="cs-CZ" altLang="cs-CZ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0705D71-BCEC-4BF1-A61E-593F781B9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840" y="1952116"/>
            <a:ext cx="5215759" cy="4876000"/>
          </a:xfrm>
          <a:prstGeom prst="rect">
            <a:avLst/>
          </a:prstGeom>
          <a:noFill/>
          <a:ln w="12700" cmpd="sng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DD965E84-3AC2-411D-937C-8D62AB47A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2826" y="6172898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cs-CZ" alt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Hořejší J. a kol., Dětská gynekologie</a:t>
            </a:r>
          </a:p>
        </p:txBody>
      </p:sp>
    </p:spTree>
    <p:extLst>
      <p:ext uri="{BB962C8B-B14F-4D97-AF65-F5344CB8AC3E}">
        <p14:creationId xmlns:p14="http://schemas.microsoft.com/office/powerpoint/2010/main" val="4292752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Hematokolpos</a:t>
            </a: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v UZ obraze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6B4AA2-D5F9-4F5F-8A4D-2C8697FCC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8060" y="2028048"/>
            <a:ext cx="7348606" cy="4720368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5435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Novorozenecké období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296264"/>
            <a:ext cx="1122567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– 6 týdnů po porodu – vliv mateřských hormonů</a:t>
            </a:r>
          </a:p>
          <a:p>
            <a:pPr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prosáknutí genitálu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hymen zarudlý, prosáklý, zduřelý, zřasený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fluor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neonatalis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purus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krvácení z genitálu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zduřelé prsní žlázky (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Halbanova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reakce)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sekrece z prsou (mlezivo)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děloha prosáklá, délky 4cm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poměr hrdlo : tělo 2:1</a:t>
            </a:r>
          </a:p>
          <a:p>
            <a:pPr>
              <a:defRPr/>
            </a:pP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82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Vývojové vady dělohy a pochvy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3671" y="6074979"/>
            <a:ext cx="4634009" cy="50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cs-CZ" altLang="en-US" sz="1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Sadler</a:t>
            </a:r>
            <a:r>
              <a:rPr lang="cs-CZ" alt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T., </a:t>
            </a:r>
            <a:r>
              <a:rPr lang="cs-CZ" altLang="en-US" sz="1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Langmannova</a:t>
            </a:r>
            <a:r>
              <a:rPr lang="cs-CZ" alt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lékařská embryologie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5E2BBFA-7127-49D3-B4E6-562AA261E237}"/>
              </a:ext>
            </a:extLst>
          </p:cNvPr>
          <p:cNvSpPr/>
          <p:nvPr/>
        </p:nvSpPr>
        <p:spPr>
          <a:xfrm>
            <a:off x="435750" y="2529166"/>
            <a:ext cx="112256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porucha splynutí Müllerových vývodů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asymetrie nebo obliterace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canalis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– uterus duplex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vagina duplice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– uterus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arcuatus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– uterus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bicornis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 – uterus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unicornis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cornu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rudimentario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–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atresia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cervicis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 –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atresia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vaginae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 descr="C:\Users\Pavel Meixner\Documents\Ivanka\Rudimentální roh děložní\obrázky\VVV uteriU.jpg">
            <a:extLst>
              <a:ext uri="{FF2B5EF4-FFF2-40B4-BE49-F238E27FC236}">
                <a16:creationId xmlns:a16="http://schemas.microsoft.com/office/drawing/2014/main" id="{6DADC3F2-3E74-44C6-B5C1-F6CB8093C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2783" y="2515040"/>
            <a:ext cx="5081005" cy="3349732"/>
          </a:xfrm>
          <a:prstGeom prst="rect">
            <a:avLst/>
          </a:prstGeom>
          <a:noFill/>
          <a:ln w="12700" cmpd="sng">
            <a:noFill/>
          </a:ln>
        </p:spPr>
      </p:pic>
    </p:spTree>
    <p:extLst>
      <p:ext uri="{BB962C8B-B14F-4D97-AF65-F5344CB8AC3E}">
        <p14:creationId xmlns:p14="http://schemas.microsoft.com/office/powerpoint/2010/main" val="762635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Uterus </a:t>
            </a:r>
            <a:r>
              <a:rPr lang="cs-CZ" altLang="cs-CZ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unicornis</a:t>
            </a: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cum</a:t>
            </a: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cornu</a:t>
            </a: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rudimentario</a:t>
            </a:r>
            <a:endParaRPr lang="cs-CZ" altLang="cs-CZ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C:\Users\Pavel Meixner\Documents\Ivanka\Rudimentální roh děložní\obrázky\DvorROHLSKu.jpg">
            <a:extLst>
              <a:ext uri="{FF2B5EF4-FFF2-40B4-BE49-F238E27FC236}">
                <a16:creationId xmlns:a16="http://schemas.microsoft.com/office/drawing/2014/main" id="{45EC24AF-D097-4D0A-8724-D9AC6FC03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56595"/>
            <a:ext cx="5884337" cy="3492039"/>
          </a:xfrm>
          <a:prstGeom prst="rect">
            <a:avLst/>
          </a:prstGeom>
          <a:noFill/>
          <a:ln w="12700" cmpd="sng">
            <a:noFill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C40EA1E-22FC-433A-9E4A-CA2F16895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8065" y="2057396"/>
            <a:ext cx="6282645" cy="3494446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6C6FE803-F046-4303-AB1F-27CA0B34C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5920" y="5309123"/>
            <a:ext cx="2456107" cy="1537767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CC90E432-1744-443A-857E-7097ACD0B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313" y="5314260"/>
            <a:ext cx="1338631" cy="1537767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66F0F70-0CCB-4D3F-9486-40A8A0217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03741" y="5304369"/>
            <a:ext cx="1818681" cy="1542076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</p:spPr>
      </p:pic>
      <p:pic>
        <p:nvPicPr>
          <p:cNvPr id="16" name="Picture 4" descr="C:\Users\Pavel Meixner\Documents\Ivanka\Rudimentální roh děložní\obrázky\GalROH.jpg">
            <a:extLst>
              <a:ext uri="{FF2B5EF4-FFF2-40B4-BE49-F238E27FC236}">
                <a16:creationId xmlns:a16="http://schemas.microsoft.com/office/drawing/2014/main" id="{9B2B6523-89C9-4A07-8C8F-0A1F950DD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43843" y="5309120"/>
            <a:ext cx="1765627" cy="1548875"/>
          </a:xfrm>
          <a:prstGeom prst="rect">
            <a:avLst/>
          </a:prstGeom>
          <a:noFill/>
          <a:ln w="12700" cmpd="sng">
            <a:noFill/>
          </a:ln>
        </p:spPr>
      </p:pic>
    </p:spTree>
    <p:extLst>
      <p:ext uri="{BB962C8B-B14F-4D97-AF65-F5344CB8AC3E}">
        <p14:creationId xmlns:p14="http://schemas.microsoft.com/office/powerpoint/2010/main" val="1999223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Syndrom inkompletního zdvojení vnitřních rodidel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porucha spojení Müllerových vývodů v důsledku poruchy vývoje Wolfových vývodů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- 2 ovaria, 2 dělohy s nepoškozenými vejcovody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- 2 pochvy, jedna ústí navenek, druhá končí slepě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Příznaky – menses z jedné dělohy, z druhé se krev hromadí 		v neprůchodné pochvě – </a:t>
            </a:r>
            <a:r>
              <a:rPr lang="cs-CZ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hemihematokolpos</a:t>
            </a:r>
            <a:endParaRPr lang="cs-CZ" altLang="cs-CZ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bolest břicha, resistence za poševním vchodem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</a:t>
            </a:r>
            <a:r>
              <a:rPr lang="cs-CZ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homolaterální</a:t>
            </a:r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ageneze ledviny!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 verifikace, terapie – vytvoření komunikace mezi oběma pochvami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565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Syndrom inkompletního zdvojení - typy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176463" y="2529166"/>
            <a:ext cx="1148495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–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hemihematokolpos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–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hemihematometra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r>
              <a:rPr lang="cs-CZ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Wunderlichův</a:t>
            </a:r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syndrom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uterus duplex s agenezí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jednoho hrdla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–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hematometra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cornu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rudimentario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5931829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cs-CZ" alt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Hořejší J. a kol., Dětská gynekologie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D918003-9068-4BC9-A4C9-D616DB7E3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1707" y="2425791"/>
            <a:ext cx="7040333" cy="2752130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8643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Syndrom inkompletního zdvojení dělohy a pochvy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6B1C0B8-58E2-4BE0-BDB2-457C2636F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9657" y="2038481"/>
            <a:ext cx="2903625" cy="2815388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E21CEFB-C2EC-4E05-A68B-B9AD5ED72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4303" y="4155352"/>
            <a:ext cx="3121789" cy="2699211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D74BC8B-371F-4919-8123-8AD5754EF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80749"/>
            <a:ext cx="6160167" cy="4221366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5496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42" y="1329955"/>
            <a:ext cx="11035781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Aplázie</a:t>
            </a: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dělohy a pochvy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Syndrom </a:t>
            </a:r>
            <a:r>
              <a:rPr lang="cs-CZ" altLang="cs-CZ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Rokitanski</a:t>
            </a: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Küster</a:t>
            </a: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- Hauser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272716" y="2529166"/>
            <a:ext cx="1138870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karyotyp 46 XX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vznik v důsledku poruchy embryonálního vývoje ženského genitálu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pochva zcela chybí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děložní vývoj je omezen na párový rudiment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různého stupně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může být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luminizován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ovaria a tuby jsou normálního vzhledu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lokalizované laterálně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Vecchietti-Rokit.mpg">
            <a:hlinkClick r:id="" action="ppaction://media"/>
            <a:extLst>
              <a:ext uri="{FF2B5EF4-FFF2-40B4-BE49-F238E27FC236}">
                <a16:creationId xmlns:a16="http://schemas.microsoft.com/office/drawing/2014/main" id="{8BEA365C-F3D6-4250-B29B-77E73A53652A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703" y="3775974"/>
            <a:ext cx="4602891" cy="3082026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95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19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Aplázie</a:t>
            </a: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dělohy a pochvy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Syndrom </a:t>
            </a:r>
            <a:r>
              <a:rPr lang="cs-CZ" altLang="cs-CZ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Rokitanski</a:t>
            </a: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Küster</a:t>
            </a: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- Hauser</a:t>
            </a:r>
          </a:p>
          <a:p>
            <a:pPr algn="ctr">
              <a:defRPr/>
            </a:pP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49" y="2529166"/>
            <a:ext cx="1173367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Terapie </a:t>
            </a: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techniky tlakové dilatace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intermitentní tlak 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Frankova metoda, dilatátory, Uzlova stolička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kontinuální tlak – LSK asistovaná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neoplastika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dle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Vecchiettiho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techniky plastické chirurgie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metoda dle </a:t>
            </a: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Indoe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kožní štěp plné tloušťky    	- metoda dle </a:t>
            </a: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Abbe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Indoe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kožní štěp částečné tloušťky</a:t>
            </a:r>
          </a:p>
          <a:p>
            <a:pPr>
              <a:defRPr/>
            </a:pP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</a:t>
            </a: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Davydovova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technika – peritoneum</a:t>
            </a:r>
          </a:p>
          <a:p>
            <a:pPr>
              <a:defRPr/>
            </a:pP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</a:t>
            </a: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Baldwinova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intestinální transpozice – </a:t>
            </a: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colon</a:t>
            </a:r>
            <a:endParaRPr lang="cs-CZ" altLang="cs-CZ" sz="2800" b="1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</a:t>
            </a: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Williamsova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vulvo-</a:t>
            </a: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vaginoplastika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labia </a:t>
            </a: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minora</a:t>
            </a:r>
            <a:endParaRPr lang="cs-CZ" altLang="cs-CZ" sz="2800" b="1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9696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LSK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neoplastika</a:t>
            </a: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pochvy dle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Vecchietiho</a:t>
            </a:r>
            <a:endParaRPr lang="cs-CZ" altLang="cs-CZ" sz="4000" b="1" dirty="0">
              <a:solidFill>
                <a:srgbClr val="F019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operační postup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– místo a směr tlaku fantomu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– vytažení vláken před břišní stěnu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DD193AF-9DC5-4D86-BD57-043EEC843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1" y="1968598"/>
            <a:ext cx="3510492" cy="4803678"/>
          </a:xfrm>
          <a:prstGeom prst="rect">
            <a:avLst/>
          </a:prstGeom>
          <a:noFill/>
          <a:ln w="12700" cmpd="sng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5266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LSK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neoplastika</a:t>
            </a: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pochvy dle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Vecchietiho</a:t>
            </a:r>
            <a:endParaRPr lang="cs-CZ" altLang="cs-CZ" sz="4000" b="1" dirty="0">
              <a:solidFill>
                <a:srgbClr val="F019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fixace vláken na přední stěně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břišní</a:t>
            </a:r>
          </a:p>
          <a:p>
            <a:pPr>
              <a:defRPr/>
            </a:pP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PICT0013">
            <a:extLst>
              <a:ext uri="{FF2B5EF4-FFF2-40B4-BE49-F238E27FC236}">
                <a16:creationId xmlns:a16="http://schemas.microsoft.com/office/drawing/2014/main" id="{C70271A6-4DCD-4716-B5BA-135D8C27E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7224" y="2169582"/>
            <a:ext cx="6624637" cy="4679950"/>
          </a:xfrm>
          <a:prstGeom prst="rect">
            <a:avLst/>
          </a:prstGeom>
          <a:ln w="12700" cmpd="sng">
            <a:noFill/>
          </a:ln>
        </p:spPr>
      </p:pic>
    </p:spTree>
    <p:extLst>
      <p:ext uri="{BB962C8B-B14F-4D97-AF65-F5344CB8AC3E}">
        <p14:creationId xmlns:p14="http://schemas.microsoft.com/office/powerpoint/2010/main" val="2296505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LSK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neoplastika</a:t>
            </a: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pochvy dle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Vecchietiho</a:t>
            </a:r>
            <a:endParaRPr lang="cs-CZ" altLang="cs-CZ" sz="4000" b="1" dirty="0">
              <a:solidFill>
                <a:srgbClr val="F019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dilatační fantom na konci operace</a:t>
            </a:r>
          </a:p>
          <a:p>
            <a:pPr>
              <a:defRPr/>
            </a:pP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PICT0010">
            <a:extLst>
              <a:ext uri="{FF2B5EF4-FFF2-40B4-BE49-F238E27FC236}">
                <a16:creationId xmlns:a16="http://schemas.microsoft.com/office/drawing/2014/main" id="{21B19DF9-70B4-4A85-B76B-5CCC47A3A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568" y="1955798"/>
            <a:ext cx="5741328" cy="4902200"/>
          </a:xfrm>
          <a:prstGeom prst="rect">
            <a:avLst/>
          </a:prstGeom>
          <a:ln w="12700" cmpd="sng">
            <a:noFill/>
          </a:ln>
        </p:spPr>
      </p:pic>
    </p:spTree>
    <p:extLst>
      <p:ext uri="{BB962C8B-B14F-4D97-AF65-F5344CB8AC3E}">
        <p14:creationId xmlns:p14="http://schemas.microsoft.com/office/powerpoint/2010/main" val="810768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Klidové období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9 let - nepřítomnost estrogenů</a:t>
            </a:r>
          </a:p>
          <a:p>
            <a:pPr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zcela bez rozvoje sekundárních pohlavních znaků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děloha malá – hmatáme jen hrdlo – asi 2cm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poměr hrdlo : tělo  2:1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hymen jemný, blanitý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pochva klidná, bez sekrece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1327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Puberta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somatické a psychické změny vedoucí ke schopnosti reprodukce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prsy již od 8. roku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pubické ochlupení od 8,5 roku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axilární ochlupení od 9 let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růstové urychlení 8 – 9 cm/rok vrcholí ve 12 letech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vývoj sekundárních pohlavních znaků hodnotíme dle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Tannera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 1 – 5,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– 5,  A 1 – 3 )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rozvoj puberty hodnocen dle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Jannera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566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Stadia puberty dle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Tannera</a:t>
            </a:r>
            <a:endParaRPr lang="cs-CZ" altLang="cs-CZ" sz="4000" b="1" dirty="0">
              <a:solidFill>
                <a:srgbClr val="F019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abulka 4">
            <a:extLst>
              <a:ext uri="{FF2B5EF4-FFF2-40B4-BE49-F238E27FC236}">
                <a16:creationId xmlns:a16="http://schemas.microsoft.com/office/drawing/2014/main" id="{21B05156-B40C-439C-A99C-F00FE2BB43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3498605"/>
              </p:ext>
            </p:extLst>
          </p:nvPr>
        </p:nvGraphicFramePr>
        <p:xfrm>
          <a:off x="1845732" y="2125129"/>
          <a:ext cx="8382000" cy="4522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2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4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1379">
                <a:tc>
                  <a:txBody>
                    <a:bodyPr/>
                    <a:lstStyle/>
                    <a:p>
                      <a:r>
                        <a:rPr lang="cs-CZ" sz="2000" dirty="0"/>
                        <a:t>Stádium</a:t>
                      </a:r>
                    </a:p>
                  </a:txBody>
                  <a:tcPr marL="91436" marR="91436" marT="45727" marB="45727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Charakteristika</a:t>
                      </a:r>
                    </a:p>
                  </a:txBody>
                  <a:tcPr marL="91436" marR="91436" marT="45727" marB="45727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Věk</a:t>
                      </a:r>
                    </a:p>
                  </a:txBody>
                  <a:tcPr marL="91436" marR="91436"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5915">
                <a:tc>
                  <a:txBody>
                    <a:bodyPr/>
                    <a:lstStyle/>
                    <a:p>
                      <a:r>
                        <a:rPr lang="cs-CZ" sz="1800" dirty="0"/>
                        <a:t>1 - prepuberta</a:t>
                      </a:r>
                    </a:p>
                  </a:txBody>
                  <a:tcPr marL="91436" marR="91436"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bez rozvoje sekundárních pohlavních znaků      </a:t>
                      </a:r>
                    </a:p>
                    <a:p>
                      <a:r>
                        <a:rPr lang="cs-CZ" sz="1800" dirty="0"/>
                        <a:t>   M1, Ph1, A1</a:t>
                      </a:r>
                    </a:p>
                  </a:txBody>
                  <a:tcPr marL="91436" marR="91436"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 9 - 10</a:t>
                      </a:r>
                    </a:p>
                  </a:txBody>
                  <a:tcPr marL="91436" marR="91436"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1379">
                <a:tc>
                  <a:txBody>
                    <a:bodyPr/>
                    <a:lstStyle/>
                    <a:p>
                      <a:r>
                        <a:rPr lang="cs-CZ" sz="1800" dirty="0"/>
                        <a:t>2 - raná puberta</a:t>
                      </a:r>
                    </a:p>
                  </a:txBody>
                  <a:tcPr marL="91436" marR="91436"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začínající růst prsů, sporé ochlupení  </a:t>
                      </a:r>
                    </a:p>
                    <a:p>
                      <a:r>
                        <a:rPr lang="cs-CZ" sz="1800" dirty="0"/>
                        <a:t>    M2, Ph2, A1</a:t>
                      </a:r>
                    </a:p>
                  </a:txBody>
                  <a:tcPr marL="91436" marR="91436"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10 - 11</a:t>
                      </a:r>
                    </a:p>
                  </a:txBody>
                  <a:tcPr marL="91436" marR="91436"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379">
                <a:tc>
                  <a:txBody>
                    <a:bodyPr/>
                    <a:lstStyle/>
                    <a:p>
                      <a:r>
                        <a:rPr lang="cs-CZ" sz="1800" dirty="0"/>
                        <a:t>3 - střední puberta</a:t>
                      </a:r>
                    </a:p>
                  </a:txBody>
                  <a:tcPr marL="91436" marR="91436"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další vývoj prsů, růst ochlupení</a:t>
                      </a:r>
                    </a:p>
                    <a:p>
                      <a:r>
                        <a:rPr lang="cs-CZ" sz="1800" dirty="0"/>
                        <a:t>    M3, Ph3, A2</a:t>
                      </a:r>
                    </a:p>
                  </a:txBody>
                  <a:tcPr marL="91436" marR="91436"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11 - 12</a:t>
                      </a:r>
                    </a:p>
                  </a:txBody>
                  <a:tcPr marL="91436" marR="91436"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1379">
                <a:tc>
                  <a:txBody>
                    <a:bodyPr/>
                    <a:lstStyle/>
                    <a:p>
                      <a:r>
                        <a:rPr lang="cs-CZ" sz="1800" dirty="0"/>
                        <a:t>4 - pozdní puberta</a:t>
                      </a:r>
                    </a:p>
                  </a:txBody>
                  <a:tcPr marL="91436" marR="91436"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prsy vyvinuté, ochlupení husté</a:t>
                      </a:r>
                    </a:p>
                    <a:p>
                      <a:r>
                        <a:rPr lang="cs-CZ" sz="1800" dirty="0"/>
                        <a:t>    M4-5, Ph4-5, A3</a:t>
                      </a:r>
                    </a:p>
                  </a:txBody>
                  <a:tcPr marL="91436" marR="91436"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12 - 13</a:t>
                      </a:r>
                    </a:p>
                  </a:txBody>
                  <a:tcPr marL="91436" marR="91436"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1379">
                <a:tc>
                  <a:txBody>
                    <a:bodyPr/>
                    <a:lstStyle/>
                    <a:p>
                      <a:r>
                        <a:rPr lang="cs-CZ" sz="1800" dirty="0"/>
                        <a:t>5 - zralé stádium</a:t>
                      </a:r>
                    </a:p>
                  </a:txBody>
                  <a:tcPr marL="91436" marR="91436"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P4 + menarche</a:t>
                      </a:r>
                    </a:p>
                  </a:txBody>
                  <a:tcPr marL="91436" marR="91436" marT="45727" marB="4572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12,5 - 13</a:t>
                      </a:r>
                    </a:p>
                  </a:txBody>
                  <a:tcPr marL="91436" marR="91436"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18041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439" y="585433"/>
            <a:ext cx="6530196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32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Stadia puberty dle </a:t>
            </a:r>
            <a:r>
              <a:rPr lang="cs-CZ" altLang="cs-CZ" sz="32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Tannera</a:t>
            </a:r>
            <a:endParaRPr lang="cs-CZ" altLang="cs-CZ" sz="3200" b="1" dirty="0">
              <a:solidFill>
                <a:srgbClr val="F019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 descr="https://upload.wikimedia.org/wikipedia/commons/thumb/0/0c/Tanner_scale-female.svg/800px-Tanner_scale-female.svg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40" y="1407227"/>
            <a:ext cx="4634398" cy="52621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654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Pubertas</a:t>
            </a: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praecox</a:t>
            </a: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isosexualis</a:t>
            </a: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ovariogenes</a:t>
            </a:r>
            <a:endParaRPr lang="cs-CZ" altLang="cs-CZ" sz="4000" b="1" dirty="0">
              <a:solidFill>
                <a:srgbClr val="F019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Pseudopubertas</a:t>
            </a: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praecox</a:t>
            </a:r>
            <a:endParaRPr lang="cs-CZ" altLang="cs-CZ" sz="4000" b="1" dirty="0">
              <a:solidFill>
                <a:srgbClr val="F019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Chybí gonadotropní stimulace</a:t>
            </a:r>
          </a:p>
          <a:p>
            <a:pPr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Příznaky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rozvoj sekundárních pohlavních znaků je </a:t>
            </a: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asynchronní, překotný, urychlení růstu není patrné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hladiny gonadotropinů jsou </a:t>
            </a: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nízké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Příčiny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tumor ovaria produkující estrogeny, jednostranné postižení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Terapie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operační odstranění tumoru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444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Poruchy pohlavního dospívání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Předčasná puberta -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pubertas</a:t>
            </a: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praecox</a:t>
            </a:r>
            <a:endParaRPr lang="cs-CZ" altLang="cs-CZ" sz="4000" b="1" dirty="0">
              <a:solidFill>
                <a:srgbClr val="F019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stav, kdy dojde k projevům pohlavního dospívání před 8. rokem života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Kompletní formy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isosexuální</a:t>
            </a: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endogenní - gonadotropin dependentní</a:t>
            </a:r>
          </a:p>
          <a:p>
            <a:pPr>
              <a:defRPr/>
            </a:pP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- gonadotropin non dependentní</a:t>
            </a:r>
          </a:p>
          <a:p>
            <a:pPr>
              <a:defRPr/>
            </a:pP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- hormonálně aktivní tumor ovaria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- exogenní </a:t>
            </a:r>
          </a:p>
          <a:p>
            <a:pPr>
              <a:defRPr/>
            </a:pP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heterosexuální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hormonálně aktivní tumor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   - kongenitální adrenální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hyperplázie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u="sng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Inkompletní formy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předčasné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telarche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pubarche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menarche</a:t>
            </a:r>
          </a:p>
          <a:p>
            <a:pPr>
              <a:defRPr/>
            </a:pP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100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Pubertas</a:t>
            </a: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praecox</a:t>
            </a: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heterosexualis</a:t>
            </a:r>
            <a:endParaRPr lang="cs-CZ" altLang="cs-CZ" sz="4000" b="1" dirty="0">
              <a:solidFill>
                <a:srgbClr val="F019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004221"/>
            <a:ext cx="1122567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 err="1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Adrenogenitální</a:t>
            </a: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syndrom – kongenitální adrenální hyperplasie (CAH)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vrozená enzymatická porucha sekrece kortikoidů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zvýšená tvorba ACTH, vznik nadměrného množství androgenů, které ovlivňují vývoj organismu v mužském směru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nadprodukce androgenů již intrauterinně – ženské plody se rodí 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s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maskulinizovaným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genitálem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autosomálně recesívní dědičnost (21-hydroxyláza, 11-hydroxyláza, 3-dehydrogenáza, 17-hydroxyláza, 20, 22-desmoláza)</a:t>
            </a:r>
          </a:p>
          <a:p>
            <a:pPr>
              <a:defRPr/>
            </a:pP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Androgeny </a:t>
            </a:r>
            <a:r>
              <a:rPr lang="cs-CZ" altLang="cs-CZ" sz="2800" b="1" dirty="0" err="1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secernující</a:t>
            </a: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tumor ovaria a nadledvin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terapie – kortikoidy, operační korekce </a:t>
            </a: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malformovaného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genitálu, odstranění tumoru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rgbClr val="F019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9417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Retardace pohlavního dospívání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029629"/>
            <a:ext cx="112256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u="sng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Trvalé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Kompletní 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 poruchou somatického vývoje</a:t>
            </a:r>
          </a:p>
          <a:p>
            <a:pPr marL="2743200" lvl="5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centrální - </a:t>
            </a: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panhypopituitarismus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743200" lvl="5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gonádové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Turnerův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syndrom </a:t>
            </a: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- s normálním somatickým vývojem</a:t>
            </a:r>
          </a:p>
          <a:p>
            <a:pPr marL="2743200" lvl="5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centrální - hypotalamické, hypofyzární </a:t>
            </a:r>
          </a:p>
          <a:p>
            <a:pPr marL="2743200" lvl="5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gonádové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ageneze, dysgeneze gonád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Inkompletní 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receptorové (funkční) </a:t>
            </a:r>
          </a:p>
          <a:p>
            <a:pPr marL="2743200" lvl="5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androgenresistence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ovaria, hypoplasie prsů </a:t>
            </a: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- anatomické (vrozené vady)</a:t>
            </a:r>
          </a:p>
          <a:p>
            <a:pPr marL="2743200" lvl="5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syndrom RKH,  </a:t>
            </a: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gynatresie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aplasie endometria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5">
              <a:defRPr/>
            </a:pP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0833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8318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Turnerův</a:t>
            </a: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Šereševského</a:t>
            </a: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syndrom, 45 X0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17820" y="2125750"/>
            <a:ext cx="1122567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geneticky podmíněná porucha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ženský fenotyp, sexuální infantilismus, dysgenetické gonády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chybí folikulární aparát, chybí pohlavní hormony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nevyvinuty sekundární pohlavní znaky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malý vzrůst, výška do 145 cm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pterygium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coli, anomální dentice, gotické patro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genua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valga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cubiti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valgi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syndaktylie prstů, krátké metakarpy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anomálie nehtů, malformace ledvin, ureterů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malformace srdce a velkých cév ( koarktace aorty 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inteligence normální nebo lehce snížená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895" y="6480826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cs-CZ" alt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Hořejší J. a kol., Dětská gynekologie</a:t>
            </a:r>
          </a:p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92A63EC-08A9-4918-844E-92A01AC79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924" y="1913688"/>
            <a:ext cx="2232025" cy="4926012"/>
          </a:xfrm>
          <a:prstGeom prst="rect">
            <a:avLst/>
          </a:prstGeom>
          <a:noFill/>
          <a:ln w="12700" cmpd="sng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6628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Turnerův</a:t>
            </a: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Šereševského</a:t>
            </a: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syndrom, 45 X0</a:t>
            </a: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81262" y="2529166"/>
            <a:ext cx="11180159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Terapie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nutná spolupráce  endokrinology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sledování kostního věku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růstový hormon snaha o dosažení výšky alespoň 150 cm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hormonální terapie - nejprve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miniestrogenní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terapie (napomáhá růstu), postupné zvyšování dávky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estrogeny a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gestageny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cyklu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5689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Syndrom androgenní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insensitivity</a:t>
            </a: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Syndrom testikulární feminizace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630770"/>
            <a:ext cx="1122567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Karyotyp 46 XY, dědičnost vázaná na X chromozom</a:t>
            </a:r>
          </a:p>
          <a:p>
            <a:pPr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receptor pro androgeny chybí nebo je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afunkční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neuroregulační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pohlaví mužské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gonády mají charakter varlat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 fenotypu se uplatní pouze estrogeny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sporé pubické i axilární ochlupení, zevní genitál ženský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embryonálním období varlata produkují AMH – chybí děloha 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a vejcovody, pochva je rudimentární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639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Období pohlavního dospívání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– 15 let, rozvoj sekundárních pohlavních znaků</a:t>
            </a:r>
          </a:p>
          <a:p>
            <a:pPr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růst prsou – asymetrie, 9 – 15 let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růst pubického ochlupení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fluor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pubertalis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purus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zřasení a ztluštění hymenu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růst axilárního ochlupení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růst dělohy, změna poměru hrdlo : tělo na 1:1 … 1:2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5311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Syndrom resistentních ovarií -</a:t>
            </a:r>
          </a:p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Syndrom </a:t>
            </a:r>
            <a:r>
              <a:rPr lang="cs-CZ" altLang="cs-CZ" sz="4000" b="1" dirty="0" err="1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Savageové</a:t>
            </a:r>
            <a:endParaRPr lang="cs-CZ" altLang="cs-CZ" sz="4000" b="1" dirty="0">
              <a:solidFill>
                <a:srgbClr val="F019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Karyotyp 46 XX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ovaria jsou resistentní na gonadotropiny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primordiální folikuly se dále nevyvíjí a neprodukuji estrogeny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estrogeny jsou produkované pouze nadledvinami nebo periferní konverzí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vyvinuty sekundární pohlavní znaky, ale menstruační cyklus nenastupuje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terapie – hormonální substituce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7192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Úrazy rodidel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269107"/>
            <a:ext cx="11225672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Příčiny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porodní traumatismus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hry, pád na tupé či ostré předměty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jízda na kole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pohlavní zneužití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Terapie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ošetřujeme zásadně v celkové anestezii, dle stavu poranění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čerstvé hematomy nevypouštět, odstup alespoň 5 dní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dojde k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utamponování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přívodných cév a ke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kolikvaci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poté eventuelně chirurgické řešení </a:t>
            </a:r>
          </a:p>
          <a:p>
            <a:pPr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1947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13175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Cizí tělesa v pochvě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45944"/>
            <a:ext cx="1122567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dětství poměrně časté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myslet na ně při dlouhotrvajících úporných kolpitidách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předměty extrahujeme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bimanuálně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přes břišní stěnu a konečník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extrakce mnohdy obtížná, případně v celkové anestezii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následná </a:t>
            </a: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vaginoskopická</a:t>
            </a: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revize k vyloučení 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poranění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terapie zánětu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 descr="Obsah obrázku interiér, stůl, malé, položky&#10;&#10;Popis byl vytvořen automaticky">
            <a:extLst>
              <a:ext uri="{FF2B5EF4-FFF2-40B4-BE49-F238E27FC236}">
                <a16:creationId xmlns:a16="http://schemas.microsoft.com/office/drawing/2014/main" id="{905E8D13-297C-432C-B20E-BCA7977FEC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826" y="4226598"/>
            <a:ext cx="3666196" cy="2631402"/>
          </a:xfrm>
          <a:prstGeom prst="rect">
            <a:avLst/>
          </a:prstGeom>
          <a:ln w="12700" cmpd="sng">
            <a:noFill/>
          </a:ln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DCB89937-AD19-426C-8BF7-FC72ACBE8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1987" y="6380158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cs-CZ" altLang="en-US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Hořejší J. a kol., Dětská gynekologie</a:t>
            </a:r>
          </a:p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0979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1012826"/>
            <a:ext cx="19050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2162176"/>
            <a:ext cx="4770438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>
            <a:spAutoFit/>
          </a:bodyPr>
          <a:lstStyle/>
          <a:p>
            <a:pPr algn="ctr" defTabSz="685800">
              <a:defRPr/>
            </a:pPr>
            <a:r>
              <a:rPr lang="cs-CZ" altLang="cs-CZ" sz="3000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Závěr  </a:t>
            </a:r>
          </a:p>
        </p:txBody>
      </p:sp>
      <p:sp>
        <p:nvSpPr>
          <p:cNvPr id="60420" name="Obdélník 9"/>
          <p:cNvSpPr>
            <a:spLocks noChangeArrowheads="1"/>
          </p:cNvSpPr>
          <p:nvPr/>
        </p:nvSpPr>
        <p:spPr bwMode="auto">
          <a:xfrm>
            <a:off x="1703388" y="3357564"/>
            <a:ext cx="8420100" cy="101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cs-CZ" altLang="cs-CZ" sz="21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Dětská gynekologie – specifická součást gynekologie,  vyžaduje individuální přístup a často mezioborovou spolupráci. </a:t>
            </a:r>
          </a:p>
        </p:txBody>
      </p:sp>
    </p:spTree>
    <p:extLst>
      <p:ext uri="{BB962C8B-B14F-4D97-AF65-F5344CB8AC3E}">
        <p14:creationId xmlns:p14="http://schemas.microsoft.com/office/powerpoint/2010/main" val="2250374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Menarche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první menses</a:t>
            </a:r>
          </a:p>
          <a:p>
            <a:pPr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výška 158 cm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hmotnost 48 kg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kostní věk 13 let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22% tělesného tuku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2-3, P 2-3, A 1-2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nástupem menstruace začíná </a:t>
            </a: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období adolescence </a:t>
            </a: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– 18 let</a:t>
            </a: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779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Vyšetření v dětské gynekologii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Příprava dítěte na vyšetření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vlídný přístup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vhodná přítomnost matky – hlavně u menších dětí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nevyšetřovat za každou cenu, případně vyšetření v celkové anestezii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 svlékání sledovat hygienické návyky, vhodnost prádla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dítě musí být vymočené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vyšetřujeme na gynekologickém stole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23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121750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Vyšetření v dětské gynekologii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Aspekce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utváření postavy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výška, hmotnost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rozvoj sekundárních pohlavních znaků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vzhled pohlavních orgánů – vulvy, hymenu - tvar, celistvost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stopy po násilí 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358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Dětská a dorostová gynekologie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F019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Vyšetření v dětské gynekologii</a:t>
            </a:r>
          </a:p>
          <a:p>
            <a:pPr algn="ctr">
              <a:defRPr/>
            </a:pP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Vyšetření pochvy - </a:t>
            </a:r>
            <a:r>
              <a:rPr lang="cs-CZ" altLang="cs-CZ" sz="2800" b="1" dirty="0" err="1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vaginoskopie</a:t>
            </a:r>
            <a:endParaRPr lang="cs-CZ" altLang="cs-CZ" sz="2800" b="1" dirty="0">
              <a:solidFill>
                <a:srgbClr val="F019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endoskopická metoda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slouží k prohlédnutí pochvy a k odběru biologického materiálu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případně k detekci či extrakci cizích těles</a:t>
            </a:r>
          </a:p>
          <a:p>
            <a:pPr>
              <a:defRPr/>
            </a:pPr>
            <a:r>
              <a:rPr lang="cs-CZ" altLang="cs-CZ" sz="2800" b="1" dirty="0" err="1">
                <a:solidFill>
                  <a:srgbClr val="F0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Vaginoskop</a:t>
            </a:r>
            <a:endParaRPr lang="cs-CZ" altLang="cs-CZ" sz="2800" b="1" dirty="0">
              <a:solidFill>
                <a:srgbClr val="F019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tubus různé délky a síly (5-13mm) s </a:t>
            </a:r>
            <a:r>
              <a:rPr lang="cs-CZ" altLang="cs-CZ" sz="2800" b="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mandrénem</a:t>
            </a:r>
            <a:endParaRPr lang="cs-CZ" altLang="cs-CZ" sz="2800" b="1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zavádí se bez poškození hymenu do pochvy </a:t>
            </a:r>
          </a:p>
          <a:p>
            <a:pPr>
              <a:defRPr/>
            </a:pP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po předchozím zvlhčení</a:t>
            </a: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335E0AD-0B98-4222-A0CE-B0324631D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141" y="4140909"/>
            <a:ext cx="3618859" cy="271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8625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_porada_vedeni_LF_vzor-Najbrt" id="{29B59449-88FB-4147-877A-6D929B371094}" vid="{C05BAC1A-30A0-7C45-A2F4-18E22ADECFF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15229</TotalTime>
  <Words>2996</Words>
  <Application>Microsoft Office PowerPoint</Application>
  <PresentationFormat>Widescreen</PresentationFormat>
  <Paragraphs>560</Paragraphs>
  <Slides>53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Prezentace_MU_CZ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Vojtěch Bulhart</dc:creator>
  <cp:lastModifiedBy>Crha Igor</cp:lastModifiedBy>
  <cp:revision>881</cp:revision>
  <cp:lastPrinted>1601-01-01T00:00:00Z</cp:lastPrinted>
  <dcterms:created xsi:type="dcterms:W3CDTF">2018-10-31T08:40:07Z</dcterms:created>
  <dcterms:modified xsi:type="dcterms:W3CDTF">2021-11-18T12:58:57Z</dcterms:modified>
</cp:coreProperties>
</file>