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</p:sldMasterIdLst>
  <p:notesMasterIdLst>
    <p:notesMasterId r:id="rId40"/>
  </p:notesMasterIdLst>
  <p:handoutMasterIdLst>
    <p:handoutMasterId r:id="rId41"/>
  </p:handoutMasterIdLst>
  <p:sldIdLst>
    <p:sldId id="256" r:id="rId5"/>
    <p:sldId id="320" r:id="rId6"/>
    <p:sldId id="321" r:id="rId7"/>
    <p:sldId id="322" r:id="rId8"/>
    <p:sldId id="323" r:id="rId9"/>
    <p:sldId id="324" r:id="rId10"/>
    <p:sldId id="325" r:id="rId11"/>
    <p:sldId id="270" r:id="rId12"/>
    <p:sldId id="272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330" r:id="rId21"/>
    <p:sldId id="331" r:id="rId22"/>
    <p:sldId id="281" r:id="rId23"/>
    <p:sldId id="282" r:id="rId24"/>
    <p:sldId id="333" r:id="rId25"/>
    <p:sldId id="334" r:id="rId26"/>
    <p:sldId id="335" r:id="rId27"/>
    <p:sldId id="336" r:id="rId28"/>
    <p:sldId id="337" r:id="rId29"/>
    <p:sldId id="339" r:id="rId30"/>
    <p:sldId id="340" r:id="rId31"/>
    <p:sldId id="326" r:id="rId32"/>
    <p:sldId id="329" r:id="rId33"/>
    <p:sldId id="327" r:id="rId34"/>
    <p:sldId id="328" r:id="rId35"/>
    <p:sldId id="332" r:id="rId36"/>
    <p:sldId id="295" r:id="rId37"/>
    <p:sldId id="300" r:id="rId38"/>
    <p:sldId id="341" r:id="rId3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ít Weinberger" initials="V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6"/>
    <a:srgbClr val="333333"/>
    <a:srgbClr val="0000DC"/>
    <a:srgbClr val="660033"/>
    <a:srgbClr val="993300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F5EB5F-23D5-24BF-A007-8D3FBBD81C21}" v="5" dt="2021-10-16T07:14:40.162"/>
    <p1510:client id="{6F078FE9-EC2B-47DF-AAC1-3BC1C68CDCD3}" v="2" dt="2020-02-23T14:46:42.2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Styl Tmavá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Střední sty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735" autoAdjust="0"/>
    <p:restoredTop sz="94249" autoAdjust="0"/>
  </p:normalViewPr>
  <p:slideViewPr>
    <p:cSldViewPr snapToGrid="0">
      <p:cViewPr varScale="1">
        <p:scale>
          <a:sx n="115" d="100"/>
          <a:sy n="115" d="100"/>
        </p:scale>
        <p:origin x="390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-35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ha Igor" userId="S::50416@fnbrno.cz::3e80c4be-180e-4e40-ba26-410c5125e6c1" providerId="AD" clId="Web-{2BF5EB5F-23D5-24BF-A007-8D3FBBD81C21}"/>
    <pc:docChg chg="modSld">
      <pc:chgData name="Crha Igor" userId="S::50416@fnbrno.cz::3e80c4be-180e-4e40-ba26-410c5125e6c1" providerId="AD" clId="Web-{2BF5EB5F-23D5-24BF-A007-8D3FBBD81C21}" dt="2021-10-16T07:14:38.052" v="3" actId="20577"/>
      <pc:docMkLst>
        <pc:docMk/>
      </pc:docMkLst>
      <pc:sldChg chg="addSp modSp">
        <pc:chgData name="Crha Igor" userId="S::50416@fnbrno.cz::3e80c4be-180e-4e40-ba26-410c5125e6c1" providerId="AD" clId="Web-{2BF5EB5F-23D5-24BF-A007-8D3FBBD81C21}" dt="2021-10-16T07:14:38.052" v="3" actId="20577"/>
        <pc:sldMkLst>
          <pc:docMk/>
          <pc:sldMk cId="1348239426" sldId="256"/>
        </pc:sldMkLst>
        <pc:spChg chg="mod">
          <ac:chgData name="Crha Igor" userId="S::50416@fnbrno.cz::3e80c4be-180e-4e40-ba26-410c5125e6c1" providerId="AD" clId="Web-{2BF5EB5F-23D5-24BF-A007-8D3FBBD81C21}" dt="2021-10-16T07:14:20.708" v="0" actId="20577"/>
          <ac:spMkLst>
            <pc:docMk/>
            <pc:sldMk cId="1348239426" sldId="256"/>
            <ac:spMk id="5" creationId="{FDD10E48-A775-49F7-B44F-A38AD9438E44}"/>
          </ac:spMkLst>
        </pc:spChg>
        <pc:spChg chg="add mod">
          <ac:chgData name="Crha Igor" userId="S::50416@fnbrno.cz::3e80c4be-180e-4e40-ba26-410c5125e6c1" providerId="AD" clId="Web-{2BF5EB5F-23D5-24BF-A007-8D3FBBD81C21}" dt="2021-10-16T07:14:32.115" v="2" actId="1076"/>
          <ac:spMkLst>
            <pc:docMk/>
            <pc:sldMk cId="1348239426" sldId="256"/>
            <ac:spMk id="8" creationId="{F2F1FD50-1475-4254-A711-2B829598EC77}"/>
          </ac:spMkLst>
        </pc:spChg>
        <pc:spChg chg="mod">
          <ac:chgData name="Crha Igor" userId="S::50416@fnbrno.cz::3e80c4be-180e-4e40-ba26-410c5125e6c1" providerId="AD" clId="Web-{2BF5EB5F-23D5-24BF-A007-8D3FBBD81C21}" dt="2021-10-16T07:14:38.052" v="3" actId="20577"/>
          <ac:spMkLst>
            <pc:docMk/>
            <pc:sldMk cId="1348239426" sldId="256"/>
            <ac:spMk id="11" creationId="{FF5D95FC-3FBF-4D0C-8A44-99CFD88ABF5B}"/>
          </ac:spMkLst>
        </pc:spChg>
      </pc:sldChg>
    </pc:docChg>
  </pc:docChgLst>
  <pc:docChgLst>
    <pc:chgData name="Martin Huser" userId="S::185124@muni.cz::12b9bc7c-b1a4-4298-a652-f5830a150178" providerId="AD" clId="Web-{6F078FE9-EC2B-47DF-AAC1-3BC1C68CDCD3}"/>
    <pc:docChg chg="addSld">
      <pc:chgData name="Martin Huser" userId="S::185124@muni.cz::12b9bc7c-b1a4-4298-a652-f5830a150178" providerId="AD" clId="Web-{6F078FE9-EC2B-47DF-AAC1-3BC1C68CDCD3}" dt="2020-02-23T14:46:42.228" v="1"/>
      <pc:docMkLst>
        <pc:docMk/>
      </pc:docMkLst>
      <pc:sldChg chg="add replId">
        <pc:chgData name="Martin Huser" userId="S::185124@muni.cz::12b9bc7c-b1a4-4298-a652-f5830a150178" providerId="AD" clId="Web-{6F078FE9-EC2B-47DF-AAC1-3BC1C68CDCD3}" dt="2020-02-23T14:46:36.853" v="0"/>
        <pc:sldMkLst>
          <pc:docMk/>
          <pc:sldMk cId="456229848" sldId="270"/>
        </pc:sldMkLst>
      </pc:sldChg>
      <pc:sldChg chg="new">
        <pc:chgData name="Martin Huser" userId="S::185124@muni.cz::12b9bc7c-b1a4-4298-a652-f5830a150178" providerId="AD" clId="Web-{6F078FE9-EC2B-47DF-AAC1-3BC1C68CDCD3}" dt="2020-02-23T14:46:42.228" v="1"/>
        <pc:sldMkLst>
          <pc:docMk/>
          <pc:sldMk cId="2735446988" sldId="271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D64AEB-5C70-4E85-BFD7-404A016A84C5}" type="slidenum">
              <a:rPr lang="cs-CZ" altLang="cs-CZ"/>
              <a:pPr>
                <a:spcBef>
                  <a:spcPct val="0"/>
                </a:spcBef>
              </a:pPr>
              <a:t>17</a:t>
            </a:fld>
            <a:endParaRPr lang="cs-CZ" altLang="cs-CZ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3857625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110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56F484-7D95-41F8-B4C3-407CD0CE4CA3}" type="slidenum">
              <a:rPr lang="cs-CZ" altLang="cs-CZ"/>
              <a:pPr>
                <a:spcBef>
                  <a:spcPct val="0"/>
                </a:spcBef>
              </a:pPr>
              <a:t>18</a:t>
            </a:fld>
            <a:endParaRPr lang="cs-CZ" altLang="cs-CZ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3857625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772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A4223FE-B88C-4F85-AEDC-6CBEC0931952}" type="slidenum">
              <a:rPr lang="cs-CZ" altLang="cs-CZ"/>
              <a:pPr algn="r" eaLnBrk="1" hangingPunct="1">
                <a:spcBef>
                  <a:spcPct val="0"/>
                </a:spcBef>
              </a:pPr>
              <a:t>23</a:t>
            </a:fld>
            <a:endParaRPr lang="cs-CZ" altLang="cs-CZ"/>
          </a:p>
        </p:txBody>
      </p:sp>
      <p:sp>
        <p:nvSpPr>
          <p:cNvPr id="37891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549" tIns="45774" rIns="91549" bIns="45774"/>
          <a:lstStyle/>
          <a:p>
            <a:pPr eaLnBrk="1" hangingPunct="1"/>
            <a:endParaRPr lang="da-DK" altLang="cs-CZ">
              <a:latin typeface="Arial" panose="020B0604020202020204" pitchFamily="34" charset="0"/>
            </a:endParaRPr>
          </a:p>
        </p:txBody>
      </p:sp>
      <p:sp>
        <p:nvSpPr>
          <p:cNvPr id="37893" name="Slide Number Placeholder 3"/>
          <p:cNvSpPr txBox="1">
            <a:spLocks noGrp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9" tIns="45774" rIns="91549" bIns="45774" anchor="b"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F2DACD2-25A0-4EC7-81AB-3A0F555EB35F}" type="slidenum">
              <a:rPr lang="en-GB" altLang="cs-CZ">
                <a:ea typeface="MS PGothic" panose="020B0600070205080204" pitchFamily="34" charset="-128"/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en-GB" altLang="cs-CZ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1259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8305337-11F0-4D95-A17D-1F2DC39D986D}" type="slidenum">
              <a:rPr lang="cs-CZ" altLang="cs-CZ"/>
              <a:pPr algn="r" eaLnBrk="1" hangingPunct="1">
                <a:spcBef>
                  <a:spcPct val="0"/>
                </a:spcBef>
              </a:pPr>
              <a:t>24</a:t>
            </a:fld>
            <a:endParaRPr lang="cs-CZ" altLang="cs-CZ"/>
          </a:p>
        </p:txBody>
      </p:sp>
      <p:sp>
        <p:nvSpPr>
          <p:cNvPr id="39939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549" tIns="45774" rIns="91549" bIns="45774"/>
          <a:lstStyle/>
          <a:p>
            <a:pPr eaLnBrk="1" hangingPunct="1"/>
            <a:endParaRPr lang="da-DK" altLang="cs-CZ">
              <a:latin typeface="Arial" panose="020B0604020202020204" pitchFamily="34" charset="0"/>
            </a:endParaRPr>
          </a:p>
        </p:txBody>
      </p:sp>
      <p:sp>
        <p:nvSpPr>
          <p:cNvPr id="39941" name="Slide Number Placeholder 3"/>
          <p:cNvSpPr txBox="1">
            <a:spLocks noGrp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9" tIns="45774" rIns="91549" bIns="45774" anchor="b"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E19754E-0CF6-4724-83AB-137D46990A6B}" type="slidenum">
              <a:rPr lang="en-GB" altLang="cs-CZ">
                <a:ea typeface="MS PGothic" panose="020B0600070205080204" pitchFamily="34" charset="-128"/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en-GB" altLang="cs-CZ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3484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0FAD8A6-A6E3-4844-B684-78A71993E623}" type="slidenum">
              <a:rPr lang="cs-CZ" altLang="cs-CZ"/>
              <a:pPr algn="r" eaLnBrk="1" hangingPunct="1">
                <a:spcBef>
                  <a:spcPct val="0"/>
                </a:spcBef>
              </a:pPr>
              <a:t>25</a:t>
            </a:fld>
            <a:endParaRPr lang="cs-CZ" altLang="cs-CZ"/>
          </a:p>
        </p:txBody>
      </p:sp>
      <p:sp>
        <p:nvSpPr>
          <p:cNvPr id="41987" name="Rectangle 7"/>
          <p:cNvSpPr txBox="1">
            <a:spLocks noGrp="1" noChangeArrowheads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9" tIns="45774" rIns="91549" bIns="45774" anchor="b"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C1B9BA6-C8FA-4EA0-8204-68CC408842EB}" type="slidenum">
              <a:rPr lang="en-GB" altLang="cs-CZ">
                <a:ea typeface="MS PGothic" panose="020B0600070205080204" pitchFamily="34" charset="-128"/>
              </a:rPr>
              <a:pPr algn="r" eaLnBrk="1" hangingPunct="1">
                <a:spcBef>
                  <a:spcPct val="0"/>
                </a:spcBef>
              </a:pPr>
              <a:t>25</a:t>
            </a:fld>
            <a:endParaRPr lang="en-GB" altLang="cs-CZ">
              <a:ea typeface="MS PGothic" panose="020B0600070205080204" pitchFamily="34" charset="-128"/>
            </a:endParaRPr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</p:spPr>
        <p:txBody>
          <a:bodyPr lIns="91549" tIns="45774" rIns="91549" bIns="45774"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700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verzní snímek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nímek MUNI 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nímek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nímek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FBE0B78-FC15-8C43-8794-278D33D54307}"/>
              </a:ext>
            </a:extLst>
          </p:cNvPr>
          <p:cNvSpPr txBox="1"/>
          <p:nvPr userDrawn="1"/>
        </p:nvSpPr>
        <p:spPr>
          <a:xfrm>
            <a:off x="0" y="34290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131621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nímek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FBE0B78-FC15-8C43-8794-278D33D54307}"/>
              </a:ext>
            </a:extLst>
          </p:cNvPr>
          <p:cNvSpPr txBox="1"/>
          <p:nvPr userDrawn="1"/>
        </p:nvSpPr>
        <p:spPr>
          <a:xfrm>
            <a:off x="0" y="34290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rgbClr val="0000DC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819517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8DD4374E-FC01-4E46-BC93-C018EE263A69}" type="datetimeFigureOut">
              <a:rPr lang="cs-CZ"/>
              <a:pPr>
                <a:defRPr/>
              </a:pPr>
              <a:t>16.10.2021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3112F543-602B-4BEF-A16B-9F2E509CE8A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39894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9452" y="2019300"/>
            <a:ext cx="10788649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693CF4-137F-4956-91C8-1D4FA0DDFFB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5444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7983EF-EC71-4264-B7A9-E4822816F6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35574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</p:sldLayoutIdLst>
  <p:hf sldNum="0"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1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image" Target="../media/image18.png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image" Target="../media/image19.png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google.cz/url?sa=i&amp;rct=j&amp;q=&amp;esrc=s&amp;source=images&amp;cd=&amp;cad=rja&amp;uact=8&amp;ved=0ahUKEwiel8agm87SAhVBcRQKHbwtCd0QjRwIBw&amp;url=https%3A%2F%2Fwww.glowm.com%2Fresources%2Fglowm%2Fcd%2Fpages%2Fv5%2Fv5c072.html&amp;psig=AFQjCNHoqGMNyM5aY_g5n2w07DikQ8fPaw&amp;ust=1489313048343180" TargetMode="Externa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99755"/>
            <a:ext cx="11847443" cy="110762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endParaRPr lang="cs-CZ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15845"/>
            <a:ext cx="12192000" cy="77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anose="020F0502020204030204" pitchFamily="34" charset="0"/>
              </a:rPr>
              <a:t>Ovariální a menstruační cyklus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2546465" y="5194393"/>
            <a:ext cx="709906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altLang="cs-CZ" sz="2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BPZG0121 Ošetřovatelská péče v gynekologii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5D95FC-3FBF-4D0C-8A44-99CFD88AB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27878"/>
            <a:ext cx="1219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t"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u"/>
              <a:defRPr sz="28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F"/>
              <a:defRPr sz="2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buNone/>
            </a:pPr>
            <a:r>
              <a:rPr lang="cs-CZ" altLang="en-US" sz="2600" b="1" dirty="0">
                <a:solidFill>
                  <a:schemeClr val="tx2"/>
                </a:solidFill>
                <a:latin typeface="Calibri"/>
                <a:cs typeface="Calibri"/>
              </a:rPr>
              <a:t>2021</a:t>
            </a:r>
            <a:endParaRPr lang="cs-CZ" altLang="en-US" sz="26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6" descr="https://muni.brandcloud.pro/storage/10488/images/620x/49d0c631906bdfd14af652571fd2b858.png?87d885025df2c5c13a2eca6c9cc41e9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95" y="124806"/>
            <a:ext cx="1864457" cy="145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291" y="160308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F2F1FD50-1475-4254-A711-2B829598EC77}"/>
              </a:ext>
            </a:extLst>
          </p:cNvPr>
          <p:cNvSpPr txBox="1">
            <a:spLocks noChangeArrowheads="1"/>
          </p:cNvSpPr>
          <p:nvPr/>
        </p:nvSpPr>
        <p:spPr>
          <a:xfrm>
            <a:off x="3310804" y="468024"/>
            <a:ext cx="4670425" cy="842962"/>
          </a:xfrm>
          <a:prstGeom prst="rect">
            <a:avLst/>
          </a:prstGeom>
          <a:noFill/>
        </p:spPr>
        <p:txBody>
          <a:bodyPr lIns="0" tIns="0" rIns="0" bIns="0" anchor="t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algn="ctr">
              <a:defRPr/>
            </a:pPr>
            <a:r>
              <a:rPr lang="cs-CZ" altLang="en-US" sz="1800" kern="0" dirty="0">
                <a:solidFill>
                  <a:schemeClr val="tx2"/>
                </a:solidFill>
                <a:latin typeface="Calibri"/>
                <a:cs typeface="Calibri"/>
              </a:rPr>
              <a:t>Ústav zdravotních věd </a:t>
            </a:r>
          </a:p>
          <a:p>
            <a:pPr algn="ctr">
              <a:defRPr/>
            </a:pPr>
            <a:r>
              <a:rPr lang="cs-CZ" altLang="en-US" sz="1800" kern="0" dirty="0">
                <a:solidFill>
                  <a:schemeClr val="tx2"/>
                </a:solidFill>
                <a:latin typeface="Calibri"/>
                <a:cs typeface="Calibri"/>
              </a:rPr>
              <a:t>Lékařské fakulty MU a FN Brno </a:t>
            </a:r>
            <a:br>
              <a:rPr lang="cs-CZ" altLang="en-US" sz="1800" b="0" kern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en-US" sz="1800" b="0" kern="0" dirty="0">
                <a:solidFill>
                  <a:schemeClr val="tx2"/>
                </a:solidFill>
                <a:latin typeface="Calibri"/>
                <a:cs typeface="Calibri"/>
              </a:rPr>
              <a:t>přednosta: prof. PhDr. Andrea Pokorná, PhD.</a:t>
            </a:r>
            <a:r>
              <a:rPr lang="cs-CZ" altLang="en-US" sz="18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 </a:t>
            </a:r>
            <a:endParaRPr lang="cs-CZ" altLang="en-US" sz="1800" b="0" ker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239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49" y="1638714"/>
            <a:ext cx="1131627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  <a:tabLst>
                <a:tab pos="18256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cs-CZ" sz="2600" b="1" dirty="0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 </a:t>
            </a:r>
          </a:p>
          <a:p>
            <a:pPr>
              <a:buSzPct val="100000"/>
              <a:buFont typeface="Arial" pitchFamily="34" charset="0"/>
              <a:buChar char="•"/>
              <a:tabLst>
                <a:tab pos="18256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cs-CZ" sz="2600" b="1" dirty="0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 růst </a:t>
            </a:r>
            <a:r>
              <a:rPr lang="cs-CZ" sz="2600" b="1" dirty="0" err="1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granulózových</a:t>
            </a:r>
            <a:r>
              <a:rPr lang="cs-CZ" sz="2600" b="1" dirty="0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 buněk ovaria</a:t>
            </a:r>
          </a:p>
          <a:p>
            <a:pPr>
              <a:buSzPct val="100000"/>
              <a:buFont typeface="Arial" pitchFamily="34" charset="0"/>
              <a:buChar char="•"/>
              <a:tabLst>
                <a:tab pos="18256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cs-CZ" sz="2600" b="1" dirty="0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 tvorba </a:t>
            </a:r>
            <a:r>
              <a:rPr lang="cs-CZ" sz="2600" b="1" dirty="0" err="1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aromatázy</a:t>
            </a:r>
            <a:endParaRPr lang="cs-CZ" sz="2600" b="1" dirty="0">
              <a:solidFill>
                <a:srgbClr val="0000DC"/>
              </a:solidFill>
              <a:latin typeface="Calibri" panose="020F0502020204030204" pitchFamily="34" charset="0"/>
              <a:ea typeface="Microsoft YaHei" charset="-122"/>
              <a:cs typeface="Calibri" panose="020F0502020204030204" pitchFamily="34" charset="0"/>
            </a:endParaRPr>
          </a:p>
          <a:p>
            <a:pPr>
              <a:buSzPct val="100000"/>
              <a:buFont typeface="Arial" pitchFamily="34" charset="0"/>
              <a:buChar char="•"/>
              <a:tabLst>
                <a:tab pos="18256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cs-CZ" sz="2600" b="1" dirty="0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 přeměna androgenů na estrogeny</a:t>
            </a:r>
          </a:p>
          <a:p>
            <a:pPr>
              <a:buSzPct val="100000"/>
              <a:buFont typeface="Arial" pitchFamily="34" charset="0"/>
              <a:buChar char="•"/>
              <a:tabLst>
                <a:tab pos="18256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cs-CZ" sz="2600" b="1" dirty="0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 růst folikulů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99755"/>
            <a:ext cx="11847443" cy="384057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Gynekologická endokrinologie</a:t>
            </a:r>
          </a:p>
        </p:txBody>
      </p:sp>
      <p:pic>
        <p:nvPicPr>
          <p:cNvPr id="14" name="Picture 6" descr="https://muni.brandcloud.pro/storage/10488/images/620x/49d0c631906bdfd14af652571fd2b858.png?87d885025df2c5c13a2eca6c9cc41e9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95" y="124806"/>
            <a:ext cx="1864457" cy="145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291" y="160308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738399"/>
            <a:ext cx="11847443" cy="676933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cs-CZ" altLang="en-US" sz="4000" kern="0" dirty="0">
                <a:latin typeface="Calibri" panose="020F0502020204030204" pitchFamily="34" charset="0"/>
                <a:cs typeface="Calibri" panose="020F0502020204030204" pitchFamily="34" charset="0"/>
              </a:rPr>
              <a:t>Folikulostimulační</a:t>
            </a:r>
          </a:p>
          <a:p>
            <a:pPr algn="ctr">
              <a:lnSpc>
                <a:spcPts val="4000"/>
              </a:lnSpc>
            </a:pPr>
            <a:r>
              <a:rPr lang="cs-CZ" altLang="en-US" sz="4000" kern="0" dirty="0">
                <a:latin typeface="Calibri" panose="020F0502020204030204" pitchFamily="34" charset="0"/>
                <a:cs typeface="Calibri" panose="020F0502020204030204" pitchFamily="34" charset="0"/>
              </a:rPr>
              <a:t>hormon (FSH)</a:t>
            </a:r>
          </a:p>
        </p:txBody>
      </p:sp>
    </p:spTree>
    <p:extLst>
      <p:ext uri="{BB962C8B-B14F-4D97-AF65-F5344CB8AC3E}">
        <p14:creationId xmlns:p14="http://schemas.microsoft.com/office/powerpoint/2010/main" val="456229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49" y="1638714"/>
            <a:ext cx="1131627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  <a:tabLst>
                <a:tab pos="18256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cs-CZ" sz="2600" b="1" dirty="0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 </a:t>
            </a:r>
          </a:p>
          <a:p>
            <a:pPr>
              <a:buSzPct val="100000"/>
              <a:buFont typeface="Arial" pitchFamily="34" charset="0"/>
              <a:buChar char="•"/>
              <a:tabLst>
                <a:tab pos="18256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cs-CZ" sz="2600" b="1" dirty="0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 proliferace </a:t>
            </a:r>
            <a:r>
              <a:rPr lang="cs-CZ" sz="2600" b="1" dirty="0" err="1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buňek</a:t>
            </a:r>
            <a:r>
              <a:rPr lang="cs-CZ" sz="2600" b="1" dirty="0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 </a:t>
            </a:r>
            <a:r>
              <a:rPr lang="cs-CZ" sz="2600" b="1" dirty="0" err="1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theca</a:t>
            </a:r>
            <a:r>
              <a:rPr lang="cs-CZ" sz="2600" b="1" dirty="0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 interna</a:t>
            </a:r>
          </a:p>
          <a:p>
            <a:pPr>
              <a:buSzPct val="100000"/>
              <a:buFont typeface="Arial" pitchFamily="34" charset="0"/>
              <a:buChar char="•"/>
              <a:tabLst>
                <a:tab pos="18256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cs-CZ" sz="2600" b="1" dirty="0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 syntéza androgenů</a:t>
            </a:r>
          </a:p>
          <a:p>
            <a:pPr>
              <a:buSzPct val="100000"/>
              <a:buFont typeface="Arial" pitchFamily="34" charset="0"/>
              <a:buChar char="•"/>
              <a:tabLst>
                <a:tab pos="18256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cs-CZ" sz="2600" b="1" dirty="0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 zrání Graafova folikulu</a:t>
            </a:r>
          </a:p>
          <a:p>
            <a:pPr>
              <a:buSzPct val="100000"/>
              <a:buFont typeface="Arial" pitchFamily="34" charset="0"/>
              <a:buChar char="•"/>
              <a:tabLst>
                <a:tab pos="18256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cs-CZ" sz="2600" b="1" dirty="0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 tvorba progesteronu</a:t>
            </a:r>
          </a:p>
          <a:p>
            <a:pPr>
              <a:buSzPct val="100000"/>
              <a:buFont typeface="Arial" pitchFamily="34" charset="0"/>
              <a:buChar char="•"/>
              <a:tabLst>
                <a:tab pos="18256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cs-CZ" sz="2600" b="1" dirty="0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 </a:t>
            </a:r>
            <a:r>
              <a:rPr lang="cs-CZ" sz="2600" b="1" dirty="0" err="1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peak</a:t>
            </a:r>
            <a:r>
              <a:rPr lang="cs-CZ" sz="2600" b="1" dirty="0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 LH – ovulace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99755"/>
            <a:ext cx="11847443" cy="384057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Gynekologická endokrinologie</a:t>
            </a:r>
          </a:p>
        </p:txBody>
      </p:sp>
      <p:pic>
        <p:nvPicPr>
          <p:cNvPr id="14" name="Picture 6" descr="https://muni.brandcloud.pro/storage/10488/images/620x/49d0c631906bdfd14af652571fd2b858.png?87d885025df2c5c13a2eca6c9cc41e9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95" y="124806"/>
            <a:ext cx="1864457" cy="145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291" y="160308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738399"/>
            <a:ext cx="11847443" cy="676933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cs-CZ" altLang="en-US" sz="4000" kern="0" dirty="0">
                <a:latin typeface="Calibri" panose="020F0502020204030204" pitchFamily="34" charset="0"/>
                <a:cs typeface="Calibri" panose="020F0502020204030204" pitchFamily="34" charset="0"/>
              </a:rPr>
              <a:t>Luteinizační</a:t>
            </a:r>
          </a:p>
          <a:p>
            <a:pPr algn="ctr">
              <a:lnSpc>
                <a:spcPts val="4000"/>
              </a:lnSpc>
            </a:pPr>
            <a:r>
              <a:rPr lang="cs-CZ" altLang="en-US" sz="4000" kern="0" dirty="0">
                <a:latin typeface="Calibri" panose="020F0502020204030204" pitchFamily="34" charset="0"/>
                <a:cs typeface="Calibri" panose="020F0502020204030204" pitchFamily="34" charset="0"/>
              </a:rPr>
              <a:t>hormon (LH)</a:t>
            </a:r>
          </a:p>
        </p:txBody>
      </p:sp>
    </p:spTree>
    <p:extLst>
      <p:ext uri="{BB962C8B-B14F-4D97-AF65-F5344CB8AC3E}">
        <p14:creationId xmlns:p14="http://schemas.microsoft.com/office/powerpoint/2010/main" val="456229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49" y="1638714"/>
            <a:ext cx="1131627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  <a:tabLst>
                <a:tab pos="18256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cs-CZ" sz="2600" b="1" dirty="0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 </a:t>
            </a:r>
          </a:p>
          <a:p>
            <a:pPr>
              <a:buSzPct val="100000"/>
              <a:buFont typeface="Arial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cs-CZ" sz="2600" b="1" dirty="0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 laktogenní účinek                      </a:t>
            </a:r>
          </a:p>
          <a:p>
            <a:pPr>
              <a:buSzPct val="100000"/>
              <a:buFont typeface="Arial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cs-CZ" sz="2600" b="1" dirty="0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 během MC se hladina nemění</a:t>
            </a:r>
          </a:p>
          <a:p>
            <a:pPr>
              <a:buSzPct val="100000"/>
              <a:buFont typeface="Arial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cs-CZ" sz="2600" b="1" dirty="0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 koncentrace prolaktinu zvýšena ve spánku </a:t>
            </a:r>
          </a:p>
          <a:p>
            <a:pPr>
              <a:buSzPct val="100000"/>
              <a:buFont typeface="Arial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cs-CZ" sz="2600" b="1" dirty="0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 zvýšená sekrece při stresu, hypoglykemii, taktilních podnětech</a:t>
            </a:r>
          </a:p>
          <a:p>
            <a:pPr>
              <a:buSzPct val="100000"/>
              <a:buFont typeface="Arial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cs-CZ" sz="2600" b="1" dirty="0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</a:rPr>
              <a:t> </a:t>
            </a:r>
            <a:r>
              <a:rPr lang="cs-CZ" sz="2600" b="1" dirty="0">
                <a:solidFill>
                  <a:schemeClr val="accent1"/>
                </a:solidFill>
                <a:latin typeface="Calibri" pitchFamily="34" charset="0"/>
              </a:rPr>
              <a:t>jeho produkci snižuje dopamin</a:t>
            </a:r>
          </a:p>
          <a:p>
            <a:pPr>
              <a:buSzPct val="100000"/>
              <a:buFont typeface="Arial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cs-CZ" sz="2600" b="1" dirty="0">
                <a:solidFill>
                  <a:schemeClr val="accent1"/>
                </a:solidFill>
                <a:latin typeface="Calibri" pitchFamily="34" charset="0"/>
                <a:ea typeface="Microsoft YaHei" charset="-122"/>
                <a:cs typeface="Calibri" panose="020F0502020204030204" pitchFamily="34" charset="0"/>
              </a:rPr>
              <a:t> z</a:t>
            </a:r>
            <a:r>
              <a:rPr lang="cs-CZ" sz="2600" b="1" dirty="0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výšená sekrece prolaktinu způsobuje anovulační cykly</a:t>
            </a:r>
          </a:p>
          <a:p>
            <a:pPr>
              <a:buSzPct val="100000"/>
              <a:buFont typeface="Arial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cs-CZ" sz="2600" b="1" dirty="0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 vyšší koncentrace : poruchy MC, </a:t>
            </a:r>
            <a:r>
              <a:rPr lang="cs-CZ" sz="2600" b="1" dirty="0" err="1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oligomenorrhoea</a:t>
            </a:r>
            <a:r>
              <a:rPr lang="cs-CZ" sz="2600" b="1" dirty="0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 až </a:t>
            </a:r>
            <a:r>
              <a:rPr lang="cs-CZ" sz="2600" b="1" dirty="0" err="1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amenorrhoea</a:t>
            </a:r>
            <a:endParaRPr lang="cs-CZ" sz="2600" b="1" dirty="0">
              <a:solidFill>
                <a:srgbClr val="0000DC"/>
              </a:solidFill>
              <a:latin typeface="Calibri" panose="020F0502020204030204" pitchFamily="34" charset="0"/>
              <a:ea typeface="Microsoft YaHei" charset="-122"/>
              <a:cs typeface="Calibri" panose="020F0502020204030204" pitchFamily="34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99755"/>
            <a:ext cx="11847443" cy="384057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Gynekologická endokrinologie</a:t>
            </a:r>
          </a:p>
        </p:txBody>
      </p:sp>
      <p:pic>
        <p:nvPicPr>
          <p:cNvPr id="14" name="Picture 6" descr="https://muni.brandcloud.pro/storage/10488/images/620x/49d0c631906bdfd14af652571fd2b858.png?87d885025df2c5c13a2eca6c9cc41e9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95" y="124806"/>
            <a:ext cx="1864457" cy="145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291" y="160308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738399"/>
            <a:ext cx="11847443" cy="676933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cs-CZ" altLang="en-US" sz="4000" kern="0" dirty="0">
                <a:latin typeface="Calibri" panose="020F0502020204030204" pitchFamily="34" charset="0"/>
                <a:cs typeface="Calibri" panose="020F0502020204030204" pitchFamily="34" charset="0"/>
              </a:rPr>
              <a:t>Prolaktin</a:t>
            </a:r>
          </a:p>
        </p:txBody>
      </p:sp>
    </p:spTree>
    <p:extLst>
      <p:ext uri="{BB962C8B-B14F-4D97-AF65-F5344CB8AC3E}">
        <p14:creationId xmlns:p14="http://schemas.microsoft.com/office/powerpoint/2010/main" val="456229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49" y="1638714"/>
            <a:ext cx="1131627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endParaRPr lang="cs-CZ" sz="2600" b="1" dirty="0">
              <a:solidFill>
                <a:schemeClr val="tx2"/>
              </a:solidFill>
              <a:latin typeface="Calibri" panose="020F0502020204030204" pitchFamily="34" charset="0"/>
              <a:ea typeface="Microsoft YaHei" charset="-122"/>
              <a:cs typeface="Calibri" panose="020F0502020204030204" pitchFamily="34" charset="0"/>
            </a:endParaRPr>
          </a:p>
          <a:p>
            <a:pPr>
              <a:buSzPct val="100000"/>
              <a:buFont typeface="Arial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cs-CZ" sz="2600" b="1" dirty="0">
                <a:solidFill>
                  <a:schemeClr val="tx2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 estradiol, estriol, estron </a:t>
            </a:r>
          </a:p>
          <a:p>
            <a:pPr>
              <a:buSzPct val="100000"/>
              <a:buFont typeface="Arial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cs-CZ" sz="2600" b="1" dirty="0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 stimulační a proliferační účinek na </a:t>
            </a:r>
            <a:r>
              <a:rPr lang="cs-CZ" sz="2600" b="1" dirty="0" err="1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pohl</a:t>
            </a:r>
            <a:r>
              <a:rPr lang="cs-CZ" sz="2600" b="1" dirty="0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. orgány, sekundární </a:t>
            </a:r>
            <a:r>
              <a:rPr lang="cs-CZ" sz="2600" b="1" dirty="0" err="1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pohl</a:t>
            </a:r>
            <a:r>
              <a:rPr lang="cs-CZ" sz="2600" b="1" dirty="0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. znaky</a:t>
            </a:r>
          </a:p>
          <a:p>
            <a:pPr>
              <a:buSzPct val="100000"/>
              <a:buFont typeface="Arial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cs-CZ" sz="2600" b="1" dirty="0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 hlavní cílový orgán je endometrium  – proliferace </a:t>
            </a:r>
          </a:p>
          <a:p>
            <a:pPr>
              <a:buSzPct val="100000"/>
              <a:buFont typeface="Arial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cs-CZ" sz="2600" b="1" dirty="0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 proliferace poševní sliznice, tvorba glykogenu, pH pochvy</a:t>
            </a:r>
          </a:p>
          <a:p>
            <a:pPr>
              <a:buSzPct val="100000"/>
              <a:buFont typeface="Arial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cs-CZ" sz="2600" b="1" dirty="0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 růst a větvení mlékovodů</a:t>
            </a:r>
          </a:p>
          <a:p>
            <a:pPr>
              <a:buSzPct val="100000"/>
              <a:buFont typeface="Arial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cs-CZ" sz="2600" b="1" dirty="0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 vliv na sacharidový, lipidový, kalciový, minerální metabolismus, ŠŽ</a:t>
            </a:r>
          </a:p>
          <a:p>
            <a:pPr>
              <a:buSzPct val="100000"/>
              <a:buFont typeface="Arial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cs-CZ" sz="2600" b="1" dirty="0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 brání vzniku osteoporózy, podpora uzávěru </a:t>
            </a:r>
            <a:r>
              <a:rPr lang="cs-CZ" sz="2600" b="1" dirty="0" err="1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epifyzárních</a:t>
            </a:r>
            <a:r>
              <a:rPr lang="cs-CZ" sz="2600" b="1" dirty="0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 štěrbin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99755"/>
            <a:ext cx="11847443" cy="384057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Gynekologická endokrinologie</a:t>
            </a:r>
          </a:p>
        </p:txBody>
      </p:sp>
      <p:pic>
        <p:nvPicPr>
          <p:cNvPr id="14" name="Picture 6" descr="https://muni.brandcloud.pro/storage/10488/images/620x/49d0c631906bdfd14af652571fd2b858.png?87d885025df2c5c13a2eca6c9cc41e9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95" y="124806"/>
            <a:ext cx="1864457" cy="145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291" y="160308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738399"/>
            <a:ext cx="11847443" cy="676933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cs-CZ" altLang="en-US" sz="4000" kern="0" dirty="0">
                <a:latin typeface="Calibri" panose="020F0502020204030204" pitchFamily="34" charset="0"/>
                <a:cs typeface="Calibri" panose="020F0502020204030204" pitchFamily="34" charset="0"/>
              </a:rPr>
              <a:t>Estrogeny</a:t>
            </a:r>
          </a:p>
        </p:txBody>
      </p:sp>
    </p:spTree>
    <p:extLst>
      <p:ext uri="{BB962C8B-B14F-4D97-AF65-F5344CB8AC3E}">
        <p14:creationId xmlns:p14="http://schemas.microsoft.com/office/powerpoint/2010/main" val="456229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49" y="1638714"/>
            <a:ext cx="1131627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  <a:tabLst>
                <a:tab pos="18256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endParaRPr lang="cs-CZ" sz="2600" b="1" dirty="0">
              <a:solidFill>
                <a:schemeClr val="tx2"/>
              </a:solidFill>
              <a:latin typeface="Calibri" panose="020F0502020204030204" pitchFamily="34" charset="0"/>
              <a:ea typeface="Microsoft YaHei" charset="-122"/>
              <a:cs typeface="Calibri" panose="020F0502020204030204" pitchFamily="34" charset="0"/>
            </a:endParaRPr>
          </a:p>
          <a:p>
            <a:pPr>
              <a:buSzPct val="100000"/>
              <a:buFont typeface="Arial" pitchFamily="34" charset="0"/>
              <a:buChar char="•"/>
              <a:tabLst>
                <a:tab pos="18256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cs-CZ" sz="2600" b="1" dirty="0">
                <a:solidFill>
                  <a:schemeClr val="tx2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 progesteron</a:t>
            </a:r>
          </a:p>
          <a:p>
            <a:pPr>
              <a:buSzPct val="100000"/>
              <a:buFont typeface="Arial" pitchFamily="34" charset="0"/>
              <a:buChar char="•"/>
              <a:tabLst>
                <a:tab pos="18256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cs-CZ" sz="2600" b="1" dirty="0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 vznik hlavně ve žlutém tělísku, dále v </a:t>
            </a:r>
            <a:r>
              <a:rPr lang="cs-CZ" sz="2600" b="1" dirty="0" err="1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thékálních</a:t>
            </a:r>
            <a:r>
              <a:rPr lang="cs-CZ" sz="2600" b="1" dirty="0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 buňkách folikulu, 	placentě, nadledvinách</a:t>
            </a:r>
          </a:p>
          <a:p>
            <a:pPr>
              <a:buSzPct val="100000"/>
              <a:buFont typeface="Arial" pitchFamily="34" charset="0"/>
              <a:buChar char="•"/>
              <a:tabLst>
                <a:tab pos="18256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cs-CZ" sz="2600" b="1" dirty="0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 sekreční přeměna endometria</a:t>
            </a:r>
          </a:p>
          <a:p>
            <a:pPr>
              <a:buSzPct val="100000"/>
              <a:buFont typeface="Arial" pitchFamily="34" charset="0"/>
              <a:buChar char="•"/>
              <a:tabLst>
                <a:tab pos="18256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cs-CZ" sz="2600" b="1" dirty="0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 příprava na těhotenství a jeho udržení</a:t>
            </a:r>
          </a:p>
          <a:p>
            <a:pPr>
              <a:buSzPct val="100000"/>
              <a:buFont typeface="Arial" pitchFamily="34" charset="0"/>
              <a:buChar char="•"/>
              <a:tabLst>
                <a:tab pos="18256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cs-CZ" sz="2600" b="1" dirty="0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 relaxace hladkých svalů (děloha)</a:t>
            </a:r>
          </a:p>
          <a:p>
            <a:pPr>
              <a:buSzPct val="100000"/>
              <a:buFont typeface="Arial" pitchFamily="34" charset="0"/>
              <a:buChar char="•"/>
              <a:tabLst>
                <a:tab pos="18256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cs-CZ" sz="2600" b="1" dirty="0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 termoregulace (vzestup bazální teploty ve 2. </a:t>
            </a:r>
            <a:r>
              <a:rPr lang="cs-CZ" sz="2600" b="1" dirty="0" err="1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pol</a:t>
            </a:r>
            <a:r>
              <a:rPr lang="cs-CZ" sz="2600" b="1" dirty="0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. </a:t>
            </a:r>
            <a:r>
              <a:rPr lang="cs-CZ" sz="2600" b="1" dirty="0" err="1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menstr</a:t>
            </a:r>
            <a:r>
              <a:rPr lang="cs-CZ" sz="2600" b="1" dirty="0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. cyklu)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99755"/>
            <a:ext cx="11847443" cy="384057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Gynekologická endokrinologie</a:t>
            </a:r>
          </a:p>
        </p:txBody>
      </p:sp>
      <p:pic>
        <p:nvPicPr>
          <p:cNvPr id="14" name="Picture 6" descr="https://muni.brandcloud.pro/storage/10488/images/620x/49d0c631906bdfd14af652571fd2b858.png?87d885025df2c5c13a2eca6c9cc41e9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95" y="124806"/>
            <a:ext cx="1864457" cy="145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291" y="160308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738399"/>
            <a:ext cx="11847443" cy="676933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cs-CZ" altLang="en-US" sz="4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Gestageny</a:t>
            </a:r>
            <a:endParaRPr lang="cs-CZ" altLang="en-US" sz="4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229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49" y="1638714"/>
            <a:ext cx="1131627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endParaRPr lang="cs-CZ" sz="2600" b="1" dirty="0">
              <a:solidFill>
                <a:schemeClr val="tx2"/>
              </a:solidFill>
              <a:latin typeface="Calibri" panose="020F0502020204030204" pitchFamily="34" charset="0"/>
              <a:ea typeface="Microsoft YaHei" charset="-122"/>
              <a:cs typeface="Calibri" panose="020F0502020204030204" pitchFamily="34" charset="0"/>
            </a:endParaRPr>
          </a:p>
          <a:p>
            <a:pPr>
              <a:buSzPct val="100000"/>
              <a:buFont typeface="Arial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cs-CZ" sz="2600" b="1" dirty="0">
                <a:solidFill>
                  <a:schemeClr val="tx2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 testosteron, </a:t>
            </a:r>
            <a:r>
              <a:rPr lang="cs-CZ" sz="2600" b="1" dirty="0" err="1">
                <a:solidFill>
                  <a:schemeClr val="tx2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dihydrotestosteron</a:t>
            </a:r>
            <a:r>
              <a:rPr lang="cs-CZ" sz="2600" b="1" dirty="0">
                <a:solidFill>
                  <a:schemeClr val="tx2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, </a:t>
            </a:r>
            <a:r>
              <a:rPr lang="cs-CZ" sz="2600" b="1" dirty="0" err="1">
                <a:solidFill>
                  <a:schemeClr val="tx2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androstendion</a:t>
            </a:r>
            <a:r>
              <a:rPr lang="cs-CZ" sz="2600" b="1" dirty="0">
                <a:solidFill>
                  <a:schemeClr val="tx2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 </a:t>
            </a:r>
          </a:p>
          <a:p>
            <a:pPr>
              <a:buSzPct val="100000"/>
              <a:buFont typeface="Arial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cs-CZ" sz="2600" b="1" dirty="0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 60 % vzniká v ovariu, 40 % </a:t>
            </a:r>
            <a:r>
              <a:rPr lang="cs-CZ" sz="2600" b="1" dirty="0" err="1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suprarenální</a:t>
            </a:r>
            <a:r>
              <a:rPr lang="cs-CZ" sz="2600" b="1" dirty="0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 původ</a:t>
            </a:r>
          </a:p>
          <a:p>
            <a:pPr>
              <a:buSzPct val="100000"/>
              <a:buFont typeface="Arial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cs-CZ" sz="2600" b="1" dirty="0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 axilární a pubické ochlupení</a:t>
            </a:r>
          </a:p>
          <a:p>
            <a:pPr>
              <a:buSzPct val="100000"/>
              <a:buFont typeface="Arial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cs-CZ" sz="2600" b="1" dirty="0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 udržují libido</a:t>
            </a:r>
          </a:p>
          <a:p>
            <a:pPr>
              <a:buSzPct val="100000"/>
              <a:buFont typeface="Arial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cs-CZ" sz="2600" b="1" dirty="0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 </a:t>
            </a:r>
            <a:r>
              <a:rPr lang="cs-CZ" sz="2600" b="1" dirty="0" err="1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prekursor</a:t>
            </a:r>
            <a:r>
              <a:rPr lang="cs-CZ" sz="2600" b="1" dirty="0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 estrogenů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99755"/>
            <a:ext cx="11847443" cy="384057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Gynekologická endokrinologie</a:t>
            </a:r>
          </a:p>
        </p:txBody>
      </p:sp>
      <p:pic>
        <p:nvPicPr>
          <p:cNvPr id="14" name="Picture 6" descr="https://muni.brandcloud.pro/storage/10488/images/620x/49d0c631906bdfd14af652571fd2b858.png?87d885025df2c5c13a2eca6c9cc41e9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95" y="124806"/>
            <a:ext cx="1864457" cy="145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291" y="160308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738399"/>
            <a:ext cx="11847443" cy="676933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cs-CZ" altLang="en-US" sz="4000" kern="0" dirty="0">
                <a:latin typeface="Calibri" panose="020F0502020204030204" pitchFamily="34" charset="0"/>
                <a:cs typeface="Calibri" panose="020F0502020204030204" pitchFamily="34" charset="0"/>
              </a:rPr>
              <a:t>Androgeny</a:t>
            </a:r>
          </a:p>
        </p:txBody>
      </p:sp>
    </p:spTree>
    <p:extLst>
      <p:ext uri="{BB962C8B-B14F-4D97-AF65-F5344CB8AC3E}">
        <p14:creationId xmlns:p14="http://schemas.microsoft.com/office/powerpoint/2010/main" val="456229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49" y="1638714"/>
            <a:ext cx="1131627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  <a:buFont typeface="Arial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endParaRPr lang="cs-CZ" sz="2600" b="1" dirty="0">
              <a:solidFill>
                <a:srgbClr val="0000DC"/>
              </a:solidFill>
              <a:latin typeface="Calibri" panose="020F0502020204030204" pitchFamily="34" charset="0"/>
              <a:ea typeface="Microsoft YaHei" charset="-122"/>
              <a:cs typeface="Calibri" panose="020F0502020204030204" pitchFamily="34" charset="0"/>
            </a:endParaRPr>
          </a:p>
          <a:p>
            <a:pPr>
              <a:buSzPct val="100000"/>
              <a:buFont typeface="Arial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cs-CZ" sz="2600" b="1" dirty="0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 regulace </a:t>
            </a:r>
            <a:r>
              <a:rPr lang="cs-CZ" sz="2600" b="1" dirty="0" err="1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hypotalamo</a:t>
            </a:r>
            <a:r>
              <a:rPr lang="cs-CZ" sz="2600" b="1" dirty="0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-hypofýzo-ovariální osy</a:t>
            </a:r>
          </a:p>
          <a:p>
            <a:pPr>
              <a:buSzPct val="100000"/>
              <a:buFont typeface="Arial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cs-CZ" sz="2600" b="1" dirty="0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 </a:t>
            </a:r>
            <a:r>
              <a:rPr lang="cs-CZ" sz="2600" b="1" dirty="0" err="1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inhibin</a:t>
            </a:r>
            <a:r>
              <a:rPr lang="cs-CZ" sz="2600" b="1" dirty="0">
                <a:solidFill>
                  <a:schemeClr val="tx2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 – </a:t>
            </a:r>
            <a:r>
              <a:rPr lang="cs-CZ" sz="2600" b="1" dirty="0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snižuje sekreci FSH</a:t>
            </a:r>
          </a:p>
          <a:p>
            <a:pPr>
              <a:buSzPct val="100000"/>
              <a:buFont typeface="Arial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cs-CZ" sz="2600" b="1" dirty="0">
                <a:solidFill>
                  <a:schemeClr val="tx2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 </a:t>
            </a:r>
            <a:r>
              <a:rPr lang="cs-CZ" sz="2600" b="1" dirty="0" err="1">
                <a:solidFill>
                  <a:schemeClr val="tx2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aktivin</a:t>
            </a:r>
            <a:r>
              <a:rPr lang="cs-CZ" sz="2600" b="1" dirty="0">
                <a:solidFill>
                  <a:schemeClr val="tx2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 – </a:t>
            </a:r>
            <a:r>
              <a:rPr lang="cs-CZ" sz="2600" b="1" dirty="0">
                <a:solidFill>
                  <a:schemeClr val="accent1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zvyšuje počet receptorů pro FSH, zvyšuje produkci FSH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99755"/>
            <a:ext cx="11847443" cy="384057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Gynekologická endokrinologie</a:t>
            </a:r>
          </a:p>
        </p:txBody>
      </p:sp>
      <p:pic>
        <p:nvPicPr>
          <p:cNvPr id="14" name="Picture 6" descr="https://muni.brandcloud.pro/storage/10488/images/620x/49d0c631906bdfd14af652571fd2b858.png?87d885025df2c5c13a2eca6c9cc41e9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95" y="124806"/>
            <a:ext cx="1864457" cy="145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291" y="160308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738399"/>
            <a:ext cx="11847443" cy="676933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cs-CZ" altLang="en-US" sz="4000" kern="0" dirty="0">
                <a:latin typeface="Calibri" panose="020F0502020204030204" pitchFamily="34" charset="0"/>
                <a:cs typeface="Calibri" panose="020F0502020204030204" pitchFamily="34" charset="0"/>
              </a:rPr>
              <a:t>Ovariální peptidy</a:t>
            </a:r>
          </a:p>
        </p:txBody>
      </p:sp>
    </p:spTree>
    <p:extLst>
      <p:ext uri="{BB962C8B-B14F-4D97-AF65-F5344CB8AC3E}">
        <p14:creationId xmlns:p14="http://schemas.microsoft.com/office/powerpoint/2010/main" val="456229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1196975"/>
            <a:ext cx="87566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667770"/>
      </p:ext>
    </p:extLst>
  </p:cSld>
  <p:clrMapOvr>
    <a:masterClrMapping/>
  </p:clrMapOvr>
  <p:transition spd="med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1" y="1412875"/>
            <a:ext cx="8691563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042416"/>
      </p:ext>
    </p:extLst>
  </p:cSld>
  <p:clrMapOvr>
    <a:masterClrMapping/>
  </p:clrMapOvr>
  <p:transition spd="med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1391712" y="2777557"/>
            <a:ext cx="868331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endParaRPr lang="cs-CZ" sz="2600" b="1" dirty="0">
              <a:solidFill>
                <a:schemeClr val="accent1"/>
              </a:solidFill>
              <a:latin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cs-CZ" sz="2600" b="1" dirty="0">
                <a:solidFill>
                  <a:schemeClr val="accent1"/>
                </a:solidFill>
                <a:latin typeface="Calibri" pitchFamily="34" charset="0"/>
              </a:rPr>
              <a:t> začátek MC 2-3 dny před začátkem menstruačního krvácení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cs-CZ" sz="2600" b="1" dirty="0">
                <a:solidFill>
                  <a:schemeClr val="accent1"/>
                </a:solidFill>
                <a:latin typeface="Calibri" pitchFamily="34" charset="0"/>
              </a:rPr>
              <a:t> stoupá koncentrace FSH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cs-CZ" sz="2600" b="1" dirty="0">
                <a:solidFill>
                  <a:schemeClr val="accent1"/>
                </a:solidFill>
                <a:latin typeface="Calibri" pitchFamily="34" charset="0"/>
              </a:rPr>
              <a:t> zvýšená koncentrace FSH, </a:t>
            </a:r>
            <a:r>
              <a:rPr lang="cs-CZ" sz="2600" b="1" dirty="0" err="1">
                <a:solidFill>
                  <a:schemeClr val="accent1"/>
                </a:solidFill>
                <a:latin typeface="Calibri" pitchFamily="34" charset="0"/>
              </a:rPr>
              <a:t>facilituje</a:t>
            </a:r>
            <a:r>
              <a:rPr lang="cs-CZ" sz="2600" b="1" dirty="0">
                <a:solidFill>
                  <a:schemeClr val="accent1"/>
                </a:solidFill>
                <a:latin typeface="Calibri" pitchFamily="34" charset="0"/>
              </a:rPr>
              <a:t> růst folikulů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cs-CZ" sz="2600" b="1" dirty="0">
                <a:solidFill>
                  <a:schemeClr val="accent1"/>
                </a:solidFill>
                <a:latin typeface="Calibri" pitchFamily="34" charset="0"/>
              </a:rPr>
              <a:t> rostoucí folikuly – množení </a:t>
            </a:r>
            <a:r>
              <a:rPr lang="cs-CZ" sz="2600" b="1" dirty="0" err="1">
                <a:solidFill>
                  <a:schemeClr val="accent1"/>
                </a:solidFill>
                <a:latin typeface="Calibri" pitchFamily="34" charset="0"/>
              </a:rPr>
              <a:t>granulózových</a:t>
            </a:r>
            <a:r>
              <a:rPr lang="cs-CZ" sz="2600" b="1" dirty="0">
                <a:solidFill>
                  <a:schemeClr val="accent1"/>
                </a:solidFill>
                <a:latin typeface="Calibri" pitchFamily="34" charset="0"/>
              </a:rPr>
              <a:t> buněk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cs-CZ" sz="2600" b="1" dirty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cs-CZ" sz="2600" b="1" dirty="0" err="1">
                <a:solidFill>
                  <a:schemeClr val="accent1"/>
                </a:solidFill>
                <a:latin typeface="Calibri" pitchFamily="34" charset="0"/>
              </a:rPr>
              <a:t>granulózové</a:t>
            </a:r>
            <a:r>
              <a:rPr lang="cs-CZ" sz="2600" b="1" dirty="0">
                <a:solidFill>
                  <a:schemeClr val="accent1"/>
                </a:solidFill>
                <a:latin typeface="Calibri" pitchFamily="34" charset="0"/>
              </a:rPr>
              <a:t> buňky produkují E a P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cs-CZ" sz="2600" b="1" dirty="0">
                <a:solidFill>
                  <a:schemeClr val="accent1"/>
                </a:solidFill>
                <a:latin typeface="Calibri" pitchFamily="34" charset="0"/>
              </a:rPr>
              <a:t> E2/gonadotropiny – negativní zpětná vazba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cs-CZ" sz="2600" b="1" dirty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cs-CZ" sz="2600" b="1" dirty="0" err="1">
                <a:solidFill>
                  <a:schemeClr val="accent1"/>
                </a:solidFill>
                <a:latin typeface="Calibri" pitchFamily="34" charset="0"/>
              </a:rPr>
              <a:t>kompetice</a:t>
            </a:r>
            <a:r>
              <a:rPr lang="cs-CZ" sz="2600" b="1" dirty="0">
                <a:solidFill>
                  <a:schemeClr val="accent1"/>
                </a:solidFill>
                <a:latin typeface="Calibri" pitchFamily="34" charset="0"/>
              </a:rPr>
              <a:t> folikulů o FSH</a:t>
            </a:r>
          </a:p>
        </p:txBody>
      </p:sp>
      <p:pic>
        <p:nvPicPr>
          <p:cNvPr id="14" name="Picture 6" descr="https://muni.brandcloud.pro/storage/10488/images/620x/49d0c631906bdfd14af652571fd2b858.png?87d885025df2c5c13a2eca6c9cc41e9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95" y="124806"/>
            <a:ext cx="1864457" cy="145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291" y="160308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1988484" y="1283142"/>
            <a:ext cx="7489767" cy="1123251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cs-CZ" altLang="en-US" sz="4000" kern="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Neurohormonální řízení</a:t>
            </a:r>
          </a:p>
          <a:p>
            <a:pPr algn="ctr">
              <a:lnSpc>
                <a:spcPts val="4000"/>
              </a:lnSpc>
            </a:pPr>
            <a:r>
              <a:rPr lang="cs-CZ" altLang="en-US" sz="4000" kern="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ovariálního  cyklu</a:t>
            </a:r>
          </a:p>
        </p:txBody>
      </p:sp>
    </p:spTree>
    <p:extLst>
      <p:ext uri="{BB962C8B-B14F-4D97-AF65-F5344CB8AC3E}">
        <p14:creationId xmlns:p14="http://schemas.microsoft.com/office/powerpoint/2010/main" val="456229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číslo snímku 1"/>
          <p:cNvSpPr txBox="1">
            <a:spLocks noGrp="1" noChangeArrowheads="1"/>
          </p:cNvSpPr>
          <p:nvPr/>
        </p:nvSpPr>
        <p:spPr bwMode="auto">
          <a:xfrm>
            <a:off x="8382000" y="6248400"/>
            <a:ext cx="184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FD1E1D7-1AB6-4533-B0D2-D9987C1D1C6B}" type="slidenum">
              <a:rPr lang="cs-CZ" altLang="cs-CZ" sz="1200">
                <a:solidFill>
                  <a:srgbClr val="969696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cs-CZ" altLang="cs-CZ" sz="1200">
              <a:solidFill>
                <a:srgbClr val="969696"/>
              </a:solidFill>
            </a:endParaRP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3654425" y="13239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Tahoma" panose="020B0604030504040204" pitchFamily="34" charset="0"/>
            </a:endParaRPr>
          </a:p>
        </p:txBody>
      </p:sp>
      <p:sp>
        <p:nvSpPr>
          <p:cNvPr id="24580" name="Nadpis 1"/>
          <p:cNvSpPr>
            <a:spLocks/>
          </p:cNvSpPr>
          <p:nvPr/>
        </p:nvSpPr>
        <p:spPr bwMode="auto">
          <a:xfrm>
            <a:off x="3508375" y="862013"/>
            <a:ext cx="532765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00287D"/>
                </a:solidFill>
                <a:latin typeface="Arial" panose="020B0604020202020204" pitchFamily="34" charset="0"/>
              </a:rPr>
              <a:t>Ovariální cyklus</a:t>
            </a: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52576"/>
            <a:ext cx="743585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74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1988484" y="2893936"/>
            <a:ext cx="919870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endParaRPr lang="cs-CZ" sz="2600" b="1" dirty="0">
              <a:solidFill>
                <a:schemeClr val="accent1"/>
              </a:solidFill>
              <a:latin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cs-CZ" sz="2600" b="1" dirty="0">
                <a:solidFill>
                  <a:schemeClr val="accent1"/>
                </a:solidFill>
                <a:latin typeface="Calibri" pitchFamily="34" charset="0"/>
              </a:rPr>
              <a:t> výběr dominantního folikulu – zvýšená produkce E2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cs-CZ" sz="2600" b="1" dirty="0">
                <a:solidFill>
                  <a:schemeClr val="accent1"/>
                </a:solidFill>
                <a:latin typeface="Calibri" pitchFamily="34" charset="0"/>
              </a:rPr>
              <a:t> vysoká hladina E2 zprostředkovává </a:t>
            </a:r>
            <a:r>
              <a:rPr lang="cs-CZ" sz="2600" b="1" dirty="0" err="1">
                <a:solidFill>
                  <a:schemeClr val="accent1"/>
                </a:solidFill>
                <a:latin typeface="Calibri" pitchFamily="34" charset="0"/>
              </a:rPr>
              <a:t>preovulační</a:t>
            </a:r>
            <a:r>
              <a:rPr lang="cs-CZ" sz="2600" b="1" dirty="0">
                <a:solidFill>
                  <a:schemeClr val="accent1"/>
                </a:solidFill>
                <a:latin typeface="Calibri" pitchFamily="34" charset="0"/>
              </a:rPr>
              <a:t> vzestup FSH a LH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cs-CZ" sz="2600" b="1" dirty="0">
                <a:solidFill>
                  <a:schemeClr val="accent1"/>
                </a:solidFill>
                <a:latin typeface="Calibri" pitchFamily="34" charset="0"/>
              </a:rPr>
              <a:t> vzestup LH spouští uvolnění </a:t>
            </a:r>
            <a:r>
              <a:rPr lang="cs-CZ" sz="2600" b="1" dirty="0" err="1">
                <a:solidFill>
                  <a:schemeClr val="accent1"/>
                </a:solidFill>
                <a:latin typeface="Calibri" pitchFamily="34" charset="0"/>
              </a:rPr>
              <a:t>oocytů</a:t>
            </a:r>
            <a:r>
              <a:rPr lang="cs-CZ" sz="2600" b="1" dirty="0">
                <a:solidFill>
                  <a:schemeClr val="accent1"/>
                </a:solidFill>
                <a:latin typeface="Calibri" pitchFamily="34" charset="0"/>
              </a:rPr>
              <a:t> z GF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cs-CZ" sz="2600" b="1" dirty="0">
                <a:solidFill>
                  <a:schemeClr val="accent1"/>
                </a:solidFill>
                <a:latin typeface="Calibri" pitchFamily="34" charset="0"/>
              </a:rPr>
              <a:t> stimulační vliv LH na corpus </a:t>
            </a:r>
            <a:r>
              <a:rPr lang="cs-CZ" sz="2600" b="1" dirty="0" err="1">
                <a:solidFill>
                  <a:schemeClr val="accent1"/>
                </a:solidFill>
                <a:latin typeface="Calibri" pitchFamily="34" charset="0"/>
              </a:rPr>
              <a:t>lutheum</a:t>
            </a:r>
            <a:r>
              <a:rPr lang="cs-CZ" sz="2600" b="1" dirty="0">
                <a:solidFill>
                  <a:schemeClr val="accent1"/>
                </a:solidFill>
                <a:latin typeface="Calibri" pitchFamily="34" charset="0"/>
              </a:rPr>
              <a:t> – produkce P a E2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cs-CZ" sz="2600" b="1" dirty="0">
                <a:solidFill>
                  <a:schemeClr val="accent1"/>
                </a:solidFill>
                <a:latin typeface="Calibri" pitchFamily="34" charset="0"/>
              </a:rPr>
              <a:t> zánik žlutého tělíska, snížení produkce P a E2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cs-CZ" sz="2600" b="1" dirty="0">
                <a:solidFill>
                  <a:schemeClr val="accent1"/>
                </a:solidFill>
                <a:latin typeface="Calibri" pitchFamily="34" charset="0"/>
              </a:rPr>
              <a:t> morfologické změny v endometriu – menstruace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cs-CZ" sz="2600" b="1" dirty="0">
                <a:solidFill>
                  <a:schemeClr val="accent1"/>
                </a:solidFill>
                <a:latin typeface="Calibri" pitchFamily="34" charset="0"/>
              </a:rPr>
              <a:t> stoupá FSH a </a:t>
            </a:r>
            <a:r>
              <a:rPr lang="cs-CZ" sz="2600" b="1" dirty="0" err="1">
                <a:solidFill>
                  <a:schemeClr val="accent1"/>
                </a:solidFill>
                <a:latin typeface="Calibri" pitchFamily="34" charset="0"/>
              </a:rPr>
              <a:t>facilituje</a:t>
            </a:r>
            <a:r>
              <a:rPr lang="cs-CZ" sz="2600" b="1" dirty="0">
                <a:solidFill>
                  <a:schemeClr val="accent1"/>
                </a:solidFill>
                <a:latin typeface="Calibri" pitchFamily="34" charset="0"/>
              </a:rPr>
              <a:t> novou kohortu antrálních folikulů</a:t>
            </a:r>
          </a:p>
        </p:txBody>
      </p:sp>
      <p:pic>
        <p:nvPicPr>
          <p:cNvPr id="14" name="Picture 6" descr="https://muni.brandcloud.pro/storage/10488/images/620x/49d0c631906bdfd14af652571fd2b858.png?87d885025df2c5c13a2eca6c9cc41e9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95" y="124806"/>
            <a:ext cx="1864457" cy="145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291" y="160308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068688" y="1433665"/>
            <a:ext cx="7489767" cy="1123251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cs-CZ" altLang="en-US" sz="4000" kern="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Neurohormonální řízení</a:t>
            </a:r>
          </a:p>
          <a:p>
            <a:pPr algn="ctr">
              <a:lnSpc>
                <a:spcPts val="4000"/>
              </a:lnSpc>
            </a:pPr>
            <a:r>
              <a:rPr lang="cs-CZ" altLang="en-US" sz="4000" kern="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ovariálního  cyklu</a:t>
            </a:r>
          </a:p>
        </p:txBody>
      </p:sp>
    </p:spTree>
    <p:extLst>
      <p:ext uri="{BB962C8B-B14F-4D97-AF65-F5344CB8AC3E}">
        <p14:creationId xmlns:p14="http://schemas.microsoft.com/office/powerpoint/2010/main" val="456229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1717359" y="2280548"/>
            <a:ext cx="8135937" cy="3945686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cs-CZ" altLang="cs-CZ" dirty="0"/>
              <a:t>glykoprotein </a:t>
            </a:r>
          </a:p>
          <a:p>
            <a:pPr eaLnBrk="1" hangingPunct="1">
              <a:lnSpc>
                <a:spcPct val="140000"/>
              </a:lnSpc>
            </a:pPr>
            <a:r>
              <a:rPr lang="cs-CZ" altLang="cs-CZ" dirty="0"/>
              <a:t>transformující růstový faktor TGF-beta</a:t>
            </a:r>
          </a:p>
          <a:p>
            <a:pPr eaLnBrk="1" hangingPunct="1">
              <a:lnSpc>
                <a:spcPct val="140000"/>
              </a:lnSpc>
            </a:pPr>
            <a:r>
              <a:rPr lang="cs-CZ" altLang="cs-CZ" dirty="0"/>
              <a:t>u ženy produkován v buňkách </a:t>
            </a:r>
            <a:r>
              <a:rPr lang="cs-CZ" altLang="cs-CZ" dirty="0" err="1"/>
              <a:t>granulózy</a:t>
            </a:r>
            <a:endParaRPr lang="cs-CZ" altLang="cs-CZ" dirty="0"/>
          </a:p>
          <a:p>
            <a:pPr eaLnBrk="1" hangingPunct="1">
              <a:lnSpc>
                <a:spcPct val="140000"/>
              </a:lnSpc>
            </a:pPr>
            <a:r>
              <a:rPr lang="cs-CZ" altLang="cs-CZ" dirty="0"/>
              <a:t>u muže produkován </a:t>
            </a:r>
            <a:r>
              <a:rPr lang="cs-CZ" altLang="cs-CZ" dirty="0" err="1"/>
              <a:t>Sertoliho</a:t>
            </a:r>
            <a:r>
              <a:rPr lang="cs-CZ" altLang="cs-CZ" dirty="0"/>
              <a:t> buňkami</a:t>
            </a:r>
          </a:p>
          <a:p>
            <a:pPr lvl="1" eaLnBrk="1" hangingPunct="1">
              <a:lnSpc>
                <a:spcPct val="140000"/>
              </a:lnSpc>
            </a:pPr>
            <a:r>
              <a:rPr lang="cs-CZ" altLang="cs-CZ" dirty="0"/>
              <a:t>MIH (</a:t>
            </a:r>
            <a:r>
              <a:rPr lang="cs-CZ" altLang="cs-CZ" dirty="0" err="1"/>
              <a:t>Müllerian</a:t>
            </a:r>
            <a:r>
              <a:rPr lang="cs-CZ" altLang="cs-CZ" dirty="0"/>
              <a:t> </a:t>
            </a:r>
            <a:r>
              <a:rPr lang="cs-CZ" altLang="cs-CZ" dirty="0" err="1"/>
              <a:t>inhibiting</a:t>
            </a:r>
            <a:r>
              <a:rPr lang="cs-CZ" altLang="cs-CZ" dirty="0"/>
              <a:t> hormone)</a:t>
            </a:r>
          </a:p>
          <a:p>
            <a:pPr lvl="1" eaLnBrk="1" hangingPunct="1">
              <a:lnSpc>
                <a:spcPct val="140000"/>
              </a:lnSpc>
            </a:pPr>
            <a:r>
              <a:rPr lang="cs-CZ" altLang="cs-CZ" dirty="0"/>
              <a:t>MIS (</a:t>
            </a:r>
            <a:r>
              <a:rPr lang="cs-CZ" altLang="cs-CZ" dirty="0" err="1"/>
              <a:t>Müllerian</a:t>
            </a:r>
            <a:r>
              <a:rPr lang="cs-CZ" altLang="cs-CZ" dirty="0"/>
              <a:t> </a:t>
            </a:r>
            <a:r>
              <a:rPr lang="cs-CZ" altLang="cs-CZ" dirty="0" err="1"/>
              <a:t>inhibiting</a:t>
            </a:r>
            <a:r>
              <a:rPr lang="cs-CZ" altLang="cs-CZ" dirty="0"/>
              <a:t> substance)</a:t>
            </a:r>
          </a:p>
          <a:p>
            <a:pPr lvl="1" eaLnBrk="1" hangingPunct="1">
              <a:lnSpc>
                <a:spcPct val="140000"/>
              </a:lnSpc>
            </a:pPr>
            <a:r>
              <a:rPr lang="cs-CZ" altLang="cs-CZ" dirty="0"/>
              <a:t>MIF (</a:t>
            </a:r>
            <a:r>
              <a:rPr lang="cs-CZ" altLang="cs-CZ" dirty="0" err="1"/>
              <a:t>Müllerian</a:t>
            </a:r>
            <a:r>
              <a:rPr lang="cs-CZ" altLang="cs-CZ" dirty="0"/>
              <a:t> </a:t>
            </a:r>
            <a:r>
              <a:rPr lang="cs-CZ" altLang="cs-CZ" dirty="0" err="1"/>
              <a:t>inhibiting</a:t>
            </a:r>
            <a:r>
              <a:rPr lang="cs-CZ" altLang="cs-CZ" dirty="0"/>
              <a:t> </a:t>
            </a:r>
            <a:r>
              <a:rPr lang="cs-CZ" altLang="cs-CZ" dirty="0" err="1"/>
              <a:t>factor</a:t>
            </a:r>
            <a:r>
              <a:rPr lang="cs-CZ" altLang="cs-CZ" dirty="0"/>
              <a:t>)</a:t>
            </a:r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1441450" y="637339"/>
            <a:ext cx="813752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287D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dirty="0">
                <a:solidFill>
                  <a:srgbClr val="002060"/>
                </a:solidFill>
                <a:latin typeface="Tahoma" panose="020B0604030504040204" pitchFamily="34" charset="0"/>
              </a:rPr>
              <a:t>Stanovení ovariální reservy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dirty="0">
                <a:solidFill>
                  <a:srgbClr val="002060"/>
                </a:solidFill>
                <a:latin typeface="Tahoma" panose="020B0604030504040204" pitchFamily="34" charset="0"/>
              </a:rPr>
              <a:t>AMH (Anti-</a:t>
            </a:r>
            <a:r>
              <a:rPr lang="cs-CZ" altLang="cs-CZ" sz="3200" dirty="0" err="1">
                <a:solidFill>
                  <a:srgbClr val="002060"/>
                </a:solidFill>
                <a:latin typeface="Tahoma" panose="020B0604030504040204" pitchFamily="34" charset="0"/>
              </a:rPr>
              <a:t>müllerian</a:t>
            </a:r>
            <a:r>
              <a:rPr lang="cs-CZ" altLang="cs-CZ" sz="3200" dirty="0">
                <a:solidFill>
                  <a:srgbClr val="002060"/>
                </a:solidFill>
                <a:latin typeface="Tahoma" panose="020B0604030504040204" pitchFamily="34" charset="0"/>
              </a:rPr>
              <a:t> hormone)</a:t>
            </a:r>
          </a:p>
        </p:txBody>
      </p:sp>
    </p:spTree>
    <p:extLst>
      <p:ext uri="{BB962C8B-B14F-4D97-AF65-F5344CB8AC3E}">
        <p14:creationId xmlns:p14="http://schemas.microsoft.com/office/powerpoint/2010/main" val="3342746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2632624" y="3072941"/>
            <a:ext cx="6145616" cy="2837410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cs-CZ" altLang="cs-CZ" dirty="0"/>
              <a:t>regulační funkce v gonádách</a:t>
            </a:r>
          </a:p>
          <a:p>
            <a:pPr lvl="1" eaLnBrk="1" hangingPunct="1">
              <a:lnSpc>
                <a:spcPct val="140000"/>
              </a:lnSpc>
            </a:pPr>
            <a:r>
              <a:rPr lang="cs-CZ" altLang="cs-CZ" dirty="0"/>
              <a:t>diferenciace reprodukčního ústrojí ženy</a:t>
            </a:r>
          </a:p>
          <a:p>
            <a:pPr lvl="1" eaLnBrk="1" hangingPunct="1">
              <a:lnSpc>
                <a:spcPct val="140000"/>
              </a:lnSpc>
            </a:pPr>
            <a:r>
              <a:rPr lang="cs-CZ" altLang="cs-CZ" dirty="0"/>
              <a:t>diferenciace reprodukčního ústrojí muže</a:t>
            </a:r>
          </a:p>
          <a:p>
            <a:pPr lvl="1" eaLnBrk="1" hangingPunct="1">
              <a:lnSpc>
                <a:spcPct val="140000"/>
              </a:lnSpc>
            </a:pPr>
            <a:r>
              <a:rPr lang="cs-CZ" altLang="cs-CZ" dirty="0"/>
              <a:t>vazba s </a:t>
            </a:r>
            <a:r>
              <a:rPr lang="cs-CZ" altLang="cs-CZ" dirty="0" err="1"/>
              <a:t>gonadálními</a:t>
            </a:r>
            <a:r>
              <a:rPr lang="cs-CZ" altLang="cs-CZ" dirty="0"/>
              <a:t> steroidy</a:t>
            </a:r>
          </a:p>
          <a:p>
            <a:pPr lvl="1" eaLnBrk="1" hangingPunct="1">
              <a:lnSpc>
                <a:spcPct val="140000"/>
              </a:lnSpc>
            </a:pPr>
            <a:r>
              <a:rPr lang="cs-CZ" altLang="cs-CZ" dirty="0"/>
              <a:t>vliv gonadotropinů, </a:t>
            </a:r>
            <a:r>
              <a:rPr lang="cs-CZ" altLang="cs-CZ" dirty="0" err="1"/>
              <a:t>inhibinů</a:t>
            </a:r>
            <a:endParaRPr lang="cs-CZ" altLang="cs-CZ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441451" y="1111165"/>
            <a:ext cx="776905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287D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dirty="0">
                <a:solidFill>
                  <a:srgbClr val="002060"/>
                </a:solidFill>
                <a:latin typeface="Tahoma" panose="020B0604030504040204" pitchFamily="34" charset="0"/>
              </a:rPr>
              <a:t>Stanovení ovariální reservy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dirty="0">
                <a:solidFill>
                  <a:srgbClr val="002060"/>
                </a:solidFill>
                <a:latin typeface="Tahoma" panose="020B0604030504040204" pitchFamily="34" charset="0"/>
              </a:rPr>
              <a:t>AMH (Anti-</a:t>
            </a:r>
            <a:r>
              <a:rPr lang="cs-CZ" altLang="cs-CZ" sz="3200" dirty="0" err="1">
                <a:solidFill>
                  <a:srgbClr val="002060"/>
                </a:solidFill>
                <a:latin typeface="Tahoma" panose="020B0604030504040204" pitchFamily="34" charset="0"/>
              </a:rPr>
              <a:t>müllerian</a:t>
            </a:r>
            <a:r>
              <a:rPr lang="cs-CZ" altLang="cs-CZ" sz="3200" dirty="0">
                <a:solidFill>
                  <a:srgbClr val="002060"/>
                </a:solidFill>
                <a:latin typeface="Tahoma" panose="020B0604030504040204" pitchFamily="34" charset="0"/>
              </a:rPr>
              <a:t> hormone)</a:t>
            </a:r>
          </a:p>
        </p:txBody>
      </p:sp>
    </p:spTree>
    <p:extLst>
      <p:ext uri="{BB962C8B-B14F-4D97-AF65-F5344CB8AC3E}">
        <p14:creationId xmlns:p14="http://schemas.microsoft.com/office/powerpoint/2010/main" val="3842299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2565401"/>
            <a:ext cx="765175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441450" y="637339"/>
            <a:ext cx="813752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287D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dirty="0">
                <a:solidFill>
                  <a:srgbClr val="002060"/>
                </a:solidFill>
                <a:latin typeface="Tahoma" panose="020B0604030504040204" pitchFamily="34" charset="0"/>
              </a:rPr>
              <a:t>Stanovení ovariální reservy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dirty="0">
                <a:solidFill>
                  <a:srgbClr val="002060"/>
                </a:solidFill>
                <a:latin typeface="Tahoma" panose="020B0604030504040204" pitchFamily="34" charset="0"/>
              </a:rPr>
              <a:t>AMH (Anti-</a:t>
            </a:r>
            <a:r>
              <a:rPr lang="cs-CZ" altLang="cs-CZ" sz="3200" dirty="0" err="1">
                <a:solidFill>
                  <a:srgbClr val="002060"/>
                </a:solidFill>
                <a:latin typeface="Tahoma" panose="020B0604030504040204" pitchFamily="34" charset="0"/>
              </a:rPr>
              <a:t>müllerian</a:t>
            </a:r>
            <a:r>
              <a:rPr lang="cs-CZ" altLang="cs-CZ" sz="3200" dirty="0">
                <a:solidFill>
                  <a:srgbClr val="002060"/>
                </a:solidFill>
                <a:latin typeface="Tahoma" panose="020B0604030504040204" pitchFamily="34" charset="0"/>
              </a:rPr>
              <a:t> hormone)</a:t>
            </a:r>
          </a:p>
        </p:txBody>
      </p:sp>
    </p:spTree>
    <p:extLst>
      <p:ext uri="{BB962C8B-B14F-4D97-AF65-F5344CB8AC3E}">
        <p14:creationId xmlns:p14="http://schemas.microsoft.com/office/powerpoint/2010/main" val="412087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931920"/>
              </p:ext>
            </p:extLst>
          </p:nvPr>
        </p:nvGraphicFramePr>
        <p:xfrm>
          <a:off x="3121228" y="1574194"/>
          <a:ext cx="5656262" cy="441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Rastrový obrázek" r:id="rId4" imgW="4695238" imgH="3666667" progId="Paint.Picture">
                  <p:embed/>
                </p:oleObj>
              </mc:Choice>
              <mc:Fallback>
                <p:oleObj name="Rastrový obrázek" r:id="rId4" imgW="4695238" imgH="3666667" progId="Paint.Picture">
                  <p:embed/>
                  <p:pic>
                    <p:nvPicPr>
                      <p:cNvPr id="389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228" y="1574194"/>
                        <a:ext cx="5656262" cy="441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623344" y="6066328"/>
            <a:ext cx="741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287D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800" dirty="0">
                <a:latin typeface="Tahoma" panose="020B0604030504040204" pitchFamily="34" charset="0"/>
              </a:rPr>
              <a:t>McGee EA, Hsueh AJ. Initial and cyclic recruitment of ovarian follicles. </a:t>
            </a:r>
            <a:br>
              <a:rPr lang="cs-CZ" altLang="cs-CZ" sz="1800" dirty="0">
                <a:latin typeface="Tahoma" panose="020B0604030504040204" pitchFamily="34" charset="0"/>
              </a:rPr>
            </a:br>
            <a:r>
              <a:rPr lang="en-US" altLang="cs-CZ" sz="1800" dirty="0" err="1">
                <a:latin typeface="Tahoma" panose="020B0604030504040204" pitchFamily="34" charset="0"/>
              </a:rPr>
              <a:t>Endocr</a:t>
            </a:r>
            <a:r>
              <a:rPr lang="en-US" altLang="cs-CZ" sz="1800" dirty="0">
                <a:latin typeface="Tahoma" panose="020B0604030504040204" pitchFamily="34" charset="0"/>
              </a:rPr>
              <a:t> Rev;21:200–214.</a:t>
            </a:r>
            <a:endParaRPr lang="cs-CZ" altLang="cs-CZ" sz="1800" dirty="0">
              <a:latin typeface="Tahoma" panose="020B060403050404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880596" y="496976"/>
            <a:ext cx="813752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287D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dirty="0">
                <a:solidFill>
                  <a:srgbClr val="002060"/>
                </a:solidFill>
                <a:latin typeface="Tahoma" panose="020B0604030504040204" pitchFamily="34" charset="0"/>
              </a:rPr>
              <a:t>Stanovení ovariální reservy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dirty="0">
                <a:solidFill>
                  <a:srgbClr val="002060"/>
                </a:solidFill>
                <a:latin typeface="Tahoma" panose="020B0604030504040204" pitchFamily="34" charset="0"/>
              </a:rPr>
              <a:t>AMH (Anti-</a:t>
            </a:r>
            <a:r>
              <a:rPr lang="cs-CZ" altLang="cs-CZ" sz="3200" dirty="0" err="1">
                <a:solidFill>
                  <a:srgbClr val="002060"/>
                </a:solidFill>
                <a:latin typeface="Tahoma" panose="020B0604030504040204" pitchFamily="34" charset="0"/>
              </a:rPr>
              <a:t>müllerian</a:t>
            </a:r>
            <a:r>
              <a:rPr lang="cs-CZ" altLang="cs-CZ" sz="3200" dirty="0">
                <a:solidFill>
                  <a:srgbClr val="002060"/>
                </a:solidFill>
                <a:latin typeface="Tahoma" panose="020B0604030504040204" pitchFamily="34" charset="0"/>
              </a:rPr>
              <a:t> hormone)</a:t>
            </a:r>
          </a:p>
        </p:txBody>
      </p:sp>
    </p:spTree>
    <p:extLst>
      <p:ext uri="{BB962C8B-B14F-4D97-AF65-F5344CB8AC3E}">
        <p14:creationId xmlns:p14="http://schemas.microsoft.com/office/powerpoint/2010/main" val="948056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440930"/>
              </p:ext>
            </p:extLst>
          </p:nvPr>
        </p:nvGraphicFramePr>
        <p:xfrm>
          <a:off x="2475548" y="1933344"/>
          <a:ext cx="6991350" cy="349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Rastrový obrázek" r:id="rId4" imgW="9802593" imgH="4896533" progId="Paint.Picture">
                  <p:embed/>
                </p:oleObj>
              </mc:Choice>
              <mc:Fallback>
                <p:oleObj name="Rastrový obrázek" r:id="rId4" imgW="9802593" imgH="4896533" progId="Paint.Picture">
                  <p:embed/>
                  <p:pic>
                    <p:nvPicPr>
                      <p:cNvPr id="409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5548" y="1933344"/>
                        <a:ext cx="6991350" cy="349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143502" y="5644631"/>
            <a:ext cx="813593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287D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dirty="0">
                <a:latin typeface="Tahoma" panose="020B0604030504040204" pitchFamily="34" charset="0"/>
              </a:rPr>
              <a:t>Lie </a:t>
            </a:r>
            <a:r>
              <a:rPr lang="cs-CZ" altLang="cs-CZ" sz="1800" dirty="0" err="1">
                <a:latin typeface="Tahoma" panose="020B0604030504040204" pitchFamily="34" charset="0"/>
              </a:rPr>
              <a:t>Fong</a:t>
            </a:r>
            <a:r>
              <a:rPr lang="cs-CZ" altLang="cs-CZ" sz="1800" dirty="0">
                <a:latin typeface="Tahoma" panose="020B0604030504040204" pitchFamily="34" charset="0"/>
              </a:rPr>
              <a:t> S et al. </a:t>
            </a:r>
            <a:r>
              <a:rPr lang="cs-CZ" altLang="cs-CZ" sz="1800" dirty="0" err="1">
                <a:latin typeface="Tahoma" panose="020B0604030504040204" pitchFamily="34" charset="0"/>
              </a:rPr>
              <a:t>Serum</a:t>
            </a:r>
            <a:r>
              <a:rPr lang="cs-CZ" altLang="cs-CZ" sz="1800" dirty="0">
                <a:latin typeface="Tahoma" panose="020B0604030504040204" pitchFamily="34" charset="0"/>
              </a:rPr>
              <a:t> anti-</a:t>
            </a:r>
            <a:r>
              <a:rPr lang="cs-CZ" altLang="cs-CZ" sz="1800" dirty="0" err="1">
                <a:latin typeface="Tahoma" panose="020B0604030504040204" pitchFamily="34" charset="0"/>
              </a:rPr>
              <a:t>mullerian</a:t>
            </a:r>
            <a:r>
              <a:rPr lang="cs-CZ" altLang="cs-CZ" sz="1800" dirty="0">
                <a:latin typeface="Tahoma" panose="020B0604030504040204" pitchFamily="34" charset="0"/>
              </a:rPr>
              <a:t> hormone </a:t>
            </a:r>
            <a:r>
              <a:rPr lang="cs-CZ" altLang="cs-CZ" sz="1800" dirty="0" err="1">
                <a:latin typeface="Tahoma" panose="020B0604030504040204" pitchFamily="34" charset="0"/>
              </a:rPr>
              <a:t>levels</a:t>
            </a:r>
            <a:r>
              <a:rPr lang="cs-CZ" altLang="cs-CZ" sz="1800" dirty="0">
                <a:latin typeface="Tahoma" panose="020B0604030504040204" pitchFamily="34" charset="0"/>
              </a:rPr>
              <a:t> in </a:t>
            </a:r>
            <a:r>
              <a:rPr lang="cs-CZ" altLang="cs-CZ" sz="1800" dirty="0" err="1">
                <a:latin typeface="Tahoma" panose="020B0604030504040204" pitchFamily="34" charset="0"/>
              </a:rPr>
              <a:t>healthy</a:t>
            </a:r>
            <a:r>
              <a:rPr lang="cs-CZ" altLang="cs-CZ" sz="1800" dirty="0">
                <a:latin typeface="Tahoma" panose="020B0604030504040204" pitchFamily="34" charset="0"/>
              </a:rPr>
              <a:t> </a:t>
            </a:r>
            <a:r>
              <a:rPr lang="cs-CZ" altLang="cs-CZ" sz="1800" dirty="0" err="1">
                <a:latin typeface="Tahoma" panose="020B0604030504040204" pitchFamily="34" charset="0"/>
              </a:rPr>
              <a:t>females</a:t>
            </a:r>
            <a:r>
              <a:rPr lang="cs-CZ" altLang="cs-CZ" sz="1800" dirty="0">
                <a:latin typeface="Tahoma" panose="020B0604030504040204" pitchFamily="34" charset="0"/>
              </a:rPr>
              <a:t>: </a:t>
            </a:r>
            <a:br>
              <a:rPr lang="cs-CZ" altLang="cs-CZ" sz="1800" dirty="0">
                <a:latin typeface="Tahoma" panose="020B0604030504040204" pitchFamily="34" charset="0"/>
              </a:rPr>
            </a:br>
            <a:r>
              <a:rPr lang="cs-CZ" altLang="cs-CZ" sz="1800" dirty="0">
                <a:latin typeface="Tahoma" panose="020B0604030504040204" pitchFamily="34" charset="0"/>
              </a:rPr>
              <a:t>a nomogram </a:t>
            </a:r>
            <a:r>
              <a:rPr lang="cs-CZ" altLang="cs-CZ" sz="1800" dirty="0" err="1">
                <a:latin typeface="Tahoma" panose="020B0604030504040204" pitchFamily="34" charset="0"/>
              </a:rPr>
              <a:t>ranging</a:t>
            </a:r>
            <a:r>
              <a:rPr lang="cs-CZ" altLang="cs-CZ" sz="1800" dirty="0">
                <a:latin typeface="Tahoma" panose="020B0604030504040204" pitchFamily="34" charset="0"/>
              </a:rPr>
              <a:t> </a:t>
            </a:r>
            <a:r>
              <a:rPr lang="cs-CZ" altLang="cs-CZ" sz="1800" dirty="0" err="1">
                <a:latin typeface="Tahoma" panose="020B0604030504040204" pitchFamily="34" charset="0"/>
              </a:rPr>
              <a:t>from</a:t>
            </a:r>
            <a:r>
              <a:rPr lang="cs-CZ" altLang="cs-CZ" sz="1800" dirty="0">
                <a:latin typeface="Tahoma" panose="020B0604030504040204" pitchFamily="34" charset="0"/>
              </a:rPr>
              <a:t> </a:t>
            </a:r>
            <a:r>
              <a:rPr lang="cs-CZ" altLang="cs-CZ" sz="1800" dirty="0" err="1">
                <a:latin typeface="Tahoma" panose="020B0604030504040204" pitchFamily="34" charset="0"/>
              </a:rPr>
              <a:t>infancy</a:t>
            </a:r>
            <a:r>
              <a:rPr lang="cs-CZ" altLang="cs-CZ" sz="1800" dirty="0">
                <a:latin typeface="Tahoma" panose="020B0604030504040204" pitchFamily="34" charset="0"/>
              </a:rPr>
              <a:t> to </a:t>
            </a:r>
            <a:r>
              <a:rPr lang="cs-CZ" altLang="cs-CZ" sz="1800" dirty="0" err="1">
                <a:latin typeface="Tahoma" panose="020B0604030504040204" pitchFamily="34" charset="0"/>
              </a:rPr>
              <a:t>adulthood</a:t>
            </a:r>
            <a:r>
              <a:rPr lang="cs-CZ" altLang="cs-CZ" sz="1800" dirty="0">
                <a:latin typeface="Tahoma" panose="020B0604030504040204" pitchFamily="34" charset="0"/>
              </a:rPr>
              <a:t>. J </a:t>
            </a:r>
            <a:r>
              <a:rPr lang="cs-CZ" altLang="cs-CZ" sz="1800" dirty="0" err="1">
                <a:latin typeface="Tahoma" panose="020B0604030504040204" pitchFamily="34" charset="0"/>
              </a:rPr>
              <a:t>Clin</a:t>
            </a:r>
            <a:r>
              <a:rPr lang="cs-CZ" altLang="cs-CZ" sz="1800" dirty="0">
                <a:latin typeface="Tahoma" panose="020B0604030504040204" pitchFamily="34" charset="0"/>
              </a:rPr>
              <a:t> </a:t>
            </a:r>
            <a:r>
              <a:rPr lang="cs-CZ" altLang="cs-CZ" sz="1800" dirty="0" err="1">
                <a:latin typeface="Tahoma" panose="020B0604030504040204" pitchFamily="34" charset="0"/>
              </a:rPr>
              <a:t>Endocrinol</a:t>
            </a:r>
            <a:r>
              <a:rPr lang="cs-CZ" altLang="cs-CZ" sz="1800" dirty="0">
                <a:latin typeface="Tahoma" panose="020B0604030504040204" pitchFamily="34" charset="0"/>
              </a:rPr>
              <a:t> </a:t>
            </a:r>
            <a:r>
              <a:rPr lang="cs-CZ" altLang="cs-CZ" sz="1800" dirty="0" err="1">
                <a:latin typeface="Tahoma" panose="020B0604030504040204" pitchFamily="34" charset="0"/>
              </a:rPr>
              <a:t>Metab</a:t>
            </a:r>
            <a:r>
              <a:rPr lang="cs-CZ" altLang="cs-CZ" sz="1800" dirty="0">
                <a:latin typeface="Tahoma" panose="020B0604030504040204" pitchFamily="34" charset="0"/>
              </a:rPr>
              <a:t>;</a:t>
            </a:r>
            <a:br>
              <a:rPr lang="cs-CZ" altLang="cs-CZ" sz="1800" dirty="0">
                <a:latin typeface="Tahoma" panose="020B0604030504040204" pitchFamily="34" charset="0"/>
              </a:rPr>
            </a:br>
            <a:r>
              <a:rPr lang="cs-CZ" altLang="cs-CZ" sz="1800" dirty="0">
                <a:latin typeface="Tahoma" panose="020B0604030504040204" pitchFamily="34" charset="0"/>
              </a:rPr>
              <a:t>97:4650–4655.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441450" y="637339"/>
            <a:ext cx="813752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287D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dirty="0">
                <a:solidFill>
                  <a:srgbClr val="002060"/>
                </a:solidFill>
                <a:latin typeface="Tahoma" panose="020B0604030504040204" pitchFamily="34" charset="0"/>
              </a:rPr>
              <a:t>Stanovení ovariální reservy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dirty="0">
                <a:solidFill>
                  <a:srgbClr val="002060"/>
                </a:solidFill>
                <a:latin typeface="Tahoma" panose="020B0604030504040204" pitchFamily="34" charset="0"/>
              </a:rPr>
              <a:t>AMH (Anti-</a:t>
            </a:r>
            <a:r>
              <a:rPr lang="cs-CZ" altLang="cs-CZ" sz="3200" dirty="0" err="1">
                <a:solidFill>
                  <a:srgbClr val="002060"/>
                </a:solidFill>
                <a:latin typeface="Tahoma" panose="020B0604030504040204" pitchFamily="34" charset="0"/>
              </a:rPr>
              <a:t>müllerian</a:t>
            </a:r>
            <a:r>
              <a:rPr lang="cs-CZ" altLang="cs-CZ" sz="3200" dirty="0">
                <a:solidFill>
                  <a:srgbClr val="002060"/>
                </a:solidFill>
                <a:latin typeface="Tahoma" panose="020B0604030504040204" pitchFamily="34" charset="0"/>
              </a:rPr>
              <a:t> hormone)</a:t>
            </a:r>
          </a:p>
        </p:txBody>
      </p:sp>
    </p:spTree>
    <p:extLst>
      <p:ext uri="{BB962C8B-B14F-4D97-AF65-F5344CB8AC3E}">
        <p14:creationId xmlns:p14="http://schemas.microsoft.com/office/powerpoint/2010/main" val="3578790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43449" y="2556193"/>
            <a:ext cx="6999316" cy="3412345"/>
          </a:xfrm>
        </p:spPr>
        <p:txBody>
          <a:bodyPr/>
          <a:lstStyle/>
          <a:p>
            <a:pPr eaLnBrk="1" hangingPunct="1"/>
            <a:r>
              <a:rPr lang="cs-CZ" altLang="cs-CZ" dirty="0"/>
              <a:t>   referenční interval ND – 12,6 </a:t>
            </a:r>
            <a:r>
              <a:rPr lang="cs-CZ" altLang="cs-CZ" dirty="0" err="1"/>
              <a:t>ng</a:t>
            </a:r>
            <a:r>
              <a:rPr lang="cs-CZ" altLang="cs-CZ" dirty="0"/>
              <a:t>/</a:t>
            </a:r>
            <a:r>
              <a:rPr lang="cs-CZ" altLang="cs-CZ" dirty="0" err="1"/>
              <a:t>mL</a:t>
            </a:r>
            <a:endParaRPr lang="cs-CZ" altLang="cs-CZ" dirty="0"/>
          </a:p>
          <a:p>
            <a:pPr eaLnBrk="1" hangingPunct="1"/>
            <a:r>
              <a:rPr lang="cs-CZ" altLang="cs-CZ" dirty="0"/>
              <a:t>   1 </a:t>
            </a:r>
            <a:r>
              <a:rPr lang="cs-CZ" altLang="cs-CZ" dirty="0" err="1"/>
              <a:t>ng</a:t>
            </a:r>
            <a:r>
              <a:rPr lang="cs-CZ" altLang="cs-CZ" dirty="0"/>
              <a:t>/</a:t>
            </a:r>
            <a:r>
              <a:rPr lang="cs-CZ" altLang="cs-CZ" dirty="0" err="1"/>
              <a:t>mL</a:t>
            </a:r>
            <a:r>
              <a:rPr lang="cs-CZ" altLang="cs-CZ" dirty="0"/>
              <a:t> = 7,14 </a:t>
            </a:r>
            <a:r>
              <a:rPr lang="cs-CZ" altLang="cs-CZ" dirty="0" err="1"/>
              <a:t>pmol</a:t>
            </a:r>
            <a:r>
              <a:rPr lang="cs-CZ" altLang="cs-CZ" dirty="0"/>
              <a:t>/L</a:t>
            </a: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   faktory ovlivňující hladinu AMH</a:t>
            </a:r>
          </a:p>
          <a:p>
            <a:pPr lvl="1" eaLnBrk="1" hangingPunct="1"/>
            <a:r>
              <a:rPr lang="cs-CZ" altLang="cs-CZ" b="1" dirty="0"/>
              <a:t>     počet folikulů v ovariu!!!</a:t>
            </a:r>
          </a:p>
          <a:p>
            <a:pPr lvl="1" eaLnBrk="1" hangingPunct="1"/>
            <a:r>
              <a:rPr lang="cs-CZ" altLang="cs-CZ" dirty="0"/>
              <a:t>     fáze cyklu  </a:t>
            </a:r>
            <a:r>
              <a:rPr lang="cs-CZ" altLang="cs-CZ" i="1" dirty="0"/>
              <a:t>(</a:t>
            </a:r>
            <a:r>
              <a:rPr lang="cs-CZ" altLang="cs-CZ" i="1" dirty="0" err="1"/>
              <a:t>Wunder</a:t>
            </a:r>
            <a:r>
              <a:rPr lang="cs-CZ" altLang="cs-CZ" i="1" dirty="0"/>
              <a:t> et al., 2007)</a:t>
            </a:r>
          </a:p>
          <a:p>
            <a:pPr lvl="1" eaLnBrk="1" hangingPunct="1"/>
            <a:r>
              <a:rPr lang="cs-CZ" altLang="cs-CZ" dirty="0"/>
              <a:t>     hormonální kontracepce </a:t>
            </a:r>
            <a:r>
              <a:rPr lang="cs-CZ" altLang="cs-CZ" i="1" dirty="0"/>
              <a:t>(</a:t>
            </a:r>
            <a:r>
              <a:rPr lang="cs-CZ" altLang="cs-CZ" i="1" dirty="0" err="1"/>
              <a:t>Deb</a:t>
            </a:r>
            <a:r>
              <a:rPr lang="cs-CZ" altLang="cs-CZ" i="1" dirty="0"/>
              <a:t> et al., 2012)</a:t>
            </a:r>
          </a:p>
          <a:p>
            <a:pPr lvl="1" eaLnBrk="1" hangingPunct="1"/>
            <a:r>
              <a:rPr lang="cs-CZ" altLang="cs-CZ" dirty="0"/>
              <a:t>     blokáda </a:t>
            </a:r>
            <a:r>
              <a:rPr lang="cs-CZ" altLang="cs-CZ" dirty="0" err="1"/>
              <a:t>GnRH</a:t>
            </a:r>
            <a:r>
              <a:rPr lang="cs-CZ" altLang="cs-CZ" dirty="0"/>
              <a:t>-analogy </a:t>
            </a:r>
            <a:r>
              <a:rPr lang="cs-CZ" altLang="cs-CZ" i="1" dirty="0"/>
              <a:t>(</a:t>
            </a:r>
            <a:r>
              <a:rPr lang="cs-CZ" altLang="cs-CZ" i="1" dirty="0" err="1"/>
              <a:t>Su</a:t>
            </a:r>
            <a:r>
              <a:rPr lang="cs-CZ" altLang="cs-CZ" i="1" dirty="0"/>
              <a:t> et al., 2013)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441450" y="637339"/>
            <a:ext cx="813752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287D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dirty="0">
                <a:solidFill>
                  <a:srgbClr val="002060"/>
                </a:solidFill>
                <a:latin typeface="Tahoma" panose="020B0604030504040204" pitchFamily="34" charset="0"/>
              </a:rPr>
              <a:t>Stanovení ovariální reservy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dirty="0">
                <a:solidFill>
                  <a:srgbClr val="002060"/>
                </a:solidFill>
                <a:latin typeface="Tahoma" panose="020B0604030504040204" pitchFamily="34" charset="0"/>
              </a:rPr>
              <a:t>AMH (Anti-</a:t>
            </a:r>
            <a:r>
              <a:rPr lang="cs-CZ" altLang="cs-CZ" sz="3200" dirty="0" err="1">
                <a:solidFill>
                  <a:srgbClr val="002060"/>
                </a:solidFill>
                <a:latin typeface="Tahoma" panose="020B0604030504040204" pitchFamily="34" charset="0"/>
              </a:rPr>
              <a:t>müllerian</a:t>
            </a:r>
            <a:r>
              <a:rPr lang="cs-CZ" altLang="cs-CZ" sz="3200" dirty="0">
                <a:solidFill>
                  <a:srgbClr val="002060"/>
                </a:solidFill>
                <a:latin typeface="Tahoma" panose="020B0604030504040204" pitchFamily="34" charset="0"/>
              </a:rPr>
              <a:t> hormone)</a:t>
            </a:r>
          </a:p>
        </p:txBody>
      </p:sp>
    </p:spTree>
    <p:extLst>
      <p:ext uri="{BB962C8B-B14F-4D97-AF65-F5344CB8AC3E}">
        <p14:creationId xmlns:p14="http://schemas.microsoft.com/office/powerpoint/2010/main" val="3853902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74825" y="1916114"/>
            <a:ext cx="8713788" cy="3457575"/>
          </a:xfrm>
        </p:spPr>
        <p:txBody>
          <a:bodyPr/>
          <a:lstStyle/>
          <a:p>
            <a:pPr marL="457200" indent="-457200">
              <a:lnSpc>
                <a:spcPct val="150000"/>
              </a:lnSpc>
            </a:pPr>
            <a:r>
              <a:rPr lang="cs-CZ" altLang="cs-CZ"/>
              <a:t>    </a:t>
            </a:r>
            <a:r>
              <a:rPr lang="cs-CZ" altLang="cs-CZ" sz="3600"/>
              <a:t>Stanovení AMH je spolehlivým měřítkem ovariální reservy a zásadním přínosem pro vyšetření a léčbu poruch plodnosti.</a:t>
            </a:r>
          </a:p>
          <a:p>
            <a:pPr marL="457200" indent="-457200"/>
            <a:r>
              <a:rPr lang="cs-CZ" altLang="cs-CZ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3846489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50" y="1412876"/>
            <a:ext cx="4211638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594100" y="463550"/>
            <a:ext cx="5113338" cy="7445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3200" kern="0" dirty="0"/>
              <a:t>Menstruační cyklus</a:t>
            </a:r>
          </a:p>
        </p:txBody>
      </p:sp>
    </p:spTree>
    <p:extLst>
      <p:ext uri="{BB962C8B-B14F-4D97-AF65-F5344CB8AC3E}">
        <p14:creationId xmlns:p14="http://schemas.microsoft.com/office/powerpoint/2010/main" val="24776101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99755"/>
            <a:ext cx="11847443" cy="384057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Gynekologická endokrinologie</a:t>
            </a:r>
          </a:p>
        </p:txBody>
      </p:sp>
      <p:pic>
        <p:nvPicPr>
          <p:cNvPr id="14" name="Picture 6" descr="https://muni.brandcloud.pro/storage/10488/images/620x/49d0c631906bdfd14af652571fd2b858.png?87d885025df2c5c13a2eca6c9cc41e9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95" y="124806"/>
            <a:ext cx="1864457" cy="145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291" y="160308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738399"/>
            <a:ext cx="11847443" cy="676933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cs-CZ" altLang="en-US" sz="4000" kern="0" dirty="0">
                <a:latin typeface="Calibri" panose="020F0502020204030204" pitchFamily="34" charset="0"/>
                <a:cs typeface="Calibri" panose="020F0502020204030204" pitchFamily="34" charset="0"/>
              </a:rPr>
              <a:t>Menstruační cyklus</a:t>
            </a:r>
          </a:p>
        </p:txBody>
      </p:sp>
      <p:pic>
        <p:nvPicPr>
          <p:cNvPr id="6146" name="Picture 2" descr="C:\Users\martout\Desktop\přednáška\Obrázek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524" y="1389221"/>
            <a:ext cx="5952151" cy="5162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6577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číslo snímku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648200" y="6356351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95470DF3-F469-4D4C-82D7-615222A09889}" type="slidenum">
              <a:rPr lang="cs-CZ" altLang="cs-CZ" sz="1200">
                <a:solidFill>
                  <a:srgbClr val="969696"/>
                </a:solidFill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3</a:t>
            </a:fld>
            <a:endParaRPr lang="cs-CZ" altLang="cs-CZ" sz="1200">
              <a:solidFill>
                <a:srgbClr val="969696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AutoShape 2" descr="Výsledek obrázku pro follicle development in ovary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711326" y="-1714500"/>
            <a:ext cx="42767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2560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6" y="1173163"/>
            <a:ext cx="486727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ovéPole 4"/>
          <p:cNvSpPr txBox="1">
            <a:spLocks noChangeArrowheads="1"/>
          </p:cNvSpPr>
          <p:nvPr/>
        </p:nvSpPr>
        <p:spPr bwMode="auto">
          <a:xfrm>
            <a:off x="2265364" y="5643564"/>
            <a:ext cx="84026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i="1">
                <a:solidFill>
                  <a:srgbClr val="000000"/>
                </a:solidFill>
                <a:latin typeface="Tahoma" panose="020B0604030504040204" pitchFamily="34" charset="0"/>
              </a:rPr>
              <a:t>Gougeon A. Dynamics of follicular growth in the human: </a:t>
            </a:r>
            <a:br>
              <a:rPr lang="cs-CZ" altLang="cs-CZ" sz="2000" i="1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cs-CZ" altLang="cs-CZ" sz="2000" i="1">
                <a:solidFill>
                  <a:srgbClr val="000000"/>
                </a:solidFill>
                <a:latin typeface="Tahoma" panose="020B0604030504040204" pitchFamily="34" charset="0"/>
              </a:rPr>
              <a:t>a model from preliminary results Hum Reprod 1986</a:t>
            </a:r>
            <a:r>
              <a:rPr lang="en-US" altLang="cs-CZ" sz="2000" i="1">
                <a:solidFill>
                  <a:srgbClr val="000000"/>
                </a:solidFill>
                <a:latin typeface="Tahoma" panose="020B0604030504040204" pitchFamily="34" charset="0"/>
              </a:rPr>
              <a:t>;</a:t>
            </a:r>
            <a:r>
              <a:rPr lang="cs-CZ" altLang="cs-CZ" sz="2000" i="1">
                <a:solidFill>
                  <a:srgbClr val="000000"/>
                </a:solidFill>
                <a:latin typeface="Tahoma" panose="020B0604030504040204" pitchFamily="34" charset="0"/>
              </a:rPr>
              <a:t> 1(2): 81-87.</a:t>
            </a:r>
            <a:endParaRPr lang="cs-CZ" altLang="cs-CZ" sz="2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5606" name="Rectangle 7"/>
          <p:cNvSpPr>
            <a:spLocks noChangeArrowheads="1"/>
          </p:cNvSpPr>
          <p:nvPr/>
        </p:nvSpPr>
        <p:spPr bwMode="auto">
          <a:xfrm>
            <a:off x="3406776" y="434975"/>
            <a:ext cx="55229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rgbClr val="002060"/>
                </a:solidFill>
                <a:latin typeface="Tahoma" panose="020B0604030504040204" pitchFamily="34" charset="0"/>
              </a:rPr>
              <a:t>Klasický model vývoje folikulů</a:t>
            </a:r>
          </a:p>
        </p:txBody>
      </p:sp>
    </p:spTree>
    <p:extLst>
      <p:ext uri="{BB962C8B-B14F-4D97-AF65-F5344CB8AC3E}">
        <p14:creationId xmlns:p14="http://schemas.microsoft.com/office/powerpoint/2010/main" val="2537522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2"/>
          <p:cNvSpPr>
            <a:spLocks noGrp="1" noChangeArrowheads="1"/>
          </p:cNvSpPr>
          <p:nvPr>
            <p:ph type="title"/>
          </p:nvPr>
        </p:nvSpPr>
        <p:spPr>
          <a:xfrm>
            <a:off x="2855913" y="908051"/>
            <a:ext cx="6769100" cy="1008063"/>
          </a:xfrm>
        </p:spPr>
        <p:txBody>
          <a:bodyPr/>
          <a:lstStyle/>
          <a:p>
            <a:pPr algn="ctr" eaLnBrk="1" hangingPunct="1"/>
            <a:r>
              <a:rPr lang="cs-CZ" altLang="cs-CZ" sz="3200"/>
              <a:t>Fyziologický menstruační cyklus </a:t>
            </a:r>
            <a:br>
              <a:rPr lang="cs-CZ" altLang="cs-CZ" sz="3200"/>
            </a:br>
            <a:r>
              <a:rPr lang="cs-CZ" altLang="cs-CZ" sz="3200"/>
              <a:t>eumenorea  </a:t>
            </a:r>
          </a:p>
        </p:txBody>
      </p:sp>
      <p:sp>
        <p:nvSpPr>
          <p:cNvPr id="47107" name="Rectangle 13"/>
          <p:cNvSpPr>
            <a:spLocks noGrp="1" noChangeArrowheads="1"/>
          </p:cNvSpPr>
          <p:nvPr>
            <p:ph idx="1"/>
          </p:nvPr>
        </p:nvSpPr>
        <p:spPr>
          <a:xfrm>
            <a:off x="2495550" y="2636838"/>
            <a:ext cx="7416800" cy="331311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28 ± 3-5 dnů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Krvácení 3 – 5 dnů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Krevní ztráta 1 ml/kg hmotnosti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Pseudomenstruace – krvácení bez ovulace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altLang="cs-CZ"/>
              <a:t>Datace endometria</a:t>
            </a:r>
          </a:p>
        </p:txBody>
      </p:sp>
    </p:spTree>
    <p:extLst>
      <p:ext uri="{BB962C8B-B14F-4D97-AF65-F5344CB8AC3E}">
        <p14:creationId xmlns:p14="http://schemas.microsoft.com/office/powerpoint/2010/main" val="3529069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číslo snímku 1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287D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763FB2-5C7F-4F2B-925F-454151881566}" type="slidenum">
              <a:rPr lang="cs-CZ" altLang="cs-CZ" sz="1200">
                <a:solidFill>
                  <a:srgbClr val="96969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cs-CZ" altLang="cs-CZ" sz="1200">
              <a:solidFill>
                <a:srgbClr val="969696"/>
              </a:solidFill>
            </a:endParaRPr>
          </a:p>
        </p:txBody>
      </p:sp>
      <p:pic>
        <p:nvPicPr>
          <p:cNvPr id="4813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50" y="2133601"/>
            <a:ext cx="814070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2890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99755"/>
            <a:ext cx="11847443" cy="384057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Hormonální regulace v graviditě</a:t>
            </a:r>
          </a:p>
        </p:txBody>
      </p:sp>
      <p:pic>
        <p:nvPicPr>
          <p:cNvPr id="14" name="Picture 6" descr="https://muni.brandcloud.pro/storage/10488/images/620x/49d0c631906bdfd14af652571fd2b858.png?87d885025df2c5c13a2eca6c9cc41e9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95" y="124806"/>
            <a:ext cx="1864457" cy="145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291" y="160308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738399"/>
            <a:ext cx="11847443" cy="676933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cs-CZ" altLang="en-US" sz="4000" kern="0" dirty="0">
                <a:latin typeface="Calibri" panose="020F0502020204030204" pitchFamily="34" charset="0"/>
                <a:cs typeface="Calibri" panose="020F0502020204030204" pitchFamily="34" charset="0"/>
              </a:rPr>
              <a:t>Hormony v průběhu</a:t>
            </a:r>
          </a:p>
          <a:p>
            <a:pPr algn="ctr">
              <a:lnSpc>
                <a:spcPts val="4000"/>
              </a:lnSpc>
            </a:pPr>
            <a:r>
              <a:rPr lang="cs-CZ" altLang="en-US" sz="4000" kern="0" dirty="0">
                <a:latin typeface="Calibri" panose="020F0502020204030204" pitchFamily="34" charset="0"/>
                <a:cs typeface="Calibri" panose="020F0502020204030204" pitchFamily="34" charset="0"/>
              </a:rPr>
              <a:t>gravidity</a:t>
            </a:r>
          </a:p>
        </p:txBody>
      </p:sp>
      <p:pic>
        <p:nvPicPr>
          <p:cNvPr id="1026" name="Picture 2" descr="C:\Users\martout\Desktop\přednáška\IMG_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8320" y="1812897"/>
            <a:ext cx="8501543" cy="47467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81073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49" y="1638714"/>
            <a:ext cx="1131627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Char char="•"/>
              <a:tabLst>
                <a:tab pos="182563" algn="l"/>
              </a:tabLst>
              <a:defRPr/>
            </a:pPr>
            <a:endParaRPr lang="cs-CZ" sz="2600" b="1" dirty="0">
              <a:solidFill>
                <a:schemeClr val="accent1"/>
              </a:solidFill>
              <a:latin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  <a:tabLst>
                <a:tab pos="182563" algn="l"/>
              </a:tabLst>
              <a:defRPr/>
            </a:pPr>
            <a:r>
              <a:rPr lang="cs-CZ" sz="2600" b="1" dirty="0">
                <a:solidFill>
                  <a:schemeClr val="accent1"/>
                </a:solidFill>
                <a:latin typeface="Calibri" pitchFamily="34" charset="0"/>
              </a:rPr>
              <a:t> adaptace metabolismu matky na zvýšené energetické nároky a na potřeby 	plodu</a:t>
            </a:r>
          </a:p>
          <a:p>
            <a:pPr eaLnBrk="1" hangingPunct="1">
              <a:buFont typeface="Arial" pitchFamily="34" charset="0"/>
              <a:buChar char="•"/>
              <a:tabLst>
                <a:tab pos="182563" algn="l"/>
              </a:tabLst>
              <a:defRPr/>
            </a:pPr>
            <a:r>
              <a:rPr lang="cs-CZ" sz="2600" b="1" dirty="0">
                <a:solidFill>
                  <a:schemeClr val="accent1"/>
                </a:solidFill>
                <a:latin typeface="Calibri" pitchFamily="34" charset="0"/>
              </a:rPr>
              <a:t> významný energetický zdroj pro plod</a:t>
            </a:r>
          </a:p>
          <a:p>
            <a:pPr eaLnBrk="1" hangingPunct="1">
              <a:buFont typeface="Arial" pitchFamily="34" charset="0"/>
              <a:buChar char="•"/>
              <a:tabLst>
                <a:tab pos="182563" algn="l"/>
              </a:tabLst>
              <a:defRPr/>
            </a:pPr>
            <a:r>
              <a:rPr lang="cs-CZ" sz="2600" b="1" dirty="0">
                <a:solidFill>
                  <a:schemeClr val="accent1"/>
                </a:solidFill>
                <a:latin typeface="Calibri" pitchFamily="34" charset="0"/>
              </a:rPr>
              <a:t> deficit způsobuje závažnou růstovou retardaci plodu</a:t>
            </a:r>
          </a:p>
          <a:p>
            <a:pPr eaLnBrk="1" hangingPunct="1">
              <a:buFont typeface="Arial" pitchFamily="34" charset="0"/>
              <a:buChar char="•"/>
              <a:tabLst>
                <a:tab pos="182563" algn="l"/>
              </a:tabLst>
              <a:defRPr/>
            </a:pPr>
            <a:r>
              <a:rPr lang="cs-CZ" sz="2600" b="1" dirty="0">
                <a:solidFill>
                  <a:schemeClr val="accent1"/>
                </a:solidFill>
                <a:latin typeface="Calibri" pitchFamily="34" charset="0"/>
              </a:rPr>
              <a:t> syntéza </a:t>
            </a:r>
            <a:r>
              <a:rPr lang="cs-CZ" sz="2600" b="1" dirty="0" err="1">
                <a:solidFill>
                  <a:schemeClr val="accent1"/>
                </a:solidFill>
                <a:latin typeface="Calibri" pitchFamily="34" charset="0"/>
              </a:rPr>
              <a:t>hPL</a:t>
            </a:r>
            <a:r>
              <a:rPr lang="cs-CZ" sz="2600" b="1" dirty="0">
                <a:solidFill>
                  <a:schemeClr val="accent1"/>
                </a:solidFill>
                <a:latin typeface="Calibri" pitchFamily="34" charset="0"/>
              </a:rPr>
              <a:t> – nejvýznamnější metabolické aktivity placenty, detekujeme od </a:t>
            </a:r>
          </a:p>
          <a:p>
            <a:pPr eaLnBrk="1" hangingPunct="1">
              <a:tabLst>
                <a:tab pos="182563" algn="l"/>
              </a:tabLst>
              <a:defRPr/>
            </a:pPr>
            <a:r>
              <a:rPr lang="cs-CZ" sz="2600" b="1" dirty="0">
                <a:solidFill>
                  <a:schemeClr val="accent1"/>
                </a:solidFill>
                <a:latin typeface="Calibri" pitchFamily="34" charset="0"/>
              </a:rPr>
              <a:t>	3. týdne těhotenství</a:t>
            </a:r>
          </a:p>
          <a:p>
            <a:pPr eaLnBrk="1" hangingPunct="1">
              <a:buFont typeface="Arial" pitchFamily="34" charset="0"/>
              <a:buChar char="•"/>
              <a:tabLst>
                <a:tab pos="182563" algn="l"/>
              </a:tabLst>
              <a:defRPr/>
            </a:pPr>
            <a:r>
              <a:rPr lang="cs-CZ" sz="2600" b="1" dirty="0">
                <a:solidFill>
                  <a:schemeClr val="accent1"/>
                </a:solidFill>
                <a:latin typeface="Calibri" pitchFamily="34" charset="0"/>
              </a:rPr>
              <a:t> syntéza </a:t>
            </a:r>
            <a:r>
              <a:rPr lang="cs-CZ" sz="2600" b="1" dirty="0" err="1">
                <a:solidFill>
                  <a:schemeClr val="accent1"/>
                </a:solidFill>
                <a:latin typeface="Calibri" pitchFamily="34" charset="0"/>
              </a:rPr>
              <a:t>hPGH</a:t>
            </a:r>
            <a:r>
              <a:rPr lang="cs-CZ" sz="2600" b="1" dirty="0">
                <a:solidFill>
                  <a:schemeClr val="accent1"/>
                </a:solidFill>
                <a:latin typeface="Calibri" pitchFamily="34" charset="0"/>
              </a:rPr>
              <a:t> – mnohem nižší, ale stává se během těhotenství hlavním 	růstovým hormonem u matky, není uvolňován do fetálního oběhu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99755"/>
            <a:ext cx="11847443" cy="384057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Hormonální regulace v graviditě</a:t>
            </a:r>
          </a:p>
        </p:txBody>
      </p:sp>
      <p:pic>
        <p:nvPicPr>
          <p:cNvPr id="14" name="Picture 6" descr="https://muni.brandcloud.pro/storage/10488/images/620x/49d0c631906bdfd14af652571fd2b858.png?87d885025df2c5c13a2eca6c9cc41e9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95" y="124806"/>
            <a:ext cx="1864457" cy="145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291" y="160308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738399"/>
            <a:ext cx="11847443" cy="676933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cs-CZ" altLang="en-US" sz="4000" kern="0" dirty="0">
                <a:latin typeface="Calibri" panose="020F0502020204030204" pitchFamily="34" charset="0"/>
                <a:cs typeface="Calibri" panose="020F0502020204030204" pitchFamily="34" charset="0"/>
              </a:rPr>
              <a:t>Placentární hormony</a:t>
            </a:r>
          </a:p>
        </p:txBody>
      </p:sp>
    </p:spTree>
    <p:extLst>
      <p:ext uri="{BB962C8B-B14F-4D97-AF65-F5344CB8AC3E}">
        <p14:creationId xmlns:p14="http://schemas.microsoft.com/office/powerpoint/2010/main" val="4562298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920196" y="2661180"/>
            <a:ext cx="998841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Char char="•"/>
              <a:tabLst>
                <a:tab pos="182563" algn="l"/>
              </a:tabLst>
              <a:defRPr/>
            </a:pPr>
            <a:endParaRPr lang="cs-CZ" sz="2600" b="1" dirty="0">
              <a:solidFill>
                <a:schemeClr val="accent1"/>
              </a:solidFill>
              <a:latin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  <a:tabLst>
                <a:tab pos="182563" algn="l"/>
              </a:tabLst>
              <a:defRPr/>
            </a:pPr>
            <a:r>
              <a:rPr lang="cs-CZ" sz="2600" b="1" dirty="0">
                <a:solidFill>
                  <a:schemeClr val="accent1"/>
                </a:solidFill>
                <a:latin typeface="Calibri" pitchFamily="34" charset="0"/>
              </a:rPr>
              <a:t> stoupá produkce estrogenů, ty </a:t>
            </a:r>
            <a:r>
              <a:rPr lang="cs-CZ" sz="2600" b="1" dirty="0" err="1">
                <a:solidFill>
                  <a:schemeClr val="accent1"/>
                </a:solidFill>
                <a:latin typeface="Calibri" pitchFamily="34" charset="0"/>
              </a:rPr>
              <a:t>antagonují</a:t>
            </a:r>
            <a:r>
              <a:rPr lang="cs-CZ" sz="2600" b="1" dirty="0">
                <a:solidFill>
                  <a:schemeClr val="accent1"/>
                </a:solidFill>
                <a:latin typeface="Calibri" pitchFamily="34" charset="0"/>
              </a:rPr>
              <a:t> progesteron, který doposud 	těhotenství udržoval</a:t>
            </a:r>
          </a:p>
          <a:p>
            <a:pPr eaLnBrk="1" hangingPunct="1">
              <a:buFont typeface="Arial" pitchFamily="34" charset="0"/>
              <a:buChar char="•"/>
              <a:tabLst>
                <a:tab pos="182563" algn="l"/>
              </a:tabLst>
              <a:defRPr/>
            </a:pPr>
            <a:r>
              <a:rPr lang="cs-CZ" sz="2600" b="1" dirty="0">
                <a:solidFill>
                  <a:schemeClr val="accent1"/>
                </a:solidFill>
                <a:latin typeface="Calibri" pitchFamily="34" charset="0"/>
              </a:rPr>
              <a:t> estrogeny indukují expresi </a:t>
            </a:r>
            <a:r>
              <a:rPr lang="cs-CZ" sz="2600" b="1" dirty="0" err="1">
                <a:solidFill>
                  <a:schemeClr val="accent1"/>
                </a:solidFill>
                <a:latin typeface="Calibri" pitchFamily="34" charset="0"/>
              </a:rPr>
              <a:t>oxytocinových</a:t>
            </a:r>
            <a:r>
              <a:rPr lang="cs-CZ" sz="2600" b="1" dirty="0">
                <a:solidFill>
                  <a:schemeClr val="accent1"/>
                </a:solidFill>
                <a:latin typeface="Calibri" pitchFamily="34" charset="0"/>
              </a:rPr>
              <a:t> receptorů na děloze</a:t>
            </a:r>
          </a:p>
          <a:p>
            <a:pPr eaLnBrk="1" hangingPunct="1">
              <a:buFont typeface="Arial" pitchFamily="34" charset="0"/>
              <a:buChar char="•"/>
              <a:tabLst>
                <a:tab pos="182563" algn="l"/>
              </a:tabLst>
              <a:defRPr/>
            </a:pPr>
            <a:r>
              <a:rPr lang="cs-CZ" sz="2600" b="1" dirty="0">
                <a:solidFill>
                  <a:schemeClr val="accent1"/>
                </a:solidFill>
                <a:latin typeface="Calibri" pitchFamily="34" charset="0"/>
              </a:rPr>
              <a:t> progesteron indukuje </a:t>
            </a:r>
            <a:r>
              <a:rPr lang="cs-CZ" sz="2600" b="1" dirty="0" err="1">
                <a:solidFill>
                  <a:schemeClr val="accent1"/>
                </a:solidFill>
                <a:latin typeface="Calibri" pitchFamily="34" charset="0"/>
              </a:rPr>
              <a:t>kolagenázu</a:t>
            </a:r>
            <a:r>
              <a:rPr lang="cs-CZ" sz="2600" b="1" dirty="0">
                <a:solidFill>
                  <a:schemeClr val="accent1"/>
                </a:solidFill>
                <a:latin typeface="Calibri" pitchFamily="34" charset="0"/>
              </a:rPr>
              <a:t> – změkčení cervixu</a:t>
            </a:r>
          </a:p>
          <a:p>
            <a:pPr eaLnBrk="1" hangingPunct="1">
              <a:buFont typeface="Arial" pitchFamily="34" charset="0"/>
              <a:buChar char="•"/>
              <a:tabLst>
                <a:tab pos="182563" algn="l"/>
              </a:tabLst>
              <a:defRPr/>
            </a:pPr>
            <a:r>
              <a:rPr lang="cs-CZ" sz="2600" b="1" dirty="0">
                <a:solidFill>
                  <a:schemeClr val="accent1"/>
                </a:solidFill>
                <a:latin typeface="Calibri" pitchFamily="34" charset="0"/>
              </a:rPr>
              <a:t> oxytocin (hypotalamus) – děložní kontrakce</a:t>
            </a:r>
          </a:p>
        </p:txBody>
      </p:sp>
      <p:pic>
        <p:nvPicPr>
          <p:cNvPr id="14" name="Picture 6" descr="https://muni.brandcloud.pro/storage/10488/images/620x/49d0c631906bdfd14af652571fd2b858.png?87d885025df2c5c13a2eca6c9cc41e9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95" y="124806"/>
            <a:ext cx="1864457" cy="145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291" y="160308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069869" y="1072980"/>
            <a:ext cx="6666807" cy="1273281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cs-CZ" altLang="en-US" sz="4000" kern="0" dirty="0">
                <a:latin typeface="Calibri" panose="020F0502020204030204" pitchFamily="34" charset="0"/>
                <a:cs typeface="Calibri" panose="020F0502020204030204" pitchFamily="34" charset="0"/>
              </a:rPr>
              <a:t>Příprava mateřského</a:t>
            </a:r>
          </a:p>
          <a:p>
            <a:pPr algn="ctr">
              <a:lnSpc>
                <a:spcPts val="4000"/>
              </a:lnSpc>
            </a:pPr>
            <a:r>
              <a:rPr lang="cs-CZ" altLang="en-US" sz="4000" kern="0" dirty="0">
                <a:latin typeface="Calibri" panose="020F0502020204030204" pitchFamily="34" charset="0"/>
                <a:cs typeface="Calibri" panose="020F0502020204030204" pitchFamily="34" charset="0"/>
              </a:rPr>
              <a:t>organismu k porodu</a:t>
            </a:r>
          </a:p>
        </p:txBody>
      </p:sp>
    </p:spTree>
    <p:extLst>
      <p:ext uri="{BB962C8B-B14F-4D97-AF65-F5344CB8AC3E}">
        <p14:creationId xmlns:p14="http://schemas.microsoft.com/office/powerpoint/2010/main" val="4562298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2201" y="2243917"/>
            <a:ext cx="10801350" cy="2510963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cs-CZ" altLang="cs-CZ" sz="4000" b="1" dirty="0">
                <a:solidFill>
                  <a:srgbClr val="0070C0"/>
                </a:solidFill>
                <a:latin typeface="Arial" panose="020B0604020202020204" pitchFamily="34" charset="0"/>
              </a:rPr>
              <a:t>Závěr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cs-CZ" altLang="cs-CZ" dirty="0">
              <a:latin typeface="Arial" panose="020B0604020202020204" pitchFamily="34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cs-CZ" altLang="cs-CZ" dirty="0">
                <a:latin typeface="Arial" panose="020B0604020202020204" pitchFamily="34" charset="0"/>
              </a:rPr>
              <a:t>Pro pochopení poruch menstruačního cyklu a gynekologických endokrinopatií je třeba znát fyziologii ovariálního cyklu.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cs-CZ" altLang="cs-CZ" dirty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58371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15888"/>
            <a:ext cx="1273175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025" y="122238"/>
            <a:ext cx="14446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214707"/>
      </p:ext>
    </p:extLst>
  </p:cSld>
  <p:clrMapOvr>
    <a:masterClrMapping/>
  </p:clrMapOvr>
  <p:transition>
    <p:pull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1" y="1727200"/>
            <a:ext cx="7629525" cy="3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044701" y="5483226"/>
            <a:ext cx="80248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i="1">
                <a:latin typeface="Tahoma" panose="020B0604030504040204" pitchFamily="34" charset="0"/>
              </a:rPr>
              <a:t>Baerwald AR</a:t>
            </a:r>
            <a:r>
              <a:rPr lang="cs-CZ" altLang="cs-CZ" sz="2000" i="1">
                <a:latin typeface="Tahoma" panose="020B0604030504040204" pitchFamily="34" charset="0"/>
              </a:rPr>
              <a:t> et al. </a:t>
            </a:r>
            <a:r>
              <a:rPr lang="en-US" altLang="cs-CZ" sz="2000" i="1">
                <a:latin typeface="Tahoma" panose="020B0604030504040204" pitchFamily="34" charset="0"/>
              </a:rPr>
              <a:t> A new model for ovarian follicular development</a:t>
            </a:r>
            <a:r>
              <a:rPr lang="cs-CZ" altLang="cs-CZ" sz="2000" i="1">
                <a:latin typeface="Tahoma" panose="020B0604030504040204" pitchFamily="34" charset="0"/>
              </a:rPr>
              <a:t> </a:t>
            </a:r>
            <a:r>
              <a:rPr lang="en-US" altLang="cs-CZ" sz="2000" i="1">
                <a:latin typeface="Tahoma" panose="020B0604030504040204" pitchFamily="34" charset="0"/>
              </a:rPr>
              <a:t>during the human menstrual cycle. </a:t>
            </a:r>
            <a:br>
              <a:rPr lang="cs-CZ" altLang="cs-CZ" sz="2000" i="1">
                <a:latin typeface="Tahoma" panose="020B0604030504040204" pitchFamily="34" charset="0"/>
              </a:rPr>
            </a:br>
            <a:r>
              <a:rPr lang="en-US" altLang="cs-CZ" sz="2000" i="1">
                <a:latin typeface="Tahoma" panose="020B0604030504040204" pitchFamily="34" charset="0"/>
              </a:rPr>
              <a:t>Fertil Steril 2003;80:116–122.</a:t>
            </a:r>
            <a:endParaRPr lang="cs-CZ" altLang="cs-CZ" sz="2000">
              <a:latin typeface="Tahoma" panose="020B0604030504040204" pitchFamily="34" charset="0"/>
            </a:endParaRP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3662364" y="577850"/>
            <a:ext cx="5006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rgbClr val="002060"/>
                </a:solidFill>
                <a:latin typeface="Tahoma" panose="020B0604030504040204" pitchFamily="34" charset="0"/>
              </a:rPr>
              <a:t>Nový model vývoje folikulů</a:t>
            </a:r>
          </a:p>
        </p:txBody>
      </p:sp>
    </p:spTree>
    <p:extLst>
      <p:ext uri="{BB962C8B-B14F-4D97-AF65-F5344CB8AC3E}">
        <p14:creationId xmlns:p14="http://schemas.microsoft.com/office/powerpoint/2010/main" val="3307272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číslo snímku 1"/>
          <p:cNvSpPr txBox="1">
            <a:spLocks noGrp="1" noChangeArrowheads="1"/>
          </p:cNvSpPr>
          <p:nvPr/>
        </p:nvSpPr>
        <p:spPr bwMode="auto">
          <a:xfrm>
            <a:off x="8382000" y="6248400"/>
            <a:ext cx="184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3BBA728-F622-4EA7-A7F3-51C05809445A}" type="slidenum">
              <a:rPr lang="cs-CZ" altLang="cs-CZ" sz="1200">
                <a:solidFill>
                  <a:srgbClr val="969696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cs-CZ" altLang="cs-CZ" sz="1200">
              <a:solidFill>
                <a:srgbClr val="969696"/>
              </a:solidFill>
              <a:latin typeface="Arial" panose="020B0604020202020204" pitchFamily="34" charset="0"/>
            </a:endParaRP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3654425" y="13239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Tahoma" panose="020B0604030504040204" pitchFamily="34" charset="0"/>
            </a:endParaRPr>
          </a:p>
        </p:txBody>
      </p:sp>
      <p:sp>
        <p:nvSpPr>
          <p:cNvPr id="27652" name="Nadpis 1"/>
          <p:cNvSpPr>
            <a:spLocks/>
          </p:cNvSpPr>
          <p:nvPr/>
        </p:nvSpPr>
        <p:spPr bwMode="auto">
          <a:xfrm>
            <a:off x="3508375" y="419101"/>
            <a:ext cx="53276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002060"/>
                </a:solidFill>
                <a:latin typeface="Arial" panose="020B0604020202020204" pitchFamily="34" charset="0"/>
              </a:rPr>
              <a:t>Řízení ovariálního cyklu</a:t>
            </a:r>
          </a:p>
        </p:txBody>
      </p:sp>
      <p:pic>
        <p:nvPicPr>
          <p:cNvPr id="27653" name="Obrázek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1552576"/>
            <a:ext cx="3678238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552576"/>
            <a:ext cx="4260850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234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číslo snímku 1"/>
          <p:cNvSpPr txBox="1">
            <a:spLocks noGrp="1" noChangeArrowheads="1"/>
          </p:cNvSpPr>
          <p:nvPr/>
        </p:nvSpPr>
        <p:spPr bwMode="auto">
          <a:xfrm>
            <a:off x="8382000" y="6248400"/>
            <a:ext cx="184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5443B38-CA66-46E0-BC66-AD0211ED309A}" type="slidenum">
              <a:rPr lang="cs-CZ" altLang="cs-CZ" sz="1200">
                <a:solidFill>
                  <a:srgbClr val="969696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cs-CZ" altLang="cs-CZ" sz="1200">
              <a:solidFill>
                <a:srgbClr val="969696"/>
              </a:solidFill>
              <a:latin typeface="Arial" panose="020B0604020202020204" pitchFamily="34" charset="0"/>
            </a:endParaRPr>
          </a:p>
        </p:txBody>
      </p:sp>
      <p:pic>
        <p:nvPicPr>
          <p:cNvPr id="28675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1654176"/>
            <a:ext cx="6388100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ovéPole 3"/>
          <p:cNvSpPr txBox="1">
            <a:spLocks noChangeArrowheads="1"/>
          </p:cNvSpPr>
          <p:nvPr/>
        </p:nvSpPr>
        <p:spPr bwMode="auto">
          <a:xfrm>
            <a:off x="2868613" y="4792664"/>
            <a:ext cx="71882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cs-CZ" altLang="cs-CZ" sz="2000">
                <a:latin typeface="Tahoma" panose="020B0604030504040204" pitchFamily="34" charset="0"/>
              </a:rPr>
              <a:t>Positivní zpětná vazba estradiol/LH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2000">
                <a:latin typeface="Tahoma" panose="020B0604030504040204" pitchFamily="34" charset="0"/>
              </a:rPr>
              <a:t>Hypothalamus </a:t>
            </a:r>
            <a:r>
              <a:rPr lang="cs-CZ" altLang="cs-CZ" sz="2000" b="1" i="1">
                <a:latin typeface="Tahoma" panose="020B0604030504040204" pitchFamily="34" charset="0"/>
              </a:rPr>
              <a:t>(kisspeptin)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2000">
                <a:latin typeface="Tahoma" panose="020B0604030504040204" pitchFamily="34" charset="0"/>
              </a:rPr>
              <a:t>Hypofýza (zvýšení počtu receptorů GnRH) </a:t>
            </a:r>
            <a:endParaRPr lang="cs-CZ" altLang="cs-CZ" sz="1800">
              <a:latin typeface="Tahoma" panose="020B0604030504040204" pitchFamily="34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654425" y="13239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Tahoma" panose="020B0604030504040204" pitchFamily="34" charset="0"/>
            </a:endParaRPr>
          </a:p>
        </p:txBody>
      </p:sp>
      <p:sp>
        <p:nvSpPr>
          <p:cNvPr id="28678" name="Nadpis 1"/>
          <p:cNvSpPr>
            <a:spLocks/>
          </p:cNvSpPr>
          <p:nvPr/>
        </p:nvSpPr>
        <p:spPr bwMode="auto">
          <a:xfrm>
            <a:off x="2065339" y="588963"/>
            <a:ext cx="8086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b="1">
                <a:solidFill>
                  <a:srgbClr val="00287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„Peak“ LH </a:t>
            </a:r>
          </a:p>
        </p:txBody>
      </p:sp>
    </p:spTree>
    <p:extLst>
      <p:ext uri="{BB962C8B-B14F-4D97-AF65-F5344CB8AC3E}">
        <p14:creationId xmlns:p14="http://schemas.microsoft.com/office/powerpoint/2010/main" val="130579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99755"/>
            <a:ext cx="11847443" cy="384057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Gynekologická endokrinologie</a:t>
            </a:r>
          </a:p>
        </p:txBody>
      </p:sp>
      <p:pic>
        <p:nvPicPr>
          <p:cNvPr id="14" name="Picture 6" descr="https://muni.brandcloud.pro/storage/10488/images/620x/49d0c631906bdfd14af652571fd2b858.png?87d885025df2c5c13a2eca6c9cc41e9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95" y="124806"/>
            <a:ext cx="1864457" cy="145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291" y="160308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738399"/>
            <a:ext cx="11847443" cy="676933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cs-CZ" altLang="en-US" sz="4000" kern="0" dirty="0">
                <a:latin typeface="Calibri" panose="020F0502020204030204" pitchFamily="34" charset="0"/>
                <a:cs typeface="Calibri" panose="020F0502020204030204" pitchFamily="34" charset="0"/>
              </a:rPr>
              <a:t>Změny koncentrace pohlavních</a:t>
            </a:r>
          </a:p>
          <a:p>
            <a:pPr algn="ctr">
              <a:lnSpc>
                <a:spcPts val="4000"/>
              </a:lnSpc>
            </a:pPr>
            <a:r>
              <a:rPr lang="cs-CZ" altLang="en-US" sz="4000" kern="0" dirty="0">
                <a:latin typeface="Calibri" panose="020F0502020204030204" pitchFamily="34" charset="0"/>
                <a:cs typeface="Calibri" panose="020F0502020204030204" pitchFamily="34" charset="0"/>
              </a:rPr>
              <a:t>hormonů během MC</a:t>
            </a:r>
          </a:p>
        </p:txBody>
      </p:sp>
      <p:pic>
        <p:nvPicPr>
          <p:cNvPr id="4098" name="Picture 2" descr="C:\Users\martout\Desktop\přednáška\Gynekologie-citterbart-novší-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6231" y="1958390"/>
            <a:ext cx="7180028" cy="4463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3845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49" y="1638714"/>
            <a:ext cx="1131627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altLang="cs-CZ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hypotalamus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6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gonadoliberin</a:t>
            </a:r>
            <a:endParaRPr lang="cs-CZ" altLang="cs-CZ" sz="26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defRPr/>
            </a:pPr>
            <a:r>
              <a:rPr lang="cs-CZ" altLang="cs-CZ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hypofýza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gonadotropiny: folikulostimulační hormon, luteinizační hormon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prolaktin</a:t>
            </a:r>
          </a:p>
          <a:p>
            <a:pPr>
              <a:defRPr/>
            </a:pPr>
            <a:r>
              <a:rPr lang="cs-CZ" altLang="cs-CZ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ovaria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steroidní hormony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estrogeny: estradiol, estriol, estron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6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gestageny</a:t>
            </a:r>
            <a:r>
              <a:rPr lang="cs-CZ" altLang="cs-CZ" sz="2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progesteron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androgeny: testosteron, </a:t>
            </a:r>
            <a:r>
              <a:rPr lang="cs-CZ" altLang="cs-CZ" sz="26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dihydrotestosteron</a:t>
            </a:r>
            <a:r>
              <a:rPr lang="cs-CZ" altLang="cs-CZ" sz="2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6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androstendion</a:t>
            </a:r>
            <a:endParaRPr lang="cs-CZ" altLang="cs-CZ" sz="26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ovariální peptidy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6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inhibin</a:t>
            </a:r>
            <a:r>
              <a:rPr lang="cs-CZ" altLang="cs-CZ" sz="2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6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aktivin</a:t>
            </a:r>
            <a:endParaRPr lang="cs-CZ" altLang="cs-CZ" sz="26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99755"/>
            <a:ext cx="11847443" cy="384057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Gynekologická endokrinologie</a:t>
            </a:r>
          </a:p>
        </p:txBody>
      </p:sp>
      <p:pic>
        <p:nvPicPr>
          <p:cNvPr id="14" name="Picture 6" descr="https://muni.brandcloud.pro/storage/10488/images/620x/49d0c631906bdfd14af652571fd2b858.png?87d885025df2c5c13a2eca6c9cc41e9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95" y="124806"/>
            <a:ext cx="1864457" cy="145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291" y="160308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738399"/>
            <a:ext cx="11847443" cy="676933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cs-CZ" altLang="en-US" sz="400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Endokrinní orgány</a:t>
            </a:r>
          </a:p>
          <a:p>
            <a:pPr algn="ctr">
              <a:lnSpc>
                <a:spcPts val="4000"/>
              </a:lnSpc>
            </a:pPr>
            <a:r>
              <a:rPr lang="cs-CZ" altLang="en-US" sz="400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jejich hormony</a:t>
            </a:r>
          </a:p>
        </p:txBody>
      </p:sp>
    </p:spTree>
    <p:extLst>
      <p:ext uri="{BB962C8B-B14F-4D97-AF65-F5344CB8AC3E}">
        <p14:creationId xmlns:p14="http://schemas.microsoft.com/office/powerpoint/2010/main" val="456229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49" y="1638714"/>
            <a:ext cx="1131627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  <a:tabLst>
                <a:tab pos="18256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cs-CZ" sz="2600" b="1" dirty="0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 </a:t>
            </a:r>
          </a:p>
          <a:p>
            <a:pPr>
              <a:buSzPct val="100000"/>
              <a:buFont typeface="Arial" pitchFamily="34" charset="0"/>
              <a:buChar char="•"/>
              <a:tabLst>
                <a:tab pos="18256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cs-CZ" sz="2600" b="1" dirty="0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 biologický poločas 2-4 min 	</a:t>
            </a:r>
          </a:p>
          <a:p>
            <a:pPr>
              <a:buSzPct val="100000"/>
              <a:buFont typeface="Arial" pitchFamily="34" charset="0"/>
              <a:buChar char="•"/>
              <a:tabLst>
                <a:tab pos="18256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cs-CZ" sz="2600" b="1" dirty="0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 ovlivňuje </a:t>
            </a:r>
            <a:r>
              <a:rPr lang="cs-CZ" sz="2600" b="1" dirty="0" err="1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pulsatilní</a:t>
            </a:r>
            <a:r>
              <a:rPr lang="cs-CZ" sz="2600" b="1" dirty="0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 výdej LH a </a:t>
            </a:r>
            <a:r>
              <a:rPr lang="cs-CZ" sz="2600" b="1" dirty="0" err="1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a</a:t>
            </a:r>
            <a:r>
              <a:rPr lang="cs-CZ" sz="2600" b="1" dirty="0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 FSH</a:t>
            </a:r>
          </a:p>
          <a:p>
            <a:pPr>
              <a:buSzPct val="100000"/>
              <a:buFont typeface="Arial" pitchFamily="34" charset="0"/>
              <a:buChar char="•"/>
              <a:tabLst>
                <a:tab pos="18256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cs-CZ" sz="2600" b="1" dirty="0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 při </a:t>
            </a:r>
            <a:r>
              <a:rPr lang="cs-CZ" sz="2600" b="1" dirty="0" err="1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pulsatilní</a:t>
            </a:r>
            <a:r>
              <a:rPr lang="cs-CZ" sz="2600" b="1" dirty="0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 sekreci zvyšuje tvorbu vlastních receptorů (</a:t>
            </a:r>
            <a:r>
              <a:rPr lang="cs-CZ" sz="2600" b="1" dirty="0" err="1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up</a:t>
            </a:r>
            <a:r>
              <a:rPr lang="cs-CZ" sz="2600" b="1" dirty="0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 regulace), </a:t>
            </a:r>
          </a:p>
          <a:p>
            <a:pPr>
              <a:buSzPct val="100000"/>
              <a:tabLst>
                <a:tab pos="18256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cs-CZ" sz="2600" b="1" dirty="0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	při kontinuálním podání nebo po aplikaci analog s dlouhým biologickým 	poločasem </a:t>
            </a:r>
            <a:r>
              <a:rPr lang="cs-CZ" sz="2600" b="1" dirty="0" err="1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down</a:t>
            </a:r>
            <a:r>
              <a:rPr lang="cs-CZ" sz="2600" b="1" dirty="0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 regulace    </a:t>
            </a:r>
          </a:p>
          <a:p>
            <a:pPr>
              <a:buSzPct val="100000"/>
              <a:buFont typeface="Arial" pitchFamily="34" charset="0"/>
              <a:buChar char="•"/>
              <a:tabLst>
                <a:tab pos="18256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cs-CZ" sz="2600" b="1" dirty="0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 snížení frekvence </a:t>
            </a:r>
            <a:r>
              <a:rPr lang="cs-CZ" sz="2600" b="1" dirty="0" err="1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GnRH</a:t>
            </a:r>
            <a:r>
              <a:rPr lang="cs-CZ" sz="2600" b="1" dirty="0">
                <a:solidFill>
                  <a:srgbClr val="0000DC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 snižuje sekreci LH a zvyšuje sekreci FSH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99755"/>
            <a:ext cx="11847443" cy="384057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Gynekologická endokrinologie</a:t>
            </a:r>
          </a:p>
        </p:txBody>
      </p:sp>
      <p:pic>
        <p:nvPicPr>
          <p:cNvPr id="14" name="Picture 6" descr="https://muni.brandcloud.pro/storage/10488/images/620x/49d0c631906bdfd14af652571fd2b858.png?87d885025df2c5c13a2eca6c9cc41e9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95" y="124806"/>
            <a:ext cx="1864457" cy="145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291" y="160308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738399"/>
            <a:ext cx="11847443" cy="676933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cs-CZ" altLang="en-US" sz="4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Gonadoliberin</a:t>
            </a:r>
            <a:r>
              <a:rPr lang="cs-CZ" altLang="en-US" sz="4000" kern="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altLang="en-US" sz="4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GnRH</a:t>
            </a:r>
            <a:r>
              <a:rPr lang="cs-CZ" altLang="en-US" sz="4000" kern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5622984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_porada_vedeni_LF_vzor-Najbrt" id="{29B59449-88FB-4147-877A-6D929B371094}" vid="{C05BAC1A-30A0-7C45-A2F4-18E22ADECFF4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4C8765E4C29EE469FEBB6977FCB44A5" ma:contentTypeVersion="2" ma:contentTypeDescription="Vytvoří nový dokument" ma:contentTypeScope="" ma:versionID="f0b65d7abd1287ab4fbce6ac3387beae">
  <xsd:schema xmlns:xsd="http://www.w3.org/2001/XMLSchema" xmlns:xs="http://www.w3.org/2001/XMLSchema" xmlns:p="http://schemas.microsoft.com/office/2006/metadata/properties" xmlns:ns2="0490eced-6324-4fb8-85d1-7d7d20b03f3c" targetNamespace="http://schemas.microsoft.com/office/2006/metadata/properties" ma:root="true" ma:fieldsID="ae70e71cb686eda1015e90b99c78a351" ns2:_="">
    <xsd:import namespace="0490eced-6324-4fb8-85d1-7d7d20b03f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0eced-6324-4fb8-85d1-7d7d20b03f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3BD3BAD-D469-4561-9DA7-0B871AD7DE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150C79-E5FA-44EF-88CC-180AEC5191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90eced-6324-4fb8-85d1-7d7d20b03f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BF45D5-8BA4-4848-B771-8890D2BA4A99}">
  <ds:schemaRefs>
    <ds:schemaRef ds:uri="0490eced-6324-4fb8-85d1-7d7d20b03f3c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13551</TotalTime>
  <Words>1030</Words>
  <Application>Microsoft Office PowerPoint</Application>
  <PresentationFormat>Widescreen</PresentationFormat>
  <Paragraphs>201</Paragraphs>
  <Slides>35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Prezentace_MU_CZ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Fyziologický menstruační cyklus  eumenorea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Vojtěch Bulhart</dc:creator>
  <cp:lastModifiedBy>Crha Igor</cp:lastModifiedBy>
  <cp:revision>625</cp:revision>
  <cp:lastPrinted>1601-01-01T00:00:00Z</cp:lastPrinted>
  <dcterms:created xsi:type="dcterms:W3CDTF">2018-10-31T08:40:07Z</dcterms:created>
  <dcterms:modified xsi:type="dcterms:W3CDTF">2021-10-16T07:14:41Z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0x01010074C8765E4C29EE469FEBB6977FCB44A5</vt:lpwstr>
  </property>
</Properties>
</file>