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02" r:id="rId1"/>
  </p:sldMasterIdLst>
  <p:notesMasterIdLst>
    <p:notesMasterId r:id="rId36"/>
  </p:notesMasterIdLst>
  <p:handoutMasterIdLst>
    <p:handoutMasterId r:id="rId37"/>
  </p:handoutMasterIdLst>
  <p:sldIdLst>
    <p:sldId id="296" r:id="rId2"/>
    <p:sldId id="272" r:id="rId3"/>
    <p:sldId id="307" r:id="rId4"/>
    <p:sldId id="291" r:id="rId5"/>
    <p:sldId id="290" r:id="rId6"/>
    <p:sldId id="299" r:id="rId7"/>
    <p:sldId id="283" r:id="rId8"/>
    <p:sldId id="275" r:id="rId9"/>
    <p:sldId id="257" r:id="rId10"/>
    <p:sldId id="259" r:id="rId11"/>
    <p:sldId id="260" r:id="rId12"/>
    <p:sldId id="261" r:id="rId13"/>
    <p:sldId id="292" r:id="rId14"/>
    <p:sldId id="295" r:id="rId15"/>
    <p:sldId id="263" r:id="rId16"/>
    <p:sldId id="264" r:id="rId17"/>
    <p:sldId id="265" r:id="rId18"/>
    <p:sldId id="285" r:id="rId19"/>
    <p:sldId id="276" r:id="rId20"/>
    <p:sldId id="282" r:id="rId21"/>
    <p:sldId id="287" r:id="rId22"/>
    <p:sldId id="301" r:id="rId23"/>
    <p:sldId id="302" r:id="rId24"/>
    <p:sldId id="306" r:id="rId25"/>
    <p:sldId id="277" r:id="rId26"/>
    <p:sldId id="278" r:id="rId27"/>
    <p:sldId id="279" r:id="rId28"/>
    <p:sldId id="289" r:id="rId29"/>
    <p:sldId id="280" r:id="rId30"/>
    <p:sldId id="281" r:id="rId31"/>
    <p:sldId id="300" r:id="rId32"/>
    <p:sldId id="286" r:id="rId33"/>
    <p:sldId id="288" r:id="rId34"/>
    <p:sldId id="298" r:id="rId35"/>
  </p:sldIdLst>
  <p:sldSz cx="12192000" cy="6858000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00"/>
    <a:srgbClr val="BE4D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704DC4-7C3A-87FE-382F-B8439F855573}" v="6" dt="2021-10-07T12:06:32.698"/>
    <p1510:client id="{A94DE23C-ED5D-4447-08D1-C1D9A9425E3E}" v="20" dt="2021-10-04T05:25:46.2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636" y="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3" d="100"/>
          <a:sy n="43" d="100"/>
        </p:scale>
        <p:origin x="-142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ha Igor" userId="S::50416@fnbrno.cz::3e80c4be-180e-4e40-ba26-410c5125e6c1" providerId="AD" clId="Web-{A94DE23C-ED5D-4447-08D1-C1D9A9425E3E}"/>
    <pc:docChg chg="modSld">
      <pc:chgData name="Crha Igor" userId="S::50416@fnbrno.cz::3e80c4be-180e-4e40-ba26-410c5125e6c1" providerId="AD" clId="Web-{A94DE23C-ED5D-4447-08D1-C1D9A9425E3E}" dt="2021-10-04T05:25:46.234" v="19" actId="20577"/>
      <pc:docMkLst>
        <pc:docMk/>
      </pc:docMkLst>
      <pc:sldChg chg="addSp delSp">
        <pc:chgData name="Crha Igor" userId="S::50416@fnbrno.cz::3e80c4be-180e-4e40-ba26-410c5125e6c1" providerId="AD" clId="Web-{A94DE23C-ED5D-4447-08D1-C1D9A9425E3E}" dt="2021-10-04T05:23:15.059" v="1"/>
        <pc:sldMkLst>
          <pc:docMk/>
          <pc:sldMk cId="0" sldId="296"/>
        </pc:sldMkLst>
        <pc:spChg chg="add">
          <ac:chgData name="Crha Igor" userId="S::50416@fnbrno.cz::3e80c4be-180e-4e40-ba26-410c5125e6c1" providerId="AD" clId="Web-{A94DE23C-ED5D-4447-08D1-C1D9A9425E3E}" dt="2021-10-04T05:23:15.059" v="1"/>
          <ac:spMkLst>
            <pc:docMk/>
            <pc:sldMk cId="0" sldId="296"/>
            <ac:spMk id="10" creationId="{D5AD11BB-14C6-43E6-966D-09B76FF2790A}"/>
          </ac:spMkLst>
        </pc:spChg>
        <pc:spChg chg="del">
          <ac:chgData name="Crha Igor" userId="S::50416@fnbrno.cz::3e80c4be-180e-4e40-ba26-410c5125e6c1" providerId="AD" clId="Web-{A94DE23C-ED5D-4447-08D1-C1D9A9425E3E}" dt="2021-10-04T05:23:11.934" v="0"/>
          <ac:spMkLst>
            <pc:docMk/>
            <pc:sldMk cId="0" sldId="296"/>
            <ac:spMk id="16392" creationId="{3D453D3D-B0B8-49BF-87A9-EA31C6C34DEA}"/>
          </ac:spMkLst>
        </pc:spChg>
      </pc:sldChg>
      <pc:sldChg chg="modSp">
        <pc:chgData name="Crha Igor" userId="S::50416@fnbrno.cz::3e80c4be-180e-4e40-ba26-410c5125e6c1" providerId="AD" clId="Web-{A94DE23C-ED5D-4447-08D1-C1D9A9425E3E}" dt="2021-10-04T05:25:46.234" v="19" actId="20577"/>
        <pc:sldMkLst>
          <pc:docMk/>
          <pc:sldMk cId="0" sldId="301"/>
        </pc:sldMkLst>
        <pc:spChg chg="mod">
          <ac:chgData name="Crha Igor" userId="S::50416@fnbrno.cz::3e80c4be-180e-4e40-ba26-410c5125e6c1" providerId="AD" clId="Web-{A94DE23C-ED5D-4447-08D1-C1D9A9425E3E}" dt="2021-10-04T05:25:46.234" v="19" actId="20577"/>
          <ac:spMkLst>
            <pc:docMk/>
            <pc:sldMk cId="0" sldId="301"/>
            <ac:spMk id="29699" creationId="{2F2D1303-4DDD-4FFF-8F8E-FC5FBA2DAE58}"/>
          </ac:spMkLst>
        </pc:spChg>
      </pc:sldChg>
    </pc:docChg>
  </pc:docChgLst>
  <pc:docChgLst>
    <pc:chgData name="Crha Igor" userId="S::50416@fnbrno.cz::3e80c4be-180e-4e40-ba26-410c5125e6c1" providerId="AD" clId="Web-{08704DC4-7C3A-87FE-382F-B8439F855573}"/>
    <pc:docChg chg="delSld">
      <pc:chgData name="Crha Igor" userId="S::50416@fnbrno.cz::3e80c4be-180e-4e40-ba26-410c5125e6c1" providerId="AD" clId="Web-{08704DC4-7C3A-87FE-382F-B8439F855573}" dt="2021-10-07T12:06:32.698" v="5"/>
      <pc:docMkLst>
        <pc:docMk/>
      </pc:docMkLst>
      <pc:sldChg chg="del">
        <pc:chgData name="Crha Igor" userId="S::50416@fnbrno.cz::3e80c4be-180e-4e40-ba26-410c5125e6c1" providerId="AD" clId="Web-{08704DC4-7C3A-87FE-382F-B8439F855573}" dt="2021-10-07T12:05:09.553" v="0"/>
        <pc:sldMkLst>
          <pc:docMk/>
          <pc:sldMk cId="0" sldId="258"/>
        </pc:sldMkLst>
      </pc:sldChg>
      <pc:sldChg chg="del">
        <pc:chgData name="Crha Igor" userId="S::50416@fnbrno.cz::3e80c4be-180e-4e40-ba26-410c5125e6c1" providerId="AD" clId="Web-{08704DC4-7C3A-87FE-382F-B8439F855573}" dt="2021-10-07T12:06:03.947" v="3"/>
        <pc:sldMkLst>
          <pc:docMk/>
          <pc:sldMk cId="0" sldId="266"/>
        </pc:sldMkLst>
      </pc:sldChg>
      <pc:sldChg chg="del">
        <pc:chgData name="Crha Igor" userId="S::50416@fnbrno.cz::3e80c4be-180e-4e40-ba26-410c5125e6c1" providerId="AD" clId="Web-{08704DC4-7C3A-87FE-382F-B8439F855573}" dt="2021-10-07T12:06:10.228" v="4"/>
        <pc:sldMkLst>
          <pc:docMk/>
          <pc:sldMk cId="0" sldId="267"/>
        </pc:sldMkLst>
      </pc:sldChg>
      <pc:sldChg chg="del">
        <pc:chgData name="Crha Igor" userId="S::50416@fnbrno.cz::3e80c4be-180e-4e40-ba26-410c5125e6c1" providerId="AD" clId="Web-{08704DC4-7C3A-87FE-382F-B8439F855573}" dt="2021-10-07T12:06:32.698" v="5"/>
        <pc:sldMkLst>
          <pc:docMk/>
          <pc:sldMk cId="0" sldId="268"/>
        </pc:sldMkLst>
      </pc:sldChg>
      <pc:sldChg chg="del">
        <pc:chgData name="Crha Igor" userId="S::50416@fnbrno.cz::3e80c4be-180e-4e40-ba26-410c5125e6c1" providerId="AD" clId="Web-{08704DC4-7C3A-87FE-382F-B8439F855573}" dt="2021-10-07T12:05:49.977" v="1"/>
        <pc:sldMkLst>
          <pc:docMk/>
          <pc:sldMk cId="0" sldId="293"/>
        </pc:sldMkLst>
      </pc:sldChg>
      <pc:sldChg chg="del">
        <pc:chgData name="Crha Igor" userId="S::50416@fnbrno.cz::3e80c4be-180e-4e40-ba26-410c5125e6c1" providerId="AD" clId="Web-{08704DC4-7C3A-87FE-382F-B8439F855573}" dt="2021-10-07T12:05:52.306" v="2"/>
        <pc:sldMkLst>
          <pc:docMk/>
          <pc:sldMk cId="0" sldId="29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097AB0A9-F499-4EB6-8B1C-B84A55846A0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619D62AB-4F11-4463-994C-88263BD36EA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3012" name="Rectangle 4">
            <a:extLst>
              <a:ext uri="{FF2B5EF4-FFF2-40B4-BE49-F238E27FC236}">
                <a16:creationId xmlns:a16="http://schemas.microsoft.com/office/drawing/2014/main" id="{7F85442B-95DD-4EB6-9AE0-281D2BA03BE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3013" name="Rectangle 5">
            <a:extLst>
              <a:ext uri="{FF2B5EF4-FFF2-40B4-BE49-F238E27FC236}">
                <a16:creationId xmlns:a16="http://schemas.microsoft.com/office/drawing/2014/main" id="{8C957531-825C-46A7-81FD-D9A8E1592FE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defRPr>
            </a:lvl1pPr>
          </a:lstStyle>
          <a:p>
            <a:fld id="{FC3048BD-0578-4ADF-B439-0EBBD5F7399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833336CC-104A-45E7-9FA0-296F09DE2A7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B4C1DE29-2845-465B-9730-65EE8537437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F04F0F39-9FE3-4639-B6D6-6E1923A3547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1" name="Rectangle 5">
            <a:extLst>
              <a:ext uri="{FF2B5EF4-FFF2-40B4-BE49-F238E27FC236}">
                <a16:creationId xmlns:a16="http://schemas.microsoft.com/office/drawing/2014/main" id="{9D07CFB0-18DE-4061-82F9-6C9B7BEE9F9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45062" name="Rectangle 6">
            <a:extLst>
              <a:ext uri="{FF2B5EF4-FFF2-40B4-BE49-F238E27FC236}">
                <a16:creationId xmlns:a16="http://schemas.microsoft.com/office/drawing/2014/main" id="{A349F8C8-AFBE-4AAC-AB8C-69EE7AD64DB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5063" name="Rectangle 7">
            <a:extLst>
              <a:ext uri="{FF2B5EF4-FFF2-40B4-BE49-F238E27FC236}">
                <a16:creationId xmlns:a16="http://schemas.microsoft.com/office/drawing/2014/main" id="{2090096C-A04B-4990-90A6-CF859CA489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defRPr>
            </a:lvl1pPr>
          </a:lstStyle>
          <a:p>
            <a:fld id="{D815FF6C-4908-42FB-9247-3699288EF35B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C7F2F0D-FEBC-4196-B031-D0F3681BE3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1EAEB8C-FDC9-472C-AD48-6A54154FD433}" type="slidenum">
              <a:rPr kumimoji="0" lang="cs-CZ" altLang="cs-CZ"/>
              <a:pPr>
                <a:spcBef>
                  <a:spcPct val="0"/>
                </a:spcBef>
              </a:pPr>
              <a:t>2</a:t>
            </a:fld>
            <a:endParaRPr kumimoji="0" lang="cs-CZ" altLang="cs-CZ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56B84717-1AD9-4689-8085-69534FFECE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5572787B-F977-4507-80BE-7F07FDE1DF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423F01A-5171-4D7C-887A-86CBED9339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2A8AC57-50B4-4F12-AD58-F32AE107D183}" type="slidenum">
              <a:rPr kumimoji="0" lang="cs-CZ" altLang="cs-CZ"/>
              <a:pPr>
                <a:spcBef>
                  <a:spcPct val="0"/>
                </a:spcBef>
              </a:pPr>
              <a:t>3</a:t>
            </a:fld>
            <a:endParaRPr kumimoji="0" lang="cs-CZ" altLang="cs-CZ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559B95D2-9F01-48FC-95B1-345638D9DF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3D837B91-9A0A-45EF-BBBB-574D967A50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6ECF6C1-D194-4ACA-A110-6698C2AAA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B876C2CF-A876-4F78-971F-F8064D487145}" type="datetimeFigureOut">
              <a:rPr lang="cs-CZ"/>
              <a:pPr>
                <a:defRPr/>
              </a:pPr>
              <a:t>07.10.2021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2AE09C3-E854-4B31-8577-427270371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4D84955-E8A1-4C24-BB68-ED1EF9DD0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260A01-ECB8-41FC-9AB9-346B85A72C7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42789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E60E676-D5D9-4429-A6CD-66CE49A8C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9876A2B8-1D45-49A6-BFB7-62777FD442A2}" type="datetimeFigureOut">
              <a:rPr lang="cs-CZ"/>
              <a:pPr>
                <a:defRPr/>
              </a:pPr>
              <a:t>07.10.2021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1CDEAB-219B-4FE3-A727-5C5E22892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65E28CA-D9DB-47A2-8726-B91720C81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B7B3C2-14EA-4D37-80B1-11370857317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35425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78CA4C0-CD35-4F1B-B673-AE6F4077F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2A1C1175-674F-4B1B-B720-85B0880983F1}" type="datetimeFigureOut">
              <a:rPr lang="cs-CZ"/>
              <a:pPr>
                <a:defRPr/>
              </a:pPr>
              <a:t>07.10.2021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A9649FC-3A2F-41E3-B4CD-FCD0F8124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E126FC2-F94B-4E70-BA31-12791BE53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F5D6D6-FA3F-41F4-A6C7-3FE94557D30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95457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103632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524000" y="1981200"/>
            <a:ext cx="5080000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807200" y="1981200"/>
            <a:ext cx="5080000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84E29D1B-34AE-4544-94E2-1CD5C4E1ED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6E2F99BC-C483-4E5C-BD69-E83430061F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r>
              <a:rPr lang="cs-CZ"/>
              <a:t>??? . Konference mladých lékařů, Brno 13.06 2001</a:t>
            </a:r>
          </a:p>
        </p:txBody>
      </p:sp>
      <p:sp>
        <p:nvSpPr>
          <p:cNvPr id="7" name="Rectangle 38">
            <a:extLst>
              <a:ext uri="{FF2B5EF4-FFF2-40B4-BE49-F238E27FC236}">
                <a16:creationId xmlns:a16="http://schemas.microsoft.com/office/drawing/2014/main" id="{571E53DC-FE3E-404A-B4B4-E0EBE9FA7B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60ACDB-C629-41A2-89FF-599953F9C95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00353823"/>
      </p:ext>
    </p:extLst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08DBD7D-D500-4622-B995-975233DD6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0C78ECE2-1806-4F9C-BD65-61E6471A169E}" type="datetimeFigureOut">
              <a:rPr lang="cs-CZ"/>
              <a:pPr>
                <a:defRPr/>
              </a:pPr>
              <a:t>07.10.2021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0B456A2-86FD-4674-986D-B1923BDF4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2E6D7E6-0ABF-439E-96A0-15621DD41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448683-A173-4D96-8536-0C9C8BA08BB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96040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D9A3B03-A166-40AD-879D-2927B950B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22F00BDC-4103-461A-8551-BA634625FBCA}" type="datetimeFigureOut">
              <a:rPr lang="cs-CZ"/>
              <a:pPr>
                <a:defRPr/>
              </a:pPr>
              <a:t>07.10.2021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34C52B7-D3BE-4AEA-8BAE-CB24C4F66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851E028-AD4E-424C-B5FC-D2A6E2A74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A62515-5AAF-414D-A027-32187708C5B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07087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43F7814-5790-4A36-8438-DFC60A67D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93244DE6-10E3-4E85-978D-84FBF17EE91E}" type="datetimeFigureOut">
              <a:rPr lang="cs-CZ"/>
              <a:pPr>
                <a:defRPr/>
              </a:pPr>
              <a:t>07.10.2021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4EA4188-1FB3-4EAB-85CE-F7341BF31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83E7C46-5B31-4A5E-BBD2-374487800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94CFDF-7EC9-4F1D-9DCE-FA28B03BC4C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51925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F5E1207-A5C4-42EF-AEC5-EB90FC9C8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48446C3E-AFE1-47DE-BC55-93CD8EA8123E}" type="datetimeFigureOut">
              <a:rPr lang="cs-CZ"/>
              <a:pPr>
                <a:defRPr/>
              </a:pPr>
              <a:t>07.10.2021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0090D96-011D-47A7-866A-2D06DF34A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1B5CA73-BC6C-41AD-A0DE-399B48D7B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C72758-47F7-4FDF-A452-C66ED702404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51702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A9E869E-CAA8-427E-A306-E63393261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FBA0EC24-98F3-466D-BF5B-32887998ECBC}" type="datetimeFigureOut">
              <a:rPr lang="cs-CZ"/>
              <a:pPr>
                <a:defRPr/>
              </a:pPr>
              <a:t>07.10.2021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6A043CD-84C3-4871-AD12-83AB85F5F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9493C37-AF8D-46B5-83D4-3D839F26C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988118-18EB-4198-851A-22B17C69C44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22007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D611371-633F-4E5B-A766-BB2ECB2ED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9B49FCB0-3A7F-4003-90FB-922051C6A0F3}" type="datetimeFigureOut">
              <a:rPr lang="cs-CZ"/>
              <a:pPr>
                <a:defRPr/>
              </a:pPr>
              <a:t>07.10.2021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4453DA2-B656-48A2-9273-732A04C88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75F2D1D-98B4-4540-ABDB-0CB50C440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C39BD9-FA0D-4B68-855F-1F6894CABE2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86965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5FD0CBD-0157-45C5-9D43-C7F9E573C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DD2839C0-A9F7-4162-9DD5-A1F580DBC9D2}" type="datetimeFigureOut">
              <a:rPr lang="cs-CZ"/>
              <a:pPr>
                <a:defRPr/>
              </a:pPr>
              <a:t>07.10.2021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6D37CAF-7401-4C02-B137-A2C51D4C8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2FF7D77-16D3-4651-A11E-ED56F6240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C11EE9-A058-4AFB-8361-E520147F143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9796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2420D16-B7DE-491F-A8D4-40DF3A5B5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C0E7DC4F-97D9-4E32-A26C-2CA6773E35B8}" type="datetimeFigureOut">
              <a:rPr lang="cs-CZ"/>
              <a:pPr>
                <a:defRPr/>
              </a:pPr>
              <a:t>07.10.2021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A49D721-A736-465A-A454-BAC79414A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C57DF98-C29F-440B-A5FC-C8B68C2C0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49E2F7-EF0C-452D-8426-33629539FB8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37169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>
            <a:extLst>
              <a:ext uri="{FF2B5EF4-FFF2-40B4-BE49-F238E27FC236}">
                <a16:creationId xmlns:a16="http://schemas.microsoft.com/office/drawing/2014/main" id="{071587A7-D557-4C9E-96D1-780D7034020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</a:p>
        </p:txBody>
      </p:sp>
      <p:sp>
        <p:nvSpPr>
          <p:cNvPr id="1027" name="Zástupný symbol pro text 2">
            <a:extLst>
              <a:ext uri="{FF2B5EF4-FFF2-40B4-BE49-F238E27FC236}">
                <a16:creationId xmlns:a16="http://schemas.microsoft.com/office/drawing/2014/main" id="{284FAB5C-045B-4467-92D3-B5C78B55D7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58077CF-A461-4D7F-88F9-9F823A5863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250F002-544D-4C09-BF3D-71D0F4943C90}" type="datetimeFigureOut">
              <a:rPr lang="cs-CZ"/>
              <a:pPr>
                <a:defRPr/>
              </a:pPr>
              <a:t>07.10.2021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D287A03-079E-49D9-9F28-386DF8B7AA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84EC7A9-ABCA-4BDB-8507-E4935FCCFD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337F37C2-FA4C-42DC-9A9C-F7C7A92A4EF4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  <p:sldLayoutId id="214748393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>
            <a:extLst>
              <a:ext uri="{FF2B5EF4-FFF2-40B4-BE49-F238E27FC236}">
                <a16:creationId xmlns:a16="http://schemas.microsoft.com/office/drawing/2014/main" id="{94023D14-4DBB-4008-9E28-E1D4B9A802D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358900" y="2781300"/>
            <a:ext cx="9144000" cy="871538"/>
          </a:xfrm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buFont typeface="Monotype Sorts"/>
              <a:buNone/>
            </a:pPr>
            <a:r>
              <a:rPr lang="cs-CZ" altLang="en-US" sz="4400" b="1">
                <a:solidFill>
                  <a:schemeClr val="accent1"/>
                </a:solidFill>
                <a:latin typeface="Arial" panose="020B0604020202020204" pitchFamily="34" charset="0"/>
              </a:rPr>
              <a:t>Vrozené vývojové vady genitálu</a:t>
            </a:r>
          </a:p>
        </p:txBody>
      </p:sp>
      <p:sp>
        <p:nvSpPr>
          <p:cNvPr id="16387" name="Rectangle 4">
            <a:extLst>
              <a:ext uri="{FF2B5EF4-FFF2-40B4-BE49-F238E27FC236}">
                <a16:creationId xmlns:a16="http://schemas.microsoft.com/office/drawing/2014/main" id="{E05D6490-5326-4DC8-827D-40D6686F7E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3525" y="517525"/>
            <a:ext cx="1857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8" name="Text Box 8">
            <a:extLst>
              <a:ext uri="{FF2B5EF4-FFF2-40B4-BE49-F238E27FC236}">
                <a16:creationId xmlns:a16="http://schemas.microsoft.com/office/drawing/2014/main" id="{92AB8FE4-17D6-4EF6-BC4F-6BFAEFA7F4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019800"/>
            <a:ext cx="91440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endParaRPr lang="cs-CZ" altLang="en-US" sz="2000">
              <a:solidFill>
                <a:srgbClr val="EEECE1"/>
              </a:solidFill>
              <a:latin typeface="Times New Roman CE" panose="02020603050405020304" pitchFamily="18" charset="0"/>
            </a:endParaRPr>
          </a:p>
        </p:txBody>
      </p:sp>
      <p:sp>
        <p:nvSpPr>
          <p:cNvPr id="16389" name="Rectangle 10">
            <a:extLst>
              <a:ext uri="{FF2B5EF4-FFF2-40B4-BE49-F238E27FC236}">
                <a16:creationId xmlns:a16="http://schemas.microsoft.com/office/drawing/2014/main" id="{C273B70B-E055-404B-9D21-2D40AA5824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859338"/>
            <a:ext cx="91440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796" dir="1593903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buClr>
                <a:srgbClr val="1F497D"/>
              </a:buClr>
              <a:buSzPct val="75000"/>
              <a:buFont typeface="Monotype Sorts"/>
              <a:buNone/>
            </a:pPr>
            <a:r>
              <a:rPr lang="cs-CZ" altLang="en-US" sz="3600" b="1">
                <a:solidFill>
                  <a:srgbClr val="EEECE1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16390" name="Picture 14" descr="fnb nove logo">
            <a:extLst>
              <a:ext uri="{FF2B5EF4-FFF2-40B4-BE49-F238E27FC236}">
                <a16:creationId xmlns:a16="http://schemas.microsoft.com/office/drawing/2014/main" id="{465C290F-BD9A-4056-B78C-CEB62E475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5913" y="265113"/>
            <a:ext cx="1439862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2" descr="N:\GPK\Klinika GPK-utvary\06 LF_mu\loga_MU_2019\muni\med-lg-eng-rgb.png">
            <a:extLst>
              <a:ext uri="{FF2B5EF4-FFF2-40B4-BE49-F238E27FC236}">
                <a16:creationId xmlns:a16="http://schemas.microsoft.com/office/drawing/2014/main" id="{D9FE0D0B-CA0C-4FA7-8F5F-9775F1A6C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84138"/>
            <a:ext cx="1276350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bdélník 1">
            <a:extLst>
              <a:ext uri="{FF2B5EF4-FFF2-40B4-BE49-F238E27FC236}">
                <a16:creationId xmlns:a16="http://schemas.microsoft.com/office/drawing/2014/main" id="{3D554578-F31C-4FB7-B547-1C4BB66AD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7850" y="5557838"/>
            <a:ext cx="6318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altLang="cs-CZ" sz="1800" kern="0" dirty="0"/>
              <a:t>Předmět BPZG0121 Ošetřovatelská péče v gynekologii I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D5AD11BB-14C6-43E6-966D-09B76FF2790A}"/>
              </a:ext>
            </a:extLst>
          </p:cNvPr>
          <p:cNvSpPr txBox="1">
            <a:spLocks noChangeArrowheads="1"/>
          </p:cNvSpPr>
          <p:nvPr/>
        </p:nvSpPr>
        <p:spPr>
          <a:xfrm>
            <a:off x="2947122" y="563274"/>
            <a:ext cx="4670425" cy="842962"/>
          </a:xfrm>
          <a:prstGeom prst="rect">
            <a:avLst/>
          </a:prstGeom>
          <a:noFill/>
        </p:spPr>
        <p:txBody>
          <a:bodyPr lIns="0" tIns="0" rIns="0" bIns="0" anchor="t"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defRPr>
            </a:lvl9pPr>
          </a:lstStyle>
          <a:p>
            <a:pPr algn="ctr">
              <a:defRPr/>
            </a:pPr>
            <a:r>
              <a:rPr lang="cs-CZ" altLang="en-US" sz="1800" kern="0" dirty="0">
                <a:solidFill>
                  <a:schemeClr val="tx2"/>
                </a:solidFill>
                <a:latin typeface="Calibri"/>
                <a:cs typeface="Calibri"/>
              </a:rPr>
              <a:t>Ústav zdravotních věd </a:t>
            </a:r>
          </a:p>
          <a:p>
            <a:pPr algn="ctr">
              <a:defRPr/>
            </a:pPr>
            <a:r>
              <a:rPr lang="cs-CZ" altLang="en-US" sz="1800" kern="0" dirty="0">
                <a:solidFill>
                  <a:schemeClr val="tx2"/>
                </a:solidFill>
                <a:latin typeface="Calibri"/>
                <a:cs typeface="Calibri"/>
              </a:rPr>
              <a:t>Lékařské fakulty MU a FN Brno </a:t>
            </a:r>
            <a:br>
              <a:rPr lang="cs-CZ" altLang="en-US" sz="1800" b="0" kern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en-US" sz="1800" b="0" kern="0" dirty="0">
                <a:solidFill>
                  <a:schemeClr val="tx2"/>
                </a:solidFill>
                <a:latin typeface="Calibri"/>
                <a:cs typeface="Calibri"/>
              </a:rPr>
              <a:t>přednosta: prof. PhDr. Andrea Pokorná, PhD.</a:t>
            </a:r>
            <a:r>
              <a:rPr lang="cs-CZ" altLang="en-US" sz="1800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 </a:t>
            </a:r>
            <a:endParaRPr lang="cs-CZ" altLang="en-US" sz="1800" b="0" kern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24BA8E9E-B773-4215-9E7D-26F8C327459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927350" y="260350"/>
            <a:ext cx="6888163" cy="7397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err="1">
                <a:solidFill>
                  <a:srgbClr val="0070C0"/>
                </a:solidFill>
                <a:latin typeface="Arial" charset="0"/>
              </a:rPr>
              <a:t>Hermaphroditismus</a:t>
            </a:r>
            <a:r>
              <a:rPr lang="cs-CZ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cs-CZ" dirty="0" err="1">
                <a:solidFill>
                  <a:srgbClr val="0070C0"/>
                </a:solidFill>
                <a:latin typeface="Arial" charset="0"/>
              </a:rPr>
              <a:t>verus</a:t>
            </a:r>
            <a:endParaRPr lang="cs-CZ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1347037F-F871-42B5-AFFF-E7D81225091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34963" y="1066800"/>
            <a:ext cx="11090275" cy="54864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800" dirty="0" err="1">
                <a:solidFill>
                  <a:srgbClr val="0070C0"/>
                </a:solidFill>
                <a:latin typeface="Arial" charset="0"/>
              </a:rPr>
              <a:t>Karyotyp</a:t>
            </a:r>
            <a:r>
              <a:rPr lang="cs-CZ" sz="2800" dirty="0">
                <a:solidFill>
                  <a:srgbClr val="0070C0"/>
                </a:solidFill>
                <a:latin typeface="Arial" charset="0"/>
              </a:rPr>
              <a:t>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sz="2200" dirty="0">
                <a:latin typeface="Arial" charset="0"/>
              </a:rPr>
              <a:t>46 XX, nebo 46 XX/46XY , nebo 46 XXX/ 46 XY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800" dirty="0">
                <a:solidFill>
                  <a:srgbClr val="0070C0"/>
                </a:solidFill>
                <a:latin typeface="Arial" charset="0"/>
              </a:rPr>
              <a:t>Fenotyp: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sz="2200" dirty="0">
                <a:latin typeface="Arial" charset="0"/>
              </a:rPr>
              <a:t>závisí na diferenciaci testikulární tkáně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sz="2200" dirty="0">
                <a:latin typeface="Arial" charset="0"/>
              </a:rPr>
              <a:t>genitál nejčastěji obojetný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sz="2200" dirty="0">
                <a:latin typeface="Arial" charset="0"/>
              </a:rPr>
              <a:t>na straně varlete </a:t>
            </a:r>
            <a:r>
              <a:rPr lang="cs-CZ" sz="2200" dirty="0" err="1">
                <a:latin typeface="Arial" charset="0"/>
              </a:rPr>
              <a:t>ductus</a:t>
            </a:r>
            <a:r>
              <a:rPr lang="cs-CZ" sz="2200" dirty="0">
                <a:latin typeface="Arial" charset="0"/>
              </a:rPr>
              <a:t> </a:t>
            </a:r>
            <a:r>
              <a:rPr lang="cs-CZ" sz="2200" dirty="0" err="1">
                <a:latin typeface="Arial" charset="0"/>
              </a:rPr>
              <a:t>deferens</a:t>
            </a:r>
            <a:endParaRPr lang="cs-CZ" sz="2200" dirty="0">
              <a:latin typeface="Arial" charset="0"/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sz="2200" dirty="0">
                <a:latin typeface="Arial" charset="0"/>
              </a:rPr>
              <a:t>na straně </a:t>
            </a:r>
            <a:r>
              <a:rPr lang="cs-CZ" sz="2200" dirty="0" err="1">
                <a:latin typeface="Arial" charset="0"/>
              </a:rPr>
              <a:t>ovária</a:t>
            </a:r>
            <a:r>
              <a:rPr lang="cs-CZ" sz="2200" dirty="0">
                <a:latin typeface="Arial" charset="0"/>
              </a:rPr>
              <a:t> nebo </a:t>
            </a:r>
            <a:r>
              <a:rPr lang="cs-CZ" sz="2200" dirty="0" err="1">
                <a:latin typeface="Arial" charset="0"/>
              </a:rPr>
              <a:t>ovotestis</a:t>
            </a:r>
            <a:r>
              <a:rPr lang="cs-CZ" sz="2200" dirty="0">
                <a:latin typeface="Arial" charset="0"/>
              </a:rPr>
              <a:t> děloha napojená na normální nebo rudimentární pochvu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sz="2200" dirty="0">
                <a:latin typeface="Arial" charset="0"/>
              </a:rPr>
              <a:t>pochva vyúsťuje normálně nebo do urogenitálního sinu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800" dirty="0">
                <a:solidFill>
                  <a:srgbClr val="0070C0"/>
                </a:solidFill>
                <a:latin typeface="Arial" charset="0"/>
              </a:rPr>
              <a:t>Volba pohlaví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sz="2200" dirty="0">
                <a:latin typeface="Arial" charset="0"/>
              </a:rPr>
              <a:t>závisí na vzhledu genitálu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sz="2200" dirty="0">
                <a:latin typeface="Arial" charset="0"/>
              </a:rPr>
              <a:t>vhodnější úprava na pohlaví ženské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sz="2200" dirty="0" err="1">
                <a:solidFill>
                  <a:schemeClr val="tx2"/>
                </a:solidFill>
                <a:latin typeface="Arial" charset="0"/>
              </a:rPr>
              <a:t>testes</a:t>
            </a:r>
            <a:r>
              <a:rPr lang="cs-CZ" sz="2200" dirty="0">
                <a:solidFill>
                  <a:schemeClr val="tx2"/>
                </a:solidFill>
                <a:latin typeface="Arial" charset="0"/>
              </a:rPr>
              <a:t> nutno odstranit pro riziko vzniku </a:t>
            </a:r>
            <a:r>
              <a:rPr lang="cs-CZ" sz="2200" dirty="0" err="1">
                <a:solidFill>
                  <a:schemeClr val="tx2"/>
                </a:solidFill>
                <a:latin typeface="Arial" charset="0"/>
              </a:rPr>
              <a:t>dysgerminomu</a:t>
            </a:r>
            <a:r>
              <a:rPr lang="cs-CZ" sz="2200" dirty="0">
                <a:solidFill>
                  <a:schemeClr val="tx2"/>
                </a:solidFill>
                <a:latin typeface="Arial" charset="0"/>
              </a:rPr>
              <a:t> !</a:t>
            </a:r>
          </a:p>
        </p:txBody>
      </p:sp>
      <p:pic>
        <p:nvPicPr>
          <p:cNvPr id="27652" name="Obrázek 1">
            <a:extLst>
              <a:ext uri="{FF2B5EF4-FFF2-40B4-BE49-F238E27FC236}">
                <a16:creationId xmlns:a16="http://schemas.microsoft.com/office/drawing/2014/main" id="{4C186405-7729-4BDB-BBA3-8DCC2AE189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85725"/>
            <a:ext cx="12731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Obrázek 2">
            <a:extLst>
              <a:ext uri="{FF2B5EF4-FFF2-40B4-BE49-F238E27FC236}">
                <a16:creationId xmlns:a16="http://schemas.microsoft.com/office/drawing/2014/main" id="{94C8F9E6-1F53-45D9-87BA-42FB31164A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2925" y="114300"/>
            <a:ext cx="1444625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60C2F6F2-36D1-4194-BBFB-73201209908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200150" y="260350"/>
            <a:ext cx="9144000" cy="14319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err="1">
                <a:solidFill>
                  <a:srgbClr val="0070C0"/>
                </a:solidFill>
                <a:latin typeface="Arial" charset="0"/>
              </a:rPr>
              <a:t>Pseudohepraphroditismus</a:t>
            </a:r>
            <a:r>
              <a:rPr lang="cs-CZ" dirty="0">
                <a:solidFill>
                  <a:srgbClr val="0070C0"/>
                </a:solidFill>
                <a:latin typeface="Arial" charset="0"/>
              </a:rPr>
              <a:t>  </a:t>
            </a:r>
            <a:r>
              <a:rPr lang="cs-CZ" dirty="0" err="1">
                <a:solidFill>
                  <a:srgbClr val="0070C0"/>
                </a:solidFill>
                <a:latin typeface="Arial" charset="0"/>
              </a:rPr>
              <a:t>femininus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3DC9B8F6-537E-4417-8561-754970E9578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07988" y="1981200"/>
            <a:ext cx="11304587" cy="4327525"/>
          </a:xfrm>
        </p:spPr>
        <p:txBody>
          <a:bodyPr/>
          <a:lstStyle/>
          <a:p>
            <a:pPr eaLnBrk="1" hangingPunct="1"/>
            <a:r>
              <a:rPr lang="cs-CZ" altLang="cs-CZ" sz="2800">
                <a:solidFill>
                  <a:srgbClr val="0070C0"/>
                </a:solidFill>
                <a:latin typeface="Arial" panose="020B0604020202020204" pitchFamily="34" charset="0"/>
              </a:rPr>
              <a:t>Karyotyp:</a:t>
            </a:r>
            <a:r>
              <a:rPr lang="cs-CZ" altLang="cs-CZ" sz="280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cs-CZ" altLang="cs-CZ" sz="2800">
                <a:latin typeface="Arial" panose="020B0604020202020204" pitchFamily="34" charset="0"/>
              </a:rPr>
              <a:t>46 XX</a:t>
            </a:r>
          </a:p>
          <a:p>
            <a:pPr eaLnBrk="1" hangingPunct="1"/>
            <a:r>
              <a:rPr lang="cs-CZ" altLang="cs-CZ" sz="2800">
                <a:solidFill>
                  <a:srgbClr val="0070C0"/>
                </a:solidFill>
                <a:latin typeface="Arial" panose="020B0604020202020204" pitchFamily="34" charset="0"/>
              </a:rPr>
              <a:t>Gonády: </a:t>
            </a:r>
            <a:r>
              <a:rPr lang="cs-CZ" altLang="cs-CZ" sz="2800">
                <a:latin typeface="Arial" panose="020B0604020202020204" pitchFamily="34" charset="0"/>
              </a:rPr>
              <a:t>ovária</a:t>
            </a:r>
          </a:p>
          <a:p>
            <a:pPr eaLnBrk="1" hangingPunct="1"/>
            <a:r>
              <a:rPr lang="cs-CZ" altLang="cs-CZ" sz="2800">
                <a:solidFill>
                  <a:srgbClr val="0070C0"/>
                </a:solidFill>
                <a:latin typeface="Arial" panose="020B0604020202020204" pitchFamily="34" charset="0"/>
              </a:rPr>
              <a:t>Genitál maskulinizován</a:t>
            </a:r>
          </a:p>
          <a:p>
            <a:pPr eaLnBrk="1" hangingPunct="1"/>
            <a:r>
              <a:rPr lang="cs-CZ" altLang="cs-CZ" sz="2800">
                <a:solidFill>
                  <a:srgbClr val="0070C0"/>
                </a:solidFill>
                <a:latin typeface="Arial" panose="020B0604020202020204" pitchFamily="34" charset="0"/>
              </a:rPr>
              <a:t>Kongenitální adrenální hyperplasie (CAH)</a:t>
            </a:r>
          </a:p>
          <a:p>
            <a:pPr lvl="1" eaLnBrk="1" hangingPunct="1"/>
            <a:r>
              <a:rPr lang="cs-CZ" altLang="cs-CZ" sz="2400">
                <a:latin typeface="Arial" panose="020B0604020202020204" pitchFamily="34" charset="0"/>
              </a:rPr>
              <a:t>porucha steroidogenese nadledvin při vrozeném deficitu některých enzymů:</a:t>
            </a:r>
          </a:p>
          <a:p>
            <a:pPr lvl="2" eaLnBrk="1" hangingPunct="1"/>
            <a:r>
              <a:rPr lang="cs-CZ" altLang="cs-CZ" sz="2200">
                <a:latin typeface="Arial" panose="020B0604020202020204" pitchFamily="34" charset="0"/>
              </a:rPr>
              <a:t>21-hydroxylázy, 11–hydroxylázy, 3- dehydrogenázy,</a:t>
            </a:r>
            <a:br>
              <a:rPr lang="cs-CZ" altLang="cs-CZ" sz="2200">
                <a:latin typeface="Arial" panose="020B0604020202020204" pitchFamily="34" charset="0"/>
              </a:rPr>
            </a:br>
            <a:r>
              <a:rPr lang="cs-CZ" altLang="cs-CZ" sz="2200">
                <a:latin typeface="Arial" panose="020B0604020202020204" pitchFamily="34" charset="0"/>
              </a:rPr>
              <a:t>17-hydroxylázy, 20 , 22- desmolázy</a:t>
            </a:r>
          </a:p>
          <a:p>
            <a:pPr lvl="1" eaLnBrk="1" hangingPunct="1"/>
            <a:r>
              <a:rPr lang="cs-CZ" altLang="cs-CZ" sz="2400">
                <a:latin typeface="Arial" panose="020B0604020202020204" pitchFamily="34" charset="0"/>
              </a:rPr>
              <a:t>důsledkem je absence kortikoidů a nadprodukce androgenů</a:t>
            </a:r>
          </a:p>
        </p:txBody>
      </p:sp>
      <p:pic>
        <p:nvPicPr>
          <p:cNvPr id="28676" name="Obrázek 1">
            <a:extLst>
              <a:ext uri="{FF2B5EF4-FFF2-40B4-BE49-F238E27FC236}">
                <a16:creationId xmlns:a16="http://schemas.microsoft.com/office/drawing/2014/main" id="{6E1D521C-6036-4F6D-A337-99242828FA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115888"/>
            <a:ext cx="1273175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Obrázek 2">
            <a:extLst>
              <a:ext uri="{FF2B5EF4-FFF2-40B4-BE49-F238E27FC236}">
                <a16:creationId xmlns:a16="http://schemas.microsoft.com/office/drawing/2014/main" id="{D7C5A2D1-94CE-41C4-8C33-63B5255ECB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550" y="133350"/>
            <a:ext cx="14446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0431AF7A-659A-4369-BBA8-B46CE4F8021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92313" y="115888"/>
            <a:ext cx="8137525" cy="1225550"/>
          </a:xfrm>
        </p:spPr>
        <p:txBody>
          <a:bodyPr/>
          <a:lstStyle/>
          <a:p>
            <a:pPr eaLnBrk="1" hangingPunct="1"/>
            <a:r>
              <a:rPr lang="cs-CZ" altLang="cs-CZ">
                <a:solidFill>
                  <a:srgbClr val="0070C0"/>
                </a:solidFill>
                <a:latin typeface="Arial" panose="020B0604020202020204" pitchFamily="34" charset="0"/>
              </a:rPr>
              <a:t>Klasifikace CAH dle Pradera</a:t>
            </a:r>
            <a:endParaRPr lang="cs-CZ" altLang="cs-CZ">
              <a:solidFill>
                <a:srgbClr val="0070C0"/>
              </a:solidFill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277B82C0-034F-42E5-B446-56D8E314BF4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95325" y="1143000"/>
            <a:ext cx="10945813" cy="5562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400">
                <a:solidFill>
                  <a:srgbClr val="0070C0"/>
                </a:solidFill>
                <a:latin typeface="Arial" panose="020B0604020202020204" pitchFamily="34" charset="0"/>
              </a:rPr>
              <a:t>I.stupeň:</a:t>
            </a:r>
          </a:p>
          <a:p>
            <a:pPr lvl="1" eaLnBrk="1" hangingPunct="1">
              <a:buFontTx/>
              <a:buNone/>
            </a:pPr>
            <a:r>
              <a:rPr lang="cs-CZ" altLang="cs-CZ" sz="2400">
                <a:latin typeface="Arial" panose="020B0604020202020204" pitchFamily="34" charset="0"/>
              </a:rPr>
              <a:t>pouhá hypertrofie klitoris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400">
                <a:solidFill>
                  <a:srgbClr val="0070C0"/>
                </a:solidFill>
                <a:latin typeface="Arial" panose="020B0604020202020204" pitchFamily="34" charset="0"/>
              </a:rPr>
              <a:t>II.stupeň:</a:t>
            </a:r>
          </a:p>
          <a:p>
            <a:pPr lvl="1" eaLnBrk="1" hangingPunct="1">
              <a:buFontTx/>
              <a:buNone/>
            </a:pPr>
            <a:r>
              <a:rPr lang="cs-CZ" altLang="cs-CZ" sz="2400">
                <a:latin typeface="Arial" panose="020B0604020202020204" pitchFamily="34" charset="0"/>
              </a:rPr>
              <a:t>hypertrofie klitoris, zúžený  poševní vchod a hypertrofická lábia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400">
                <a:solidFill>
                  <a:srgbClr val="0070C0"/>
                </a:solidFill>
                <a:latin typeface="Arial" panose="020B0604020202020204" pitchFamily="34" charset="0"/>
              </a:rPr>
              <a:t>III.stupeň:</a:t>
            </a:r>
          </a:p>
          <a:p>
            <a:pPr lvl="1" eaLnBrk="1" hangingPunct="1">
              <a:buFontTx/>
              <a:buNone/>
            </a:pPr>
            <a:r>
              <a:rPr lang="cs-CZ" altLang="cs-CZ" sz="2400">
                <a:latin typeface="Arial" panose="020B0604020202020204" pitchFamily="34" charset="0"/>
              </a:rPr>
              <a:t>zvětšená lábia majora, hypertrofický klitoris, vytvořen urogenitální sinus, do kterého ústí uretra i pochva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400">
                <a:solidFill>
                  <a:srgbClr val="0070C0"/>
                </a:solidFill>
                <a:latin typeface="Arial" panose="020B0604020202020204" pitchFamily="34" charset="0"/>
              </a:rPr>
              <a:t>IV.stupeň:</a:t>
            </a:r>
          </a:p>
          <a:p>
            <a:pPr lvl="1" eaLnBrk="1" hangingPunct="1">
              <a:buFontTx/>
              <a:buNone/>
            </a:pPr>
            <a:r>
              <a:rPr lang="cs-CZ" altLang="cs-CZ" sz="2400">
                <a:latin typeface="Arial" panose="020B0604020202020204" pitchFamily="34" charset="0"/>
              </a:rPr>
              <a:t>lábia skrotiformní, klitoris má podobu hypospadického penisu, pochva ústí hluboko do urogenitálního sinu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400">
                <a:solidFill>
                  <a:srgbClr val="0070C0"/>
                </a:solidFill>
                <a:latin typeface="Arial" panose="020B0604020202020204" pitchFamily="34" charset="0"/>
              </a:rPr>
              <a:t>V.stupeň:</a:t>
            </a:r>
          </a:p>
          <a:p>
            <a:pPr lvl="1" eaLnBrk="1" hangingPunct="1">
              <a:buFontTx/>
              <a:buNone/>
            </a:pPr>
            <a:r>
              <a:rPr lang="cs-CZ" altLang="cs-CZ" sz="2400">
                <a:latin typeface="Arial" panose="020B0604020202020204" pitchFamily="34" charset="0"/>
              </a:rPr>
              <a:t>podobá se mužskému genitálu při kryptorchismu </a:t>
            </a:r>
          </a:p>
        </p:txBody>
      </p:sp>
      <p:pic>
        <p:nvPicPr>
          <p:cNvPr id="30724" name="Obrázek 1">
            <a:extLst>
              <a:ext uri="{FF2B5EF4-FFF2-40B4-BE49-F238E27FC236}">
                <a16:creationId xmlns:a16="http://schemas.microsoft.com/office/drawing/2014/main" id="{C43AFEA3-738C-42C2-9357-C422E6B974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60325"/>
            <a:ext cx="12731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Obrázek 2">
            <a:extLst>
              <a:ext uri="{FF2B5EF4-FFF2-40B4-BE49-F238E27FC236}">
                <a16:creationId xmlns:a16="http://schemas.microsoft.com/office/drawing/2014/main" id="{EF328F90-4171-4F13-A2A4-F578BC275E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613" y="260350"/>
            <a:ext cx="14446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>
            <a:extLst>
              <a:ext uri="{FF2B5EF4-FFF2-40B4-BE49-F238E27FC236}">
                <a16:creationId xmlns:a16="http://schemas.microsoft.com/office/drawing/2014/main" id="{83C149BE-A407-4133-AA7F-9C8F8E19F11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351088" y="285750"/>
            <a:ext cx="7543800" cy="1431925"/>
          </a:xfrm>
        </p:spPr>
        <p:txBody>
          <a:bodyPr/>
          <a:lstStyle/>
          <a:p>
            <a:pPr eaLnBrk="1" hangingPunct="1"/>
            <a:r>
              <a:rPr lang="cs-CZ" altLang="cs-CZ">
                <a:solidFill>
                  <a:srgbClr val="0070C0"/>
                </a:solidFill>
              </a:rPr>
              <a:t>Klasifikace CAH dle Pradera</a:t>
            </a:r>
          </a:p>
        </p:txBody>
      </p:sp>
      <p:pic>
        <p:nvPicPr>
          <p:cNvPr id="31747" name="Picture 5" descr="obrazek">
            <a:extLst>
              <a:ext uri="{FF2B5EF4-FFF2-40B4-BE49-F238E27FC236}">
                <a16:creationId xmlns:a16="http://schemas.microsoft.com/office/drawing/2014/main" id="{D2319452-4D05-4581-BEF0-AEF5C8185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1752600"/>
            <a:ext cx="1058545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Obrázek 1">
            <a:extLst>
              <a:ext uri="{FF2B5EF4-FFF2-40B4-BE49-F238E27FC236}">
                <a16:creationId xmlns:a16="http://schemas.microsoft.com/office/drawing/2014/main" id="{22AAE669-D30D-4B8F-B66D-2F14916578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188913"/>
            <a:ext cx="1274762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Obrázek 2">
            <a:extLst>
              <a:ext uri="{FF2B5EF4-FFF2-40B4-BE49-F238E27FC236}">
                <a16:creationId xmlns:a16="http://schemas.microsoft.com/office/drawing/2014/main" id="{1AB1797F-9FA7-45B5-B300-18E56B0881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413" y="188913"/>
            <a:ext cx="1444625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05B738BF-F727-44A8-B880-4E9CFD7CEC2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465263" y="260350"/>
            <a:ext cx="9093200" cy="1431925"/>
          </a:xfrm>
        </p:spPr>
        <p:txBody>
          <a:bodyPr/>
          <a:lstStyle/>
          <a:p>
            <a:pPr eaLnBrk="1" hangingPunct="1"/>
            <a:r>
              <a:rPr lang="cs-CZ" altLang="cs-CZ">
                <a:solidFill>
                  <a:srgbClr val="0070C0"/>
                </a:solidFill>
                <a:latin typeface="Arial" panose="020B0604020202020204" pitchFamily="34" charset="0"/>
              </a:rPr>
              <a:t>Kongenitální adrenální hyperplasie (CAH)</a:t>
            </a:r>
            <a:endParaRPr lang="cs-CZ" altLang="cs-CZ">
              <a:solidFill>
                <a:srgbClr val="0070C0"/>
              </a:solidFill>
            </a:endParaRP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FAB0D706-0709-4289-9449-DE8A2756439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95325" y="1989138"/>
            <a:ext cx="10585450" cy="4305300"/>
          </a:xfrm>
        </p:spPr>
        <p:txBody>
          <a:bodyPr/>
          <a:lstStyle/>
          <a:p>
            <a:pPr eaLnBrk="1" hangingPunct="1"/>
            <a:r>
              <a:rPr lang="cs-CZ" altLang="cs-CZ">
                <a:solidFill>
                  <a:srgbClr val="0070C0"/>
                </a:solidFill>
                <a:latin typeface="Arial" panose="020B0604020202020204" pitchFamily="34" charset="0"/>
              </a:rPr>
              <a:t>Terapie:</a:t>
            </a:r>
          </a:p>
          <a:p>
            <a:pPr lvl="1" eaLnBrk="1" hangingPunct="1"/>
            <a:r>
              <a:rPr lang="cs-CZ" altLang="cs-CZ">
                <a:latin typeface="Arial" panose="020B0604020202020204" pitchFamily="34" charset="0"/>
              </a:rPr>
              <a:t>hormonální + operační.</a:t>
            </a:r>
          </a:p>
          <a:p>
            <a:pPr eaLnBrk="1" hangingPunct="1"/>
            <a:r>
              <a:rPr lang="cs-CZ" altLang="cs-CZ">
                <a:solidFill>
                  <a:srgbClr val="0070C0"/>
                </a:solidFill>
                <a:latin typeface="Arial" panose="020B0604020202020204" pitchFamily="34" charset="0"/>
              </a:rPr>
              <a:t>Operační úprava</a:t>
            </a:r>
          </a:p>
          <a:p>
            <a:pPr lvl="1" eaLnBrk="1" hangingPunct="1"/>
            <a:r>
              <a:rPr lang="cs-CZ" altLang="cs-CZ">
                <a:latin typeface="Arial" panose="020B0604020202020204" pitchFamily="34" charset="0"/>
              </a:rPr>
              <a:t>závislá na stupni malformace</a:t>
            </a:r>
          </a:p>
          <a:p>
            <a:pPr lvl="1" eaLnBrk="1" hangingPunct="1"/>
            <a:r>
              <a:rPr lang="cs-CZ" altLang="cs-CZ">
                <a:latin typeface="Arial" panose="020B0604020202020204" pitchFamily="34" charset="0"/>
              </a:rPr>
              <a:t>probíhá ve 2 fázích</a:t>
            </a:r>
          </a:p>
          <a:p>
            <a:pPr lvl="2" eaLnBrk="1" hangingPunct="1"/>
            <a:r>
              <a:rPr lang="cs-CZ" altLang="cs-CZ">
                <a:latin typeface="Arial" panose="020B0604020202020204" pitchFamily="34" charset="0"/>
              </a:rPr>
              <a:t>v raném dětství úprava odlišnosti genitálu</a:t>
            </a:r>
          </a:p>
          <a:p>
            <a:pPr lvl="2" eaLnBrk="1" hangingPunct="1"/>
            <a:r>
              <a:rPr lang="cs-CZ" altLang="cs-CZ">
                <a:latin typeface="Arial" panose="020B0604020202020204" pitchFamily="34" charset="0"/>
              </a:rPr>
              <a:t>v dospělosti úprava umožňující pohlavní život ženy</a:t>
            </a:r>
            <a:endParaRPr lang="cs-CZ" altLang="cs-CZ"/>
          </a:p>
        </p:txBody>
      </p:sp>
      <p:pic>
        <p:nvPicPr>
          <p:cNvPr id="32772" name="Obrázek 1">
            <a:extLst>
              <a:ext uri="{FF2B5EF4-FFF2-40B4-BE49-F238E27FC236}">
                <a16:creationId xmlns:a16="http://schemas.microsoft.com/office/drawing/2014/main" id="{24CAEBC7-CCB5-4710-861B-168F957E0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115888"/>
            <a:ext cx="1273175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Obrázek 2">
            <a:extLst>
              <a:ext uri="{FF2B5EF4-FFF2-40B4-BE49-F238E27FC236}">
                <a16:creationId xmlns:a16="http://schemas.microsoft.com/office/drawing/2014/main" id="{5F5AC22E-6753-47D9-8337-C90CD26C87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463" y="231775"/>
            <a:ext cx="14446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82BE1011-05D6-4882-8A6B-B71FF945428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465263" y="188913"/>
            <a:ext cx="9023350" cy="1431925"/>
          </a:xfrm>
        </p:spPr>
        <p:txBody>
          <a:bodyPr/>
          <a:lstStyle/>
          <a:p>
            <a:pPr eaLnBrk="1" hangingPunct="1"/>
            <a:r>
              <a:rPr lang="cs-CZ" altLang="cs-CZ" sz="3600">
                <a:solidFill>
                  <a:srgbClr val="0070C0"/>
                </a:solidFill>
                <a:latin typeface="Arial" panose="020B0604020202020204" pitchFamily="34" charset="0"/>
              </a:rPr>
              <a:t>Pseudohermaphroditismus masculinus</a:t>
            </a:r>
            <a:endParaRPr lang="cs-CZ" altLang="cs-CZ" sz="3600">
              <a:solidFill>
                <a:srgbClr val="0070C0"/>
              </a:solidFill>
            </a:endParaRP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74BE90D0-1D66-4423-AEBC-9988B95CC16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343025" y="2205038"/>
            <a:ext cx="9324975" cy="3673475"/>
          </a:xfrm>
        </p:spPr>
        <p:txBody>
          <a:bodyPr/>
          <a:lstStyle/>
          <a:p>
            <a:pPr eaLnBrk="1" hangingPunct="1"/>
            <a:r>
              <a:rPr lang="cs-CZ" altLang="cs-CZ">
                <a:solidFill>
                  <a:srgbClr val="0070C0"/>
                </a:solidFill>
                <a:latin typeface="Arial" panose="020B0604020202020204" pitchFamily="34" charset="0"/>
              </a:rPr>
              <a:t>Karyotyp: </a:t>
            </a:r>
            <a:r>
              <a:rPr lang="cs-CZ" altLang="cs-CZ">
                <a:latin typeface="Arial" panose="020B0604020202020204" pitchFamily="34" charset="0"/>
              </a:rPr>
              <a:t>46 XY</a:t>
            </a:r>
          </a:p>
          <a:p>
            <a:pPr eaLnBrk="1" hangingPunct="1"/>
            <a:r>
              <a:rPr lang="cs-CZ" altLang="cs-CZ">
                <a:solidFill>
                  <a:srgbClr val="0070C0"/>
                </a:solidFill>
                <a:latin typeface="Arial" panose="020B0604020202020204" pitchFamily="34" charset="0"/>
              </a:rPr>
              <a:t>Gonády:</a:t>
            </a:r>
            <a:r>
              <a:rPr lang="cs-CZ" altLang="cs-CZ">
                <a:latin typeface="Arial" panose="020B0604020202020204" pitchFamily="34" charset="0"/>
              </a:rPr>
              <a:t> testes </a:t>
            </a:r>
          </a:p>
          <a:p>
            <a:pPr eaLnBrk="1" hangingPunct="1"/>
            <a:r>
              <a:rPr lang="cs-CZ" altLang="cs-CZ">
                <a:solidFill>
                  <a:srgbClr val="0070C0"/>
                </a:solidFill>
                <a:latin typeface="Arial" panose="020B0604020202020204" pitchFamily="34" charset="0"/>
              </a:rPr>
              <a:t>Příčina vzniku:</a:t>
            </a:r>
          </a:p>
          <a:p>
            <a:pPr lvl="1" eaLnBrk="1" hangingPunct="1"/>
            <a:r>
              <a:rPr lang="cs-CZ" altLang="cs-CZ">
                <a:latin typeface="Arial" panose="020B0604020202020204" pitchFamily="34" charset="0"/>
              </a:rPr>
              <a:t>necitlivost organizmu na androgeny</a:t>
            </a:r>
          </a:p>
          <a:p>
            <a:pPr lvl="1" eaLnBrk="1" hangingPunct="1"/>
            <a:r>
              <a:rPr lang="cs-CZ" altLang="cs-CZ">
                <a:latin typeface="Arial" panose="020B0604020202020204" pitchFamily="34" charset="0"/>
              </a:rPr>
              <a:t>porucha vývoje varlat</a:t>
            </a:r>
          </a:p>
        </p:txBody>
      </p:sp>
      <p:pic>
        <p:nvPicPr>
          <p:cNvPr id="35844" name="Obrázek 1">
            <a:extLst>
              <a:ext uri="{FF2B5EF4-FFF2-40B4-BE49-F238E27FC236}">
                <a16:creationId xmlns:a16="http://schemas.microsoft.com/office/drawing/2014/main" id="{570EF140-B2F9-42B8-965B-4AA0A34A5D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93663"/>
            <a:ext cx="12731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Obrázek 2">
            <a:extLst>
              <a:ext uri="{FF2B5EF4-FFF2-40B4-BE49-F238E27FC236}">
                <a16:creationId xmlns:a16="http://schemas.microsoft.com/office/drawing/2014/main" id="{AAE083E7-1EBB-41CD-91C2-3D934150C1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613" y="123825"/>
            <a:ext cx="14446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BCEFC060-68C3-4EF2-99D4-3C98998DAB9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228600"/>
            <a:ext cx="8534400" cy="1905000"/>
          </a:xfrm>
        </p:spPr>
        <p:txBody>
          <a:bodyPr/>
          <a:lstStyle/>
          <a:p>
            <a:pPr eaLnBrk="1" hangingPunct="1"/>
            <a:r>
              <a:rPr lang="cs-CZ" altLang="cs-CZ" sz="2800">
                <a:solidFill>
                  <a:srgbClr val="0070C0"/>
                </a:solidFill>
                <a:latin typeface="Arial" panose="020B0604020202020204" pitchFamily="34" charset="0"/>
              </a:rPr>
              <a:t>Pseudohermaphroditismus masculinus androgenrezistentní  </a:t>
            </a:r>
            <a:br>
              <a:rPr lang="cs-CZ" altLang="cs-CZ" sz="2800">
                <a:solidFill>
                  <a:schemeClr val="accent1"/>
                </a:solidFill>
                <a:latin typeface="Arial" panose="020B0604020202020204" pitchFamily="34" charset="0"/>
              </a:rPr>
            </a:br>
            <a:r>
              <a:rPr lang="cs-CZ" altLang="cs-CZ" sz="3200">
                <a:solidFill>
                  <a:srgbClr val="0070C0"/>
                </a:solidFill>
                <a:latin typeface="Arial" panose="020B0604020202020204" pitchFamily="34" charset="0"/>
              </a:rPr>
              <a:t>Syndrom testikulární feminizace</a:t>
            </a:r>
            <a:endParaRPr lang="cs-CZ" altLang="cs-CZ">
              <a:solidFill>
                <a:srgbClr val="0070C0"/>
              </a:solidFill>
            </a:endParaRP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25967ED0-41B9-4F2C-AB02-03008567A90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911225" y="2438400"/>
            <a:ext cx="11017250" cy="3870325"/>
          </a:xfrm>
        </p:spPr>
        <p:txBody>
          <a:bodyPr/>
          <a:lstStyle/>
          <a:p>
            <a:pPr eaLnBrk="1" hangingPunct="1"/>
            <a:r>
              <a:rPr lang="cs-CZ" altLang="cs-CZ" sz="2800">
                <a:latin typeface="Arial" panose="020B0604020202020204" pitchFamily="34" charset="0"/>
              </a:rPr>
              <a:t>heredita vázaná na X chromozom</a:t>
            </a:r>
          </a:p>
          <a:p>
            <a:pPr eaLnBrk="1" hangingPunct="1"/>
            <a:r>
              <a:rPr lang="cs-CZ" altLang="cs-CZ" sz="2800">
                <a:latin typeface="Arial" panose="020B0604020202020204" pitchFamily="34" charset="0"/>
              </a:rPr>
              <a:t>receptor pro androgeny chybí nebo  je afunkční</a:t>
            </a:r>
          </a:p>
          <a:p>
            <a:pPr eaLnBrk="1" hangingPunct="1"/>
            <a:r>
              <a:rPr lang="cs-CZ" altLang="cs-CZ" sz="2800">
                <a:latin typeface="Arial" panose="020B0604020202020204" pitchFamily="34" charset="0"/>
              </a:rPr>
              <a:t>neuroregulační pohlaví mužské</a:t>
            </a:r>
          </a:p>
          <a:p>
            <a:pPr eaLnBrk="1" hangingPunct="1"/>
            <a:r>
              <a:rPr lang="cs-CZ" altLang="cs-CZ" sz="2800">
                <a:latin typeface="Arial" panose="020B0604020202020204" pitchFamily="34" charset="0"/>
              </a:rPr>
              <a:t>gonády mají charakter varlat</a:t>
            </a:r>
          </a:p>
          <a:p>
            <a:pPr eaLnBrk="1" hangingPunct="1"/>
            <a:r>
              <a:rPr lang="cs-CZ" altLang="cs-CZ" sz="2800">
                <a:latin typeface="Arial" panose="020B0604020202020204" pitchFamily="34" charset="0"/>
              </a:rPr>
              <a:t>ve fenotypu se uplatní pouze estrogeny - sporé pubické i axilární ochlupení, zevní genitál ženský</a:t>
            </a:r>
          </a:p>
          <a:p>
            <a:pPr eaLnBrk="1" hangingPunct="1"/>
            <a:r>
              <a:rPr lang="cs-CZ" altLang="cs-CZ" sz="2800">
                <a:latin typeface="Arial" panose="020B0604020202020204" pitchFamily="34" charset="0"/>
              </a:rPr>
              <a:t>v embryonálním období varlata produkují AMH - chybí děloha, vejcovody, pochva je rudimentární</a:t>
            </a:r>
          </a:p>
        </p:txBody>
      </p:sp>
      <p:pic>
        <p:nvPicPr>
          <p:cNvPr id="36868" name="Obrázek 1">
            <a:extLst>
              <a:ext uri="{FF2B5EF4-FFF2-40B4-BE49-F238E27FC236}">
                <a16:creationId xmlns:a16="http://schemas.microsoft.com/office/drawing/2014/main" id="{E3647244-56BB-4235-BB2B-8A57FBD9BA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228600"/>
            <a:ext cx="12731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Obrázek 2">
            <a:extLst>
              <a:ext uri="{FF2B5EF4-FFF2-40B4-BE49-F238E27FC236}">
                <a16:creationId xmlns:a16="http://schemas.microsoft.com/office/drawing/2014/main" id="{802BF51E-82EB-4D88-9494-3E17935B48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450" y="207963"/>
            <a:ext cx="1444625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>
            <a:extLst>
              <a:ext uri="{FF2B5EF4-FFF2-40B4-BE49-F238E27FC236}">
                <a16:creationId xmlns:a16="http://schemas.microsoft.com/office/drawing/2014/main" id="{355A3101-47A6-4F2A-9621-35004876098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95325" y="2971800"/>
            <a:ext cx="11161713" cy="3352800"/>
          </a:xfrm>
        </p:spPr>
        <p:txBody>
          <a:bodyPr/>
          <a:lstStyle/>
          <a:p>
            <a:pPr eaLnBrk="1" hangingPunct="1"/>
            <a:r>
              <a:rPr lang="cs-CZ" altLang="cs-CZ">
                <a:solidFill>
                  <a:schemeClr val="tx2"/>
                </a:solidFill>
                <a:latin typeface="Arial" panose="020B0604020202020204" pitchFamily="34" charset="0"/>
              </a:rPr>
              <a:t>Terapie:</a:t>
            </a:r>
          </a:p>
          <a:p>
            <a:pPr lvl="1" eaLnBrk="1" hangingPunct="1"/>
            <a:r>
              <a:rPr lang="cs-CZ" altLang="cs-CZ">
                <a:latin typeface="Arial" panose="020B0604020202020204" pitchFamily="34" charset="0"/>
              </a:rPr>
              <a:t>odstranění gonád</a:t>
            </a:r>
            <a:br>
              <a:rPr lang="cs-CZ" altLang="cs-CZ">
                <a:latin typeface="Arial" panose="020B0604020202020204" pitchFamily="34" charset="0"/>
              </a:rPr>
            </a:br>
            <a:r>
              <a:rPr lang="cs-CZ" altLang="cs-CZ" sz="2400">
                <a:latin typeface="Arial" panose="020B0604020202020204" pitchFamily="34" charset="0"/>
              </a:rPr>
              <a:t>( gonády nutno považovat za dysgenetická varlata s rizikem vzniku dysgerminomu)</a:t>
            </a:r>
          </a:p>
          <a:p>
            <a:pPr lvl="1" eaLnBrk="1" hangingPunct="1"/>
            <a:r>
              <a:rPr lang="cs-CZ" altLang="cs-CZ">
                <a:latin typeface="Arial" panose="020B0604020202020204" pitchFamily="34" charset="0"/>
              </a:rPr>
              <a:t>substituční terapie estrogeny</a:t>
            </a:r>
          </a:p>
          <a:p>
            <a:pPr lvl="1" eaLnBrk="1" hangingPunct="1"/>
            <a:r>
              <a:rPr lang="cs-CZ" altLang="cs-CZ">
                <a:latin typeface="Arial" panose="020B0604020202020204" pitchFamily="34" charset="0"/>
              </a:rPr>
              <a:t>neoplastika pochvy</a:t>
            </a:r>
          </a:p>
        </p:txBody>
      </p:sp>
      <p:sp>
        <p:nvSpPr>
          <p:cNvPr id="37891" name="Rectangle 4">
            <a:extLst>
              <a:ext uri="{FF2B5EF4-FFF2-40B4-BE49-F238E27FC236}">
                <a16:creationId xmlns:a16="http://schemas.microsoft.com/office/drawing/2014/main" id="{E3E67220-DDD8-4DCA-9900-0A532B3A872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457200"/>
            <a:ext cx="8534400" cy="1905000"/>
          </a:xfrm>
        </p:spPr>
        <p:txBody>
          <a:bodyPr/>
          <a:lstStyle/>
          <a:p>
            <a:pPr eaLnBrk="1" hangingPunct="1"/>
            <a:r>
              <a:rPr lang="cs-CZ" altLang="cs-CZ" sz="2800">
                <a:solidFill>
                  <a:srgbClr val="0070C0"/>
                </a:solidFill>
                <a:latin typeface="Arial" panose="020B0604020202020204" pitchFamily="34" charset="0"/>
              </a:rPr>
              <a:t>Pseudohermaphroditismus masculinus androgenrezistentní  </a:t>
            </a:r>
            <a:br>
              <a:rPr lang="cs-CZ" altLang="cs-CZ" sz="3200">
                <a:solidFill>
                  <a:srgbClr val="0070C0"/>
                </a:solidFill>
                <a:latin typeface="Arial" panose="020B0604020202020204" pitchFamily="34" charset="0"/>
              </a:rPr>
            </a:br>
            <a:r>
              <a:rPr lang="cs-CZ" altLang="cs-CZ" sz="3200">
                <a:solidFill>
                  <a:srgbClr val="0070C0"/>
                </a:solidFill>
                <a:latin typeface="Arial" panose="020B0604020202020204" pitchFamily="34" charset="0"/>
              </a:rPr>
              <a:t>Syndrom testikulární feminizace</a:t>
            </a:r>
            <a:endParaRPr lang="cs-CZ" altLang="cs-CZ" sz="3200">
              <a:solidFill>
                <a:srgbClr val="0070C0"/>
              </a:solidFill>
            </a:endParaRPr>
          </a:p>
        </p:txBody>
      </p:sp>
      <p:pic>
        <p:nvPicPr>
          <p:cNvPr id="37892" name="Obrázek 1">
            <a:extLst>
              <a:ext uri="{FF2B5EF4-FFF2-40B4-BE49-F238E27FC236}">
                <a16:creationId xmlns:a16="http://schemas.microsoft.com/office/drawing/2014/main" id="{A2B0C777-F513-4E2A-96B1-E652815F42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115888"/>
            <a:ext cx="1273175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Obrázek 2">
            <a:extLst>
              <a:ext uri="{FF2B5EF4-FFF2-40B4-BE49-F238E27FC236}">
                <a16:creationId xmlns:a16="http://schemas.microsoft.com/office/drawing/2014/main" id="{2C834258-72E9-48B3-A170-766F62AA9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8763" y="115888"/>
            <a:ext cx="14446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A52A2088-7AF2-4EC1-8645-0DF4758C5E2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533400"/>
            <a:ext cx="8458200" cy="1676400"/>
          </a:xfrm>
        </p:spPr>
        <p:txBody>
          <a:bodyPr/>
          <a:lstStyle/>
          <a:p>
            <a:pPr eaLnBrk="1" hangingPunct="1"/>
            <a:r>
              <a:rPr lang="cs-CZ" altLang="cs-CZ" i="1">
                <a:solidFill>
                  <a:srgbClr val="0070C0"/>
                </a:solidFill>
              </a:rPr>
              <a:t>III. Poruchy vývoje Müllerových vývodů</a:t>
            </a:r>
            <a:endParaRPr lang="cs-CZ" altLang="cs-CZ">
              <a:solidFill>
                <a:srgbClr val="0070C0"/>
              </a:solidFill>
            </a:endParaRP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FE982E06-B539-4DEC-B1B4-4A87865C08A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200150" y="2833688"/>
            <a:ext cx="9467850" cy="31877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/>
              <a:t>  </a:t>
            </a:r>
            <a:r>
              <a:rPr lang="cs-CZ" altLang="cs-CZ">
                <a:solidFill>
                  <a:schemeClr val="tx2"/>
                </a:solidFill>
              </a:rPr>
              <a:t>Gyanatresie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>
                <a:solidFill>
                  <a:schemeClr val="tx2"/>
                </a:solidFill>
              </a:rPr>
              <a:t>  Aplasie derivárů Müllerových vývodů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>
                <a:solidFill>
                  <a:schemeClr val="tx2"/>
                </a:solidFill>
              </a:rPr>
              <a:t>  Duplicity vnitřních rodidel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>
                <a:solidFill>
                  <a:schemeClr val="tx2"/>
                </a:solidFill>
              </a:rPr>
              <a:t>  Kombinované vady</a:t>
            </a:r>
          </a:p>
        </p:txBody>
      </p:sp>
      <p:pic>
        <p:nvPicPr>
          <p:cNvPr id="41988" name="Obrázek 1">
            <a:extLst>
              <a:ext uri="{FF2B5EF4-FFF2-40B4-BE49-F238E27FC236}">
                <a16:creationId xmlns:a16="http://schemas.microsoft.com/office/drawing/2014/main" id="{B59AD5F9-AD40-4722-8C24-3DA007D923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15888"/>
            <a:ext cx="1274762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Obrázek 2">
            <a:extLst>
              <a:ext uri="{FF2B5EF4-FFF2-40B4-BE49-F238E27FC236}">
                <a16:creationId xmlns:a16="http://schemas.microsoft.com/office/drawing/2014/main" id="{9B2F6CE9-F4F1-494D-ABFF-25CD5D7E73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7175" y="115888"/>
            <a:ext cx="14446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A7237A40-DBC7-42CF-AF01-A60AA17D199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351088" y="188913"/>
            <a:ext cx="7543800" cy="1431925"/>
          </a:xfrm>
        </p:spPr>
        <p:txBody>
          <a:bodyPr/>
          <a:lstStyle/>
          <a:p>
            <a:pPr eaLnBrk="1" hangingPunct="1"/>
            <a:r>
              <a:rPr lang="cs-CZ" altLang="cs-CZ">
                <a:solidFill>
                  <a:srgbClr val="0070C0"/>
                </a:solidFill>
              </a:rPr>
              <a:t>Gynatresie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74F95DB4-E5EF-43D0-98C8-1BD52311932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620838"/>
            <a:ext cx="10874375" cy="4876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>
                <a:solidFill>
                  <a:srgbClr val="0070C0"/>
                </a:solidFill>
              </a:rPr>
              <a:t>Atresia</a:t>
            </a:r>
            <a:r>
              <a:rPr lang="cs-CZ" altLang="cs-CZ" b="1">
                <a:solidFill>
                  <a:srgbClr val="0070C0"/>
                </a:solidFill>
              </a:rPr>
              <a:t> </a:t>
            </a:r>
            <a:r>
              <a:rPr lang="cs-CZ" altLang="cs-CZ">
                <a:solidFill>
                  <a:srgbClr val="0070C0"/>
                </a:solidFill>
              </a:rPr>
              <a:t>hymenalis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/>
              <a:t>  - v pubertě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/>
              <a:t>  - vznik hematokolpos, hematometry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/>
              <a:t>  - dif. dg.: tumory malé pánve,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/>
              <a:t>    gravidita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/>
              <a:t>  </a:t>
            </a:r>
            <a:r>
              <a:rPr lang="cs-CZ" altLang="cs-CZ">
                <a:solidFill>
                  <a:srgbClr val="0070C0"/>
                </a:solidFill>
              </a:rPr>
              <a:t>Terapie:</a:t>
            </a:r>
            <a:r>
              <a:rPr lang="cs-CZ" altLang="cs-CZ"/>
              <a:t> discize hymenu  ve stádiu hematokolpos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>
                <a:solidFill>
                  <a:srgbClr val="0070C0"/>
                </a:solidFill>
              </a:rPr>
              <a:t>Atresia retrohymenalis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b="1" u="sng"/>
          </a:p>
        </p:txBody>
      </p:sp>
      <p:pic>
        <p:nvPicPr>
          <p:cNvPr id="43012" name="Picture 4" descr="OBR4_2">
            <a:extLst>
              <a:ext uri="{FF2B5EF4-FFF2-40B4-BE49-F238E27FC236}">
                <a16:creationId xmlns:a16="http://schemas.microsoft.com/office/drawing/2014/main" id="{BA49350F-1978-4782-BF8C-8EF3D02BA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5613" y="2530475"/>
            <a:ext cx="2195512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Obrázek 1">
            <a:extLst>
              <a:ext uri="{FF2B5EF4-FFF2-40B4-BE49-F238E27FC236}">
                <a16:creationId xmlns:a16="http://schemas.microsoft.com/office/drawing/2014/main" id="{7445021B-06B9-4BAC-B30F-F4E7BCEA2E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171450"/>
            <a:ext cx="1274762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Obrázek 2">
            <a:extLst>
              <a:ext uri="{FF2B5EF4-FFF2-40B4-BE49-F238E27FC236}">
                <a16:creationId xmlns:a16="http://schemas.microsoft.com/office/drawing/2014/main" id="{79902EA8-6AF3-42BD-9BA9-303A4EE1D1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1975" y="169863"/>
            <a:ext cx="1446213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62EA8E38-732B-4298-88C2-37BA3DB6BCA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424113" y="334963"/>
            <a:ext cx="7543800" cy="1431925"/>
          </a:xfrm>
        </p:spPr>
        <p:txBody>
          <a:bodyPr/>
          <a:lstStyle/>
          <a:p>
            <a:pPr eaLnBrk="1" hangingPunct="1"/>
            <a:r>
              <a:rPr lang="cs-CZ" altLang="cs-CZ">
                <a:solidFill>
                  <a:schemeClr val="accent1"/>
                </a:solidFill>
              </a:rPr>
              <a:t>Embryonální vývoj</a:t>
            </a:r>
          </a:p>
        </p:txBody>
      </p:sp>
      <p:pic>
        <p:nvPicPr>
          <p:cNvPr id="17411" name="Obrázek 1">
            <a:extLst>
              <a:ext uri="{FF2B5EF4-FFF2-40B4-BE49-F238E27FC236}">
                <a16:creationId xmlns:a16="http://schemas.microsoft.com/office/drawing/2014/main" id="{BD713DC3-096A-4BE8-9AEE-14407FAE4D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212725"/>
            <a:ext cx="12731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Obrázek 2">
            <a:extLst>
              <a:ext uri="{FF2B5EF4-FFF2-40B4-BE49-F238E27FC236}">
                <a16:creationId xmlns:a16="http://schemas.microsoft.com/office/drawing/2014/main" id="{801F736C-9493-47AE-BA6A-43DE7C8024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075" y="123825"/>
            <a:ext cx="14446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Obrázek 1">
            <a:extLst>
              <a:ext uri="{FF2B5EF4-FFF2-40B4-BE49-F238E27FC236}">
                <a16:creationId xmlns:a16="http://schemas.microsoft.com/office/drawing/2014/main" id="{59C2C751-C7C7-45B4-A115-5029D46A1A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738" y="1773238"/>
            <a:ext cx="668655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8515FB68-302D-4BBF-A6AD-18545D3A5C5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640013" y="260350"/>
            <a:ext cx="7543800" cy="1431925"/>
          </a:xfrm>
        </p:spPr>
        <p:txBody>
          <a:bodyPr/>
          <a:lstStyle/>
          <a:p>
            <a:pPr eaLnBrk="1" hangingPunct="1"/>
            <a:r>
              <a:rPr lang="cs-CZ" altLang="cs-CZ">
                <a:solidFill>
                  <a:srgbClr val="0070C0"/>
                </a:solidFill>
              </a:rPr>
              <a:t>Gynatresie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36B8D933-5FBF-42FB-9BAF-96377E5E971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23888" y="1981200"/>
            <a:ext cx="11017250" cy="4114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>
                <a:solidFill>
                  <a:srgbClr val="0070C0"/>
                </a:solidFill>
              </a:rPr>
              <a:t>Transverzální septum vaginy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/>
              <a:t>  - haematokolpos partialis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>
                <a:solidFill>
                  <a:srgbClr val="0070C0"/>
                </a:solidFill>
              </a:rPr>
              <a:t>Atresia canalis cervicis uteri</a:t>
            </a:r>
            <a:endParaRPr lang="cs-CZ" altLang="cs-CZ" b="1">
              <a:solidFill>
                <a:srgbClr val="0070C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/>
              <a:t>   - haematometra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>
                <a:solidFill>
                  <a:schemeClr val="tx2"/>
                </a:solidFill>
              </a:rPr>
              <a:t>   </a:t>
            </a:r>
            <a:r>
              <a:rPr lang="cs-CZ" altLang="cs-CZ">
                <a:solidFill>
                  <a:srgbClr val="0070C0"/>
                </a:solidFill>
              </a:rPr>
              <a:t>Terapie:</a:t>
            </a:r>
            <a:r>
              <a:rPr lang="cs-CZ" altLang="cs-CZ"/>
              <a:t> sondáž a dilatace hrdla</a:t>
            </a:r>
          </a:p>
        </p:txBody>
      </p:sp>
      <p:pic>
        <p:nvPicPr>
          <p:cNvPr id="44036" name="Picture 4" descr="OBR4_2">
            <a:extLst>
              <a:ext uri="{FF2B5EF4-FFF2-40B4-BE49-F238E27FC236}">
                <a16:creationId xmlns:a16="http://schemas.microsoft.com/office/drawing/2014/main" id="{EFD60D1E-968E-43B3-9B34-6950655FF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133600"/>
            <a:ext cx="21748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Obrázek 1">
            <a:extLst>
              <a:ext uri="{FF2B5EF4-FFF2-40B4-BE49-F238E27FC236}">
                <a16:creationId xmlns:a16="http://schemas.microsoft.com/office/drawing/2014/main" id="{8D632341-CE77-4670-A531-0844C781C5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115888"/>
            <a:ext cx="1273175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Obrázek 2">
            <a:extLst>
              <a:ext uri="{FF2B5EF4-FFF2-40B4-BE49-F238E27FC236}">
                <a16:creationId xmlns:a16="http://schemas.microsoft.com/office/drawing/2014/main" id="{B3B21D6F-F89C-4D8A-8C99-A1D9AB47D4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075" y="193675"/>
            <a:ext cx="1444625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664638CE-B77D-4054-8803-7961AD0DD08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457450" y="188913"/>
            <a:ext cx="7543800" cy="1431925"/>
          </a:xfrm>
        </p:spPr>
        <p:txBody>
          <a:bodyPr/>
          <a:lstStyle/>
          <a:p>
            <a:pPr eaLnBrk="1" hangingPunct="1"/>
            <a:r>
              <a:rPr lang="cs-CZ" altLang="cs-CZ">
                <a:solidFill>
                  <a:srgbClr val="0070C0"/>
                </a:solidFill>
              </a:rPr>
              <a:t>Hematokolpos v UZ obraze</a:t>
            </a:r>
          </a:p>
        </p:txBody>
      </p:sp>
      <p:pic>
        <p:nvPicPr>
          <p:cNvPr id="45059" name="Picture 4" descr="1">
            <a:extLst>
              <a:ext uri="{FF2B5EF4-FFF2-40B4-BE49-F238E27FC236}">
                <a16:creationId xmlns:a16="http://schemas.microsoft.com/office/drawing/2014/main" id="{69CA3B0E-9BCE-4F62-BC19-43B0766FE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8" y="1714500"/>
            <a:ext cx="7834312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Obrázek 1">
            <a:extLst>
              <a:ext uri="{FF2B5EF4-FFF2-40B4-BE49-F238E27FC236}">
                <a16:creationId xmlns:a16="http://schemas.microsoft.com/office/drawing/2014/main" id="{608A42EA-69B3-46D8-ADF7-B54F76657A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63513"/>
            <a:ext cx="1274762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Obrázek 2">
            <a:extLst>
              <a:ext uri="{FF2B5EF4-FFF2-40B4-BE49-F238E27FC236}">
                <a16:creationId xmlns:a16="http://schemas.microsoft.com/office/drawing/2014/main" id="{FC93911F-1220-4FB9-AB06-6FEB35C3B0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613" y="188913"/>
            <a:ext cx="14446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5E552DAB-3FEC-4EDC-B2DD-D64A77A33C8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271588" y="34925"/>
            <a:ext cx="8851900" cy="1600200"/>
          </a:xfrm>
        </p:spPr>
        <p:txBody>
          <a:bodyPr/>
          <a:lstStyle/>
          <a:p>
            <a:pPr eaLnBrk="1" hangingPunct="1"/>
            <a:r>
              <a:rPr lang="cs-CZ" altLang="cs-CZ" sz="4000">
                <a:solidFill>
                  <a:srgbClr val="0070C0"/>
                </a:solidFill>
              </a:rPr>
              <a:t>Aplazie derivátů Müllerových vývodů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2F2D1303-4DDD-4FFF-8F8E-FC5FBA2DAE5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79425" y="1600200"/>
            <a:ext cx="11161713" cy="5068888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cs-CZ" dirty="0">
                <a:solidFill>
                  <a:schemeClr val="tx2"/>
                </a:solidFill>
              </a:rPr>
              <a:t> </a:t>
            </a:r>
            <a:r>
              <a:rPr lang="cs-CZ" dirty="0">
                <a:solidFill>
                  <a:srgbClr val="C00000"/>
                </a:solidFill>
              </a:rPr>
              <a:t>Syndrom </a:t>
            </a:r>
            <a:r>
              <a:rPr lang="cs-CZ" b="1" dirty="0" err="1">
                <a:solidFill>
                  <a:srgbClr val="C00000"/>
                </a:solidFill>
              </a:rPr>
              <a:t>Rokitansky</a:t>
            </a:r>
            <a:r>
              <a:rPr lang="cs-CZ" dirty="0">
                <a:solidFill>
                  <a:srgbClr val="C00000"/>
                </a:solidFill>
              </a:rPr>
              <a:t> - </a:t>
            </a:r>
            <a:r>
              <a:rPr lang="cs-CZ" dirty="0" err="1">
                <a:solidFill>
                  <a:srgbClr val="C00000"/>
                </a:solidFill>
              </a:rPr>
              <a:t>Küster</a:t>
            </a:r>
            <a:r>
              <a:rPr lang="cs-CZ" dirty="0">
                <a:solidFill>
                  <a:srgbClr val="C00000"/>
                </a:solidFill>
              </a:rPr>
              <a:t> – Hauser </a:t>
            </a:r>
            <a:endParaRPr lang="cs-CZ">
              <a:solidFill>
                <a:srgbClr val="C00000"/>
              </a:solidFill>
              <a:cs typeface="Calibri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dirty="0"/>
              <a:t>   </a:t>
            </a:r>
            <a:r>
              <a:rPr lang="cs-CZ" sz="2800" dirty="0"/>
              <a:t>- úplná aplazie dělohy a pochvy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800" dirty="0"/>
              <a:t>   - horní části Müllerových vývodů zpravidla vytvořeny</a:t>
            </a:r>
            <a:endParaRPr lang="cs-CZ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800" dirty="0">
                <a:solidFill>
                  <a:srgbClr val="0070C0"/>
                </a:solidFill>
              </a:rPr>
              <a:t> 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800" dirty="0">
                <a:solidFill>
                  <a:srgbClr val="0070C0"/>
                </a:solidFill>
              </a:rPr>
              <a:t> </a:t>
            </a:r>
            <a:r>
              <a:rPr lang="cs-CZ" sz="2800" dirty="0" err="1">
                <a:solidFill>
                  <a:srgbClr val="0070C0"/>
                </a:solidFill>
              </a:rPr>
              <a:t>Diagostika</a:t>
            </a:r>
            <a:r>
              <a:rPr lang="cs-CZ" sz="2800" dirty="0">
                <a:solidFill>
                  <a:srgbClr val="0070C0"/>
                </a:solidFill>
              </a:rPr>
              <a:t> </a:t>
            </a:r>
            <a:r>
              <a:rPr lang="cs-CZ" sz="2800" dirty="0">
                <a:solidFill>
                  <a:schemeClr val="tx2"/>
                </a:solidFill>
              </a:rPr>
              <a:t>: </a:t>
            </a:r>
            <a:r>
              <a:rPr lang="cs-CZ" dirty="0"/>
              <a:t>primární </a:t>
            </a:r>
            <a:r>
              <a:rPr lang="cs-CZ" dirty="0" err="1"/>
              <a:t>amenorrhoea</a:t>
            </a:r>
            <a:endParaRPr lang="cs-CZ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dirty="0"/>
              <a:t>                    normální ženský fenotyp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dirty="0"/>
              <a:t>                    karyotyp 46 XX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800" dirty="0">
                <a:solidFill>
                  <a:schemeClr val="tx2"/>
                </a:solidFill>
              </a:rPr>
              <a:t>  </a:t>
            </a:r>
            <a:r>
              <a:rPr lang="cs-CZ" sz="2800" dirty="0">
                <a:solidFill>
                  <a:srgbClr val="0070C0"/>
                </a:solidFill>
              </a:rPr>
              <a:t>Terapie :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/>
              <a:t>dilatační metody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dirty="0">
                <a:solidFill>
                  <a:srgbClr val="0070C0"/>
                </a:solidFill>
              </a:rPr>
              <a:t>                </a:t>
            </a:r>
            <a:r>
              <a:rPr lang="cs-CZ" dirty="0" err="1"/>
              <a:t>neoplastika</a:t>
            </a:r>
            <a:r>
              <a:rPr lang="cs-CZ" dirty="0"/>
              <a:t> pochvy dle </a:t>
            </a:r>
            <a:r>
              <a:rPr lang="cs-CZ" dirty="0" err="1"/>
              <a:t>Vecchiettiho</a:t>
            </a:r>
            <a:endParaRPr lang="cs-CZ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dirty="0"/>
              <a:t> 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dirty="0"/>
          </a:p>
        </p:txBody>
      </p:sp>
      <p:pic>
        <p:nvPicPr>
          <p:cNvPr id="46084" name="Obrázek 1">
            <a:extLst>
              <a:ext uri="{FF2B5EF4-FFF2-40B4-BE49-F238E27FC236}">
                <a16:creationId xmlns:a16="http://schemas.microsoft.com/office/drawing/2014/main" id="{E910FF6B-71AF-4E3F-A8F4-6D36677A12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63500"/>
            <a:ext cx="1274763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Obrázek 2">
            <a:extLst>
              <a:ext uri="{FF2B5EF4-FFF2-40B4-BE49-F238E27FC236}">
                <a16:creationId xmlns:a16="http://schemas.microsoft.com/office/drawing/2014/main" id="{96EF91CC-7ABC-4EB6-B565-67C9E2070F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0050" y="138113"/>
            <a:ext cx="1444625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Nadpis 1">
            <a:extLst>
              <a:ext uri="{FF2B5EF4-FFF2-40B4-BE49-F238E27FC236}">
                <a16:creationId xmlns:a16="http://schemas.microsoft.com/office/drawing/2014/main" id="{243E0449-F4F7-4E36-80FA-AF7940020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692150"/>
            <a:ext cx="9355138" cy="1008063"/>
          </a:xfrm>
        </p:spPr>
        <p:txBody>
          <a:bodyPr/>
          <a:lstStyle/>
          <a:p>
            <a:r>
              <a:rPr lang="cs-CZ" altLang="cs-CZ">
                <a:solidFill>
                  <a:srgbClr val="C00000"/>
                </a:solidFill>
              </a:rPr>
              <a:t>Syndrom Küster – Hauser- Rokitansky</a:t>
            </a:r>
            <a:br>
              <a:rPr lang="cs-CZ" altLang="cs-CZ" b="1">
                <a:solidFill>
                  <a:srgbClr val="C00000"/>
                </a:solidFill>
              </a:rPr>
            </a:br>
            <a:endParaRPr lang="cs-CZ" altLang="cs-CZ"/>
          </a:p>
        </p:txBody>
      </p:sp>
      <p:pic>
        <p:nvPicPr>
          <p:cNvPr id="47107" name="Zástupný symbol pro obsah 3">
            <a:extLst>
              <a:ext uri="{FF2B5EF4-FFF2-40B4-BE49-F238E27FC236}">
                <a16:creationId xmlns:a16="http://schemas.microsoft.com/office/drawing/2014/main" id="{A008FF17-A26F-47BE-9869-3039DFEAD7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6113" y="1711325"/>
            <a:ext cx="7923212" cy="4525963"/>
          </a:xfrm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7108" name="Obrázek 1">
            <a:extLst>
              <a:ext uri="{FF2B5EF4-FFF2-40B4-BE49-F238E27FC236}">
                <a16:creationId xmlns:a16="http://schemas.microsoft.com/office/drawing/2014/main" id="{20D25DD5-C073-49DB-AF5B-920CAF5694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98425"/>
            <a:ext cx="12731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Obrázek 2">
            <a:extLst>
              <a:ext uri="{FF2B5EF4-FFF2-40B4-BE49-F238E27FC236}">
                <a16:creationId xmlns:a16="http://schemas.microsoft.com/office/drawing/2014/main" id="{07BE3DCC-14EA-4B6E-9ECC-667205CB51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5288" y="198438"/>
            <a:ext cx="14446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adpis 1">
            <a:extLst>
              <a:ext uri="{FF2B5EF4-FFF2-40B4-BE49-F238E27FC236}">
                <a16:creationId xmlns:a16="http://schemas.microsoft.com/office/drawing/2014/main" id="{0DE3B8A9-0684-4A9A-9A9D-F46B43877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5263" y="303213"/>
            <a:ext cx="8951912" cy="1114425"/>
          </a:xfrm>
        </p:spPr>
        <p:txBody>
          <a:bodyPr/>
          <a:lstStyle/>
          <a:p>
            <a:r>
              <a:rPr lang="cs-CZ" altLang="cs-CZ">
                <a:solidFill>
                  <a:srgbClr val="C00000"/>
                </a:solidFill>
              </a:rPr>
              <a:t>Syndrom Küster - Hauser- Rokitansy</a:t>
            </a:r>
            <a:endParaRPr lang="cs-CZ" alt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4FD3357-23F4-4D6B-B8F7-8C7BA8C12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2205038"/>
            <a:ext cx="7056437" cy="3921125"/>
          </a:xfrm>
        </p:spPr>
        <p:txBody>
          <a:bodyPr/>
          <a:lstStyle/>
          <a:p>
            <a:pPr>
              <a:defRPr/>
            </a:pPr>
            <a:r>
              <a:rPr lang="cs-CZ" dirty="0"/>
              <a:t>Místo a směr tahu fantomu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cs-CZ" dirty="0"/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dirty="0"/>
              <a:t>Vytažení vláken před břišní stěnu</a:t>
            </a:r>
          </a:p>
        </p:txBody>
      </p:sp>
      <p:pic>
        <p:nvPicPr>
          <p:cNvPr id="48132" name="Obrázek 4">
            <a:extLst>
              <a:ext uri="{FF2B5EF4-FFF2-40B4-BE49-F238E27FC236}">
                <a16:creationId xmlns:a16="http://schemas.microsoft.com/office/drawing/2014/main" id="{AF471546-EF88-4A96-A28C-79F8140D04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0" y="1417638"/>
            <a:ext cx="3835400" cy="49641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3" name="Obrázek 1">
            <a:extLst>
              <a:ext uri="{FF2B5EF4-FFF2-40B4-BE49-F238E27FC236}">
                <a16:creationId xmlns:a16="http://schemas.microsoft.com/office/drawing/2014/main" id="{DE107792-062A-4AE1-838D-565E80D98F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158750"/>
            <a:ext cx="12731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Obrázek 3">
            <a:extLst>
              <a:ext uri="{FF2B5EF4-FFF2-40B4-BE49-F238E27FC236}">
                <a16:creationId xmlns:a16="http://schemas.microsoft.com/office/drawing/2014/main" id="{DF51B51C-7752-46A9-BBD9-54D94F4781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5288" y="303213"/>
            <a:ext cx="1444625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77321D0D-247B-4540-931A-51537FE0010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351088" y="34925"/>
            <a:ext cx="7772400" cy="1600200"/>
          </a:xfrm>
        </p:spPr>
        <p:txBody>
          <a:bodyPr/>
          <a:lstStyle/>
          <a:p>
            <a:pPr eaLnBrk="1" hangingPunct="1"/>
            <a:r>
              <a:rPr lang="cs-CZ" altLang="cs-CZ" sz="3600">
                <a:solidFill>
                  <a:srgbClr val="0070C0"/>
                </a:solidFill>
              </a:rPr>
              <a:t>Aplazie derivátů Müllerových vývodů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231E07B3-8B87-4023-AD6B-7B440A34057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766763" y="1600200"/>
            <a:ext cx="10585450" cy="4637088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dirty="0">
                <a:solidFill>
                  <a:schemeClr val="tx2"/>
                </a:solidFill>
              </a:rPr>
              <a:t> </a:t>
            </a:r>
            <a:r>
              <a:rPr lang="cs-CZ" dirty="0">
                <a:solidFill>
                  <a:srgbClr val="0070C0"/>
                </a:solidFill>
              </a:rPr>
              <a:t>Syndrom </a:t>
            </a:r>
            <a:r>
              <a:rPr lang="cs-CZ" dirty="0" err="1">
                <a:solidFill>
                  <a:srgbClr val="0070C0"/>
                </a:solidFill>
              </a:rPr>
              <a:t>Rokitansky</a:t>
            </a:r>
            <a:r>
              <a:rPr lang="cs-CZ" dirty="0">
                <a:solidFill>
                  <a:srgbClr val="0070C0"/>
                </a:solidFill>
              </a:rPr>
              <a:t> - </a:t>
            </a:r>
            <a:r>
              <a:rPr lang="cs-CZ" dirty="0" err="1">
                <a:solidFill>
                  <a:srgbClr val="0070C0"/>
                </a:solidFill>
              </a:rPr>
              <a:t>Küster</a:t>
            </a:r>
            <a:r>
              <a:rPr lang="cs-CZ" dirty="0">
                <a:solidFill>
                  <a:srgbClr val="0070C0"/>
                </a:solidFill>
              </a:rPr>
              <a:t> - Hauser</a:t>
            </a:r>
            <a:endParaRPr lang="cs-CZ" b="1" dirty="0">
              <a:solidFill>
                <a:srgbClr val="0070C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dirty="0"/>
              <a:t>   </a:t>
            </a:r>
            <a:r>
              <a:rPr lang="cs-CZ" sz="2800" dirty="0"/>
              <a:t>- úplná aplazie dělohy a pochvy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800" dirty="0"/>
              <a:t>   - horní části Müllerových vývodů zpravidla</a:t>
            </a:r>
            <a:r>
              <a:rPr lang="cs-CZ" dirty="0"/>
              <a:t>                   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dirty="0"/>
              <a:t>    </a:t>
            </a:r>
            <a:r>
              <a:rPr lang="cs-CZ" sz="2800" dirty="0"/>
              <a:t> vytvořeny</a:t>
            </a:r>
            <a:endParaRPr lang="cs-CZ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800" dirty="0">
                <a:solidFill>
                  <a:srgbClr val="0070C0"/>
                </a:solidFill>
              </a:rPr>
              <a:t>   </a:t>
            </a:r>
            <a:r>
              <a:rPr lang="cs-CZ" sz="2800" dirty="0" err="1">
                <a:solidFill>
                  <a:srgbClr val="0070C0"/>
                </a:solidFill>
              </a:rPr>
              <a:t>Diagostika</a:t>
            </a:r>
            <a:r>
              <a:rPr lang="cs-CZ" sz="2800" dirty="0">
                <a:solidFill>
                  <a:srgbClr val="0070C0"/>
                </a:solidFill>
              </a:rPr>
              <a:t> </a:t>
            </a:r>
            <a:r>
              <a:rPr lang="cs-CZ" sz="2800" dirty="0">
                <a:solidFill>
                  <a:schemeClr val="tx2"/>
                </a:solidFill>
              </a:rPr>
              <a:t>: </a:t>
            </a:r>
            <a:r>
              <a:rPr lang="cs-CZ" dirty="0"/>
              <a:t> primární </a:t>
            </a:r>
            <a:r>
              <a:rPr lang="cs-CZ" dirty="0" err="1"/>
              <a:t>amenorrhoea</a:t>
            </a:r>
            <a:endParaRPr lang="cs-CZ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dirty="0"/>
              <a:t>                      </a:t>
            </a:r>
            <a:r>
              <a:rPr lang="cs-CZ" dirty="0" err="1"/>
              <a:t>norm</a:t>
            </a:r>
            <a:r>
              <a:rPr lang="cs-CZ" dirty="0"/>
              <a:t>. ženský fenotyp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dirty="0"/>
              <a:t>                      karyotyp 46 XX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800" dirty="0">
                <a:solidFill>
                  <a:schemeClr val="tx2"/>
                </a:solidFill>
              </a:rPr>
              <a:t>  </a:t>
            </a:r>
            <a:r>
              <a:rPr lang="cs-CZ" sz="2800" dirty="0">
                <a:solidFill>
                  <a:srgbClr val="0070C0"/>
                </a:solidFill>
              </a:rPr>
              <a:t>Terapie :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/>
              <a:t>neoplastika</a:t>
            </a:r>
            <a:r>
              <a:rPr lang="cs-CZ" dirty="0"/>
              <a:t> pochvy dle </a:t>
            </a:r>
            <a:r>
              <a:rPr lang="cs-CZ" dirty="0" err="1"/>
              <a:t>Vecchiettiho</a:t>
            </a:r>
            <a:endParaRPr lang="cs-CZ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dirty="0"/>
              <a:t> 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dirty="0"/>
          </a:p>
        </p:txBody>
      </p:sp>
      <p:pic>
        <p:nvPicPr>
          <p:cNvPr id="49156" name="Obrázek 1">
            <a:extLst>
              <a:ext uri="{FF2B5EF4-FFF2-40B4-BE49-F238E27FC236}">
                <a16:creationId xmlns:a16="http://schemas.microsoft.com/office/drawing/2014/main" id="{7D6E6715-1067-4D8B-A012-C15B7F29C4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63500"/>
            <a:ext cx="1274763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Obrázek 2">
            <a:extLst>
              <a:ext uri="{FF2B5EF4-FFF2-40B4-BE49-F238E27FC236}">
                <a16:creationId xmlns:a16="http://schemas.microsoft.com/office/drawing/2014/main" id="{FC51F30E-8D5B-4E1D-B202-287CB15803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0050" y="138113"/>
            <a:ext cx="1444625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850A16A0-385D-47D1-B2C5-9E0071B5AE6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08213" y="0"/>
            <a:ext cx="7772400" cy="1524000"/>
          </a:xfrm>
        </p:spPr>
        <p:txBody>
          <a:bodyPr/>
          <a:lstStyle/>
          <a:p>
            <a:pPr eaLnBrk="1" hangingPunct="1"/>
            <a:r>
              <a:rPr lang="cs-CZ" altLang="cs-CZ" sz="3600">
                <a:solidFill>
                  <a:schemeClr val="accent1"/>
                </a:solidFill>
              </a:rPr>
              <a:t>Aplazie derivátů Müllerových vývodů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3CD04B45-45AE-434E-BB27-ACB05A9ECD4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95325" y="1676400"/>
            <a:ext cx="10514013" cy="506571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>
                <a:solidFill>
                  <a:schemeClr val="tx2"/>
                </a:solidFill>
              </a:rPr>
              <a:t> </a:t>
            </a:r>
            <a:r>
              <a:rPr lang="cs-CZ" altLang="cs-CZ">
                <a:solidFill>
                  <a:srgbClr val="0070C0"/>
                </a:solidFill>
              </a:rPr>
              <a:t>Částečná aplasie pochvy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/>
              <a:t>   </a:t>
            </a:r>
            <a:r>
              <a:rPr lang="cs-CZ" altLang="cs-CZ" sz="2800"/>
              <a:t>- většinou distální části z urogenitálního sinu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800"/>
              <a:t>    </a:t>
            </a:r>
            <a:r>
              <a:rPr lang="cs-CZ" altLang="cs-CZ" sz="2800">
                <a:solidFill>
                  <a:srgbClr val="0070C0"/>
                </a:solidFill>
              </a:rPr>
              <a:t>Terapie:</a:t>
            </a:r>
            <a:r>
              <a:rPr lang="cs-CZ" altLang="cs-CZ" sz="2800"/>
              <a:t> evakuace hematokolpos a kolpostomia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>
              <a:solidFill>
                <a:schemeClr val="tx2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>
                <a:solidFill>
                  <a:schemeClr val="tx2"/>
                </a:solidFill>
              </a:rPr>
              <a:t> </a:t>
            </a:r>
            <a:r>
              <a:rPr lang="cs-CZ" altLang="cs-CZ">
                <a:solidFill>
                  <a:srgbClr val="0070C0"/>
                </a:solidFill>
              </a:rPr>
              <a:t>Aplasie pochvy a děložního hrdla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/>
              <a:t>   </a:t>
            </a:r>
            <a:r>
              <a:rPr lang="cs-CZ" altLang="cs-CZ" sz="2800"/>
              <a:t>- nejvzácnější a nejzávažnější porucha</a:t>
            </a:r>
            <a:endParaRPr lang="cs-CZ" altLang="cs-CZ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b="1"/>
              <a:t>   </a:t>
            </a:r>
            <a:r>
              <a:rPr lang="cs-CZ" altLang="cs-CZ">
                <a:solidFill>
                  <a:srgbClr val="0070C0"/>
                </a:solidFill>
              </a:rPr>
              <a:t>Terapie:</a:t>
            </a:r>
            <a:r>
              <a:rPr lang="cs-CZ" altLang="cs-CZ"/>
              <a:t> </a:t>
            </a:r>
            <a:r>
              <a:rPr lang="cs-CZ" altLang="cs-CZ" sz="2800"/>
              <a:t>neoplastika pochvy s pokusem o artef. otevření cystické děložní dutiny, při neúspěchu hysterktomie  </a:t>
            </a:r>
          </a:p>
        </p:txBody>
      </p:sp>
      <p:pic>
        <p:nvPicPr>
          <p:cNvPr id="50180" name="Obrázek 1">
            <a:extLst>
              <a:ext uri="{FF2B5EF4-FFF2-40B4-BE49-F238E27FC236}">
                <a16:creationId xmlns:a16="http://schemas.microsoft.com/office/drawing/2014/main" id="{AC299A1E-DA29-4C21-A5EB-CB1C81E19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128588"/>
            <a:ext cx="12731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Obrázek 2">
            <a:extLst>
              <a:ext uri="{FF2B5EF4-FFF2-40B4-BE49-F238E27FC236}">
                <a16:creationId xmlns:a16="http://schemas.microsoft.com/office/drawing/2014/main" id="{6DEAAE06-7B50-47C8-989C-28AD328179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438" y="141288"/>
            <a:ext cx="1446212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08034D09-A308-4C79-B18D-F5F71A7BBEC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188913"/>
            <a:ext cx="7772400" cy="1368425"/>
          </a:xfrm>
        </p:spPr>
        <p:txBody>
          <a:bodyPr/>
          <a:lstStyle/>
          <a:p>
            <a:pPr eaLnBrk="1" hangingPunct="1"/>
            <a:r>
              <a:rPr lang="cs-CZ" altLang="cs-CZ" sz="3600">
                <a:solidFill>
                  <a:srgbClr val="0070C0"/>
                </a:solidFill>
              </a:rPr>
              <a:t>Poruchy splývání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C5371CB8-5727-4CF6-A4AD-016C2EB2576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982663" y="1447800"/>
            <a:ext cx="10514012" cy="46482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>
                <a:solidFill>
                  <a:schemeClr val="tx2"/>
                </a:solidFill>
              </a:rPr>
              <a:t> </a:t>
            </a:r>
            <a:r>
              <a:rPr lang="cs-CZ" altLang="cs-CZ">
                <a:solidFill>
                  <a:srgbClr val="0070C0"/>
                </a:solidFill>
              </a:rPr>
              <a:t>Úplné zdvojení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/>
              <a:t>   - uterus duplex cum vagina duplice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b="1"/>
              <a:t> </a:t>
            </a:r>
            <a:r>
              <a:rPr lang="cs-CZ" altLang="cs-CZ">
                <a:solidFill>
                  <a:srgbClr val="0070C0"/>
                </a:solidFill>
              </a:rPr>
              <a:t>Parciální duplicity</a:t>
            </a:r>
            <a:endParaRPr lang="cs-CZ" altLang="cs-CZ" u="sng">
              <a:solidFill>
                <a:srgbClr val="0070C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/>
              <a:t>   - uterus subseptus,  septus</a:t>
            </a:r>
            <a:endParaRPr lang="cs-CZ" altLang="cs-CZ" u="sng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/>
              <a:t>     bicornis, bicorporeus, </a:t>
            </a:r>
            <a:r>
              <a:rPr lang="cs-CZ" altLang="cs-CZ" u="sng"/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/>
          </a:p>
        </p:txBody>
      </p:sp>
      <p:pic>
        <p:nvPicPr>
          <p:cNvPr id="51204" name="Picture 5" descr="OBR4_3AB">
            <a:extLst>
              <a:ext uri="{FF2B5EF4-FFF2-40B4-BE49-F238E27FC236}">
                <a16:creationId xmlns:a16="http://schemas.microsoft.com/office/drawing/2014/main" id="{96653D03-A41B-4AC9-B108-CD8C8FBDF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2708275"/>
            <a:ext cx="3025775" cy="24876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5" name="Obrázek 1">
            <a:extLst>
              <a:ext uri="{FF2B5EF4-FFF2-40B4-BE49-F238E27FC236}">
                <a16:creationId xmlns:a16="http://schemas.microsoft.com/office/drawing/2014/main" id="{0EADA182-9F4C-4C73-B38C-D4996056B3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39700"/>
            <a:ext cx="1273175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Obrázek 2">
            <a:extLst>
              <a:ext uri="{FF2B5EF4-FFF2-40B4-BE49-F238E27FC236}">
                <a16:creationId xmlns:a16="http://schemas.microsoft.com/office/drawing/2014/main" id="{F65815F9-03B6-4966-805E-6DBAA4A1C7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0688" y="196850"/>
            <a:ext cx="1444625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6E5A9A07-8E34-4103-96C7-F7D1CFB9B1C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124200" y="304800"/>
            <a:ext cx="7543800" cy="1431925"/>
          </a:xfrm>
        </p:spPr>
        <p:txBody>
          <a:bodyPr/>
          <a:lstStyle/>
          <a:p>
            <a:pPr eaLnBrk="1" hangingPunct="1"/>
            <a:r>
              <a:rPr lang="cs-CZ" altLang="cs-CZ" sz="4000"/>
              <a:t>Typy děloh s nedostatečným spojením Müllerových vývodů</a:t>
            </a:r>
          </a:p>
        </p:txBody>
      </p:sp>
      <p:pic>
        <p:nvPicPr>
          <p:cNvPr id="52227" name="Picture 3" descr="OBR8">
            <a:extLst>
              <a:ext uri="{FF2B5EF4-FFF2-40B4-BE49-F238E27FC236}">
                <a16:creationId xmlns:a16="http://schemas.microsoft.com/office/drawing/2014/main" id="{13FCE03A-758C-4828-9B4D-6C9C0C4FE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43063"/>
            <a:ext cx="83058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Obrázek 1">
            <a:extLst>
              <a:ext uri="{FF2B5EF4-FFF2-40B4-BE49-F238E27FC236}">
                <a16:creationId xmlns:a16="http://schemas.microsoft.com/office/drawing/2014/main" id="{BE8D4FD8-6448-4B9B-AC2B-9013629D02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15888"/>
            <a:ext cx="1274762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Obrázek 2">
            <a:extLst>
              <a:ext uri="{FF2B5EF4-FFF2-40B4-BE49-F238E27FC236}">
                <a16:creationId xmlns:a16="http://schemas.microsoft.com/office/drawing/2014/main" id="{74E37328-8529-4E08-93D7-B3686F4AEE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217488"/>
            <a:ext cx="1444625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AD3E646A-43F6-4C76-B0A8-B3D1F2971DE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08213" y="-100013"/>
            <a:ext cx="7772400" cy="1341438"/>
          </a:xfrm>
        </p:spPr>
        <p:txBody>
          <a:bodyPr/>
          <a:lstStyle/>
          <a:p>
            <a:pPr eaLnBrk="1" hangingPunct="1"/>
            <a:r>
              <a:rPr lang="cs-CZ" altLang="cs-CZ" sz="3600">
                <a:solidFill>
                  <a:schemeClr val="accent1"/>
                </a:solidFill>
              </a:rPr>
              <a:t>Kombinované vady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BC4F0DCD-C0A0-42EE-96BF-A42D09E9535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50863" y="1357313"/>
            <a:ext cx="11377612" cy="5181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800">
                <a:solidFill>
                  <a:srgbClr val="0070C0"/>
                </a:solidFill>
              </a:rPr>
              <a:t>Syndrom inkompletního zdvojení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800"/>
              <a:t>   </a:t>
            </a:r>
            <a:r>
              <a:rPr lang="cs-CZ" altLang="cs-CZ" sz="2400"/>
              <a:t>- porucha vývoje Wolfova vývodu –</a:t>
            </a:r>
            <a:r>
              <a:rPr lang="cs-CZ" altLang="cs-CZ" sz="2800"/>
              <a:t> </a:t>
            </a:r>
            <a:r>
              <a:rPr lang="cs-CZ" altLang="cs-CZ" sz="1800"/>
              <a:t>tedy vodící struktury pro vývoj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1800"/>
              <a:t>           Müllerova vývodu</a:t>
            </a:r>
            <a:endParaRPr lang="cs-CZ" altLang="cs-CZ" sz="280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400"/>
              <a:t>   - jednostranná aplázie ledviny na postižené straně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400"/>
              <a:t>   - atrezie genitálu na postižené straně – atrezie pochvy,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400"/>
              <a:t>     atrezie hrdla, rudimentární roh děložní (Vunderlichův syndrom)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280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400">
                <a:solidFill>
                  <a:srgbClr val="0070C0"/>
                </a:solidFill>
              </a:rPr>
              <a:t>Diagnostika:</a:t>
            </a:r>
            <a:r>
              <a:rPr lang="cs-CZ" altLang="cs-CZ" sz="2800" b="1">
                <a:solidFill>
                  <a:srgbClr val="0070C0"/>
                </a:solidFill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400"/>
              <a:t>   - hemihematokolpos až hemihematometra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400"/>
              <a:t>   -  UZ,  palpační vyšetření, event. DGL</a:t>
            </a:r>
            <a:endParaRPr lang="cs-CZ" altLang="cs-CZ" sz="2800"/>
          </a:p>
        </p:txBody>
      </p:sp>
      <p:pic>
        <p:nvPicPr>
          <p:cNvPr id="53252" name="Picture 4" descr="OBR4_4A">
            <a:extLst>
              <a:ext uri="{FF2B5EF4-FFF2-40B4-BE49-F238E27FC236}">
                <a16:creationId xmlns:a16="http://schemas.microsoft.com/office/drawing/2014/main" id="{1793C7D7-2AFC-4089-877C-5104E5A1D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163" y="1241425"/>
            <a:ext cx="2286000" cy="23764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3" name="Picture 5" descr="OBR4_4C">
            <a:extLst>
              <a:ext uri="{FF2B5EF4-FFF2-40B4-BE49-F238E27FC236}">
                <a16:creationId xmlns:a16="http://schemas.microsoft.com/office/drawing/2014/main" id="{6B9FB687-E66F-4409-BD8F-A66C1E716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163" y="4252913"/>
            <a:ext cx="2286000" cy="2286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4" name="Obrázek 1">
            <a:extLst>
              <a:ext uri="{FF2B5EF4-FFF2-40B4-BE49-F238E27FC236}">
                <a16:creationId xmlns:a16="http://schemas.microsoft.com/office/drawing/2014/main" id="{62BDA199-6EF6-427C-ADC2-FD0CF29B61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6350"/>
            <a:ext cx="12731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5" name="Obrázek 2">
            <a:extLst>
              <a:ext uri="{FF2B5EF4-FFF2-40B4-BE49-F238E27FC236}">
                <a16:creationId xmlns:a16="http://schemas.microsoft.com/office/drawing/2014/main" id="{B0514434-10DA-42A5-9177-58BCA795B2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075" y="152400"/>
            <a:ext cx="14446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FAADA61C-EB6A-4E66-A938-B02131D89C6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424113" y="188913"/>
            <a:ext cx="7543800" cy="1431925"/>
          </a:xfrm>
        </p:spPr>
        <p:txBody>
          <a:bodyPr/>
          <a:lstStyle/>
          <a:p>
            <a:pPr eaLnBrk="1" hangingPunct="1"/>
            <a:r>
              <a:rPr lang="cs-CZ" altLang="cs-CZ">
                <a:solidFill>
                  <a:schemeClr val="accent1"/>
                </a:solidFill>
              </a:rPr>
              <a:t>I. Ageneze a dysgeneze gonád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56290AAE-9D53-45C9-AD8D-F4ABDE65066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127125" y="1981200"/>
            <a:ext cx="9540875" cy="4114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>
                <a:solidFill>
                  <a:srgbClr val="C00000"/>
                </a:solidFill>
              </a:rPr>
              <a:t>Ageneze (aplasie) gonád</a:t>
            </a:r>
            <a:r>
              <a:rPr lang="cs-CZ" altLang="cs-CZ" b="1">
                <a:solidFill>
                  <a:srgbClr val="C00000"/>
                </a:solidFill>
              </a:rPr>
              <a:t> </a:t>
            </a:r>
            <a:r>
              <a:rPr lang="cs-CZ" altLang="cs-CZ" b="1"/>
              <a:t>: </a:t>
            </a:r>
            <a:r>
              <a:rPr lang="cs-CZ" altLang="cs-CZ" sz="2800"/>
              <a:t>velmi vzácná</a:t>
            </a:r>
            <a:r>
              <a:rPr lang="cs-CZ" altLang="cs-CZ"/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/>
              <a:t>  </a:t>
            </a:r>
            <a:r>
              <a:rPr lang="cs-CZ" altLang="cs-CZ" sz="2800"/>
              <a:t>- úplný nevývin gonád a odvodných      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800"/>
              <a:t>     pohlavních cest, malformace zevního           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800"/>
              <a:t>     genitálu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800"/>
              <a:t>  -  karyotyp  46 XY                    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800"/>
              <a:t>  - úplný intersexuální infantilismus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/>
          </a:p>
        </p:txBody>
      </p:sp>
      <p:pic>
        <p:nvPicPr>
          <p:cNvPr id="19460" name="Obrázek 1">
            <a:extLst>
              <a:ext uri="{FF2B5EF4-FFF2-40B4-BE49-F238E27FC236}">
                <a16:creationId xmlns:a16="http://schemas.microsoft.com/office/drawing/2014/main" id="{3D758638-2B2B-4F0D-A887-EEAF31A0DB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212725"/>
            <a:ext cx="12731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Obrázek 2">
            <a:extLst>
              <a:ext uri="{FF2B5EF4-FFF2-40B4-BE49-F238E27FC236}">
                <a16:creationId xmlns:a16="http://schemas.microsoft.com/office/drawing/2014/main" id="{FB7EBB98-FD6C-4B0D-B1D3-B99147F5A1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075" y="123825"/>
            <a:ext cx="14446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8FB8A3A4-D810-4341-BDF7-920A38C53F4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79650" y="260350"/>
            <a:ext cx="7543800" cy="1431925"/>
          </a:xfrm>
        </p:spPr>
        <p:txBody>
          <a:bodyPr/>
          <a:lstStyle/>
          <a:p>
            <a:pPr eaLnBrk="1" hangingPunct="1"/>
            <a:r>
              <a:rPr lang="cs-CZ" altLang="cs-CZ" sz="3600">
                <a:solidFill>
                  <a:srgbClr val="0070C0"/>
                </a:solidFill>
              </a:rPr>
              <a:t>Syndrom inkompletního zdvojení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549BF9E7-5F36-4B74-B0D2-D3E0DE9572C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23888" y="1628775"/>
            <a:ext cx="10944225" cy="496887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800">
                <a:solidFill>
                  <a:srgbClr val="0070C0"/>
                </a:solidFill>
              </a:rPr>
              <a:t>Terapie: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800"/>
              <a:t> - hemihematokolpos – resekce vaginálního septa a evakuace do nepostižené pochvy, pokusotevření atretického hrdla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800"/>
              <a:t> - hemihematometra – ev. hemihysterektomie</a:t>
            </a:r>
          </a:p>
        </p:txBody>
      </p:sp>
      <p:pic>
        <p:nvPicPr>
          <p:cNvPr id="54276" name="Picture 4" descr="OBR4_4A">
            <a:extLst>
              <a:ext uri="{FF2B5EF4-FFF2-40B4-BE49-F238E27FC236}">
                <a16:creationId xmlns:a16="http://schemas.microsoft.com/office/drawing/2014/main" id="{CDD14A0F-1420-4DFF-A0F6-CD8E08650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4005263"/>
            <a:ext cx="2468563" cy="23764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7" name="Picture 5" descr="OBR4_4C">
            <a:extLst>
              <a:ext uri="{FF2B5EF4-FFF2-40B4-BE49-F238E27FC236}">
                <a16:creationId xmlns:a16="http://schemas.microsoft.com/office/drawing/2014/main" id="{E21AF2D1-8818-4FB3-8E92-52A7317CD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005263"/>
            <a:ext cx="2471738" cy="23764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8" name="Obrázek 1">
            <a:extLst>
              <a:ext uri="{FF2B5EF4-FFF2-40B4-BE49-F238E27FC236}">
                <a16:creationId xmlns:a16="http://schemas.microsoft.com/office/drawing/2014/main" id="{878337C3-FCB8-45BD-A07D-F69E2BC706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188913"/>
            <a:ext cx="12731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9" name="Obrázek 2">
            <a:extLst>
              <a:ext uri="{FF2B5EF4-FFF2-40B4-BE49-F238E27FC236}">
                <a16:creationId xmlns:a16="http://schemas.microsoft.com/office/drawing/2014/main" id="{353CA74B-61D2-47C3-A771-27652B8608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7175" y="228600"/>
            <a:ext cx="14446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8">
            <a:extLst>
              <a:ext uri="{FF2B5EF4-FFF2-40B4-BE49-F238E27FC236}">
                <a16:creationId xmlns:a16="http://schemas.microsoft.com/office/drawing/2014/main" id="{2BDB048C-EF79-488E-9316-5661C2471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363" y="207963"/>
            <a:ext cx="2540000" cy="119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4450" y="307975"/>
            <a:ext cx="6226175" cy="381000"/>
          </a:xfrm>
          <a:prstGeom prst="rect">
            <a:avLst/>
          </a:prstGeom>
          <a:noFill/>
        </p:spPr>
        <p:txBody>
          <a:bodyPr lIns="0" tIns="0" rIns="0" bIns="0"/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  <a:defRPr/>
            </a:pPr>
            <a:endParaRPr lang="cs-CZ" altLang="en-US" sz="2000" b="0" kern="0" dirty="0">
              <a:cs typeface="Calibri" panose="020F050202020403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25" y="1330325"/>
            <a:ext cx="1219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Uterus </a:t>
            </a:r>
            <a:r>
              <a:rPr lang="cs-CZ" altLang="cs-CZ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unicornis</a:t>
            </a:r>
            <a:r>
              <a:rPr lang="cs-CZ" altLang="cs-CZ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cum</a:t>
            </a:r>
            <a:r>
              <a:rPr lang="cs-CZ" altLang="cs-CZ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cornu</a:t>
            </a:r>
            <a:r>
              <a:rPr lang="cs-CZ" altLang="cs-CZ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rudimentario</a:t>
            </a:r>
            <a:endParaRPr lang="cs-CZ" altLang="cs-CZ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5301" name="Picture 2" descr="C:\Users\Pavel Meixner\Documents\Ivanka\Rudimentální roh děložní\obrázky\DvorROHLSKu.jpg">
            <a:extLst>
              <a:ext uri="{FF2B5EF4-FFF2-40B4-BE49-F238E27FC236}">
                <a16:creationId xmlns:a16="http://schemas.microsoft.com/office/drawing/2014/main" id="{F8827BD3-6A74-438D-9F6E-A26823501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5813"/>
            <a:ext cx="5884863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2">
            <a:extLst>
              <a:ext uri="{FF2B5EF4-FFF2-40B4-BE49-F238E27FC236}">
                <a16:creationId xmlns:a16="http://schemas.microsoft.com/office/drawing/2014/main" id="{A628C631-4CD9-4C76-95D9-5B6737D52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563" y="2057400"/>
            <a:ext cx="6283325" cy="349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3" name="Picture 3">
            <a:extLst>
              <a:ext uri="{FF2B5EF4-FFF2-40B4-BE49-F238E27FC236}">
                <a16:creationId xmlns:a16="http://schemas.microsoft.com/office/drawing/2014/main" id="{9CC07911-DAE3-47C0-A81B-EC8E5AA48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5308600"/>
            <a:ext cx="2455863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4" name="Picture 4">
            <a:extLst>
              <a:ext uri="{FF2B5EF4-FFF2-40B4-BE49-F238E27FC236}">
                <a16:creationId xmlns:a16="http://schemas.microsoft.com/office/drawing/2014/main" id="{E4739963-3CC8-42A7-90FB-6472798CE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14950"/>
            <a:ext cx="1338263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5" name="Picture 2">
            <a:extLst>
              <a:ext uri="{FF2B5EF4-FFF2-40B4-BE49-F238E27FC236}">
                <a16:creationId xmlns:a16="http://schemas.microsoft.com/office/drawing/2014/main" id="{049D25DE-BA52-4591-9F64-FC521D6C1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525" y="5303838"/>
            <a:ext cx="18192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6" name="Picture 4" descr="C:\Users\Pavel Meixner\Documents\Ivanka\Rudimentální roh děložní\obrázky\GalROH.jpg">
            <a:extLst>
              <a:ext uri="{FF2B5EF4-FFF2-40B4-BE49-F238E27FC236}">
                <a16:creationId xmlns:a16="http://schemas.microsoft.com/office/drawing/2014/main" id="{0AA71AF1-B3B1-4211-BFC2-FD67ABEF0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5308600"/>
            <a:ext cx="1765300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7" name="Obrázek 1">
            <a:extLst>
              <a:ext uri="{FF2B5EF4-FFF2-40B4-BE49-F238E27FC236}">
                <a16:creationId xmlns:a16="http://schemas.microsoft.com/office/drawing/2014/main" id="{370A9B74-FC28-4374-AC5E-CAC83ACA23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261938"/>
            <a:ext cx="1274762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0334FA4C-1EA6-495C-A812-FDA289FCDCD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324100" y="188913"/>
            <a:ext cx="7543800" cy="1431925"/>
          </a:xfrm>
        </p:spPr>
        <p:txBody>
          <a:bodyPr/>
          <a:lstStyle/>
          <a:p>
            <a:pPr eaLnBrk="1" hangingPunct="1"/>
            <a:r>
              <a:rPr lang="cs-CZ" altLang="cs-CZ" sz="3200">
                <a:solidFill>
                  <a:schemeClr val="accent1"/>
                </a:solidFill>
              </a:rPr>
              <a:t>Syndrom inkompletního zdvojení dělohy a pochvy</a:t>
            </a:r>
          </a:p>
        </p:txBody>
      </p:sp>
      <p:pic>
        <p:nvPicPr>
          <p:cNvPr id="56323" name="Picture 4" descr="OBR3">
            <a:extLst>
              <a:ext uri="{FF2B5EF4-FFF2-40B4-BE49-F238E27FC236}">
                <a16:creationId xmlns:a16="http://schemas.microsoft.com/office/drawing/2014/main" id="{7726A9E4-AE58-41EA-9E34-DBC311273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24000"/>
            <a:ext cx="8229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Obrázek 1">
            <a:extLst>
              <a:ext uri="{FF2B5EF4-FFF2-40B4-BE49-F238E27FC236}">
                <a16:creationId xmlns:a16="http://schemas.microsoft.com/office/drawing/2014/main" id="{CC1FB203-C442-48F2-B902-77AF01A59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88913"/>
            <a:ext cx="1274762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Obrázek 2">
            <a:extLst>
              <a:ext uri="{FF2B5EF4-FFF2-40B4-BE49-F238E27FC236}">
                <a16:creationId xmlns:a16="http://schemas.microsoft.com/office/drawing/2014/main" id="{F793B139-DAC4-4AF0-824E-FD8BD79FB4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150" y="195263"/>
            <a:ext cx="1444625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8B40960B-98CA-4895-84BD-95810FA338D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25675" y="115888"/>
            <a:ext cx="7543800" cy="1431925"/>
          </a:xfrm>
        </p:spPr>
        <p:txBody>
          <a:bodyPr/>
          <a:lstStyle/>
          <a:p>
            <a:pPr eaLnBrk="1" hangingPunct="1"/>
            <a:r>
              <a:rPr lang="cs-CZ" altLang="cs-CZ" sz="3600">
                <a:solidFill>
                  <a:schemeClr val="accent1"/>
                </a:solidFill>
              </a:rPr>
              <a:t>Syndrom inkompletního zdvojení dělohy a pochvy</a:t>
            </a:r>
          </a:p>
        </p:txBody>
      </p:sp>
      <p:pic>
        <p:nvPicPr>
          <p:cNvPr id="57347" name="Picture 4" descr="OBR4">
            <a:extLst>
              <a:ext uri="{FF2B5EF4-FFF2-40B4-BE49-F238E27FC236}">
                <a16:creationId xmlns:a16="http://schemas.microsoft.com/office/drawing/2014/main" id="{7E745795-8C71-4EC8-812D-D979C3B33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76400"/>
            <a:ext cx="7772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Obrázek 1">
            <a:extLst>
              <a:ext uri="{FF2B5EF4-FFF2-40B4-BE49-F238E27FC236}">
                <a16:creationId xmlns:a16="http://schemas.microsoft.com/office/drawing/2014/main" id="{B322BB19-8B84-4146-9D4E-9022F7E814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122238"/>
            <a:ext cx="12731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Obrázek 2">
            <a:extLst>
              <a:ext uri="{FF2B5EF4-FFF2-40B4-BE49-F238E27FC236}">
                <a16:creationId xmlns:a16="http://schemas.microsoft.com/office/drawing/2014/main" id="{BB007EF0-27F3-4E2C-BF9A-E4E84FA715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9888" y="222250"/>
            <a:ext cx="14446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>
            <a:extLst>
              <a:ext uri="{FF2B5EF4-FFF2-40B4-BE49-F238E27FC236}">
                <a16:creationId xmlns:a16="http://schemas.microsoft.com/office/drawing/2014/main" id="{A708F250-2ADA-4EB2-A78A-05F0519A5C1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23888" y="1628775"/>
            <a:ext cx="10801350" cy="3803650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cs-CZ" altLang="cs-CZ" sz="4000" b="1">
                <a:solidFill>
                  <a:srgbClr val="0070C0"/>
                </a:solidFill>
                <a:latin typeface="Arial" panose="020B0604020202020204" pitchFamily="34" charset="0"/>
              </a:rPr>
              <a:t>Závěr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cs-CZ" altLang="cs-CZ">
              <a:latin typeface="Arial" panose="020B060402020202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cs-CZ" altLang="cs-CZ">
                <a:latin typeface="Arial" panose="020B0604020202020204" pitchFamily="34" charset="0"/>
              </a:rPr>
              <a:t>Pro pochopení vzniku vrozených vad rodidel je třeba znát jejich embryonální vývoj. Diagnostika a léčba vyžaduje specializovaný přístup.</a:t>
            </a:r>
          </a:p>
        </p:txBody>
      </p:sp>
      <p:pic>
        <p:nvPicPr>
          <p:cNvPr id="58371" name="Obrázek 1">
            <a:extLst>
              <a:ext uri="{FF2B5EF4-FFF2-40B4-BE49-F238E27FC236}">
                <a16:creationId xmlns:a16="http://schemas.microsoft.com/office/drawing/2014/main" id="{CEE0762A-179B-4469-8FCF-5B857A7846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115888"/>
            <a:ext cx="1273175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Obrázek 2">
            <a:extLst>
              <a:ext uri="{FF2B5EF4-FFF2-40B4-BE49-F238E27FC236}">
                <a16:creationId xmlns:a16="http://schemas.microsoft.com/office/drawing/2014/main" id="{804B3709-07BB-4EB3-ABD3-7B3DE08EB0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4025" y="122238"/>
            <a:ext cx="14446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82C16B50-C0C1-4DAA-9F89-69BDE1B47CF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135188" y="333375"/>
            <a:ext cx="7772400" cy="1114425"/>
          </a:xfrm>
        </p:spPr>
        <p:txBody>
          <a:bodyPr/>
          <a:lstStyle/>
          <a:p>
            <a:pPr eaLnBrk="1" hangingPunct="1"/>
            <a:r>
              <a:rPr lang="cs-CZ" altLang="cs-CZ">
                <a:solidFill>
                  <a:srgbClr val="0070C0"/>
                </a:solidFill>
              </a:rPr>
              <a:t>Dysgeneze gonád 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F09C2E19-73C1-4A6D-839D-08D1E45BE6B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39788" y="1557338"/>
            <a:ext cx="10080625" cy="475138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800">
                <a:solidFill>
                  <a:srgbClr val="C00000"/>
                </a:solidFill>
              </a:rPr>
              <a:t>Čistá dysgeneze gonád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800"/>
              <a:t> </a:t>
            </a:r>
            <a:r>
              <a:rPr lang="cs-CZ" altLang="cs-CZ" sz="2400"/>
              <a:t>- karyotyp 46 XX, 46 XX / 45 X,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400"/>
              <a:t>  - proužkovité gonády,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400"/>
              <a:t>  - normální somatický vývoj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400"/>
              <a:t>  - porucha sexuálního vývoje v období puberty</a:t>
            </a:r>
            <a:r>
              <a:rPr lang="cs-CZ" altLang="cs-CZ" sz="2800"/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280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800">
                <a:solidFill>
                  <a:srgbClr val="C00000"/>
                </a:solidFill>
              </a:rPr>
              <a:t>Sweyerův sy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800">
                <a:solidFill>
                  <a:schemeClr val="tx2"/>
                </a:solidFill>
              </a:rPr>
              <a:t>  </a:t>
            </a:r>
            <a:r>
              <a:rPr lang="cs-CZ" altLang="cs-CZ" sz="2400"/>
              <a:t>- karyotyp 46 XY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400"/>
              <a:t>  - dysgenetická gonáda = dysgenetické varle retinované v dutině břišní - </a:t>
            </a:r>
            <a:r>
              <a:rPr lang="cs-CZ" altLang="cs-CZ" sz="2400">
                <a:solidFill>
                  <a:schemeClr val="tx2"/>
                </a:solidFill>
              </a:rPr>
              <a:t>riziko maligního zvratu - gonády nutno odstranit !!!</a:t>
            </a:r>
            <a:endParaRPr lang="cs-CZ" altLang="cs-CZ" sz="2800"/>
          </a:p>
        </p:txBody>
      </p:sp>
      <p:pic>
        <p:nvPicPr>
          <p:cNvPr id="21508" name="Obrázek 1">
            <a:extLst>
              <a:ext uri="{FF2B5EF4-FFF2-40B4-BE49-F238E27FC236}">
                <a16:creationId xmlns:a16="http://schemas.microsoft.com/office/drawing/2014/main" id="{A36C480E-7122-4F09-A680-35C05D971E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142875"/>
            <a:ext cx="1274763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Obrázek 2">
            <a:extLst>
              <a:ext uri="{FF2B5EF4-FFF2-40B4-BE49-F238E27FC236}">
                <a16:creationId xmlns:a16="http://schemas.microsoft.com/office/drawing/2014/main" id="{D6A83B55-EEC2-433C-9473-9F8D82BBA9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9100" y="141288"/>
            <a:ext cx="1444625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FC5FF41F-31B1-4148-9491-16644CB3A18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58925" y="214313"/>
            <a:ext cx="7772400" cy="928687"/>
          </a:xfrm>
        </p:spPr>
        <p:txBody>
          <a:bodyPr/>
          <a:lstStyle/>
          <a:p>
            <a:pPr eaLnBrk="1" hangingPunct="1"/>
            <a:r>
              <a:rPr lang="cs-CZ" altLang="cs-CZ">
                <a:solidFill>
                  <a:schemeClr val="accent1"/>
                </a:solidFill>
              </a:rPr>
              <a:t>Dysgeneze gonád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AF6738F1-6571-4F09-8BF6-0101FB0F820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07988" y="1484313"/>
            <a:ext cx="11160125" cy="5113337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dirty="0"/>
              <a:t> </a:t>
            </a:r>
            <a:r>
              <a:rPr lang="cs-CZ" dirty="0" err="1">
                <a:solidFill>
                  <a:srgbClr val="C00000"/>
                </a:solidFill>
              </a:rPr>
              <a:t>Turnerův</a:t>
            </a:r>
            <a:r>
              <a:rPr lang="cs-CZ" dirty="0">
                <a:solidFill>
                  <a:srgbClr val="C00000"/>
                </a:solidFill>
              </a:rPr>
              <a:t>  </a:t>
            </a:r>
            <a:r>
              <a:rPr lang="cs-CZ" dirty="0" err="1">
                <a:solidFill>
                  <a:srgbClr val="C00000"/>
                </a:solidFill>
              </a:rPr>
              <a:t>Šereševského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 err="1">
                <a:solidFill>
                  <a:srgbClr val="C00000"/>
                </a:solidFill>
              </a:rPr>
              <a:t>sydrom</a:t>
            </a:r>
            <a:r>
              <a:rPr lang="cs-CZ" dirty="0">
                <a:solidFill>
                  <a:srgbClr val="C00000"/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dirty="0"/>
              <a:t>  - </a:t>
            </a:r>
            <a:r>
              <a:rPr lang="cs-CZ" sz="2800" dirty="0" err="1"/>
              <a:t>karyotyp</a:t>
            </a:r>
            <a:r>
              <a:rPr lang="cs-CZ" sz="2800" dirty="0"/>
              <a:t> 45 X0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800" dirty="0"/>
              <a:t>  - ženský fenotyp, sexuální infantilismus,  malý vzrůst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800" dirty="0"/>
              <a:t>     (max. 145 cm), </a:t>
            </a:r>
            <a:r>
              <a:rPr lang="cs-CZ" sz="2800" dirty="0" err="1"/>
              <a:t>pterygium</a:t>
            </a:r>
            <a:r>
              <a:rPr lang="cs-CZ" sz="2800" dirty="0"/>
              <a:t> coli, anomální dentice,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800" dirty="0"/>
              <a:t>     gotické patro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800" dirty="0"/>
              <a:t>  - </a:t>
            </a:r>
            <a:r>
              <a:rPr lang="cs-CZ" sz="2800" dirty="0" err="1"/>
              <a:t>genua</a:t>
            </a:r>
            <a:r>
              <a:rPr lang="cs-CZ" sz="2800" dirty="0"/>
              <a:t> </a:t>
            </a:r>
            <a:r>
              <a:rPr lang="cs-CZ" sz="2800" dirty="0" err="1"/>
              <a:t>valga</a:t>
            </a:r>
            <a:r>
              <a:rPr lang="cs-CZ" sz="2800" dirty="0"/>
              <a:t>, </a:t>
            </a:r>
            <a:r>
              <a:rPr lang="cs-CZ" sz="2800" dirty="0" err="1"/>
              <a:t>cubiti</a:t>
            </a:r>
            <a:r>
              <a:rPr lang="cs-CZ" sz="2800" dirty="0"/>
              <a:t> </a:t>
            </a:r>
            <a:r>
              <a:rPr lang="cs-CZ" sz="2800" dirty="0" err="1"/>
              <a:t>valgi</a:t>
            </a:r>
            <a:r>
              <a:rPr lang="cs-CZ" sz="2800" dirty="0"/>
              <a:t>,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800" dirty="0"/>
              <a:t>  - syndaktylie prstů, krátké metakarpy,  anomálie nehtů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800" dirty="0"/>
              <a:t> - malformace ledvin, ureterů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800" dirty="0"/>
              <a:t> - malformace  srdce a velkých cév (koarktace aorty),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800" dirty="0"/>
              <a:t> - inteligence normální nebo lehce snížena </a:t>
            </a:r>
          </a:p>
        </p:txBody>
      </p:sp>
      <p:pic>
        <p:nvPicPr>
          <p:cNvPr id="22532" name="Picture 4" descr="gen26">
            <a:extLst>
              <a:ext uri="{FF2B5EF4-FFF2-40B4-BE49-F238E27FC236}">
                <a16:creationId xmlns:a16="http://schemas.microsoft.com/office/drawing/2014/main" id="{0729F3D3-5C70-413E-809D-0E8F515AC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25" y="836613"/>
            <a:ext cx="2339975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Obrázek 1">
            <a:extLst>
              <a:ext uri="{FF2B5EF4-FFF2-40B4-BE49-F238E27FC236}">
                <a16:creationId xmlns:a16="http://schemas.microsoft.com/office/drawing/2014/main" id="{B82E64AA-D77C-4AD0-8EEA-5E50740DCF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61925"/>
            <a:ext cx="1274762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Obrázek 2">
            <a:extLst>
              <a:ext uri="{FF2B5EF4-FFF2-40B4-BE49-F238E27FC236}">
                <a16:creationId xmlns:a16="http://schemas.microsoft.com/office/drawing/2014/main" id="{6A874668-D7AC-4A5F-9BBB-9164347508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3388" y="55563"/>
            <a:ext cx="14446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D6E90904-E4B1-459F-9558-D76189350E1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58925" y="214313"/>
            <a:ext cx="7772400" cy="928687"/>
          </a:xfrm>
        </p:spPr>
        <p:txBody>
          <a:bodyPr/>
          <a:lstStyle/>
          <a:p>
            <a:pPr eaLnBrk="1" hangingPunct="1"/>
            <a:r>
              <a:rPr lang="cs-CZ" altLang="cs-CZ">
                <a:solidFill>
                  <a:schemeClr val="accent1"/>
                </a:solidFill>
              </a:rPr>
              <a:t>Turnerův syndrom </a:t>
            </a:r>
          </a:p>
        </p:txBody>
      </p:sp>
      <p:pic>
        <p:nvPicPr>
          <p:cNvPr id="23555" name="Obrázek 1">
            <a:extLst>
              <a:ext uri="{FF2B5EF4-FFF2-40B4-BE49-F238E27FC236}">
                <a16:creationId xmlns:a16="http://schemas.microsoft.com/office/drawing/2014/main" id="{60AD349E-BFC5-448D-84C1-358978FDCF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61925"/>
            <a:ext cx="1274762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Obrázek 2">
            <a:extLst>
              <a:ext uri="{FF2B5EF4-FFF2-40B4-BE49-F238E27FC236}">
                <a16:creationId xmlns:a16="http://schemas.microsoft.com/office/drawing/2014/main" id="{3443B7DD-DF26-43B8-A519-9A8E525C9C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3388" y="55563"/>
            <a:ext cx="14446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3" descr="normovar">
            <a:extLst>
              <a:ext uri="{FF2B5EF4-FFF2-40B4-BE49-F238E27FC236}">
                <a16:creationId xmlns:a16="http://schemas.microsoft.com/office/drawing/2014/main" id="{2767E250-360C-4AAD-88A9-133C69BD3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2133600"/>
            <a:ext cx="4278312" cy="320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3" descr="listovar 1">
            <a:extLst>
              <a:ext uri="{FF2B5EF4-FFF2-40B4-BE49-F238E27FC236}">
                <a16:creationId xmlns:a16="http://schemas.microsoft.com/office/drawing/2014/main" id="{DBBCA725-17FF-477E-A35E-9E7E0A1C2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2112963"/>
            <a:ext cx="4305300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ovéPole 1">
            <a:extLst>
              <a:ext uri="{FF2B5EF4-FFF2-40B4-BE49-F238E27FC236}">
                <a16:creationId xmlns:a16="http://schemas.microsoft.com/office/drawing/2014/main" id="{E867B2B9-1017-49DB-A656-6CF88A15CB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8" y="5732463"/>
            <a:ext cx="41767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cs-CZ" altLang="en-US"/>
              <a:t>Normální ovarium</a:t>
            </a:r>
          </a:p>
        </p:txBody>
      </p:sp>
      <p:sp>
        <p:nvSpPr>
          <p:cNvPr id="23560" name="TextovéPole 9">
            <a:extLst>
              <a:ext uri="{FF2B5EF4-FFF2-40B4-BE49-F238E27FC236}">
                <a16:creationId xmlns:a16="http://schemas.microsoft.com/office/drawing/2014/main" id="{8CB9B9A3-BCB2-4F2C-BA08-8FA9FA2A75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0825" y="5695950"/>
            <a:ext cx="41751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cs-CZ" altLang="en-US"/>
              <a:t>Lištovité  ovarium – Turnerův syndrom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A8F45DFA-246A-44F9-ACE7-0D41F0304F7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495550" y="333375"/>
            <a:ext cx="7543800" cy="1431925"/>
          </a:xfrm>
        </p:spPr>
        <p:txBody>
          <a:bodyPr/>
          <a:lstStyle/>
          <a:p>
            <a:pPr eaLnBrk="1" hangingPunct="1"/>
            <a:r>
              <a:rPr lang="cs-CZ" altLang="cs-CZ">
                <a:solidFill>
                  <a:srgbClr val="0070C0"/>
                </a:solidFill>
              </a:rPr>
              <a:t>Dysgeneze gonád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8FF53A5C-84FC-407E-A4F9-AE9D0102FC1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766763" y="1844675"/>
            <a:ext cx="10153650" cy="4114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>
                <a:solidFill>
                  <a:srgbClr val="C00000"/>
                </a:solidFill>
              </a:rPr>
              <a:t>Turnerův  Šereševského sydrom 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/>
              <a:t> </a:t>
            </a:r>
            <a:r>
              <a:rPr lang="cs-CZ" altLang="cs-CZ">
                <a:solidFill>
                  <a:srgbClr val="0070C0"/>
                </a:solidFill>
              </a:rPr>
              <a:t>Terapie </a:t>
            </a:r>
            <a:r>
              <a:rPr lang="cs-CZ" altLang="cs-CZ"/>
              <a:t>- </a:t>
            </a:r>
            <a:r>
              <a:rPr lang="cs-CZ" altLang="cs-CZ" sz="2800"/>
              <a:t>nutná spolupráce s endokrinology</a:t>
            </a:r>
            <a:r>
              <a:rPr lang="cs-CZ" altLang="cs-CZ"/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/>
              <a:t>   </a:t>
            </a:r>
            <a:r>
              <a:rPr lang="cs-CZ" altLang="cs-CZ" sz="2800"/>
              <a:t>- sledování kostního věku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800"/>
              <a:t>   -  růstový hormon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800"/>
              <a:t>   -  hormonální terapie - nejprve estrogeny,   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800"/>
              <a:t>      potom gestageny do cyklu</a:t>
            </a:r>
            <a:endParaRPr lang="cs-CZ" altLang="cs-CZ"/>
          </a:p>
        </p:txBody>
      </p:sp>
      <p:pic>
        <p:nvPicPr>
          <p:cNvPr id="24580" name="Obrázek 1">
            <a:extLst>
              <a:ext uri="{FF2B5EF4-FFF2-40B4-BE49-F238E27FC236}">
                <a16:creationId xmlns:a16="http://schemas.microsoft.com/office/drawing/2014/main" id="{C950F582-29E8-4E8F-9C5F-E5C65D1ABB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188913"/>
            <a:ext cx="1274763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Obrázek 2">
            <a:extLst>
              <a:ext uri="{FF2B5EF4-FFF2-40B4-BE49-F238E27FC236}">
                <a16:creationId xmlns:a16="http://schemas.microsoft.com/office/drawing/2014/main" id="{61FF2BCB-5E90-4E3E-BE1F-C66879D2A8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0050" y="188913"/>
            <a:ext cx="1444625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E2FBF3D2-786E-480C-9A17-B0649F9AEB4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351088" y="260350"/>
            <a:ext cx="7543800" cy="1431925"/>
          </a:xfrm>
        </p:spPr>
        <p:txBody>
          <a:bodyPr/>
          <a:lstStyle/>
          <a:p>
            <a:pPr eaLnBrk="1" hangingPunct="1"/>
            <a:r>
              <a:rPr lang="cs-CZ" altLang="cs-CZ">
                <a:solidFill>
                  <a:schemeClr val="accent1"/>
                </a:solidFill>
              </a:rPr>
              <a:t>II. Malformace intersexuální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66781DEE-6B07-43FC-B440-58C97634BBC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766763" y="1981200"/>
            <a:ext cx="10585450" cy="447198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>
                <a:solidFill>
                  <a:srgbClr val="C00000"/>
                </a:solidFill>
              </a:rPr>
              <a:t>Hermaphroditismus verus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>
                <a:solidFill>
                  <a:srgbClr val="C00000"/>
                </a:solidFill>
              </a:rPr>
              <a:t>Pseudohermaphroditismus  femininus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/>
              <a:t>    adrenogenitální syndrom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>
                <a:solidFill>
                  <a:srgbClr val="C00000"/>
                </a:solidFill>
              </a:rPr>
              <a:t>Pseudohermaphroditismus masculinus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/>
              <a:t>    </a:t>
            </a:r>
            <a:r>
              <a:rPr lang="cs-CZ" altLang="cs-CZ" sz="2800"/>
              <a:t>androgenrezistentní - sy  testikulární feminizace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800"/>
              <a:t>     androgensenzitivní s dělohou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800"/>
              <a:t>     androgensenzitivní bez dělohy</a:t>
            </a:r>
          </a:p>
        </p:txBody>
      </p:sp>
      <p:pic>
        <p:nvPicPr>
          <p:cNvPr id="25604" name="Obrázek 1">
            <a:extLst>
              <a:ext uri="{FF2B5EF4-FFF2-40B4-BE49-F238E27FC236}">
                <a16:creationId xmlns:a16="http://schemas.microsoft.com/office/drawing/2014/main" id="{5AE247DC-A1A6-45F8-A619-E10D4AC85F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257175"/>
            <a:ext cx="1274763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Obrázek 2">
            <a:extLst>
              <a:ext uri="{FF2B5EF4-FFF2-40B4-BE49-F238E27FC236}">
                <a16:creationId xmlns:a16="http://schemas.microsoft.com/office/drawing/2014/main" id="{9D947CA2-B314-49B6-A4D3-815F57C3E8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9900" y="195263"/>
            <a:ext cx="14446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A1A583E7-7802-4762-BE6F-069500B453C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92313" y="115888"/>
            <a:ext cx="7772400" cy="1371600"/>
          </a:xfrm>
        </p:spPr>
        <p:txBody>
          <a:bodyPr/>
          <a:lstStyle/>
          <a:p>
            <a:pPr eaLnBrk="1" hangingPunct="1"/>
            <a:r>
              <a:rPr lang="cs-CZ" altLang="cs-CZ" sz="4000">
                <a:solidFill>
                  <a:srgbClr val="0070C0"/>
                </a:solidFill>
                <a:latin typeface="Arial" panose="020B0604020202020204" pitchFamily="34" charset="0"/>
              </a:rPr>
              <a:t>Hermaphroditismus verus</a:t>
            </a:r>
            <a:endParaRPr lang="cs-CZ" altLang="cs-CZ" sz="4000">
              <a:solidFill>
                <a:srgbClr val="0070C0"/>
              </a:solidFill>
            </a:endParaRP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CFB015EA-6923-4739-A675-974E5EB412D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39788" y="1484313"/>
            <a:ext cx="10656887" cy="51054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800">
                <a:latin typeface="Arial" panose="020B0604020202020204" pitchFamily="34" charset="0"/>
              </a:rPr>
              <a:t>Jedná se o stav, kdy má jedinec vytvořeny gonády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800">
                <a:latin typeface="Arial" panose="020B0604020202020204" pitchFamily="34" charset="0"/>
              </a:rPr>
              <a:t>s germinativními složkami varlete i ovária:</a:t>
            </a:r>
          </a:p>
          <a:p>
            <a:pPr eaLnBrk="1" hangingPunct="1">
              <a:buFontTx/>
              <a:buChar char="-"/>
            </a:pPr>
            <a:r>
              <a:rPr lang="cs-CZ" altLang="cs-CZ" sz="2800">
                <a:solidFill>
                  <a:srgbClr val="0070C0"/>
                </a:solidFill>
                <a:latin typeface="Arial" panose="020B0604020202020204" pitchFamily="34" charset="0"/>
              </a:rPr>
              <a:t>hermaphroditismus  lateralis ( alternans )</a:t>
            </a:r>
            <a:br>
              <a:rPr lang="cs-CZ" altLang="cs-CZ" sz="2800">
                <a:solidFill>
                  <a:srgbClr val="0070C0"/>
                </a:solidFill>
                <a:latin typeface="Arial" panose="020B0604020202020204" pitchFamily="34" charset="0"/>
              </a:rPr>
            </a:br>
            <a:r>
              <a:rPr lang="cs-CZ" altLang="cs-CZ" sz="2400">
                <a:latin typeface="Arial" panose="020B0604020202020204" pitchFamily="34" charset="0"/>
              </a:rPr>
              <a:t>na jedné straně je varle, na druhé ovárium</a:t>
            </a:r>
          </a:p>
          <a:p>
            <a:pPr eaLnBrk="1" hangingPunct="1">
              <a:buFontTx/>
              <a:buChar char="-"/>
            </a:pPr>
            <a:r>
              <a:rPr lang="cs-CZ" altLang="cs-CZ" sz="2800">
                <a:solidFill>
                  <a:srgbClr val="0070C0"/>
                </a:solidFill>
                <a:latin typeface="Arial" panose="020B0604020202020204" pitchFamily="34" charset="0"/>
              </a:rPr>
              <a:t>hermaphroditismus unilateralis</a:t>
            </a:r>
            <a:br>
              <a:rPr lang="cs-CZ" altLang="cs-CZ" sz="2800">
                <a:solidFill>
                  <a:srgbClr val="0070C0"/>
                </a:solidFill>
                <a:latin typeface="Arial" panose="020B0604020202020204" pitchFamily="34" charset="0"/>
              </a:rPr>
            </a:br>
            <a:r>
              <a:rPr lang="cs-CZ" altLang="cs-CZ" sz="2400">
                <a:latin typeface="Arial" panose="020B0604020202020204" pitchFamily="34" charset="0"/>
              </a:rPr>
              <a:t>na jedné straně je ovotestis nebo oba druhy gonád, na druhé ovárium nebo testes</a:t>
            </a:r>
          </a:p>
          <a:p>
            <a:pPr eaLnBrk="1" hangingPunct="1">
              <a:buFontTx/>
              <a:buChar char="-"/>
            </a:pPr>
            <a:r>
              <a:rPr lang="cs-CZ" altLang="cs-CZ" sz="2800">
                <a:solidFill>
                  <a:srgbClr val="0070C0"/>
                </a:solidFill>
                <a:latin typeface="Arial" panose="020B0604020202020204" pitchFamily="34" charset="0"/>
              </a:rPr>
              <a:t>hermaphroditismus bilateralis</a:t>
            </a:r>
            <a:br>
              <a:rPr lang="cs-CZ" altLang="cs-CZ" sz="2800">
                <a:solidFill>
                  <a:srgbClr val="0070C0"/>
                </a:solidFill>
                <a:latin typeface="Arial" panose="020B0604020202020204" pitchFamily="34" charset="0"/>
              </a:rPr>
            </a:br>
            <a:r>
              <a:rPr lang="cs-CZ" altLang="cs-CZ" sz="2400">
                <a:latin typeface="Arial" panose="020B0604020202020204" pitchFamily="34" charset="0"/>
              </a:rPr>
              <a:t>na obou stranách je ovotestis nebo oba druhy gonád</a:t>
            </a:r>
            <a:endParaRPr lang="cs-CZ" altLang="cs-CZ" sz="2400" b="1"/>
          </a:p>
        </p:txBody>
      </p:sp>
      <p:pic>
        <p:nvPicPr>
          <p:cNvPr id="26628" name="Obrázek 1">
            <a:extLst>
              <a:ext uri="{FF2B5EF4-FFF2-40B4-BE49-F238E27FC236}">
                <a16:creationId xmlns:a16="http://schemas.microsoft.com/office/drawing/2014/main" id="{7B1C01FC-40AA-46B6-B209-2414C0F7A9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128588"/>
            <a:ext cx="1274762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Obrázek 2">
            <a:extLst>
              <a:ext uri="{FF2B5EF4-FFF2-40B4-BE49-F238E27FC236}">
                <a16:creationId xmlns:a16="http://schemas.microsoft.com/office/drawing/2014/main" id="{2642FF79-4335-4F00-A4C4-D26C709667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0050" y="228600"/>
            <a:ext cx="14446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u"/>
  </p:transition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1391</TotalTime>
  <Words>1473</Words>
  <Application>Microsoft Office PowerPoint</Application>
  <PresentationFormat>Widescreen</PresentationFormat>
  <Paragraphs>264</Paragraphs>
  <Slides>34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Motiv systému Office</vt:lpstr>
      <vt:lpstr>PowerPoint Presentation</vt:lpstr>
      <vt:lpstr>Embryonální vývoj</vt:lpstr>
      <vt:lpstr>I. Ageneze a dysgeneze gonád</vt:lpstr>
      <vt:lpstr>Dysgeneze gonád </vt:lpstr>
      <vt:lpstr>Dysgeneze gonád</vt:lpstr>
      <vt:lpstr>Turnerův syndrom </vt:lpstr>
      <vt:lpstr>Dysgeneze gonád</vt:lpstr>
      <vt:lpstr>II. Malformace intersexuální</vt:lpstr>
      <vt:lpstr>Hermaphroditismus verus</vt:lpstr>
      <vt:lpstr>Hermaphroditismus verus</vt:lpstr>
      <vt:lpstr>Pseudohepraphroditismus  femininus</vt:lpstr>
      <vt:lpstr>Klasifikace CAH dle Pradera</vt:lpstr>
      <vt:lpstr>Klasifikace CAH dle Pradera</vt:lpstr>
      <vt:lpstr>Kongenitální adrenální hyperplasie (CAH)</vt:lpstr>
      <vt:lpstr>Pseudohermaphroditismus masculinus</vt:lpstr>
      <vt:lpstr>Pseudohermaphroditismus masculinus androgenrezistentní   Syndrom testikulární feminizace</vt:lpstr>
      <vt:lpstr>Pseudohermaphroditismus masculinus androgenrezistentní   Syndrom testikulární feminizace</vt:lpstr>
      <vt:lpstr>III. Poruchy vývoje Müllerových vývodů</vt:lpstr>
      <vt:lpstr>Gynatresie</vt:lpstr>
      <vt:lpstr>Gynatresie</vt:lpstr>
      <vt:lpstr>Hematokolpos v UZ obraze</vt:lpstr>
      <vt:lpstr>Aplazie derivátů Müllerových vývodů</vt:lpstr>
      <vt:lpstr>Syndrom Küster – Hauser- Rokitansky </vt:lpstr>
      <vt:lpstr>Syndrom Küster - Hauser- Rokitansy</vt:lpstr>
      <vt:lpstr>Aplazie derivátů Müllerových vývodů</vt:lpstr>
      <vt:lpstr>Aplazie derivátů Müllerových vývodů</vt:lpstr>
      <vt:lpstr>Poruchy splývání</vt:lpstr>
      <vt:lpstr>Typy děloh s nedostatečným spojením Müllerových vývodů</vt:lpstr>
      <vt:lpstr>Kombinované vady</vt:lpstr>
      <vt:lpstr>Syndrom inkompletního zdvojení</vt:lpstr>
      <vt:lpstr>PowerPoint Presentation</vt:lpstr>
      <vt:lpstr>Syndrom inkompletního zdvojení dělohy a pochvy</vt:lpstr>
      <vt:lpstr>Syndrom inkompletního zdvojení dělohy a pochvy</vt:lpstr>
      <vt:lpstr>PowerPoint Presentation</vt:lpstr>
    </vt:vector>
  </TitlesOfParts>
  <Company>FNB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Intersexuální malformace genitálu</dc:title>
  <dc:creator>Pervert</dc:creator>
  <cp:lastModifiedBy>Crha Igor</cp:lastModifiedBy>
  <cp:revision>76</cp:revision>
  <cp:lastPrinted>2003-09-14T12:26:23Z</cp:lastPrinted>
  <dcterms:created xsi:type="dcterms:W3CDTF">2000-06-01T10:39:37Z</dcterms:created>
  <dcterms:modified xsi:type="dcterms:W3CDTF">2021-10-07T12:06:32Z</dcterms:modified>
</cp:coreProperties>
</file>