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4"/>
  </p:notesMasterIdLst>
  <p:handoutMasterIdLst>
    <p:handoutMasterId r:id="rId45"/>
  </p:handoutMasterIdLst>
  <p:sldIdLst>
    <p:sldId id="316" r:id="rId5"/>
    <p:sldId id="274" r:id="rId6"/>
    <p:sldId id="281" r:id="rId7"/>
    <p:sldId id="282" r:id="rId8"/>
    <p:sldId id="283" r:id="rId9"/>
    <p:sldId id="305" r:id="rId10"/>
    <p:sldId id="304" r:id="rId11"/>
    <p:sldId id="318" r:id="rId12"/>
    <p:sldId id="285" r:id="rId13"/>
    <p:sldId id="306" r:id="rId14"/>
    <p:sldId id="286" r:id="rId15"/>
    <p:sldId id="287" r:id="rId16"/>
    <p:sldId id="323" r:id="rId17"/>
    <p:sldId id="288" r:id="rId18"/>
    <p:sldId id="289" r:id="rId19"/>
    <p:sldId id="290" r:id="rId20"/>
    <p:sldId id="302" r:id="rId21"/>
    <p:sldId id="291" r:id="rId22"/>
    <p:sldId id="303" r:id="rId23"/>
    <p:sldId id="292" r:id="rId24"/>
    <p:sldId id="293" r:id="rId25"/>
    <p:sldId id="294" r:id="rId26"/>
    <p:sldId id="295" r:id="rId27"/>
    <p:sldId id="296" r:id="rId28"/>
    <p:sldId id="297" r:id="rId29"/>
    <p:sldId id="315" r:id="rId30"/>
    <p:sldId id="298" r:id="rId31"/>
    <p:sldId id="299" r:id="rId32"/>
    <p:sldId id="311" r:id="rId33"/>
    <p:sldId id="314" r:id="rId34"/>
    <p:sldId id="300" r:id="rId35"/>
    <p:sldId id="308" r:id="rId36"/>
    <p:sldId id="309" r:id="rId37"/>
    <p:sldId id="301" r:id="rId38"/>
    <p:sldId id="319" r:id="rId39"/>
    <p:sldId id="320" r:id="rId40"/>
    <p:sldId id="321" r:id="rId41"/>
    <p:sldId id="322" r:id="rId42"/>
    <p:sldId id="317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t Weinberger" initials="V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333333"/>
    <a:srgbClr val="660033"/>
    <a:srgbClr val="000066"/>
    <a:srgbClr val="993300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DE3AF-0D7B-492A-924C-F46917E24300}" v="3747" dt="2020-05-09T05:05:51.981"/>
    <p1510:client id="{676C9289-057E-87ED-8BD1-3EC06C827FC6}" v="612" dt="2020-05-11T00:41:23.313"/>
    <p1510:client id="{6F078FE9-EC2B-47DF-AAC1-3BC1C68CDCD3}" v="2" dt="2020-02-23T14:46:42.228"/>
    <p1510:client id="{801FFEF8-A135-1A20-3D3E-6272A1C278CE}" v="1265" dt="2020-05-09T21:38:27.539"/>
    <p1510:client id="{DF1CFE1D-5C0F-F105-8A02-542E244AE04C}" v="72" dt="2021-11-20T09:45:05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249" autoAdjust="0"/>
  </p:normalViewPr>
  <p:slideViewPr>
    <p:cSldViewPr snapToGrid="0">
      <p:cViewPr varScale="1">
        <p:scale>
          <a:sx n="109" d="100"/>
          <a:sy n="109" d="100"/>
        </p:scale>
        <p:origin x="63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ha Igor" userId="S::50416@fnbrno.cz::3e80c4be-180e-4e40-ba26-410c5125e6c1" providerId="AD" clId="Web-{DF1CFE1D-5C0F-F105-8A02-542E244AE04C}"/>
    <pc:docChg chg="delSld modSld">
      <pc:chgData name="Crha Igor" userId="S::50416@fnbrno.cz::3e80c4be-180e-4e40-ba26-410c5125e6c1" providerId="AD" clId="Web-{DF1CFE1D-5C0F-F105-8A02-542E244AE04C}" dt="2021-11-20T09:45:05.548" v="41" actId="20577"/>
      <pc:docMkLst>
        <pc:docMk/>
      </pc:docMkLst>
      <pc:sldChg chg="del">
        <pc:chgData name="Crha Igor" userId="S::50416@fnbrno.cz::3e80c4be-180e-4e40-ba26-410c5125e6c1" providerId="AD" clId="Web-{DF1CFE1D-5C0F-F105-8A02-542E244AE04C}" dt="2021-11-20T09:31:44.772" v="15"/>
        <pc:sldMkLst>
          <pc:docMk/>
          <pc:sldMk cId="456229848" sldId="270"/>
        </pc:sldMkLst>
      </pc:sldChg>
      <pc:sldChg chg="modSp">
        <pc:chgData name="Crha Igor" userId="S::50416@fnbrno.cz::3e80c4be-180e-4e40-ba26-410c5125e6c1" providerId="AD" clId="Web-{DF1CFE1D-5C0F-F105-8A02-542E244AE04C}" dt="2021-11-20T09:34:10.198" v="25" actId="20577"/>
        <pc:sldMkLst>
          <pc:docMk/>
          <pc:sldMk cId="2985372905" sldId="289"/>
        </pc:sldMkLst>
        <pc:spChg chg="mod">
          <ac:chgData name="Crha Igor" userId="S::50416@fnbrno.cz::3e80c4be-180e-4e40-ba26-410c5125e6c1" providerId="AD" clId="Web-{DF1CFE1D-5C0F-F105-8A02-542E244AE04C}" dt="2021-11-20T09:34:10.198" v="25" actId="20577"/>
          <ac:spMkLst>
            <pc:docMk/>
            <pc:sldMk cId="2985372905" sldId="289"/>
            <ac:spMk id="9" creationId="{BFF6D323-A238-44BA-B507-A05A5F0F3413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4:47.324" v="27" actId="20577"/>
        <pc:sldMkLst>
          <pc:docMk/>
          <pc:sldMk cId="1272164925" sldId="291"/>
        </pc:sldMkLst>
        <pc:spChg chg="mod">
          <ac:chgData name="Crha Igor" userId="S::50416@fnbrno.cz::3e80c4be-180e-4e40-ba26-410c5125e6c1" providerId="AD" clId="Web-{DF1CFE1D-5C0F-F105-8A02-542E244AE04C}" dt="2021-11-20T09:34:47.324" v="27" actId="20577"/>
          <ac:spMkLst>
            <pc:docMk/>
            <pc:sldMk cId="1272164925" sldId="291"/>
            <ac:spMk id="9" creationId="{BFF6D323-A238-44BA-B507-A05A5F0F3413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5:27.809" v="31" actId="20577"/>
        <pc:sldMkLst>
          <pc:docMk/>
          <pc:sldMk cId="608085328" sldId="292"/>
        </pc:sldMkLst>
        <pc:spChg chg="mod">
          <ac:chgData name="Crha Igor" userId="S::50416@fnbrno.cz::3e80c4be-180e-4e40-ba26-410c5125e6c1" providerId="AD" clId="Web-{DF1CFE1D-5C0F-F105-8A02-542E244AE04C}" dt="2021-11-20T09:35:27.809" v="31" actId="20577"/>
          <ac:spMkLst>
            <pc:docMk/>
            <pc:sldMk cId="608085328" sldId="292"/>
            <ac:spMk id="9" creationId="{BFF6D323-A238-44BA-B507-A05A5F0F3413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7:06.218" v="38" actId="20577"/>
        <pc:sldMkLst>
          <pc:docMk/>
          <pc:sldMk cId="3947754311" sldId="299"/>
        </pc:sldMkLst>
        <pc:spChg chg="mod">
          <ac:chgData name="Crha Igor" userId="S::50416@fnbrno.cz::3e80c4be-180e-4e40-ba26-410c5125e6c1" providerId="AD" clId="Web-{DF1CFE1D-5C0F-F105-8A02-542E244AE04C}" dt="2021-11-20T09:37:06.218" v="38" actId="20577"/>
          <ac:spMkLst>
            <pc:docMk/>
            <pc:sldMk cId="3947754311" sldId="299"/>
            <ac:spMk id="10" creationId="{484B1FFB-F6C0-406E-B26C-4F420A74BDC9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5:14.684" v="29" actId="20577"/>
        <pc:sldMkLst>
          <pc:docMk/>
          <pc:sldMk cId="2910502094" sldId="303"/>
        </pc:sldMkLst>
        <pc:spChg chg="mod">
          <ac:chgData name="Crha Igor" userId="S::50416@fnbrno.cz::3e80c4be-180e-4e40-ba26-410c5125e6c1" providerId="AD" clId="Web-{DF1CFE1D-5C0F-F105-8A02-542E244AE04C}" dt="2021-11-20T09:35:14.684" v="29" actId="20577"/>
          <ac:spMkLst>
            <pc:docMk/>
            <pc:sldMk cId="2910502094" sldId="303"/>
            <ac:spMk id="9" creationId="{BFF6D323-A238-44BA-B507-A05A5F0F3413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3:17.430" v="23" actId="1076"/>
        <pc:sldMkLst>
          <pc:docMk/>
          <pc:sldMk cId="234985328" sldId="306"/>
        </pc:sldMkLst>
        <pc:spChg chg="mod">
          <ac:chgData name="Crha Igor" userId="S::50416@fnbrno.cz::3e80c4be-180e-4e40-ba26-410c5125e6c1" providerId="AD" clId="Web-{DF1CFE1D-5C0F-F105-8A02-542E244AE04C}" dt="2021-11-20T09:33:17.430" v="23" actId="1076"/>
          <ac:spMkLst>
            <pc:docMk/>
            <pc:sldMk cId="234985328" sldId="306"/>
            <ac:spMk id="10" creationId="{484B1FFB-F6C0-406E-B26C-4F420A74BDC9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45:05.548" v="41" actId="20577"/>
        <pc:sldMkLst>
          <pc:docMk/>
          <pc:sldMk cId="4058746518" sldId="308"/>
        </pc:sldMkLst>
        <pc:spChg chg="mod">
          <ac:chgData name="Crha Igor" userId="S::50416@fnbrno.cz::3e80c4be-180e-4e40-ba26-410c5125e6c1" providerId="AD" clId="Web-{DF1CFE1D-5C0F-F105-8A02-542E244AE04C}" dt="2021-11-20T09:45:05.548" v="41" actId="20577"/>
          <ac:spMkLst>
            <pc:docMk/>
            <pc:sldMk cId="4058746518" sldId="308"/>
            <ac:spMk id="10" creationId="{484B1FFB-F6C0-406E-B26C-4F420A74BDC9}"/>
          </ac:spMkLst>
        </pc:spChg>
      </pc:sldChg>
      <pc:sldChg chg="modSp">
        <pc:chgData name="Crha Igor" userId="S::50416@fnbrno.cz::3e80c4be-180e-4e40-ba26-410c5125e6c1" providerId="AD" clId="Web-{DF1CFE1D-5C0F-F105-8A02-542E244AE04C}" dt="2021-11-20T09:31:13.255" v="14" actId="1076"/>
        <pc:sldMkLst>
          <pc:docMk/>
          <pc:sldMk cId="4207644491" sldId="316"/>
        </pc:sldMkLst>
        <pc:spChg chg="mod">
          <ac:chgData name="Crha Igor" userId="S::50416@fnbrno.cz::3e80c4be-180e-4e40-ba26-410c5125e6c1" providerId="AD" clId="Web-{DF1CFE1D-5C0F-F105-8A02-542E244AE04C}" dt="2021-11-20T09:31:06.271" v="13" actId="20577"/>
          <ac:spMkLst>
            <pc:docMk/>
            <pc:sldMk cId="4207644491" sldId="316"/>
            <ac:spMk id="7" creationId="{FDD10E48-A775-49F7-B44F-A38AD9438E44}"/>
          </ac:spMkLst>
        </pc:spChg>
        <pc:spChg chg="mod">
          <ac:chgData name="Crha Igor" userId="S::50416@fnbrno.cz::3e80c4be-180e-4e40-ba26-410c5125e6c1" providerId="AD" clId="Web-{DF1CFE1D-5C0F-F105-8A02-542E244AE04C}" dt="2021-11-20T09:31:13.255" v="14" actId="1076"/>
          <ac:spMkLst>
            <pc:docMk/>
            <pc:sldMk cId="4207644491" sldId="316"/>
            <ac:spMk id="3379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verz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162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Logo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439" y="260351"/>
            <a:ext cx="13684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85764"/>
            <a:ext cx="1008063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2"/>
          <p:cNvSpPr txBox="1">
            <a:spLocks noChangeArrowheads="1"/>
          </p:cNvSpPr>
          <p:nvPr/>
        </p:nvSpPr>
        <p:spPr bwMode="auto">
          <a:xfrm>
            <a:off x="1817234" y="2287588"/>
            <a:ext cx="8642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rgbClr val="002060"/>
                </a:solidFill>
                <a:latin typeface="Arial" panose="020B0604020202020204" pitchFamily="34" charset="0"/>
              </a:rPr>
              <a:t>Záněty v gynekologii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927351" y="635000"/>
            <a:ext cx="6227763" cy="1123950"/>
          </a:xfrm>
          <a:prstGeom prst="rect">
            <a:avLst/>
          </a:prstGeom>
          <a:noFill/>
        </p:spPr>
        <p:txBody>
          <a:bodyPr lIns="0" tIns="0" rIns="0" bIns="0" anchor="t"/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cs-CZ" altLang="en-US" sz="2000" kern="0" dirty="0">
                <a:latin typeface="Calibri"/>
                <a:cs typeface="Calibri"/>
              </a:rPr>
              <a:t>Ústav zdravotnických věd</a:t>
            </a:r>
            <a:endParaRPr lang="en-US" dirty="0"/>
          </a:p>
          <a:p>
            <a:pPr algn="ctr">
              <a:lnSpc>
                <a:spcPct val="100000"/>
              </a:lnSpc>
              <a:defRPr/>
            </a:pPr>
            <a: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Lékařské fakulty MU a FN Brno </a:t>
            </a:r>
            <a:b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přednosta: prof. PhDr. Andrea Pokorná, PhD. </a:t>
            </a:r>
          </a:p>
        </p:txBody>
      </p:sp>
      <p:sp>
        <p:nvSpPr>
          <p:cNvPr id="33798" name="Obdélník 7"/>
          <p:cNvSpPr>
            <a:spLocks noChangeArrowheads="1"/>
          </p:cNvSpPr>
          <p:nvPr/>
        </p:nvSpPr>
        <p:spPr bwMode="auto">
          <a:xfrm>
            <a:off x="1647825" y="5229226"/>
            <a:ext cx="880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28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BPZG0121   Ošetřovatelská péče v gynekologii  - přednášky</a:t>
            </a:r>
          </a:p>
        </p:txBody>
      </p:sp>
    </p:spTree>
    <p:extLst>
      <p:ext uri="{BB962C8B-B14F-4D97-AF65-F5344CB8AC3E}">
        <p14:creationId xmlns:p14="http://schemas.microsoft.com/office/powerpoint/2010/main" val="42076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2327576"/>
            <a:ext cx="11225672" cy="30162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3 . měření poševního pH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papírkovou metodou, norma pH je 3–4,5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v rozmezí 4,5–5,5 svědčí pro bakteriální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vaginózu</a:t>
            </a: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nad 5,5 signalizuje spíše bakteriální zánět či trichomoniázu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u kvasinkového zánětu pochvy pH nerozhoduje a bývá v rozmezí 4–9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8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8318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Definice: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částečná redukce až vymizení poševních laktobacilů a přemnožení aerobních a anaerobních bakterií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Častější u žen s IUD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 err="1">
                <a:solidFill>
                  <a:srgbClr val="FF0000"/>
                </a:solidFill>
                <a:latin typeface="Calibri"/>
                <a:cs typeface="Calibri"/>
              </a:rPr>
              <a:t>Etiopatogeneza</a:t>
            </a: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fakultativně anaerobní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Gardnerella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vaginalis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přemnožení jiných většinou anaerobních agens (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Bacteroides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Mobiluncus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(dříve Vibrio),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)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38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2473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Klinika:</a:t>
            </a:r>
            <a:endParaRPr lang="cs-CZ" altLang="cs-CZ" sz="27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Hojný, vodnatý výtok, zápach zejména po pohlavním styku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Mírné svědění, pálení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Asymptomaticky – žádné známky zánětu, chybí i vodnatý výtok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Diagnóza:</a:t>
            </a:r>
            <a:r>
              <a:rPr lang="cs-CZ" altLang="cs-CZ" sz="2700" b="1" dirty="0">
                <a:latin typeface="Calibri"/>
                <a:ea typeface="Tahoma"/>
                <a:cs typeface="Tahoma"/>
              </a:rPr>
              <a:t>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2 ze 4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Amselových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kritérií: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Charakteristický výtok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poševní pH v rozmezí 4,5–5,5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„klíčové“ buňky (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clue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cells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) v mikroskopickém nálezu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pozitivní amin-test  s uvolněním zapáchajících aminů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892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13" y="1098411"/>
            <a:ext cx="6640255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– </a:t>
            </a:r>
            <a:r>
              <a:rPr lang="cs-CZ" altLang="cs-CZ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clue</a:t>
            </a: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cells</a:t>
            </a:r>
            <a:endParaRPr lang="cs-CZ" altLang="cs-CZ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1026" name="Picture 2" descr="https://upload.wikimedia.org/wikipedia/commons/thumb/3/37/Clue_cells_-_CDC_PHIL_3720.jpg/220px-Clue_cells_-_CDC_PHIL_3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46" y="2093618"/>
            <a:ext cx="3930162" cy="40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16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2629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žen s klinickými obtížemi, v první polovině těhotenství, před vaginální nebo abdominální operací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Metronidazol 500mg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vag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 7dní,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klindamycin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nifurantel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Macmiror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Stabilizace poševního ekosystému – lokální tablety s laktobacily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Léčba sexuálního partnera není nutná, bakterie u muže většinou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neperzistují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nevyvolávají onemocnění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Komplikace 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dělohy, pooperačního pahýlu pochvy, močových cest i, PID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Rizikový faktor předčasného porodu – screening v graviditě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88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kolpitis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streptokoky, stafylokoky, enterokoky 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Escherichia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coli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smetanový či žlutý hojný hustý výtok, dyspareunie, zduření a zarudnutí poševní sliznice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formy – snadná na podkladě klinického obrazu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původce přesně určí pouze kultivační vyšetření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aplikace chemoterapeutik nebo antibiotik lokálně či celkově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72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166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Etiologie :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Trichomonas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vaginalis (bičenka poševní)</a:t>
            </a:r>
            <a:endParaRPr lang="cs-CZ" sz="27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Přenášený pohlavním stykem, nutná léčba sexuálního partnera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Přežívá krátko ve vlhkém prostředí - bazén, koupaliště</a:t>
            </a: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Klinický obraz 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50 % žen asymptomatických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Pěnivý, páchnoucí, žlutozelený výtok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zduřelá a zarudlá sliznice pochvy, "jahodový cervix", svědění</a:t>
            </a:r>
            <a:endParaRPr 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chronické stadium – asymptomatické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80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Diagnostika:</a:t>
            </a:r>
            <a:endParaRPr lang="cs-CZ" altLang="cs-CZ" sz="2800" b="1">
              <a:solidFill>
                <a:srgbClr val="FF0000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KOH - </a:t>
            </a:r>
            <a:r>
              <a:rPr 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pozitivní amin-test  s uvolněním zapáchajících aminů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míň než 4,5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V mikroskopickém obrazu : pohyblivý prvok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Léčba:</a:t>
            </a:r>
            <a:endParaRPr lang="cs-CZ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Metronidazol 500mg tbl po á 12hod / 10 dní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61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kolpitis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Candida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albicans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 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tropicalis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glabrata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podmíněně patogenní, při oslabení organizmu průnik infekčních hyf do epitelu, v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estrogenizovaném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prostředí se jí daří lépe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Rizikové faktory 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těhotenství  (III. trimestr)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Diabetes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mellitus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zvýšený příjem sacharidů v dietě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terapie, kortikoidy, estrogeny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Syntetické prádlo, zvýšená frekvence pohlavních styků </a:t>
            </a:r>
          </a:p>
          <a:p>
            <a:pPr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16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kolpitis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</a:t>
            </a:r>
            <a:endParaRPr lang="cs-CZ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výrazné svědění, pálení vulvy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 (typický tvarohovitý, někdy vodnatý, bez zápachu)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poševní sliznice zarudlá a zduřelá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Současně často i na vulvě – vulvovaginitida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endocervikálního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kanálu a dělohy se infekce většinou nešíří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altLang="cs-CZ" sz="2800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50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19413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Rozdělení gynekologických zánětů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lokalizace: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Zevní rodidla (vulvitida, kolpitida)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Vnitřní rodidla (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metritida)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děložních přívěsků, vazů a pánevního peritonea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(PID =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pelvic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inflammatory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2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původce: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Viry, bakterie, kvasinky, protozoa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999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kolpitis 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Diagnostika: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mikroskopický průkaz kvasinek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kultivační vyšetření u recidiv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u recidiv – nutné vyloučení diabetu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v normě, KOH negativní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Azolová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antimykotika  - lokálně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Clotrimazol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) nebo celkově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Úspěšnost léčby je více než 90%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085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Chlamydia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bakteriální flóra, genitální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mykoplasmata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Chlamydie - STD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403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asymptomaticky – 30–50 % případů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výtok, tupá bolest za sponou a v kříži, výjimečně horečka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chronické formy 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dysmenorrhoea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dyspareunie, sterilita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mužů – uretritida, často bezpříznakově, trvalý rezervoár infekce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317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aerobní a anaerobní kultivace materiálu z hrdla děložního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přímý průkaz antigenů chlamydií – RIA, ELISA, PCR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Sérologie – nepřesná, často zbytečná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musíme vyloučit maligní onemocnění (kolposkopie, cytologie, biopsie)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dostatečně agresivní a dostatečně dlouhá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Pokud možno podle výsledků citlivosti, vždy celkově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1000mg po jednorázově (chlamydie)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200mg á12hod 7dní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627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Ascendentně - děložní hrdlo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instrumentální gynekologické zákroky (RCUI, HSG, zavedení IUD)</a:t>
            </a:r>
            <a:endParaRPr lang="cs-CZ" sz="28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Přenos z vejcovodu do dělohy (méně častý)</a:t>
            </a: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podobně jako 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aerobně-anaerobní flóra</a:t>
            </a:r>
          </a:p>
          <a:p>
            <a:pPr lvl="1" eaLnBrk="1" hangingPunct="1"/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nebo chlamydie, vzácně M.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tuberculosis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fáze: bolest v podbřišku, špinění až krvácení, výtok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forma: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hypermenorhoea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malátnost, výtok není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12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Příznaky a gynekologické vyšetření (bolestivost, zvětšení dělohy)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kultivace z hrdla nebo z dutiny děložní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Zánětlivé markery (CRP, leukocyty, FW)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Cytologie (při přítomnosti IUD) – aktinomykotické drúzy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Nutné vyloučit karcinom – biopsie endometria (kyretáž) v ATB cloně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Jako PID – širokospektrá antibiotika, vysoké dávky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symptomatická terapie (analgetika, klidový režim) 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951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6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Pelvic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inflammatory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 PID</a:t>
            </a:r>
            <a:endParaRPr lang="cs-CZ" altLang="cs-CZ" sz="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8587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4 stupně závažnosti: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vejcovodu nebo vaječníku (salpingitis,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komplex (absces)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flegmóna +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peritonitis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diffusa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Šíření: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ascendentní infekce z dělohy nebo  přestupem z okolí (apendix)</a:t>
            </a:r>
            <a:endParaRPr lang="cs-CZ" dirty="0"/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Endogenní cestou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lymfogenně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 hematogenně)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Salpingitis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hydrosalpinx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sactosalpinx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haematosalpinx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až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pyovarium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perioophoritis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tumor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adnexorum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inflammatorius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tuboovarialis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diffuza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cavi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Douglasi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frozen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pelvis</a:t>
            </a:r>
            <a:endParaRPr lang="cs-CZ" altLang="cs-CZ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744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indent="0" eaLnBrk="1" hangingPunct="1">
              <a:spcAft>
                <a:spcPts val="0"/>
              </a:spcAft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velmi variabilní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– až 39% asymptomatický průběh, bolest v podbřišku (často na obou stranách), poševní výtok,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polakisurie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horečka, schvácenost, nauzea či zvracení, průjem,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tenezmy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ánětlivý výpotek v malé pánvi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Subakutní – únavnost a pobolívání v podbřišku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Chronický – dyspareunie, poruchy menstruačního cyklu,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Arial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63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: 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N.gonorrhoeae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E.coli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mycoplasmata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ureaplasmata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stafylokoky, streptokoky, bakteroidy,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ea typeface="Tahoma"/>
                <a:cs typeface="Calibri"/>
              </a:rPr>
              <a:t>Rizikové faktory :</a:t>
            </a:r>
            <a:endParaRPr lang="en-US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onemocnění žen ve fertilním věku, STD 80 %, opakované instrumentální gynekologické zákroky (dilatace cervixu, separovaná abraze, revize dutiny děložní,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hysteroskopie</a:t>
            </a: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 a pod.)</a:t>
            </a:r>
            <a:b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</a:br>
            <a:endParaRPr lang="cs-CZ" altLang="cs-CZ" sz="280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146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gynekologické vyšetření:  výtok, palpační bolestivost dělohy, adnex,   resistence, peritoneální příznaky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Laboratoř: CRP, leukocytóza, FW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Mikrobiologické vyšetření – kultivace hrdlo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 pochva, moč,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endometriální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biopsie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IUD – v ATB cloně extrakce, cytologické vyšetření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Sepse – hemokultura, kompenzace vnitřního prostředí 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Diagnostická LSK – u chronických forem</a:t>
            </a:r>
            <a:endParaRPr lang="cs-CZ" b="1">
              <a:solidFill>
                <a:srgbClr val="0000DC"/>
              </a:solidFill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7543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951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sz="2800" b="1" dirty="0" err="1">
                <a:solidFill>
                  <a:srgbClr val="FF0000"/>
                </a:solidFill>
                <a:latin typeface="Calibri"/>
                <a:cs typeface="Calibri"/>
              </a:rPr>
              <a:t>Diagnostiká</a:t>
            </a: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 laparoskopie: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přímá vizualizace vejcovodů, vaječníků a orgánů malé pánve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diferenciální diagnostika –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appendicitida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, ruptura ovariální cysty</a:t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				 endometrióza, GEU, torze adnex 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aseptický odběr peritoneální tekutiny nebo tkáně na 			   bakteriologické vyšetření</a:t>
            </a:r>
            <a:b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endParaRPr 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Ultrazvukové vyšetření:</a:t>
            </a:r>
            <a:endParaRPr lang="cs-CZ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5000"/>
              </a:lnSpc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pokročilejších stádiích zánětu,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absces, počínající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8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27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Výskyt: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Starší ženy s poškozením kůže (škrábaní, únik moči, pot u obézních, menstruační krev) Zevní rodidla (vulvitis, kolpitis)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Snížená odolnost pokožky (diabetes, 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hepatopatie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anémie)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Může probíhat současně se zánětlivým onemocněním pochvy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Bakterie, kvasinky, viry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013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5893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Antimikrobiální léčba: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cílená antibiotická léčba  po kultivační verifikaci  infekčního agens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ambulantně nebo za hospitalizace  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   ( dle klinického a laboratorního obrazu)</a:t>
            </a:r>
          </a:p>
          <a:p>
            <a:pPr>
              <a:lnSpc>
                <a:spcPct val="85000"/>
              </a:lnSpc>
              <a:defRPr/>
            </a:pPr>
            <a:endParaRPr lang="cs-CZ" sz="2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Chirurgická léčba 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po vyčerpání konzervativní  léčby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urgentní chirurgická intervence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hnisavá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odstranění hnisavého ložiska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salpingectomie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 pod.)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drenáž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Douglasova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prostoru vaginální cestou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- pooperačně antibiotická léčba dle citlivosti</a:t>
            </a: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Adjuvantní léčba  (kortikoidy, NSA, diatermie, balneoterapie)	</a:t>
            </a:r>
            <a:r>
              <a:rPr lang="cs-CZ" sz="2800" b="1" dirty="0">
                <a:solidFill>
                  <a:schemeClr val="bg1"/>
                </a:solidFill>
                <a:latin typeface="Calibri"/>
                <a:cs typeface="Calibri"/>
              </a:rPr>
              <a:t>							</a:t>
            </a:r>
            <a:br>
              <a:rPr lang="cs-CZ" sz="2800" b="1" dirty="0">
                <a:latin typeface="Calibri"/>
              </a:rPr>
            </a:br>
            <a:endParaRPr lang="cs-CZ"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501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endParaRPr lang="cs-CZ" altLang="cs-CZ" sz="28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podání širokospektrých antibiotik, v kombinaci  – většinou parenterálně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aerobní mikroby (grampozitivní i gramnegativní)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– 100 mg á 12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500 mg á 24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gentamicin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80mg á 8 hod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400mg á 12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amoxicilin+klavulanát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Augmentin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1,2 g á 8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ampicilin+sulbactam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Unasyn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1,5g á 8 hod. Iv.</a:t>
            </a:r>
            <a:endParaRPr lang="cs-CZ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anaerobní mikroby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 pitchFamily="34" charset="0"/>
              <a:cs typeface="Calibri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metronidazol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ornidazol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– 500 mg á 8 hod.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841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61247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Akutní komplikace: 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Perihepatitis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(4 - 28 %) - v laparoskopickém obraze 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   FITZ-HUGH-CURTIS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sy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 -  původce kapavka / chlamydie	  </a:t>
            </a:r>
            <a:br>
              <a:rPr lang="cs-CZ" sz="2800" b="1" u="sng" dirty="0">
                <a:latin typeface="Calibri"/>
              </a:rPr>
            </a:br>
            <a:endParaRPr lang="cs-CZ" sz="2800" b="1" u="sng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peritonitis a septický šok  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ruptura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tuboovariálního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abscesu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mortalita 6 - 15 %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radikální chirurgická léčba z vitální indikace (80 %)</a:t>
            </a: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Periappendicitis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 (2 - 10 %)</a:t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ascenze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infekce z malé pánve nebo lymfatická cesta</a:t>
            </a:r>
          </a:p>
          <a:p>
            <a:pPr marL="0" indent="0" eaLnBrk="1" hangingPunct="1">
              <a:defRPr/>
            </a:pP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		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7465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indent="0" eaLnBrk="1" hangingPunct="1"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Chronické a pozdní následky: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 (5 %)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faktor sterility  (14 - 38 %)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Graviditas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extrauterina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  (10 - 30 %)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			</a:t>
            </a:r>
            <a:br>
              <a:rPr lang="cs-CZ" sz="2800" dirty="0"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</a:t>
            </a:r>
            <a:br>
              <a:rPr lang="cs-CZ" sz="2800" dirty="0"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332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Aktinomykóza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Actinomyces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israeli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 těle se tvoří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drůzy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(útvar v pánvi plný aktinomycet)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Častá při IUD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Extrakce IUD, ATB terapie 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megadávky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penicilínu (0,8–2,4 MIU/den)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Laparotomie (evakuace hnisu, výplachy a drenáž)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případů nereagujících na ATB terapii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residuálním palpačním nálezu po ATB léčbě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známkach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peritonitis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5159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Kapavka –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gonorrhoea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ctr">
              <a:defRPr/>
            </a:pP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Gonococcus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ruber)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Postihuje jednovrstevný cylindrický epitel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Příznaky: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 akutním stadiu výtok, chronická minimální symptomy, riziko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pelveoperitonitidy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Diagnostika: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kultivace, stěry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Hlášení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dermatovenerologie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!!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Antibiotika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15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Kapavka –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gonorrhoea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ctr">
              <a:defRPr/>
            </a:pP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268695" y="2673769"/>
            <a:ext cx="5305628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>
                <a:solidFill>
                  <a:srgbClr val="FF0000"/>
                </a:solidFill>
                <a:latin typeface="Calibri"/>
                <a:cs typeface="Calibri"/>
              </a:rPr>
              <a:t>Keratokonjunktivitis</a:t>
            </a: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 novorozenců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riziko slepoty!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Prevence: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crédeizace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Ophtalmoseptonex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po porodu</a:t>
            </a:r>
          </a:p>
        </p:txBody>
      </p:sp>
      <p:pic>
        <p:nvPicPr>
          <p:cNvPr id="2050" name="Picture 2" descr="https://upload.wikimedia.org/wikipedia/commons/2/27/Gonococcal_ophthalmia_neonator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98" y="2673769"/>
            <a:ext cx="3647357" cy="211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368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Syfilis – příjice, lues </a:t>
            </a:r>
          </a:p>
          <a:p>
            <a:pPr algn="ctr">
              <a:defRPr/>
            </a:pP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2629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Treponema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pallidum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 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Spirocheta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Příznaky dle stadií 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Primární stadium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ulcus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durum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lymfadenopatie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Sekundární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lata,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exanthemy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Latentní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-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asymtomatické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Terciární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- 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gumata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neurosyfilis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kardiovaskulární syfilis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Vrozená syfilis</a:t>
            </a:r>
          </a:p>
          <a:p>
            <a:pPr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Diagnostika: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serologie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r>
              <a:rPr lang="cs-CZ" altLang="cs-CZ" sz="2800" b="1" dirty="0">
                <a:latin typeface="Calibri"/>
                <a:cs typeface="Calibri"/>
              </a:rPr>
              <a:t> 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dermatovenerologie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!!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Antibiotika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92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Syfilis – příjice, lues </a:t>
            </a:r>
          </a:p>
          <a:p>
            <a:pPr algn="ctr">
              <a:defRPr/>
            </a:pP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1972713" y="5378509"/>
            <a:ext cx="2325035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Ulcus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durum</a:t>
            </a: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POHLAVNÍ ONEMOCNĚNÍ A JEJICH PROJEVY NA KŮŽ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442" y="2400862"/>
            <a:ext cx="2430392" cy="23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lcus durum - Keyword Search - Science Photo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83" y="2374154"/>
            <a:ext cx="2436465" cy="24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6611815" y="5314132"/>
            <a:ext cx="3288323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lata</a:t>
            </a: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1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1012826"/>
            <a:ext cx="1905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162176"/>
            <a:ext cx="477043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/>
          <a:p>
            <a:pPr algn="ctr" defTabSz="685800">
              <a:defRPr/>
            </a:pPr>
            <a:r>
              <a:rPr lang="cs-CZ" altLang="cs-CZ" sz="3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Závěr  </a:t>
            </a:r>
          </a:p>
        </p:txBody>
      </p:sp>
      <p:sp>
        <p:nvSpPr>
          <p:cNvPr id="60420" name="Obdélník 9"/>
          <p:cNvSpPr>
            <a:spLocks noChangeArrowheads="1"/>
          </p:cNvSpPr>
          <p:nvPr/>
        </p:nvSpPr>
        <p:spPr bwMode="auto">
          <a:xfrm>
            <a:off x="1703388" y="3357564"/>
            <a:ext cx="84201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Zánětlivá onemocnění patří k častým gynekologickým patologiím.</a:t>
            </a:r>
          </a:p>
        </p:txBody>
      </p:sp>
    </p:spTree>
    <p:extLst>
      <p:ext uri="{BB962C8B-B14F-4D97-AF65-F5344CB8AC3E}">
        <p14:creationId xmlns:p14="http://schemas.microsoft.com/office/powerpoint/2010/main" val="175382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Klinický obraz 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Bakteriální 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ohraničená (folikulitida, furunkl, absces)  nebo neohraničená (flegmóna), oděrky, mokvající defekty či krusty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Mykotická : Bělavé povlaky, svědění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Virová 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accuminata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herpes simplex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genitalis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3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7705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Diagnóza: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Na základě klinického obrazu, kultivace (bakteriální zánět) </a:t>
            </a: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Sérologie (virové infekce)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Konzilium dermatologa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Terapie:  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agens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Antimykotika/antibiotika lokálně / celkově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symptomatologie analgetika, antihistaminika, kortikoidy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Chirurgická (v případě abscesů) incize / exstirpace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08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Infekce herpes simplex  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782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DNA virus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Herpesviridae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(HSV1 a HSV2) </a:t>
            </a: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Virus v latentním stadiu v nervových gangliích nositele, aktivace při oslabení, stresu, poruše imunity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Přenos kapénkovou infekcí i přímým kontaktem</a:t>
            </a:r>
          </a:p>
          <a:p>
            <a:pPr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buFont typeface="Arial"/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Prodromy - zarudnutí, svědění 1-2dny před výsevem 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Bolestivé puchýřky - papuly, vezikuly, pustuly, krusty</a:t>
            </a:r>
          </a:p>
          <a:p>
            <a:pPr marL="457200" indent="-457200">
              <a:buFont typeface="Arial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Terapie:</a:t>
            </a:r>
            <a:r>
              <a:rPr lang="cs-CZ" sz="2700" b="1" dirty="0">
                <a:solidFill>
                  <a:srgbClr val="000000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Acyklovir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200mg 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tbl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po 5x /den </a:t>
            </a:r>
            <a:endParaRPr lang="cs-CZ" sz="27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8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Condylomata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accuminata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DNA viry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Papillomaviridae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low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risk 6, 11 , sexuálně přenosné</a:t>
            </a:r>
            <a:endParaRPr lang="cs-CZ" dirty="0">
              <a:solidFill>
                <a:srgbClr val="0000DC"/>
              </a:solidFill>
              <a:ea typeface="Tahoma"/>
              <a:cs typeface="Tahoma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Exofytické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výrůstky na kůži vulvy, hráze, perinea,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perianálně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sliznici  pochvy, cervixu a anální, můžou svědět, krvácet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Virus infikuje pouze buňky dlaždicového epitelu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Chemická :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Podofylotoxin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, kyselina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trichlóroctová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Koagulační, chirurgická excize, laser</a:t>
            </a:r>
          </a:p>
          <a:p>
            <a:pPr marL="9144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sz="1600" dirty="0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§"/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99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Condylomata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accuminata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Krista Herman | My Honest Review of Vidar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0" y="2352422"/>
            <a:ext cx="4031381" cy="262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nagement of genital warts: a guide for GPs - PrescriberPrescri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144" y="2352422"/>
            <a:ext cx="2578525" cy="27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0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628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1.  mikroskopické vyšetření nativního nátěru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stěr na sklíčko, kapka FR, hodnotíme – množství Leu,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epitelií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kokoidních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a tyčkovitých mikroorganismů, event. diplokoků, pohyb živých organismů (trichomonády,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mobilunci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) 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2.  amin–test</a:t>
            </a:r>
            <a:endParaRPr lang="cs-CZ" b="1" dirty="0">
              <a:solidFill>
                <a:srgbClr val="0000DC"/>
              </a:solidFill>
              <a:ea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jiné podložní sklo, smícháme s několika kapkami 10% KOH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Jsou-li přítomny biogenní aminy – zápach po rybách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překrýt krycím sklíčkem a pozorujeme mikroskopem. KOH rozpouští téměř všechny buněčné formy – neporušeny zůstanou pouze </a:t>
            </a:r>
            <a:r>
              <a:rPr lang="cs-CZ" altLang="cs-CZ" sz="2700" b="1" u="sng" dirty="0">
                <a:solidFill>
                  <a:srgbClr val="0000DC"/>
                </a:solidFill>
                <a:latin typeface="Calibri"/>
                <a:cs typeface="Calibri"/>
              </a:rPr>
              <a:t>kvasinky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7336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8765E4C29EE469FEBB6977FCB44A5" ma:contentTypeVersion="2" ma:contentTypeDescription="Vytvoří nový dokument" ma:contentTypeScope="" ma:versionID="f0b65d7abd1287ab4fbce6ac3387beae">
  <xsd:schema xmlns:xsd="http://www.w3.org/2001/XMLSchema" xmlns:xs="http://www.w3.org/2001/XMLSchema" xmlns:p="http://schemas.microsoft.com/office/2006/metadata/properties" xmlns:ns2="0490eced-6324-4fb8-85d1-7d7d20b03f3c" targetNamespace="http://schemas.microsoft.com/office/2006/metadata/properties" ma:root="true" ma:fieldsID="ae70e71cb686eda1015e90b99c78a351" ns2:_="">
    <xsd:import namespace="0490eced-6324-4fb8-85d1-7d7d20b03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eced-6324-4fb8-85d1-7d7d20b03f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BD3BAD-D469-4561-9DA7-0B871AD7DE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BF45D5-8BA4-4848-B771-8890D2BA4A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0490eced-6324-4fb8-85d1-7d7d20b03f3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150C79-E5FA-44EF-88CC-180AEC519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90eced-6324-4fb8-85d1-7d7d20b03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13532</TotalTime>
  <Words>2371</Words>
  <Application>Microsoft Office PowerPoint</Application>
  <PresentationFormat>Widescreen</PresentationFormat>
  <Paragraphs>361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Prezentace_MU_CZ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Crha Igor</cp:lastModifiedBy>
  <cp:revision>1801</cp:revision>
  <cp:lastPrinted>1601-01-01T00:00:00Z</cp:lastPrinted>
  <dcterms:created xsi:type="dcterms:W3CDTF">2018-10-31T08:40:07Z</dcterms:created>
  <dcterms:modified xsi:type="dcterms:W3CDTF">2021-11-20T09:45:05Z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0x01010074C8765E4C29EE469FEBB6977FCB44A5</vt:lpwstr>
  </property>
</Properties>
</file>