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4007" r:id="rId2"/>
    <p:sldMasterId id="2147484074" r:id="rId3"/>
  </p:sldMasterIdLst>
  <p:notesMasterIdLst>
    <p:notesMasterId r:id="rId64"/>
  </p:notesMasterIdLst>
  <p:sldIdLst>
    <p:sldId id="352" r:id="rId4"/>
    <p:sldId id="258" r:id="rId5"/>
    <p:sldId id="323" r:id="rId6"/>
    <p:sldId id="260" r:id="rId7"/>
    <p:sldId id="261" r:id="rId8"/>
    <p:sldId id="262" r:id="rId9"/>
    <p:sldId id="332" r:id="rId10"/>
    <p:sldId id="263" r:id="rId11"/>
    <p:sldId id="333" r:id="rId12"/>
    <p:sldId id="334" r:id="rId13"/>
    <p:sldId id="264" r:id="rId14"/>
    <p:sldId id="265" r:id="rId15"/>
    <p:sldId id="324" r:id="rId16"/>
    <p:sldId id="268" r:id="rId17"/>
    <p:sldId id="325" r:id="rId18"/>
    <p:sldId id="326" r:id="rId19"/>
    <p:sldId id="272" r:id="rId20"/>
    <p:sldId id="327" r:id="rId21"/>
    <p:sldId id="328" r:id="rId22"/>
    <p:sldId id="275" r:id="rId23"/>
    <p:sldId id="329" r:id="rId24"/>
    <p:sldId id="279" r:id="rId25"/>
    <p:sldId id="353" r:id="rId26"/>
    <p:sldId id="280" r:id="rId27"/>
    <p:sldId id="281" r:id="rId28"/>
    <p:sldId id="282" r:id="rId29"/>
    <p:sldId id="288" r:id="rId30"/>
    <p:sldId id="289" r:id="rId31"/>
    <p:sldId id="335" r:id="rId32"/>
    <p:sldId id="336" r:id="rId33"/>
    <p:sldId id="290" r:id="rId34"/>
    <p:sldId id="291" r:id="rId35"/>
    <p:sldId id="292" r:id="rId36"/>
    <p:sldId id="293" r:id="rId37"/>
    <p:sldId id="354" r:id="rId38"/>
    <p:sldId id="339" r:id="rId39"/>
    <p:sldId id="294" r:id="rId40"/>
    <p:sldId id="355" r:id="rId41"/>
    <p:sldId id="295" r:id="rId42"/>
    <p:sldId id="296" r:id="rId43"/>
    <p:sldId id="300" r:id="rId44"/>
    <p:sldId id="342" r:id="rId45"/>
    <p:sldId id="343" r:id="rId46"/>
    <p:sldId id="345" r:id="rId47"/>
    <p:sldId id="346" r:id="rId48"/>
    <p:sldId id="347" r:id="rId49"/>
    <p:sldId id="348" r:id="rId50"/>
    <p:sldId id="301" r:id="rId51"/>
    <p:sldId id="302" r:id="rId52"/>
    <p:sldId id="303" r:id="rId53"/>
    <p:sldId id="304" r:id="rId54"/>
    <p:sldId id="305" r:id="rId55"/>
    <p:sldId id="306" r:id="rId56"/>
    <p:sldId id="349" r:id="rId57"/>
    <p:sldId id="350" r:id="rId58"/>
    <p:sldId id="351" r:id="rId59"/>
    <p:sldId id="307" r:id="rId60"/>
    <p:sldId id="320" r:id="rId61"/>
    <p:sldId id="337" r:id="rId62"/>
    <p:sldId id="356" r:id="rId6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E"/>
    <a:srgbClr val="82794A"/>
    <a:srgbClr val="9A9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2C4C8-FD91-28FB-479D-9EB58C626D0B}" v="10" dt="2021-12-16T06:37:24.650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92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ha Igor" userId="S::50416@fnbrno.cz::3e80c4be-180e-4e40-ba26-410c5125e6c1" providerId="AD" clId="Web-{7712C4C8-FD91-28FB-479D-9EB58C626D0B}"/>
    <pc:docChg chg="modSld">
      <pc:chgData name="Crha Igor" userId="S::50416@fnbrno.cz::3e80c4be-180e-4e40-ba26-410c5125e6c1" providerId="AD" clId="Web-{7712C4C8-FD91-28FB-479D-9EB58C626D0B}" dt="2021-12-16T06:37:24.650" v="9" actId="20577"/>
      <pc:docMkLst>
        <pc:docMk/>
      </pc:docMkLst>
      <pc:sldChg chg="modSp">
        <pc:chgData name="Crha Igor" userId="S::50416@fnbrno.cz::3e80c4be-180e-4e40-ba26-410c5125e6c1" providerId="AD" clId="Web-{7712C4C8-FD91-28FB-479D-9EB58C626D0B}" dt="2021-12-16T06:37:24.650" v="9" actId="20577"/>
        <pc:sldMkLst>
          <pc:docMk/>
          <pc:sldMk cId="0" sldId="352"/>
        </pc:sldMkLst>
        <pc:spChg chg="mod">
          <ac:chgData name="Crha Igor" userId="S::50416@fnbrno.cz::3e80c4be-180e-4e40-ba26-410c5125e6c1" providerId="AD" clId="Web-{7712C4C8-FD91-28FB-479D-9EB58C626D0B}" dt="2021-12-16T06:37:24.650" v="9" actId="20577"/>
          <ac:spMkLst>
            <pc:docMk/>
            <pc:sldMk cId="0" sldId="352"/>
            <ac:spMk id="8" creationId="{FDD10E48-A775-49F7-B44F-A38AD9438E4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145415F-C112-4F0C-A4B3-7BF85551AC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0ED213-817D-4E31-BA7D-998436DBE6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A4D038-F80C-402E-80EF-70C3AE6464F5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3082D6B0-857A-476F-BE53-588800AD6E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088AA9F-1DAF-4564-A191-D99872015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6FDFD4-1B0C-49E1-B7A6-54B4BE298A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B6893E-08BC-482B-94DA-4303E21C7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36E083D-08F9-4D12-9BFE-DA6CA8FF38B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75EB267-B587-4C96-ABC5-56E9B3AB8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676BF9C-B490-4B29-9F16-FD7F8F864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BFB95FA-26BF-44A5-8502-A5C67F7E0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0832143-21DC-46A4-9A6F-A85DBB434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2C4B645-B5A8-490F-A301-9FC423F7C3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FFCD0B7-2E3C-4AD8-83EA-01E9B40D0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54BDEE40-8F86-4A51-92C1-58F26AEE3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2B2C894-4386-47AE-B5A9-DCBBA5846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679ECBB-FBD9-40E4-BA3A-F18362AE7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FCE031D-3B6A-4DF0-B352-E7D21FC10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7DFCC0A-2B71-4527-8D91-2F5F8D881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AD4B65C-9DC0-4961-88FE-A90629CC9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F49819B-2459-4DC7-9BFE-6DBE047CB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81B18EA-1CBF-4DC6-9790-55AC99A9A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453AC56-04BD-4DEA-81BB-9641D64BF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1FFDD46-2DE1-4C63-81FD-EF6B5ED09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316513D-363C-4DE9-B690-A4856D583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85453E6-FC31-435D-9458-A91E3AE37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43976E03-64D0-48B9-A74A-D5A0D6199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6C50F2B-5783-4FB7-A75F-0B9A1EAD5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FD4A30A-852B-492E-8C7C-0ABDDB78C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C1D4B28-80BF-4166-A1D0-5F028B973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0F49567-033D-4422-BEAA-B78ADFD46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D699B68-07AD-4C7B-A8DC-2205BDD1E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E3AFFBB-CAC0-483A-9195-6F477574D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AAE14ED-0F72-4CF0-AEDB-B7A285369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2CABCF29-0107-4C76-A15D-A32588F4F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6DA5A9C3-A1CF-42B3-992C-25E773767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4543A21B-F7F0-4328-BD38-FF7B6361B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9DEDD96-5472-43D0-9CE9-0879BAB85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B533F762-AA43-42D0-A722-4B083C675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751C8-40C4-438D-8C86-8A9E5D0DE02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21E75B0-130D-443E-B5E4-98FAE149A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4EC82BA-02BC-42F7-88C1-647D88263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385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2CB30E2-AC4C-479F-964F-5F6099F82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114F7B8-F8A9-487C-A698-D2ACF7F33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D3CC267-6475-4288-BD03-209E918DDB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F50AD2F-8F7A-421C-866D-B7DA3A3C4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72EE5AA-06E9-4205-8548-4F71111C0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0534105-FF3D-40EA-8E6B-35E1C77F6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249146D7-C1F7-4A85-957D-A92C03D24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BC4B109-9AAC-4F99-9906-3AE85B25F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D604E51B-BF56-4D40-8574-4438CDD72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BC15DD3-B812-4A80-A7C9-640A02825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155C4C8-5B8A-4039-91BE-0DA8483CF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BFD3D1B-F0AA-4657-86FF-6B4459C3F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26CEAD2-CB53-4019-8BC5-1A0907BD8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863AE82-2B62-4B6F-9ED1-892EBBCEF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D207F14-0225-45E4-B89D-9226B9D839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1A8AEEBD-0C73-423A-AFD9-84A04EABD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1178552B-2C9F-4C0D-92F7-5209BC9CA7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4E26EF3-686F-4173-8774-11CD784A9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>
            <a:extLst>
              <a:ext uri="{FF2B5EF4-FFF2-40B4-BE49-F238E27FC236}">
                <a16:creationId xmlns:a16="http://schemas.microsoft.com/office/drawing/2014/main" id="{23190412-5E8B-44AE-8FC9-C359987539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1027">
            <a:extLst>
              <a:ext uri="{FF2B5EF4-FFF2-40B4-BE49-F238E27FC236}">
                <a16:creationId xmlns:a16="http://schemas.microsoft.com/office/drawing/2014/main" id="{3D923187-F821-4F4F-AA38-6CB18348C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4D31EF66-081C-462E-A023-B94180C31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DA55727B-48CF-47D5-85AD-C53D48035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6B1249C9-9920-4B8D-87DE-1026A06BB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A6285AD6-C6F1-4A7B-8C11-B57311679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9B360800-4BE1-4890-99D4-8AC73CBD37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DCB9724E-5B15-4324-A4E3-4E35501A6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1E65D294-3CCA-4D93-8AAF-7821DD441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4A2522FB-D9B9-4A80-A906-E541F8F55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ED522D6-9753-4DDC-9EDF-C66869DA3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AC212737-40E7-43D9-A28D-97BD4D5E6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D227080-A33C-49D7-9CE9-CCFE0EF4D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41E5E383-B28B-49CD-AD76-622E643E2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A339FB20-9109-4554-950E-9C0D21B18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404BC99-A3BE-4A7F-BC25-EAC1A07C0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91CC0F7-26CB-4B71-89B5-D72613633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F2C8D5B-0EBC-44B4-AA6B-711B07E30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70DF5397-FD6D-4722-ABAA-69C45EA75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A23BC7E4-2834-4C53-9CBF-D3798DDCF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cvbbbvcvbvbvbvb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B9907D8E-DD2F-48E8-BB77-9F583FFC5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B92DCBE-17C1-4682-96B3-4DA90F020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C9645A10-D50C-4D91-A60D-8BBC72DD86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1027">
            <a:extLst>
              <a:ext uri="{FF2B5EF4-FFF2-40B4-BE49-F238E27FC236}">
                <a16:creationId xmlns:a16="http://schemas.microsoft.com/office/drawing/2014/main" id="{92E2A63E-49D0-40BD-9C44-458477810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DC8C921B-D692-4316-8002-7F0C9A092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65F8ACC1-8926-4F8C-8298-B8069635B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2B12F17-B65A-4333-9BEE-506BB55E4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8B2BBC2-F5EE-4597-AD17-232E2D8ED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4052714-A4D0-4EE7-A120-F54B4A8F6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D2F7508-1A30-4176-9B34-0F4346C09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C73F896-C791-4C49-948A-384AA3C9E3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1A1BD9-2F2C-42C7-9475-CF3B362076F7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2467" name="Slide Image Placeholder 1">
            <a:extLst>
              <a:ext uri="{FF2B5EF4-FFF2-40B4-BE49-F238E27FC236}">
                <a16:creationId xmlns:a16="http://schemas.microsoft.com/office/drawing/2014/main" id="{B9CDB1BE-9FA5-46C1-8665-513BB3F04A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Notes Placeholder 2">
            <a:extLst>
              <a:ext uri="{FF2B5EF4-FFF2-40B4-BE49-F238E27FC236}">
                <a16:creationId xmlns:a16="http://schemas.microsoft.com/office/drawing/2014/main" id="{9C957C2A-29A3-4E52-ADB4-65EC81DB6C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49" tIns="45774" rIns="91549" bIns="4577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cs-CZ"/>
          </a:p>
        </p:txBody>
      </p:sp>
      <p:sp>
        <p:nvSpPr>
          <p:cNvPr id="62469" name="Slide Number Placeholder 3">
            <a:extLst>
              <a:ext uri="{FF2B5EF4-FFF2-40B4-BE49-F238E27FC236}">
                <a16:creationId xmlns:a16="http://schemas.microsoft.com/office/drawing/2014/main" id="{5B2875E5-94E0-4A7C-A054-4D7CE793F2F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9" tIns="45774" rIns="91549" bIns="45774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E95093-6EAA-424D-8C3F-B23E5E1181FF}" type="slidenum">
              <a:rPr lang="en-GB" altLang="cs-CZ">
                <a:latin typeface="Arial" panose="020B060402020202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cs-CZ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DF92C2B-6612-4113-964C-ED855CE7B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329B8E0-B137-4528-97DA-D933C24F2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7CB078D-E2BC-4DF4-9BA1-50B202CC3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CB55970-7FC3-424B-B48C-5D9B33F43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6">
            <a:extLst>
              <a:ext uri="{FF2B5EF4-FFF2-40B4-BE49-F238E27FC236}">
                <a16:creationId xmlns:a16="http://schemas.microsoft.com/office/drawing/2014/main" id="{52D15896-F9F2-4A5D-B8AE-154D62890C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54700" y="5759450"/>
            <a:ext cx="3038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300"/>
              </a:spcAft>
              <a:defRPr/>
            </a:pPr>
            <a:r>
              <a:rPr lang="cs-CZ" altLang="cs-CZ" sz="900" b="1">
                <a:solidFill>
                  <a:srgbClr val="7F7F7F"/>
                </a:solidFill>
              </a:rPr>
              <a:t>CZ.1.07/2.2.00/28.0041</a:t>
            </a:r>
            <a:r>
              <a:rPr lang="cs-CZ" altLang="cs-CZ" sz="1000" b="1">
                <a:solidFill>
                  <a:srgbClr val="7F7F7F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altLang="cs-CZ" sz="800">
                <a:solidFill>
                  <a:srgbClr val="7F7F7F"/>
                </a:solidFill>
              </a:rPr>
              <a:t>Centrum interaktivních a multimediálních studijních opor</a:t>
            </a:r>
          </a:p>
          <a:p>
            <a:pPr eaLnBrk="1" hangingPunct="1">
              <a:defRPr/>
            </a:pPr>
            <a:r>
              <a:rPr lang="cs-CZ" altLang="cs-CZ" sz="800">
                <a:solidFill>
                  <a:srgbClr val="7F7F7F"/>
                </a:solidFill>
              </a:rPr>
              <a:t>pro inovaci výuky a efektivní učení</a:t>
            </a:r>
            <a:endParaRPr lang="cs-CZ" altLang="cs-CZ" sz="80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5" name="Obrázek 7" descr="horiz_full_logolink.png">
            <a:extLst>
              <a:ext uri="{FF2B5EF4-FFF2-40B4-BE49-F238E27FC236}">
                <a16:creationId xmlns:a16="http://schemas.microsoft.com/office/drawing/2014/main" id="{CAE06413-69A7-4A00-BCF5-109231C66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675313"/>
            <a:ext cx="3702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077072"/>
            <a:ext cx="6984776" cy="1296144"/>
          </a:xfr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2780928"/>
            <a:ext cx="6984776" cy="1224136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C29DBB8C-785C-4054-8CE4-983B9462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A14B-28FB-4C5C-A152-D1F166757155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1FA4D0A5-3422-472A-805F-450EA671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597FD18-E955-4ACD-88B9-FDB85D2B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3901-FD62-426A-8F70-49253A49A0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997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íl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4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2952328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514543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31640" y="2060848"/>
            <a:ext cx="2952328" cy="40429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C61359B-F523-49A6-91F5-1F7926DA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2F98-7368-4DB0-94CB-BA3A1510CC7B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3155C63-3B22-4835-8A60-AEE608A2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7CD3466-FBDB-4F3C-87AB-AEE6D43A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E6461-AC0F-409C-9DBA-3EA3930558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887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67744" y="836712"/>
            <a:ext cx="5486400" cy="39604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F810097-CFDA-4110-AC09-73A976FC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10EF-009A-4731-94CF-9FE2E7109DB5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CC2C158-92B2-40C5-9249-C77FF1E1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5DA86BA-CFC2-4320-AB64-79CED0DE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91C9D-4EAC-4245-B6DF-BB70CE5025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14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E20195-6A7C-4BAB-B32F-21C4A3DF8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D9050A-87C9-4299-B3AE-187948E10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9D9045-FF23-406F-99D2-5B4B9C516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093C-302A-440F-830C-1835BF6642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616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F44D6285-2578-4CB7-A5EA-041945809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14338"/>
            <a:ext cx="1158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24BFDA3-7F99-4160-9474-965C674F95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BBB12A86-81B6-4C9B-B197-E25954EF4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2CD543-A664-4F35-A739-4F427F27C0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864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F564CB21-52E7-4C8B-B7A9-BBD9E540F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14338"/>
            <a:ext cx="1158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73612C35-3D69-46B4-8762-D3B749146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DBBB04CF-305B-4A9E-9950-8D83053F5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46C787-06D4-4424-B32D-26F330885F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840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BC9CF1FC-AD83-477A-8BCE-FF7AFFCD7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75F96F68-C8E9-45D4-9C66-79B90D9D4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1AC3F158-52EE-4A8E-9705-931F813A5D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F6B5EA-8C56-4A73-8492-D268366EDC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8942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FF0E6F4F-C974-46F6-A360-6FBE1AC2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BF51EE3-1BC6-4FD9-A668-5EC114D88E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10805C2B-9748-4E25-92B0-A45854212A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C4CE60E-C4E5-4D55-971B-326FFC8068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4688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>
            <a:extLst>
              <a:ext uri="{FF2B5EF4-FFF2-40B4-BE49-F238E27FC236}">
                <a16:creationId xmlns:a16="http://schemas.microsoft.com/office/drawing/2014/main" id="{BBE72423-A6CC-4270-9388-A207FD3CB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1B84CA4D-B1EF-4CCF-9511-B42FA5EEF38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6954654A-66ED-4E60-9427-2CF8FB5E206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454A9907-8405-4D2A-BA0B-E513402131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12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E51C915-3DF7-4E64-BF20-3F475E361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DC169435-A76C-4AE9-AE1A-850BC69F46F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1650587E-7599-4BD0-81EB-CBF21AED2D0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2E9AD829-C6B9-4A5D-AA11-410A8DE356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392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844824"/>
            <a:ext cx="7355160" cy="446449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9E5B73-656F-4CB5-92E9-B85C184C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F249-8A1D-4B8F-A9B2-239D2EBE942C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FAC378-DF1E-481A-99D1-AD9A3A2B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85289D-E892-4A6F-95E6-9E2B577C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CF902-BD8B-4442-82AB-A163225468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6172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5">
            <a:extLst>
              <a:ext uri="{FF2B5EF4-FFF2-40B4-BE49-F238E27FC236}">
                <a16:creationId xmlns:a16="http://schemas.microsoft.com/office/drawing/2014/main" id="{33DB8DFC-2DE9-4CD3-A646-AB1FDFFE8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2" name="Zástupný symbol pro zápatí 1">
            <a:extLst>
              <a:ext uri="{FF2B5EF4-FFF2-40B4-BE49-F238E27FC236}">
                <a16:creationId xmlns:a16="http://schemas.microsoft.com/office/drawing/2014/main" id="{2C4BA40C-6405-4CF0-B8C7-07AAAA22B3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23" name="Zástupný symbol pro číslo snímku 2">
            <a:extLst>
              <a:ext uri="{FF2B5EF4-FFF2-40B4-BE49-F238E27FC236}">
                <a16:creationId xmlns:a16="http://schemas.microsoft.com/office/drawing/2014/main" id="{3162FF5F-C9F6-460D-86D1-4DD58D6D754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2AF0373D-A2FE-407D-B670-35629B3AD1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3558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2B20D4BE-E9E9-418D-AA04-29B081D4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E06FE6E2-FD52-44E7-8D21-4E8A2FE78C8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35F83B78-2090-458C-ACEE-1D75882625A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8EFC0CC2-8EE5-445D-9E95-1600359CCE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02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B56D5D47-5CC0-44C6-80AD-6855AAB5C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158AA77A-0B3A-4243-951D-D216B249E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F3BD6ECA-2E0A-4230-9D8C-E194F6EB3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507C23-79D0-4536-91BF-4673B7F10B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3800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5">
            <a:extLst>
              <a:ext uri="{FF2B5EF4-FFF2-40B4-BE49-F238E27FC236}">
                <a16:creationId xmlns:a16="http://schemas.microsoft.com/office/drawing/2014/main" id="{B4B528DC-109C-41CF-9061-899BAC33E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96D7C43D-8A28-4641-B8BC-86A454905B2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14" name="Zástupný symbol pro číslo snímku 2">
            <a:extLst>
              <a:ext uri="{FF2B5EF4-FFF2-40B4-BE49-F238E27FC236}">
                <a16:creationId xmlns:a16="http://schemas.microsoft.com/office/drawing/2014/main" id="{9CA4CA16-B50E-4A2C-9F57-BBB728287BD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DF257C62-57CD-45E4-B6FD-FF6669C300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030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3AA91F28-0A48-4399-B988-117D65F65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D224300-0314-4C3A-93B5-225FA0F729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396D7BA9-554B-4593-88ED-17A593442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7E2AA6-6EDC-4631-AA25-551DF3548A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653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D1EE5C62-EA7C-4802-896D-EB7AD92BD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492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4DE843CE-A562-474D-ACC1-851C3E35910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D1F4A9F-744F-4C15-9C4F-203EE13FAE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D9B8EE-70E4-46CF-B344-D6C4A8E4B1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4409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6551B84F-0BB7-4F67-B8A0-67E84531F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2014538"/>
            <a:ext cx="3079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5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91B118C7-D8DC-42FA-95F5-4A43AB16B3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51038"/>
            <a:ext cx="65151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96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>
            <a:extLst>
              <a:ext uri="{FF2B5EF4-FFF2-40B4-BE49-F238E27FC236}">
                <a16:creationId xmlns:a16="http://schemas.microsoft.com/office/drawing/2014/main" id="{3ED362C4-9066-48BE-B799-233C9E4719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4290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300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62381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>
            <a:extLst>
              <a:ext uri="{FF2B5EF4-FFF2-40B4-BE49-F238E27FC236}">
                <a16:creationId xmlns:a16="http://schemas.microsoft.com/office/drawing/2014/main" id="{FB20EF99-1A91-43D8-8628-4074DEDC5B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4290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300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44053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355160" cy="115212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204864"/>
            <a:ext cx="7355160" cy="410445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2EB7CF-B634-45E7-8EC9-66BD78E2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5D26-0E16-418F-B0ED-979FBE34EBF6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AEA168-2085-47AE-8F4D-DC65C3DD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9EDE39-2E80-4CD9-B1ED-7E1F196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F0EEA-36F8-4F60-9477-90F40B5A33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9836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0A8D4397-BA0E-4F58-BA55-3AE35D5D9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14338"/>
            <a:ext cx="1158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1BAE9C9-23DC-4412-A09B-89DFD5515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7E5B60CE-1710-4E0F-B13A-F50E1F26A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4E6EBA-AE47-426C-9331-F0BCA8CC64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8586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036E5A77-8451-4FAE-984E-82127483C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14338"/>
            <a:ext cx="1158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0643F9E7-9054-44A0-8346-2C3DBA6AD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AD528C60-C960-4FE9-86D0-6AAF592D6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5DB8F-308F-4CA6-9F57-B70EBE7D32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052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FE830D30-92A9-4506-8EE7-AEE8EC962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519B30B1-4F4A-42F2-888F-282A1FA74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8562CD23-CBF9-4F24-8FDD-9B7C42B9E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5A14B7-B93F-4184-BD0B-135D31FF4B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6313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9EDD05CA-27FF-4FCC-ADA2-4AABDA6FB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51BAE3D-18DE-466F-B00F-32DF768B86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06E9282A-A655-4036-9B40-9EFF99A750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A21371A-DC06-46DF-B49B-4087F0C29F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9755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>
            <a:extLst>
              <a:ext uri="{FF2B5EF4-FFF2-40B4-BE49-F238E27FC236}">
                <a16:creationId xmlns:a16="http://schemas.microsoft.com/office/drawing/2014/main" id="{74971538-09F7-44F8-B744-1939AD013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ADB4BB3D-5AEB-418F-8494-A08EB76B292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D8F5E48B-162D-466E-8288-47B2998B9DF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D62FE338-436A-4AD2-A244-2F294F540C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1433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49CE4DF-D2D9-4889-912B-411484E9E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604BB58F-B1F2-4A0C-9225-033852D5C72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2ED260B3-A9CA-4ABC-97A1-4DEFEFF9796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98BE430F-5503-4AA3-A33D-AC7439112D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8497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5">
            <a:extLst>
              <a:ext uri="{FF2B5EF4-FFF2-40B4-BE49-F238E27FC236}">
                <a16:creationId xmlns:a16="http://schemas.microsoft.com/office/drawing/2014/main" id="{AB495851-0BD4-47F5-8AC6-8CE7220DB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2" name="Zástupný symbol pro zápatí 1">
            <a:extLst>
              <a:ext uri="{FF2B5EF4-FFF2-40B4-BE49-F238E27FC236}">
                <a16:creationId xmlns:a16="http://schemas.microsoft.com/office/drawing/2014/main" id="{3379A489-223F-44D2-BCA4-7B199EF088D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23" name="Zástupný symbol pro číslo snímku 2">
            <a:extLst>
              <a:ext uri="{FF2B5EF4-FFF2-40B4-BE49-F238E27FC236}">
                <a16:creationId xmlns:a16="http://schemas.microsoft.com/office/drawing/2014/main" id="{48514792-86A4-4140-9C67-24A66506E01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767F09D1-717C-4542-B40D-8D60AF0C19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630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8EE1AB1D-511F-4F93-BBDB-5809EEB7D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17C9CBF4-B38F-4432-AD5F-5246E86DD88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33A7109-DE59-4CFB-81D6-BA87B87F742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82C896F-F3EA-4EDF-98DC-FFBBDEA262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495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A3AEF2E2-17C8-4DCB-8460-54E7E8345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2ECB8460-1B04-4E5F-B16E-DAB8F23EF2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E76385B1-A31F-498E-BAD2-278B2FA9A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9D6CCF-621D-4088-94DC-61244766A5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8203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5">
            <a:extLst>
              <a:ext uri="{FF2B5EF4-FFF2-40B4-BE49-F238E27FC236}">
                <a16:creationId xmlns:a16="http://schemas.microsoft.com/office/drawing/2014/main" id="{B8345F65-6E4B-4502-827E-3D5592980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B2B7505C-89D4-4B84-8591-188ACBE883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14" name="Zástupný symbol pro číslo snímku 2">
            <a:extLst>
              <a:ext uri="{FF2B5EF4-FFF2-40B4-BE49-F238E27FC236}">
                <a16:creationId xmlns:a16="http://schemas.microsoft.com/office/drawing/2014/main" id="{EF1190C0-71D7-4806-8223-E4018B786E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70BE748D-73B7-4501-8164-AF3D9FF57F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20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31640" y="1700808"/>
            <a:ext cx="3528392" cy="45365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4048" y="1700808"/>
            <a:ext cx="3682752" cy="45365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878706E-F806-4441-8016-9C1D40E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CDFEF-1F95-433F-B07C-D7DD75666CF9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F3ECA92-B10B-45D4-A5D9-342DA717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9F4367A-CC1F-4150-86D0-67DB298A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3315F-CD7F-4D13-9291-4522CAE9D3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5673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D3C82515-AE10-4C92-ACFD-F4F1399C3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D4C993A1-D940-4E29-AF3C-45FF98FC4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A3E1C73-0046-42F6-97EA-8F417C6FF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8906C3-8392-42D2-94AC-C5E21905FD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8867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059627A2-3691-4B51-AAEB-F138AF836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492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884CEF0B-FE34-45B7-B29F-FE6CD6B439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Jméno předkládajícího proděkana s tituly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D9AF29B1-54FB-4BCC-B1BB-45558FC404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995E0-7E7C-45BF-8DDD-FE1F419D7C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671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4CD0EBFE-7757-4418-BCFD-4037E5580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2014538"/>
            <a:ext cx="3079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493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91D1A509-2719-4016-B167-89B1B844DE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51038"/>
            <a:ext cx="65151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87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>
            <a:extLst>
              <a:ext uri="{FF2B5EF4-FFF2-40B4-BE49-F238E27FC236}">
                <a16:creationId xmlns:a16="http://schemas.microsoft.com/office/drawing/2014/main" id="{40FF463E-7D0F-4024-9F72-8C94A518A4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4290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300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857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5">
            <a:extLst>
              <a:ext uri="{FF2B5EF4-FFF2-40B4-BE49-F238E27FC236}">
                <a16:creationId xmlns:a16="http://schemas.microsoft.com/office/drawing/2014/main" id="{80DAEFD0-6E64-44C6-BFEE-F20E4DDCAA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4290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300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2436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7279A1-0135-468A-9008-E364B0C7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D580EF-525C-4E0A-8C0C-F6EC6075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80981B-487D-4F62-9743-454153C5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BBC99-12E2-4F3F-8003-DD60F953919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95669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7"/>
            <a:ext cx="7123080" cy="92447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8" cy="4051301"/>
          </a:xfrm>
        </p:spPr>
        <p:txBody>
          <a:bodyPr>
            <a:normAutofit/>
          </a:bodyPr>
          <a:lstStyle>
            <a:lvl5pPr>
              <a:defRPr/>
            </a:lvl5pPr>
            <a:lvl6pPr marL="2235228" indent="-203203">
              <a:buClr>
                <a:schemeClr val="tx2"/>
              </a:buClr>
              <a:buSzPct val="101000"/>
              <a:buFont typeface="Courier New" pitchFamily="49" charset="0"/>
              <a:buChar char="o"/>
              <a:defRPr sz="1067"/>
            </a:lvl6pPr>
            <a:lvl7pPr marL="2641633" indent="-203203">
              <a:buClr>
                <a:schemeClr val="tx2"/>
              </a:buClr>
              <a:buFont typeface="Courier New" pitchFamily="49" charset="0"/>
              <a:buChar char="o"/>
              <a:defRPr sz="1067" baseline="0"/>
            </a:lvl7pPr>
            <a:lvl8pPr marL="3048038" indent="-203203">
              <a:buClr>
                <a:schemeClr val="tx2"/>
              </a:buClr>
              <a:buFont typeface="Courier New" pitchFamily="49" charset="0"/>
              <a:buChar char="o"/>
              <a:defRPr sz="1067" baseline="0"/>
            </a:lvl8pPr>
            <a:lvl9pPr marL="3454443" indent="-203203">
              <a:buClr>
                <a:schemeClr val="tx2"/>
              </a:buClr>
              <a:buFont typeface="Courier New" pitchFamily="49" charset="0"/>
              <a:buChar char="o"/>
              <a:defRPr sz="1067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235228" indent="-203203">
              <a:buClr>
                <a:schemeClr val="tx2"/>
              </a:buClr>
              <a:buSzPct val="101000"/>
              <a:buFont typeface="Courier New" pitchFamily="49" charset="0"/>
              <a:buChar char="o"/>
              <a:defRPr sz="1067"/>
            </a:lvl6pPr>
            <a:lvl7pPr marL="2641633" indent="-203203">
              <a:buClr>
                <a:schemeClr val="tx2"/>
              </a:buClr>
              <a:buFont typeface="Courier New" pitchFamily="49" charset="0"/>
              <a:buChar char="o"/>
              <a:defRPr sz="1067" baseline="0"/>
            </a:lvl7pPr>
            <a:lvl8pPr marL="3048038" indent="-203203">
              <a:buClr>
                <a:schemeClr val="tx2"/>
              </a:buClr>
              <a:buFont typeface="Courier New" pitchFamily="49" charset="0"/>
              <a:buChar char="o"/>
              <a:defRPr sz="1067" baseline="0"/>
            </a:lvl8pPr>
            <a:lvl9pPr marL="3454443" indent="-203203">
              <a:buClr>
                <a:schemeClr val="tx2"/>
              </a:buClr>
              <a:buFont typeface="Courier New" pitchFamily="49" charset="0"/>
              <a:buChar char="o"/>
              <a:defRPr sz="1067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52E963-5EA8-4D28-9F32-EA98320D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B102D2-266E-4B51-9EE9-3F5B66EA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1B5B20-64AA-4140-87C3-6995FAEC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C6B6E-4CEB-451C-8EDD-F0132B15FD7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21327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53C82-416A-45E0-948B-1F471A7A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42830-3CDA-4D81-8493-FA469C73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95ED4-56F4-4C70-9D56-FE4F4AAE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ACB0A-D9E7-43E7-A4F2-F1B714A332B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31099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7067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47067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39734" y="3938590"/>
            <a:ext cx="4047067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EF6073-8F86-46A0-B188-CA2B390A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E85D1C-CAF2-40CB-AF21-0928A2CC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FC4992-421E-4DBB-86CA-EF57006C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434CA-EF26-46D1-95C8-2EF20CBFE37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3579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980728"/>
            <a:ext cx="3600400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31640" y="1988841"/>
            <a:ext cx="3600400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980728"/>
            <a:ext cx="3538736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988841"/>
            <a:ext cx="3538736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2F2FFC1A-A45B-4B9C-9A9F-4AACCD24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2E36-0636-45C9-A977-83D4998A5883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A8241484-C8CB-4EF4-8457-6A61E0D8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9B5B6AB-09CD-4EC8-BBAD-8881D22C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69283-6F5E-446A-BB55-F7061E93D0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9879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9D570C-EC0C-4D83-A17E-44FED04E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03804E-1E90-4D3A-A083-01E646B9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09B915-CADB-4DEE-903F-3B58F260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1FA0D-AF96-4E7B-9C76-86C4BF189BA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2916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36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8279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31640" y="2420887"/>
            <a:ext cx="3600400" cy="37052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700808"/>
            <a:ext cx="3538736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8279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2420887"/>
            <a:ext cx="3538736" cy="37052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BB1473E1-0345-4183-8102-36862D8C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7B19-E00E-4B46-882F-067B2B0E53C8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30CE5E0F-2CFF-4982-A35A-764463EA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C4D8FE21-37D2-4F0B-BB66-54AEFFF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45AB-2805-4BC9-A7C6-6E3149F67C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420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F317E587-8D4A-48A0-AA05-6F44A34B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1DA7-AB65-49C8-B6D2-87446C38F8B2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C69D6865-62A7-4261-9EF2-14573637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671B7CB-9C2C-45A0-B954-B552C8CD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33C67-CCB9-41D4-8B66-3CBED8958A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919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355160" cy="115212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C9CBE131-5F9B-4DC0-8361-0921A6F2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9B443-1CE7-487F-96D4-0AFEE30C783D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F05C9B0-B511-4676-93C5-016C3B5E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5794299A-5138-4C0C-A5D9-67332097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B81BC-342F-41E4-9031-A02DD00EF2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060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36E4EF4F-B92D-4623-83EF-ACD54FA1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FEAB-5E65-4171-BD7C-AADD6C46028A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6FEE846B-D296-4B98-84D3-D6A34E34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F2C5F88-BE5B-43C4-8BD6-0B56FD2A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1FC74-B603-462E-92F2-0EF424C02F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005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6C014B09-5111-41DB-82C1-EBAE5145B7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31913" y="908050"/>
            <a:ext cx="73548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2CFED096-E594-4A6B-9248-077E309FDD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31913" y="1844675"/>
            <a:ext cx="7354887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4FDAD3-6088-421A-9B79-01F33640D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2275" y="6356350"/>
            <a:ext cx="1655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A5FB0-3AE0-463C-BFB9-84E014D05924}" type="datetimeFigureOut">
              <a:rPr lang="cs-CZ"/>
              <a:pPr>
                <a:defRPr/>
              </a:pPr>
              <a:t>15.12.2021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3FB845-ADA6-45A4-BE5D-CB1E5C5F4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356350"/>
            <a:ext cx="273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F5798C-07ED-4CD0-B0AB-692F35580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4025" y="6356350"/>
            <a:ext cx="18827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E7DD5CF-C35E-4ED6-98F7-530550CAF86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7" r:id="rId10"/>
    <p:sldLayoutId id="2147484234" r:id="rId11"/>
    <p:sldLayoutId id="2147484235" r:id="rId12"/>
    <p:sldLayoutId id="21474842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6D93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6D93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6D93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6D93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6D93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rgbClr val="006D93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rgbClr val="006D93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rgbClr val="006D93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rgbClr val="006D93"/>
          </a:solidFill>
          <a:latin typeface="Calibri" pitchFamily="34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1338" indent="-274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A452A"/>
          </a:solidFill>
          <a:latin typeface="+mn-lt"/>
          <a:ea typeface="+mn-ea"/>
          <a:cs typeface="Arial" pitchFamily="34" charset="0"/>
        </a:defRPr>
      </a:lvl2pPr>
      <a:lvl3pPr marL="808038" indent="-2667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Arial" pitchFamily="34" charset="0"/>
        </a:defRPr>
      </a:lvl3pPr>
      <a:lvl4pPr marL="985838" indent="-177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+mn-ea"/>
          <a:cs typeface="Arial" pitchFamily="34" charset="0"/>
        </a:defRPr>
      </a:lvl4pPr>
      <a:lvl5pPr marL="1163638" indent="-177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7F7F7F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>
            <a:extLst>
              <a:ext uri="{FF2B5EF4-FFF2-40B4-BE49-F238E27FC236}">
                <a16:creationId xmlns:a16="http://schemas.microsoft.com/office/drawing/2014/main" id="{1E3FDD89-8627-438E-9EBE-37A0BD7CE8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227763"/>
            <a:ext cx="59404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t>Jméno předkládajícího proděkana s tituly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A797F0F0-A1D9-4991-9B28-D3454067BC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150" y="6227763"/>
            <a:ext cx="1889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fld id="{18E3BD31-24A2-4422-8FB7-B8D9D1494DF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052" name="Zástupný nadpis 1">
            <a:extLst>
              <a:ext uri="{FF2B5EF4-FFF2-40B4-BE49-F238E27FC236}">
                <a16:creationId xmlns:a16="http://schemas.microsoft.com/office/drawing/2014/main" id="{B95B3AFD-9E68-4298-85AE-F007BE3353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3" name="Zástupný symbol pro text 4">
            <a:extLst>
              <a:ext uri="{FF2B5EF4-FFF2-40B4-BE49-F238E27FC236}">
                <a16:creationId xmlns:a16="http://schemas.microsoft.com/office/drawing/2014/main" id="{C0AB9845-54E5-421F-B150-576AB8E035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871663"/>
            <a:ext cx="80645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2" r:id="rId14"/>
    <p:sldLayoutId id="2147484253" r:id="rId15"/>
    <p:sldLayoutId id="2147484254" r:id="rId16"/>
  </p:sldLayoutIdLst>
  <p:hf sldNum="0"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>
            <a:extLst>
              <a:ext uri="{FF2B5EF4-FFF2-40B4-BE49-F238E27FC236}">
                <a16:creationId xmlns:a16="http://schemas.microsoft.com/office/drawing/2014/main" id="{55AA84DB-BE2C-4502-A01D-BBCE4D4571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227763"/>
            <a:ext cx="59404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t>Jméno předkládajícího proděkana s tituly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97BA10F6-7307-43D5-9B4B-204B06878D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150" y="6227763"/>
            <a:ext cx="1889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fld id="{450E6989-3687-4B54-A727-CDDAF02932B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3076" name="Zástupný nadpis 1">
            <a:extLst>
              <a:ext uri="{FF2B5EF4-FFF2-40B4-BE49-F238E27FC236}">
                <a16:creationId xmlns:a16="http://schemas.microsoft.com/office/drawing/2014/main" id="{A02EE95F-AEED-4959-A472-E17E7F6F00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3077" name="Zástupný symbol pro text 4">
            <a:extLst>
              <a:ext uri="{FF2B5EF4-FFF2-40B4-BE49-F238E27FC236}">
                <a16:creationId xmlns:a16="http://schemas.microsoft.com/office/drawing/2014/main" id="{522986F1-4858-465B-86E0-7C3A0448B2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871663"/>
            <a:ext cx="80645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  <p:sldLayoutId id="2147484272" r:id="rId18"/>
    <p:sldLayoutId id="2147484273" r:id="rId19"/>
    <p:sldLayoutId id="2147484274" r:id="rId20"/>
    <p:sldLayoutId id="2147484275" r:id="rId21"/>
  </p:sldLayoutIdLst>
  <p:hf sldNum="0"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>
            <a:extLst>
              <a:ext uri="{FF2B5EF4-FFF2-40B4-BE49-F238E27FC236}">
                <a16:creationId xmlns:a16="http://schemas.microsoft.com/office/drawing/2014/main" id="{043F602A-0762-4DD7-B00E-4CA2994CD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893763"/>
            <a:ext cx="21955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14688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/>
          <a:p>
            <a:pPr algn="ctr" defTabSz="685800" eaLnBrk="1" hangingPunct="1">
              <a:defRPr/>
            </a:pPr>
            <a:r>
              <a:rPr lang="cs-CZ" altLang="cs-CZ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Poruchy plodnosti – příčiny, diagnostika, léčba</a:t>
            </a:r>
          </a:p>
        </p:txBody>
      </p:sp>
      <p:pic>
        <p:nvPicPr>
          <p:cNvPr id="46084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4818C49F-2127-4CCB-8AC1-B34C88FF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89000"/>
            <a:ext cx="18335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081213" y="1100138"/>
            <a:ext cx="4670425" cy="842962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cs-CZ" altLang="en-US" sz="1500" kern="0" dirty="0">
                <a:latin typeface="Calibri"/>
                <a:cs typeface="Calibri"/>
              </a:rPr>
              <a:t>Ústav zdravotnických věd</a:t>
            </a:r>
            <a:endParaRPr lang="en-US" dirty="0"/>
          </a:p>
          <a:p>
            <a:pPr algn="ctr">
              <a:lnSpc>
                <a:spcPct val="100000"/>
              </a:lnSpc>
              <a:defRPr/>
            </a:pPr>
            <a:r>
              <a:rPr lang="cs-CZ" altLang="en-US" sz="150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br>
              <a:rPr lang="cs-CZ" altLang="en-US" sz="15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15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prof. PhDr. Andrea Pokorná, PhD. </a:t>
            </a:r>
          </a:p>
        </p:txBody>
      </p:sp>
      <p:sp>
        <p:nvSpPr>
          <p:cNvPr id="46086" name="Obdélník 7">
            <a:extLst>
              <a:ext uri="{FF2B5EF4-FFF2-40B4-BE49-F238E27FC236}">
                <a16:creationId xmlns:a16="http://schemas.microsoft.com/office/drawing/2014/main" id="{E01DEB60-4E53-4AD2-91EA-B942366DF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5300663"/>
            <a:ext cx="6699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1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BPZG0121   Ošetřovatelská péče v gynekologii  - přednášky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Obrázek 1">
            <a:extLst>
              <a:ext uri="{FF2B5EF4-FFF2-40B4-BE49-F238E27FC236}">
                <a16:creationId xmlns:a16="http://schemas.microsoft.com/office/drawing/2014/main" id="{12DFD4A4-30E5-4C2B-A6D4-6A2D45D01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565400"/>
            <a:ext cx="76517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2ECC931-8002-4EE3-BA8E-B10F6CCD5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692150"/>
            <a:ext cx="74850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altLang="cs-CZ" sz="3600" dirty="0">
                <a:solidFill>
                  <a:srgbClr val="0070C0"/>
                </a:solidFill>
                <a:latin typeface="+mj-lt"/>
              </a:rPr>
              <a:t>Interakce AMH a FSH v ovariu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9D5F57A-B5AC-45A6-A046-0F078E209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Ovulace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B44DFF1-A5B1-4398-8A10-2E7516A14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913" y="1700213"/>
            <a:ext cx="3527425" cy="4537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Vyšetření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hormonální hladiny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ultrazvukové vyšetření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mikroabraze</a:t>
            </a:r>
            <a:r>
              <a:rPr lang="cs-CZ" dirty="0"/>
              <a:t> endometria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bazální teplota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funkční cytologie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vyšetření čípku děložního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63492" name="Picture 4" descr="OOCYT">
            <a:extLst>
              <a:ext uri="{FF2B5EF4-FFF2-40B4-BE49-F238E27FC236}">
                <a16:creationId xmlns:a16="http://schemas.microsoft.com/office/drawing/2014/main" id="{B56F7720-D81A-486E-81A4-77FAC33E2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844675"/>
            <a:ext cx="41910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C7582CB-8043-4B0F-973C-E738723DB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Zralý oocyt – metafáze II</a:t>
            </a:r>
          </a:p>
        </p:txBody>
      </p:sp>
      <p:graphicFrame>
        <p:nvGraphicFramePr>
          <p:cNvPr id="65539" name="Object 2">
            <a:extLst>
              <a:ext uri="{FF2B5EF4-FFF2-40B4-BE49-F238E27FC236}">
                <a16:creationId xmlns:a16="http://schemas.microsoft.com/office/drawing/2014/main" id="{40BB6923-DA12-4B19-9AE1-112D1920A1B5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1851025" y="1989138"/>
          <a:ext cx="58896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Photo Editor Photo" r:id="rId3" imgW="4552381" imgH="3180952" progId="MSPhotoEd.3">
                  <p:embed/>
                </p:oleObj>
              </mc:Choice>
              <mc:Fallback>
                <p:oleObj name="Photo Editor Photo" r:id="rId3" imgW="4552381" imgH="31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1989138"/>
                        <a:ext cx="58896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BA9BBB4-4073-4482-965B-3CB8AC9EE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cs-CZ"/>
              <a:t>Vyšetření spermatu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E3A6741-6092-4C53-8DF1-F64BBD9B78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63713" y="2366963"/>
          <a:ext cx="6408737" cy="2286000"/>
        </p:xfrm>
        <a:graphic>
          <a:graphicData uri="http://schemas.openxmlformats.org/drawingml/2006/table">
            <a:tbl>
              <a:tblPr/>
              <a:tblGrid>
                <a:gridCol w="320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Objem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≥ 1.5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Koncentrace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≥ 15 milionů/ml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Celkový počet spermií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≥ 39 milionů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Progresivní pohyb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≥ 32 %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Normální morphologie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≥ 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B6977A2-2639-40D4-A7E4-581E7BC62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Spermie</a:t>
            </a:r>
          </a:p>
        </p:txBody>
      </p:sp>
      <p:pic>
        <p:nvPicPr>
          <p:cNvPr id="68611" name="Picture 3" descr="t-267">
            <a:extLst>
              <a:ext uri="{FF2B5EF4-FFF2-40B4-BE49-F238E27FC236}">
                <a16:creationId xmlns:a16="http://schemas.microsoft.com/office/drawing/2014/main" id="{7D413B54-8F4D-4C17-B704-184CB2C67CB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5863" y="1557338"/>
            <a:ext cx="4995862" cy="5208587"/>
          </a:xfrm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80C2F78-CC1E-4BC4-B202-A872834A6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cs-CZ"/>
              <a:t>Názvosloví spermatologie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8A373973-8448-4E14-8727-26BD6514E2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97063" y="2276475"/>
          <a:ext cx="6203950" cy="2378076"/>
        </p:xfrm>
        <a:graphic>
          <a:graphicData uri="http://schemas.openxmlformats.org/drawingml/2006/table">
            <a:tbl>
              <a:tblPr/>
              <a:tblGrid>
                <a:gridCol w="310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Normozoospermia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normální  ejakulát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Oligozoospermia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nižší koncentrace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Asthenozoospermia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snížený  pohyb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Teratozoospermia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zhoršená morfologie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Azoospermie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žádná spermatozoa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Aspermia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bez ejakulátu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E491C5C-5F63-4AC6-B767-D1CD81D63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cs-CZ"/>
              <a:t>Andrologický faktor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BAB799-4A07-4734-A248-B01300C1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2205038"/>
            <a:ext cx="7354887" cy="41036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/>
              <a:t>Průměrná koncentrace spermií: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dirty="0"/>
              <a:t>		1940  ……………  110 mil/ml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dirty="0"/>
              <a:t>		1990  ……………    60 mil/ml 	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Impotentia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generandi</a:t>
            </a:r>
            <a:r>
              <a:rPr lang="cs-CZ" dirty="0"/>
              <a:t> – mužská infertilita 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Erektilní dysfunkce</a:t>
            </a:r>
            <a:r>
              <a:rPr lang="cs-CZ" dirty="0"/>
              <a:t> – neschopnost pohlavního styku (erektilní dysfunkce)</a:t>
            </a: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>
            <a:extLst>
              <a:ext uri="{FF2B5EF4-FFF2-40B4-BE49-F238E27FC236}">
                <a16:creationId xmlns:a16="http://schemas.microsoft.com/office/drawing/2014/main" id="{C3C3530C-3211-4D2D-B4E1-B709906E4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Syndrom testikulární dysgeneze</a:t>
            </a:r>
          </a:p>
        </p:txBody>
      </p:sp>
      <p:sp>
        <p:nvSpPr>
          <p:cNvPr id="74755" name="Zástupný symbol pro obsah 5">
            <a:extLst>
              <a:ext uri="{FF2B5EF4-FFF2-40B4-BE49-F238E27FC236}">
                <a16:creationId xmlns:a16="http://schemas.microsoft.com/office/drawing/2014/main" id="{170B0BC0-7115-4C07-8902-E1AA3B161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844675"/>
            <a:ext cx="7354887" cy="4464050"/>
          </a:xfrm>
        </p:spPr>
        <p:txBody>
          <a:bodyPr/>
          <a:lstStyle/>
          <a:p>
            <a:pPr eaLnBrk="1" hangingPunct="1"/>
            <a:r>
              <a:rPr lang="cs-CZ" altLang="cs-CZ" sz="3200"/>
              <a:t> zhoršování kvality spermatu</a:t>
            </a:r>
          </a:p>
          <a:p>
            <a:pPr eaLnBrk="1" hangingPunct="1"/>
            <a:r>
              <a:rPr lang="cs-CZ" altLang="cs-CZ" sz="3200"/>
              <a:t> nárůst kryptorchismu</a:t>
            </a:r>
          </a:p>
          <a:p>
            <a:pPr eaLnBrk="1" hangingPunct="1"/>
            <a:r>
              <a:rPr lang="cs-CZ" altLang="cs-CZ" sz="3200"/>
              <a:t> nárůst hypospadií</a:t>
            </a:r>
          </a:p>
          <a:p>
            <a:pPr eaLnBrk="1" hangingPunct="1"/>
            <a:r>
              <a:rPr lang="cs-CZ" altLang="cs-CZ" sz="3200"/>
              <a:t> nárůst zhoubných nádorů varlete</a:t>
            </a:r>
          </a:p>
        </p:txBody>
      </p:sp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794FDAB-B25B-4747-A1AC-5AF47FB5F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cs-CZ"/>
              <a:t>Patogeneze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27DD4EF0-51C9-48D2-AD4B-5388C2FE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1844675"/>
            <a:ext cx="7345362" cy="46085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3200" dirty="0"/>
              <a:t>Alterace funkce </a:t>
            </a:r>
            <a:r>
              <a:rPr lang="cs-CZ" sz="3200" dirty="0" err="1"/>
              <a:t>Sertoliho</a:t>
            </a:r>
            <a:r>
              <a:rPr lang="cs-CZ" sz="3200" dirty="0"/>
              <a:t> buněk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200" dirty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3200" dirty="0"/>
              <a:t>Alterace buněčné diferenciace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200" dirty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3200" dirty="0"/>
              <a:t>Patologie spermatu	 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200" dirty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cs-CZ" sz="3200" dirty="0">
                <a:solidFill>
                  <a:schemeClr val="accent6">
                    <a:lumMod val="75000"/>
                  </a:schemeClr>
                </a:solidFill>
              </a:rPr>
              <a:t>CIS buňky 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cs-CZ" sz="3200" dirty="0">
                <a:solidFill>
                  <a:schemeClr val="accent6">
                    <a:lumMod val="75000"/>
                  </a:schemeClr>
                </a:solidFill>
              </a:rPr>
              <a:t>Maligní tumory </a:t>
            </a:r>
            <a:r>
              <a:rPr lang="cs-CZ" sz="3200" dirty="0" err="1">
                <a:solidFill>
                  <a:schemeClr val="accent6">
                    <a:lumMod val="75000"/>
                  </a:schemeClr>
                </a:solidFill>
              </a:rPr>
              <a:t>testes</a:t>
            </a: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200" dirty="0"/>
          </a:p>
        </p:txBody>
      </p:sp>
      <p:sp>
        <p:nvSpPr>
          <p:cNvPr id="87044" name="AutoShape 4">
            <a:extLst>
              <a:ext uri="{FF2B5EF4-FFF2-40B4-BE49-F238E27FC236}">
                <a16:creationId xmlns:a16="http://schemas.microsoft.com/office/drawing/2014/main" id="{33F23785-0AF2-46BC-932B-B86D35A85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2478088"/>
            <a:ext cx="609600" cy="5191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87045" name="AutoShape 5">
            <a:extLst>
              <a:ext uri="{FF2B5EF4-FFF2-40B4-BE49-F238E27FC236}">
                <a16:creationId xmlns:a16="http://schemas.microsoft.com/office/drawing/2014/main" id="{9A568CE7-0C43-4A1B-BC78-42D708AF8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495925"/>
            <a:ext cx="595313" cy="381000"/>
          </a:xfrm>
          <a:prstGeom prst="rightArrow">
            <a:avLst>
              <a:gd name="adj1" fmla="val 50000"/>
              <a:gd name="adj2" fmla="val 39063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87046" name="AutoShape 6">
            <a:extLst>
              <a:ext uri="{FF2B5EF4-FFF2-40B4-BE49-F238E27FC236}">
                <a16:creationId xmlns:a16="http://schemas.microsoft.com/office/drawing/2014/main" id="{EFBF315B-2BC1-40EF-944D-CC8663B6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702050"/>
            <a:ext cx="609600" cy="5191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87047" name="AutoShape 7">
            <a:extLst>
              <a:ext uri="{FF2B5EF4-FFF2-40B4-BE49-F238E27FC236}">
                <a16:creationId xmlns:a16="http://schemas.microsoft.com/office/drawing/2014/main" id="{84D0668C-181D-4E50-B8D6-CFEA49360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797425"/>
            <a:ext cx="609600" cy="5191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87048" name="AutoShape 8">
            <a:extLst>
              <a:ext uri="{FF2B5EF4-FFF2-40B4-BE49-F238E27FC236}">
                <a16:creationId xmlns:a16="http://schemas.microsoft.com/office/drawing/2014/main" id="{5EFE48B4-DC5C-485E-8868-14FFF247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797425"/>
            <a:ext cx="609600" cy="5191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5818ACC-AE73-4A07-B673-2FF0C40A3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cs-CZ"/>
              <a:t>Patogeneze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B80A6F7-3245-42B0-BD50-AB16784B3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2205038"/>
            <a:ext cx="7138987" cy="4065587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sz="3200" dirty="0"/>
              <a:t>Alterace funkce </a:t>
            </a:r>
            <a:r>
              <a:rPr lang="cs-CZ" sz="3200" dirty="0" err="1"/>
              <a:t>Leydigových</a:t>
            </a:r>
            <a:r>
              <a:rPr lang="cs-CZ" sz="3200" dirty="0"/>
              <a:t> buněk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cs-CZ" sz="3200" dirty="0"/>
          </a:p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sz="3200" dirty="0"/>
              <a:t>Deficit androgenů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cs-CZ" sz="3200" dirty="0"/>
          </a:p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sz="3200" dirty="0" err="1">
                <a:solidFill>
                  <a:schemeClr val="accent6">
                    <a:lumMod val="75000"/>
                  </a:schemeClr>
                </a:solidFill>
              </a:rPr>
              <a:t>Hypospadie</a:t>
            </a:r>
            <a:r>
              <a:rPr lang="cs-CZ" sz="3200" dirty="0">
                <a:solidFill>
                  <a:schemeClr val="accent6">
                    <a:lumMod val="75000"/>
                  </a:schemeClr>
                </a:solidFill>
              </a:rPr>
              <a:t>		Kryptorchismus</a:t>
            </a:r>
          </a:p>
        </p:txBody>
      </p:sp>
      <p:sp>
        <p:nvSpPr>
          <p:cNvPr id="89092" name="AutoShape 4">
            <a:extLst>
              <a:ext uri="{FF2B5EF4-FFF2-40B4-BE49-F238E27FC236}">
                <a16:creationId xmlns:a16="http://schemas.microsoft.com/office/drawing/2014/main" id="{C7FC78D1-D3D0-4AEC-A321-282A751C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2981325"/>
            <a:ext cx="609600" cy="5191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89093" name="AutoShape 5">
            <a:extLst>
              <a:ext uri="{FF2B5EF4-FFF2-40B4-BE49-F238E27FC236}">
                <a16:creationId xmlns:a16="http://schemas.microsoft.com/office/drawing/2014/main" id="{0462D916-934A-4F63-B054-89E462357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013325"/>
            <a:ext cx="595313" cy="381000"/>
          </a:xfrm>
          <a:prstGeom prst="rightArrow">
            <a:avLst>
              <a:gd name="adj1" fmla="val 50000"/>
              <a:gd name="adj2" fmla="val 39063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89094" name="AutoShape 6">
            <a:extLst>
              <a:ext uri="{FF2B5EF4-FFF2-40B4-BE49-F238E27FC236}">
                <a16:creationId xmlns:a16="http://schemas.microsoft.com/office/drawing/2014/main" id="{5DB9851E-E5E1-4045-8E34-04778E3EC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4278313"/>
            <a:ext cx="609600" cy="5191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8FF4A26B-B809-41A0-8EF3-8A3C86D6D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Poruchy plodnosti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CFAD869-A9B0-4467-869D-51AF6FA03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844675"/>
            <a:ext cx="7354887" cy="446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Za fyziologických podmínek by žena měla otěhotnět </a:t>
            </a:r>
            <a:br>
              <a:rPr lang="cs-CZ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do 6 až 9 měsíců při nechráněném pohlavním styku.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Epidemiologie:</a:t>
            </a:r>
            <a:r>
              <a:rPr lang="cs-CZ" sz="2400" dirty="0"/>
              <a:t> přibližně 15–20 % dvojic podstupuje vyšetření a léčbu poruch plodnosti.</a:t>
            </a:r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A2BC2C3-43BF-4785-BAEE-51F6D21B2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Interakce spermií a cervikálního hlenu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71300D9-035D-41A6-AFFD-0572C931D4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844675"/>
            <a:ext cx="7354887" cy="4464050"/>
          </a:xfrm>
        </p:spPr>
        <p:txBody>
          <a:bodyPr/>
          <a:lstStyle/>
          <a:p>
            <a:pPr eaLnBrk="1" hangingPunct="1"/>
            <a:r>
              <a:rPr lang="cs-CZ" altLang="cs-CZ" sz="3200"/>
              <a:t>Kurzrok-Millerův test</a:t>
            </a:r>
          </a:p>
          <a:p>
            <a:pPr eaLnBrk="1" hangingPunct="1"/>
            <a:r>
              <a:rPr lang="cs-CZ" altLang="cs-CZ" sz="3200"/>
              <a:t>Sims-Huhnerův postkoitální test</a:t>
            </a:r>
          </a:p>
          <a:p>
            <a:pPr eaLnBrk="1" hangingPunct="1"/>
            <a:r>
              <a:rPr lang="cs-CZ" altLang="cs-CZ" sz="3200"/>
              <a:t>Kremerův “sperm-cervical mucus penetration test” </a:t>
            </a:r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RHAY">
            <a:extLst>
              <a:ext uri="{FF2B5EF4-FFF2-40B4-BE49-F238E27FC236}">
                <a16:creationId xmlns:a16="http://schemas.microsoft.com/office/drawing/2014/main" id="{3360C69D-A4C1-4046-9583-7994AB14C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08050"/>
            <a:ext cx="4246562" cy="579120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82947" name="Nadpis 3">
            <a:extLst>
              <a:ext uri="{FF2B5EF4-FFF2-40B4-BE49-F238E27FC236}">
                <a16:creationId xmlns:a16="http://schemas.microsoft.com/office/drawing/2014/main" id="{E2F80982-79B6-4BD1-8AA2-EECC6021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Mikrodelece </a:t>
            </a:r>
            <a:br>
              <a:rPr lang="cs-CZ" altLang="cs-CZ"/>
            </a:br>
            <a:r>
              <a:rPr lang="cs-CZ" altLang="cs-CZ"/>
              <a:t>Y- chromozomu</a:t>
            </a:r>
            <a:br>
              <a:rPr lang="cs-CZ" altLang="cs-CZ"/>
            </a:br>
            <a:endParaRPr lang="cs-CZ" altLang="cs-CZ"/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B9A6FA5-BC57-442D-8773-7D79A5FA6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Průchodnost vejcovodů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8836193-05D7-4123-9054-9C203E33E8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2565400"/>
            <a:ext cx="7272337" cy="2447925"/>
          </a:xfrm>
        </p:spPr>
        <p:txBody>
          <a:bodyPr/>
          <a:lstStyle/>
          <a:p>
            <a:pPr eaLnBrk="1" hangingPunct="1"/>
            <a:r>
              <a:rPr lang="cs-CZ" altLang="cs-CZ" sz="3200"/>
              <a:t>ultrazvuková salpingografie</a:t>
            </a:r>
          </a:p>
          <a:p>
            <a:pPr eaLnBrk="1" hangingPunct="1"/>
            <a:r>
              <a:rPr lang="cs-CZ" altLang="cs-CZ" sz="3200"/>
              <a:t>laparoskopie a chromopertubace</a:t>
            </a:r>
          </a:p>
          <a:p>
            <a:pPr eaLnBrk="1" hangingPunct="1"/>
            <a:r>
              <a:rPr lang="cs-CZ" altLang="cs-CZ" sz="3200"/>
              <a:t>rtg – hysterosalpingographie </a:t>
            </a:r>
            <a:r>
              <a:rPr lang="cs-CZ" altLang="cs-CZ" sz="2400" i="1"/>
              <a:t>(historická)</a:t>
            </a:r>
          </a:p>
          <a:p>
            <a:pPr eaLnBrk="1" hangingPunct="1"/>
            <a:endParaRPr lang="cs-CZ" altLang="cs-CZ" sz="3200"/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667747F3-3F2E-41EE-9C03-0CD9B7B9A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Sono hysterosalpingografie (HSG)</a:t>
            </a:r>
          </a:p>
        </p:txBody>
      </p:sp>
      <p:pic>
        <p:nvPicPr>
          <p:cNvPr id="87043" name="Picture 2" descr="SonoHSG – Nőgyógyászati szülészeti magánrendelés">
            <a:extLst>
              <a:ext uri="{FF2B5EF4-FFF2-40B4-BE49-F238E27FC236}">
                <a16:creationId xmlns:a16="http://schemas.microsoft.com/office/drawing/2014/main" id="{0FA0658E-F923-43CC-A6BA-5FBB9D59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65400"/>
            <a:ext cx="5143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E83812DB-8164-480D-9385-CFD8114F5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Chromopertubace</a:t>
            </a:r>
          </a:p>
        </p:txBody>
      </p:sp>
      <p:pic>
        <p:nvPicPr>
          <p:cNvPr id="89091" name="Picture 5" descr="chromo2">
            <a:extLst>
              <a:ext uri="{FF2B5EF4-FFF2-40B4-BE49-F238E27FC236}">
                <a16:creationId xmlns:a16="http://schemas.microsoft.com/office/drawing/2014/main" id="{3F4764B9-7F9E-4D09-B988-1DE7D62C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03400"/>
            <a:ext cx="5943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 descr="1UPRAV">
            <a:extLst>
              <a:ext uri="{FF2B5EF4-FFF2-40B4-BE49-F238E27FC236}">
                <a16:creationId xmlns:a16="http://schemas.microsoft.com/office/drawing/2014/main" id="{748A2E40-4830-4F0D-B837-0781E46C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1700213"/>
            <a:ext cx="51927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Nadpis 4">
            <a:extLst>
              <a:ext uri="{FF2B5EF4-FFF2-40B4-BE49-F238E27FC236}">
                <a16:creationId xmlns:a16="http://schemas.microsoft.com/office/drawing/2014/main" id="{2B7628F9-3BCD-4942-BAC4-143439DA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Endometrióza 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260BA82-2AB9-4B57-BBFE-942CDC1CFE3D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349500"/>
          <a:ext cx="2663825" cy="3455991"/>
        </p:xfrm>
        <a:graphic>
          <a:graphicData uri="http://schemas.openxmlformats.org/drawingml/2006/table">
            <a:tbl>
              <a:tblPr/>
              <a:tblGrid>
                <a:gridCol w="190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Sakrouterinní vaz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Ovaria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Douglas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Měchýř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Samps. Cysty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Lig. Latum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Střevo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3UPRAV">
            <a:extLst>
              <a:ext uri="{FF2B5EF4-FFF2-40B4-BE49-F238E27FC236}">
                <a16:creationId xmlns:a16="http://schemas.microsoft.com/office/drawing/2014/main" id="{F8E0AE71-D82B-4C4C-8009-25F8B3494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57363"/>
            <a:ext cx="67056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Nadpis 4">
            <a:extLst>
              <a:ext uri="{FF2B5EF4-FFF2-40B4-BE49-F238E27FC236}">
                <a16:creationId xmlns:a16="http://schemas.microsoft.com/office/drawing/2014/main" id="{B215BBB5-A887-4348-BCA9-8DA3CE93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chemeClr val="tx2"/>
                </a:solidFill>
              </a:rPr>
              <a:t>Endometrióza</a:t>
            </a:r>
            <a:r>
              <a:rPr lang="cs-CZ" altLang="cs-CZ">
                <a:solidFill>
                  <a:schemeClr val="tx2"/>
                </a:solidFill>
              </a:rPr>
              <a:t> </a:t>
            </a:r>
            <a:br>
              <a:rPr lang="cs-CZ" altLang="cs-CZ"/>
            </a:br>
            <a:endParaRPr lang="cs-CZ" alt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7A87E0A1-0C0E-4717-B170-3C09FA860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cs-CZ" sz="4000">
                <a:latin typeface="Times New Roman" panose="02020603050405020304" pitchFamily="18" charset="0"/>
              </a:rPr>
              <a:t>Komplexní diagnostická laparoskopie</a:t>
            </a:r>
            <a:endParaRPr lang="cs-CZ" altLang="cs-CZ" sz="400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146E175-DA11-4970-B79B-ED50DDC7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2205038"/>
            <a:ext cx="7354887" cy="3311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KDL hodnotí: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nález v malé pánvi – adheze, endometriózu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průchodnost vejcovodů (</a:t>
            </a:r>
            <a:r>
              <a:rPr lang="cs-CZ" dirty="0" err="1"/>
              <a:t>chromopertubace</a:t>
            </a:r>
            <a:r>
              <a:rPr lang="cs-CZ" dirty="0"/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 err="1"/>
              <a:t>appendix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játra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8793404-0FF7-4AA6-AA19-FF79381BE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Sactosalpinx</a:t>
            </a:r>
          </a:p>
        </p:txBody>
      </p:sp>
      <p:pic>
        <p:nvPicPr>
          <p:cNvPr id="95235" name="Picture 4" descr="sacto">
            <a:extLst>
              <a:ext uri="{FF2B5EF4-FFF2-40B4-BE49-F238E27FC236}">
                <a16:creationId xmlns:a16="http://schemas.microsoft.com/office/drawing/2014/main" id="{1805DAF0-F2B0-4FF9-8ABD-FA893877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960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9F24A0F-FCDD-42D9-8B9A-1D47D41F3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688" y="908050"/>
            <a:ext cx="6985000" cy="760413"/>
          </a:xfrm>
        </p:spPr>
        <p:txBody>
          <a:bodyPr/>
          <a:lstStyle/>
          <a:p>
            <a:pPr eaLnBrk="1" hangingPunct="1"/>
            <a:r>
              <a:rPr lang="cs-CZ" altLang="cs-CZ" sz="3200">
                <a:latin typeface="Times New Roman" panose="02020603050405020304" pitchFamily="18" charset="0"/>
              </a:rPr>
              <a:t>Lištovité ovarium - Turnerův syndrom</a:t>
            </a:r>
            <a:endParaRPr lang="cs-CZ" altLang="cs-CZ" sz="3200"/>
          </a:p>
        </p:txBody>
      </p:sp>
      <p:pic>
        <p:nvPicPr>
          <p:cNvPr id="97283" name="Picture 3" descr="listovar 1">
            <a:extLst>
              <a:ext uri="{FF2B5EF4-FFF2-40B4-BE49-F238E27FC236}">
                <a16:creationId xmlns:a16="http://schemas.microsoft.com/office/drawing/2014/main" id="{840EBE72-ED19-44E8-9820-8F3F4D1E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133600"/>
            <a:ext cx="53768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54717123-23D4-4A6D-B21B-F6F87FB30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Příčiny poruch plodnosti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A7FB52D5-62D5-4F9A-879C-D694CAC274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8175" y="2349500"/>
          <a:ext cx="5903913" cy="3627435"/>
        </p:xfrm>
        <a:graphic>
          <a:graphicData uri="http://schemas.openxmlformats.org/drawingml/2006/table">
            <a:tbl>
              <a:tblPr/>
              <a:tblGrid>
                <a:gridCol w="356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Ovariální faktor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40 %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Andrologický faktor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40 %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Tubární faktor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25–30 %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Endometrióza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Děložní faktor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Cervikální faktor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Imunologický faktor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4A452A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7F7F7F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5FED3A8D-AEBF-44DF-8426-2DB5394B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54050"/>
            <a:ext cx="6553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3200" b="1">
                <a:solidFill>
                  <a:schemeClr val="tx2"/>
                </a:solidFill>
                <a:latin typeface="Arial" panose="020B0604020202020204" pitchFamily="34" charset="0"/>
              </a:rPr>
              <a:t>Ovarium po chemoterapii</a:t>
            </a:r>
            <a:endParaRPr lang="cs-CZ" altLang="cs-CZ" sz="3200">
              <a:latin typeface="Arial" panose="020B0604020202020204" pitchFamily="34" charset="0"/>
            </a:endParaRPr>
          </a:p>
        </p:txBody>
      </p:sp>
      <p:pic>
        <p:nvPicPr>
          <p:cNvPr id="98307" name="Picture 3" descr="hypochemo">
            <a:extLst>
              <a:ext uri="{FF2B5EF4-FFF2-40B4-BE49-F238E27FC236}">
                <a16:creationId xmlns:a16="http://schemas.microsoft.com/office/drawing/2014/main" id="{3AA63015-C489-4B97-A41E-505D9A81D2F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650" y="1773238"/>
            <a:ext cx="6003925" cy="4503737"/>
          </a:xfrm>
        </p:spPr>
      </p:pic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E0349D2-80E1-47B8-A7CB-9DEC341B5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Hysteroskopie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3A2F25F-BBE8-4DA1-B178-6BF98F1BB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844675"/>
            <a:ext cx="7354887" cy="4464050"/>
          </a:xfrm>
        </p:spPr>
        <p:txBody>
          <a:bodyPr/>
          <a:lstStyle/>
          <a:p>
            <a:pPr eaLnBrk="1" hangingPunct="1"/>
            <a:r>
              <a:rPr lang="cs-CZ" altLang="cs-CZ"/>
              <a:t>diagnoza vrozených děložních anomálií (uterus septus, subseptus)</a:t>
            </a:r>
          </a:p>
          <a:p>
            <a:pPr eaLnBrk="1" hangingPunct="1"/>
            <a:r>
              <a:rPr lang="cs-CZ" altLang="cs-CZ"/>
              <a:t>endometriální polypy</a:t>
            </a:r>
          </a:p>
          <a:p>
            <a:pPr eaLnBrk="1" hangingPunct="1"/>
            <a:r>
              <a:rPr lang="cs-CZ" altLang="cs-CZ"/>
              <a:t> intrauterinní leiomyomy</a:t>
            </a:r>
          </a:p>
          <a:p>
            <a:pPr eaLnBrk="1" hangingPunct="1"/>
            <a:r>
              <a:rPr lang="cs-CZ" altLang="cs-CZ"/>
              <a:t> chronický zánět</a:t>
            </a:r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328D882-4AEA-45CB-9077-B81164E4A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Hysteroskopie</a:t>
            </a:r>
          </a:p>
        </p:txBody>
      </p:sp>
      <p:pic>
        <p:nvPicPr>
          <p:cNvPr id="102403" name="Picture 5">
            <a:extLst>
              <a:ext uri="{FF2B5EF4-FFF2-40B4-BE49-F238E27FC236}">
                <a16:creationId xmlns:a16="http://schemas.microsoft.com/office/drawing/2014/main" id="{3064807C-BFB3-4821-8BD3-E92195AC78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867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6967CB6-E7FA-404F-8977-B56A1151C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Hysteroskopie</a:t>
            </a:r>
          </a:p>
        </p:txBody>
      </p:sp>
      <p:pic>
        <p:nvPicPr>
          <p:cNvPr id="104451" name="Picture 4">
            <a:extLst>
              <a:ext uri="{FF2B5EF4-FFF2-40B4-BE49-F238E27FC236}">
                <a16:creationId xmlns:a16="http://schemas.microsoft.com/office/drawing/2014/main" id="{5934253E-0B42-4952-9289-4D9FE705C16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809750"/>
            <a:ext cx="5943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704075E-D3D5-4AD8-8F10-01BC193DC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Hysteroskopie</a:t>
            </a:r>
          </a:p>
        </p:txBody>
      </p:sp>
      <p:pic>
        <p:nvPicPr>
          <p:cNvPr id="106499" name="Picture 4">
            <a:extLst>
              <a:ext uri="{FF2B5EF4-FFF2-40B4-BE49-F238E27FC236}">
                <a16:creationId xmlns:a16="http://schemas.microsoft.com/office/drawing/2014/main" id="{60BE140B-58C7-4215-9362-0C14433713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728788"/>
            <a:ext cx="6172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číslo snímku 1">
            <a:extLst>
              <a:ext uri="{FF2B5EF4-FFF2-40B4-BE49-F238E27FC236}">
                <a16:creationId xmlns:a16="http://schemas.microsoft.com/office/drawing/2014/main" id="{396CC0E1-A62E-4F82-B2F8-9FD5D347299D}"/>
              </a:ext>
            </a:extLst>
          </p:cNvPr>
          <p:cNvSpPr txBox="1">
            <a:spLocks noGrp="1"/>
          </p:cNvSpPr>
          <p:nvPr/>
        </p:nvSpPr>
        <p:spPr bwMode="auto">
          <a:xfrm>
            <a:off x="6858000" y="6248400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C834E17-AE06-4283-9D2D-620E901FA752}" type="slidenum">
              <a:rPr lang="cs-CZ" altLang="cs-CZ" sz="1200">
                <a:solidFill>
                  <a:srgbClr val="96969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200">
              <a:solidFill>
                <a:srgbClr val="969696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Text Box 5">
            <a:extLst>
              <a:ext uri="{FF2B5EF4-FFF2-40B4-BE49-F238E27FC236}">
                <a16:creationId xmlns:a16="http://schemas.microsoft.com/office/drawing/2014/main" id="{1E0B90B1-9AC5-4B2E-ACA9-2C5AA6E7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1323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08548" name="Nadpis 1">
            <a:extLst>
              <a:ext uri="{FF2B5EF4-FFF2-40B4-BE49-F238E27FC236}">
                <a16:creationId xmlns:a16="http://schemas.microsoft.com/office/drawing/2014/main" id="{A3B12685-FA19-4BE2-90B2-27A975F15642}"/>
              </a:ext>
            </a:extLst>
          </p:cNvPr>
          <p:cNvSpPr>
            <a:spLocks/>
          </p:cNvSpPr>
          <p:nvPr/>
        </p:nvSpPr>
        <p:spPr bwMode="auto">
          <a:xfrm>
            <a:off x="1763713" y="711200"/>
            <a:ext cx="53276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b="1">
                <a:solidFill>
                  <a:srgbClr val="00287D"/>
                </a:solidFill>
                <a:latin typeface="Arial" panose="020B0604020202020204" pitchFamily="34" charset="0"/>
              </a:rPr>
              <a:t>Louise Brown * 25.7.1978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00287D"/>
              </a:solidFill>
              <a:latin typeface="Arial" panose="020B0604020202020204" pitchFamily="34" charset="0"/>
            </a:endParaRPr>
          </a:p>
        </p:txBody>
      </p:sp>
      <p:pic>
        <p:nvPicPr>
          <p:cNvPr id="108549" name="Obrázek 6" descr="Obsah obrázku text, kniha&#10;&#10;Popis vygenerován s velmi vysokou mírou spolehlivosti">
            <a:extLst>
              <a:ext uri="{FF2B5EF4-FFF2-40B4-BE49-F238E27FC236}">
                <a16:creationId xmlns:a16="http://schemas.microsoft.com/office/drawing/2014/main" id="{08A347B0-061A-4817-A31C-3DF0392EF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93913"/>
            <a:ext cx="3313112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BF9C1F8-C472-41A3-9496-7DECA82E1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 vitro fertilization – IVF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6BF199B2-48CA-4957-A6B6-B4EE0C738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844675"/>
            <a:ext cx="7354887" cy="4464050"/>
          </a:xfrm>
        </p:spPr>
        <p:txBody>
          <a:bodyPr/>
          <a:lstStyle/>
          <a:p>
            <a:pPr eaLnBrk="1" hangingPunct="1"/>
            <a:r>
              <a:rPr lang="cs-CZ" altLang="cs-CZ" sz="3200"/>
              <a:t>ovariální stimulace </a:t>
            </a:r>
          </a:p>
          <a:p>
            <a:pPr eaLnBrk="1" hangingPunct="1"/>
            <a:r>
              <a:rPr lang="cs-CZ" altLang="cs-CZ" sz="3200"/>
              <a:t>monitorování</a:t>
            </a:r>
          </a:p>
          <a:p>
            <a:pPr eaLnBrk="1" hangingPunct="1"/>
            <a:r>
              <a:rPr lang="cs-CZ" altLang="cs-CZ" sz="3200"/>
              <a:t>odběr oocytu</a:t>
            </a:r>
          </a:p>
          <a:p>
            <a:pPr eaLnBrk="1" hangingPunct="1"/>
            <a:r>
              <a:rPr lang="cs-CZ" altLang="cs-CZ" sz="3200"/>
              <a:t>fertilizace</a:t>
            </a:r>
          </a:p>
          <a:p>
            <a:pPr eaLnBrk="1" hangingPunct="1"/>
            <a:r>
              <a:rPr lang="cs-CZ" altLang="cs-CZ" sz="3200"/>
              <a:t>kultivace</a:t>
            </a:r>
          </a:p>
          <a:p>
            <a:pPr eaLnBrk="1" hangingPunct="1"/>
            <a:r>
              <a:rPr lang="cs-CZ" altLang="cs-CZ" sz="3200"/>
              <a:t>embryotransfer</a:t>
            </a:r>
          </a:p>
        </p:txBody>
      </p:sp>
    </p:spTree>
  </p:cSld>
  <p:clrMapOvr>
    <a:masterClrMapping/>
  </p:clrMapOvr>
  <p:transition spd="med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20F262AE-A08D-4140-A16E-35D8365D0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Ovariální stimulace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C9DBA32-CCB2-4100-88F4-1A723DD16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2060575"/>
            <a:ext cx="7354887" cy="3673475"/>
          </a:xfrm>
        </p:spPr>
        <p:txBody>
          <a:bodyPr/>
          <a:lstStyle/>
          <a:p>
            <a:pPr eaLnBrk="1" hangingPunct="1"/>
            <a:r>
              <a:rPr lang="cs-CZ" altLang="cs-CZ" sz="3200"/>
              <a:t>folliculostimulating hormone FSH</a:t>
            </a:r>
          </a:p>
          <a:p>
            <a:pPr lvl="1" eaLnBrk="1" hangingPunct="1"/>
            <a:r>
              <a:rPr lang="cs-CZ" altLang="cs-CZ" sz="3200"/>
              <a:t> </a:t>
            </a:r>
            <a:r>
              <a:rPr lang="cs-CZ" altLang="cs-CZ"/>
              <a:t>human menopausal gonadotropin hMG</a:t>
            </a:r>
            <a:endParaRPr lang="cs-CZ" altLang="cs-CZ" sz="3200"/>
          </a:p>
          <a:p>
            <a:pPr lvl="1" eaLnBrk="1" hangingPunct="1"/>
            <a:r>
              <a:rPr lang="cs-CZ" altLang="cs-CZ" sz="3200"/>
              <a:t> </a:t>
            </a:r>
            <a:r>
              <a:rPr lang="cs-CZ" altLang="cs-CZ"/>
              <a:t>recombinantní FSH</a:t>
            </a:r>
            <a:endParaRPr lang="cs-CZ" altLang="cs-CZ" sz="3200"/>
          </a:p>
          <a:p>
            <a:pPr eaLnBrk="1" hangingPunct="1"/>
            <a:r>
              <a:rPr lang="cs-CZ" altLang="cs-CZ" sz="3200"/>
              <a:t>human chorionic gonadotropin hCG</a:t>
            </a:r>
          </a:p>
        </p:txBody>
      </p:sp>
    </p:spTree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7366F9FB-9648-47CD-A33A-6C33D94FA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9113" y="1341438"/>
            <a:ext cx="3529012" cy="627062"/>
          </a:xfrm>
        </p:spPr>
        <p:txBody>
          <a:bodyPr/>
          <a:lstStyle/>
          <a:p>
            <a:pPr eaLnBrk="1" hangingPunct="1"/>
            <a:r>
              <a:rPr lang="cs-CZ" altLang="cs-CZ"/>
              <a:t>Maturace oocytů 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797B7DF-B1C7-4317-B4A7-4E75E48DE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3213100"/>
            <a:ext cx="7354888" cy="2087563"/>
          </a:xfrm>
        </p:spPr>
        <p:txBody>
          <a:bodyPr/>
          <a:lstStyle/>
          <a:p>
            <a:pPr eaLnBrk="1" hangingPunct="1"/>
            <a:r>
              <a:rPr lang="cs-CZ" altLang="cs-CZ" sz="3200"/>
              <a:t>„peak LH“ </a:t>
            </a:r>
          </a:p>
          <a:p>
            <a:pPr eaLnBrk="1" hangingPunct="1"/>
            <a:r>
              <a:rPr lang="cs-CZ" altLang="cs-CZ" sz="3200"/>
              <a:t>human chorionic gonadotropin hCG</a:t>
            </a:r>
          </a:p>
          <a:p>
            <a:pPr eaLnBrk="1" hangingPunct="1"/>
            <a:r>
              <a:rPr lang="cs-CZ" altLang="cs-CZ" sz="3200"/>
              <a:t>36 – 38 hodin před odběrem oocytů</a:t>
            </a:r>
          </a:p>
        </p:txBody>
      </p:sp>
    </p:spTree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83768642-5559-4EF0-9C48-538C3398C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Monitorování ovulace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F2A5541-1469-4305-9020-EBD217336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844675"/>
            <a:ext cx="7354887" cy="4464050"/>
          </a:xfrm>
        </p:spPr>
        <p:txBody>
          <a:bodyPr/>
          <a:lstStyle/>
          <a:p>
            <a:pPr eaLnBrk="1" hangingPunct="1"/>
            <a:r>
              <a:rPr lang="cs-CZ" altLang="cs-CZ" sz="3200"/>
              <a:t>follikulometrie</a:t>
            </a:r>
          </a:p>
          <a:p>
            <a:pPr eaLnBrk="1" hangingPunct="1"/>
            <a:r>
              <a:rPr lang="cs-CZ" altLang="cs-CZ" sz="3200"/>
              <a:t>hormonální hladiny – 17 beta estradiol, LH, progesterone</a:t>
            </a: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A881A35-089E-4672-9ECE-20E75FEE9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Věkový faktor</a:t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000" dirty="0">
                <a:solidFill>
                  <a:schemeClr val="accent6">
                    <a:lumMod val="75000"/>
                  </a:schemeClr>
                </a:solidFill>
              </a:rPr>
              <a:t>Věk a fertilita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C83FAAA-3844-4434-878C-3CA08CC5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2205038"/>
            <a:ext cx="7354887" cy="41036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400" dirty="0"/>
              <a:t>Věk a fertilita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400" dirty="0"/>
              <a:t>Plodnost ženy je po 35 letech 3x nižší než u ženy mladší 25 let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Příčiny:</a:t>
            </a:r>
            <a:r>
              <a:rPr lang="cs-CZ" sz="2400" dirty="0"/>
              <a:t> ovariální dysfunkce, neuroendokrinní změny  </a:t>
            </a:r>
            <a:r>
              <a:rPr lang="cs-CZ" sz="2400" dirty="0" err="1"/>
              <a:t>hypothalamo</a:t>
            </a:r>
            <a:r>
              <a:rPr lang="cs-CZ" sz="2400" dirty="0"/>
              <a:t>-hypofyzární osy, kontaminace prostředí</a:t>
            </a:r>
          </a:p>
        </p:txBody>
      </p:sp>
    </p:spTree>
  </p:cSld>
  <p:clrMapOvr>
    <a:masterClrMapping/>
  </p:clrMapOvr>
  <p:transition spd="med"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F6616FAE-F869-4DBD-A049-E78B629D4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Folikulometrie</a:t>
            </a:r>
          </a:p>
        </p:txBody>
      </p:sp>
      <p:pic>
        <p:nvPicPr>
          <p:cNvPr id="117763" name="Picture 4" descr="folikulometrie">
            <a:extLst>
              <a:ext uri="{FF2B5EF4-FFF2-40B4-BE49-F238E27FC236}">
                <a16:creationId xmlns:a16="http://schemas.microsoft.com/office/drawing/2014/main" id="{D0B46DE4-547E-4292-B46F-7BE28B56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514826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55C021FB-5A53-4BF2-AB35-0A30C0C80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Aspirace folikulární tekutiny </a:t>
            </a:r>
          </a:p>
        </p:txBody>
      </p:sp>
      <p:pic>
        <p:nvPicPr>
          <p:cNvPr id="119811" name="Picture 4" descr="punkce">
            <a:extLst>
              <a:ext uri="{FF2B5EF4-FFF2-40B4-BE49-F238E27FC236}">
                <a16:creationId xmlns:a16="http://schemas.microsoft.com/office/drawing/2014/main" id="{7C6EE485-902A-43DB-9707-B6C80ABC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453548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 descr="Obr2">
            <a:extLst>
              <a:ext uri="{FF2B5EF4-FFF2-40B4-BE49-F238E27FC236}">
                <a16:creationId xmlns:a16="http://schemas.microsoft.com/office/drawing/2014/main" id="{3A834B8B-70D8-4B6F-BB6B-7D96086C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12988"/>
            <a:ext cx="5040313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Nadpis 4">
            <a:extLst>
              <a:ext uri="{FF2B5EF4-FFF2-40B4-BE49-F238E27FC236}">
                <a16:creationId xmlns:a16="http://schemas.microsoft.com/office/drawing/2014/main" id="{3B46E5CF-07EE-4939-A641-E9F4BCF5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cs-CZ"/>
              <a:t>Selekce zralé spermie – vazba na kyselinu hyaluronovou (HA)  </a:t>
            </a:r>
          </a:p>
        </p:txBody>
      </p:sp>
    </p:spTree>
  </p:cSld>
  <p:clrMapOvr>
    <a:masterClrMapping/>
  </p:clrMapOvr>
  <p:transition spd="med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PICSIuprav">
            <a:extLst>
              <a:ext uri="{FF2B5EF4-FFF2-40B4-BE49-F238E27FC236}">
                <a16:creationId xmlns:a16="http://schemas.microsoft.com/office/drawing/2014/main" id="{A9300BBA-347A-4650-BD73-9F0DBF98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347913"/>
            <a:ext cx="3452813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A474C08-F141-4889-9CBD-2684A8D1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PICSI – metoda výběru zralé spermie</a:t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000" b="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cs-CZ" sz="3000" b="0" dirty="0" err="1">
                <a:solidFill>
                  <a:schemeClr val="accent6">
                    <a:lumMod val="75000"/>
                  </a:schemeClr>
                </a:solidFill>
              </a:rPr>
              <a:t>preselected</a:t>
            </a:r>
            <a:r>
              <a:rPr lang="cs-CZ" sz="30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000" b="0" dirty="0" err="1">
                <a:solidFill>
                  <a:schemeClr val="accent6">
                    <a:lumMod val="75000"/>
                  </a:schemeClr>
                </a:solidFill>
              </a:rPr>
              <a:t>sperm</a:t>
            </a:r>
            <a:r>
              <a:rPr lang="cs-CZ" sz="3000" b="0" dirty="0">
                <a:solidFill>
                  <a:schemeClr val="accent6">
                    <a:lumMod val="75000"/>
                  </a:schemeClr>
                </a:solidFill>
              </a:rPr>
              <a:t> ICSI)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ADC9A078-48CF-402A-ABD6-92BAD6F93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ICSI – intracytoplasmic sperm injection</a:t>
            </a:r>
          </a:p>
        </p:txBody>
      </p:sp>
      <p:pic>
        <p:nvPicPr>
          <p:cNvPr id="125955" name="Picture 4" descr="icsi">
            <a:extLst>
              <a:ext uri="{FF2B5EF4-FFF2-40B4-BE49-F238E27FC236}">
                <a16:creationId xmlns:a16="http://schemas.microsoft.com/office/drawing/2014/main" id="{F62F16CA-37A6-49A4-AFE5-EAB1F2F75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916113"/>
            <a:ext cx="5973762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4A93E3FF-B108-45B7-8F64-344B1CFE0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Mikromanipulační pipety</a:t>
            </a:r>
          </a:p>
        </p:txBody>
      </p:sp>
      <p:graphicFrame>
        <p:nvGraphicFramePr>
          <p:cNvPr id="128003" name="Object 2">
            <a:extLst>
              <a:ext uri="{FF2B5EF4-FFF2-40B4-BE49-F238E27FC236}">
                <a16:creationId xmlns:a16="http://schemas.microsoft.com/office/drawing/2014/main" id="{3CB70248-5602-49D0-8E05-1AEBDFB1A450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1692275" y="1916113"/>
          <a:ext cx="6477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8" name="Photo Editor Photo" r:id="rId3" imgW="4629796" imgH="3315163" progId="MSPhotoEd.3">
                  <p:embed/>
                </p:oleObj>
              </mc:Choice>
              <mc:Fallback>
                <p:oleObj name="Photo Editor Photo" r:id="rId3" imgW="4629796" imgH="3315163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16113"/>
                        <a:ext cx="6477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1A09E132-486A-4BF6-B6CD-14544AD30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Znehybnění spermie </a:t>
            </a:r>
          </a:p>
        </p:txBody>
      </p:sp>
      <p:graphicFrame>
        <p:nvGraphicFramePr>
          <p:cNvPr id="129027" name="Object 2">
            <a:extLst>
              <a:ext uri="{FF2B5EF4-FFF2-40B4-BE49-F238E27FC236}">
                <a16:creationId xmlns:a16="http://schemas.microsoft.com/office/drawing/2014/main" id="{344270B7-7910-45D1-BBC6-26D6CAAE9DB6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1692275" y="2133600"/>
          <a:ext cx="6400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Photo Editor Photo" r:id="rId3" imgW="1952898" imgH="1085714" progId="MSPhotoEd.3">
                  <p:embed/>
                </p:oleObj>
              </mc:Choice>
              <mc:Fallback>
                <p:oleObj name="Photo Editor Photo" r:id="rId3" imgW="1952898" imgH="108571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133600"/>
                        <a:ext cx="64008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8657527-22B5-4B10-BE91-85C16E327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Spermie umístěná v cytoplazmě</a:t>
            </a:r>
          </a:p>
        </p:txBody>
      </p:sp>
      <p:graphicFrame>
        <p:nvGraphicFramePr>
          <p:cNvPr id="130051" name="Object 2">
            <a:extLst>
              <a:ext uri="{FF2B5EF4-FFF2-40B4-BE49-F238E27FC236}">
                <a16:creationId xmlns:a16="http://schemas.microsoft.com/office/drawing/2014/main" id="{5C6FA2CE-9DA3-4B2C-9D01-A16E800B25E0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2298700" y="1981200"/>
          <a:ext cx="50815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6" name="Photo Editor Photo" r:id="rId3" imgW="1952898" imgH="1580952" progId="MSPhotoEd.3">
                  <p:embed/>
                </p:oleObj>
              </mc:Choice>
              <mc:Fallback>
                <p:oleObj name="Photo Editor Photo" r:id="rId3" imgW="1952898" imgH="15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1981200"/>
                        <a:ext cx="50815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8BBCD456-E19B-41B6-8AD9-EB3285E23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Oplozený oocyt - zygota</a:t>
            </a:r>
          </a:p>
        </p:txBody>
      </p:sp>
      <p:graphicFrame>
        <p:nvGraphicFramePr>
          <p:cNvPr id="131075" name="Object 2">
            <a:extLst>
              <a:ext uri="{FF2B5EF4-FFF2-40B4-BE49-F238E27FC236}">
                <a16:creationId xmlns:a16="http://schemas.microsoft.com/office/drawing/2014/main" id="{359FA0E6-32CD-46F8-80EE-CAFDFF71D90A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2362200" y="2051050"/>
          <a:ext cx="43703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Photo Editor Photo" r:id="rId3" imgW="4552381" imgH="4285714" progId="MSPhotoEd.3">
                  <p:embed/>
                </p:oleObj>
              </mc:Choice>
              <mc:Fallback>
                <p:oleObj name="Photo Editor Photo" r:id="rId3" imgW="4552381" imgH="428571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1050"/>
                        <a:ext cx="43703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0CDEFB75-C5D5-4E7B-9F72-9692D1863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2bb embryo po 24 hod. kultivace </a:t>
            </a:r>
          </a:p>
        </p:txBody>
      </p:sp>
      <p:graphicFrame>
        <p:nvGraphicFramePr>
          <p:cNvPr id="132099" name="Object 2">
            <a:extLst>
              <a:ext uri="{FF2B5EF4-FFF2-40B4-BE49-F238E27FC236}">
                <a16:creationId xmlns:a16="http://schemas.microsoft.com/office/drawing/2014/main" id="{B62954E9-A508-4463-B0A4-4987FAC84BC8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2411413" y="1916113"/>
          <a:ext cx="4648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Photo Editor Photo" r:id="rId3" imgW="1047619" imgH="1076475" progId="MSPhotoEd.3">
                  <p:embed/>
                </p:oleObj>
              </mc:Choice>
              <mc:Fallback>
                <p:oleObj name="Photo Editor Photo" r:id="rId3" imgW="1047619" imgH="107647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916113"/>
                        <a:ext cx="46482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8275481-2F8E-44C5-B5E1-4B04CD50E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Fyziologie  fertility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EFD0D08-DF76-4FC7-8229-64EF004F6A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844675"/>
            <a:ext cx="7354887" cy="4464050"/>
          </a:xfrm>
        </p:spPr>
        <p:txBody>
          <a:bodyPr/>
          <a:lstStyle/>
          <a:p>
            <a:pPr eaLnBrk="1" hangingPunct="1"/>
            <a:r>
              <a:rPr lang="cs-CZ" altLang="cs-CZ"/>
              <a:t>ovulace</a:t>
            </a:r>
          </a:p>
          <a:p>
            <a:pPr eaLnBrk="1" hangingPunct="1"/>
            <a:r>
              <a:rPr lang="cs-CZ" altLang="cs-CZ"/>
              <a:t>migrace vajíčka</a:t>
            </a:r>
          </a:p>
          <a:p>
            <a:pPr eaLnBrk="1" hangingPunct="1"/>
            <a:r>
              <a:rPr lang="cs-CZ" altLang="cs-CZ"/>
              <a:t>průnik spermií</a:t>
            </a:r>
          </a:p>
          <a:p>
            <a:pPr eaLnBrk="1" hangingPunct="1"/>
            <a:r>
              <a:rPr lang="cs-CZ" altLang="cs-CZ"/>
              <a:t>fertilizace</a:t>
            </a:r>
          </a:p>
          <a:p>
            <a:pPr eaLnBrk="1" hangingPunct="1"/>
            <a:r>
              <a:rPr lang="cs-CZ" altLang="cs-CZ"/>
              <a:t>migrace  embrya</a:t>
            </a:r>
          </a:p>
          <a:p>
            <a:pPr eaLnBrk="1" hangingPunct="1"/>
            <a:r>
              <a:rPr lang="cs-CZ" altLang="cs-CZ"/>
              <a:t>implantace v dutině děložní</a:t>
            </a:r>
          </a:p>
        </p:txBody>
      </p:sp>
    </p:spTree>
  </p:cSld>
  <p:clrMapOvr>
    <a:masterClrMapping/>
  </p:clrMapOvr>
  <p:transition spd="med"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678C9F45-66E3-4810-84FB-7DABBF798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8bb embryo po 72 hod. kultivace</a:t>
            </a:r>
          </a:p>
        </p:txBody>
      </p:sp>
      <p:graphicFrame>
        <p:nvGraphicFramePr>
          <p:cNvPr id="133123" name="Object 2">
            <a:extLst>
              <a:ext uri="{FF2B5EF4-FFF2-40B4-BE49-F238E27FC236}">
                <a16:creationId xmlns:a16="http://schemas.microsoft.com/office/drawing/2014/main" id="{F13280B2-693B-4E16-ACD4-C0537065D71D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1601788" y="1989138"/>
          <a:ext cx="64992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Photo Editor Photo" r:id="rId3" imgW="2619048" imgH="1800476" progId="MSPhotoEd.3">
                  <p:embed/>
                </p:oleObj>
              </mc:Choice>
              <mc:Fallback>
                <p:oleObj name="Photo Editor Photo" r:id="rId3" imgW="2619048" imgH="180047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1989138"/>
                        <a:ext cx="64992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MV6">
            <a:extLst>
              <a:ext uri="{FF2B5EF4-FFF2-40B4-BE49-F238E27FC236}">
                <a16:creationId xmlns:a16="http://schemas.microsoft.com/office/drawing/2014/main" id="{5B4CBF23-77E7-4D04-A0E5-3D3BFFDE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68475"/>
            <a:ext cx="80772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Nadpis 4">
            <a:extLst>
              <a:ext uri="{FF2B5EF4-FFF2-40B4-BE49-F238E27FC236}">
                <a16:creationId xmlns:a16="http://schemas.microsoft.com/office/drawing/2014/main" id="{3194FEB9-44AB-47E6-8DAE-878C90EA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Fragmentace embryí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80AD599A-213A-4A2C-9DFC-F719B9086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Embrya ve stadiu blastocysty</a:t>
            </a:r>
          </a:p>
        </p:txBody>
      </p:sp>
      <p:pic>
        <p:nvPicPr>
          <p:cNvPr id="135171" name="Picture 3" descr="BLASTOC2">
            <a:extLst>
              <a:ext uri="{FF2B5EF4-FFF2-40B4-BE49-F238E27FC236}">
                <a16:creationId xmlns:a16="http://schemas.microsoft.com/office/drawing/2014/main" id="{33587781-9AA0-42DF-8C97-B782BE4B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989138"/>
            <a:ext cx="5486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83424C22-B13A-4DA8-A9B1-4143A316D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Embryotransfer</a:t>
            </a:r>
          </a:p>
        </p:txBody>
      </p:sp>
      <p:pic>
        <p:nvPicPr>
          <p:cNvPr id="137219" name="Picture 4" descr="transfer">
            <a:extLst>
              <a:ext uri="{FF2B5EF4-FFF2-40B4-BE49-F238E27FC236}">
                <a16:creationId xmlns:a16="http://schemas.microsoft.com/office/drawing/2014/main" id="{263E19A9-0F23-462F-BD18-76A5E6EA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873533F8-443C-444E-A869-AA57C9E9E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Asistovaný hatching</a:t>
            </a:r>
          </a:p>
        </p:txBody>
      </p:sp>
      <p:pic>
        <p:nvPicPr>
          <p:cNvPr id="139267" name="Picture 4" descr="asisthatch">
            <a:extLst>
              <a:ext uri="{FF2B5EF4-FFF2-40B4-BE49-F238E27FC236}">
                <a16:creationId xmlns:a16="http://schemas.microsoft.com/office/drawing/2014/main" id="{AF0F6D03-2D3C-4D80-8700-1ABD889B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" b="4990"/>
          <a:stretch>
            <a:fillRect/>
          </a:stretch>
        </p:blipFill>
        <p:spPr bwMode="auto">
          <a:xfrm>
            <a:off x="2660650" y="1628775"/>
            <a:ext cx="42148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26EAE0DA-EA7F-4F6D-841D-536FFB14B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Asistovaný hatching</a:t>
            </a:r>
          </a:p>
        </p:txBody>
      </p:sp>
      <p:graphicFrame>
        <p:nvGraphicFramePr>
          <p:cNvPr id="141315" name="Object 2">
            <a:extLst>
              <a:ext uri="{FF2B5EF4-FFF2-40B4-BE49-F238E27FC236}">
                <a16:creationId xmlns:a16="http://schemas.microsoft.com/office/drawing/2014/main" id="{12DF5AE3-9CBD-4979-BB1D-B8BB29E8C3D4}"/>
              </a:ext>
            </a:extLst>
          </p:cNvPr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2124075" y="1981200"/>
          <a:ext cx="54975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Photo Editor Photo" r:id="rId3" imgW="1666667" imgH="1247619" progId="MSPhotoEd.3">
                  <p:embed/>
                </p:oleObj>
              </mc:Choice>
              <mc:Fallback>
                <p:oleObj name="Photo Editor Photo" r:id="rId3" imgW="1666667" imgH="124761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981200"/>
                        <a:ext cx="54975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A62EB3AA-D762-4CF9-B127-CCE0097BF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latin typeface="Times New Roman" panose="02020603050405020304" pitchFamily="18" charset="0"/>
              </a:rPr>
              <a:t>Asistovaný hatching </a:t>
            </a:r>
            <a:endParaRPr lang="cs-CZ" altLang="cs-CZ" sz="4800">
              <a:latin typeface="Times New Roman" panose="02020603050405020304" pitchFamily="18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8870E06-3D83-4473-894F-620AA474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844675"/>
            <a:ext cx="7354887" cy="446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Indikace: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neúspěšné transfery v anamnéze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vyšší věk ženy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abnormní vzhled </a:t>
            </a:r>
            <a:r>
              <a:rPr lang="cs-CZ" dirty="0" err="1"/>
              <a:t>zony</a:t>
            </a:r>
            <a:r>
              <a:rPr lang="cs-CZ" dirty="0"/>
              <a:t> </a:t>
            </a:r>
            <a:r>
              <a:rPr lang="cs-CZ" dirty="0" err="1"/>
              <a:t>pellucidy</a:t>
            </a:r>
            <a:r>
              <a:rPr lang="cs-CZ" dirty="0"/>
              <a:t>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síla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</a:rPr>
              <a:t>zony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transparence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homogenita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 spd="med"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EDD6CE84-4F66-4C79-91A8-897ADAFF6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Kryokonzervace embryí</a:t>
            </a:r>
          </a:p>
        </p:txBody>
      </p:sp>
      <p:pic>
        <p:nvPicPr>
          <p:cNvPr id="144387" name="Picture 3" descr="KRYO">
            <a:extLst>
              <a:ext uri="{FF2B5EF4-FFF2-40B4-BE49-F238E27FC236}">
                <a16:creationId xmlns:a16="http://schemas.microsoft.com/office/drawing/2014/main" id="{82C518FA-3A52-4650-8E23-824CB0CE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057400"/>
            <a:ext cx="56388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2DE3F9E3-7209-4D07-92D9-136906F94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Dárcovství gamet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B25F228D-40DA-4D66-A109-5FFD522E0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844675"/>
            <a:ext cx="7354887" cy="4464050"/>
          </a:xfrm>
        </p:spPr>
        <p:txBody>
          <a:bodyPr/>
          <a:lstStyle/>
          <a:p>
            <a:pPr eaLnBrk="1" hangingPunct="1"/>
            <a:r>
              <a:rPr lang="cs-CZ" altLang="cs-CZ" sz="3200"/>
              <a:t>Dárcovství spermií </a:t>
            </a:r>
          </a:p>
          <a:p>
            <a:pPr eaLnBrk="1" hangingPunct="1"/>
            <a:r>
              <a:rPr lang="cs-CZ" altLang="cs-CZ" sz="3200"/>
              <a:t>Dárcovství oocytů</a:t>
            </a:r>
          </a:p>
          <a:p>
            <a:pPr eaLnBrk="1" hangingPunct="1"/>
            <a:r>
              <a:rPr lang="cs-CZ" altLang="cs-CZ" sz="3200"/>
              <a:t>Dárcovství embryí</a:t>
            </a:r>
          </a:p>
          <a:p>
            <a:pPr eaLnBrk="1" hangingPunct="1"/>
            <a:r>
              <a:rPr lang="cs-CZ" altLang="cs-CZ" sz="3200"/>
              <a:t>Náhradní (surogátní) mateřství</a:t>
            </a:r>
          </a:p>
        </p:txBody>
      </p:sp>
    </p:spTree>
  </p:cSld>
  <p:clrMapOvr>
    <a:masterClrMapping/>
  </p:clrMapOvr>
  <p:transition spd="med"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310CA653-CFAB-4A76-A70C-20AF084E7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77825"/>
            <a:ext cx="7058025" cy="647700"/>
          </a:xfrm>
        </p:spPr>
        <p:txBody>
          <a:bodyPr/>
          <a:lstStyle/>
          <a:p>
            <a:pPr algn="ctr" eaLnBrk="1" hangingPunct="1"/>
            <a:br>
              <a:rPr lang="cs-CZ" altLang="cs-CZ" sz="3200"/>
            </a:br>
            <a:r>
              <a:rPr lang="cs-CZ" altLang="cs-CZ" sz="3200"/>
              <a:t>Genetické vyšetření embrya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98CE3B-7B12-4FD8-A63D-EFF114067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9337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FCABE54-E71A-4338-9C30-7ECFC2E19827}"/>
              </a:ext>
            </a:extLst>
          </p:cNvPr>
          <p:cNvSpPr txBox="1">
            <a:spLocks/>
          </p:cNvSpPr>
          <p:nvPr/>
        </p:nvSpPr>
        <p:spPr bwMode="auto">
          <a:xfrm>
            <a:off x="179388" y="1222375"/>
            <a:ext cx="37052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4000" b="1">
                <a:solidFill>
                  <a:srgbClr val="514462"/>
                </a:solidFill>
                <a:latin typeface="Century Gothic" panose="020B0502020202020204" pitchFamily="34" charset="0"/>
              </a:rPr>
              <a:t>PGS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rgbClr val="514462"/>
                </a:solidFill>
                <a:latin typeface="Century Gothic" panose="020B0502020202020204" pitchFamily="34" charset="0"/>
              </a:rPr>
              <a:t>Preimplantační Genetický Screening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5CD0F19-0BF5-4F71-946B-D9E18D3F3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361473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A7BEA0B-BCC4-40D6-8E8E-F1785C14F623}"/>
              </a:ext>
            </a:extLst>
          </p:cNvPr>
          <p:cNvSpPr txBox="1">
            <a:spLocks/>
          </p:cNvSpPr>
          <p:nvPr/>
        </p:nvSpPr>
        <p:spPr bwMode="auto">
          <a:xfrm>
            <a:off x="5160963" y="4292600"/>
            <a:ext cx="370522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4000" b="1">
                <a:solidFill>
                  <a:srgbClr val="514462"/>
                </a:solidFill>
                <a:latin typeface="Century Gothic" panose="020B0502020202020204" pitchFamily="34" charset="0"/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rgbClr val="514462"/>
                </a:solidFill>
                <a:latin typeface="Century Gothic" panose="020B0502020202020204" pitchFamily="34" charset="0"/>
              </a:rPr>
              <a:t>Preimplantační Genetická Diagnostika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999E1FF-7BF2-4D9D-85FC-4105D7209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Ovulace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6A865ED-A38B-464C-9857-F51885454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844675"/>
            <a:ext cx="7354887" cy="44640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Hormonální regulace: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 err="1"/>
              <a:t>gonadoliberin</a:t>
            </a:r>
            <a:r>
              <a:rPr lang="cs-CZ" dirty="0"/>
              <a:t> – </a:t>
            </a:r>
            <a:r>
              <a:rPr lang="cs-CZ" dirty="0" err="1"/>
              <a:t>GnRH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gonadotropiny FSH, LH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 err="1"/>
              <a:t>activin</a:t>
            </a:r>
            <a:r>
              <a:rPr lang="cs-CZ" dirty="0"/>
              <a:t>, </a:t>
            </a:r>
            <a:r>
              <a:rPr lang="cs-CZ" dirty="0" err="1"/>
              <a:t>inhibin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ovariální steroidy – estrogeny, </a:t>
            </a:r>
            <a:r>
              <a:rPr lang="cs-CZ" dirty="0" err="1"/>
              <a:t>gestageny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Vliv dalších endokrinních faktorů: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 err="1"/>
              <a:t>prolactin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štítná žláza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nadledvina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1AA92CD-1B52-468B-A1E5-4776CB8B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8">
            <a:extLst>
              <a:ext uri="{FF2B5EF4-FFF2-40B4-BE49-F238E27FC236}">
                <a16:creationId xmlns:a16="http://schemas.microsoft.com/office/drawing/2014/main" id="{C32FDB19-03E6-42D6-B75A-11C30874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1617663"/>
            <a:ext cx="14287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2479675"/>
            <a:ext cx="35782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792" tIns="25897" rIns="51792" bIns="25897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36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Závěr  </a:t>
            </a:r>
          </a:p>
        </p:txBody>
      </p:sp>
      <p:sp>
        <p:nvSpPr>
          <p:cNvPr id="150532" name="Obdélník 9">
            <a:extLst>
              <a:ext uri="{FF2B5EF4-FFF2-40B4-BE49-F238E27FC236}">
                <a16:creationId xmlns:a16="http://schemas.microsoft.com/office/drawing/2014/main" id="{CF896F1D-0B04-4CE3-B187-9B9F7FF1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89363"/>
            <a:ext cx="84248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 b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Reprodukční medicína má výrazný multidisciplinární charakter – samostatný obor specializačního vzdělávání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1">
            <a:extLst>
              <a:ext uri="{FF2B5EF4-FFF2-40B4-BE49-F238E27FC236}">
                <a16:creationId xmlns:a16="http://schemas.microsoft.com/office/drawing/2014/main" id="{6DBE4111-BE8B-4D54-921E-A09EC294B91F}"/>
              </a:ext>
            </a:extLst>
          </p:cNvPr>
          <p:cNvSpPr txBox="1">
            <a:spLocks noGrp="1"/>
          </p:cNvSpPr>
          <p:nvPr/>
        </p:nvSpPr>
        <p:spPr bwMode="auto">
          <a:xfrm>
            <a:off x="6858000" y="6248400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F7E1EE-3792-4848-A3CD-0007DD61DBC5}" type="slidenum">
              <a:rPr lang="cs-CZ" altLang="cs-CZ" sz="1200">
                <a:solidFill>
                  <a:srgbClr val="96969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pic>
        <p:nvPicPr>
          <p:cNvPr id="57347" name="Obrázek 2">
            <a:extLst>
              <a:ext uri="{FF2B5EF4-FFF2-40B4-BE49-F238E27FC236}">
                <a16:creationId xmlns:a16="http://schemas.microsoft.com/office/drawing/2014/main" id="{7B67588A-A7AB-4EF5-8A48-2AE57DF8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54175"/>
            <a:ext cx="63881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ovéPole 3">
            <a:extLst>
              <a:ext uri="{FF2B5EF4-FFF2-40B4-BE49-F238E27FC236}">
                <a16:creationId xmlns:a16="http://schemas.microsoft.com/office/drawing/2014/main" id="{0FF99D60-4F0F-4136-836D-5D409A1D3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4792663"/>
            <a:ext cx="7188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cs-CZ" altLang="cs-CZ" sz="2000">
                <a:solidFill>
                  <a:schemeClr val="tx1"/>
                </a:solidFill>
                <a:latin typeface="Tahoma" panose="020B0604030504040204" pitchFamily="34" charset="0"/>
              </a:rPr>
              <a:t>Positivní zpětná vazba estradiol/LH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solidFill>
                  <a:schemeClr val="tx1"/>
                </a:solidFill>
                <a:latin typeface="Tahoma" panose="020B0604030504040204" pitchFamily="34" charset="0"/>
              </a:rPr>
              <a:t>Hypothalamus </a:t>
            </a:r>
            <a:r>
              <a:rPr lang="cs-CZ" altLang="cs-CZ" sz="2000" b="1" i="1">
                <a:solidFill>
                  <a:schemeClr val="tx1"/>
                </a:solidFill>
                <a:latin typeface="Tahoma" panose="020B0604030504040204" pitchFamily="34" charset="0"/>
              </a:rPr>
              <a:t>(kisspeptin)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solidFill>
                  <a:schemeClr val="tx1"/>
                </a:solidFill>
                <a:latin typeface="Tahoma" panose="020B0604030504040204" pitchFamily="34" charset="0"/>
              </a:rPr>
              <a:t>Hypofýza (zvýšení počtu receptorů GnRH) </a:t>
            </a: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B2B55EC9-9207-4617-9E10-01367A9B9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1323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57350" name="Nadpis 1">
            <a:extLst>
              <a:ext uri="{FF2B5EF4-FFF2-40B4-BE49-F238E27FC236}">
                <a16:creationId xmlns:a16="http://schemas.microsoft.com/office/drawing/2014/main" id="{DB0D0536-FFA3-4AD4-BF29-7C06E61E05E5}"/>
              </a:ext>
            </a:extLst>
          </p:cNvPr>
          <p:cNvSpPr>
            <a:spLocks/>
          </p:cNvSpPr>
          <p:nvPr/>
        </p:nvSpPr>
        <p:spPr bwMode="auto">
          <a:xfrm>
            <a:off x="541338" y="588963"/>
            <a:ext cx="8086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00287D"/>
                </a:solidFill>
                <a:latin typeface="Arial" panose="020B0604020202020204" pitchFamily="34" charset="0"/>
              </a:rPr>
              <a:t>„Peak“ LH</a:t>
            </a:r>
            <a:r>
              <a:rPr lang="cs-CZ" altLang="cs-CZ" sz="2400" b="1">
                <a:solidFill>
                  <a:srgbClr val="00287D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3E626A6-DDBD-482C-A638-13FA9A96C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Normální  ovarium </a:t>
            </a:r>
          </a:p>
        </p:txBody>
      </p:sp>
      <p:pic>
        <p:nvPicPr>
          <p:cNvPr id="58371" name="Picture 3" descr="normovar">
            <a:extLst>
              <a:ext uri="{FF2B5EF4-FFF2-40B4-BE49-F238E27FC236}">
                <a16:creationId xmlns:a16="http://schemas.microsoft.com/office/drawing/2014/main" id="{9C34CD9C-4D80-4853-AB49-E3730937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7732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6D50E45-A3B9-498A-BF13-3B7B2396F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354887" cy="792163"/>
          </a:xfrm>
        </p:spPr>
        <p:txBody>
          <a:bodyPr/>
          <a:lstStyle/>
          <a:p>
            <a:pPr algn="ctr" eaLnBrk="1" hangingPunct="1"/>
            <a:r>
              <a:rPr lang="cs-CZ" altLang="cs-CZ" sz="3200">
                <a:solidFill>
                  <a:srgbClr val="0070C0"/>
                </a:solidFill>
              </a:rPr>
              <a:t>Ovariální</a:t>
            </a:r>
            <a:r>
              <a:rPr lang="cs-CZ" altLang="cs-CZ" sz="3600">
                <a:solidFill>
                  <a:srgbClr val="0070C0"/>
                </a:solidFill>
              </a:rPr>
              <a:t> reserva </a:t>
            </a:r>
            <a:endParaRPr lang="cs-CZ" altLang="cs-CZ" sz="3000">
              <a:solidFill>
                <a:srgbClr val="0070C0"/>
              </a:solidFill>
            </a:endParaRPr>
          </a:p>
        </p:txBody>
      </p:sp>
      <p:sp>
        <p:nvSpPr>
          <p:cNvPr id="59395" name="Zástupný symbol pro obsah 3">
            <a:extLst>
              <a:ext uri="{FF2B5EF4-FFF2-40B4-BE49-F238E27FC236}">
                <a16:creationId xmlns:a16="http://schemas.microsoft.com/office/drawing/2014/main" id="{D19F6E57-A8C2-4921-87F5-31BA09BA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1628775"/>
            <a:ext cx="5734050" cy="674688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cs-CZ" altLang="cs-CZ"/>
              <a:t>AMH = anti-mülleriánský hormon</a:t>
            </a:r>
          </a:p>
        </p:txBody>
      </p:sp>
      <p:pic>
        <p:nvPicPr>
          <p:cNvPr id="59396" name="Obrázek 2">
            <a:extLst>
              <a:ext uri="{FF2B5EF4-FFF2-40B4-BE49-F238E27FC236}">
                <a16:creationId xmlns:a16="http://schemas.microsoft.com/office/drawing/2014/main" id="{767DE38D-8FF4-41B2-9665-7C6353919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519363"/>
            <a:ext cx="537368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modra-zuzena">
  <a:themeElements>
    <a:clrScheme name="sv. modr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BF375E"/>
      </a:accent2>
      <a:accent3>
        <a:srgbClr val="9BBB59"/>
      </a:accent3>
      <a:accent4>
        <a:srgbClr val="8064A2"/>
      </a:accent4>
      <a:accent5>
        <a:srgbClr val="0091C4"/>
      </a:accent5>
      <a:accent6>
        <a:srgbClr val="F79646"/>
      </a:accent6>
      <a:hlink>
        <a:srgbClr val="1068B8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3.xml><?xml version="1.0" encoding="utf-8"?>
<a:theme xmlns:a="http://schemas.openxmlformats.org/drawingml/2006/main" name="2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2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3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4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modra-zuzena</Template>
  <TotalTime>642</TotalTime>
  <Words>697</Words>
  <Application>Microsoft Office PowerPoint</Application>
  <PresentationFormat>On-screen Show (4:3)</PresentationFormat>
  <Paragraphs>220</Paragraphs>
  <Slides>60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modra-zuzena</vt:lpstr>
      <vt:lpstr>1_Prezentace_MU_CZ</vt:lpstr>
      <vt:lpstr>2_Prezentace_MU_CZ</vt:lpstr>
      <vt:lpstr>PowerPoint Presentation</vt:lpstr>
      <vt:lpstr>Poruchy plodnosti</vt:lpstr>
      <vt:lpstr>Příčiny poruch plodnosti</vt:lpstr>
      <vt:lpstr>Věkový faktor Věk a fertilita</vt:lpstr>
      <vt:lpstr>Fyziologie  fertility</vt:lpstr>
      <vt:lpstr>Ovulace</vt:lpstr>
      <vt:lpstr>PowerPoint Presentation</vt:lpstr>
      <vt:lpstr>Normální  ovarium </vt:lpstr>
      <vt:lpstr>Ovariální reserva </vt:lpstr>
      <vt:lpstr>PowerPoint Presentation</vt:lpstr>
      <vt:lpstr>Ovulace</vt:lpstr>
      <vt:lpstr>Zralý oocyt – metafáze II</vt:lpstr>
      <vt:lpstr>Vyšetření spermatu</vt:lpstr>
      <vt:lpstr>Spermie</vt:lpstr>
      <vt:lpstr>Názvosloví spermatologie</vt:lpstr>
      <vt:lpstr>Andrologický faktor</vt:lpstr>
      <vt:lpstr>Syndrom testikulární dysgeneze</vt:lpstr>
      <vt:lpstr>Patogeneze</vt:lpstr>
      <vt:lpstr>Patogeneze</vt:lpstr>
      <vt:lpstr>Interakce spermií a cervikálního hlenu</vt:lpstr>
      <vt:lpstr>Mikrodelece  Y- chromozomu </vt:lpstr>
      <vt:lpstr>Průchodnost vejcovodů</vt:lpstr>
      <vt:lpstr>Sono hysterosalpingografie (HSG)</vt:lpstr>
      <vt:lpstr>Chromopertubace</vt:lpstr>
      <vt:lpstr>Endometrióza </vt:lpstr>
      <vt:lpstr>Endometrióza  </vt:lpstr>
      <vt:lpstr>Komplexní diagnostická laparoskopie</vt:lpstr>
      <vt:lpstr>Sactosalpinx</vt:lpstr>
      <vt:lpstr>Lištovité ovarium - Turnerův syndrom</vt:lpstr>
      <vt:lpstr>PowerPoint Presentation</vt:lpstr>
      <vt:lpstr>Hysteroskopie</vt:lpstr>
      <vt:lpstr>Hysteroskopie</vt:lpstr>
      <vt:lpstr>Hysteroskopie</vt:lpstr>
      <vt:lpstr>Hysteroskopie</vt:lpstr>
      <vt:lpstr>PowerPoint Presentation</vt:lpstr>
      <vt:lpstr>In vitro fertilization – IVF</vt:lpstr>
      <vt:lpstr>Ovariální stimulace</vt:lpstr>
      <vt:lpstr>Maturace oocytů </vt:lpstr>
      <vt:lpstr>Monitorování ovulace</vt:lpstr>
      <vt:lpstr>Folikulometrie</vt:lpstr>
      <vt:lpstr>Aspirace folikulární tekutiny </vt:lpstr>
      <vt:lpstr>Selekce zralé spermie – vazba na kyselinu hyaluronovou (HA)  </vt:lpstr>
      <vt:lpstr>PICSI – metoda výběru zralé spermie (preselected sperm ICSI)  </vt:lpstr>
      <vt:lpstr>ICSI – intracytoplasmic sperm injection</vt:lpstr>
      <vt:lpstr>Mikromanipulační pipety</vt:lpstr>
      <vt:lpstr>Znehybnění spermie </vt:lpstr>
      <vt:lpstr>Spermie umístěná v cytoplazmě</vt:lpstr>
      <vt:lpstr>Oplozený oocyt - zygota</vt:lpstr>
      <vt:lpstr>2bb embryo po 24 hod. kultivace </vt:lpstr>
      <vt:lpstr>8bb embryo po 72 hod. kultivace</vt:lpstr>
      <vt:lpstr>Fragmentace embryí</vt:lpstr>
      <vt:lpstr>Embrya ve stadiu blastocysty</vt:lpstr>
      <vt:lpstr>Embryotransfer</vt:lpstr>
      <vt:lpstr>Asistovaný hatching</vt:lpstr>
      <vt:lpstr>Asistovaný hatching</vt:lpstr>
      <vt:lpstr>Asistovaný hatching </vt:lpstr>
      <vt:lpstr>Kryokonzervace embryí</vt:lpstr>
      <vt:lpstr>Dárcovství gamet </vt:lpstr>
      <vt:lpstr> Genetické vyšetření embrya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plodnosti Příčiny, diagnostika, léčba</dc:title>
  <dc:creator>Filip Daněk</dc:creator>
  <cp:lastModifiedBy>Crha Igor</cp:lastModifiedBy>
  <cp:revision>44</cp:revision>
  <dcterms:created xsi:type="dcterms:W3CDTF">2013-08-09T08:54:43Z</dcterms:created>
  <dcterms:modified xsi:type="dcterms:W3CDTF">2021-12-16T06:37:31Z</dcterms:modified>
</cp:coreProperties>
</file>