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47"/>
  </p:notesMasterIdLst>
  <p:sldIdLst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F29C0-A677-7EC2-F945-2DE7B022F0A0}" v="5" dt="2021-10-09T08:54:1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172F29C0-A677-7EC2-F945-2DE7B022F0A0}"/>
    <pc:docChg chg="modSld">
      <pc:chgData name="Crha Igor" userId="S::50416@fnbrno.cz::3e80c4be-180e-4e40-ba26-410c5125e6c1" providerId="AD" clId="Web-{172F29C0-A677-7EC2-F945-2DE7B022F0A0}" dt="2021-10-09T08:54:12.871" v="3" actId="20577"/>
      <pc:docMkLst>
        <pc:docMk/>
      </pc:docMkLst>
      <pc:sldChg chg="addSp delSp modSp">
        <pc:chgData name="Crha Igor" userId="S::50416@fnbrno.cz::3e80c4be-180e-4e40-ba26-410c5125e6c1" providerId="AD" clId="Web-{172F29C0-A677-7EC2-F945-2DE7B022F0A0}" dt="2021-10-09T08:54:12.871" v="3" actId="20577"/>
        <pc:sldMkLst>
          <pc:docMk/>
          <pc:sldMk cId="3949693234" sldId="257"/>
        </pc:sldMkLst>
        <pc:spChg chg="del">
          <ac:chgData name="Crha Igor" userId="S::50416@fnbrno.cz::3e80c4be-180e-4e40-ba26-410c5125e6c1" providerId="AD" clId="Web-{172F29C0-A677-7EC2-F945-2DE7B022F0A0}" dt="2021-10-09T08:54:02.823" v="0"/>
          <ac:spMkLst>
            <pc:docMk/>
            <pc:sldMk cId="3949693234" sldId="257"/>
            <ac:spMk id="5" creationId="{FDD10E48-A775-49F7-B44F-A38AD9438E44}"/>
          </ac:spMkLst>
        </pc:spChg>
        <pc:spChg chg="add">
          <ac:chgData name="Crha Igor" userId="S::50416@fnbrno.cz::3e80c4be-180e-4e40-ba26-410c5125e6c1" providerId="AD" clId="Web-{172F29C0-A677-7EC2-F945-2DE7B022F0A0}" dt="2021-10-09T08:54:05.074" v="1"/>
          <ac:spMkLst>
            <pc:docMk/>
            <pc:sldMk cId="3949693234" sldId="257"/>
            <ac:spMk id="10" creationId="{0CB469A9-562D-4519-8106-02FCE25940AB}"/>
          </ac:spMkLst>
        </pc:spChg>
        <pc:spChg chg="mod">
          <ac:chgData name="Crha Igor" userId="S::50416@fnbrno.cz::3e80c4be-180e-4e40-ba26-410c5125e6c1" providerId="AD" clId="Web-{172F29C0-A677-7EC2-F945-2DE7B022F0A0}" dt="2021-10-09T08:54:12.871" v="3" actId="20577"/>
          <ac:spMkLst>
            <pc:docMk/>
            <pc:sldMk cId="3949693234" sldId="257"/>
            <ac:spMk id="11" creationId="{FF5D95FC-3FBF-4D0C-8A44-99CFD88ABF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C2C1-739B-4ACA-948F-8D649FBF5015}" type="datetimeFigureOut">
              <a:rPr lang="cs-CZ" smtClean="0"/>
              <a:t>09.10.2021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A2FF-41A3-4510-BF18-2B95AFC44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67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4A23B-48FB-4F22-93A2-832BD2B22F6C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76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473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3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2226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1794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118CB-87EF-4507-976A-473EB20618F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6"/>
            <a:ext cx="9497440" cy="924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70" cy="4051301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A24EB-EB1A-4D6A-BD9A-17164501F86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6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2DFE2-B585-4C94-BE58-3DC8985959A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1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6311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2DCD-CDD9-4DA1-BE1D-B6C33F2ADA5C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86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0C5C-E792-4D94-B34C-382BFAF5F35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20BE3-39A7-4E8F-9E67-EB7D6F28DC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6058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C1274-5587-4DC1-A33A-1E4F61398C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8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49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024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0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604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3488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139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3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2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2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3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3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444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32242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118CB-87EF-4507-976A-473EB20618F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01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6"/>
            <a:ext cx="9497440" cy="9244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70" cy="4051301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980304" indent="-270937">
              <a:buClr>
                <a:schemeClr val="tx2"/>
              </a:buClr>
              <a:buSzPct val="101000"/>
              <a:buFont typeface="Courier New" pitchFamily="49" charset="0"/>
              <a:buChar char="o"/>
              <a:defRPr sz="1422"/>
            </a:lvl6pPr>
            <a:lvl7pPr marL="3522177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7pPr>
            <a:lvl8pPr marL="4064051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8pPr>
            <a:lvl9pPr marL="4605924" indent="-270937">
              <a:buClr>
                <a:schemeClr val="tx2"/>
              </a:buClr>
              <a:buFont typeface="Courier New" pitchFamily="49" charset="0"/>
              <a:buChar char="o"/>
              <a:defRPr sz="1422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A24EB-EB1A-4D6A-BD9A-17164501F865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1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2DFE2-B585-4C94-BE58-3DC8985959A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67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86311" y="1600200"/>
            <a:ext cx="5396089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6311" y="3938589"/>
            <a:ext cx="5396089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2DCD-CDD9-4DA1-BE1D-B6C33F2ADA5C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32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0C5C-E792-4D94-B34C-382BFAF5F358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7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8909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2104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9111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04" r:id="rId22"/>
    <p:sldLayoutId id="2147483705" r:id="rId23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6334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7622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08" y="2808553"/>
            <a:ext cx="1001268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279" y="5790939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DC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lang="cs-CZ" altLang="en-US" sz="2400" dirty="0">
                <a:solidFill>
                  <a:srgbClr val="0000DC"/>
                </a:solidFill>
                <a:latin typeface="Calibri"/>
                <a:cs typeface="Calibri"/>
              </a:rPr>
              <a:t>2021</a:t>
            </a:r>
            <a:endParaRPr kumimoji="0" lang="cs-CZ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387714" y="5061389"/>
            <a:ext cx="70990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Ošetřovatelská péče v gynekologii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CB469A9-562D-4519-8106-02FCE25940AB}"/>
              </a:ext>
            </a:extLst>
          </p:cNvPr>
          <p:cNvSpPr txBox="1">
            <a:spLocks noChangeArrowheads="1"/>
          </p:cNvSpPr>
          <p:nvPr/>
        </p:nvSpPr>
        <p:spPr>
          <a:xfrm>
            <a:off x="2947122" y="563274"/>
            <a:ext cx="4670425" cy="842962"/>
          </a:xfrm>
          <a:prstGeom prst="rect">
            <a:avLst/>
          </a:prstGeom>
          <a:noFill/>
        </p:spPr>
        <p:txBody>
          <a:bodyPr lIns="0" tIns="0" rIns="0" bIns="0" anchor="t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Ústav zdravotních věd </a:t>
            </a:r>
          </a:p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Lékařské fakulty MU a FN Brno </a:t>
            </a:r>
            <a:br>
              <a:rPr lang="cs-CZ" altLang="en-US" sz="18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1800" b="0" kern="0" dirty="0">
                <a:solidFill>
                  <a:schemeClr val="tx2"/>
                </a:solidFill>
                <a:latin typeface="Calibri"/>
                <a:cs typeface="Calibri"/>
              </a:rPr>
              <a:t>přednosta: prof. PhDr. Andrea Pokorná, PhD.</a:t>
            </a:r>
            <a:r>
              <a:rPr lang="cs-CZ" alt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 </a:t>
            </a:r>
            <a:endParaRPr lang="cs-CZ" altLang="en-US" sz="1800" b="0" ker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9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Grp="1" noChangeArrowheads="1"/>
          </p:cNvSpPr>
          <p:nvPr>
            <p:ph type="title"/>
          </p:nvPr>
        </p:nvSpPr>
        <p:spPr>
          <a:xfrm>
            <a:off x="3143251" y="620713"/>
            <a:ext cx="6913563" cy="1079500"/>
          </a:xfrm>
        </p:spPr>
        <p:txBody>
          <a:bodyPr/>
          <a:lstStyle/>
          <a:p>
            <a:pPr eaLnBrk="1" hangingPunct="1"/>
            <a:r>
              <a:rPr lang="cs-CZ" altLang="cs-CZ" sz="3200"/>
              <a:t>Poruchy rytmu, intenzity a délky  menstruačního cyklu</a:t>
            </a:r>
          </a:p>
        </p:txBody>
      </p:sp>
      <p:sp>
        <p:nvSpPr>
          <p:cNvPr id="53251" name="Rectangle 13"/>
          <p:cNvSpPr>
            <a:spLocks noGrp="1" noChangeArrowheads="1"/>
          </p:cNvSpPr>
          <p:nvPr>
            <p:ph idx="1"/>
          </p:nvPr>
        </p:nvSpPr>
        <p:spPr>
          <a:xfrm>
            <a:off x="2711450" y="2133601"/>
            <a:ext cx="7488238" cy="3959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Oligomenorea (raromenorea, opsomenorea)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Polymenorea (epimenorea)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Hypermenorea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Menoragie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Hypomenorea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07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Grp="1" noChangeArrowheads="1"/>
          </p:cNvSpPr>
          <p:nvPr>
            <p:ph type="title"/>
          </p:nvPr>
        </p:nvSpPr>
        <p:spPr>
          <a:xfrm>
            <a:off x="4151313" y="620713"/>
            <a:ext cx="4248150" cy="792162"/>
          </a:xfrm>
        </p:spPr>
        <p:txBody>
          <a:bodyPr/>
          <a:lstStyle/>
          <a:p>
            <a:pPr eaLnBrk="1" hangingPunct="1"/>
            <a:r>
              <a:rPr lang="cs-CZ" altLang="cs-CZ" sz="3200"/>
              <a:t>Přídatná krvácení </a:t>
            </a:r>
          </a:p>
        </p:txBody>
      </p:sp>
      <p:sp>
        <p:nvSpPr>
          <p:cNvPr id="54275" name="Rectangle 13"/>
          <p:cNvSpPr>
            <a:spLocks noGrp="1" noChangeArrowheads="1"/>
          </p:cNvSpPr>
          <p:nvPr>
            <p:ph idx="1"/>
          </p:nvPr>
        </p:nvSpPr>
        <p:spPr>
          <a:xfrm>
            <a:off x="2711450" y="2636839"/>
            <a:ext cx="7488238" cy="266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Ovulační krvácení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Premenstruační krvácení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Postmenstruační krvácení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802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title"/>
          </p:nvPr>
        </p:nvSpPr>
        <p:spPr>
          <a:xfrm>
            <a:off x="2782888" y="476251"/>
            <a:ext cx="6769100" cy="720725"/>
          </a:xfrm>
        </p:spPr>
        <p:txBody>
          <a:bodyPr/>
          <a:lstStyle/>
          <a:p>
            <a:pPr algn="ctr" eaLnBrk="1" hangingPunct="1"/>
            <a:r>
              <a:rPr lang="cs-CZ" altLang="cs-CZ" sz="3200"/>
              <a:t>Přídatná krvácení 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341438"/>
            <a:ext cx="73437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4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56138" y="620713"/>
            <a:ext cx="3384550" cy="792162"/>
          </a:xfrm>
        </p:spPr>
        <p:txBody>
          <a:bodyPr/>
          <a:lstStyle/>
          <a:p>
            <a:pPr eaLnBrk="1" hangingPunct="1"/>
            <a:r>
              <a:rPr lang="cs-CZ" altLang="cs-CZ" sz="3200"/>
              <a:t>Metroragie </a:t>
            </a:r>
          </a:p>
        </p:txBody>
      </p:sp>
      <p:sp>
        <p:nvSpPr>
          <p:cNvPr id="56323" name="Rectangle 13"/>
          <p:cNvSpPr>
            <a:spLocks noGrp="1" noChangeArrowheads="1"/>
          </p:cNvSpPr>
          <p:nvPr>
            <p:ph idx="1"/>
          </p:nvPr>
        </p:nvSpPr>
        <p:spPr>
          <a:xfrm>
            <a:off x="2711450" y="1989139"/>
            <a:ext cx="7488238" cy="3311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Acyklické nepravidelné krvácení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Juvenilní metroragie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Perimenopauzální krvácení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Dysfunkční krvácení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Organicky podmíněné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53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3" y="549275"/>
            <a:ext cx="7632700" cy="647700"/>
          </a:xfrm>
        </p:spPr>
        <p:txBody>
          <a:bodyPr/>
          <a:lstStyle/>
          <a:p>
            <a:pPr algn="ctr" eaLnBrk="1" hangingPunct="1"/>
            <a:r>
              <a:rPr lang="cs-CZ" altLang="cs-CZ" sz="3200">
                <a:solidFill>
                  <a:srgbClr val="002060"/>
                </a:solidFill>
              </a:rPr>
              <a:t>Diferenciální diagnostika metroragií </a:t>
            </a:r>
            <a:endParaRPr lang="cs-CZ" altLang="cs-CZ" sz="320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528763"/>
            <a:ext cx="4522788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5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5913" y="620713"/>
            <a:ext cx="7200900" cy="792162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poruch menstruačního cyklu </a:t>
            </a:r>
          </a:p>
        </p:txBody>
      </p:sp>
      <p:sp>
        <p:nvSpPr>
          <p:cNvPr id="58371" name="Rectangle 13"/>
          <p:cNvSpPr>
            <a:spLocks noGrp="1" noChangeArrowheads="1"/>
          </p:cNvSpPr>
          <p:nvPr>
            <p:ph idx="1"/>
          </p:nvPr>
        </p:nvSpPr>
        <p:spPr>
          <a:xfrm>
            <a:off x="2711450" y="1844676"/>
            <a:ext cx="7488238" cy="4752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Podpora sekreční transformace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Gestageny/progestiny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progesteron, medroxyprogesteron acetát, dydrogesteron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Norsteroidy (s estrogenním účinkem)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norethisteron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lynestrenol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80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5913" y="620713"/>
            <a:ext cx="7200900" cy="792162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poruch menstruačního cyklu </a:t>
            </a:r>
          </a:p>
        </p:txBody>
      </p:sp>
      <p:sp>
        <p:nvSpPr>
          <p:cNvPr id="59395" name="Rectangle 13"/>
          <p:cNvSpPr>
            <a:spLocks noGrp="1" noChangeArrowheads="1"/>
          </p:cNvSpPr>
          <p:nvPr>
            <p:ph idx="1"/>
          </p:nvPr>
        </p:nvSpPr>
        <p:spPr>
          <a:xfrm>
            <a:off x="2566989" y="2060576"/>
            <a:ext cx="7489825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Podpora proliferace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Estrogeny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/>
              <a:t>estradiol (p.o., transdermální – náplast, gel, spray, i.m.)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Respektovat kontraindikace!!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Prevence recidivy!</a:t>
            </a:r>
          </a:p>
        </p:txBody>
      </p:sp>
    </p:spTree>
    <p:extLst>
      <p:ext uri="{BB962C8B-B14F-4D97-AF65-F5344CB8AC3E}">
        <p14:creationId xmlns:p14="http://schemas.microsoft.com/office/powerpoint/2010/main" val="332092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350" y="981075"/>
            <a:ext cx="6438900" cy="6477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2060"/>
                </a:solidFill>
              </a:rPr>
              <a:t>Syndrom</a:t>
            </a:r>
            <a:r>
              <a:rPr lang="cs-CZ" altLang="cs-CZ" sz="3200"/>
              <a:t> polycystických ovarií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79651" y="2276476"/>
            <a:ext cx="7993063" cy="35290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PCOS = polycystic ovary syndrom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syndrom Stein-Leventhal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hyperandrogenní syndrom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prevalence 5 –10 % ve fertilním věku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   u žen léčených pro neplodnost prevalence 20%</a:t>
            </a:r>
          </a:p>
        </p:txBody>
      </p:sp>
    </p:spTree>
    <p:extLst>
      <p:ext uri="{BB962C8B-B14F-4D97-AF65-F5344CB8AC3E}">
        <p14:creationId xmlns:p14="http://schemas.microsoft.com/office/powerpoint/2010/main" val="187032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title"/>
          </p:nvPr>
        </p:nvSpPr>
        <p:spPr>
          <a:xfrm>
            <a:off x="3575050" y="765175"/>
            <a:ext cx="5430838" cy="647700"/>
          </a:xfrm>
        </p:spPr>
        <p:txBody>
          <a:bodyPr/>
          <a:lstStyle/>
          <a:p>
            <a:pPr eaLnBrk="1" hangingPunct="1"/>
            <a:r>
              <a:rPr lang="cs-CZ" altLang="cs-CZ" sz="3200"/>
              <a:t>Symptomy PCOS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idx="1"/>
          </p:nvPr>
        </p:nvSpPr>
        <p:spPr>
          <a:xfrm>
            <a:off x="3071813" y="1773239"/>
            <a:ext cx="6119812" cy="39592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poruchy menstruačního cyklu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anovulace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hyperandrogenismus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obesita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hyperinsulinemie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hyperlipidemie</a:t>
            </a:r>
          </a:p>
        </p:txBody>
      </p:sp>
    </p:spTree>
    <p:extLst>
      <p:ext uri="{BB962C8B-B14F-4D97-AF65-F5344CB8AC3E}">
        <p14:creationId xmlns:p14="http://schemas.microsoft.com/office/powerpoint/2010/main" val="68564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276476"/>
            <a:ext cx="3898900" cy="3319463"/>
          </a:xfrm>
        </p:spPr>
        <p:txBody>
          <a:bodyPr/>
          <a:lstStyle/>
          <a:p>
            <a:pPr eaLnBrk="1" hangingPunct="1"/>
            <a:r>
              <a:rPr lang="cs-CZ" altLang="cs-CZ"/>
              <a:t>vyhlazený perleťový povrch</a:t>
            </a:r>
          </a:p>
          <a:p>
            <a:pPr eaLnBrk="1" hangingPunct="1"/>
            <a:r>
              <a:rPr lang="cs-CZ" altLang="cs-CZ"/>
              <a:t>subkapsulární folikuly  „necklace sign“</a:t>
            </a:r>
          </a:p>
          <a:p>
            <a:pPr eaLnBrk="1" hangingPunct="1"/>
            <a:r>
              <a:rPr lang="cs-CZ" altLang="cs-CZ"/>
              <a:t>hyperplazie thekálních buněk</a:t>
            </a:r>
          </a:p>
          <a:p>
            <a:pPr eaLnBrk="1" hangingPunct="1"/>
            <a:endParaRPr lang="cs-CZ" altLang="cs-CZ"/>
          </a:p>
        </p:txBody>
      </p:sp>
      <p:pic>
        <p:nvPicPr>
          <p:cNvPr id="62467" name="Picture 7" descr="PCO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2368551"/>
            <a:ext cx="4321175" cy="3241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3719514" y="620713"/>
            <a:ext cx="5430837" cy="647700"/>
          </a:xfrm>
        </p:spPr>
        <p:txBody>
          <a:bodyPr/>
          <a:lstStyle/>
          <a:p>
            <a:pPr eaLnBrk="1" hangingPunct="1"/>
            <a:r>
              <a:rPr lang="cs-CZ" altLang="cs-CZ" sz="3200"/>
              <a:t>Morfologie  PCOS</a:t>
            </a:r>
          </a:p>
        </p:txBody>
      </p:sp>
    </p:spTree>
    <p:extLst>
      <p:ext uri="{BB962C8B-B14F-4D97-AF65-F5344CB8AC3E}">
        <p14:creationId xmlns:p14="http://schemas.microsoft.com/office/powerpoint/2010/main" val="71708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88" y="1336747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Menstruační cyklus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2168811"/>
            <a:ext cx="11225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Sled pravidelně se opakujících změn endometria, které jsou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řízeny osou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hypofýza – ovarium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altLang="cs-CZ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Délka cyklu: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25-32 dní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krvácení: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3-5 dní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(max. 7 dní)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Krevní ztráta:  cca 1ml/kg (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30-80 ml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4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39" y="692150"/>
            <a:ext cx="4537075" cy="744538"/>
          </a:xfrm>
        </p:spPr>
        <p:txBody>
          <a:bodyPr/>
          <a:lstStyle/>
          <a:p>
            <a:pPr eaLnBrk="1" hangingPunct="1"/>
            <a:r>
              <a:rPr lang="cs-CZ" altLang="cs-CZ" sz="3200"/>
              <a:t>Etiologie PCOS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700213"/>
            <a:ext cx="7489825" cy="39608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genetické faktory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endokrinní disruptory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porucha sekrece gonadotropinů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porucha steroidogeneze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porucha metabolizmu inzulinu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 i="1"/>
              <a:t>(inzulin stimuluje tvorbu androgenů v thekálních buňkách ovaria!!!)</a:t>
            </a:r>
          </a:p>
        </p:txBody>
      </p:sp>
    </p:spTree>
    <p:extLst>
      <p:ext uri="{BB962C8B-B14F-4D97-AF65-F5344CB8AC3E}">
        <p14:creationId xmlns:p14="http://schemas.microsoft.com/office/powerpoint/2010/main" val="172153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564" y="333375"/>
            <a:ext cx="4822825" cy="744538"/>
          </a:xfrm>
        </p:spPr>
        <p:txBody>
          <a:bodyPr/>
          <a:lstStyle/>
          <a:p>
            <a:pPr eaLnBrk="1" hangingPunct="1"/>
            <a:r>
              <a:rPr lang="cs-CZ" altLang="cs-CZ" sz="3200"/>
              <a:t>Diagnostika PCOS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279651" y="1412875"/>
            <a:ext cx="7489825" cy="46799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nejednotná!!!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chronická anovulace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hyperandrogenemie/hirsutismus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sono ovarií??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Adamsova kriteria (</a:t>
            </a:r>
            <a:r>
              <a:rPr lang="en-US" altLang="cs-CZ"/>
              <a:t>&gt;</a:t>
            </a:r>
            <a:r>
              <a:rPr lang="cs-CZ" altLang="cs-CZ"/>
              <a:t>10 folikulů 2-8 mm)</a:t>
            </a:r>
            <a:endParaRPr lang="en-US" altLang="cs-CZ"/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 b="1"/>
              <a:t>AMH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FSH/LH nízká specifita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nízký SHBG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hyperinzulinemie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cs-CZ" altLang="cs-CZ"/>
              <a:t>dyslipidemie</a:t>
            </a:r>
          </a:p>
        </p:txBody>
      </p:sp>
    </p:spTree>
    <p:extLst>
      <p:ext uri="{BB962C8B-B14F-4D97-AF65-F5344CB8AC3E}">
        <p14:creationId xmlns:p14="http://schemas.microsoft.com/office/powerpoint/2010/main" val="61810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613" y="692150"/>
            <a:ext cx="5256212" cy="744538"/>
          </a:xfrm>
        </p:spPr>
        <p:txBody>
          <a:bodyPr/>
          <a:lstStyle/>
          <a:p>
            <a:pPr eaLnBrk="1" hangingPunct="1"/>
            <a:r>
              <a:rPr lang="cs-CZ" altLang="cs-CZ"/>
              <a:t> </a:t>
            </a:r>
            <a:r>
              <a:rPr lang="cs-CZ" altLang="cs-CZ" sz="3200"/>
              <a:t>Fenotypy   PCOS</a:t>
            </a:r>
          </a:p>
        </p:txBody>
      </p:sp>
      <p:sp>
        <p:nvSpPr>
          <p:cNvPr id="65539" name="Zástupný symbol pro obsah 1"/>
          <p:cNvSpPr>
            <a:spLocks noGrp="1" noChangeArrowheads="1"/>
          </p:cNvSpPr>
          <p:nvPr>
            <p:ph idx="1"/>
          </p:nvPr>
        </p:nvSpPr>
        <p:spPr>
          <a:xfrm>
            <a:off x="1992313" y="2205038"/>
            <a:ext cx="8280400" cy="3427412"/>
          </a:xfrm>
        </p:spPr>
        <p:txBody>
          <a:bodyPr/>
          <a:lstStyle/>
          <a:p>
            <a:pPr marL="0" indent="0">
              <a:buNone/>
            </a:pPr>
            <a:r>
              <a:rPr lang="cs-CZ" altLang="cs-CZ"/>
              <a:t>Fenotyp A = hyperandrogenismus + anovulace + morfologie</a:t>
            </a:r>
          </a:p>
          <a:p>
            <a:pPr marL="0" indent="0">
              <a:buNone/>
            </a:pPr>
            <a:r>
              <a:rPr lang="cs-CZ" altLang="cs-CZ"/>
              <a:t>Fenotyp B = hyperandrogenismus + anovulace</a:t>
            </a:r>
          </a:p>
          <a:p>
            <a:pPr marL="0" indent="0">
              <a:buNone/>
            </a:pPr>
            <a:r>
              <a:rPr lang="cs-CZ" altLang="cs-CZ"/>
              <a:t>Fenotyp C = hyperandrogenismus + morfologie</a:t>
            </a:r>
          </a:p>
          <a:p>
            <a:pPr marL="0" indent="0">
              <a:buNone/>
            </a:pPr>
            <a:r>
              <a:rPr lang="cs-CZ" altLang="cs-CZ"/>
              <a:t>Fenotyp D = anovulace + morfologie	</a:t>
            </a:r>
          </a:p>
          <a:p>
            <a:pPr marL="0" indent="0">
              <a:buNone/>
            </a:pPr>
            <a:endParaRPr lang="cs-CZ" altLang="cs-CZ"/>
          </a:p>
          <a:p>
            <a:pPr marL="0" indent="0">
              <a:buNone/>
            </a:pPr>
            <a:r>
              <a:rPr lang="en-US" altLang="cs-CZ" sz="2000" i="1"/>
              <a:t>National Institutes of Health (NIH) evidence-based methodology workshop</a:t>
            </a:r>
            <a:r>
              <a:rPr lang="cs-CZ" altLang="cs-CZ" sz="2000" i="1"/>
              <a:t> </a:t>
            </a:r>
            <a:r>
              <a:rPr lang="en-US" altLang="cs-CZ" sz="2000" i="1"/>
              <a:t>of PCOS 2012</a:t>
            </a:r>
            <a:endParaRPr lang="cs-CZ" altLang="cs-CZ" sz="2000" i="1"/>
          </a:p>
        </p:txBody>
      </p:sp>
    </p:spTree>
    <p:extLst>
      <p:ext uri="{BB962C8B-B14F-4D97-AF65-F5344CB8AC3E}">
        <p14:creationId xmlns:p14="http://schemas.microsoft.com/office/powerpoint/2010/main" val="10979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4" y="836614"/>
            <a:ext cx="7272337" cy="744537"/>
          </a:xfrm>
        </p:spPr>
        <p:txBody>
          <a:bodyPr/>
          <a:lstStyle/>
          <a:p>
            <a:pPr eaLnBrk="1" hangingPunct="1"/>
            <a:r>
              <a:rPr lang="cs-CZ" altLang="cs-CZ" sz="3200"/>
              <a:t>Diferenciální diagnostika PCOS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855914" y="2276475"/>
            <a:ext cx="6192837" cy="2952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tumory produkující androgeny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arhenoblastom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tumor nadledviny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kongenitální adrenální hyperplazie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Cushingův syndrom</a:t>
            </a:r>
          </a:p>
        </p:txBody>
      </p:sp>
    </p:spTree>
    <p:extLst>
      <p:ext uri="{BB962C8B-B14F-4D97-AF65-F5344CB8AC3E}">
        <p14:creationId xmlns:p14="http://schemas.microsoft.com/office/powerpoint/2010/main" val="8489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63975" y="620714"/>
            <a:ext cx="4895850" cy="744537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PCOS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711451" y="1916113"/>
            <a:ext cx="6767513" cy="41767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redukce hmotnosti obezních!!!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terapie oligo/ameno + hirsutismus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kombinovaná hormonální antikoncepce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   (zvýšení SHBG, pokles syntézy androgenů)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    vyšší efekt kontinuální podávání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antiandrogeny   (cyproteron acetát, drospirenon, dienogest)</a:t>
            </a:r>
          </a:p>
        </p:txBody>
      </p:sp>
    </p:spTree>
    <p:extLst>
      <p:ext uri="{BB962C8B-B14F-4D97-AF65-F5344CB8AC3E}">
        <p14:creationId xmlns:p14="http://schemas.microsoft.com/office/powerpoint/2010/main" val="21467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432175" y="2276476"/>
            <a:ext cx="5041900" cy="2735263"/>
          </a:xfrm>
        </p:spPr>
        <p:txBody>
          <a:bodyPr/>
          <a:lstStyle/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anovulace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hyperandrogenismus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poruchy implantace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vysoké riziko OHSS!!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692150"/>
            <a:ext cx="6769100" cy="744538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PCOS - neplodnost</a:t>
            </a:r>
          </a:p>
        </p:txBody>
      </p:sp>
    </p:spTree>
    <p:extLst>
      <p:ext uri="{BB962C8B-B14F-4D97-AF65-F5344CB8AC3E}">
        <p14:creationId xmlns:p14="http://schemas.microsoft.com/office/powerpoint/2010/main" val="349884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484314"/>
            <a:ext cx="8713788" cy="4681537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detekce ovulace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korekce cyklu gestageny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Inositol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b="1"/>
              <a:t>asistovaná reprodukce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stimulace ovulace – FSH, klomifen??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senzitizátor inzulinových receptorů (metformin, troglitazon)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chirugická redukce kůry ovaria – biopsie, drilling!!!  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176" y="620714"/>
            <a:ext cx="6767513" cy="744537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PCOS - neplodnost</a:t>
            </a:r>
          </a:p>
        </p:txBody>
      </p:sp>
    </p:spTree>
    <p:extLst>
      <p:ext uri="{BB962C8B-B14F-4D97-AF65-F5344CB8AC3E}">
        <p14:creationId xmlns:p14="http://schemas.microsoft.com/office/powerpoint/2010/main" val="242571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2060575"/>
            <a:ext cx="7777162" cy="3525838"/>
          </a:xfrm>
        </p:spPr>
        <p:txBody>
          <a:bodyPr/>
          <a:lstStyle/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stimulační protokol snižující riziko OHSS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krátký antagonisté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indukce ovulace triptorelin 0,1 mg -  36 hod před punkcí</a:t>
            </a:r>
          </a:p>
          <a:p>
            <a:pPr lvl="1" eaLnBrk="1" hangingPunct="1">
              <a:lnSpc>
                <a:spcPct val="170000"/>
              </a:lnSpc>
              <a:spcBef>
                <a:spcPct val="0"/>
              </a:spcBef>
            </a:pPr>
            <a:r>
              <a:rPr lang="cs-CZ" altLang="cs-CZ"/>
              <a:t>hCG 1 500 j v den punkce a transferu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1" y="765175"/>
            <a:ext cx="5832475" cy="744538"/>
          </a:xfrm>
        </p:spPr>
        <p:txBody>
          <a:bodyPr/>
          <a:lstStyle/>
          <a:p>
            <a:pPr eaLnBrk="1" hangingPunct="1"/>
            <a:r>
              <a:rPr lang="cs-CZ" altLang="cs-CZ" sz="3200"/>
              <a:t>Terapie PCOS - IVF</a:t>
            </a:r>
          </a:p>
        </p:txBody>
      </p:sp>
    </p:spTree>
    <p:extLst>
      <p:ext uri="{BB962C8B-B14F-4D97-AF65-F5344CB8AC3E}">
        <p14:creationId xmlns:p14="http://schemas.microsoft.com/office/powerpoint/2010/main" val="240315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175" y="765175"/>
            <a:ext cx="4997450" cy="647700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844675"/>
            <a:ext cx="7489825" cy="4033838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prolaktin – peptid  198 aminokyselin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laktotropní buňky hypofýzy, lymfocyty, endometrium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inhibiční faktor – dopamin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makroprolaktin – vázán na imunoglobuliny</a:t>
            </a:r>
          </a:p>
        </p:txBody>
      </p:sp>
    </p:spTree>
    <p:extLst>
      <p:ext uri="{BB962C8B-B14F-4D97-AF65-F5344CB8AC3E}">
        <p14:creationId xmlns:p14="http://schemas.microsoft.com/office/powerpoint/2010/main" val="245462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628776"/>
            <a:ext cx="7920037" cy="4824413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sérová koncentrace 100 – 580 mIU/l (5-20ug/l)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pulsatilní sekrece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cirkadiánní charakter – maximum REM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reakce na stres, hladovění, těhotenství, laktace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zvýšení farmaky – estrogeny, psychofarmaka, narkotika, verapamil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vliv chorob – prolaktinom, štítná žláza, játra, ledviny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endParaRPr lang="cs-CZ" altLang="cs-CZ" sz="20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614" y="549275"/>
            <a:ext cx="4999037" cy="647700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</a:t>
            </a:r>
          </a:p>
        </p:txBody>
      </p:sp>
    </p:spTree>
    <p:extLst>
      <p:ext uri="{BB962C8B-B14F-4D97-AF65-F5344CB8AC3E}">
        <p14:creationId xmlns:p14="http://schemas.microsoft.com/office/powerpoint/2010/main" val="212160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Fáze menstruačního</a:t>
            </a:r>
            <a:r>
              <a:rPr kumimoji="0" lang="cs-CZ" altLang="cs-CZ" sz="4000" b="1" i="0" u="none" strike="noStrike" kern="1200" cap="none" spc="0" normalizeH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cyklu</a:t>
            </a: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160B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Folikulární fáze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(proliferační)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Pulzní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vylučování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GnRH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 hypotalamu 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hypofýza produkuje FSH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altLang="cs-CZ" sz="2800" b="1" baseline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FSH : </a:t>
            </a:r>
            <a:r>
              <a:rPr lang="cs-CZ" altLang="cs-CZ" sz="28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stimuluje růst folikulů a výbě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 dominantního folikulu</a:t>
            </a:r>
            <a:r>
              <a:rPr lang="cs-CZ" altLang="cs-CZ" sz="280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růst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granulózových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buněk ovaria, tvorbu </a:t>
            </a:r>
            <a:r>
              <a:rPr lang="cs-CZ" altLang="cs-CZ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aromatázy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tím přeměnu androgenů na estrogeny 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Vlivem estrogenů</a:t>
            </a:r>
            <a:r>
              <a:rPr kumimoji="0" lang="cs-CZ" altLang="cs-CZ" sz="28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dochází k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proliferaci endometria;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zvýšené hladiny estrogenu negativní zpětnou vazbou inhibují další produkci FSH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altLang="cs-CZ" sz="2800" b="1" baseline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Ovulace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LH: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vyvolává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ovulaci,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stimuluje proliferaci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thékálních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buňek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 corpus luteum, tvorbu progesteronu a syntézu androgenů</a:t>
            </a:r>
            <a:endParaRPr lang="cs-CZ" altLang="cs-CZ" sz="28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37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414" y="333376"/>
            <a:ext cx="5005387" cy="792163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</a:t>
            </a:r>
          </a:p>
        </p:txBody>
      </p:sp>
      <p:pic>
        <p:nvPicPr>
          <p:cNvPr id="73731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1808164"/>
            <a:ext cx="75644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163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1052513"/>
            <a:ext cx="7921625" cy="792162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 - poruchy plodnosti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2565400"/>
            <a:ext cx="5903912" cy="2808288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porucha zpětných vazeb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anovulace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hypogonadismus</a:t>
            </a:r>
          </a:p>
        </p:txBody>
      </p:sp>
    </p:spTree>
    <p:extLst>
      <p:ext uri="{BB962C8B-B14F-4D97-AF65-F5344CB8AC3E}">
        <p14:creationId xmlns:p14="http://schemas.microsoft.com/office/powerpoint/2010/main" val="471399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765175"/>
            <a:ext cx="6696075" cy="935038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 - galaktorea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711451" y="2349501"/>
            <a:ext cx="6911975" cy="266382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syndrom galaktorea – amenorea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syndrom Forbes – Albright (tumor hypofýzy)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syndrom Chiari - Frommel</a:t>
            </a:r>
          </a:p>
        </p:txBody>
      </p:sp>
    </p:spTree>
    <p:extLst>
      <p:ext uri="{BB962C8B-B14F-4D97-AF65-F5344CB8AC3E}">
        <p14:creationId xmlns:p14="http://schemas.microsoft.com/office/powerpoint/2010/main" val="848538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981075"/>
            <a:ext cx="6654800" cy="647700"/>
          </a:xfrm>
        </p:spPr>
        <p:txBody>
          <a:bodyPr/>
          <a:lstStyle/>
          <a:p>
            <a:pPr eaLnBrk="1" hangingPunct="1"/>
            <a:r>
              <a:rPr lang="cs-CZ" altLang="cs-CZ" sz="3200"/>
              <a:t>Hyperprolaktinemie - terapie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566988" y="2133601"/>
            <a:ext cx="6553200" cy="3313113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i="1"/>
              <a:t>spolupráce endokrinolog, neurochirurg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cabergolin 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bromocryptin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tergurid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guinagolid</a:t>
            </a:r>
          </a:p>
        </p:txBody>
      </p:sp>
    </p:spTree>
    <p:extLst>
      <p:ext uri="{BB962C8B-B14F-4D97-AF65-F5344CB8AC3E}">
        <p14:creationId xmlns:p14="http://schemas.microsoft.com/office/powerpoint/2010/main" val="3757407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350" y="692151"/>
            <a:ext cx="7086600" cy="1368425"/>
          </a:xfrm>
        </p:spPr>
        <p:txBody>
          <a:bodyPr/>
          <a:lstStyle/>
          <a:p>
            <a:pPr eaLnBrk="1" hangingPunct="1"/>
            <a:r>
              <a:rPr lang="cs-CZ" altLang="cs-CZ" sz="3200"/>
              <a:t>Předčasné ovariální selhání</a:t>
            </a:r>
            <a:br>
              <a:rPr lang="cs-CZ" altLang="cs-CZ" sz="3200"/>
            </a:br>
            <a:r>
              <a:rPr lang="cs-CZ" altLang="cs-CZ" sz="3200"/>
              <a:t>PFO </a:t>
            </a:r>
            <a:r>
              <a:rPr lang="cs-CZ" altLang="cs-CZ" sz="2800" b="0"/>
              <a:t>(premature ovarian failure)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566989" y="2565401"/>
            <a:ext cx="7273925" cy="3097213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menopauza před 40 rokem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0.1 % ve věku 30 let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1 % ve věku 40 let</a:t>
            </a:r>
          </a:p>
        </p:txBody>
      </p:sp>
    </p:spTree>
    <p:extLst>
      <p:ext uri="{BB962C8B-B14F-4D97-AF65-F5344CB8AC3E}">
        <p14:creationId xmlns:p14="http://schemas.microsoft.com/office/powerpoint/2010/main" val="162294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5914" y="836614"/>
            <a:ext cx="6942137" cy="1150937"/>
          </a:xfrm>
        </p:spPr>
        <p:txBody>
          <a:bodyPr/>
          <a:lstStyle/>
          <a:p>
            <a:pPr eaLnBrk="1" hangingPunct="1"/>
            <a:r>
              <a:rPr lang="cs-CZ" altLang="cs-CZ" sz="3200"/>
              <a:t>Předčasné ovariální selhání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503613" y="2060575"/>
            <a:ext cx="5040312" cy="381635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ovariální dysgeneze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genetické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iatrogení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metabolické 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autoimunitní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sz="2000"/>
              <a:t>idiopatické</a:t>
            </a:r>
          </a:p>
        </p:txBody>
      </p:sp>
    </p:spTree>
    <p:extLst>
      <p:ext uri="{BB962C8B-B14F-4D97-AF65-F5344CB8AC3E}">
        <p14:creationId xmlns:p14="http://schemas.microsoft.com/office/powerpoint/2010/main" val="1957912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76" y="333376"/>
            <a:ext cx="4606925" cy="758825"/>
          </a:xfrm>
        </p:spPr>
        <p:txBody>
          <a:bodyPr/>
          <a:lstStyle/>
          <a:p>
            <a:pPr eaLnBrk="1" hangingPunct="1"/>
            <a:r>
              <a:rPr lang="cs-CZ" altLang="cs-CZ" sz="3600">
                <a:latin typeface="Times New Roman" panose="02020603050405020304" pitchFamily="18" charset="0"/>
              </a:rPr>
              <a:t>Lištovité ovarium </a:t>
            </a:r>
            <a:endParaRPr lang="cs-CZ" altLang="cs-CZ"/>
          </a:p>
        </p:txBody>
      </p:sp>
      <p:pic>
        <p:nvPicPr>
          <p:cNvPr id="79875" name="Picture 3" descr="listov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75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640013" y="333375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2"/>
                </a:solidFill>
                <a:latin typeface="Times New Roman" panose="02020603050405020304" pitchFamily="18" charset="0"/>
              </a:rPr>
              <a:t>Ovarium po chemoterapii</a:t>
            </a:r>
            <a:endParaRPr lang="cs-CZ" altLang="cs-CZ" sz="4400">
              <a:latin typeface="Times New Roman" panose="02020603050405020304" pitchFamily="18" charset="0"/>
            </a:endParaRPr>
          </a:p>
        </p:txBody>
      </p:sp>
      <p:pic>
        <p:nvPicPr>
          <p:cNvPr id="80899" name="Picture 3" descr="hypochemo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95400"/>
            <a:ext cx="6553200" cy="4914900"/>
          </a:xfrm>
        </p:spPr>
      </p:pic>
    </p:spTree>
    <p:extLst>
      <p:ext uri="{BB962C8B-B14F-4D97-AF65-F5344CB8AC3E}">
        <p14:creationId xmlns:p14="http://schemas.microsoft.com/office/powerpoint/2010/main" val="1538971524"/>
      </p:ext>
    </p:extLst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8975" y="409575"/>
            <a:ext cx="5975350" cy="742950"/>
          </a:xfrm>
        </p:spPr>
        <p:txBody>
          <a:bodyPr/>
          <a:lstStyle/>
          <a:p>
            <a:pPr eaLnBrk="1" hangingPunct="1"/>
            <a:r>
              <a:rPr lang="cs-CZ" altLang="cs-CZ" sz="3600">
                <a:latin typeface="Times New Roman" panose="02020603050405020304" pitchFamily="18" charset="0"/>
              </a:rPr>
              <a:t>Ovarium po resekci cysty</a:t>
            </a:r>
            <a:endParaRPr lang="cs-CZ" altLang="cs-CZ"/>
          </a:p>
        </p:txBody>
      </p:sp>
      <p:pic>
        <p:nvPicPr>
          <p:cNvPr id="82947" name="Picture 3" descr="ov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0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14" y="836613"/>
            <a:ext cx="5214937" cy="647700"/>
          </a:xfrm>
        </p:spPr>
        <p:txBody>
          <a:bodyPr/>
          <a:lstStyle/>
          <a:p>
            <a:pPr eaLnBrk="1" hangingPunct="1"/>
            <a:br>
              <a:rPr lang="cs-CZ" altLang="cs-CZ"/>
            </a:br>
            <a:r>
              <a:rPr lang="cs-CZ" altLang="cs-CZ" sz="3200"/>
              <a:t>PFO  - diagnostika</a:t>
            </a:r>
            <a:endParaRPr lang="cs-CZ" altLang="cs-CZ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575051" y="2205039"/>
            <a:ext cx="4608513" cy="309562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laboratorní vyšetření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genetika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biopsie ovarií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imunologie</a:t>
            </a:r>
          </a:p>
        </p:txBody>
      </p:sp>
    </p:spTree>
    <p:extLst>
      <p:ext uri="{BB962C8B-B14F-4D97-AF65-F5344CB8AC3E}">
        <p14:creationId xmlns:p14="http://schemas.microsoft.com/office/powerpoint/2010/main" val="51068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460688" y="307706"/>
            <a:ext cx="11225672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Poruchy menstruačního cyklu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19" y="898112"/>
            <a:ext cx="11225672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160B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Fáze menstruačního cyklu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60688" y="1816130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Luteální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fáze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(sekreční)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uvolnění </a:t>
            </a:r>
            <a:r>
              <a:rPr lang="cs-CZ" altLang="cs-CZ" sz="2800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oocytu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vznik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 luteum -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produkce progesteronu a estrogenu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vyvolávají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proliferovaném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endometriu 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sekreční změny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kumimoji="0" lang="cs-CZ" altLang="cs-CZ" sz="2800" b="0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zvýšení </a:t>
            </a:r>
            <a:r>
              <a:rPr kumimoji="0" lang="cs-CZ" altLang="cs-CZ" sz="2800" b="0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vaskularity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…)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800" noProof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Nedojde-li k oplodnění, corpus luteum po 14 dnech zaniká programovanou buněčnou smrtí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náhlý pokles steroidních hormonů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Menstruace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Prudký pokles estrogenu a 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gestagenů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0192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krvácení ze spádu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Kompletní odloučení funkční vrstvy endometria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vlivem lokální zánětlivé odpovědi, </a:t>
            </a:r>
            <a:r>
              <a:rPr kumimoji="0" lang="cs-CZ" alt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vasospazmů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a </a:t>
            </a:r>
            <a:r>
              <a:rPr kumimoji="0" lang="cs-CZ" altLang="cs-CZ" sz="2800" b="1" i="0" u="none" strike="noStrike" kern="1200" cap="none" spc="0" normalizeH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lyzozomálních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enzymů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019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03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438" y="692150"/>
            <a:ext cx="3167062" cy="647700"/>
          </a:xfrm>
        </p:spPr>
        <p:txBody>
          <a:bodyPr/>
          <a:lstStyle/>
          <a:p>
            <a:pPr eaLnBrk="1" hangingPunct="1"/>
            <a:br>
              <a:rPr lang="cs-CZ" altLang="cs-CZ"/>
            </a:br>
            <a:r>
              <a:rPr lang="cs-CZ" altLang="cs-CZ" sz="3200"/>
              <a:t>PFO - terapie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351089" y="1916113"/>
            <a:ext cx="4535487" cy="338455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b="1"/>
              <a:t>poruchy plodnosti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asistovaná reprodukce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metody onkofertility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 b="1"/>
              <a:t>hypogonadismus</a:t>
            </a:r>
          </a:p>
          <a:p>
            <a:pPr lvl="1"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hormonální substituce 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198564"/>
            <a:ext cx="3067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19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908051"/>
            <a:ext cx="5575300" cy="1152525"/>
          </a:xfrm>
        </p:spPr>
        <p:txBody>
          <a:bodyPr/>
          <a:lstStyle/>
          <a:p>
            <a:pPr eaLnBrk="1" hangingPunct="1"/>
            <a:r>
              <a:rPr lang="cs-CZ" altLang="cs-CZ" sz="3200"/>
              <a:t>Předčasné ovariální selhání</a:t>
            </a:r>
            <a:br>
              <a:rPr lang="cs-CZ" altLang="cs-CZ" sz="2800"/>
            </a:br>
            <a:r>
              <a:rPr lang="cs-CZ" altLang="cs-CZ" sz="2800"/>
              <a:t>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792538" y="2349501"/>
            <a:ext cx="4608512" cy="352742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incidence  stoupá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věkový faktor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autoimunitní choroby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komplexní terapie</a:t>
            </a:r>
          </a:p>
        </p:txBody>
      </p:sp>
    </p:spTree>
    <p:extLst>
      <p:ext uri="{BB962C8B-B14F-4D97-AF65-F5344CB8AC3E}">
        <p14:creationId xmlns:p14="http://schemas.microsoft.com/office/powerpoint/2010/main" val="3336397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4" y="765176"/>
            <a:ext cx="6480175" cy="790575"/>
          </a:xfrm>
        </p:spPr>
        <p:txBody>
          <a:bodyPr/>
          <a:lstStyle/>
          <a:p>
            <a:pPr eaLnBrk="1" hangingPunct="1"/>
            <a:r>
              <a:rPr lang="cs-CZ" altLang="cs-CZ" sz="3200"/>
              <a:t>Syndromy s ovariální dysfunkcí </a:t>
            </a:r>
            <a:endParaRPr lang="cs-CZ" altLang="cs-CZ" sz="28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2205039"/>
            <a:ext cx="8064500" cy="352742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Amenorea při ztrátě hmotnosti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Stresová amenorea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Drogová závislost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r>
              <a:rPr lang="cs-CZ" altLang="cs-CZ"/>
              <a:t>Léková amenorea</a:t>
            </a:r>
          </a:p>
        </p:txBody>
      </p:sp>
    </p:spTree>
    <p:extLst>
      <p:ext uri="{BB962C8B-B14F-4D97-AF65-F5344CB8AC3E}">
        <p14:creationId xmlns:p14="http://schemas.microsoft.com/office/powerpoint/2010/main" val="4112581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439" y="333376"/>
            <a:ext cx="4751387" cy="790575"/>
          </a:xfrm>
        </p:spPr>
        <p:txBody>
          <a:bodyPr/>
          <a:lstStyle/>
          <a:p>
            <a:pPr eaLnBrk="1" hangingPunct="1"/>
            <a:r>
              <a:rPr lang="cs-CZ" altLang="cs-CZ" sz="3200"/>
              <a:t>Vzácné syndromy</a:t>
            </a:r>
            <a:endParaRPr lang="cs-CZ" altLang="cs-CZ" sz="2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628775"/>
            <a:ext cx="8640763" cy="5373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Kallmann-de Morcierův syndrom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Sheehanův syndrom </a:t>
            </a:r>
            <a:r>
              <a:rPr lang="cs-CZ" altLang="cs-CZ" i="1"/>
              <a:t>(postpartální panhypopituitarismus)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Simmondsova kachexie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Pseudocyesis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Syndrom Savageové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Adrenogenitální syndrom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Syndrom testikulární feminizace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4662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75" y="620714"/>
            <a:ext cx="1944688" cy="865187"/>
          </a:xfrm>
        </p:spPr>
        <p:txBody>
          <a:bodyPr/>
          <a:lstStyle/>
          <a:p>
            <a:pPr eaLnBrk="1" hangingPunct="1"/>
            <a:r>
              <a:rPr lang="cs-CZ" altLang="cs-CZ" sz="3200"/>
              <a:t>Závěr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359151" y="2276476"/>
            <a:ext cx="5256213" cy="3095625"/>
          </a:xfrm>
        </p:spPr>
        <p:txBody>
          <a:bodyPr/>
          <a:lstStyle/>
          <a:p>
            <a:pPr marL="0" indent="0" algn="ctr">
              <a:lnSpc>
                <a:spcPct val="180000"/>
              </a:lnSpc>
              <a:spcBef>
                <a:spcPct val="0"/>
              </a:spcBef>
              <a:buNone/>
            </a:pPr>
            <a:r>
              <a:rPr lang="cs-CZ" altLang="cs-CZ" b="1"/>
              <a:t>Pro správný algoritmus diagnostiky </a:t>
            </a:r>
            <a:br>
              <a:rPr lang="cs-CZ" altLang="cs-CZ" b="1"/>
            </a:br>
            <a:r>
              <a:rPr lang="cs-CZ" altLang="cs-CZ" b="1"/>
              <a:t>a terapie endokrinních poruch  je důležité znát a chápat fyziologii ovariálního cyklu.  </a:t>
            </a:r>
          </a:p>
        </p:txBody>
      </p:sp>
    </p:spTree>
    <p:extLst>
      <p:ext uri="{BB962C8B-B14F-4D97-AF65-F5344CB8AC3E}">
        <p14:creationId xmlns:p14="http://schemas.microsoft.com/office/powerpoint/2010/main" val="146648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Jméno předkládajícího proděkana s tituly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0560" y="423950"/>
            <a:ext cx="11361600" cy="656706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chemeClr val="accent1"/>
                </a:solidFill>
              </a:rPr>
              <a:t>Fáze menstruačního  cyklu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29" y="1155469"/>
            <a:ext cx="7696199" cy="55944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" y="224443"/>
            <a:ext cx="1478645" cy="11804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276" y="60353"/>
            <a:ext cx="1812176" cy="11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2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5913" y="908051"/>
            <a:ext cx="6769100" cy="720725"/>
          </a:xfrm>
        </p:spPr>
        <p:txBody>
          <a:bodyPr/>
          <a:lstStyle/>
          <a:p>
            <a:pPr algn="ctr" eaLnBrk="1" hangingPunct="1"/>
            <a:r>
              <a:rPr lang="cs-CZ" altLang="cs-CZ" sz="3200"/>
              <a:t>Menstruační dysfunkce  </a:t>
            </a:r>
          </a:p>
        </p:txBody>
      </p:sp>
      <p:sp>
        <p:nvSpPr>
          <p:cNvPr id="49155" name="Rectangle 13"/>
          <p:cNvSpPr>
            <a:spLocks noGrp="1" noChangeArrowheads="1"/>
          </p:cNvSpPr>
          <p:nvPr>
            <p:ph idx="1"/>
          </p:nvPr>
        </p:nvSpPr>
        <p:spPr>
          <a:xfrm>
            <a:off x="2495550" y="2133601"/>
            <a:ext cx="7416800" cy="3311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b="1"/>
              <a:t>Symptomatická klasifikace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 i="1"/>
              <a:t>Délka cyklu, intenzita krvácení, pravidelnost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b="1"/>
              <a:t>Patogenetická klasifikace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 i="1"/>
              <a:t>Místo poruchy</a:t>
            </a:r>
          </a:p>
        </p:txBody>
      </p:sp>
    </p:spTree>
    <p:extLst>
      <p:ext uri="{BB962C8B-B14F-4D97-AF65-F5344CB8AC3E}">
        <p14:creationId xmlns:p14="http://schemas.microsoft.com/office/powerpoint/2010/main" val="414320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341439"/>
            <a:ext cx="84455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8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0" y="476251"/>
            <a:ext cx="6840538" cy="1223963"/>
          </a:xfrm>
        </p:spPr>
        <p:txBody>
          <a:bodyPr/>
          <a:lstStyle/>
          <a:p>
            <a:pPr algn="ctr" eaLnBrk="1" hangingPunct="1"/>
            <a:r>
              <a:rPr lang="cs-CZ" altLang="cs-CZ" sz="3200">
                <a:solidFill>
                  <a:srgbClr val="002060"/>
                </a:solidFill>
              </a:rPr>
              <a:t>Diferenciální diagnostika poruch menstruačního cyklu</a:t>
            </a:r>
            <a:endParaRPr lang="cs-CZ" altLang="cs-CZ" sz="32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79651" y="1989138"/>
            <a:ext cx="7993063" cy="4032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Hormonální skríning (fáze cyklu!!!)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FSH. LH, E2, progesteron, prolaktin, AMH, TSH, fT4, androgeny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Ultrazvukové vyšetření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Biopsie endometria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Hysteroskopie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4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title"/>
          </p:nvPr>
        </p:nvSpPr>
        <p:spPr>
          <a:xfrm>
            <a:off x="4126145" y="490855"/>
            <a:ext cx="3386137" cy="6477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Amenorea </a:t>
            </a:r>
          </a:p>
        </p:txBody>
      </p:sp>
      <p:sp>
        <p:nvSpPr>
          <p:cNvPr id="52227" name="Rectangle 13"/>
          <p:cNvSpPr>
            <a:spLocks noGrp="1" noChangeArrowheads="1"/>
          </p:cNvSpPr>
          <p:nvPr>
            <p:ph idx="1"/>
          </p:nvPr>
        </p:nvSpPr>
        <p:spPr>
          <a:xfrm>
            <a:off x="2074300" y="1764926"/>
            <a:ext cx="7489825" cy="42481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Primární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Sekundární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 dirty="0"/>
              <a:t>I. Stupně (krvácení po </a:t>
            </a:r>
            <a:r>
              <a:rPr lang="cs-CZ" altLang="cs-CZ" sz="2800" dirty="0" err="1"/>
              <a:t>gestagenech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 dirty="0"/>
              <a:t>II. Stupně (bez krvácení po </a:t>
            </a:r>
            <a:r>
              <a:rPr lang="cs-CZ" altLang="cs-CZ" sz="2800" dirty="0" err="1"/>
              <a:t>gestagenech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sz="2800" b="1" dirty="0" err="1"/>
              <a:t>Ashermanův</a:t>
            </a:r>
            <a:r>
              <a:rPr lang="cs-CZ" altLang="cs-CZ" sz="2800" b="1" dirty="0"/>
              <a:t> syndrom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 err="1"/>
              <a:t>Kryptomenorea</a:t>
            </a:r>
            <a:endParaRPr lang="cs-CZ" altLang="cs-CZ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 dirty="0"/>
              <a:t>Amenorea </a:t>
            </a:r>
            <a:r>
              <a:rPr lang="cs-CZ" altLang="cs-CZ" dirty="0" err="1"/>
              <a:t>spuria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97283633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2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931</Words>
  <Application>Microsoft Office PowerPoint</Application>
  <PresentationFormat>Widescreen</PresentationFormat>
  <Paragraphs>228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1_Prezentace_MU_CZ</vt:lpstr>
      <vt:lpstr>2_Prezentace_MU_CZ</vt:lpstr>
      <vt:lpstr>PowerPoint Presentation</vt:lpstr>
      <vt:lpstr>PowerPoint Presentation</vt:lpstr>
      <vt:lpstr>PowerPoint Presentation</vt:lpstr>
      <vt:lpstr>PowerPoint Presentation</vt:lpstr>
      <vt:lpstr>Fáze menstruačního  cyklu</vt:lpstr>
      <vt:lpstr>Menstruační dysfunkce  </vt:lpstr>
      <vt:lpstr>PowerPoint Presentation</vt:lpstr>
      <vt:lpstr>Diferenciální diagnostika poruch menstruačního cyklu</vt:lpstr>
      <vt:lpstr>Amenorea </vt:lpstr>
      <vt:lpstr>Poruchy rytmu, intenzity a délky  menstruačního cyklu</vt:lpstr>
      <vt:lpstr>Přídatná krvácení </vt:lpstr>
      <vt:lpstr>Přídatná krvácení </vt:lpstr>
      <vt:lpstr>Metroragie </vt:lpstr>
      <vt:lpstr>Diferenciální diagnostika metroragií </vt:lpstr>
      <vt:lpstr>Terapie poruch menstruačního cyklu </vt:lpstr>
      <vt:lpstr>Terapie poruch menstruačního cyklu </vt:lpstr>
      <vt:lpstr>Syndrom polycystických ovarií</vt:lpstr>
      <vt:lpstr>Symptomy PCOS</vt:lpstr>
      <vt:lpstr>Morfologie  PCOS</vt:lpstr>
      <vt:lpstr>Etiologie PCOS</vt:lpstr>
      <vt:lpstr>Diagnostika PCOS</vt:lpstr>
      <vt:lpstr> Fenotypy   PCOS</vt:lpstr>
      <vt:lpstr>Diferenciální diagnostika PCOS</vt:lpstr>
      <vt:lpstr>Terapie PCOS</vt:lpstr>
      <vt:lpstr>Terapie PCOS - neplodnost</vt:lpstr>
      <vt:lpstr>Terapie PCOS - neplodnost</vt:lpstr>
      <vt:lpstr>Terapie PCOS - IVF</vt:lpstr>
      <vt:lpstr>Hyperprolaktinemie</vt:lpstr>
      <vt:lpstr>Hyperprolaktinemie</vt:lpstr>
      <vt:lpstr>Hyperprolaktinemie</vt:lpstr>
      <vt:lpstr>Hyperprolaktinemie - poruchy plodnosti</vt:lpstr>
      <vt:lpstr>Hyperprolaktinemie - galaktorea</vt:lpstr>
      <vt:lpstr>Hyperprolaktinemie - terapie</vt:lpstr>
      <vt:lpstr>Předčasné ovariální selhání PFO (premature ovarian failure)</vt:lpstr>
      <vt:lpstr>Předčasné ovariální selhání </vt:lpstr>
      <vt:lpstr>Lištovité ovarium </vt:lpstr>
      <vt:lpstr>PowerPoint Presentation</vt:lpstr>
      <vt:lpstr>Ovarium po resekci cysty</vt:lpstr>
      <vt:lpstr> PFO  - diagnostika</vt:lpstr>
      <vt:lpstr> PFO - terapie</vt:lpstr>
      <vt:lpstr>Předčasné ovariální selhání  </vt:lpstr>
      <vt:lpstr>Syndromy s ovariální dysfunkcí </vt:lpstr>
      <vt:lpstr>Vzácné syndromy</vt:lpstr>
      <vt:lpstr>Závěr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Sisková Ingrid</dc:creator>
  <cp:lastModifiedBy>Crha Igor</cp:lastModifiedBy>
  <cp:revision>34</cp:revision>
  <dcterms:created xsi:type="dcterms:W3CDTF">2020-05-10T12:09:56Z</dcterms:created>
  <dcterms:modified xsi:type="dcterms:W3CDTF">2021-10-09T08:54:14Z</dcterms:modified>
</cp:coreProperties>
</file>