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73" r:id="rId10"/>
    <p:sldId id="274" r:id="rId11"/>
    <p:sldId id="267" r:id="rId12"/>
    <p:sldId id="268" r:id="rId13"/>
    <p:sldId id="269" r:id="rId14"/>
    <p:sldId id="270" r:id="rId15"/>
    <p:sldId id="271" r:id="rId16"/>
    <p:sldId id="272" r:id="rId17"/>
    <p:sldId id="263" r:id="rId18"/>
    <p:sldId id="264" r:id="rId19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9" autoAdjust="0"/>
    <p:restoredTop sz="96270" autoAdjust="0"/>
  </p:normalViewPr>
  <p:slideViewPr>
    <p:cSldViewPr snapToGrid="0">
      <p:cViewPr varScale="1">
        <p:scale>
          <a:sx n="101" d="100"/>
          <a:sy n="101" d="100"/>
        </p:scale>
        <p:origin x="58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74DDF7C9-2EC9-479B-ABD7-99841A0828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B891A06-2362-48CB-B8C7-150561D278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541" y="413999"/>
            <a:ext cx="1555861" cy="107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6D3041C-E8DB-394D-8CBD-A19CAB995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CF0A721D-0B43-7043-8933-AD2A68D4E2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5968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218105D-7192-3A40-B34B-CBC5FC8396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5057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8303803E-85B6-4F0F-82F5-E307C79DB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5D6031E-ADF9-4848-9898-66224BC41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BF859A01-CA85-4196-A73B-391EAD035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27B71FF1-6349-4B74-AD1A-A4728AEB15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AD29719-5A68-4154-86D7-62577D74A5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35CD4C23-1EA7-4EF1-877D-56B71C80C5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F991E4F8-0689-45C0-8765-EEBAED7BFB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D7860261-4803-41A4-842D-282F78D888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3426" y="6049461"/>
            <a:ext cx="876596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mzcr.cz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kuril.pavel@med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lf/js19/osetrovatelske_postupy/web/index.html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522860"/>
            <a:ext cx="8521200" cy="1171580"/>
          </a:xfrm>
        </p:spPr>
        <p:txBody>
          <a:bodyPr/>
          <a:lstStyle/>
          <a:p>
            <a:r>
              <a:rPr lang="cs-CZ" dirty="0"/>
              <a:t>Ošetřovatelská péče v chirurgii - cvičení </a:t>
            </a:r>
            <a:r>
              <a:rPr lang="cs-CZ" sz="2000" dirty="0"/>
              <a:t>(BROC011c)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00" y="3780843"/>
            <a:ext cx="8521200" cy="698497"/>
          </a:xfrm>
        </p:spPr>
        <p:txBody>
          <a:bodyPr/>
          <a:lstStyle/>
          <a:p>
            <a:r>
              <a:rPr lang="cs-CZ" dirty="0"/>
              <a:t>ÚSTAV ZDRAVOTNICKÝCH VĚD, </a:t>
            </a:r>
          </a:p>
          <a:p>
            <a:r>
              <a:rPr lang="cs-CZ" dirty="0"/>
              <a:t>LF MU</a:t>
            </a:r>
          </a:p>
          <a:p>
            <a:r>
              <a:rPr lang="cs-CZ" dirty="0"/>
              <a:t>Podzim 2021</a:t>
            </a:r>
          </a:p>
        </p:txBody>
      </p:sp>
      <p:pic>
        <p:nvPicPr>
          <p:cNvPr id="1026" name="Picture 2" descr="https://media.istockphoto.com/photos/female-surgeon-wearing-surgical-mask-on-in-operating-room-at-hospital-picture-id1162543608?b=1&amp;k=6&amp;m=1162543608&amp;s=170667a&amp;w=0&amp;h=DW6TH_BUaYYKNESF3X85npIMEVI3BfYxKhzDV8jfCGY=">
            <a:extLst>
              <a:ext uri="{FF2B5EF4-FFF2-40B4-BE49-F238E27FC236}">
                <a16:creationId xmlns:a16="http://schemas.microsoft.com/office/drawing/2014/main" id="{49875931-D4FA-41B6-8607-B7A6F0F85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3629025"/>
            <a:ext cx="4848225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82451B-393D-4FC9-A01D-BA5C1F7B51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09EED3-BF9F-48CF-8F94-DED55CC5D1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9EEA10-B862-4290-A1B7-4FEEA034F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2E6CCB0-455F-406E-9F65-370A10EB2B65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400" dirty="0"/>
              <a:t>POKORNÁ Andrea, Alena KOMÍNKOVÁ, Nikola SIKOROVÁ. </a:t>
            </a:r>
            <a:r>
              <a:rPr lang="cs-CZ" sz="2400" i="1" dirty="0"/>
              <a:t>Ošetřovatelské postupy založené na důkazech: 2. díl</a:t>
            </a:r>
            <a:r>
              <a:rPr lang="cs-CZ" sz="2400" dirty="0"/>
              <a:t>. Brno: Masarykova univerzita, 2014. ISBN 978-80-210-7415-6</a:t>
            </a:r>
          </a:p>
          <a:p>
            <a:endParaRPr lang="cs-CZ" dirty="0"/>
          </a:p>
        </p:txBody>
      </p:sp>
      <p:pic>
        <p:nvPicPr>
          <p:cNvPr id="7170" name="Picture 2" descr=" Ošetřovatelské postupy založené na důkazech. 2. díl">
            <a:extLst>
              <a:ext uri="{FF2B5EF4-FFF2-40B4-BE49-F238E27FC236}">
                <a16:creationId xmlns:a16="http://schemas.microsoft.com/office/drawing/2014/main" id="{C4578C7D-C6EA-45FD-B82A-F363FE41E46D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20" y="1701505"/>
            <a:ext cx="3010086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92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1D4191-7E38-4924-8CA1-22B384A9EA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F10684-9E69-46A0-AE06-1E024E59F3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74D28A-00C7-4189-BC63-34E12E93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65C70FD-5E33-4A87-92B5-42E73FE92E6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572000" y="2474369"/>
            <a:ext cx="3914999" cy="2594270"/>
          </a:xfrm>
        </p:spPr>
        <p:txBody>
          <a:bodyPr/>
          <a:lstStyle/>
          <a:p>
            <a:r>
              <a:rPr lang="cs-CZ" dirty="0"/>
              <a:t>JANÍKOVÁ Eva a Renáta ZELENÍKOVÁ. </a:t>
            </a:r>
            <a:r>
              <a:rPr lang="cs-CZ" i="1" dirty="0"/>
              <a:t>Ošetřovatelská péče v chirurgii: pro bakalářské a magisterské studium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2013. ISBN 978-80-247-4412-4.</a:t>
            </a:r>
          </a:p>
        </p:txBody>
      </p:sp>
      <p:pic>
        <p:nvPicPr>
          <p:cNvPr id="1026" name="Picture 2" descr="https://img-cloud.megaknihy.cz/165284-original/e948ec79669592bd70a720e41cde9297/osetrovatelska-pece-v-chirurgii-pro-bakalarske-a-magisterske-studium.jpg">
            <a:extLst>
              <a:ext uri="{FF2B5EF4-FFF2-40B4-BE49-F238E27FC236}">
                <a16:creationId xmlns:a16="http://schemas.microsoft.com/office/drawing/2014/main" id="{2507977F-3CC4-4600-B5F2-4113743D89CC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92" y="1701505"/>
            <a:ext cx="2888643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366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39D833A-2D9A-43BA-948A-1595951B6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750452-CF7E-46E5-B3A5-92E51B1E0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F5C918-873C-4BE5-8707-2F238AEF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23E1F82-195F-4BB2-BA20-8C26413491F3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689901" y="2330155"/>
            <a:ext cx="3914999" cy="3080045"/>
          </a:xfrm>
        </p:spPr>
        <p:txBody>
          <a:bodyPr/>
          <a:lstStyle/>
          <a:p>
            <a:r>
              <a:rPr lang="cs-CZ" dirty="0"/>
              <a:t>LIBOVÁ </a:t>
            </a:r>
            <a:r>
              <a:rPr lang="cs-CZ" dirty="0" err="1"/>
              <a:t>Lubica</a:t>
            </a:r>
            <a:r>
              <a:rPr lang="cs-CZ" dirty="0"/>
              <a:t>, Hilda BALKOVÁ a Monika JANKECHOVÁ. </a:t>
            </a:r>
            <a:r>
              <a:rPr lang="cs-CZ" i="1" dirty="0"/>
              <a:t>Ošetřovatelský proces v chirurgii.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, 2019. ISBN 978-80-271-2466-4</a:t>
            </a:r>
          </a:p>
        </p:txBody>
      </p:sp>
      <p:pic>
        <p:nvPicPr>
          <p:cNvPr id="2050" name="Picture 2" descr="https://img-cloud.megaknihy.cz/415128-original/83573ed582faeaed9363c404694bd9ab/osetrovatelsky-proces-v-chirurgii.jpg">
            <a:extLst>
              <a:ext uri="{FF2B5EF4-FFF2-40B4-BE49-F238E27FC236}">
                <a16:creationId xmlns:a16="http://schemas.microsoft.com/office/drawing/2014/main" id="{C7DFEF02-E24C-4CC9-BF32-C18F21BD4CB3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78" y="1701505"/>
            <a:ext cx="2830168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681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D07A4F-509A-430F-8C91-525B422A8F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86F9C6-F320-40A0-889C-95C4A4F3F4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7640C-4EA3-444F-A7BA-F12BC8B1E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9470107-94A1-41BC-A7FE-3E45D9BCA4D6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689901" y="2863555"/>
            <a:ext cx="3914999" cy="1994195"/>
          </a:xfrm>
        </p:spPr>
        <p:txBody>
          <a:bodyPr/>
          <a:lstStyle/>
          <a:p>
            <a:r>
              <a:rPr lang="cs-CZ" dirty="0"/>
              <a:t>SLEZÁKOVÁ Lenka a kol. </a:t>
            </a:r>
            <a:r>
              <a:rPr lang="cs-CZ" i="1" dirty="0"/>
              <a:t>Ošetřovatelství v chirurgii I. </a:t>
            </a:r>
            <a:r>
              <a:rPr lang="cs-CZ" dirty="0"/>
              <a:t>Praha: </a:t>
            </a:r>
            <a:r>
              <a:rPr lang="cs-CZ" dirty="0" err="1"/>
              <a:t>Grada</a:t>
            </a:r>
            <a:r>
              <a:rPr lang="cs-CZ" dirty="0"/>
              <a:t>, 2019. ISBN 978-80-247-2900-8</a:t>
            </a:r>
          </a:p>
        </p:txBody>
      </p:sp>
      <p:pic>
        <p:nvPicPr>
          <p:cNvPr id="3074" name="Picture 2" descr="https://img-cloud.megaknihy.cz/373169-original/b2a8eb38a83e50ba946866142e1168be/osetrovatelstvi-v-chirurgii-i.jpg">
            <a:extLst>
              <a:ext uri="{FF2B5EF4-FFF2-40B4-BE49-F238E27FC236}">
                <a16:creationId xmlns:a16="http://schemas.microsoft.com/office/drawing/2014/main" id="{4C5D4D1D-F722-4E47-90A8-90746C7C49F4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68" y="1701303"/>
            <a:ext cx="2877439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714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F7E336-6812-4E01-86C3-F5E89B8126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39DAC7-D0E4-4F2C-ACC5-0B5C53FE57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3BF789-1FFE-4D66-884F-08F5FF56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0D2DF4A-9B9F-4955-8D8A-AF6017D76044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689901" y="2734324"/>
            <a:ext cx="3914999" cy="1930928"/>
          </a:xfrm>
        </p:spPr>
        <p:txBody>
          <a:bodyPr/>
          <a:lstStyle/>
          <a:p>
            <a:r>
              <a:rPr lang="cs-CZ" dirty="0"/>
              <a:t>SLEZÁKOVÁ Lenka a kol. Ošetřovatelství v chirurgii II. Praha: </a:t>
            </a:r>
            <a:r>
              <a:rPr lang="cs-CZ" dirty="0" err="1"/>
              <a:t>Grada</a:t>
            </a:r>
            <a:r>
              <a:rPr lang="cs-CZ" dirty="0"/>
              <a:t>, 2010. ISBN 978-80-247-3130-8</a:t>
            </a:r>
          </a:p>
        </p:txBody>
      </p:sp>
      <p:pic>
        <p:nvPicPr>
          <p:cNvPr id="4098" name="Picture 2" descr="https://img-cloud.megaknihy.cz/92749-original/42da6c9bd497dca5a13fd9ee1e50df2a/osetrovatelstvi-v-chirurgii-ii.jpg">
            <a:extLst>
              <a:ext uri="{FF2B5EF4-FFF2-40B4-BE49-F238E27FC236}">
                <a16:creationId xmlns:a16="http://schemas.microsoft.com/office/drawing/2014/main" id="{EFE45745-81E5-4A81-B997-8E3795F7B526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30" y="1701505"/>
            <a:ext cx="2886170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57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C3DE3C-3343-466C-9EE3-1103130C1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F122F4-FA21-43E2-B555-7E23C91681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1888F-811F-4404-A611-9A015321F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728E5F7-034B-4C61-8226-8CA7A3B62E68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689901" y="2453980"/>
            <a:ext cx="3914999" cy="2222795"/>
          </a:xfrm>
        </p:spPr>
        <p:txBody>
          <a:bodyPr/>
          <a:lstStyle/>
          <a:p>
            <a:r>
              <a:rPr lang="cs-CZ" dirty="0"/>
              <a:t>LUCKEROVÁ Lucie a kol. Ošetřovatelská péče o pacienta v traumatologii. Brno: NCO NZO. ISBN 978-80-701-3569-3</a:t>
            </a:r>
          </a:p>
        </p:txBody>
      </p:sp>
      <p:pic>
        <p:nvPicPr>
          <p:cNvPr id="8194" name="Picture 2" descr="Ošetřovatelská péče o pacienta v traumatologii - Lucie Luckerová">
            <a:extLst>
              <a:ext uri="{FF2B5EF4-FFF2-40B4-BE49-F238E27FC236}">
                <a16:creationId xmlns:a16="http://schemas.microsoft.com/office/drawing/2014/main" id="{9561425E-903C-43F2-80B6-AADC83F032B5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25" y="1701303"/>
            <a:ext cx="2905040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42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6EE578-D2B2-4118-B8AC-066486F98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4369EB-573F-4851-B780-EC49D53EA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295AAC-1BC1-498B-85EB-63F4BC94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C9C58C-91DC-4B2F-B0F6-BA38CE1A0A8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540000" y="1508558"/>
            <a:ext cx="7890936" cy="4139998"/>
          </a:xfrm>
        </p:spPr>
        <p:txBody>
          <a:bodyPr/>
          <a:lstStyle/>
          <a:p>
            <a:r>
              <a:rPr lang="cs-CZ" dirty="0">
                <a:hlinkClick r:id="rId2"/>
              </a:rPr>
              <a:t>www.mzcr.cz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b="1" dirty="0"/>
              <a:t>Vyhláška č. 2 /2016</a:t>
            </a:r>
            <a:r>
              <a:rPr lang="cs-CZ" dirty="0"/>
              <a:t>, kterou se mění vyhláška č. 55/2011 o činnostech zdravotnických pracovníků a jiných odborných pracovníků</a:t>
            </a:r>
          </a:p>
          <a:p>
            <a:endParaRPr lang="cs-CZ" dirty="0"/>
          </a:p>
          <a:p>
            <a:r>
              <a:rPr lang="cs-CZ" b="1" dirty="0"/>
              <a:t>Zákon č. 147/2016 Sb.</a:t>
            </a:r>
            <a:r>
              <a:rPr lang="cs-CZ" dirty="0"/>
              <a:t>, kterým se mění zákon č. 372/2011 Sb., o zdravotnických službách a podmínkách jejich poskytování (zákon o zdravotních službách), ve znění pozdějších předpisů</a:t>
            </a:r>
          </a:p>
          <a:p>
            <a:endParaRPr lang="cs-CZ" dirty="0"/>
          </a:p>
          <a:p>
            <a:r>
              <a:rPr lang="cs-CZ" b="1" dirty="0"/>
              <a:t>Vyhláška č. 306/2012</a:t>
            </a:r>
            <a:r>
              <a:rPr lang="cs-CZ" dirty="0"/>
              <a:t>, kterou se upravují podmínky předcházení vzniku a šíření infekčních onemocnění a hygienické požadavky na provoz zdravotnických zařízení a ústavů sociální péče</a:t>
            </a:r>
          </a:p>
        </p:txBody>
      </p:sp>
      <p:pic>
        <p:nvPicPr>
          <p:cNvPr id="5122" name="Picture 2" descr="Pohádka, Fantazie, Sen, Noc, Kosmos">
            <a:extLst>
              <a:ext uri="{FF2B5EF4-FFF2-40B4-BE49-F238E27FC236}">
                <a16:creationId xmlns:a16="http://schemas.microsoft.com/office/drawing/2014/main" id="{594C05F4-43CA-4E61-9DFB-D6BAC7FDB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475" y="200596"/>
            <a:ext cx="2756525" cy="175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842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BE69C3-1859-40E2-AEBB-A691AA9A89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37EAE1-7578-429A-BB1F-1943C44396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17</a:t>
            </a:fld>
            <a:endParaRPr lang="cs-CZ" altLang="cs-CZ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BF231F82-307E-4079-ABC3-CC2DDE522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3429000"/>
            <a:ext cx="8064900" cy="1343028"/>
          </a:xfrm>
        </p:spPr>
        <p:txBody>
          <a:bodyPr/>
          <a:lstStyle/>
          <a:p>
            <a:pPr marL="54000" indent="0" algn="ctr">
              <a:buNone/>
            </a:pPr>
            <a:r>
              <a:rPr lang="cs-CZ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Otázky?</a:t>
            </a:r>
          </a:p>
          <a:p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8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BBD3BA-AB66-4971-823B-2FAEC381F5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64BF13-1B52-47B1-A2DA-A1E6FCD632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18</a:t>
            </a:fld>
            <a:endParaRPr lang="cs-CZ" altLang="cs-CZ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358CFE54-F4C5-4AE2-8628-FD053A516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958876"/>
            <a:ext cx="8064900" cy="1484998"/>
          </a:xfrm>
        </p:spPr>
        <p:txBody>
          <a:bodyPr/>
          <a:lstStyle/>
          <a:p>
            <a:pPr marL="54000" indent="0" algn="ctr">
              <a:buNone/>
            </a:pPr>
            <a:r>
              <a:rPr lang="cs-CZ" sz="6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Tak jak dobrá jste</a:t>
            </a:r>
          </a:p>
          <a:p>
            <a:pPr marL="54000" indent="0" algn="ctr">
              <a:buNone/>
            </a:pPr>
            <a:endParaRPr lang="cs-CZ" sz="6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54000" indent="0" algn="ctr">
              <a:buNone/>
            </a:pPr>
            <a:endParaRPr lang="cs-CZ" sz="6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54000" indent="0" algn="ctr">
              <a:buNone/>
            </a:pPr>
            <a:r>
              <a:rPr lang="cs-CZ" sz="6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skupina?</a:t>
            </a:r>
            <a:endParaRPr lang="en-US" sz="6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3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AA6EAC-1440-4B9B-8EEF-EEF2E918D7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426225-8B5F-456D-8914-DEA54E6D78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0C65A2-4D63-4A0D-B3B7-1EC9E1E7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Informace: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EB83C5-3C13-4FD5-AB28-8E50FF308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cs-CZ" sz="2400" dirty="0"/>
              <a:t>Garantka: Mgr. Jiřina Večeřová</a:t>
            </a:r>
          </a:p>
          <a:p>
            <a:pPr rtl="0"/>
            <a:endParaRPr lang="cs-CZ" sz="2400" dirty="0"/>
          </a:p>
          <a:p>
            <a:pPr marL="0" indent="0" rtl="0">
              <a:buNone/>
            </a:pPr>
            <a:endParaRPr lang="cs-CZ" sz="2400" dirty="0"/>
          </a:p>
          <a:p>
            <a:pPr rtl="0"/>
            <a:r>
              <a:rPr lang="cs-CZ" sz="2400" dirty="0"/>
              <a:t>Vyučující + kontaktní osoba: Mgr. Pavel Kůřil, </a:t>
            </a:r>
            <a:r>
              <a:rPr lang="cs-CZ" sz="2400" dirty="0" err="1"/>
              <a:t>DiS</a:t>
            </a:r>
            <a:r>
              <a:rPr lang="cs-CZ" sz="2400" dirty="0"/>
              <a:t>.</a:t>
            </a:r>
          </a:p>
          <a:p>
            <a:pPr lvl="1"/>
            <a:r>
              <a:rPr lang="cs-CZ" sz="1800" dirty="0">
                <a:hlinkClick r:id="rId2"/>
              </a:rPr>
              <a:t>kuril.pavel@med.muni.cz</a:t>
            </a:r>
            <a:endParaRPr lang="cs-CZ" sz="1800" dirty="0"/>
          </a:p>
          <a:p>
            <a:pPr marL="54000" indent="0" rtl="0">
              <a:buNone/>
            </a:pPr>
            <a:endParaRPr lang="cs-CZ" sz="2400" dirty="0"/>
          </a:p>
          <a:p>
            <a:pPr rtl="0"/>
            <a:endParaRPr lang="cs-CZ" sz="2400" dirty="0"/>
          </a:p>
          <a:p>
            <a:r>
              <a:rPr lang="cs-CZ" sz="2400" dirty="0"/>
              <a:t>Zápočet (2 kredity)</a:t>
            </a:r>
          </a:p>
          <a:p>
            <a:endParaRPr lang="cs-CZ" sz="2400" dirty="0"/>
          </a:p>
          <a:p>
            <a:r>
              <a:rPr lang="cs-CZ" sz="2400" dirty="0"/>
              <a:t>Úterý 13:00 - 16:20</a:t>
            </a:r>
          </a:p>
          <a:p>
            <a:endParaRPr lang="cs-CZ" sz="2400" dirty="0"/>
          </a:p>
          <a:p>
            <a:r>
              <a:rPr lang="cs-CZ" sz="2400" dirty="0"/>
              <a:t>Místnost B11/327 a ÚZV F01B1/313</a:t>
            </a:r>
          </a:p>
          <a:p>
            <a:endParaRPr lang="cs-CZ" dirty="0"/>
          </a:p>
        </p:txBody>
      </p:sp>
      <p:pic>
        <p:nvPicPr>
          <p:cNvPr id="6" name="Picture 2" descr="VÃ½sledek obrÃ¡zku pro informace">
            <a:extLst>
              <a:ext uri="{FF2B5EF4-FFF2-40B4-BE49-F238E27FC236}">
                <a16:creationId xmlns:a16="http://schemas.microsoft.com/office/drawing/2014/main" id="{18459E58-E999-4266-AD5D-303254215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499" y="3663381"/>
            <a:ext cx="1732902" cy="17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184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89B0C6-29C7-42AE-93A5-B3FD02B726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EA40B7-48DD-4ACC-B2F1-ED4371ED47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A02424-A394-4941-A1AB-7D114D60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anchor="t">
            <a:normAutofit/>
          </a:bodyPr>
          <a:lstStyle/>
          <a:p>
            <a:r>
              <a:rPr lang="cs-CZ" sz="4400" dirty="0"/>
              <a:t>Podmínky splnění předmětu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981797-5D20-43FD-9391-C784920377A2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540000" y="1701505"/>
            <a:ext cx="5043677" cy="4139998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cs-CZ" sz="2400" dirty="0"/>
              <a:t>100 % účast na cvičeních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Maximálně dvě řádně omluvené absence za semestr (e-mailem)</a:t>
            </a:r>
          </a:p>
          <a:p>
            <a:pPr lvl="1">
              <a:spcAft>
                <a:spcPts val="600"/>
              </a:spcAft>
            </a:pPr>
            <a:endParaRPr lang="cs-CZ" sz="1800" dirty="0"/>
          </a:p>
          <a:p>
            <a:pPr rtl="0">
              <a:spcAft>
                <a:spcPts val="600"/>
              </a:spcAft>
            </a:pPr>
            <a:r>
              <a:rPr lang="cs-CZ" sz="2400" dirty="0"/>
              <a:t>Aktivní účast na výuce</a:t>
            </a:r>
          </a:p>
          <a:p>
            <a:pPr lvl="1">
              <a:spcAft>
                <a:spcPts val="600"/>
              </a:spcAft>
            </a:pPr>
            <a:r>
              <a:rPr lang="cs-CZ" sz="1800" dirty="0"/>
              <a:t>Plnění úkolů během semestru</a:t>
            </a:r>
          </a:p>
          <a:p>
            <a:pPr marL="54000" indent="0" rtl="0">
              <a:spcAft>
                <a:spcPts val="600"/>
              </a:spcAft>
              <a:buNone/>
            </a:pPr>
            <a:endParaRPr lang="cs-CZ" sz="2400" dirty="0"/>
          </a:p>
          <a:p>
            <a:pPr rtl="0">
              <a:spcAft>
                <a:spcPts val="600"/>
              </a:spcAft>
            </a:pPr>
            <a:r>
              <a:rPr lang="cs-CZ" sz="2400" dirty="0"/>
              <a:t>Předvedení praktických dovedností</a:t>
            </a:r>
          </a:p>
          <a:p>
            <a:pPr rtl="0">
              <a:spcAft>
                <a:spcPts val="600"/>
              </a:spcAft>
            </a:pPr>
            <a:endParaRPr lang="cs-CZ" sz="2400" dirty="0"/>
          </a:p>
          <a:p>
            <a:pPr rtl="0">
              <a:spcAft>
                <a:spcPts val="600"/>
              </a:spcAft>
            </a:pPr>
            <a:r>
              <a:rPr lang="cs-CZ" sz="2400" dirty="0"/>
              <a:t>Prezentace v průběhu semestru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  <p:pic>
        <p:nvPicPr>
          <p:cNvPr id="6" name="Picture 2" descr="Image result for podmínky">
            <a:extLst>
              <a:ext uri="{FF2B5EF4-FFF2-40B4-BE49-F238E27FC236}">
                <a16:creationId xmlns:a16="http://schemas.microsoft.com/office/drawing/2014/main" id="{09AF5AE2-2E7B-4A4B-ACE5-BDBF16455D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60" r="15538"/>
          <a:stretch/>
        </p:blipFill>
        <p:spPr bwMode="auto">
          <a:xfrm>
            <a:off x="5583677" y="1701505"/>
            <a:ext cx="2451370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97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4AD7C6-7E5D-4EBD-8013-5C479B6FE5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3101D7-73CC-46B8-A6A9-05EA5ADF06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F3F176-0B5B-4884-8A9A-2A72FE515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" y="514276"/>
            <a:ext cx="8064900" cy="4139998"/>
          </a:xfrm>
        </p:spPr>
        <p:txBody>
          <a:bodyPr/>
          <a:lstStyle/>
          <a:p>
            <a:r>
              <a:rPr lang="cs-CZ" sz="2400" dirty="0"/>
              <a:t>Docházková listina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Tematický plán</a:t>
            </a:r>
          </a:p>
          <a:p>
            <a:pPr lvl="1"/>
            <a:r>
              <a:rPr lang="cs-CZ" sz="1800" dirty="0"/>
              <a:t>Viz sylabus v IS MUNI</a:t>
            </a:r>
          </a:p>
          <a:p>
            <a:endParaRPr lang="cs-CZ" dirty="0"/>
          </a:p>
        </p:txBody>
      </p:sp>
      <p:pic>
        <p:nvPicPr>
          <p:cNvPr id="7" name="Picture 2" descr="Image result for podmínky">
            <a:extLst>
              <a:ext uri="{FF2B5EF4-FFF2-40B4-BE49-F238E27FC236}">
                <a16:creationId xmlns:a16="http://schemas.microsoft.com/office/drawing/2014/main" id="{23CD6CEB-CCCE-4001-A798-A4B1332611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0" r="10141"/>
          <a:stretch/>
        </p:blipFill>
        <p:spPr bwMode="auto">
          <a:xfrm>
            <a:off x="3642685" y="1056171"/>
            <a:ext cx="4270607" cy="490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41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C90AEB-474B-4D6A-A14C-C23AADCB96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3A6FA4-E7B7-4148-969D-D8F2F3D684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337027-8706-4797-A497-E5D28FABF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800955"/>
            <a:ext cx="8064900" cy="2276883"/>
          </a:xfrm>
        </p:spPr>
        <p:txBody>
          <a:bodyPr/>
          <a:lstStyle/>
          <a:p>
            <a:pPr marL="54000" indent="0" algn="ctr">
              <a:buNone/>
            </a:pPr>
            <a:r>
              <a:rPr lang="cs-CZ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Kvalita výuky je tak dobrá,</a:t>
            </a:r>
            <a:br>
              <a:rPr lang="cs-CZ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br>
              <a:rPr lang="cs-CZ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cs-CZ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jak dobrá je skupina</a:t>
            </a:r>
            <a:r>
              <a:rPr lang="cs-CZ" sz="4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!</a:t>
            </a:r>
            <a:endParaRPr lang="cs-CZ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971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0DBCF0-A9CA-43AA-82F3-9402287810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2BBDEB-2BF7-4BD4-A1B9-F32FE5A99F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5CA20E-8D9E-464A-BE4B-7D9E239A5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925922"/>
            <a:ext cx="8064900" cy="451576"/>
          </a:xfrm>
        </p:spPr>
        <p:txBody>
          <a:bodyPr/>
          <a:lstStyle/>
          <a:p>
            <a:r>
              <a:rPr lang="cs-CZ" sz="4400" dirty="0"/>
              <a:t>Seminární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5AC285-2EED-4EA2-9CFD-9519F79CB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01" y="2028059"/>
            <a:ext cx="8415488" cy="4139998"/>
          </a:xfrm>
        </p:spPr>
        <p:txBody>
          <a:bodyPr/>
          <a:lstStyle/>
          <a:p>
            <a:pPr rtl="0"/>
            <a:r>
              <a:rPr lang="cs-CZ" sz="2400" dirty="0"/>
              <a:t>Studenti budou pracovat individuálně</a:t>
            </a:r>
          </a:p>
          <a:p>
            <a:pPr lvl="1"/>
            <a:r>
              <a:rPr lang="cs-CZ" sz="2400" dirty="0"/>
              <a:t>Vzájemně si ohodnotí spolupráci</a:t>
            </a:r>
          </a:p>
          <a:p>
            <a:pPr marL="0" indent="0" rtl="0">
              <a:buNone/>
            </a:pPr>
            <a:endParaRPr lang="cs-CZ" sz="2400" dirty="0"/>
          </a:p>
          <a:p>
            <a:pPr rtl="0"/>
            <a:r>
              <a:rPr lang="cs-CZ" sz="2400" dirty="0"/>
              <a:t>Vyhotovení a prezentace seminární práce</a:t>
            </a:r>
          </a:p>
          <a:p>
            <a:pPr lvl="1"/>
            <a:r>
              <a:rPr lang="cs-CZ" sz="2400" dirty="0" err="1"/>
              <a:t>PowerPointová</a:t>
            </a:r>
            <a:r>
              <a:rPr lang="cs-CZ" sz="2400" dirty="0"/>
              <a:t> prezentace na 10 - 15 minut</a:t>
            </a:r>
          </a:p>
          <a:p>
            <a:pPr lvl="2"/>
            <a:r>
              <a:rPr lang="cs-CZ" sz="2400" dirty="0"/>
              <a:t>Prezentace ve výuce</a:t>
            </a:r>
          </a:p>
          <a:p>
            <a:pPr lvl="2"/>
            <a:r>
              <a:rPr lang="cs-CZ" sz="2400" dirty="0"/>
              <a:t>Pouze intervence zaměřené na obor Všeobecná sestra, novinky, inovace.</a:t>
            </a:r>
          </a:p>
          <a:p>
            <a:pPr lvl="2"/>
            <a:r>
              <a:rPr lang="cs-CZ" sz="2400" dirty="0"/>
              <a:t>Po kontrole vyučujícího bude nahrána do odevzdávárny.</a:t>
            </a:r>
          </a:p>
          <a:p>
            <a:endParaRPr lang="cs-CZ" dirty="0"/>
          </a:p>
        </p:txBody>
      </p:sp>
      <p:pic>
        <p:nvPicPr>
          <p:cNvPr id="6" name="Picture 2" descr="Image result for podmínky">
            <a:extLst>
              <a:ext uri="{FF2B5EF4-FFF2-40B4-BE49-F238E27FC236}">
                <a16:creationId xmlns:a16="http://schemas.microsoft.com/office/drawing/2014/main" id="{A2E0F4E3-E322-4E24-98B3-7CFAD8489F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6" b="12256"/>
          <a:stretch/>
        </p:blipFill>
        <p:spPr bwMode="auto">
          <a:xfrm>
            <a:off x="6054185" y="883182"/>
            <a:ext cx="2851513" cy="154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47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737297-16E0-4BFA-B5A3-84ADA831EA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 wrap="square" anchor="ctr">
            <a:normAutofit/>
          </a:bodyPr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5C508A-EA5C-4F3D-AA82-DCAA93D88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D5ABB3-5188-4316-BE84-98F4C6578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 anchor="t">
            <a:normAutofit/>
          </a:bodyPr>
          <a:lstStyle/>
          <a:p>
            <a:r>
              <a:rPr lang="cs-CZ" sz="4400" dirty="0"/>
              <a:t>Struktura a obsah prezentace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59C181-1592-4CFF-B568-0EB9C124EB75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499500" y="2119064"/>
            <a:ext cx="8064000" cy="357218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Definice problému (nemoci, poranění)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Obecná charakteristika onemocnění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Dělení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Etiologie (příčina)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Symptomatologie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Diagnostika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Terapie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Specifická péče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400" dirty="0"/>
              <a:t>Ošetřovatelská péče</a:t>
            </a:r>
          </a:p>
        </p:txBody>
      </p:sp>
      <p:pic>
        <p:nvPicPr>
          <p:cNvPr id="6" name="Picture 2" descr="Image result for podmínky">
            <a:extLst>
              <a:ext uri="{FF2B5EF4-FFF2-40B4-BE49-F238E27FC236}">
                <a16:creationId xmlns:a16="http://schemas.microsoft.com/office/drawing/2014/main" id="{3F78D268-5B2F-4499-B337-841F8D47A8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4" r="21264" b="1"/>
          <a:stretch/>
        </p:blipFill>
        <p:spPr bwMode="auto">
          <a:xfrm>
            <a:off x="5821194" y="3171825"/>
            <a:ext cx="2003898" cy="2119064"/>
          </a:xfrm>
          <a:prstGeom prst="rect">
            <a:avLst/>
          </a:prstGeom>
          <a:solidFill>
            <a:srgbClr val="FFFFFF"/>
          </a:solidFill>
          <a:extLst/>
        </p:spPr>
      </p:pic>
    </p:spTree>
    <p:extLst>
      <p:ext uri="{BB962C8B-B14F-4D97-AF65-F5344CB8AC3E}">
        <p14:creationId xmlns:p14="http://schemas.microsoft.com/office/powerpoint/2010/main" val="1182631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74E530-8727-4742-A420-F5571E0398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Ústav zdravotnických věd, Lékařská fakulta, Masarykova univerzita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512D65-F2F7-4DCB-AA85-7929B4613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C6A390-F712-4D9F-B933-68D6F4AB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AE452E-5A3B-4BDF-9DC7-803EA8348E1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540000" y="1359001"/>
            <a:ext cx="7842000" cy="4139998"/>
          </a:xfrm>
        </p:spPr>
        <p:txBody>
          <a:bodyPr/>
          <a:lstStyle/>
          <a:p>
            <a:r>
              <a:rPr lang="cs-CZ" sz="1800" dirty="0"/>
              <a:t>BEHARKOVÁ </a:t>
            </a:r>
            <a:r>
              <a:rPr lang="cs-CZ" sz="1800" dirty="0" err="1"/>
              <a:t>Natália</a:t>
            </a:r>
            <a:r>
              <a:rPr lang="cs-CZ" sz="1800" dirty="0"/>
              <a:t> a Dana SOLDÁNOVÁ. </a:t>
            </a:r>
            <a:r>
              <a:rPr lang="cs-CZ" sz="1800" i="1" dirty="0"/>
              <a:t>Základy ošetřovatelských postupů a intervencí</a:t>
            </a:r>
            <a:r>
              <a:rPr lang="cs-CZ" sz="1800" dirty="0"/>
              <a:t>. Brno: Masarykova univerzita, 2019. </a:t>
            </a:r>
            <a:r>
              <a:rPr lang="cs-CZ" sz="1800" dirty="0" err="1"/>
              <a:t>Elportál</a:t>
            </a:r>
            <a:r>
              <a:rPr lang="cs-CZ" sz="1800" dirty="0"/>
              <a:t>. ISBN 978-80-210-8607-4 </a:t>
            </a:r>
            <a:r>
              <a:rPr lang="cs-CZ" sz="1800" dirty="0">
                <a:hlinkClick r:id="rId2"/>
              </a:rPr>
              <a:t>https://is.muni.cz/do/rect/el/estud/lf/js19/osetrovatelske_postupy/web/index.html</a:t>
            </a:r>
            <a:r>
              <a:rPr lang="cs-CZ" sz="1800" dirty="0"/>
              <a:t> 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0588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4EE722-50EC-416D-B391-615404538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13C4C5-BDEC-4D03-95D7-D1EE315F4C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19B538-C898-4459-9DF1-1A81D52C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4D0E2C5-30B0-42A1-BEC0-FA9B33F5BD0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4572000" y="2044968"/>
            <a:ext cx="3914999" cy="3340278"/>
          </a:xfrm>
        </p:spPr>
        <p:txBody>
          <a:bodyPr/>
          <a:lstStyle/>
          <a:p>
            <a:r>
              <a:rPr lang="cs-CZ" sz="2400" dirty="0"/>
              <a:t>POKORNÁ Andrea, Alena KOMÍNKOVÁ, Andrea MENŠÍKOVÁ, Marta ŠENKYŘÍKOVÁ. </a:t>
            </a:r>
            <a:r>
              <a:rPr lang="cs-CZ" sz="2400" i="1" dirty="0"/>
              <a:t>Ošetřovatelské postupy založené na důkazech</a:t>
            </a:r>
            <a:r>
              <a:rPr lang="cs-CZ" sz="2400" dirty="0"/>
              <a:t>. Brno: Masarykova univerzita, 2019. ISBN 978-80-210-9297-6</a:t>
            </a:r>
          </a:p>
          <a:p>
            <a:endParaRPr lang="cs-CZ" dirty="0"/>
          </a:p>
        </p:txBody>
      </p:sp>
      <p:pic>
        <p:nvPicPr>
          <p:cNvPr id="6146" name="Picture 2" descr="https://www.alescenek.cz/images/zbozi/1263/041000-041000.jpg">
            <a:extLst>
              <a:ext uri="{FF2B5EF4-FFF2-40B4-BE49-F238E27FC236}">
                <a16:creationId xmlns:a16="http://schemas.microsoft.com/office/drawing/2014/main" id="{DB2ACB85-C41B-4D25-81C0-A70CB538D268}"/>
              </a:ext>
            </a:extLst>
          </p:cNvPr>
          <p:cNvPicPr>
            <a:picLocks noGrp="1" noChangeAspect="1" noChangeArrowheads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18" y="1701506"/>
            <a:ext cx="2933483" cy="413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9073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4-3-cz.potx" id="{C72545DF-B7E5-4E52-83DA-C125E0A0B8FD}" vid="{FF117BE7-DD54-4E19-84D2-24AC03D96F6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muni-med-prezentace-4-3-cz</Template>
  <TotalTime>230</TotalTime>
  <Words>655</Words>
  <Application>Microsoft Office PowerPoint</Application>
  <PresentationFormat>Předvádění na obrazovce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Ošetřovatelská péče v chirurgii - cvičení (BROC011c)</vt:lpstr>
      <vt:lpstr>Informace:</vt:lpstr>
      <vt:lpstr>Podmínky splnění předmětu</vt:lpstr>
      <vt:lpstr>Prezentace aplikace PowerPoint</vt:lpstr>
      <vt:lpstr>Prezentace aplikace PowerPoint</vt:lpstr>
      <vt:lpstr>Seminární práce</vt:lpstr>
      <vt:lpstr>Struktura a obsah prezentace</vt:lpstr>
      <vt:lpstr>Literatura</vt:lpstr>
      <vt:lpstr>Literatura</vt:lpstr>
      <vt:lpstr>Literatura</vt:lpstr>
      <vt:lpstr>Literatura</vt:lpstr>
      <vt:lpstr>Literatura</vt:lpstr>
      <vt:lpstr>Literatura</vt:lpstr>
      <vt:lpstr>Literatura</vt:lpstr>
      <vt:lpstr>Literatura</vt:lpstr>
      <vt:lpstr>Literatura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Ošetřovatelství v chirurgických oborech - cvičení</dc:title>
  <dc:creator>lufťáci</dc:creator>
  <cp:lastModifiedBy>Pavel Kůřil</cp:lastModifiedBy>
  <cp:revision>21</cp:revision>
  <cp:lastPrinted>2021-03-02T13:26:23Z</cp:lastPrinted>
  <dcterms:created xsi:type="dcterms:W3CDTF">2021-02-19T13:09:00Z</dcterms:created>
  <dcterms:modified xsi:type="dcterms:W3CDTF">2021-09-14T08:45:01Z</dcterms:modified>
</cp:coreProperties>
</file>