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77"/>
  </p:notesMasterIdLst>
  <p:handoutMasterIdLst>
    <p:handoutMasterId r:id="rId7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1" r:id="rId15"/>
    <p:sldId id="282" r:id="rId16"/>
    <p:sldId id="269" r:id="rId17"/>
    <p:sldId id="270" r:id="rId18"/>
    <p:sldId id="271" r:id="rId19"/>
    <p:sldId id="283" r:id="rId20"/>
    <p:sldId id="284" r:id="rId21"/>
    <p:sldId id="272" r:id="rId22"/>
    <p:sldId id="274" r:id="rId23"/>
    <p:sldId id="275" r:id="rId24"/>
    <p:sldId id="287" r:id="rId25"/>
    <p:sldId id="285" r:id="rId26"/>
    <p:sldId id="286" r:id="rId27"/>
    <p:sldId id="276" r:id="rId28"/>
    <p:sldId id="277" r:id="rId29"/>
    <p:sldId id="278" r:id="rId30"/>
    <p:sldId id="279" r:id="rId31"/>
    <p:sldId id="280" r:id="rId32"/>
    <p:sldId id="303" r:id="rId33"/>
    <p:sldId id="304" r:id="rId34"/>
    <p:sldId id="297" r:id="rId35"/>
    <p:sldId id="305" r:id="rId36"/>
    <p:sldId id="306" r:id="rId37"/>
    <p:sldId id="296" r:id="rId38"/>
    <p:sldId id="292" r:id="rId39"/>
    <p:sldId id="307" r:id="rId40"/>
    <p:sldId id="298" r:id="rId41"/>
    <p:sldId id="308" r:id="rId42"/>
    <p:sldId id="293" r:id="rId43"/>
    <p:sldId id="309" r:id="rId44"/>
    <p:sldId id="294" r:id="rId45"/>
    <p:sldId id="310" r:id="rId46"/>
    <p:sldId id="311" r:id="rId47"/>
    <p:sldId id="312" r:id="rId48"/>
    <p:sldId id="313" r:id="rId49"/>
    <p:sldId id="300" r:id="rId50"/>
    <p:sldId id="314" r:id="rId51"/>
    <p:sldId id="315" r:id="rId52"/>
    <p:sldId id="316" r:id="rId53"/>
    <p:sldId id="317" r:id="rId54"/>
    <p:sldId id="318" r:id="rId55"/>
    <p:sldId id="273" r:id="rId56"/>
    <p:sldId id="319" r:id="rId57"/>
    <p:sldId id="289" r:id="rId58"/>
    <p:sldId id="290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288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291" r:id="rId75"/>
    <p:sldId id="302" r:id="rId7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05" autoAdjust="0"/>
    <p:restoredTop sz="96754" autoAdjust="0"/>
  </p:normalViewPr>
  <p:slideViewPr>
    <p:cSldViewPr snapToGrid="0">
      <p:cViewPr varScale="1">
        <p:scale>
          <a:sx n="62" d="100"/>
          <a:sy n="62" d="100"/>
        </p:scale>
        <p:origin x="84" y="6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6" r:id="rId16"/>
    <p:sldLayoutId id="2147483697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89200"/>
            <a:ext cx="11361600" cy="339371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5000" dirty="0"/>
              <a:t>Nemoci pohybového ústrojí</a:t>
            </a:r>
            <a:br>
              <a:rPr lang="cs-CZ" altLang="cs-CZ" sz="5400" dirty="0"/>
            </a:br>
            <a:br>
              <a:rPr lang="cs-CZ" altLang="cs-CZ" sz="5000" dirty="0">
                <a:latin typeface="Arial" panose="020B0604020202020204" pitchFamily="34" charset="0"/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BAC7072-4DEB-43DC-84C8-75F44AAAC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Rheumatoidní</a:t>
            </a:r>
            <a:r>
              <a:rPr lang="cs-CZ" altLang="cs-CZ" dirty="0"/>
              <a:t> artritida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EFBF6F9-7F14-4681-9F67-8DDD8B25B3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dříve PAP </a:t>
            </a:r>
            <a:r>
              <a:rPr lang="cs-CZ" altLang="cs-CZ" sz="2200" dirty="0"/>
              <a:t>(progresivní </a:t>
            </a:r>
            <a:r>
              <a:rPr lang="cs-CZ" altLang="cs-CZ" sz="2200" dirty="0" err="1"/>
              <a:t>polyartritida</a:t>
            </a:r>
            <a:r>
              <a:rPr lang="cs-CZ" altLang="cs-CZ" sz="2200" dirty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častější u žen</a:t>
            </a:r>
            <a:r>
              <a:rPr lang="cs-CZ" altLang="cs-CZ" sz="2200" dirty="0"/>
              <a:t>, začátek 4.-5. </a:t>
            </a:r>
            <a:r>
              <a:rPr lang="cs-CZ" altLang="cs-CZ" sz="2200" dirty="0" err="1"/>
              <a:t>Decenium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autoagresivní charakter </a:t>
            </a:r>
            <a:r>
              <a:rPr lang="cs-CZ" altLang="cs-CZ" sz="2200" b="1" dirty="0"/>
              <a:t>- </a:t>
            </a:r>
            <a:r>
              <a:rPr lang="cs-CZ" altLang="cs-CZ" sz="2200" dirty="0"/>
              <a:t>nadměrná imunitní reakce - tvorba PL proti vlastním </a:t>
            </a:r>
            <a:r>
              <a:rPr lang="cs-CZ" altLang="cs-CZ" sz="2200" dirty="0" err="1"/>
              <a:t>Ig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imunokomplexy</a:t>
            </a:r>
            <a:r>
              <a:rPr lang="cs-CZ" altLang="cs-CZ" sz="2200" dirty="0"/>
              <a:t> se usazují v kapilárách - systémové projevy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 kloubu </a:t>
            </a:r>
            <a:r>
              <a:rPr lang="cs-CZ" altLang="cs-CZ" sz="2200" dirty="0"/>
              <a:t>- z pouzdra vyrůstá granulační tkáň - </a:t>
            </a:r>
            <a:r>
              <a:rPr lang="cs-CZ" altLang="cs-CZ" sz="2200" b="1" i="1" dirty="0" err="1">
                <a:solidFill>
                  <a:schemeClr val="tx2"/>
                </a:solidFill>
              </a:rPr>
              <a:t>pannus</a:t>
            </a:r>
            <a:r>
              <a:rPr lang="cs-CZ" altLang="cs-CZ" sz="2200" dirty="0"/>
              <a:t>, destruuje chrupavku - vazivová přeměna až ankylóza kloubu</a:t>
            </a:r>
            <a:endParaRPr lang="cs-CZ" altLang="cs-CZ" sz="22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997C65-A326-4CB7-84CD-B2EA13DA2F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9FB8DD-AF40-4244-8909-4CE844CE2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6C6A3A6-B379-4B4C-8729-C7440364D4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Celkové příznaky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239ECAF-93FB-4AB0-B828-F4A7668312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únavnost, nevýkonnost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nechutenství, úbytek  hmotnosti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subfebrilie</a:t>
            </a:r>
            <a:r>
              <a:rPr lang="cs-CZ" altLang="cs-CZ" sz="2200" b="1" dirty="0">
                <a:solidFill>
                  <a:schemeClr val="tx2"/>
                </a:solidFill>
              </a:rPr>
              <a:t> až horečka v odpoledních hodinách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depresivní ladění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reakce na změny počasí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B2D57D-BDEA-406F-B42E-EFF77FEC07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0A933E-5037-4E31-B3C7-3F169937B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E71C7DC-2776-4723-8BE6-AF6AB9B696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Kloubní příznaky 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828C362-8503-4EBE-8BD6-0985553FCB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ranní ztuhlost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bolesti drobných kloubů </a:t>
            </a:r>
            <a:r>
              <a:rPr lang="cs-CZ" altLang="cs-CZ" sz="2200" b="1" dirty="0"/>
              <a:t>(</a:t>
            </a:r>
            <a:r>
              <a:rPr lang="cs-CZ" altLang="cs-CZ" sz="2200" dirty="0"/>
              <a:t>MCF, proximální IF, </a:t>
            </a:r>
            <a:r>
              <a:rPr lang="cs-CZ" altLang="cs-CZ" sz="2200" dirty="0" err="1"/>
              <a:t>radiokarpální</a:t>
            </a:r>
            <a:r>
              <a:rPr lang="cs-CZ" altLang="cs-CZ" sz="2200" dirty="0"/>
              <a:t>, kolenní loketní, hlezna, MTF nohou)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těstovité zduření kloubů, zrůžovění, vyšší teplota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postihuje symetricky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chlad zhoršuje, teplo zlepšuje</a:t>
            </a:r>
          </a:p>
          <a:p>
            <a:pPr eaLnBrk="1" hangingPunct="1"/>
            <a:endParaRPr lang="cs-CZ" alt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3EDD0-B0EE-4987-A725-2017C52328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7924F2-0DC8-44F8-848A-D9F53970B2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0683A50-B327-43AA-A50B-CD97961E1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Kloubní příznaky II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2267114-ADD5-4099-AE3F-1F035BDF90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vývoj svalových atrofií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vývoj deformit </a:t>
            </a:r>
            <a:r>
              <a:rPr lang="cs-CZ" altLang="cs-CZ" sz="2200" dirty="0"/>
              <a:t>(ulnární deviace, flexní kontraktury, subluxace IF kloubů)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vývoj ankylóz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vývoj revmatických uzlů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A3B6B6-32D4-46A4-A740-C3FC40C173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D7B532-DDEE-4F2F-AE54-5073632A76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ject 4">
            <a:extLst>
              <a:ext uri="{FF2B5EF4-FFF2-40B4-BE49-F238E27FC236}">
                <a16:creationId xmlns:a16="http://schemas.microsoft.com/office/drawing/2014/main" id="{EC16AEF2-69F2-444D-932B-7070D2EC6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83431"/>
            <a:ext cx="7272338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B95335-3A61-4989-8441-1C464B692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60FA04-3EB9-4CF3-B919-B269C093A7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ject 4">
            <a:extLst>
              <a:ext uri="{FF2B5EF4-FFF2-40B4-BE49-F238E27FC236}">
                <a16:creationId xmlns:a16="http://schemas.microsoft.com/office/drawing/2014/main" id="{56FF87DC-A7EE-421D-B581-028D1105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78000"/>
            <a:ext cx="4134990" cy="581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F38A1C-F31F-4C9A-898B-5931DBC6A0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8EF25F-365B-44C8-B5EE-CEA5EE8E5E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A924A82-78FF-4186-8788-716802773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Další příznaky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E926E31-75FC-4A90-8420-587B90E700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rýhování na nehtech - </a:t>
            </a:r>
            <a:r>
              <a:rPr lang="cs-CZ" altLang="cs-CZ" sz="2200" b="1" dirty="0" err="1">
                <a:solidFill>
                  <a:schemeClr val="tx2"/>
                </a:solidFill>
              </a:rPr>
              <a:t>cerra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 err="1">
                <a:solidFill>
                  <a:schemeClr val="tx2"/>
                </a:solidFill>
              </a:rPr>
              <a:t>guttans</a:t>
            </a:r>
            <a:endParaRPr lang="cs-CZ" altLang="cs-CZ" sz="2200" b="1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lymfadenopatie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snížení pH žaludku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postižení srdce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fibrózní procesy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amyloidóza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chronická pyelonefritida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5D3675-89D6-4965-BA6B-5CE28FE607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C901E0-9A70-4195-8182-78091B3AFF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AFA670A-389A-4566-9689-B83BF63BB5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RTG a laboratorní nález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DE1DCF0-AF64-41C8-8C9C-7C6C1E0C11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juxtaartikulární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 err="1">
                <a:solidFill>
                  <a:schemeClr val="tx2"/>
                </a:solidFill>
              </a:rPr>
              <a:t>poróza</a:t>
            </a:r>
            <a:r>
              <a:rPr lang="cs-CZ" altLang="cs-CZ" sz="2200" b="1" dirty="0">
                <a:solidFill>
                  <a:schemeClr val="tx2"/>
                </a:solidFill>
              </a:rPr>
              <a:t>, </a:t>
            </a:r>
            <a:r>
              <a:rPr lang="cs-CZ" altLang="cs-CZ" sz="2200" b="1" dirty="0" err="1">
                <a:solidFill>
                  <a:schemeClr val="tx2"/>
                </a:solidFill>
              </a:rPr>
              <a:t>usurace</a:t>
            </a:r>
            <a:r>
              <a:rPr lang="cs-CZ" altLang="cs-CZ" sz="2200" b="1" dirty="0">
                <a:solidFill>
                  <a:schemeClr val="tx2"/>
                </a:solidFill>
              </a:rPr>
              <a:t> kloubních ploch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zužování až vymizení kloubních štěrbin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ankylóza kloubu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laboratorně </a:t>
            </a:r>
            <a:r>
              <a:rPr lang="cs-CZ" altLang="cs-CZ" sz="2200" b="1" dirty="0"/>
              <a:t>- </a:t>
            </a:r>
            <a:r>
              <a:rPr lang="cs-CZ" altLang="cs-CZ" sz="2200" dirty="0"/>
              <a:t>FW, CRP, PL proti </a:t>
            </a:r>
            <a:r>
              <a:rPr lang="cs-CZ" altLang="cs-CZ" sz="2200" dirty="0" err="1"/>
              <a:t>IgG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rheumatoidní</a:t>
            </a:r>
            <a:r>
              <a:rPr lang="cs-CZ" altLang="cs-CZ" sz="2200" dirty="0"/>
              <a:t> faktor, anémie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19F8E8-BE29-4DF1-88EF-63FE83C0A8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8A684C-FEB2-406B-B33D-076F819B6C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401AF35-D19E-4B4A-8D4E-EEBD803DB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Staging</a:t>
            </a:r>
            <a:r>
              <a:rPr lang="cs-CZ" altLang="cs-CZ" dirty="0"/>
              <a:t>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4DFBBB7-36CD-4056-972A-F9CC97B03B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časné </a:t>
            </a:r>
            <a:r>
              <a:rPr lang="cs-CZ" altLang="cs-CZ" sz="2200" b="1" dirty="0"/>
              <a:t>- </a:t>
            </a:r>
            <a:r>
              <a:rPr lang="cs-CZ" altLang="cs-CZ" sz="2200" dirty="0"/>
              <a:t>pouze změny v měkkých částech, nejvýše </a:t>
            </a:r>
            <a:r>
              <a:rPr lang="cs-CZ" altLang="cs-CZ" sz="2200" dirty="0" err="1"/>
              <a:t>juxtaartikulární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poróza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mírné</a:t>
            </a:r>
            <a:r>
              <a:rPr lang="cs-CZ" altLang="cs-CZ" sz="2200" b="1" dirty="0"/>
              <a:t> - </a:t>
            </a:r>
            <a:r>
              <a:rPr lang="cs-CZ" altLang="cs-CZ" sz="2200" dirty="0"/>
              <a:t>lehká destrukce ploch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těžké </a:t>
            </a:r>
            <a:r>
              <a:rPr lang="cs-CZ" altLang="cs-CZ" sz="2200" b="1" dirty="0"/>
              <a:t>- </a:t>
            </a:r>
            <a:r>
              <a:rPr lang="cs-CZ" altLang="cs-CZ" sz="2200" dirty="0"/>
              <a:t>destrukce chrupavek, </a:t>
            </a:r>
            <a:r>
              <a:rPr lang="cs-CZ" altLang="cs-CZ" sz="2200" dirty="0" err="1"/>
              <a:t>usurace</a:t>
            </a:r>
            <a:r>
              <a:rPr lang="cs-CZ" altLang="cs-CZ" sz="2200" dirty="0"/>
              <a:t>, deformity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konečné</a:t>
            </a:r>
            <a:r>
              <a:rPr lang="cs-CZ" altLang="cs-CZ" sz="2200" b="1" dirty="0"/>
              <a:t> - </a:t>
            </a:r>
            <a:r>
              <a:rPr lang="cs-CZ" altLang="cs-CZ" sz="2200" dirty="0"/>
              <a:t>ankylózy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funkční	</a:t>
            </a:r>
            <a:r>
              <a:rPr lang="cs-CZ" altLang="cs-CZ" sz="2200" dirty="0"/>
              <a:t>-</a:t>
            </a:r>
            <a:r>
              <a:rPr lang="cs-CZ" altLang="cs-CZ" sz="2200" b="1" dirty="0">
                <a:solidFill>
                  <a:schemeClr val="tx2"/>
                </a:solidFill>
              </a:rPr>
              <a:t>	</a:t>
            </a:r>
            <a:r>
              <a:rPr lang="cs-CZ" altLang="cs-CZ" sz="2200" dirty="0"/>
              <a:t>plná zdatnost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  	-	dostatečná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  	-	omezená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	-	nutnost cizí pomoci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08FD13-79CD-4277-BC7B-1DD48EAF23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18249A-857B-4B79-85CB-3D8C18AA4F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ject 4">
            <a:extLst>
              <a:ext uri="{FF2B5EF4-FFF2-40B4-BE49-F238E27FC236}">
                <a16:creationId xmlns:a16="http://schemas.microsoft.com/office/drawing/2014/main" id="{BA922C69-4587-4B34-A109-A6817DC2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527288"/>
            <a:ext cx="6481763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3A928C-74A5-457A-9E65-8C911DE9D9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387EE1-3EFB-469B-AE64-996F10A4B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4ADD4E3-A8D4-44FE-A334-503CBE6CF9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Nemoci pohybového ústrojí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118168F-9B12-4C07-A5F0-802FF13B8E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zánětlivé</a:t>
            </a:r>
            <a:r>
              <a:rPr lang="cs-CZ" altLang="cs-CZ" sz="2200" b="1" dirty="0"/>
              <a:t> (revmatoidní artritida, </a:t>
            </a:r>
            <a:r>
              <a:rPr lang="cs-CZ" altLang="cs-CZ" sz="2200" b="1" dirty="0" err="1"/>
              <a:t>spondartritidy</a:t>
            </a:r>
            <a:r>
              <a:rPr lang="cs-CZ" altLang="cs-CZ" sz="2200" b="1" dirty="0"/>
              <a:t>, druhotné artritidy, zánětlivá onemocnění </a:t>
            </a:r>
            <a:r>
              <a:rPr lang="cs-CZ" altLang="cs-CZ" sz="2200" b="1"/>
              <a:t>pojiva) </a:t>
            </a:r>
            <a:endParaRPr lang="cs-CZ" altLang="cs-CZ" sz="2200" b="1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metabolické</a:t>
            </a:r>
            <a:r>
              <a:rPr lang="cs-CZ" altLang="cs-CZ" sz="2200" b="1" dirty="0"/>
              <a:t> (dna, </a:t>
            </a:r>
            <a:r>
              <a:rPr lang="cs-CZ" altLang="cs-CZ" sz="2200" b="1" dirty="0" err="1"/>
              <a:t>chondrokalcinóza</a:t>
            </a:r>
            <a:r>
              <a:rPr lang="cs-CZ" altLang="cs-CZ" sz="2200" b="1" dirty="0"/>
              <a:t>, </a:t>
            </a:r>
            <a:r>
              <a:rPr lang="cs-CZ" altLang="cs-CZ" sz="2200" b="1" dirty="0" err="1"/>
              <a:t>ochronóza</a:t>
            </a:r>
            <a:r>
              <a:rPr lang="cs-CZ" altLang="cs-CZ" sz="2200" b="1" dirty="0"/>
              <a:t>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degenerativní </a:t>
            </a:r>
            <a:r>
              <a:rPr lang="cs-CZ" altLang="cs-CZ" sz="2200" b="1" dirty="0"/>
              <a:t>(osteoartrózy, </a:t>
            </a:r>
            <a:r>
              <a:rPr lang="cs-CZ" altLang="cs-CZ" sz="2200" b="1" dirty="0" err="1"/>
              <a:t>spondylartrózy</a:t>
            </a:r>
            <a:r>
              <a:rPr lang="cs-CZ" altLang="cs-CZ" sz="2200" b="1" dirty="0"/>
              <a:t>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 err="1">
                <a:solidFill>
                  <a:schemeClr val="tx2"/>
                </a:solidFill>
              </a:rPr>
              <a:t>mimokloubní</a:t>
            </a:r>
            <a:r>
              <a:rPr lang="cs-CZ" altLang="cs-CZ" sz="2200" b="1" dirty="0">
                <a:solidFill>
                  <a:schemeClr val="tx2"/>
                </a:solidFill>
              </a:rPr>
              <a:t> revmatické syndromy</a:t>
            </a:r>
            <a:r>
              <a:rPr lang="cs-CZ" altLang="cs-CZ" sz="2200" b="1" dirty="0"/>
              <a:t> (</a:t>
            </a:r>
            <a:r>
              <a:rPr lang="cs-CZ" altLang="cs-CZ" sz="2200" b="1" dirty="0" err="1"/>
              <a:t>entezopatie</a:t>
            </a:r>
            <a:r>
              <a:rPr lang="cs-CZ" altLang="cs-CZ" sz="2200" b="1" dirty="0"/>
              <a:t>, bursitidy, tendinitidy, </a:t>
            </a:r>
            <a:r>
              <a:rPr lang="cs-CZ" altLang="cs-CZ" sz="2200" b="1" dirty="0" err="1"/>
              <a:t>periartritidy</a:t>
            </a:r>
            <a:r>
              <a:rPr lang="cs-CZ" altLang="cs-CZ" sz="2200" b="1" dirty="0"/>
              <a:t>, tunelové syndromy)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5015F3-BEF9-4757-9515-148D7D38CD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4C4F9E-6DA3-4983-8083-50C1D9701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ject 4">
            <a:extLst>
              <a:ext uri="{FF2B5EF4-FFF2-40B4-BE49-F238E27FC236}">
                <a16:creationId xmlns:a16="http://schemas.microsoft.com/office/drawing/2014/main" id="{AAF608F5-5B16-4165-BB58-6411F1ACF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447912"/>
            <a:ext cx="6697662" cy="578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C0B4E7-D852-4E64-8C81-3DBBB7EF7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9281D9-50CC-46E2-96A8-CBD456079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5B100BE-B963-4C57-AFA7-A4BC86008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Léčba revmatoidní artritidy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5228E12-0210-4C07-9E8B-01AC0522B4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režim</a:t>
            </a:r>
            <a:r>
              <a:rPr lang="cs-CZ" altLang="cs-CZ" sz="2200" b="1" dirty="0"/>
              <a:t> - </a:t>
            </a:r>
            <a:r>
              <a:rPr lang="cs-CZ" altLang="cs-CZ" sz="2200" dirty="0"/>
              <a:t>rehabilitace, neprochlazovat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medikamenty 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protizánětlivé, analgetika - ASA, NSAID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dlouhodobě působící - antimalarika, soli zlata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steroidy - pulzní, </a:t>
            </a:r>
            <a:r>
              <a:rPr lang="cs-CZ" altLang="cs-CZ" sz="2200" dirty="0" err="1"/>
              <a:t>imunosupresiva</a:t>
            </a:r>
            <a:endParaRPr lang="cs-CZ" altLang="cs-CZ" sz="2200" dirty="0"/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 err="1"/>
              <a:t>chondroprotektiva</a:t>
            </a:r>
            <a:r>
              <a:rPr lang="cs-CZ" altLang="cs-CZ" sz="2200" dirty="0"/>
              <a:t> (</a:t>
            </a:r>
            <a:r>
              <a:rPr lang="cs-CZ" altLang="cs-CZ" sz="2200" dirty="0" err="1"/>
              <a:t>chondrosulfát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glukosaminsulfát</a:t>
            </a:r>
            <a:r>
              <a:rPr lang="cs-CZ" altLang="cs-CZ" sz="2200" dirty="0"/>
              <a:t>)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 err="1"/>
              <a:t>salazosulfapyridin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další postupy </a:t>
            </a:r>
            <a:r>
              <a:rPr lang="cs-CZ" altLang="cs-CZ" sz="2200" b="1" dirty="0"/>
              <a:t>- </a:t>
            </a:r>
            <a:r>
              <a:rPr lang="cs-CZ" altLang="cs-CZ" sz="2200" dirty="0" err="1"/>
              <a:t>synovektomie</a:t>
            </a:r>
            <a:r>
              <a:rPr lang="cs-CZ" altLang="cs-CZ" sz="2200" dirty="0"/>
              <a:t> – chirurgická / izotopová, kloubní náhrady</a:t>
            </a:r>
          </a:p>
          <a:p>
            <a:pPr eaLnBrk="1" hangingPunct="1"/>
            <a:endParaRPr lang="cs-CZ" alt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B26498-C579-4D20-A816-BD528DCA98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A9EA13-2CE0-41B6-B888-035DE1A01F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04FFCCB-CAB3-427B-8516-142914875B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999" y="720000"/>
            <a:ext cx="11288581" cy="4515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500" dirty="0" err="1"/>
              <a:t>Spondartritidy</a:t>
            </a:r>
            <a:r>
              <a:rPr lang="cs-CZ" altLang="cs-CZ" sz="3500" dirty="0"/>
              <a:t> - </a:t>
            </a:r>
            <a:r>
              <a:rPr lang="cs-CZ" altLang="cs-CZ" sz="3500" dirty="0" err="1"/>
              <a:t>ankylózující</a:t>
            </a:r>
            <a:r>
              <a:rPr lang="cs-CZ" altLang="cs-CZ" sz="3500" dirty="0"/>
              <a:t> - </a:t>
            </a:r>
            <a:r>
              <a:rPr lang="cs-CZ" altLang="cs-CZ" sz="3500" dirty="0" err="1"/>
              <a:t>Bechtěrevova</a:t>
            </a:r>
            <a:r>
              <a:rPr lang="cs-CZ" altLang="cs-CZ" sz="3500" dirty="0"/>
              <a:t> choroba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C2FF6B2-779A-4EA2-BA93-D200A220B6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systémové onemocnění pojiva </a:t>
            </a:r>
            <a:r>
              <a:rPr lang="cs-CZ" altLang="cs-CZ" sz="2200" dirty="0"/>
              <a:t>- začíná na SI kloubech, šíří se proximálně po páteři, později i na velké klouby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prodromy - bolesti pat, </a:t>
            </a:r>
            <a:r>
              <a:rPr lang="cs-CZ" altLang="cs-CZ" sz="2200" dirty="0" err="1"/>
              <a:t>iridocyklitida</a:t>
            </a:r>
            <a:r>
              <a:rPr lang="cs-CZ" altLang="cs-CZ" sz="2200" dirty="0"/>
              <a:t> - předchází i o několik let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 - počátek - bolesti SI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 - při předklonu </a:t>
            </a:r>
            <a:r>
              <a:rPr lang="cs-CZ" altLang="cs-CZ" sz="2200" dirty="0" err="1"/>
              <a:t>dvojhrb</a:t>
            </a:r>
            <a:r>
              <a:rPr lang="cs-CZ" altLang="cs-CZ" sz="2200" dirty="0"/>
              <a:t>, nevyplní se </a:t>
            </a:r>
            <a:r>
              <a:rPr lang="cs-CZ" altLang="cs-CZ" sz="2200" dirty="0" err="1"/>
              <a:t>sulcus</a:t>
            </a:r>
            <a:r>
              <a:rPr lang="cs-CZ" altLang="cs-CZ" sz="2200" dirty="0"/>
              <a:t> dorsalis, otáčení celým trupem</a:t>
            </a:r>
            <a:endParaRPr lang="cs-CZ" altLang="cs-CZ" sz="22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F4A533-A484-4081-B6B6-078FC30102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E0CAF6-A456-424A-B196-F28D46D41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D152F8E-8A6A-44A8-9209-AF3E16EAF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Laboratorní vyšetření a léčba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1691A8B-C85F-4C17-815E-011012E97A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zvýšení</a:t>
            </a:r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FW, CRP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pozitivita HLA B 27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RTG - rozšíření až zánik SI, </a:t>
            </a:r>
            <a:r>
              <a:rPr lang="cs-CZ" altLang="cs-CZ" sz="2200" b="1" dirty="0" err="1">
                <a:solidFill>
                  <a:schemeClr val="tx2"/>
                </a:solidFill>
              </a:rPr>
              <a:t>syndesmofyty</a:t>
            </a:r>
            <a:r>
              <a:rPr lang="cs-CZ" altLang="cs-CZ" sz="2200" b="1" dirty="0">
                <a:solidFill>
                  <a:schemeClr val="tx2"/>
                </a:solidFill>
              </a:rPr>
              <a:t> na páteři</a:t>
            </a:r>
            <a:r>
              <a:rPr lang="cs-CZ" altLang="cs-CZ" sz="2200" b="1" dirty="0"/>
              <a:t>, </a:t>
            </a:r>
            <a:r>
              <a:rPr lang="cs-CZ" altLang="cs-CZ" sz="2200" dirty="0"/>
              <a:t>později kalcifikované - bambusová tyč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 - rehabilitace, NSAID, udržování rovnováhy střevní flóry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A61265-EB73-481B-8EED-5BA746C26C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D96956-3DC3-4AAF-AAF1-406C91D33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52A00AF-8CAD-4C57-86A6-317151939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9" y="720000"/>
            <a:ext cx="4913777" cy="3204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1" name="Obrázek 4">
            <a:extLst>
              <a:ext uri="{FF2B5EF4-FFF2-40B4-BE49-F238E27FC236}">
                <a16:creationId xmlns:a16="http://schemas.microsoft.com/office/drawing/2014/main" id="{89601ED1-BCBE-49D5-BE5C-EF9498168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638" y="1744347"/>
            <a:ext cx="4116149" cy="397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761749-7C6B-4690-86DE-2042D19FE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4BC4512-3DC4-4178-8394-2F47181A6B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4">
            <a:extLst>
              <a:ext uri="{FF2B5EF4-FFF2-40B4-BE49-F238E27FC236}">
                <a16:creationId xmlns:a16="http://schemas.microsoft.com/office/drawing/2014/main" id="{C937D6F9-15D0-408E-9C32-FAADA4126A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127738"/>
              </p:ext>
            </p:extLst>
          </p:nvPr>
        </p:nvGraphicFramePr>
        <p:xfrm>
          <a:off x="720000" y="393937"/>
          <a:ext cx="6967537" cy="583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Fotografie" r:id="rId3" imgW="7744906" imgH="6485714" progId="MSPhotoEd.3">
                  <p:embed/>
                </p:oleObj>
              </mc:Choice>
              <mc:Fallback>
                <p:oleObj name="Fotografie" r:id="rId3" imgW="7744906" imgH="6485714" progId="MSPhotoEd.3">
                  <p:embed/>
                  <p:pic>
                    <p:nvPicPr>
                      <p:cNvPr id="28674" name="Object 4">
                        <a:extLst>
                          <a:ext uri="{FF2B5EF4-FFF2-40B4-BE49-F238E27FC236}">
                            <a16:creationId xmlns:a16="http://schemas.microsoft.com/office/drawing/2014/main" id="{C937D6F9-15D0-408E-9C32-FAADA4126A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393937"/>
                        <a:ext cx="6967537" cy="583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80EB968-3677-4951-948B-70F8959B2A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CBB30C-7782-42D7-9DF3-0EE75B251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>
            <a:extLst>
              <a:ext uri="{FF2B5EF4-FFF2-40B4-BE49-F238E27FC236}">
                <a16:creationId xmlns:a16="http://schemas.microsoft.com/office/drawing/2014/main" id="{93DA3AA2-AB03-4340-93E8-AEF04F2EC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197986"/>
              </p:ext>
            </p:extLst>
          </p:nvPr>
        </p:nvGraphicFramePr>
        <p:xfrm>
          <a:off x="720000" y="139938"/>
          <a:ext cx="6335713" cy="608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Fotografie" r:id="rId3" imgW="7780952" imgH="7478169" progId="MSPhotoEd.3">
                  <p:embed/>
                </p:oleObj>
              </mc:Choice>
              <mc:Fallback>
                <p:oleObj name="Fotografie" r:id="rId3" imgW="7780952" imgH="7478169" progId="MSPhotoEd.3">
                  <p:embed/>
                  <p:pic>
                    <p:nvPicPr>
                      <p:cNvPr id="29698" name="Object 4">
                        <a:extLst>
                          <a:ext uri="{FF2B5EF4-FFF2-40B4-BE49-F238E27FC236}">
                            <a16:creationId xmlns:a16="http://schemas.microsoft.com/office/drawing/2014/main" id="{93DA3AA2-AB03-4340-93E8-AEF04F2ECF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39938"/>
                        <a:ext cx="6335713" cy="608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50DCEA-3000-41EB-9526-705C614C8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15457D-9E21-4CCF-B45A-2445D17095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2D20B1B-FA0E-4907-8CF4-D4C8D38E8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Další artritidy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1282031-DBA1-4428-9756-F277303EA2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psoriatická</a:t>
            </a:r>
            <a:r>
              <a:rPr lang="cs-CZ" altLang="cs-CZ" sz="2200" b="1" dirty="0"/>
              <a:t> -  </a:t>
            </a:r>
            <a:r>
              <a:rPr lang="cs-CZ" altLang="cs-CZ" sz="2200" dirty="0"/>
              <a:t>není symetrická, rozrušuje epifýzy, teleskopické prsty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Reiterův syndrom </a:t>
            </a:r>
            <a:r>
              <a:rPr lang="cs-CZ" altLang="cs-CZ" sz="2200" b="1" dirty="0"/>
              <a:t>- </a:t>
            </a:r>
            <a:r>
              <a:rPr lang="cs-CZ" altLang="cs-CZ" sz="2200" dirty="0"/>
              <a:t>uretritida, uveitida, artritida (sekundárně při STD - GO)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enterokolitické</a:t>
            </a:r>
            <a:r>
              <a:rPr lang="cs-CZ" altLang="cs-CZ" sz="2200" b="1" dirty="0">
                <a:solidFill>
                  <a:schemeClr val="tx2"/>
                </a:solidFill>
              </a:rPr>
              <a:t> artritidy </a:t>
            </a:r>
            <a:r>
              <a:rPr lang="cs-CZ" altLang="cs-CZ" sz="2200" b="1" dirty="0"/>
              <a:t>- </a:t>
            </a:r>
            <a:r>
              <a:rPr lang="cs-CZ" altLang="cs-CZ" sz="2200" dirty="0"/>
              <a:t>doprovázejí Crohnovu nemoc a ulcerózní kolitidu - zlepší se po obnově střevní mikroflóry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901FDB-BD76-49E0-ADC7-67D64FF5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3DE09D-FB33-4CB7-A8F5-58EAD6D5F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5EFA3E-C61C-4356-BCB3-B6935B93A9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Sekundární artritidy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3BB5865-9591-447D-92D5-D205725C5C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infekční přímé </a:t>
            </a:r>
            <a:endParaRPr lang="cs-CZ" altLang="cs-CZ" sz="2200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infekční nepřímé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toxické a alergické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provázející jiné choroby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hemofilie, endokrinní, plicní, neurologické</a:t>
            </a:r>
            <a:endParaRPr lang="cs-CZ" altLang="cs-CZ" sz="22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traumatické a z fyzikálních příčin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1F3DCD-0473-4955-A014-BDE12F0FDD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E187B7-74CA-4228-86BB-796F8370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7F549C9-6EAB-406D-A152-A7BA5BD98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Infekční přímé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73778F8-7A8D-4DFA-84F0-BF81D2B593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přítomnost infekce v kloubu </a:t>
            </a:r>
            <a:r>
              <a:rPr lang="cs-CZ" altLang="cs-CZ" sz="2200" dirty="0"/>
              <a:t>- zavlečení infekce při invazivních zákrocích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200" dirty="0"/>
              <a:t>vždy nutné chirurgické ošetření, výplachy ATB, rehabilitace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200" dirty="0"/>
              <a:t>chronické záněty vedou ke ztrátě funkce</a:t>
            </a:r>
          </a:p>
          <a:p>
            <a:pPr marL="324000" lvl="1" indent="0" eaLnBrk="1" hangingPunct="1">
              <a:buNone/>
              <a:defRPr/>
            </a:pP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 err="1">
                <a:solidFill>
                  <a:schemeClr val="tx2"/>
                </a:solidFill>
              </a:rPr>
              <a:t>Lymeská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 err="1">
                <a:solidFill>
                  <a:schemeClr val="tx2"/>
                </a:solidFill>
              </a:rPr>
              <a:t>borrelióza</a:t>
            </a:r>
            <a:endParaRPr lang="cs-CZ" altLang="cs-CZ" sz="2200" b="1" dirty="0">
              <a:solidFill>
                <a:schemeClr val="tx2"/>
              </a:solidFill>
            </a:endParaRPr>
          </a:p>
          <a:p>
            <a:pPr marL="0" indent="0">
              <a:buClr>
                <a:schemeClr val="accent2"/>
              </a:buClr>
              <a:buNone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	1. </a:t>
            </a:r>
            <a:r>
              <a:rPr lang="cs-CZ" altLang="cs-CZ" sz="2200" b="1" dirty="0" err="1">
                <a:solidFill>
                  <a:schemeClr val="tx2"/>
                </a:solidFill>
              </a:rPr>
              <a:t>erytema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 err="1">
                <a:solidFill>
                  <a:schemeClr val="tx2"/>
                </a:solidFill>
              </a:rPr>
              <a:t>migrans</a:t>
            </a:r>
            <a:endParaRPr lang="cs-CZ" altLang="cs-CZ" sz="2200" b="1" dirty="0">
              <a:solidFill>
                <a:schemeClr val="tx2"/>
              </a:solidFill>
            </a:endParaRPr>
          </a:p>
          <a:p>
            <a:pPr marL="0" indent="0">
              <a:buClr>
                <a:schemeClr val="accent2"/>
              </a:buClr>
              <a:buNone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 	2. meningeální a kardiální příznaky</a:t>
            </a:r>
          </a:p>
          <a:p>
            <a:pPr marL="0" indent="0">
              <a:buClr>
                <a:schemeClr val="accent2"/>
              </a:buClr>
              <a:buNone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	3. migrující </a:t>
            </a:r>
            <a:r>
              <a:rPr lang="cs-CZ" altLang="cs-CZ" sz="2200" b="1" dirty="0" err="1">
                <a:solidFill>
                  <a:schemeClr val="tx2"/>
                </a:solidFill>
              </a:rPr>
              <a:t>polyartritida</a:t>
            </a:r>
            <a:endParaRPr lang="cs-CZ" altLang="cs-CZ" sz="2200" b="1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2C11BA-50F3-4E06-90F2-5355FBB845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2E569F-2158-4C1E-B28E-BDDFE44D5F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E6AB2D9-298C-4B92-A737-7EAC38D04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Vyšetřovací metody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579020D-EE2D-473B-A284-56F1600508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solidFill>
                  <a:schemeClr val="tx2"/>
                </a:solidFill>
              </a:rPr>
              <a:t>anamnéza</a:t>
            </a:r>
            <a:r>
              <a:rPr lang="cs-CZ" altLang="cs-CZ" sz="3200" b="1" dirty="0"/>
              <a:t> </a:t>
            </a:r>
            <a:r>
              <a:rPr lang="cs-CZ" altLang="cs-CZ" sz="3200" dirty="0"/>
              <a:t>(rodinné postižení, sklon k infekcím, psoriáza, konjunktivitidy, iritidy, nemoci ledvin, průjmy, pohlavní choroby, chronické záněty)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solidFill>
                  <a:schemeClr val="tx2"/>
                </a:solidFill>
              </a:rPr>
              <a:t>charakter bolestí </a:t>
            </a:r>
            <a:r>
              <a:rPr lang="cs-CZ" altLang="cs-CZ" sz="3200" dirty="0"/>
              <a:t>(trvale, občas, vazba na denní dobu, chlad a teplo, námahu, slunění, lokalizace a šíření)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solidFill>
                  <a:schemeClr val="tx2"/>
                </a:solidFill>
              </a:rPr>
              <a:t>lokální nález </a:t>
            </a:r>
            <a:r>
              <a:rPr lang="cs-CZ" altLang="cs-CZ" sz="3200" b="1" dirty="0"/>
              <a:t>- </a:t>
            </a:r>
            <a:r>
              <a:rPr lang="cs-CZ" altLang="cs-CZ" sz="3200" dirty="0"/>
              <a:t>tvar kloubu:		</a:t>
            </a:r>
            <a:r>
              <a:rPr lang="cs-CZ" altLang="cs-CZ" sz="2600" dirty="0"/>
              <a:t>- normální - ušlechtilý </a:t>
            </a:r>
          </a:p>
          <a:p>
            <a:pPr lvl="7" fontAlgn="auto">
              <a:lnSpc>
                <a:spcPct val="10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sz="2600" dirty="0"/>
              <a:t>                    	- zduření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sz="2600" dirty="0"/>
              <a:t>                                           			- deformace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sz="2600" dirty="0"/>
              <a:t>                                                          		- deformity - </a:t>
            </a:r>
            <a:r>
              <a:rPr lang="cs-CZ" altLang="cs-CZ" sz="1900" dirty="0"/>
              <a:t>deviace, </a:t>
            </a:r>
            <a:r>
              <a:rPr lang="cs-CZ" altLang="cs-CZ" sz="1900" dirty="0" err="1"/>
              <a:t>desaxace</a:t>
            </a:r>
            <a:r>
              <a:rPr lang="cs-CZ" altLang="cs-CZ" sz="1900" dirty="0"/>
              <a:t>, subluxace, luxace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100" dirty="0"/>
              <a:t>                                                                </a:t>
            </a:r>
            <a:endParaRPr lang="cs-CZ" altLang="cs-CZ" sz="21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CC331B-09B3-4262-80A7-BB3B0F3787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D82FEE-49BF-405B-82E0-0B10D55BA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5124" name="Obrázek 1">
            <a:extLst>
              <a:ext uri="{FF2B5EF4-FFF2-40B4-BE49-F238E27FC236}">
                <a16:creationId xmlns:a16="http://schemas.microsoft.com/office/drawing/2014/main" id="{D2E7A881-01DF-4CF7-AFE9-7AA9220A3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4215047"/>
            <a:ext cx="5465022" cy="170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E868FC7-0147-4048-A775-A52E37D55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Infekční nepřímé I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4353614-07F6-47B1-B3B1-A85C8554A0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b="1" dirty="0">
                <a:solidFill>
                  <a:schemeClr val="tx2"/>
                </a:solidFill>
              </a:rPr>
              <a:t>revmatická horečka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poststreptokoková</a:t>
            </a:r>
            <a:r>
              <a:rPr lang="cs-CZ" altLang="cs-CZ" sz="2200" dirty="0"/>
              <a:t> nákaza - beta-</a:t>
            </a:r>
            <a:r>
              <a:rPr lang="cs-CZ" altLang="cs-CZ" sz="2200" dirty="0" err="1"/>
              <a:t>hemolyt</a:t>
            </a:r>
            <a:r>
              <a:rPr lang="cs-CZ" altLang="cs-CZ" sz="2200" dirty="0"/>
              <a:t> streptokok </a:t>
            </a:r>
            <a:r>
              <a:rPr lang="cs-CZ" altLang="cs-CZ" sz="2200" dirty="0" err="1"/>
              <a:t>sk</a:t>
            </a:r>
            <a:r>
              <a:rPr lang="cs-CZ" altLang="cs-CZ" sz="2200" dirty="0"/>
              <a:t>. 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Aschofovy</a:t>
            </a:r>
            <a:r>
              <a:rPr lang="cs-CZ" altLang="cs-CZ" sz="2200" dirty="0"/>
              <a:t> uzlíky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„klouby líže, do srdce se zakusuje“ - Mi stenóza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pankarditida</a:t>
            </a:r>
            <a:r>
              <a:rPr lang="cs-CZ" altLang="cs-CZ" sz="2200" dirty="0"/>
              <a:t>  - AVB, denivelace ST-T, poruchy rytmu, únavnost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erytema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marginatum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neurologické příznaky - chorea minor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90582E-CD51-4E06-B507-D1FFE173D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9A6C7E-558D-4BF8-B20F-211B5E2DE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8CDED6A-DC3F-464C-A1F2-78B580E83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Infekční nepřímé II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0B85E4D-64AB-4EB8-B32D-D6423134C6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diagnostika - FW, ASLO, CRP, </a:t>
            </a:r>
            <a:r>
              <a:rPr lang="cs-CZ" altLang="cs-CZ" sz="2200" b="1" dirty="0" err="1">
                <a:solidFill>
                  <a:schemeClr val="tx2"/>
                </a:solidFill>
              </a:rPr>
              <a:t>betahemolytický</a:t>
            </a:r>
            <a:r>
              <a:rPr lang="cs-CZ" altLang="cs-CZ" sz="2200" b="1" dirty="0">
                <a:solidFill>
                  <a:schemeClr val="tx2"/>
                </a:solidFill>
              </a:rPr>
              <a:t> streptokok - kultivace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léčba revmatické horečky - ASA, NSAID, ATB, dlouhodobé sledování, profylaxe endokarditidy</a:t>
            </a:r>
          </a:p>
          <a:p>
            <a:pPr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  <a:p>
            <a:pPr eaLnBrk="1" hangingPunct="1"/>
            <a:r>
              <a:rPr lang="cs-CZ" altLang="cs-CZ" sz="2200" b="1" dirty="0">
                <a:solidFill>
                  <a:schemeClr val="tx2"/>
                </a:solidFill>
              </a:rPr>
              <a:t>reaktivní artritidy </a:t>
            </a:r>
            <a:r>
              <a:rPr lang="cs-CZ" altLang="cs-CZ" sz="2200" b="1" i="1" dirty="0">
                <a:solidFill>
                  <a:schemeClr val="tx2"/>
                </a:solidFill>
              </a:rPr>
              <a:t>- </a:t>
            </a:r>
            <a:r>
              <a:rPr lang="cs-CZ" altLang="cs-CZ" sz="2200" b="1" dirty="0" err="1">
                <a:solidFill>
                  <a:schemeClr val="tx2"/>
                </a:solidFill>
              </a:rPr>
              <a:t>parainfekční</a:t>
            </a:r>
            <a:r>
              <a:rPr lang="cs-CZ" altLang="cs-CZ" sz="2200" b="1" dirty="0">
                <a:solidFill>
                  <a:schemeClr val="tx2"/>
                </a:solidFill>
              </a:rPr>
              <a:t>, </a:t>
            </a:r>
            <a:r>
              <a:rPr lang="cs-CZ" altLang="cs-CZ" sz="2200" b="1" dirty="0" err="1">
                <a:solidFill>
                  <a:schemeClr val="tx2"/>
                </a:solidFill>
              </a:rPr>
              <a:t>postinfekční</a:t>
            </a:r>
            <a:r>
              <a:rPr lang="cs-CZ" altLang="cs-CZ" sz="2200" b="1" dirty="0">
                <a:solidFill>
                  <a:schemeClr val="tx2"/>
                </a:solidFill>
              </a:rPr>
              <a:t> (viry i bakterie)</a:t>
            </a:r>
          </a:p>
        </p:txBody>
      </p:sp>
      <p:pic>
        <p:nvPicPr>
          <p:cNvPr id="34820" name="Obrázek 1">
            <a:extLst>
              <a:ext uri="{FF2B5EF4-FFF2-40B4-BE49-F238E27FC236}">
                <a16:creationId xmlns:a16="http://schemas.microsoft.com/office/drawing/2014/main" id="{216CD8A7-18C6-43EF-BEEB-5BA1C5286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099" y="2756730"/>
            <a:ext cx="4160904" cy="234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C8E203-9967-4487-962A-3DF69FB26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015D8C-B32A-4B2F-9190-E5C834BE10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89200"/>
            <a:ext cx="11361600" cy="339371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5000" dirty="0"/>
              <a:t>Zánětlivá onemocnění pojiva</a:t>
            </a:r>
            <a:br>
              <a:rPr lang="cs-CZ" altLang="cs-CZ" sz="5400" dirty="0"/>
            </a:br>
            <a:br>
              <a:rPr lang="cs-CZ" altLang="cs-CZ" sz="5000" dirty="0">
                <a:latin typeface="Arial" panose="020B0604020202020204" pitchFamily="34" charset="0"/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67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B211FF-591D-4D6A-A0A9-FC6BB3F255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8F7D02-A86D-48B7-B8AB-A232FE4C6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48EDDBD-323D-41B9-A4B0-92BB54B81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Autoimunitní choroby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31156CA-6D47-45E0-B23A-38B4E5D3A4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přítomnost orgánově specifických PL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thyreogastrická</a:t>
            </a:r>
            <a:r>
              <a:rPr lang="cs-CZ" altLang="cs-CZ" sz="2200" dirty="0"/>
              <a:t> skupina – </a:t>
            </a:r>
            <a:r>
              <a:rPr lang="cs-CZ" altLang="cs-CZ" sz="2200" dirty="0" err="1"/>
              <a:t>Hashimotova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thyreoiditida</a:t>
            </a:r>
            <a:r>
              <a:rPr lang="cs-CZ" altLang="cs-CZ" sz="2200" dirty="0"/>
              <a:t>, perniciózní anémie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přítomnost orgánově nespecifických PL</a:t>
            </a:r>
            <a:r>
              <a:rPr lang="cs-CZ" altLang="cs-CZ" sz="2200" dirty="0"/>
              <a:t> – systémová onemocnění pojiva – kolagenózy, generalizovaná </a:t>
            </a:r>
            <a:r>
              <a:rPr lang="cs-CZ" altLang="cs-CZ" sz="2200" dirty="0" err="1"/>
              <a:t>imunokomplexova</a:t>
            </a:r>
            <a:r>
              <a:rPr lang="cs-CZ" altLang="cs-CZ" sz="2200" dirty="0"/>
              <a:t> vaskulitida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společné rysy:</a:t>
            </a:r>
          </a:p>
          <a:p>
            <a:pPr>
              <a:buFontTx/>
              <a:buChar char="-"/>
            </a:pPr>
            <a:r>
              <a:rPr lang="cs-CZ" altLang="cs-CZ" sz="2200" dirty="0"/>
              <a:t>antigenem je vlastní jádro    </a:t>
            </a:r>
          </a:p>
          <a:p>
            <a:pPr>
              <a:buFontTx/>
              <a:buChar char="-"/>
            </a:pPr>
            <a:r>
              <a:rPr lang="cs-CZ" altLang="cs-CZ" sz="2200" dirty="0"/>
              <a:t>autoagresivní působení PL, T a K </a:t>
            </a:r>
            <a:r>
              <a:rPr lang="cs-CZ" altLang="cs-CZ" sz="2200" dirty="0" err="1"/>
              <a:t>ly</a:t>
            </a:r>
            <a:endParaRPr lang="cs-CZ" altLang="cs-CZ" sz="2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25A7427-A24A-46BA-922A-4F98CB517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0CE3FD-797C-4C97-B399-FCEA8787F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7D8E1A-D1D3-4DC3-9970-6FFCAB4A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4400" dirty="0"/>
              <a:t>Systémová onemocnění pojiva</a:t>
            </a:r>
            <a:br>
              <a:rPr lang="cs-CZ" altLang="cs-CZ" dirty="0"/>
            </a:br>
            <a:endParaRPr lang="cs-CZ" dirty="0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07ADED8F-3EE3-4B33-91A7-8BB3E4DA0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chronická autoimunitní onemocnění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orgánově nespecifické protilátky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hodně tváří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postihují různé orgánové systémy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neznámá etiologie - genetika, zevní prostředí, hormonální vlivy…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AC7592-A808-4639-AAEC-EAE3D7E61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80ABB8-C19C-4E65-98E7-8EE70B9E38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2AFD6A1-EFF1-4D17-9B46-5D1949DA2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Systémový lupus </a:t>
            </a:r>
            <a:r>
              <a:rPr lang="cs-CZ" altLang="cs-CZ" b="1" dirty="0" err="1"/>
              <a:t>erytematodes</a:t>
            </a:r>
            <a:endParaRPr lang="cs-CZ" altLang="cs-CZ" b="1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B0C31C5-3BC3-4639-89BD-2F669CD704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altLang="cs-CZ" sz="1800" dirty="0"/>
              <a:t>= </a:t>
            </a:r>
            <a:r>
              <a:rPr lang="cs-CZ" altLang="cs-CZ" sz="2000" dirty="0"/>
              <a:t>autoimunitní zánětlivé onemocnění, často charakterizované multiorgánovým postižením  které postihuje výrazně častěji ženy v reprodukčním věku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postihuje difuzně pojivovou tkáň a cévní struktury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nemoc postihuje ženy a muže v poměru 9:1 v reprodukčním věku (=</a:t>
            </a:r>
            <a:r>
              <a:rPr lang="en-US" altLang="cs-CZ" sz="1800" dirty="0"/>
              <a:t>&gt;</a:t>
            </a:r>
            <a:r>
              <a:rPr lang="en-US" altLang="cs-CZ" sz="1800" dirty="0" err="1"/>
              <a:t>hormon</a:t>
            </a:r>
            <a:r>
              <a:rPr lang="en-US" altLang="cs-CZ" sz="1800" dirty="0"/>
              <a:t>. </a:t>
            </a:r>
            <a:r>
              <a:rPr lang="en-US" altLang="cs-CZ" sz="1800" dirty="0" err="1"/>
              <a:t>vliv</a:t>
            </a:r>
            <a:r>
              <a:rPr lang="cs-CZ" altLang="cs-CZ" sz="1800" dirty="0"/>
              <a:t>y), počátek hl. ve 3. a 4. </a:t>
            </a:r>
            <a:r>
              <a:rPr lang="cs-CZ" altLang="cs-CZ" sz="1800" dirty="0" err="1"/>
              <a:t>deceniu</a:t>
            </a:r>
            <a:r>
              <a:rPr lang="cs-CZ" altLang="cs-CZ" sz="1800" dirty="0"/>
              <a:t>, v 10-15% případech se nemoc vyvine po 50. roce života, asi ve 20% případů se nemoc projeví před 18. rokem života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etiologie – nejasná, provokující moment viróza, zátěž, </a:t>
            </a:r>
            <a:r>
              <a:rPr lang="cs-CZ" altLang="cs-CZ" sz="1800" dirty="0" err="1"/>
              <a:t>přeslunění</a:t>
            </a:r>
            <a:endParaRPr lang="cs-CZ" altLang="cs-CZ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patogeneze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typická hyperaktivita B-lymfocytů s </a:t>
            </a:r>
            <a:r>
              <a:rPr lang="cs-CZ" altLang="cs-CZ" sz="1600" b="1" dirty="0">
                <a:solidFill>
                  <a:schemeClr val="tx2"/>
                </a:solidFill>
              </a:rPr>
              <a:t>nadprodukcí orgánově nespecifických protilátek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pro dg. jsou </a:t>
            </a:r>
            <a:r>
              <a:rPr lang="cs-CZ" altLang="cs-CZ" sz="1600" dirty="0" err="1"/>
              <a:t>nejvýznamější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antinukleární</a:t>
            </a:r>
            <a:r>
              <a:rPr lang="cs-CZ" altLang="cs-CZ" sz="1600" dirty="0"/>
              <a:t> protilátky </a:t>
            </a:r>
            <a:r>
              <a:rPr lang="cs-CZ" altLang="cs-CZ" sz="1600" b="1" dirty="0">
                <a:solidFill>
                  <a:schemeClr val="tx2"/>
                </a:solidFill>
              </a:rPr>
              <a:t>ANA</a:t>
            </a:r>
            <a:r>
              <a:rPr lang="cs-CZ" altLang="cs-CZ" sz="1600" dirty="0"/>
              <a:t> a protilátky proti </a:t>
            </a:r>
            <a:r>
              <a:rPr lang="cs-CZ" altLang="cs-CZ" sz="1600" b="1" dirty="0" err="1">
                <a:solidFill>
                  <a:schemeClr val="tx2"/>
                </a:solidFill>
              </a:rPr>
              <a:t>dsDNA</a:t>
            </a:r>
            <a:endParaRPr lang="cs-CZ" altLang="cs-CZ" sz="1600" b="1" dirty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PL se podílí na tvorbě </a:t>
            </a:r>
            <a:r>
              <a:rPr lang="cs-CZ" altLang="cs-CZ" sz="1600" b="1" dirty="0" err="1">
                <a:solidFill>
                  <a:schemeClr val="tx2"/>
                </a:solidFill>
              </a:rPr>
              <a:t>imunokomplexů</a:t>
            </a:r>
            <a:r>
              <a:rPr lang="cs-CZ" altLang="cs-CZ" sz="1600" b="1" dirty="0">
                <a:solidFill>
                  <a:schemeClr val="tx2"/>
                </a:solidFill>
              </a:rPr>
              <a:t> (IK)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zánětlivé orgánové či cévní postižení je pak výsledkem </a:t>
            </a:r>
            <a:r>
              <a:rPr lang="cs-CZ" altLang="cs-CZ" sz="1600" b="1" dirty="0">
                <a:solidFill>
                  <a:schemeClr val="tx2"/>
                </a:solidFill>
              </a:rPr>
              <a:t>tkáňové depozice IK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D5F30B-91FB-46AD-8B29-88A9EEBEB5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85A529-1328-4B27-BB48-5A62BD769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982C5B6C-47A5-4C7D-A5C4-3A74C6A77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Systémový lupus </a:t>
            </a:r>
            <a:r>
              <a:rPr lang="cs-CZ" altLang="cs-CZ" b="1" dirty="0" err="1"/>
              <a:t>erytematodes</a:t>
            </a:r>
            <a:endParaRPr lang="cs-CZ" altLang="cs-CZ" b="1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E2F4A29-3EDD-470C-8A02-723872641C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8933798" cy="4360840"/>
          </a:xfrm>
        </p:spPr>
        <p:txBody>
          <a:bodyPr>
            <a:normAutofit fontScale="77500" lnSpcReduction="20000"/>
          </a:bodyPr>
          <a:lstStyle/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velmi pestrý klinický obraz</a:t>
            </a:r>
            <a:r>
              <a:rPr lang="cs-CZ" altLang="cs-CZ" sz="2400" dirty="0"/>
              <a:t>, velký simulátor a mystifikátor</a:t>
            </a:r>
          </a:p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dirty="0"/>
              <a:t>většinou </a:t>
            </a:r>
            <a:r>
              <a:rPr lang="cs-CZ" altLang="cs-CZ" sz="2400" u="sng" dirty="0"/>
              <a:t>chronický průběh</a:t>
            </a:r>
            <a:r>
              <a:rPr lang="cs-CZ" altLang="cs-CZ" sz="2400" dirty="0"/>
              <a:t> doprovázený </a:t>
            </a:r>
            <a:r>
              <a:rPr lang="cs-CZ" altLang="cs-CZ" sz="2400" u="sng" dirty="0"/>
              <a:t>akutním</a:t>
            </a:r>
            <a:r>
              <a:rPr lang="en-US" altLang="cs-CZ" sz="2400" u="sng" dirty="0" err="1"/>
              <a:t>i</a:t>
            </a:r>
            <a:r>
              <a:rPr lang="cs-CZ" altLang="cs-CZ" sz="2400" u="sng" dirty="0"/>
              <a:t> vzplanutími aktivity choroby </a:t>
            </a:r>
          </a:p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celkové příznaky </a:t>
            </a:r>
            <a:r>
              <a:rPr lang="cs-CZ" altLang="cs-CZ" sz="2400" dirty="0"/>
              <a:t>(při počátku </a:t>
            </a:r>
            <a:r>
              <a:rPr lang="cs-CZ" altLang="cs-CZ" sz="2400" dirty="0" err="1"/>
              <a:t>onem</a:t>
            </a:r>
            <a:r>
              <a:rPr lang="cs-CZ" altLang="cs-CZ" sz="2400" dirty="0"/>
              <a:t>. a při jeho vzplanutí): horečka, hubnutí, těžký únavový syndrom</a:t>
            </a:r>
          </a:p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orgánové příznaky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kožní a slizniční projevy</a:t>
            </a:r>
            <a:r>
              <a:rPr lang="cs-CZ" altLang="cs-CZ" b="1" dirty="0"/>
              <a:t> </a:t>
            </a:r>
            <a:r>
              <a:rPr lang="cs-CZ" altLang="cs-CZ" dirty="0"/>
              <a:t>– u 80% nemocných, motýlový </a:t>
            </a:r>
            <a:r>
              <a:rPr lang="cs-CZ" altLang="cs-CZ" dirty="0" err="1"/>
              <a:t>exantém</a:t>
            </a:r>
            <a:r>
              <a:rPr lang="cs-CZ" altLang="cs-CZ" dirty="0"/>
              <a:t>, </a:t>
            </a:r>
            <a:r>
              <a:rPr lang="cs-CZ" altLang="cs-CZ" dirty="0" err="1"/>
              <a:t>fotosenzitivita</a:t>
            </a:r>
            <a:r>
              <a:rPr lang="cs-CZ" altLang="cs-CZ" dirty="0"/>
              <a:t>, </a:t>
            </a:r>
            <a:r>
              <a:rPr lang="cs-CZ" altLang="cs-CZ" dirty="0" err="1"/>
              <a:t>diskoidní</a:t>
            </a:r>
            <a:r>
              <a:rPr lang="cs-CZ" altLang="cs-CZ" dirty="0"/>
              <a:t> lupus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postižení </a:t>
            </a:r>
            <a:r>
              <a:rPr lang="cs-CZ" altLang="cs-CZ" b="1" dirty="0" err="1">
                <a:solidFill>
                  <a:schemeClr val="tx2"/>
                </a:solidFill>
              </a:rPr>
              <a:t>muskuloskeletálního</a:t>
            </a:r>
            <a:r>
              <a:rPr lang="cs-CZ" altLang="cs-CZ" b="1" dirty="0">
                <a:solidFill>
                  <a:schemeClr val="tx2"/>
                </a:solidFill>
              </a:rPr>
              <a:t> systému</a:t>
            </a:r>
            <a:r>
              <a:rPr lang="cs-CZ" altLang="cs-CZ" b="1" dirty="0"/>
              <a:t> </a:t>
            </a:r>
            <a:r>
              <a:rPr lang="cs-CZ" altLang="cs-CZ" dirty="0"/>
              <a:t>- časté, artralgie, myalgie, typicky </a:t>
            </a:r>
            <a:r>
              <a:rPr lang="cs-CZ" altLang="cs-CZ" dirty="0" err="1"/>
              <a:t>NEerozivní</a:t>
            </a:r>
            <a:r>
              <a:rPr lang="cs-CZ" altLang="cs-CZ" dirty="0"/>
              <a:t> artritida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kardiovaskulární postižení </a:t>
            </a:r>
            <a:r>
              <a:rPr lang="cs-CZ" altLang="cs-CZ" dirty="0"/>
              <a:t>– velmi časté, nejčastěji perikarditida, dále arytmie, myokarditida, častý </a:t>
            </a:r>
            <a:r>
              <a:rPr lang="cs-CZ" altLang="cs-CZ" dirty="0" err="1"/>
              <a:t>Raynaudův</a:t>
            </a:r>
            <a:r>
              <a:rPr lang="cs-CZ" altLang="cs-CZ" dirty="0"/>
              <a:t> fenomén, riziko rozvoje předčasné </a:t>
            </a:r>
            <a:r>
              <a:rPr lang="cs-CZ" altLang="cs-CZ" dirty="0" err="1"/>
              <a:t>aterosklerozy</a:t>
            </a:r>
            <a:endParaRPr lang="cs-CZ" altLang="cs-CZ" dirty="0"/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postižení plic </a:t>
            </a:r>
            <a:r>
              <a:rPr lang="cs-CZ" altLang="cs-CZ" dirty="0"/>
              <a:t>-  nejčastěji pleuritida (bolest při dýchacích pohybech), mohou být i významné pleur. výpotky, vzácněji atypická pneumonie, plicní fibróza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postižení ledvin </a:t>
            </a:r>
            <a:r>
              <a:rPr lang="cs-CZ" altLang="cs-CZ" dirty="0"/>
              <a:t>– významná manifestace nemoci, při biopsii ledviny je jistý stupeň postižení ledvin téměř u všech s SLE</a:t>
            </a:r>
            <a:r>
              <a:rPr lang="en-US" altLang="cs-CZ" dirty="0"/>
              <a:t>; </a:t>
            </a:r>
            <a:r>
              <a:rPr lang="cs-CZ" altLang="cs-CZ" dirty="0"/>
              <a:t>nefritida, nefrotický syndrom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GI příznaky </a:t>
            </a:r>
            <a:r>
              <a:rPr lang="cs-CZ" altLang="cs-CZ" dirty="0"/>
              <a:t>– </a:t>
            </a:r>
            <a:r>
              <a:rPr lang="en-US" altLang="cs-CZ" dirty="0" err="1"/>
              <a:t>pankreatitida</a:t>
            </a:r>
            <a:r>
              <a:rPr lang="en-US" altLang="cs-CZ" dirty="0"/>
              <a:t>, mesenteric</a:t>
            </a:r>
            <a:r>
              <a:rPr lang="cs-CZ" altLang="cs-CZ" dirty="0" err="1"/>
              <a:t>ká</a:t>
            </a:r>
            <a:r>
              <a:rPr lang="cs-CZ" altLang="cs-CZ" dirty="0"/>
              <a:t> vaskulitida, sterilní peritonitida, autoimunitní lupus. hepatitida, dysfagie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oční projevy </a:t>
            </a:r>
            <a:r>
              <a:rPr lang="cs-CZ" altLang="cs-CZ" dirty="0"/>
              <a:t>- poměrně časté, postihují víčka, spojivky, </a:t>
            </a:r>
            <a:r>
              <a:rPr lang="cs-CZ" altLang="cs-CZ" dirty="0" err="1"/>
              <a:t>bulbus</a:t>
            </a:r>
            <a:r>
              <a:rPr lang="cs-CZ" altLang="cs-CZ" dirty="0"/>
              <a:t>, sítnici i duhovku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cs-CZ" altLang="cs-CZ" dirty="0"/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cs-CZ" altLang="cs-CZ" dirty="0"/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cs-CZ" altLang="cs-CZ" dirty="0"/>
          </a:p>
        </p:txBody>
      </p:sp>
      <p:pic>
        <p:nvPicPr>
          <p:cNvPr id="19460" name="Obrázek 3" descr="motyl (kopie).jpg">
            <a:extLst>
              <a:ext uri="{FF2B5EF4-FFF2-40B4-BE49-F238E27FC236}">
                <a16:creationId xmlns:a16="http://schemas.microsoft.com/office/drawing/2014/main" id="{08CB532E-F58E-4B43-83F3-F005FBF8D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493" y="3260250"/>
            <a:ext cx="19288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4" descr="images.jpg">
            <a:extLst>
              <a:ext uri="{FF2B5EF4-FFF2-40B4-BE49-F238E27FC236}">
                <a16:creationId xmlns:a16="http://schemas.microsoft.com/office/drawing/2014/main" id="{B761DA13-C75E-4246-9118-C14C517E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25" y="1431789"/>
            <a:ext cx="26447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ázek 5" descr="stažený soubor (1).jpg">
            <a:extLst>
              <a:ext uri="{FF2B5EF4-FFF2-40B4-BE49-F238E27FC236}">
                <a16:creationId xmlns:a16="http://schemas.microsoft.com/office/drawing/2014/main" id="{8DA15FDD-2266-48B7-8E6A-3760C2D3A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110989"/>
            <a:ext cx="23574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39A2DF-CDF9-482C-93C6-D9A8C4CD6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4193CC-FF28-4DA3-9AD7-93CC26C4DA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20482" name="Zástupný symbol pro obsah 3" descr="300px-Symptoms_of_SLE_cs.png">
            <a:extLst>
              <a:ext uri="{FF2B5EF4-FFF2-40B4-BE49-F238E27FC236}">
                <a16:creationId xmlns:a16="http://schemas.microsoft.com/office/drawing/2014/main" id="{99382F06-E50B-4A5B-80B8-C47733390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36709"/>
            <a:ext cx="4638689" cy="587567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92BEB7-EAAF-4F11-A2F1-46E6FAC06F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64436C-0926-4607-9137-72E4A5A07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7170" name="Nadpis 1">
            <a:extLst>
              <a:ext uri="{FF2B5EF4-FFF2-40B4-BE49-F238E27FC236}">
                <a16:creationId xmlns:a16="http://schemas.microsoft.com/office/drawing/2014/main" id="{379F8959-3B05-4186-BBB3-91426CAD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1094372" cy="45157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500" dirty="0"/>
              <a:t>Systémový lupus </a:t>
            </a:r>
            <a:r>
              <a:rPr lang="cs-CZ" altLang="cs-CZ" sz="3500" dirty="0" err="1"/>
              <a:t>erytematodes</a:t>
            </a:r>
            <a:r>
              <a:rPr lang="cs-CZ" altLang="cs-CZ" sz="3500" dirty="0"/>
              <a:t>, motýlovitý </a:t>
            </a:r>
            <a:r>
              <a:rPr lang="cs-CZ" altLang="cs-CZ" sz="3500" dirty="0" err="1"/>
              <a:t>exantém</a:t>
            </a:r>
            <a:endParaRPr lang="cs-CZ" sz="3500" dirty="0"/>
          </a:p>
        </p:txBody>
      </p:sp>
      <p:pic>
        <p:nvPicPr>
          <p:cNvPr id="21507" name="Zástupný symbol pro obsah 3">
            <a:extLst>
              <a:ext uri="{FF2B5EF4-FFF2-40B4-BE49-F238E27FC236}">
                <a16:creationId xmlns:a16="http://schemas.microsoft.com/office/drawing/2014/main" id="{0BD175DE-A2B1-4C08-8846-7FB51E99B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41" y="1263818"/>
            <a:ext cx="3672077" cy="2760662"/>
          </a:xfrm>
        </p:spPr>
      </p:pic>
      <p:pic>
        <p:nvPicPr>
          <p:cNvPr id="21508" name="Zástupný symbol pro obsah 3" descr="Schmetterlingserythem-bei-systemischen-lupus-erytematodes.png">
            <a:extLst>
              <a:ext uri="{FF2B5EF4-FFF2-40B4-BE49-F238E27FC236}">
                <a16:creationId xmlns:a16="http://schemas.microsoft.com/office/drawing/2014/main" id="{19250BC2-0C16-481B-98F2-4C81B153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82" y="1263817"/>
            <a:ext cx="28575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4" descr="Schmetterlingserythem-257x380.jpg">
            <a:extLst>
              <a:ext uri="{FF2B5EF4-FFF2-40B4-BE49-F238E27FC236}">
                <a16:creationId xmlns:a16="http://schemas.microsoft.com/office/drawing/2014/main" id="{959FE6C2-B97D-44CD-B63B-6089CC30F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5" y="1242633"/>
            <a:ext cx="23193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5" descr="stažený soubor.jpg">
            <a:extLst>
              <a:ext uri="{FF2B5EF4-FFF2-40B4-BE49-F238E27FC236}">
                <a16:creationId xmlns:a16="http://schemas.microsoft.com/office/drawing/2014/main" id="{FCDBAC6D-28CC-426C-831E-56CE809A2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579" y="4106100"/>
            <a:ext cx="30003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ovéPole 6">
            <a:extLst>
              <a:ext uri="{FF2B5EF4-FFF2-40B4-BE49-F238E27FC236}">
                <a16:creationId xmlns:a16="http://schemas.microsoft.com/office/drawing/2014/main" id="{7C6777CA-DD09-42A8-8563-490990546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364" y="5385523"/>
            <a:ext cx="36239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500" b="1" dirty="0" err="1">
                <a:solidFill>
                  <a:schemeClr val="tx2"/>
                </a:solidFill>
              </a:rPr>
              <a:t>Diskoidní</a:t>
            </a:r>
            <a:r>
              <a:rPr lang="cs-CZ" altLang="cs-CZ" sz="3500" b="1" dirty="0">
                <a:solidFill>
                  <a:schemeClr val="tx2"/>
                </a:solidFill>
              </a:rPr>
              <a:t> lupus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922B3B-5A60-47F2-A825-661BDE2125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B151C2-9BA3-442C-9F24-1712144E6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4316DFD4-78E5-4A56-8893-7A0510C0A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Systémový lupus </a:t>
            </a:r>
            <a:r>
              <a:rPr lang="cs-CZ" altLang="cs-CZ" dirty="0" err="1"/>
              <a:t>erytematodes</a:t>
            </a:r>
            <a:endParaRPr lang="cs-CZ" altLang="cs-CZ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BE0158B-CF89-4272-B31A-4B22234A54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laboratorní příznaky – FW, anemie chronických onemocnění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imunologické projevy – PROTILÁTKY: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500" dirty="0"/>
              <a:t>ANA (více než 95% nemocných)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500" dirty="0"/>
              <a:t>anti-</a:t>
            </a:r>
            <a:r>
              <a:rPr lang="cs-CZ" altLang="cs-CZ" sz="2500" dirty="0" err="1"/>
              <a:t>ds</a:t>
            </a:r>
            <a:r>
              <a:rPr lang="cs-CZ" altLang="cs-CZ" sz="2500" dirty="0"/>
              <a:t> DNA  (40-90% nemocných)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500" dirty="0"/>
              <a:t>dále ENA (zahrnuje antigeny Ro, La, </a:t>
            </a:r>
            <a:r>
              <a:rPr lang="cs-CZ" altLang="cs-CZ" sz="2500" dirty="0" err="1"/>
              <a:t>Sm</a:t>
            </a:r>
            <a:r>
              <a:rPr lang="cs-CZ" altLang="cs-CZ" sz="2500" dirty="0"/>
              <a:t>..) jsou specifické, ale u málo nemocných (30-50%)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59119EF-8BDF-4AB4-89E1-515616703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Lokální nález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E2DFDB3-7F39-43A0-BEEB-F3262D021C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teplota kůže nad kloubem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hybnost kloubů </a:t>
            </a:r>
            <a:r>
              <a:rPr lang="cs-CZ" altLang="cs-CZ" sz="2200" dirty="0"/>
              <a:t>(norma, </a:t>
            </a:r>
            <a:r>
              <a:rPr lang="cs-CZ" altLang="cs-CZ" sz="2200" dirty="0" err="1"/>
              <a:t>hypo-hypermobilita</a:t>
            </a:r>
            <a:r>
              <a:rPr lang="cs-CZ" altLang="cs-CZ" sz="2200" dirty="0"/>
              <a:t>, reakce při dotažení)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bolestivost</a:t>
            </a:r>
            <a:r>
              <a:rPr lang="cs-CZ" altLang="cs-CZ" sz="2200" b="1" dirty="0"/>
              <a:t> </a:t>
            </a:r>
            <a:r>
              <a:rPr lang="cs-CZ" altLang="cs-CZ" sz="2200" dirty="0"/>
              <a:t>(na dotyk, na tlak, na pohyb)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pohmatové  fenomény </a:t>
            </a:r>
            <a:r>
              <a:rPr lang="cs-CZ" altLang="cs-CZ" sz="2200" dirty="0"/>
              <a:t>(praskoty, </a:t>
            </a:r>
            <a:r>
              <a:rPr lang="cs-CZ" altLang="cs-CZ" sz="2200" dirty="0" err="1"/>
              <a:t>drásoty</a:t>
            </a:r>
            <a:r>
              <a:rPr lang="cs-CZ" altLang="cs-CZ" sz="2200" dirty="0"/>
              <a:t>, vrzoty)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stav okolních tkání </a:t>
            </a:r>
            <a:r>
              <a:rPr lang="cs-CZ" altLang="cs-CZ" sz="2200" dirty="0"/>
              <a:t>(svaly, burzy, úpony, šlachy, pouzdra)</a:t>
            </a:r>
            <a:endParaRPr lang="cs-CZ" altLang="cs-CZ" sz="22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C565F2-B866-4EB6-BF91-4C5ED2329F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1F92E3-0F0F-4FC5-A830-28B6A25FB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6DF0B8-09BF-407D-AD91-13A433BDE2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81D86F-5D38-4966-B0C0-3D955F101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23554" name="Nadpis 1">
            <a:extLst>
              <a:ext uri="{FF2B5EF4-FFF2-40B4-BE49-F238E27FC236}">
                <a16:creationId xmlns:a16="http://schemas.microsoft.com/office/drawing/2014/main" id="{5131F88D-386E-4B3D-9EFD-81EA4454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SLE - léčba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74B52D-131F-4225-AA54-FD819357A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nesteroidní antiflogistika </a:t>
            </a:r>
            <a:r>
              <a:rPr lang="cs-CZ" altLang="cs-CZ" dirty="0"/>
              <a:t>– k </a:t>
            </a:r>
            <a:r>
              <a:rPr lang="cs-CZ" altLang="cs-CZ" dirty="0" err="1"/>
              <a:t>sympt</a:t>
            </a:r>
            <a:r>
              <a:rPr lang="cs-CZ" altLang="cs-CZ" dirty="0"/>
              <a:t>. potlačení projevů choroby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glukokortikoidy</a:t>
            </a:r>
            <a:r>
              <a:rPr lang="cs-CZ" altLang="cs-CZ" b="1" dirty="0"/>
              <a:t> 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antimalarika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imunosupresiva</a:t>
            </a:r>
            <a:r>
              <a:rPr lang="cs-CZ" altLang="cs-CZ" dirty="0">
                <a:solidFill>
                  <a:schemeClr val="tx2"/>
                </a:solidFill>
              </a:rPr>
              <a:t>:</a:t>
            </a:r>
            <a:r>
              <a:rPr lang="cs-CZ" altLang="cs-CZ" dirty="0"/>
              <a:t>  </a:t>
            </a:r>
            <a:r>
              <a:rPr lang="cs-CZ" altLang="cs-CZ" dirty="0" err="1"/>
              <a:t>azathiprin</a:t>
            </a:r>
            <a:r>
              <a:rPr lang="cs-CZ" altLang="cs-CZ" dirty="0"/>
              <a:t>, </a:t>
            </a:r>
            <a:r>
              <a:rPr lang="cs-CZ" altLang="cs-CZ" dirty="0" err="1"/>
              <a:t>cyklofosfamid</a:t>
            </a:r>
            <a:r>
              <a:rPr lang="cs-CZ" altLang="cs-CZ" dirty="0"/>
              <a:t>, </a:t>
            </a:r>
            <a:r>
              <a:rPr lang="cs-CZ" altLang="cs-CZ" dirty="0" err="1"/>
              <a:t>mykofenolát</a:t>
            </a:r>
            <a:r>
              <a:rPr lang="cs-CZ" altLang="cs-CZ" dirty="0"/>
              <a:t> </a:t>
            </a:r>
            <a:r>
              <a:rPr lang="cs-CZ" altLang="cs-CZ" dirty="0" err="1"/>
              <a:t>mofetil</a:t>
            </a:r>
            <a:r>
              <a:rPr lang="cs-CZ" altLang="cs-CZ" dirty="0"/>
              <a:t>, cyklosporin A, </a:t>
            </a:r>
            <a:r>
              <a:rPr lang="cs-CZ" altLang="cs-CZ" dirty="0" err="1"/>
              <a:t>metotrexát</a:t>
            </a:r>
            <a:endParaRPr lang="cs-CZ" altLang="cs-CZ" dirty="0"/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biologická léčba</a:t>
            </a:r>
            <a:r>
              <a:rPr lang="cs-CZ" altLang="cs-CZ" dirty="0">
                <a:solidFill>
                  <a:schemeClr val="tx2"/>
                </a:solidFill>
              </a:rPr>
              <a:t>: </a:t>
            </a:r>
            <a:r>
              <a:rPr lang="cs-CZ" altLang="cs-CZ" dirty="0" err="1"/>
              <a:t>rituximab</a:t>
            </a:r>
            <a:r>
              <a:rPr lang="cs-CZ" altLang="cs-CZ" dirty="0"/>
              <a:t>, </a:t>
            </a:r>
            <a:r>
              <a:rPr lang="cs-CZ" altLang="cs-CZ" dirty="0" err="1"/>
              <a:t>belimumab</a:t>
            </a:r>
            <a:endParaRPr lang="cs-CZ" altLang="cs-CZ" dirty="0"/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intravenozní</a:t>
            </a:r>
            <a:r>
              <a:rPr lang="cs-CZ" altLang="cs-CZ" b="1" dirty="0">
                <a:solidFill>
                  <a:schemeClr val="tx2"/>
                </a:solidFill>
              </a:rPr>
              <a:t> imunoglobuliny </a:t>
            </a:r>
            <a:r>
              <a:rPr lang="cs-CZ" altLang="cs-CZ" dirty="0"/>
              <a:t>ve vyjím. stavech (např. refrakterní trombocytopenie, hemolytická anémie, refrakterní </a:t>
            </a:r>
            <a:r>
              <a:rPr lang="cs-CZ" altLang="cs-CZ" dirty="0" err="1"/>
              <a:t>lupusová</a:t>
            </a:r>
            <a:r>
              <a:rPr lang="cs-CZ" altLang="cs-CZ" dirty="0"/>
              <a:t> glomerulonefritida)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plazmaferéza</a:t>
            </a:r>
            <a:r>
              <a:rPr lang="cs-CZ" altLang="cs-CZ" b="1" dirty="0"/>
              <a:t> </a:t>
            </a:r>
            <a:r>
              <a:rPr lang="cs-CZ" altLang="cs-CZ" dirty="0"/>
              <a:t>u akutních ohrožujících stavů (katastrofický </a:t>
            </a:r>
            <a:r>
              <a:rPr lang="cs-CZ" altLang="cs-CZ" dirty="0" err="1"/>
              <a:t>antifisfilipidový</a:t>
            </a:r>
            <a:r>
              <a:rPr lang="cs-CZ" altLang="cs-CZ" dirty="0"/>
              <a:t> syndrom, hemolyticko-uremický syndrom)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0F412E-5C9E-47CD-BF52-CF9E0E4721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F70C9E-ED48-4B67-A598-33CD141F16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6BCEF1B-8AF5-48A1-B572-56BB3D787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/>
              <a:t>Dermatomyositida</a:t>
            </a:r>
            <a:endParaRPr lang="cs-CZ" altLang="cs-CZ" b="1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0FF3946-7219-4DEA-A30A-7C80DFB375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postihuje kůži a příčně pruhované svalstvo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příznaky – hlavně svalová symetrická proximální </a:t>
            </a:r>
            <a:r>
              <a:rPr lang="cs-CZ" altLang="cs-CZ" sz="2200" b="1" dirty="0">
                <a:solidFill>
                  <a:schemeClr val="tx2"/>
                </a:solidFill>
              </a:rPr>
              <a:t>SLABOST</a:t>
            </a:r>
            <a:r>
              <a:rPr lang="cs-CZ" altLang="cs-CZ" sz="2200" dirty="0"/>
              <a:t> (pletence ramenní a pánevní), </a:t>
            </a:r>
            <a:r>
              <a:rPr lang="cs-CZ" altLang="cs-CZ" sz="2200" dirty="0" err="1"/>
              <a:t>Gottronovy</a:t>
            </a:r>
            <a:r>
              <a:rPr lang="cs-CZ" altLang="cs-CZ" sz="2200" dirty="0"/>
              <a:t> papuly, </a:t>
            </a:r>
            <a:r>
              <a:rPr lang="cs-CZ" altLang="cs-CZ" sz="2200" dirty="0" err="1"/>
              <a:t>heliotropní</a:t>
            </a:r>
            <a:r>
              <a:rPr lang="cs-CZ" altLang="cs-CZ" sz="2200" dirty="0"/>
              <a:t> </a:t>
            </a:r>
            <a:r>
              <a:rPr lang="cs-CZ" altLang="cs-CZ" sz="2200" dirty="0" err="1"/>
              <a:t>exantém</a:t>
            </a:r>
            <a:r>
              <a:rPr lang="cs-CZ" altLang="cs-CZ" sz="2200" dirty="0"/>
              <a:t>, prosáknutí okolo orbit, tmavší zbarvení kůže okolo očí, loktů, kolen, podkožní kalcifikace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laboratorní příznaky – FW, zvýšení JT, CK, 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léčba – kortikoidy, fyzikální léčba svalového postižení, </a:t>
            </a:r>
            <a:r>
              <a:rPr lang="cs-CZ" altLang="cs-CZ" sz="2200" dirty="0" err="1"/>
              <a:t>imunosupresiva</a:t>
            </a:r>
            <a:r>
              <a:rPr lang="cs-CZ" altLang="cs-CZ" sz="2200" dirty="0"/>
              <a:t>, antimalarika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POZOR! Až 20% </a:t>
            </a:r>
            <a:r>
              <a:rPr lang="cs-CZ" altLang="cs-CZ" sz="2200" dirty="0" err="1"/>
              <a:t>paraneoplázie</a:t>
            </a:r>
            <a:r>
              <a:rPr lang="cs-CZ" altLang="cs-CZ" sz="2200" dirty="0"/>
              <a:t>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780BD6-1D9A-43AE-BACA-677052CE1A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D69F1B-2200-4820-997F-1BDA75363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25602" name="Nadpis 1">
            <a:extLst>
              <a:ext uri="{FF2B5EF4-FFF2-40B4-BE49-F238E27FC236}">
                <a16:creationId xmlns:a16="http://schemas.microsoft.com/office/drawing/2014/main" id="{7F0C2D9E-BD08-4714-B817-69CF7963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Dermatomyositida</a:t>
            </a:r>
            <a:endParaRPr lang="cs-CZ" altLang="cs-CZ" dirty="0"/>
          </a:p>
        </p:txBody>
      </p:sp>
      <p:pic>
        <p:nvPicPr>
          <p:cNvPr id="25603" name="Zástupný symbol pro obsah 3">
            <a:extLst>
              <a:ext uri="{FF2B5EF4-FFF2-40B4-BE49-F238E27FC236}">
                <a16:creationId xmlns:a16="http://schemas.microsoft.com/office/drawing/2014/main" id="{6B407F32-FD02-4D26-B489-47305E1EA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60" y="1289168"/>
            <a:ext cx="2932589" cy="2225115"/>
          </a:xfrm>
        </p:spPr>
      </p:pic>
      <p:pic>
        <p:nvPicPr>
          <p:cNvPr id="25604" name="Obrázek 3" descr="Dermatomyositis.jpg">
            <a:extLst>
              <a:ext uri="{FF2B5EF4-FFF2-40B4-BE49-F238E27FC236}">
                <a16:creationId xmlns:a16="http://schemas.microsoft.com/office/drawing/2014/main" id="{6A5362F0-EDAA-41A3-B694-3321D2A4E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187" y="166011"/>
            <a:ext cx="26304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ovéPole 4">
            <a:extLst>
              <a:ext uri="{FF2B5EF4-FFF2-40B4-BE49-F238E27FC236}">
                <a16:creationId xmlns:a16="http://schemas.microsoft.com/office/drawing/2014/main" id="{C00686DE-9707-49E2-81ED-F5426F38B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56" y="2529918"/>
            <a:ext cx="339797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err="1">
                <a:solidFill>
                  <a:schemeClr val="tx2"/>
                </a:solidFill>
              </a:rPr>
              <a:t>Gottronovy</a:t>
            </a:r>
            <a:r>
              <a:rPr lang="cs-CZ" altLang="cs-CZ" sz="2000" b="1" dirty="0">
                <a:solidFill>
                  <a:schemeClr val="tx2"/>
                </a:solidFill>
              </a:rPr>
              <a:t> papuly </a:t>
            </a:r>
            <a:r>
              <a:rPr lang="cs-CZ" altLang="cs-CZ" sz="2000" dirty="0">
                <a:solidFill>
                  <a:schemeClr val="tx2"/>
                </a:solidFill>
              </a:rPr>
              <a:t>- </a:t>
            </a:r>
            <a:r>
              <a:rPr lang="cs-CZ" altLang="cs-CZ" sz="1800" dirty="0"/>
              <a:t>fialové </a:t>
            </a:r>
            <a:r>
              <a:rPr lang="cs-CZ" altLang="cs-CZ" sz="1800" dirty="0" err="1"/>
              <a:t>erytematózní</a:t>
            </a:r>
            <a:r>
              <a:rPr lang="cs-CZ" altLang="cs-CZ" sz="1800" dirty="0"/>
              <a:t> skvrny až </a:t>
            </a:r>
            <a:r>
              <a:rPr lang="cs-CZ" altLang="cs-CZ" sz="1800" dirty="0" err="1"/>
              <a:t>teleangiektazie</a:t>
            </a:r>
            <a:r>
              <a:rPr lang="cs-CZ" altLang="cs-CZ" sz="1800" dirty="0"/>
              <a:t> nacházející se nad extenzory kloubů, nejčastěji na </a:t>
            </a:r>
            <a:r>
              <a:rPr lang="cs-CZ" altLang="cs-CZ" sz="1800" dirty="0" err="1"/>
              <a:t>dorzu</a:t>
            </a:r>
            <a:r>
              <a:rPr lang="cs-CZ" altLang="cs-CZ" sz="1800" dirty="0"/>
              <a:t> ruky</a:t>
            </a:r>
          </a:p>
        </p:txBody>
      </p:sp>
      <p:pic>
        <p:nvPicPr>
          <p:cNvPr id="25606" name="Obrázek 5" descr="Dermatomyositis3Samlaska-1-683x1024.jpg">
            <a:extLst>
              <a:ext uri="{FF2B5EF4-FFF2-40B4-BE49-F238E27FC236}">
                <a16:creationId xmlns:a16="http://schemas.microsoft.com/office/drawing/2014/main" id="{4EF66CC1-877F-483F-BFDD-89341BE87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7" y="1289169"/>
            <a:ext cx="3216275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ek 6" descr="stažený soubor (2).jpg">
            <a:extLst>
              <a:ext uri="{FF2B5EF4-FFF2-40B4-BE49-F238E27FC236}">
                <a16:creationId xmlns:a16="http://schemas.microsoft.com/office/drawing/2014/main" id="{42D51081-8208-4C10-ABFD-4BC8E92E0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749" y="3227288"/>
            <a:ext cx="16859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Obrázek 7" descr="313px-Dermatomyositis2.jpg">
            <a:extLst>
              <a:ext uri="{FF2B5EF4-FFF2-40B4-BE49-F238E27FC236}">
                <a16:creationId xmlns:a16="http://schemas.microsoft.com/office/drawing/2014/main" id="{69C1DFA7-5312-4036-AD2D-2422C5224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07" y="4097456"/>
            <a:ext cx="35004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BEBC92-4CE8-4D04-9A63-396F9F5641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9F86E8-7557-48FA-A0A3-8AB5CAA012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1A024196-C4C9-4230-8286-9CF4D9A8B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Sklerodermie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7AE98F8-BE01-4E2F-BBD5-6EF7799596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masivní sklerotizace kůže a adnex z degenerace pojivové tkáně, pokračuje fibrózní indurací, postiženy i klouby a svaly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příznaky – svalové atrofie, únavnost, slabost, artralgie, polykací obtíže, regurgitace, ileus, příznaky kardiovaskulární, ledvinné, plicní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laboratorně – pozitivní ANF  a další, zvýšení hladiny hydroxyprolinu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léčba – kombinovaná imunosuprese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484190-4D8D-4531-8444-C37BE61545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84FA7C-DBB1-4A64-9542-1371C05E8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27650" name="Nadpis 1">
            <a:extLst>
              <a:ext uri="{FF2B5EF4-FFF2-40B4-BE49-F238E27FC236}">
                <a16:creationId xmlns:a16="http://schemas.microsoft.com/office/drawing/2014/main" id="{95587135-CB45-4BC4-924A-C70D67299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Sklerodermie</a:t>
            </a:r>
          </a:p>
        </p:txBody>
      </p:sp>
      <p:pic>
        <p:nvPicPr>
          <p:cNvPr id="27651" name="Zástupný symbol pro obsah 3">
            <a:extLst>
              <a:ext uri="{FF2B5EF4-FFF2-40B4-BE49-F238E27FC236}">
                <a16:creationId xmlns:a16="http://schemas.microsoft.com/office/drawing/2014/main" id="{357D8E67-1AF0-45FB-A6C5-5263FB96C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08657"/>
            <a:ext cx="4840952" cy="2788213"/>
          </a:xfrm>
        </p:spPr>
      </p:pic>
      <p:pic>
        <p:nvPicPr>
          <p:cNvPr id="27652" name="Obrázek 4">
            <a:extLst>
              <a:ext uri="{FF2B5EF4-FFF2-40B4-BE49-F238E27FC236}">
                <a16:creationId xmlns:a16="http://schemas.microsoft.com/office/drawing/2014/main" id="{2CBF7432-60E1-4123-9338-A8F9B0FA6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13" y="2514603"/>
            <a:ext cx="4948845" cy="344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AFB9C7-025D-4819-B42A-B2533BE16C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F6212F-7DC8-4D94-AF44-724C557D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94A86AAF-23E6-4F8B-8164-BCBC5A4E7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Polyarteriitis</a:t>
            </a:r>
            <a:r>
              <a:rPr lang="cs-CZ" altLang="cs-CZ" dirty="0"/>
              <a:t> </a:t>
            </a:r>
            <a:r>
              <a:rPr lang="cs-CZ" altLang="cs-CZ" dirty="0" err="1"/>
              <a:t>nodosa</a:t>
            </a:r>
            <a:endParaRPr lang="cs-CZ" altLang="cs-CZ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22E52B1-05DC-4EFD-BA60-86739533CD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vyskytuje se častěji u mužů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 err="1"/>
              <a:t>imunokomplexové</a:t>
            </a:r>
            <a:r>
              <a:rPr lang="cs-CZ" altLang="cs-CZ" sz="2500" dirty="0"/>
              <a:t> postižení kapilár – vaskulitida – IK poškozují intimu, nasedá trombóza, do stěny pokračuje degenerace – tvorba aneurysmat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příznaky – rozmanité podle postiženého orgánu, celkově horečky, malátnost, artralgie, </a:t>
            </a:r>
            <a:r>
              <a:rPr lang="cs-CZ" altLang="cs-CZ" sz="2500" dirty="0" err="1"/>
              <a:t>kachektizace</a:t>
            </a:r>
            <a:endParaRPr lang="cs-CZ" altLang="cs-CZ" sz="2500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46D163-E208-4A47-91D2-CC0DBDD4D1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B9C57B-3559-418E-863E-124C49EA5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9744382D-F04C-484C-839C-92BBECFA5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Polyarteriitis</a:t>
            </a:r>
            <a:r>
              <a:rPr lang="cs-CZ" altLang="cs-CZ" dirty="0"/>
              <a:t> </a:t>
            </a:r>
            <a:r>
              <a:rPr lang="cs-CZ" altLang="cs-CZ" dirty="0" err="1"/>
              <a:t>nodosa</a:t>
            </a:r>
            <a:endParaRPr lang="cs-CZ" altLang="cs-CZ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9737A5B-3248-43B1-A7BE-20707697DB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laboratorní příznaky – FW, </a:t>
            </a:r>
            <a:r>
              <a:rPr lang="cs-CZ" altLang="cs-CZ" sz="2500" dirty="0" err="1"/>
              <a:t>eosinofilie</a:t>
            </a:r>
            <a:r>
              <a:rPr lang="cs-CZ" altLang="cs-CZ" sz="2500" dirty="0"/>
              <a:t>, diagnóza histologická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léčba – imunosuprese steroidy nebo kombinovaná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SMÍŠENÁ NEMOC POJIVA - překrývání syndromů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909431-276B-42BC-907E-AD7303F65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ECE8A1-ADB1-4FAB-B81F-2317321A9E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A6779503-4077-4EF6-B3C1-A219943424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Mikrokrystalické artritidy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0FEACEB-F12F-412F-8614-23A3A4AF03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DNA – arthritis </a:t>
            </a:r>
            <a:r>
              <a:rPr lang="cs-CZ" altLang="cs-CZ" sz="2500" dirty="0" err="1"/>
              <a:t>urica</a:t>
            </a:r>
            <a:r>
              <a:rPr lang="cs-CZ" altLang="cs-CZ" sz="2500" dirty="0"/>
              <a:t> – zvýšení KM v séru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primární – zvýšená tvorba nebo snížené vylučování KM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sekundární – zvýšený rozpad nukleoproteinů, snížené vylučování při 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častěji postiženi muži – robustní, ambiciózní, </a:t>
            </a:r>
            <a:r>
              <a:rPr lang="cs-CZ" altLang="cs-CZ" sz="2500" dirty="0" err="1"/>
              <a:t>masojídkové</a:t>
            </a:r>
            <a:endParaRPr lang="cs-CZ" altLang="cs-CZ" sz="25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84DF51-4D39-4DA8-8847-6CFFC2FBE2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CBE55E-BB1A-47C2-873A-8FBAACB47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241146C-1A97-4C23-AB92-2661FF875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DNA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7AB786D-3526-412D-B53C-8A968AB32D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 err="1"/>
              <a:t>hypertonicko</a:t>
            </a:r>
            <a:r>
              <a:rPr lang="cs-CZ" altLang="cs-CZ" sz="2500" dirty="0"/>
              <a:t> – metabolický syndrom – (HT, DM, HLP, DNA)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patogeneze záchvatu – zvýšení hladiny KM, vypadávání krystalů, synoviální membrána drážděna </a:t>
            </a:r>
            <a:r>
              <a:rPr lang="cs-CZ" altLang="cs-CZ" sz="2500" dirty="0" err="1"/>
              <a:t>mikrokrystaly</a:t>
            </a:r>
            <a:r>
              <a:rPr lang="cs-CZ" altLang="cs-CZ" sz="2500" dirty="0"/>
              <a:t>, vasodilatace, překrvení, chemotaxe leukocytů, snížení pH, další krystalizace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591F90-3ED3-46C0-BBE9-4AEBC20E1A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1D8153-F398-42ED-948F-AB8C28178C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32771" name="Zástupný symbol pro obsah 3" descr="dna-podagra-pakostnice.jpg">
            <a:extLst>
              <a:ext uri="{FF2B5EF4-FFF2-40B4-BE49-F238E27FC236}">
                <a16:creationId xmlns:a16="http://schemas.microsoft.com/office/drawing/2014/main" id="{7E909D29-3075-4BB1-9EF3-4CE1EA5D9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720000"/>
            <a:ext cx="5740585" cy="5300474"/>
          </a:xfrm>
        </p:spPr>
      </p:pic>
      <p:pic>
        <p:nvPicPr>
          <p:cNvPr id="32772" name="Obrázek 4" descr="Podagra.jpg">
            <a:extLst>
              <a:ext uri="{FF2B5EF4-FFF2-40B4-BE49-F238E27FC236}">
                <a16:creationId xmlns:a16="http://schemas.microsoft.com/office/drawing/2014/main" id="{DDBBD6C7-6955-440D-BEC5-71B6D4146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96" y="2680550"/>
            <a:ext cx="4907134" cy="286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FCA7F01-A509-4837-99EE-BF6C60C68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Hlavní příznaky na páteři I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AC9F754-0136-4F1B-87C8-E58DC790A1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6441451" cy="4139998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tvar</a:t>
            </a:r>
            <a:r>
              <a:rPr lang="cs-CZ" altLang="cs-CZ" b="1" dirty="0"/>
              <a:t> </a:t>
            </a:r>
            <a:r>
              <a:rPr lang="cs-CZ" altLang="cs-CZ" dirty="0"/>
              <a:t>(skoliózy, kyfózy, napřímení)</a:t>
            </a:r>
            <a:r>
              <a:rPr lang="cs-CZ" altLang="cs-CZ" b="1" dirty="0"/>
              <a:t> </a:t>
            </a:r>
          </a:p>
          <a:p>
            <a:pPr marL="0" indent="0" fontAlgn="auto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hybnost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krční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- rotace, předklon, záklon - dotyk temene s rovinou,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hrudní</a:t>
            </a:r>
            <a:r>
              <a:rPr lang="cs-CZ" altLang="cs-CZ" dirty="0"/>
              <a:t> -  rotace, rozvíjení při předklonu, nádech, výdech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bederní</a:t>
            </a:r>
            <a:r>
              <a:rPr lang="cs-CZ" altLang="cs-CZ" b="1" dirty="0"/>
              <a:t> </a:t>
            </a:r>
            <a:r>
              <a:rPr lang="cs-CZ" altLang="cs-CZ" dirty="0"/>
              <a:t>- </a:t>
            </a:r>
            <a:r>
              <a:rPr lang="cs-CZ" altLang="cs-CZ" b="1" i="1" dirty="0" err="1">
                <a:solidFill>
                  <a:schemeClr val="tx2"/>
                </a:solidFill>
              </a:rPr>
              <a:t>Schoberova</a:t>
            </a:r>
            <a:r>
              <a:rPr lang="cs-CZ" altLang="cs-CZ" b="1" i="1" dirty="0">
                <a:solidFill>
                  <a:schemeClr val="tx2"/>
                </a:solidFill>
              </a:rPr>
              <a:t> distance </a:t>
            </a:r>
            <a:r>
              <a:rPr lang="cs-CZ" altLang="cs-CZ" dirty="0"/>
              <a:t>- L1 - spina </a:t>
            </a:r>
            <a:r>
              <a:rPr lang="cs-CZ" altLang="cs-CZ" dirty="0" err="1"/>
              <a:t>iliaca</a:t>
            </a:r>
            <a:r>
              <a:rPr lang="cs-CZ" altLang="cs-CZ" dirty="0"/>
              <a:t> post. sup.              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  prodloužení o 5 cm při předklonu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- </a:t>
            </a:r>
            <a:r>
              <a:rPr lang="cs-CZ" altLang="cs-CZ" b="1" i="1" dirty="0">
                <a:solidFill>
                  <a:schemeClr val="tx2"/>
                </a:solidFill>
              </a:rPr>
              <a:t>Stiborova distance </a:t>
            </a:r>
            <a:r>
              <a:rPr lang="cs-CZ" altLang="cs-CZ" dirty="0"/>
              <a:t>- C7 - spina </a:t>
            </a:r>
            <a:r>
              <a:rPr lang="cs-CZ" altLang="cs-CZ" dirty="0" err="1"/>
              <a:t>iliaca</a:t>
            </a:r>
            <a:r>
              <a:rPr lang="cs-CZ" altLang="cs-CZ" dirty="0"/>
              <a:t> post. sup.  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  prodloužení o 10 cm při předklonu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- úklony do stran - prsty po stehně 20 cm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- rotace</a:t>
            </a:r>
            <a:endParaRPr lang="cs-CZ" altLang="cs-CZ" b="1" dirty="0"/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01E8A4E2-C40F-4EA2-85D9-75BFCE682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13" y="2661070"/>
            <a:ext cx="2176759" cy="288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4">
            <a:extLst>
              <a:ext uri="{FF2B5EF4-FFF2-40B4-BE49-F238E27FC236}">
                <a16:creationId xmlns:a16="http://schemas.microsoft.com/office/drawing/2014/main" id="{0811027D-78C9-4EA1-B677-04E05F608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535" y="2661070"/>
            <a:ext cx="2179042" cy="288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B39CB3-A9BA-40FE-AA1F-C9DD7B0B3D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C6DA83-2F3F-478F-BB61-DEBAEA5007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F4959B6D-BE86-4400-9665-7B6644A747B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0000" y="473495"/>
          <a:ext cx="10155696" cy="5311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Fotografie" r:id="rId3" imgW="10221752" imgH="5342857" progId="MSPhotoEd.3">
                  <p:embed/>
                </p:oleObj>
              </mc:Choice>
              <mc:Fallback>
                <p:oleObj name="Fotografie" r:id="rId3" imgW="10221752" imgH="5342857" progId="MSPhotoEd.3">
                  <p:embed/>
                  <p:pic>
                    <p:nvPicPr>
                      <p:cNvPr id="1026" name="Object 4">
                        <a:extLst>
                          <a:ext uri="{FF2B5EF4-FFF2-40B4-BE49-F238E27FC236}">
                            <a16:creationId xmlns:a16="http://schemas.microsoft.com/office/drawing/2014/main" id="{F4959B6D-BE86-4400-9665-7B6644A747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473495"/>
                        <a:ext cx="10155696" cy="5311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8F31F5-4E06-4AA4-8D5A-09DBA011FE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022877-D37D-41C8-8070-5FB40EBD8D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8B1F5016-83EC-4E7F-943D-0434C6B8E8C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0000" y="507397"/>
          <a:ext cx="5737444" cy="545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Fotografie" r:id="rId3" imgW="5380952" imgH="5114286" progId="MSPhotoEd.3">
                  <p:embed/>
                </p:oleObj>
              </mc:Choice>
              <mc:Fallback>
                <p:oleObj name="Fotografie" r:id="rId3" imgW="5380952" imgH="5114286" progId="MSPhotoEd.3">
                  <p:embed/>
                  <p:pic>
                    <p:nvPicPr>
                      <p:cNvPr id="2050" name="Object 4">
                        <a:extLst>
                          <a:ext uri="{FF2B5EF4-FFF2-40B4-BE49-F238E27FC236}">
                            <a16:creationId xmlns:a16="http://schemas.microsoft.com/office/drawing/2014/main" id="{8B1F5016-83EC-4E7F-943D-0434C6B8E8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507397"/>
                        <a:ext cx="5737444" cy="5453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3EF1B5-3041-4ECD-9A3B-C3D1ADB17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07E61C-A2CB-40B9-8C81-61AD69C026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952F14-CF4E-4D0D-A929-B011D05B19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532D92-697F-43E7-B746-5928D14ED0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52</a:t>
            </a:fld>
            <a:endParaRPr lang="cs-CZ" altLang="cs-CZ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35B397C4-D0F7-40B0-8418-9CAB5A8DD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DNA - příznaky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C689B7A-E0C9-495C-9DBA-70D048F523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dnavý záchvat </a:t>
            </a:r>
            <a:r>
              <a:rPr lang="cs-CZ" altLang="cs-CZ" sz="2500" dirty="0"/>
              <a:t>– typicky MTF kloub, začíná nad ránem, obvykle po dietní či režimové chybě, parestézie přecházející v bolest, zčervenání, otok, celkově teploty, podrážděnost, pocit plnosti, nástup do několika hodin do maxima, odeznívá 3-7 dní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dnavý </a:t>
            </a:r>
            <a:r>
              <a:rPr lang="cs-CZ" altLang="cs-CZ" sz="2500" b="1" dirty="0" err="1">
                <a:solidFill>
                  <a:schemeClr val="tx2"/>
                </a:solidFill>
              </a:rPr>
              <a:t>tofus</a:t>
            </a:r>
            <a:r>
              <a:rPr lang="cs-CZ" altLang="cs-CZ" sz="2500" b="1" dirty="0">
                <a:solidFill>
                  <a:schemeClr val="tx2"/>
                </a:solidFill>
              </a:rPr>
              <a:t> </a:t>
            </a:r>
            <a:r>
              <a:rPr lang="cs-CZ" altLang="cs-CZ" sz="2500" dirty="0"/>
              <a:t>– uloženiny krystalů KM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A4F79671-0397-419B-8ADD-902AA7E72F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83125" y="378000"/>
          <a:ext cx="3717369" cy="569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Fotografie" r:id="rId3" imgW="3438095" imgH="5266667" progId="MSPhotoEd.3">
                  <p:embed/>
                </p:oleObj>
              </mc:Choice>
              <mc:Fallback>
                <p:oleObj name="Fotografie" r:id="rId3" imgW="3438095" imgH="5266667" progId="MSPhotoEd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A4F79671-0397-419B-8ADD-902AA7E72F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125" y="378000"/>
                        <a:ext cx="3717369" cy="5694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0A9B25-F921-41B1-82AC-4E8CA556FF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897D14-DD5C-44DD-A869-8E65B2EBBD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A6344E-4683-4871-BB77-18F8AB30C6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9A4B68-ACC3-4162-AB90-852AF1C5A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66014BF-D6E2-4C1C-BD3C-2155A6D6E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 DNA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349B7B9-256F-4195-8637-F4BEE53979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chronická - orgánové postižení: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500" dirty="0"/>
              <a:t>dnavá ledvina      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500" dirty="0"/>
              <a:t>dnavá artritida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laboratorní příznaky </a:t>
            </a:r>
            <a:r>
              <a:rPr lang="cs-CZ" altLang="cs-CZ" sz="2500" dirty="0"/>
              <a:t>– zvýšení sérové hladiny KM – u primární nižší u sekundární vyšší,  lehce zvýšená FW, punktát z kloubu nebo tofu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>
            <a:extLst>
              <a:ext uri="{FF2B5EF4-FFF2-40B4-BE49-F238E27FC236}">
                <a16:creationId xmlns:a16="http://schemas.microsoft.com/office/drawing/2014/main" id="{0A0F3CC8-A281-4D03-9C1D-DF49DEBB0C2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12809" y="240436"/>
          <a:ext cx="7894390" cy="5804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Fotografie" r:id="rId3" imgW="7059010" imgH="5191850" progId="MSPhotoEd.3">
                  <p:embed/>
                </p:oleObj>
              </mc:Choice>
              <mc:Fallback>
                <p:oleObj name="Fotografie" r:id="rId3" imgW="7059010" imgH="5191850" progId="MSPhotoEd.3">
                  <p:embed/>
                  <p:pic>
                    <p:nvPicPr>
                      <p:cNvPr id="4098" name="Object 4">
                        <a:extLst>
                          <a:ext uri="{FF2B5EF4-FFF2-40B4-BE49-F238E27FC236}">
                            <a16:creationId xmlns:a16="http://schemas.microsoft.com/office/drawing/2014/main" id="{0A0F3CC8-A281-4D03-9C1D-DF49DEBB0C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809" y="240436"/>
                        <a:ext cx="7894390" cy="5804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555074-0297-4D16-8C7E-AB1A0AAA77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116CC5-A9B1-489A-A364-0BD876B343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01BE3F-1B82-4803-A4DC-94320CF090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76CCBE-50DF-4733-86C1-64FC18C77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B5B5282-BC5E-431D-9145-50E01B8B4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DNA - léčba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AC0DCBB-E612-44CC-B0A3-DEB53E3A59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akutní záchvat </a:t>
            </a:r>
            <a:r>
              <a:rPr lang="cs-CZ" altLang="cs-CZ" sz="2500" dirty="0"/>
              <a:t>– NSAID – </a:t>
            </a:r>
            <a:r>
              <a:rPr lang="cs-CZ" altLang="cs-CZ" sz="2500" dirty="0" err="1"/>
              <a:t>indometacin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diclofenac</a:t>
            </a:r>
            <a:r>
              <a:rPr lang="cs-CZ" altLang="cs-CZ" sz="2500" dirty="0"/>
              <a:t>, klid, tekutiny, dříve kolchicin 1 mg po 1 hod do vyvolání průjmu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dlouhodobě</a:t>
            </a:r>
            <a:r>
              <a:rPr lang="cs-CZ" altLang="cs-CZ" sz="2500" dirty="0"/>
              <a:t> - dieta </a:t>
            </a:r>
            <a:r>
              <a:rPr lang="cs-CZ" altLang="cs-CZ" sz="2500" dirty="0" err="1"/>
              <a:t>bezpurinová</a:t>
            </a:r>
            <a:r>
              <a:rPr lang="cs-CZ" altLang="cs-CZ" sz="2500" dirty="0"/>
              <a:t>, blokátory </a:t>
            </a:r>
            <a:r>
              <a:rPr lang="cs-CZ" altLang="cs-CZ" sz="2500" dirty="0" err="1"/>
              <a:t>xantinoxidázy</a:t>
            </a:r>
            <a:r>
              <a:rPr lang="cs-CZ" altLang="cs-CZ" sz="2500" dirty="0"/>
              <a:t> – </a:t>
            </a:r>
            <a:r>
              <a:rPr lang="cs-CZ" altLang="cs-CZ" sz="2500" dirty="0" err="1"/>
              <a:t>allopurinol</a:t>
            </a: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sekundární dna</a:t>
            </a:r>
            <a:r>
              <a:rPr lang="cs-CZ" altLang="cs-CZ" sz="2500" dirty="0"/>
              <a:t> – při krevních chorobách, chemoterapii, renální insuficienci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21B170-2D2F-49DC-967D-229852E960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32AF3F-A085-4CBF-B713-61EFBEF7F4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24578" name="Nadpis 1">
            <a:extLst>
              <a:ext uri="{FF2B5EF4-FFF2-40B4-BE49-F238E27FC236}">
                <a16:creationId xmlns:a16="http://schemas.microsoft.com/office/drawing/2014/main" id="{0D744A3F-7341-44EF-9B3A-530D1A5B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Který je hlavní laboratorní parametr DNY?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82265D9-D9E3-468E-A379-23F31D5A2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urea</a:t>
            </a:r>
          </a:p>
          <a:p>
            <a:r>
              <a:rPr lang="cs-CZ" altLang="cs-CZ" dirty="0"/>
              <a:t>kreatinin</a:t>
            </a:r>
          </a:p>
          <a:p>
            <a:r>
              <a:rPr lang="cs-CZ" altLang="cs-CZ" dirty="0"/>
              <a:t>kyselina močová</a:t>
            </a:r>
          </a:p>
          <a:p>
            <a:r>
              <a:rPr lang="cs-CZ" altLang="cs-CZ" dirty="0"/>
              <a:t>žádný z výše uvedených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5A2DB9-E6B9-4B26-9991-F017299A0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FD4727-63CD-450B-B89B-9F13DC0F69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25602" name="Nadpis 1">
            <a:extLst>
              <a:ext uri="{FF2B5EF4-FFF2-40B4-BE49-F238E27FC236}">
                <a16:creationId xmlns:a16="http://schemas.microsoft.com/office/drawing/2014/main" id="{3B9CA7AC-E7E9-46AF-8077-6D3C0520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Který je hlavní laboratorní parametr DNY?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CCDC7E-4D0E-45AC-8980-19E40E817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urea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kreatinin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kyselina močová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žádný z výše uvedených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437FA8-913E-4EBB-A581-DC2570F1F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EC4B05-B6F1-4EF2-95AE-6309818F46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6DB6AB81-806A-48A5-97B3-5C9EDCB67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Degenerativní onemocnění kloubů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9613B19-868A-411A-9484-F9283D1DD7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rozvláknění chrupavky, její rozrušení, atrofie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příčiny</a:t>
            </a:r>
            <a:r>
              <a:rPr lang="cs-CZ" altLang="cs-CZ" sz="2200" dirty="0"/>
              <a:t> - stárnutí, kongenitální, traumatické změny, onemocnění kloubů, přetěžování, metabolické vlivy, genetické vlivy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– startovací bolesti, horší k večeru, bolest v krajích polohách, deformace kloubu, varózní, valgózní postavení, omezení hybnosti až ankylóza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dekompenzace artrózy</a:t>
            </a:r>
            <a:r>
              <a:rPr lang="cs-CZ" altLang="cs-CZ" sz="2200" dirty="0"/>
              <a:t> – zánětlivé známky, bolesti  spontánní, i v noci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26989D2-57B1-4F2B-A7FA-FA91E8198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Hlavní příznaky na páteři II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E55A3FE-2806-470C-972D-E5614FD747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stav </a:t>
            </a:r>
            <a:r>
              <a:rPr lang="cs-CZ" altLang="cs-CZ" sz="2200" b="1" dirty="0" err="1">
                <a:solidFill>
                  <a:schemeClr val="tx2"/>
                </a:solidFill>
              </a:rPr>
              <a:t>paravertebrálních</a:t>
            </a:r>
            <a:r>
              <a:rPr lang="cs-CZ" altLang="cs-CZ" sz="2200" b="1" dirty="0">
                <a:solidFill>
                  <a:schemeClr val="tx2"/>
                </a:solidFill>
              </a:rPr>
              <a:t> svalů </a:t>
            </a:r>
            <a:r>
              <a:rPr lang="cs-CZ" altLang="cs-CZ" sz="2200" b="1" dirty="0"/>
              <a:t>- </a:t>
            </a:r>
            <a:r>
              <a:rPr lang="cs-CZ" altLang="cs-CZ" sz="2200" dirty="0"/>
              <a:t>tonus, kontraktury, </a:t>
            </a:r>
            <a:r>
              <a:rPr lang="cs-CZ" altLang="cs-CZ" sz="2200" dirty="0" err="1"/>
              <a:t>myogelózy</a:t>
            </a:r>
            <a:endParaRPr lang="cs-CZ" altLang="cs-CZ" sz="22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bolestivost</a:t>
            </a:r>
            <a:r>
              <a:rPr lang="cs-CZ" altLang="cs-CZ" sz="2200" b="1" dirty="0"/>
              <a:t> - </a:t>
            </a:r>
            <a:r>
              <a:rPr lang="cs-CZ" altLang="cs-CZ" sz="2200" dirty="0"/>
              <a:t>na poklep, na pohyb, bolestivost SI skloubení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neurologické manévry</a:t>
            </a:r>
            <a:r>
              <a:rPr lang="cs-CZ" altLang="cs-CZ" sz="2200" b="1" dirty="0"/>
              <a:t> - </a:t>
            </a:r>
            <a:r>
              <a:rPr lang="cs-CZ" altLang="cs-CZ" sz="2200" dirty="0" err="1"/>
              <a:t>Lasségue</a:t>
            </a:r>
            <a:endParaRPr lang="cs-CZ" altLang="cs-CZ" sz="2200" b="1" dirty="0"/>
          </a:p>
          <a:p>
            <a:pPr eaLnBrk="1" hangingPunct="1"/>
            <a:endParaRPr lang="cs-CZ" altLang="cs-CZ" dirty="0"/>
          </a:p>
        </p:txBody>
      </p:sp>
      <p:pic>
        <p:nvPicPr>
          <p:cNvPr id="8196" name="Obrázek 1">
            <a:extLst>
              <a:ext uri="{FF2B5EF4-FFF2-40B4-BE49-F238E27FC236}">
                <a16:creationId xmlns:a16="http://schemas.microsoft.com/office/drawing/2014/main" id="{DFBE2F04-7331-4CAB-86D0-00C692EC7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12" y="3326465"/>
            <a:ext cx="3964019" cy="27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C36D70-2996-45F2-87FF-A0E76B951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18686A-E699-418A-8A13-A92B7A3D5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9F15EE-0169-4358-B387-84EE2619B5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0A6C9B-8031-4F98-9E06-807926A6A9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377DA65A-C9AA-4531-A7D9-592005972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kloubů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B9E4CEC-5B4F-4722-9BBA-C7EB6139A1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RTG obraz </a:t>
            </a:r>
            <a:r>
              <a:rPr lang="cs-CZ" altLang="cs-CZ" sz="2500" dirty="0"/>
              <a:t>– zúžené kloubní štěrbiny – ztenčení chrupavky, osová úchylka, naléhání kostní tkáně – tvorba osteofytů, </a:t>
            </a:r>
            <a:r>
              <a:rPr lang="cs-CZ" altLang="cs-CZ" sz="2500" dirty="0" err="1"/>
              <a:t>subchondrální</a:t>
            </a:r>
            <a:r>
              <a:rPr lang="cs-CZ" altLang="cs-CZ" sz="2500" dirty="0"/>
              <a:t> cysty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laboratorní obraz </a:t>
            </a:r>
            <a:r>
              <a:rPr lang="cs-CZ" altLang="cs-CZ" sz="2500" dirty="0"/>
              <a:t>– není zvýšena FW ani jiné parametry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BBD29C-E191-4329-AA7F-39DBC5A90D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901FF-0F45-405C-A8C3-436FE174DF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39ABE25E-BFD8-4141-A51F-FB7C4053F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kloubů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0FF3139-6D7D-4FBF-B81B-1BDEC6BFD8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HKK – </a:t>
            </a:r>
            <a:r>
              <a:rPr lang="cs-CZ" altLang="cs-CZ" sz="2200" dirty="0" err="1"/>
              <a:t>Heberdenovy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Bouchardovy</a:t>
            </a:r>
            <a:r>
              <a:rPr lang="cs-CZ" altLang="cs-CZ" sz="2200" dirty="0"/>
              <a:t> uzly, palcová </a:t>
            </a:r>
            <a:r>
              <a:rPr lang="cs-CZ" altLang="cs-CZ" sz="2200" dirty="0" err="1"/>
              <a:t>rhizartróza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kyčelní klouby </a:t>
            </a:r>
            <a:r>
              <a:rPr lang="cs-CZ" altLang="cs-CZ" sz="2200" dirty="0"/>
              <a:t>– koxartróza – bolest do </a:t>
            </a:r>
            <a:r>
              <a:rPr lang="cs-CZ" altLang="cs-CZ" sz="2200" dirty="0" err="1"/>
              <a:t>inguiny</a:t>
            </a:r>
            <a:r>
              <a:rPr lang="cs-CZ" altLang="cs-CZ" sz="2200" dirty="0"/>
              <a:t> a na vnitřní stranu stehna, zkrácení končetiny, sklon pánve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kolenní klouby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gonartróza</a:t>
            </a:r>
            <a:r>
              <a:rPr lang="cs-CZ" altLang="cs-CZ" sz="2200" dirty="0"/>
              <a:t> – u obézních a u porušené osy, zpočátku bolestivost se schodů a s kopce, postižen i kloub </a:t>
            </a:r>
            <a:r>
              <a:rPr lang="cs-CZ" altLang="cs-CZ" sz="2200" dirty="0" err="1"/>
              <a:t>femoropatelární</a:t>
            </a:r>
            <a:r>
              <a:rPr lang="cs-CZ" altLang="cs-CZ" sz="2200" dirty="0"/>
              <a:t> – sed, klek, dřep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klouby nohy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hallux</a:t>
            </a:r>
            <a:r>
              <a:rPr lang="cs-CZ" altLang="cs-CZ" sz="2200" dirty="0"/>
              <a:t> </a:t>
            </a:r>
            <a:r>
              <a:rPr lang="cs-CZ" altLang="cs-CZ" sz="2200" dirty="0" err="1"/>
              <a:t>valgus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Chopartův</a:t>
            </a:r>
            <a:r>
              <a:rPr lang="cs-CZ" altLang="cs-CZ" sz="2200" dirty="0"/>
              <a:t> kloub</a:t>
            </a:r>
          </a:p>
          <a:p>
            <a:endParaRPr lang="cs-CZ" altLang="cs-CZ" sz="2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>
            <a:extLst>
              <a:ext uri="{FF2B5EF4-FFF2-40B4-BE49-F238E27FC236}">
                <a16:creationId xmlns:a16="http://schemas.microsoft.com/office/drawing/2014/main" id="{FC357194-4F01-47D7-AABB-B43A3848B8D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0000" y="474198"/>
          <a:ext cx="8665636" cy="5497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Fotografie" r:id="rId3" imgW="11361905" imgH="7209524" progId="MSPhotoEd.3">
                  <p:embed/>
                </p:oleObj>
              </mc:Choice>
              <mc:Fallback>
                <p:oleObj name="Fotografie" r:id="rId3" imgW="11361905" imgH="7209524" progId="MSPhotoEd.3">
                  <p:embed/>
                  <p:pic>
                    <p:nvPicPr>
                      <p:cNvPr id="5122" name="Object 4">
                        <a:extLst>
                          <a:ext uri="{FF2B5EF4-FFF2-40B4-BE49-F238E27FC236}">
                            <a16:creationId xmlns:a16="http://schemas.microsoft.com/office/drawing/2014/main" id="{FC357194-4F01-47D7-AABB-B43A3848B8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474198"/>
                        <a:ext cx="8665636" cy="5497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410E5C-C0DF-4737-95F9-CC090F6883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DA0EBC-2C39-4B96-9425-4D549E42C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62</a:t>
            </a:fld>
            <a:endParaRPr lang="cs-CZ" alt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>
            <a:extLst>
              <a:ext uri="{FF2B5EF4-FFF2-40B4-BE49-F238E27FC236}">
                <a16:creationId xmlns:a16="http://schemas.microsoft.com/office/drawing/2014/main" id="{003B6A54-469C-41BC-B5B7-5726E79FDF0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0000" y="181737"/>
          <a:ext cx="7646490" cy="477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Fotografie" r:id="rId3" imgW="8009524" imgH="5001323" progId="MSPhotoEd.3">
                  <p:embed/>
                </p:oleObj>
              </mc:Choice>
              <mc:Fallback>
                <p:oleObj name="Fotografie" r:id="rId3" imgW="8009524" imgH="5001323" progId="MSPhotoEd.3">
                  <p:embed/>
                  <p:pic>
                    <p:nvPicPr>
                      <p:cNvPr id="6146" name="Object 4">
                        <a:extLst>
                          <a:ext uri="{FF2B5EF4-FFF2-40B4-BE49-F238E27FC236}">
                            <a16:creationId xmlns:a16="http://schemas.microsoft.com/office/drawing/2014/main" id="{003B6A54-469C-41BC-B5B7-5726E79FDF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81737"/>
                        <a:ext cx="7646490" cy="4774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ovéPole 5">
            <a:extLst>
              <a:ext uri="{FF2B5EF4-FFF2-40B4-BE49-F238E27FC236}">
                <a16:creationId xmlns:a16="http://schemas.microsoft.com/office/drawing/2014/main" id="{F50AC7BB-4C93-4C25-B12E-DE0EAE7CD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8545" y="2924732"/>
            <a:ext cx="351571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dirty="0" err="1">
                <a:solidFill>
                  <a:schemeClr val="tx2"/>
                </a:solidFill>
              </a:rPr>
              <a:t>Bouchardovy</a:t>
            </a:r>
            <a:r>
              <a:rPr lang="cs-CZ" altLang="cs-CZ" sz="2200" b="1" dirty="0">
                <a:solidFill>
                  <a:schemeClr val="tx2"/>
                </a:solidFill>
              </a:rPr>
              <a:t> uzly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dirty="0"/>
              <a:t> </a:t>
            </a:r>
            <a:r>
              <a:rPr lang="cs-CZ" altLang="cs-CZ" sz="2000" dirty="0"/>
              <a:t>deformace na PIP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 u osteoartrózy, ale i u </a:t>
            </a:r>
            <a:r>
              <a:rPr lang="cs-CZ" altLang="cs-CZ" sz="2000" dirty="0" err="1"/>
              <a:t>revm</a:t>
            </a:r>
            <a:r>
              <a:rPr lang="cs-CZ" altLang="cs-CZ" sz="2000" dirty="0"/>
              <a:t>. artritidy (jako korelát depozit protilátek v synoviální tekutině)</a:t>
            </a:r>
          </a:p>
        </p:txBody>
      </p:sp>
      <p:sp>
        <p:nvSpPr>
          <p:cNvPr id="6148" name="TextovéPole 6">
            <a:extLst>
              <a:ext uri="{FF2B5EF4-FFF2-40B4-BE49-F238E27FC236}">
                <a16:creationId xmlns:a16="http://schemas.microsoft.com/office/drawing/2014/main" id="{A972ABAC-DE7D-4153-A6BD-9FEEF8C89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5038030"/>
            <a:ext cx="38576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dirty="0" err="1">
                <a:solidFill>
                  <a:schemeClr val="tx2"/>
                </a:solidFill>
              </a:rPr>
              <a:t>Heberdenovy</a:t>
            </a:r>
            <a:r>
              <a:rPr lang="cs-CZ" altLang="cs-CZ" sz="2200" b="1" dirty="0">
                <a:solidFill>
                  <a:schemeClr val="tx2"/>
                </a:solidFill>
              </a:rPr>
              <a:t> uzly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2200" dirty="0"/>
              <a:t> </a:t>
            </a:r>
            <a:r>
              <a:rPr lang="cs-CZ" altLang="cs-CZ" sz="2000" dirty="0"/>
              <a:t>deformace na DIP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 známka osteoartrózy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C2D767-818E-4D51-ACEA-66D6CEC5AA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6A9EF6-BFBD-4559-9DE4-1CAA1CB1C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63</a:t>
            </a:fld>
            <a:endParaRPr lang="cs-CZ" altLang="cs-CZ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8F90A6-676F-439A-BD2D-9AE96BA35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F2B45E-E399-4380-936F-D08E39931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F31C2127-2435-41CA-9E4E-84D051271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kloubů 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864F02A-9718-4A79-AE2F-CCB12C51C0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léčba</a:t>
            </a:r>
            <a:r>
              <a:rPr lang="cs-CZ" altLang="cs-CZ" sz="2500" dirty="0"/>
              <a:t> – odstranit příčiny – lze-li, rehabilitace, analgetika (ASA, NSAID) – příliš velká </a:t>
            </a:r>
            <a:r>
              <a:rPr lang="cs-CZ" altLang="cs-CZ" sz="2500" dirty="0" err="1"/>
              <a:t>analgézie</a:t>
            </a:r>
            <a:r>
              <a:rPr lang="cs-CZ" altLang="cs-CZ" sz="2500" dirty="0"/>
              <a:t> vede k přetěžování kloubu, </a:t>
            </a:r>
            <a:r>
              <a:rPr lang="cs-CZ" altLang="cs-CZ" sz="2500" dirty="0" err="1"/>
              <a:t>chondroprotektiva</a:t>
            </a:r>
            <a:r>
              <a:rPr lang="cs-CZ" altLang="cs-CZ" sz="2500" dirty="0"/>
              <a:t>, fyzikální terapie, RTG ozáření,  lázeňská léčba, TEP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POZOR! Vedlejší účinky NSAID, volně prodejné!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36153C-4E87-4D9C-ABA7-506E54119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9A77C2-AF80-4325-95CE-1AE8D14C48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32770" name="Nadpis 1">
            <a:extLst>
              <a:ext uri="{FF2B5EF4-FFF2-40B4-BE49-F238E27FC236}">
                <a16:creationId xmlns:a16="http://schemas.microsoft.com/office/drawing/2014/main" id="{3C43575F-6021-4E2F-B699-15A55B7C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800" dirty="0"/>
              <a:t>Které jsou nejvážnější vedlejší účinky NSAID?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D493FA09-B940-471B-89F8-22AA7DD40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vředová choroba gastroduodena</a:t>
            </a:r>
          </a:p>
          <a:p>
            <a:r>
              <a:rPr lang="cs-CZ" altLang="cs-CZ"/>
              <a:t>selhání ledvin</a:t>
            </a:r>
          </a:p>
          <a:p>
            <a:r>
              <a:rPr lang="cs-CZ" altLang="cs-CZ"/>
              <a:t>zhoršení hypertenze</a:t>
            </a:r>
          </a:p>
          <a:p>
            <a:r>
              <a:rPr lang="cs-CZ" altLang="cs-CZ"/>
              <a:t>srdeční selhání</a:t>
            </a:r>
          </a:p>
          <a:p>
            <a:r>
              <a:rPr lang="cs-CZ" altLang="cs-CZ"/>
              <a:t>všechny možnosti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CB4828-FD12-4F39-9473-5D1867D48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3164C5-2782-42E6-BC80-2EEE09684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33794" name="Nadpis 1">
            <a:extLst>
              <a:ext uri="{FF2B5EF4-FFF2-40B4-BE49-F238E27FC236}">
                <a16:creationId xmlns:a16="http://schemas.microsoft.com/office/drawing/2014/main" id="{3712D7B3-42EA-4B8D-AF4D-FCBA5618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800" dirty="0"/>
              <a:t>Které jsou nejvážnější vedlejší účinky NSAID?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339D29-EF43-4C81-8514-DD931A09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vředová choroba </a:t>
            </a:r>
            <a:r>
              <a:rPr lang="cs-CZ" dirty="0" err="1"/>
              <a:t>gastroduodena</a:t>
            </a:r>
            <a:endParaRPr lang="cs-CZ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selhání ledvin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zhoršení hypertenze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srdeční selhání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všechny možnosti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9D43D0-8863-4DC6-839F-B35EE95D51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20B7C4-F4A9-4239-9F9D-04845C2BE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EB1EBE38-7BB6-4AA9-A634-7F49A9461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páteře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F3CCCBD-1DEB-46B8-A323-5672F88826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změny obdobné </a:t>
            </a:r>
            <a:r>
              <a:rPr lang="cs-CZ" altLang="cs-CZ" sz="2500" dirty="0"/>
              <a:t>– na kloubních chrupavkách obratlů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příznaky</a:t>
            </a:r>
            <a:r>
              <a:rPr lang="cs-CZ" altLang="cs-CZ" sz="2500" dirty="0"/>
              <a:t> – omezení hybnosti, bolestivost, zvýšený tonus až kontraktury </a:t>
            </a:r>
            <a:r>
              <a:rPr lang="cs-CZ" altLang="cs-CZ" sz="2500" dirty="0" err="1"/>
              <a:t>paravertebrálního</a:t>
            </a:r>
            <a:r>
              <a:rPr lang="cs-CZ" altLang="cs-CZ" sz="2500" dirty="0"/>
              <a:t> svalstva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hrozí výhřez intervertebrální ploténky a útlak míchy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léčba</a:t>
            </a:r>
            <a:r>
              <a:rPr lang="cs-CZ" altLang="cs-CZ" sz="2500" dirty="0"/>
              <a:t> – stejně, navíc </a:t>
            </a:r>
            <a:r>
              <a:rPr lang="cs-CZ" altLang="cs-CZ" sz="2500" dirty="0" err="1"/>
              <a:t>myorelaxancia</a:t>
            </a:r>
            <a:endParaRPr lang="cs-CZ" altLang="cs-CZ" sz="25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>
            <a:extLst>
              <a:ext uri="{FF2B5EF4-FFF2-40B4-BE49-F238E27FC236}">
                <a16:creationId xmlns:a16="http://schemas.microsoft.com/office/drawing/2014/main" id="{0886C788-FA4F-4C4A-8E1C-7E9AA1F7FDB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59031" y="378000"/>
          <a:ext cx="4287393" cy="5771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Fotografie" r:id="rId3" imgW="5380952" imgH="7249537" progId="MSPhotoEd.3">
                  <p:embed/>
                </p:oleObj>
              </mc:Choice>
              <mc:Fallback>
                <p:oleObj name="Fotografie" r:id="rId3" imgW="5380952" imgH="7249537" progId="MSPhotoEd.3">
                  <p:embed/>
                  <p:pic>
                    <p:nvPicPr>
                      <p:cNvPr id="7170" name="Object 4">
                        <a:extLst>
                          <a:ext uri="{FF2B5EF4-FFF2-40B4-BE49-F238E27FC236}">
                            <a16:creationId xmlns:a16="http://schemas.microsoft.com/office/drawing/2014/main" id="{0886C788-FA4F-4C4A-8E1C-7E9AA1F7F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9031" y="378000"/>
                        <a:ext cx="4287393" cy="5771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48EBEA-5C5D-4913-9B25-114C04BCD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96973C-93EB-4E39-B673-AA0564BA8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68</a:t>
            </a:fld>
            <a:endParaRPr lang="cs-CZ" altLang="cs-CZ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>
            <a:extLst>
              <a:ext uri="{FF2B5EF4-FFF2-40B4-BE49-F238E27FC236}">
                <a16:creationId xmlns:a16="http://schemas.microsoft.com/office/drawing/2014/main" id="{17C35213-A0BF-4EBE-ADF6-D647A12BF50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08927" y="298225"/>
          <a:ext cx="5631073" cy="5859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Fotografie" r:id="rId3" imgW="5649114" imgH="5877745" progId="MSPhotoEd.3">
                  <p:embed/>
                </p:oleObj>
              </mc:Choice>
              <mc:Fallback>
                <p:oleObj name="Fotografie" r:id="rId3" imgW="5649114" imgH="5877745" progId="MSPhotoEd.3">
                  <p:embed/>
                  <p:pic>
                    <p:nvPicPr>
                      <p:cNvPr id="8194" name="Object 4">
                        <a:extLst>
                          <a:ext uri="{FF2B5EF4-FFF2-40B4-BE49-F238E27FC236}">
                            <a16:creationId xmlns:a16="http://schemas.microsoft.com/office/drawing/2014/main" id="{17C35213-A0BF-4EBE-ADF6-D647A12BF5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927" y="298225"/>
                        <a:ext cx="5631073" cy="5859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C7F2CC-599D-4F25-A321-2EF5053B1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20658C-3D2C-4698-894D-C9B00D462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69</a:t>
            </a:fld>
            <a:endParaRPr lang="cs-CZ" alt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C4CE727-6602-4AF3-8162-28D71346C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4400" dirty="0"/>
              <a:t>Příznaky na měkkých tkáních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CF02A8D-D105-4725-978A-7F4AE8460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svalové příznaky </a:t>
            </a:r>
            <a:r>
              <a:rPr lang="cs-CZ" altLang="cs-CZ" sz="2200" b="1" dirty="0"/>
              <a:t>- </a:t>
            </a:r>
            <a:r>
              <a:rPr lang="cs-CZ" altLang="cs-CZ" sz="2200" dirty="0"/>
              <a:t>atrofie, hypertrofie, tonus, bolestivost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postižení úponů </a:t>
            </a:r>
            <a:r>
              <a:rPr lang="cs-CZ" altLang="cs-CZ" sz="2200" b="1" dirty="0"/>
              <a:t>-</a:t>
            </a:r>
            <a:r>
              <a:rPr lang="cs-CZ" altLang="cs-CZ" sz="2200" dirty="0"/>
              <a:t> bolestivost pohmatová, pohybová, zduření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postižení šlach </a:t>
            </a:r>
            <a:r>
              <a:rPr lang="cs-CZ" altLang="cs-CZ" sz="2200" b="1" dirty="0"/>
              <a:t> - </a:t>
            </a:r>
            <a:r>
              <a:rPr lang="cs-CZ" altLang="cs-CZ" sz="2200" dirty="0"/>
              <a:t>třecí fenomény, bolest, zduření pouzdra</a:t>
            </a:r>
            <a:endParaRPr lang="cs-CZ" altLang="cs-CZ" sz="22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F37D3C-A3ED-414A-8B38-78F48A2E8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C20B8A-62F7-4B81-9C3B-3E46B16DC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5C053C-462F-4FB4-B3E1-3356C1ECE2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859CA2-0D83-4EAA-B8D7-1030691ED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0E96E-F0C4-491D-BA4F-190E0646D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6281F38-1C4D-4A9E-92E2-0BF2998E37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torticollis</a:t>
            </a:r>
            <a:r>
              <a:rPr lang="cs-CZ" altLang="cs-CZ" sz="2500" b="1" dirty="0">
                <a:solidFill>
                  <a:schemeClr val="tx2"/>
                </a:solidFill>
              </a:rPr>
              <a:t>, lumbago </a:t>
            </a:r>
            <a:r>
              <a:rPr lang="cs-CZ" altLang="cs-CZ" sz="2500" dirty="0"/>
              <a:t>– svalové bolesti v oblasti krku a bederní krajiny – léčba analgetika, </a:t>
            </a:r>
            <a:r>
              <a:rPr lang="cs-CZ" altLang="cs-CZ" sz="2500" dirty="0" err="1"/>
              <a:t>myorelaxancia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vazodilatancia</a:t>
            </a:r>
            <a:r>
              <a:rPr lang="cs-CZ" altLang="cs-CZ" sz="2500" dirty="0"/>
              <a:t>, infiltrace </a:t>
            </a:r>
            <a:r>
              <a:rPr lang="cs-CZ" altLang="cs-CZ" sz="2500" dirty="0" err="1"/>
              <a:t>mesocainem</a:t>
            </a: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entézopatie</a:t>
            </a:r>
            <a:r>
              <a:rPr lang="cs-CZ" altLang="cs-CZ" sz="2500" dirty="0"/>
              <a:t> – bolesti ve svalových nebo šlachových úponech, vyvolaná pohybem, vznikají jednostranným, velkým přetížením – léčba lokálně </a:t>
            </a:r>
            <a:r>
              <a:rPr lang="cs-CZ" altLang="cs-CZ" sz="2500" dirty="0" err="1"/>
              <a:t>mesocain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kenalog</a:t>
            </a:r>
            <a:r>
              <a:rPr lang="cs-CZ" altLang="cs-CZ" sz="2500" dirty="0"/>
              <a:t>, klid, bandáž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18B98C-1208-4A95-85B3-3804786E95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9849BA-3870-4A6B-96B8-74FFDDD52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6E0DE1F-F308-41AC-85E5-69CC382DD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788F032-81CA-4FB5-93AC-5426B01472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ganglion</a:t>
            </a:r>
            <a:r>
              <a:rPr lang="cs-CZ" altLang="cs-CZ" sz="2500" dirty="0"/>
              <a:t> – výchlipka synoviální výstelky nad </a:t>
            </a:r>
            <a:r>
              <a:rPr lang="cs-CZ" altLang="cs-CZ" sz="2500" dirty="0" err="1"/>
              <a:t>radiokarpálním</a:t>
            </a:r>
            <a:r>
              <a:rPr lang="cs-CZ" altLang="cs-CZ" sz="2500" dirty="0"/>
              <a:t> kloubem – léčba – vypuštění obsahu, </a:t>
            </a:r>
            <a:r>
              <a:rPr lang="cs-CZ" altLang="cs-CZ" sz="2500" dirty="0" err="1"/>
              <a:t>chir</a:t>
            </a:r>
            <a:r>
              <a:rPr lang="cs-CZ" altLang="cs-CZ" sz="2500" dirty="0"/>
              <a:t>. odstranění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tendinopatie</a:t>
            </a:r>
            <a:r>
              <a:rPr lang="cs-CZ" altLang="cs-CZ" sz="2500" dirty="0"/>
              <a:t> – záněty šlachových pochev – omezení hybnosti, vrzoty, léčba klidem, zpevnění, možná opatrná infiltrace kortikoidem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BB0A62-E87A-4D16-8516-FC03F6984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7EA7E4-04FD-4DFF-A586-25D16AF9C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FCEFAE6-B65A-4B78-89B1-34346C6AB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114EDC4-0E0A-45F3-A3CF-11CEBC4256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Tietzův</a:t>
            </a:r>
            <a:r>
              <a:rPr lang="cs-CZ" altLang="cs-CZ" sz="2500" b="1" dirty="0">
                <a:solidFill>
                  <a:schemeClr val="tx2"/>
                </a:solidFill>
              </a:rPr>
              <a:t> syndrom </a:t>
            </a:r>
            <a:r>
              <a:rPr lang="cs-CZ" altLang="cs-CZ" sz="2500" dirty="0"/>
              <a:t>– bolestivost úponů žeberních chrupavek k hrudní kosti, imituje stenokardie – infiltrace </a:t>
            </a:r>
            <a:r>
              <a:rPr lang="cs-CZ" altLang="cs-CZ" sz="2500" dirty="0" err="1"/>
              <a:t>mesocainem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kenalogem</a:t>
            </a:r>
            <a:r>
              <a:rPr lang="cs-CZ" altLang="cs-CZ" sz="2500" dirty="0"/>
              <a:t>, ASA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Periartritida</a:t>
            </a:r>
            <a:r>
              <a:rPr lang="cs-CZ" altLang="cs-CZ" sz="2500" dirty="0"/>
              <a:t> – ramene - bolestivé  postižení </a:t>
            </a:r>
            <a:r>
              <a:rPr lang="cs-CZ" altLang="cs-CZ" sz="2500" dirty="0" err="1"/>
              <a:t>periartikulárních</a:t>
            </a:r>
            <a:r>
              <a:rPr lang="cs-CZ" altLang="cs-CZ" sz="2500" dirty="0"/>
              <a:t> měkkých tkání při nepoškozeném kloubu – způsobeno </a:t>
            </a:r>
            <a:r>
              <a:rPr lang="cs-CZ" altLang="cs-CZ" sz="2500" dirty="0" err="1"/>
              <a:t>mikrotraumaty</a:t>
            </a:r>
            <a:r>
              <a:rPr lang="cs-CZ" altLang="cs-CZ" sz="2500" dirty="0"/>
              <a:t>, fyzikálními vlivy, reflexně – </a:t>
            </a:r>
            <a:r>
              <a:rPr lang="cs-CZ" altLang="cs-CZ" sz="2500" dirty="0" err="1"/>
              <a:t>vertebrogenní</a:t>
            </a:r>
            <a:r>
              <a:rPr lang="cs-CZ" altLang="cs-CZ" sz="2500" dirty="0"/>
              <a:t>, pleurální, RTG – </a:t>
            </a:r>
            <a:r>
              <a:rPr lang="cs-CZ" altLang="cs-CZ" sz="2500" dirty="0" err="1"/>
              <a:t>negat</a:t>
            </a:r>
            <a:r>
              <a:rPr lang="cs-CZ" altLang="cs-CZ" sz="2500" dirty="0"/>
              <a:t>, léčba – analgetika, cvičení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0B9A13-322E-42E1-9C8A-252DD4CF41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EDD36B-18F0-4443-A654-CA487FBB6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E8C9FF4-589E-4BE1-99C6-3B752DBFE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468CA81-AEE4-47DE-84CA-770A6C1FB3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tunelové syndromy </a:t>
            </a:r>
            <a:r>
              <a:rPr lang="cs-CZ" altLang="cs-CZ" sz="2500" dirty="0"/>
              <a:t>– </a:t>
            </a:r>
            <a:r>
              <a:rPr lang="cs-CZ" altLang="cs-CZ" sz="2500" dirty="0" err="1"/>
              <a:t>sy</a:t>
            </a:r>
            <a:r>
              <a:rPr lang="cs-CZ" altLang="cs-CZ" sz="2500" dirty="0"/>
              <a:t> karpálního tunelu – stlačení nervově cévního svazku n. </a:t>
            </a:r>
            <a:r>
              <a:rPr lang="cs-CZ" altLang="cs-CZ" sz="2500" dirty="0" err="1"/>
              <a:t>medianus</a:t>
            </a:r>
            <a:r>
              <a:rPr lang="cs-CZ" altLang="cs-CZ" sz="2500" dirty="0"/>
              <a:t> (revmatické choroby, myxedém, retence tekutin)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příznaky</a:t>
            </a:r>
            <a:r>
              <a:rPr lang="cs-CZ" altLang="cs-CZ" sz="2500" dirty="0"/>
              <a:t> – parestézie, více v noci, záleží na poloze, kůže dlaně mramorovaná, prodloužení vedení na EMG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léčba</a:t>
            </a:r>
            <a:r>
              <a:rPr lang="cs-CZ" altLang="cs-CZ" sz="2500" dirty="0"/>
              <a:t> – vasodilatace, infiltrace steroidy, operativní řešení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8C4C9E-6808-4A79-859D-46D3C82891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FCDC9D-DBFE-4D6D-BF8C-9EDD32F2FC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50178" name="Nadpis 1">
            <a:extLst>
              <a:ext uri="{FF2B5EF4-FFF2-40B4-BE49-F238E27FC236}">
                <a16:creationId xmlns:a16="http://schemas.microsoft.com/office/drawing/2014/main" id="{8712C140-6EB6-47F3-8940-691377B2A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Kasuistika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ED86B297-56F5-45D6-8B1A-781198FF0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pacientka 35 let, po návratu z dovolené u moře pocítila bolesti kloubů a svalů, občasné záchvaty zimnice i se vzestupem teploty, cítí se velmi unavená, na obličeji se objevilo červené zbarvení na tvářích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laboratorní vyšetření – vysoká FW 90/110, CRP 80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další vyšetření laboratorní, zobrazovací, bioptické?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diagnóza?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sz="5000" dirty="0">
              <a:solidFill>
                <a:schemeClr val="tx2"/>
              </a:solidFill>
            </a:endParaRPr>
          </a:p>
          <a:p>
            <a:pPr marL="72000" indent="0" algn="ctr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114A6CE-CD50-4D5D-933C-F76DE8607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Laboratorní vyšetření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C2DCAD4-7A53-4F9F-A6F4-08AD2FD350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10552205" cy="413999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zánětlivá aktivita </a:t>
            </a:r>
            <a:r>
              <a:rPr lang="cs-CZ" altLang="cs-CZ" sz="2200" b="1" dirty="0"/>
              <a:t>- </a:t>
            </a:r>
            <a:r>
              <a:rPr lang="cs-CZ" altLang="cs-CZ" sz="2200" dirty="0"/>
              <a:t>FW,CRP, KO + </a:t>
            </a:r>
            <a:r>
              <a:rPr lang="cs-CZ" altLang="cs-CZ" sz="2200" dirty="0" err="1"/>
              <a:t>diff</a:t>
            </a:r>
            <a:r>
              <a:rPr lang="cs-CZ" altLang="cs-CZ" sz="2200" dirty="0"/>
              <a:t>, FG, ASLO, PL proti </a:t>
            </a:r>
            <a:r>
              <a:rPr lang="cs-CZ" altLang="cs-CZ" sz="2200" dirty="0" err="1"/>
              <a:t>rheumatoidnímu</a:t>
            </a:r>
            <a:r>
              <a:rPr lang="cs-CZ" altLang="cs-CZ" sz="2200" dirty="0"/>
              <a:t> faktoru </a:t>
            </a:r>
            <a:r>
              <a:rPr lang="cs-CZ" altLang="cs-CZ" sz="2200" dirty="0" err="1"/>
              <a:t>IgG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IgM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imunologie</a:t>
            </a:r>
            <a:r>
              <a:rPr lang="cs-CZ" altLang="cs-CZ" sz="2200" dirty="0"/>
              <a:t> - ANF, ENA, anti </a:t>
            </a:r>
            <a:r>
              <a:rPr lang="cs-CZ" altLang="cs-CZ" sz="2200" dirty="0" err="1"/>
              <a:t>dsDNA</a:t>
            </a:r>
            <a:r>
              <a:rPr lang="cs-CZ" altLang="cs-CZ" sz="2200" dirty="0"/>
              <a:t>, CIK, HLA, hladiny </a:t>
            </a:r>
            <a:r>
              <a:rPr lang="cs-CZ" altLang="cs-CZ" sz="2200" dirty="0" err="1"/>
              <a:t>Ig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doplňující</a:t>
            </a:r>
            <a:r>
              <a:rPr lang="cs-CZ" altLang="cs-CZ" sz="2200" b="1" dirty="0"/>
              <a:t> - </a:t>
            </a:r>
            <a:r>
              <a:rPr lang="cs-CZ" altLang="cs-CZ" sz="2200" dirty="0"/>
              <a:t>KM, hladiny minerálů, močový nález, funkce ledvin, glykémie, sérologie STD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EF4846-FBDB-44D0-AD24-43FCE7533E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059EFC-D92E-4542-87F3-A0C85FEA12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6619801-7B58-46F3-9D9D-27EE4828D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RTG a specifická vyšetření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63FECD8-EA24-47DA-9F7E-42DE30B5C9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7582428" cy="413999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RTG - kosti - </a:t>
            </a:r>
            <a:r>
              <a:rPr lang="cs-CZ" altLang="cs-CZ" sz="2200" dirty="0"/>
              <a:t>zachování mineralizace, postavení kostí, konfigurace kloubů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chrupavky - </a:t>
            </a:r>
            <a:r>
              <a:rPr lang="cs-CZ" altLang="cs-CZ" sz="2200" dirty="0"/>
              <a:t>hodnotíme sekundárně podle kloubní štěrbiny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kalcifikace - </a:t>
            </a:r>
            <a:r>
              <a:rPr lang="cs-CZ" altLang="cs-CZ" sz="2200" dirty="0"/>
              <a:t>v úponech šlach</a:t>
            </a:r>
            <a:endParaRPr lang="cs-CZ" altLang="cs-CZ" sz="2200" b="1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specifická vyšetření - </a:t>
            </a:r>
            <a:r>
              <a:rPr lang="cs-CZ" altLang="cs-CZ" sz="2200" dirty="0"/>
              <a:t>artroskopie, test síly stisku ruky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 algn="ctr">
              <a:buNone/>
              <a:defRPr/>
            </a:pPr>
            <a:endParaRPr lang="cs-CZ" altLang="cs-CZ" sz="1400" dirty="0"/>
          </a:p>
          <a:p>
            <a:pPr marL="0" indent="0" algn="r">
              <a:buNone/>
              <a:defRPr/>
            </a:pPr>
            <a:r>
              <a:rPr lang="cs-CZ" altLang="cs-CZ" sz="1400" dirty="0"/>
              <a:t>(obr. Těžká artróza kolene)</a:t>
            </a:r>
          </a:p>
          <a:p>
            <a:pPr marL="0" indent="0" algn="ctr">
              <a:buNone/>
              <a:defRPr/>
            </a:pPr>
            <a:endParaRPr lang="cs-CZ" altLang="cs-CZ" sz="1400" dirty="0"/>
          </a:p>
        </p:txBody>
      </p:sp>
      <p:pic>
        <p:nvPicPr>
          <p:cNvPr id="11268" name="Obrázek 1">
            <a:extLst>
              <a:ext uri="{FF2B5EF4-FFF2-40B4-BE49-F238E27FC236}">
                <a16:creationId xmlns:a16="http://schemas.microsoft.com/office/drawing/2014/main" id="{10279BE0-22D4-4532-8111-3F601CCB3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0" y="1309140"/>
            <a:ext cx="3050309" cy="446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A977CC-6784-4ADF-A73A-4F2A6AD45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80E52F-47F4-45E1-B55F-0DE99175FE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1753</TotalTime>
  <Words>3763</Words>
  <Application>Microsoft Office PowerPoint</Application>
  <PresentationFormat>Širokoúhlá obrazovka</PresentationFormat>
  <Paragraphs>470</Paragraphs>
  <Slides>75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1" baseType="lpstr">
      <vt:lpstr>Arial</vt:lpstr>
      <vt:lpstr>Tahoma</vt:lpstr>
      <vt:lpstr>Wingdings</vt:lpstr>
      <vt:lpstr>Wingdings 2</vt:lpstr>
      <vt:lpstr>Prezentace_MU_CZ</vt:lpstr>
      <vt:lpstr>Fotografie</vt:lpstr>
      <vt:lpstr>Nemoci pohybového ústrojí   </vt:lpstr>
      <vt:lpstr>Nemoci pohybového ústrojí</vt:lpstr>
      <vt:lpstr>Vyšetřovací metody</vt:lpstr>
      <vt:lpstr>Lokální nález</vt:lpstr>
      <vt:lpstr>Hlavní příznaky na páteři I</vt:lpstr>
      <vt:lpstr>Hlavní příznaky na páteři II</vt:lpstr>
      <vt:lpstr>Příznaky na měkkých tkáních</vt:lpstr>
      <vt:lpstr>Laboratorní vyšetření</vt:lpstr>
      <vt:lpstr>RTG a specifická vyšetření</vt:lpstr>
      <vt:lpstr>Rheumatoidní artritida</vt:lpstr>
      <vt:lpstr>Celkové příznaky</vt:lpstr>
      <vt:lpstr>Kloubní příznaky I</vt:lpstr>
      <vt:lpstr>Kloubní příznaky II</vt:lpstr>
      <vt:lpstr>Prezentace aplikace PowerPoint</vt:lpstr>
      <vt:lpstr>Prezentace aplikace PowerPoint</vt:lpstr>
      <vt:lpstr>Další příznaky</vt:lpstr>
      <vt:lpstr>RTG a laboratorní nález</vt:lpstr>
      <vt:lpstr>Staging </vt:lpstr>
      <vt:lpstr>Prezentace aplikace PowerPoint</vt:lpstr>
      <vt:lpstr>Prezentace aplikace PowerPoint</vt:lpstr>
      <vt:lpstr>Léčba revmatoidní artritidy</vt:lpstr>
      <vt:lpstr>Spondartritidy - ankylózující - Bechtěrevova choroba</vt:lpstr>
      <vt:lpstr>Laboratorní vyšetření a léčba</vt:lpstr>
      <vt:lpstr>Prezentace aplikace PowerPoint</vt:lpstr>
      <vt:lpstr>Prezentace aplikace PowerPoint</vt:lpstr>
      <vt:lpstr>Prezentace aplikace PowerPoint</vt:lpstr>
      <vt:lpstr>Další artritidy</vt:lpstr>
      <vt:lpstr>Sekundární artritidy</vt:lpstr>
      <vt:lpstr>Infekční přímé</vt:lpstr>
      <vt:lpstr>Infekční nepřímé I</vt:lpstr>
      <vt:lpstr>Infekční nepřímé II</vt:lpstr>
      <vt:lpstr>Zánětlivá onemocnění pojiva   </vt:lpstr>
      <vt:lpstr>Autoimunitní choroby</vt:lpstr>
      <vt:lpstr>Systémová onemocnění pojiva </vt:lpstr>
      <vt:lpstr>Systémový lupus erytematodes</vt:lpstr>
      <vt:lpstr>Systémový lupus erytematodes</vt:lpstr>
      <vt:lpstr>Prezentace aplikace PowerPoint</vt:lpstr>
      <vt:lpstr>Systémový lupus erytematodes, motýlovitý exantém</vt:lpstr>
      <vt:lpstr>Systémový lupus erytematodes</vt:lpstr>
      <vt:lpstr>SLE - léčba</vt:lpstr>
      <vt:lpstr>Dermatomyositida</vt:lpstr>
      <vt:lpstr>Dermatomyositida</vt:lpstr>
      <vt:lpstr>Sklerodermie</vt:lpstr>
      <vt:lpstr>Sklerodermie</vt:lpstr>
      <vt:lpstr>Polyarteriitis nodosa</vt:lpstr>
      <vt:lpstr>Polyarteriitis nodosa</vt:lpstr>
      <vt:lpstr>Mikrokrystalické artritidy</vt:lpstr>
      <vt:lpstr>DNA</vt:lpstr>
      <vt:lpstr>Prezentace aplikace PowerPoint</vt:lpstr>
      <vt:lpstr>Prezentace aplikace PowerPoint</vt:lpstr>
      <vt:lpstr>Prezentace aplikace PowerPoint</vt:lpstr>
      <vt:lpstr>DNA - příznaky</vt:lpstr>
      <vt:lpstr>Prezentace aplikace PowerPoint</vt:lpstr>
      <vt:lpstr> DNA</vt:lpstr>
      <vt:lpstr>Prezentace aplikace PowerPoint</vt:lpstr>
      <vt:lpstr>DNA - léčba</vt:lpstr>
      <vt:lpstr>Který je hlavní laboratorní parametr DNY?</vt:lpstr>
      <vt:lpstr>Který je hlavní laboratorní parametr DNY?</vt:lpstr>
      <vt:lpstr>Degenerativní onemocnění kloubů </vt:lpstr>
      <vt:lpstr>Degenerativní nemoci kloubů </vt:lpstr>
      <vt:lpstr>Degenerativní nemoci kloubů </vt:lpstr>
      <vt:lpstr>Prezentace aplikace PowerPoint</vt:lpstr>
      <vt:lpstr>Prezentace aplikace PowerPoint</vt:lpstr>
      <vt:lpstr>Degenerativní nemoci kloubů </vt:lpstr>
      <vt:lpstr>Které jsou nejvážnější vedlejší účinky NSAID?</vt:lpstr>
      <vt:lpstr>Které jsou nejvážnější vedlejší účinky NSAID?</vt:lpstr>
      <vt:lpstr>Degenerativní nemoci páteře</vt:lpstr>
      <vt:lpstr>Prezentace aplikace PowerPoint</vt:lpstr>
      <vt:lpstr>Prezentace aplikace PowerPoint</vt:lpstr>
      <vt:lpstr>Mimokloubní revmatické syndromy</vt:lpstr>
      <vt:lpstr>Mimokloubní revmatické syndromy</vt:lpstr>
      <vt:lpstr>Mimokloubní revmatické syndromy</vt:lpstr>
      <vt:lpstr>Mimokloubní revmatické syndromy</vt:lpstr>
      <vt:lpstr>Kasuistika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Jitka Skládaná</cp:lastModifiedBy>
  <cp:revision>122</cp:revision>
  <cp:lastPrinted>1601-01-01T00:00:00Z</cp:lastPrinted>
  <dcterms:created xsi:type="dcterms:W3CDTF">2021-04-27T07:29:37Z</dcterms:created>
  <dcterms:modified xsi:type="dcterms:W3CDTF">2021-05-18T06:56:23Z</dcterms:modified>
</cp:coreProperties>
</file>