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46"/>
  </p:notesMasterIdLst>
  <p:handoutMasterIdLst>
    <p:handoutMasterId r:id="rId47"/>
  </p:handoutMasterIdLst>
  <p:sldIdLst>
    <p:sldId id="256" r:id="rId2"/>
    <p:sldId id="299" r:id="rId3"/>
    <p:sldId id="301" r:id="rId4"/>
    <p:sldId id="300" r:id="rId5"/>
    <p:sldId id="257" r:id="rId6"/>
    <p:sldId id="264" r:id="rId7"/>
    <p:sldId id="258" r:id="rId8"/>
    <p:sldId id="259" r:id="rId9"/>
    <p:sldId id="260" r:id="rId10"/>
    <p:sldId id="261" r:id="rId11"/>
    <p:sldId id="262" r:id="rId12"/>
    <p:sldId id="265" r:id="rId13"/>
    <p:sldId id="266" r:id="rId14"/>
    <p:sldId id="267" r:id="rId15"/>
    <p:sldId id="268" r:id="rId16"/>
    <p:sldId id="269" r:id="rId17"/>
    <p:sldId id="270" r:id="rId18"/>
    <p:sldId id="283" r:id="rId19"/>
    <p:sldId id="271" r:id="rId20"/>
    <p:sldId id="272" r:id="rId21"/>
    <p:sldId id="273" r:id="rId22"/>
    <p:sldId id="274" r:id="rId23"/>
    <p:sldId id="275" r:id="rId24"/>
    <p:sldId id="277" r:id="rId25"/>
    <p:sldId id="278" r:id="rId26"/>
    <p:sldId id="279" r:id="rId27"/>
    <p:sldId id="280" r:id="rId28"/>
    <p:sldId id="276" r:id="rId29"/>
    <p:sldId id="281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6" r:id="rId4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287D"/>
    <a:srgbClr val="F01928"/>
    <a:srgbClr val="9100DC"/>
    <a:srgbClr val="5AC8A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9" autoAdjust="0"/>
    <p:restoredTop sz="96754" autoAdjust="0"/>
  </p:normalViewPr>
  <p:slideViewPr>
    <p:cSldViewPr snapToGrid="0">
      <p:cViewPr varScale="1">
        <p:scale>
          <a:sx n="86" d="100"/>
          <a:sy n="86" d="100"/>
        </p:scale>
        <p:origin x="341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Poruchy_srde%C4%8Dn%C3%ADho_rytmu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wikiskripta.eu/w/Pigment" TargetMode="External"/><Relationship Id="rId5" Type="http://schemas.openxmlformats.org/officeDocument/2006/relationships/hyperlink" Target="https://www.wikiskripta.eu/w/Vazivo" TargetMode="External"/><Relationship Id="rId4" Type="http://schemas.openxmlformats.org/officeDocument/2006/relationships/hyperlink" Target="https://www.wikiskripta.eu/w/Poruchy_pigmentace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cs-CZ" dirty="0" err="1"/>
              <a:t>Addison</a:t>
            </a:r>
            <a:r>
              <a:rPr lang="cs-CZ" dirty="0"/>
              <a:t>: Dlouhodobý nedostatek hormonů kůry nadledvin se projevuje celkovou únavou, nízkým krevním tlakem, snížením tělesné hmotnosti, občasnými bolestmi břicha a žízní. Nemocný má také více chuť na hodně osolená jídla. Snížení koncentrace aldosteronu vede k vyšším </a:t>
            </a:r>
            <a:r>
              <a:rPr lang="cs-CZ" b="1" dirty="0"/>
              <a:t>ztrátám sodíku</a:t>
            </a:r>
            <a:r>
              <a:rPr lang="cs-CZ" dirty="0"/>
              <a:t> a </a:t>
            </a:r>
            <a:r>
              <a:rPr lang="cs-CZ" b="1" dirty="0"/>
              <a:t>hromadění draslíku</a:t>
            </a:r>
            <a:r>
              <a:rPr lang="cs-CZ" dirty="0"/>
              <a:t> v těle. Vysoká hodnota draslíku vede k průjmům a může způsobit i smrtelně nebezpečné </a:t>
            </a:r>
            <a:r>
              <a:rPr lang="cs-CZ" b="1" dirty="0">
                <a:hlinkClick r:id="rId3" tooltip="Poruchy srdečního rytmu"/>
              </a:rPr>
              <a:t>poruchy srdečního rytmu</a:t>
            </a:r>
            <a:r>
              <a:rPr lang="cs-CZ" dirty="0"/>
              <a:t>. </a:t>
            </a:r>
          </a:p>
          <a:p>
            <a:pPr rtl="0"/>
            <a:r>
              <a:rPr lang="cs-CZ" dirty="0"/>
              <a:t>Při poškození kůry nadledvin poznají hypofýza s hypotalamem nízkou koncentraci kortizolu v těle a snaží se jeho koncentraci zvýšit – začnou produkovat hodně CRH a ACTH. To souvisí se vznikem </a:t>
            </a:r>
            <a:r>
              <a:rPr lang="cs-CZ" b="1" dirty="0" err="1">
                <a:hlinkClick r:id="rId4" tooltip="Poruchy pigmentace"/>
              </a:rPr>
              <a:t>hyperpigmentace</a:t>
            </a:r>
            <a:r>
              <a:rPr lang="cs-CZ" dirty="0"/>
              <a:t> kůže a sliznic. Prekurzorem ACTH je </a:t>
            </a:r>
            <a:r>
              <a:rPr lang="cs-CZ" b="1" dirty="0"/>
              <a:t>POMC</a:t>
            </a:r>
            <a:r>
              <a:rPr lang="cs-CZ" dirty="0"/>
              <a:t> (</a:t>
            </a:r>
            <a:r>
              <a:rPr lang="cs-CZ" dirty="0" err="1"/>
              <a:t>proopiomelanokortin</a:t>
            </a:r>
            <a:r>
              <a:rPr lang="cs-CZ" dirty="0"/>
              <a:t>), ze kterého vzniká i </a:t>
            </a:r>
            <a:r>
              <a:rPr lang="cs-CZ" b="1" dirty="0"/>
              <a:t>MSH</a:t>
            </a:r>
            <a:r>
              <a:rPr lang="cs-CZ" dirty="0"/>
              <a:t> (melanocyty stimulující hormon). Jak již název napovídá, MSH aktivuje </a:t>
            </a:r>
            <a:r>
              <a:rPr lang="cs-CZ" dirty="0">
                <a:hlinkClick r:id="rId5" tooltip="Vazivo"/>
              </a:rPr>
              <a:t>melanocyty</a:t>
            </a:r>
            <a:r>
              <a:rPr lang="cs-CZ" dirty="0"/>
              <a:t>, které začnou vytvářet ve zvýšené míře </a:t>
            </a:r>
            <a:r>
              <a:rPr lang="cs-CZ" dirty="0">
                <a:hlinkClick r:id="rId6" tooltip="Pigment"/>
              </a:rPr>
              <a:t>pigment</a:t>
            </a:r>
            <a:r>
              <a:rPr lang="cs-CZ" dirty="0"/>
              <a:t> (</a:t>
            </a:r>
            <a:r>
              <a:rPr lang="cs-CZ" b="1" dirty="0"/>
              <a:t>melanin</a:t>
            </a:r>
            <a:r>
              <a:rPr lang="cs-CZ" dirty="0"/>
              <a:t>). Nemocný z tohoto důvodu </a:t>
            </a:r>
            <a:r>
              <a:rPr lang="cs-CZ" b="1" dirty="0"/>
              <a:t>vypadá paradoxně velmi zdravě a opáleně</a:t>
            </a:r>
            <a:r>
              <a:rPr lang="cs-CZ" dirty="0"/>
              <a:t> (a to i v zimních měsících) a na sliznici dutiny ústní se mu tvoří </a:t>
            </a:r>
            <a:r>
              <a:rPr lang="cs-CZ" b="1" dirty="0"/>
              <a:t>temné grafitové skvrny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627CD-E9C7-4E21-ABD4-2ABE8D01846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0883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Coma</a:t>
            </a:r>
            <a:r>
              <a:rPr lang="cs-CZ" baseline="0" dirty="0"/>
              <a:t> </a:t>
            </a:r>
            <a:r>
              <a:rPr lang="cs-CZ" baseline="0" dirty="0" err="1"/>
              <a:t>coctaiil</a:t>
            </a:r>
            <a:r>
              <a:rPr lang="cs-CZ" baseline="0" dirty="0"/>
              <a:t>: 4ml 440% </a:t>
            </a:r>
            <a:r>
              <a:rPr lang="cs-CZ" baseline="0" dirty="0" err="1"/>
              <a:t>Glc+flumazenil+naloxon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627CD-E9C7-4E21-ABD4-2ABE8D018466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117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Kussmalouvo</a:t>
            </a:r>
            <a:r>
              <a:rPr lang="cs-CZ" dirty="0"/>
              <a:t> dýchání- hluboké </a:t>
            </a:r>
            <a:r>
              <a:rPr lang="cs-CZ" dirty="0" err="1"/>
              <a:t>rýchlé</a:t>
            </a:r>
            <a:r>
              <a:rPr lang="cs-CZ" dirty="0"/>
              <a:t>, pravidelné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627CD-E9C7-4E21-ABD4-2ABE8D018466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726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Rýchla</a:t>
            </a:r>
            <a:r>
              <a:rPr lang="cs-CZ" dirty="0"/>
              <a:t> korekce </a:t>
            </a:r>
            <a:r>
              <a:rPr lang="cs-CZ" dirty="0" err="1"/>
              <a:t>hypernátrémie</a:t>
            </a:r>
            <a:r>
              <a:rPr lang="cs-CZ" dirty="0"/>
              <a:t> vede k edému mozku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627CD-E9C7-4E21-ABD4-2ABE8D018466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574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Zn. Centralizace: mramorování </a:t>
            </a:r>
            <a:r>
              <a:rPr lang="cs-CZ" dirty="0" err="1"/>
              <a:t>kôže</a:t>
            </a:r>
            <a:r>
              <a:rPr lang="cs-CZ" dirty="0"/>
              <a:t>, chladná </a:t>
            </a:r>
            <a:r>
              <a:rPr lang="cs-CZ" dirty="0" err="1"/>
              <a:t>akra</a:t>
            </a:r>
            <a:r>
              <a:rPr lang="cs-CZ" dirty="0"/>
              <a:t>, </a:t>
            </a:r>
            <a:r>
              <a:rPr lang="cs-CZ" dirty="0" err="1"/>
              <a:t>oligo</a:t>
            </a:r>
            <a:r>
              <a:rPr lang="cs-CZ" dirty="0"/>
              <a:t>/anurie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627CD-E9C7-4E21-ABD4-2ABE8D018466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543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Poškození nadledvin:</a:t>
            </a:r>
            <a:r>
              <a:rPr lang="cs-CZ" baseline="0" dirty="0"/>
              <a:t> trauma, </a:t>
            </a:r>
            <a:r>
              <a:rPr lang="cs-CZ" baseline="0" dirty="0" err="1"/>
              <a:t>Waterhausuv-Fridrichsenuv</a:t>
            </a:r>
            <a:r>
              <a:rPr lang="cs-CZ" baseline="0" dirty="0"/>
              <a:t> syndrom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627CD-E9C7-4E21-ABD4-2ABE8D018466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8342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7F9DEB8-F8A6-420E-B60D-4515B985E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7912C5C-7CCE-4F96-8D4B-E736FC1507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AC0208-8D3C-4F7E-9FA8-7D9359408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CD2A1-EC28-42B3-9C80-A2CF9AEC95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8745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5841B0-AAFA-4CC8-9C78-A57E320AC1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C594C3-FF60-4411-8836-1659507DA5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C23394-F500-4A6E-A63D-0ED812AB4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178B6-9517-4309-A358-9D2C952A76E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4573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004C1A-0452-4A1F-A537-12025317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976716-5817-4191-8495-7D19C6E3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01EFE9-6440-4E08-92EB-631C5D9A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4C73235-D7BB-4CEB-ACE8-774FFDD1E5E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1700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0809E-85C0-4EC5-9C65-B10E4DE8C6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</p:spTree>
    <p:extLst>
      <p:ext uri="{BB962C8B-B14F-4D97-AF65-F5344CB8AC3E}">
        <p14:creationId xmlns:p14="http://schemas.microsoft.com/office/powerpoint/2010/main" val="2481583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AFA3DD2-493D-4E49-8AC6-80A98D94D8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EBAB3F-FBC8-4A4D-9708-B3C455BA88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E09A210-E386-43D2-A6C5-190C32FE49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1ABCAA-507D-49C7-8460-D29138F7365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83265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421664"/>
            <a:ext cx="362402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6" r:id="rId16"/>
    <p:sldLayoutId id="2147483697" r:id="rId17"/>
    <p:sldLayoutId id="2147483698" r:id="rId18"/>
    <p:sldLayoutId id="2147483699" r:id="rId19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D6E48-A098-416D-9446-53B52CE2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5000" dirty="0"/>
              <a:t>KPR</a:t>
            </a:r>
            <a:br>
              <a:rPr lang="cs-CZ" sz="5000" dirty="0"/>
            </a:br>
            <a:r>
              <a:rPr lang="cs-CZ" sz="5000" dirty="0"/>
              <a:t>Poruchy vědomí</a:t>
            </a:r>
            <a:br>
              <a:rPr lang="cs-CZ" sz="5000" dirty="0"/>
            </a:br>
            <a:r>
              <a:rPr lang="cs-CZ" sz="5000" dirty="0"/>
              <a:t>Intoxikace</a:t>
            </a:r>
            <a:br>
              <a:rPr lang="cs-CZ" altLang="cs-CZ" sz="5400" dirty="0"/>
            </a:br>
            <a:br>
              <a:rPr lang="sk-SK" altLang="cs-CZ" sz="3000" dirty="0">
                <a:solidFill>
                  <a:srgbClr val="898989"/>
                </a:solidFill>
                <a:cs typeface="Calibri" panose="020F0502020204030204" pitchFamily="34" charset="0"/>
              </a:rPr>
            </a:br>
            <a:br>
              <a:rPr lang="cs-CZ" altLang="cs-CZ" sz="5000" dirty="0">
                <a:latin typeface="Arial" panose="020B0604020202020204" pitchFamily="34" charset="0"/>
              </a:rPr>
            </a:br>
            <a:br>
              <a:rPr lang="cs-CZ" altLang="cs-CZ" sz="5000" dirty="0">
                <a:latin typeface="Arial" panose="020B0604020202020204" pitchFamily="34" charset="0"/>
              </a:rPr>
            </a:br>
            <a:endParaRPr lang="cs-CZ" altLang="cs-CZ" sz="5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39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Delirantní stavy - příznaky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00DC"/>
                </a:solidFill>
              </a:rPr>
              <a:t>časné prodromy</a:t>
            </a:r>
            <a:r>
              <a:rPr lang="cs-CZ" dirty="0">
                <a:solidFill>
                  <a:srgbClr val="0000DC"/>
                </a:solidFill>
              </a:rPr>
              <a:t>: </a:t>
            </a:r>
            <a:r>
              <a:rPr lang="cs-CZ" dirty="0"/>
              <a:t>noční děsy, </a:t>
            </a:r>
            <a:r>
              <a:rPr lang="cs-CZ" dirty="0" err="1"/>
              <a:t>anxieta</a:t>
            </a:r>
            <a:r>
              <a:rPr lang="cs-CZ" dirty="0"/>
              <a:t>, bolesti hlavy;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00DC"/>
                </a:solidFill>
              </a:rPr>
              <a:t>u rozvinutého deliria</a:t>
            </a:r>
            <a:r>
              <a:rPr lang="cs-CZ" dirty="0">
                <a:solidFill>
                  <a:srgbClr val="0000DC"/>
                </a:solidFill>
              </a:rPr>
              <a:t> </a:t>
            </a:r>
            <a:r>
              <a:rPr lang="cs-CZ" dirty="0"/>
              <a:t>– psychické příznaky: zhoršení krátkodobé paměti, potíže s pozorností, poruchy vnímání, iluze, halucinace, bludy, dezorientace;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důkaz </a:t>
            </a:r>
            <a:r>
              <a:rPr lang="cs-CZ" b="1" dirty="0">
                <a:solidFill>
                  <a:srgbClr val="0000DC"/>
                </a:solidFill>
              </a:rPr>
              <a:t>korové dysfunkce</a:t>
            </a:r>
            <a:r>
              <a:rPr lang="cs-CZ" dirty="0">
                <a:solidFill>
                  <a:srgbClr val="0000DC"/>
                </a:solidFill>
              </a:rPr>
              <a:t> </a:t>
            </a:r>
            <a:r>
              <a:rPr lang="cs-CZ" dirty="0"/>
              <a:t>– alexie, apraxie, agnózie, dysgrafie i afázie;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00DC"/>
                </a:solidFill>
              </a:rPr>
              <a:t>poruchy chování</a:t>
            </a:r>
            <a:r>
              <a:rPr lang="cs-CZ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00DC"/>
                </a:solidFill>
              </a:rPr>
              <a:t>somatické příznaky</a:t>
            </a:r>
            <a:r>
              <a:rPr lang="cs-CZ" dirty="0">
                <a:solidFill>
                  <a:srgbClr val="0000DC"/>
                </a:solidFill>
              </a:rPr>
              <a:t> </a:t>
            </a:r>
            <a:r>
              <a:rPr lang="cs-CZ" dirty="0"/>
              <a:t>– příznaky všeobecné mozkové dysfunkce (tremor, ataxie, dysartrie, </a:t>
            </a:r>
            <a:r>
              <a:rPr lang="cs-CZ" dirty="0" err="1"/>
              <a:t>myoklonus</a:t>
            </a:r>
            <a:r>
              <a:rPr lang="cs-CZ" dirty="0"/>
              <a:t>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příznaky </a:t>
            </a:r>
            <a:r>
              <a:rPr lang="cs-CZ" b="1" dirty="0">
                <a:solidFill>
                  <a:srgbClr val="0000DC"/>
                </a:solidFill>
              </a:rPr>
              <a:t>autonomních dysfunkcí</a:t>
            </a:r>
            <a:r>
              <a:rPr lang="cs-CZ" dirty="0">
                <a:solidFill>
                  <a:srgbClr val="0000DC"/>
                </a:solidFill>
              </a:rPr>
              <a:t> </a:t>
            </a:r>
            <a:r>
              <a:rPr lang="cs-CZ" dirty="0"/>
              <a:t>(zvýšená teplota, tachykardie, zvýšení tlaku krve, inkontinence, pocení, mydriáza).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BF1CE45-7169-43DB-8DF9-6784ADBEF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41418DC-2263-4066-8F61-38CA3F5725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14342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Delirantní stavy - 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200" dirty="0"/>
              <a:t>pacient musí být </a:t>
            </a:r>
            <a:r>
              <a:rPr lang="cs-CZ" sz="2200" b="1" dirty="0">
                <a:solidFill>
                  <a:srgbClr val="0000DC"/>
                </a:solidFill>
              </a:rPr>
              <a:t>chráněn sám před sebou</a:t>
            </a:r>
            <a:r>
              <a:rPr lang="cs-CZ" sz="2200" dirty="0"/>
              <a:t>, aby nedošlo k sebepoškození → hospitalizace, </a:t>
            </a:r>
            <a:r>
              <a:rPr lang="cs-CZ" sz="2200" dirty="0" err="1"/>
              <a:t>kurtování</a:t>
            </a:r>
            <a:r>
              <a:rPr lang="cs-CZ" sz="2200" dirty="0"/>
              <a:t>, ohrádky atd.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Farmakoterapie</a:t>
            </a:r>
            <a:r>
              <a:rPr lang="cs-CZ" sz="2200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i="1" dirty="0">
                <a:solidFill>
                  <a:schemeClr val="tx2"/>
                </a:solidFill>
              </a:rPr>
              <a:t>specifická léčba</a:t>
            </a:r>
            <a:r>
              <a:rPr lang="cs-CZ" sz="2200" dirty="0">
                <a:solidFill>
                  <a:schemeClr val="tx2"/>
                </a:solidFill>
              </a:rPr>
              <a:t> </a:t>
            </a:r>
            <a:r>
              <a:rPr lang="cs-CZ" sz="2200" dirty="0"/>
              <a:t>známe-li příčinu (benzodiazepiny u abstinence atd.);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i="1" dirty="0">
                <a:solidFill>
                  <a:schemeClr val="tx2"/>
                </a:solidFill>
              </a:rPr>
              <a:t>symptomatická léčba</a:t>
            </a:r>
            <a:r>
              <a:rPr lang="cs-CZ" sz="2200" dirty="0">
                <a:solidFill>
                  <a:schemeClr val="tx2"/>
                </a:solidFill>
              </a:rPr>
              <a:t> </a:t>
            </a:r>
            <a:r>
              <a:rPr lang="cs-CZ" sz="2200" dirty="0"/>
              <a:t>(</a:t>
            </a:r>
            <a:r>
              <a:rPr lang="cs-CZ" sz="2200" dirty="0" err="1"/>
              <a:t>haloperidol</a:t>
            </a:r>
            <a:r>
              <a:rPr lang="cs-CZ" sz="2200" dirty="0"/>
              <a:t>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i="1" dirty="0">
                <a:solidFill>
                  <a:schemeClr val="tx2"/>
                </a:solidFill>
              </a:rPr>
              <a:t>symptomatická léčba interní </a:t>
            </a:r>
            <a:r>
              <a:rPr lang="cs-CZ" sz="2200" dirty="0"/>
              <a:t>(infuzní terapie, kardiotonika, antibiotika, atd.)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0BFC172-A1B6-4F48-9647-99CCB20F1A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456E4CB-E69A-48EE-9302-3CE124749A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6439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200" dirty="0"/>
              <a:t>anamnéza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/>
              <a:t>klinické vyšetření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200" b="1" dirty="0">
                <a:solidFill>
                  <a:srgbClr val="0000DC"/>
                </a:solidFill>
              </a:rPr>
              <a:t>kůže:</a:t>
            </a:r>
          </a:p>
          <a:p>
            <a:pPr lvl="2">
              <a:lnSpc>
                <a:spcPct val="110000"/>
              </a:lnSpc>
            </a:pPr>
            <a:r>
              <a:rPr lang="cs-CZ" sz="2200" dirty="0"/>
              <a:t>ikterus, pavoučkové névy - </a:t>
            </a:r>
            <a:r>
              <a:rPr lang="cs-CZ" sz="2200" dirty="0" err="1"/>
              <a:t>hepatální</a:t>
            </a:r>
            <a:r>
              <a:rPr lang="cs-CZ" sz="2200" dirty="0"/>
              <a:t> selhání</a:t>
            </a:r>
          </a:p>
          <a:p>
            <a:pPr lvl="2">
              <a:lnSpc>
                <a:spcPct val="110000"/>
              </a:lnSpc>
            </a:pPr>
            <a:r>
              <a:rPr lang="cs-CZ" sz="2200" dirty="0"/>
              <a:t>mramorovaná: šok, centralizace oběhu</a:t>
            </a:r>
          </a:p>
          <a:p>
            <a:pPr lvl="2">
              <a:lnSpc>
                <a:spcPct val="110000"/>
              </a:lnSpc>
            </a:pPr>
            <a:r>
              <a:rPr lang="cs-CZ" sz="2200" dirty="0"/>
              <a:t>vpichy: intoxikace</a:t>
            </a:r>
          </a:p>
          <a:p>
            <a:pPr lvl="2">
              <a:lnSpc>
                <a:spcPct val="110000"/>
              </a:lnSpc>
            </a:pPr>
            <a:r>
              <a:rPr lang="cs-CZ" sz="2200" dirty="0"/>
              <a:t>vpichy po </a:t>
            </a:r>
            <a:r>
              <a:rPr lang="cs-CZ" sz="2200" dirty="0" err="1"/>
              <a:t>sc</a:t>
            </a:r>
            <a:r>
              <a:rPr lang="cs-CZ" sz="2200" dirty="0"/>
              <a:t>. aplikaci: </a:t>
            </a:r>
            <a:r>
              <a:rPr lang="cs-CZ" sz="2200" dirty="0" err="1"/>
              <a:t>inzulinoterapie</a:t>
            </a:r>
            <a:r>
              <a:rPr lang="cs-CZ" sz="2200" dirty="0"/>
              <a:t>,  LMWH</a:t>
            </a:r>
          </a:p>
          <a:p>
            <a:pPr lvl="2">
              <a:lnSpc>
                <a:spcPct val="110000"/>
              </a:lnSpc>
            </a:pPr>
            <a:r>
              <a:rPr lang="cs-CZ" sz="2200" dirty="0"/>
              <a:t>suchá a myxedém: </a:t>
            </a:r>
            <a:r>
              <a:rPr lang="cs-CZ" sz="2200" dirty="0" err="1"/>
              <a:t>hypothyreóza</a:t>
            </a:r>
            <a:endParaRPr lang="cs-CZ" sz="2200" dirty="0"/>
          </a:p>
          <a:p>
            <a:pPr lvl="2">
              <a:lnSpc>
                <a:spcPct val="110000"/>
              </a:lnSpc>
            </a:pPr>
            <a:r>
              <a:rPr lang="cs-CZ" sz="2200" dirty="0"/>
              <a:t>pigmentace: </a:t>
            </a:r>
            <a:r>
              <a:rPr lang="cs-CZ" sz="2200" dirty="0" err="1"/>
              <a:t>Adisonova</a:t>
            </a:r>
            <a:r>
              <a:rPr lang="cs-CZ" sz="2200" dirty="0"/>
              <a:t> choroba</a:t>
            </a:r>
          </a:p>
          <a:p>
            <a:pPr lvl="8">
              <a:lnSpc>
                <a:spcPct val="150000"/>
              </a:lnSpc>
            </a:pPr>
            <a:endParaRPr lang="cs-CZ" sz="2200" dirty="0"/>
          </a:p>
          <a:p>
            <a:pPr lvl="2"/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2B7AF40-1A42-40BF-A618-07EC29568F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AA7ACB9-4173-40F3-AA96-18C241EEA7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28769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200" dirty="0"/>
              <a:t>klinické vyšetření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200" b="1" dirty="0">
                <a:solidFill>
                  <a:srgbClr val="0000DC"/>
                </a:solidFill>
              </a:rPr>
              <a:t>hlava:</a:t>
            </a:r>
          </a:p>
          <a:p>
            <a:pPr lvl="2">
              <a:lnSpc>
                <a:spcPct val="120000"/>
              </a:lnSpc>
            </a:pPr>
            <a:r>
              <a:rPr lang="cs-CZ" sz="2200" dirty="0"/>
              <a:t>známky traumatu</a:t>
            </a:r>
          </a:p>
          <a:p>
            <a:pPr lvl="2">
              <a:lnSpc>
                <a:spcPct val="120000"/>
              </a:lnSpc>
            </a:pPr>
            <a:r>
              <a:rPr lang="cs-CZ" sz="2200" dirty="0"/>
              <a:t>pokousaný jazyk: </a:t>
            </a:r>
            <a:r>
              <a:rPr lang="cs-CZ" sz="2200" dirty="0" err="1"/>
              <a:t>stp</a:t>
            </a:r>
            <a:r>
              <a:rPr lang="cs-CZ" sz="2200" dirty="0"/>
              <a:t>. </a:t>
            </a:r>
            <a:r>
              <a:rPr lang="cs-CZ" sz="2200" dirty="0" err="1"/>
              <a:t>epi</a:t>
            </a:r>
            <a:endParaRPr lang="cs-CZ" sz="2200" dirty="0"/>
          </a:p>
          <a:p>
            <a:pPr lvl="2">
              <a:lnSpc>
                <a:spcPct val="120000"/>
              </a:lnSpc>
            </a:pPr>
            <a:r>
              <a:rPr lang="cs-CZ" sz="2200" dirty="0" err="1"/>
              <a:t>foetor</a:t>
            </a:r>
            <a:r>
              <a:rPr lang="cs-CZ" sz="2200" dirty="0"/>
              <a:t> ex </a:t>
            </a:r>
            <a:r>
              <a:rPr lang="cs-CZ" sz="2200" dirty="0" err="1"/>
              <a:t>ore</a:t>
            </a:r>
            <a:r>
              <a:rPr lang="cs-CZ" sz="2200" dirty="0"/>
              <a:t>: </a:t>
            </a:r>
          </a:p>
          <a:p>
            <a:pPr lvl="3">
              <a:lnSpc>
                <a:spcPct val="120000"/>
              </a:lnSpc>
            </a:pPr>
            <a:r>
              <a:rPr lang="cs-CZ" sz="2200" dirty="0"/>
              <a:t>etanol,</a:t>
            </a:r>
          </a:p>
          <a:p>
            <a:pPr lvl="3">
              <a:lnSpc>
                <a:spcPct val="120000"/>
              </a:lnSpc>
            </a:pPr>
            <a:r>
              <a:rPr lang="cs-CZ" sz="2200" dirty="0"/>
              <a:t>aceton: </a:t>
            </a:r>
            <a:r>
              <a:rPr lang="cs-CZ" sz="2200" dirty="0" err="1"/>
              <a:t>diab</a:t>
            </a:r>
            <a:r>
              <a:rPr lang="cs-CZ" sz="2200" dirty="0"/>
              <a:t>. </a:t>
            </a:r>
            <a:r>
              <a:rPr lang="cs-CZ" sz="2200" dirty="0" err="1"/>
              <a:t>ketoacidóza</a:t>
            </a:r>
            <a:endParaRPr lang="cs-CZ" sz="2200" dirty="0"/>
          </a:p>
          <a:p>
            <a:pPr lvl="3">
              <a:lnSpc>
                <a:spcPct val="120000"/>
              </a:lnSpc>
            </a:pPr>
            <a:r>
              <a:rPr lang="cs-CZ" sz="2200" dirty="0" err="1"/>
              <a:t>hepatální</a:t>
            </a:r>
            <a:r>
              <a:rPr lang="cs-CZ" sz="2200" dirty="0"/>
              <a:t> zápach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200" b="1" dirty="0">
                <a:solidFill>
                  <a:srgbClr val="0000DC"/>
                </a:solidFill>
              </a:rPr>
              <a:t>krk:</a:t>
            </a:r>
            <a:r>
              <a:rPr lang="cs-CZ" sz="2200" dirty="0"/>
              <a:t> rigidita šíje</a:t>
            </a:r>
          </a:p>
          <a:p>
            <a:pPr lvl="3">
              <a:lnSpc>
                <a:spcPct val="120000"/>
              </a:lnSpc>
            </a:pPr>
            <a:r>
              <a:rPr lang="cs-CZ" sz="2200" dirty="0"/>
              <a:t> 		</a:t>
            </a:r>
            <a:r>
              <a:rPr lang="cs-CZ" dirty="0"/>
              <a:t>									</a:t>
            </a:r>
          </a:p>
          <a:p>
            <a:pPr lvl="2"/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F702E9F-7B0B-4882-9791-4DA17A94B2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00BE79C-627C-44F3-900F-022B9B9B4B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7741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sz="2200" dirty="0"/>
              <a:t>klinické vyšetření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200" b="1" dirty="0">
                <a:solidFill>
                  <a:srgbClr val="0000DC"/>
                </a:solidFill>
              </a:rPr>
              <a:t>dýchání: </a:t>
            </a:r>
          </a:p>
          <a:p>
            <a:pPr lvl="2">
              <a:lnSpc>
                <a:spcPct val="110000"/>
              </a:lnSpc>
            </a:pPr>
            <a:r>
              <a:rPr lang="cs-CZ" sz="2200" dirty="0"/>
              <a:t>hypoventilace: intoxikace, komp. metabolické alkalózy, poruchy neuromuskulárního přenosu, plicní etiologie</a:t>
            </a:r>
          </a:p>
          <a:p>
            <a:pPr lvl="2">
              <a:lnSpc>
                <a:spcPct val="110000"/>
              </a:lnSpc>
            </a:pPr>
            <a:r>
              <a:rPr lang="cs-CZ" sz="2200" dirty="0"/>
              <a:t>hyperventilace: </a:t>
            </a:r>
            <a:r>
              <a:rPr lang="cs-CZ" sz="2200" dirty="0" err="1"/>
              <a:t>Kussmaulovo</a:t>
            </a:r>
            <a:r>
              <a:rPr lang="cs-CZ" sz="2200" dirty="0"/>
              <a:t> dýchání - kompenzace metabolické acidózy</a:t>
            </a:r>
          </a:p>
          <a:p>
            <a:pPr lvl="2">
              <a:lnSpc>
                <a:spcPct val="110000"/>
              </a:lnSpc>
            </a:pPr>
            <a:r>
              <a:rPr lang="cs-CZ" sz="2200" dirty="0" err="1"/>
              <a:t>Cheynovo-Stokesovo</a:t>
            </a:r>
            <a:r>
              <a:rPr lang="cs-CZ" sz="2200" dirty="0"/>
              <a:t> dýchání: postižení subkortikální  a diencefalické oblasti</a:t>
            </a:r>
          </a:p>
          <a:p>
            <a:pPr lvl="2">
              <a:lnSpc>
                <a:spcPct val="110000"/>
              </a:lnSpc>
            </a:pPr>
            <a:r>
              <a:rPr lang="cs-CZ" sz="2200" dirty="0" err="1"/>
              <a:t>gasping</a:t>
            </a:r>
            <a:r>
              <a:rPr lang="cs-CZ" sz="2200" dirty="0"/>
              <a:t>: postižení prodloužené míchy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A0DB5FD-491B-4303-B645-18D6A1D0B4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DDC3E13-B323-464E-8778-BE5CCA46E1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89548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sz="2200" dirty="0"/>
              <a:t>klinické vyšetření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200" b="1" dirty="0">
                <a:solidFill>
                  <a:srgbClr val="0000DC"/>
                </a:solidFill>
              </a:rPr>
              <a:t>břicho:</a:t>
            </a:r>
            <a:r>
              <a:rPr lang="cs-CZ" sz="2200" dirty="0"/>
              <a:t>  ascites, hepatomegalie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200" b="1" dirty="0">
                <a:solidFill>
                  <a:srgbClr val="0000DC"/>
                </a:solidFill>
              </a:rPr>
              <a:t>končetiny:</a:t>
            </a:r>
            <a:r>
              <a:rPr lang="cs-CZ" sz="2200" dirty="0"/>
              <a:t>  edémy, </a:t>
            </a:r>
            <a:r>
              <a:rPr lang="cs-CZ" sz="2200" dirty="0" err="1"/>
              <a:t>HžT</a:t>
            </a:r>
            <a:endParaRPr lang="cs-CZ" sz="2200" dirty="0"/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200" b="1" dirty="0">
                <a:solidFill>
                  <a:srgbClr val="0000DC"/>
                </a:solidFill>
              </a:rPr>
              <a:t>tělesná teplota</a:t>
            </a:r>
          </a:p>
          <a:p>
            <a:pPr marL="1257300" lvl="2" indent="-342900">
              <a:lnSpc>
                <a:spcPct val="11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200" dirty="0"/>
              <a:t>hypertermie: intoxikace </a:t>
            </a:r>
            <a:r>
              <a:rPr lang="cs-CZ" sz="2200" dirty="0" err="1"/>
              <a:t>anticholinergika</a:t>
            </a:r>
            <a:r>
              <a:rPr lang="cs-CZ" sz="2200" dirty="0"/>
              <a:t>, sepse, úpal, tyreotoxikóza</a:t>
            </a:r>
          </a:p>
          <a:p>
            <a:pPr marL="1257300" lvl="2" indent="-342900">
              <a:lnSpc>
                <a:spcPct val="11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sz="2200" dirty="0"/>
              <a:t>hypotermie: intoxikace sedativy, alkoholem, hypotenze, hypotyreóza</a:t>
            </a:r>
          </a:p>
          <a:p>
            <a:pPr lvl="2">
              <a:lnSpc>
                <a:spcPct val="110000"/>
              </a:lnSpc>
            </a:pPr>
            <a:endParaRPr lang="cs-CZ" sz="2200" dirty="0"/>
          </a:p>
          <a:p>
            <a:pPr marL="414900" lvl="1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sz="2200" dirty="0"/>
              <a:t>neurologické vyšetření u </a:t>
            </a:r>
            <a:r>
              <a:rPr lang="cs-CZ" sz="2200" dirty="0" err="1"/>
              <a:t>nezaintubovaného</a:t>
            </a:r>
            <a:r>
              <a:rPr lang="cs-CZ" sz="2200" dirty="0"/>
              <a:t> pacienta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E37D7D7-0357-4C82-A4C4-949E83C26D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2097DB1-C461-41B2-9118-C95FCA5804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00333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sz="2200" dirty="0"/>
              <a:t>laboratorní vyšetření: 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200" dirty="0" err="1"/>
              <a:t>gly</a:t>
            </a:r>
            <a:r>
              <a:rPr lang="cs-CZ" sz="2200" dirty="0"/>
              <a:t>, </a:t>
            </a:r>
            <a:r>
              <a:rPr lang="cs-CZ" sz="2200" dirty="0" err="1"/>
              <a:t>mineralogram</a:t>
            </a:r>
            <a:r>
              <a:rPr lang="cs-CZ" sz="2200" dirty="0"/>
              <a:t>, U, </a:t>
            </a:r>
            <a:r>
              <a:rPr lang="cs-CZ" sz="2200" dirty="0" err="1"/>
              <a:t>Kr</a:t>
            </a:r>
            <a:r>
              <a:rPr lang="cs-CZ" sz="2200" dirty="0"/>
              <a:t>, JT, CRP, osmol, laktát, </a:t>
            </a:r>
            <a:r>
              <a:rPr lang="cs-CZ" sz="2200" dirty="0" err="1"/>
              <a:t>Astrup</a:t>
            </a:r>
            <a:r>
              <a:rPr lang="cs-CZ" sz="2200" dirty="0"/>
              <a:t>, TSH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200" dirty="0"/>
              <a:t>KO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200" dirty="0"/>
              <a:t>toxikologie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200" dirty="0"/>
              <a:t>lumbální punkce</a:t>
            </a:r>
          </a:p>
          <a:p>
            <a:pPr marL="324000" lvl="1" indent="0">
              <a:lnSpc>
                <a:spcPct val="110000"/>
              </a:lnSpc>
              <a:buNone/>
            </a:pPr>
            <a:endParaRPr lang="cs-CZ" sz="2200" dirty="0"/>
          </a:p>
          <a:p>
            <a:pPr marL="252000"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sz="2200" dirty="0"/>
              <a:t>zobrazovací metody: CT/MR mozku, CT angiografie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D49086B-5465-43A9-87C2-C950322EF4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6EE7CC4-81A6-4223-B3B5-92E1004245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3879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200" dirty="0"/>
              <a:t>zajištění dýchacích  cest, intubace vždy pokud: GCS ≤ 8, hypoventilace nebo  těžká respirační insuficience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/>
              <a:t>udržovat TK: </a:t>
            </a:r>
            <a:r>
              <a:rPr lang="cs-CZ" sz="2200" dirty="0" err="1"/>
              <a:t>volumexpannze</a:t>
            </a:r>
            <a:r>
              <a:rPr lang="cs-CZ" sz="2200" dirty="0"/>
              <a:t>, katecholaminy, kauzální řešení hypotenze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/>
              <a:t>udržovat paO2 ˃ 10,5 </a:t>
            </a:r>
            <a:r>
              <a:rPr lang="cs-CZ" sz="2200" dirty="0" err="1"/>
              <a:t>kPa</a:t>
            </a:r>
            <a:r>
              <a:rPr lang="cs-CZ" sz="2200" dirty="0"/>
              <a:t>, paCO2 pod 5,8kPa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/>
              <a:t>specifická terapie dle etiologie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/>
              <a:t>korekce vnitřního prostředí, prevence stresového vředu, prevence TEN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CCCABBB-46A7-4C65-9ED0-6622764B85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6ADA3C5-9792-4FC7-886E-979C17E665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72366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Specifická dg. terapie podle etiologie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sz="2200" dirty="0"/>
              <a:t>stupeň poruchy vědomí závisí od stupně vyvolávající patologie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200" dirty="0"/>
              <a:t>1. poruchy látkové přeměny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200" dirty="0"/>
              <a:t>2. exogenní otravy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200" dirty="0"/>
              <a:t>3. mozkové afekce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200" dirty="0"/>
              <a:t>krvácení, ischémie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200" dirty="0"/>
              <a:t>absces, menigitida, encefalitida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200" dirty="0"/>
              <a:t>trauma, epilepsie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CD5CCA2-7895-4F11-8BF2-02B1DBD53F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B34D973-5C2C-4DB9-A6D2-6B404DD03F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39988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Hypoglykemické kóma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příčiny: </a:t>
            </a:r>
            <a:r>
              <a:rPr lang="cs-CZ" sz="2200" dirty="0" err="1"/>
              <a:t>inzulinoterapie</a:t>
            </a:r>
            <a:r>
              <a:rPr lang="cs-CZ" sz="2200" dirty="0"/>
              <a:t>, PAD, </a:t>
            </a:r>
            <a:r>
              <a:rPr lang="cs-CZ" sz="2200" dirty="0" err="1"/>
              <a:t>inzulinom</a:t>
            </a:r>
            <a:r>
              <a:rPr lang="cs-CZ" sz="2200" dirty="0"/>
              <a:t>, </a:t>
            </a:r>
            <a:r>
              <a:rPr lang="cs-CZ" sz="2200" dirty="0" err="1"/>
              <a:t>adrenokortikální</a:t>
            </a:r>
            <a:r>
              <a:rPr lang="cs-CZ" sz="2200" dirty="0"/>
              <a:t> insuficience, jaterní insuficience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/>
              <a:t>anamnéza: DM…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vyšetření:</a:t>
            </a:r>
            <a:r>
              <a:rPr lang="cs-CZ" sz="2200" dirty="0"/>
              <a:t> bledost, profuzní pocení, třes, tachykardie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laboratorní vyšetření:</a:t>
            </a:r>
            <a:r>
              <a:rPr lang="cs-CZ" sz="2200" dirty="0"/>
              <a:t> glykémie, </a:t>
            </a:r>
            <a:r>
              <a:rPr lang="cs-CZ" sz="2200" dirty="0" err="1"/>
              <a:t>astrup</a:t>
            </a:r>
            <a:endParaRPr lang="cs-CZ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terapie:</a:t>
            </a:r>
            <a:r>
              <a:rPr lang="cs-CZ" sz="2200" dirty="0"/>
              <a:t> 40-100ml G 40%, poté G 10% </a:t>
            </a:r>
            <a:r>
              <a:rPr lang="cs-CZ" sz="2200" dirty="0" err="1"/>
              <a:t>iv</a:t>
            </a:r>
            <a:r>
              <a:rPr lang="cs-CZ" sz="2200" dirty="0"/>
              <a:t>., kontroly glykémie, tendence k  poklesu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9C7B165-3BD4-4241-9CE5-8DA3A3453D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1E7E046-CDC6-415D-9037-2089DBE051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83970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99" y="720000"/>
            <a:ext cx="3823005" cy="5418000"/>
          </a:xfr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305ECF9-4A38-45A0-814A-0847E1927C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E8DEFF3-BB4F-49DB-A96D-1AD47F0E67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00032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Diabetická </a:t>
            </a:r>
            <a:r>
              <a:rPr lang="cs-CZ" dirty="0" err="1"/>
              <a:t>ketoacidóza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příčiny:</a:t>
            </a:r>
            <a:r>
              <a:rPr lang="cs-CZ" sz="2200" dirty="0"/>
              <a:t> DM při vynechání terapie, po alkoholovém excesu, dietní chybě, při infekci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anamnéza:</a:t>
            </a:r>
            <a:r>
              <a:rPr lang="cs-CZ" sz="2200" dirty="0"/>
              <a:t> DM, častější močení, žízeň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vyšetření:</a:t>
            </a:r>
            <a:r>
              <a:rPr lang="cs-CZ" sz="2200" dirty="0"/>
              <a:t> dehydratace, hypotenze, </a:t>
            </a:r>
            <a:r>
              <a:rPr lang="cs-CZ" sz="2200" dirty="0" err="1"/>
              <a:t>Kussmaulovo</a:t>
            </a:r>
            <a:r>
              <a:rPr lang="cs-CZ" sz="2200" dirty="0"/>
              <a:t> dýchání, acetonový zápach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laboratorní vyšetření:</a:t>
            </a:r>
            <a:r>
              <a:rPr lang="cs-CZ" sz="2200" dirty="0"/>
              <a:t> hyperglykémie, acidóza, </a:t>
            </a:r>
            <a:r>
              <a:rPr lang="cs-CZ" sz="2200" dirty="0" err="1"/>
              <a:t>hypokalémie</a:t>
            </a:r>
            <a:r>
              <a:rPr lang="cs-CZ" sz="2200" dirty="0"/>
              <a:t> (!) Při acidóze uniká K z buněk, může se objevit až při korekci, v moči ketolátky, </a:t>
            </a:r>
            <a:r>
              <a:rPr lang="cs-CZ" sz="2200" dirty="0" err="1"/>
              <a:t>Glc</a:t>
            </a:r>
            <a:endParaRPr lang="cs-CZ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terapie:</a:t>
            </a:r>
            <a:r>
              <a:rPr lang="cs-CZ" sz="2200" dirty="0"/>
              <a:t> Inzulin </a:t>
            </a:r>
            <a:r>
              <a:rPr lang="cs-CZ" sz="2200" dirty="0" err="1"/>
              <a:t>iv</a:t>
            </a:r>
            <a:r>
              <a:rPr lang="cs-CZ" sz="2200" dirty="0"/>
              <a:t>. 4-6j/h, hodinová monitorace glykémie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9FF4384-321F-454E-B85F-FDFA8ABDFE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61A5DB3-FCF3-4913-B6FB-57851BEC56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08110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Diabetické </a:t>
            </a:r>
            <a:r>
              <a:rPr lang="cs-CZ" dirty="0" err="1"/>
              <a:t>ketoacidotické</a:t>
            </a:r>
            <a:r>
              <a:rPr lang="cs-CZ" dirty="0"/>
              <a:t> kóma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terapie: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200" dirty="0"/>
              <a:t>při glykémii pod 14mmmol/l zahájit infuzi </a:t>
            </a:r>
            <a:r>
              <a:rPr lang="cs-CZ" sz="2200" dirty="0" err="1"/>
              <a:t>Glc</a:t>
            </a:r>
            <a:endParaRPr lang="cs-CZ" sz="22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200" dirty="0" err="1"/>
              <a:t>volumoterapie</a:t>
            </a:r>
            <a:endParaRPr lang="cs-CZ" sz="22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200" dirty="0"/>
              <a:t>substituce kalia - monitorace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200" dirty="0"/>
              <a:t>korekce acidózy: bikarbonáty pouze při pH pod 7</a:t>
            </a:r>
          </a:p>
          <a:p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E2795BD-D8BA-4BEB-A6C2-330CB19E0B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F2619D0-403C-47A4-BA68-7A95128B87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97276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Hyperosmolární</a:t>
            </a:r>
            <a:r>
              <a:rPr lang="cs-CZ" dirty="0"/>
              <a:t> </a:t>
            </a:r>
            <a:r>
              <a:rPr lang="cs-CZ" dirty="0" err="1"/>
              <a:t>neacidotické</a:t>
            </a:r>
            <a:r>
              <a:rPr lang="cs-CZ" dirty="0"/>
              <a:t> kóma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příčiny:</a:t>
            </a:r>
            <a:r>
              <a:rPr lang="cs-CZ" sz="2200" dirty="0"/>
              <a:t> </a:t>
            </a:r>
            <a:r>
              <a:rPr lang="cs-CZ" sz="2200" dirty="0" err="1"/>
              <a:t>dekomp</a:t>
            </a:r>
            <a:r>
              <a:rPr lang="cs-CZ" sz="2200" dirty="0"/>
              <a:t>. DM II. typu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anamnéza:</a:t>
            </a:r>
            <a:r>
              <a:rPr lang="cs-CZ" sz="2200" dirty="0"/>
              <a:t> i  </a:t>
            </a:r>
            <a:r>
              <a:rPr lang="cs-CZ" sz="2200" dirty="0" err="1"/>
              <a:t>prvozáchyt</a:t>
            </a:r>
            <a:r>
              <a:rPr lang="cs-CZ" sz="2200" dirty="0"/>
              <a:t> DM, polyurie, polydipsie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vyšetření:</a:t>
            </a:r>
            <a:r>
              <a:rPr lang="cs-CZ" sz="2200" dirty="0"/>
              <a:t> porucha vědomí, dehydratace, hypotenze, tachykardie,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laboratorní vyšetření: </a:t>
            </a:r>
            <a:r>
              <a:rPr lang="cs-CZ" sz="2200" dirty="0"/>
              <a:t>hyperglykémie, </a:t>
            </a:r>
            <a:r>
              <a:rPr lang="cs-CZ" sz="2200" dirty="0" err="1"/>
              <a:t>hypernátrémie</a:t>
            </a:r>
            <a:r>
              <a:rPr lang="cs-CZ" sz="2200" dirty="0"/>
              <a:t>, </a:t>
            </a:r>
            <a:r>
              <a:rPr lang="cs-CZ" sz="2200" dirty="0" err="1"/>
              <a:t>hyperosmolalita</a:t>
            </a:r>
            <a:r>
              <a:rPr lang="cs-CZ" sz="2200" dirty="0"/>
              <a:t>, azotémie, v moči </a:t>
            </a:r>
            <a:r>
              <a:rPr lang="cs-CZ" sz="2200" dirty="0" err="1"/>
              <a:t>glc</a:t>
            </a:r>
            <a:r>
              <a:rPr lang="cs-CZ" sz="2200" dirty="0"/>
              <a:t> ale ne </a:t>
            </a:r>
            <a:r>
              <a:rPr lang="cs-CZ" sz="2200" dirty="0" err="1"/>
              <a:t>kotolátky</a:t>
            </a:r>
            <a:endParaRPr lang="cs-CZ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terapie: </a:t>
            </a:r>
            <a:r>
              <a:rPr lang="cs-CZ" sz="2200" dirty="0"/>
              <a:t>Inzulin </a:t>
            </a:r>
            <a:r>
              <a:rPr lang="cs-CZ" sz="2200" dirty="0" err="1"/>
              <a:t>iv</a:t>
            </a:r>
            <a:r>
              <a:rPr lang="cs-CZ" sz="2200" dirty="0"/>
              <a:t> ., hodinová monitorace glykémie, osmolality 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47EDD0F-5B67-4BB2-B147-FC882D6DE7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DD043A0-766C-4242-965B-D38359FA42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28654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Laktacidotické</a:t>
            </a:r>
            <a:r>
              <a:rPr lang="cs-CZ" dirty="0"/>
              <a:t> kóma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příčiny: </a:t>
            </a:r>
            <a:r>
              <a:rPr lang="cs-CZ" sz="2200" dirty="0" err="1"/>
              <a:t>hypoperfuze</a:t>
            </a:r>
            <a:r>
              <a:rPr lang="cs-CZ" sz="2200" dirty="0"/>
              <a:t> - hypovolémie, sepse - terapie </a:t>
            </a:r>
            <a:r>
              <a:rPr lang="cs-CZ" sz="2200" dirty="0" err="1"/>
              <a:t>biguanidy</a:t>
            </a:r>
            <a:r>
              <a:rPr lang="cs-CZ" sz="2200" dirty="0"/>
              <a:t>, otrava </a:t>
            </a:r>
            <a:r>
              <a:rPr lang="cs-CZ" sz="2200" dirty="0" err="1"/>
              <a:t>saliciláty</a:t>
            </a:r>
            <a:r>
              <a:rPr lang="cs-CZ" sz="2200" dirty="0"/>
              <a:t>, otrava alkoholem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anamnéza:</a:t>
            </a:r>
            <a:r>
              <a:rPr lang="cs-CZ" sz="2200" dirty="0"/>
              <a:t> DM - </a:t>
            </a:r>
            <a:r>
              <a:rPr lang="cs-CZ" sz="2200" dirty="0" err="1"/>
              <a:t>metformin</a:t>
            </a:r>
            <a:r>
              <a:rPr lang="cs-CZ" sz="22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vyšetření:</a:t>
            </a:r>
            <a:r>
              <a:rPr lang="cs-CZ" sz="2200" dirty="0"/>
              <a:t> hypotenze,  zn. Centralizace oběhu, </a:t>
            </a:r>
            <a:r>
              <a:rPr lang="cs-CZ" sz="2200" dirty="0" err="1"/>
              <a:t>Kussmaulovo</a:t>
            </a:r>
            <a:r>
              <a:rPr lang="cs-CZ" sz="2200" dirty="0"/>
              <a:t> dýchání, acetonový zápach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laboratorní vyšetření:</a:t>
            </a:r>
            <a:r>
              <a:rPr lang="cs-CZ" sz="2200" dirty="0"/>
              <a:t> vyšší laktát, met. acidóza, nižší bikarbonáty, vysoký anion gap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terapie:</a:t>
            </a:r>
            <a:r>
              <a:rPr lang="cs-CZ" sz="2200" dirty="0"/>
              <a:t> terapie šoku, HD - při </a:t>
            </a:r>
            <a:r>
              <a:rPr lang="cs-CZ" sz="2200" dirty="0" err="1"/>
              <a:t>biguanidech</a:t>
            </a:r>
            <a:endParaRPr lang="cs-CZ" sz="2200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8BD3DB5-5CEA-430A-ACC2-35AD3B4775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D0F14AC-6B3F-47B4-A21D-0A5556D41A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28101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Jaterní kóma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příčiny:</a:t>
            </a:r>
            <a:r>
              <a:rPr lang="cs-CZ" sz="2200" dirty="0"/>
              <a:t> selhání jater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anamnéza:</a:t>
            </a:r>
            <a:r>
              <a:rPr lang="cs-CZ" sz="2200" dirty="0"/>
              <a:t> jaterní selhání + stav který může vést k </a:t>
            </a:r>
            <a:r>
              <a:rPr lang="cs-CZ" sz="2200" dirty="0" err="1"/>
              <a:t>dekomp</a:t>
            </a:r>
            <a:r>
              <a:rPr lang="cs-CZ" sz="2200" dirty="0"/>
              <a:t>. jaterní encefalopatie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vyšetření:</a:t>
            </a:r>
            <a:r>
              <a:rPr lang="cs-CZ" sz="2200" dirty="0"/>
              <a:t> ikterus, ascites, </a:t>
            </a:r>
            <a:r>
              <a:rPr lang="cs-CZ" sz="2200" dirty="0" err="1"/>
              <a:t>foeter</a:t>
            </a:r>
            <a:r>
              <a:rPr lang="cs-CZ" sz="2200" dirty="0"/>
              <a:t> ex </a:t>
            </a:r>
            <a:r>
              <a:rPr lang="cs-CZ" sz="2200" dirty="0" err="1"/>
              <a:t>ore</a:t>
            </a:r>
            <a:endParaRPr lang="cs-CZ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laboratorní vyšetření: </a:t>
            </a:r>
            <a:r>
              <a:rPr lang="cs-CZ" sz="2200" dirty="0" err="1"/>
              <a:t>hyperbilirubinémie</a:t>
            </a:r>
            <a:r>
              <a:rPr lang="cs-CZ" sz="2200" dirty="0"/>
              <a:t>, vyšší JT, </a:t>
            </a:r>
            <a:r>
              <a:rPr lang="cs-CZ" sz="2200" dirty="0" err="1"/>
              <a:t>koagulopatie</a:t>
            </a:r>
            <a:r>
              <a:rPr lang="cs-CZ" sz="2200" dirty="0"/>
              <a:t>, </a:t>
            </a:r>
            <a:r>
              <a:rPr lang="cs-CZ" sz="2200" dirty="0" err="1"/>
              <a:t>hyperamonémie</a:t>
            </a:r>
            <a:endParaRPr lang="cs-CZ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terapie:</a:t>
            </a:r>
            <a:r>
              <a:rPr lang="cs-CZ" sz="2200" dirty="0"/>
              <a:t> NPO, parenterální výživa, </a:t>
            </a:r>
            <a:r>
              <a:rPr lang="cs-CZ" sz="2200" dirty="0" err="1"/>
              <a:t>Rifaximin</a:t>
            </a:r>
            <a:r>
              <a:rPr lang="cs-CZ" sz="2200" dirty="0"/>
              <a:t>, </a:t>
            </a:r>
            <a:r>
              <a:rPr lang="cs-CZ" sz="2200" dirty="0" err="1"/>
              <a:t>Laktulóza</a:t>
            </a:r>
            <a:r>
              <a:rPr lang="cs-CZ" sz="2200" dirty="0"/>
              <a:t>, transplantace jater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28901D3-BCBE-4030-830F-42FB1B518D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75D80BE-27A6-43C4-9DB8-347C99F4FD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0853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Uremické kóma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příčiny:</a:t>
            </a:r>
            <a:r>
              <a:rPr lang="cs-CZ" sz="2200" dirty="0"/>
              <a:t> terminální CKD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anamnéza: </a:t>
            </a:r>
            <a:r>
              <a:rPr lang="cs-CZ" sz="2200" dirty="0"/>
              <a:t>CKD, vynechání HD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vyšetření:</a:t>
            </a:r>
            <a:r>
              <a:rPr lang="cs-CZ" sz="2200" dirty="0"/>
              <a:t> </a:t>
            </a:r>
            <a:r>
              <a:rPr lang="cs-CZ" sz="2200" dirty="0" err="1"/>
              <a:t>hyperhydratace</a:t>
            </a:r>
            <a:r>
              <a:rPr lang="cs-CZ" sz="2200" dirty="0"/>
              <a:t>, delirantní stavy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laboratorní vyšetření:</a:t>
            </a:r>
            <a:r>
              <a:rPr lang="cs-CZ" sz="2200" dirty="0"/>
              <a:t> U, </a:t>
            </a:r>
            <a:r>
              <a:rPr lang="cs-CZ" sz="2200" dirty="0" err="1"/>
              <a:t>Kr</a:t>
            </a:r>
            <a:r>
              <a:rPr lang="cs-CZ" sz="2200" dirty="0"/>
              <a:t>, metabolická acidóza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terapie:</a:t>
            </a:r>
            <a:r>
              <a:rPr lang="cs-CZ" sz="2200" dirty="0"/>
              <a:t> HD, řešení </a:t>
            </a:r>
            <a:r>
              <a:rPr lang="cs-CZ" sz="2200" dirty="0" err="1"/>
              <a:t>postrenální</a:t>
            </a:r>
            <a:r>
              <a:rPr lang="cs-CZ" sz="2200" dirty="0"/>
              <a:t> příčiny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DD0A1EF-DF01-47A3-8225-A8A44D3754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4D1D235-5411-4378-AFD3-3553081C32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30990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Addisonská</a:t>
            </a:r>
            <a:r>
              <a:rPr lang="cs-CZ" dirty="0"/>
              <a:t> krize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příčiny:</a:t>
            </a:r>
            <a:r>
              <a:rPr lang="cs-CZ" sz="2200" dirty="0"/>
              <a:t> náhlé přerušení kortikoterapie, poškození nadledvin, sepse, </a:t>
            </a:r>
            <a:r>
              <a:rPr lang="cs-CZ" sz="2200" dirty="0" err="1"/>
              <a:t>stp</a:t>
            </a:r>
            <a:r>
              <a:rPr lang="cs-CZ" sz="2200" dirty="0"/>
              <a:t>. operaci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anamnéza:</a:t>
            </a:r>
            <a:r>
              <a:rPr lang="cs-CZ" sz="2200" dirty="0"/>
              <a:t> viz. výše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vyšetření: </a:t>
            </a:r>
            <a:r>
              <a:rPr lang="cs-CZ" sz="2200" dirty="0"/>
              <a:t>nauzea, zvracení, bolesti břicha, </a:t>
            </a:r>
            <a:r>
              <a:rPr lang="cs-CZ" sz="2200" dirty="0" err="1"/>
              <a:t>dehydratce</a:t>
            </a:r>
            <a:r>
              <a:rPr lang="cs-CZ" sz="2200" dirty="0"/>
              <a:t>, </a:t>
            </a:r>
            <a:r>
              <a:rPr lang="cs-CZ" sz="2200" dirty="0" err="1"/>
              <a:t>hyporeflexie</a:t>
            </a:r>
            <a:endParaRPr lang="cs-CZ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laboratorní vyšetření: </a:t>
            </a:r>
            <a:r>
              <a:rPr lang="cs-CZ" sz="2200" dirty="0" err="1"/>
              <a:t>hyponatrémie</a:t>
            </a:r>
            <a:r>
              <a:rPr lang="cs-CZ" sz="2200" dirty="0"/>
              <a:t>, </a:t>
            </a:r>
            <a:r>
              <a:rPr lang="cs-CZ" sz="2200" dirty="0" err="1"/>
              <a:t>hyperkalémie</a:t>
            </a:r>
            <a:r>
              <a:rPr lang="cs-CZ" sz="2200" dirty="0"/>
              <a:t>, hypoglykémie, </a:t>
            </a:r>
            <a:r>
              <a:rPr lang="cs-CZ" sz="2200" dirty="0" err="1"/>
              <a:t>eosinofílie</a:t>
            </a:r>
            <a:r>
              <a:rPr lang="cs-CZ" sz="2200" dirty="0"/>
              <a:t>, </a:t>
            </a:r>
            <a:r>
              <a:rPr lang="cs-CZ" sz="2200" dirty="0" err="1"/>
              <a:t>hopokortizolismus</a:t>
            </a:r>
            <a:endParaRPr lang="cs-CZ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terapie:</a:t>
            </a:r>
            <a:r>
              <a:rPr lang="cs-CZ" sz="2200" dirty="0"/>
              <a:t> 50ml </a:t>
            </a:r>
            <a:r>
              <a:rPr lang="cs-CZ" sz="2200" dirty="0" err="1"/>
              <a:t>Glc</a:t>
            </a:r>
            <a:r>
              <a:rPr lang="cs-CZ" sz="2200" dirty="0"/>
              <a:t> 40% </a:t>
            </a:r>
            <a:r>
              <a:rPr lang="cs-CZ" sz="2200" dirty="0" err="1"/>
              <a:t>iv</a:t>
            </a:r>
            <a:r>
              <a:rPr lang="cs-CZ" sz="2200" dirty="0"/>
              <a:t>., </a:t>
            </a:r>
            <a:r>
              <a:rPr lang="cs-CZ" sz="2200" dirty="0" err="1"/>
              <a:t>hydrokotison</a:t>
            </a:r>
            <a:r>
              <a:rPr lang="cs-CZ" sz="2200" dirty="0"/>
              <a:t> 100mg </a:t>
            </a:r>
            <a:r>
              <a:rPr lang="cs-CZ" sz="2200" dirty="0" err="1"/>
              <a:t>iv</a:t>
            </a:r>
            <a:r>
              <a:rPr lang="cs-CZ" sz="2200" dirty="0"/>
              <a:t>. korekce </a:t>
            </a:r>
            <a:r>
              <a:rPr lang="cs-CZ" sz="2200" dirty="0" err="1"/>
              <a:t>iontogramu</a:t>
            </a:r>
            <a:r>
              <a:rPr lang="cs-CZ" sz="2200" dirty="0"/>
              <a:t>, </a:t>
            </a:r>
            <a:r>
              <a:rPr lang="cs-CZ" sz="2200" dirty="0" err="1"/>
              <a:t>volumoterapie</a:t>
            </a:r>
            <a:endParaRPr lang="cs-CZ" sz="2200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1F3B659-0729-4EF9-9506-F4C939B9FD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0106707-8011-44AE-981E-E36411BE8E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59012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Tyreotoxické</a:t>
            </a:r>
            <a:r>
              <a:rPr lang="cs-CZ" dirty="0"/>
              <a:t> kóma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příčiny: </a:t>
            </a:r>
            <a:r>
              <a:rPr lang="cs-CZ" sz="2200" dirty="0"/>
              <a:t>nedostatečná terapie hypertyreózy, infekce u těchto pacientu, po podání jodové KL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anamnéza:</a:t>
            </a:r>
            <a:r>
              <a:rPr lang="cs-CZ" sz="2200" dirty="0"/>
              <a:t> viz. výše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vyšetření:</a:t>
            </a:r>
            <a:r>
              <a:rPr lang="cs-CZ" sz="2200" dirty="0"/>
              <a:t> neklid, třes, apatie, </a:t>
            </a:r>
            <a:r>
              <a:rPr lang="cs-CZ" sz="2200" dirty="0" err="1"/>
              <a:t>febrilie</a:t>
            </a:r>
            <a:r>
              <a:rPr lang="cs-CZ" sz="2200" dirty="0"/>
              <a:t>, horká suchá kůže, dehydratace, průjem, tachykardie, hypertenze až šok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laboratorní</a:t>
            </a:r>
            <a:r>
              <a:rPr lang="cs-CZ" sz="2200" dirty="0"/>
              <a:t> </a:t>
            </a:r>
            <a:r>
              <a:rPr lang="cs-CZ" sz="2200" b="1" dirty="0">
                <a:solidFill>
                  <a:srgbClr val="0000DC"/>
                </a:solidFill>
              </a:rPr>
              <a:t>vyšetření:</a:t>
            </a:r>
            <a:r>
              <a:rPr lang="cs-CZ" sz="2200" dirty="0"/>
              <a:t> vysoké TSH, fT4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terapie:</a:t>
            </a:r>
            <a:r>
              <a:rPr lang="cs-CZ" sz="2200" dirty="0"/>
              <a:t> </a:t>
            </a:r>
            <a:r>
              <a:rPr lang="cs-CZ" sz="2200" dirty="0" err="1"/>
              <a:t>Thiamazol</a:t>
            </a:r>
            <a:r>
              <a:rPr lang="cs-CZ" sz="2200" dirty="0"/>
              <a:t>, po 2 hodinách </a:t>
            </a:r>
            <a:r>
              <a:rPr lang="cs-CZ" sz="2200" dirty="0" err="1"/>
              <a:t>Lugolův</a:t>
            </a:r>
            <a:r>
              <a:rPr lang="cs-CZ" sz="2200" dirty="0"/>
              <a:t> roztok, symptomatická terapie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2CB3A0F-DB55-4F7A-8D30-902A6F1F0F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1A9A987-94DD-4FF0-B268-EDC68DACAE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36402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Myxedémové kóma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příčiny:</a:t>
            </a:r>
            <a:r>
              <a:rPr lang="cs-CZ" sz="2200" dirty="0"/>
              <a:t> nedostatečná terapie hypotyreózy, infekce u těchto pacientů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anamnéza:</a:t>
            </a:r>
            <a:r>
              <a:rPr lang="cs-CZ" sz="2200" dirty="0"/>
              <a:t> hypotyreóza, </a:t>
            </a:r>
            <a:r>
              <a:rPr lang="cs-CZ" sz="2200" dirty="0" err="1"/>
              <a:t>stp</a:t>
            </a:r>
            <a:r>
              <a:rPr lang="cs-CZ" sz="2200" dirty="0"/>
              <a:t>. </a:t>
            </a:r>
            <a:r>
              <a:rPr lang="cs-CZ" sz="2200" dirty="0" err="1"/>
              <a:t>strumektomií</a:t>
            </a:r>
            <a:r>
              <a:rPr lang="cs-CZ" sz="2200" dirty="0"/>
              <a:t>, </a:t>
            </a:r>
            <a:r>
              <a:rPr lang="cs-CZ" sz="2200" dirty="0" err="1"/>
              <a:t>tyreoditida</a:t>
            </a:r>
            <a:r>
              <a:rPr lang="cs-CZ" sz="2200" dirty="0"/>
              <a:t>, </a:t>
            </a:r>
            <a:r>
              <a:rPr lang="cs-CZ" sz="2200" dirty="0" err="1"/>
              <a:t>onem</a:t>
            </a:r>
            <a:r>
              <a:rPr lang="cs-CZ" sz="2200" dirty="0"/>
              <a:t>. </a:t>
            </a:r>
            <a:r>
              <a:rPr lang="cs-CZ" sz="2200" dirty="0" err="1"/>
              <a:t>hypofýzi</a:t>
            </a:r>
            <a:endParaRPr lang="cs-CZ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vyšetření:</a:t>
            </a:r>
            <a:r>
              <a:rPr lang="cs-CZ" sz="2200" dirty="0"/>
              <a:t> hypotermie, bradykardie, hypotenze, bradypnoe, ileu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laboratorní</a:t>
            </a:r>
            <a:r>
              <a:rPr lang="cs-CZ" sz="2200" dirty="0"/>
              <a:t> </a:t>
            </a:r>
            <a:r>
              <a:rPr lang="cs-CZ" sz="2200" b="1" dirty="0">
                <a:solidFill>
                  <a:schemeClr val="tx2"/>
                </a:solidFill>
              </a:rPr>
              <a:t>vyšetření:</a:t>
            </a:r>
            <a:r>
              <a:rPr lang="cs-CZ" sz="2200" dirty="0"/>
              <a:t> </a:t>
            </a:r>
            <a:r>
              <a:rPr lang="cs-CZ" sz="2200" dirty="0" err="1"/>
              <a:t>hyponátrémie</a:t>
            </a:r>
            <a:endParaRPr lang="cs-CZ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terapie:</a:t>
            </a:r>
            <a:r>
              <a:rPr lang="cs-CZ" sz="2200" dirty="0"/>
              <a:t> </a:t>
            </a:r>
            <a:r>
              <a:rPr lang="cs-CZ" sz="2200" dirty="0" err="1"/>
              <a:t>hydrokortison</a:t>
            </a:r>
            <a:r>
              <a:rPr lang="cs-CZ" sz="2200" dirty="0"/>
              <a:t>, </a:t>
            </a:r>
            <a:r>
              <a:rPr lang="cs-CZ" sz="2200" dirty="0" err="1"/>
              <a:t>levotyroxin</a:t>
            </a:r>
            <a:r>
              <a:rPr lang="cs-CZ" sz="2200" dirty="0"/>
              <a:t>, zahřívání pacienta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AFAAB45-4933-4596-A51C-0BE31D7DD3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69DF5FD-BD96-4C43-AC30-E9C363BFA8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95802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Kóma při intoxikacích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příčiny: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/>
              <a:t>úmyslné: léky, alkohol, drogy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/>
              <a:t>neúmyslné: CO, jedovaté látky, plody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anamnéza:</a:t>
            </a:r>
            <a:r>
              <a:rPr lang="cs-CZ" sz="2200" dirty="0"/>
              <a:t> informace z RZP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200" b="1" dirty="0">
                <a:solidFill>
                  <a:srgbClr val="0000DC"/>
                </a:solidFill>
              </a:rPr>
              <a:t>vyšetření: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/>
              <a:t>sedativa: hypotenze, bradykardie, </a:t>
            </a:r>
            <a:r>
              <a:rPr lang="cs-CZ" sz="2200" dirty="0" err="1"/>
              <a:t>sopor</a:t>
            </a:r>
            <a:r>
              <a:rPr lang="cs-CZ" sz="2200" dirty="0"/>
              <a:t>….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/>
              <a:t>opiáty: iniciálně euforie, poté sedativní účinek, útlum dechového centra, tonicko-klonické křeče, edém mozku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/>
              <a:t>stimulancia: tachykardie, hypertenze, arytmie, pocení, křeče, kóma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/>
              <a:t>CO:	lehká otrava: bolest hlavy</a:t>
            </a:r>
          </a:p>
          <a:p>
            <a:pPr lvl="2">
              <a:lnSpc>
                <a:spcPct val="100000"/>
              </a:lnSpc>
            </a:pPr>
            <a:r>
              <a:rPr lang="cs-CZ" sz="2200" dirty="0"/>
              <a:t>	těžší otravy: zvracení, poruchy </a:t>
            </a:r>
            <a:r>
              <a:rPr lang="cs-CZ" sz="2200" dirty="0" err="1"/>
              <a:t>vizu</a:t>
            </a:r>
            <a:r>
              <a:rPr lang="cs-CZ" sz="2200" dirty="0"/>
              <a:t>, </a:t>
            </a:r>
            <a:r>
              <a:rPr lang="cs-CZ" sz="2200" dirty="0" err="1"/>
              <a:t>vertigo</a:t>
            </a:r>
            <a:endParaRPr lang="cs-CZ" sz="2200" dirty="0"/>
          </a:p>
          <a:p>
            <a:pPr lvl="2">
              <a:lnSpc>
                <a:spcPct val="100000"/>
              </a:lnSpc>
            </a:pPr>
            <a:r>
              <a:rPr lang="cs-CZ" sz="2200" dirty="0"/>
              <a:t>	těžká otrava : kóma, tachykardie, tachypnoe, metabolická acidóza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A43A392-72AB-40F5-B459-11033B5E59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AC939D7-F3A8-40E8-AD8F-E52E13151E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54674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00" y="720000"/>
            <a:ext cx="3823885" cy="5418000"/>
          </a:xfr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A2AC573-D917-47D1-B95E-CF76A2450E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60062AE-28EB-4C88-BF3F-305F7F1967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32859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Intoxikace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diff</a:t>
            </a:r>
            <a:r>
              <a:rPr lang="cs-CZ" altLang="cs-CZ" sz="2200" b="1" dirty="0">
                <a:solidFill>
                  <a:schemeClr val="tx2"/>
                </a:solidFill>
              </a:rPr>
              <a:t>. dg. </a:t>
            </a:r>
            <a:r>
              <a:rPr lang="cs-CZ" altLang="cs-CZ" sz="2200" dirty="0"/>
              <a:t>– onemocnění srdce, CNS, metabolická kómata, psychiatrická onemocnění, šokové stavy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zajištění dechu (ŘV)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oběhu (kontraktilita, rytmus, TK)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homeostázy (acidóza, alkalóza, </a:t>
            </a:r>
            <a:r>
              <a:rPr lang="cs-CZ" altLang="cs-CZ" sz="2200" dirty="0" err="1"/>
              <a:t>hypokalémie</a:t>
            </a:r>
            <a:r>
              <a:rPr lang="cs-CZ" altLang="cs-CZ" sz="2200" dirty="0"/>
              <a:t>)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zabránění dalšímu vstřebávání noxy (čerstvý vzduch, odstranění oděvu, vyvolání zvracení, mléko – ne u organických rozpouštědel, výplach žaludku event. s intubací, poslední porce s živočišným uhlím)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C046E9B-7DFE-4617-8EE8-0B64CD296C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D64701E-63B7-4DE6-BAFC-E708F1E31D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50520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Intoxikace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symptomatická léčba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urychlení odstranění noxy – forsírovaná diuréza, hemodialýza, </a:t>
            </a:r>
            <a:r>
              <a:rPr lang="cs-CZ" altLang="cs-CZ" sz="2200" dirty="0" err="1"/>
              <a:t>hemoperfuze</a:t>
            </a:r>
            <a:endParaRPr lang="cs-CZ" altLang="cs-CZ" sz="22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 err="1"/>
              <a:t>antidota</a:t>
            </a:r>
            <a:r>
              <a:rPr lang="cs-CZ" altLang="cs-CZ" sz="2200" dirty="0"/>
              <a:t>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hadí uštknutí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 err="1"/>
              <a:t>nalorfin</a:t>
            </a:r>
            <a:endParaRPr lang="cs-CZ" altLang="cs-CZ" sz="22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cheláty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reaktivátory </a:t>
            </a:r>
            <a:r>
              <a:rPr lang="cs-CZ" altLang="cs-CZ" sz="2200" dirty="0" err="1"/>
              <a:t>cholinesterázy</a:t>
            </a:r>
            <a:endParaRPr lang="cs-CZ" altLang="cs-CZ" sz="22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 err="1"/>
              <a:t>anexat</a:t>
            </a:r>
            <a:r>
              <a:rPr lang="cs-CZ" altLang="cs-CZ" sz="2200" dirty="0"/>
              <a:t>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08CE96F-F3A6-437A-ACD8-CE42A279EF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D0CE14-7F39-4351-805E-580EF24CC1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277163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Intoxikace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barbituráty – útlum dechového centra, nebezpečí pneumonie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analgetika, antipyretika – fenacetin, nekróza ledvinných papil, </a:t>
            </a:r>
            <a:r>
              <a:rPr lang="cs-CZ" altLang="cs-CZ" sz="2200" dirty="0" err="1"/>
              <a:t>methemoglobin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atropin, antidepresiva - mydriáza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otrava alkoholem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excitace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hypnotické stadium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narkotické stadium - prochladnutí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asfyktické stadium, smrtelná dávka 300-800g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C0E0570-FC3B-4BF9-992E-BA9C95876F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BC32282-D247-49D0-BCCA-78AEFE539B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12174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Intoxikace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metylalkohol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stadium narkotické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stadium acidózy (kyselina mravenčí)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pomoc – podat 30 - 40ml etylalkoholu – zpomalí přeměnu, zlepší acidózu, dále alkalizovat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6679683-E4B4-472B-925B-68E7F40C2A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DED034A-AF85-45C3-B4BA-885D804080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955472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Otrava oxidem uhelnatým I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vytváří </a:t>
            </a:r>
            <a:r>
              <a:rPr lang="cs-CZ" altLang="cs-CZ" sz="2200" dirty="0" err="1"/>
              <a:t>COHb</a:t>
            </a:r>
            <a:r>
              <a:rPr lang="cs-CZ" altLang="cs-CZ" sz="2200" dirty="0"/>
              <a:t> – </a:t>
            </a:r>
            <a:r>
              <a:rPr lang="cs-CZ" altLang="cs-CZ" sz="2200" dirty="0" err="1"/>
              <a:t>karbonylhemoglobin</a:t>
            </a:r>
            <a:r>
              <a:rPr lang="cs-CZ" altLang="cs-CZ" sz="2200" dirty="0"/>
              <a:t>, vytlačí kyslík z vazby na </a:t>
            </a:r>
            <a:r>
              <a:rPr lang="cs-CZ" altLang="cs-CZ" sz="2200" dirty="0" err="1"/>
              <a:t>Hb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chemeClr val="tx2"/>
                </a:solidFill>
              </a:rPr>
              <a:t>lehká otrava </a:t>
            </a:r>
            <a:r>
              <a:rPr lang="cs-CZ" altLang="cs-CZ" sz="2200" dirty="0"/>
              <a:t>– bolesti hlavy, závratě, bušení, nauzea, zvracení, postižený není schopen opustit místo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chemeClr val="tx2"/>
                </a:solidFill>
              </a:rPr>
              <a:t>středně těžká otrava </a:t>
            </a:r>
            <a:r>
              <a:rPr lang="cs-CZ" altLang="cs-CZ" sz="2200" dirty="0"/>
              <a:t>– poruchy vědomí, zmatenost, somnolence, </a:t>
            </a:r>
            <a:r>
              <a:rPr lang="cs-CZ" altLang="cs-CZ" sz="2200" dirty="0" err="1"/>
              <a:t>sopor</a:t>
            </a:r>
            <a:r>
              <a:rPr lang="cs-CZ" altLang="cs-CZ" sz="2200" dirty="0"/>
              <a:t>, bledost, pocení, tachykardie, tachypnoe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14FADA1-95B4-44FA-8536-27C1AF96E6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5F067A-4D08-4735-B8A3-B9DAE6CA87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17426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Otrava oxidem uhelnatým II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chemeClr val="tx2"/>
                </a:solidFill>
              </a:rPr>
              <a:t>těžká otrava </a:t>
            </a:r>
            <a:r>
              <a:rPr lang="cs-CZ" altLang="cs-CZ" sz="2200" dirty="0"/>
              <a:t>– kóma s areflexií, nitkovitý puls, povrchní dýchání, křeče, fascikulace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chemeClr val="tx2"/>
                </a:solidFill>
              </a:rPr>
              <a:t>apoplektická otrava </a:t>
            </a:r>
            <a:r>
              <a:rPr lang="cs-CZ" altLang="cs-CZ" sz="2200" dirty="0"/>
              <a:t>– při úniku velkého množství CO z přístroje – smrt do několika sekund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diagnóza: </a:t>
            </a:r>
            <a:r>
              <a:rPr lang="cs-CZ" altLang="cs-CZ" sz="2200" dirty="0"/>
              <a:t>hladina </a:t>
            </a:r>
            <a:r>
              <a:rPr lang="cs-CZ" altLang="cs-CZ" sz="2200" dirty="0" err="1"/>
              <a:t>COHb</a:t>
            </a:r>
            <a:r>
              <a:rPr lang="cs-CZ" altLang="cs-CZ" sz="2200" dirty="0"/>
              <a:t> v krvi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léčba: </a:t>
            </a:r>
            <a:r>
              <a:rPr lang="cs-CZ" altLang="cs-CZ" sz="2200" dirty="0"/>
              <a:t>čerstvý vzduch, kyslík ve vysokých koncentracích, </a:t>
            </a:r>
            <a:r>
              <a:rPr lang="cs-CZ" altLang="cs-CZ" sz="2200" dirty="0" err="1"/>
              <a:t>nootropika</a:t>
            </a:r>
            <a:endParaRPr lang="cs-CZ" altLang="cs-CZ" sz="22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4F0B93-4BA7-476F-83F7-A0C7EECEC7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4BB279-F336-4FB9-8037-CE15073E81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231690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Otrava organickými rozpouštědly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benzin, petrolej, nafta, benzen, tetrachlor, </a:t>
            </a:r>
            <a:r>
              <a:rPr lang="cs-CZ" altLang="cs-CZ" sz="2200" dirty="0" err="1"/>
              <a:t>trichlor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perorálně, perkutánně, inhalací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podobá se otravě alkoholem - až zástava dechu nebo maligní arytmie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léčba: </a:t>
            </a:r>
            <a:r>
              <a:rPr lang="cs-CZ" altLang="cs-CZ" sz="2200" dirty="0"/>
              <a:t>nevyvolávat zvracení, nepodávat mléko, podat parafinový olej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5CD831E-1643-4BBC-AFC6-F8B9DB30BE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AD1A9DE-D641-4C0F-9F89-A9D0572E43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412071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Otrava organofosfáty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agrochemikálie – insekticidy, fungicidy, herbicidy, mořidla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organofosfáty blokují </a:t>
            </a:r>
            <a:r>
              <a:rPr lang="cs-CZ" altLang="cs-CZ" sz="2200" dirty="0" err="1"/>
              <a:t>cholinesterázu</a:t>
            </a:r>
            <a:r>
              <a:rPr lang="cs-CZ" altLang="cs-CZ" sz="2200" dirty="0"/>
              <a:t> – mióza, salivace, pocení, bronchospazmus, průjmy, bradykardie, bolesti hlavy, dezorientace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léčba:</a:t>
            </a:r>
            <a:r>
              <a:rPr lang="cs-CZ" altLang="cs-CZ" sz="2200" dirty="0"/>
              <a:t> </a:t>
            </a:r>
            <a:r>
              <a:rPr lang="cs-CZ" altLang="cs-CZ" sz="2200" dirty="0" err="1"/>
              <a:t>atropinizace</a:t>
            </a:r>
            <a:r>
              <a:rPr lang="cs-CZ" altLang="cs-CZ" sz="2200" dirty="0"/>
              <a:t> 2 - 3 dny, i překročení dávek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1F15204-AD8B-48D8-8FFB-610EF49C9D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527649-1F65-4478-A95E-C53682052F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891475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Ostatní otravy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 err="1"/>
              <a:t>paraquat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diquat</a:t>
            </a:r>
            <a:r>
              <a:rPr lang="cs-CZ" altLang="cs-CZ" sz="2200" dirty="0"/>
              <a:t> – leptají, později selhání jater a ledvin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pomoc</a:t>
            </a:r>
            <a:r>
              <a:rPr lang="cs-CZ" altLang="cs-CZ" sz="2200" b="1" dirty="0"/>
              <a:t> </a:t>
            </a:r>
            <a:r>
              <a:rPr lang="cs-CZ" altLang="cs-CZ" sz="2200" dirty="0"/>
              <a:t>– bentonit, </a:t>
            </a:r>
            <a:r>
              <a:rPr lang="cs-CZ" altLang="cs-CZ" sz="2200" dirty="0" err="1"/>
              <a:t>carbo</a:t>
            </a:r>
            <a:r>
              <a:rPr lang="cs-CZ" altLang="cs-CZ" sz="2200" dirty="0"/>
              <a:t> </a:t>
            </a:r>
            <a:r>
              <a:rPr lang="cs-CZ" altLang="cs-CZ" sz="2200" dirty="0" err="1"/>
              <a:t>absorbens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dráždivé látky – chlor, amoniak, fosgen – změna pH denaturuje bílkoviny slizničního povrchu – nekrózy, sekundárně nasedá infekce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794354-DB7B-4ED9-89CC-0B4931E60A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AF1771-93B0-47A2-8268-0EAB3E8F3D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456502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Otravy houbami I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nepravé otravy – špatně uložené houby – igelitové tašky apod.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otrava jedem z hub – obvykle více členů rodiny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Typy otrav: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b="1" dirty="0">
                <a:solidFill>
                  <a:schemeClr val="tx2"/>
                </a:solidFill>
              </a:rPr>
              <a:t>1. </a:t>
            </a:r>
            <a:r>
              <a:rPr lang="cs-CZ" altLang="cs-CZ" sz="2200" b="1" dirty="0" err="1">
                <a:solidFill>
                  <a:schemeClr val="tx2"/>
                </a:solidFill>
              </a:rPr>
              <a:t>gastroenterický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po houbách štiplavé až palčivé chuti, </a:t>
            </a:r>
            <a:r>
              <a:rPr lang="cs-CZ" altLang="cs-CZ" sz="2200" dirty="0" err="1"/>
              <a:t>nausea</a:t>
            </a:r>
            <a:r>
              <a:rPr lang="cs-CZ" altLang="cs-CZ" sz="2200" dirty="0"/>
              <a:t>, zvracení, průjem, terapie – výplach žaludku, salinické projímadlo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380DE27-2602-4922-ABF1-0ADF48B0F4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B9AF29D-5B2F-43AD-929A-ABEEB419B9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58252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00" y="720000"/>
            <a:ext cx="4096861" cy="5418000"/>
          </a:xfr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364727E-BB74-474F-8C7D-D2BE1488BD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F609F52-70D3-437C-975E-FBB72F7AE4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503743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Otravy houbami II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altLang="cs-CZ" sz="2200" b="1" dirty="0">
                <a:solidFill>
                  <a:schemeClr val="tx2"/>
                </a:solidFill>
              </a:rPr>
              <a:t>2. neurotoxický 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cs-CZ" altLang="cs-CZ" sz="2200" dirty="0"/>
              <a:t> – muskarinový (</a:t>
            </a:r>
            <a:r>
              <a:rPr lang="cs-CZ" altLang="cs-CZ" sz="2200" dirty="0" err="1"/>
              <a:t>vláknice</a:t>
            </a:r>
            <a:r>
              <a:rPr lang="cs-CZ" altLang="cs-CZ" sz="2200" dirty="0"/>
              <a:t>, strmělky) – mióza, salivace, zvracení</a:t>
            </a:r>
          </a:p>
          <a:p>
            <a:pPr>
              <a:buClr>
                <a:srgbClr val="FF0000"/>
              </a:buClr>
              <a:buNone/>
            </a:pPr>
            <a:r>
              <a:rPr lang="cs-CZ" altLang="cs-CZ" sz="2200" dirty="0"/>
              <a:t> – </a:t>
            </a:r>
            <a:r>
              <a:rPr lang="cs-CZ" altLang="cs-CZ" sz="2200" dirty="0" err="1"/>
              <a:t>mykoatropinový</a:t>
            </a:r>
            <a:r>
              <a:rPr lang="cs-CZ" altLang="cs-CZ" sz="2200" dirty="0"/>
              <a:t> typ – (muchomůrka tygrovaná, červená) – mydriáza, tachykardie, vzrušivost 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– vyvolat zvracení, výplach, diazepam, sledování</a:t>
            </a:r>
          </a:p>
          <a:p>
            <a:pPr eaLnBrk="1" hangingPunct="1">
              <a:buFontTx/>
              <a:buNone/>
            </a:pPr>
            <a:endParaRPr lang="cs-CZ" altLang="cs-CZ" dirty="0">
              <a:solidFill>
                <a:schemeClr val="bg1"/>
              </a:solidFill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C057A4-8DFD-4B80-8D3F-C3858F304B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01B77D-7F4A-4393-9C81-C84A33702E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314241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Otravy houbami III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altLang="cs-CZ" sz="2200" b="1" dirty="0">
                <a:solidFill>
                  <a:schemeClr val="tx2"/>
                </a:solidFill>
              </a:rPr>
              <a:t>3. </a:t>
            </a:r>
            <a:r>
              <a:rPr lang="cs-CZ" altLang="cs-CZ" sz="2200" b="1" dirty="0" err="1">
                <a:solidFill>
                  <a:schemeClr val="tx2"/>
                </a:solidFill>
              </a:rPr>
              <a:t>hepatonefrotoxický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cs-CZ" altLang="cs-CZ" sz="2200" dirty="0"/>
              <a:t>   </a:t>
            </a:r>
            <a:r>
              <a:rPr lang="cs-CZ" altLang="cs-CZ" sz="2200" dirty="0" err="1"/>
              <a:t>amanita</a:t>
            </a:r>
            <a:r>
              <a:rPr lang="cs-CZ" altLang="cs-CZ" sz="2200" dirty="0"/>
              <a:t> – dlouhá doba latence – 14 - 24hod, postupně </a:t>
            </a:r>
            <a:r>
              <a:rPr lang="cs-CZ" altLang="cs-CZ" sz="2200" dirty="0" err="1"/>
              <a:t>hepatorenální</a:t>
            </a:r>
            <a:r>
              <a:rPr lang="cs-CZ" altLang="cs-CZ" sz="2200" dirty="0"/>
              <a:t> selhání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– výplach žaludku, vysoké klysma, krystalický PNC, hemodialýza </a:t>
            </a:r>
          </a:p>
          <a:p>
            <a:pPr eaLnBrk="1" hangingPunct="1"/>
            <a:endParaRPr lang="cs-CZ" altLang="cs-CZ" dirty="0">
              <a:solidFill>
                <a:schemeClr val="bg1"/>
              </a:solidFill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0E6F275-6AE1-43ED-97BE-EBD819D5DF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958B65F-3250-46BA-9C2B-29B5070DEB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675897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Další otravy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 err="1">
                <a:solidFill>
                  <a:schemeClr val="tx2"/>
                </a:solidFill>
              </a:rPr>
              <a:t>difenbachie</a:t>
            </a:r>
            <a:r>
              <a:rPr lang="cs-CZ" altLang="cs-CZ" sz="2200" dirty="0"/>
              <a:t> – dráždění kůže a sliznic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>
                <a:solidFill>
                  <a:schemeClr val="tx2"/>
                </a:solidFill>
              </a:rPr>
              <a:t>rulík, blín, durman – otrava atropinem </a:t>
            </a:r>
            <a:r>
              <a:rPr lang="cs-CZ" altLang="cs-CZ" sz="2200" dirty="0"/>
              <a:t>– hyperpyrexie, zmatenost, mydriáza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chronické otravy: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olovo – dříve u tiskařů – blokuje syntézu hemu, léčba cheláty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rtuť – gingivitida, tremor, </a:t>
            </a:r>
            <a:r>
              <a:rPr lang="cs-CZ" altLang="cs-CZ" sz="2200" dirty="0" err="1"/>
              <a:t>vrušivost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pseudoneurastenie</a:t>
            </a:r>
            <a:r>
              <a:rPr lang="cs-CZ" altLang="cs-CZ" sz="2200" dirty="0"/>
              <a:t>, léčba cheláty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A50BC6A-F43D-4757-BE1A-D383FE7C29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6FF26EF-531F-481B-B47E-42C4CB9F65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87033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Toxikománie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kofein, nikotin, lékové závislosti, alkohol, marihuana, kokain, morfin, heroin, pervitin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problém osobní, ale i společenský – finanční situace, rozpad rodin, kriminalita, organizovaný zločin, snaha o šíření mezi dětmi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při hospitalizaci – průkaz drogy toxikologicky, zvýšený dozor nemocného, možnost interakce s dalšími léčivy, abstinenční příznaky, konflikty na oddělení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4B34FB5-5EC6-4973-BEFA-1E1ADA16B2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432C93-8F70-40B9-8843-61763FC305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117333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>
            <a:extLst>
              <a:ext uri="{FF2B5EF4-FFF2-40B4-BE49-F238E27FC236}">
                <a16:creationId xmlns:a16="http://schemas.microsoft.com/office/drawing/2014/main" id="{BF46DE0F-60D5-4EA2-95F6-4AF649C48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cs-CZ" altLang="cs-CZ" sz="5000" dirty="0"/>
            </a:br>
            <a:br>
              <a:rPr lang="cs-CZ" altLang="cs-CZ" sz="5000" dirty="0"/>
            </a:br>
            <a:br>
              <a:rPr lang="cs-CZ" altLang="cs-CZ" sz="5000" dirty="0"/>
            </a:br>
            <a:br>
              <a:rPr lang="cs-CZ" altLang="cs-CZ" sz="5000" dirty="0"/>
            </a:br>
            <a:r>
              <a:rPr lang="cs-CZ" altLang="cs-CZ" sz="5000" dirty="0"/>
              <a:t>Děkuji za pozornost!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DAD5B6-51BA-4EA8-AD08-F30A8BBBA0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F7A1A7-9DE5-4BAC-BEE9-731BE7FB04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Kvantitativní poruchy vědomí </a:t>
            </a:r>
          </a:p>
        </p:txBody>
      </p:sp>
      <p:pic>
        <p:nvPicPr>
          <p:cNvPr id="1026" name="Picture 2" descr="C:\Users\570\AppData\Local\Microsoft\Windows\Temporary Internet Files\Content.Outlook\KO3GNXO5\IMG_20190528_1422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19567" r="1927" b="15155"/>
          <a:stretch/>
        </p:blipFill>
        <p:spPr bwMode="auto">
          <a:xfrm>
            <a:off x="720000" y="1301418"/>
            <a:ext cx="9207158" cy="483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EB3F3E5-5A23-4520-A547-1F876B2347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654BAF8-1268-4D0A-AEA5-3106BCE598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76546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GCS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20000" y="1239193"/>
            <a:ext cx="9337410" cy="4692049"/>
          </a:xfr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9E003AE-7B5C-4E1D-B4DB-D82807EF8E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AB9A758-489B-4201-99C1-0D68E62EE8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19620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Kvalitativní poruchy vědomí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200" dirty="0"/>
              <a:t>stav zachovalé bělosti při současné poruše vědomí, kognitivních a afektivních mentálních funkcí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/>
              <a:t>amentní stavy: porucha vnímání a myšlení, iluze a halucinace, bludný výklad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/>
              <a:t>delirantní stavy: organický podklad, </a:t>
            </a:r>
            <a:r>
              <a:rPr lang="cs-CZ" sz="2200" dirty="0" err="1"/>
              <a:t>spec</a:t>
            </a:r>
            <a:r>
              <a:rPr lang="cs-CZ" sz="2200" dirty="0"/>
              <a:t>. symptomy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0"/>
              <a:t>kombinace: amentně-delirantní stavy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1B0F5FC-DE3F-486B-8581-201E5A3C72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571103D-67F3-44C7-BEE8-E1090147EF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81583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Delirantní stavy - symptomy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cs-CZ" sz="2200" dirty="0"/>
              <a:t>Alespoň </a:t>
            </a:r>
            <a:r>
              <a:rPr lang="cs-CZ" sz="2200" b="1" dirty="0">
                <a:solidFill>
                  <a:srgbClr val="0000DC"/>
                </a:solidFill>
              </a:rPr>
              <a:t>dvě</a:t>
            </a:r>
            <a:r>
              <a:rPr lang="cs-CZ" sz="2200" dirty="0"/>
              <a:t> z následujících: </a:t>
            </a:r>
          </a:p>
          <a:p>
            <a:pPr lvl="1"/>
            <a:r>
              <a:rPr lang="cs-CZ" sz="2200" dirty="0"/>
              <a:t>snížená úroveň vědomí,</a:t>
            </a:r>
          </a:p>
          <a:p>
            <a:pPr lvl="1"/>
            <a:r>
              <a:rPr lang="cs-CZ" sz="2200" dirty="0"/>
              <a:t>poruchy vnímání,</a:t>
            </a:r>
          </a:p>
          <a:p>
            <a:pPr lvl="1"/>
            <a:r>
              <a:rPr lang="cs-CZ" sz="2200" dirty="0"/>
              <a:t>poruchy cyklu spánek-bdění,</a:t>
            </a:r>
          </a:p>
          <a:p>
            <a:pPr lvl="1"/>
            <a:r>
              <a:rPr lang="cs-CZ" sz="2200" dirty="0"/>
              <a:t>snížení nebo zvýšení psychomotorické aktivity,</a:t>
            </a:r>
          </a:p>
          <a:p>
            <a:pPr lvl="1"/>
            <a:r>
              <a:rPr lang="cs-CZ" sz="2200" dirty="0"/>
              <a:t>dezorientace časem, místem, osobou,</a:t>
            </a:r>
          </a:p>
          <a:p>
            <a:pPr lvl="1"/>
            <a:r>
              <a:rPr lang="cs-CZ" sz="2200" dirty="0"/>
              <a:t>zhoršení paměti.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2A9AA26-76B1-4034-B442-48288BE96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9A5B303-EF8C-4BD6-8649-528D747C19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84719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Delirantní stavy - etiologie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sz="2200" dirty="0"/>
              <a:t>alterace průtoku krve mozkem </a:t>
            </a:r>
          </a:p>
          <a:p>
            <a:pPr lvl="1"/>
            <a:r>
              <a:rPr lang="cs-CZ" sz="2200" dirty="0"/>
              <a:t>mozkové poruchy </a:t>
            </a:r>
          </a:p>
          <a:p>
            <a:pPr lvl="1"/>
            <a:r>
              <a:rPr lang="cs-CZ" sz="2200" dirty="0"/>
              <a:t>endokrinopatie</a:t>
            </a:r>
          </a:p>
          <a:p>
            <a:pPr lvl="1"/>
            <a:r>
              <a:rPr lang="cs-CZ" sz="2200" dirty="0"/>
              <a:t>metabolické poruchy </a:t>
            </a:r>
          </a:p>
          <a:p>
            <a:pPr lvl="1"/>
            <a:r>
              <a:rPr lang="cs-CZ" sz="2200" dirty="0"/>
              <a:t>systémové infekce </a:t>
            </a:r>
          </a:p>
          <a:p>
            <a:pPr lvl="1"/>
            <a:r>
              <a:rPr lang="cs-CZ" sz="2200" dirty="0"/>
              <a:t>průmyslové otravy </a:t>
            </a:r>
          </a:p>
          <a:p>
            <a:pPr lvl="1"/>
            <a:r>
              <a:rPr lang="cs-CZ" sz="2200" dirty="0"/>
              <a:t>léky způsobující u vnímavých jedinců delirium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EBFF76C-4D27-4561-AFDA-8E7683D5EF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1477B04-BDF4-4DBC-A097-3CE90388D9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7798986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prezentace-med-cz-fnbrno-v02</Template>
  <TotalTime>2525</TotalTime>
  <Words>2733</Words>
  <Application>Microsoft Office PowerPoint</Application>
  <PresentationFormat>Širokoúhlá obrazovka</PresentationFormat>
  <Paragraphs>345</Paragraphs>
  <Slides>44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9" baseType="lpstr">
      <vt:lpstr>Arial</vt:lpstr>
      <vt:lpstr>Calibri</vt:lpstr>
      <vt:lpstr>Tahoma</vt:lpstr>
      <vt:lpstr>Wingdings</vt:lpstr>
      <vt:lpstr>Prezentace_MU_CZ</vt:lpstr>
      <vt:lpstr>KPR Poruchy vědomí Intoxikace    </vt:lpstr>
      <vt:lpstr>Prezentace aplikace PowerPoint</vt:lpstr>
      <vt:lpstr>Prezentace aplikace PowerPoint</vt:lpstr>
      <vt:lpstr>Prezentace aplikace PowerPoint</vt:lpstr>
      <vt:lpstr>Kvantitativní poruchy vědomí </vt:lpstr>
      <vt:lpstr>GCS</vt:lpstr>
      <vt:lpstr>Kvalitativní poruchy vědomí</vt:lpstr>
      <vt:lpstr>Delirantní stavy - symptomy</vt:lpstr>
      <vt:lpstr>Delirantní stavy - etiologie</vt:lpstr>
      <vt:lpstr>Delirantní stavy - příznaky</vt:lpstr>
      <vt:lpstr>Delirantní stavy - terapie</vt:lpstr>
      <vt:lpstr>Diagnostika </vt:lpstr>
      <vt:lpstr>Diagnostika</vt:lpstr>
      <vt:lpstr>Diagnostika</vt:lpstr>
      <vt:lpstr>Diagnostika</vt:lpstr>
      <vt:lpstr>Diagnostika</vt:lpstr>
      <vt:lpstr>Léčba</vt:lpstr>
      <vt:lpstr>Specifická dg. terapie podle etiologie</vt:lpstr>
      <vt:lpstr>Hypoglykemické kóma</vt:lpstr>
      <vt:lpstr>Diabetická ketoacidóza</vt:lpstr>
      <vt:lpstr>Diabetické ketoacidotické kóma</vt:lpstr>
      <vt:lpstr>Hyperosmolární neacidotické kóma</vt:lpstr>
      <vt:lpstr>Laktacidotické kóma</vt:lpstr>
      <vt:lpstr>Jaterní kóma</vt:lpstr>
      <vt:lpstr>Uremické kóma</vt:lpstr>
      <vt:lpstr>Addisonská krize</vt:lpstr>
      <vt:lpstr>Tyreotoxické kóma</vt:lpstr>
      <vt:lpstr>Myxedémové kóma</vt:lpstr>
      <vt:lpstr>Kóma při intoxikacích</vt:lpstr>
      <vt:lpstr>Intoxikace</vt:lpstr>
      <vt:lpstr>Intoxikace</vt:lpstr>
      <vt:lpstr>Intoxikace</vt:lpstr>
      <vt:lpstr>Intoxikace</vt:lpstr>
      <vt:lpstr>Otrava oxidem uhelnatým I</vt:lpstr>
      <vt:lpstr>Otrava oxidem uhelnatým II</vt:lpstr>
      <vt:lpstr>Otrava organickými rozpouštědly</vt:lpstr>
      <vt:lpstr>Otrava organofosfáty</vt:lpstr>
      <vt:lpstr>Ostatní otravy</vt:lpstr>
      <vt:lpstr>Otravy houbami I</vt:lpstr>
      <vt:lpstr>Otravy houbami II</vt:lpstr>
      <vt:lpstr>Otravy houbami III</vt:lpstr>
      <vt:lpstr>Další otravy</vt:lpstr>
      <vt:lpstr>Toxikománie</vt:lpstr>
      <vt:lpstr>    Děkuji za pozornost!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Jitka Skládaná</dc:creator>
  <cp:lastModifiedBy>Hana Matějovská Kubešová</cp:lastModifiedBy>
  <cp:revision>218</cp:revision>
  <cp:lastPrinted>1601-01-01T00:00:00Z</cp:lastPrinted>
  <dcterms:created xsi:type="dcterms:W3CDTF">2021-04-27T07:29:37Z</dcterms:created>
  <dcterms:modified xsi:type="dcterms:W3CDTF">2021-09-01T08:19:17Z</dcterms:modified>
</cp:coreProperties>
</file>