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media1.gif" ContentType="video/unknown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51" r:id="rId2"/>
    <p:sldId id="294" r:id="rId3"/>
    <p:sldId id="295" r:id="rId4"/>
    <p:sldId id="296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3" r:id="rId14"/>
    <p:sldId id="312" r:id="rId15"/>
    <p:sldId id="314" r:id="rId16"/>
    <p:sldId id="315" r:id="rId17"/>
    <p:sldId id="316" r:id="rId18"/>
    <p:sldId id="318" r:id="rId19"/>
    <p:sldId id="347" r:id="rId20"/>
    <p:sldId id="349" r:id="rId21"/>
    <p:sldId id="348" r:id="rId22"/>
    <p:sldId id="319" r:id="rId23"/>
    <p:sldId id="320" r:id="rId24"/>
    <p:sldId id="317" r:id="rId25"/>
    <p:sldId id="326" r:id="rId26"/>
    <p:sldId id="329" r:id="rId27"/>
    <p:sldId id="330" r:id="rId28"/>
    <p:sldId id="345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4" r:id="rId39"/>
    <p:sldId id="340" r:id="rId40"/>
    <p:sldId id="341" r:id="rId41"/>
    <p:sldId id="342" r:id="rId42"/>
    <p:sldId id="343" r:id="rId43"/>
    <p:sldId id="353" r:id="rId44"/>
    <p:sldId id="354" r:id="rId45"/>
    <p:sldId id="355" r:id="rId46"/>
    <p:sldId id="346" r:id="rId47"/>
    <p:sldId id="352" r:id="rId48"/>
    <p:sldId id="298" r:id="rId49"/>
    <p:sldId id="299" r:id="rId50"/>
    <p:sldId id="300" r:id="rId51"/>
    <p:sldId id="301" r:id="rId52"/>
    <p:sldId id="302" r:id="rId53"/>
    <p:sldId id="303" r:id="rId54"/>
    <p:sldId id="350" r:id="rId55"/>
    <p:sldId id="321" r:id="rId56"/>
    <p:sldId id="322" r:id="rId57"/>
    <p:sldId id="323" r:id="rId58"/>
    <p:sldId id="324" r:id="rId59"/>
    <p:sldId id="325" r:id="rId60"/>
    <p:sldId id="327" r:id="rId61"/>
    <p:sldId id="328" r:id="rId62"/>
  </p:sldIdLst>
  <p:sldSz cx="9144000" cy="6858000" type="screen4x3"/>
  <p:notesSz cx="6858000" cy="9144000"/>
  <p:custDataLst>
    <p:tags r:id="rId64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D7220D"/>
    <a:srgbClr val="165616"/>
    <a:srgbClr val="2CB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8" autoAdjust="0"/>
    <p:restoredTop sz="83452" autoAdjust="0"/>
  </p:normalViewPr>
  <p:slideViewPr>
    <p:cSldViewPr>
      <p:cViewPr varScale="1">
        <p:scale>
          <a:sx n="71" d="100"/>
          <a:sy n="71" d="100"/>
        </p:scale>
        <p:origin x="9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21.02.2017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Potenciální</a:t>
            </a:r>
            <a:r>
              <a:rPr lang="cs-CZ" baseline="0" dirty="0" smtClean="0"/>
              <a:t> energie prvků v závislosti na vzájemné vzdálenosti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68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Tlak v trubici</a:t>
            </a:r>
            <a:r>
              <a:rPr lang="cs-CZ" baseline="0" dirty="0" smtClean="0"/>
              <a:t> je minimální (minimalizace ztrát katodového záření)</a:t>
            </a:r>
          </a:p>
          <a:p>
            <a:r>
              <a:rPr lang="cs-CZ" baseline="0" dirty="0" smtClean="0"/>
              <a:t>Napětí mezi anodou a katodou nám určuje rychlost katodového záření.</a:t>
            </a:r>
          </a:p>
          <a:p>
            <a:r>
              <a:rPr lang="cs-CZ" baseline="0" dirty="0" smtClean="0"/>
              <a:t>Magnetické pole vychyluje svazek záření s poloměrem křivosti r.</a:t>
            </a:r>
          </a:p>
          <a:p>
            <a:r>
              <a:rPr lang="cs-CZ" baseline="0" dirty="0" smtClean="0"/>
              <a:t>Při znalosti </a:t>
            </a:r>
            <a:r>
              <a:rPr lang="cs-CZ" baseline="0" dirty="0" err="1" smtClean="0"/>
              <a:t>U,r,B</a:t>
            </a:r>
            <a:r>
              <a:rPr lang="cs-CZ" baseline="0" dirty="0" smtClean="0"/>
              <a:t> jsme schopni určit poměr mezi Q a m záření.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70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Jedná se o abstraktní, neměřitelnou fy veličinu, která popisuje</a:t>
            </a:r>
            <a:r>
              <a:rPr lang="cs-CZ" baseline="0" dirty="0" smtClean="0"/>
              <a:t> rotační pohyb (popisuje projev „hybnosti po kružnici“).</a:t>
            </a:r>
          </a:p>
          <a:p>
            <a:r>
              <a:rPr lang="cs-CZ" baseline="0" dirty="0" smtClean="0"/>
              <a:t>Platí zákon zachování momentu hybnosti!!!</a:t>
            </a:r>
          </a:p>
          <a:p>
            <a:r>
              <a:rPr lang="cs-CZ" baseline="0" dirty="0" smtClean="0"/>
              <a:t>Podrobněji bude vysvětleno na 7. přednášce (MRI)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27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21.02.2017.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21.02.2017.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21.02.2017.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21.02.2017.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21.02.2017.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21.02.2017.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21.02.2017.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21.02.2017.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21.02.2017.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21.02.2017.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21.02.2017.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21.02.2017.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9FudzqfpLL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slide" Target="slide11.xm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hyperlink" Target="https://www.youtube.com/watch?v=HvVUtpdK7xw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hyperlink" Target="https://www.youtube.com/watch?v=u2ogMUDBaf4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 smtClean="0"/>
              <a:t>Radiologická </a:t>
            </a:r>
            <a:r>
              <a:rPr lang="cs-CZ" dirty="0"/>
              <a:t>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2</a:t>
            </a:r>
            <a:r>
              <a:rPr lang="cs-CZ" sz="4400" dirty="0" smtClean="0"/>
              <a:t>. přednáška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16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Hlavní kvantové číslo elektronu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Popisuje energii elektronu v obalu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Dá se srovnat se vzdáleností elektronu od jádra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1,2,3…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chemiky n = K,L,M…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Vedlejší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kvantové číslo elektronu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Popisuje velikost momentu hybnosti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Dá se srovnat s tvarem orbitalu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=0,1,2…n-1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chemiky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s,p,d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740352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Podrobněji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3384376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Magnetické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kvantové číslo elektronu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složku momentu hybnosti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 se srovnat s prostorovou orientací orbitalu v magnetickém poli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-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+1…0…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     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≤m</a:t>
            </a:r>
            <a:r>
              <a:rPr lang="cs-CZ" dirty="0" err="1" smtClean="0">
                <a:latin typeface="Times New Roman"/>
                <a:cs typeface="Times New Roman"/>
              </a:rPr>
              <a:t>≤</a:t>
            </a:r>
            <a:r>
              <a:rPr lang="cs-CZ" i="1" dirty="0" err="1" smtClean="0">
                <a:latin typeface="Times New Roman"/>
                <a:cs typeface="Times New Roman"/>
              </a:rPr>
              <a:t>l</a:t>
            </a:r>
            <a:r>
              <a:rPr lang="cs-CZ" dirty="0">
                <a:latin typeface="Times New Roman"/>
                <a:cs typeface="Times New Roman"/>
              </a:rPr>
              <a:t>)</a:t>
            </a:r>
            <a:endParaRPr lang="cs-CZ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57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657120"/>
            <a:ext cx="7428372" cy="4364168"/>
          </a:xfrm>
        </p:spPr>
      </p:pic>
      <p:cxnSp>
        <p:nvCxnSpPr>
          <p:cNvPr id="14" name="Přímá spojnice se šipkou 13"/>
          <p:cNvCxnSpPr/>
          <p:nvPr/>
        </p:nvCxnSpPr>
        <p:spPr>
          <a:xfrm>
            <a:off x="5652120" y="2708920"/>
            <a:ext cx="15121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7308304" y="24928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</a:t>
            </a:r>
            <a:r>
              <a:rPr lang="cs-CZ" dirty="0" smtClean="0">
                <a:sym typeface="Wingdings" panose="05000000000000000000" pitchFamily="2" charset="2"/>
              </a:rPr>
              <a:t>L=0 M=0</a:t>
            </a:r>
            <a:endParaRPr lang="cs-CZ" dirty="0"/>
          </a:p>
        </p:txBody>
      </p:sp>
      <p:cxnSp>
        <p:nvCxnSpPr>
          <p:cNvPr id="17" name="Přímá spojnice se šipkou 16"/>
          <p:cNvCxnSpPr/>
          <p:nvPr/>
        </p:nvCxnSpPr>
        <p:spPr>
          <a:xfrm flipH="1" flipV="1">
            <a:off x="3347864" y="3573016"/>
            <a:ext cx="1080120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763688" y="32756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P</a:t>
            </a:r>
            <a:r>
              <a:rPr lang="cs-CZ" baseline="-25000" dirty="0" smtClean="0">
                <a:sym typeface="Wingdings" panose="05000000000000000000" pitchFamily="2" charset="2"/>
              </a:rPr>
              <a:t>-1</a:t>
            </a:r>
            <a:r>
              <a:rPr lang="cs-CZ" dirty="0" smtClean="0">
                <a:sym typeface="Wingdings" panose="05000000000000000000" pitchFamily="2" charset="2"/>
              </a:rPr>
              <a:t>L=1 M=-1</a:t>
            </a:r>
            <a:endParaRPr lang="cs-CZ" dirty="0"/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6629908" y="3677394"/>
            <a:ext cx="534380" cy="10907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7164288" y="32849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D</a:t>
            </a:r>
            <a:r>
              <a:rPr lang="cs-CZ" baseline="-25000" dirty="0" smtClean="0">
                <a:sym typeface="Wingdings" panose="05000000000000000000" pitchFamily="2" charset="2"/>
              </a:rPr>
              <a:t>1</a:t>
            </a:r>
            <a:r>
              <a:rPr lang="cs-CZ" dirty="0" smtClean="0">
                <a:sym typeface="Wingdings" panose="05000000000000000000" pitchFamily="2" charset="2"/>
              </a:rPr>
              <a:t>L=2 M=1</a:t>
            </a:r>
            <a:endParaRPr lang="cs-CZ" dirty="0"/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3620734" y="5858866"/>
            <a:ext cx="591226" cy="4504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4232870" y="61653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F</a:t>
            </a:r>
            <a:r>
              <a:rPr lang="cs-CZ" baseline="-25000" dirty="0" smtClean="0">
                <a:sym typeface="Wingdings" panose="05000000000000000000" pitchFamily="2" charset="2"/>
              </a:rPr>
              <a:t>-2</a:t>
            </a:r>
            <a:r>
              <a:rPr lang="cs-CZ" dirty="0" smtClean="0">
                <a:sym typeface="Wingdings" panose="05000000000000000000" pitchFamily="2" charset="2"/>
              </a:rPr>
              <a:t>L=3 M=-2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2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2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Spinové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kvantové číslo elektronu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projekci spinu do osy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je vnitřní moment hybnosti a nabývá hodnot 0, 1/2, 1, 3/2 …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Elektrony mají hodnotu spinu s = ±½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2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040560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Wolfgang Pauli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1925 Formuluje vylučovací princip. Bylo mu 25 let.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Žádné 2 nerozlišitelné fermiony nemohou být současně ve stejném kvantovém stavu (nemohou mít shodná všechna kvantová čísla)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Fermiony jsou částice, které se řídí Pauliho vylučovacím principem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Mají poločíselný spin (proton, elektron, neutron..)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Bosony se jím neřídí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Mají celočíselný spin (foton, boson W,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částice…)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Výstavbový princip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Orbitaly s nižší energií se zaplňují dřív než orbitaly s vyšší energií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Orbitaly s nižším součtem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zaplňují dřív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Pokud je součet shodný, přednost má ten s nižším 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1s,2s,2p,3s,3p,4s,3d,4p,5s,4d,5p,6s,4f…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Složeno z nukleonů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Protonové (Z) a nukleonové (A) číslo - Jednoznačná identifikace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sPre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přírodě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1,238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𝑍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1,92</m:t>
                        </m:r>
                      </m:e>
                    </m:d>
                  </m:oMath>
                </a14:m>
                <a:endParaRPr lang="cs-CZ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Izotopy – mají stejné Z, ale různé A </a:t>
                </a: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2000" t="-1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3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112568"/>
              </a:xfrm>
            </p:spPr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Hmotnosti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Atomová hmotnostní jednotka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1/12 klidové hmotnosti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u = 1 Da (Dalton) = 1,6605 . 10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-27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 = m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Klidová hmotnost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 jádra naměřená v klidu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Relativní atomová hmotnost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hmotnost atomu 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periodické tabulce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112568"/>
              </a:xfrm>
              <a:blipFill rotWithShape="1">
                <a:blip r:embed="rId2" cstate="print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11256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Hmotnosti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Molární hmotnost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jednotka kg/mol, ale lépe se pamatuje g/mol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Číselně je totiž totožná s relativní atomovou hmotností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Například A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 = 1,00797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1,00797 g/mol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století př.nl. Demokritos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Filosofická teze o konečné dělitelnosti látek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Nejmenší nedělitelnou částicí je atom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28270"/>
            <a:ext cx="2232248" cy="30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239000" cy="511256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Hmotnosti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Částicová jednotka eV/c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Využívá se v jaderné fyzice pro popis klidových hmotností částic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Odvozena z Einsteinova vztahu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Např. hmotnost p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938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motnost e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511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239000" cy="5112568"/>
              </a:xfrm>
              <a:blipFill rotWithShape="1">
                <a:blip r:embed="rId2" cstate="print"/>
                <a:stretch>
                  <a:fillRect l="-1938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2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239000" cy="511256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Látkové množství – n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jednotka mol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mol látky obsahuje stejný počet částic jako 12 g uhlíku 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Toto množství je rovno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Avogadrově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konstantě (N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6,022 141 . 10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239000" cy="5112568"/>
              </a:xfrm>
              <a:blipFill rotWithShape="1">
                <a:blip r:embed="rId2" cstate="print"/>
                <a:stretch>
                  <a:fillRect l="-1938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4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Hmotnostní úbytek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Očekávaná hmotnost jádra (součet hmotností nukleonů)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𝑛𝑢𝑘𝑙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𝑍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</m:d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Naměřená hmotnost jádra je vždy menší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𝑛𝑢𝑘𝑙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𝑗𝑎𝑑𝑟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cs-CZ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Hmotnostní schodek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vždy kladný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Platí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E=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Tato energie je vazebnou energií jádra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2000" t="-1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0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"/>
          <a:stretch>
            <a:fillRect/>
          </a:stretch>
        </p:blipFill>
        <p:spPr bwMode="auto">
          <a:xfrm>
            <a:off x="2123728" y="2104169"/>
            <a:ext cx="6662823" cy="465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1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927902"/>
          </a:xfrm>
        </p:spPr>
        <p:txBody>
          <a:bodyPr/>
          <a:lstStyle/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Dmitrij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I. Mendělejev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1869 – Seřadil prvky podle hmotnosti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Nové poznatky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úprava tabulky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Prvky ve skupinách (sloupce) = stejný počet valenčních elektronů, podobné chemické vlastnosti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Prvky v periodách (řádky) = stejné 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 levého dolního do pravého horního roste elektronegativita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740352" y="63000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7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Rozdílnosti ve skupinách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Pravidlo podobných vlastností ve skupinách neplatí vždy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skupinách mohou být i velmi významné fyzikální rozdíly. Jeden z nich ovlivňuje život na celé zemi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740352" y="63000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4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Prvky se mohou slučovat do molekul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Důvodem je minimalizace potenciální energie mezi atomy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jsou atomy moc blízko, převládá odpudivá síla nad přitažlivou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Naopak, když jsou moc daleko, je přitažlivá síla příliš slabá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</a:t>
            </a:r>
            <a:endParaRPr lang="cs-CZ" dirty="0"/>
          </a:p>
        </p:txBody>
      </p:sp>
      <p:pic>
        <p:nvPicPr>
          <p:cNvPr id="4" name="Picture 14" descr="ob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97" y="1700808"/>
            <a:ext cx="6835775" cy="4572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2882305" y="2466975"/>
            <a:ext cx="228600" cy="228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2756595" y="2466975"/>
            <a:ext cx="228600" cy="228600"/>
          </a:xfrm>
          <a:prstGeom prst="ellipse">
            <a:avLst/>
          </a:prstGeom>
          <a:solidFill>
            <a:srgbClr val="D722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3145335" y="5877272"/>
            <a:ext cx="228600" cy="228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8100392" y="3986808"/>
            <a:ext cx="228600" cy="228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2914750" y="5877272"/>
            <a:ext cx="228600" cy="228600"/>
          </a:xfrm>
          <a:prstGeom prst="ellipse">
            <a:avLst/>
          </a:prstGeom>
          <a:solidFill>
            <a:srgbClr val="D722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7452320" y="3986808"/>
            <a:ext cx="228600" cy="228600"/>
          </a:xfrm>
          <a:prstGeom prst="ellipse">
            <a:avLst/>
          </a:prstGeom>
          <a:solidFill>
            <a:srgbClr val="D722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700808" y="2348880"/>
            <a:ext cx="503040" cy="0"/>
          </a:xfrm>
          <a:prstGeom prst="straightConnector1">
            <a:avLst/>
          </a:prstGeom>
          <a:ln w="444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7308304" y="3789040"/>
            <a:ext cx="432048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7983810" y="3789040"/>
            <a:ext cx="461764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870895" y="6237312"/>
            <a:ext cx="548977" cy="0"/>
          </a:xfrm>
          <a:prstGeom prst="straightConnector1">
            <a:avLst/>
          </a:prstGeom>
          <a:ln w="444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8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Pauza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43" y="2353309"/>
            <a:ext cx="2748905" cy="2803883"/>
          </a:xfrm>
        </p:spPr>
      </p:pic>
    </p:spTree>
    <p:extLst>
      <p:ext uri="{BB962C8B-B14F-4D97-AF65-F5344CB8AC3E}">
        <p14:creationId xmlns:p14="http://schemas.microsoft.com/office/powerpoint/2010/main" val="29222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Látka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typy skupenství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Pevné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Kapalné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Plynné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5" b="9189"/>
          <a:stretch/>
        </p:blipFill>
        <p:spPr>
          <a:xfrm>
            <a:off x="1763688" y="4335024"/>
            <a:ext cx="7305997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První dekáda 19. stol. John Dalton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Daltonova atomová teorie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Látky se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skládají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malých částic zvaných atomy. Atomy nelze vytvořit, zničit ani rozdělit.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jednoho prvku jsou stejné (mají stejnou hmotnost i vlastnosti).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různých prvků mají rozdílné vlastnosti 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různou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hmotnost.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slučují na molekuly v poměrech malých celých čísel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lyn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1256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Kinetická energie částic (při biogenních teplotách) je mnohem větší než potenciální energie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Ideální plyn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Dokonale stlačitelný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 vnitřního tření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Rozměr částic je zanedbatelný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Částice na sebe působí pouze srážkami, které jsou dokonale pružné (nemění se celková kinetická energie)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Pohyb je zcela neuspořádaný</a:t>
            </a:r>
          </a:p>
        </p:txBody>
      </p:sp>
    </p:spTree>
    <p:extLst>
      <p:ext uri="{BB962C8B-B14F-4D97-AF65-F5344CB8AC3E}">
        <p14:creationId xmlns:p14="http://schemas.microsoft.com/office/powerpoint/2010/main" val="3107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Plyn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</p:spPr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Rovnovážný stav systému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 daných vnějších podmínek neprobíhá žádný samovolný děj spojený s výměnou látek nebo energie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ideálním plynu platí stavová rovnice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𝑝𝑉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𝑛𝑅𝑇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– tlak, V – objem, n – látkové množství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– termodynamická teplota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– univerzální plynová konstanta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=6,022 . 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 1,38 . 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−23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=8,314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𝐽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𝑚𝑜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  <a:blipFill rotWithShape="1">
                <a:blip r:embed="rId2" cstate="print"/>
                <a:stretch>
                  <a:fillRect l="-2000" t="-1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ál 3"/>
          <p:cNvSpPr/>
          <p:nvPr/>
        </p:nvSpPr>
        <p:spPr>
          <a:xfrm>
            <a:off x="4211960" y="3933056"/>
            <a:ext cx="1872208" cy="576064"/>
          </a:xfrm>
          <a:prstGeom prst="ellipse">
            <a:avLst/>
          </a:prstGeom>
          <a:noFill/>
          <a:ln>
            <a:solidFill>
              <a:srgbClr val="F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995936" y="0"/>
            <a:ext cx="2304256" cy="548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084168" y="403642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Odvození na cvičení</a:t>
            </a: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8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Plyn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239000" cy="4569371"/>
              </a:xfrm>
            </p:spPr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Van der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Waalsův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plyn - přiblížení realitě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Bere v potaz přitažlivé Van der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aalsovy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síly mezi molekulami plynu (snížení tlaku popsané konstantou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Bere v potaz objem molekul plynu (popsáno konstantou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𝑏𝑛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𝑛𝑅𝑇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239000" cy="4569371"/>
              </a:xfrm>
              <a:blipFill rotWithShape="1">
                <a:blip r:embed="rId2" cstate="print"/>
                <a:stretch>
                  <a:fillRect l="-1938" t="-1867" r="-16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4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45024"/>
            <a:ext cx="3768788" cy="30243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Plyn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termodynamické děje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Izotermický děj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Boyleův-Mariottův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Teplota systému je konstantní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0)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stavové rovnice vyplývá: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Nedochází ke </a:t>
            </a:r>
          </a:p>
          <a:p>
            <a:pPr marL="914400" lvl="2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změně vnitřní</a:t>
            </a:r>
          </a:p>
          <a:p>
            <a:pPr marL="914400" lvl="2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energie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= 0)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Plyn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termodynamické děje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Izobarický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děj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(Gay-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Lussacův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Tlak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systému je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konstantní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0)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 stavové rovnice vyplývá: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V/T =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3367331" cy="27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Plyn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termodynamické děje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Izochorický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děj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(Charlesův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systému je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konstantní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0)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 stavové rovnice vyplývá: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Systém nemůže</a:t>
            </a:r>
          </a:p>
          <a:p>
            <a:pPr marL="914400" lvl="2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vykonávat</a:t>
            </a:r>
          </a:p>
          <a:p>
            <a:pPr marL="914400" lvl="2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objemovou práci</a:t>
            </a:r>
          </a:p>
          <a:p>
            <a:pPr marL="914400" lvl="2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= 0)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84" y="3717032"/>
            <a:ext cx="3589048" cy="2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Plyn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Základní termodynamické děje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Adiabatický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děj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Poissonův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zk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Nedochází k tepelné výměně (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= 0)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Ze stavové rovnice vyplývá: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cs typeface="Times New Roman" panose="02020603050405020304" pitchFamily="18" charset="0"/>
                          </a:rPr>
                          <m:t>κ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𝑘𝑜𝑛𝑠𝑡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Poissonova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cs typeface="Times New Roman" panose="02020603050405020304" pitchFamily="18" charset="0"/>
                      </a:rPr>
                      <m:t>κ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</m:oMath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cs-CZ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tepelná kapacita</a:t>
                </a:r>
              </a:p>
              <a:p>
                <a:pPr marL="914400" lvl="2" indent="0">
                  <a:buNone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při stálém p nebo V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2000" t="-1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76559"/>
            <a:ext cx="3227065" cy="27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Kapalina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Kinetická energie částic je o málo větší než energie potenciální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Ideální kapalina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dokonale nestlačitelná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 vnitřního tření (nulová viskozita)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 vlastního tvaru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 povrch, který se chová jako elastická fólie (povrchové napětí kapalin)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Kapalina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Supratekutost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při teplotě T &lt; 2,17 K přechází do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supratekutého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stavu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(vysvětlení příště)</a:t>
            </a:r>
          </a:p>
          <a:p>
            <a:pPr marL="457200" lvl="1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https://www.youtube.com/watch?v=9FudzqfpLLs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42" y="3482702"/>
            <a:ext cx="2294037" cy="31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Pevná látka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84576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Kinetická energie částice je menší než potenciální energie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Krystalické látky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Pravidelná struktura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Obecně anizotropní (různé fyzikální vlastnosti v různých směrech)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Amorfní látky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Nepravidelná struktura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Vlastnosti nezávislé na směru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95117"/>
            <a:ext cx="3096344" cy="34622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1897 Joseph John Thomson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studiu katodového záření objevuje elektron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atom přestává být považován za nejmenší částici hmoty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96336" y="60586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Podrobněji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Pevná látka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Krystalové soustavy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230 prostorových grup</a:t>
            </a: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44" y="2636912"/>
            <a:ext cx="2893112" cy="41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Pevná látka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Krystalové soustavy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různé teplotě a tlaku může prvek tvořit různou mřížku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28" y="3072121"/>
            <a:ext cx="5528680" cy="378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5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Pevná látka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Amorfní látky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Lze si je představovat jako kapalinu s vysokou viskozitou (vnitřním třením)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Nemají pevnou teplotu tání (při zahřívání měknou až se rozpustí)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Vosk, asfalt, pryskyřice, polymery, sklo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 nejen historický vývoj zkoumání podstaty hmoty, ale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Víme, jak se liší jednotlivé modely atomů, umíme důkladně popsat a chápeme Bohrův model a víme podstatné informace o kvantově mechanickém modelu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Umíme vysvětlit stavbu elektronového obalu a popsat kvantová čísla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Perfektně se orientujeme v popisu  jader, víme co je nukleonové či protonové číslo, umíme vysvětlit pojem stabilita jádra, hmotnostní úbytek (neboli schodek)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 proč počet neutronů roste rychleji než protonů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Víme, jak Mendělejev sestavil tabulku prvků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Umíme vysvětlit rozdíl mezi ideálním a reálným plynem či kapalinou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Chápeme podstatu jednotlivých skupenství, perfektně se orientujeme v termodynamických dějích v ideálním plynu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Jsme schopni popsat rozdíl mezi krystalickou a amorfní látkou a jaké fyzikální rozdíly z toho plynou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 je vše přátelé...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70" y="2132856"/>
            <a:ext cx="3851126" cy="2156631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907704" y="5094312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dirty="0" smtClean="0"/>
              <a:t>...pro dnešek...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9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188640"/>
            <a:ext cx="7001588" cy="6583362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Konec </a:t>
            </a:r>
            <a:br>
              <a:rPr lang="cs-CZ" dirty="0" smtClean="0"/>
            </a:br>
            <a:r>
              <a:rPr lang="cs-CZ" dirty="0" smtClean="0"/>
              <a:t>2. přednášky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Prezentace vznikla v rámci projektu </a:t>
            </a:r>
            <a:br>
              <a:rPr lang="cs-CZ" sz="2400" dirty="0" smtClean="0"/>
            </a:br>
            <a:r>
              <a:rPr lang="cs-CZ" sz="2400" dirty="0" smtClean="0"/>
              <a:t>fondu </a:t>
            </a:r>
            <a:r>
              <a:rPr lang="cs-CZ" sz="2400" dirty="0"/>
              <a:t>rozvoje </a:t>
            </a:r>
            <a:r>
              <a:rPr lang="cs-CZ" sz="2400" dirty="0" smtClean="0"/>
              <a:t>MU 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0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90342"/>
            <a:ext cx="3247568" cy="464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1869 objev katodového záření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Hittorf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 upravených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Geisslerových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trubicích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Ohýbá se v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poli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 záporný el. náboj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to je?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76056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579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1897 Thomsonův experiment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bright="-9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56"/>
          <a:stretch/>
        </p:blipFill>
        <p:spPr>
          <a:xfrm>
            <a:off x="1713794" y="2564904"/>
            <a:ext cx="7430206" cy="3024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27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Thomsonův model atomu „pudinkový“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Elektrony jsou rovnoměrně rozložené v atomu společně s kladným nábojem, takže výsledný náboj je 0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01476"/>
            <a:ext cx="2592288" cy="25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512167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Záporně nabytá částice získá v elektrickém poli potenciální energii E=Q 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2852936"/>
                <a:ext cx="7010400" cy="12241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se mění na kinetickou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852936"/>
                <a:ext cx="7010400" cy="122413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3645024"/>
                <a:ext cx="7010400" cy="27363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𝑄𝑈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𝑄𝑈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45024"/>
                <a:ext cx="7010400" cy="273630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54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1080120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Víme, že se proud záření ohýbá po kružnici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2564904"/>
                <a:ext cx="7236296" cy="15841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Dostředivá síla při pohybu po kružnici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64904"/>
                <a:ext cx="7236296" cy="15841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938" t="-5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5000" y="4149080"/>
                <a:ext cx="7010400" cy="115212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Záření je ohýbáno Lorentzovou silou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𝑄𝑣𝐵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49080"/>
                <a:ext cx="7010400" cy="115212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74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5000" y="5157192"/>
                <a:ext cx="7010400" cy="15841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𝑄𝑣𝐵𝑟</m:t>
                      </m:r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𝐵𝑟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57192"/>
                <a:ext cx="7010400" cy="158417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3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2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dosazení za rychlost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2060848"/>
                <a:ext cx="7010400" cy="19442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𝑈𝑄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𝐵𝑟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060848"/>
                <a:ext cx="7010400" cy="194421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/>
          <p:cNvSpPr txBox="1">
            <a:spLocks/>
          </p:cNvSpPr>
          <p:nvPr/>
        </p:nvSpPr>
        <p:spPr>
          <a:xfrm>
            <a:off x="6702946" y="2708920"/>
            <a:ext cx="2438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umocníme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7704" y="3789040"/>
                <a:ext cx="7010400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𝑈𝑄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789040"/>
                <a:ext cx="7010400" cy="129614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6742112" y="4077072"/>
            <a:ext cx="2438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÷Q ×m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1907704" y="4941168"/>
                <a:ext cx="7010400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941168"/>
                <a:ext cx="7010400" cy="129614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4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Thomson vypočítal náboj katodového záření rovný kationtu vodíku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Hmotnost částice katodového záření vypočítal přibližně 1000x menší než atomu vodíku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Usuzoval, že se jedná o částici, která se nachází uvnitř atomu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Konec 1. dodatku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</p:spPr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 hybnosti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cs-CZ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Popisuje rotační pohyb tělesa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Podrobněji na 7. přednášce (MRI)</a:t>
                </a:r>
              </a:p>
              <a:p>
                <a:pPr marL="0" indent="0">
                  <a:buNone/>
                </a:pP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Konec 2. dodatku</a:t>
                </a:r>
                <a:endParaRPr 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  <a:blipFill rotWithShape="1">
                <a:blip r:embed="rId5" cstate="print"/>
                <a:stretch>
                  <a:fillRect l="-2000" t="-4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6" action="ppaction://hlinksldjump"/>
              </a:rPr>
              <a:t>zpět</a:t>
            </a:r>
            <a:endParaRPr lang="cs-CZ" dirty="0"/>
          </a:p>
        </p:txBody>
      </p:sp>
      <p:pic>
        <p:nvPicPr>
          <p:cNvPr id="6" name="moment hybnosti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524250" y="3005209"/>
            <a:ext cx="3279998" cy="22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20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1000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26587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Periodická tabulka prvků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Prvky ve stejné skupině („sloupci“) mají stejný počet valenčních elektronů. Proto většinou vykazují podobné chemické vlastnosti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Prvky v 18. skupině (vzácné plyny) mají zcela zaplněné všechny orbitaly. Mají nejvyšší ionizační energii a je velmi obtížné je ionizovat a dlouho nebyly známy jejich sloučeniny. Proto se jim říkalo inertní (netečné) prvky.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9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Ionizační energie prvků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7164288" cy="424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3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1256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Periodická tabulka prvků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Oproti tomu, prvky z 1. skupiny (alkalické kovy) mají ve valenční vrstvě 1 volný elektron, který je „nadbytečný“ oproti vysoce stabilní elektronové konfiguraci vzácných plynů a mají tendenci lehce se jej zbavovat. Proto je jejich ionizační energie minimální.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velmi rychle a bouřlivě reagují s vodou (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video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https://www.youtube.com/watch?v=HvVUtpdK7xw</a:t>
            </a:r>
            <a:endParaRPr lang="cs-C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5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26587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Periodická tabulka prvků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Prvkům ze 17. skupiny (halogeny) chybí 1 elektron do elektronové konfigurace vzácných plynů. Proto se ho snaží získat což se projevuje na jejich vysoké elektronegativitě.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Jejich podobné reakce jsou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zde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https://www.youtube.com/watch?v=u2ogMUDBaf4</a:t>
            </a:r>
          </a:p>
          <a:p>
            <a:pPr marL="457200" lvl="1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dodatku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9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prvky z 16. skupiny (chalkogeny) tvoří sloučeniny s vodíkem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Proč tak odlišná teplota u H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11131"/>
              </p:ext>
            </p:extLst>
          </p:nvPr>
        </p:nvGraphicFramePr>
        <p:xfrm>
          <a:off x="2267744" y="328498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Molekula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r>
                        <a:rPr lang="cs-CZ" baseline="0" dirty="0" smtClean="0"/>
                        <a:t> tání [°C]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 varu [°C]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3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4987954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Ernest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Rutherford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1909 Experimentálně objevuje atomové jádro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Ostřelování zlaté fólie alfa částicemi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Navrhuje nový (planetární) model atomu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Většina hmoty v malém jádře s kladným nábojem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Podrobněji na cvičení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cs typeface="Times New Roman" panose="02020603050405020304" pitchFamily="18" charset="0"/>
                              </a:rPr>
                              <m:t>Θ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=4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cs typeface="Times New Roman" panose="02020603050405020304" pitchFamily="18" charset="0"/>
                          </a:rPr>
                          <m:t>π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4987954"/>
              </a:xfrm>
              <a:blipFill rotWithShape="1">
                <a:blip r:embed="rId2" cstate="print"/>
                <a:stretch>
                  <a:fillRect l="-2000" t="-17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38" y="4705742"/>
            <a:ext cx="2035626" cy="20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08121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Vodíková vazba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slabší než iontová nebo kovalentní, ale silnější než ostatní vazby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Silně ovlivňuje teplotu tání a varu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 vzniku musí být přítomen vodík navázaný na silně elektronegativním prvku a další prvek s volným elektronovým párem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vodíku vzniká kladný parciální náboj, na který se může navázat elektron z nevazebného elektronového páru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1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03578"/>
            <a:ext cx="7010400" cy="4276344"/>
          </a:xfrm>
        </p:spPr>
      </p:pic>
      <p:sp>
        <p:nvSpPr>
          <p:cNvPr id="5" name="TextovéPole 4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23728" y="63000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Konec 4. dodatku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Niels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Bohr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1913 Navrhuje nový model atomu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nergie musí být kvantována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elektrony mohou obíhat jádro pouze v energeticky dovolených drahách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přechodu mezi hladinami musí elektron přijmout/vyzářit příslušné množství 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Pomohl vysvětlit doposud neznámé chování některých atomových spekter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530996" cy="215879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3975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04056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 poznatků kvantové mechaniky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Schrődingerova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vlnová rovnice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 se nepopisuje jako hmotný bod, ale pomocí vlnové funkce (pravděpodobnost výskytu)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(podrobněji v dalších přednáškách)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Heisenbergovy relace neurčitosti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Podrobněji v dalších přednáškách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Zavedení pojmu orbital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Oblast s největší pravděpodobností výskytu elektronu v obalu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-108520" y="404664"/>
            <a:ext cx="230425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339752" y="2492896"/>
            <a:ext cx="5112568" cy="576064"/>
          </a:xfrm>
          <a:prstGeom prst="ellipse">
            <a:avLst/>
          </a:prstGeom>
          <a:noFill/>
          <a:ln>
            <a:solidFill>
              <a:srgbClr val="F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8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Kvantová čísla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Hlavní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Vedlejší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Magnetické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Spinové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ab7370e-f977-4a5e-b2fa-e59343110dd9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3066</TotalTime>
  <Words>2042</Words>
  <Application>Microsoft Office PowerPoint</Application>
  <PresentationFormat>Předvádění na obrazovce (4:3)</PresentationFormat>
  <Paragraphs>391</Paragraphs>
  <Slides>61</Slides>
  <Notes>4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8" baseType="lpstr">
      <vt:lpstr>Arial</vt:lpstr>
      <vt:lpstr>Calibri</vt:lpstr>
      <vt:lpstr>Cambria Math</vt:lpstr>
      <vt:lpstr>Microsoft New Tai Lue</vt:lpstr>
      <vt:lpstr>Times New Roman</vt:lpstr>
      <vt:lpstr>Wingdings</vt:lpstr>
      <vt:lpstr>Physics-PowerPoint-Template</vt:lpstr>
      <vt:lpstr>Radiologická fyzika a radiobiologie </vt:lpstr>
      <vt:lpstr>Atom</vt:lpstr>
      <vt:lpstr>Atom</vt:lpstr>
      <vt:lpstr>Atom</vt:lpstr>
      <vt:lpstr>Atom</vt:lpstr>
      <vt:lpstr>Atom</vt:lpstr>
      <vt:lpstr>Atom</vt:lpstr>
      <vt:lpstr>Atom</vt:lpstr>
      <vt:lpstr>Elektronový obal</vt:lpstr>
      <vt:lpstr>Elektronový obal</vt:lpstr>
      <vt:lpstr>Elektronový obal</vt:lpstr>
      <vt:lpstr>Elektronový obal</vt:lpstr>
      <vt:lpstr>Elektronový obal</vt:lpstr>
      <vt:lpstr>Elektronový obal</vt:lpstr>
      <vt:lpstr>Elektronový obal</vt:lpstr>
      <vt:lpstr>Elektronový obal</vt:lpstr>
      <vt:lpstr>Jádro</vt:lpstr>
      <vt:lpstr>Jádro</vt:lpstr>
      <vt:lpstr>Jádro</vt:lpstr>
      <vt:lpstr>Jádro</vt:lpstr>
      <vt:lpstr>Jádro</vt:lpstr>
      <vt:lpstr>Jádro</vt:lpstr>
      <vt:lpstr>Jádro</vt:lpstr>
      <vt:lpstr>Prvky</vt:lpstr>
      <vt:lpstr>Prvky</vt:lpstr>
      <vt:lpstr>Prvky</vt:lpstr>
      <vt:lpstr>Prvky</vt:lpstr>
      <vt:lpstr>Pauza</vt:lpstr>
      <vt:lpstr>Látka</vt:lpstr>
      <vt:lpstr>Plyn</vt:lpstr>
      <vt:lpstr>Plyn</vt:lpstr>
      <vt:lpstr>Plyn</vt:lpstr>
      <vt:lpstr>Plyn</vt:lpstr>
      <vt:lpstr>Plyn</vt:lpstr>
      <vt:lpstr>Plyn</vt:lpstr>
      <vt:lpstr>Plyn</vt:lpstr>
      <vt:lpstr>Kapalina</vt:lpstr>
      <vt:lpstr>Kapalina</vt:lpstr>
      <vt:lpstr>Pevná látka</vt:lpstr>
      <vt:lpstr>Pevná látka</vt:lpstr>
      <vt:lpstr>Pevná látka</vt:lpstr>
      <vt:lpstr>Pevná látka</vt:lpstr>
      <vt:lpstr>Shrnutí</vt:lpstr>
      <vt:lpstr>Shrnutí</vt:lpstr>
      <vt:lpstr>Shrnutí</vt:lpstr>
      <vt:lpstr>To je vše přátelé...</vt:lpstr>
      <vt:lpstr> Děkuji za pozornost  Konec  2. přednášky   Prezentace vznikla v rámci projektu  fondu rozvoje MU 1515/2014</vt:lpstr>
      <vt:lpstr>Dodatky 1</vt:lpstr>
      <vt:lpstr>Dodatky 1</vt:lpstr>
      <vt:lpstr>Dodatky 1</vt:lpstr>
      <vt:lpstr>Dodatky 1</vt:lpstr>
      <vt:lpstr>Dodatky 1</vt:lpstr>
      <vt:lpstr>Dodatky 1</vt:lpstr>
      <vt:lpstr>Dodatky 2</vt:lpstr>
      <vt:lpstr>Dodatky 3</vt:lpstr>
      <vt:lpstr>Dodatky 3</vt:lpstr>
      <vt:lpstr>Dodatky 3</vt:lpstr>
      <vt:lpstr>Dodatky 3</vt:lpstr>
      <vt:lpstr>Dodatky 4</vt:lpstr>
      <vt:lpstr>Dodatky 4</vt:lpstr>
      <vt:lpstr>Dodatky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ucitel</cp:lastModifiedBy>
  <cp:revision>151</cp:revision>
  <dcterms:created xsi:type="dcterms:W3CDTF">2015-01-23T09:47:57Z</dcterms:created>
  <dcterms:modified xsi:type="dcterms:W3CDTF">2017-02-21T09:15:43Z</dcterms:modified>
</cp:coreProperties>
</file>