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76" r:id="rId22"/>
    <p:sldId id="277" r:id="rId23"/>
    <p:sldId id="278" r:id="rId24"/>
    <p:sldId id="28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49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75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0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13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3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7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8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5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5589-86CE-40EC-BC8F-710BCC44DD00}" type="datetimeFigureOut">
              <a:rPr lang="cs-CZ" smtClean="0"/>
              <a:t>23.09.2021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2A9F-B14D-435C-AAA9-0185256493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Infek%C4%8Dn%C3%AD_mononukle%C3%B3za#cite_note-PPP-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Respirace 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1911927"/>
            <a:ext cx="61159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Tonsilitida + faryngitida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9873"/>
            <a:ext cx="10515600" cy="5117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/>
              <a:t>j</a:t>
            </a:r>
            <a:r>
              <a:rPr lang="cs-CZ" dirty="0" smtClean="0"/>
              <a:t>ednou </a:t>
            </a:r>
            <a:r>
              <a:rPr lang="cs-CZ" dirty="0"/>
              <a:t>z nejčastějších příčin návštěv u </a:t>
            </a:r>
            <a:r>
              <a:rPr lang="cs-CZ" dirty="0" smtClean="0"/>
              <a:t>lékaře</a:t>
            </a:r>
            <a:endParaRPr lang="cs-CZ" dirty="0"/>
          </a:p>
          <a:p>
            <a:r>
              <a:rPr lang="cs-CZ" dirty="0" smtClean="0"/>
              <a:t>probíhá </a:t>
            </a:r>
            <a:r>
              <a:rPr lang="cs-CZ" dirty="0"/>
              <a:t>většinou pod obrazem </a:t>
            </a:r>
            <a:r>
              <a:rPr lang="cs-CZ" dirty="0" err="1"/>
              <a:t>tonzilofaryngitidy</a:t>
            </a:r>
            <a:endParaRPr lang="cs-CZ" dirty="0"/>
          </a:p>
          <a:p>
            <a:r>
              <a:rPr lang="cs-CZ" dirty="0" smtClean="0"/>
              <a:t>přes </a:t>
            </a:r>
            <a:r>
              <a:rPr lang="cs-CZ" dirty="0"/>
              <a:t>80 % vyvoláno viry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dirty="0" smtClean="0"/>
              <a:t>u dětí převažují viry –</a:t>
            </a:r>
            <a:r>
              <a:rPr lang="cs-CZ" dirty="0" smtClean="0">
                <a:solidFill>
                  <a:srgbClr val="FF0000"/>
                </a:solidFill>
              </a:rPr>
              <a:t>adenoviry</a:t>
            </a:r>
            <a:r>
              <a:rPr lang="cs-CZ" dirty="0" smtClean="0"/>
              <a:t> (kašel, </a:t>
            </a:r>
            <a:r>
              <a:rPr lang="sv-SE" dirty="0" smtClean="0"/>
              <a:t>rýma, konjuktivitida), </a:t>
            </a:r>
            <a:r>
              <a:rPr lang="sv-SE" dirty="0" smtClean="0">
                <a:solidFill>
                  <a:srgbClr val="FF0000"/>
                </a:solidFill>
              </a:rPr>
              <a:t>enteroviry, herpes viry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coxackie</a:t>
            </a:r>
            <a:r>
              <a:rPr lang="cs-CZ" dirty="0" smtClean="0">
                <a:solidFill>
                  <a:srgbClr val="FF0000"/>
                </a:solidFill>
              </a:rPr>
              <a:t> A viry </a:t>
            </a:r>
            <a:r>
              <a:rPr lang="cs-CZ" dirty="0" smtClean="0"/>
              <a:t>(</a:t>
            </a:r>
            <a:r>
              <a:rPr lang="cs-CZ" dirty="0" err="1" smtClean="0"/>
              <a:t>herpangína</a:t>
            </a:r>
            <a:r>
              <a:rPr lang="cs-CZ" dirty="0" smtClean="0"/>
              <a:t>)</a:t>
            </a:r>
            <a:endParaRPr lang="sv-SE" dirty="0" smtClean="0"/>
          </a:p>
          <a:p>
            <a:r>
              <a:rPr lang="cs-CZ" i="1" dirty="0" smtClean="0">
                <a:solidFill>
                  <a:srgbClr val="FF0000"/>
                </a:solidFill>
              </a:rPr>
              <a:t>S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pyogenes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/>
              <a:t>(10-20 %) </a:t>
            </a:r>
            <a:r>
              <a:rPr lang="cs-CZ" dirty="0" smtClean="0"/>
              <a:t>– předškolní </a:t>
            </a:r>
            <a:r>
              <a:rPr lang="cs-CZ" dirty="0"/>
              <a:t>a mladší školní věk</a:t>
            </a:r>
          </a:p>
          <a:p>
            <a:r>
              <a:rPr lang="cs-CZ" dirty="0" smtClean="0"/>
              <a:t>dále </a:t>
            </a:r>
            <a:r>
              <a:rPr lang="cs-CZ" dirty="0"/>
              <a:t>-</a:t>
            </a:r>
            <a:r>
              <a:rPr lang="cs-CZ" dirty="0">
                <a:solidFill>
                  <a:srgbClr val="FF0000"/>
                </a:solidFill>
              </a:rPr>
              <a:t>EBV, </a:t>
            </a:r>
            <a:r>
              <a:rPr lang="cs-CZ" dirty="0" smtClean="0">
                <a:solidFill>
                  <a:srgbClr val="FF0000"/>
                </a:solidFill>
              </a:rPr>
              <a:t>CMV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 smtClean="0"/>
              <a:t>dif.dg</a:t>
            </a:r>
            <a:r>
              <a:rPr lang="cs-CZ" dirty="0"/>
              <a:t>.: </a:t>
            </a:r>
            <a:r>
              <a:rPr lang="cs-CZ" dirty="0" err="1" smtClean="0"/>
              <a:t>oroglandulární</a:t>
            </a:r>
            <a:r>
              <a:rPr lang="cs-CZ" dirty="0" smtClean="0"/>
              <a:t> forma </a:t>
            </a:r>
            <a:r>
              <a:rPr lang="cs-CZ" dirty="0"/>
              <a:t>tularémie, lues, ARS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24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Streptokoková </a:t>
            </a:r>
            <a:r>
              <a:rPr lang="cs-CZ" dirty="0" err="1" smtClean="0"/>
              <a:t>tonsilofyryngitida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0264"/>
            <a:ext cx="10515600" cy="5106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Etiologie: </a:t>
            </a:r>
            <a:r>
              <a:rPr lang="cs-CZ" b="1" i="1" dirty="0" err="1" smtClean="0"/>
              <a:t>Steptococcus</a:t>
            </a:r>
            <a:r>
              <a:rPr lang="cs-CZ" b="1" i="1" dirty="0" smtClean="0"/>
              <a:t> </a:t>
            </a:r>
            <a:r>
              <a:rPr lang="cs-CZ" b="1" i="1" dirty="0" err="1" smtClean="0"/>
              <a:t>pyogenes</a:t>
            </a:r>
            <a:r>
              <a:rPr lang="cs-CZ" b="1" i="1" dirty="0" smtClean="0"/>
              <a:t> </a:t>
            </a:r>
            <a:r>
              <a:rPr lang="cs-CZ" dirty="0"/>
              <a:t>(</a:t>
            </a:r>
            <a:r>
              <a:rPr lang="cs-CZ" dirty="0" err="1"/>
              <a:t>betahemolytický</a:t>
            </a:r>
            <a:r>
              <a:rPr lang="cs-CZ" dirty="0"/>
              <a:t> ze </a:t>
            </a:r>
            <a:r>
              <a:rPr lang="cs-CZ" dirty="0" err="1"/>
              <a:t>sk</a:t>
            </a:r>
            <a:r>
              <a:rPr lang="cs-CZ" dirty="0"/>
              <a:t>. 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vysoká </a:t>
            </a:r>
            <a:r>
              <a:rPr lang="cs-CZ" dirty="0"/>
              <a:t>horečka, bolest v krku, polykací obtíže</a:t>
            </a:r>
          </a:p>
          <a:p>
            <a:r>
              <a:rPr lang="cs-CZ" dirty="0" smtClean="0"/>
              <a:t>šarlatové </a:t>
            </a:r>
            <a:r>
              <a:rPr lang="cs-CZ" dirty="0"/>
              <a:t>zarudnutí hrdla a tonzil, povlaky na tonzilách, podčelistní zduření uzlin</a:t>
            </a:r>
          </a:p>
          <a:p>
            <a:r>
              <a:rPr lang="cs-CZ" dirty="0" smtClean="0"/>
              <a:t>bělavě </a:t>
            </a:r>
            <a:r>
              <a:rPr lang="cs-CZ" dirty="0"/>
              <a:t>povleklý jazyk -</a:t>
            </a:r>
            <a:r>
              <a:rPr lang="cs-CZ" dirty="0" err="1"/>
              <a:t>malinovitý</a:t>
            </a:r>
            <a:r>
              <a:rPr lang="cs-CZ" dirty="0"/>
              <a:t> jazyk</a:t>
            </a:r>
          </a:p>
          <a:p>
            <a:r>
              <a:rPr lang="cs-CZ" dirty="0"/>
              <a:t>a</a:t>
            </a:r>
            <a:r>
              <a:rPr lang="cs-CZ" dirty="0" smtClean="0"/>
              <a:t>ngína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Spála (skarlatina)</a:t>
            </a:r>
          </a:p>
          <a:p>
            <a:pPr marL="0" indent="0">
              <a:buNone/>
            </a:pPr>
            <a:r>
              <a:rPr lang="cs-CZ" dirty="0" smtClean="0"/>
              <a:t>– pyrogenní </a:t>
            </a:r>
            <a:r>
              <a:rPr lang="cs-CZ" dirty="0"/>
              <a:t>exotoxin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streptokoková </a:t>
            </a:r>
            <a:r>
              <a:rPr lang="cs-CZ" dirty="0">
                <a:solidFill>
                  <a:srgbClr val="FF0000"/>
                </a:solidFill>
              </a:rPr>
              <a:t>tonzilitida + </a:t>
            </a:r>
            <a:r>
              <a:rPr lang="cs-CZ" dirty="0" err="1">
                <a:solidFill>
                  <a:srgbClr val="FF0000"/>
                </a:solidFill>
              </a:rPr>
              <a:t>makulopapulózní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exanthém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–světle červený, především v tříslech, </a:t>
            </a:r>
            <a:r>
              <a:rPr lang="cs-CZ" dirty="0" smtClean="0"/>
              <a:t>podbřišku</a:t>
            </a:r>
            <a:r>
              <a:rPr lang="cs-CZ" dirty="0"/>
              <a:t>, vnitřní strana stehen, podpaží</a:t>
            </a:r>
          </a:p>
          <a:p>
            <a:r>
              <a:rPr lang="cs-CZ" dirty="0" smtClean="0"/>
              <a:t>bílý </a:t>
            </a:r>
            <a:r>
              <a:rPr lang="cs-CZ" dirty="0"/>
              <a:t>dermografismus, olupování kůže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8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Infekční mononukleóza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7" y="1163782"/>
            <a:ext cx="11419609" cy="501318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Etiologie: </a:t>
            </a:r>
            <a:r>
              <a:rPr lang="cs-CZ" dirty="0" smtClean="0">
                <a:solidFill>
                  <a:srgbClr val="FF0000"/>
                </a:solidFill>
              </a:rPr>
              <a:t>EBV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/>
              <a:t>vysoká horečka, bolest v krku, polykací a dýchací potíže, zarudnutí hrdla a tonzil, povlaky, podčelistní zduření uzlin –pakety uzlin, </a:t>
            </a:r>
            <a:r>
              <a:rPr lang="cs-CZ" dirty="0" err="1"/>
              <a:t>rhinolalie</a:t>
            </a:r>
            <a:r>
              <a:rPr lang="cs-CZ" dirty="0"/>
              <a:t>, </a:t>
            </a:r>
            <a:r>
              <a:rPr lang="cs-CZ" dirty="0" err="1"/>
              <a:t>foetor</a:t>
            </a:r>
            <a:r>
              <a:rPr lang="cs-CZ" dirty="0"/>
              <a:t> ex </a:t>
            </a:r>
            <a:r>
              <a:rPr lang="cs-CZ" dirty="0" err="1" smtClean="0"/>
              <a:t>ore</a:t>
            </a:r>
            <a:endParaRPr lang="cs-CZ" dirty="0"/>
          </a:p>
          <a:p>
            <a:r>
              <a:rPr lang="cs-CZ" dirty="0" err="1" smtClean="0"/>
              <a:t>Holzelovo</a:t>
            </a:r>
            <a:r>
              <a:rPr lang="cs-CZ" dirty="0" smtClean="0"/>
              <a:t> </a:t>
            </a:r>
            <a:r>
              <a:rPr lang="cs-CZ" dirty="0"/>
              <a:t>znamení –petechie na patře</a:t>
            </a:r>
          </a:p>
          <a:p>
            <a:r>
              <a:rPr lang="cs-CZ" dirty="0" smtClean="0"/>
              <a:t>Bassův </a:t>
            </a:r>
            <a:r>
              <a:rPr lang="cs-CZ" dirty="0"/>
              <a:t>příznak –prosáknutí očních </a:t>
            </a:r>
            <a:r>
              <a:rPr lang="cs-CZ" dirty="0" smtClean="0"/>
              <a:t>víček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Asi </a:t>
            </a:r>
            <a:r>
              <a:rPr lang="cs-CZ" dirty="0"/>
              <a:t>ve 20 % </a:t>
            </a:r>
            <a:r>
              <a:rPr lang="cs-CZ" dirty="0" smtClean="0"/>
              <a:t>případů </a:t>
            </a:r>
            <a:r>
              <a:rPr lang="cs-CZ" dirty="0"/>
              <a:t>se jedná o tzv. </a:t>
            </a:r>
            <a:r>
              <a:rPr lang="cs-CZ" b="1" dirty="0"/>
              <a:t>syndrom infekční </a:t>
            </a:r>
            <a:r>
              <a:rPr lang="cs-CZ" b="1" dirty="0" smtClean="0"/>
              <a:t>mononukleózy</a:t>
            </a:r>
          </a:p>
          <a:p>
            <a:r>
              <a:rPr lang="cs-CZ" dirty="0"/>
              <a:t> vyvolaný obvykle </a:t>
            </a:r>
            <a:r>
              <a:rPr lang="cs-CZ" dirty="0" err="1">
                <a:solidFill>
                  <a:srgbClr val="FF0000"/>
                </a:solidFill>
              </a:rPr>
              <a:t>cytomegalovirem</a:t>
            </a:r>
            <a:r>
              <a:rPr lang="cs-CZ" dirty="0">
                <a:solidFill>
                  <a:srgbClr val="FF0000"/>
                </a:solidFill>
              </a:rPr>
              <a:t> (CMV</a:t>
            </a:r>
            <a:r>
              <a:rPr lang="cs-CZ" dirty="0"/>
              <a:t>), popř. vzácně adenoviry, HIV, HHV-6 či </a:t>
            </a:r>
            <a:r>
              <a:rPr lang="cs-CZ" dirty="0" err="1"/>
              <a:t>Toxoplasma</a:t>
            </a:r>
            <a:r>
              <a:rPr lang="cs-CZ" dirty="0"/>
              <a:t> </a:t>
            </a:r>
            <a:r>
              <a:rPr lang="cs-CZ" dirty="0" err="1"/>
              <a:t>gondii</a:t>
            </a:r>
            <a:r>
              <a:rPr lang="cs-CZ" dirty="0" smtClean="0"/>
              <a:t>.</a:t>
            </a:r>
            <a:r>
              <a:rPr lang="cs-CZ" u="sng" baseline="30000" dirty="0" smtClean="0">
                <a:hlinkClick r:id="rId2"/>
              </a:rPr>
              <a:t>[</a:t>
            </a:r>
            <a:endParaRPr lang="cs-CZ" u="sng" baseline="30000" dirty="0" smtClean="0"/>
          </a:p>
          <a:p>
            <a:r>
              <a:rPr lang="cs-CZ" dirty="0" smtClean="0"/>
              <a:t>méně </a:t>
            </a:r>
            <a:r>
              <a:rPr lang="cs-CZ" dirty="0"/>
              <a:t>výrazné postižení </a:t>
            </a:r>
            <a:r>
              <a:rPr lang="cs-CZ" dirty="0" smtClean="0"/>
              <a:t>tonzil, </a:t>
            </a:r>
            <a:r>
              <a:rPr lang="cs-CZ" dirty="0"/>
              <a:t>vysoké horečky, </a:t>
            </a:r>
            <a:r>
              <a:rPr lang="cs-CZ" u="sng" dirty="0" smtClean="0"/>
              <a:t>únavový syndrom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98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2388"/>
            <a:ext cx="10515600" cy="611621"/>
          </a:xfrm>
        </p:spPr>
        <p:txBody>
          <a:bodyPr>
            <a:normAutofit fontScale="90000"/>
          </a:bodyPr>
          <a:lstStyle/>
          <a:p>
            <a:r>
              <a:rPr lang="cs-CZ" dirty="0"/>
              <a:t>Záškrt = </a:t>
            </a:r>
            <a:r>
              <a:rPr lang="cs-CZ" dirty="0" err="1"/>
              <a:t>diphteria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Původce</a:t>
            </a:r>
            <a:r>
              <a:rPr lang="cs-CZ" i="1" dirty="0" smtClean="0"/>
              <a:t>: </a:t>
            </a:r>
            <a:r>
              <a:rPr lang="cs-CZ" i="1" dirty="0" err="1" smtClean="0">
                <a:solidFill>
                  <a:srgbClr val="FF0000"/>
                </a:solidFill>
              </a:rPr>
              <a:t>Corynebacterium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diphtheriae</a:t>
            </a:r>
            <a:r>
              <a:rPr lang="cs-CZ" i="1" dirty="0"/>
              <a:t> </a:t>
            </a:r>
            <a:r>
              <a:rPr lang="cs-CZ" dirty="0" smtClean="0"/>
              <a:t>– v ČR vzácné </a:t>
            </a:r>
            <a:r>
              <a:rPr lang="cs-CZ" dirty="0"/>
              <a:t>onemocnění </a:t>
            </a:r>
            <a:r>
              <a:rPr lang="cs-CZ" dirty="0" smtClean="0"/>
              <a:t>(očkování) – importovaná </a:t>
            </a:r>
            <a:r>
              <a:rPr lang="cs-CZ" dirty="0"/>
              <a:t>nákaza</a:t>
            </a:r>
          </a:p>
          <a:p>
            <a:r>
              <a:rPr lang="cs-CZ" dirty="0" smtClean="0"/>
              <a:t> horečka</a:t>
            </a:r>
            <a:r>
              <a:rPr lang="cs-CZ" dirty="0"/>
              <a:t>, pěvně </a:t>
            </a:r>
            <a:r>
              <a:rPr lang="cs-CZ" dirty="0" err="1"/>
              <a:t>lpějící</a:t>
            </a:r>
            <a:r>
              <a:rPr lang="cs-CZ" dirty="0"/>
              <a:t> šedobělavé povlaky na mandlích, </a:t>
            </a:r>
            <a:r>
              <a:rPr lang="it-IT" dirty="0" smtClean="0"/>
              <a:t>rhinolalie</a:t>
            </a:r>
            <a:r>
              <a:rPr lang="it-IT" dirty="0"/>
              <a:t>, foetor ex ore, </a:t>
            </a:r>
          </a:p>
          <a:p>
            <a:r>
              <a:rPr lang="cs-CZ" dirty="0" err="1" smtClean="0"/>
              <a:t>Collum</a:t>
            </a:r>
            <a:r>
              <a:rPr lang="cs-CZ" dirty="0" smtClean="0"/>
              <a:t> </a:t>
            </a:r>
            <a:r>
              <a:rPr lang="cs-CZ" dirty="0" err="1"/>
              <a:t>caesareum</a:t>
            </a:r>
            <a:r>
              <a:rPr lang="cs-CZ" dirty="0"/>
              <a:t> –masivní zánětlivá reakce krčních LU</a:t>
            </a:r>
          </a:p>
          <a:p>
            <a:r>
              <a:rPr lang="cs-CZ" dirty="0" smtClean="0"/>
              <a:t>Difterický </a:t>
            </a:r>
            <a:r>
              <a:rPr lang="cs-CZ" dirty="0"/>
              <a:t>krup –postižení laryngu povlaky –může vést </a:t>
            </a:r>
            <a:r>
              <a:rPr lang="cs-CZ" dirty="0" smtClean="0"/>
              <a:t>k </a:t>
            </a:r>
            <a:r>
              <a:rPr lang="cs-CZ" dirty="0"/>
              <a:t>akutnímu dušení během několika hodin </a:t>
            </a:r>
          </a:p>
          <a:p>
            <a:r>
              <a:rPr lang="cs-CZ" dirty="0" smtClean="0"/>
              <a:t>chabé </a:t>
            </a:r>
            <a:r>
              <a:rPr lang="cs-CZ" dirty="0"/>
              <a:t>parézy, myokarditida, náhlé úmrtí</a:t>
            </a:r>
          </a:p>
          <a:p>
            <a:pPr marL="0" indent="0">
              <a:buNone/>
            </a:pPr>
            <a:r>
              <a:rPr lang="de-DE" dirty="0" err="1" smtClean="0"/>
              <a:t>Terapie</a:t>
            </a:r>
            <a:r>
              <a:rPr lang="cs-CZ" dirty="0" smtClean="0"/>
              <a:t> </a:t>
            </a:r>
            <a:r>
              <a:rPr lang="de-DE" dirty="0" smtClean="0"/>
              <a:t>-</a:t>
            </a:r>
            <a:r>
              <a:rPr lang="cs-CZ" dirty="0" smtClean="0"/>
              <a:t> IG+ ATB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29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811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Epiglotitida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863" y="817706"/>
            <a:ext cx="10515600" cy="60402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velmi </a:t>
            </a:r>
            <a:r>
              <a:rPr lang="cs-CZ" dirty="0"/>
              <a:t>závažné, </a:t>
            </a:r>
            <a:r>
              <a:rPr lang="cs-CZ" dirty="0" err="1"/>
              <a:t>perakutní</a:t>
            </a:r>
            <a:r>
              <a:rPr lang="cs-CZ" dirty="0"/>
              <a:t> onemocnění</a:t>
            </a:r>
          </a:p>
          <a:p>
            <a:r>
              <a:rPr lang="cs-CZ" dirty="0" smtClean="0"/>
              <a:t>flegmonózní </a:t>
            </a:r>
            <a:r>
              <a:rPr lang="cs-CZ" dirty="0"/>
              <a:t>zánět </a:t>
            </a:r>
            <a:r>
              <a:rPr lang="cs-CZ" dirty="0" err="1"/>
              <a:t>epiglotis</a:t>
            </a:r>
            <a:r>
              <a:rPr lang="cs-CZ" dirty="0"/>
              <a:t>–obstrukce DC</a:t>
            </a:r>
          </a:p>
          <a:p>
            <a:r>
              <a:rPr lang="cs-CZ" dirty="0" smtClean="0"/>
              <a:t>obvykle </a:t>
            </a:r>
            <a:r>
              <a:rPr lang="cs-CZ" dirty="0"/>
              <a:t>v zimě</a:t>
            </a:r>
          </a:p>
          <a:p>
            <a:r>
              <a:rPr lang="it-IT" dirty="0" smtClean="0"/>
              <a:t>děti </a:t>
            </a:r>
            <a:r>
              <a:rPr lang="it-IT" dirty="0"/>
              <a:t>mezi 2. a 5. rokem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i="1" dirty="0" err="1" smtClean="0">
                <a:solidFill>
                  <a:srgbClr val="FF0000"/>
                </a:solidFill>
              </a:rPr>
              <a:t>Haemophilus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influenzae</a:t>
            </a:r>
            <a:r>
              <a:rPr lang="cs-CZ" i="1" dirty="0">
                <a:solidFill>
                  <a:srgbClr val="FF0000"/>
                </a:solidFill>
              </a:rPr>
              <a:t> typu </a:t>
            </a:r>
            <a:r>
              <a:rPr lang="cs-CZ" i="1" dirty="0" smtClean="0">
                <a:solidFill>
                  <a:srgbClr val="FF0000"/>
                </a:solidFill>
              </a:rPr>
              <a:t>b</a:t>
            </a:r>
          </a:p>
          <a:p>
            <a:pPr marL="0" indent="0">
              <a:buNone/>
            </a:pPr>
            <a:r>
              <a:rPr lang="cs-CZ" dirty="0"/>
              <a:t>Diagnostika:</a:t>
            </a:r>
          </a:p>
          <a:p>
            <a:r>
              <a:rPr lang="cs-CZ" dirty="0" smtClean="0"/>
              <a:t>typický </a:t>
            </a:r>
            <a:r>
              <a:rPr lang="cs-CZ" dirty="0"/>
              <a:t>klinický obraz + základní laboratorní vyšetření</a:t>
            </a:r>
          </a:p>
          <a:p>
            <a:r>
              <a:rPr lang="cs-CZ" dirty="0" smtClean="0"/>
              <a:t>kultivací </a:t>
            </a:r>
            <a:r>
              <a:rPr lang="cs-CZ" dirty="0"/>
              <a:t>krve či v </a:t>
            </a:r>
            <a:r>
              <a:rPr lang="cs-CZ" dirty="0" err="1"/>
              <a:t>laryngeálním</a:t>
            </a:r>
            <a:r>
              <a:rPr lang="cs-CZ" dirty="0"/>
              <a:t> výtěru</a:t>
            </a:r>
          </a:p>
          <a:p>
            <a:r>
              <a:rPr lang="cs-CZ" dirty="0" err="1" smtClean="0"/>
              <a:t>dif.dg</a:t>
            </a:r>
            <a:r>
              <a:rPr lang="cs-CZ" dirty="0"/>
              <a:t>. </a:t>
            </a:r>
            <a:r>
              <a:rPr lang="cs-CZ" dirty="0" smtClean="0"/>
              <a:t>– </a:t>
            </a:r>
            <a:r>
              <a:rPr lang="cs-CZ" dirty="0" err="1" smtClean="0"/>
              <a:t>subglotická</a:t>
            </a:r>
            <a:r>
              <a:rPr lang="cs-CZ" dirty="0" smtClean="0"/>
              <a:t> laryngitida (viry influenzy, </a:t>
            </a:r>
            <a:r>
              <a:rPr lang="cs-CZ" dirty="0" err="1" smtClean="0"/>
              <a:t>parainfluenzy</a:t>
            </a:r>
            <a:r>
              <a:rPr lang="cs-CZ" dirty="0" smtClean="0"/>
              <a:t>, RSV, virus spalniček  (děti, zima), </a:t>
            </a:r>
            <a:r>
              <a:rPr lang="cs-CZ" dirty="0"/>
              <a:t>aspirace cizího tělesa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Terapie:</a:t>
            </a:r>
          </a:p>
          <a:p>
            <a:r>
              <a:rPr lang="cs-CZ" dirty="0" smtClean="0"/>
              <a:t>urgentní </a:t>
            </a:r>
            <a:r>
              <a:rPr lang="cs-CZ" dirty="0"/>
              <a:t>hospitalizace na JIP, </a:t>
            </a:r>
            <a:r>
              <a:rPr lang="cs-CZ" dirty="0" err="1" smtClean="0"/>
              <a:t>oxygenoterapie</a:t>
            </a:r>
            <a:r>
              <a:rPr lang="cs-CZ" dirty="0" smtClean="0"/>
              <a:t>, lék </a:t>
            </a:r>
            <a:r>
              <a:rPr lang="cs-CZ" dirty="0"/>
              <a:t>volby </a:t>
            </a:r>
            <a:r>
              <a:rPr lang="cs-CZ" dirty="0" smtClean="0"/>
              <a:t>– PNC, </a:t>
            </a:r>
            <a:r>
              <a:rPr lang="cs-CZ" dirty="0" err="1" smtClean="0"/>
              <a:t>celfalosporiny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Prevence: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Očkování proti </a:t>
            </a:r>
            <a:r>
              <a:rPr lang="cs-CZ" i="1" dirty="0">
                <a:solidFill>
                  <a:srgbClr val="FF0000"/>
                </a:solidFill>
              </a:rPr>
              <a:t>H. </a:t>
            </a:r>
            <a:r>
              <a:rPr lang="cs-CZ" i="1" dirty="0" err="1">
                <a:solidFill>
                  <a:srgbClr val="FF0000"/>
                </a:solidFill>
              </a:rPr>
              <a:t>influenzae</a:t>
            </a:r>
            <a:r>
              <a:rPr lang="cs-CZ" i="1" dirty="0">
                <a:solidFill>
                  <a:srgbClr val="FF0000"/>
                </a:solidFill>
              </a:rPr>
              <a:t> typ b </a:t>
            </a:r>
            <a:r>
              <a:rPr lang="cs-CZ" dirty="0">
                <a:solidFill>
                  <a:srgbClr val="FF0000"/>
                </a:solidFill>
              </a:rPr>
              <a:t>–součást základního </a:t>
            </a:r>
            <a:r>
              <a:rPr lang="cs-CZ" dirty="0" smtClean="0">
                <a:solidFill>
                  <a:srgbClr val="FF0000"/>
                </a:solidFill>
              </a:rPr>
              <a:t>očkovacího </a:t>
            </a:r>
            <a:r>
              <a:rPr lang="cs-CZ" dirty="0">
                <a:solidFill>
                  <a:srgbClr val="FF0000"/>
                </a:solidFill>
              </a:rPr>
              <a:t>kalendáře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cs-CZ" dirty="0"/>
              <a:t>B</a:t>
            </a:r>
            <a:r>
              <a:rPr lang="cs-CZ" dirty="0" smtClean="0"/>
              <a:t>ronchitida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1045"/>
            <a:ext cx="10515600" cy="50859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spolu </a:t>
            </a:r>
            <a:r>
              <a:rPr lang="cs-CZ" dirty="0"/>
              <a:t>s angínou nejčasnější onemocnění v ordinaci PLDD</a:t>
            </a:r>
          </a:p>
          <a:p>
            <a:r>
              <a:rPr lang="cs-CZ" dirty="0"/>
              <a:t>a</a:t>
            </a:r>
            <a:r>
              <a:rPr lang="cs-CZ" dirty="0" smtClean="0"/>
              <a:t>kutní x </a:t>
            </a:r>
            <a:r>
              <a:rPr lang="cs-CZ" dirty="0"/>
              <a:t>chronická</a:t>
            </a:r>
          </a:p>
          <a:p>
            <a:r>
              <a:rPr lang="cs-CZ" dirty="0" smtClean="0"/>
              <a:t>horečka </a:t>
            </a:r>
            <a:r>
              <a:rPr lang="cs-CZ" dirty="0"/>
              <a:t>+ dráždivý kašel</a:t>
            </a:r>
          </a:p>
          <a:p>
            <a:r>
              <a:rPr lang="cs-CZ" dirty="0" smtClean="0"/>
              <a:t>zima </a:t>
            </a:r>
            <a:r>
              <a:rPr lang="cs-CZ" dirty="0"/>
              <a:t>+ jaro</a:t>
            </a:r>
          </a:p>
          <a:p>
            <a:r>
              <a:rPr lang="cs-CZ" dirty="0" smtClean="0"/>
              <a:t>u </a:t>
            </a:r>
            <a:r>
              <a:rPr lang="cs-CZ" dirty="0"/>
              <a:t>dětí v 90% virová etiologie, u dospělých v 50%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viry–</a:t>
            </a:r>
            <a:r>
              <a:rPr lang="cs-CZ" dirty="0" err="1" smtClean="0">
                <a:solidFill>
                  <a:srgbClr val="FF0000"/>
                </a:solidFill>
              </a:rPr>
              <a:t>parainfluenzy</a:t>
            </a:r>
            <a:r>
              <a:rPr lang="cs-CZ" dirty="0">
                <a:solidFill>
                  <a:srgbClr val="FF0000"/>
                </a:solidFill>
              </a:rPr>
              <a:t>, influenzy, adenoviry, </a:t>
            </a:r>
            <a:r>
              <a:rPr lang="cs-CZ" dirty="0" err="1">
                <a:solidFill>
                  <a:srgbClr val="FF0000"/>
                </a:solidFill>
              </a:rPr>
              <a:t>rhinoviry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Bakterie – </a:t>
            </a:r>
            <a:r>
              <a:rPr lang="cs-CZ" i="1" dirty="0" err="1" smtClean="0">
                <a:solidFill>
                  <a:srgbClr val="FF0000"/>
                </a:solidFill>
              </a:rPr>
              <a:t>H.influenzae</a:t>
            </a:r>
            <a:r>
              <a:rPr lang="cs-CZ" i="1" dirty="0">
                <a:solidFill>
                  <a:srgbClr val="FF0000"/>
                </a:solidFill>
              </a:rPr>
              <a:t>, S. </a:t>
            </a:r>
            <a:r>
              <a:rPr lang="cs-CZ" i="1" dirty="0" err="1">
                <a:solidFill>
                  <a:srgbClr val="FF0000"/>
                </a:solidFill>
              </a:rPr>
              <a:t>pneumoniae</a:t>
            </a:r>
            <a:r>
              <a:rPr lang="cs-CZ" i="1" dirty="0">
                <a:solidFill>
                  <a:srgbClr val="FF0000"/>
                </a:solidFill>
              </a:rPr>
              <a:t> M. </a:t>
            </a:r>
            <a:r>
              <a:rPr lang="cs-CZ" i="1" dirty="0" err="1">
                <a:solidFill>
                  <a:srgbClr val="FF0000"/>
                </a:solidFill>
              </a:rPr>
              <a:t>pneumoniae</a:t>
            </a:r>
            <a:r>
              <a:rPr lang="cs-CZ" i="1" dirty="0"/>
              <a:t>, </a:t>
            </a:r>
            <a:endParaRPr lang="cs-CZ" dirty="0"/>
          </a:p>
          <a:p>
            <a:endParaRPr lang="cs-CZ" dirty="0"/>
          </a:p>
          <a:p>
            <a:r>
              <a:rPr lang="cs-CZ" i="1" dirty="0" err="1" smtClean="0">
                <a:solidFill>
                  <a:srgbClr val="FF0000"/>
                </a:solidFill>
              </a:rPr>
              <a:t>Chlamydia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spp</a:t>
            </a:r>
            <a:r>
              <a:rPr lang="cs-CZ" i="1" dirty="0">
                <a:solidFill>
                  <a:srgbClr val="FF0000"/>
                </a:solidFill>
              </a:rPr>
              <a:t>.,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rgbClr val="FF0000"/>
                </a:solidFill>
              </a:rPr>
              <a:t>B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pertussis</a:t>
            </a:r>
            <a:r>
              <a:rPr lang="cs-CZ" i="1" dirty="0">
                <a:solidFill>
                  <a:srgbClr val="FF0000"/>
                </a:solidFill>
              </a:rPr>
              <a:t> + B. </a:t>
            </a:r>
            <a:r>
              <a:rPr lang="cs-CZ" i="1" dirty="0" err="1">
                <a:solidFill>
                  <a:srgbClr val="FF0000"/>
                </a:solidFill>
              </a:rPr>
              <a:t>parapertussis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2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Pertusse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= </a:t>
            </a:r>
            <a:r>
              <a:rPr lang="cs-CZ" dirty="0"/>
              <a:t>dráždivý, černý či těžký kašel</a:t>
            </a:r>
          </a:p>
          <a:p>
            <a:r>
              <a:rPr lang="cs-CZ" dirty="0" smtClean="0"/>
              <a:t>vysoce </a:t>
            </a:r>
            <a:r>
              <a:rPr lang="cs-CZ" dirty="0"/>
              <a:t>nakažlivé onemocnění</a:t>
            </a:r>
          </a:p>
          <a:p>
            <a:r>
              <a:rPr lang="cs-CZ" dirty="0" smtClean="0"/>
              <a:t>šíří </a:t>
            </a:r>
            <a:r>
              <a:rPr lang="cs-CZ" dirty="0"/>
              <a:t>se aerosolem a kapénkami –kašláním a kýcháním </a:t>
            </a:r>
            <a:r>
              <a:rPr lang="cs-CZ" dirty="0" smtClean="0"/>
              <a:t> </a:t>
            </a:r>
            <a:r>
              <a:rPr lang="pl-PL" dirty="0" smtClean="0"/>
              <a:t>(</a:t>
            </a:r>
            <a:r>
              <a:rPr lang="pl-PL" dirty="0"/>
              <a:t>do 150 cm), nakažlivost kolísá mezi 50 –90 %</a:t>
            </a:r>
          </a:p>
          <a:p>
            <a:r>
              <a:rPr lang="cs-CZ" dirty="0" smtClean="0"/>
              <a:t>ID </a:t>
            </a:r>
            <a:r>
              <a:rPr lang="cs-CZ" dirty="0"/>
              <a:t>= 7 –10 dnů</a:t>
            </a:r>
          </a:p>
          <a:p>
            <a:r>
              <a:rPr lang="cs-CZ" dirty="0" smtClean="0"/>
              <a:t>celosvětově </a:t>
            </a:r>
            <a:r>
              <a:rPr lang="cs-CZ" dirty="0"/>
              <a:t>hlášeno 85% úmrtí na pertusi u dětí </a:t>
            </a:r>
            <a:r>
              <a:rPr lang="cs-CZ" dirty="0" smtClean="0"/>
              <a:t> </a:t>
            </a:r>
            <a:r>
              <a:rPr lang="pl-PL" dirty="0" smtClean="0"/>
              <a:t>do </a:t>
            </a:r>
            <a:r>
              <a:rPr lang="pl-PL" dirty="0"/>
              <a:t>2 let (200 000 dětí/za rok)</a:t>
            </a:r>
          </a:p>
          <a:p>
            <a:r>
              <a:rPr lang="cs-CZ" dirty="0" smtClean="0"/>
              <a:t>katarální </a:t>
            </a:r>
            <a:r>
              <a:rPr lang="cs-CZ" dirty="0"/>
              <a:t>až nekrotický zánět sliznice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i="1" dirty="0" err="1" smtClean="0">
                <a:solidFill>
                  <a:srgbClr val="FF0000"/>
                </a:solidFill>
              </a:rPr>
              <a:t>Bordetella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pertussis</a:t>
            </a:r>
            <a:r>
              <a:rPr lang="cs-CZ" i="1" dirty="0">
                <a:solidFill>
                  <a:srgbClr val="FF0000"/>
                </a:solidFill>
              </a:rPr>
              <a:t>, B. </a:t>
            </a:r>
            <a:r>
              <a:rPr lang="cs-CZ" i="1" dirty="0" err="1">
                <a:solidFill>
                  <a:srgbClr val="FF0000"/>
                </a:solidFill>
              </a:rPr>
              <a:t>parapertussis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Pertusse</a:t>
            </a:r>
            <a:r>
              <a:rPr lang="cs-CZ" dirty="0" smtClean="0"/>
              <a:t> – klinický obraz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4992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3 </a:t>
            </a:r>
            <a:r>
              <a:rPr lang="cs-CZ" dirty="0"/>
              <a:t>stádia onemocnění</a:t>
            </a:r>
          </a:p>
          <a:p>
            <a:r>
              <a:rPr lang="cs-CZ" u="sng" dirty="0" smtClean="0"/>
              <a:t>katarální </a:t>
            </a:r>
            <a:r>
              <a:rPr lang="cs-CZ" u="sng" dirty="0"/>
              <a:t>stádium </a:t>
            </a:r>
            <a:r>
              <a:rPr lang="cs-CZ" dirty="0"/>
              <a:t>–připomíná běžný katar HCD –rýma, </a:t>
            </a:r>
            <a:r>
              <a:rPr lang="cs-CZ" dirty="0" err="1" smtClean="0"/>
              <a:t>konjuktivitida</a:t>
            </a:r>
            <a:r>
              <a:rPr lang="cs-CZ" dirty="0"/>
              <a:t>, mírný kašel, často afebrilní = 1 –2 týdny</a:t>
            </a:r>
          </a:p>
          <a:p>
            <a:r>
              <a:rPr lang="pt-BR" dirty="0" smtClean="0"/>
              <a:t>postupná </a:t>
            </a:r>
            <a:r>
              <a:rPr lang="pt-BR" dirty="0"/>
              <a:t>progrese </a:t>
            </a:r>
            <a:r>
              <a:rPr lang="pt-BR" dirty="0" smtClean="0"/>
              <a:t>do </a:t>
            </a:r>
            <a:r>
              <a:rPr lang="pt-BR" u="sng" dirty="0"/>
              <a:t>paroxysmálního stádia </a:t>
            </a:r>
            <a:r>
              <a:rPr lang="pt-BR" dirty="0"/>
              <a:t>= </a:t>
            </a:r>
            <a:r>
              <a:rPr lang="cs-CZ" dirty="0" smtClean="0"/>
              <a:t>záchvatovitý </a:t>
            </a:r>
            <a:r>
              <a:rPr lang="cs-CZ" dirty="0"/>
              <a:t>kašel ukončený inspiračním kokrhavým </a:t>
            </a:r>
            <a:r>
              <a:rPr lang="cs-CZ" dirty="0" smtClean="0"/>
              <a:t> zajíknutím </a:t>
            </a:r>
            <a:r>
              <a:rPr lang="cs-CZ" dirty="0"/>
              <a:t>či zvracením (u kojenců apnoí</a:t>
            </a:r>
            <a:r>
              <a:rPr lang="cs-CZ" dirty="0" smtClean="0"/>
              <a:t>), 30-40 </a:t>
            </a:r>
            <a:r>
              <a:rPr lang="cs-CZ" dirty="0"/>
              <a:t>záchvatů za den, trvá obvykle 5-6 týdnů</a:t>
            </a:r>
          </a:p>
          <a:p>
            <a:r>
              <a:rPr lang="cs-CZ" u="sng" dirty="0" smtClean="0"/>
              <a:t>stádium </a:t>
            </a:r>
            <a:r>
              <a:rPr lang="cs-CZ" u="sng" dirty="0"/>
              <a:t>rekonvalescence </a:t>
            </a:r>
            <a:r>
              <a:rPr lang="cs-CZ" dirty="0"/>
              <a:t>-přetrvává reflexní kašel </a:t>
            </a:r>
            <a:r>
              <a:rPr lang="cs-CZ" dirty="0" smtClean="0"/>
              <a:t> (</a:t>
            </a:r>
            <a:r>
              <a:rPr lang="cs-CZ" dirty="0"/>
              <a:t>až 6 měsíců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Komplikace:</a:t>
            </a:r>
          </a:p>
          <a:p>
            <a:r>
              <a:rPr lang="cs-CZ" dirty="0"/>
              <a:t>p</a:t>
            </a:r>
            <a:r>
              <a:rPr lang="cs-CZ" dirty="0" smtClean="0"/>
              <a:t>neumonie, otitidy </a:t>
            </a:r>
            <a:r>
              <a:rPr lang="cs-CZ" dirty="0"/>
              <a:t>(pneumokokové), křeče a </a:t>
            </a:r>
            <a:r>
              <a:rPr lang="cs-CZ" dirty="0" err="1"/>
              <a:t>encefalopathie</a:t>
            </a:r>
            <a:endParaRPr lang="cs-CZ" dirty="0"/>
          </a:p>
          <a:p>
            <a:r>
              <a:rPr lang="cs-CZ" dirty="0" smtClean="0"/>
              <a:t>komplikace </a:t>
            </a:r>
            <a:r>
              <a:rPr lang="cs-CZ" dirty="0"/>
              <a:t>plynoucí z mechanického tlaku –epistaxe, hernie, fraktury žeber, jazylky, ruptura bránice, prolaps rekta</a:t>
            </a:r>
          </a:p>
          <a:p>
            <a:r>
              <a:rPr lang="cs-CZ" dirty="0" err="1" smtClean="0"/>
              <a:t>subkonjuktivální</a:t>
            </a:r>
            <a:r>
              <a:rPr lang="cs-CZ" dirty="0" smtClean="0"/>
              <a:t> </a:t>
            </a:r>
            <a:r>
              <a:rPr lang="cs-CZ" dirty="0"/>
              <a:t>hemoragie –</a:t>
            </a:r>
            <a:r>
              <a:rPr lang="cs-CZ" dirty="0" err="1"/>
              <a:t>periorbitální</a:t>
            </a:r>
            <a:r>
              <a:rPr lang="cs-CZ" dirty="0"/>
              <a:t> hematom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7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76844" y="287769"/>
            <a:ext cx="7221683" cy="6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Pertuse – DG a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Diagnostika:</a:t>
            </a:r>
          </a:p>
          <a:p>
            <a:r>
              <a:rPr lang="cs-CZ" dirty="0" smtClean="0"/>
              <a:t>klinický </a:t>
            </a:r>
            <a:r>
              <a:rPr lang="cs-CZ" dirty="0"/>
              <a:t>obraz + základní laboratorní vyšetření</a:t>
            </a:r>
          </a:p>
          <a:p>
            <a:r>
              <a:rPr lang="cs-CZ" dirty="0" smtClean="0"/>
              <a:t>pertuse-sérologické </a:t>
            </a:r>
            <a:r>
              <a:rPr lang="cs-CZ" dirty="0"/>
              <a:t>vyšetření + kultivačně z </a:t>
            </a:r>
            <a:r>
              <a:rPr lang="cs-CZ" dirty="0" err="1"/>
              <a:t>nasofaryng</a:t>
            </a:r>
            <a:r>
              <a:rPr lang="cs-CZ" dirty="0"/>
              <a:t>. výtěru</a:t>
            </a:r>
          </a:p>
          <a:p>
            <a:r>
              <a:rPr lang="cs-CZ" dirty="0" err="1" smtClean="0"/>
              <a:t>dif.dg</a:t>
            </a:r>
            <a:r>
              <a:rPr lang="cs-CZ" dirty="0"/>
              <a:t>.–pneumonie, astmatický záchvat, aspirace cizího tělesa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Terapie:</a:t>
            </a:r>
          </a:p>
          <a:p>
            <a:r>
              <a:rPr lang="cs-CZ" dirty="0" smtClean="0"/>
              <a:t>antibiotická </a:t>
            </a:r>
            <a:r>
              <a:rPr lang="cs-CZ" dirty="0"/>
              <a:t>terapie –</a:t>
            </a:r>
            <a:r>
              <a:rPr lang="cs-CZ" dirty="0" err="1"/>
              <a:t>makrolidy</a:t>
            </a:r>
            <a:r>
              <a:rPr lang="cs-CZ" dirty="0"/>
              <a:t>(účinná pouze v katarálním </a:t>
            </a:r>
            <a:r>
              <a:rPr lang="cs-CZ" dirty="0" smtClean="0"/>
              <a:t> stádiu</a:t>
            </a:r>
            <a:r>
              <a:rPr lang="cs-CZ" dirty="0"/>
              <a:t>) -terapie –14 dnů</a:t>
            </a:r>
          </a:p>
          <a:p>
            <a:r>
              <a:rPr lang="cs-CZ" dirty="0" smtClean="0"/>
              <a:t>symptomatická </a:t>
            </a:r>
            <a:r>
              <a:rPr lang="cs-CZ" dirty="0"/>
              <a:t>terapie –antitusika, </a:t>
            </a:r>
            <a:r>
              <a:rPr lang="cs-CZ" dirty="0" err="1"/>
              <a:t>mukolytika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Prevence:</a:t>
            </a:r>
          </a:p>
          <a:p>
            <a:r>
              <a:rPr lang="cs-CZ" dirty="0" smtClean="0"/>
              <a:t>základní </a:t>
            </a:r>
            <a:r>
              <a:rPr lang="cs-CZ" dirty="0"/>
              <a:t>očkování + od roku 2009 </a:t>
            </a:r>
            <a:r>
              <a:rPr lang="cs-CZ" dirty="0" smtClean="0"/>
              <a:t>– přeočkování </a:t>
            </a:r>
            <a:r>
              <a:rPr lang="cs-CZ" dirty="0"/>
              <a:t>po 10tém roku </a:t>
            </a:r>
            <a:r>
              <a:rPr lang="cs-CZ" dirty="0" smtClean="0"/>
              <a:t>věku </a:t>
            </a:r>
            <a:r>
              <a:rPr lang="cs-CZ" dirty="0"/>
              <a:t>dítěte</a:t>
            </a:r>
          </a:p>
        </p:txBody>
      </p:sp>
    </p:spTree>
    <p:extLst>
      <p:ext uri="{BB962C8B-B14F-4D97-AF65-F5344CB8AC3E}">
        <p14:creationId xmlns:p14="http://schemas.microsoft.com/office/powerpoint/2010/main" val="41360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Respirační infekce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ejčastější infekční </a:t>
            </a:r>
            <a:r>
              <a:rPr lang="cs-CZ" dirty="0"/>
              <a:t>onemocnění</a:t>
            </a:r>
          </a:p>
          <a:p>
            <a:r>
              <a:rPr lang="cs-CZ" dirty="0" smtClean="0"/>
              <a:t>jedna </a:t>
            </a:r>
            <a:r>
              <a:rPr lang="cs-CZ" dirty="0"/>
              <a:t>z hlavních příčin morbidity</a:t>
            </a:r>
          </a:p>
          <a:p>
            <a:r>
              <a:rPr lang="cs-CZ" dirty="0" smtClean="0"/>
              <a:t>obtíže </a:t>
            </a:r>
            <a:r>
              <a:rPr lang="cs-CZ" dirty="0"/>
              <a:t>kolísá od banálních průběhů až po smrtelná zakončení</a:t>
            </a:r>
          </a:p>
          <a:p>
            <a:r>
              <a:rPr lang="cs-CZ" dirty="0" smtClean="0"/>
              <a:t>typický </a:t>
            </a:r>
            <a:r>
              <a:rPr lang="cs-CZ" dirty="0"/>
              <a:t>je sezónní výskyt</a:t>
            </a:r>
          </a:p>
          <a:p>
            <a:r>
              <a:rPr lang="pl-PL" dirty="0" smtClean="0"/>
              <a:t>velké </a:t>
            </a:r>
            <a:r>
              <a:rPr lang="pl-PL" dirty="0"/>
              <a:t>náklady na léčbu, PN</a:t>
            </a:r>
          </a:p>
          <a:p>
            <a:r>
              <a:rPr lang="cs-CZ" dirty="0" smtClean="0"/>
              <a:t>významně </a:t>
            </a:r>
            <a:r>
              <a:rPr lang="cs-CZ" dirty="0"/>
              <a:t>se podílí na spotřebě ATB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56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Pertusoidní</a:t>
            </a:r>
            <a:r>
              <a:rPr lang="cs-CZ" dirty="0" smtClean="0"/>
              <a:t> </a:t>
            </a:r>
            <a:r>
              <a:rPr lang="cs-CZ" dirty="0"/>
              <a:t>s</a:t>
            </a:r>
            <a:r>
              <a:rPr lang="cs-CZ" dirty="0" smtClean="0"/>
              <a:t>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podobný</a:t>
            </a:r>
            <a:r>
              <a:rPr lang="pl-PL" dirty="0"/>
              <a:t>, ale mírnější charakter, bez </a:t>
            </a:r>
            <a:r>
              <a:rPr lang="pl-PL" dirty="0" smtClean="0"/>
              <a:t>výrazné </a:t>
            </a:r>
            <a:r>
              <a:rPr lang="cs-CZ" dirty="0" smtClean="0"/>
              <a:t>tendence </a:t>
            </a:r>
            <a:r>
              <a:rPr lang="cs-CZ" dirty="0"/>
              <a:t>k prolongovanému průběhu</a:t>
            </a:r>
          </a:p>
          <a:p>
            <a:r>
              <a:rPr lang="cs-CZ" i="1" dirty="0" err="1" smtClean="0">
                <a:solidFill>
                  <a:srgbClr val="FF0000"/>
                </a:solidFill>
              </a:rPr>
              <a:t>Bordetella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parapertussis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viry–</a:t>
            </a:r>
            <a:r>
              <a:rPr lang="cs-CZ" dirty="0" err="1" smtClean="0">
                <a:solidFill>
                  <a:srgbClr val="FF0000"/>
                </a:solidFill>
              </a:rPr>
              <a:t>parainfluenzy</a:t>
            </a:r>
            <a:r>
              <a:rPr lang="cs-CZ" dirty="0">
                <a:solidFill>
                  <a:srgbClr val="FF0000"/>
                </a:solidFill>
              </a:rPr>
              <a:t>, adenoviry, RS viry</a:t>
            </a:r>
          </a:p>
          <a:p>
            <a:r>
              <a:rPr lang="cs-CZ" dirty="0" smtClean="0"/>
              <a:t>další </a:t>
            </a:r>
            <a:r>
              <a:rPr lang="cs-CZ" dirty="0"/>
              <a:t>baktérie -</a:t>
            </a:r>
            <a:r>
              <a:rPr lang="cs-CZ" i="1" dirty="0">
                <a:solidFill>
                  <a:srgbClr val="FF0000"/>
                </a:solidFill>
              </a:rPr>
              <a:t>M. </a:t>
            </a:r>
            <a:r>
              <a:rPr lang="cs-CZ" i="1" dirty="0" err="1">
                <a:solidFill>
                  <a:srgbClr val="FF0000"/>
                </a:solidFill>
              </a:rPr>
              <a:t>pneumoniae</a:t>
            </a:r>
            <a:r>
              <a:rPr lang="cs-CZ" i="1" dirty="0">
                <a:solidFill>
                  <a:srgbClr val="FF0000"/>
                </a:solidFill>
              </a:rPr>
              <a:t>, C. </a:t>
            </a:r>
            <a:r>
              <a:rPr lang="cs-CZ" i="1" dirty="0" err="1">
                <a:solidFill>
                  <a:srgbClr val="FF0000"/>
                </a:solidFill>
              </a:rPr>
              <a:t>pneumoniae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smtClean="0">
                <a:solidFill>
                  <a:srgbClr val="FF0000"/>
                </a:solidFill>
              </a:rPr>
              <a:t>H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influenzae</a:t>
            </a:r>
            <a:r>
              <a:rPr lang="cs-CZ" i="1" dirty="0">
                <a:solidFill>
                  <a:srgbClr val="FF0000"/>
                </a:solidFill>
              </a:rPr>
              <a:t>, M. </a:t>
            </a:r>
            <a:r>
              <a:rPr lang="cs-CZ" i="1" dirty="0" err="1">
                <a:solidFill>
                  <a:srgbClr val="FF0000"/>
                </a:solidFill>
              </a:rPr>
              <a:t>catarrhalis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CHŘIPKA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5"/>
            <a:ext cx="5604164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vysoce </a:t>
            </a:r>
            <a:r>
              <a:rPr lang="cs-CZ" dirty="0"/>
              <a:t>nakažlivé onemocnění s náhlým začátkem</a:t>
            </a:r>
          </a:p>
          <a:p>
            <a:r>
              <a:rPr lang="cs-CZ" dirty="0" smtClean="0"/>
              <a:t>sezónní </a:t>
            </a:r>
            <a:r>
              <a:rPr lang="cs-CZ" dirty="0"/>
              <a:t>charakter –zima, jaro</a:t>
            </a:r>
          </a:p>
          <a:p>
            <a:r>
              <a:rPr lang="cs-CZ" dirty="0" smtClean="0"/>
              <a:t>kapénková </a:t>
            </a:r>
            <a:r>
              <a:rPr lang="cs-CZ" dirty="0"/>
              <a:t>infekce</a:t>
            </a:r>
          </a:p>
          <a:p>
            <a:r>
              <a:rPr lang="cs-CZ" dirty="0" smtClean="0"/>
              <a:t>ID </a:t>
            </a:r>
            <a:r>
              <a:rPr lang="cs-CZ" dirty="0"/>
              <a:t>= 18-24hod.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dirty="0" smtClean="0"/>
              <a:t>viry </a:t>
            </a:r>
            <a:r>
              <a:rPr lang="cs-CZ" dirty="0"/>
              <a:t>–</a:t>
            </a:r>
            <a:r>
              <a:rPr lang="cs-CZ" dirty="0" err="1"/>
              <a:t>Myxovirus</a:t>
            </a:r>
            <a:r>
              <a:rPr lang="cs-CZ" dirty="0"/>
              <a:t> </a:t>
            </a:r>
            <a:r>
              <a:rPr lang="cs-CZ" dirty="0" err="1"/>
              <a:t>influenzae</a:t>
            </a:r>
            <a:r>
              <a:rPr lang="cs-CZ" dirty="0"/>
              <a:t> </a:t>
            </a:r>
          </a:p>
          <a:p>
            <a:r>
              <a:rPr lang="cs-CZ" dirty="0" smtClean="0"/>
              <a:t>typ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  <a:endParaRPr lang="cs-CZ" dirty="0"/>
          </a:p>
          <a:p>
            <a:r>
              <a:rPr lang="cs-CZ" dirty="0" smtClean="0"/>
              <a:t>2 </a:t>
            </a:r>
            <a:r>
              <a:rPr lang="cs-CZ" dirty="0"/>
              <a:t>povrchové antigeny</a:t>
            </a:r>
          </a:p>
          <a:p>
            <a:r>
              <a:rPr lang="pt-BR" dirty="0" smtClean="0"/>
              <a:t>chřipka </a:t>
            </a:r>
            <a:r>
              <a:rPr lang="pt-BR" dirty="0"/>
              <a:t>A–známo 5H a </a:t>
            </a:r>
            <a:r>
              <a:rPr lang="pt-BR" dirty="0" smtClean="0"/>
              <a:t>2N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antigenní drift </a:t>
            </a:r>
            <a:r>
              <a:rPr lang="cs-CZ" dirty="0"/>
              <a:t>–menší změna ve struktuře povrchového antigenu (bodové mutace)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antigenní </a:t>
            </a:r>
            <a:r>
              <a:rPr lang="cs-CZ" dirty="0">
                <a:solidFill>
                  <a:srgbClr val="FF0000"/>
                </a:solidFill>
              </a:rPr>
              <a:t>shift </a:t>
            </a:r>
            <a:r>
              <a:rPr lang="cs-CZ" dirty="0"/>
              <a:t>–velká změna povrchového antigenu –rekombinace mezi lidskými a zvířecími </a:t>
            </a:r>
            <a:r>
              <a:rPr lang="cs-CZ" dirty="0" smtClean="0"/>
              <a:t>viry, PO 10-30 LETECH</a:t>
            </a:r>
            <a:endParaRPr lang="cs-CZ" dirty="0"/>
          </a:p>
          <a:p>
            <a:endParaRPr lang="pt-BR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82" y="293888"/>
            <a:ext cx="5708073" cy="2793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82" y="3383363"/>
            <a:ext cx="5656118" cy="27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7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NEUMONIE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5" y="1080655"/>
            <a:ext cx="5091544" cy="4826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Dle etiologie:</a:t>
            </a:r>
          </a:p>
          <a:p>
            <a:r>
              <a:rPr lang="cs-CZ" dirty="0" smtClean="0"/>
              <a:t>infekční </a:t>
            </a:r>
            <a:r>
              <a:rPr lang="cs-CZ" dirty="0"/>
              <a:t>(virová, bakteriální, mykotická, </a:t>
            </a:r>
            <a:r>
              <a:rPr lang="cs-CZ" dirty="0" err="1"/>
              <a:t>ricketsiální</a:t>
            </a:r>
            <a:r>
              <a:rPr lang="cs-CZ" dirty="0"/>
              <a:t>)</a:t>
            </a:r>
          </a:p>
          <a:p>
            <a:r>
              <a:rPr lang="cs-CZ" dirty="0" smtClean="0"/>
              <a:t>neinfekční </a:t>
            </a:r>
            <a:r>
              <a:rPr lang="cs-CZ" dirty="0"/>
              <a:t>(aspirační, </a:t>
            </a:r>
            <a:r>
              <a:rPr lang="cs-CZ" dirty="0" err="1"/>
              <a:t>postradiační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Typické:  </a:t>
            </a:r>
            <a:endParaRPr lang="cs-CZ" dirty="0"/>
          </a:p>
          <a:p>
            <a:r>
              <a:rPr lang="cs-CZ" dirty="0"/>
              <a:t>nejčastěji –</a:t>
            </a:r>
            <a:r>
              <a:rPr lang="cs-CZ" i="1" dirty="0" err="1" smtClean="0"/>
              <a:t>Strept</a:t>
            </a:r>
            <a:r>
              <a:rPr lang="cs-CZ" i="1" dirty="0" smtClean="0"/>
              <a:t>. </a:t>
            </a:r>
            <a:r>
              <a:rPr lang="cs-CZ" i="1" dirty="0" err="1" smtClean="0"/>
              <a:t>pneumoniae</a:t>
            </a:r>
            <a:r>
              <a:rPr lang="cs-CZ" i="1" dirty="0" smtClean="0"/>
              <a:t>, H. </a:t>
            </a:r>
            <a:r>
              <a:rPr lang="cs-CZ" i="1" dirty="0" err="1" smtClean="0"/>
              <a:t>influenzae</a:t>
            </a:r>
            <a:r>
              <a:rPr lang="cs-CZ" i="1" dirty="0" smtClean="0"/>
              <a:t>, </a:t>
            </a:r>
            <a:r>
              <a:rPr lang="fi-FI" i="1" dirty="0" smtClean="0"/>
              <a:t>S</a:t>
            </a:r>
            <a:r>
              <a:rPr lang="fi-FI" i="1" dirty="0"/>
              <a:t>. aureus</a:t>
            </a:r>
            <a:endParaRPr lang="fi-FI" dirty="0"/>
          </a:p>
          <a:p>
            <a:pPr marL="0" indent="0">
              <a:buNone/>
            </a:pPr>
            <a:r>
              <a:rPr lang="cs-CZ" dirty="0" smtClean="0"/>
              <a:t>Atypické:</a:t>
            </a:r>
          </a:p>
          <a:p>
            <a:r>
              <a:rPr lang="cs-CZ" dirty="0" smtClean="0"/>
              <a:t>intracelulární </a:t>
            </a:r>
            <a:r>
              <a:rPr lang="cs-CZ" dirty="0"/>
              <a:t>mikroorganismy a viry</a:t>
            </a:r>
          </a:p>
          <a:p>
            <a:r>
              <a:rPr lang="cs-CZ" dirty="0" smtClean="0"/>
              <a:t>nejčastěji</a:t>
            </a:r>
            <a:r>
              <a:rPr lang="cs-CZ" dirty="0"/>
              <a:t>: </a:t>
            </a:r>
            <a:r>
              <a:rPr lang="cs-CZ" dirty="0" err="1"/>
              <a:t>mykoplazmata</a:t>
            </a:r>
            <a:r>
              <a:rPr lang="cs-CZ" dirty="0"/>
              <a:t> (</a:t>
            </a:r>
            <a:r>
              <a:rPr lang="cs-CZ" i="1" dirty="0"/>
              <a:t>M. </a:t>
            </a:r>
            <a:r>
              <a:rPr lang="cs-CZ" i="1" dirty="0" err="1"/>
              <a:t>pneumoniae</a:t>
            </a:r>
            <a:r>
              <a:rPr lang="cs-CZ" dirty="0"/>
              <a:t>), </a:t>
            </a:r>
          </a:p>
          <a:p>
            <a:r>
              <a:rPr lang="cs-CZ" dirty="0"/>
              <a:t>chlamydie, </a:t>
            </a:r>
            <a:r>
              <a:rPr lang="cs-CZ" dirty="0" err="1"/>
              <a:t>legionely</a:t>
            </a:r>
            <a:endParaRPr lang="cs-CZ" dirty="0"/>
          </a:p>
          <a:p>
            <a:r>
              <a:rPr lang="cs-CZ" dirty="0" smtClean="0"/>
              <a:t>viry</a:t>
            </a:r>
            <a:r>
              <a:rPr lang="cs-CZ" dirty="0"/>
              <a:t>: </a:t>
            </a:r>
            <a:r>
              <a:rPr lang="cs-CZ" dirty="0" err="1"/>
              <a:t>myxoviry</a:t>
            </a:r>
            <a:r>
              <a:rPr lang="cs-CZ" dirty="0"/>
              <a:t> (chřipka!), adenoviry, </a:t>
            </a:r>
            <a:r>
              <a:rPr lang="cs-CZ" dirty="0" err="1"/>
              <a:t>koronaviry</a:t>
            </a:r>
            <a:r>
              <a:rPr lang="cs-CZ" dirty="0"/>
              <a:t>, </a:t>
            </a:r>
          </a:p>
          <a:p>
            <a:r>
              <a:rPr lang="cs-CZ" dirty="0" smtClean="0"/>
              <a:t>RS </a:t>
            </a:r>
            <a:r>
              <a:rPr lang="cs-CZ" dirty="0"/>
              <a:t>viry, VZV, virus spalniček, </a:t>
            </a:r>
          </a:p>
          <a:p>
            <a:r>
              <a:rPr lang="cs-CZ" dirty="0"/>
              <a:t>(CMV pneumonie u HIV/AIDS)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73" y="365126"/>
            <a:ext cx="6903027" cy="59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Legionelóza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Legionella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pneumophila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- několik </a:t>
            </a:r>
            <a:r>
              <a:rPr lang="cs-CZ" dirty="0" err="1"/>
              <a:t>sérovarů</a:t>
            </a:r>
            <a:r>
              <a:rPr lang="cs-CZ" dirty="0" smtClean="0"/>
              <a:t>, různý stupeň virulence </a:t>
            </a:r>
            <a:endParaRPr lang="cs-CZ" dirty="0"/>
          </a:p>
          <a:p>
            <a:r>
              <a:rPr lang="cs-CZ" dirty="0"/>
              <a:t>dg. sérologie, PCR</a:t>
            </a:r>
          </a:p>
          <a:p>
            <a:r>
              <a:rPr lang="cs-CZ" dirty="0" smtClean="0"/>
              <a:t>vlhké </a:t>
            </a:r>
            <a:r>
              <a:rPr lang="cs-CZ" dirty="0"/>
              <a:t>prostředí a optimální složení kovů </a:t>
            </a:r>
          </a:p>
          <a:p>
            <a:r>
              <a:rPr lang="cs-CZ" dirty="0" smtClean="0"/>
              <a:t>Infekční aerosol (staré zanedbané vodní potrubní systémy, klimatizace</a:t>
            </a:r>
            <a:r>
              <a:rPr lang="cs-CZ" dirty="0"/>
              <a:t>, sprchovací zařízení)</a:t>
            </a:r>
          </a:p>
          <a:p>
            <a:r>
              <a:rPr lang="cs-CZ" dirty="0" smtClean="0"/>
              <a:t>oslabené </a:t>
            </a:r>
            <a:r>
              <a:rPr lang="cs-CZ" dirty="0"/>
              <a:t>osoby</a:t>
            </a:r>
          </a:p>
          <a:p>
            <a:r>
              <a:rPr lang="cs-CZ" dirty="0" smtClean="0"/>
              <a:t>časté </a:t>
            </a:r>
            <a:r>
              <a:rPr lang="cs-CZ" dirty="0"/>
              <a:t>orgánové projevy </a:t>
            </a:r>
            <a:r>
              <a:rPr lang="cs-CZ" dirty="0" smtClean="0"/>
              <a:t>–jaterní, ledvinné, mozkové postižení</a:t>
            </a:r>
            <a:r>
              <a:rPr lang="cs-CZ" dirty="0"/>
              <a:t>, </a:t>
            </a:r>
            <a:r>
              <a:rPr lang="cs-CZ" dirty="0" smtClean="0"/>
              <a:t>terapie</a:t>
            </a:r>
            <a:r>
              <a:rPr lang="cs-CZ" dirty="0"/>
              <a:t>: </a:t>
            </a:r>
            <a:r>
              <a:rPr lang="cs-CZ" dirty="0" err="1"/>
              <a:t>makrolidy</a:t>
            </a:r>
            <a:r>
              <a:rPr lang="cs-CZ" dirty="0"/>
              <a:t>, tetracykliny, </a:t>
            </a:r>
            <a:r>
              <a:rPr lang="cs-CZ" dirty="0" err="1"/>
              <a:t>chinolony</a:t>
            </a:r>
            <a:endParaRPr lang="cs-CZ" dirty="0"/>
          </a:p>
          <a:p>
            <a:r>
              <a:rPr lang="cs-CZ" dirty="0" smtClean="0"/>
              <a:t>mortalita </a:t>
            </a:r>
            <a:r>
              <a:rPr lang="cs-CZ" dirty="0"/>
              <a:t>25%, v ČR </a:t>
            </a:r>
            <a:r>
              <a:rPr lang="cs-CZ" dirty="0" smtClean="0"/>
              <a:t>nárůst - hlášeno do 50 případů/rok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127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Tuberkulóza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Výskyt: </a:t>
            </a:r>
            <a:r>
              <a:rPr lang="cs-CZ" dirty="0"/>
              <a:t>Ve světě na TBC umírá ročně 1,3 milionů lidí.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Prevence:</a:t>
            </a:r>
            <a:r>
              <a:rPr lang="cs-CZ" dirty="0" smtClean="0"/>
              <a:t> WHO </a:t>
            </a:r>
            <a:r>
              <a:rPr lang="cs-CZ" dirty="0"/>
              <a:t>doporučuje očkování proti TBC (tzv. kalmetizaci) co nejdříve po narození, </a:t>
            </a:r>
            <a:r>
              <a:rPr lang="cs-CZ" dirty="0" err="1" smtClean="0"/>
              <a:t>nejp</a:t>
            </a:r>
            <a:r>
              <a:rPr lang="cs-CZ" dirty="0" smtClean="0"/>
              <a:t>. </a:t>
            </a:r>
            <a:r>
              <a:rPr lang="pl-PL" dirty="0" smtClean="0"/>
              <a:t>do </a:t>
            </a:r>
            <a:r>
              <a:rPr lang="pl-PL" dirty="0"/>
              <a:t>1 roku </a:t>
            </a:r>
            <a:r>
              <a:rPr lang="pl-PL" dirty="0" smtClean="0"/>
              <a:t>věku. </a:t>
            </a:r>
            <a:r>
              <a:rPr lang="cs-CZ" dirty="0"/>
              <a:t>V posledních </a:t>
            </a:r>
            <a:r>
              <a:rPr lang="cs-CZ" dirty="0" smtClean="0"/>
              <a:t>letech </a:t>
            </a:r>
            <a:r>
              <a:rPr lang="cs-CZ" dirty="0"/>
              <a:t>je v ČR ročně hlášeno </a:t>
            </a:r>
            <a:r>
              <a:rPr lang="cs-CZ" dirty="0" smtClean="0"/>
              <a:t>cca 500 případů onemocnění</a:t>
            </a:r>
            <a:r>
              <a:rPr lang="cs-CZ" dirty="0"/>
              <a:t>. Vzhledem k příznivé epidemiologické situaci v ČR bylo plošné očkování </a:t>
            </a:r>
            <a:r>
              <a:rPr lang="cs-CZ" dirty="0" smtClean="0"/>
              <a:t>proti TBC v r. 2010 zrušeno</a:t>
            </a:r>
            <a:r>
              <a:rPr lang="cs-CZ" dirty="0"/>
              <a:t>. Očkovány jsou pouze děti ve vyšším </a:t>
            </a:r>
            <a:r>
              <a:rPr lang="cs-CZ" dirty="0" smtClean="0"/>
              <a:t>riziku infekce </a:t>
            </a:r>
            <a:r>
              <a:rPr lang="cs-CZ" dirty="0"/>
              <a:t>TBC</a:t>
            </a:r>
            <a:r>
              <a:rPr lang="cs-CZ" dirty="0" smtClean="0"/>
              <a:t>.</a:t>
            </a:r>
          </a:p>
          <a:p>
            <a:r>
              <a:rPr lang="cs-CZ" dirty="0" smtClean="0"/>
              <a:t>Etiologie: </a:t>
            </a:r>
            <a:r>
              <a:rPr lang="cs-CZ" dirty="0"/>
              <a:t>bakterie komplexu </a:t>
            </a:r>
            <a:r>
              <a:rPr lang="cs-CZ" i="1" dirty="0" err="1"/>
              <a:t>Mycobacterium</a:t>
            </a:r>
            <a:r>
              <a:rPr lang="cs-CZ" i="1" dirty="0"/>
              <a:t> </a:t>
            </a:r>
            <a:r>
              <a:rPr lang="cs-CZ" i="1" dirty="0" err="1"/>
              <a:t>tuberculosis</a:t>
            </a:r>
            <a:r>
              <a:rPr lang="cs-CZ" i="1" dirty="0"/>
              <a:t>: </a:t>
            </a:r>
            <a:r>
              <a:rPr lang="cs-CZ" dirty="0"/>
              <a:t>zpravidla </a:t>
            </a:r>
            <a:r>
              <a:rPr lang="cs-CZ" i="1" dirty="0" smtClean="0"/>
              <a:t>M. </a:t>
            </a:r>
            <a:r>
              <a:rPr lang="cs-CZ" i="1" dirty="0" err="1" smtClean="0"/>
              <a:t>tuberculosis</a:t>
            </a:r>
            <a:r>
              <a:rPr lang="cs-CZ" i="1" dirty="0"/>
              <a:t>, </a:t>
            </a:r>
            <a:r>
              <a:rPr lang="cs-CZ" dirty="0"/>
              <a:t>vzácně </a:t>
            </a:r>
            <a:r>
              <a:rPr lang="cs-CZ" i="1" dirty="0" smtClean="0"/>
              <a:t>M. </a:t>
            </a:r>
            <a:r>
              <a:rPr lang="cs-CZ" i="1" dirty="0" err="1" smtClean="0"/>
              <a:t>bovis</a:t>
            </a:r>
            <a:r>
              <a:rPr lang="cs-CZ" i="1" dirty="0"/>
              <a:t>, </a:t>
            </a:r>
            <a:r>
              <a:rPr lang="cs-CZ" i="1" dirty="0" smtClean="0"/>
              <a:t>M. </a:t>
            </a:r>
            <a:r>
              <a:rPr lang="cs-CZ" i="1" dirty="0" err="1" smtClean="0"/>
              <a:t>africanum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8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448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Prevence </a:t>
            </a:r>
            <a:r>
              <a:rPr lang="cs-CZ" sz="3600" dirty="0" smtClean="0"/>
              <a:t>RI a </a:t>
            </a:r>
            <a:r>
              <a:rPr lang="cs-CZ" sz="3600" dirty="0"/>
              <a:t>její význam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1436"/>
            <a:ext cx="10515600" cy="54760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Význam – represivní opatření nezabrání přenosu infekce</a:t>
            </a:r>
          </a:p>
          <a:p>
            <a:r>
              <a:rPr lang="cs-CZ" dirty="0" smtClean="0"/>
              <a:t>vyhýbat se místům</a:t>
            </a:r>
            <a:r>
              <a:rPr lang="cs-CZ" dirty="0"/>
              <a:t>, </a:t>
            </a:r>
            <a:r>
              <a:rPr lang="cs-CZ" dirty="0" smtClean="0"/>
              <a:t>s možnou  koncentrací nemocných </a:t>
            </a:r>
          </a:p>
          <a:p>
            <a:r>
              <a:rPr lang="cs-CZ" dirty="0" smtClean="0"/>
              <a:t>školky, školy, čekárny a ordinace lékařů </a:t>
            </a:r>
          </a:p>
          <a:p>
            <a:r>
              <a:rPr lang="cs-CZ" dirty="0"/>
              <a:t>u</a:t>
            </a:r>
            <a:r>
              <a:rPr lang="cs-CZ" dirty="0" smtClean="0"/>
              <a:t>zavřené a málo větrané prostory, </a:t>
            </a:r>
            <a:r>
              <a:rPr lang="cs-CZ" dirty="0"/>
              <a:t>kde se zdržují lidé – dopravní </a:t>
            </a:r>
            <a:r>
              <a:rPr lang="cs-CZ" dirty="0" smtClean="0"/>
              <a:t>p</a:t>
            </a:r>
          </a:p>
          <a:p>
            <a:r>
              <a:rPr lang="cs-CZ" dirty="0"/>
              <a:t>p</a:t>
            </a:r>
            <a:r>
              <a:rPr lang="cs-CZ" dirty="0" smtClean="0"/>
              <a:t>rostředky</a:t>
            </a:r>
            <a:r>
              <a:rPr lang="cs-CZ" dirty="0"/>
              <a:t>, </a:t>
            </a:r>
            <a:r>
              <a:rPr lang="cs-CZ" dirty="0" smtClean="0"/>
              <a:t>kanceláře, nákupní centra, zábavní prostory</a:t>
            </a:r>
          </a:p>
          <a:p>
            <a:r>
              <a:rPr lang="cs-CZ" dirty="0" smtClean="0"/>
              <a:t>Očkování ANO x NE???????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500" dirty="0" smtClean="0"/>
              <a:t>Diagnostika, léčba RI</a:t>
            </a:r>
          </a:p>
          <a:p>
            <a:pPr marL="0" indent="0">
              <a:buNone/>
            </a:pPr>
            <a:r>
              <a:rPr lang="cs-CZ" sz="3200" dirty="0" smtClean="0"/>
              <a:t>Laboratorní vyšetření: příznaky respiračního </a:t>
            </a:r>
            <a:r>
              <a:rPr lang="cs-CZ" sz="3200" dirty="0"/>
              <a:t>onemocnění, mohou být společné i s jinými závažnějšími chorobami. </a:t>
            </a:r>
            <a:r>
              <a:rPr lang="cs-CZ" sz="3200" dirty="0" err="1" smtClean="0"/>
              <a:t>Dif</a:t>
            </a:r>
            <a:r>
              <a:rPr lang="cs-CZ" sz="3200" dirty="0" smtClean="0"/>
              <a:t> dg: kultivační, serologické vyšetření krve, FW, PCR  /zánět/. </a:t>
            </a:r>
          </a:p>
          <a:p>
            <a:pPr marL="0" indent="0">
              <a:buNone/>
            </a:pPr>
            <a:r>
              <a:rPr lang="cs-CZ" sz="3200" dirty="0" smtClean="0"/>
              <a:t>Banální infekce léčba ambulantní, hospitalizace při komplikacích (děti , starší os., chronici) , při </a:t>
            </a:r>
            <a:r>
              <a:rPr lang="cs-CZ" sz="3200" dirty="0"/>
              <a:t>dehydrataci organismu </a:t>
            </a:r>
            <a:endParaRPr lang="cs-CZ" sz="3500" dirty="0" smtClean="0"/>
          </a:p>
          <a:p>
            <a:r>
              <a:rPr lang="cs-CZ" dirty="0" smtClean="0"/>
              <a:t>klid na lůžku, dostatek vitamínů, dostatek tekutin, lehce stravitelná strava bohatá na vitamín C. </a:t>
            </a:r>
          </a:p>
          <a:p>
            <a:r>
              <a:rPr lang="cs-CZ" dirty="0" smtClean="0"/>
              <a:t>ATB při komplikacích (BPN, pleuritida…), jinak stačí běžně dostupné léky na snížení teploty a zmírnění nachlazení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47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skupiny pro 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Děti mladší 5 let (zvláště pokud mají problémy se srdcem)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Osoby starší 65 let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 smtClean="0"/>
              <a:t>Lidé s cukrovkou </a:t>
            </a:r>
            <a:r>
              <a:rPr lang="cs-CZ" dirty="0"/>
              <a:t>1. nebo 2. typu </a:t>
            </a:r>
          </a:p>
          <a:p>
            <a:pPr marL="0" indent="0">
              <a:buNone/>
            </a:pPr>
            <a:r>
              <a:rPr lang="pt-BR" b="1" dirty="0"/>
              <a:t>× </a:t>
            </a:r>
            <a:r>
              <a:rPr lang="pt-BR" dirty="0"/>
              <a:t>Lidé se srdečními problémy nebo problémy s ledvinami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Obézní lidé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Lidé trpící dýchacími potížemi (astma, CHOPN apod.)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Lidé trpící roztroušenou sklerózou či poraněním míchy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Lidé s oslabeným imunitním systémem </a:t>
            </a:r>
          </a:p>
          <a:p>
            <a:pPr marL="0" indent="0">
              <a:buNone/>
            </a:pPr>
            <a:r>
              <a:rPr lang="cs-CZ" b="1" dirty="0"/>
              <a:t>× </a:t>
            </a:r>
            <a:r>
              <a:rPr lang="cs-CZ" dirty="0"/>
              <a:t>Kuřáci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8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7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RI -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773" y="1194956"/>
            <a:ext cx="11094027" cy="5507180"/>
          </a:xfrm>
        </p:spPr>
        <p:txBody>
          <a:bodyPr>
            <a:normAutofit fontScale="47500" lnSpcReduction="20000"/>
          </a:bodyPr>
          <a:lstStyle/>
          <a:p>
            <a:r>
              <a:rPr lang="cs-CZ" sz="3600" dirty="0" smtClean="0"/>
              <a:t>Benigní sezonní respirační infekce: děti až 10 ročně, dospělí 2-5x ročně</a:t>
            </a:r>
          </a:p>
          <a:p>
            <a:r>
              <a:rPr lang="cs-CZ" sz="3600" dirty="0" smtClean="0"/>
              <a:t>Známo více než 200 patogenů: bakterie, </a:t>
            </a:r>
            <a:r>
              <a:rPr lang="cs-CZ" sz="3600" u="sng" dirty="0" smtClean="0"/>
              <a:t>viry</a:t>
            </a:r>
            <a:r>
              <a:rPr lang="cs-CZ" sz="3600" dirty="0" smtClean="0"/>
              <a:t>, plísně, mykózy</a:t>
            </a:r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Klinický obraz:</a:t>
            </a:r>
          </a:p>
          <a:p>
            <a:pPr marL="0" indent="0">
              <a:buNone/>
            </a:pPr>
            <a:r>
              <a:rPr lang="cs-CZ" sz="3600" b="1" dirty="0"/>
              <a:t>Infekce horních cest </a:t>
            </a:r>
            <a:r>
              <a:rPr lang="cs-CZ" sz="3600" b="1" dirty="0" smtClean="0"/>
              <a:t>dýchacích</a:t>
            </a:r>
          </a:p>
          <a:p>
            <a:pPr marL="0" indent="0">
              <a:buNone/>
            </a:pPr>
            <a:r>
              <a:rPr lang="cs-CZ" sz="3600" i="1" dirty="0">
                <a:solidFill>
                  <a:srgbClr val="FF0000"/>
                </a:solidFill>
              </a:rPr>
              <a:t>o</a:t>
            </a:r>
            <a:r>
              <a:rPr lang="cs-CZ" sz="3600" i="1" dirty="0" smtClean="0">
                <a:solidFill>
                  <a:srgbClr val="FF0000"/>
                </a:solidFill>
              </a:rPr>
              <a:t>bvykle bakteriální etiologie</a:t>
            </a:r>
            <a:endParaRPr lang="cs-CZ" sz="3600" i="1" dirty="0">
              <a:solidFill>
                <a:srgbClr val="FF0000"/>
              </a:solidFill>
            </a:endParaRPr>
          </a:p>
          <a:p>
            <a:r>
              <a:rPr lang="cs-CZ" sz="3600" dirty="0" smtClean="0"/>
              <a:t>rhinitida</a:t>
            </a:r>
            <a:r>
              <a:rPr lang="cs-CZ" sz="3600" dirty="0"/>
              <a:t>, „nemoc z nachlazení“</a:t>
            </a:r>
          </a:p>
          <a:p>
            <a:r>
              <a:rPr lang="cs-CZ" sz="3600" dirty="0" smtClean="0"/>
              <a:t>sinusitida</a:t>
            </a:r>
            <a:endParaRPr lang="cs-CZ" sz="3600" dirty="0"/>
          </a:p>
          <a:p>
            <a:r>
              <a:rPr lang="cs-CZ" sz="3600" dirty="0" err="1" smtClean="0"/>
              <a:t>esotitida</a:t>
            </a:r>
            <a:endParaRPr lang="cs-CZ" sz="3600" dirty="0"/>
          </a:p>
          <a:p>
            <a:r>
              <a:rPr lang="cs-CZ" sz="3600" dirty="0" smtClean="0"/>
              <a:t>tonzilitida</a:t>
            </a:r>
            <a:r>
              <a:rPr lang="cs-CZ" sz="3600" dirty="0"/>
              <a:t>, faryngitida </a:t>
            </a:r>
          </a:p>
          <a:p>
            <a:r>
              <a:rPr lang="cs-CZ" sz="3600" dirty="0" err="1" smtClean="0"/>
              <a:t>epiglotitida</a:t>
            </a:r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b="1" dirty="0"/>
              <a:t>Infekce dolních cest </a:t>
            </a:r>
            <a:r>
              <a:rPr lang="cs-CZ" sz="3600" b="1" dirty="0" smtClean="0"/>
              <a:t>dýchacích</a:t>
            </a:r>
          </a:p>
          <a:p>
            <a:pPr marL="0" indent="0">
              <a:buNone/>
            </a:pPr>
            <a:r>
              <a:rPr lang="cs-CZ" sz="3600" i="1" dirty="0">
                <a:solidFill>
                  <a:srgbClr val="FF0000"/>
                </a:solidFill>
              </a:rPr>
              <a:t>o</a:t>
            </a:r>
            <a:r>
              <a:rPr lang="cs-CZ" sz="3600" i="1" dirty="0" smtClean="0">
                <a:solidFill>
                  <a:srgbClr val="FF0000"/>
                </a:solidFill>
              </a:rPr>
              <a:t>bvykle virová etiologie</a:t>
            </a:r>
            <a:endParaRPr lang="cs-CZ" sz="3600" i="1" dirty="0">
              <a:solidFill>
                <a:srgbClr val="FF0000"/>
              </a:solidFill>
            </a:endParaRPr>
          </a:p>
          <a:p>
            <a:r>
              <a:rPr lang="cs-CZ" sz="3600" dirty="0" smtClean="0"/>
              <a:t>laryngitida</a:t>
            </a:r>
            <a:r>
              <a:rPr lang="cs-CZ" sz="3600" dirty="0"/>
              <a:t>, tracheitida</a:t>
            </a:r>
          </a:p>
          <a:p>
            <a:r>
              <a:rPr lang="cs-CZ" sz="3600" dirty="0" smtClean="0"/>
              <a:t>bronchitida</a:t>
            </a:r>
            <a:r>
              <a:rPr lang="cs-CZ" sz="3600" dirty="0"/>
              <a:t>, bronchiolitida</a:t>
            </a:r>
          </a:p>
          <a:p>
            <a:r>
              <a:rPr lang="cs-CZ" sz="3600" dirty="0" smtClean="0"/>
              <a:t>pneumonie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76" y="2244436"/>
            <a:ext cx="7647121" cy="43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95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Vyšetření:</a:t>
            </a:r>
          </a:p>
          <a:p>
            <a:pPr marL="0" indent="0">
              <a:buNone/>
            </a:pPr>
            <a:r>
              <a:rPr lang="cs-CZ" dirty="0" smtClean="0"/>
              <a:t>1) pomocná </a:t>
            </a:r>
            <a:r>
              <a:rPr lang="cs-CZ" dirty="0"/>
              <a:t>vyšetření -krevní obraz, CRP, …</a:t>
            </a:r>
          </a:p>
          <a:p>
            <a:pPr marL="0" indent="0">
              <a:buNone/>
            </a:pPr>
            <a:r>
              <a:rPr lang="cs-CZ" dirty="0" smtClean="0"/>
              <a:t>2)  vyšetření </a:t>
            </a:r>
            <a:r>
              <a:rPr lang="cs-CZ" dirty="0"/>
              <a:t>zaměřená na průkaz vyvolavatele: </a:t>
            </a:r>
            <a:endParaRPr lang="cs-CZ" dirty="0" smtClean="0"/>
          </a:p>
          <a:p>
            <a:r>
              <a:rPr lang="cs-CZ" dirty="0" smtClean="0"/>
              <a:t>přímé  metody </a:t>
            </a:r>
            <a:r>
              <a:rPr lang="cs-CZ" dirty="0"/>
              <a:t>-kultivace, průkaz antigenu, genetické metody, </a:t>
            </a:r>
          </a:p>
          <a:p>
            <a:r>
              <a:rPr lang="cs-CZ" dirty="0"/>
              <a:t>nepřímé metody-sérologie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Odběry </a:t>
            </a:r>
            <a:r>
              <a:rPr lang="cs-CZ" dirty="0"/>
              <a:t>biologického materiálu:</a:t>
            </a:r>
          </a:p>
          <a:p>
            <a:r>
              <a:rPr lang="cs-CZ" dirty="0" smtClean="0"/>
              <a:t>ve </a:t>
            </a:r>
            <a:r>
              <a:rPr lang="cs-CZ" dirty="0"/>
              <a:t>správnou dobu ze správného místa !!!</a:t>
            </a:r>
          </a:p>
          <a:p>
            <a:r>
              <a:rPr lang="cs-CZ" dirty="0" smtClean="0"/>
              <a:t>nos</a:t>
            </a:r>
            <a:r>
              <a:rPr lang="cs-CZ" dirty="0"/>
              <a:t>/?/ malá výtěžnost</a:t>
            </a:r>
          </a:p>
          <a:p>
            <a:r>
              <a:rPr lang="cs-CZ" dirty="0" smtClean="0"/>
              <a:t>hrdlo </a:t>
            </a:r>
            <a:r>
              <a:rPr lang="cs-CZ" dirty="0"/>
              <a:t>-výtěr, </a:t>
            </a:r>
            <a:r>
              <a:rPr lang="cs-CZ" dirty="0" err="1" smtClean="0"/>
              <a:t>nasofaryngeální</a:t>
            </a:r>
            <a:r>
              <a:rPr lang="cs-CZ" dirty="0" smtClean="0"/>
              <a:t> výplach</a:t>
            </a:r>
            <a:endParaRPr lang="cs-CZ" dirty="0"/>
          </a:p>
          <a:p>
            <a:r>
              <a:rPr lang="cs-CZ" dirty="0" smtClean="0"/>
              <a:t>sputum </a:t>
            </a:r>
            <a:r>
              <a:rPr lang="cs-CZ" dirty="0"/>
              <a:t>-odběr, nakašlání na plotnu, BAL</a:t>
            </a:r>
          </a:p>
          <a:p>
            <a:r>
              <a:rPr lang="cs-CZ" dirty="0" smtClean="0"/>
              <a:t>při </a:t>
            </a:r>
            <a:r>
              <a:rPr lang="cs-CZ" dirty="0"/>
              <a:t>paracentéze </a:t>
            </a:r>
          </a:p>
          <a:p>
            <a:r>
              <a:rPr lang="cs-CZ" dirty="0" smtClean="0"/>
              <a:t>hemokultura </a:t>
            </a:r>
            <a:endParaRPr lang="cs-CZ" dirty="0"/>
          </a:p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CAVE – odběry </a:t>
            </a:r>
            <a:r>
              <a:rPr lang="cs-CZ" i="1" dirty="0">
                <a:solidFill>
                  <a:srgbClr val="FF0000"/>
                </a:solidFill>
              </a:rPr>
              <a:t>před podáním antibiotika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14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Rhinitida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akutní </a:t>
            </a:r>
            <a:r>
              <a:rPr lang="cs-CZ" dirty="0"/>
              <a:t>virové onemocnění</a:t>
            </a:r>
          </a:p>
          <a:p>
            <a:r>
              <a:rPr lang="cs-CZ" dirty="0" smtClean="0"/>
              <a:t>přenos </a:t>
            </a:r>
            <a:r>
              <a:rPr lang="cs-CZ" dirty="0"/>
              <a:t>–kapénková infekce, přímý kontakt</a:t>
            </a:r>
          </a:p>
          <a:p>
            <a:r>
              <a:rPr lang="cs-CZ" dirty="0" smtClean="0"/>
              <a:t>ID</a:t>
            </a:r>
            <a:r>
              <a:rPr lang="cs-CZ" dirty="0"/>
              <a:t>: 1 –3 dny</a:t>
            </a:r>
          </a:p>
          <a:p>
            <a:r>
              <a:rPr lang="cs-CZ" dirty="0" smtClean="0"/>
              <a:t>sezónní </a:t>
            </a:r>
            <a:r>
              <a:rPr lang="cs-CZ" dirty="0"/>
              <a:t>charakter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Etiologie: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rhinoviry</a:t>
            </a:r>
            <a:r>
              <a:rPr lang="cs-CZ" dirty="0" smtClean="0"/>
              <a:t> (více </a:t>
            </a:r>
            <a:r>
              <a:rPr lang="cs-CZ" dirty="0"/>
              <a:t>než sto sérotypů) –jaro, léto, podzim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pikornaviry</a:t>
            </a:r>
            <a:r>
              <a:rPr lang="cs-CZ" dirty="0">
                <a:solidFill>
                  <a:srgbClr val="FF0000"/>
                </a:solidFill>
              </a:rPr>
              <a:t>, viry influenzy i </a:t>
            </a:r>
            <a:r>
              <a:rPr lang="cs-CZ" dirty="0" err="1">
                <a:solidFill>
                  <a:srgbClr val="FF0000"/>
                </a:solidFill>
              </a:rPr>
              <a:t>parainfluenzy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smtClean="0">
                <a:solidFill>
                  <a:srgbClr val="FF0000"/>
                </a:solidFill>
              </a:rPr>
              <a:t>RSV</a:t>
            </a:r>
            <a:endParaRPr lang="cs-CZ" dirty="0"/>
          </a:p>
          <a:p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koronaviry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smtClean="0">
                <a:solidFill>
                  <a:srgbClr val="FF0000"/>
                </a:solidFill>
              </a:rPr>
              <a:t>adenoviry, některé enteroviry </a:t>
            </a:r>
            <a:r>
              <a:rPr lang="cs-CZ" dirty="0"/>
              <a:t>(pozdní </a:t>
            </a:r>
            <a:r>
              <a:rPr lang="cs-CZ" dirty="0" smtClean="0"/>
              <a:t>podzim </a:t>
            </a:r>
            <a:r>
              <a:rPr lang="cs-CZ" dirty="0"/>
              <a:t>+ zima)</a:t>
            </a:r>
          </a:p>
        </p:txBody>
      </p:sp>
    </p:spTree>
    <p:extLst>
      <p:ext uri="{BB962C8B-B14F-4D97-AF65-F5344CB8AC3E}">
        <p14:creationId xmlns:p14="http://schemas.microsoft.com/office/powerpoint/2010/main" val="110588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Sinusitida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9255"/>
            <a:ext cx="10515600" cy="48677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Charakteristika:</a:t>
            </a:r>
          </a:p>
          <a:p>
            <a:r>
              <a:rPr lang="cs-CZ" dirty="0" smtClean="0"/>
              <a:t>poměrně </a:t>
            </a:r>
            <a:r>
              <a:rPr lang="cs-CZ" dirty="0"/>
              <a:t>časté onemocnění</a:t>
            </a:r>
          </a:p>
          <a:p>
            <a:r>
              <a:rPr lang="pl-PL" dirty="0" smtClean="0"/>
              <a:t>obvykle </a:t>
            </a:r>
            <a:r>
              <a:rPr lang="pl-PL" dirty="0"/>
              <a:t>jako komplikace zánětu HCD</a:t>
            </a:r>
          </a:p>
          <a:p>
            <a:r>
              <a:rPr lang="cs-CZ" dirty="0"/>
              <a:t>n</a:t>
            </a:r>
            <a:r>
              <a:rPr lang="cs-CZ" dirty="0" smtClean="0"/>
              <a:t>ejčastěji postiženy </a:t>
            </a:r>
            <a:r>
              <a:rPr lang="cs-CZ" dirty="0"/>
              <a:t>maxilární </a:t>
            </a:r>
            <a:r>
              <a:rPr lang="cs-CZ" dirty="0" smtClean="0"/>
              <a:t>dutiny</a:t>
            </a:r>
          </a:p>
          <a:p>
            <a:pPr marL="0" indent="0">
              <a:buNone/>
            </a:pPr>
            <a:r>
              <a:rPr lang="cs-CZ" dirty="0" smtClean="0"/>
              <a:t>Etiologie</a:t>
            </a:r>
            <a:r>
              <a:rPr lang="cs-CZ" dirty="0"/>
              <a:t>: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rhinoviry</a:t>
            </a:r>
            <a:r>
              <a:rPr lang="cs-CZ" dirty="0">
                <a:solidFill>
                  <a:srgbClr val="FF0000"/>
                </a:solidFill>
              </a:rPr>
              <a:t>, viry influenzy i </a:t>
            </a:r>
            <a:r>
              <a:rPr lang="cs-CZ" dirty="0" err="1">
                <a:solidFill>
                  <a:srgbClr val="FF0000"/>
                </a:solidFill>
              </a:rPr>
              <a:t>parainfluenzy</a:t>
            </a:r>
            <a:r>
              <a:rPr lang="cs-CZ" dirty="0">
                <a:solidFill>
                  <a:srgbClr val="FF0000"/>
                </a:solidFill>
              </a:rPr>
              <a:t>, adenoviry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H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i="1" dirty="0" err="1">
                <a:solidFill>
                  <a:srgbClr val="FF0000"/>
                </a:solidFill>
              </a:rPr>
              <a:t>influenzae</a:t>
            </a:r>
            <a:r>
              <a:rPr lang="cs-CZ" i="1" dirty="0">
                <a:solidFill>
                  <a:srgbClr val="FF0000"/>
                </a:solidFill>
              </a:rPr>
              <a:t>, S. </a:t>
            </a:r>
            <a:r>
              <a:rPr lang="cs-CZ" i="1" dirty="0" err="1">
                <a:solidFill>
                  <a:srgbClr val="FF0000"/>
                </a:solidFill>
              </a:rPr>
              <a:t>pneumoniae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méně </a:t>
            </a:r>
            <a:r>
              <a:rPr lang="cs-CZ" dirty="0"/>
              <a:t>často -</a:t>
            </a:r>
            <a:r>
              <a:rPr lang="cs-CZ" i="1" dirty="0"/>
              <a:t>M. </a:t>
            </a:r>
            <a:r>
              <a:rPr lang="cs-CZ" i="1" dirty="0" err="1"/>
              <a:t>catarrhalis</a:t>
            </a:r>
            <a:r>
              <a:rPr lang="cs-CZ" i="1" dirty="0"/>
              <a:t>, S. </a:t>
            </a:r>
            <a:r>
              <a:rPr lang="cs-CZ" i="1" dirty="0" err="1"/>
              <a:t>pyogenes</a:t>
            </a:r>
            <a:r>
              <a:rPr lang="cs-CZ" i="1" dirty="0"/>
              <a:t>, S. </a:t>
            </a:r>
            <a:r>
              <a:rPr lang="cs-CZ" i="1" dirty="0" smtClean="0"/>
              <a:t>aureus</a:t>
            </a:r>
          </a:p>
          <a:p>
            <a:pPr marL="0" indent="0">
              <a:buNone/>
            </a:pPr>
            <a:r>
              <a:rPr lang="cs-CZ" dirty="0"/>
              <a:t>Komplikace:</a:t>
            </a:r>
          </a:p>
          <a:p>
            <a:r>
              <a:rPr lang="cs-CZ" dirty="0" smtClean="0"/>
              <a:t>purulentní </a:t>
            </a:r>
            <a:r>
              <a:rPr lang="cs-CZ" dirty="0"/>
              <a:t>meningitida</a:t>
            </a:r>
          </a:p>
          <a:p>
            <a:r>
              <a:rPr lang="cs-CZ" dirty="0" smtClean="0"/>
              <a:t>mozkový </a:t>
            </a:r>
            <a:r>
              <a:rPr lang="cs-CZ" dirty="0"/>
              <a:t>absces, zánět nitrolebních splavů</a:t>
            </a:r>
          </a:p>
          <a:p>
            <a:r>
              <a:rPr lang="cs-CZ" dirty="0" smtClean="0"/>
              <a:t>recidivující </a:t>
            </a:r>
            <a:r>
              <a:rPr lang="cs-CZ" dirty="0"/>
              <a:t>sinusitidy </a:t>
            </a:r>
            <a:r>
              <a:rPr lang="cs-CZ" dirty="0" smtClean="0"/>
              <a:t>- chronicita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51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Otitis media </a:t>
            </a:r>
            <a:r>
              <a:rPr lang="cs-CZ" dirty="0" err="1" smtClean="0"/>
              <a:t>acuta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3390"/>
            <a:ext cx="10515600" cy="52266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400" dirty="0"/>
              <a:t>Charakteristika:</a:t>
            </a:r>
          </a:p>
          <a:p>
            <a:r>
              <a:rPr lang="cs-CZ" sz="3400" dirty="0" smtClean="0"/>
              <a:t>velmi </a:t>
            </a:r>
            <a:r>
              <a:rPr lang="cs-CZ" sz="3400" dirty="0"/>
              <a:t>časté onemocnění, děti 3 měsíce –3 roky</a:t>
            </a:r>
          </a:p>
          <a:p>
            <a:r>
              <a:rPr lang="cs-CZ" sz="3400" dirty="0" smtClean="0"/>
              <a:t>alespoň </a:t>
            </a:r>
            <a:r>
              <a:rPr lang="cs-CZ" sz="3400" dirty="0"/>
              <a:t>jednou atakou onemocní 80 % dětí</a:t>
            </a:r>
          </a:p>
          <a:p>
            <a:r>
              <a:rPr lang="pl-PL" sz="3400" dirty="0" smtClean="0"/>
              <a:t>obvykle </a:t>
            </a:r>
            <a:r>
              <a:rPr lang="pl-PL" sz="3400" dirty="0"/>
              <a:t>jako komplikace zánětu HCD</a:t>
            </a:r>
          </a:p>
          <a:p>
            <a:r>
              <a:rPr lang="cs-CZ" sz="3400" dirty="0" smtClean="0"/>
              <a:t>průnik </a:t>
            </a:r>
            <a:r>
              <a:rPr lang="cs-CZ" sz="3400" dirty="0"/>
              <a:t>Eustachovou trubicí z nosohltanu do středouší</a:t>
            </a:r>
          </a:p>
          <a:p>
            <a:endParaRPr lang="cs-CZ" sz="3400" dirty="0"/>
          </a:p>
          <a:p>
            <a:pPr marL="0" indent="0">
              <a:buNone/>
            </a:pPr>
            <a:r>
              <a:rPr lang="cs-CZ" sz="3400" dirty="0"/>
              <a:t>Etiologie:</a:t>
            </a:r>
          </a:p>
          <a:p>
            <a:r>
              <a:rPr lang="cs-CZ" sz="3400" dirty="0" smtClean="0"/>
              <a:t>viry - </a:t>
            </a:r>
            <a:r>
              <a:rPr lang="cs-CZ" sz="3400" dirty="0" err="1" smtClean="0">
                <a:solidFill>
                  <a:srgbClr val="FF0000"/>
                </a:solidFill>
              </a:rPr>
              <a:t>rhinoviry</a:t>
            </a:r>
            <a:r>
              <a:rPr lang="cs-CZ" sz="3400" dirty="0">
                <a:solidFill>
                  <a:srgbClr val="FF0000"/>
                </a:solidFill>
              </a:rPr>
              <a:t>, viry influenzy i </a:t>
            </a:r>
            <a:r>
              <a:rPr lang="cs-CZ" sz="3400" dirty="0" err="1">
                <a:solidFill>
                  <a:srgbClr val="FF0000"/>
                </a:solidFill>
              </a:rPr>
              <a:t>parainfluenzy</a:t>
            </a:r>
            <a:r>
              <a:rPr lang="cs-CZ" sz="3400" dirty="0">
                <a:solidFill>
                  <a:srgbClr val="FF0000"/>
                </a:solidFill>
              </a:rPr>
              <a:t>, adenoviry</a:t>
            </a:r>
            <a:r>
              <a:rPr lang="cs-CZ" sz="3400" dirty="0" smtClean="0">
                <a:solidFill>
                  <a:srgbClr val="FF0000"/>
                </a:solidFill>
              </a:rPr>
              <a:t>, RS </a:t>
            </a:r>
            <a:r>
              <a:rPr lang="cs-CZ" sz="3400" dirty="0">
                <a:solidFill>
                  <a:srgbClr val="FF0000"/>
                </a:solidFill>
              </a:rPr>
              <a:t>virus</a:t>
            </a:r>
          </a:p>
          <a:p>
            <a:r>
              <a:rPr lang="cs-CZ" sz="3400" dirty="0" smtClean="0"/>
              <a:t>baktérie</a:t>
            </a:r>
            <a:r>
              <a:rPr lang="cs-CZ" sz="3400" dirty="0"/>
              <a:t>: </a:t>
            </a:r>
            <a:r>
              <a:rPr lang="cs-CZ" sz="3400" dirty="0">
                <a:solidFill>
                  <a:srgbClr val="FF0000"/>
                </a:solidFill>
              </a:rPr>
              <a:t>S. </a:t>
            </a:r>
            <a:r>
              <a:rPr lang="cs-CZ" sz="3400" dirty="0" err="1">
                <a:solidFill>
                  <a:srgbClr val="FF0000"/>
                </a:solidFill>
              </a:rPr>
              <a:t>pneumoniae</a:t>
            </a:r>
            <a:r>
              <a:rPr lang="cs-CZ" sz="3400" dirty="0">
                <a:solidFill>
                  <a:srgbClr val="FF0000"/>
                </a:solidFill>
              </a:rPr>
              <a:t>, H. </a:t>
            </a:r>
            <a:r>
              <a:rPr lang="cs-CZ" sz="3400" dirty="0" err="1">
                <a:solidFill>
                  <a:srgbClr val="FF0000"/>
                </a:solidFill>
              </a:rPr>
              <a:t>influenzae</a:t>
            </a:r>
            <a:endParaRPr lang="cs-CZ" sz="3400" dirty="0">
              <a:solidFill>
                <a:srgbClr val="FF0000"/>
              </a:solidFill>
            </a:endParaRPr>
          </a:p>
          <a:p>
            <a:r>
              <a:rPr lang="cs-CZ" sz="3400" dirty="0" smtClean="0"/>
              <a:t>méně </a:t>
            </a:r>
            <a:r>
              <a:rPr lang="cs-CZ" sz="3400" dirty="0"/>
              <a:t>často -</a:t>
            </a:r>
            <a:r>
              <a:rPr lang="cs-CZ" sz="3400" i="1" dirty="0"/>
              <a:t>M. </a:t>
            </a:r>
            <a:r>
              <a:rPr lang="cs-CZ" sz="3400" i="1" dirty="0" err="1"/>
              <a:t>catarrhalis</a:t>
            </a:r>
            <a:r>
              <a:rPr lang="cs-CZ" sz="3400" i="1" dirty="0"/>
              <a:t>, S. </a:t>
            </a:r>
            <a:r>
              <a:rPr lang="cs-CZ" sz="3400" i="1" dirty="0" err="1"/>
              <a:t>pyogenes</a:t>
            </a:r>
            <a:r>
              <a:rPr lang="cs-CZ" sz="3400" i="1" dirty="0"/>
              <a:t>, S. </a:t>
            </a:r>
            <a:r>
              <a:rPr lang="cs-CZ" sz="3400" i="1" dirty="0" smtClean="0"/>
              <a:t>aureus, </a:t>
            </a:r>
            <a:r>
              <a:rPr lang="cs-CZ" sz="3400" dirty="0" smtClean="0"/>
              <a:t>M</a:t>
            </a:r>
            <a:r>
              <a:rPr lang="cs-CZ" sz="3400" dirty="0"/>
              <a:t>. </a:t>
            </a:r>
            <a:r>
              <a:rPr lang="cs-CZ" sz="3400" dirty="0" err="1"/>
              <a:t>pneumoniae</a:t>
            </a:r>
            <a:r>
              <a:rPr lang="cs-CZ" sz="3400" dirty="0"/>
              <a:t> </a:t>
            </a:r>
            <a:endParaRPr lang="cs-CZ" sz="3400" dirty="0" smtClean="0"/>
          </a:p>
          <a:p>
            <a:endParaRPr lang="cs-CZ" sz="3400" dirty="0" smtClean="0"/>
          </a:p>
          <a:p>
            <a:pPr marL="0" indent="0">
              <a:buNone/>
            </a:pPr>
            <a:r>
              <a:rPr lang="cs-CZ" sz="3400" dirty="0"/>
              <a:t>Komplikace:</a:t>
            </a:r>
          </a:p>
          <a:p>
            <a:r>
              <a:rPr lang="cs-CZ" sz="3400" dirty="0" smtClean="0"/>
              <a:t>spontánní </a:t>
            </a:r>
            <a:r>
              <a:rPr lang="cs-CZ" sz="3400" dirty="0"/>
              <a:t>perforace bubínku -při recidivách </a:t>
            </a:r>
            <a:r>
              <a:rPr lang="cs-CZ" sz="3400" dirty="0" smtClean="0"/>
              <a:t>možná </a:t>
            </a:r>
            <a:r>
              <a:rPr lang="cs-CZ" sz="3400" dirty="0"/>
              <a:t>převodní porucha sluchu</a:t>
            </a:r>
          </a:p>
          <a:p>
            <a:r>
              <a:rPr lang="cs-CZ" sz="3400" dirty="0" smtClean="0"/>
              <a:t>mozkový </a:t>
            </a:r>
            <a:r>
              <a:rPr lang="cs-CZ" sz="3400" dirty="0"/>
              <a:t>absces, purulentní meningitida</a:t>
            </a:r>
          </a:p>
          <a:p>
            <a:r>
              <a:rPr lang="cs-CZ" sz="3400" dirty="0" smtClean="0"/>
              <a:t>mastoiditida</a:t>
            </a:r>
            <a:r>
              <a:rPr lang="cs-CZ" sz="3400" dirty="0"/>
              <a:t>, paréza </a:t>
            </a:r>
            <a:r>
              <a:rPr lang="cs-CZ" sz="3400" dirty="0" smtClean="0"/>
              <a:t>lícního nervu</a:t>
            </a:r>
          </a:p>
          <a:p>
            <a:pPr marL="0" indent="0">
              <a:buNone/>
            </a:pPr>
            <a:r>
              <a:rPr lang="cs-CZ" sz="3400" dirty="0"/>
              <a:t>Prevence:</a:t>
            </a:r>
          </a:p>
          <a:p>
            <a:r>
              <a:rPr lang="cs-CZ" sz="3400" dirty="0" smtClean="0"/>
              <a:t>otužování</a:t>
            </a:r>
            <a:r>
              <a:rPr lang="cs-CZ" sz="3400" dirty="0"/>
              <a:t>, důsledná léčba infekcí </a:t>
            </a:r>
            <a:r>
              <a:rPr lang="cs-CZ" sz="3400" dirty="0" smtClean="0"/>
              <a:t>HCD, </a:t>
            </a:r>
            <a:r>
              <a:rPr lang="cs-CZ" sz="3400" u="sng" dirty="0" smtClean="0"/>
              <a:t>očkování </a:t>
            </a:r>
            <a:r>
              <a:rPr lang="cs-CZ" sz="3400" u="sng" dirty="0"/>
              <a:t>proti </a:t>
            </a:r>
            <a:r>
              <a:rPr lang="cs-CZ" sz="3400" u="sng" dirty="0" smtClean="0"/>
              <a:t>pneumokokům, </a:t>
            </a:r>
            <a:r>
              <a:rPr lang="cs-CZ" sz="3400" u="sng" dirty="0" err="1" smtClean="0"/>
              <a:t>haemophilům</a:t>
            </a:r>
            <a:r>
              <a:rPr lang="cs-CZ" sz="3400" u="sng" dirty="0" smtClean="0"/>
              <a:t>  – plošná </a:t>
            </a:r>
            <a:r>
              <a:rPr lang="cs-CZ" sz="3400" u="sng" dirty="0"/>
              <a:t>vakcinace</a:t>
            </a:r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1486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1653</Words>
  <Application>Microsoft Office PowerPoint</Application>
  <PresentationFormat>Širokoúhlá obrazovka</PresentationFormat>
  <Paragraphs>258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Respirace II</vt:lpstr>
      <vt:lpstr>Respirační infekce - shrnutí</vt:lpstr>
      <vt:lpstr>Prevence RI a její význam </vt:lpstr>
      <vt:lpstr>Rizikové skupiny pro RI</vt:lpstr>
      <vt:lpstr>RI - etiologie</vt:lpstr>
      <vt:lpstr>Diagnostika RI</vt:lpstr>
      <vt:lpstr>Rhinitida</vt:lpstr>
      <vt:lpstr>Sinusitida</vt:lpstr>
      <vt:lpstr>Otitis media acuta</vt:lpstr>
      <vt:lpstr>Tonsilitida + faryngitida</vt:lpstr>
      <vt:lpstr>Streptokoková tonsilofyryngitida</vt:lpstr>
      <vt:lpstr>Infekční mononukleóza</vt:lpstr>
      <vt:lpstr>Záškrt = diphteria</vt:lpstr>
      <vt:lpstr>Epiglotitida</vt:lpstr>
      <vt:lpstr>Bronchitida</vt:lpstr>
      <vt:lpstr>Pertusse</vt:lpstr>
      <vt:lpstr>Pertusse – klinický obraz</vt:lpstr>
      <vt:lpstr>Prezentace aplikace PowerPoint</vt:lpstr>
      <vt:lpstr>Pertuse – DG a léčba</vt:lpstr>
      <vt:lpstr>Pertusoidní syndrom</vt:lpstr>
      <vt:lpstr>CHŘIPKA</vt:lpstr>
      <vt:lpstr>PNEUMONIE</vt:lpstr>
      <vt:lpstr>Legionelóza</vt:lpstr>
      <vt:lpstr>Tuberkulóza</vt:lpstr>
    </vt:vector>
  </TitlesOfParts>
  <Company>Masaryk Memorial Cancer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Respirace II</dc:title>
  <dc:creator>MUDr. Markéta Petrovová, Ph.D.</dc:creator>
  <cp:lastModifiedBy>MUDr. Markéta Petrovová, Ph.D.</cp:lastModifiedBy>
  <cp:revision>13</cp:revision>
  <dcterms:created xsi:type="dcterms:W3CDTF">2021-09-23T09:14:15Z</dcterms:created>
  <dcterms:modified xsi:type="dcterms:W3CDTF">2021-09-23T12:18:04Z</dcterms:modified>
</cp:coreProperties>
</file>